
<file path=[Content_Types].xml><?xml version="1.0" encoding="utf-8"?>
<Types xmlns="http://schemas.openxmlformats.org/package/2006/content-types">
  <Default Extension="xml" ContentType="application/xml"/>
  <Default Extension="wmf" ContentType="image/x-wmf"/>
  <Default Extension="jpeg" ContentType="image/jpeg"/>
  <Default Extension="rels" ContentType="application/vnd.openxmlformats-package.relationships+xml"/>
  <Default Extension="emf" ContentType="image/x-emf"/>
  <Default Extension="vml" ContentType="application/vnd.openxmlformats-officedocument.vmlDrawing"/>
  <Default Extension="gif" ContentType="image/gif"/>
  <Default Extension="bin" ContentType="application/vnd.openxmlformats-officedocument.presentationml.printerSettings"/>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Override1.xml" ContentType="application/vnd.openxmlformats-officedocument.themeOverride+xml"/>
  <Override PartName="/ppt/theme/themeOverride2.xml" ContentType="application/vnd.openxmlformats-officedocument.themeOverride+xml"/>
  <Override PartName="/ppt/theme/themeOverride3.xml" ContentType="application/vnd.openxmlformats-officedocument.themeOverride+xml"/>
  <Override PartName="/ppt/theme/themeOverride4.xml" ContentType="application/vnd.openxmlformats-officedocument.themeOverride+xml"/>
  <Override PartName="/ppt/theme/themeOverride5.xml" ContentType="application/vnd.openxmlformats-officedocument.themeOverride+xml"/>
  <Override PartName="/ppt/theme/themeOverride6.xml" ContentType="application/vnd.openxmlformats-officedocument.themeOverride+xml"/>
  <Override PartName="/ppt/theme/themeOverride7.xml" ContentType="application/vnd.openxmlformats-officedocument.themeOverride+xml"/>
  <Override PartName="/ppt/theme/themeOverride8.xml" ContentType="application/vnd.openxmlformats-officedocument.themeOverride+xml"/>
  <Override PartName="/ppt/theme/themeOverride9.xml" ContentType="application/vnd.openxmlformats-officedocument.themeOverride+xml"/>
  <Override PartName="/ppt/charts/chart1.xml" ContentType="application/vnd.openxmlformats-officedocument.drawingml.chart+xml"/>
  <Override PartName="/ppt/charts/chart2.xml" ContentType="application/vnd.openxmlformats-officedocument.drawingml.chart+xml"/>
  <Override PartName="/ppt/theme/themeOverride10.xml" ContentType="application/vnd.openxmlformats-officedocument.themeOverride+xml"/>
  <Override PartName="/ppt/theme/themeOverride11.xml" ContentType="application/vnd.openxmlformats-officedocument.themeOverride+xml"/>
  <Override PartName="/ppt/theme/themeOverride12.xml" ContentType="application/vnd.openxmlformats-officedocument.themeOverride+xml"/>
  <Override PartName="/ppt/theme/themeOverride13.xml" ContentType="application/vnd.openxmlformats-officedocument.themeOverride+xml"/>
  <Override PartName="/ppt/theme/themeOverride14.xml" ContentType="application/vnd.openxmlformats-officedocument.themeOverride+xml"/>
  <Override PartName="/ppt/theme/themeOverride15.xml" ContentType="application/vnd.openxmlformats-officedocument.themeOverride+xml"/>
  <Override PartName="/ppt/theme/themeOverride16.xml" ContentType="application/vnd.openxmlformats-officedocument.themeOverride+xml"/>
  <Override PartName="/ppt/theme/themeOverride17.xml" ContentType="application/vnd.openxmlformats-officedocument.themeOverride+xml"/>
  <Override PartName="/ppt/theme/themeOverride18.xml" ContentType="application/vnd.openxmlformats-officedocument.themeOverride+xml"/>
  <Override PartName="/ppt/theme/themeOverride19.xml" ContentType="application/vnd.openxmlformats-officedocument.themeOverride+xml"/>
  <Override PartName="/ppt/theme/themeOverride20.xml" ContentType="application/vnd.openxmlformats-officedocument.themeOverride+xml"/>
  <Override PartName="/ppt/notesSlides/notesSlide1.xml" ContentType="application/vnd.openxmlformats-officedocument.presentationml.notesSlide+xml"/>
  <Override PartName="/ppt/theme/themeOverride21.xml" ContentType="application/vnd.openxmlformats-officedocument.themeOverride+xml"/>
  <Override PartName="/ppt/notesSlides/notesSlide2.xml" ContentType="application/vnd.openxmlformats-officedocument.presentationml.notesSlide+xml"/>
  <Override PartName="/ppt/theme/themeOverride22.xml" ContentType="application/vnd.openxmlformats-officedocument.themeOverride+xml"/>
  <Override PartName="/ppt/theme/themeOverride23.xml" ContentType="application/vnd.openxmlformats-officedocument.themeOverride+xml"/>
  <Override PartName="/ppt/notesSlides/notesSlide3.xml" ContentType="application/vnd.openxmlformats-officedocument.presentationml.notesSlide+xml"/>
  <Override PartName="/ppt/theme/themeOverride24.xml" ContentType="application/vnd.openxmlformats-officedocument.themeOverride+xml"/>
  <Override PartName="/ppt/notesSlides/notesSlide4.xml" ContentType="application/vnd.openxmlformats-officedocument.presentationml.notesSlide+xml"/>
  <Override PartName="/ppt/theme/themeOverride25.xml" ContentType="application/vnd.openxmlformats-officedocument.themeOverride+xml"/>
  <Override PartName="/ppt/notesSlides/notesSlide5.xml" ContentType="application/vnd.openxmlformats-officedocument.presentationml.notesSlide+xml"/>
  <Override PartName="/ppt/theme/themeOverride26.xml" ContentType="application/vnd.openxmlformats-officedocument.themeOverride+xml"/>
  <Override PartName="/ppt/notesSlides/notesSlide6.xml" ContentType="application/vnd.openxmlformats-officedocument.presentationml.notesSlide+xml"/>
  <Override PartName="/ppt/theme/themeOverride27.xml" ContentType="application/vnd.openxmlformats-officedocument.themeOverride+xml"/>
  <Override PartName="/ppt/notesSlides/notesSlide7.xml" ContentType="application/vnd.openxmlformats-officedocument.presentationml.notesSlide+xml"/>
  <Override PartName="/ppt/theme/themeOverride28.xml" ContentType="application/vnd.openxmlformats-officedocument.themeOverride+xml"/>
  <Override PartName="/ppt/notesSlides/notesSlide8.xml" ContentType="application/vnd.openxmlformats-officedocument.presentationml.notesSlide+xml"/>
  <Override PartName="/ppt/theme/themeOverride29.xml" ContentType="application/vnd.openxmlformats-officedocument.themeOverride+xml"/>
  <Override PartName="/ppt/notesSlides/notesSlide9.xml" ContentType="application/vnd.openxmlformats-officedocument.presentationml.notesSlide+xml"/>
  <Override PartName="/ppt/theme/themeOverride30.xml" ContentType="application/vnd.openxmlformats-officedocument.themeOverride+xml"/>
  <Override PartName="/ppt/theme/themeOverride31.xml" ContentType="application/vnd.openxmlformats-officedocument.themeOverride+xml"/>
  <Override PartName="/ppt/theme/themeOverride32.xml" ContentType="application/vnd.openxmlformats-officedocument.themeOverride+xml"/>
  <Override PartName="/ppt/theme/themeOverride33.xml" ContentType="application/vnd.openxmlformats-officedocument.themeOverride+xml"/>
  <Override PartName="/ppt/theme/themeOverride34.xml" ContentType="application/vnd.openxmlformats-officedocument.themeOverride+xml"/>
  <Override PartName="/ppt/theme/themeOverride35.xml" ContentType="application/vnd.openxmlformats-officedocument.themeOverride+xml"/>
  <Override PartName="/ppt/theme/themeOverride36.xml" ContentType="application/vnd.openxmlformats-officedocument.themeOverride+xml"/>
  <Override PartName="/ppt/theme/themeOverride37.xml" ContentType="application/vnd.openxmlformats-officedocument.themeOverride+xml"/>
  <Override PartName="/ppt/notesSlides/notesSlide10.xml" ContentType="application/vnd.openxmlformats-officedocument.presentationml.notesSlide+xml"/>
  <Override PartName="/ppt/theme/themeOverride38.xml" ContentType="application/vnd.openxmlformats-officedocument.themeOverride+xml"/>
  <Override PartName="/ppt/theme/themeOverride39.xml" ContentType="application/vnd.openxmlformats-officedocument.themeOverride+xml"/>
  <Override PartName="/ppt/theme/themeOverride40.xml" ContentType="application/vnd.openxmlformats-officedocument.themeOverride+xml"/>
  <Override PartName="/ppt/embeddings/oleObject1.bin" ContentType="application/vnd.openxmlformats-officedocument.oleObject"/>
  <Override PartName="/ppt/theme/themeOverride41.xml" ContentType="application/vnd.openxmlformats-officedocument.themeOverride+xml"/>
  <Override PartName="/ppt/embeddings/oleObject2.bin" ContentType="application/vnd.openxmlformats-officedocument.oleObject"/>
  <Override PartName="/ppt/theme/themeOverride42.xml" ContentType="application/vnd.openxmlformats-officedocument.themeOverride+xml"/>
  <Override PartName="/ppt/embeddings/oleObject3.bin" ContentType="application/vnd.openxmlformats-officedocument.oleObject"/>
  <Override PartName="/ppt/embeddings/oleObject4.bin" ContentType="application/vnd.openxmlformats-officedocument.oleObject"/>
  <Override PartName="/ppt/theme/themeOverride43.xml" ContentType="application/vnd.openxmlformats-officedocument.themeOverride+xml"/>
  <Override PartName="/ppt/theme/themeOverride44.xml" ContentType="application/vnd.openxmlformats-officedocument.themeOverride+xml"/>
  <Override PartName="/ppt/notesSlides/notesSlide11.xml" ContentType="application/vnd.openxmlformats-officedocument.presentationml.notesSlide+xml"/>
  <Override PartName="/ppt/theme/themeOverride45.xml" ContentType="application/vnd.openxmlformats-officedocument.themeOverride+xml"/>
  <Override PartName="/ppt/theme/themeOverride46.xml" ContentType="application/vnd.openxmlformats-officedocument.themeOverride+xml"/>
  <Override PartName="/ppt/notesSlides/notesSlide12.xml" ContentType="application/vnd.openxmlformats-officedocument.presentationml.notesSlide+xml"/>
  <Override PartName="/ppt/theme/themeOverride47.xml" ContentType="application/vnd.openxmlformats-officedocument.themeOverride+xml"/>
  <Override PartName="/ppt/theme/themeOverride48.xml" ContentType="application/vnd.openxmlformats-officedocument.themeOverride+xml"/>
  <Override PartName="/ppt/theme/themeOverride49.xml" ContentType="application/vnd.openxmlformats-officedocument.themeOverride+xml"/>
  <Override PartName="/ppt/theme/themeOverride50.xml" ContentType="application/vnd.openxmlformats-officedocument.themeOverride+xml"/>
  <Override PartName="/ppt/theme/themeOverride51.xml" ContentType="application/vnd.openxmlformats-officedocument.themeOverride+xml"/>
  <Override PartName="/ppt/theme/themeOverride52.xml" ContentType="application/vnd.openxmlformats-officedocument.themeOverride+xml"/>
  <Override PartName="/ppt/notesSlides/notesSlide13.xml" ContentType="application/vnd.openxmlformats-officedocument.presentationml.notesSlide+xml"/>
  <Override PartName="/ppt/theme/themeOverride53.xml" ContentType="application/vnd.openxmlformats-officedocument.themeOverride+xml"/>
  <Override PartName="/ppt/notesSlides/notesSlide14.xml" ContentType="application/vnd.openxmlformats-officedocument.presentationml.notesSlide+xml"/>
  <Override PartName="/ppt/embeddings/oleObject5.bin" ContentType="application/vnd.openxmlformats-officedocument.oleObject"/>
  <Override PartName="/ppt/theme/themeOverride54.xml" ContentType="application/vnd.openxmlformats-officedocument.themeOverride+xml"/>
  <Override PartName="/ppt/notesSlides/notesSlide15.xml" ContentType="application/vnd.openxmlformats-officedocument.presentationml.notesSlide+xml"/>
  <Override PartName="/ppt/theme/themeOverride55.xml" ContentType="application/vnd.openxmlformats-officedocument.themeOverride+xml"/>
  <Override PartName="/ppt/embeddings/oleObject6.bin" ContentType="application/vnd.openxmlformats-officedocument.oleObject"/>
  <Override PartName="/ppt/theme/themeOverride56.xml" ContentType="application/vnd.openxmlformats-officedocument.themeOverride+xml"/>
  <Override PartName="/ppt/notesSlides/notesSlide16.xml" ContentType="application/vnd.openxmlformats-officedocument.presentationml.notesSlide+xml"/>
  <Override PartName="/ppt/theme/themeOverride57.xml" ContentType="application/vnd.openxmlformats-officedocument.themeOverride+xml"/>
  <Override PartName="/ppt/notesSlides/notesSlide17.xml" ContentType="application/vnd.openxmlformats-officedocument.presentationml.notesSlide+xml"/>
  <Override PartName="/ppt/embeddings/oleObject7.bin" ContentType="application/vnd.openxmlformats-officedocument.oleObject"/>
  <Override PartName="/ppt/theme/themeOverride58.xml" ContentType="application/vnd.openxmlformats-officedocument.themeOverride+xml"/>
  <Override PartName="/ppt/theme/themeOverride59.xml" ContentType="application/vnd.openxmlformats-officedocument.themeOverride+xml"/>
  <Override PartName="/ppt/notesSlides/notesSlide18.xml" ContentType="application/vnd.openxmlformats-officedocument.presentationml.notesSlide+xml"/>
  <Override PartName="/ppt/theme/themeOverride60.xml" ContentType="application/vnd.openxmlformats-officedocument.themeOverride+xml"/>
  <Override PartName="/ppt/theme/themeOverride61.xml" ContentType="application/vnd.openxmlformats-officedocument.themeOverride+xml"/>
  <Override PartName="/ppt/notesSlides/notesSlide19.xml" ContentType="application/vnd.openxmlformats-officedocument.presentationml.notesSlide+xml"/>
  <Override PartName="/ppt/theme/themeOverride62.xml" ContentType="application/vnd.openxmlformats-officedocument.themeOverride+xml"/>
  <Override PartName="/ppt/theme/themeOverride63.xml" ContentType="application/vnd.openxmlformats-officedocument.themeOverride+xml"/>
  <Override PartName="/ppt/theme/themeOverride64.xml" ContentType="application/vnd.openxmlformats-officedocument.themeOverride+xml"/>
  <Override PartName="/ppt/theme/themeOverride65.xml" ContentType="application/vnd.openxmlformats-officedocument.themeOverride+xml"/>
  <Override PartName="/ppt/theme/themeOverride66.xml" ContentType="application/vnd.openxmlformats-officedocument.themeOverride+xml"/>
  <Override PartName="/ppt/notesSlides/notesSlide20.xml" ContentType="application/vnd.openxmlformats-officedocument.presentationml.notesSlide+xml"/>
  <Override PartName="/ppt/theme/themeOverride67.xml" ContentType="application/vnd.openxmlformats-officedocument.themeOverride+xml"/>
  <Override PartName="/ppt/theme/themeOverride68.xml" ContentType="application/vnd.openxmlformats-officedocument.themeOverride+xml"/>
  <Override PartName="/ppt/theme/themeOverride69.xml" ContentType="application/vnd.openxmlformats-officedocument.themeOverride+xml"/>
  <Override PartName="/ppt/theme/themeOverride70.xml" ContentType="application/vnd.openxmlformats-officedocument.themeOverride+xml"/>
  <Override PartName="/ppt/notesSlides/notesSlide21.xml" ContentType="application/vnd.openxmlformats-officedocument.presentationml.notesSlide+xml"/>
  <Override PartName="/ppt/theme/themeOverride71.xml" ContentType="application/vnd.openxmlformats-officedocument.themeOverride+xml"/>
  <Override PartName="/ppt/notesSlides/notesSlide22.xml" ContentType="application/vnd.openxmlformats-officedocument.presentationml.notesSlide+xml"/>
  <Override PartName="/ppt/theme/themeOverride72.xml" ContentType="application/vnd.openxmlformats-officedocument.themeOverride+xml"/>
  <Override PartName="/ppt/notesSlides/notesSlide23.xml" ContentType="application/vnd.openxmlformats-officedocument.presentationml.notesSlide+xml"/>
  <Override PartName="/ppt/theme/themeOverride73.xml" ContentType="application/vnd.openxmlformats-officedocument.themeOverride+xml"/>
  <Override PartName="/ppt/theme/themeOverride74.xml" ContentType="application/vnd.openxmlformats-officedocument.themeOverride+xml"/>
  <Override PartName="/ppt/theme/themeOverride75.xml" ContentType="application/vnd.openxmlformats-officedocument.themeOverride+xml"/>
  <Override PartName="/ppt/notesSlides/notesSlide24.xml" ContentType="application/vnd.openxmlformats-officedocument.presentationml.notesSlide+xml"/>
  <Override PartName="/ppt/theme/themeOverride76.xml" ContentType="application/vnd.openxmlformats-officedocument.themeOverride+xml"/>
  <Override PartName="/ppt/theme/themeOverride77.xml" ContentType="application/vnd.openxmlformats-officedocument.themeOverride+xml"/>
  <Override PartName="/ppt/notesSlides/notesSlide25.xml" ContentType="application/vnd.openxmlformats-officedocument.presentationml.notesSlide+xml"/>
  <Override PartName="/ppt/theme/themeOverride78.xml" ContentType="application/vnd.openxmlformats-officedocument.themeOverride+xml"/>
  <Override PartName="/ppt/notesSlides/notesSlide26.xml" ContentType="application/vnd.openxmlformats-officedocument.presentationml.notesSlide+xml"/>
  <Override PartName="/ppt/theme/themeOverride79.xml" ContentType="application/vnd.openxmlformats-officedocument.themeOverride+xml"/>
  <Override PartName="/ppt/notesSlides/notesSlide27.xml" ContentType="application/vnd.openxmlformats-officedocument.presentationml.notesSlide+xml"/>
  <Override PartName="/ppt/theme/themeOverride80.xml" ContentType="application/vnd.openxmlformats-officedocument.themeOverride+xml"/>
  <Override PartName="/ppt/notesSlides/notesSlide28.xml" ContentType="application/vnd.openxmlformats-officedocument.presentationml.notesSlide+xml"/>
  <Override PartName="/ppt/theme/themeOverride81.xml" ContentType="application/vnd.openxmlformats-officedocument.themeOverride+xml"/>
  <Override PartName="/ppt/notesSlides/notesSlide29.xml" ContentType="application/vnd.openxmlformats-officedocument.presentationml.notesSlide+xml"/>
  <Override PartName="/ppt/theme/themeOverride82.xml" ContentType="application/vnd.openxmlformats-officedocument.themeOverride+xml"/>
  <Override PartName="/ppt/notesSlides/notesSlide30.xml" ContentType="application/vnd.openxmlformats-officedocument.presentationml.notesSlide+xml"/>
  <Override PartName="/ppt/theme/themeOverride83.xml" ContentType="application/vnd.openxmlformats-officedocument.themeOverride+xml"/>
  <Override PartName="/ppt/notesSlides/notesSlide31.xml" ContentType="application/vnd.openxmlformats-officedocument.presentationml.notesSlide+xml"/>
  <Override PartName="/ppt/theme/themeOverride84.xml" ContentType="application/vnd.openxmlformats-officedocument.themeOverride+xml"/>
  <Override PartName="/ppt/theme/themeOverride85.xml" ContentType="application/vnd.openxmlformats-officedocument.themeOverride+xml"/>
  <Override PartName="/ppt/notesSlides/notesSlide32.xml" ContentType="application/vnd.openxmlformats-officedocument.presentationml.notesSlide+xml"/>
  <Override PartName="/ppt/theme/themeOverride86.xml" ContentType="application/vnd.openxmlformats-officedocument.themeOverride+xml"/>
  <Override PartName="/ppt/theme/themeOverride87.xml" ContentType="application/vnd.openxmlformats-officedocument.themeOverride+xml"/>
  <Override PartName="/ppt/theme/themeOverride88.xml" ContentType="application/vnd.openxmlformats-officedocument.themeOverride+xml"/>
  <Override PartName="/ppt/theme/themeOverride89.xml" ContentType="application/vnd.openxmlformats-officedocument.themeOverride+xml"/>
  <Override PartName="/ppt/notesSlides/notesSlide33.xml" ContentType="application/vnd.openxmlformats-officedocument.presentationml.notesSlide+xml"/>
  <Override PartName="/ppt/theme/themeOverride90.xml" ContentType="application/vnd.openxmlformats-officedocument.themeOverride+xml"/>
  <Override PartName="/ppt/theme/themeOverride91.xml" ContentType="application/vnd.openxmlformats-officedocument.themeOverride+xml"/>
  <Override PartName="/ppt/theme/themeOverride92.xml" ContentType="application/vnd.openxmlformats-officedocument.themeOverride+xml"/>
  <Override PartName="/ppt/theme/themeOverride93.xml" ContentType="application/vnd.openxmlformats-officedocument.themeOverride+xml"/>
  <Override PartName="/ppt/theme/themeOverride94.xml" ContentType="application/vnd.openxmlformats-officedocument.themeOverride+xml"/>
  <Override PartName="/ppt/theme/themeOverride95.xml" ContentType="application/vnd.openxmlformats-officedocument.themeOverride+xml"/>
  <Override PartName="/ppt/theme/themeOverride96.xml" ContentType="application/vnd.openxmlformats-officedocument.themeOverride+xml"/>
  <Override PartName="/ppt/theme/themeOverride97.xml" ContentType="application/vnd.openxmlformats-officedocument.themeOverride+xml"/>
  <Override PartName="/ppt/theme/themeOverride98.xml" ContentType="application/vnd.openxmlformats-officedocument.themeOverride+xml"/>
  <Override PartName="/ppt/theme/themeOverride99.xml" ContentType="application/vnd.openxmlformats-officedocument.themeOverride+xml"/>
  <Override PartName="/ppt/theme/themeOverride100.xml" ContentType="application/vnd.openxmlformats-officedocument.themeOverride+xml"/>
  <Override PartName="/ppt/theme/themeOverride101.xml" ContentType="application/vnd.openxmlformats-officedocument.themeOverride+xml"/>
  <Override PartName="/ppt/theme/themeOverride102.xml" ContentType="application/vnd.openxmlformats-officedocument.themeOverride+xml"/>
  <Override PartName="/ppt/theme/themeOverride103.xml" ContentType="application/vnd.openxmlformats-officedocument.themeOverride+xml"/>
  <Override PartName="/ppt/theme/themeOverride104.xml" ContentType="application/vnd.openxmlformats-officedocument.themeOverride+xml"/>
  <Override PartName="/ppt/theme/themeOverride105.xml" ContentType="application/vnd.openxmlformats-officedocument.themeOverride+xml"/>
  <Override PartName="/ppt/theme/themeOverride106.xml" ContentType="application/vnd.openxmlformats-officedocument.themeOverride+xml"/>
  <Override PartName="/ppt/theme/themeOverride107.xml" ContentType="application/vnd.openxmlformats-officedocument.themeOverride+xml"/>
  <Override PartName="/ppt/theme/themeOverride108.xml" ContentType="application/vnd.openxmlformats-officedocument.themeOverride+xml"/>
  <Override PartName="/ppt/theme/themeOverride109.xml" ContentType="application/vnd.openxmlformats-officedocument.themeOverride+xml"/>
  <Override PartName="/ppt/theme/themeOverride110.xml" ContentType="application/vnd.openxmlformats-officedocument.themeOverride+xml"/>
  <Override PartName="/ppt/theme/themeOverride111.xml" ContentType="application/vnd.openxmlformats-officedocument.themeOverride+xml"/>
  <Override PartName="/ppt/theme/themeOverride112.xml" ContentType="application/vnd.openxmlformats-officedocument.themeOverride+xml"/>
  <Override PartName="/ppt/notesSlides/notesSlide34.xml" ContentType="application/vnd.openxmlformats-officedocument.presentationml.notesSlide+xml"/>
  <Override PartName="/ppt/theme/themeOverride113.xml" ContentType="application/vnd.openxmlformats-officedocument.themeOverride+xml"/>
  <Override PartName="/ppt/notesSlides/notesSlide35.xml" ContentType="application/vnd.openxmlformats-officedocument.presentationml.notesSlide+xml"/>
  <Override PartName="/ppt/theme/themeOverride114.xml" ContentType="application/vnd.openxmlformats-officedocument.themeOverride+xml"/>
  <Override PartName="/ppt/theme/themeOverride115.xml" ContentType="application/vnd.openxmlformats-officedocument.themeOverride+xml"/>
  <Override PartName="/ppt/theme/themeOverride116.xml" ContentType="application/vnd.openxmlformats-officedocument.themeOverride+xml"/>
  <Override PartName="/ppt/theme/themeOverride117.xml" ContentType="application/vnd.openxmlformats-officedocument.themeOverride+xml"/>
  <Override PartName="/ppt/theme/themeOverride118.xml" ContentType="application/vnd.openxmlformats-officedocument.themeOverride+xml"/>
  <Override PartName="/ppt/theme/themeOverride119.xml" ContentType="application/vnd.openxmlformats-officedocument.themeOverride+xml"/>
  <Override PartName="/ppt/theme/themeOverride120.xml" ContentType="application/vnd.openxmlformats-officedocument.themeOverride+xml"/>
  <Override PartName="/ppt/theme/themeOverride121.xml" ContentType="application/vnd.openxmlformats-officedocument.themeOverride+xml"/>
  <Override PartName="/ppt/theme/themeOverride122.xml" ContentType="application/vnd.openxmlformats-officedocument.themeOverride+xml"/>
  <Override PartName="/ppt/notesSlides/notesSlide36.xml" ContentType="application/vnd.openxmlformats-officedocument.presentationml.notesSlide+xml"/>
  <Override PartName="/ppt/theme/themeOverride123.xml" ContentType="application/vnd.openxmlformats-officedocument.themeOverride+xml"/>
  <Override PartName="/ppt/notesSlides/notesSlide37.xml" ContentType="application/vnd.openxmlformats-officedocument.presentationml.notesSlide+xml"/>
  <Override PartName="/ppt/theme/themeOverride124.xml" ContentType="application/vnd.openxmlformats-officedocument.themeOverride+xml"/>
  <Override PartName="/ppt/theme/themeOverride125.xml" ContentType="application/vnd.openxmlformats-officedocument.themeOverride+xml"/>
  <Override PartName="/ppt/theme/themeOverride126.xml" ContentType="application/vnd.openxmlformats-officedocument.themeOverride+xml"/>
  <Override PartName="/ppt/notesSlides/notesSlide38.xml" ContentType="application/vnd.openxmlformats-officedocument.presentationml.notesSlide+xml"/>
  <Override PartName="/ppt/theme/themeOverride127.xml" ContentType="application/vnd.openxmlformats-officedocument.themeOverride+xml"/>
  <Override PartName="/ppt/notesSlides/notesSlide39.xml" ContentType="application/vnd.openxmlformats-officedocument.presentationml.notesSlide+xml"/>
  <Override PartName="/ppt/theme/themeOverride128.xml" ContentType="application/vnd.openxmlformats-officedocument.themeOverride+xml"/>
  <Override PartName="/ppt/theme/themeOverride129.xml" ContentType="application/vnd.openxmlformats-officedocument.themeOverride+xml"/>
  <Override PartName="/ppt/notesSlides/notesSlide40.xml" ContentType="application/vnd.openxmlformats-officedocument.presentationml.notesSlide+xml"/>
  <Override PartName="/ppt/theme/themeOverride130.xml" ContentType="application/vnd.openxmlformats-officedocument.themeOverride+xml"/>
  <Override PartName="/ppt/theme/themeOverride131.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6" r:id="rId1"/>
  </p:sldMasterIdLst>
  <p:notesMasterIdLst>
    <p:notesMasterId r:id="rId133"/>
  </p:notesMasterIdLst>
  <p:handoutMasterIdLst>
    <p:handoutMasterId r:id="rId134"/>
  </p:handoutMasterIdLst>
  <p:sldIdLst>
    <p:sldId id="366" r:id="rId2"/>
    <p:sldId id="368" r:id="rId3"/>
    <p:sldId id="373" r:id="rId4"/>
    <p:sldId id="374" r:id="rId5"/>
    <p:sldId id="370" r:id="rId6"/>
    <p:sldId id="513" r:id="rId7"/>
    <p:sldId id="375" r:id="rId8"/>
    <p:sldId id="514" r:id="rId9"/>
    <p:sldId id="499" r:id="rId10"/>
    <p:sldId id="500" r:id="rId11"/>
    <p:sldId id="376" r:id="rId12"/>
    <p:sldId id="380" r:id="rId13"/>
    <p:sldId id="381" r:id="rId14"/>
    <p:sldId id="382" r:id="rId15"/>
    <p:sldId id="383" r:id="rId16"/>
    <p:sldId id="386" r:id="rId17"/>
    <p:sldId id="393" r:id="rId18"/>
    <p:sldId id="392" r:id="rId19"/>
    <p:sldId id="387" r:id="rId20"/>
    <p:sldId id="394" r:id="rId21"/>
    <p:sldId id="395" r:id="rId22"/>
    <p:sldId id="367" r:id="rId23"/>
    <p:sldId id="536" r:id="rId24"/>
    <p:sldId id="396" r:id="rId25"/>
    <p:sldId id="407" r:id="rId26"/>
    <p:sldId id="400" r:id="rId27"/>
    <p:sldId id="397" r:id="rId28"/>
    <p:sldId id="401" r:id="rId29"/>
    <p:sldId id="402" r:id="rId30"/>
    <p:sldId id="350" r:id="rId31"/>
    <p:sldId id="403" r:id="rId32"/>
    <p:sldId id="406" r:id="rId33"/>
    <p:sldId id="405" r:id="rId34"/>
    <p:sldId id="409" r:id="rId35"/>
    <p:sldId id="410" r:id="rId36"/>
    <p:sldId id="398" r:id="rId37"/>
    <p:sldId id="408" r:id="rId38"/>
    <p:sldId id="411" r:id="rId39"/>
    <p:sldId id="413" r:id="rId40"/>
    <p:sldId id="414" r:id="rId41"/>
    <p:sldId id="415" r:id="rId42"/>
    <p:sldId id="416" r:id="rId43"/>
    <p:sldId id="417" r:id="rId44"/>
    <p:sldId id="501" r:id="rId45"/>
    <p:sldId id="474" r:id="rId46"/>
    <p:sldId id="433" r:id="rId47"/>
    <p:sldId id="436" r:id="rId48"/>
    <p:sldId id="434" r:id="rId49"/>
    <p:sldId id="435" r:id="rId50"/>
    <p:sldId id="459" r:id="rId51"/>
    <p:sldId id="502" r:id="rId52"/>
    <p:sldId id="437" r:id="rId53"/>
    <p:sldId id="423" r:id="rId54"/>
    <p:sldId id="441" r:id="rId55"/>
    <p:sldId id="442" r:id="rId56"/>
    <p:sldId id="445" r:id="rId57"/>
    <p:sldId id="446" r:id="rId58"/>
    <p:sldId id="449" r:id="rId59"/>
    <p:sldId id="447" r:id="rId60"/>
    <p:sldId id="448" r:id="rId61"/>
    <p:sldId id="450" r:id="rId62"/>
    <p:sldId id="503" r:id="rId63"/>
    <p:sldId id="504" r:id="rId64"/>
    <p:sldId id="458" r:id="rId65"/>
    <p:sldId id="451" r:id="rId66"/>
    <p:sldId id="453" r:id="rId67"/>
    <p:sldId id="454" r:id="rId68"/>
    <p:sldId id="457" r:id="rId69"/>
    <p:sldId id="455" r:id="rId70"/>
    <p:sldId id="456" r:id="rId71"/>
    <p:sldId id="460" r:id="rId72"/>
    <p:sldId id="461" r:id="rId73"/>
    <p:sldId id="462" r:id="rId74"/>
    <p:sldId id="516" r:id="rId75"/>
    <p:sldId id="463" r:id="rId76"/>
    <p:sldId id="464" r:id="rId77"/>
    <p:sldId id="505" r:id="rId78"/>
    <p:sldId id="507" r:id="rId79"/>
    <p:sldId id="506" r:id="rId80"/>
    <p:sldId id="517" r:id="rId81"/>
    <p:sldId id="466" r:id="rId82"/>
    <p:sldId id="467" r:id="rId83"/>
    <p:sldId id="468" r:id="rId84"/>
    <p:sldId id="465" r:id="rId85"/>
    <p:sldId id="469" r:id="rId86"/>
    <p:sldId id="473" r:id="rId87"/>
    <p:sldId id="508" r:id="rId88"/>
    <p:sldId id="509" r:id="rId89"/>
    <p:sldId id="470" r:id="rId90"/>
    <p:sldId id="471" r:id="rId91"/>
    <p:sldId id="518" r:id="rId92"/>
    <p:sldId id="510" r:id="rId93"/>
    <p:sldId id="479" r:id="rId94"/>
    <p:sldId id="519" r:id="rId95"/>
    <p:sldId id="511" r:id="rId96"/>
    <p:sldId id="480" r:id="rId97"/>
    <p:sldId id="482" r:id="rId98"/>
    <p:sldId id="520" r:id="rId99"/>
    <p:sldId id="512" r:id="rId100"/>
    <p:sldId id="483" r:id="rId101"/>
    <p:sldId id="484" r:id="rId102"/>
    <p:sldId id="537" r:id="rId103"/>
    <p:sldId id="538" r:id="rId104"/>
    <p:sldId id="492" r:id="rId105"/>
    <p:sldId id="493" r:id="rId106"/>
    <p:sldId id="494" r:id="rId107"/>
    <p:sldId id="495" r:id="rId108"/>
    <p:sldId id="496" r:id="rId109"/>
    <p:sldId id="497" r:id="rId110"/>
    <p:sldId id="491" r:id="rId111"/>
    <p:sldId id="498" r:id="rId112"/>
    <p:sldId id="476" r:id="rId113"/>
    <p:sldId id="531" r:id="rId114"/>
    <p:sldId id="532" r:id="rId115"/>
    <p:sldId id="533" r:id="rId116"/>
    <p:sldId id="534" r:id="rId117"/>
    <p:sldId id="530" r:id="rId118"/>
    <p:sldId id="523" r:id="rId119"/>
    <p:sldId id="475" r:id="rId120"/>
    <p:sldId id="527" r:id="rId121"/>
    <p:sldId id="522" r:id="rId122"/>
    <p:sldId id="526" r:id="rId123"/>
    <p:sldId id="524" r:id="rId124"/>
    <p:sldId id="525" r:id="rId125"/>
    <p:sldId id="528" r:id="rId126"/>
    <p:sldId id="521" r:id="rId127"/>
    <p:sldId id="535" r:id="rId128"/>
    <p:sldId id="529" r:id="rId129"/>
    <p:sldId id="477" r:id="rId130"/>
    <p:sldId id="478" r:id="rId131"/>
    <p:sldId id="515" r:id="rId132"/>
  </p:sldIdLst>
  <p:sldSz cx="9144000" cy="6858000" type="screen4x3"/>
  <p:notesSz cx="6858000" cy="9144000"/>
  <p:defaultTextStyle>
    <a:defPPr>
      <a:defRPr lang="fr-CA"/>
    </a:defPPr>
    <a:lvl1pPr algn="l" rtl="0" fontAlgn="base">
      <a:spcBef>
        <a:spcPct val="0"/>
      </a:spcBef>
      <a:spcAft>
        <a:spcPct val="0"/>
      </a:spcAft>
      <a:defRPr sz="3200" kern="1200">
        <a:solidFill>
          <a:schemeClr val="tx1"/>
        </a:solidFill>
        <a:latin typeface="Times New Roman" pitchFamily="18" charset="0"/>
        <a:ea typeface="+mn-ea"/>
        <a:cs typeface="+mn-cs"/>
      </a:defRPr>
    </a:lvl1pPr>
    <a:lvl2pPr marL="457200" algn="l" rtl="0" fontAlgn="base">
      <a:spcBef>
        <a:spcPct val="0"/>
      </a:spcBef>
      <a:spcAft>
        <a:spcPct val="0"/>
      </a:spcAft>
      <a:defRPr sz="3200" kern="1200">
        <a:solidFill>
          <a:schemeClr val="tx1"/>
        </a:solidFill>
        <a:latin typeface="Times New Roman" pitchFamily="18" charset="0"/>
        <a:ea typeface="+mn-ea"/>
        <a:cs typeface="+mn-cs"/>
      </a:defRPr>
    </a:lvl2pPr>
    <a:lvl3pPr marL="914400" algn="l" rtl="0" fontAlgn="base">
      <a:spcBef>
        <a:spcPct val="0"/>
      </a:spcBef>
      <a:spcAft>
        <a:spcPct val="0"/>
      </a:spcAft>
      <a:defRPr sz="3200" kern="1200">
        <a:solidFill>
          <a:schemeClr val="tx1"/>
        </a:solidFill>
        <a:latin typeface="Times New Roman" pitchFamily="18" charset="0"/>
        <a:ea typeface="+mn-ea"/>
        <a:cs typeface="+mn-cs"/>
      </a:defRPr>
    </a:lvl3pPr>
    <a:lvl4pPr marL="1371600" algn="l" rtl="0" fontAlgn="base">
      <a:spcBef>
        <a:spcPct val="0"/>
      </a:spcBef>
      <a:spcAft>
        <a:spcPct val="0"/>
      </a:spcAft>
      <a:defRPr sz="3200" kern="1200">
        <a:solidFill>
          <a:schemeClr val="tx1"/>
        </a:solidFill>
        <a:latin typeface="Times New Roman" pitchFamily="18" charset="0"/>
        <a:ea typeface="+mn-ea"/>
        <a:cs typeface="+mn-cs"/>
      </a:defRPr>
    </a:lvl4pPr>
    <a:lvl5pPr marL="1828800" algn="l" rtl="0" fontAlgn="base">
      <a:spcBef>
        <a:spcPct val="0"/>
      </a:spcBef>
      <a:spcAft>
        <a:spcPct val="0"/>
      </a:spcAft>
      <a:defRPr sz="3200" kern="1200">
        <a:solidFill>
          <a:schemeClr val="tx1"/>
        </a:solidFill>
        <a:latin typeface="Times New Roman" pitchFamily="18" charset="0"/>
        <a:ea typeface="+mn-ea"/>
        <a:cs typeface="+mn-cs"/>
      </a:defRPr>
    </a:lvl5pPr>
    <a:lvl6pPr marL="2286000" algn="l" defTabSz="914400" rtl="0" eaLnBrk="1" latinLnBrk="0" hangingPunct="1">
      <a:defRPr sz="3200" kern="1200">
        <a:solidFill>
          <a:schemeClr val="tx1"/>
        </a:solidFill>
        <a:latin typeface="Times New Roman" pitchFamily="18" charset="0"/>
        <a:ea typeface="+mn-ea"/>
        <a:cs typeface="+mn-cs"/>
      </a:defRPr>
    </a:lvl6pPr>
    <a:lvl7pPr marL="2743200" algn="l" defTabSz="914400" rtl="0" eaLnBrk="1" latinLnBrk="0" hangingPunct="1">
      <a:defRPr sz="3200" kern="1200">
        <a:solidFill>
          <a:schemeClr val="tx1"/>
        </a:solidFill>
        <a:latin typeface="Times New Roman" pitchFamily="18" charset="0"/>
        <a:ea typeface="+mn-ea"/>
        <a:cs typeface="+mn-cs"/>
      </a:defRPr>
    </a:lvl7pPr>
    <a:lvl8pPr marL="3200400" algn="l" defTabSz="914400" rtl="0" eaLnBrk="1" latinLnBrk="0" hangingPunct="1">
      <a:defRPr sz="3200" kern="1200">
        <a:solidFill>
          <a:schemeClr val="tx1"/>
        </a:solidFill>
        <a:latin typeface="Times New Roman" pitchFamily="18" charset="0"/>
        <a:ea typeface="+mn-ea"/>
        <a:cs typeface="+mn-cs"/>
      </a:defRPr>
    </a:lvl8pPr>
    <a:lvl9pPr marL="3657600" algn="l" defTabSz="914400" rtl="0" eaLnBrk="1" latinLnBrk="0" hangingPunct="1">
      <a:defRPr sz="3200" kern="1200">
        <a:solidFill>
          <a:schemeClr val="tx1"/>
        </a:solidFill>
        <a:latin typeface="Times New Roman" pitchFamily="18" charset="0"/>
        <a:ea typeface="+mn-ea"/>
        <a:cs typeface="+mn-cs"/>
      </a:defRPr>
    </a:lvl9pPr>
  </p:defaultTextStyle>
  <p:extLst>
    <p:ext uri="{521415D9-36F7-43E2-AB2F-B90AF26B5E84}">
      <p14:sectionLst xmlns:p14="http://schemas.microsoft.com/office/powerpoint/2010/main">
        <p14:section name="Section par défaut" id="{425C62FE-D674-43D2-B727-D00ADB5A638D}">
          <p14:sldIdLst>
            <p14:sldId id="366"/>
            <p14:sldId id="368"/>
            <p14:sldId id="373"/>
            <p14:sldId id="374"/>
            <p14:sldId id="370"/>
            <p14:sldId id="513"/>
            <p14:sldId id="375"/>
            <p14:sldId id="514"/>
            <p14:sldId id="499"/>
            <p14:sldId id="500"/>
            <p14:sldId id="376"/>
            <p14:sldId id="380"/>
            <p14:sldId id="381"/>
            <p14:sldId id="382"/>
            <p14:sldId id="383"/>
            <p14:sldId id="386"/>
            <p14:sldId id="393"/>
            <p14:sldId id="392"/>
            <p14:sldId id="387"/>
            <p14:sldId id="394"/>
            <p14:sldId id="395"/>
            <p14:sldId id="367"/>
          </p14:sldIdLst>
        </p14:section>
        <p14:section name="Section sans titre" id="{45127814-357F-4EF4-B121-51457D60F7D9}">
          <p14:sldIdLst>
            <p14:sldId id="536"/>
            <p14:sldId id="396"/>
            <p14:sldId id="407"/>
            <p14:sldId id="400"/>
            <p14:sldId id="397"/>
            <p14:sldId id="401"/>
            <p14:sldId id="402"/>
            <p14:sldId id="350"/>
            <p14:sldId id="403"/>
            <p14:sldId id="406"/>
            <p14:sldId id="405"/>
            <p14:sldId id="409"/>
            <p14:sldId id="410"/>
            <p14:sldId id="398"/>
            <p14:sldId id="408"/>
            <p14:sldId id="411"/>
            <p14:sldId id="413"/>
            <p14:sldId id="414"/>
            <p14:sldId id="415"/>
            <p14:sldId id="416"/>
            <p14:sldId id="417"/>
            <p14:sldId id="501"/>
            <p14:sldId id="474"/>
            <p14:sldId id="433"/>
            <p14:sldId id="436"/>
            <p14:sldId id="434"/>
            <p14:sldId id="435"/>
            <p14:sldId id="459"/>
            <p14:sldId id="502"/>
            <p14:sldId id="437"/>
            <p14:sldId id="423"/>
            <p14:sldId id="441"/>
            <p14:sldId id="442"/>
            <p14:sldId id="445"/>
            <p14:sldId id="446"/>
            <p14:sldId id="449"/>
            <p14:sldId id="447"/>
            <p14:sldId id="448"/>
            <p14:sldId id="450"/>
            <p14:sldId id="503"/>
            <p14:sldId id="504"/>
            <p14:sldId id="458"/>
            <p14:sldId id="451"/>
            <p14:sldId id="453"/>
            <p14:sldId id="454"/>
            <p14:sldId id="457"/>
            <p14:sldId id="455"/>
            <p14:sldId id="456"/>
            <p14:sldId id="460"/>
            <p14:sldId id="461"/>
            <p14:sldId id="462"/>
            <p14:sldId id="516"/>
            <p14:sldId id="463"/>
            <p14:sldId id="464"/>
            <p14:sldId id="505"/>
            <p14:sldId id="507"/>
            <p14:sldId id="506"/>
            <p14:sldId id="517"/>
            <p14:sldId id="466"/>
            <p14:sldId id="467"/>
            <p14:sldId id="468"/>
            <p14:sldId id="465"/>
            <p14:sldId id="469"/>
            <p14:sldId id="473"/>
            <p14:sldId id="508"/>
            <p14:sldId id="509"/>
            <p14:sldId id="470"/>
            <p14:sldId id="471"/>
            <p14:sldId id="518"/>
            <p14:sldId id="510"/>
            <p14:sldId id="479"/>
            <p14:sldId id="519"/>
            <p14:sldId id="511"/>
            <p14:sldId id="480"/>
            <p14:sldId id="482"/>
            <p14:sldId id="520"/>
            <p14:sldId id="512"/>
            <p14:sldId id="483"/>
            <p14:sldId id="484"/>
            <p14:sldId id="537"/>
            <p14:sldId id="538"/>
            <p14:sldId id="492"/>
            <p14:sldId id="493"/>
            <p14:sldId id="494"/>
            <p14:sldId id="495"/>
            <p14:sldId id="496"/>
            <p14:sldId id="497"/>
            <p14:sldId id="491"/>
            <p14:sldId id="498"/>
            <p14:sldId id="476"/>
            <p14:sldId id="531"/>
            <p14:sldId id="532"/>
            <p14:sldId id="533"/>
            <p14:sldId id="534"/>
            <p14:sldId id="530"/>
            <p14:sldId id="523"/>
            <p14:sldId id="475"/>
            <p14:sldId id="527"/>
            <p14:sldId id="522"/>
            <p14:sldId id="526"/>
            <p14:sldId id="524"/>
            <p14:sldId id="525"/>
            <p14:sldId id="528"/>
            <p14:sldId id="521"/>
            <p14:sldId id="535"/>
            <p14:sldId id="529"/>
            <p14:sldId id="477"/>
            <p14:sldId id="478"/>
            <p14:sldId id="515"/>
          </p14:sldIdLst>
        </p14:section>
      </p14:sectionLst>
    </p:ext>
    <p:ext uri="{EFAFB233-063F-42B5-8137-9DF3F51BA10A}">
      <p15:sldGuideLst xmlns="" xmlns:p15="http://schemas.microsoft.com/office/powerpoint/2012/main">
        <p15:guide id="1" orient="horz" pos="2160">
          <p15:clr>
            <a:srgbClr val="A4A3A4"/>
          </p15:clr>
        </p15:guide>
        <p15:guide id="2" pos="2886">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Jean" initials="J" lastIdx="1"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schemeClr val="tx1"/>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99"/>
    <a:srgbClr val="339966"/>
    <a:srgbClr val="003399"/>
    <a:srgbClr val="1D8177"/>
    <a:srgbClr val="0F8B85"/>
    <a:srgbClr val="0D7570"/>
    <a:srgbClr val="00928F"/>
    <a:srgbClr val="CC6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DBED569-4797-4DF1-A0F4-6AAB3CD982D8}" styleName="Style léger 3 - Accentuation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543" autoAdjust="0"/>
    <p:restoredTop sz="81143" autoAdjust="0"/>
  </p:normalViewPr>
  <p:slideViewPr>
    <p:cSldViewPr snapToGrid="0" showGuides="1">
      <p:cViewPr varScale="1">
        <p:scale>
          <a:sx n="71" d="100"/>
          <a:sy n="71" d="100"/>
        </p:scale>
        <p:origin x="-1928" y="-104"/>
      </p:cViewPr>
      <p:guideLst>
        <p:guide orient="horz" pos="2160"/>
        <p:guide pos="2886"/>
      </p:guideLst>
    </p:cSldViewPr>
  </p:slideViewPr>
  <p:outlineViewPr>
    <p:cViewPr>
      <p:scale>
        <a:sx n="33" d="100"/>
        <a:sy n="33" d="100"/>
      </p:scale>
      <p:origin x="216" y="0"/>
    </p:cViewPr>
  </p:outlineViewPr>
  <p:notesTextViewPr>
    <p:cViewPr>
      <p:scale>
        <a:sx n="100" d="100"/>
        <a:sy n="100" d="100"/>
      </p:scale>
      <p:origin x="0" y="0"/>
    </p:cViewPr>
  </p:notesTextViewPr>
  <p:sorterViewPr>
    <p:cViewPr>
      <p:scale>
        <a:sx n="100" d="100"/>
        <a:sy n="100" d="100"/>
      </p:scale>
      <p:origin x="0" y="15948"/>
    </p:cViewPr>
  </p:sorterViewPr>
  <p:gridSpacing cx="72008" cy="72008"/>
</p:viewPr>
</file>

<file path=ppt/_rels/presentation.xml.rels><?xml version="1.0" encoding="UTF-8" standalone="yes"?>
<Relationships xmlns="http://schemas.openxmlformats.org/package/2006/relationships"><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60" Type="http://schemas.openxmlformats.org/officeDocument/2006/relationships/slide" Target="slides/slide59.xml"/><Relationship Id="rId61" Type="http://schemas.openxmlformats.org/officeDocument/2006/relationships/slide" Target="slides/slide60.xml"/><Relationship Id="rId62" Type="http://schemas.openxmlformats.org/officeDocument/2006/relationships/slide" Target="slides/slide61.xml"/><Relationship Id="rId63" Type="http://schemas.openxmlformats.org/officeDocument/2006/relationships/slide" Target="slides/slide62.xml"/><Relationship Id="rId64" Type="http://schemas.openxmlformats.org/officeDocument/2006/relationships/slide" Target="slides/slide63.xml"/><Relationship Id="rId65" Type="http://schemas.openxmlformats.org/officeDocument/2006/relationships/slide" Target="slides/slide64.xml"/><Relationship Id="rId66" Type="http://schemas.openxmlformats.org/officeDocument/2006/relationships/slide" Target="slides/slide65.xml"/><Relationship Id="rId67" Type="http://schemas.openxmlformats.org/officeDocument/2006/relationships/slide" Target="slides/slide66.xml"/><Relationship Id="rId68" Type="http://schemas.openxmlformats.org/officeDocument/2006/relationships/slide" Target="slides/slide67.xml"/><Relationship Id="rId69" Type="http://schemas.openxmlformats.org/officeDocument/2006/relationships/slide" Target="slides/slide68.xml"/><Relationship Id="rId120" Type="http://schemas.openxmlformats.org/officeDocument/2006/relationships/slide" Target="slides/slide119.xml"/><Relationship Id="rId121" Type="http://schemas.openxmlformats.org/officeDocument/2006/relationships/slide" Target="slides/slide120.xml"/><Relationship Id="rId122" Type="http://schemas.openxmlformats.org/officeDocument/2006/relationships/slide" Target="slides/slide121.xml"/><Relationship Id="rId123" Type="http://schemas.openxmlformats.org/officeDocument/2006/relationships/slide" Target="slides/slide122.xml"/><Relationship Id="rId124" Type="http://schemas.openxmlformats.org/officeDocument/2006/relationships/slide" Target="slides/slide123.xml"/><Relationship Id="rId125" Type="http://schemas.openxmlformats.org/officeDocument/2006/relationships/slide" Target="slides/slide124.xml"/><Relationship Id="rId126" Type="http://schemas.openxmlformats.org/officeDocument/2006/relationships/slide" Target="slides/slide125.xml"/><Relationship Id="rId127" Type="http://schemas.openxmlformats.org/officeDocument/2006/relationships/slide" Target="slides/slide126.xml"/><Relationship Id="rId128" Type="http://schemas.openxmlformats.org/officeDocument/2006/relationships/slide" Target="slides/slide127.xml"/><Relationship Id="rId129" Type="http://schemas.openxmlformats.org/officeDocument/2006/relationships/slide" Target="slides/slide128.xml"/><Relationship Id="rId40" Type="http://schemas.openxmlformats.org/officeDocument/2006/relationships/slide" Target="slides/slide39.xml"/><Relationship Id="rId41" Type="http://schemas.openxmlformats.org/officeDocument/2006/relationships/slide" Target="slides/slide40.xml"/><Relationship Id="rId42" Type="http://schemas.openxmlformats.org/officeDocument/2006/relationships/slide" Target="slides/slide41.xml"/><Relationship Id="rId90" Type="http://schemas.openxmlformats.org/officeDocument/2006/relationships/slide" Target="slides/slide89.xml"/><Relationship Id="rId91" Type="http://schemas.openxmlformats.org/officeDocument/2006/relationships/slide" Target="slides/slide90.xml"/><Relationship Id="rId92" Type="http://schemas.openxmlformats.org/officeDocument/2006/relationships/slide" Target="slides/slide91.xml"/><Relationship Id="rId93" Type="http://schemas.openxmlformats.org/officeDocument/2006/relationships/slide" Target="slides/slide92.xml"/><Relationship Id="rId94" Type="http://schemas.openxmlformats.org/officeDocument/2006/relationships/slide" Target="slides/slide93.xml"/><Relationship Id="rId95" Type="http://schemas.openxmlformats.org/officeDocument/2006/relationships/slide" Target="slides/slide94.xml"/><Relationship Id="rId96" Type="http://schemas.openxmlformats.org/officeDocument/2006/relationships/slide" Target="slides/slide95.xml"/><Relationship Id="rId101" Type="http://schemas.openxmlformats.org/officeDocument/2006/relationships/slide" Target="slides/slide100.xml"/><Relationship Id="rId102" Type="http://schemas.openxmlformats.org/officeDocument/2006/relationships/slide" Target="slides/slide101.xml"/><Relationship Id="rId103" Type="http://schemas.openxmlformats.org/officeDocument/2006/relationships/slide" Target="slides/slide102.xml"/><Relationship Id="rId104" Type="http://schemas.openxmlformats.org/officeDocument/2006/relationships/slide" Target="slides/slide103.xml"/><Relationship Id="rId105" Type="http://schemas.openxmlformats.org/officeDocument/2006/relationships/slide" Target="slides/slide104.xml"/><Relationship Id="rId106" Type="http://schemas.openxmlformats.org/officeDocument/2006/relationships/slide" Target="slides/slide105.xml"/><Relationship Id="rId107" Type="http://schemas.openxmlformats.org/officeDocument/2006/relationships/slide" Target="slides/slide106.xml"/><Relationship Id="rId108" Type="http://schemas.openxmlformats.org/officeDocument/2006/relationships/slide" Target="slides/slide107.xml"/><Relationship Id="rId109" Type="http://schemas.openxmlformats.org/officeDocument/2006/relationships/slide" Target="slides/slide108.xml"/><Relationship Id="rId97" Type="http://schemas.openxmlformats.org/officeDocument/2006/relationships/slide" Target="slides/slide96.xml"/><Relationship Id="rId98" Type="http://schemas.openxmlformats.org/officeDocument/2006/relationships/slide" Target="slides/slide97.xml"/><Relationship Id="rId99" Type="http://schemas.openxmlformats.org/officeDocument/2006/relationships/slide" Target="slides/slide98.xml"/><Relationship Id="rId43" Type="http://schemas.openxmlformats.org/officeDocument/2006/relationships/slide" Target="slides/slide42.xml"/><Relationship Id="rId44" Type="http://schemas.openxmlformats.org/officeDocument/2006/relationships/slide" Target="slides/slide43.xml"/><Relationship Id="rId45" Type="http://schemas.openxmlformats.org/officeDocument/2006/relationships/slide" Target="slides/slide44.xml"/><Relationship Id="rId46" Type="http://schemas.openxmlformats.org/officeDocument/2006/relationships/slide" Target="slides/slide45.xml"/><Relationship Id="rId47" Type="http://schemas.openxmlformats.org/officeDocument/2006/relationships/slide" Target="slides/slide46.xml"/><Relationship Id="rId48" Type="http://schemas.openxmlformats.org/officeDocument/2006/relationships/slide" Target="slides/slide47.xml"/><Relationship Id="rId49" Type="http://schemas.openxmlformats.org/officeDocument/2006/relationships/slide" Target="slides/slide48.xml"/><Relationship Id="rId100" Type="http://schemas.openxmlformats.org/officeDocument/2006/relationships/slide" Target="slides/slide99.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70" Type="http://schemas.openxmlformats.org/officeDocument/2006/relationships/slide" Target="slides/slide69.xml"/><Relationship Id="rId71" Type="http://schemas.openxmlformats.org/officeDocument/2006/relationships/slide" Target="slides/slide70.xml"/><Relationship Id="rId72" Type="http://schemas.openxmlformats.org/officeDocument/2006/relationships/slide" Target="slides/slide71.xml"/><Relationship Id="rId73" Type="http://schemas.openxmlformats.org/officeDocument/2006/relationships/slide" Target="slides/slide72.xml"/><Relationship Id="rId74" Type="http://schemas.openxmlformats.org/officeDocument/2006/relationships/slide" Target="slides/slide73.xml"/><Relationship Id="rId75" Type="http://schemas.openxmlformats.org/officeDocument/2006/relationships/slide" Target="slides/slide74.xml"/><Relationship Id="rId76" Type="http://schemas.openxmlformats.org/officeDocument/2006/relationships/slide" Target="slides/slide75.xml"/><Relationship Id="rId77" Type="http://schemas.openxmlformats.org/officeDocument/2006/relationships/slide" Target="slides/slide76.xml"/><Relationship Id="rId78" Type="http://schemas.openxmlformats.org/officeDocument/2006/relationships/slide" Target="slides/slide77.xml"/><Relationship Id="rId79" Type="http://schemas.openxmlformats.org/officeDocument/2006/relationships/slide" Target="slides/slide78.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130" Type="http://schemas.openxmlformats.org/officeDocument/2006/relationships/slide" Target="slides/slide129.xml"/><Relationship Id="rId131" Type="http://schemas.openxmlformats.org/officeDocument/2006/relationships/slide" Target="slides/slide130.xml"/><Relationship Id="rId132" Type="http://schemas.openxmlformats.org/officeDocument/2006/relationships/slide" Target="slides/slide131.xml"/><Relationship Id="rId133" Type="http://schemas.openxmlformats.org/officeDocument/2006/relationships/notesMaster" Target="notesMasters/notesMaster1.xml"/><Relationship Id="rId134" Type="http://schemas.openxmlformats.org/officeDocument/2006/relationships/handoutMaster" Target="handoutMasters/handoutMaster1.xml"/><Relationship Id="rId135" Type="http://schemas.openxmlformats.org/officeDocument/2006/relationships/printerSettings" Target="printerSettings/printerSettings1.bin"/><Relationship Id="rId136" Type="http://schemas.openxmlformats.org/officeDocument/2006/relationships/commentAuthors" Target="commentAuthors.xml"/><Relationship Id="rId137" Type="http://schemas.openxmlformats.org/officeDocument/2006/relationships/presProps" Target="presProps.xml"/><Relationship Id="rId138" Type="http://schemas.openxmlformats.org/officeDocument/2006/relationships/viewProps" Target="viewProps.xml"/><Relationship Id="rId139" Type="http://schemas.openxmlformats.org/officeDocument/2006/relationships/theme" Target="theme/theme1.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50" Type="http://schemas.openxmlformats.org/officeDocument/2006/relationships/slide" Target="slides/slide49.xml"/><Relationship Id="rId51" Type="http://schemas.openxmlformats.org/officeDocument/2006/relationships/slide" Target="slides/slide50.xml"/><Relationship Id="rId52" Type="http://schemas.openxmlformats.org/officeDocument/2006/relationships/slide" Target="slides/slide51.xml"/><Relationship Id="rId53" Type="http://schemas.openxmlformats.org/officeDocument/2006/relationships/slide" Target="slides/slide52.xml"/><Relationship Id="rId54" Type="http://schemas.openxmlformats.org/officeDocument/2006/relationships/slide" Target="slides/slide53.xml"/><Relationship Id="rId55" Type="http://schemas.openxmlformats.org/officeDocument/2006/relationships/slide" Target="slides/slide54.xml"/><Relationship Id="rId56" Type="http://schemas.openxmlformats.org/officeDocument/2006/relationships/slide" Target="slides/slide55.xml"/><Relationship Id="rId57" Type="http://schemas.openxmlformats.org/officeDocument/2006/relationships/slide" Target="slides/slide56.xml"/><Relationship Id="rId58" Type="http://schemas.openxmlformats.org/officeDocument/2006/relationships/slide" Target="slides/slide57.xml"/><Relationship Id="rId59" Type="http://schemas.openxmlformats.org/officeDocument/2006/relationships/slide" Target="slides/slide58.xml"/><Relationship Id="rId110" Type="http://schemas.openxmlformats.org/officeDocument/2006/relationships/slide" Target="slides/slide109.xml"/><Relationship Id="rId111" Type="http://schemas.openxmlformats.org/officeDocument/2006/relationships/slide" Target="slides/slide110.xml"/><Relationship Id="rId112" Type="http://schemas.openxmlformats.org/officeDocument/2006/relationships/slide" Target="slides/slide111.xml"/><Relationship Id="rId113" Type="http://schemas.openxmlformats.org/officeDocument/2006/relationships/slide" Target="slides/slide112.xml"/><Relationship Id="rId114" Type="http://schemas.openxmlformats.org/officeDocument/2006/relationships/slide" Target="slides/slide113.xml"/><Relationship Id="rId115" Type="http://schemas.openxmlformats.org/officeDocument/2006/relationships/slide" Target="slides/slide114.xml"/><Relationship Id="rId116" Type="http://schemas.openxmlformats.org/officeDocument/2006/relationships/slide" Target="slides/slide115.xml"/><Relationship Id="rId117" Type="http://schemas.openxmlformats.org/officeDocument/2006/relationships/slide" Target="slides/slide116.xml"/><Relationship Id="rId118" Type="http://schemas.openxmlformats.org/officeDocument/2006/relationships/slide" Target="slides/slide117.xml"/><Relationship Id="rId119" Type="http://schemas.openxmlformats.org/officeDocument/2006/relationships/slide" Target="slides/slide118.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37" Type="http://schemas.openxmlformats.org/officeDocument/2006/relationships/slide" Target="slides/slide36.xml"/><Relationship Id="rId38" Type="http://schemas.openxmlformats.org/officeDocument/2006/relationships/slide" Target="slides/slide37.xml"/><Relationship Id="rId39" Type="http://schemas.openxmlformats.org/officeDocument/2006/relationships/slide" Target="slides/slide38.xml"/><Relationship Id="rId80" Type="http://schemas.openxmlformats.org/officeDocument/2006/relationships/slide" Target="slides/slide79.xml"/><Relationship Id="rId81" Type="http://schemas.openxmlformats.org/officeDocument/2006/relationships/slide" Target="slides/slide80.xml"/><Relationship Id="rId82" Type="http://schemas.openxmlformats.org/officeDocument/2006/relationships/slide" Target="slides/slide81.xml"/><Relationship Id="rId83" Type="http://schemas.openxmlformats.org/officeDocument/2006/relationships/slide" Target="slides/slide82.xml"/><Relationship Id="rId84" Type="http://schemas.openxmlformats.org/officeDocument/2006/relationships/slide" Target="slides/slide83.xml"/><Relationship Id="rId85" Type="http://schemas.openxmlformats.org/officeDocument/2006/relationships/slide" Target="slides/slide84.xml"/><Relationship Id="rId86" Type="http://schemas.openxmlformats.org/officeDocument/2006/relationships/slide" Target="slides/slide85.xml"/><Relationship Id="rId87" Type="http://schemas.openxmlformats.org/officeDocument/2006/relationships/slide" Target="slides/slide86.xml"/><Relationship Id="rId88" Type="http://schemas.openxmlformats.org/officeDocument/2006/relationships/slide" Target="slides/slide87.xml"/><Relationship Id="rId89" Type="http://schemas.openxmlformats.org/officeDocument/2006/relationships/slide" Target="slides/slide88.xml"/><Relationship Id="rId140"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oleObject" Target="file:///C:\Cours\ADM2703\Exemples_du_cours\Adm2703%20-%20Exemples%20chap1.xlsx"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file:///C:\Cours\ADM2703\Exemples_du_cours\Adm2703%20-%20Exemples%20chap1.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layout/>
      <c:overlay val="0"/>
    </c:title>
    <c:autoTitleDeleted val="0"/>
    <c:view3D>
      <c:rotX val="30"/>
      <c:rotY val="0"/>
      <c:rAngAx val="0"/>
      <c:perspective val="30"/>
    </c:view3D>
    <c:floor>
      <c:thickness val="0"/>
    </c:floor>
    <c:sideWall>
      <c:thickness val="0"/>
    </c:sideWall>
    <c:backWall>
      <c:thickness val="0"/>
    </c:backWall>
    <c:plotArea>
      <c:layout>
        <c:manualLayout>
          <c:layoutTarget val="inner"/>
          <c:xMode val="edge"/>
          <c:yMode val="edge"/>
          <c:x val="0.0"/>
          <c:y val="0.192537236878019"/>
          <c:w val="0.707020063914605"/>
          <c:h val="0.791953121803808"/>
        </c:manualLayout>
      </c:layout>
      <c:pie3DChart>
        <c:varyColors val="1"/>
        <c:ser>
          <c:idx val="0"/>
          <c:order val="0"/>
          <c:tx>
            <c:strRef>
              <c:f>Fumeurs!$B$15</c:f>
              <c:strCache>
                <c:ptCount val="1"/>
                <c:pt idx="0">
                  <c:v>1999</c:v>
                </c:pt>
              </c:strCache>
            </c:strRef>
          </c:tx>
          <c:explosion val="25"/>
          <c:dPt>
            <c:idx val="0"/>
            <c:bubble3D val="0"/>
            <c:explosion val="0"/>
          </c:dPt>
          <c:dPt>
            <c:idx val="1"/>
            <c:bubble3D val="0"/>
            <c:explosion val="11"/>
          </c:dPt>
          <c:dPt>
            <c:idx val="2"/>
            <c:bubble3D val="0"/>
            <c:explosion val="16"/>
          </c:dPt>
          <c:dLbls>
            <c:spPr>
              <a:noFill/>
              <a:ln>
                <a:noFill/>
              </a:ln>
              <a:effectLst/>
            </c:spPr>
            <c:txPr>
              <a:bodyPr wrap="square" lIns="38100" tIns="19050" rIns="38100" bIns="19050" anchor="ctr">
                <a:spAutoFit/>
              </a:bodyPr>
              <a:lstStyle/>
              <a:p>
                <a:pPr>
                  <a:defRPr sz="1600" b="1">
                    <a:solidFill>
                      <a:schemeClr val="bg1"/>
                    </a:solidFill>
                  </a:defRPr>
                </a:pPr>
                <a:endParaRPr lang="en-US"/>
              </a:p>
            </c:txPr>
            <c:showLegendKey val="0"/>
            <c:showVal val="1"/>
            <c:showCatName val="0"/>
            <c:showSerName val="0"/>
            <c:showPercent val="0"/>
            <c:showBubbleSize val="0"/>
            <c:showLeaderLines val="1"/>
            <c:extLst>
              <c:ext xmlns:c15="http://schemas.microsoft.com/office/drawing/2012/chart" uri="{CE6537A1-D6FC-4f65-9D91-7224C49458BB}">
                <c15:layout/>
              </c:ext>
            </c:extLst>
          </c:dLbls>
          <c:cat>
            <c:strRef>
              <c:f>Fumeurs!$A$16:$A$18</c:f>
              <c:strCache>
                <c:ptCount val="3"/>
                <c:pt idx="0">
                  <c:v>Personnes n'ayant jamais fumé </c:v>
                </c:pt>
                <c:pt idx="1">
                  <c:v>Anciens fumeurs </c:v>
                </c:pt>
                <c:pt idx="2">
                  <c:v>Fumeurs actuels </c:v>
                </c:pt>
              </c:strCache>
            </c:strRef>
          </c:cat>
          <c:val>
            <c:numRef>
              <c:f>Fumeurs!$B$16:$B$18</c:f>
              <c:numCache>
                <c:formatCode>0%</c:formatCode>
                <c:ptCount val="3"/>
                <c:pt idx="0">
                  <c:v>0.49434381054896</c:v>
                </c:pt>
                <c:pt idx="1">
                  <c:v>0.25331036359528</c:v>
                </c:pt>
                <c:pt idx="2">
                  <c:v>0.252345825855761</c:v>
                </c:pt>
              </c:numCache>
            </c:numRef>
          </c:val>
        </c:ser>
        <c:dLbls>
          <c:showLegendKey val="0"/>
          <c:showVal val="0"/>
          <c:showCatName val="0"/>
          <c:showSerName val="0"/>
          <c:showPercent val="0"/>
          <c:showBubbleSize val="0"/>
          <c:showLeaderLines val="1"/>
        </c:dLbls>
      </c:pie3DChart>
    </c:plotArea>
    <c:legend>
      <c:legendPos val="r"/>
      <c:layout>
        <c:manualLayout>
          <c:xMode val="edge"/>
          <c:yMode val="edge"/>
          <c:x val="0.651511046441264"/>
          <c:y val="0.390846930220658"/>
          <c:w val="0.341885151385366"/>
          <c:h val="0.350198586396601"/>
        </c:manualLayout>
      </c:layout>
      <c:overlay val="0"/>
      <c:txPr>
        <a:bodyPr/>
        <a:lstStyle/>
        <a:p>
          <a:pPr>
            <a:defRPr sz="1400"/>
          </a:pPr>
          <a:endParaRPr lang="en-US"/>
        </a:p>
      </c:txPr>
    </c:legend>
    <c:plotVisOnly val="1"/>
    <c:dispBlanksAs val="gap"/>
    <c:showDLblsOverMax val="0"/>
  </c:chart>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layout/>
      <c:overlay val="0"/>
    </c:title>
    <c:autoTitleDeleted val="0"/>
    <c:view3D>
      <c:rotX val="30"/>
      <c:rotY val="0"/>
      <c:rAngAx val="0"/>
      <c:perspective val="30"/>
    </c:view3D>
    <c:floor>
      <c:thickness val="0"/>
    </c:floor>
    <c:sideWall>
      <c:thickness val="0"/>
    </c:sideWall>
    <c:backWall>
      <c:thickness val="0"/>
    </c:backWall>
    <c:plotArea>
      <c:layout>
        <c:manualLayout>
          <c:layoutTarget val="inner"/>
          <c:xMode val="edge"/>
          <c:yMode val="edge"/>
          <c:x val="0.0318906386701663"/>
          <c:y val="0.196940069991251"/>
          <c:w val="0.59091447944007"/>
          <c:h val="0.763411708953047"/>
        </c:manualLayout>
      </c:layout>
      <c:pie3DChart>
        <c:varyColors val="1"/>
        <c:ser>
          <c:idx val="0"/>
          <c:order val="0"/>
          <c:tx>
            <c:strRef>
              <c:f>Fumeurs!$B$20</c:f>
              <c:strCache>
                <c:ptCount val="1"/>
                <c:pt idx="0">
                  <c:v>2008</c:v>
                </c:pt>
              </c:strCache>
            </c:strRef>
          </c:tx>
          <c:explosion val="10"/>
          <c:dLbls>
            <c:spPr>
              <a:noFill/>
              <a:ln>
                <a:noFill/>
              </a:ln>
              <a:effectLst/>
            </c:spPr>
            <c:txPr>
              <a:bodyPr wrap="square" lIns="38100" tIns="19050" rIns="38100" bIns="19050" anchor="ctr">
                <a:spAutoFit/>
              </a:bodyPr>
              <a:lstStyle/>
              <a:p>
                <a:pPr>
                  <a:defRPr sz="1600" b="1">
                    <a:solidFill>
                      <a:schemeClr val="bg1"/>
                    </a:solidFill>
                  </a:defRPr>
                </a:pPr>
                <a:endParaRPr lang="en-US"/>
              </a:p>
            </c:txPr>
            <c:showLegendKey val="0"/>
            <c:showVal val="1"/>
            <c:showCatName val="0"/>
            <c:showSerName val="0"/>
            <c:showPercent val="0"/>
            <c:showBubbleSize val="0"/>
            <c:showLeaderLines val="1"/>
            <c:extLst>
              <c:ext xmlns:c15="http://schemas.microsoft.com/office/drawing/2012/chart" uri="{CE6537A1-D6FC-4f65-9D91-7224C49458BB}">
                <c15:layout/>
              </c:ext>
            </c:extLst>
          </c:dLbls>
          <c:cat>
            <c:strRef>
              <c:f>Fumeurs!$A$21:$A$23</c:f>
              <c:strCache>
                <c:ptCount val="3"/>
                <c:pt idx="0">
                  <c:v>Personnes n'ayant jamais fumé </c:v>
                </c:pt>
                <c:pt idx="1">
                  <c:v>Anciens fumeurs </c:v>
                </c:pt>
                <c:pt idx="2">
                  <c:v>Fumeurs actuels </c:v>
                </c:pt>
              </c:strCache>
            </c:strRef>
          </c:cat>
          <c:val>
            <c:numRef>
              <c:f>Fumeurs!$B$21:$B$23</c:f>
              <c:numCache>
                <c:formatCode>0%</c:formatCode>
                <c:ptCount val="3"/>
                <c:pt idx="0">
                  <c:v>0.534445550276949</c:v>
                </c:pt>
                <c:pt idx="1">
                  <c:v>0.286661475379312</c:v>
                </c:pt>
                <c:pt idx="2">
                  <c:v>0.178892974343741</c:v>
                </c:pt>
              </c:numCache>
            </c:numRef>
          </c:val>
        </c:ser>
        <c:dLbls>
          <c:showLegendKey val="0"/>
          <c:showVal val="0"/>
          <c:showCatName val="0"/>
          <c:showSerName val="0"/>
          <c:showPercent val="0"/>
          <c:showBubbleSize val="0"/>
          <c:showLeaderLines val="1"/>
        </c:dLbls>
      </c:pie3DChart>
    </c:plotArea>
    <c:legend>
      <c:legendPos val="r"/>
      <c:layout/>
      <c:overlay val="0"/>
      <c:txPr>
        <a:bodyPr/>
        <a:lstStyle/>
        <a:p>
          <a:pPr>
            <a:defRPr sz="1400"/>
          </a:pPr>
          <a:endParaRPr lang="en-US"/>
        </a:p>
      </c:txPr>
    </c:legend>
    <c:plotVisOnly val="1"/>
    <c:dispBlanksAs val="gap"/>
    <c:showDLblsOverMax val="0"/>
  </c:chart>
  <c:externalData r:id="rId1">
    <c:autoUpdate val="0"/>
  </c:externalData>
</c:chartSpace>
</file>

<file path=ppt/drawings/_rels/vmlDrawing1.vml.rels><?xml version="1.0" encoding="UTF-8" standalone="yes"?>
<Relationships xmlns="http://schemas.openxmlformats.org/package/2006/relationships"><Relationship Id="rId1" Type="http://schemas.openxmlformats.org/officeDocument/2006/relationships/image" Target="../media/image13.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4.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5.wmf"/><Relationship Id="rId2" Type="http://schemas.openxmlformats.org/officeDocument/2006/relationships/image" Target="../media/image16.w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22.w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23.w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25.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17144871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body" sz="quarter" idx="3"/>
          </p:nvPr>
        </p:nvSpPr>
        <p:spPr bwMode="auto">
          <a:xfrm>
            <a:off x="914400" y="4343400"/>
            <a:ext cx="5029200" cy="4114800"/>
          </a:xfrm>
          <a:prstGeom prst="rect">
            <a:avLst/>
          </a:prstGeom>
          <a:noFill/>
          <a:ln w="12700">
            <a:noFill/>
            <a:miter lim="800000"/>
            <a:headEnd/>
            <a:tailEnd/>
          </a:ln>
          <a:effectLst/>
        </p:spPr>
        <p:txBody>
          <a:bodyPr vert="horz" wrap="square" lIns="90488" tIns="44450" rIns="90488" bIns="44450" numCol="1" anchor="t" anchorCtr="0" compatLnSpc="1">
            <a:prstTxWarp prst="textNoShape">
              <a:avLst/>
            </a:prstTxWarp>
          </a:bodyPr>
          <a:lstStyle/>
          <a:p>
            <a:pPr lvl="0"/>
            <a:r>
              <a:rPr lang="fr-CA" smtClean="0"/>
              <a:t>Cliquez pour modifier le style de texte du masque</a:t>
            </a:r>
          </a:p>
          <a:p>
            <a:pPr lvl="1"/>
            <a:r>
              <a:rPr lang="fr-CA" smtClean="0"/>
              <a:t>Second niveau</a:t>
            </a:r>
          </a:p>
          <a:p>
            <a:pPr lvl="2"/>
            <a:r>
              <a:rPr lang="fr-CA" smtClean="0"/>
              <a:t>Troisième niveau</a:t>
            </a:r>
          </a:p>
          <a:p>
            <a:pPr lvl="3"/>
            <a:r>
              <a:rPr lang="fr-CA" smtClean="0"/>
              <a:t>Quatrième niveau</a:t>
            </a:r>
          </a:p>
          <a:p>
            <a:pPr lvl="4"/>
            <a:r>
              <a:rPr lang="fr-CA" smtClean="0"/>
              <a:t>Cinquième niveau</a:t>
            </a:r>
          </a:p>
        </p:txBody>
      </p:sp>
      <p:sp>
        <p:nvSpPr>
          <p:cNvPr id="2051" name="Rectangle 3"/>
          <p:cNvSpPr>
            <a:spLocks noGrp="1" noRot="1" noChangeAspect="1" noChangeArrowheads="1" noTextEdit="1"/>
          </p:cNvSpPr>
          <p:nvPr>
            <p:ph type="sldImg" idx="2"/>
          </p:nvPr>
        </p:nvSpPr>
        <p:spPr bwMode="auto">
          <a:xfrm>
            <a:off x="1149350" y="692150"/>
            <a:ext cx="4559300" cy="3416300"/>
          </a:xfrm>
          <a:prstGeom prst="rect">
            <a:avLst/>
          </a:prstGeom>
          <a:noFill/>
          <a:ln w="12700">
            <a:solidFill>
              <a:schemeClr val="tx1"/>
            </a:solidFill>
            <a:miter lim="800000"/>
            <a:headEnd/>
            <a:tailEnd/>
          </a:ln>
          <a:effectLst/>
        </p:spPr>
      </p:sp>
    </p:spTree>
    <p:extLst>
      <p:ext uri="{BB962C8B-B14F-4D97-AF65-F5344CB8AC3E}">
        <p14:creationId xmlns:p14="http://schemas.microsoft.com/office/powerpoint/2010/main" val="388808384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3.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4.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5.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6.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7.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8.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9.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7.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4.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6.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2.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3.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4.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6.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7.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9.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6.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0.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2.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5.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7.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8.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9.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0.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2.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3.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5.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9.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2.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3.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2.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3.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6.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7.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9.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50938" y="692150"/>
            <a:ext cx="4556125" cy="3416300"/>
          </a:xfrm>
        </p:spPr>
      </p:sp>
      <p:sp>
        <p:nvSpPr>
          <p:cNvPr id="3" name="Notes Placeholder 2"/>
          <p:cNvSpPr>
            <a:spLocks noGrp="1"/>
          </p:cNvSpPr>
          <p:nvPr>
            <p:ph type="body" idx="1"/>
          </p:nvPr>
        </p:nvSpPr>
        <p:spPr/>
        <p:txBody>
          <a:bodyPr/>
          <a:lstStyle/>
          <a:p>
            <a:endParaRPr lang="fr-CA" dirty="0"/>
          </a:p>
        </p:txBody>
      </p:sp>
    </p:spTree>
    <p:extLst>
      <p:ext uri="{BB962C8B-B14F-4D97-AF65-F5344CB8AC3E}">
        <p14:creationId xmlns:p14="http://schemas.microsoft.com/office/powerpoint/2010/main" val="333484052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50938" y="692150"/>
            <a:ext cx="4556125" cy="3416300"/>
          </a:xfrm>
        </p:spPr>
      </p:sp>
      <p:sp>
        <p:nvSpPr>
          <p:cNvPr id="3" name="Notes Placeholder 2"/>
          <p:cNvSpPr>
            <a:spLocks noGrp="1"/>
          </p:cNvSpPr>
          <p:nvPr>
            <p:ph type="body" idx="1"/>
          </p:nvPr>
        </p:nvSpPr>
        <p:spPr/>
        <p:txBody>
          <a:bodyPr/>
          <a:lstStyle/>
          <a:p>
            <a:endParaRPr lang="fr-CA" dirty="0"/>
          </a:p>
        </p:txBody>
      </p:sp>
    </p:spTree>
    <p:extLst>
      <p:ext uri="{BB962C8B-B14F-4D97-AF65-F5344CB8AC3E}">
        <p14:creationId xmlns:p14="http://schemas.microsoft.com/office/powerpoint/2010/main" val="339273051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50938" y="692150"/>
            <a:ext cx="4556125" cy="3416300"/>
          </a:xfrm>
        </p:spPr>
      </p:sp>
      <p:sp>
        <p:nvSpPr>
          <p:cNvPr id="3" name="Notes Placeholder 2"/>
          <p:cNvSpPr>
            <a:spLocks noGrp="1"/>
          </p:cNvSpPr>
          <p:nvPr>
            <p:ph type="body" idx="1"/>
          </p:nvPr>
        </p:nvSpPr>
        <p:spPr/>
        <p:txBody>
          <a:bodyPr/>
          <a:lstStyle/>
          <a:p>
            <a:endParaRPr lang="fr-CA" dirty="0"/>
          </a:p>
        </p:txBody>
      </p:sp>
    </p:spTree>
    <p:extLst>
      <p:ext uri="{BB962C8B-B14F-4D97-AF65-F5344CB8AC3E}">
        <p14:creationId xmlns:p14="http://schemas.microsoft.com/office/powerpoint/2010/main" val="361431676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50938" y="692150"/>
            <a:ext cx="4556125" cy="3416300"/>
          </a:xfrm>
        </p:spPr>
      </p:sp>
      <p:sp>
        <p:nvSpPr>
          <p:cNvPr id="3" name="Notes Placeholder 2"/>
          <p:cNvSpPr>
            <a:spLocks noGrp="1"/>
          </p:cNvSpPr>
          <p:nvPr>
            <p:ph type="body" idx="1"/>
          </p:nvPr>
        </p:nvSpPr>
        <p:spPr/>
        <p:txBody>
          <a:bodyPr/>
          <a:lstStyle/>
          <a:p>
            <a:endParaRPr lang="fr-CA" dirty="0"/>
          </a:p>
        </p:txBody>
      </p:sp>
    </p:spTree>
    <p:extLst>
      <p:ext uri="{BB962C8B-B14F-4D97-AF65-F5344CB8AC3E}">
        <p14:creationId xmlns:p14="http://schemas.microsoft.com/office/powerpoint/2010/main" val="418321459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50938" y="692150"/>
            <a:ext cx="4556125" cy="3416300"/>
          </a:xfrm>
        </p:spPr>
      </p:sp>
      <p:sp>
        <p:nvSpPr>
          <p:cNvPr id="3" name="Notes Placeholder 2"/>
          <p:cNvSpPr>
            <a:spLocks noGrp="1"/>
          </p:cNvSpPr>
          <p:nvPr>
            <p:ph type="body" idx="1"/>
          </p:nvPr>
        </p:nvSpPr>
        <p:spPr/>
        <p:txBody>
          <a:bodyPr/>
          <a:lstStyle/>
          <a:p>
            <a:r>
              <a:rPr lang="fr-CA" dirty="0" smtClean="0"/>
              <a:t>Taille d’</a:t>
            </a:r>
            <a:r>
              <a:rPr lang="fr-CA" dirty="0" err="1" smtClean="0"/>
              <a:t>echantillon</a:t>
            </a:r>
            <a:r>
              <a:rPr lang="fr-CA" dirty="0" smtClean="0"/>
              <a:t>:</a:t>
            </a:r>
            <a:r>
              <a:rPr lang="fr-CA" baseline="0" dirty="0" smtClean="0"/>
              <a:t> la taille de population</a:t>
            </a:r>
            <a:endParaRPr lang="fr-CA" dirty="0"/>
          </a:p>
        </p:txBody>
      </p:sp>
    </p:spTree>
    <p:extLst>
      <p:ext uri="{BB962C8B-B14F-4D97-AF65-F5344CB8AC3E}">
        <p14:creationId xmlns:p14="http://schemas.microsoft.com/office/powerpoint/2010/main" val="37707361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5266" name="Rectangle 2"/>
          <p:cNvSpPr>
            <a:spLocks noGrp="1" noRot="1" noChangeAspect="1" noChangeArrowheads="1" noTextEdit="1"/>
          </p:cNvSpPr>
          <p:nvPr>
            <p:ph type="sldImg"/>
          </p:nvPr>
        </p:nvSpPr>
        <p:spPr>
          <a:xfrm>
            <a:off x="1152525" y="692150"/>
            <a:ext cx="4554538" cy="3416300"/>
          </a:xfrm>
          <a:ln cap="flat"/>
        </p:spPr>
      </p:sp>
      <p:sp>
        <p:nvSpPr>
          <p:cNvPr id="395267" name="Rectangle 3"/>
          <p:cNvSpPr>
            <a:spLocks noGrp="1" noChangeArrowheads="1"/>
          </p:cNvSpPr>
          <p:nvPr>
            <p:ph type="body" idx="1"/>
          </p:nvPr>
        </p:nvSpPr>
        <p:spPr/>
        <p:txBody>
          <a:bodyPr lIns="90481" tIns="44447" rIns="90481" bIns="44447"/>
          <a:lstStyle/>
          <a:p>
            <a:endParaRPr lang="fr-FR" dirty="0"/>
          </a:p>
        </p:txBody>
      </p:sp>
    </p:spTree>
    <p:extLst>
      <p:ext uri="{BB962C8B-B14F-4D97-AF65-F5344CB8AC3E}">
        <p14:creationId xmlns:p14="http://schemas.microsoft.com/office/powerpoint/2010/main" val="217358079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50938" y="692150"/>
            <a:ext cx="4556125" cy="3416300"/>
          </a:xfrm>
        </p:spPr>
      </p:sp>
      <p:sp>
        <p:nvSpPr>
          <p:cNvPr id="3" name="Notes Placeholder 2"/>
          <p:cNvSpPr>
            <a:spLocks noGrp="1"/>
          </p:cNvSpPr>
          <p:nvPr>
            <p:ph type="body" idx="1"/>
          </p:nvPr>
        </p:nvSpPr>
        <p:spPr/>
        <p:txBody>
          <a:bodyPr/>
          <a:lstStyle/>
          <a:p>
            <a:endParaRPr lang="fr-CA" dirty="0"/>
          </a:p>
        </p:txBody>
      </p:sp>
    </p:spTree>
    <p:extLst>
      <p:ext uri="{BB962C8B-B14F-4D97-AF65-F5344CB8AC3E}">
        <p14:creationId xmlns:p14="http://schemas.microsoft.com/office/powerpoint/2010/main" val="38538783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7314" name="Rectangle 2"/>
          <p:cNvSpPr>
            <a:spLocks noGrp="1" noRot="1" noChangeAspect="1" noChangeArrowheads="1" noTextEdit="1"/>
          </p:cNvSpPr>
          <p:nvPr>
            <p:ph type="sldImg"/>
          </p:nvPr>
        </p:nvSpPr>
        <p:spPr>
          <a:xfrm>
            <a:off x="1152525" y="692150"/>
            <a:ext cx="4554538" cy="3416300"/>
          </a:xfrm>
          <a:ln cap="flat"/>
        </p:spPr>
      </p:sp>
      <p:sp>
        <p:nvSpPr>
          <p:cNvPr id="397315" name="Rectangle 3"/>
          <p:cNvSpPr>
            <a:spLocks noGrp="1" noChangeArrowheads="1"/>
          </p:cNvSpPr>
          <p:nvPr>
            <p:ph type="body" idx="1"/>
          </p:nvPr>
        </p:nvSpPr>
        <p:spPr/>
        <p:txBody>
          <a:bodyPr lIns="90481" tIns="44447" rIns="90481" bIns="44447"/>
          <a:lstStyle/>
          <a:p>
            <a:r>
              <a:rPr lang="fr-FR" dirty="0" smtClean="0"/>
              <a:t>Nombre de modalité limiter</a:t>
            </a:r>
            <a:r>
              <a:rPr lang="fr-FR" baseline="0" dirty="0" smtClean="0"/>
              <a:t> ici</a:t>
            </a:r>
          </a:p>
          <a:p>
            <a:r>
              <a:rPr lang="fr-FR" baseline="0" dirty="0" err="1" smtClean="0"/>
              <a:t>Unite</a:t>
            </a:r>
            <a:r>
              <a:rPr lang="fr-FR" baseline="0" dirty="0" smtClean="0"/>
              <a:t> de mesure: </a:t>
            </a:r>
            <a:r>
              <a:rPr lang="fr-FR" baseline="0" dirty="0" err="1" smtClean="0"/>
              <a:t>echelle</a:t>
            </a:r>
            <a:r>
              <a:rPr lang="fr-FR" baseline="0" dirty="0" smtClean="0"/>
              <a:t> utiliser.</a:t>
            </a:r>
            <a:endParaRPr lang="fr-FR" dirty="0"/>
          </a:p>
        </p:txBody>
      </p:sp>
    </p:spTree>
    <p:extLst>
      <p:ext uri="{BB962C8B-B14F-4D97-AF65-F5344CB8AC3E}">
        <p14:creationId xmlns:p14="http://schemas.microsoft.com/office/powerpoint/2010/main" val="47154030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50938" y="692150"/>
            <a:ext cx="4556125" cy="3416300"/>
          </a:xfrm>
        </p:spPr>
      </p:sp>
      <p:sp>
        <p:nvSpPr>
          <p:cNvPr id="3" name="Notes Placeholder 2"/>
          <p:cNvSpPr>
            <a:spLocks noGrp="1"/>
          </p:cNvSpPr>
          <p:nvPr>
            <p:ph type="body" idx="1"/>
          </p:nvPr>
        </p:nvSpPr>
        <p:spPr/>
        <p:txBody>
          <a:bodyPr/>
          <a:lstStyle/>
          <a:p>
            <a:r>
              <a:rPr lang="fr-CA" dirty="0" smtClean="0"/>
              <a:t>Ici nombre</a:t>
            </a:r>
            <a:r>
              <a:rPr lang="fr-CA" baseline="0" dirty="0" smtClean="0"/>
              <a:t> finit de modalité</a:t>
            </a:r>
            <a:endParaRPr lang="fr-CA" dirty="0"/>
          </a:p>
        </p:txBody>
      </p:sp>
    </p:spTree>
    <p:extLst>
      <p:ext uri="{BB962C8B-B14F-4D97-AF65-F5344CB8AC3E}">
        <p14:creationId xmlns:p14="http://schemas.microsoft.com/office/powerpoint/2010/main" val="368379981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50938" y="692150"/>
            <a:ext cx="4556125" cy="3416300"/>
          </a:xfrm>
        </p:spPr>
      </p:sp>
      <p:sp>
        <p:nvSpPr>
          <p:cNvPr id="3" name="Notes Placeholder 2"/>
          <p:cNvSpPr>
            <a:spLocks noGrp="1"/>
          </p:cNvSpPr>
          <p:nvPr>
            <p:ph type="body" idx="1"/>
          </p:nvPr>
        </p:nvSpPr>
        <p:spPr/>
        <p:txBody>
          <a:bodyPr/>
          <a:lstStyle/>
          <a:p>
            <a:endParaRPr lang="fr-CA" dirty="0"/>
          </a:p>
        </p:txBody>
      </p:sp>
    </p:spTree>
    <p:extLst>
      <p:ext uri="{BB962C8B-B14F-4D97-AF65-F5344CB8AC3E}">
        <p14:creationId xmlns:p14="http://schemas.microsoft.com/office/powerpoint/2010/main" val="361425091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50938" y="692150"/>
            <a:ext cx="4556125" cy="3416300"/>
          </a:xfrm>
        </p:spPr>
      </p:sp>
      <p:sp>
        <p:nvSpPr>
          <p:cNvPr id="3" name="Notes Placeholder 2"/>
          <p:cNvSpPr>
            <a:spLocks noGrp="1"/>
          </p:cNvSpPr>
          <p:nvPr>
            <p:ph type="body" idx="1"/>
          </p:nvPr>
        </p:nvSpPr>
        <p:spPr/>
        <p:txBody>
          <a:bodyPr/>
          <a:lstStyle/>
          <a:p>
            <a:r>
              <a:rPr lang="fr-CA" dirty="0" smtClean="0"/>
              <a:t>Si on arrive pas au total de fréquences absolues a la fin de fréquences cumules on a fait un ERREUR. DOIT AVOIR 100%.</a:t>
            </a:r>
          </a:p>
          <a:p>
            <a:endParaRPr lang="fr-CA" dirty="0" smtClean="0"/>
          </a:p>
          <a:p>
            <a:r>
              <a:rPr lang="fr-CA" dirty="0" smtClean="0"/>
              <a:t>Question : Quelle personne a un diplôme secondaire au plus?</a:t>
            </a:r>
          </a:p>
          <a:p>
            <a:r>
              <a:rPr lang="fr-CA" dirty="0" smtClean="0"/>
              <a:t>Tu fait 2.35% + 28.24% = 30.59%.</a:t>
            </a:r>
          </a:p>
          <a:p>
            <a:endParaRPr lang="fr-CA" dirty="0" smtClean="0"/>
          </a:p>
          <a:p>
            <a:endParaRPr lang="fr-CA" dirty="0"/>
          </a:p>
        </p:txBody>
      </p:sp>
    </p:spTree>
    <p:extLst>
      <p:ext uri="{BB962C8B-B14F-4D97-AF65-F5344CB8AC3E}">
        <p14:creationId xmlns:p14="http://schemas.microsoft.com/office/powerpoint/2010/main" val="259476927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50938" y="692150"/>
            <a:ext cx="4556125" cy="3416300"/>
          </a:xfrm>
        </p:spPr>
      </p:sp>
      <p:sp>
        <p:nvSpPr>
          <p:cNvPr id="3" name="Notes Placeholder 2"/>
          <p:cNvSpPr>
            <a:spLocks noGrp="1"/>
          </p:cNvSpPr>
          <p:nvPr>
            <p:ph type="body" idx="1"/>
          </p:nvPr>
        </p:nvSpPr>
        <p:spPr/>
        <p:txBody>
          <a:bodyPr/>
          <a:lstStyle/>
          <a:p>
            <a:r>
              <a:rPr lang="fr-CA" dirty="0" smtClean="0"/>
              <a:t>Dépouiller les données: faire une graphique,</a:t>
            </a:r>
            <a:r>
              <a:rPr lang="fr-CA" baseline="0" dirty="0" smtClean="0"/>
              <a:t> analyser les données.</a:t>
            </a:r>
            <a:endParaRPr lang="fr-CA" dirty="0" smtClean="0"/>
          </a:p>
        </p:txBody>
      </p:sp>
    </p:spTree>
    <p:extLst>
      <p:ext uri="{BB962C8B-B14F-4D97-AF65-F5344CB8AC3E}">
        <p14:creationId xmlns:p14="http://schemas.microsoft.com/office/powerpoint/2010/main" val="278660617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50938" y="692150"/>
            <a:ext cx="4556125" cy="3416300"/>
          </a:xfrm>
        </p:spPr>
      </p:sp>
      <p:sp>
        <p:nvSpPr>
          <p:cNvPr id="3" name="Notes Placeholder 2"/>
          <p:cNvSpPr>
            <a:spLocks noGrp="1"/>
          </p:cNvSpPr>
          <p:nvPr>
            <p:ph type="body" idx="1"/>
          </p:nvPr>
        </p:nvSpPr>
        <p:spPr/>
        <p:txBody>
          <a:bodyPr/>
          <a:lstStyle/>
          <a:p>
            <a:endParaRPr lang="fr-CA" dirty="0"/>
          </a:p>
        </p:txBody>
      </p:sp>
    </p:spTree>
    <p:extLst>
      <p:ext uri="{BB962C8B-B14F-4D97-AF65-F5344CB8AC3E}">
        <p14:creationId xmlns:p14="http://schemas.microsoft.com/office/powerpoint/2010/main" val="411386030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50938" y="692150"/>
            <a:ext cx="4556125" cy="3416300"/>
          </a:xfrm>
        </p:spPr>
      </p:sp>
      <p:sp>
        <p:nvSpPr>
          <p:cNvPr id="3" name="Notes Placeholder 2"/>
          <p:cNvSpPr>
            <a:spLocks noGrp="1"/>
          </p:cNvSpPr>
          <p:nvPr>
            <p:ph type="body" idx="1"/>
          </p:nvPr>
        </p:nvSpPr>
        <p:spPr/>
        <p:txBody>
          <a:bodyPr/>
          <a:lstStyle/>
          <a:p>
            <a:r>
              <a:rPr lang="fr-CA" dirty="0" smtClean="0"/>
              <a:t>K = #</a:t>
            </a:r>
            <a:r>
              <a:rPr lang="fr-CA" baseline="0" dirty="0" smtClean="0"/>
              <a:t> de classe 7</a:t>
            </a:r>
            <a:endParaRPr lang="fr-CA" dirty="0"/>
          </a:p>
        </p:txBody>
      </p:sp>
    </p:spTree>
    <p:extLst>
      <p:ext uri="{BB962C8B-B14F-4D97-AF65-F5344CB8AC3E}">
        <p14:creationId xmlns:p14="http://schemas.microsoft.com/office/powerpoint/2010/main" val="210041187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50938" y="692150"/>
            <a:ext cx="4556125" cy="3416300"/>
          </a:xfrm>
        </p:spPr>
      </p:sp>
      <p:sp>
        <p:nvSpPr>
          <p:cNvPr id="3" name="Notes Placeholder 2"/>
          <p:cNvSpPr>
            <a:spLocks noGrp="1"/>
          </p:cNvSpPr>
          <p:nvPr>
            <p:ph type="body" idx="1"/>
          </p:nvPr>
        </p:nvSpPr>
        <p:spPr/>
        <p:txBody>
          <a:bodyPr/>
          <a:lstStyle/>
          <a:p>
            <a:r>
              <a:rPr lang="fr-CA" dirty="0" smtClean="0"/>
              <a:t>Étendue: valeur maximal d’une</a:t>
            </a:r>
            <a:r>
              <a:rPr lang="fr-CA" baseline="0" dirty="0" smtClean="0"/>
              <a:t> de mes donnée moins la valeur minimale d’une de mes données.</a:t>
            </a:r>
          </a:p>
        </p:txBody>
      </p:sp>
    </p:spTree>
    <p:extLst>
      <p:ext uri="{BB962C8B-B14F-4D97-AF65-F5344CB8AC3E}">
        <p14:creationId xmlns:p14="http://schemas.microsoft.com/office/powerpoint/2010/main" val="25610838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50938" y="692150"/>
            <a:ext cx="4556125" cy="3416300"/>
          </a:xfrm>
        </p:spPr>
      </p:sp>
      <p:sp>
        <p:nvSpPr>
          <p:cNvPr id="3" name="Notes Placeholder 2"/>
          <p:cNvSpPr>
            <a:spLocks noGrp="1"/>
          </p:cNvSpPr>
          <p:nvPr>
            <p:ph type="body" idx="1"/>
          </p:nvPr>
        </p:nvSpPr>
        <p:spPr/>
        <p:txBody>
          <a:bodyPr/>
          <a:lstStyle/>
          <a:p>
            <a:r>
              <a:rPr lang="fr-CA" dirty="0" smtClean="0"/>
              <a:t>CONTINUE.</a:t>
            </a:r>
          </a:p>
          <a:p>
            <a:r>
              <a:rPr lang="fr-CA" dirty="0" smtClean="0"/>
              <a:t>J’ai combien</a:t>
            </a:r>
            <a:r>
              <a:rPr lang="fr-CA" baseline="0" dirty="0" smtClean="0"/>
              <a:t> de </a:t>
            </a:r>
            <a:r>
              <a:rPr lang="fr-CA" baseline="0" dirty="0" err="1" smtClean="0"/>
              <a:t>donnee</a:t>
            </a:r>
            <a:r>
              <a:rPr lang="fr-CA" baseline="0" dirty="0" smtClean="0"/>
              <a:t>?</a:t>
            </a:r>
            <a:endParaRPr lang="fr-CA" dirty="0"/>
          </a:p>
        </p:txBody>
      </p:sp>
    </p:spTree>
    <p:extLst>
      <p:ext uri="{BB962C8B-B14F-4D97-AF65-F5344CB8AC3E}">
        <p14:creationId xmlns:p14="http://schemas.microsoft.com/office/powerpoint/2010/main" val="200339479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50938" y="692150"/>
            <a:ext cx="4556125" cy="3416300"/>
          </a:xfrm>
        </p:spPr>
      </p:sp>
      <p:sp>
        <p:nvSpPr>
          <p:cNvPr id="3" name="Notes Placeholder 2"/>
          <p:cNvSpPr>
            <a:spLocks noGrp="1"/>
          </p:cNvSpPr>
          <p:nvPr>
            <p:ph type="body" idx="1"/>
          </p:nvPr>
        </p:nvSpPr>
        <p:spPr/>
        <p:txBody>
          <a:bodyPr/>
          <a:lstStyle/>
          <a:p>
            <a:r>
              <a:rPr lang="fr-CA" dirty="0" smtClean="0"/>
              <a:t>7.2 = 8 classes ou 7 classe, les deux options</a:t>
            </a:r>
            <a:r>
              <a:rPr lang="fr-CA" baseline="0" dirty="0" smtClean="0"/>
              <a:t> sont bonne.</a:t>
            </a:r>
            <a:endParaRPr lang="fr-CA" dirty="0"/>
          </a:p>
        </p:txBody>
      </p:sp>
    </p:spTree>
    <p:extLst>
      <p:ext uri="{BB962C8B-B14F-4D97-AF65-F5344CB8AC3E}">
        <p14:creationId xmlns:p14="http://schemas.microsoft.com/office/powerpoint/2010/main" val="317395703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50938" y="692150"/>
            <a:ext cx="4556125" cy="3416300"/>
          </a:xfrm>
        </p:spPr>
      </p:sp>
      <p:sp>
        <p:nvSpPr>
          <p:cNvPr id="3" name="Notes Placeholder 2"/>
          <p:cNvSpPr>
            <a:spLocks noGrp="1"/>
          </p:cNvSpPr>
          <p:nvPr>
            <p:ph type="body" idx="1"/>
          </p:nvPr>
        </p:nvSpPr>
        <p:spPr/>
        <p:txBody>
          <a:bodyPr/>
          <a:lstStyle/>
          <a:p>
            <a:r>
              <a:rPr lang="fr-CA" dirty="0" smtClean="0"/>
              <a:t>Étendue</a:t>
            </a:r>
            <a:r>
              <a:rPr lang="fr-CA" baseline="0" dirty="0" smtClean="0"/>
              <a:t> = Valeur max – Valeur min = 114.11</a:t>
            </a:r>
          </a:p>
          <a:p>
            <a:endParaRPr lang="fr-CA" baseline="0" dirty="0" smtClean="0"/>
          </a:p>
          <a:p>
            <a:r>
              <a:rPr lang="fr-CA" baseline="0" dirty="0" smtClean="0"/>
              <a:t>Si, 114.11 / 8 = 14.2 donc 15 (pour vérifier 15*8 = 120, donc couvre tout)</a:t>
            </a:r>
          </a:p>
          <a:p>
            <a:r>
              <a:rPr lang="fr-CA" baseline="0" dirty="0" smtClean="0"/>
              <a:t>Si, 114.11 / 7 = 16.3 donc 20</a:t>
            </a:r>
          </a:p>
          <a:p>
            <a:endParaRPr lang="fr-CA" dirty="0"/>
          </a:p>
        </p:txBody>
      </p:sp>
    </p:spTree>
    <p:extLst>
      <p:ext uri="{BB962C8B-B14F-4D97-AF65-F5344CB8AC3E}">
        <p14:creationId xmlns:p14="http://schemas.microsoft.com/office/powerpoint/2010/main" val="78719154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50938" y="692150"/>
            <a:ext cx="4556125" cy="3416300"/>
          </a:xfrm>
        </p:spPr>
      </p:sp>
      <p:sp>
        <p:nvSpPr>
          <p:cNvPr id="3" name="Notes Placeholder 2"/>
          <p:cNvSpPr>
            <a:spLocks noGrp="1"/>
          </p:cNvSpPr>
          <p:nvPr>
            <p:ph type="body" idx="1"/>
          </p:nvPr>
        </p:nvSpPr>
        <p:spPr/>
        <p:txBody>
          <a:bodyPr/>
          <a:lstStyle/>
          <a:p>
            <a:r>
              <a:rPr lang="fr-CA" dirty="0" smtClean="0"/>
              <a:t>COMMENT LA</a:t>
            </a:r>
            <a:r>
              <a:rPr lang="fr-CA" baseline="0" dirty="0" smtClean="0"/>
              <a:t> FONCTION FREQUENCE FONCTIONNE SUR GOOGLE</a:t>
            </a:r>
            <a:endParaRPr lang="fr-CA" dirty="0"/>
          </a:p>
        </p:txBody>
      </p:sp>
    </p:spTree>
    <p:extLst>
      <p:ext uri="{BB962C8B-B14F-4D97-AF65-F5344CB8AC3E}">
        <p14:creationId xmlns:p14="http://schemas.microsoft.com/office/powerpoint/2010/main" val="259674241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50938" y="692150"/>
            <a:ext cx="4556125" cy="3416300"/>
          </a:xfrm>
        </p:spPr>
      </p:sp>
      <p:sp>
        <p:nvSpPr>
          <p:cNvPr id="3" name="Notes Placeholder 2"/>
          <p:cNvSpPr>
            <a:spLocks noGrp="1"/>
          </p:cNvSpPr>
          <p:nvPr>
            <p:ph type="body" idx="1"/>
          </p:nvPr>
        </p:nvSpPr>
        <p:spPr/>
        <p:txBody>
          <a:bodyPr/>
          <a:lstStyle/>
          <a:p>
            <a:r>
              <a:rPr lang="fr-CA" dirty="0" smtClean="0"/>
              <a:t>A l’exam, a la main</a:t>
            </a:r>
            <a:endParaRPr lang="fr-CA" dirty="0"/>
          </a:p>
        </p:txBody>
      </p:sp>
    </p:spTree>
    <p:extLst>
      <p:ext uri="{BB962C8B-B14F-4D97-AF65-F5344CB8AC3E}">
        <p14:creationId xmlns:p14="http://schemas.microsoft.com/office/powerpoint/2010/main" val="197430397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50938" y="692150"/>
            <a:ext cx="4556125" cy="3416300"/>
          </a:xfrm>
        </p:spPr>
      </p:sp>
      <p:sp>
        <p:nvSpPr>
          <p:cNvPr id="3" name="Notes Placeholder 2"/>
          <p:cNvSpPr>
            <a:spLocks noGrp="1"/>
          </p:cNvSpPr>
          <p:nvPr>
            <p:ph type="body" idx="1"/>
          </p:nvPr>
        </p:nvSpPr>
        <p:spPr/>
        <p:txBody>
          <a:bodyPr/>
          <a:lstStyle/>
          <a:p>
            <a:r>
              <a:rPr lang="fr-CA" dirty="0" err="1" smtClean="0"/>
              <a:t>Frequence</a:t>
            </a:r>
            <a:r>
              <a:rPr lang="fr-CA" dirty="0" smtClean="0"/>
              <a:t> absolu:</a:t>
            </a:r>
            <a:r>
              <a:rPr lang="fr-CA" baseline="0" dirty="0" smtClean="0"/>
              <a:t> nombre qui revient</a:t>
            </a:r>
          </a:p>
          <a:p>
            <a:endParaRPr lang="fr-CA" dirty="0"/>
          </a:p>
        </p:txBody>
      </p:sp>
    </p:spTree>
    <p:extLst>
      <p:ext uri="{BB962C8B-B14F-4D97-AF65-F5344CB8AC3E}">
        <p14:creationId xmlns:p14="http://schemas.microsoft.com/office/powerpoint/2010/main" val="193719438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50938" y="692150"/>
            <a:ext cx="4556125" cy="3416300"/>
          </a:xfrm>
        </p:spPr>
      </p:sp>
      <p:sp>
        <p:nvSpPr>
          <p:cNvPr id="3" name="Notes Placeholder 2"/>
          <p:cNvSpPr>
            <a:spLocks noGrp="1"/>
          </p:cNvSpPr>
          <p:nvPr>
            <p:ph type="body" idx="1"/>
          </p:nvPr>
        </p:nvSpPr>
        <p:spPr/>
        <p:txBody>
          <a:bodyPr/>
          <a:lstStyle/>
          <a:p>
            <a:endParaRPr lang="fr-CA" dirty="0"/>
          </a:p>
        </p:txBody>
      </p:sp>
    </p:spTree>
    <p:extLst>
      <p:ext uri="{BB962C8B-B14F-4D97-AF65-F5344CB8AC3E}">
        <p14:creationId xmlns:p14="http://schemas.microsoft.com/office/powerpoint/2010/main" val="97663504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50938" y="692150"/>
            <a:ext cx="4556125" cy="3416300"/>
          </a:xfrm>
        </p:spPr>
      </p:sp>
      <p:sp>
        <p:nvSpPr>
          <p:cNvPr id="3" name="Notes Placeholder 2"/>
          <p:cNvSpPr>
            <a:spLocks noGrp="1"/>
          </p:cNvSpPr>
          <p:nvPr>
            <p:ph type="body" idx="1"/>
          </p:nvPr>
        </p:nvSpPr>
        <p:spPr/>
        <p:txBody>
          <a:bodyPr/>
          <a:lstStyle/>
          <a:p>
            <a:r>
              <a:rPr lang="fr-CA" dirty="0" smtClean="0"/>
              <a:t>-nombre de valeur</a:t>
            </a:r>
            <a:r>
              <a:rPr lang="fr-CA" baseline="0" dirty="0" smtClean="0"/>
              <a:t> limites, nombre entier</a:t>
            </a:r>
          </a:p>
          <a:p>
            <a:r>
              <a:rPr lang="fr-CA" baseline="0" dirty="0" smtClean="0"/>
              <a:t>-Fréquences absolue le nombre de jours qu’il y a eu un certain nombre d’erreur.</a:t>
            </a:r>
            <a:endParaRPr lang="fr-CA" dirty="0"/>
          </a:p>
        </p:txBody>
      </p:sp>
    </p:spTree>
    <p:extLst>
      <p:ext uri="{BB962C8B-B14F-4D97-AF65-F5344CB8AC3E}">
        <p14:creationId xmlns:p14="http://schemas.microsoft.com/office/powerpoint/2010/main" val="111115121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50938" y="692150"/>
            <a:ext cx="4556125" cy="3416300"/>
          </a:xfrm>
        </p:spPr>
      </p:sp>
      <p:sp>
        <p:nvSpPr>
          <p:cNvPr id="3" name="Notes Placeholder 2"/>
          <p:cNvSpPr>
            <a:spLocks noGrp="1"/>
          </p:cNvSpPr>
          <p:nvPr>
            <p:ph type="body" idx="1"/>
          </p:nvPr>
        </p:nvSpPr>
        <p:spPr/>
        <p:txBody>
          <a:bodyPr/>
          <a:lstStyle/>
          <a:p>
            <a:r>
              <a:rPr lang="fr-CA" dirty="0" smtClean="0"/>
              <a:t>Fréquence relative: 100 données fréquences</a:t>
            </a:r>
            <a:r>
              <a:rPr lang="fr-CA" baseline="0" dirty="0" smtClean="0"/>
              <a:t> absolue, donc on fait par ex; 3/100 qui donne 0.03 les fréquences relative. Cumulée c’est l’addition de tout les fréquences relatives.</a:t>
            </a:r>
          </a:p>
          <a:p>
            <a:endParaRPr lang="fr-CA" baseline="0" dirty="0" smtClean="0"/>
          </a:p>
          <a:p>
            <a:r>
              <a:rPr lang="fr-CA" baseline="0" dirty="0" smtClean="0"/>
              <a:t>Absolu cumulée?</a:t>
            </a:r>
          </a:p>
          <a:p>
            <a:r>
              <a:rPr lang="fr-CA" baseline="0" dirty="0" smtClean="0"/>
              <a:t>3,8,19, etc. </a:t>
            </a:r>
            <a:r>
              <a:rPr lang="fr-CA" baseline="0" dirty="0" smtClean="0">
                <a:sym typeface="Wingdings"/>
              </a:rPr>
              <a:t> tu pogner sa en faisant le 0.03 * la fréquence absolu(fréquence dans ce tableau)</a:t>
            </a:r>
            <a:endParaRPr lang="fr-CA" dirty="0"/>
          </a:p>
        </p:txBody>
      </p:sp>
    </p:spTree>
    <p:extLst>
      <p:ext uri="{BB962C8B-B14F-4D97-AF65-F5344CB8AC3E}">
        <p14:creationId xmlns:p14="http://schemas.microsoft.com/office/powerpoint/2010/main" val="117146686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50938" y="692150"/>
            <a:ext cx="4556125" cy="3416300"/>
          </a:xfrm>
        </p:spPr>
      </p:sp>
      <p:sp>
        <p:nvSpPr>
          <p:cNvPr id="3" name="Notes Placeholder 2"/>
          <p:cNvSpPr>
            <a:spLocks noGrp="1"/>
          </p:cNvSpPr>
          <p:nvPr>
            <p:ph type="body" idx="1"/>
          </p:nvPr>
        </p:nvSpPr>
        <p:spPr/>
        <p:txBody>
          <a:bodyPr/>
          <a:lstStyle/>
          <a:p>
            <a:r>
              <a:rPr lang="fr-CA" dirty="0" smtClean="0"/>
              <a:t>Pour des</a:t>
            </a:r>
            <a:r>
              <a:rPr lang="fr-CA" baseline="0" dirty="0" smtClean="0"/>
              <a:t> classes, c continue.</a:t>
            </a:r>
            <a:endParaRPr lang="fr-CA" dirty="0"/>
          </a:p>
        </p:txBody>
      </p:sp>
    </p:spTree>
    <p:extLst>
      <p:ext uri="{BB962C8B-B14F-4D97-AF65-F5344CB8AC3E}">
        <p14:creationId xmlns:p14="http://schemas.microsoft.com/office/powerpoint/2010/main" val="108044777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50938" y="692150"/>
            <a:ext cx="4556125" cy="3416300"/>
          </a:xfrm>
        </p:spPr>
      </p:sp>
      <p:sp>
        <p:nvSpPr>
          <p:cNvPr id="3" name="Notes Placeholder 2"/>
          <p:cNvSpPr>
            <a:spLocks noGrp="1"/>
          </p:cNvSpPr>
          <p:nvPr>
            <p:ph type="body" idx="1"/>
          </p:nvPr>
        </p:nvSpPr>
        <p:spPr/>
        <p:txBody>
          <a:bodyPr/>
          <a:lstStyle/>
          <a:p>
            <a:r>
              <a:rPr lang="fr-CA" dirty="0" smtClean="0"/>
              <a:t>A l’examen calculer</a:t>
            </a:r>
            <a:r>
              <a:rPr lang="fr-CA" baseline="0" dirty="0" smtClean="0"/>
              <a:t> toutes les </a:t>
            </a:r>
            <a:r>
              <a:rPr lang="fr-CA" baseline="0" dirty="0" err="1" smtClean="0"/>
              <a:t>donnees</a:t>
            </a:r>
            <a:r>
              <a:rPr lang="fr-CA" baseline="0" dirty="0" smtClean="0"/>
              <a:t> a l’avance AIDE.</a:t>
            </a:r>
            <a:endParaRPr lang="fr-CA" dirty="0"/>
          </a:p>
        </p:txBody>
      </p:sp>
    </p:spTree>
    <p:extLst>
      <p:ext uri="{BB962C8B-B14F-4D97-AF65-F5344CB8AC3E}">
        <p14:creationId xmlns:p14="http://schemas.microsoft.com/office/powerpoint/2010/main" val="166592469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50938" y="692150"/>
            <a:ext cx="4556125" cy="3416300"/>
          </a:xfrm>
        </p:spPr>
      </p:sp>
      <p:sp>
        <p:nvSpPr>
          <p:cNvPr id="3" name="Notes Placeholder 2"/>
          <p:cNvSpPr>
            <a:spLocks noGrp="1"/>
          </p:cNvSpPr>
          <p:nvPr>
            <p:ph type="body" idx="1"/>
          </p:nvPr>
        </p:nvSpPr>
        <p:spPr/>
        <p:txBody>
          <a:bodyPr/>
          <a:lstStyle/>
          <a:p>
            <a:endParaRPr lang="fr-CA" dirty="0"/>
          </a:p>
        </p:txBody>
      </p:sp>
    </p:spTree>
    <p:extLst>
      <p:ext uri="{BB962C8B-B14F-4D97-AF65-F5344CB8AC3E}">
        <p14:creationId xmlns:p14="http://schemas.microsoft.com/office/powerpoint/2010/main" val="169796593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50938" y="692150"/>
            <a:ext cx="4556125" cy="3416300"/>
          </a:xfrm>
        </p:spPr>
      </p:sp>
      <p:sp>
        <p:nvSpPr>
          <p:cNvPr id="3" name="Notes Placeholder 2"/>
          <p:cNvSpPr>
            <a:spLocks noGrp="1"/>
          </p:cNvSpPr>
          <p:nvPr>
            <p:ph type="body" idx="1"/>
          </p:nvPr>
        </p:nvSpPr>
        <p:spPr/>
        <p:txBody>
          <a:bodyPr/>
          <a:lstStyle/>
          <a:p>
            <a:endParaRPr lang="fr-CA" dirty="0"/>
          </a:p>
        </p:txBody>
      </p:sp>
    </p:spTree>
    <p:extLst>
      <p:ext uri="{BB962C8B-B14F-4D97-AF65-F5344CB8AC3E}">
        <p14:creationId xmlns:p14="http://schemas.microsoft.com/office/powerpoint/2010/main" val="264563381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50938" y="692150"/>
            <a:ext cx="4556125" cy="3416300"/>
          </a:xfrm>
        </p:spPr>
      </p:sp>
      <p:sp>
        <p:nvSpPr>
          <p:cNvPr id="3" name="Notes Placeholder 2"/>
          <p:cNvSpPr>
            <a:spLocks noGrp="1"/>
          </p:cNvSpPr>
          <p:nvPr>
            <p:ph type="body" idx="1"/>
          </p:nvPr>
        </p:nvSpPr>
        <p:spPr/>
        <p:txBody>
          <a:bodyPr/>
          <a:lstStyle/>
          <a:p>
            <a:endParaRPr lang="fr-CA" dirty="0"/>
          </a:p>
        </p:txBody>
      </p:sp>
    </p:spTree>
    <p:extLst>
      <p:ext uri="{BB962C8B-B14F-4D97-AF65-F5344CB8AC3E}">
        <p14:creationId xmlns:p14="http://schemas.microsoft.com/office/powerpoint/2010/main" val="310638199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50938" y="692150"/>
            <a:ext cx="4556125" cy="3416300"/>
          </a:xfrm>
        </p:spPr>
      </p:sp>
      <p:sp>
        <p:nvSpPr>
          <p:cNvPr id="3" name="Notes Placeholder 2"/>
          <p:cNvSpPr>
            <a:spLocks noGrp="1"/>
          </p:cNvSpPr>
          <p:nvPr>
            <p:ph type="body" idx="1"/>
          </p:nvPr>
        </p:nvSpPr>
        <p:spPr/>
        <p:txBody>
          <a:bodyPr/>
          <a:lstStyle/>
          <a:p>
            <a:endParaRPr lang="fr-CA" dirty="0"/>
          </a:p>
        </p:txBody>
      </p:sp>
    </p:spTree>
    <p:extLst>
      <p:ext uri="{BB962C8B-B14F-4D97-AF65-F5344CB8AC3E}">
        <p14:creationId xmlns:p14="http://schemas.microsoft.com/office/powerpoint/2010/main" val="208646401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50938" y="692150"/>
            <a:ext cx="4556125" cy="3416300"/>
          </a:xfrm>
        </p:spPr>
      </p:sp>
      <p:sp>
        <p:nvSpPr>
          <p:cNvPr id="3" name="Notes Placeholder 2"/>
          <p:cNvSpPr>
            <a:spLocks noGrp="1"/>
          </p:cNvSpPr>
          <p:nvPr>
            <p:ph type="body" idx="1"/>
          </p:nvPr>
        </p:nvSpPr>
        <p:spPr/>
        <p:txBody>
          <a:bodyPr/>
          <a:lstStyle/>
          <a:p>
            <a:r>
              <a:rPr lang="fr-CA" dirty="0" smtClean="0"/>
              <a:t>Classe ouverte: ajoute 2x l’amplitude</a:t>
            </a:r>
            <a:r>
              <a:rPr lang="fr-CA" baseline="0" dirty="0" smtClean="0"/>
              <a:t> standard pour fermer classes ouverte (diviser par 2).</a:t>
            </a:r>
            <a:endParaRPr lang="fr-CA" dirty="0"/>
          </a:p>
        </p:txBody>
      </p:sp>
    </p:spTree>
    <p:extLst>
      <p:ext uri="{BB962C8B-B14F-4D97-AF65-F5344CB8AC3E}">
        <p14:creationId xmlns:p14="http://schemas.microsoft.com/office/powerpoint/2010/main" val="183709417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50938" y="692150"/>
            <a:ext cx="4556125" cy="3416300"/>
          </a:xfrm>
        </p:spPr>
      </p:sp>
      <p:sp>
        <p:nvSpPr>
          <p:cNvPr id="3" name="Notes Placeholder 2"/>
          <p:cNvSpPr>
            <a:spLocks noGrp="1"/>
          </p:cNvSpPr>
          <p:nvPr>
            <p:ph type="body" idx="1"/>
          </p:nvPr>
        </p:nvSpPr>
        <p:spPr/>
        <p:txBody>
          <a:bodyPr/>
          <a:lstStyle/>
          <a:p>
            <a:r>
              <a:rPr lang="fr-CA" dirty="0" smtClean="0"/>
              <a:t>Poin</a:t>
            </a:r>
            <a:r>
              <a:rPr lang="fr-CA" baseline="0" dirty="0" smtClean="0"/>
              <a:t>t </a:t>
            </a:r>
            <a:r>
              <a:rPr lang="fr-CA" baseline="0" dirty="0" err="1" smtClean="0"/>
              <a:t>millieu</a:t>
            </a:r>
            <a:r>
              <a:rPr lang="fr-CA" baseline="0" dirty="0" smtClean="0"/>
              <a:t> de chaque classe.</a:t>
            </a:r>
            <a:endParaRPr lang="fr-CA" dirty="0"/>
          </a:p>
        </p:txBody>
      </p:sp>
    </p:spTree>
    <p:extLst>
      <p:ext uri="{BB962C8B-B14F-4D97-AF65-F5344CB8AC3E}">
        <p14:creationId xmlns:p14="http://schemas.microsoft.com/office/powerpoint/2010/main" val="202763467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50938" y="692150"/>
            <a:ext cx="4556125" cy="3416300"/>
          </a:xfrm>
        </p:spPr>
      </p:sp>
      <p:sp>
        <p:nvSpPr>
          <p:cNvPr id="3" name="Notes Placeholder 2"/>
          <p:cNvSpPr>
            <a:spLocks noGrp="1"/>
          </p:cNvSpPr>
          <p:nvPr>
            <p:ph type="body" idx="1"/>
          </p:nvPr>
        </p:nvSpPr>
        <p:spPr/>
        <p:txBody>
          <a:bodyPr/>
          <a:lstStyle/>
          <a:p>
            <a:endParaRPr lang="fr-CA" dirty="0"/>
          </a:p>
        </p:txBody>
      </p:sp>
    </p:spTree>
    <p:extLst>
      <p:ext uri="{BB962C8B-B14F-4D97-AF65-F5344CB8AC3E}">
        <p14:creationId xmlns:p14="http://schemas.microsoft.com/office/powerpoint/2010/main" val="71817060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50938" y="692150"/>
            <a:ext cx="4556125" cy="3416300"/>
          </a:xfrm>
        </p:spPr>
      </p:sp>
      <p:sp>
        <p:nvSpPr>
          <p:cNvPr id="3" name="Notes Placeholder 2"/>
          <p:cNvSpPr>
            <a:spLocks noGrp="1"/>
          </p:cNvSpPr>
          <p:nvPr>
            <p:ph type="body" idx="1"/>
          </p:nvPr>
        </p:nvSpPr>
        <p:spPr/>
        <p:txBody>
          <a:bodyPr/>
          <a:lstStyle/>
          <a:p>
            <a:r>
              <a:rPr lang="fr-CA" dirty="0" smtClean="0"/>
              <a:t>A l’exam</a:t>
            </a:r>
            <a:endParaRPr lang="fr-CA" dirty="0"/>
          </a:p>
        </p:txBody>
      </p:sp>
    </p:spTree>
    <p:extLst>
      <p:ext uri="{BB962C8B-B14F-4D97-AF65-F5344CB8AC3E}">
        <p14:creationId xmlns:p14="http://schemas.microsoft.com/office/powerpoint/2010/main" val="374313265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50938" y="692150"/>
            <a:ext cx="4556125" cy="3416300"/>
          </a:xfrm>
        </p:spPr>
      </p:sp>
      <p:sp>
        <p:nvSpPr>
          <p:cNvPr id="3" name="Notes Placeholder 2"/>
          <p:cNvSpPr>
            <a:spLocks noGrp="1"/>
          </p:cNvSpPr>
          <p:nvPr>
            <p:ph type="body" idx="1"/>
          </p:nvPr>
        </p:nvSpPr>
        <p:spPr/>
        <p:txBody>
          <a:bodyPr/>
          <a:lstStyle/>
          <a:p>
            <a:endParaRPr lang="fr-CA" dirty="0"/>
          </a:p>
        </p:txBody>
      </p:sp>
    </p:spTree>
    <p:extLst>
      <p:ext uri="{BB962C8B-B14F-4D97-AF65-F5344CB8AC3E}">
        <p14:creationId xmlns:p14="http://schemas.microsoft.com/office/powerpoint/2010/main" val="182650391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50938" y="692150"/>
            <a:ext cx="4556125" cy="3416300"/>
          </a:xfrm>
        </p:spPr>
      </p:sp>
      <p:sp>
        <p:nvSpPr>
          <p:cNvPr id="3" name="Notes Placeholder 2"/>
          <p:cNvSpPr>
            <a:spLocks noGrp="1"/>
          </p:cNvSpPr>
          <p:nvPr>
            <p:ph type="body" idx="1"/>
          </p:nvPr>
        </p:nvSpPr>
        <p:spPr/>
        <p:txBody>
          <a:bodyPr/>
          <a:lstStyle/>
          <a:p>
            <a:r>
              <a:rPr lang="fr-CA" dirty="0" smtClean="0"/>
              <a:t>2 serait bizarre</a:t>
            </a:r>
            <a:endParaRPr lang="fr-CA" dirty="0"/>
          </a:p>
        </p:txBody>
      </p:sp>
    </p:spTree>
    <p:extLst>
      <p:ext uri="{BB962C8B-B14F-4D97-AF65-F5344CB8AC3E}">
        <p14:creationId xmlns:p14="http://schemas.microsoft.com/office/powerpoint/2010/main" val="1656083926"/>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50938" y="692150"/>
            <a:ext cx="4556125" cy="3416300"/>
          </a:xfrm>
        </p:spPr>
      </p:sp>
      <p:sp>
        <p:nvSpPr>
          <p:cNvPr id="3" name="Notes Placeholder 2"/>
          <p:cNvSpPr>
            <a:spLocks noGrp="1"/>
          </p:cNvSpPr>
          <p:nvPr>
            <p:ph type="body" idx="1"/>
          </p:nvPr>
        </p:nvSpPr>
        <p:spPr/>
        <p:txBody>
          <a:bodyPr/>
          <a:lstStyle/>
          <a:p>
            <a:r>
              <a:rPr lang="fr-CA" dirty="0" smtClean="0"/>
              <a:t>Moyennement d’accord </a:t>
            </a:r>
            <a:r>
              <a:rPr lang="fr-CA" dirty="0" smtClean="0">
                <a:sym typeface="Wingdings"/>
              </a:rPr>
              <a:t> neutre</a:t>
            </a:r>
            <a:endParaRPr lang="fr-CA" dirty="0"/>
          </a:p>
        </p:txBody>
      </p:sp>
    </p:spTree>
    <p:extLst>
      <p:ext uri="{BB962C8B-B14F-4D97-AF65-F5344CB8AC3E}">
        <p14:creationId xmlns:p14="http://schemas.microsoft.com/office/powerpoint/2010/main" val="63928813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50938" y="692150"/>
            <a:ext cx="4556125" cy="3416300"/>
          </a:xfrm>
        </p:spPr>
      </p:sp>
      <p:sp>
        <p:nvSpPr>
          <p:cNvPr id="3" name="Notes Placeholder 2"/>
          <p:cNvSpPr>
            <a:spLocks noGrp="1"/>
          </p:cNvSpPr>
          <p:nvPr>
            <p:ph type="body" idx="1"/>
          </p:nvPr>
        </p:nvSpPr>
        <p:spPr/>
        <p:txBody>
          <a:bodyPr/>
          <a:lstStyle/>
          <a:p>
            <a:r>
              <a:rPr lang="fr-CA" dirty="0" smtClean="0"/>
              <a:t>Il faut</a:t>
            </a:r>
            <a:r>
              <a:rPr lang="fr-CA" baseline="0" dirty="0" smtClean="0"/>
              <a:t> </a:t>
            </a:r>
            <a:r>
              <a:rPr lang="fr-CA" baseline="0" dirty="0" err="1" smtClean="0"/>
              <a:t>etre</a:t>
            </a:r>
            <a:r>
              <a:rPr lang="fr-CA" baseline="0" dirty="0" smtClean="0"/>
              <a:t> neutre lorsqu’on pose la question;</a:t>
            </a:r>
            <a:endParaRPr lang="fr-CA" dirty="0"/>
          </a:p>
        </p:txBody>
      </p:sp>
    </p:spTree>
    <p:extLst>
      <p:ext uri="{BB962C8B-B14F-4D97-AF65-F5344CB8AC3E}">
        <p14:creationId xmlns:p14="http://schemas.microsoft.com/office/powerpoint/2010/main" val="2808743348"/>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50938" y="692150"/>
            <a:ext cx="4556125" cy="3416300"/>
          </a:xfrm>
        </p:spPr>
      </p:sp>
      <p:sp>
        <p:nvSpPr>
          <p:cNvPr id="3" name="Notes Placeholder 2"/>
          <p:cNvSpPr>
            <a:spLocks noGrp="1"/>
          </p:cNvSpPr>
          <p:nvPr>
            <p:ph type="body" idx="1"/>
          </p:nvPr>
        </p:nvSpPr>
        <p:spPr/>
        <p:txBody>
          <a:bodyPr/>
          <a:lstStyle/>
          <a:p>
            <a:endParaRPr lang="fr-CA" dirty="0"/>
          </a:p>
        </p:txBody>
      </p:sp>
    </p:spTree>
    <p:extLst>
      <p:ext uri="{BB962C8B-B14F-4D97-AF65-F5344CB8AC3E}">
        <p14:creationId xmlns:p14="http://schemas.microsoft.com/office/powerpoint/2010/main" val="2133996473"/>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50938" y="692150"/>
            <a:ext cx="4556125" cy="3416300"/>
          </a:xfrm>
        </p:spPr>
      </p:sp>
      <p:sp>
        <p:nvSpPr>
          <p:cNvPr id="3" name="Notes Placeholder 2"/>
          <p:cNvSpPr>
            <a:spLocks noGrp="1"/>
          </p:cNvSpPr>
          <p:nvPr>
            <p:ph type="body" idx="1"/>
          </p:nvPr>
        </p:nvSpPr>
        <p:spPr/>
        <p:txBody>
          <a:bodyPr/>
          <a:lstStyle/>
          <a:p>
            <a:r>
              <a:rPr lang="fr-CA" dirty="0" smtClean="0"/>
              <a:t>Toute des</a:t>
            </a:r>
            <a:r>
              <a:rPr lang="fr-CA" baseline="0" dirty="0" smtClean="0"/>
              <a:t> questions fermer.</a:t>
            </a:r>
            <a:endParaRPr lang="fr-CA" dirty="0"/>
          </a:p>
        </p:txBody>
      </p:sp>
    </p:spTree>
    <p:extLst>
      <p:ext uri="{BB962C8B-B14F-4D97-AF65-F5344CB8AC3E}">
        <p14:creationId xmlns:p14="http://schemas.microsoft.com/office/powerpoint/2010/main" val="40822802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1"/>
      </p:bgRef>
    </p:bg>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 useBgFill="1">
        <p:nvSpPr>
          <p:cNvPr id="13" name="Rounded Rectangle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dirty="0"/>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endParaRPr lang="fr-FR"/>
          </a:p>
        </p:txBody>
      </p:sp>
      <p:sp>
        <p:nvSpPr>
          <p:cNvPr id="17" name="Footer Placeholder 16"/>
          <p:cNvSpPr>
            <a:spLocks noGrp="1"/>
          </p:cNvSpPr>
          <p:nvPr>
            <p:ph type="ftr" sz="quarter" idx="11"/>
          </p:nvPr>
        </p:nvSpPr>
        <p:spPr/>
        <p:txBody>
          <a:bodyPr/>
          <a:lstStyle/>
          <a:p>
            <a:endParaRPr lang="fr-FR"/>
          </a:p>
        </p:txBody>
      </p:sp>
      <p:sp>
        <p:nvSpPr>
          <p:cNvPr id="29" name="Slide Number Placeholder 28"/>
          <p:cNvSpPr>
            <a:spLocks noGrp="1"/>
          </p:cNvSpPr>
          <p:nvPr>
            <p:ph type="sldNum" sz="quarter" idx="12"/>
          </p:nvPr>
        </p:nvSpPr>
        <p:spPr/>
        <p:txBody>
          <a:bodyPr lIns="0" tIns="0" rIns="0" bIns="0">
            <a:noAutofit/>
          </a:bodyPr>
          <a:lstStyle>
            <a:lvl1pPr>
              <a:defRPr sz="1400">
                <a:solidFill>
                  <a:srgbClr val="FFFFFF"/>
                </a:solidFill>
              </a:defRPr>
            </a:lvl1pPr>
          </a:lstStyle>
          <a:p>
            <a:r>
              <a:rPr lang="fr-FR" smtClean="0"/>
              <a:t>C1-</a:t>
            </a:r>
            <a:fld id="{1EFFAB7C-5D0C-448D-87B8-9A011706696B}" type="slidenum">
              <a:rPr lang="fr-FR" smtClean="0"/>
              <a:pPr/>
              <a:t>‹#›</a:t>
            </a:fld>
            <a:endParaRPr lang="fr-FR"/>
          </a:p>
        </p:txBody>
      </p:sp>
      <p:sp>
        <p:nvSpPr>
          <p:cNvPr id="7" name="Rectangle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0" name="Rectangle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1" name="Rectangle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en-US" smtClean="0"/>
              <a:t>Click to edit Master title style</a:t>
            </a:r>
            <a:endParaRPr kumimoji="0" lang="en-US"/>
          </a:p>
        </p:txBody>
      </p:sp>
    </p:spTree>
    <p:extLst>
      <p:ext uri="{BB962C8B-B14F-4D97-AF65-F5344CB8AC3E}">
        <p14:creationId xmlns:p14="http://schemas.microsoft.com/office/powerpoint/2010/main" val="2762213309"/>
      </p:ext>
    </p:extLst>
  </p:cSld>
  <p:clrMapOvr>
    <a:overrideClrMapping bg1="lt1" tx1="dk1" bg2="lt2" tx2="dk2" accent1="accent1" accent2="accent2" accent3="accent3" accent4="accent4" accent5="accent5" accent6="accent6" hlink="hlink" folHlink="folHlink"/>
  </p:clrMapOvr>
  <p:hf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r>
              <a:rPr lang="fr-FR" smtClean="0"/>
              <a:t>C1-</a:t>
            </a:r>
            <a:fld id="{1EFFAB7C-5D0C-448D-87B8-9A011706696B}" type="slidenum">
              <a:rPr lang="fr-FR" smtClean="0"/>
              <a:pPr/>
              <a:t>‹#›</a:t>
            </a:fld>
            <a:endParaRPr lang="fr-FR"/>
          </a:p>
        </p:txBody>
      </p:sp>
      <p:sp>
        <p:nvSpPr>
          <p:cNvPr id="8" name="Content Placeholder 7"/>
          <p:cNvSpPr>
            <a:spLocks noGrp="1"/>
          </p:cNvSpPr>
          <p:nvPr>
            <p:ph sz="quarter" idx="1"/>
          </p:nvPr>
        </p:nvSpPr>
        <p:spPr>
          <a:xfrm>
            <a:off x="914400" y="1447800"/>
            <a:ext cx="777240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extLst>
      <p:ext uri="{BB962C8B-B14F-4D97-AF65-F5344CB8AC3E}">
        <p14:creationId xmlns:p14="http://schemas.microsoft.com/office/powerpoint/2010/main" val="1806512203"/>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 useBgFill="1">
        <p:nvSpPr>
          <p:cNvPr id="10" name="Rounded Rectangle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Title 1"/>
          <p:cNvSpPr>
            <a:spLocks noGrp="1"/>
          </p:cNvSpPr>
          <p:nvPr>
            <p:ph type="title"/>
          </p:nvPr>
        </p:nvSpPr>
        <p:spPr>
          <a:xfrm>
            <a:off x="722313" y="952500"/>
            <a:ext cx="7772400" cy="1362075"/>
          </a:xfrm>
        </p:spPr>
        <p:txBody>
          <a:bodyPr anchor="b" anchorCtr="0"/>
          <a:lstStyle>
            <a:lvl1pPr algn="l">
              <a:buNone/>
              <a:defRPr sz="4000" b="0" cap="none"/>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endParaRPr lang="fr-FR"/>
          </a:p>
        </p:txBody>
      </p:sp>
      <p:sp>
        <p:nvSpPr>
          <p:cNvPr id="5" name="Footer Placeholder 4"/>
          <p:cNvSpPr>
            <a:spLocks noGrp="1"/>
          </p:cNvSpPr>
          <p:nvPr>
            <p:ph type="ftr" sz="quarter" idx="11"/>
          </p:nvPr>
        </p:nvSpPr>
        <p:spPr>
          <a:xfrm>
            <a:off x="800100" y="6172200"/>
            <a:ext cx="4000500" cy="457200"/>
          </a:xfrm>
        </p:spPr>
        <p:txBody>
          <a:bodyPr/>
          <a:lstStyle/>
          <a:p>
            <a:endParaRPr lang="fr-FR"/>
          </a:p>
        </p:txBody>
      </p:sp>
      <p:sp>
        <p:nvSpPr>
          <p:cNvPr id="7" name="Rectangle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8" name="Rectangle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9" name="Rectangle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6" name="Slide Number Placeholder 5"/>
          <p:cNvSpPr>
            <a:spLocks noGrp="1"/>
          </p:cNvSpPr>
          <p:nvPr>
            <p:ph type="sldNum" sz="quarter" idx="12"/>
          </p:nvPr>
        </p:nvSpPr>
        <p:spPr>
          <a:xfrm>
            <a:off x="146304" y="6208776"/>
            <a:ext cx="457200" cy="457200"/>
          </a:xfrm>
        </p:spPr>
        <p:txBody>
          <a:bodyPr/>
          <a:lstStyle/>
          <a:p>
            <a:r>
              <a:rPr lang="fr-FR" smtClean="0"/>
              <a:t>C1-</a:t>
            </a:r>
            <a:fld id="{1EFFAB7C-5D0C-448D-87B8-9A011706696B}" type="slidenum">
              <a:rPr lang="fr-FR" smtClean="0"/>
              <a:pPr/>
              <a:t>‹#›</a:t>
            </a:fld>
            <a:endParaRPr lang="fr-FR"/>
          </a:p>
        </p:txBody>
      </p:sp>
    </p:spTree>
    <p:extLst>
      <p:ext uri="{BB962C8B-B14F-4D97-AF65-F5344CB8AC3E}">
        <p14:creationId xmlns:p14="http://schemas.microsoft.com/office/powerpoint/2010/main" val="367129419"/>
      </p:ext>
    </p:extLst>
  </p:cSld>
  <p:clrMapOvr>
    <a:overrideClrMapping bg1="lt1" tx1="dk1" bg2="lt2" tx2="dk2" accent1="accent1" accent2="accent2" accent3="accent3" accent4="accent4" accent5="accent5" accent6="accent6" hlink="hlink" folHlink="folHlink"/>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r>
              <a:rPr lang="fr-FR" smtClean="0"/>
              <a:t>C1-</a:t>
            </a:r>
            <a:fld id="{1EFFAB7C-5D0C-448D-87B8-9A011706696B}" type="slidenum">
              <a:rPr lang="fr-FR" smtClean="0"/>
              <a:pPr/>
              <a:t>‹#›</a:t>
            </a:fld>
            <a:endParaRPr lang="fr-FR"/>
          </a:p>
        </p:txBody>
      </p:sp>
      <p:sp>
        <p:nvSpPr>
          <p:cNvPr id="9" name="Content Placeholder 8"/>
          <p:cNvSpPr>
            <a:spLocks noGrp="1"/>
          </p:cNvSpPr>
          <p:nvPr>
            <p:ph sz="quarter" idx="1"/>
          </p:nvPr>
        </p:nvSpPr>
        <p:spPr>
          <a:xfrm>
            <a:off x="91440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93395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extLst>
      <p:ext uri="{BB962C8B-B14F-4D97-AF65-F5344CB8AC3E}">
        <p14:creationId xmlns:p14="http://schemas.microsoft.com/office/powerpoint/2010/main" val="3364216369"/>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nchor="b" anchorCtr="0"/>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endParaRPr lang="fr-FR"/>
          </a:p>
        </p:txBody>
      </p:sp>
      <p:sp>
        <p:nvSpPr>
          <p:cNvPr id="8" name="Footer Placeholder 7"/>
          <p:cNvSpPr>
            <a:spLocks noGrp="1"/>
          </p:cNvSpPr>
          <p:nvPr>
            <p:ph type="ftr" sz="quarter" idx="11"/>
          </p:nvPr>
        </p:nvSpPr>
        <p:spPr/>
        <p:txBody>
          <a:bodyPr/>
          <a:lstStyle/>
          <a:p>
            <a:endParaRPr lang="fr-FR"/>
          </a:p>
        </p:txBody>
      </p:sp>
      <p:sp>
        <p:nvSpPr>
          <p:cNvPr id="9" name="Slide Number Placeholder 8"/>
          <p:cNvSpPr>
            <a:spLocks noGrp="1"/>
          </p:cNvSpPr>
          <p:nvPr>
            <p:ph type="sldNum" sz="quarter" idx="12"/>
          </p:nvPr>
        </p:nvSpPr>
        <p:spPr/>
        <p:txBody>
          <a:bodyPr/>
          <a:lstStyle/>
          <a:p>
            <a:r>
              <a:rPr lang="fr-FR" smtClean="0"/>
              <a:t>C1-</a:t>
            </a:r>
            <a:fld id="{1EFFAB7C-5D0C-448D-87B8-9A011706696B}" type="slidenum">
              <a:rPr lang="fr-FR" smtClean="0"/>
              <a:pPr/>
              <a:t>‹#›</a:t>
            </a:fld>
            <a:endParaRPr lang="fr-FR"/>
          </a:p>
        </p:txBody>
      </p:sp>
      <p:sp>
        <p:nvSpPr>
          <p:cNvPr id="11" name="Content Placeholder 10"/>
          <p:cNvSpPr>
            <a:spLocks noGrp="1"/>
          </p:cNvSpPr>
          <p:nvPr>
            <p:ph sz="half" idx="2"/>
          </p:nvPr>
        </p:nvSpPr>
        <p:spPr>
          <a:xfrm>
            <a:off x="9144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4"/>
          </p:nvPr>
        </p:nvSpPr>
        <p:spPr>
          <a:xfrm>
            <a:off x="49530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extLst>
      <p:ext uri="{BB962C8B-B14F-4D97-AF65-F5344CB8AC3E}">
        <p14:creationId xmlns:p14="http://schemas.microsoft.com/office/powerpoint/2010/main" val="225154988"/>
      </p:ext>
    </p:extLst>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endParaRPr lang="fr-FR"/>
          </a:p>
        </p:txBody>
      </p:sp>
      <p:sp>
        <p:nvSpPr>
          <p:cNvPr id="4" name="Footer Placeholder 3"/>
          <p:cNvSpPr>
            <a:spLocks noGrp="1"/>
          </p:cNvSpPr>
          <p:nvPr>
            <p:ph type="ftr" sz="quarter" idx="11"/>
          </p:nvPr>
        </p:nvSpPr>
        <p:spPr/>
        <p:txBody>
          <a:bodyPr/>
          <a:lstStyle/>
          <a:p>
            <a:endParaRPr lang="fr-FR"/>
          </a:p>
        </p:txBody>
      </p:sp>
      <p:sp>
        <p:nvSpPr>
          <p:cNvPr id="5" name="Slide Number Placeholder 4"/>
          <p:cNvSpPr>
            <a:spLocks noGrp="1"/>
          </p:cNvSpPr>
          <p:nvPr>
            <p:ph type="sldNum" sz="quarter" idx="12"/>
          </p:nvPr>
        </p:nvSpPr>
        <p:spPr/>
        <p:txBody>
          <a:bodyPr/>
          <a:lstStyle/>
          <a:p>
            <a:r>
              <a:rPr lang="fr-FR" smtClean="0"/>
              <a:t>C1-</a:t>
            </a:r>
            <a:fld id="{1EFFAB7C-5D0C-448D-87B8-9A011706696B}" type="slidenum">
              <a:rPr lang="fr-FR" smtClean="0"/>
              <a:pPr/>
              <a:t>‹#›</a:t>
            </a:fld>
            <a:endParaRPr lang="fr-FR"/>
          </a:p>
        </p:txBody>
      </p:sp>
    </p:spTree>
    <p:extLst>
      <p:ext uri="{BB962C8B-B14F-4D97-AF65-F5344CB8AC3E}">
        <p14:creationId xmlns:p14="http://schemas.microsoft.com/office/powerpoint/2010/main" val="3787849615"/>
      </p:ext>
    </p:extLst>
  </p:cSld>
  <p:clrMapOvr>
    <a:masterClrMapping/>
  </p:clrMapOvr>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fr-FR"/>
          </a:p>
        </p:txBody>
      </p:sp>
      <p:sp>
        <p:nvSpPr>
          <p:cNvPr id="3" name="Footer Placeholder 2"/>
          <p:cNvSpPr>
            <a:spLocks noGrp="1"/>
          </p:cNvSpPr>
          <p:nvPr>
            <p:ph type="ftr" sz="quarter" idx="11"/>
          </p:nvPr>
        </p:nvSpPr>
        <p:spPr/>
        <p:txBody>
          <a:bodyPr/>
          <a:lstStyle/>
          <a:p>
            <a:endParaRPr lang="fr-FR"/>
          </a:p>
        </p:txBody>
      </p:sp>
      <p:sp>
        <p:nvSpPr>
          <p:cNvPr id="4" name="Slide Number Placeholder 3"/>
          <p:cNvSpPr>
            <a:spLocks noGrp="1"/>
          </p:cNvSpPr>
          <p:nvPr>
            <p:ph type="sldNum" sz="quarter" idx="12"/>
          </p:nvPr>
        </p:nvSpPr>
        <p:spPr/>
        <p:txBody>
          <a:bodyPr/>
          <a:lstStyle/>
          <a:p>
            <a:r>
              <a:rPr lang="fr-FR" smtClean="0"/>
              <a:t>C1-</a:t>
            </a:r>
            <a:fld id="{1EFFAB7C-5D0C-448D-87B8-9A011706696B}" type="slidenum">
              <a:rPr lang="fr-FR" smtClean="0"/>
              <a:pPr/>
              <a:t>‹#›</a:t>
            </a:fld>
            <a:endParaRPr lang="fr-FR"/>
          </a:p>
        </p:txBody>
      </p:sp>
    </p:spTree>
    <p:extLst>
      <p:ext uri="{BB962C8B-B14F-4D97-AF65-F5344CB8AC3E}">
        <p14:creationId xmlns:p14="http://schemas.microsoft.com/office/powerpoint/2010/main" val="3186316727"/>
      </p:ext>
    </p:extLst>
  </p:cSld>
  <p:clrMapOvr>
    <a:masterClrMapping/>
  </p:clrMapOvr>
  <p:hf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useBgFill="1">
        <p:nvSpPr>
          <p:cNvPr id="9" name="Rounded Rectangle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Title 1"/>
          <p:cNvSpPr>
            <a:spLocks noGrp="1"/>
          </p:cNvSpPr>
          <p:nvPr>
            <p:ph type="title"/>
          </p:nvPr>
        </p:nvSpPr>
        <p:spPr>
          <a:xfrm>
            <a:off x="914400" y="273050"/>
            <a:ext cx="7772400" cy="1143000"/>
          </a:xfrm>
        </p:spPr>
        <p:txBody>
          <a:bodyPr anchor="b" anchorCtr="0"/>
          <a:lstStyle>
            <a:lvl1pPr algn="l">
              <a:buNone/>
              <a:defRPr sz="4000" b="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r>
              <a:rPr lang="fr-FR" smtClean="0"/>
              <a:t>C1-</a:t>
            </a:r>
            <a:fld id="{1EFFAB7C-5D0C-448D-87B8-9A011706696B}" type="slidenum">
              <a:rPr lang="fr-FR" smtClean="0"/>
              <a:pPr/>
              <a:t>‹#›</a:t>
            </a:fld>
            <a:endParaRPr lang="fr-FR"/>
          </a:p>
        </p:txBody>
      </p:sp>
      <p:sp>
        <p:nvSpPr>
          <p:cNvPr id="11" name="Content Placeholder 10"/>
          <p:cNvSpPr>
            <a:spLocks noGrp="1"/>
          </p:cNvSpPr>
          <p:nvPr>
            <p:ph sz="quarter" idx="1"/>
          </p:nvPr>
        </p:nvSpPr>
        <p:spPr>
          <a:xfrm>
            <a:off x="2971800" y="1600200"/>
            <a:ext cx="5715000" cy="44958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extLst>
      <p:ext uri="{BB962C8B-B14F-4D97-AF65-F5344CB8AC3E}">
        <p14:creationId xmlns:p14="http://schemas.microsoft.com/office/powerpoint/2010/main" val="1900527106"/>
      </p:ext>
    </p:extLst>
  </p:cSld>
  <p:clrMapOvr>
    <a:masterClrMapping/>
  </p:clrMapOvr>
  <p:hf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endParaRPr lang="fr-FR"/>
          </a:p>
        </p:txBody>
      </p:sp>
      <p:sp>
        <p:nvSpPr>
          <p:cNvPr id="6" name="Footer Placeholder 5"/>
          <p:cNvSpPr>
            <a:spLocks noGrp="1"/>
          </p:cNvSpPr>
          <p:nvPr>
            <p:ph type="ftr" sz="quarter" idx="11"/>
          </p:nvPr>
        </p:nvSpPr>
        <p:spPr>
          <a:xfrm>
            <a:off x="914400" y="6172200"/>
            <a:ext cx="3886200" cy="457200"/>
          </a:xfrm>
        </p:spPr>
        <p:txBody>
          <a:bodyPr/>
          <a:lstStyle/>
          <a:p>
            <a:endParaRPr lang="fr-FR"/>
          </a:p>
        </p:txBody>
      </p:sp>
      <p:sp>
        <p:nvSpPr>
          <p:cNvPr id="7" name="Slide Number Placeholder 6"/>
          <p:cNvSpPr>
            <a:spLocks noGrp="1"/>
          </p:cNvSpPr>
          <p:nvPr>
            <p:ph type="sldNum" sz="quarter" idx="12"/>
          </p:nvPr>
        </p:nvSpPr>
        <p:spPr>
          <a:xfrm>
            <a:off x="146304" y="6208776"/>
            <a:ext cx="457200" cy="457200"/>
          </a:xfrm>
        </p:spPr>
        <p:txBody>
          <a:bodyPr/>
          <a:lstStyle/>
          <a:p>
            <a:r>
              <a:rPr lang="fr-FR" smtClean="0"/>
              <a:t>C1-</a:t>
            </a:r>
            <a:fld id="{1EFFAB7C-5D0C-448D-87B8-9A011706696B}" type="slidenum">
              <a:rPr lang="fr-FR" smtClean="0"/>
              <a:pPr/>
              <a:t>‹#›</a:t>
            </a:fld>
            <a:endParaRPr lang="fr-FR"/>
          </a:p>
        </p:txBody>
      </p:sp>
      <p:sp>
        <p:nvSpPr>
          <p:cNvPr id="11" name="Rectangle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2" name="Rectangle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3" name="Rectangle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en-US" dirty="0" smtClean="0"/>
              <a:t>Click icon to add picture</a:t>
            </a:r>
            <a:endParaRPr kumimoji="0" lang="en-US" dirty="0"/>
          </a:p>
        </p:txBody>
      </p:sp>
    </p:spTree>
    <p:extLst>
      <p:ext uri="{BB962C8B-B14F-4D97-AF65-F5344CB8AC3E}">
        <p14:creationId xmlns:p14="http://schemas.microsoft.com/office/powerpoint/2010/main" val="320670855"/>
      </p:ext>
    </p:extLst>
  </p:cSld>
  <p:clrMapOvr>
    <a:masterClrMapping/>
  </p:clrMapOvr>
  <p:hf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r>
              <a:rPr lang="fr-FR" smtClean="0"/>
              <a:t>C1-</a:t>
            </a:r>
            <a:fld id="{1EFFAB7C-5D0C-448D-87B8-9A011706696B}" type="slidenum">
              <a:rPr lang="fr-FR" smtClean="0"/>
              <a:pPr/>
              <a:t>‹#›</a:t>
            </a:fld>
            <a:endParaRPr lang="fr-FR"/>
          </a:p>
        </p:txBody>
      </p:sp>
    </p:spTree>
    <p:extLst>
      <p:ext uri="{BB962C8B-B14F-4D97-AF65-F5344CB8AC3E}">
        <p14:creationId xmlns:p14="http://schemas.microsoft.com/office/powerpoint/2010/main" val="180965171"/>
      </p:ext>
    </p:extLst>
  </p:cSld>
  <p:clrMapOvr>
    <a:masterClrMapping/>
  </p:clrMapOvr>
  <p:hf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914400" y="274640"/>
            <a:ext cx="55626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r>
              <a:rPr lang="fr-FR" smtClean="0"/>
              <a:t>C1-</a:t>
            </a:r>
            <a:fld id="{1EFFAB7C-5D0C-448D-87B8-9A011706696B}" type="slidenum">
              <a:rPr lang="fr-FR" smtClean="0"/>
              <a:pPr/>
              <a:t>‹#›</a:t>
            </a:fld>
            <a:endParaRPr lang="fr-FR"/>
          </a:p>
        </p:txBody>
      </p:sp>
    </p:spTree>
    <p:extLst>
      <p:ext uri="{BB962C8B-B14F-4D97-AF65-F5344CB8AC3E}">
        <p14:creationId xmlns:p14="http://schemas.microsoft.com/office/powerpoint/2010/main" val="938072619"/>
      </p:ext>
    </p:extLst>
  </p:cSld>
  <p:clrMapOvr>
    <a:masterClrMapping/>
  </p:clrMapOvr>
  <p:hf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Titre. Texte et contenu">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8229600" cy="1143000"/>
          </a:xfrm>
        </p:spPr>
        <p:txBody>
          <a:bodyPr/>
          <a:lstStyle/>
          <a:p>
            <a:r>
              <a:rPr lang="fr-FR" smtClean="0"/>
              <a:t>Cliquez pour modifier le style du titre</a:t>
            </a:r>
            <a:endParaRPr lang="en-CA"/>
          </a:p>
        </p:txBody>
      </p:sp>
      <p:sp>
        <p:nvSpPr>
          <p:cNvPr id="3" name="Espace réservé du texte 2"/>
          <p:cNvSpPr>
            <a:spLocks noGrp="1"/>
          </p:cNvSpPr>
          <p:nvPr>
            <p:ph type="body" sz="half" idx="1"/>
          </p:nvPr>
        </p:nvSpPr>
        <p:spPr>
          <a:xfrm>
            <a:off x="457200" y="1600200"/>
            <a:ext cx="4038600" cy="4525963"/>
          </a:xfrm>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CA"/>
          </a:p>
        </p:txBody>
      </p:sp>
      <p:sp>
        <p:nvSpPr>
          <p:cNvPr id="4" name="Espace réservé du contenu 3"/>
          <p:cNvSpPr>
            <a:spLocks noGrp="1"/>
          </p:cNvSpPr>
          <p:nvPr>
            <p:ph sz="half" idx="2"/>
          </p:nvPr>
        </p:nvSpPr>
        <p:spPr>
          <a:xfrm>
            <a:off x="4648200" y="1600200"/>
            <a:ext cx="4038600" cy="4525963"/>
          </a:xfrm>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CA"/>
          </a:p>
        </p:txBody>
      </p:sp>
      <p:sp>
        <p:nvSpPr>
          <p:cNvPr id="5" name="Espace réservé de la date 4"/>
          <p:cNvSpPr>
            <a:spLocks noGrp="1"/>
          </p:cNvSpPr>
          <p:nvPr>
            <p:ph type="dt" sz="half" idx="10"/>
          </p:nvPr>
        </p:nvSpPr>
        <p:spPr>
          <a:xfrm>
            <a:off x="457200" y="6245225"/>
            <a:ext cx="2133600" cy="476250"/>
          </a:xfrm>
        </p:spPr>
        <p:txBody>
          <a:bodyPr/>
          <a:lstStyle>
            <a:lvl1pPr>
              <a:defRPr/>
            </a:lvl1pPr>
          </a:lstStyle>
          <a:p>
            <a:endParaRPr lang="fr-FR"/>
          </a:p>
        </p:txBody>
      </p:sp>
      <p:sp>
        <p:nvSpPr>
          <p:cNvPr id="6" name="Espace réservé du pied de page 5"/>
          <p:cNvSpPr>
            <a:spLocks noGrp="1"/>
          </p:cNvSpPr>
          <p:nvPr>
            <p:ph type="ftr" sz="quarter" idx="11"/>
          </p:nvPr>
        </p:nvSpPr>
        <p:spPr>
          <a:xfrm>
            <a:off x="3124200" y="6245225"/>
            <a:ext cx="2895600" cy="476250"/>
          </a:xfrm>
        </p:spPr>
        <p:txBody>
          <a:bodyPr/>
          <a:lstStyle>
            <a:lvl1pPr>
              <a:defRPr/>
            </a:lvl1pPr>
          </a:lstStyle>
          <a:p>
            <a:endParaRPr lang="fr-FR"/>
          </a:p>
        </p:txBody>
      </p:sp>
      <p:sp>
        <p:nvSpPr>
          <p:cNvPr id="7" name="Espace réservé du numéro de diapositive 6"/>
          <p:cNvSpPr>
            <a:spLocks noGrp="1"/>
          </p:cNvSpPr>
          <p:nvPr>
            <p:ph type="sldNum" sz="quarter" idx="12"/>
          </p:nvPr>
        </p:nvSpPr>
        <p:spPr>
          <a:xfrm>
            <a:off x="6553200" y="6245225"/>
            <a:ext cx="2133600" cy="476250"/>
          </a:xfrm>
        </p:spPr>
        <p:txBody>
          <a:bodyPr/>
          <a:lstStyle>
            <a:lvl1pPr>
              <a:defRPr/>
            </a:lvl1pPr>
          </a:lstStyle>
          <a:p>
            <a:r>
              <a:rPr lang="fr-FR"/>
              <a:t>C1-</a:t>
            </a:r>
            <a:fld id="{CDE3F967-BA55-4359-B603-55AAA0AD1A2F}" type="slidenum">
              <a:rPr lang="fr-FR"/>
              <a:pPr/>
              <a:t>‹#›</a:t>
            </a:fld>
            <a:endParaRPr lang="fr-FR"/>
          </a:p>
        </p:txBody>
      </p:sp>
    </p:spTree>
    <p:extLst>
      <p:ext uri="{BB962C8B-B14F-4D97-AF65-F5344CB8AC3E}">
        <p14:creationId xmlns:p14="http://schemas.microsoft.com/office/powerpoint/2010/main" val="2891242871"/>
      </p:ext>
    </p:extLst>
  </p:cSld>
  <p:clrMapOvr>
    <a:masterClrMapping/>
  </p:clrMapOvr>
  <p:transition xmlns:p14="http://schemas.microsoft.com/office/powerpoint/2010/main">
    <p:wipe dir="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bl">
  <p:cSld name="Titre et tableau">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8229600" cy="1143000"/>
          </a:xfrm>
        </p:spPr>
        <p:txBody>
          <a:bodyPr/>
          <a:lstStyle/>
          <a:p>
            <a:r>
              <a:rPr lang="fr-FR" smtClean="0"/>
              <a:t>Cliquez pour modifier le style du titre</a:t>
            </a:r>
            <a:endParaRPr lang="en-CA"/>
          </a:p>
        </p:txBody>
      </p:sp>
      <p:sp>
        <p:nvSpPr>
          <p:cNvPr id="3" name="Espace réservé du tableau 2"/>
          <p:cNvSpPr>
            <a:spLocks noGrp="1"/>
          </p:cNvSpPr>
          <p:nvPr>
            <p:ph type="tbl" idx="1"/>
          </p:nvPr>
        </p:nvSpPr>
        <p:spPr>
          <a:xfrm>
            <a:off x="457200" y="1600200"/>
            <a:ext cx="8229600" cy="4525963"/>
          </a:xfrm>
        </p:spPr>
        <p:txBody>
          <a:bodyPr/>
          <a:lstStyle/>
          <a:p>
            <a:endParaRPr lang="en-CA"/>
          </a:p>
        </p:txBody>
      </p:sp>
      <p:sp>
        <p:nvSpPr>
          <p:cNvPr id="4" name="Espace réservé de la date 3"/>
          <p:cNvSpPr>
            <a:spLocks noGrp="1"/>
          </p:cNvSpPr>
          <p:nvPr>
            <p:ph type="dt" sz="half" idx="10"/>
          </p:nvPr>
        </p:nvSpPr>
        <p:spPr>
          <a:xfrm>
            <a:off x="457200" y="6245225"/>
            <a:ext cx="2133600" cy="476250"/>
          </a:xfrm>
        </p:spPr>
        <p:txBody>
          <a:bodyPr/>
          <a:lstStyle>
            <a:lvl1pPr>
              <a:defRPr/>
            </a:lvl1pPr>
          </a:lstStyle>
          <a:p>
            <a:endParaRPr lang="fr-FR"/>
          </a:p>
        </p:txBody>
      </p:sp>
      <p:sp>
        <p:nvSpPr>
          <p:cNvPr id="5" name="Espace réservé du pied de page 4"/>
          <p:cNvSpPr>
            <a:spLocks noGrp="1"/>
          </p:cNvSpPr>
          <p:nvPr>
            <p:ph type="ftr" sz="quarter" idx="11"/>
          </p:nvPr>
        </p:nvSpPr>
        <p:spPr>
          <a:xfrm>
            <a:off x="3124200" y="6245225"/>
            <a:ext cx="2895600" cy="476250"/>
          </a:xfrm>
        </p:spPr>
        <p:txBody>
          <a:bodyPr/>
          <a:lstStyle>
            <a:lvl1pPr>
              <a:defRPr/>
            </a:lvl1pPr>
          </a:lstStyle>
          <a:p>
            <a:endParaRPr lang="fr-FR"/>
          </a:p>
        </p:txBody>
      </p:sp>
      <p:sp>
        <p:nvSpPr>
          <p:cNvPr id="6" name="Espace réservé du numéro de diapositive 5"/>
          <p:cNvSpPr>
            <a:spLocks noGrp="1"/>
          </p:cNvSpPr>
          <p:nvPr>
            <p:ph type="sldNum" sz="quarter" idx="12"/>
          </p:nvPr>
        </p:nvSpPr>
        <p:spPr>
          <a:xfrm>
            <a:off x="6553200" y="6245225"/>
            <a:ext cx="2133600" cy="476250"/>
          </a:xfrm>
        </p:spPr>
        <p:txBody>
          <a:bodyPr/>
          <a:lstStyle>
            <a:lvl1pPr>
              <a:defRPr/>
            </a:lvl1pPr>
          </a:lstStyle>
          <a:p>
            <a:r>
              <a:rPr lang="fr-FR"/>
              <a:t>C1-</a:t>
            </a:r>
            <a:fld id="{0037EE3C-F3E1-4D21-8FD5-34A7CF62E958}" type="slidenum">
              <a:rPr lang="fr-FR"/>
              <a:pPr/>
              <a:t>‹#›</a:t>
            </a:fld>
            <a:endParaRPr lang="fr-FR"/>
          </a:p>
        </p:txBody>
      </p:sp>
    </p:spTree>
    <p:extLst>
      <p:ext uri="{BB962C8B-B14F-4D97-AF65-F5344CB8AC3E}">
        <p14:creationId xmlns:p14="http://schemas.microsoft.com/office/powerpoint/2010/main" val="1531886283"/>
      </p:ext>
    </p:extLst>
  </p:cSld>
  <p:clrMapOvr>
    <a:masterClrMapping/>
  </p:clrMapOvr>
  <p:transition xmlns:p14="http://schemas.microsoft.com/office/powerpoint/2010/main">
    <p:wipe dir="r"/>
  </p:transition>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 useBgFill="1">
        <p:nvSpPr>
          <p:cNvPr id="8" name="Rounded Rectangle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Title Placeholder 21"/>
          <p:cNvSpPr>
            <a:spLocks noGrp="1"/>
          </p:cNvSpPr>
          <p:nvPr>
            <p:ph type="title"/>
          </p:nvPr>
        </p:nvSpPr>
        <p:spPr>
          <a:xfrm>
            <a:off x="914400" y="274638"/>
            <a:ext cx="7772400" cy="1143000"/>
          </a:xfrm>
          <a:prstGeom prst="rect">
            <a:avLst/>
          </a:prstGeom>
        </p:spPr>
        <p:txBody>
          <a:bodyPr bIns="91440" anchor="b" anchorCtr="0">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endParaRPr lang="fr-FR"/>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fr-FR"/>
          </a:p>
        </p:txBody>
      </p:sp>
      <p:sp>
        <p:nvSpPr>
          <p:cNvPr id="23" name="Slide Number Placeholder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r>
              <a:rPr lang="fr-FR" smtClean="0"/>
              <a:t>C1-</a:t>
            </a:r>
            <a:fld id="{1EFFAB7C-5D0C-448D-87B8-9A011706696B}" type="slidenum">
              <a:rPr lang="fr-FR" smtClean="0"/>
              <a:pPr/>
              <a:t>‹#›</a:t>
            </a:fld>
            <a:endParaRPr lang="fr-FR"/>
          </a:p>
        </p:txBody>
      </p:sp>
    </p:spTree>
    <p:extLst>
      <p:ext uri="{BB962C8B-B14F-4D97-AF65-F5344CB8AC3E}">
        <p14:creationId xmlns:p14="http://schemas.microsoft.com/office/powerpoint/2010/main" val="1167849255"/>
      </p:ext>
    </p:extLst>
  </p:cSld>
  <p:clrMap bg1="lt1" tx1="dk1" bg2="lt2" tx2="dk2" accent1="accent1" accent2="accent2" accent3="accent3" accent4="accent4" accent5="accent5" accent6="accent6" hlink="hlink" folHlink="folHlink"/>
  <p:sldLayoutIdLst>
    <p:sldLayoutId id="2147483677" r:id="rId1"/>
    <p:sldLayoutId id="2147483678" r:id="rId2"/>
    <p:sldLayoutId id="2147483679" r:id="rId3"/>
    <p:sldLayoutId id="2147483680" r:id="rId4"/>
    <p:sldLayoutId id="2147483681" r:id="rId5"/>
    <p:sldLayoutId id="2147483682" r:id="rId6"/>
    <p:sldLayoutId id="2147483683" r:id="rId7"/>
    <p:sldLayoutId id="2147483684" r:id="rId8"/>
    <p:sldLayoutId id="2147483685" r:id="rId9"/>
    <p:sldLayoutId id="2147483686" r:id="rId10"/>
    <p:sldLayoutId id="2147483687" r:id="rId11"/>
    <p:sldLayoutId id="2147483688" r:id="rId12"/>
    <p:sldLayoutId id="2147483689" r:id="rId13"/>
  </p:sldLayoutIdLst>
  <p:hf hdr="0" ftr="0" dt="0"/>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themeOverride" Target="../theme/themeOverride1.xml"/><Relationship Id="rId2"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themeOverride" Target="../theme/themeOverride2.xml"/><Relationship Id="rId2"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themeOverride" Target="../theme/themeOverride3.xml"/><Relationship Id="rId2"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emf"/><Relationship Id="rId4" Type="http://schemas.openxmlformats.org/officeDocument/2006/relationships/image" Target="../media/image3.emf"/><Relationship Id="rId1" Type="http://schemas.openxmlformats.org/officeDocument/2006/relationships/themeOverride" Target="../theme/themeOverride4.xml"/><Relationship Id="rId2"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themeOverride" Target="../theme/themeOverride5.xml"/><Relationship Id="rId2" Type="http://schemas.openxmlformats.org/officeDocument/2006/relationships/slideLayout" Target="../slideLayouts/slideLayout6.xml"/><Relationship Id="rId3" Type="http://schemas.openxmlformats.org/officeDocument/2006/relationships/image" Target="../media/image4.jpeg"/></Relationships>
</file>

<file path=ppt/slides/_rels/slide6.xml.rels><?xml version="1.0" encoding="UTF-8" standalone="yes"?>
<Relationships xmlns="http://schemas.openxmlformats.org/package/2006/relationships"><Relationship Id="rId1" Type="http://schemas.openxmlformats.org/officeDocument/2006/relationships/themeOverride" Target="../theme/themeOverride6.xml"/><Relationship Id="rId2" Type="http://schemas.openxmlformats.org/officeDocument/2006/relationships/slideLayout" Target="../slideLayouts/slideLayout6.xml"/><Relationship Id="rId3" Type="http://schemas.openxmlformats.org/officeDocument/2006/relationships/image" Target="../media/image5.jpeg"/></Relationships>
</file>

<file path=ppt/slides/_rels/slide7.xml.rels><?xml version="1.0" encoding="UTF-8" standalone="yes"?>
<Relationships xmlns="http://schemas.openxmlformats.org/package/2006/relationships"><Relationship Id="rId1" Type="http://schemas.openxmlformats.org/officeDocument/2006/relationships/themeOverride" Target="../theme/themeOverride7.xml"/><Relationship Id="rId2" Type="http://schemas.openxmlformats.org/officeDocument/2006/relationships/slideLayout" Target="../slideLayouts/slideLayout2.xml"/><Relationship Id="rId3" Type="http://schemas.openxmlformats.org/officeDocument/2006/relationships/image" Target="../media/image6.png"/></Relationships>
</file>

<file path=ppt/slides/_rels/slide8.xml.rels><?xml version="1.0" encoding="UTF-8" standalone="yes"?>
<Relationships xmlns="http://schemas.openxmlformats.org/package/2006/relationships"><Relationship Id="rId1" Type="http://schemas.openxmlformats.org/officeDocument/2006/relationships/themeOverride" Target="../theme/themeOverride8.xml"/><Relationship Id="rId2" Type="http://schemas.openxmlformats.org/officeDocument/2006/relationships/slideLayout" Target="../slideLayouts/slideLayout6.xml"/><Relationship Id="rId3" Type="http://schemas.openxmlformats.org/officeDocument/2006/relationships/image" Target="../media/image7.gif"/></Relationships>
</file>

<file path=ppt/slides/_rels/slide9.xml.rels><?xml version="1.0" encoding="UTF-8" standalone="yes"?>
<Relationships xmlns="http://schemas.openxmlformats.org/package/2006/relationships"><Relationship Id="rId3" Type="http://schemas.openxmlformats.org/officeDocument/2006/relationships/chart" Target="../charts/chart1.xml"/><Relationship Id="rId4" Type="http://schemas.openxmlformats.org/officeDocument/2006/relationships/chart" Target="../charts/chart2.xml"/><Relationship Id="rId1" Type="http://schemas.openxmlformats.org/officeDocument/2006/relationships/themeOverride" Target="../theme/themeOverride9.xml"/><Relationship Id="rId2"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themeOverride" Target="../theme/themeOverride10.xml"/><Relationship Id="rId2" Type="http://schemas.openxmlformats.org/officeDocument/2006/relationships/slideLayout" Target="../slideLayouts/slideLayout6.xml"/><Relationship Id="rId3" Type="http://schemas.openxmlformats.org/officeDocument/2006/relationships/image" Target="../media/image8.jpeg"/></Relationships>
</file>

<file path=ppt/slides/_rels/slide11.xml.rels><?xml version="1.0" encoding="UTF-8" standalone="yes"?>
<Relationships xmlns="http://schemas.openxmlformats.org/package/2006/relationships"><Relationship Id="rId1" Type="http://schemas.openxmlformats.org/officeDocument/2006/relationships/themeOverride" Target="../theme/themeOverride11.xml"/><Relationship Id="rId2"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themeOverride" Target="../theme/themeOverride12.xml"/><Relationship Id="rId2"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themeOverride" Target="../theme/themeOverride13.xml"/><Relationship Id="rId2"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themeOverride" Target="../theme/themeOverride14.xml"/><Relationship Id="rId2" Type="http://schemas.openxmlformats.org/officeDocument/2006/relationships/slideLayout" Target="../slideLayouts/slideLayout2.xml"/><Relationship Id="rId3" Type="http://schemas.openxmlformats.org/officeDocument/2006/relationships/image" Target="../media/image9.emf"/></Relationships>
</file>

<file path=ppt/slides/_rels/slide15.xml.rels><?xml version="1.0" encoding="UTF-8" standalone="yes"?>
<Relationships xmlns="http://schemas.openxmlformats.org/package/2006/relationships"><Relationship Id="rId1" Type="http://schemas.openxmlformats.org/officeDocument/2006/relationships/themeOverride" Target="../theme/themeOverride15.xml"/><Relationship Id="rId2"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themeOverride" Target="../theme/themeOverride16.xml"/><Relationship Id="rId2" Type="http://schemas.openxmlformats.org/officeDocument/2006/relationships/slideLayout" Target="../slideLayouts/slideLayout2.xml"/><Relationship Id="rId3" Type="http://schemas.openxmlformats.org/officeDocument/2006/relationships/image" Target="../media/image10.emf"/></Relationships>
</file>

<file path=ppt/slides/_rels/slide17.xml.rels><?xml version="1.0" encoding="UTF-8" standalone="yes"?>
<Relationships xmlns="http://schemas.openxmlformats.org/package/2006/relationships"><Relationship Id="rId1" Type="http://schemas.openxmlformats.org/officeDocument/2006/relationships/themeOverride" Target="../theme/themeOverride17.xml"/><Relationship Id="rId2"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themeOverride" Target="../theme/themeOverride18.xml"/><Relationship Id="rId2"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themeOverride" Target="../theme/themeOverride19.xml"/><Relationship Id="rId2"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themeOverride" Target="../theme/themeOverride20.xml"/><Relationship Id="rId2" Type="http://schemas.openxmlformats.org/officeDocument/2006/relationships/slideLayout" Target="../slideLayouts/slideLayout2.xml"/><Relationship Id="rId3" Type="http://schemas.openxmlformats.org/officeDocument/2006/relationships/notesSlide" Target="../notesSlides/notesSlide1.xml"/></Relationships>
</file>

<file path=ppt/slides/_rels/slide21.xml.rels><?xml version="1.0" encoding="UTF-8" standalone="yes"?>
<Relationships xmlns="http://schemas.openxmlformats.org/package/2006/relationships"><Relationship Id="rId1" Type="http://schemas.openxmlformats.org/officeDocument/2006/relationships/themeOverride" Target="../theme/themeOverride21.xml"/><Relationship Id="rId2" Type="http://schemas.openxmlformats.org/officeDocument/2006/relationships/slideLayout" Target="../slideLayouts/slideLayout2.xml"/><Relationship Id="rId3" Type="http://schemas.openxmlformats.org/officeDocument/2006/relationships/notesSlide" Target="../notesSlides/notesSlide2.xml"/></Relationships>
</file>

<file path=ppt/slides/_rels/slide22.xml.rels><?xml version="1.0" encoding="UTF-8" standalone="yes"?>
<Relationships xmlns="http://schemas.openxmlformats.org/package/2006/relationships"><Relationship Id="rId1" Type="http://schemas.openxmlformats.org/officeDocument/2006/relationships/themeOverride" Target="../theme/themeOverride22.xml"/><Relationship Id="rId2"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themeOverride" Target="../theme/themeOverride23.xml"/><Relationship Id="rId2" Type="http://schemas.openxmlformats.org/officeDocument/2006/relationships/slideLayout" Target="../slideLayouts/slideLayout2.xml"/><Relationship Id="rId3" Type="http://schemas.openxmlformats.org/officeDocument/2006/relationships/notesSlide" Target="../notesSlides/notesSlide3.xml"/></Relationships>
</file>

<file path=ppt/slides/_rels/slide24.xml.rels><?xml version="1.0" encoding="UTF-8" standalone="yes"?>
<Relationships xmlns="http://schemas.openxmlformats.org/package/2006/relationships"><Relationship Id="rId1" Type="http://schemas.openxmlformats.org/officeDocument/2006/relationships/themeOverride" Target="../theme/themeOverride24.xml"/><Relationship Id="rId2" Type="http://schemas.openxmlformats.org/officeDocument/2006/relationships/slideLayout" Target="../slideLayouts/slideLayout2.xml"/><Relationship Id="rId3" Type="http://schemas.openxmlformats.org/officeDocument/2006/relationships/notesSlide" Target="../notesSlides/notesSlide4.xml"/></Relationships>
</file>

<file path=ppt/slides/_rels/slide25.xml.rels><?xml version="1.0" encoding="UTF-8" standalone="yes"?>
<Relationships xmlns="http://schemas.openxmlformats.org/package/2006/relationships"><Relationship Id="rId1" Type="http://schemas.openxmlformats.org/officeDocument/2006/relationships/themeOverride" Target="../theme/themeOverride25.xml"/><Relationship Id="rId2" Type="http://schemas.openxmlformats.org/officeDocument/2006/relationships/slideLayout" Target="../slideLayouts/slideLayout2.xml"/><Relationship Id="rId3" Type="http://schemas.openxmlformats.org/officeDocument/2006/relationships/notesSlide" Target="../notesSlides/notesSlide5.xml"/></Relationships>
</file>

<file path=ppt/slides/_rels/slide26.xml.rels><?xml version="1.0" encoding="UTF-8" standalone="yes"?>
<Relationships xmlns="http://schemas.openxmlformats.org/package/2006/relationships"><Relationship Id="rId1" Type="http://schemas.openxmlformats.org/officeDocument/2006/relationships/themeOverride" Target="../theme/themeOverride26.xml"/><Relationship Id="rId2" Type="http://schemas.openxmlformats.org/officeDocument/2006/relationships/slideLayout" Target="../slideLayouts/slideLayout7.xml"/><Relationship Id="rId3" Type="http://schemas.openxmlformats.org/officeDocument/2006/relationships/notesSlide" Target="../notesSlides/notesSlide6.xml"/></Relationships>
</file>

<file path=ppt/slides/_rels/slide27.xml.rels><?xml version="1.0" encoding="UTF-8" standalone="yes"?>
<Relationships xmlns="http://schemas.openxmlformats.org/package/2006/relationships"><Relationship Id="rId1" Type="http://schemas.openxmlformats.org/officeDocument/2006/relationships/themeOverride" Target="../theme/themeOverride27.xml"/><Relationship Id="rId2" Type="http://schemas.openxmlformats.org/officeDocument/2006/relationships/slideLayout" Target="../slideLayouts/slideLayout2.xml"/><Relationship Id="rId3" Type="http://schemas.openxmlformats.org/officeDocument/2006/relationships/notesSlide" Target="../notesSlides/notesSlide7.xml"/></Relationships>
</file>

<file path=ppt/slides/_rels/slide28.xml.rels><?xml version="1.0" encoding="UTF-8" standalone="yes"?>
<Relationships xmlns="http://schemas.openxmlformats.org/package/2006/relationships"><Relationship Id="rId1" Type="http://schemas.openxmlformats.org/officeDocument/2006/relationships/themeOverride" Target="../theme/themeOverride28.xml"/><Relationship Id="rId2" Type="http://schemas.openxmlformats.org/officeDocument/2006/relationships/slideLayout" Target="../slideLayouts/slideLayout7.xml"/><Relationship Id="rId3" Type="http://schemas.openxmlformats.org/officeDocument/2006/relationships/notesSlide" Target="../notesSlides/notesSlide8.xml"/></Relationships>
</file>

<file path=ppt/slides/_rels/slide29.xml.rels><?xml version="1.0" encoding="UTF-8" standalone="yes"?>
<Relationships xmlns="http://schemas.openxmlformats.org/package/2006/relationships"><Relationship Id="rId1" Type="http://schemas.openxmlformats.org/officeDocument/2006/relationships/themeOverride" Target="../theme/themeOverride29.xml"/><Relationship Id="rId2" Type="http://schemas.openxmlformats.org/officeDocument/2006/relationships/slideLayout" Target="../slideLayouts/slideLayout2.xml"/><Relationship Id="rId3" Type="http://schemas.openxmlformats.org/officeDocument/2006/relationships/notesSlide" Target="../notesSlides/notesSlide9.xml"/></Relationships>
</file>

<file path=ppt/slides/_rels/slide30.xml.rels><?xml version="1.0" encoding="UTF-8" standalone="yes"?>
<Relationships xmlns="http://schemas.openxmlformats.org/package/2006/relationships"><Relationship Id="rId1" Type="http://schemas.openxmlformats.org/officeDocument/2006/relationships/themeOverride" Target="../theme/themeOverride30.xml"/><Relationship Id="rId2"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themeOverride" Target="../theme/themeOverride31.xml"/><Relationship Id="rId2"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themeOverride" Target="../theme/themeOverride32.xml"/><Relationship Id="rId2" Type="http://schemas.openxmlformats.org/officeDocument/2006/relationships/slideLayout" Target="../slideLayouts/slideLayout2.xml"/><Relationship Id="rId3" Type="http://schemas.openxmlformats.org/officeDocument/2006/relationships/image" Target="../media/image11.emf"/></Relationships>
</file>

<file path=ppt/slides/_rels/slide33.xml.rels><?xml version="1.0" encoding="UTF-8" standalone="yes"?>
<Relationships xmlns="http://schemas.openxmlformats.org/package/2006/relationships"><Relationship Id="rId1" Type="http://schemas.openxmlformats.org/officeDocument/2006/relationships/themeOverride" Target="../theme/themeOverride33.xml"/><Relationship Id="rId2"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themeOverride" Target="../theme/themeOverride34.xml"/><Relationship Id="rId2"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themeOverride" Target="../theme/themeOverride35.xml"/><Relationship Id="rId2"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themeOverride" Target="../theme/themeOverride36.xml"/><Relationship Id="rId2"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notesSlide" Target="../notesSlides/notesSlide10.xml"/><Relationship Id="rId4" Type="http://schemas.openxmlformats.org/officeDocument/2006/relationships/image" Target="../media/image12.png"/><Relationship Id="rId1" Type="http://schemas.openxmlformats.org/officeDocument/2006/relationships/themeOverride" Target="../theme/themeOverride37.xml"/><Relationship Id="rId2"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1" Type="http://schemas.openxmlformats.org/officeDocument/2006/relationships/themeOverride" Target="../theme/themeOverride38.xml"/><Relationship Id="rId2"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themeOverride" Target="../theme/themeOverride39.xml"/><Relationship Id="rId2"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slideLayout" Target="../slideLayouts/slideLayout2.xml"/><Relationship Id="rId4" Type="http://schemas.openxmlformats.org/officeDocument/2006/relationships/oleObject" Target="../embeddings/oleObject1.bin"/><Relationship Id="rId5" Type="http://schemas.openxmlformats.org/officeDocument/2006/relationships/image" Target="../media/image13.wmf"/><Relationship Id="rId1" Type="http://schemas.openxmlformats.org/officeDocument/2006/relationships/themeOverride" Target="../theme/themeOverride40.xml"/><Relationship Id="rId2" Type="http://schemas.openxmlformats.org/officeDocument/2006/relationships/vmlDrawing" Target="../drawings/vmlDrawing1.vml"/></Relationships>
</file>

<file path=ppt/slides/_rels/slide41.xml.rels><?xml version="1.0" encoding="UTF-8" standalone="yes"?>
<Relationships xmlns="http://schemas.openxmlformats.org/package/2006/relationships"><Relationship Id="rId3" Type="http://schemas.openxmlformats.org/officeDocument/2006/relationships/slideLayout" Target="../slideLayouts/slideLayout2.xml"/><Relationship Id="rId4" Type="http://schemas.openxmlformats.org/officeDocument/2006/relationships/oleObject" Target="../embeddings/oleObject2.bin"/><Relationship Id="rId5" Type="http://schemas.openxmlformats.org/officeDocument/2006/relationships/image" Target="../media/image14.wmf"/><Relationship Id="rId1" Type="http://schemas.openxmlformats.org/officeDocument/2006/relationships/themeOverride" Target="../theme/themeOverride41.xml"/><Relationship Id="rId2" Type="http://schemas.openxmlformats.org/officeDocument/2006/relationships/vmlDrawing" Target="../drawings/vmlDrawing2.vml"/></Relationships>
</file>

<file path=ppt/slides/_rels/slide42.xml.rels><?xml version="1.0" encoding="UTF-8" standalone="yes"?>
<Relationships xmlns="http://schemas.openxmlformats.org/package/2006/relationships"><Relationship Id="rId3" Type="http://schemas.openxmlformats.org/officeDocument/2006/relationships/slideLayout" Target="../slideLayouts/slideLayout2.xml"/><Relationship Id="rId4" Type="http://schemas.openxmlformats.org/officeDocument/2006/relationships/oleObject" Target="../embeddings/oleObject3.bin"/><Relationship Id="rId5" Type="http://schemas.openxmlformats.org/officeDocument/2006/relationships/image" Target="../media/image15.wmf"/><Relationship Id="rId6" Type="http://schemas.openxmlformats.org/officeDocument/2006/relationships/oleObject" Target="../embeddings/oleObject4.bin"/><Relationship Id="rId7" Type="http://schemas.openxmlformats.org/officeDocument/2006/relationships/image" Target="../media/image16.wmf"/><Relationship Id="rId1" Type="http://schemas.openxmlformats.org/officeDocument/2006/relationships/themeOverride" Target="../theme/themeOverride42.xml"/><Relationship Id="rId2" Type="http://schemas.openxmlformats.org/officeDocument/2006/relationships/vmlDrawing" Target="../drawings/vmlDrawing3.vml"/></Relationships>
</file>

<file path=ppt/slides/_rels/slide43.xml.rels><?xml version="1.0" encoding="UTF-8" standalone="yes"?>
<Relationships xmlns="http://schemas.openxmlformats.org/package/2006/relationships"><Relationship Id="rId1" Type="http://schemas.openxmlformats.org/officeDocument/2006/relationships/themeOverride" Target="../theme/themeOverride43.xml"/><Relationship Id="rId2"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notesSlide" Target="../notesSlides/notesSlide11.xml"/><Relationship Id="rId4" Type="http://schemas.openxmlformats.org/officeDocument/2006/relationships/image" Target="../media/image17.emf"/><Relationship Id="rId1" Type="http://schemas.openxmlformats.org/officeDocument/2006/relationships/themeOverride" Target="../theme/themeOverride44.xml"/><Relationship Id="rId2"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themeOverride" Target="../theme/themeOverride45.xml"/><Relationship Id="rId2"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themeOverride" Target="../theme/themeOverride46.xml"/><Relationship Id="rId2" Type="http://schemas.openxmlformats.org/officeDocument/2006/relationships/slideLayout" Target="../slideLayouts/slideLayout2.xml"/><Relationship Id="rId3" Type="http://schemas.openxmlformats.org/officeDocument/2006/relationships/notesSlide" Target="../notesSlides/notesSlide12.xml"/></Relationships>
</file>

<file path=ppt/slides/_rels/slide47.xml.rels><?xml version="1.0" encoding="UTF-8" standalone="yes"?>
<Relationships xmlns="http://schemas.openxmlformats.org/package/2006/relationships"><Relationship Id="rId1" Type="http://schemas.openxmlformats.org/officeDocument/2006/relationships/themeOverride" Target="../theme/themeOverride47.xml"/><Relationship Id="rId2" Type="http://schemas.openxmlformats.org/officeDocument/2006/relationships/slideLayout" Target="../slideLayouts/slideLayout2.xml"/><Relationship Id="rId3" Type="http://schemas.openxmlformats.org/officeDocument/2006/relationships/image" Target="../media/image18.emf"/></Relationships>
</file>

<file path=ppt/slides/_rels/slide48.xml.rels><?xml version="1.0" encoding="UTF-8" standalone="yes"?>
<Relationships xmlns="http://schemas.openxmlformats.org/package/2006/relationships"><Relationship Id="rId1" Type="http://schemas.openxmlformats.org/officeDocument/2006/relationships/themeOverride" Target="../theme/themeOverride48.xml"/><Relationship Id="rId2" Type="http://schemas.openxmlformats.org/officeDocument/2006/relationships/slideLayout" Target="../slideLayouts/slideLayout2.xml"/><Relationship Id="rId3" Type="http://schemas.openxmlformats.org/officeDocument/2006/relationships/image" Target="../media/image19.emf"/></Relationships>
</file>

<file path=ppt/slides/_rels/slide49.xml.rels><?xml version="1.0" encoding="UTF-8" standalone="yes"?>
<Relationships xmlns="http://schemas.openxmlformats.org/package/2006/relationships"><Relationship Id="rId1" Type="http://schemas.openxmlformats.org/officeDocument/2006/relationships/themeOverride" Target="../theme/themeOverride49.xml"/><Relationship Id="rId2" Type="http://schemas.openxmlformats.org/officeDocument/2006/relationships/slideLayout" Target="../slideLayouts/slideLayout2.xml"/><Relationship Id="rId3" Type="http://schemas.openxmlformats.org/officeDocument/2006/relationships/image" Target="../media/image20.emf"/></Relationships>
</file>

<file path=ppt/slides/_rels/slide50.xml.rels><?xml version="1.0" encoding="UTF-8" standalone="yes"?>
<Relationships xmlns="http://schemas.openxmlformats.org/package/2006/relationships"><Relationship Id="rId1" Type="http://schemas.openxmlformats.org/officeDocument/2006/relationships/themeOverride" Target="../theme/themeOverride50.xml"/><Relationship Id="rId2" Type="http://schemas.openxmlformats.org/officeDocument/2006/relationships/slideLayout" Target="../slideLayouts/slideLayout2.xml"/><Relationship Id="rId3" Type="http://schemas.openxmlformats.org/officeDocument/2006/relationships/image" Target="../media/image21.emf"/></Relationships>
</file>

<file path=ppt/slides/_rels/slide51.xml.rels><?xml version="1.0" encoding="UTF-8" standalone="yes"?>
<Relationships xmlns="http://schemas.openxmlformats.org/package/2006/relationships"><Relationship Id="rId1" Type="http://schemas.openxmlformats.org/officeDocument/2006/relationships/themeOverride" Target="../theme/themeOverride51.xml"/><Relationship Id="rId2"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themeOverride" Target="../theme/themeOverride52.xml"/><Relationship Id="rId2" Type="http://schemas.openxmlformats.org/officeDocument/2006/relationships/slideLayout" Target="../slideLayouts/slideLayout2.xml"/><Relationship Id="rId3" Type="http://schemas.openxmlformats.org/officeDocument/2006/relationships/notesSlide" Target="../notesSlides/notesSlide13.xml"/></Relationships>
</file>

<file path=ppt/slides/_rels/slide53.xml.rels><?xml version="1.0" encoding="UTF-8" standalone="yes"?>
<Relationships xmlns="http://schemas.openxmlformats.org/package/2006/relationships"><Relationship Id="rId3" Type="http://schemas.openxmlformats.org/officeDocument/2006/relationships/slideLayout" Target="../slideLayouts/slideLayout2.xml"/><Relationship Id="rId4" Type="http://schemas.openxmlformats.org/officeDocument/2006/relationships/notesSlide" Target="../notesSlides/notesSlide14.xml"/><Relationship Id="rId5" Type="http://schemas.openxmlformats.org/officeDocument/2006/relationships/oleObject" Target="../embeddings/oleObject5.bin"/><Relationship Id="rId6" Type="http://schemas.openxmlformats.org/officeDocument/2006/relationships/image" Target="../media/image22.wmf"/><Relationship Id="rId1" Type="http://schemas.openxmlformats.org/officeDocument/2006/relationships/themeOverride" Target="../theme/themeOverride53.xml"/><Relationship Id="rId2" Type="http://schemas.openxmlformats.org/officeDocument/2006/relationships/vmlDrawing" Target="../drawings/vmlDrawing4.vml"/></Relationships>
</file>

<file path=ppt/slides/_rels/slide54.xml.rels><?xml version="1.0" encoding="UTF-8" standalone="yes"?>
<Relationships xmlns="http://schemas.openxmlformats.org/package/2006/relationships"><Relationship Id="rId1" Type="http://schemas.openxmlformats.org/officeDocument/2006/relationships/themeOverride" Target="../theme/themeOverride54.xml"/><Relationship Id="rId2" Type="http://schemas.openxmlformats.org/officeDocument/2006/relationships/slideLayout" Target="../slideLayouts/slideLayout2.xml"/><Relationship Id="rId3" Type="http://schemas.openxmlformats.org/officeDocument/2006/relationships/notesSlide" Target="../notesSlides/notesSlide15.xml"/></Relationships>
</file>

<file path=ppt/slides/_rels/slide55.xml.rels><?xml version="1.0" encoding="UTF-8" standalone="yes"?>
<Relationships xmlns="http://schemas.openxmlformats.org/package/2006/relationships"><Relationship Id="rId3" Type="http://schemas.openxmlformats.org/officeDocument/2006/relationships/slideLayout" Target="../slideLayouts/slideLayout12.xml"/><Relationship Id="rId4" Type="http://schemas.openxmlformats.org/officeDocument/2006/relationships/oleObject" Target="../embeddings/oleObject6.bin"/><Relationship Id="rId5" Type="http://schemas.openxmlformats.org/officeDocument/2006/relationships/image" Target="../media/image23.wmf"/><Relationship Id="rId1" Type="http://schemas.openxmlformats.org/officeDocument/2006/relationships/themeOverride" Target="../theme/themeOverride55.xml"/><Relationship Id="rId2" Type="http://schemas.openxmlformats.org/officeDocument/2006/relationships/vmlDrawing" Target="../drawings/vmlDrawing5.vml"/></Relationships>
</file>

<file path=ppt/slides/_rels/slide56.xml.rels><?xml version="1.0" encoding="UTF-8" standalone="yes"?>
<Relationships xmlns="http://schemas.openxmlformats.org/package/2006/relationships"><Relationship Id="rId3" Type="http://schemas.openxmlformats.org/officeDocument/2006/relationships/notesSlide" Target="../notesSlides/notesSlide16.xml"/><Relationship Id="rId4" Type="http://schemas.openxmlformats.org/officeDocument/2006/relationships/image" Target="../media/image24.wmf"/><Relationship Id="rId1" Type="http://schemas.openxmlformats.org/officeDocument/2006/relationships/themeOverride" Target="../theme/themeOverride56.xml"/><Relationship Id="rId2" Type="http://schemas.openxmlformats.org/officeDocument/2006/relationships/slideLayout" Target="../slideLayouts/slideLayout13.xml"/></Relationships>
</file>

<file path=ppt/slides/_rels/slide57.xml.rels><?xml version="1.0" encoding="UTF-8" standalone="yes"?>
<Relationships xmlns="http://schemas.openxmlformats.org/package/2006/relationships"><Relationship Id="rId3" Type="http://schemas.openxmlformats.org/officeDocument/2006/relationships/slideLayout" Target="../slideLayouts/slideLayout2.xml"/><Relationship Id="rId4" Type="http://schemas.openxmlformats.org/officeDocument/2006/relationships/notesSlide" Target="../notesSlides/notesSlide17.xml"/><Relationship Id="rId5" Type="http://schemas.openxmlformats.org/officeDocument/2006/relationships/oleObject" Target="../embeddings/oleObject7.bin"/><Relationship Id="rId6" Type="http://schemas.openxmlformats.org/officeDocument/2006/relationships/image" Target="../media/image25.wmf"/><Relationship Id="rId1" Type="http://schemas.openxmlformats.org/officeDocument/2006/relationships/themeOverride" Target="../theme/themeOverride57.xml"/><Relationship Id="rId2" Type="http://schemas.openxmlformats.org/officeDocument/2006/relationships/vmlDrawing" Target="../drawings/vmlDrawing6.vml"/></Relationships>
</file>

<file path=ppt/slides/_rels/slide58.xml.rels><?xml version="1.0" encoding="UTF-8" standalone="yes"?>
<Relationships xmlns="http://schemas.openxmlformats.org/package/2006/relationships"><Relationship Id="rId1" Type="http://schemas.openxmlformats.org/officeDocument/2006/relationships/themeOverride" Target="../theme/themeOverride58.xml"/><Relationship Id="rId2" Type="http://schemas.openxmlformats.org/officeDocument/2006/relationships/slideLayout" Target="../slideLayouts/slideLayout2.xml"/><Relationship Id="rId3" Type="http://schemas.openxmlformats.org/officeDocument/2006/relationships/image" Target="../media/image26.wmf"/></Relationships>
</file>

<file path=ppt/slides/_rels/slide59.xml.rels><?xml version="1.0" encoding="UTF-8" standalone="yes"?>
<Relationships xmlns="http://schemas.openxmlformats.org/package/2006/relationships"><Relationship Id="rId1" Type="http://schemas.openxmlformats.org/officeDocument/2006/relationships/themeOverride" Target="../theme/themeOverride59.xml"/><Relationship Id="rId2" Type="http://schemas.openxmlformats.org/officeDocument/2006/relationships/slideLayout" Target="../slideLayouts/slideLayout2.xml"/><Relationship Id="rId3" Type="http://schemas.openxmlformats.org/officeDocument/2006/relationships/notesSlide" Target="../notesSlides/notesSlide18.xml"/></Relationships>
</file>

<file path=ppt/slides/_rels/slide60.xml.rels><?xml version="1.0" encoding="UTF-8" standalone="yes"?>
<Relationships xmlns="http://schemas.openxmlformats.org/package/2006/relationships"><Relationship Id="rId1" Type="http://schemas.openxmlformats.org/officeDocument/2006/relationships/themeOverride" Target="../theme/themeOverride60.xml"/><Relationship Id="rId2" Type="http://schemas.openxmlformats.org/officeDocument/2006/relationships/slideLayout" Target="../slideLayouts/slideLayout12.xml"/><Relationship Id="rId3" Type="http://schemas.openxmlformats.org/officeDocument/2006/relationships/image" Target="../media/image27.emf"/></Relationships>
</file>

<file path=ppt/slides/_rels/slide61.xml.rels><?xml version="1.0" encoding="UTF-8" standalone="yes"?>
<Relationships xmlns="http://schemas.openxmlformats.org/package/2006/relationships"><Relationship Id="rId3" Type="http://schemas.openxmlformats.org/officeDocument/2006/relationships/notesSlide" Target="../notesSlides/notesSlide19.xml"/><Relationship Id="rId4" Type="http://schemas.openxmlformats.org/officeDocument/2006/relationships/image" Target="../media/image28.emf"/><Relationship Id="rId1" Type="http://schemas.openxmlformats.org/officeDocument/2006/relationships/themeOverride" Target="../theme/themeOverride61.xml"/><Relationship Id="rId2"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themeOverride" Target="../theme/themeOverride62.xml"/><Relationship Id="rId2" Type="http://schemas.openxmlformats.org/officeDocument/2006/relationships/slideLayout" Target="../slideLayouts/slideLayout2.xml"/><Relationship Id="rId3" Type="http://schemas.openxmlformats.org/officeDocument/2006/relationships/image" Target="../media/image29.wmf"/></Relationships>
</file>

<file path=ppt/slides/_rels/slide63.xml.rels><?xml version="1.0" encoding="UTF-8" standalone="yes"?>
<Relationships xmlns="http://schemas.openxmlformats.org/package/2006/relationships"><Relationship Id="rId1" Type="http://schemas.openxmlformats.org/officeDocument/2006/relationships/themeOverride" Target="../theme/themeOverride63.xml"/><Relationship Id="rId2" Type="http://schemas.openxmlformats.org/officeDocument/2006/relationships/slideLayout" Target="../slideLayouts/slideLayout2.xml"/><Relationship Id="rId3" Type="http://schemas.openxmlformats.org/officeDocument/2006/relationships/image" Target="../media/image30.wmf"/></Relationships>
</file>

<file path=ppt/slides/_rels/slide64.xml.rels><?xml version="1.0" encoding="UTF-8" standalone="yes"?>
<Relationships xmlns="http://schemas.openxmlformats.org/package/2006/relationships"><Relationship Id="rId1" Type="http://schemas.openxmlformats.org/officeDocument/2006/relationships/themeOverride" Target="../theme/themeOverride64.xml"/><Relationship Id="rId2" Type="http://schemas.openxmlformats.org/officeDocument/2006/relationships/slideLayout" Target="../slideLayouts/slideLayout2.xml"/><Relationship Id="rId3" Type="http://schemas.openxmlformats.org/officeDocument/2006/relationships/image" Target="../media/image31.emf"/></Relationships>
</file>

<file path=ppt/slides/_rels/slide65.xml.rels><?xml version="1.0" encoding="UTF-8" standalone="yes"?>
<Relationships xmlns="http://schemas.openxmlformats.org/package/2006/relationships"><Relationship Id="rId1" Type="http://schemas.openxmlformats.org/officeDocument/2006/relationships/themeOverride" Target="../theme/themeOverride65.xml"/><Relationship Id="rId2"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themeOverride" Target="../theme/themeOverride66.xml"/><Relationship Id="rId2" Type="http://schemas.openxmlformats.org/officeDocument/2006/relationships/slideLayout" Target="../slideLayouts/slideLayout2.xml"/><Relationship Id="rId3" Type="http://schemas.openxmlformats.org/officeDocument/2006/relationships/notesSlide" Target="../notesSlides/notesSlide20.xml"/></Relationships>
</file>

<file path=ppt/slides/_rels/slide67.xml.rels><?xml version="1.0" encoding="UTF-8" standalone="yes"?>
<Relationships xmlns="http://schemas.openxmlformats.org/package/2006/relationships"><Relationship Id="rId1" Type="http://schemas.openxmlformats.org/officeDocument/2006/relationships/themeOverride" Target="../theme/themeOverride67.xml"/><Relationship Id="rId2" Type="http://schemas.openxmlformats.org/officeDocument/2006/relationships/slideLayout" Target="../slideLayouts/slideLayout13.xml"/><Relationship Id="rId3" Type="http://schemas.openxmlformats.org/officeDocument/2006/relationships/image" Target="../media/image32.emf"/></Relationships>
</file>

<file path=ppt/slides/_rels/slide68.xml.rels><?xml version="1.0" encoding="UTF-8" standalone="yes"?>
<Relationships xmlns="http://schemas.openxmlformats.org/package/2006/relationships"><Relationship Id="rId1" Type="http://schemas.openxmlformats.org/officeDocument/2006/relationships/themeOverride" Target="../theme/themeOverride68.xml"/><Relationship Id="rId2" Type="http://schemas.openxmlformats.org/officeDocument/2006/relationships/slideLayout" Target="../slideLayouts/slideLayout13.xml"/><Relationship Id="rId3" Type="http://schemas.openxmlformats.org/officeDocument/2006/relationships/image" Target="../media/image33.emf"/></Relationships>
</file>

<file path=ppt/slides/_rels/slide69.xml.rels><?xml version="1.0" encoding="UTF-8" standalone="yes"?>
<Relationships xmlns="http://schemas.openxmlformats.org/package/2006/relationships"><Relationship Id="rId1" Type="http://schemas.openxmlformats.org/officeDocument/2006/relationships/themeOverride" Target="../theme/themeOverride69.xml"/><Relationship Id="rId2"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3" Type="http://schemas.openxmlformats.org/officeDocument/2006/relationships/notesSlide" Target="../notesSlides/notesSlide21.xml"/><Relationship Id="rId4" Type="http://schemas.openxmlformats.org/officeDocument/2006/relationships/image" Target="../media/image34.emf"/><Relationship Id="rId1" Type="http://schemas.openxmlformats.org/officeDocument/2006/relationships/themeOverride" Target="../theme/themeOverride70.xml"/><Relationship Id="rId2"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themeOverride" Target="../theme/themeOverride71.xml"/><Relationship Id="rId2" Type="http://schemas.openxmlformats.org/officeDocument/2006/relationships/slideLayout" Target="../slideLayouts/slideLayout2.xml"/><Relationship Id="rId3" Type="http://schemas.openxmlformats.org/officeDocument/2006/relationships/notesSlide" Target="../notesSlides/notesSlide22.xml"/></Relationships>
</file>

<file path=ppt/slides/_rels/slide72.xml.rels><?xml version="1.0" encoding="UTF-8" standalone="yes"?>
<Relationships xmlns="http://schemas.openxmlformats.org/package/2006/relationships"><Relationship Id="rId3" Type="http://schemas.openxmlformats.org/officeDocument/2006/relationships/notesSlide" Target="../notesSlides/notesSlide23.xml"/><Relationship Id="rId4" Type="http://schemas.openxmlformats.org/officeDocument/2006/relationships/image" Target="../media/image35.emf"/><Relationship Id="rId1" Type="http://schemas.openxmlformats.org/officeDocument/2006/relationships/themeOverride" Target="../theme/themeOverride72.xml"/><Relationship Id="rId2"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themeOverride" Target="../theme/themeOverride73.xml"/><Relationship Id="rId2" Type="http://schemas.openxmlformats.org/officeDocument/2006/relationships/slideLayout" Target="../slideLayouts/slideLayout2.xml"/><Relationship Id="rId3" Type="http://schemas.openxmlformats.org/officeDocument/2006/relationships/image" Target="../media/image36.emf"/></Relationships>
</file>

<file path=ppt/slides/_rels/slide74.xml.rels><?xml version="1.0" encoding="UTF-8" standalone="yes"?>
<Relationships xmlns="http://schemas.openxmlformats.org/package/2006/relationships"><Relationship Id="rId1" Type="http://schemas.openxmlformats.org/officeDocument/2006/relationships/themeOverride" Target="../theme/themeOverride74.xml"/><Relationship Id="rId2"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3" Type="http://schemas.openxmlformats.org/officeDocument/2006/relationships/notesSlide" Target="../notesSlides/notesSlide24.xml"/><Relationship Id="rId4" Type="http://schemas.openxmlformats.org/officeDocument/2006/relationships/image" Target="../media/image37.emf"/><Relationship Id="rId1" Type="http://schemas.openxmlformats.org/officeDocument/2006/relationships/themeOverride" Target="../theme/themeOverride75.xml"/><Relationship Id="rId2"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themeOverride" Target="../theme/themeOverride76.xml"/><Relationship Id="rId2" Type="http://schemas.openxmlformats.org/officeDocument/2006/relationships/slideLayout" Target="../slideLayouts/slideLayout2.xml"/><Relationship Id="rId3" Type="http://schemas.openxmlformats.org/officeDocument/2006/relationships/image" Target="../media/image38.emf"/></Relationships>
</file>

<file path=ppt/slides/_rels/slide77.xml.rels><?xml version="1.0" encoding="UTF-8" standalone="yes"?>
<Relationships xmlns="http://schemas.openxmlformats.org/package/2006/relationships"><Relationship Id="rId1" Type="http://schemas.openxmlformats.org/officeDocument/2006/relationships/themeOverride" Target="../theme/themeOverride77.xml"/><Relationship Id="rId2" Type="http://schemas.openxmlformats.org/officeDocument/2006/relationships/slideLayout" Target="../slideLayouts/slideLayout2.xml"/><Relationship Id="rId3" Type="http://schemas.openxmlformats.org/officeDocument/2006/relationships/notesSlide" Target="../notesSlides/notesSlide25.xml"/></Relationships>
</file>

<file path=ppt/slides/_rels/slide78.xml.rels><?xml version="1.0" encoding="UTF-8" standalone="yes"?>
<Relationships xmlns="http://schemas.openxmlformats.org/package/2006/relationships"><Relationship Id="rId3" Type="http://schemas.openxmlformats.org/officeDocument/2006/relationships/notesSlide" Target="../notesSlides/notesSlide26.xml"/><Relationship Id="rId4" Type="http://schemas.openxmlformats.org/officeDocument/2006/relationships/image" Target="../media/image39.emf"/><Relationship Id="rId1" Type="http://schemas.openxmlformats.org/officeDocument/2006/relationships/themeOverride" Target="../theme/themeOverride78.xml"/><Relationship Id="rId2"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3" Type="http://schemas.openxmlformats.org/officeDocument/2006/relationships/notesSlide" Target="../notesSlides/notesSlide27.xml"/><Relationship Id="rId4" Type="http://schemas.openxmlformats.org/officeDocument/2006/relationships/image" Target="../media/image40.emf"/><Relationship Id="rId1" Type="http://schemas.openxmlformats.org/officeDocument/2006/relationships/themeOverride" Target="../theme/themeOverride79.xml"/><Relationship Id="rId2"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themeOverride" Target="../theme/themeOverride80.xml"/><Relationship Id="rId2" Type="http://schemas.openxmlformats.org/officeDocument/2006/relationships/slideLayout" Target="../slideLayouts/slideLayout2.xml"/><Relationship Id="rId3" Type="http://schemas.openxmlformats.org/officeDocument/2006/relationships/notesSlide" Target="../notesSlides/notesSlide28.xml"/></Relationships>
</file>

<file path=ppt/slides/_rels/slide81.xml.rels><?xml version="1.0" encoding="UTF-8" standalone="yes"?>
<Relationships xmlns="http://schemas.openxmlformats.org/package/2006/relationships"><Relationship Id="rId1" Type="http://schemas.openxmlformats.org/officeDocument/2006/relationships/themeOverride" Target="../theme/themeOverride81.xml"/><Relationship Id="rId2" Type="http://schemas.openxmlformats.org/officeDocument/2006/relationships/slideLayout" Target="../slideLayouts/slideLayout2.xml"/><Relationship Id="rId3" Type="http://schemas.openxmlformats.org/officeDocument/2006/relationships/notesSlide" Target="../notesSlides/notesSlide29.xml"/></Relationships>
</file>

<file path=ppt/slides/_rels/slide82.xml.rels><?xml version="1.0" encoding="UTF-8" standalone="yes"?>
<Relationships xmlns="http://schemas.openxmlformats.org/package/2006/relationships"><Relationship Id="rId3" Type="http://schemas.openxmlformats.org/officeDocument/2006/relationships/notesSlide" Target="../notesSlides/notesSlide30.xml"/><Relationship Id="rId4" Type="http://schemas.openxmlformats.org/officeDocument/2006/relationships/image" Target="../media/image41.emf"/><Relationship Id="rId1" Type="http://schemas.openxmlformats.org/officeDocument/2006/relationships/themeOverride" Target="../theme/themeOverride82.xml"/><Relationship Id="rId2"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3" Type="http://schemas.openxmlformats.org/officeDocument/2006/relationships/notesSlide" Target="../notesSlides/notesSlide31.xml"/><Relationship Id="rId4" Type="http://schemas.openxmlformats.org/officeDocument/2006/relationships/image" Target="../media/image42.emf"/><Relationship Id="rId1" Type="http://schemas.openxmlformats.org/officeDocument/2006/relationships/themeOverride" Target="../theme/themeOverride83.xml"/><Relationship Id="rId2"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themeOverride" Target="../theme/themeOverride84.xml"/><Relationship Id="rId2"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3" Type="http://schemas.openxmlformats.org/officeDocument/2006/relationships/notesSlide" Target="../notesSlides/notesSlide32.xml"/><Relationship Id="rId4" Type="http://schemas.openxmlformats.org/officeDocument/2006/relationships/image" Target="../media/image43.emf"/><Relationship Id="rId1" Type="http://schemas.openxmlformats.org/officeDocument/2006/relationships/themeOverride" Target="../theme/themeOverride85.xml"/><Relationship Id="rId2"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themeOverride" Target="../theme/themeOverride86.xml"/><Relationship Id="rId2" Type="http://schemas.openxmlformats.org/officeDocument/2006/relationships/slideLayout" Target="../slideLayouts/slideLayout2.xml"/><Relationship Id="rId3" Type="http://schemas.openxmlformats.org/officeDocument/2006/relationships/image" Target="../media/image44.emf"/></Relationships>
</file>

<file path=ppt/slides/_rels/slide87.xml.rels><?xml version="1.0" encoding="UTF-8" standalone="yes"?>
<Relationships xmlns="http://schemas.openxmlformats.org/package/2006/relationships"><Relationship Id="rId1" Type="http://schemas.openxmlformats.org/officeDocument/2006/relationships/themeOverride" Target="../theme/themeOverride87.xml"/><Relationship Id="rId2"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1" Type="http://schemas.openxmlformats.org/officeDocument/2006/relationships/themeOverride" Target="../theme/themeOverride88.xml"/><Relationship Id="rId2"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3" Type="http://schemas.openxmlformats.org/officeDocument/2006/relationships/notesSlide" Target="../notesSlides/notesSlide33.xml"/><Relationship Id="rId4" Type="http://schemas.openxmlformats.org/officeDocument/2006/relationships/image" Target="../media/image45.emf"/><Relationship Id="rId1" Type="http://schemas.openxmlformats.org/officeDocument/2006/relationships/themeOverride" Target="../theme/themeOverride89.xml"/><Relationship Id="rId2"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1" Type="http://schemas.openxmlformats.org/officeDocument/2006/relationships/themeOverride" Target="../theme/themeOverride90.xml"/><Relationship Id="rId2" Type="http://schemas.openxmlformats.org/officeDocument/2006/relationships/slideLayout" Target="../slideLayouts/slideLayout2.xml"/><Relationship Id="rId3" Type="http://schemas.openxmlformats.org/officeDocument/2006/relationships/image" Target="../media/image46.emf"/></Relationships>
</file>

<file path=ppt/slides/_rels/slide91.xml.rels><?xml version="1.0" encoding="UTF-8" standalone="yes"?>
<Relationships xmlns="http://schemas.openxmlformats.org/package/2006/relationships"><Relationship Id="rId1" Type="http://schemas.openxmlformats.org/officeDocument/2006/relationships/themeOverride" Target="../theme/themeOverride91.xml"/><Relationship Id="rId2"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1" Type="http://schemas.openxmlformats.org/officeDocument/2006/relationships/themeOverride" Target="../theme/themeOverride92.xml"/><Relationship Id="rId2"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1" Type="http://schemas.openxmlformats.org/officeDocument/2006/relationships/themeOverride" Target="../theme/themeOverride93.xml"/><Relationship Id="rId2" Type="http://schemas.openxmlformats.org/officeDocument/2006/relationships/slideLayout" Target="../slideLayouts/slideLayout2.xml"/><Relationship Id="rId3" Type="http://schemas.openxmlformats.org/officeDocument/2006/relationships/image" Target="../media/image47.emf"/></Relationships>
</file>

<file path=ppt/slides/_rels/slide94.xml.rels><?xml version="1.0" encoding="UTF-8" standalone="yes"?>
<Relationships xmlns="http://schemas.openxmlformats.org/package/2006/relationships"><Relationship Id="rId1" Type="http://schemas.openxmlformats.org/officeDocument/2006/relationships/themeOverride" Target="../theme/themeOverride94.xml"/><Relationship Id="rId2"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1" Type="http://schemas.openxmlformats.org/officeDocument/2006/relationships/themeOverride" Target="../theme/themeOverride95.xml"/><Relationship Id="rId2"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1" Type="http://schemas.openxmlformats.org/officeDocument/2006/relationships/themeOverride" Target="../theme/themeOverride96.xml"/><Relationship Id="rId2" Type="http://schemas.openxmlformats.org/officeDocument/2006/relationships/slideLayout" Target="../slideLayouts/slideLayout2.xml"/><Relationship Id="rId3" Type="http://schemas.openxmlformats.org/officeDocument/2006/relationships/image" Target="../media/image48.emf"/></Relationships>
</file>

<file path=ppt/slides/_rels/slide97.xml.rels><?xml version="1.0" encoding="UTF-8" standalone="yes"?>
<Relationships xmlns="http://schemas.openxmlformats.org/package/2006/relationships"><Relationship Id="rId1" Type="http://schemas.openxmlformats.org/officeDocument/2006/relationships/themeOverride" Target="../theme/themeOverride97.xml"/><Relationship Id="rId2" Type="http://schemas.openxmlformats.org/officeDocument/2006/relationships/slideLayout" Target="../slideLayouts/slideLayout2.xml"/><Relationship Id="rId3" Type="http://schemas.openxmlformats.org/officeDocument/2006/relationships/image" Target="../media/image49.emf"/></Relationships>
</file>

<file path=ppt/slides/_rels/slide98.xml.rels><?xml version="1.0" encoding="UTF-8" standalone="yes"?>
<Relationships xmlns="http://schemas.openxmlformats.org/package/2006/relationships"><Relationship Id="rId1" Type="http://schemas.openxmlformats.org/officeDocument/2006/relationships/themeOverride" Target="../theme/themeOverride98.xml"/><Relationship Id="rId2"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1" Type="http://schemas.openxmlformats.org/officeDocument/2006/relationships/themeOverride" Target="../theme/themeOverride99.xml"/><Relationship Id="rId2"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1" Type="http://schemas.openxmlformats.org/officeDocument/2006/relationships/themeOverride" Target="../theme/themeOverride100.xml"/><Relationship Id="rId2" Type="http://schemas.openxmlformats.org/officeDocument/2006/relationships/slideLayout" Target="../slideLayouts/slideLayout2.xml"/><Relationship Id="rId3" Type="http://schemas.openxmlformats.org/officeDocument/2006/relationships/image" Target="../media/image50.emf"/></Relationships>
</file>

<file path=ppt/slides/_rels/slide101.xml.rels><?xml version="1.0" encoding="UTF-8" standalone="yes"?>
<Relationships xmlns="http://schemas.openxmlformats.org/package/2006/relationships"><Relationship Id="rId1" Type="http://schemas.openxmlformats.org/officeDocument/2006/relationships/themeOverride" Target="../theme/themeOverride101.xml"/><Relationship Id="rId2" Type="http://schemas.openxmlformats.org/officeDocument/2006/relationships/slideLayout" Target="../slideLayouts/slideLayout2.xml"/><Relationship Id="rId3" Type="http://schemas.openxmlformats.org/officeDocument/2006/relationships/image" Target="../media/image51.emf"/></Relationships>
</file>

<file path=ppt/slides/_rels/slide102.xml.rels><?xml version="1.0" encoding="UTF-8" standalone="yes"?>
<Relationships xmlns="http://schemas.openxmlformats.org/package/2006/relationships"><Relationship Id="rId1" Type="http://schemas.openxmlformats.org/officeDocument/2006/relationships/themeOverride" Target="../theme/themeOverride102.xml"/><Relationship Id="rId2" Type="http://schemas.openxmlformats.org/officeDocument/2006/relationships/slideLayout" Target="../slideLayouts/slideLayout6.xml"/><Relationship Id="rId3" Type="http://schemas.openxmlformats.org/officeDocument/2006/relationships/image" Target="../media/image52.emf"/></Relationships>
</file>

<file path=ppt/slides/_rels/slide103.xml.rels><?xml version="1.0" encoding="UTF-8" standalone="yes"?>
<Relationships xmlns="http://schemas.openxmlformats.org/package/2006/relationships"><Relationship Id="rId1" Type="http://schemas.openxmlformats.org/officeDocument/2006/relationships/themeOverride" Target="../theme/themeOverride103.xml"/><Relationship Id="rId2" Type="http://schemas.openxmlformats.org/officeDocument/2006/relationships/slideLayout" Target="../slideLayouts/slideLayout6.xml"/><Relationship Id="rId3" Type="http://schemas.openxmlformats.org/officeDocument/2006/relationships/image" Target="../media/image53.emf"/></Relationships>
</file>

<file path=ppt/slides/_rels/slide104.xml.rels><?xml version="1.0" encoding="UTF-8" standalone="yes"?>
<Relationships xmlns="http://schemas.openxmlformats.org/package/2006/relationships"><Relationship Id="rId1" Type="http://schemas.openxmlformats.org/officeDocument/2006/relationships/themeOverride" Target="../theme/themeOverride104.xml"/><Relationship Id="rId2"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1" Type="http://schemas.openxmlformats.org/officeDocument/2006/relationships/themeOverride" Target="../theme/themeOverride105.xml"/><Relationship Id="rId2"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1" Type="http://schemas.openxmlformats.org/officeDocument/2006/relationships/themeOverride" Target="../theme/themeOverride106.xml"/><Relationship Id="rId2" Type="http://schemas.openxmlformats.org/officeDocument/2006/relationships/slideLayout" Target="../slideLayouts/slideLayout2.xml"/><Relationship Id="rId3" Type="http://schemas.openxmlformats.org/officeDocument/2006/relationships/image" Target="../media/image54.emf"/></Relationships>
</file>

<file path=ppt/slides/_rels/slide107.xml.rels><?xml version="1.0" encoding="UTF-8" standalone="yes"?>
<Relationships xmlns="http://schemas.openxmlformats.org/package/2006/relationships"><Relationship Id="rId1" Type="http://schemas.openxmlformats.org/officeDocument/2006/relationships/themeOverride" Target="../theme/themeOverride107.xml"/><Relationship Id="rId2" Type="http://schemas.openxmlformats.org/officeDocument/2006/relationships/slideLayout" Target="../slideLayouts/slideLayout2.xml"/><Relationship Id="rId3" Type="http://schemas.openxmlformats.org/officeDocument/2006/relationships/image" Target="../media/image55.emf"/></Relationships>
</file>

<file path=ppt/slides/_rels/slide108.xml.rels><?xml version="1.0" encoding="UTF-8" standalone="yes"?>
<Relationships xmlns="http://schemas.openxmlformats.org/package/2006/relationships"><Relationship Id="rId1" Type="http://schemas.openxmlformats.org/officeDocument/2006/relationships/themeOverride" Target="../theme/themeOverride108.xml"/><Relationship Id="rId2" Type="http://schemas.openxmlformats.org/officeDocument/2006/relationships/slideLayout" Target="../slideLayouts/slideLayout2.xml"/><Relationship Id="rId3" Type="http://schemas.openxmlformats.org/officeDocument/2006/relationships/image" Target="../media/image56.emf"/></Relationships>
</file>

<file path=ppt/slides/_rels/slide109.xml.rels><?xml version="1.0" encoding="UTF-8" standalone="yes"?>
<Relationships xmlns="http://schemas.openxmlformats.org/package/2006/relationships"><Relationship Id="rId1" Type="http://schemas.openxmlformats.org/officeDocument/2006/relationships/themeOverride" Target="../theme/themeOverride109.xml"/><Relationship Id="rId2" Type="http://schemas.openxmlformats.org/officeDocument/2006/relationships/slideLayout" Target="../slideLayouts/slideLayout2.xml"/><Relationship Id="rId3" Type="http://schemas.openxmlformats.org/officeDocument/2006/relationships/image" Target="../media/image57.emf"/></Relationships>
</file>

<file path=ppt/slides/_rels/slide110.xml.rels><?xml version="1.0" encoding="UTF-8" standalone="yes"?>
<Relationships xmlns="http://schemas.openxmlformats.org/package/2006/relationships"><Relationship Id="rId3" Type="http://schemas.openxmlformats.org/officeDocument/2006/relationships/hyperlink" Target="http://www.statcan.ca/francais/edu/power/toc/contents_f.htm" TargetMode="External"/><Relationship Id="rId4" Type="http://schemas.openxmlformats.org/officeDocument/2006/relationships/hyperlink" Target="http://www.statcan.ca/francais/Estat/licence_f.htm" TargetMode="External"/><Relationship Id="rId1" Type="http://schemas.openxmlformats.org/officeDocument/2006/relationships/themeOverride" Target="../theme/themeOverride110.xml"/><Relationship Id="rId2"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3" Type="http://schemas.openxmlformats.org/officeDocument/2006/relationships/hyperlink" Target="http://www.statcan.ca/" TargetMode="External"/><Relationship Id="rId4" Type="http://schemas.openxmlformats.org/officeDocument/2006/relationships/hyperlink" Target="http://www.stat.gouv.qc.ca/" TargetMode="External"/><Relationship Id="rId5" Type="http://schemas.openxmlformats.org/officeDocument/2006/relationships/hyperlink" Target="http://www.census.gov/" TargetMode="External"/><Relationship Id="rId6" Type="http://schemas.openxmlformats.org/officeDocument/2006/relationships/hyperlink" Target="http://www.bankofcanada.ca/" TargetMode="External"/><Relationship Id="rId7" Type="http://schemas.openxmlformats.org/officeDocument/2006/relationships/hyperlink" Target="http://www.oecd.org/" TargetMode="External"/><Relationship Id="rId8" Type="http://schemas.openxmlformats.org/officeDocument/2006/relationships/hyperlink" Target="http://www.worldbank.org/" TargetMode="External"/><Relationship Id="rId9" Type="http://schemas.openxmlformats.org/officeDocument/2006/relationships/hyperlink" Target="http://www.claritas.com/" TargetMode="External"/><Relationship Id="rId1" Type="http://schemas.openxmlformats.org/officeDocument/2006/relationships/themeOverride" Target="../theme/themeOverride111.xml"/><Relationship Id="rId2" Type="http://schemas.openxmlformats.org/officeDocument/2006/relationships/slideLayout" Target="../slideLayouts/slideLayout7.xml"/></Relationships>
</file>

<file path=ppt/slides/_rels/slide112.xml.rels><?xml version="1.0" encoding="UTF-8" standalone="yes"?>
<Relationships xmlns="http://schemas.openxmlformats.org/package/2006/relationships"><Relationship Id="rId1" Type="http://schemas.openxmlformats.org/officeDocument/2006/relationships/themeOverride" Target="../theme/themeOverride112.xml"/><Relationship Id="rId2" Type="http://schemas.openxmlformats.org/officeDocument/2006/relationships/slideLayout" Target="../slideLayouts/slideLayout2.xml"/><Relationship Id="rId3" Type="http://schemas.openxmlformats.org/officeDocument/2006/relationships/notesSlide" Target="../notesSlides/notesSlide34.xml"/></Relationships>
</file>

<file path=ppt/slides/_rels/slide113.xml.rels><?xml version="1.0" encoding="UTF-8" standalone="yes"?>
<Relationships xmlns="http://schemas.openxmlformats.org/package/2006/relationships"><Relationship Id="rId1" Type="http://schemas.openxmlformats.org/officeDocument/2006/relationships/themeOverride" Target="../theme/themeOverride113.xml"/><Relationship Id="rId2" Type="http://schemas.openxmlformats.org/officeDocument/2006/relationships/slideLayout" Target="../slideLayouts/slideLayout2.xml"/><Relationship Id="rId3" Type="http://schemas.openxmlformats.org/officeDocument/2006/relationships/notesSlide" Target="../notesSlides/notesSlide35.xml"/></Relationships>
</file>

<file path=ppt/slides/_rels/slide114.xml.rels><?xml version="1.0" encoding="UTF-8" standalone="yes"?>
<Relationships xmlns="http://schemas.openxmlformats.org/package/2006/relationships"><Relationship Id="rId1" Type="http://schemas.openxmlformats.org/officeDocument/2006/relationships/themeOverride" Target="../theme/themeOverride114.xml"/><Relationship Id="rId2" Type="http://schemas.openxmlformats.org/officeDocument/2006/relationships/slideLayout" Target="../slideLayouts/slideLayout2.xml"/></Relationships>
</file>

<file path=ppt/slides/_rels/slide115.xml.rels><?xml version="1.0" encoding="UTF-8" standalone="yes"?>
<Relationships xmlns="http://schemas.openxmlformats.org/package/2006/relationships"><Relationship Id="rId1" Type="http://schemas.openxmlformats.org/officeDocument/2006/relationships/themeOverride" Target="../theme/themeOverride115.xml"/><Relationship Id="rId2" Type="http://schemas.openxmlformats.org/officeDocument/2006/relationships/slideLayout" Target="../slideLayouts/slideLayout2.xml"/></Relationships>
</file>

<file path=ppt/slides/_rels/slide116.xml.rels><?xml version="1.0" encoding="UTF-8" standalone="yes"?>
<Relationships xmlns="http://schemas.openxmlformats.org/package/2006/relationships"><Relationship Id="rId1" Type="http://schemas.openxmlformats.org/officeDocument/2006/relationships/themeOverride" Target="../theme/themeOverride116.xml"/><Relationship Id="rId2" Type="http://schemas.openxmlformats.org/officeDocument/2006/relationships/slideLayout" Target="../slideLayouts/slideLayout2.xml"/></Relationships>
</file>

<file path=ppt/slides/_rels/slide117.xml.rels><?xml version="1.0" encoding="UTF-8" standalone="yes"?>
<Relationships xmlns="http://schemas.openxmlformats.org/package/2006/relationships"><Relationship Id="rId1" Type="http://schemas.openxmlformats.org/officeDocument/2006/relationships/themeOverride" Target="../theme/themeOverride117.xml"/><Relationship Id="rId2" Type="http://schemas.openxmlformats.org/officeDocument/2006/relationships/slideLayout" Target="../slideLayouts/slideLayout2.xml"/></Relationships>
</file>

<file path=ppt/slides/_rels/slide118.xml.rels><?xml version="1.0" encoding="UTF-8" standalone="yes"?>
<Relationships xmlns="http://schemas.openxmlformats.org/package/2006/relationships"><Relationship Id="rId1" Type="http://schemas.openxmlformats.org/officeDocument/2006/relationships/themeOverride" Target="../theme/themeOverride118.xml"/><Relationship Id="rId2" Type="http://schemas.openxmlformats.org/officeDocument/2006/relationships/slideLayout" Target="../slideLayouts/slideLayout2.xml"/></Relationships>
</file>

<file path=ppt/slides/_rels/slide119.xml.rels><?xml version="1.0" encoding="UTF-8" standalone="yes"?>
<Relationships xmlns="http://schemas.openxmlformats.org/package/2006/relationships"><Relationship Id="rId1" Type="http://schemas.openxmlformats.org/officeDocument/2006/relationships/themeOverride" Target="../theme/themeOverride119.xml"/><Relationship Id="rId2" Type="http://schemas.openxmlformats.org/officeDocument/2006/relationships/slideLayout" Target="../slideLayouts/slideLayout2.xml"/></Relationships>
</file>

<file path=ppt/slides/_rels/slide120.xml.rels><?xml version="1.0" encoding="UTF-8" standalone="yes"?>
<Relationships xmlns="http://schemas.openxmlformats.org/package/2006/relationships"><Relationship Id="rId1" Type="http://schemas.openxmlformats.org/officeDocument/2006/relationships/themeOverride" Target="../theme/themeOverride120.xml"/><Relationship Id="rId2" Type="http://schemas.openxmlformats.org/officeDocument/2006/relationships/slideLayout" Target="../slideLayouts/slideLayout2.xml"/></Relationships>
</file>

<file path=ppt/slides/_rels/slide121.xml.rels><?xml version="1.0" encoding="UTF-8" standalone="yes"?>
<Relationships xmlns="http://schemas.openxmlformats.org/package/2006/relationships"><Relationship Id="rId1" Type="http://schemas.openxmlformats.org/officeDocument/2006/relationships/themeOverride" Target="../theme/themeOverride121.xml"/><Relationship Id="rId2" Type="http://schemas.openxmlformats.org/officeDocument/2006/relationships/slideLayout" Target="../slideLayouts/slideLayout2.xml"/></Relationships>
</file>

<file path=ppt/slides/_rels/slide122.xml.rels><?xml version="1.0" encoding="UTF-8" standalone="yes"?>
<Relationships xmlns="http://schemas.openxmlformats.org/package/2006/relationships"><Relationship Id="rId1" Type="http://schemas.openxmlformats.org/officeDocument/2006/relationships/themeOverride" Target="../theme/themeOverride122.xml"/><Relationship Id="rId2" Type="http://schemas.openxmlformats.org/officeDocument/2006/relationships/slideLayout" Target="../slideLayouts/slideLayout2.xml"/><Relationship Id="rId3" Type="http://schemas.openxmlformats.org/officeDocument/2006/relationships/notesSlide" Target="../notesSlides/notesSlide36.xml"/></Relationships>
</file>

<file path=ppt/slides/_rels/slide123.xml.rels><?xml version="1.0" encoding="UTF-8" standalone="yes"?>
<Relationships xmlns="http://schemas.openxmlformats.org/package/2006/relationships"><Relationship Id="rId1" Type="http://schemas.openxmlformats.org/officeDocument/2006/relationships/themeOverride" Target="../theme/themeOverride123.xml"/><Relationship Id="rId2" Type="http://schemas.openxmlformats.org/officeDocument/2006/relationships/slideLayout" Target="../slideLayouts/slideLayout2.xml"/><Relationship Id="rId3" Type="http://schemas.openxmlformats.org/officeDocument/2006/relationships/notesSlide" Target="../notesSlides/notesSlide37.xml"/></Relationships>
</file>

<file path=ppt/slides/_rels/slide124.xml.rels><?xml version="1.0" encoding="UTF-8" standalone="yes"?>
<Relationships xmlns="http://schemas.openxmlformats.org/package/2006/relationships"><Relationship Id="rId1" Type="http://schemas.openxmlformats.org/officeDocument/2006/relationships/themeOverride" Target="../theme/themeOverride124.xml"/><Relationship Id="rId2" Type="http://schemas.openxmlformats.org/officeDocument/2006/relationships/slideLayout" Target="../slideLayouts/slideLayout2.xml"/></Relationships>
</file>

<file path=ppt/slides/_rels/slide125.xml.rels><?xml version="1.0" encoding="UTF-8" standalone="yes"?>
<Relationships xmlns="http://schemas.openxmlformats.org/package/2006/relationships"><Relationship Id="rId1" Type="http://schemas.openxmlformats.org/officeDocument/2006/relationships/themeOverride" Target="../theme/themeOverride125.xml"/><Relationship Id="rId2" Type="http://schemas.openxmlformats.org/officeDocument/2006/relationships/slideLayout" Target="../slideLayouts/slideLayout2.xml"/></Relationships>
</file>

<file path=ppt/slides/_rels/slide126.xml.rels><?xml version="1.0" encoding="UTF-8" standalone="yes"?>
<Relationships xmlns="http://schemas.openxmlformats.org/package/2006/relationships"><Relationship Id="rId1" Type="http://schemas.openxmlformats.org/officeDocument/2006/relationships/themeOverride" Target="../theme/themeOverride126.xml"/><Relationship Id="rId2" Type="http://schemas.openxmlformats.org/officeDocument/2006/relationships/slideLayout" Target="../slideLayouts/slideLayout2.xml"/><Relationship Id="rId3" Type="http://schemas.openxmlformats.org/officeDocument/2006/relationships/notesSlide" Target="../notesSlides/notesSlide38.xml"/></Relationships>
</file>

<file path=ppt/slides/_rels/slide127.xml.rels><?xml version="1.0" encoding="UTF-8" standalone="yes"?>
<Relationships xmlns="http://schemas.openxmlformats.org/package/2006/relationships"><Relationship Id="rId1" Type="http://schemas.openxmlformats.org/officeDocument/2006/relationships/themeOverride" Target="../theme/themeOverride127.xml"/><Relationship Id="rId2" Type="http://schemas.openxmlformats.org/officeDocument/2006/relationships/slideLayout" Target="../slideLayouts/slideLayout2.xml"/><Relationship Id="rId3" Type="http://schemas.openxmlformats.org/officeDocument/2006/relationships/notesSlide" Target="../notesSlides/notesSlide39.xml"/></Relationships>
</file>

<file path=ppt/slides/_rels/slide128.xml.rels><?xml version="1.0" encoding="UTF-8" standalone="yes"?>
<Relationships xmlns="http://schemas.openxmlformats.org/package/2006/relationships"><Relationship Id="rId1" Type="http://schemas.openxmlformats.org/officeDocument/2006/relationships/themeOverride" Target="../theme/themeOverride128.xml"/><Relationship Id="rId2" Type="http://schemas.openxmlformats.org/officeDocument/2006/relationships/slideLayout" Target="../slideLayouts/slideLayout2.xml"/></Relationships>
</file>

<file path=ppt/slides/_rels/slide129.xml.rels><?xml version="1.0" encoding="UTF-8" standalone="yes"?>
<Relationships xmlns="http://schemas.openxmlformats.org/package/2006/relationships"><Relationship Id="rId3" Type="http://schemas.openxmlformats.org/officeDocument/2006/relationships/notesSlide" Target="../notesSlides/notesSlide40.xml"/><Relationship Id="rId4" Type="http://schemas.openxmlformats.org/officeDocument/2006/relationships/image" Target="../media/image58.emf"/><Relationship Id="rId1" Type="http://schemas.openxmlformats.org/officeDocument/2006/relationships/themeOverride" Target="../theme/themeOverride129.xml"/><Relationship Id="rId2" Type="http://schemas.openxmlformats.org/officeDocument/2006/relationships/slideLayout" Target="../slideLayouts/slideLayout2.xml"/></Relationships>
</file>

<file path=ppt/slides/_rels/slide130.xml.rels><?xml version="1.0" encoding="UTF-8" standalone="yes"?>
<Relationships xmlns="http://schemas.openxmlformats.org/package/2006/relationships"><Relationship Id="rId3" Type="http://schemas.openxmlformats.org/officeDocument/2006/relationships/image" Target="../media/image59.emf"/><Relationship Id="rId4" Type="http://schemas.openxmlformats.org/officeDocument/2006/relationships/image" Target="../media/image60.jpeg"/><Relationship Id="rId1" Type="http://schemas.openxmlformats.org/officeDocument/2006/relationships/themeOverride" Target="../theme/themeOverride130.xml"/><Relationship Id="rId2" Type="http://schemas.openxmlformats.org/officeDocument/2006/relationships/slideLayout" Target="../slideLayouts/slideLayout2.xml"/></Relationships>
</file>

<file path=ppt/slides/_rels/slide131.xml.rels><?xml version="1.0" encoding="UTF-8" standalone="yes"?>
<Relationships xmlns="http://schemas.openxmlformats.org/package/2006/relationships"><Relationship Id="rId3" Type="http://schemas.openxmlformats.org/officeDocument/2006/relationships/hyperlink" Target="http://www.entreprisescanada.ca/fra/guide/2780" TargetMode="External"/><Relationship Id="rId4" Type="http://schemas.openxmlformats.org/officeDocument/2006/relationships/hyperlink" Target="http://www.entreprisescanada.ca/fra/guide/3132" TargetMode="External"/><Relationship Id="rId5" Type="http://schemas.openxmlformats.org/officeDocument/2006/relationships/hyperlink" Target="http://lap.umd.edu/survey_design/guidelines.html" TargetMode="External"/><Relationship Id="rId1" Type="http://schemas.openxmlformats.org/officeDocument/2006/relationships/themeOverride" Target="../theme/themeOverride131.xml"/><Relationship Id="rId2"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328706" name="Rectangle 2"/>
          <p:cNvSpPr>
            <a:spLocks noGrp="1" noChangeArrowheads="1"/>
          </p:cNvSpPr>
          <p:nvPr>
            <p:ph type="title"/>
          </p:nvPr>
        </p:nvSpPr>
        <p:spPr/>
        <p:txBody>
          <a:bodyPr/>
          <a:lstStyle/>
          <a:p>
            <a:r>
              <a:rPr lang="fr-FR" dirty="0"/>
              <a:t>Les statistiques en gestion</a:t>
            </a:r>
          </a:p>
        </p:txBody>
      </p:sp>
      <p:sp>
        <p:nvSpPr>
          <p:cNvPr id="5" name="Espace réservé du numéro de diapositive 5"/>
          <p:cNvSpPr>
            <a:spLocks noGrp="1"/>
          </p:cNvSpPr>
          <p:nvPr>
            <p:ph type="sldNum" sz="quarter" idx="12"/>
          </p:nvPr>
        </p:nvSpPr>
        <p:spPr/>
        <p:txBody>
          <a:bodyPr/>
          <a:lstStyle/>
          <a:p>
            <a:r>
              <a:rPr lang="fr-FR" dirty="0"/>
              <a:t>C1-</a:t>
            </a:r>
            <a:fld id="{DF1801D0-E7C8-4967-B515-D0777501A8A7}" type="slidenum">
              <a:rPr lang="fr-FR"/>
              <a:pPr/>
              <a:t>1</a:t>
            </a:fld>
            <a:endParaRPr lang="fr-FR" dirty="0"/>
          </a:p>
        </p:txBody>
      </p:sp>
      <p:sp>
        <p:nvSpPr>
          <p:cNvPr id="328707" name="Rectangle 3"/>
          <p:cNvSpPr>
            <a:spLocks noGrp="1" noChangeArrowheads="1"/>
          </p:cNvSpPr>
          <p:nvPr>
            <p:ph sz="quarter" idx="1"/>
          </p:nvPr>
        </p:nvSpPr>
        <p:spPr>
          <a:xfrm>
            <a:off x="457200" y="1600200"/>
            <a:ext cx="8229600" cy="3835400"/>
          </a:xfrm>
        </p:spPr>
        <p:txBody>
          <a:bodyPr/>
          <a:lstStyle/>
          <a:p>
            <a:pPr marL="0" indent="0">
              <a:buNone/>
            </a:pPr>
            <a:r>
              <a:rPr lang="fr-FR" dirty="0" smtClean="0">
                <a:solidFill>
                  <a:schemeClr val="accent1"/>
                </a:solidFill>
              </a:rPr>
              <a:t>Chapitre 1:</a:t>
            </a:r>
            <a:r>
              <a:rPr lang="fr-FR" dirty="0" smtClean="0"/>
              <a:t> Collecte </a:t>
            </a:r>
            <a:r>
              <a:rPr lang="fr-FR" dirty="0"/>
              <a:t>et analyse descriptive des </a:t>
            </a:r>
            <a:r>
              <a:rPr lang="fr-FR" dirty="0" smtClean="0"/>
              <a:t>données</a:t>
            </a:r>
          </a:p>
          <a:p>
            <a:pPr marL="0" indent="0">
              <a:buNone/>
            </a:pPr>
            <a:r>
              <a:rPr lang="fr-FR" dirty="0" smtClean="0">
                <a:solidFill>
                  <a:schemeClr val="accent1"/>
                </a:solidFill>
              </a:rPr>
              <a:t>Chapitre 2:</a:t>
            </a:r>
            <a:r>
              <a:rPr lang="fr-FR" dirty="0" smtClean="0"/>
              <a:t> Caractéristiques </a:t>
            </a:r>
            <a:r>
              <a:rPr lang="fr-FR" dirty="0"/>
              <a:t>de tendance centrale et de </a:t>
            </a:r>
            <a:r>
              <a:rPr lang="fr-FR" dirty="0" smtClean="0"/>
              <a:t>dispersion</a:t>
            </a:r>
          </a:p>
          <a:p>
            <a:pPr marL="0" indent="0">
              <a:buNone/>
            </a:pPr>
            <a:r>
              <a:rPr lang="fr-FR" dirty="0" smtClean="0">
                <a:solidFill>
                  <a:schemeClr val="accent1"/>
                </a:solidFill>
              </a:rPr>
              <a:t>Chapitre 3:</a:t>
            </a:r>
            <a:r>
              <a:rPr lang="fr-FR" dirty="0" smtClean="0"/>
              <a:t> Calcul </a:t>
            </a:r>
            <a:r>
              <a:rPr lang="fr-FR" dirty="0"/>
              <a:t>des </a:t>
            </a:r>
            <a:r>
              <a:rPr lang="fr-FR" dirty="0" smtClean="0"/>
              <a:t>probabilités</a:t>
            </a:r>
          </a:p>
          <a:p>
            <a:pPr marL="0" indent="0">
              <a:buNone/>
            </a:pPr>
            <a:r>
              <a:rPr lang="fr-FR" dirty="0" smtClean="0">
                <a:solidFill>
                  <a:schemeClr val="accent1"/>
                </a:solidFill>
              </a:rPr>
              <a:t>Chapitre 4: </a:t>
            </a:r>
            <a:r>
              <a:rPr lang="fr-FR" dirty="0" smtClean="0"/>
              <a:t>Modèles </a:t>
            </a:r>
            <a:r>
              <a:rPr lang="fr-FR" dirty="0"/>
              <a:t>probabilistes </a:t>
            </a:r>
            <a:r>
              <a:rPr lang="fr-FR" dirty="0" smtClean="0"/>
              <a:t>discrets</a:t>
            </a:r>
          </a:p>
          <a:p>
            <a:pPr marL="0" indent="0">
              <a:buNone/>
            </a:pPr>
            <a:r>
              <a:rPr lang="fr-FR" dirty="0" smtClean="0">
                <a:solidFill>
                  <a:schemeClr val="accent1"/>
                </a:solidFill>
              </a:rPr>
              <a:t>Chapitre5:</a:t>
            </a:r>
            <a:r>
              <a:rPr lang="fr-FR" dirty="0" smtClean="0"/>
              <a:t> Modèles </a:t>
            </a:r>
            <a:r>
              <a:rPr lang="fr-FR" dirty="0"/>
              <a:t>probabilistes continus</a:t>
            </a:r>
          </a:p>
          <a:p>
            <a:pPr marL="0" indent="0">
              <a:buNone/>
            </a:pPr>
            <a:r>
              <a:rPr lang="fr-FR" dirty="0" smtClean="0">
                <a:solidFill>
                  <a:schemeClr val="accent1"/>
                </a:solidFill>
              </a:rPr>
              <a:t>Chapitre 6:</a:t>
            </a:r>
            <a:r>
              <a:rPr lang="fr-FR" dirty="0" smtClean="0"/>
              <a:t> Introduction </a:t>
            </a:r>
            <a:r>
              <a:rPr lang="fr-FR" dirty="0"/>
              <a:t>à l’échantillonnage</a:t>
            </a:r>
          </a:p>
        </p:txBody>
      </p:sp>
      <p:sp>
        <p:nvSpPr>
          <p:cNvPr id="328708" name="Text Box 4"/>
          <p:cNvSpPr txBox="1">
            <a:spLocks noChangeArrowheads="1"/>
          </p:cNvSpPr>
          <p:nvPr/>
        </p:nvSpPr>
        <p:spPr bwMode="auto">
          <a:xfrm>
            <a:off x="977900" y="5151438"/>
            <a:ext cx="7578725" cy="1200329"/>
          </a:xfrm>
          <a:prstGeom prst="rect">
            <a:avLst/>
          </a:prstGeom>
          <a:noFill/>
          <a:ln w="12700" cap="sq">
            <a:noFill/>
            <a:miter lim="800000"/>
            <a:headEnd type="none" w="sm" len="sm"/>
            <a:tailEnd type="none" w="sm" len="sm"/>
          </a:ln>
          <a:effectLst/>
        </p:spPr>
        <p:txBody>
          <a:bodyPr>
            <a:spAutoFit/>
          </a:bodyPr>
          <a:lstStyle/>
          <a:p>
            <a:pPr>
              <a:spcBef>
                <a:spcPct val="50000"/>
              </a:spcBef>
            </a:pPr>
            <a:r>
              <a:rPr lang="fr-FR" sz="2400" i="1" dirty="0"/>
              <a:t>Chacun des thèmes correspond à un chapitre du </a:t>
            </a:r>
            <a:r>
              <a:rPr lang="fr-FR" sz="2400" i="1" dirty="0" smtClean="0"/>
              <a:t>livre de </a:t>
            </a:r>
            <a:r>
              <a:rPr lang="fr-FR" sz="2400" i="1" dirty="0"/>
              <a:t>référence et est supporté par un fichier de notes Powerpoint et un fichier d’exemples </a:t>
            </a:r>
            <a:r>
              <a:rPr lang="fr-FR" sz="2400" i="1" dirty="0" smtClean="0"/>
              <a:t>Excel.</a:t>
            </a:r>
            <a:endParaRPr lang="fr-FR" sz="2400" i="1" dirty="0"/>
          </a:p>
        </p:txBody>
      </p:sp>
    </p:spTree>
  </p:cSld>
  <p:clrMapOvr>
    <a:overrideClrMapping bg1="lt1" tx1="dk1" bg2="lt2" tx2="dk2" accent1="accent1" accent2="accent2" accent3="accent3" accent4="accent4" accent5="accent5" accent6="accent6" hlink="hlink" folHlink="folHlink"/>
  </p:clrMapOvr>
  <p:transition xmlns:p14="http://schemas.microsoft.com/office/powerpoint/2010/main">
    <p:wipe dir="r"/>
  </p:transition>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330754" name="Rectangle 2"/>
          <p:cNvSpPr>
            <a:spLocks noGrp="1" noChangeArrowheads="1"/>
          </p:cNvSpPr>
          <p:nvPr>
            <p:ph type="title"/>
          </p:nvPr>
        </p:nvSpPr>
        <p:spPr/>
        <p:txBody>
          <a:bodyPr>
            <a:normAutofit fontScale="90000"/>
          </a:bodyPr>
          <a:lstStyle/>
          <a:p>
            <a:pPr marL="762000" indent="-762000"/>
            <a:r>
              <a:rPr lang="fr-FR" sz="3600" dirty="0" smtClean="0">
                <a:solidFill>
                  <a:schemeClr val="accent1"/>
                </a:solidFill>
              </a:rPr>
              <a:t>Chapitre 1</a:t>
            </a:r>
            <a:r>
              <a:rPr lang="fr-FR" sz="3600" dirty="0">
                <a:solidFill>
                  <a:schemeClr val="accent1"/>
                </a:solidFill>
              </a:rPr>
              <a:t>. </a:t>
            </a:r>
            <a:r>
              <a:rPr lang="fr-FR" sz="3600" dirty="0"/>
              <a:t>Collecte et analyse descriptive</a:t>
            </a:r>
            <a:br>
              <a:rPr lang="fr-FR" sz="3600" dirty="0"/>
            </a:br>
            <a:r>
              <a:rPr lang="fr-FR" sz="3600" dirty="0"/>
              <a:t>des données</a:t>
            </a:r>
          </a:p>
        </p:txBody>
      </p:sp>
      <p:sp>
        <p:nvSpPr>
          <p:cNvPr id="4" name="Espace réservé du numéro de diapositive 5"/>
          <p:cNvSpPr>
            <a:spLocks noGrp="1"/>
          </p:cNvSpPr>
          <p:nvPr>
            <p:ph type="sldNum" sz="quarter" idx="12"/>
          </p:nvPr>
        </p:nvSpPr>
        <p:spPr/>
        <p:txBody>
          <a:bodyPr/>
          <a:lstStyle/>
          <a:p>
            <a:r>
              <a:rPr lang="fr-FR" dirty="0"/>
              <a:t>C1-</a:t>
            </a:r>
            <a:fld id="{D1707814-1241-444A-9A66-0D661AA0CA26}" type="slidenum">
              <a:rPr lang="fr-FR"/>
              <a:pPr/>
              <a:t>2</a:t>
            </a:fld>
            <a:endParaRPr lang="fr-FR" dirty="0"/>
          </a:p>
        </p:txBody>
      </p:sp>
      <p:sp>
        <p:nvSpPr>
          <p:cNvPr id="330755" name="Rectangle 3"/>
          <p:cNvSpPr>
            <a:spLocks noGrp="1" noChangeArrowheads="1"/>
          </p:cNvSpPr>
          <p:nvPr>
            <p:ph sz="quarter" idx="1"/>
          </p:nvPr>
        </p:nvSpPr>
        <p:spPr/>
        <p:txBody>
          <a:bodyPr/>
          <a:lstStyle/>
          <a:p>
            <a:r>
              <a:rPr lang="fr-FR" dirty="0" smtClean="0"/>
              <a:t>Introduction</a:t>
            </a:r>
          </a:p>
          <a:p>
            <a:r>
              <a:rPr lang="fr-FR" dirty="0" smtClean="0"/>
              <a:t>Notions fondamentales</a:t>
            </a:r>
          </a:p>
          <a:p>
            <a:r>
              <a:rPr lang="fr-FR" dirty="0" smtClean="0"/>
              <a:t>Dépouillement des données</a:t>
            </a:r>
          </a:p>
          <a:p>
            <a:r>
              <a:rPr lang="fr-FR" dirty="0" smtClean="0"/>
              <a:t>Méthodes de représentation des données</a:t>
            </a:r>
          </a:p>
          <a:p>
            <a:r>
              <a:rPr lang="fr-FR" dirty="0" smtClean="0"/>
              <a:t>Sources de données</a:t>
            </a:r>
            <a:endParaRPr lang="fr-FR" dirty="0"/>
          </a:p>
        </p:txBody>
      </p:sp>
      <p:sp>
        <p:nvSpPr>
          <p:cNvPr id="5" name="Espace réservé du numéro de diapositive 4"/>
          <p:cNvSpPr txBox="1">
            <a:spLocks/>
          </p:cNvSpPr>
          <p:nvPr/>
        </p:nvSpPr>
        <p:spPr>
          <a:xfrm>
            <a:off x="6553200" y="6245225"/>
            <a:ext cx="2133600" cy="476250"/>
          </a:xfrm>
          <a:prstGeom prst="ellipse">
            <a:avLst/>
          </a:prstGeom>
          <a:noFill/>
        </p:spPr>
        <p:txBody>
          <a:bodyPr wrap="none" lIns="0" tIns="0" rIns="0" bIns="0" anchor="ctr" anchorCtr="1">
            <a:noAutofit/>
          </a:bodyPr>
          <a:lstStyle>
            <a:defPPr>
              <a:defRPr lang="fr-CA"/>
            </a:defPPr>
            <a:lvl1pPr algn="ctr" rtl="0" eaLnBrk="1" fontAlgn="base" latinLnBrk="0" hangingPunct="1">
              <a:spcBef>
                <a:spcPct val="0"/>
              </a:spcBef>
              <a:spcAft>
                <a:spcPct val="0"/>
              </a:spcAft>
              <a:defRPr kumimoji="0" sz="1400" kern="1200">
                <a:solidFill>
                  <a:srgbClr val="FFFFFF"/>
                </a:solidFill>
                <a:latin typeface="+mj-lt"/>
                <a:ea typeface="+mj-ea"/>
                <a:cs typeface="+mj-cs"/>
              </a:defRPr>
            </a:lvl1pPr>
            <a:lvl2pPr marL="457200" algn="l" rtl="0" fontAlgn="base">
              <a:spcBef>
                <a:spcPct val="0"/>
              </a:spcBef>
              <a:spcAft>
                <a:spcPct val="0"/>
              </a:spcAft>
              <a:defRPr sz="3200" kern="1200">
                <a:solidFill>
                  <a:schemeClr val="tx1"/>
                </a:solidFill>
                <a:latin typeface="Times New Roman" pitchFamily="18" charset="0"/>
                <a:ea typeface="+mn-ea"/>
                <a:cs typeface="+mn-cs"/>
              </a:defRPr>
            </a:lvl2pPr>
            <a:lvl3pPr marL="914400" algn="l" rtl="0" fontAlgn="base">
              <a:spcBef>
                <a:spcPct val="0"/>
              </a:spcBef>
              <a:spcAft>
                <a:spcPct val="0"/>
              </a:spcAft>
              <a:defRPr sz="3200" kern="1200">
                <a:solidFill>
                  <a:schemeClr val="tx1"/>
                </a:solidFill>
                <a:latin typeface="Times New Roman" pitchFamily="18" charset="0"/>
                <a:ea typeface="+mn-ea"/>
                <a:cs typeface="+mn-cs"/>
              </a:defRPr>
            </a:lvl3pPr>
            <a:lvl4pPr marL="1371600" algn="l" rtl="0" fontAlgn="base">
              <a:spcBef>
                <a:spcPct val="0"/>
              </a:spcBef>
              <a:spcAft>
                <a:spcPct val="0"/>
              </a:spcAft>
              <a:defRPr sz="3200" kern="1200">
                <a:solidFill>
                  <a:schemeClr val="tx1"/>
                </a:solidFill>
                <a:latin typeface="Times New Roman" pitchFamily="18" charset="0"/>
                <a:ea typeface="+mn-ea"/>
                <a:cs typeface="+mn-cs"/>
              </a:defRPr>
            </a:lvl4pPr>
            <a:lvl5pPr marL="1828800" algn="l" rtl="0" fontAlgn="base">
              <a:spcBef>
                <a:spcPct val="0"/>
              </a:spcBef>
              <a:spcAft>
                <a:spcPct val="0"/>
              </a:spcAft>
              <a:defRPr sz="3200" kern="1200">
                <a:solidFill>
                  <a:schemeClr val="tx1"/>
                </a:solidFill>
                <a:latin typeface="Times New Roman" pitchFamily="18" charset="0"/>
                <a:ea typeface="+mn-ea"/>
                <a:cs typeface="+mn-cs"/>
              </a:defRPr>
            </a:lvl5pPr>
            <a:lvl6pPr marL="2286000" algn="l" defTabSz="914400" rtl="0" eaLnBrk="1" latinLnBrk="0" hangingPunct="1">
              <a:defRPr sz="3200" kern="1200">
                <a:solidFill>
                  <a:schemeClr val="tx1"/>
                </a:solidFill>
                <a:latin typeface="Times New Roman" pitchFamily="18" charset="0"/>
                <a:ea typeface="+mn-ea"/>
                <a:cs typeface="+mn-cs"/>
              </a:defRPr>
            </a:lvl6pPr>
            <a:lvl7pPr marL="2743200" algn="l" defTabSz="914400" rtl="0" eaLnBrk="1" latinLnBrk="0" hangingPunct="1">
              <a:defRPr sz="3200" kern="1200">
                <a:solidFill>
                  <a:schemeClr val="tx1"/>
                </a:solidFill>
                <a:latin typeface="Times New Roman" pitchFamily="18" charset="0"/>
                <a:ea typeface="+mn-ea"/>
                <a:cs typeface="+mn-cs"/>
              </a:defRPr>
            </a:lvl7pPr>
            <a:lvl8pPr marL="3200400" algn="l" defTabSz="914400" rtl="0" eaLnBrk="1" latinLnBrk="0" hangingPunct="1">
              <a:defRPr sz="3200" kern="1200">
                <a:solidFill>
                  <a:schemeClr val="tx1"/>
                </a:solidFill>
                <a:latin typeface="Times New Roman" pitchFamily="18" charset="0"/>
                <a:ea typeface="+mn-ea"/>
                <a:cs typeface="+mn-cs"/>
              </a:defRPr>
            </a:lvl8pPr>
            <a:lvl9pPr marL="3657600" algn="l" defTabSz="914400" rtl="0" eaLnBrk="1" latinLnBrk="0" hangingPunct="1">
              <a:defRPr sz="3200" kern="1200">
                <a:solidFill>
                  <a:schemeClr val="tx1"/>
                </a:solidFill>
                <a:latin typeface="Times New Roman" pitchFamily="18" charset="0"/>
                <a:ea typeface="+mn-ea"/>
                <a:cs typeface="+mn-cs"/>
              </a:defRPr>
            </a:lvl9pPr>
          </a:lstStyle>
          <a:p>
            <a:r>
              <a:rPr lang="fr-FR" smtClean="0">
                <a:solidFill>
                  <a:schemeClr val="tx1"/>
                </a:solidFill>
              </a:rPr>
              <a:t>C5-</a:t>
            </a:r>
            <a:fld id="{C4B526F6-6CA4-409E-8CAB-ABCE186451DD}" type="slidenum">
              <a:rPr lang="fr-FR" smtClean="0">
                <a:solidFill>
                  <a:schemeClr val="tx1"/>
                </a:solidFill>
              </a:rPr>
              <a:pPr/>
              <a:t>2</a:t>
            </a:fld>
            <a:endParaRPr lang="fr-FR" smtClean="0">
              <a:solidFill>
                <a:schemeClr val="tx1"/>
              </a:solidFill>
            </a:endParaRPr>
          </a:p>
        </p:txBody>
      </p:sp>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352258" name="Rectangle 2"/>
          <p:cNvSpPr>
            <a:spLocks noGrp="1" noChangeArrowheads="1"/>
          </p:cNvSpPr>
          <p:nvPr>
            <p:ph type="title"/>
          </p:nvPr>
        </p:nvSpPr>
        <p:spPr/>
        <p:txBody>
          <a:bodyPr/>
          <a:lstStyle/>
          <a:p>
            <a:r>
              <a:rPr lang="fr-FR" dirty="0"/>
              <a:t>Introduction</a:t>
            </a:r>
            <a:r>
              <a:rPr lang="en-US" dirty="0"/>
              <a:t> </a:t>
            </a:r>
            <a:endParaRPr lang="fr-FR" dirty="0"/>
          </a:p>
        </p:txBody>
      </p:sp>
      <p:sp>
        <p:nvSpPr>
          <p:cNvPr id="4" name="Espace réservé du numéro de diapositive 5"/>
          <p:cNvSpPr>
            <a:spLocks noGrp="1"/>
          </p:cNvSpPr>
          <p:nvPr>
            <p:ph type="sldNum" sz="quarter" idx="12"/>
          </p:nvPr>
        </p:nvSpPr>
        <p:spPr/>
        <p:txBody>
          <a:bodyPr/>
          <a:lstStyle/>
          <a:p>
            <a:r>
              <a:rPr lang="fr-FR" dirty="0"/>
              <a:t>C1-</a:t>
            </a:r>
            <a:fld id="{737E49AF-4001-4C87-98CF-0E4DA9494F6F}" type="slidenum">
              <a:rPr lang="fr-FR"/>
              <a:pPr/>
              <a:t>3</a:t>
            </a:fld>
            <a:endParaRPr lang="fr-FR" dirty="0"/>
          </a:p>
        </p:txBody>
      </p:sp>
      <p:sp>
        <p:nvSpPr>
          <p:cNvPr id="352259" name="Rectangle 3"/>
          <p:cNvSpPr>
            <a:spLocks noGrp="1" noChangeArrowheads="1"/>
          </p:cNvSpPr>
          <p:nvPr>
            <p:ph sz="quarter" idx="1"/>
          </p:nvPr>
        </p:nvSpPr>
        <p:spPr>
          <a:xfrm>
            <a:off x="457200" y="1447800"/>
            <a:ext cx="8229600" cy="5173663"/>
          </a:xfrm>
        </p:spPr>
        <p:txBody>
          <a:bodyPr/>
          <a:lstStyle/>
          <a:p>
            <a:pPr>
              <a:lnSpc>
                <a:spcPct val="90000"/>
              </a:lnSpc>
            </a:pPr>
            <a:r>
              <a:rPr lang="fr-FR" dirty="0"/>
              <a:t>En gestion, on doit souvent faire des sondages ou analyser </a:t>
            </a:r>
            <a:r>
              <a:rPr lang="fr-FR" dirty="0" smtClean="0"/>
              <a:t>des données afin </a:t>
            </a:r>
            <a:r>
              <a:rPr lang="fr-FR" dirty="0"/>
              <a:t>de mieux comprendre une situation ou un phénomène</a:t>
            </a:r>
          </a:p>
          <a:p>
            <a:pPr lvl="1">
              <a:lnSpc>
                <a:spcPct val="90000"/>
              </a:lnSpc>
            </a:pPr>
            <a:r>
              <a:rPr lang="fr-FR" dirty="0"/>
              <a:t>la tendance des ventes de l’entreprise</a:t>
            </a:r>
          </a:p>
          <a:p>
            <a:pPr lvl="1">
              <a:lnSpc>
                <a:spcPct val="90000"/>
              </a:lnSpc>
            </a:pPr>
            <a:r>
              <a:rPr lang="fr-FR" dirty="0"/>
              <a:t>le niveau de satisfaction des clients pour les services ou les produits d’une organisation</a:t>
            </a:r>
          </a:p>
          <a:p>
            <a:pPr lvl="1">
              <a:lnSpc>
                <a:spcPct val="90000"/>
              </a:lnSpc>
            </a:pPr>
            <a:r>
              <a:rPr lang="fr-FR" dirty="0"/>
              <a:t>les facteurs qui influencent </a:t>
            </a:r>
            <a:r>
              <a:rPr lang="fr-FR" dirty="0" smtClean="0"/>
              <a:t>le </a:t>
            </a:r>
            <a:r>
              <a:rPr lang="fr-FR" dirty="0"/>
              <a:t>niveau de satisfaction des clients</a:t>
            </a:r>
          </a:p>
          <a:p>
            <a:pPr lvl="1">
              <a:lnSpc>
                <a:spcPct val="90000"/>
              </a:lnSpc>
            </a:pPr>
            <a:r>
              <a:rPr lang="fr-FR" dirty="0"/>
              <a:t>…</a:t>
            </a:r>
          </a:p>
          <a:p>
            <a:pPr>
              <a:lnSpc>
                <a:spcPct val="90000"/>
              </a:lnSpc>
            </a:pPr>
            <a:r>
              <a:rPr lang="fr-FR" dirty="0"/>
              <a:t>L’analyse rigoureuse de ces données est souvent essentielle à la croissance d’une entreprise et parfois même à sa survie</a:t>
            </a:r>
          </a:p>
        </p:txBody>
      </p:sp>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354311" name="Rectangle 7"/>
          <p:cNvSpPr>
            <a:spLocks noGrp="1" noChangeArrowheads="1"/>
          </p:cNvSpPr>
          <p:nvPr>
            <p:ph type="title"/>
          </p:nvPr>
        </p:nvSpPr>
        <p:spPr/>
        <p:txBody>
          <a:bodyPr>
            <a:normAutofit fontScale="90000"/>
          </a:bodyPr>
          <a:lstStyle/>
          <a:p>
            <a:r>
              <a:rPr lang="fr-FR" dirty="0"/>
              <a:t>L’assistance au hockey dans la LNH</a:t>
            </a:r>
          </a:p>
        </p:txBody>
      </p:sp>
      <p:sp>
        <p:nvSpPr>
          <p:cNvPr id="6" name="Espace réservé du numéro de diapositive 4"/>
          <p:cNvSpPr>
            <a:spLocks noGrp="1"/>
          </p:cNvSpPr>
          <p:nvPr>
            <p:ph type="sldNum" sz="quarter" idx="12"/>
          </p:nvPr>
        </p:nvSpPr>
        <p:spPr/>
        <p:txBody>
          <a:bodyPr/>
          <a:lstStyle/>
          <a:p>
            <a:r>
              <a:rPr lang="fr-FR" dirty="0"/>
              <a:t>C1-</a:t>
            </a:r>
            <a:fld id="{55FD6D63-2FC2-43F9-AC7D-D5C1D0B12DD1}" type="slidenum">
              <a:rPr lang="fr-FR"/>
              <a:pPr/>
              <a:t>4</a:t>
            </a:fld>
            <a:endParaRPr lang="fr-FR" dirty="0"/>
          </a:p>
        </p:txBody>
      </p:sp>
      <p:pic>
        <p:nvPicPr>
          <p:cNvPr id="354312" name="Picture 8"/>
          <p:cNvPicPr>
            <a:picLocks noChangeAspect="1" noChangeArrowheads="1"/>
          </p:cNvPicPr>
          <p:nvPr/>
        </p:nvPicPr>
        <p:blipFill>
          <a:blip r:embed="rId3" cstate="print"/>
          <a:srcRect/>
          <a:stretch>
            <a:fillRect/>
          </a:stretch>
        </p:blipFill>
        <p:spPr bwMode="auto">
          <a:xfrm>
            <a:off x="258763" y="1395413"/>
            <a:ext cx="2960687" cy="2871787"/>
          </a:xfrm>
          <a:prstGeom prst="rect">
            <a:avLst/>
          </a:prstGeom>
          <a:noFill/>
          <a:ln w="12700" cap="sq">
            <a:noFill/>
            <a:miter lim="800000"/>
            <a:headEnd type="none" w="sm" len="sm"/>
            <a:tailEnd type="none" w="sm" len="sm"/>
          </a:ln>
          <a:effectLst/>
        </p:spPr>
      </p:pic>
      <p:sp>
        <p:nvSpPr>
          <p:cNvPr id="354314" name="Text Box 10"/>
          <p:cNvSpPr txBox="1">
            <a:spLocks noChangeArrowheads="1"/>
          </p:cNvSpPr>
          <p:nvPr/>
        </p:nvSpPr>
        <p:spPr bwMode="auto">
          <a:xfrm>
            <a:off x="762000" y="5143500"/>
            <a:ext cx="2247900" cy="396875"/>
          </a:xfrm>
          <a:prstGeom prst="rect">
            <a:avLst/>
          </a:prstGeom>
          <a:noFill/>
          <a:ln w="12700" cap="sq">
            <a:noFill/>
            <a:miter lim="800000"/>
            <a:headEnd type="none" w="sm" len="sm"/>
            <a:tailEnd type="none" w="sm" len="sm"/>
          </a:ln>
          <a:effectLst/>
        </p:spPr>
        <p:txBody>
          <a:bodyPr>
            <a:spAutoFit/>
          </a:bodyPr>
          <a:lstStyle/>
          <a:p>
            <a:pPr>
              <a:spcBef>
                <a:spcPct val="50000"/>
              </a:spcBef>
            </a:pPr>
            <a:r>
              <a:rPr lang="fr-FR" sz="2000" i="1" dirty="0"/>
              <a:t>Source: ESPN</a:t>
            </a:r>
          </a:p>
        </p:txBody>
      </p:sp>
      <p:pic>
        <p:nvPicPr>
          <p:cNvPr id="451585" name="Picture 1"/>
          <p:cNvPicPr>
            <a:picLocks noChangeAspect="1" noChangeArrowheads="1"/>
          </p:cNvPicPr>
          <p:nvPr/>
        </p:nvPicPr>
        <p:blipFill>
          <a:blip r:embed="rId4" cstate="print"/>
          <a:srcRect/>
          <a:stretch>
            <a:fillRect/>
          </a:stretch>
        </p:blipFill>
        <p:spPr bwMode="auto">
          <a:xfrm>
            <a:off x="3177914" y="1333500"/>
            <a:ext cx="5947036" cy="4657724"/>
          </a:xfrm>
          <a:prstGeom prst="rect">
            <a:avLst/>
          </a:prstGeom>
          <a:noFill/>
          <a:ln w="9525">
            <a:noFill/>
            <a:miter lim="800000"/>
            <a:headEnd/>
            <a:tailEnd/>
          </a:ln>
          <a:effectLst/>
        </p:spPr>
      </p:pic>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333828" name="Rectangle 4"/>
          <p:cNvSpPr>
            <a:spLocks noGrp="1" noChangeArrowheads="1"/>
          </p:cNvSpPr>
          <p:nvPr>
            <p:ph type="title"/>
          </p:nvPr>
        </p:nvSpPr>
        <p:spPr/>
        <p:txBody>
          <a:bodyPr>
            <a:normAutofit fontScale="90000"/>
          </a:bodyPr>
          <a:lstStyle/>
          <a:p>
            <a:r>
              <a:rPr lang="fr-FR" sz="3600" dirty="0"/>
              <a:t>Accroissement démographique</a:t>
            </a:r>
            <a:br>
              <a:rPr lang="fr-FR" sz="3600" dirty="0"/>
            </a:br>
            <a:r>
              <a:rPr lang="fr-FR" sz="3600" dirty="0"/>
              <a:t>au Canada</a:t>
            </a:r>
          </a:p>
        </p:txBody>
      </p:sp>
      <p:sp>
        <p:nvSpPr>
          <p:cNvPr id="5" name="Espace réservé du numéro de diapositive 4"/>
          <p:cNvSpPr>
            <a:spLocks noGrp="1"/>
          </p:cNvSpPr>
          <p:nvPr>
            <p:ph type="sldNum" sz="quarter" idx="12"/>
          </p:nvPr>
        </p:nvSpPr>
        <p:spPr/>
        <p:txBody>
          <a:bodyPr/>
          <a:lstStyle/>
          <a:p>
            <a:r>
              <a:rPr lang="fr-FR" dirty="0"/>
              <a:t>C1-</a:t>
            </a:r>
            <a:fld id="{673D8167-F2E8-4F87-B4C0-26A82305222A}" type="slidenum">
              <a:rPr lang="fr-FR"/>
              <a:pPr/>
              <a:t>5</a:t>
            </a:fld>
            <a:endParaRPr lang="fr-FR" dirty="0"/>
          </a:p>
        </p:txBody>
      </p:sp>
      <p:pic>
        <p:nvPicPr>
          <p:cNvPr id="334097" name="Picture 273" descr="Stat1"/>
          <p:cNvPicPr>
            <a:picLocks noChangeAspect="1" noChangeArrowheads="1"/>
          </p:cNvPicPr>
          <p:nvPr/>
        </p:nvPicPr>
        <p:blipFill>
          <a:blip r:embed="rId3" cstate="print"/>
          <a:srcRect/>
          <a:stretch>
            <a:fillRect/>
          </a:stretch>
        </p:blipFill>
        <p:spPr bwMode="auto">
          <a:xfrm>
            <a:off x="588964" y="1627189"/>
            <a:ext cx="7993062" cy="4204254"/>
          </a:xfrm>
          <a:prstGeom prst="rect">
            <a:avLst/>
          </a:prstGeom>
          <a:noFill/>
        </p:spPr>
      </p:pic>
      <p:sp>
        <p:nvSpPr>
          <p:cNvPr id="334099" name="Text Box 275"/>
          <p:cNvSpPr txBox="1">
            <a:spLocks noChangeArrowheads="1"/>
          </p:cNvSpPr>
          <p:nvPr/>
        </p:nvSpPr>
        <p:spPr bwMode="auto">
          <a:xfrm>
            <a:off x="542925" y="5905500"/>
            <a:ext cx="6724650" cy="396875"/>
          </a:xfrm>
          <a:prstGeom prst="rect">
            <a:avLst/>
          </a:prstGeom>
          <a:noFill/>
          <a:ln w="12700" cap="sq">
            <a:noFill/>
            <a:miter lim="800000"/>
            <a:headEnd type="none" w="sm" len="sm"/>
            <a:tailEnd type="none" w="sm" len="sm"/>
          </a:ln>
          <a:effectLst/>
        </p:spPr>
        <p:txBody>
          <a:bodyPr>
            <a:spAutoFit/>
          </a:bodyPr>
          <a:lstStyle/>
          <a:p>
            <a:pPr>
              <a:spcBef>
                <a:spcPct val="50000"/>
              </a:spcBef>
            </a:pPr>
            <a:r>
              <a:rPr lang="fr-FR" sz="2000" i="1" dirty="0"/>
              <a:t>Source: </a:t>
            </a:r>
            <a:r>
              <a:rPr lang="fr-FR" sz="2000" i="1" dirty="0" smtClean="0"/>
              <a:t>Statistique Canada , Le </a:t>
            </a:r>
            <a:r>
              <a:rPr lang="fr-FR" sz="2000" i="1" dirty="0"/>
              <a:t>Quotidien, 23 juin </a:t>
            </a:r>
            <a:r>
              <a:rPr lang="fr-FR" sz="2000" i="1" dirty="0" smtClean="0"/>
              <a:t>2009 </a:t>
            </a:r>
            <a:endParaRPr lang="fr-FR" sz="2000" i="1" dirty="0"/>
          </a:p>
        </p:txBody>
      </p:sp>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Titre 1"/>
          <p:cNvSpPr>
            <a:spLocks noGrp="1"/>
          </p:cNvSpPr>
          <p:nvPr>
            <p:ph type="title"/>
          </p:nvPr>
        </p:nvSpPr>
        <p:spPr>
          <a:xfrm>
            <a:off x="457200" y="83244"/>
            <a:ext cx="8229600" cy="1143000"/>
          </a:xfrm>
        </p:spPr>
        <p:txBody>
          <a:bodyPr>
            <a:normAutofit fontScale="90000"/>
          </a:bodyPr>
          <a:lstStyle/>
          <a:p>
            <a:r>
              <a:rPr lang="fr-FR" dirty="0" smtClean="0"/>
              <a:t>Population de langue maternelle française en Ontario en 1971 et 2006</a:t>
            </a:r>
            <a:endParaRPr lang="en-CA" dirty="0"/>
          </a:p>
        </p:txBody>
      </p:sp>
      <p:sp>
        <p:nvSpPr>
          <p:cNvPr id="3" name="Espace réservé du numéro de diapositive 2"/>
          <p:cNvSpPr>
            <a:spLocks noGrp="1"/>
          </p:cNvSpPr>
          <p:nvPr>
            <p:ph type="sldNum" sz="quarter" idx="12"/>
          </p:nvPr>
        </p:nvSpPr>
        <p:spPr/>
        <p:txBody>
          <a:bodyPr/>
          <a:lstStyle/>
          <a:p>
            <a:r>
              <a:rPr lang="fr-FR" smtClean="0"/>
              <a:t>C1-</a:t>
            </a:r>
            <a:fld id="{050D6238-720B-4853-8259-1108E0188DBF}" type="slidenum">
              <a:rPr lang="fr-FR" smtClean="0"/>
              <a:pPr/>
              <a:t>6</a:t>
            </a:fld>
            <a:endParaRPr lang="fr-FR"/>
          </a:p>
        </p:txBody>
      </p:sp>
      <p:pic>
        <p:nvPicPr>
          <p:cNvPr id="4" name="Image 3" descr="Capture.JPG"/>
          <p:cNvPicPr>
            <a:picLocks noChangeAspect="1"/>
          </p:cNvPicPr>
          <p:nvPr/>
        </p:nvPicPr>
        <p:blipFill>
          <a:blip r:embed="rId3" cstate="print"/>
          <a:stretch>
            <a:fillRect/>
          </a:stretch>
        </p:blipFill>
        <p:spPr>
          <a:xfrm>
            <a:off x="1400198" y="1291297"/>
            <a:ext cx="6362654" cy="4950007"/>
          </a:xfrm>
          <a:prstGeom prst="rect">
            <a:avLst/>
          </a:prstGeom>
        </p:spPr>
      </p:pic>
      <p:sp>
        <p:nvSpPr>
          <p:cNvPr id="6" name="Rectangle 3"/>
          <p:cNvSpPr txBox="1">
            <a:spLocks noChangeArrowheads="1"/>
          </p:cNvSpPr>
          <p:nvPr/>
        </p:nvSpPr>
        <p:spPr>
          <a:xfrm>
            <a:off x="363723" y="6273692"/>
            <a:ext cx="6696296" cy="371658"/>
          </a:xfrm>
          <a:prstGeom prst="rect">
            <a:avLst/>
          </a:prstGeom>
        </p:spPr>
        <p:txBody>
          <a:bodyPr/>
          <a:lstStyle/>
          <a:p>
            <a:pPr lvl="0">
              <a:spcBef>
                <a:spcPct val="20000"/>
              </a:spcBef>
            </a:pPr>
            <a:r>
              <a:rPr kumimoji="0" lang="fr-FR" sz="1600" b="0" i="1" u="none" strike="noStrike" kern="0" cap="none" spc="0" normalizeH="0" baseline="0" noProof="0" dirty="0" smtClean="0">
                <a:ln>
                  <a:noFill/>
                </a:ln>
                <a:solidFill>
                  <a:schemeClr val="tx1"/>
                </a:solidFill>
                <a:effectLst/>
                <a:uLnTx/>
                <a:uFillTx/>
                <a:latin typeface="+mn-lt"/>
                <a:ea typeface="+mn-ea"/>
                <a:cs typeface="+mn-cs"/>
              </a:rPr>
              <a:t>Source</a:t>
            </a:r>
            <a:r>
              <a:rPr lang="fr-FR" sz="1600" i="1" kern="0" dirty="0" smtClean="0">
                <a:latin typeface="+mn-lt"/>
              </a:rPr>
              <a:t>: Statistique Canada, les recensements de la population de 1971 et 2006</a:t>
            </a:r>
            <a:endParaRPr kumimoji="0" lang="fr-FR" sz="1600" b="0" i="1" u="none" strike="noStrike" kern="0" cap="none" spc="0" normalizeH="0" baseline="0" noProof="0" dirty="0">
              <a:ln>
                <a:noFill/>
              </a:ln>
              <a:solidFill>
                <a:schemeClr val="tx1"/>
              </a:solidFill>
              <a:effectLst/>
              <a:uLnTx/>
              <a:uFillTx/>
              <a:latin typeface="+mn-lt"/>
              <a:ea typeface="+mn-ea"/>
              <a:cs typeface="+mn-cs"/>
            </a:endParaRPr>
          </a:p>
        </p:txBody>
      </p:sp>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357378" name="Rectangle 2"/>
          <p:cNvSpPr>
            <a:spLocks noGrp="1" noChangeArrowheads="1"/>
          </p:cNvSpPr>
          <p:nvPr>
            <p:ph type="title"/>
          </p:nvPr>
        </p:nvSpPr>
        <p:spPr/>
        <p:txBody>
          <a:bodyPr>
            <a:normAutofit fontScale="90000"/>
          </a:bodyPr>
          <a:lstStyle/>
          <a:p>
            <a:r>
              <a:rPr lang="fr-FR" sz="3600" dirty="0"/>
              <a:t>Emploi selon le niveau de scolarité</a:t>
            </a:r>
            <a:br>
              <a:rPr lang="fr-FR" sz="3600" dirty="0"/>
            </a:br>
            <a:r>
              <a:rPr lang="fr-FR" sz="3600" dirty="0"/>
              <a:t>en Ontario</a:t>
            </a:r>
          </a:p>
        </p:txBody>
      </p:sp>
      <p:sp>
        <p:nvSpPr>
          <p:cNvPr id="6" name="Espace réservé du numéro de diapositive 5"/>
          <p:cNvSpPr>
            <a:spLocks noGrp="1"/>
          </p:cNvSpPr>
          <p:nvPr>
            <p:ph type="sldNum" sz="quarter" idx="12"/>
          </p:nvPr>
        </p:nvSpPr>
        <p:spPr/>
        <p:txBody>
          <a:bodyPr/>
          <a:lstStyle/>
          <a:p>
            <a:r>
              <a:rPr lang="fr-FR" dirty="0"/>
              <a:t>C1-</a:t>
            </a:r>
            <a:fld id="{9E890ACA-AE2C-4259-A20F-FE3C53D53BE6}" type="slidenum">
              <a:rPr lang="fr-FR"/>
              <a:pPr/>
              <a:t>7</a:t>
            </a:fld>
            <a:endParaRPr lang="fr-FR" dirty="0"/>
          </a:p>
        </p:txBody>
      </p:sp>
      <p:pic>
        <p:nvPicPr>
          <p:cNvPr id="449537" name="Picture 1"/>
          <p:cNvPicPr>
            <a:picLocks noChangeAspect="1" noChangeArrowheads="1"/>
          </p:cNvPicPr>
          <p:nvPr/>
        </p:nvPicPr>
        <p:blipFill>
          <a:blip r:embed="rId3" cstate="print"/>
          <a:srcRect/>
          <a:stretch>
            <a:fillRect/>
          </a:stretch>
        </p:blipFill>
        <p:spPr bwMode="auto">
          <a:xfrm>
            <a:off x="1338458" y="1628429"/>
            <a:ext cx="6470234" cy="4305646"/>
          </a:xfrm>
          <a:prstGeom prst="rect">
            <a:avLst/>
          </a:prstGeom>
          <a:noFill/>
          <a:ln w="9525">
            <a:noFill/>
            <a:miter lim="800000"/>
            <a:headEnd/>
            <a:tailEnd/>
          </a:ln>
        </p:spPr>
      </p:pic>
      <p:sp>
        <p:nvSpPr>
          <p:cNvPr id="8" name="ZoneTexte 7"/>
          <p:cNvSpPr txBox="1"/>
          <p:nvPr/>
        </p:nvSpPr>
        <p:spPr>
          <a:xfrm>
            <a:off x="1343024" y="5943600"/>
            <a:ext cx="6572251" cy="400110"/>
          </a:xfrm>
          <a:prstGeom prst="rect">
            <a:avLst/>
          </a:prstGeom>
          <a:noFill/>
        </p:spPr>
        <p:txBody>
          <a:bodyPr wrap="square" rtlCol="0">
            <a:spAutoFit/>
          </a:bodyPr>
          <a:lstStyle/>
          <a:p>
            <a:r>
              <a:rPr lang="fr-FR" sz="2000" i="1" dirty="0" smtClean="0"/>
              <a:t>Source: Statistique Canada, Enquête sur la population active </a:t>
            </a:r>
            <a:endParaRPr lang="en-CA" sz="2000" dirty="0"/>
          </a:p>
        </p:txBody>
      </p:sp>
      <p:sp>
        <p:nvSpPr>
          <p:cNvPr id="7" name="ZoneTexte 6"/>
          <p:cNvSpPr txBox="1"/>
          <p:nvPr/>
        </p:nvSpPr>
        <p:spPr>
          <a:xfrm>
            <a:off x="1085850" y="1295400"/>
            <a:ext cx="962025" cy="338554"/>
          </a:xfrm>
          <a:prstGeom prst="rect">
            <a:avLst/>
          </a:prstGeom>
          <a:noFill/>
        </p:spPr>
        <p:txBody>
          <a:bodyPr wrap="square" rtlCol="0">
            <a:spAutoFit/>
          </a:bodyPr>
          <a:lstStyle/>
          <a:p>
            <a:pPr algn="ctr"/>
            <a:r>
              <a:rPr lang="fr-CA" sz="1600" dirty="0" smtClean="0">
                <a:latin typeface="Arial" pitchFamily="34" charset="0"/>
                <a:cs typeface="Arial" pitchFamily="34" charset="0"/>
              </a:rPr>
              <a:t>Indice</a:t>
            </a:r>
            <a:endParaRPr lang="fr-CA" sz="1600" dirty="0">
              <a:latin typeface="Arial" pitchFamily="34" charset="0"/>
              <a:cs typeface="Arial" pitchFamily="34" charset="0"/>
            </a:endParaRPr>
          </a:p>
        </p:txBody>
      </p:sp>
      <p:sp>
        <p:nvSpPr>
          <p:cNvPr id="9" name="ZoneTexte 8"/>
          <p:cNvSpPr txBox="1"/>
          <p:nvPr/>
        </p:nvSpPr>
        <p:spPr>
          <a:xfrm>
            <a:off x="7658100" y="5314950"/>
            <a:ext cx="962025" cy="338554"/>
          </a:xfrm>
          <a:prstGeom prst="rect">
            <a:avLst/>
          </a:prstGeom>
          <a:noFill/>
        </p:spPr>
        <p:txBody>
          <a:bodyPr wrap="square" rtlCol="0">
            <a:spAutoFit/>
          </a:bodyPr>
          <a:lstStyle/>
          <a:p>
            <a:pPr algn="ctr"/>
            <a:r>
              <a:rPr lang="fr-CA" sz="1600" dirty="0" smtClean="0">
                <a:latin typeface="Arial" pitchFamily="34" charset="0"/>
                <a:cs typeface="Arial" pitchFamily="34" charset="0"/>
              </a:rPr>
              <a:t>Année</a:t>
            </a:r>
            <a:endParaRPr lang="fr-CA" sz="1600" dirty="0">
              <a:latin typeface="Arial" pitchFamily="34" charset="0"/>
              <a:cs typeface="Arial" pitchFamily="34" charset="0"/>
            </a:endParaRPr>
          </a:p>
        </p:txBody>
      </p:sp>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CA" sz="3600" dirty="0" smtClean="0"/>
              <a:t>Résultats pour le cours ADM2703 Les statistiques en gestion</a:t>
            </a:r>
            <a:endParaRPr lang="fr-CA" sz="3600" dirty="0"/>
          </a:p>
        </p:txBody>
      </p:sp>
      <p:sp>
        <p:nvSpPr>
          <p:cNvPr id="3" name="Espace réservé du numéro de diapositive 2"/>
          <p:cNvSpPr>
            <a:spLocks noGrp="1"/>
          </p:cNvSpPr>
          <p:nvPr>
            <p:ph type="sldNum" sz="quarter" idx="12"/>
          </p:nvPr>
        </p:nvSpPr>
        <p:spPr/>
        <p:txBody>
          <a:bodyPr/>
          <a:lstStyle/>
          <a:p>
            <a:r>
              <a:rPr lang="fr-FR" smtClean="0"/>
              <a:t>C1-</a:t>
            </a:r>
            <a:fld id="{050D6238-720B-4853-8259-1108E0188DBF}" type="slidenum">
              <a:rPr lang="fr-FR" smtClean="0"/>
              <a:pPr/>
              <a:t>8</a:t>
            </a:fld>
            <a:endParaRPr lang="fr-FR"/>
          </a:p>
        </p:txBody>
      </p:sp>
      <p:pic>
        <p:nvPicPr>
          <p:cNvPr id="490503" name="Picture 7"/>
          <p:cNvPicPr>
            <a:picLocks noChangeAspect="1" noChangeArrowheads="1"/>
          </p:cNvPicPr>
          <p:nvPr/>
        </p:nvPicPr>
        <p:blipFill>
          <a:blip r:embed="rId3" cstate="print"/>
          <a:srcRect/>
          <a:stretch>
            <a:fillRect/>
          </a:stretch>
        </p:blipFill>
        <p:spPr bwMode="auto">
          <a:xfrm>
            <a:off x="1092374" y="1699321"/>
            <a:ext cx="6954493" cy="4722743"/>
          </a:xfrm>
          <a:prstGeom prst="rect">
            <a:avLst/>
          </a:prstGeom>
          <a:noFill/>
          <a:ln w="9525">
            <a:noFill/>
            <a:miter lim="800000"/>
            <a:headEnd/>
            <a:tailEnd/>
          </a:ln>
          <a:effectLst/>
        </p:spPr>
      </p:pic>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526338" name="Rectangle 2"/>
          <p:cNvSpPr>
            <a:spLocks noGrp="1" noChangeArrowheads="1"/>
          </p:cNvSpPr>
          <p:nvPr>
            <p:ph type="title"/>
          </p:nvPr>
        </p:nvSpPr>
        <p:spPr/>
        <p:txBody>
          <a:bodyPr>
            <a:normAutofit fontScale="90000"/>
          </a:bodyPr>
          <a:lstStyle/>
          <a:p>
            <a:r>
              <a:rPr lang="fr-FR" sz="3600" dirty="0"/>
              <a:t>Enquête sur l'usage du tabac au Canada (ESUTC) 2008, Santé Canada</a:t>
            </a:r>
          </a:p>
        </p:txBody>
      </p:sp>
      <p:sp>
        <p:nvSpPr>
          <p:cNvPr id="6" name="Espace réservé du numéro de diapositive 5"/>
          <p:cNvSpPr>
            <a:spLocks noGrp="1"/>
          </p:cNvSpPr>
          <p:nvPr>
            <p:ph type="sldNum" sz="quarter" idx="12"/>
          </p:nvPr>
        </p:nvSpPr>
        <p:spPr/>
        <p:txBody>
          <a:bodyPr/>
          <a:lstStyle/>
          <a:p>
            <a:r>
              <a:rPr lang="fr-FR" dirty="0"/>
              <a:t>C1-</a:t>
            </a:r>
            <a:fld id="{8C66CA1F-6BC8-4B7D-944A-FFC76C8AF105}" type="slidenum">
              <a:rPr lang="fr-FR"/>
              <a:pPr/>
              <a:t>9</a:t>
            </a:fld>
            <a:endParaRPr lang="fr-FR" dirty="0"/>
          </a:p>
        </p:txBody>
      </p:sp>
      <p:sp>
        <p:nvSpPr>
          <p:cNvPr id="526339" name="Rectangle 3"/>
          <p:cNvSpPr>
            <a:spLocks noGrp="1" noChangeArrowheads="1"/>
          </p:cNvSpPr>
          <p:nvPr>
            <p:ph sz="quarter" idx="1"/>
          </p:nvPr>
        </p:nvSpPr>
        <p:spPr>
          <a:xfrm>
            <a:off x="438150" y="4933950"/>
            <a:ext cx="8572499" cy="658813"/>
          </a:xfrm>
        </p:spPr>
        <p:txBody>
          <a:bodyPr/>
          <a:lstStyle/>
          <a:p>
            <a:pPr marL="0" indent="0">
              <a:buFontTx/>
              <a:buNone/>
            </a:pPr>
            <a:r>
              <a:rPr lang="fr-FR" sz="1600" i="1" dirty="0" smtClean="0"/>
              <a:t>Source: http://www.hc-sc.gc.ca/hc-ps/tobac-tabac/research-recherche/stat/ctums-esutc_2008-fra.php</a:t>
            </a:r>
            <a:endParaRPr lang="fr-FR" sz="1600" i="1" dirty="0"/>
          </a:p>
        </p:txBody>
      </p:sp>
      <p:graphicFrame>
        <p:nvGraphicFramePr>
          <p:cNvPr id="7" name="Graphique 6"/>
          <p:cNvGraphicFramePr/>
          <p:nvPr>
            <p:extLst>
              <p:ext uri="{D42A27DB-BD31-4B8C-83A1-F6EECF244321}">
                <p14:modId xmlns:p14="http://schemas.microsoft.com/office/powerpoint/2010/main" val="3420696796"/>
              </p:ext>
            </p:extLst>
          </p:nvPr>
        </p:nvGraphicFramePr>
        <p:xfrm>
          <a:off x="228599" y="2124074"/>
          <a:ext cx="4352925" cy="321346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Graphique 7"/>
          <p:cNvGraphicFramePr/>
          <p:nvPr>
            <p:extLst>
              <p:ext uri="{D42A27DB-BD31-4B8C-83A1-F6EECF244321}">
                <p14:modId xmlns:p14="http://schemas.microsoft.com/office/powerpoint/2010/main" val="2564605544"/>
              </p:ext>
            </p:extLst>
          </p:nvPr>
        </p:nvGraphicFramePr>
        <p:xfrm>
          <a:off x="4581525" y="2390775"/>
          <a:ext cx="4572000" cy="2743200"/>
        </p:xfrm>
        <a:graphic>
          <a:graphicData uri="http://schemas.openxmlformats.org/drawingml/2006/chart">
            <c:chart xmlns:c="http://schemas.openxmlformats.org/drawingml/2006/chart" xmlns:r="http://schemas.openxmlformats.org/officeDocument/2006/relationships" r:id="rId4"/>
          </a:graphicData>
        </a:graphic>
      </p:graphicFrame>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CA" dirty="0" smtClean="0"/>
              <a:t>La retraite</a:t>
            </a:r>
            <a:endParaRPr lang="fr-CA" dirty="0"/>
          </a:p>
        </p:txBody>
      </p:sp>
      <p:sp>
        <p:nvSpPr>
          <p:cNvPr id="3" name="Espace réservé du numéro de diapositive 2"/>
          <p:cNvSpPr>
            <a:spLocks noGrp="1"/>
          </p:cNvSpPr>
          <p:nvPr>
            <p:ph type="sldNum" sz="quarter" idx="12"/>
          </p:nvPr>
        </p:nvSpPr>
        <p:spPr/>
        <p:txBody>
          <a:bodyPr/>
          <a:lstStyle/>
          <a:p>
            <a:r>
              <a:rPr lang="fr-FR" dirty="0" smtClean="0"/>
              <a:t>C1-</a:t>
            </a:r>
            <a:fld id="{050D6238-720B-4853-8259-1108E0188DBF}" type="slidenum">
              <a:rPr lang="fr-FR" smtClean="0"/>
              <a:pPr/>
              <a:t>10</a:t>
            </a:fld>
            <a:endParaRPr lang="fr-FR" dirty="0"/>
          </a:p>
        </p:txBody>
      </p:sp>
      <p:pic>
        <p:nvPicPr>
          <p:cNvPr id="7" name="Image 6" descr="Capture.JPG"/>
          <p:cNvPicPr>
            <a:picLocks noChangeAspect="1"/>
          </p:cNvPicPr>
          <p:nvPr/>
        </p:nvPicPr>
        <p:blipFill>
          <a:blip r:embed="rId3" cstate="print">
            <a:duotone>
              <a:prstClr val="black"/>
              <a:schemeClr val="accent5">
                <a:tint val="45000"/>
                <a:satMod val="400000"/>
              </a:schemeClr>
            </a:duotone>
          </a:blip>
          <a:stretch>
            <a:fillRect/>
          </a:stretch>
        </p:blipFill>
        <p:spPr>
          <a:xfrm>
            <a:off x="704191" y="1609725"/>
            <a:ext cx="7744484" cy="4045826"/>
          </a:xfrm>
          <a:prstGeom prst="rect">
            <a:avLst/>
          </a:prstGeom>
        </p:spPr>
      </p:pic>
      <p:sp>
        <p:nvSpPr>
          <p:cNvPr id="8" name="ZoneTexte 7"/>
          <p:cNvSpPr txBox="1"/>
          <p:nvPr/>
        </p:nvSpPr>
        <p:spPr>
          <a:xfrm>
            <a:off x="647699" y="5705475"/>
            <a:ext cx="7353301" cy="400110"/>
          </a:xfrm>
          <a:prstGeom prst="rect">
            <a:avLst/>
          </a:prstGeom>
          <a:noFill/>
        </p:spPr>
        <p:txBody>
          <a:bodyPr wrap="square" rtlCol="0">
            <a:spAutoFit/>
          </a:bodyPr>
          <a:lstStyle/>
          <a:p>
            <a:r>
              <a:rPr lang="fr-FR" sz="2000" i="1" dirty="0" smtClean="0"/>
              <a:t>Source: Statistique Canada, Enquête sur la population active </a:t>
            </a:r>
            <a:endParaRPr lang="en-CA" sz="2000" dirty="0"/>
          </a:p>
        </p:txBody>
      </p:sp>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358402" name="Rectangle 2"/>
          <p:cNvSpPr>
            <a:spLocks noGrp="1" noChangeArrowheads="1"/>
          </p:cNvSpPr>
          <p:nvPr>
            <p:ph type="title"/>
          </p:nvPr>
        </p:nvSpPr>
        <p:spPr/>
        <p:txBody>
          <a:bodyPr/>
          <a:lstStyle/>
          <a:p>
            <a:r>
              <a:rPr lang="fr-FR" dirty="0"/>
              <a:t>Statistique</a:t>
            </a:r>
          </a:p>
        </p:txBody>
      </p:sp>
      <p:sp>
        <p:nvSpPr>
          <p:cNvPr id="4" name="Espace réservé du numéro de diapositive 5"/>
          <p:cNvSpPr>
            <a:spLocks noGrp="1"/>
          </p:cNvSpPr>
          <p:nvPr>
            <p:ph type="sldNum" sz="quarter" idx="12"/>
          </p:nvPr>
        </p:nvSpPr>
        <p:spPr/>
        <p:txBody>
          <a:bodyPr/>
          <a:lstStyle/>
          <a:p>
            <a:r>
              <a:rPr lang="fr-FR" dirty="0"/>
              <a:t>C1-</a:t>
            </a:r>
            <a:fld id="{2884646B-E868-4B06-8F16-680A04DA94AF}" type="slidenum">
              <a:rPr lang="fr-FR"/>
              <a:pPr/>
              <a:t>11</a:t>
            </a:fld>
            <a:endParaRPr lang="fr-FR" dirty="0"/>
          </a:p>
        </p:txBody>
      </p:sp>
      <p:sp>
        <p:nvSpPr>
          <p:cNvPr id="358403" name="Rectangle 3"/>
          <p:cNvSpPr>
            <a:spLocks noGrp="1" noChangeArrowheads="1"/>
          </p:cNvSpPr>
          <p:nvPr>
            <p:ph sz="quarter" idx="1"/>
          </p:nvPr>
        </p:nvSpPr>
        <p:spPr>
          <a:xfrm>
            <a:off x="457200" y="1524000"/>
            <a:ext cx="8229600" cy="4945063"/>
          </a:xfrm>
        </p:spPr>
        <p:txBody>
          <a:bodyPr/>
          <a:lstStyle/>
          <a:p>
            <a:pPr>
              <a:lnSpc>
                <a:spcPct val="90000"/>
              </a:lnSpc>
            </a:pPr>
            <a:r>
              <a:rPr lang="fr-FR" dirty="0"/>
              <a:t>Employé au singulier, la statistique constitue un art et une science comportant un ensemble de méthodes et de théories pour analyser des situations ou des phénomènes comportant de l’incertitude, par exemple les ventes d’une entreprise</a:t>
            </a:r>
          </a:p>
          <a:p>
            <a:pPr>
              <a:lnSpc>
                <a:spcPct val="90000"/>
              </a:lnSpc>
            </a:pPr>
            <a:r>
              <a:rPr lang="fr-FR" dirty="0"/>
              <a:t>Employé au pluriel, le terme statistiques représente un ensemble de données numériques portant sur des caractéristiques économiques, sociales, politiques ou culturelles tel que l’évolution du taux de chômage</a:t>
            </a:r>
          </a:p>
          <a:p>
            <a:pPr>
              <a:lnSpc>
                <a:spcPct val="90000"/>
              </a:lnSpc>
            </a:pPr>
            <a:r>
              <a:rPr lang="fr-FR" dirty="0"/>
              <a:t>Le terme statistique représente également une quantité particulière calculée à partir d’un échantillon comme la moyenne arithmétique, l’écart-type, …</a:t>
            </a:r>
          </a:p>
        </p:txBody>
      </p:sp>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364546" name="Rectangle 2"/>
          <p:cNvSpPr>
            <a:spLocks noGrp="1" noChangeArrowheads="1"/>
          </p:cNvSpPr>
          <p:nvPr>
            <p:ph type="title"/>
          </p:nvPr>
        </p:nvSpPr>
        <p:spPr/>
        <p:txBody>
          <a:bodyPr>
            <a:normAutofit fontScale="90000"/>
          </a:bodyPr>
          <a:lstStyle/>
          <a:p>
            <a:r>
              <a:rPr lang="fr-FR" sz="3600" dirty="0"/>
              <a:t>Exemple 1: divers types de données</a:t>
            </a:r>
            <a:br>
              <a:rPr lang="fr-FR" sz="3600" dirty="0"/>
            </a:br>
            <a:r>
              <a:rPr lang="fr-FR" sz="3600" dirty="0"/>
              <a:t>à analyser</a:t>
            </a:r>
          </a:p>
        </p:txBody>
      </p:sp>
      <p:sp>
        <p:nvSpPr>
          <p:cNvPr id="4" name="Espace réservé du numéro de diapositive 5"/>
          <p:cNvSpPr>
            <a:spLocks noGrp="1"/>
          </p:cNvSpPr>
          <p:nvPr>
            <p:ph type="sldNum" sz="quarter" idx="12"/>
          </p:nvPr>
        </p:nvSpPr>
        <p:spPr/>
        <p:txBody>
          <a:bodyPr/>
          <a:lstStyle/>
          <a:p>
            <a:r>
              <a:rPr lang="fr-FR" dirty="0"/>
              <a:t>C1-</a:t>
            </a:r>
            <a:fld id="{E5B5F7E4-9B16-4DCF-9159-2719F71320C3}" type="slidenum">
              <a:rPr lang="fr-FR"/>
              <a:pPr/>
              <a:t>12</a:t>
            </a:fld>
            <a:endParaRPr lang="fr-FR" dirty="0"/>
          </a:p>
        </p:txBody>
      </p:sp>
      <p:sp>
        <p:nvSpPr>
          <p:cNvPr id="364547" name="Rectangle 3"/>
          <p:cNvSpPr>
            <a:spLocks noGrp="1" noChangeArrowheads="1"/>
          </p:cNvSpPr>
          <p:nvPr>
            <p:ph sz="quarter" idx="1"/>
          </p:nvPr>
        </p:nvSpPr>
        <p:spPr/>
        <p:txBody>
          <a:bodyPr/>
          <a:lstStyle/>
          <a:p>
            <a:r>
              <a:rPr lang="fr-FR" dirty="0"/>
              <a:t>Caractéristiques personnelles de dirigeants de PME</a:t>
            </a:r>
          </a:p>
          <a:p>
            <a:pPr lvl="1"/>
            <a:r>
              <a:rPr lang="fr-FR" dirty="0"/>
              <a:t>étude pour établir une relation entre les pratiques financières à court terme et la vulnérabilité financière des PME</a:t>
            </a:r>
          </a:p>
          <a:p>
            <a:r>
              <a:rPr lang="fr-FR" dirty="0"/>
              <a:t>Voir </a:t>
            </a:r>
            <a:r>
              <a:rPr lang="fr-FR" i="1" dirty="0"/>
              <a:t>Exemple </a:t>
            </a:r>
            <a:r>
              <a:rPr lang="fr-FR" i="1" dirty="0" smtClean="0"/>
              <a:t>1.1a</a:t>
            </a:r>
            <a:r>
              <a:rPr lang="fr-FR" dirty="0" smtClean="0"/>
              <a:t> </a:t>
            </a:r>
            <a:r>
              <a:rPr lang="fr-FR" dirty="0"/>
              <a:t>du fichier Excel, </a:t>
            </a:r>
          </a:p>
          <a:p>
            <a:pPr>
              <a:buFontTx/>
              <a:buNone/>
            </a:pPr>
            <a:r>
              <a:rPr lang="fr-FR" dirty="0"/>
              <a:t>	    	</a:t>
            </a:r>
            <a:r>
              <a:rPr lang="fr-FR" sz="2400" i="1" dirty="0"/>
              <a:t>CHAPITRE 1_ANALYSE DESCRIPTIVE.xls</a:t>
            </a:r>
          </a:p>
        </p:txBody>
      </p:sp>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365570" name="Rectangle 2"/>
          <p:cNvSpPr>
            <a:spLocks noGrp="1" noChangeArrowheads="1"/>
          </p:cNvSpPr>
          <p:nvPr>
            <p:ph type="title"/>
          </p:nvPr>
        </p:nvSpPr>
        <p:spPr/>
        <p:txBody>
          <a:bodyPr>
            <a:normAutofit fontScale="90000"/>
          </a:bodyPr>
          <a:lstStyle/>
          <a:p>
            <a:r>
              <a:rPr lang="fr-FR" sz="3600" dirty="0"/>
              <a:t>Exemple 1: les caractéristiques personnelles de dirigeants de PME</a:t>
            </a:r>
          </a:p>
        </p:txBody>
      </p:sp>
      <p:sp>
        <p:nvSpPr>
          <p:cNvPr id="4" name="Espace réservé du numéro de diapositive 5"/>
          <p:cNvSpPr>
            <a:spLocks noGrp="1"/>
          </p:cNvSpPr>
          <p:nvPr>
            <p:ph type="sldNum" sz="quarter" idx="12"/>
          </p:nvPr>
        </p:nvSpPr>
        <p:spPr/>
        <p:txBody>
          <a:bodyPr/>
          <a:lstStyle/>
          <a:p>
            <a:r>
              <a:rPr lang="fr-FR" dirty="0"/>
              <a:t>C1-</a:t>
            </a:r>
            <a:fld id="{9BA283CF-BC57-4E58-A072-61C19BDCD93D}" type="slidenum">
              <a:rPr lang="fr-FR"/>
              <a:pPr/>
              <a:t>13</a:t>
            </a:fld>
            <a:endParaRPr lang="fr-FR" dirty="0"/>
          </a:p>
        </p:txBody>
      </p:sp>
      <p:sp>
        <p:nvSpPr>
          <p:cNvPr id="365571" name="Rectangle 3"/>
          <p:cNvSpPr>
            <a:spLocks noGrp="1" noChangeArrowheads="1"/>
          </p:cNvSpPr>
          <p:nvPr>
            <p:ph sz="quarter" idx="1"/>
          </p:nvPr>
        </p:nvSpPr>
        <p:spPr>
          <a:xfrm>
            <a:off x="457200" y="1600200"/>
            <a:ext cx="8229600" cy="4954588"/>
          </a:xfrm>
        </p:spPr>
        <p:txBody>
          <a:bodyPr>
            <a:normAutofit/>
          </a:bodyPr>
          <a:lstStyle/>
          <a:p>
            <a:pPr marL="180975" indent="-180975">
              <a:lnSpc>
                <a:spcPct val="90000"/>
              </a:lnSpc>
              <a:buSzPct val="60000"/>
              <a:buFont typeface="Times New Roman" pitchFamily="18" charset="0"/>
              <a:buChar char="►"/>
            </a:pPr>
            <a:r>
              <a:rPr lang="fr-FR" sz="2000" b="1" dirty="0"/>
              <a:t>Âge:</a:t>
            </a:r>
            <a:r>
              <a:rPr lang="fr-FR" sz="2000" dirty="0"/>
              <a:t> Âge de l'entrepreneur (années)</a:t>
            </a:r>
          </a:p>
          <a:p>
            <a:pPr marL="180975" indent="-180975">
              <a:lnSpc>
                <a:spcPct val="90000"/>
              </a:lnSpc>
              <a:buSzPct val="60000"/>
              <a:buFont typeface="Times New Roman" pitchFamily="18" charset="0"/>
              <a:buChar char="►"/>
            </a:pPr>
            <a:r>
              <a:rPr lang="fr-FR" sz="2000" b="1" dirty="0"/>
              <a:t>Direction:</a:t>
            </a:r>
            <a:r>
              <a:rPr lang="fr-FR" sz="2000" dirty="0"/>
              <a:t> Nombre d'années passées à la direction de la présente entreprise</a:t>
            </a:r>
          </a:p>
          <a:p>
            <a:pPr marL="180975" indent="-180975">
              <a:lnSpc>
                <a:spcPct val="90000"/>
              </a:lnSpc>
              <a:buSzPct val="60000"/>
              <a:buFont typeface="Times New Roman" pitchFamily="18" charset="0"/>
              <a:buChar char="►"/>
            </a:pPr>
            <a:r>
              <a:rPr lang="fr-FR" sz="2000" b="1" dirty="0"/>
              <a:t>Expérience:</a:t>
            </a:r>
            <a:r>
              <a:rPr lang="fr-FR" sz="2000" dirty="0"/>
              <a:t> Nombre d'années d'expérience dans le secteur d'activités</a:t>
            </a:r>
          </a:p>
          <a:p>
            <a:pPr marL="180975" indent="-180975">
              <a:lnSpc>
                <a:spcPct val="90000"/>
              </a:lnSpc>
              <a:buSzPct val="60000"/>
              <a:buFont typeface="Times New Roman" pitchFamily="18" charset="0"/>
              <a:buChar char="►"/>
            </a:pPr>
            <a:r>
              <a:rPr lang="fr-FR" sz="2000" b="1" dirty="0"/>
              <a:t>Scolarité:</a:t>
            </a:r>
            <a:r>
              <a:rPr lang="fr-FR" sz="2000" dirty="0"/>
              <a:t> Niveau de scolarité le plus élevé atteint comme indicateur du degré de formation</a:t>
            </a:r>
          </a:p>
          <a:p>
            <a:pPr marL="180975" indent="-180975">
              <a:lnSpc>
                <a:spcPct val="90000"/>
              </a:lnSpc>
              <a:buFontTx/>
              <a:buNone/>
            </a:pPr>
            <a:r>
              <a:rPr lang="fr-FR" sz="2000" dirty="0"/>
              <a:t>		1. Primaire	</a:t>
            </a:r>
            <a:r>
              <a:rPr lang="fr-FR" sz="2000" dirty="0">
                <a:sym typeface="Wingdings" pitchFamily="2" charset="2"/>
              </a:rPr>
              <a:t></a:t>
            </a:r>
          </a:p>
          <a:p>
            <a:pPr marL="180975" indent="-180975">
              <a:lnSpc>
                <a:spcPct val="90000"/>
              </a:lnSpc>
              <a:buFontTx/>
              <a:buNone/>
            </a:pPr>
            <a:r>
              <a:rPr lang="fr-FR" sz="2000" dirty="0"/>
              <a:t>		2. Secondaire	</a:t>
            </a:r>
            <a:r>
              <a:rPr lang="fr-FR" sz="2000" dirty="0">
                <a:sym typeface="Wingdings" pitchFamily="2" charset="2"/>
              </a:rPr>
              <a:t></a:t>
            </a:r>
            <a:r>
              <a:rPr lang="fr-FR" sz="2000" dirty="0"/>
              <a:t> </a:t>
            </a:r>
          </a:p>
          <a:p>
            <a:pPr marL="180975" indent="-180975">
              <a:lnSpc>
                <a:spcPct val="90000"/>
              </a:lnSpc>
              <a:buFontTx/>
              <a:buNone/>
            </a:pPr>
            <a:r>
              <a:rPr lang="fr-FR" sz="2000" dirty="0"/>
              <a:t>		3. Collégial	</a:t>
            </a:r>
            <a:r>
              <a:rPr lang="fr-FR" sz="2000" dirty="0">
                <a:sym typeface="Wingdings" pitchFamily="2" charset="2"/>
              </a:rPr>
              <a:t></a:t>
            </a:r>
            <a:r>
              <a:rPr lang="fr-FR" sz="2000" dirty="0"/>
              <a:t> </a:t>
            </a:r>
          </a:p>
          <a:p>
            <a:pPr marL="180975" indent="-180975">
              <a:lnSpc>
                <a:spcPct val="90000"/>
              </a:lnSpc>
              <a:buFontTx/>
              <a:buNone/>
            </a:pPr>
            <a:r>
              <a:rPr lang="fr-FR" sz="2000" dirty="0"/>
              <a:t>		4. Universitaire	</a:t>
            </a:r>
            <a:r>
              <a:rPr lang="fr-FR" sz="2000" dirty="0">
                <a:sym typeface="Wingdings" pitchFamily="2" charset="2"/>
              </a:rPr>
              <a:t></a:t>
            </a:r>
            <a:r>
              <a:rPr lang="fr-FR" sz="2000" dirty="0"/>
              <a:t> </a:t>
            </a:r>
          </a:p>
          <a:p>
            <a:pPr marL="180975" indent="-180975">
              <a:lnSpc>
                <a:spcPct val="90000"/>
              </a:lnSpc>
              <a:buSzPct val="60000"/>
              <a:buFont typeface="Times New Roman" pitchFamily="18" charset="0"/>
              <a:buChar char="►"/>
            </a:pPr>
            <a:r>
              <a:rPr lang="fr-FR" sz="2000" b="1" dirty="0"/>
              <a:t>Spécialisation:</a:t>
            </a:r>
            <a:r>
              <a:rPr lang="fr-FR" sz="2000" dirty="0"/>
              <a:t> Spécialisation en comptabilité ou en finance à titre de mesure de compétences en gestion financière</a:t>
            </a:r>
          </a:p>
          <a:p>
            <a:pPr marL="180975" indent="-180975">
              <a:lnSpc>
                <a:spcPct val="90000"/>
              </a:lnSpc>
              <a:buFontTx/>
              <a:buNone/>
            </a:pPr>
            <a:r>
              <a:rPr lang="fr-FR" sz="2000" dirty="0"/>
              <a:t>		 </a:t>
            </a:r>
            <a:r>
              <a:rPr lang="fr-FR" sz="2000" dirty="0">
                <a:sym typeface="Wingdings" pitchFamily="2" charset="2"/>
              </a:rPr>
              <a:t></a:t>
            </a:r>
            <a:r>
              <a:rPr lang="fr-FR" sz="2000" dirty="0"/>
              <a:t> Oui	 </a:t>
            </a:r>
            <a:r>
              <a:rPr lang="fr-FR" sz="2000" dirty="0">
                <a:sym typeface="Wingdings" pitchFamily="2" charset="2"/>
              </a:rPr>
              <a:t></a:t>
            </a:r>
            <a:r>
              <a:rPr lang="fr-FR" sz="2000" dirty="0"/>
              <a:t> Non</a:t>
            </a:r>
          </a:p>
          <a:p>
            <a:pPr marL="180975" indent="-180975">
              <a:lnSpc>
                <a:spcPct val="90000"/>
              </a:lnSpc>
              <a:buFontTx/>
              <a:buNone/>
            </a:pPr>
            <a:r>
              <a:rPr lang="fr-FR" sz="2000" dirty="0"/>
              <a:t>* Source: Adapté de </a:t>
            </a:r>
            <a:r>
              <a:rPr lang="fr-FR" sz="2000" dirty="0" err="1"/>
              <a:t>Therrien</a:t>
            </a:r>
            <a:r>
              <a:rPr lang="fr-FR" sz="2000" dirty="0"/>
              <a:t>, C. </a:t>
            </a:r>
            <a:r>
              <a:rPr lang="fr-FR" sz="2000" i="1" dirty="0"/>
              <a:t>L'effet de l'utilisation de pratiques de gestion financière à court terme sur la vulnérabilité financière en fonction de l'âge des PME</a:t>
            </a:r>
            <a:r>
              <a:rPr lang="fr-FR" sz="2000" dirty="0"/>
              <a:t>. </a:t>
            </a:r>
            <a:r>
              <a:rPr lang="fr-FR" sz="2000" i="1" dirty="0"/>
              <a:t>Mémoire de recherche, UQTR, juin 2003</a:t>
            </a:r>
          </a:p>
        </p:txBody>
      </p:sp>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366594" name="Rectangle 2"/>
          <p:cNvSpPr>
            <a:spLocks noGrp="1" noChangeArrowheads="1"/>
          </p:cNvSpPr>
          <p:nvPr>
            <p:ph type="title"/>
          </p:nvPr>
        </p:nvSpPr>
        <p:spPr/>
        <p:txBody>
          <a:bodyPr/>
          <a:lstStyle/>
          <a:p>
            <a:r>
              <a:rPr lang="fr-FR" dirty="0"/>
              <a:t>Exemple 1: les données</a:t>
            </a:r>
          </a:p>
        </p:txBody>
      </p:sp>
      <p:sp>
        <p:nvSpPr>
          <p:cNvPr id="12" name="Espace réservé du numéro de diapositive 5"/>
          <p:cNvSpPr>
            <a:spLocks noGrp="1"/>
          </p:cNvSpPr>
          <p:nvPr>
            <p:ph type="sldNum" sz="quarter" idx="12"/>
          </p:nvPr>
        </p:nvSpPr>
        <p:spPr/>
        <p:txBody>
          <a:bodyPr/>
          <a:lstStyle/>
          <a:p>
            <a:r>
              <a:rPr lang="fr-FR"/>
              <a:t>C1-</a:t>
            </a:r>
            <a:fld id="{D4140AFE-CD8C-421D-9E4F-E2C2F92C8951}" type="slidenum">
              <a:rPr lang="fr-FR"/>
              <a:pPr/>
              <a:t>14</a:t>
            </a:fld>
            <a:endParaRPr lang="fr-FR"/>
          </a:p>
        </p:txBody>
      </p:sp>
      <p:sp>
        <p:nvSpPr>
          <p:cNvPr id="366597" name="Text Box 5"/>
          <p:cNvSpPr txBox="1">
            <a:spLocks noChangeArrowheads="1"/>
          </p:cNvSpPr>
          <p:nvPr/>
        </p:nvSpPr>
        <p:spPr bwMode="auto">
          <a:xfrm>
            <a:off x="876300" y="5762625"/>
            <a:ext cx="7305675" cy="457200"/>
          </a:xfrm>
          <a:prstGeom prst="rect">
            <a:avLst/>
          </a:prstGeom>
          <a:noFill/>
          <a:ln w="12700" cap="sq">
            <a:noFill/>
            <a:miter lim="800000"/>
            <a:headEnd type="none" w="sm" len="sm"/>
            <a:tailEnd type="none" w="sm" len="sm"/>
          </a:ln>
          <a:effectLst/>
        </p:spPr>
        <p:txBody>
          <a:bodyPr>
            <a:spAutoFit/>
          </a:bodyPr>
          <a:lstStyle/>
          <a:p>
            <a:pPr>
              <a:spcBef>
                <a:spcPct val="50000"/>
              </a:spcBef>
            </a:pPr>
            <a:r>
              <a:rPr lang="fr-FR" sz="2400"/>
              <a:t>Comment doit-on interpréter ces données?</a:t>
            </a:r>
          </a:p>
        </p:txBody>
      </p:sp>
      <p:grpSp>
        <p:nvGrpSpPr>
          <p:cNvPr id="366612" name="Group 20"/>
          <p:cNvGrpSpPr>
            <a:grpSpLocks/>
          </p:cNvGrpSpPr>
          <p:nvPr/>
        </p:nvGrpSpPr>
        <p:grpSpPr bwMode="auto">
          <a:xfrm>
            <a:off x="1768475" y="1828800"/>
            <a:ext cx="5613400" cy="3743325"/>
            <a:chOff x="1114" y="1152"/>
            <a:chExt cx="3536" cy="2358"/>
          </a:xfrm>
        </p:grpSpPr>
        <p:pic>
          <p:nvPicPr>
            <p:cNvPr id="366605" name="Picture 13"/>
            <p:cNvPicPr>
              <a:picLocks noChangeAspect="1" noChangeArrowheads="1"/>
            </p:cNvPicPr>
            <p:nvPr/>
          </p:nvPicPr>
          <p:blipFill>
            <a:blip r:embed="rId3" cstate="print"/>
            <a:srcRect/>
            <a:stretch>
              <a:fillRect/>
            </a:stretch>
          </p:blipFill>
          <p:spPr bwMode="auto">
            <a:xfrm>
              <a:off x="1114" y="1152"/>
              <a:ext cx="3536" cy="2273"/>
            </a:xfrm>
            <a:prstGeom prst="rect">
              <a:avLst/>
            </a:prstGeom>
            <a:noFill/>
            <a:ln w="12700" cap="sq">
              <a:noFill/>
              <a:miter lim="800000"/>
              <a:headEnd type="none" w="sm" len="sm"/>
              <a:tailEnd type="none" w="sm" len="sm"/>
            </a:ln>
            <a:effectLst/>
          </p:spPr>
        </p:pic>
        <p:sp>
          <p:nvSpPr>
            <p:cNvPr id="366606" name="Line 14"/>
            <p:cNvSpPr>
              <a:spLocks noChangeShapeType="1"/>
            </p:cNvSpPr>
            <p:nvPr/>
          </p:nvSpPr>
          <p:spPr bwMode="auto">
            <a:xfrm>
              <a:off x="1458" y="3402"/>
              <a:ext cx="0" cy="108"/>
            </a:xfrm>
            <a:prstGeom prst="line">
              <a:avLst/>
            </a:prstGeom>
            <a:noFill/>
            <a:ln w="28575">
              <a:solidFill>
                <a:schemeClr val="tx1"/>
              </a:solidFill>
              <a:prstDash val="sysDot"/>
              <a:round/>
              <a:headEnd type="none" w="sm" len="sm"/>
              <a:tailEnd type="none" w="sm" len="sm"/>
            </a:ln>
            <a:effectLst/>
          </p:spPr>
          <p:txBody>
            <a:bodyPr/>
            <a:lstStyle/>
            <a:p>
              <a:endParaRPr lang="en-CA"/>
            </a:p>
          </p:txBody>
        </p:sp>
        <p:sp>
          <p:nvSpPr>
            <p:cNvPr id="366607" name="Line 15"/>
            <p:cNvSpPr>
              <a:spLocks noChangeShapeType="1"/>
            </p:cNvSpPr>
            <p:nvPr/>
          </p:nvSpPr>
          <p:spPr bwMode="auto">
            <a:xfrm>
              <a:off x="1956" y="3402"/>
              <a:ext cx="0" cy="108"/>
            </a:xfrm>
            <a:prstGeom prst="line">
              <a:avLst/>
            </a:prstGeom>
            <a:noFill/>
            <a:ln w="28575">
              <a:solidFill>
                <a:schemeClr val="tx1"/>
              </a:solidFill>
              <a:prstDash val="sysDot"/>
              <a:round/>
              <a:headEnd type="none" w="sm" len="sm"/>
              <a:tailEnd type="none" w="sm" len="sm"/>
            </a:ln>
            <a:effectLst/>
          </p:spPr>
          <p:txBody>
            <a:bodyPr/>
            <a:lstStyle/>
            <a:p>
              <a:endParaRPr lang="en-CA"/>
            </a:p>
          </p:txBody>
        </p:sp>
        <p:sp>
          <p:nvSpPr>
            <p:cNvPr id="366608" name="Line 16"/>
            <p:cNvSpPr>
              <a:spLocks noChangeShapeType="1"/>
            </p:cNvSpPr>
            <p:nvPr/>
          </p:nvSpPr>
          <p:spPr bwMode="auto">
            <a:xfrm>
              <a:off x="2406" y="3402"/>
              <a:ext cx="0" cy="108"/>
            </a:xfrm>
            <a:prstGeom prst="line">
              <a:avLst/>
            </a:prstGeom>
            <a:noFill/>
            <a:ln w="28575">
              <a:solidFill>
                <a:schemeClr val="tx1"/>
              </a:solidFill>
              <a:prstDash val="sysDot"/>
              <a:round/>
              <a:headEnd type="none" w="sm" len="sm"/>
              <a:tailEnd type="none" w="sm" len="sm"/>
            </a:ln>
            <a:effectLst/>
          </p:spPr>
          <p:txBody>
            <a:bodyPr/>
            <a:lstStyle/>
            <a:p>
              <a:endParaRPr lang="en-CA"/>
            </a:p>
          </p:txBody>
        </p:sp>
        <p:sp>
          <p:nvSpPr>
            <p:cNvPr id="366609" name="Line 17"/>
            <p:cNvSpPr>
              <a:spLocks noChangeShapeType="1"/>
            </p:cNvSpPr>
            <p:nvPr/>
          </p:nvSpPr>
          <p:spPr bwMode="auto">
            <a:xfrm>
              <a:off x="3042" y="3402"/>
              <a:ext cx="0" cy="108"/>
            </a:xfrm>
            <a:prstGeom prst="line">
              <a:avLst/>
            </a:prstGeom>
            <a:noFill/>
            <a:ln w="28575">
              <a:solidFill>
                <a:schemeClr val="tx1"/>
              </a:solidFill>
              <a:prstDash val="sysDot"/>
              <a:round/>
              <a:headEnd type="none" w="sm" len="sm"/>
              <a:tailEnd type="none" w="sm" len="sm"/>
            </a:ln>
            <a:effectLst/>
          </p:spPr>
          <p:txBody>
            <a:bodyPr/>
            <a:lstStyle/>
            <a:p>
              <a:endParaRPr lang="en-CA"/>
            </a:p>
          </p:txBody>
        </p:sp>
        <p:sp>
          <p:nvSpPr>
            <p:cNvPr id="366610" name="Line 18"/>
            <p:cNvSpPr>
              <a:spLocks noChangeShapeType="1"/>
            </p:cNvSpPr>
            <p:nvPr/>
          </p:nvSpPr>
          <p:spPr bwMode="auto">
            <a:xfrm>
              <a:off x="3612" y="3402"/>
              <a:ext cx="0" cy="108"/>
            </a:xfrm>
            <a:prstGeom prst="line">
              <a:avLst/>
            </a:prstGeom>
            <a:noFill/>
            <a:ln w="28575">
              <a:solidFill>
                <a:schemeClr val="tx1"/>
              </a:solidFill>
              <a:prstDash val="sysDot"/>
              <a:round/>
              <a:headEnd type="none" w="sm" len="sm"/>
              <a:tailEnd type="none" w="sm" len="sm"/>
            </a:ln>
            <a:effectLst/>
          </p:spPr>
          <p:txBody>
            <a:bodyPr/>
            <a:lstStyle/>
            <a:p>
              <a:endParaRPr lang="en-CA"/>
            </a:p>
          </p:txBody>
        </p:sp>
        <p:sp>
          <p:nvSpPr>
            <p:cNvPr id="366611" name="Line 19"/>
            <p:cNvSpPr>
              <a:spLocks noChangeShapeType="1"/>
            </p:cNvSpPr>
            <p:nvPr/>
          </p:nvSpPr>
          <p:spPr bwMode="auto">
            <a:xfrm>
              <a:off x="4254" y="3402"/>
              <a:ext cx="0" cy="108"/>
            </a:xfrm>
            <a:prstGeom prst="line">
              <a:avLst/>
            </a:prstGeom>
            <a:noFill/>
            <a:ln w="28575">
              <a:solidFill>
                <a:schemeClr val="tx1"/>
              </a:solidFill>
              <a:prstDash val="sysDot"/>
              <a:round/>
              <a:headEnd type="none" w="sm" len="sm"/>
              <a:tailEnd type="none" w="sm" len="sm"/>
            </a:ln>
            <a:effectLst/>
          </p:spPr>
          <p:txBody>
            <a:bodyPr/>
            <a:lstStyle/>
            <a:p>
              <a:endParaRPr lang="en-CA"/>
            </a:p>
          </p:txBody>
        </p:sp>
      </p:grpSp>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367618" name="Rectangle 2"/>
          <p:cNvSpPr>
            <a:spLocks noGrp="1" noChangeArrowheads="1"/>
          </p:cNvSpPr>
          <p:nvPr>
            <p:ph type="title"/>
          </p:nvPr>
        </p:nvSpPr>
        <p:spPr/>
        <p:txBody>
          <a:bodyPr>
            <a:normAutofit fontScale="90000"/>
          </a:bodyPr>
          <a:lstStyle/>
          <a:p>
            <a:r>
              <a:rPr lang="fr-FR" sz="3600" dirty="0"/>
              <a:t>Exemple 2: divers types de données</a:t>
            </a:r>
            <a:br>
              <a:rPr lang="fr-FR" sz="3600" dirty="0"/>
            </a:br>
            <a:r>
              <a:rPr lang="fr-FR" sz="3600" dirty="0"/>
              <a:t>à analyser</a:t>
            </a:r>
          </a:p>
        </p:txBody>
      </p:sp>
      <p:sp>
        <p:nvSpPr>
          <p:cNvPr id="4" name="Espace réservé du numéro de diapositive 5"/>
          <p:cNvSpPr>
            <a:spLocks noGrp="1"/>
          </p:cNvSpPr>
          <p:nvPr>
            <p:ph type="sldNum" sz="quarter" idx="12"/>
          </p:nvPr>
        </p:nvSpPr>
        <p:spPr/>
        <p:txBody>
          <a:bodyPr/>
          <a:lstStyle/>
          <a:p>
            <a:r>
              <a:rPr lang="fr-FR"/>
              <a:t>C1-</a:t>
            </a:r>
            <a:fld id="{759469BD-854C-4F5C-8DDC-A04A164F17E3}" type="slidenum">
              <a:rPr lang="fr-FR"/>
              <a:pPr/>
              <a:t>15</a:t>
            </a:fld>
            <a:endParaRPr lang="fr-FR"/>
          </a:p>
        </p:txBody>
      </p:sp>
      <p:sp>
        <p:nvSpPr>
          <p:cNvPr id="367619" name="Rectangle 3"/>
          <p:cNvSpPr>
            <a:spLocks noGrp="1" noChangeArrowheads="1"/>
          </p:cNvSpPr>
          <p:nvPr>
            <p:ph sz="quarter" idx="1"/>
          </p:nvPr>
        </p:nvSpPr>
        <p:spPr>
          <a:xfrm>
            <a:off x="457200" y="1600200"/>
            <a:ext cx="8229600" cy="4878388"/>
          </a:xfrm>
        </p:spPr>
        <p:txBody>
          <a:bodyPr/>
          <a:lstStyle/>
          <a:p>
            <a:pPr>
              <a:lnSpc>
                <a:spcPct val="90000"/>
              </a:lnSpc>
            </a:pPr>
            <a:r>
              <a:rPr lang="fr-FR" dirty="0"/>
              <a:t>Résultats à un test de spatialisation</a:t>
            </a:r>
          </a:p>
          <a:p>
            <a:pPr lvl="1">
              <a:lnSpc>
                <a:spcPct val="90000"/>
              </a:lnSpc>
            </a:pPr>
            <a:r>
              <a:rPr lang="fr-FR" dirty="0"/>
              <a:t>permet de mesurer l'aptitude à concevoir visuellement des formes géométriques et à comprendre la représentation d'objets en deux dimensions, à distinguer les rapports qui résultent du mouvement d'objets dans l'espace</a:t>
            </a:r>
          </a:p>
          <a:p>
            <a:pPr lvl="1">
              <a:lnSpc>
                <a:spcPct val="90000"/>
              </a:lnSpc>
            </a:pPr>
            <a:r>
              <a:rPr lang="fr-FR" dirty="0"/>
              <a:t>résultats obtenus par des postulants à un poste d'opérateur dans une usine de transformation de la région de l'Estrie</a:t>
            </a:r>
          </a:p>
          <a:p>
            <a:pPr>
              <a:lnSpc>
                <a:spcPct val="90000"/>
              </a:lnSpc>
            </a:pPr>
            <a:r>
              <a:rPr lang="fr-FR" dirty="0"/>
              <a:t>Voir </a:t>
            </a:r>
            <a:r>
              <a:rPr lang="fr-FR" i="1" dirty="0"/>
              <a:t>Exemple </a:t>
            </a:r>
            <a:r>
              <a:rPr lang="fr-FR" i="1" dirty="0" smtClean="0"/>
              <a:t>1.1b</a:t>
            </a:r>
            <a:r>
              <a:rPr lang="fr-FR" dirty="0" smtClean="0"/>
              <a:t> </a:t>
            </a:r>
            <a:r>
              <a:rPr lang="fr-FR" dirty="0"/>
              <a:t>du fichier Excel, </a:t>
            </a:r>
          </a:p>
          <a:p>
            <a:pPr>
              <a:lnSpc>
                <a:spcPct val="90000"/>
              </a:lnSpc>
              <a:buFontTx/>
              <a:buNone/>
            </a:pPr>
            <a:r>
              <a:rPr lang="fr-FR" dirty="0"/>
              <a:t>	    	</a:t>
            </a:r>
            <a:r>
              <a:rPr lang="fr-FR" sz="2400" i="1" dirty="0"/>
              <a:t>CHAPITRE 1_ANALYSE DESCRIPTIVE.xls</a:t>
            </a:r>
          </a:p>
        </p:txBody>
      </p:sp>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372738" name="Rectangle 2"/>
          <p:cNvSpPr>
            <a:spLocks noGrp="1" noChangeArrowheads="1"/>
          </p:cNvSpPr>
          <p:nvPr>
            <p:ph type="title"/>
          </p:nvPr>
        </p:nvSpPr>
        <p:spPr/>
        <p:txBody>
          <a:bodyPr/>
          <a:lstStyle/>
          <a:p>
            <a:r>
              <a:rPr lang="fr-FR" dirty="0"/>
              <a:t>Exemple 2: les données</a:t>
            </a:r>
          </a:p>
        </p:txBody>
      </p:sp>
      <p:sp>
        <p:nvSpPr>
          <p:cNvPr id="6" name="Espace réservé du numéro de diapositive 5"/>
          <p:cNvSpPr>
            <a:spLocks noGrp="1"/>
          </p:cNvSpPr>
          <p:nvPr>
            <p:ph type="sldNum" sz="quarter" idx="12"/>
          </p:nvPr>
        </p:nvSpPr>
        <p:spPr/>
        <p:txBody>
          <a:bodyPr/>
          <a:lstStyle/>
          <a:p>
            <a:r>
              <a:rPr lang="fr-FR"/>
              <a:t>C1-</a:t>
            </a:r>
            <a:fld id="{32C0CA85-B125-4870-9E29-DC393D919856}" type="slidenum">
              <a:rPr lang="fr-FR"/>
              <a:pPr/>
              <a:t>16</a:t>
            </a:fld>
            <a:endParaRPr lang="fr-FR"/>
          </a:p>
        </p:txBody>
      </p:sp>
      <p:sp>
        <p:nvSpPr>
          <p:cNvPr id="372740" name="Text Box 4"/>
          <p:cNvSpPr txBox="1">
            <a:spLocks noChangeArrowheads="1"/>
          </p:cNvSpPr>
          <p:nvPr/>
        </p:nvSpPr>
        <p:spPr bwMode="auto">
          <a:xfrm>
            <a:off x="1616176" y="5336877"/>
            <a:ext cx="7506568" cy="369332"/>
          </a:xfrm>
          <a:prstGeom prst="rect">
            <a:avLst/>
          </a:prstGeom>
          <a:noFill/>
          <a:ln w="12700" cap="sq">
            <a:noFill/>
            <a:miter lim="800000"/>
            <a:headEnd type="none" w="sm" len="sm"/>
            <a:tailEnd type="none" w="sm" len="sm"/>
          </a:ln>
          <a:effectLst/>
        </p:spPr>
        <p:txBody>
          <a:bodyPr wrap="square">
            <a:spAutoFit/>
          </a:bodyPr>
          <a:lstStyle/>
          <a:p>
            <a:pPr marL="712788" indent="-712788">
              <a:spcBef>
                <a:spcPct val="50000"/>
              </a:spcBef>
            </a:pPr>
            <a:r>
              <a:rPr lang="fr-FR" sz="1800" i="1" dirty="0"/>
              <a:t>Source: </a:t>
            </a:r>
            <a:r>
              <a:rPr lang="fr-FR" sz="1800" i="1" dirty="0" smtClean="0"/>
              <a:t>Normand </a:t>
            </a:r>
            <a:r>
              <a:rPr lang="fr-FR" sz="1800" i="1" dirty="0" err="1"/>
              <a:t>Pettersen</a:t>
            </a:r>
            <a:r>
              <a:rPr lang="fr-FR" sz="1800" i="1" dirty="0"/>
              <a:t>, département des sciences de la gestion de l'UQTR</a:t>
            </a:r>
          </a:p>
        </p:txBody>
      </p:sp>
      <p:sp>
        <p:nvSpPr>
          <p:cNvPr id="372741" name="Text Box 5"/>
          <p:cNvSpPr txBox="1">
            <a:spLocks noChangeArrowheads="1"/>
          </p:cNvSpPr>
          <p:nvPr/>
        </p:nvSpPr>
        <p:spPr bwMode="auto">
          <a:xfrm>
            <a:off x="4089400" y="5019675"/>
            <a:ext cx="184150" cy="579438"/>
          </a:xfrm>
          <a:prstGeom prst="rect">
            <a:avLst/>
          </a:prstGeom>
          <a:noFill/>
          <a:ln w="12700" cap="sq">
            <a:noFill/>
            <a:miter lim="800000"/>
            <a:headEnd type="none" w="sm" len="sm"/>
            <a:tailEnd type="none" w="sm" len="sm"/>
          </a:ln>
          <a:effectLst/>
        </p:spPr>
        <p:txBody>
          <a:bodyPr wrap="none">
            <a:spAutoFit/>
          </a:bodyPr>
          <a:lstStyle/>
          <a:p>
            <a:endParaRPr lang="fr-FR"/>
          </a:p>
        </p:txBody>
      </p:sp>
      <p:pic>
        <p:nvPicPr>
          <p:cNvPr id="372743" name="Picture 7"/>
          <p:cNvPicPr>
            <a:picLocks noChangeAspect="1" noChangeArrowheads="1"/>
          </p:cNvPicPr>
          <p:nvPr/>
        </p:nvPicPr>
        <p:blipFill>
          <a:blip r:embed="rId3" cstate="print"/>
          <a:srcRect/>
          <a:stretch>
            <a:fillRect/>
          </a:stretch>
        </p:blipFill>
        <p:spPr bwMode="auto">
          <a:xfrm>
            <a:off x="1716418" y="1697038"/>
            <a:ext cx="5627688" cy="3429000"/>
          </a:xfrm>
          <a:prstGeom prst="rect">
            <a:avLst/>
          </a:prstGeom>
          <a:noFill/>
          <a:ln w="12700" cap="sq">
            <a:noFill/>
            <a:miter lim="800000"/>
            <a:headEnd type="none" w="sm" len="sm"/>
            <a:tailEnd type="none" w="sm" len="sm"/>
          </a:ln>
          <a:effectLst/>
        </p:spPr>
      </p:pic>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380930" name="Rectangle 2"/>
          <p:cNvSpPr>
            <a:spLocks noGrp="1" noChangeArrowheads="1"/>
          </p:cNvSpPr>
          <p:nvPr>
            <p:ph type="title"/>
          </p:nvPr>
        </p:nvSpPr>
        <p:spPr/>
        <p:txBody>
          <a:bodyPr/>
          <a:lstStyle/>
          <a:p>
            <a:r>
              <a:rPr lang="fr-FR" dirty="0"/>
              <a:t>Exemple 2: l’analyse des données</a:t>
            </a:r>
          </a:p>
        </p:txBody>
      </p:sp>
      <p:sp>
        <p:nvSpPr>
          <p:cNvPr id="4" name="Espace réservé du numéro de diapositive 5"/>
          <p:cNvSpPr>
            <a:spLocks noGrp="1"/>
          </p:cNvSpPr>
          <p:nvPr>
            <p:ph type="sldNum" sz="quarter" idx="12"/>
          </p:nvPr>
        </p:nvSpPr>
        <p:spPr/>
        <p:txBody>
          <a:bodyPr/>
          <a:lstStyle/>
          <a:p>
            <a:r>
              <a:rPr lang="fr-FR"/>
              <a:t>C1-</a:t>
            </a:r>
            <a:fld id="{02DC69B2-D6AD-40EC-9F92-E5A36D6ED0A7}" type="slidenum">
              <a:rPr lang="fr-FR"/>
              <a:pPr/>
              <a:t>17</a:t>
            </a:fld>
            <a:endParaRPr lang="fr-FR"/>
          </a:p>
        </p:txBody>
      </p:sp>
      <p:sp>
        <p:nvSpPr>
          <p:cNvPr id="380931" name="Rectangle 3"/>
          <p:cNvSpPr>
            <a:spLocks noGrp="1" noChangeArrowheads="1"/>
          </p:cNvSpPr>
          <p:nvPr>
            <p:ph sz="quarter" idx="1"/>
          </p:nvPr>
        </p:nvSpPr>
        <p:spPr/>
        <p:txBody>
          <a:bodyPr/>
          <a:lstStyle/>
          <a:p>
            <a:pPr>
              <a:lnSpc>
                <a:spcPct val="90000"/>
              </a:lnSpc>
            </a:pPr>
            <a:r>
              <a:rPr lang="fr-FR" dirty="0"/>
              <a:t>Comment peut-on faire ressortir toute l’information contenue dans ces données?</a:t>
            </a:r>
          </a:p>
          <a:p>
            <a:pPr>
              <a:lnSpc>
                <a:spcPct val="90000"/>
              </a:lnSpc>
            </a:pPr>
            <a:r>
              <a:rPr lang="fr-FR" dirty="0"/>
              <a:t>Comment devrait-on représenter graphiquement ces données afin de mieux visualiser </a:t>
            </a:r>
            <a:r>
              <a:rPr lang="fr-FR" dirty="0" smtClean="0"/>
              <a:t>leurs variations  </a:t>
            </a:r>
            <a:r>
              <a:rPr lang="fr-FR" dirty="0"/>
              <a:t>et de les interpréter?</a:t>
            </a:r>
          </a:p>
          <a:p>
            <a:pPr>
              <a:lnSpc>
                <a:spcPct val="90000"/>
              </a:lnSpc>
            </a:pPr>
            <a:r>
              <a:rPr lang="fr-FR" dirty="0"/>
              <a:t>Pourrait-on résumer ces données de façon plus succincte et significative?</a:t>
            </a:r>
          </a:p>
          <a:p>
            <a:pPr>
              <a:lnSpc>
                <a:spcPct val="90000"/>
              </a:lnSpc>
            </a:pPr>
            <a:r>
              <a:rPr lang="fr-FR" dirty="0"/>
              <a:t>Existe-t-il des valeurs aberrantes (une valeur aberrante supérieure pourrait indiquer un candidat exceptionnel)?</a:t>
            </a:r>
          </a:p>
        </p:txBody>
      </p:sp>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379906" name="Rectangle 2"/>
          <p:cNvSpPr>
            <a:spLocks noGrp="1" noChangeArrowheads="1"/>
          </p:cNvSpPr>
          <p:nvPr>
            <p:ph type="title"/>
          </p:nvPr>
        </p:nvSpPr>
        <p:spPr/>
        <p:txBody>
          <a:bodyPr>
            <a:normAutofit fontScale="90000"/>
          </a:bodyPr>
          <a:lstStyle/>
          <a:p>
            <a:r>
              <a:rPr lang="fr-FR" sz="3600" dirty="0"/>
              <a:t>Exemple 3: divers types de données</a:t>
            </a:r>
            <a:br>
              <a:rPr lang="fr-FR" sz="3600" dirty="0"/>
            </a:br>
            <a:r>
              <a:rPr lang="fr-FR" sz="3600" dirty="0"/>
              <a:t>à analyser</a:t>
            </a:r>
          </a:p>
        </p:txBody>
      </p:sp>
      <p:sp>
        <p:nvSpPr>
          <p:cNvPr id="4" name="Espace réservé du numéro de diapositive 5"/>
          <p:cNvSpPr>
            <a:spLocks noGrp="1"/>
          </p:cNvSpPr>
          <p:nvPr>
            <p:ph type="sldNum" sz="quarter" idx="12"/>
          </p:nvPr>
        </p:nvSpPr>
        <p:spPr/>
        <p:txBody>
          <a:bodyPr/>
          <a:lstStyle/>
          <a:p>
            <a:r>
              <a:rPr lang="fr-FR"/>
              <a:t>C1-</a:t>
            </a:r>
            <a:fld id="{79C74C71-C491-4C1F-9BF3-3AF0FC133ED1}" type="slidenum">
              <a:rPr lang="fr-FR"/>
              <a:pPr/>
              <a:t>18</a:t>
            </a:fld>
            <a:endParaRPr lang="fr-FR"/>
          </a:p>
        </p:txBody>
      </p:sp>
      <p:sp>
        <p:nvSpPr>
          <p:cNvPr id="379907" name="Rectangle 3"/>
          <p:cNvSpPr>
            <a:spLocks noGrp="1" noChangeArrowheads="1"/>
          </p:cNvSpPr>
          <p:nvPr>
            <p:ph sz="quarter" idx="1"/>
          </p:nvPr>
        </p:nvSpPr>
        <p:spPr>
          <a:xfrm>
            <a:off x="457200" y="1600200"/>
            <a:ext cx="8229600" cy="4878388"/>
          </a:xfrm>
        </p:spPr>
        <p:txBody>
          <a:bodyPr>
            <a:normAutofit lnSpcReduction="10000"/>
          </a:bodyPr>
          <a:lstStyle/>
          <a:p>
            <a:pPr marL="266700" indent="-266700">
              <a:lnSpc>
                <a:spcPct val="80000"/>
              </a:lnSpc>
              <a:tabLst>
                <a:tab pos="628650" algn="l"/>
                <a:tab pos="2152650" algn="l"/>
                <a:tab pos="3409950" algn="l"/>
                <a:tab pos="5019675" algn="l"/>
              </a:tabLst>
            </a:pPr>
            <a:r>
              <a:rPr lang="fr-FR" sz="1800" dirty="0"/>
              <a:t>Sondage pour mieux cerner les besoins en nouvelles technologies</a:t>
            </a:r>
          </a:p>
          <a:p>
            <a:pPr marL="266700" indent="-266700">
              <a:lnSpc>
                <a:spcPct val="80000"/>
              </a:lnSpc>
              <a:buFontTx/>
              <a:buNone/>
              <a:tabLst>
                <a:tab pos="628650" algn="l"/>
                <a:tab pos="2152650" algn="l"/>
                <a:tab pos="3409950" algn="l"/>
                <a:tab pos="5019675" algn="l"/>
              </a:tabLst>
            </a:pPr>
            <a:r>
              <a:rPr lang="fr-FR" sz="1800" dirty="0"/>
              <a:t>	1 a) Il est important pour vous de connaître les nouvelles technologies dès qu'elles    	 sont disponibles sur le </a:t>
            </a:r>
            <a:r>
              <a:rPr lang="fr-FR" sz="1800" dirty="0" smtClean="0"/>
              <a:t>marché:</a:t>
            </a:r>
            <a:endParaRPr lang="fr-FR" sz="1800" dirty="0"/>
          </a:p>
          <a:p>
            <a:pPr marL="542925" lvl="1" indent="0">
              <a:lnSpc>
                <a:spcPct val="80000"/>
              </a:lnSpc>
              <a:buFontTx/>
              <a:buNone/>
              <a:tabLst>
                <a:tab pos="628650" algn="l"/>
                <a:tab pos="2152650" algn="l"/>
                <a:tab pos="3409950" algn="l"/>
                <a:tab pos="5019675" algn="l"/>
              </a:tabLst>
            </a:pPr>
            <a:r>
              <a:rPr lang="fr-FR" sz="1800" dirty="0">
                <a:sym typeface="Wingdings" pitchFamily="2" charset="2"/>
              </a:rPr>
              <a:t></a:t>
            </a:r>
            <a:r>
              <a:rPr lang="fr-FR" sz="1800" dirty="0"/>
              <a:t> Totalement	</a:t>
            </a:r>
            <a:r>
              <a:rPr lang="fr-FR" sz="1800" dirty="0">
                <a:sym typeface="Wingdings" pitchFamily="2" charset="2"/>
              </a:rPr>
              <a:t></a:t>
            </a:r>
            <a:r>
              <a:rPr lang="fr-FR" sz="1800" dirty="0"/>
              <a:t> Assez	</a:t>
            </a:r>
            <a:r>
              <a:rPr lang="fr-FR" sz="1800" dirty="0">
                <a:sym typeface="Wingdings" pitchFamily="2" charset="2"/>
              </a:rPr>
              <a:t></a:t>
            </a:r>
            <a:r>
              <a:rPr lang="fr-FR" sz="1800" dirty="0"/>
              <a:t> Assez en	</a:t>
            </a:r>
            <a:r>
              <a:rPr lang="fr-FR" sz="1800" dirty="0">
                <a:sym typeface="Wingdings" pitchFamily="2" charset="2"/>
              </a:rPr>
              <a:t></a:t>
            </a:r>
            <a:r>
              <a:rPr lang="fr-FR" sz="1800" dirty="0"/>
              <a:t> Totalement</a:t>
            </a:r>
          </a:p>
          <a:p>
            <a:pPr marL="266700" indent="-266700">
              <a:lnSpc>
                <a:spcPct val="80000"/>
              </a:lnSpc>
              <a:buFontTx/>
              <a:buNone/>
              <a:tabLst>
                <a:tab pos="628650" algn="l"/>
                <a:tab pos="2152650" algn="l"/>
                <a:tab pos="3409950" algn="l"/>
                <a:tab pos="5019675" algn="l"/>
              </a:tabLst>
            </a:pPr>
            <a:r>
              <a:rPr lang="fr-FR" sz="1800" dirty="0"/>
              <a:t>		    </a:t>
            </a:r>
            <a:r>
              <a:rPr lang="fr-FR" sz="1800" dirty="0" smtClean="0"/>
              <a:t> d'accord</a:t>
            </a:r>
            <a:r>
              <a:rPr lang="fr-FR" sz="1800" dirty="0"/>
              <a:t>	   d'accord	    désaccord	    en désaccord</a:t>
            </a:r>
          </a:p>
          <a:p>
            <a:pPr marL="266700" indent="-266700">
              <a:lnSpc>
                <a:spcPct val="80000"/>
              </a:lnSpc>
              <a:buFontTx/>
              <a:buNone/>
              <a:tabLst>
                <a:tab pos="628650" algn="l"/>
                <a:tab pos="2152650" algn="l"/>
                <a:tab pos="3409950" algn="l"/>
                <a:tab pos="5019675" algn="l"/>
              </a:tabLst>
            </a:pPr>
            <a:r>
              <a:rPr lang="fr-FR" sz="1800" dirty="0"/>
              <a:t>	   b) En général, vous êtes parmi les premières personnes à utiliser les nouveautés      	 </a:t>
            </a:r>
            <a:r>
              <a:rPr lang="fr-FR" sz="1800" dirty="0" smtClean="0"/>
              <a:t>technologiques:</a:t>
            </a:r>
            <a:endParaRPr lang="fr-FR" sz="1800" dirty="0"/>
          </a:p>
          <a:p>
            <a:pPr marL="266700" indent="-266700">
              <a:lnSpc>
                <a:spcPct val="80000"/>
              </a:lnSpc>
              <a:buFontTx/>
              <a:buNone/>
              <a:tabLst>
                <a:tab pos="628650" algn="l"/>
                <a:tab pos="2152650" algn="l"/>
                <a:tab pos="3409950" algn="l"/>
                <a:tab pos="5019675" algn="l"/>
              </a:tabLst>
            </a:pPr>
            <a:r>
              <a:rPr lang="fr-FR" sz="1800" dirty="0">
                <a:sym typeface="Wingdings" pitchFamily="2" charset="2"/>
              </a:rPr>
              <a:t>	     </a:t>
            </a:r>
            <a:r>
              <a:rPr lang="fr-FR" sz="1800" dirty="0"/>
              <a:t> Totalement	</a:t>
            </a:r>
            <a:r>
              <a:rPr lang="fr-FR" sz="1800" dirty="0">
                <a:sym typeface="Wingdings" pitchFamily="2" charset="2"/>
              </a:rPr>
              <a:t></a:t>
            </a:r>
            <a:r>
              <a:rPr lang="fr-FR" sz="1800" dirty="0"/>
              <a:t> Assez	</a:t>
            </a:r>
            <a:r>
              <a:rPr lang="fr-FR" sz="1800" dirty="0">
                <a:sym typeface="Wingdings" pitchFamily="2" charset="2"/>
              </a:rPr>
              <a:t></a:t>
            </a:r>
            <a:r>
              <a:rPr lang="fr-FR" sz="1800" dirty="0"/>
              <a:t> Assez en	</a:t>
            </a:r>
            <a:r>
              <a:rPr lang="fr-FR" sz="1800" dirty="0">
                <a:sym typeface="Wingdings" pitchFamily="2" charset="2"/>
              </a:rPr>
              <a:t></a:t>
            </a:r>
            <a:r>
              <a:rPr lang="fr-FR" sz="1800" dirty="0"/>
              <a:t> Totalement</a:t>
            </a:r>
          </a:p>
          <a:p>
            <a:pPr marL="266700" indent="-266700">
              <a:lnSpc>
                <a:spcPct val="80000"/>
              </a:lnSpc>
              <a:buFontTx/>
              <a:buNone/>
              <a:tabLst>
                <a:tab pos="628650" algn="l"/>
                <a:tab pos="2152650" algn="l"/>
                <a:tab pos="3409950" algn="l"/>
                <a:tab pos="5019675" algn="l"/>
              </a:tabLst>
            </a:pPr>
            <a:r>
              <a:rPr lang="fr-FR" sz="1800" dirty="0"/>
              <a:t>		     d'accord	   d'accord	    désaccord	    en désaccord</a:t>
            </a:r>
          </a:p>
          <a:p>
            <a:pPr marL="266700" indent="-266700">
              <a:lnSpc>
                <a:spcPct val="80000"/>
              </a:lnSpc>
              <a:buFontTx/>
              <a:buNone/>
              <a:tabLst>
                <a:tab pos="628650" algn="l"/>
                <a:tab pos="2152650" algn="l"/>
                <a:tab pos="3409950" algn="l"/>
                <a:tab pos="5019675" algn="l"/>
              </a:tabLst>
            </a:pPr>
            <a:r>
              <a:rPr lang="fr-FR" sz="1800" dirty="0"/>
              <a:t>	2 Quel est votre degré d'intérêt pour une carte à puce offrant de multiples fonctions?</a:t>
            </a:r>
          </a:p>
          <a:p>
            <a:pPr marL="266700" indent="-266700">
              <a:lnSpc>
                <a:spcPct val="80000"/>
              </a:lnSpc>
              <a:buFontTx/>
              <a:buNone/>
              <a:tabLst>
                <a:tab pos="628650" algn="l"/>
                <a:tab pos="2152650" algn="l"/>
                <a:tab pos="3409950" algn="l"/>
                <a:tab pos="5019675" algn="l"/>
              </a:tabLst>
            </a:pPr>
            <a:r>
              <a:rPr lang="fr-FR" sz="1800" dirty="0"/>
              <a:t>	     </a:t>
            </a:r>
            <a:r>
              <a:rPr lang="fr-FR" sz="1800" dirty="0">
                <a:sym typeface="Wingdings" pitchFamily="2" charset="2"/>
              </a:rPr>
              <a:t></a:t>
            </a:r>
            <a:r>
              <a:rPr lang="fr-FR" sz="1800" dirty="0"/>
              <a:t> Très	</a:t>
            </a:r>
            <a:r>
              <a:rPr lang="fr-FR" sz="1800" dirty="0">
                <a:sym typeface="Wingdings" pitchFamily="2" charset="2"/>
              </a:rPr>
              <a:t></a:t>
            </a:r>
            <a:r>
              <a:rPr lang="fr-FR" sz="1800" dirty="0"/>
              <a:t> Assez	 </a:t>
            </a:r>
            <a:r>
              <a:rPr lang="fr-FR" sz="1800" dirty="0">
                <a:sym typeface="Wingdings" pitchFamily="2" charset="2"/>
              </a:rPr>
              <a:t></a:t>
            </a:r>
            <a:r>
              <a:rPr lang="fr-FR" sz="1800" dirty="0"/>
              <a:t> Peu	</a:t>
            </a:r>
            <a:r>
              <a:rPr lang="fr-FR" sz="1800" dirty="0">
                <a:sym typeface="Wingdings" pitchFamily="2" charset="2"/>
              </a:rPr>
              <a:t></a:t>
            </a:r>
            <a:r>
              <a:rPr lang="fr-FR" sz="1800" dirty="0"/>
              <a:t> Pas du tout</a:t>
            </a:r>
          </a:p>
          <a:p>
            <a:pPr marL="266700" indent="-266700">
              <a:lnSpc>
                <a:spcPct val="80000"/>
              </a:lnSpc>
              <a:buFontTx/>
              <a:buNone/>
              <a:tabLst>
                <a:tab pos="628650" algn="l"/>
                <a:tab pos="2152650" algn="l"/>
                <a:tab pos="3409950" algn="l"/>
                <a:tab pos="5019675" algn="l"/>
              </a:tabLst>
            </a:pPr>
            <a:r>
              <a:rPr lang="fr-FR" sz="1800" dirty="0"/>
              <a:t>		</a:t>
            </a:r>
            <a:r>
              <a:rPr lang="fr-FR" sz="1800" dirty="0" smtClean="0"/>
              <a:t>intéressé</a:t>
            </a:r>
            <a:r>
              <a:rPr lang="fr-FR" sz="1800" dirty="0"/>
              <a:t>	     intéressé	      intéressé	     intéressé</a:t>
            </a:r>
          </a:p>
          <a:p>
            <a:pPr marL="266700" indent="-266700">
              <a:lnSpc>
                <a:spcPct val="80000"/>
              </a:lnSpc>
              <a:buFontTx/>
              <a:buNone/>
              <a:tabLst>
                <a:tab pos="628650" algn="l"/>
                <a:tab pos="2152650" algn="l"/>
                <a:tab pos="3409950" algn="l"/>
                <a:tab pos="5019675" algn="l"/>
              </a:tabLst>
            </a:pPr>
            <a:r>
              <a:rPr lang="fr-FR" sz="1800" dirty="0"/>
              <a:t>	3 Incluant vous-même, combien de personnes vivent présentement chez vous?</a:t>
            </a:r>
          </a:p>
          <a:p>
            <a:pPr marL="542925" lvl="1" indent="0">
              <a:lnSpc>
                <a:spcPct val="80000"/>
              </a:lnSpc>
              <a:buFontTx/>
              <a:buNone/>
              <a:tabLst>
                <a:tab pos="628650" algn="l"/>
                <a:tab pos="2152650" algn="l"/>
                <a:tab pos="3409950" algn="l"/>
                <a:tab pos="5019675" algn="l"/>
              </a:tabLst>
            </a:pPr>
            <a:r>
              <a:rPr lang="fr-FR" sz="1800" dirty="0">
                <a:sym typeface="Wingdings" pitchFamily="2" charset="2"/>
              </a:rPr>
              <a:t></a:t>
            </a:r>
            <a:r>
              <a:rPr lang="fr-FR" sz="1800" dirty="0"/>
              <a:t> l      </a:t>
            </a:r>
            <a:r>
              <a:rPr lang="fr-FR" sz="1800" dirty="0">
                <a:sym typeface="Wingdings" pitchFamily="2" charset="2"/>
              </a:rPr>
              <a:t></a:t>
            </a:r>
            <a:r>
              <a:rPr lang="fr-FR" sz="1800" dirty="0"/>
              <a:t> 2      </a:t>
            </a:r>
            <a:r>
              <a:rPr lang="fr-FR" sz="1800" dirty="0">
                <a:sym typeface="Wingdings" pitchFamily="2" charset="2"/>
              </a:rPr>
              <a:t></a:t>
            </a:r>
            <a:r>
              <a:rPr lang="fr-FR" sz="1800" dirty="0"/>
              <a:t> 3      </a:t>
            </a:r>
            <a:r>
              <a:rPr lang="fr-FR" sz="1800" dirty="0">
                <a:sym typeface="Wingdings" pitchFamily="2" charset="2"/>
              </a:rPr>
              <a:t></a:t>
            </a:r>
            <a:r>
              <a:rPr lang="fr-FR" sz="1800" dirty="0"/>
              <a:t> 4      </a:t>
            </a:r>
            <a:r>
              <a:rPr lang="fr-FR" sz="1800" dirty="0">
                <a:sym typeface="Wingdings" pitchFamily="2" charset="2"/>
              </a:rPr>
              <a:t></a:t>
            </a:r>
            <a:r>
              <a:rPr lang="fr-FR" sz="1800" dirty="0"/>
              <a:t> 5      </a:t>
            </a:r>
            <a:r>
              <a:rPr lang="fr-FR" sz="1800" dirty="0">
                <a:sym typeface="Wingdings" pitchFamily="2" charset="2"/>
              </a:rPr>
              <a:t></a:t>
            </a:r>
            <a:r>
              <a:rPr lang="fr-FR" sz="1800" dirty="0"/>
              <a:t> 6      </a:t>
            </a:r>
            <a:r>
              <a:rPr lang="fr-FR" sz="1800" dirty="0">
                <a:sym typeface="Wingdings" pitchFamily="2" charset="2"/>
              </a:rPr>
              <a:t></a:t>
            </a:r>
            <a:r>
              <a:rPr lang="fr-FR" sz="1800" dirty="0"/>
              <a:t> 7      </a:t>
            </a:r>
            <a:r>
              <a:rPr lang="fr-FR" sz="1800" dirty="0">
                <a:sym typeface="Wingdings" pitchFamily="2" charset="2"/>
              </a:rPr>
              <a:t></a:t>
            </a:r>
            <a:r>
              <a:rPr lang="fr-FR" sz="1800" dirty="0"/>
              <a:t> 8 ou plus</a:t>
            </a:r>
          </a:p>
          <a:p>
            <a:pPr marL="266700" indent="-266700">
              <a:lnSpc>
                <a:spcPct val="80000"/>
              </a:lnSpc>
              <a:buFontTx/>
              <a:buNone/>
              <a:tabLst>
                <a:tab pos="628650" algn="l"/>
                <a:tab pos="2152650" algn="l"/>
                <a:tab pos="3409950" algn="l"/>
                <a:tab pos="5019675" algn="l"/>
              </a:tabLst>
            </a:pPr>
            <a:r>
              <a:rPr lang="fr-FR" sz="1800" dirty="0"/>
              <a:t>	4 À quel groupe d'âge appartenez-vous?</a:t>
            </a:r>
          </a:p>
          <a:p>
            <a:pPr marL="266700" indent="-266700">
              <a:lnSpc>
                <a:spcPct val="80000"/>
              </a:lnSpc>
              <a:buFontTx/>
              <a:buNone/>
              <a:tabLst>
                <a:tab pos="628650" algn="l"/>
                <a:tab pos="2152650" algn="l"/>
                <a:tab pos="3409950" algn="l"/>
                <a:tab pos="5019675" algn="l"/>
              </a:tabLst>
            </a:pPr>
            <a:r>
              <a:rPr lang="fr-FR" sz="1800" dirty="0"/>
              <a:t>	     </a:t>
            </a:r>
            <a:r>
              <a:rPr lang="fr-FR" sz="1800" dirty="0">
                <a:sym typeface="Wingdings" pitchFamily="2" charset="2"/>
              </a:rPr>
              <a:t></a:t>
            </a:r>
            <a:r>
              <a:rPr lang="fr-FR" sz="1800" dirty="0"/>
              <a:t> Moins de 19 ans      </a:t>
            </a:r>
            <a:r>
              <a:rPr lang="fr-FR" sz="1800" dirty="0">
                <a:sym typeface="Wingdings" pitchFamily="2" charset="2"/>
              </a:rPr>
              <a:t></a:t>
            </a:r>
            <a:r>
              <a:rPr lang="fr-FR" sz="1800" dirty="0"/>
              <a:t> De 19 à 24 ans     </a:t>
            </a:r>
            <a:r>
              <a:rPr lang="fr-FR" sz="1800" dirty="0">
                <a:sym typeface="Wingdings" pitchFamily="2" charset="2"/>
              </a:rPr>
              <a:t></a:t>
            </a:r>
            <a:r>
              <a:rPr lang="fr-FR" sz="1800" dirty="0"/>
              <a:t> De 25 à 34 ans    </a:t>
            </a:r>
            <a:r>
              <a:rPr lang="fr-FR" sz="1800" dirty="0">
                <a:sym typeface="Wingdings" pitchFamily="2" charset="2"/>
              </a:rPr>
              <a:t></a:t>
            </a:r>
            <a:r>
              <a:rPr lang="fr-FR" sz="1800" dirty="0"/>
              <a:t> De 35 à 44 ans </a:t>
            </a:r>
          </a:p>
          <a:p>
            <a:pPr marL="266700" indent="-266700">
              <a:lnSpc>
                <a:spcPct val="80000"/>
              </a:lnSpc>
              <a:buFontTx/>
              <a:buNone/>
              <a:tabLst>
                <a:tab pos="628650" algn="l"/>
                <a:tab pos="2152650" algn="l"/>
                <a:tab pos="3409950" algn="l"/>
                <a:tab pos="5019675" algn="l"/>
              </a:tabLst>
            </a:pPr>
            <a:r>
              <a:rPr lang="fr-FR" sz="1800" dirty="0">
                <a:sym typeface="Wingdings" pitchFamily="2" charset="2"/>
              </a:rPr>
              <a:t>	     </a:t>
            </a:r>
            <a:r>
              <a:rPr lang="fr-FR" sz="1800" dirty="0"/>
              <a:t> De 45 à 54 ans         </a:t>
            </a:r>
            <a:r>
              <a:rPr lang="fr-FR" sz="1800" dirty="0">
                <a:sym typeface="Wingdings" pitchFamily="2" charset="2"/>
              </a:rPr>
              <a:t></a:t>
            </a:r>
            <a:r>
              <a:rPr lang="fr-FR" sz="1800" dirty="0"/>
              <a:t> De 55 à 64 ans     </a:t>
            </a:r>
            <a:r>
              <a:rPr lang="fr-FR" sz="1800" dirty="0">
                <a:sym typeface="Wingdings" pitchFamily="2" charset="2"/>
              </a:rPr>
              <a:t></a:t>
            </a:r>
            <a:r>
              <a:rPr lang="fr-FR" sz="1800" dirty="0"/>
              <a:t> 65 ans ou plus</a:t>
            </a:r>
          </a:p>
          <a:p>
            <a:pPr marL="266700" indent="-266700">
              <a:lnSpc>
                <a:spcPct val="80000"/>
              </a:lnSpc>
              <a:buFontTx/>
              <a:buNone/>
              <a:tabLst>
                <a:tab pos="628650" algn="l"/>
                <a:tab pos="2152650" algn="l"/>
                <a:tab pos="3409950" algn="l"/>
                <a:tab pos="5019675" algn="l"/>
              </a:tabLst>
            </a:pPr>
            <a:r>
              <a:rPr lang="fr-FR" sz="1800" dirty="0"/>
              <a:t>	 </a:t>
            </a:r>
            <a:r>
              <a:rPr lang="fr-FR" sz="1800" i="1" dirty="0"/>
              <a:t>Adapté </a:t>
            </a:r>
            <a:r>
              <a:rPr lang="fr-FR" sz="1800" i="1" dirty="0" smtClean="0"/>
              <a:t>de: </a:t>
            </a:r>
            <a:r>
              <a:rPr lang="fr-FR" sz="1800" i="1" dirty="0"/>
              <a:t>Sondage Bell, septembre 1999</a:t>
            </a:r>
          </a:p>
        </p:txBody>
      </p:sp>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373762" name="Rectangle 2"/>
          <p:cNvSpPr>
            <a:spLocks noGrp="1" noChangeArrowheads="1"/>
          </p:cNvSpPr>
          <p:nvPr>
            <p:ph type="title"/>
          </p:nvPr>
        </p:nvSpPr>
        <p:spPr/>
        <p:txBody>
          <a:bodyPr/>
          <a:lstStyle/>
          <a:p>
            <a:r>
              <a:rPr lang="fr-FR" dirty="0"/>
              <a:t>Exemple 3: l’analyse des données</a:t>
            </a:r>
          </a:p>
        </p:txBody>
      </p:sp>
      <p:sp>
        <p:nvSpPr>
          <p:cNvPr id="4" name="Espace réservé du numéro de diapositive 5"/>
          <p:cNvSpPr>
            <a:spLocks noGrp="1"/>
          </p:cNvSpPr>
          <p:nvPr>
            <p:ph type="sldNum" sz="quarter" idx="12"/>
          </p:nvPr>
        </p:nvSpPr>
        <p:spPr/>
        <p:txBody>
          <a:bodyPr/>
          <a:lstStyle/>
          <a:p>
            <a:r>
              <a:rPr lang="fr-FR"/>
              <a:t>C1-</a:t>
            </a:r>
            <a:fld id="{F9E2648B-7754-445E-A5DB-BA44A11BCC20}" type="slidenum">
              <a:rPr lang="fr-FR"/>
              <a:pPr/>
              <a:t>19</a:t>
            </a:fld>
            <a:endParaRPr lang="fr-FR"/>
          </a:p>
        </p:txBody>
      </p:sp>
      <p:sp>
        <p:nvSpPr>
          <p:cNvPr id="373764" name="Rectangle 4"/>
          <p:cNvSpPr>
            <a:spLocks noGrp="1" noChangeArrowheads="1"/>
          </p:cNvSpPr>
          <p:nvPr>
            <p:ph sz="quarter" idx="1"/>
          </p:nvPr>
        </p:nvSpPr>
        <p:spPr>
          <a:xfrm>
            <a:off x="457200" y="1600200"/>
            <a:ext cx="8229600" cy="4821238"/>
          </a:xfrm>
        </p:spPr>
        <p:txBody>
          <a:bodyPr/>
          <a:lstStyle/>
          <a:p>
            <a:pPr>
              <a:lnSpc>
                <a:spcPct val="90000"/>
              </a:lnSpc>
            </a:pPr>
            <a:r>
              <a:rPr lang="fr-FR" dirty="0"/>
              <a:t>Quelle échelle de mesure est utilisée pour ces questions? </a:t>
            </a:r>
          </a:p>
          <a:p>
            <a:pPr>
              <a:lnSpc>
                <a:spcPct val="90000"/>
              </a:lnSpc>
            </a:pPr>
            <a:r>
              <a:rPr lang="fr-FR" dirty="0"/>
              <a:t>Quels types d’analyse statistique seraient appropriés pour chacune des questions compte tenu de l’échelle de mesure utilisée? </a:t>
            </a:r>
          </a:p>
          <a:p>
            <a:pPr>
              <a:lnSpc>
                <a:spcPct val="90000"/>
              </a:lnSpc>
            </a:pPr>
            <a:r>
              <a:rPr lang="fr-FR" dirty="0"/>
              <a:t>Comment devrait-on représenter graphiquement les résultats?</a:t>
            </a:r>
          </a:p>
          <a:p>
            <a:pPr>
              <a:lnSpc>
                <a:spcPct val="90000"/>
              </a:lnSpc>
            </a:pPr>
            <a:r>
              <a:rPr lang="fr-FR" dirty="0"/>
              <a:t>La statistique descriptive fournit un ensemble de méthodes permettant de traiter ce type de données afin d’en faire ressortir toute l’information sous-jacente</a:t>
            </a:r>
          </a:p>
        </p:txBody>
      </p:sp>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386050" name="Rectangle 2"/>
          <p:cNvSpPr>
            <a:spLocks noGrp="1" noChangeArrowheads="1"/>
          </p:cNvSpPr>
          <p:nvPr>
            <p:ph type="title"/>
          </p:nvPr>
        </p:nvSpPr>
        <p:spPr/>
        <p:txBody>
          <a:bodyPr/>
          <a:lstStyle/>
          <a:p>
            <a:r>
              <a:rPr lang="fr-FR" dirty="0"/>
              <a:t>Les étapes d’une étude statistique</a:t>
            </a:r>
          </a:p>
        </p:txBody>
      </p:sp>
      <p:sp>
        <p:nvSpPr>
          <p:cNvPr id="4" name="Espace réservé du numéro de diapositive 5"/>
          <p:cNvSpPr>
            <a:spLocks noGrp="1"/>
          </p:cNvSpPr>
          <p:nvPr>
            <p:ph type="sldNum" sz="quarter" idx="12"/>
          </p:nvPr>
        </p:nvSpPr>
        <p:spPr/>
        <p:txBody>
          <a:bodyPr/>
          <a:lstStyle/>
          <a:p>
            <a:r>
              <a:rPr lang="fr-FR"/>
              <a:t>C1-</a:t>
            </a:r>
            <a:fld id="{9596C3A2-0F3B-4D6B-B501-FD18D92E006D}" type="slidenum">
              <a:rPr lang="fr-FR"/>
              <a:pPr/>
              <a:t>20</a:t>
            </a:fld>
            <a:endParaRPr lang="fr-FR"/>
          </a:p>
        </p:txBody>
      </p:sp>
      <p:sp>
        <p:nvSpPr>
          <p:cNvPr id="386051" name="Rectangle 3"/>
          <p:cNvSpPr>
            <a:spLocks noGrp="1" noChangeArrowheads="1"/>
          </p:cNvSpPr>
          <p:nvPr>
            <p:ph sz="quarter" idx="1"/>
          </p:nvPr>
        </p:nvSpPr>
        <p:spPr/>
        <p:txBody>
          <a:bodyPr/>
          <a:lstStyle/>
          <a:p>
            <a:pPr marL="533400" indent="-533400">
              <a:buFontTx/>
              <a:buAutoNum type="arabicPeriod"/>
            </a:pPr>
            <a:r>
              <a:rPr lang="fr-FR" dirty="0"/>
              <a:t>Analyse de la situation</a:t>
            </a:r>
          </a:p>
          <a:p>
            <a:pPr marL="533400" indent="-533400">
              <a:buFontTx/>
              <a:buAutoNum type="arabicPeriod"/>
            </a:pPr>
            <a:r>
              <a:rPr lang="fr-FR" dirty="0"/>
              <a:t>Identification des informations à colliger</a:t>
            </a:r>
          </a:p>
          <a:p>
            <a:pPr marL="533400" indent="-533400">
              <a:buFontTx/>
              <a:buAutoNum type="arabicPeriod"/>
            </a:pPr>
            <a:r>
              <a:rPr lang="fr-FR" dirty="0"/>
              <a:t>Choix du type de recherche et de la méthode de collecte de donnés</a:t>
            </a:r>
          </a:p>
          <a:p>
            <a:pPr marL="533400" indent="-533400">
              <a:buFontTx/>
              <a:buAutoNum type="arabicPeriod"/>
            </a:pPr>
            <a:r>
              <a:rPr lang="fr-FR" dirty="0"/>
              <a:t>Identification des outils d’investigation et plan de sondage</a:t>
            </a:r>
          </a:p>
          <a:p>
            <a:pPr marL="533400" indent="-533400">
              <a:buFontTx/>
              <a:buAutoNum type="arabicPeriod"/>
            </a:pPr>
            <a:r>
              <a:rPr lang="fr-FR" dirty="0"/>
              <a:t>Traitement statistique et codage des données</a:t>
            </a:r>
          </a:p>
          <a:p>
            <a:pPr marL="533400" indent="-533400">
              <a:buFontTx/>
              <a:buAutoNum type="arabicPeriod"/>
            </a:pPr>
            <a:r>
              <a:rPr lang="fr-FR" dirty="0"/>
              <a:t>Rédaction du rapport de l’étude</a:t>
            </a:r>
          </a:p>
        </p:txBody>
      </p:sp>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387074" name="Rectangle 2"/>
          <p:cNvSpPr>
            <a:spLocks noGrp="1" noChangeArrowheads="1"/>
          </p:cNvSpPr>
          <p:nvPr>
            <p:ph type="title"/>
          </p:nvPr>
        </p:nvSpPr>
        <p:spPr/>
        <p:txBody>
          <a:bodyPr/>
          <a:lstStyle/>
          <a:p>
            <a:r>
              <a:rPr lang="fr-FR" dirty="0"/>
              <a:t>Les types de recherche</a:t>
            </a:r>
          </a:p>
        </p:txBody>
      </p:sp>
      <p:sp>
        <p:nvSpPr>
          <p:cNvPr id="4" name="Espace réservé du numéro de diapositive 5"/>
          <p:cNvSpPr>
            <a:spLocks noGrp="1"/>
          </p:cNvSpPr>
          <p:nvPr>
            <p:ph type="sldNum" sz="quarter" idx="12"/>
          </p:nvPr>
        </p:nvSpPr>
        <p:spPr/>
        <p:txBody>
          <a:bodyPr/>
          <a:lstStyle/>
          <a:p>
            <a:r>
              <a:rPr lang="fr-FR"/>
              <a:t>C1-</a:t>
            </a:r>
            <a:fld id="{A2A14582-9926-4220-A6F8-D7BB1EA479A8}" type="slidenum">
              <a:rPr lang="fr-FR"/>
              <a:pPr/>
              <a:t>21</a:t>
            </a:fld>
            <a:endParaRPr lang="fr-FR"/>
          </a:p>
        </p:txBody>
      </p:sp>
      <p:sp>
        <p:nvSpPr>
          <p:cNvPr id="387075" name="Rectangle 3"/>
          <p:cNvSpPr>
            <a:spLocks noGrp="1" noChangeArrowheads="1"/>
          </p:cNvSpPr>
          <p:nvPr>
            <p:ph sz="quarter" idx="1"/>
          </p:nvPr>
        </p:nvSpPr>
        <p:spPr>
          <a:xfrm>
            <a:off x="457200" y="1600200"/>
            <a:ext cx="8229600" cy="4906963"/>
          </a:xfrm>
        </p:spPr>
        <p:txBody>
          <a:bodyPr/>
          <a:lstStyle/>
          <a:p>
            <a:pPr>
              <a:lnSpc>
                <a:spcPct val="90000"/>
              </a:lnSpc>
              <a:spcBef>
                <a:spcPct val="10000"/>
              </a:spcBef>
            </a:pPr>
            <a:r>
              <a:rPr lang="fr-FR" dirty="0"/>
              <a:t>Recherche exploratoire</a:t>
            </a:r>
          </a:p>
          <a:p>
            <a:pPr lvl="1">
              <a:lnSpc>
                <a:spcPct val="90000"/>
              </a:lnSpc>
              <a:spcBef>
                <a:spcPct val="10000"/>
              </a:spcBef>
            </a:pPr>
            <a:r>
              <a:rPr lang="fr-FR" dirty="0"/>
              <a:t>découvrir la nature de la situation à analyser afin de formuler ultérieurement des hypothèses (à l’aide d’entrevues, des fichiers sur les clients, …) </a:t>
            </a:r>
          </a:p>
          <a:p>
            <a:pPr>
              <a:lnSpc>
                <a:spcPct val="90000"/>
              </a:lnSpc>
              <a:spcBef>
                <a:spcPct val="10000"/>
              </a:spcBef>
            </a:pPr>
            <a:r>
              <a:rPr lang="fr-FR" dirty="0"/>
              <a:t>Recherche descriptive</a:t>
            </a:r>
          </a:p>
          <a:p>
            <a:pPr lvl="1">
              <a:lnSpc>
                <a:spcPct val="90000"/>
              </a:lnSpc>
              <a:spcBef>
                <a:spcPct val="10000"/>
              </a:spcBef>
            </a:pPr>
            <a:r>
              <a:rPr lang="fr-FR" dirty="0"/>
              <a:t>représenter graphiquement des données et les résumer par des mesures de tendance </a:t>
            </a:r>
            <a:r>
              <a:rPr lang="fr-FR" dirty="0" smtClean="0"/>
              <a:t>centrale, de </a:t>
            </a:r>
            <a:r>
              <a:rPr lang="fr-FR" dirty="0"/>
              <a:t>dispersion </a:t>
            </a:r>
            <a:r>
              <a:rPr lang="fr-FR" dirty="0" smtClean="0"/>
              <a:t>et de forme</a:t>
            </a:r>
            <a:endParaRPr lang="fr-FR" dirty="0"/>
          </a:p>
          <a:p>
            <a:pPr>
              <a:lnSpc>
                <a:spcPct val="90000"/>
              </a:lnSpc>
              <a:spcBef>
                <a:spcPct val="10000"/>
              </a:spcBef>
            </a:pPr>
            <a:r>
              <a:rPr lang="fr-FR" dirty="0"/>
              <a:t>Recherche causale ou explicative</a:t>
            </a:r>
          </a:p>
          <a:p>
            <a:pPr lvl="1">
              <a:lnSpc>
                <a:spcPct val="90000"/>
              </a:lnSpc>
              <a:spcBef>
                <a:spcPct val="10000"/>
              </a:spcBef>
            </a:pPr>
            <a:r>
              <a:rPr lang="fr-FR" dirty="0"/>
              <a:t>tester des hypothèses et déterminer la relation entre deux ou plusieurs variables</a:t>
            </a:r>
          </a:p>
        </p:txBody>
      </p:sp>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329730" name="Rectangle 2"/>
          <p:cNvSpPr>
            <a:spLocks noGrp="1" noChangeArrowheads="1"/>
          </p:cNvSpPr>
          <p:nvPr>
            <p:ph type="title"/>
          </p:nvPr>
        </p:nvSpPr>
        <p:spPr/>
        <p:txBody>
          <a:bodyPr/>
          <a:lstStyle/>
          <a:p>
            <a:r>
              <a:rPr lang="fr-FR" dirty="0"/>
              <a:t>L’analyse des données</a:t>
            </a:r>
          </a:p>
        </p:txBody>
      </p:sp>
      <p:sp>
        <p:nvSpPr>
          <p:cNvPr id="4" name="Espace réservé du numéro de diapositive 5"/>
          <p:cNvSpPr>
            <a:spLocks noGrp="1"/>
          </p:cNvSpPr>
          <p:nvPr>
            <p:ph type="sldNum" sz="quarter" idx="12"/>
          </p:nvPr>
        </p:nvSpPr>
        <p:spPr/>
        <p:txBody>
          <a:bodyPr/>
          <a:lstStyle/>
          <a:p>
            <a:r>
              <a:rPr lang="fr-FR"/>
              <a:t>C1-</a:t>
            </a:r>
            <a:fld id="{A546C1B3-B500-4CF5-82CC-36DFB7BD50C7}" type="slidenum">
              <a:rPr lang="fr-FR"/>
              <a:pPr/>
              <a:t>22</a:t>
            </a:fld>
            <a:endParaRPr lang="fr-FR"/>
          </a:p>
        </p:txBody>
      </p:sp>
      <p:sp>
        <p:nvSpPr>
          <p:cNvPr id="329731" name="Rectangle 3"/>
          <p:cNvSpPr>
            <a:spLocks noGrp="1" noChangeArrowheads="1"/>
          </p:cNvSpPr>
          <p:nvPr>
            <p:ph sz="quarter" idx="1"/>
          </p:nvPr>
        </p:nvSpPr>
        <p:spPr>
          <a:xfrm>
            <a:off x="457200" y="1600200"/>
            <a:ext cx="8229600" cy="4852988"/>
          </a:xfrm>
        </p:spPr>
        <p:txBody>
          <a:bodyPr/>
          <a:lstStyle/>
          <a:p>
            <a:pPr>
              <a:lnSpc>
                <a:spcPct val="90000"/>
              </a:lnSpc>
              <a:spcBef>
                <a:spcPct val="10000"/>
              </a:spcBef>
              <a:buClr>
                <a:srgbClr val="000000"/>
              </a:buClr>
            </a:pPr>
            <a:r>
              <a:rPr lang="fr-FR"/>
              <a:t>Ensemble de méthodes pour aider à:</a:t>
            </a:r>
          </a:p>
          <a:p>
            <a:pPr lvl="1">
              <a:lnSpc>
                <a:spcPct val="90000"/>
              </a:lnSpc>
              <a:spcBef>
                <a:spcPct val="10000"/>
              </a:spcBef>
              <a:buFont typeface="Times New Roman" pitchFamily="18" charset="0"/>
              <a:buChar char="-"/>
            </a:pPr>
            <a:r>
              <a:rPr lang="fr-FR"/>
              <a:t>faire la</a:t>
            </a:r>
            <a:r>
              <a:rPr lang="fr-FR" b="1"/>
              <a:t> </a:t>
            </a:r>
            <a:r>
              <a:rPr lang="fr-FR"/>
              <a:t>collecte de données (l’échantillonnage)</a:t>
            </a:r>
          </a:p>
          <a:p>
            <a:pPr lvl="1">
              <a:lnSpc>
                <a:spcPct val="90000"/>
              </a:lnSpc>
              <a:spcBef>
                <a:spcPct val="10000"/>
              </a:spcBef>
              <a:buFont typeface="Times New Roman" pitchFamily="18" charset="0"/>
              <a:buChar char="-"/>
            </a:pPr>
            <a:r>
              <a:rPr lang="fr-FR"/>
              <a:t>organiser et résumer des données (la statistique descriptive)</a:t>
            </a:r>
          </a:p>
          <a:p>
            <a:pPr lvl="1">
              <a:lnSpc>
                <a:spcPct val="90000"/>
              </a:lnSpc>
              <a:spcBef>
                <a:spcPct val="10000"/>
              </a:spcBef>
              <a:buFont typeface="Times New Roman" pitchFamily="18" charset="0"/>
              <a:buChar char="-"/>
            </a:pPr>
            <a:r>
              <a:rPr lang="fr-FR"/>
              <a:t>tirer des conclusions à partir de données (la statistique inférentielle)</a:t>
            </a:r>
          </a:p>
          <a:p>
            <a:pPr>
              <a:lnSpc>
                <a:spcPct val="90000"/>
              </a:lnSpc>
              <a:spcBef>
                <a:spcPct val="10000"/>
              </a:spcBef>
              <a:buClr>
                <a:srgbClr val="000000"/>
              </a:buClr>
            </a:pPr>
            <a:r>
              <a:rPr lang="fr-FR"/>
              <a:t>Le but consiste à comprendre le phénomène sous-jacent à ces données afin de mieux le contrôler ou de mieux le prédire (par exemple les ventes d’un produit d’une entreprise, l’arrivée des clients aux guichets d’un super marché, …)</a:t>
            </a:r>
          </a:p>
        </p:txBody>
      </p:sp>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L’analyse statistique: deux formes</a:t>
            </a:r>
            <a:endParaRPr lang="fr-FR" dirty="0"/>
          </a:p>
        </p:txBody>
      </p:sp>
      <p:sp>
        <p:nvSpPr>
          <p:cNvPr id="4" name="Espace réservé du numéro de diapositive 3"/>
          <p:cNvSpPr>
            <a:spLocks noGrp="1"/>
          </p:cNvSpPr>
          <p:nvPr>
            <p:ph type="sldNum" sz="quarter" idx="12"/>
          </p:nvPr>
        </p:nvSpPr>
        <p:spPr/>
        <p:txBody>
          <a:bodyPr/>
          <a:lstStyle/>
          <a:p>
            <a:r>
              <a:rPr lang="fr-FR" smtClean="0"/>
              <a:t>C1-</a:t>
            </a:r>
            <a:fld id="{9E0732A2-6D24-4EA7-BCD7-9477AE453430}" type="slidenum">
              <a:rPr lang="fr-FR" smtClean="0"/>
              <a:pPr/>
              <a:t>23</a:t>
            </a:fld>
            <a:endParaRPr lang="fr-FR"/>
          </a:p>
        </p:txBody>
      </p:sp>
      <p:sp>
        <p:nvSpPr>
          <p:cNvPr id="3" name="Espace réservé du contenu 2"/>
          <p:cNvSpPr>
            <a:spLocks noGrp="1"/>
          </p:cNvSpPr>
          <p:nvPr>
            <p:ph sz="quarter" idx="1"/>
          </p:nvPr>
        </p:nvSpPr>
        <p:spPr/>
        <p:txBody>
          <a:bodyPr/>
          <a:lstStyle/>
          <a:p>
            <a:r>
              <a:rPr lang="fr-FR" dirty="0" smtClean="0"/>
              <a:t>Uni variée: l’analyse porte sur une seule variable statistique (exemple: l’âge à la retraite)</a:t>
            </a:r>
          </a:p>
          <a:p>
            <a:r>
              <a:rPr lang="fr-FR" dirty="0" smtClean="0"/>
              <a:t>Bi </a:t>
            </a:r>
            <a:r>
              <a:rPr lang="fr-FR" dirty="0"/>
              <a:t>variée: l’analyse porte sur </a:t>
            </a:r>
            <a:r>
              <a:rPr lang="fr-FR" dirty="0" smtClean="0"/>
              <a:t>deux ou plusieurs variables </a:t>
            </a:r>
            <a:r>
              <a:rPr lang="fr-FR" smtClean="0"/>
              <a:t>(exemple: la </a:t>
            </a:r>
            <a:r>
              <a:rPr lang="fr-FR" dirty="0" smtClean="0"/>
              <a:t>corrélation entre l’âge </a:t>
            </a:r>
            <a:r>
              <a:rPr lang="fr-FR" dirty="0"/>
              <a:t>à la </a:t>
            </a:r>
            <a:r>
              <a:rPr lang="fr-FR" dirty="0" smtClean="0"/>
              <a:t>retraite et l’espérance de vie)</a:t>
            </a:r>
            <a:endParaRPr lang="fr-FR" dirty="0"/>
          </a:p>
          <a:p>
            <a:endParaRPr lang="fr-FR" dirty="0"/>
          </a:p>
          <a:p>
            <a:endParaRPr lang="fr-FR" dirty="0"/>
          </a:p>
        </p:txBody>
      </p:sp>
    </p:spTree>
    <p:extLst>
      <p:ext uri="{BB962C8B-B14F-4D97-AF65-F5344CB8AC3E}">
        <p14:creationId xmlns:p14="http://schemas.microsoft.com/office/powerpoint/2010/main" val="1456419297"/>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388098" name="Rectangle 2"/>
          <p:cNvSpPr>
            <a:spLocks noGrp="1" noChangeArrowheads="1"/>
          </p:cNvSpPr>
          <p:nvPr>
            <p:ph type="title"/>
          </p:nvPr>
        </p:nvSpPr>
        <p:spPr/>
        <p:txBody>
          <a:bodyPr/>
          <a:lstStyle/>
          <a:p>
            <a:r>
              <a:rPr lang="fr-FR" dirty="0"/>
              <a:t>Notions de base</a:t>
            </a:r>
          </a:p>
        </p:txBody>
      </p:sp>
      <p:sp>
        <p:nvSpPr>
          <p:cNvPr id="4" name="Espace réservé du numéro de diapositive 5"/>
          <p:cNvSpPr>
            <a:spLocks noGrp="1"/>
          </p:cNvSpPr>
          <p:nvPr>
            <p:ph type="sldNum" sz="quarter" idx="12"/>
          </p:nvPr>
        </p:nvSpPr>
        <p:spPr/>
        <p:txBody>
          <a:bodyPr/>
          <a:lstStyle/>
          <a:p>
            <a:r>
              <a:rPr lang="fr-FR"/>
              <a:t>C1-</a:t>
            </a:r>
            <a:fld id="{4DB244FE-1FA1-4331-979A-14CC47F51390}" type="slidenum">
              <a:rPr lang="fr-FR"/>
              <a:pPr/>
              <a:t>24</a:t>
            </a:fld>
            <a:endParaRPr lang="fr-FR"/>
          </a:p>
        </p:txBody>
      </p:sp>
      <p:sp>
        <p:nvSpPr>
          <p:cNvPr id="388099" name="Rectangle 3"/>
          <p:cNvSpPr>
            <a:spLocks noGrp="1" noChangeArrowheads="1"/>
          </p:cNvSpPr>
          <p:nvPr>
            <p:ph sz="quarter" idx="1"/>
          </p:nvPr>
        </p:nvSpPr>
        <p:spPr>
          <a:xfrm>
            <a:off x="457200" y="1428750"/>
            <a:ext cx="8229600" cy="5116513"/>
          </a:xfrm>
        </p:spPr>
        <p:txBody>
          <a:bodyPr/>
          <a:lstStyle/>
          <a:p>
            <a:pPr>
              <a:lnSpc>
                <a:spcPct val="90000"/>
              </a:lnSpc>
            </a:pPr>
            <a:r>
              <a:rPr lang="fr-FR" sz="2600">
                <a:solidFill>
                  <a:srgbClr val="000099"/>
                </a:solidFill>
              </a:rPr>
              <a:t>Unité statistique:</a:t>
            </a:r>
            <a:r>
              <a:rPr lang="fr-FR" sz="2600"/>
              <a:t> individu faisant l’objet d’une étude statistique (personne, famille, organisation, région, …)</a:t>
            </a:r>
          </a:p>
          <a:p>
            <a:pPr>
              <a:lnSpc>
                <a:spcPct val="90000"/>
              </a:lnSpc>
            </a:pPr>
            <a:r>
              <a:rPr lang="fr-FR" sz="2600">
                <a:solidFill>
                  <a:srgbClr val="000099"/>
                </a:solidFill>
              </a:rPr>
              <a:t>Population statistique:</a:t>
            </a:r>
            <a:r>
              <a:rPr lang="fr-FR" sz="2600"/>
              <a:t> l’ensemble spécifiquement délimité de toutes les unités statistiques</a:t>
            </a:r>
          </a:p>
          <a:p>
            <a:pPr>
              <a:lnSpc>
                <a:spcPct val="90000"/>
              </a:lnSpc>
            </a:pPr>
            <a:r>
              <a:rPr lang="fr-FR" sz="2600">
                <a:solidFill>
                  <a:srgbClr val="000099"/>
                </a:solidFill>
              </a:rPr>
              <a:t>Échantillon:</a:t>
            </a:r>
            <a:r>
              <a:rPr lang="fr-FR" sz="2600"/>
              <a:t> un sous ensemble de la population</a:t>
            </a:r>
          </a:p>
          <a:p>
            <a:pPr>
              <a:lnSpc>
                <a:spcPct val="90000"/>
              </a:lnSpc>
            </a:pPr>
            <a:r>
              <a:rPr lang="fr-FR" sz="2600">
                <a:solidFill>
                  <a:srgbClr val="000099"/>
                </a:solidFill>
              </a:rPr>
              <a:t>Variable statistique:</a:t>
            </a:r>
            <a:r>
              <a:rPr lang="fr-FR" sz="2600"/>
              <a:t> caractère (particularité, trait commun) appartenant à toutes les unités statistiques et sur lequel porte l’étude</a:t>
            </a:r>
          </a:p>
          <a:p>
            <a:pPr>
              <a:lnSpc>
                <a:spcPct val="90000"/>
              </a:lnSpc>
            </a:pPr>
            <a:r>
              <a:rPr lang="fr-FR" sz="2600">
                <a:solidFill>
                  <a:srgbClr val="000099"/>
                </a:solidFill>
              </a:rPr>
              <a:t>Unité de mesure:</a:t>
            </a:r>
            <a:r>
              <a:rPr lang="fr-FR" sz="2600"/>
              <a:t> unité de grandeur ou catégorie utilisée pour mesurer ou coder une variable statistique</a:t>
            </a:r>
            <a:r>
              <a:rPr lang="fr-FR" sz="2600">
                <a:solidFill>
                  <a:srgbClr val="000099"/>
                </a:solidFill>
              </a:rPr>
              <a:t> </a:t>
            </a:r>
          </a:p>
          <a:p>
            <a:pPr>
              <a:lnSpc>
                <a:spcPct val="90000"/>
              </a:lnSpc>
            </a:pPr>
            <a:r>
              <a:rPr lang="fr-FR" sz="2600">
                <a:solidFill>
                  <a:srgbClr val="000099"/>
                </a:solidFill>
              </a:rPr>
              <a:t>Modalités:</a:t>
            </a:r>
            <a:r>
              <a:rPr lang="fr-FR" sz="2600"/>
              <a:t> toutes les valeurs que peut prendre une variable statistique (doivent être mutuellement incompatibles et exhaustives)</a:t>
            </a:r>
          </a:p>
        </p:txBody>
      </p:sp>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405506" name="Rectangle 2"/>
          <p:cNvSpPr>
            <a:spLocks noGrp="1" noChangeArrowheads="1"/>
          </p:cNvSpPr>
          <p:nvPr>
            <p:ph type="title"/>
          </p:nvPr>
        </p:nvSpPr>
        <p:spPr/>
        <p:txBody>
          <a:bodyPr/>
          <a:lstStyle/>
          <a:p>
            <a:r>
              <a:rPr lang="fr-FR" dirty="0"/>
              <a:t>Échantillon aléatoire</a:t>
            </a:r>
          </a:p>
        </p:txBody>
      </p:sp>
      <p:sp>
        <p:nvSpPr>
          <p:cNvPr id="4" name="Espace réservé du numéro de diapositive 5"/>
          <p:cNvSpPr>
            <a:spLocks noGrp="1"/>
          </p:cNvSpPr>
          <p:nvPr>
            <p:ph type="sldNum" sz="quarter" idx="12"/>
          </p:nvPr>
        </p:nvSpPr>
        <p:spPr/>
        <p:txBody>
          <a:bodyPr/>
          <a:lstStyle/>
          <a:p>
            <a:r>
              <a:rPr lang="fr-FR"/>
              <a:t>C1-</a:t>
            </a:r>
            <a:fld id="{095CB49F-DD12-4711-85C9-36AB4CC30F12}" type="slidenum">
              <a:rPr lang="fr-FR"/>
              <a:pPr/>
              <a:t>25</a:t>
            </a:fld>
            <a:endParaRPr lang="fr-FR"/>
          </a:p>
        </p:txBody>
      </p:sp>
      <p:sp>
        <p:nvSpPr>
          <p:cNvPr id="405507" name="Rectangle 3"/>
          <p:cNvSpPr>
            <a:spLocks noGrp="1" noChangeArrowheads="1"/>
          </p:cNvSpPr>
          <p:nvPr>
            <p:ph sz="quarter" idx="1"/>
          </p:nvPr>
        </p:nvSpPr>
        <p:spPr>
          <a:xfrm>
            <a:off x="552450" y="1600200"/>
            <a:ext cx="8029575" cy="4525963"/>
          </a:xfrm>
        </p:spPr>
        <p:txBody>
          <a:bodyPr/>
          <a:lstStyle/>
          <a:p>
            <a:r>
              <a:rPr lang="fr-FR"/>
              <a:t>Sous ensemble d’individus tirés de façon aléatoire de la population statistique</a:t>
            </a:r>
          </a:p>
          <a:p>
            <a:r>
              <a:rPr lang="fr-FR"/>
              <a:t>Un échantillon aléatoire permet de généraliser (ou d’inférer) les résultats obtenus au niveau de toute la population </a:t>
            </a:r>
          </a:p>
          <a:p>
            <a:r>
              <a:rPr lang="fr-FR"/>
              <a:t> La taille de l’échantillon correspond au nombre d’individus qui le composent</a:t>
            </a:r>
          </a:p>
        </p:txBody>
      </p:sp>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showMasterPhAnim="0">
  <p:cSld>
    <p:bg>
      <p:bgRef idx="1003">
        <a:schemeClr val="bg1"/>
      </p:bgRef>
    </p:bg>
    <p:spTree>
      <p:nvGrpSpPr>
        <p:cNvPr id="1" name=""/>
        <p:cNvGrpSpPr/>
        <p:nvPr/>
      </p:nvGrpSpPr>
      <p:grpSpPr>
        <a:xfrm>
          <a:off x="0" y="0"/>
          <a:ext cx="0" cy="0"/>
          <a:chOff x="0" y="0"/>
          <a:chExt cx="0" cy="0"/>
        </a:xfrm>
      </p:grpSpPr>
      <p:sp>
        <p:nvSpPr>
          <p:cNvPr id="4" name="Espace réservé du numéro de diapositive 3"/>
          <p:cNvSpPr>
            <a:spLocks noGrp="1"/>
          </p:cNvSpPr>
          <p:nvPr>
            <p:ph type="sldNum" sz="quarter" idx="12"/>
          </p:nvPr>
        </p:nvSpPr>
        <p:spPr/>
        <p:txBody>
          <a:bodyPr/>
          <a:lstStyle/>
          <a:p>
            <a:r>
              <a:rPr lang="fr-FR"/>
              <a:t>C1-</a:t>
            </a:r>
            <a:fld id="{EBDECCF8-65A6-4E42-A225-A5BC901118A3}" type="slidenum">
              <a:rPr lang="fr-FR"/>
              <a:pPr/>
              <a:t>26</a:t>
            </a:fld>
            <a:endParaRPr lang="fr-FR"/>
          </a:p>
        </p:txBody>
      </p:sp>
      <p:sp>
        <p:nvSpPr>
          <p:cNvPr id="201730" name="Rectangle 2"/>
          <p:cNvSpPr>
            <a:spLocks noGrp="1" noChangeArrowheads="1"/>
          </p:cNvSpPr>
          <p:nvPr>
            <p:ph type="body" idx="4294967295"/>
          </p:nvPr>
        </p:nvSpPr>
        <p:spPr>
          <a:xfrm>
            <a:off x="1047750" y="1639888"/>
            <a:ext cx="8096250" cy="4892675"/>
          </a:xfrm>
          <a:noFill/>
        </p:spPr>
        <p:txBody>
          <a:bodyPr lIns="90488" tIns="44450" rIns="90488" bIns="44450"/>
          <a:lstStyle/>
          <a:p>
            <a:r>
              <a:rPr lang="fr-FR" dirty="0">
                <a:solidFill>
                  <a:srgbClr val="000099"/>
                </a:solidFill>
              </a:rPr>
              <a:t>Population statistique:</a:t>
            </a:r>
            <a:r>
              <a:rPr lang="fr-FR" dirty="0"/>
              <a:t> les étudiants sous-gradués à temps plein de deuxième année de l’École de gestion Telfer</a:t>
            </a:r>
          </a:p>
          <a:p>
            <a:r>
              <a:rPr lang="fr-FR" dirty="0">
                <a:solidFill>
                  <a:srgbClr val="000099"/>
                </a:solidFill>
              </a:rPr>
              <a:t>Unité statistique: </a:t>
            </a:r>
            <a:r>
              <a:rPr lang="fr-FR" dirty="0"/>
              <a:t>un étudiant sous-gradué à temps plein de deuxième année de l’École de gestion Telfer</a:t>
            </a:r>
            <a:endParaRPr lang="fr-FR" dirty="0">
              <a:solidFill>
                <a:srgbClr val="000099"/>
              </a:solidFill>
            </a:endParaRPr>
          </a:p>
          <a:p>
            <a:r>
              <a:rPr lang="fr-FR" dirty="0">
                <a:solidFill>
                  <a:srgbClr val="000099"/>
                </a:solidFill>
              </a:rPr>
              <a:t>Échantillon:</a:t>
            </a:r>
            <a:r>
              <a:rPr lang="fr-FR" dirty="0"/>
              <a:t> 30 étudiants choisis au hasard</a:t>
            </a:r>
          </a:p>
          <a:p>
            <a:r>
              <a:rPr lang="fr-FR" dirty="0">
                <a:solidFill>
                  <a:srgbClr val="000099"/>
                </a:solidFill>
              </a:rPr>
              <a:t>Variable statistique:</a:t>
            </a:r>
            <a:r>
              <a:rPr lang="fr-FR" dirty="0"/>
              <a:t> montant dépensé pour les bouquins académiques au cours de la session </a:t>
            </a:r>
          </a:p>
          <a:p>
            <a:r>
              <a:rPr lang="fr-FR" dirty="0">
                <a:solidFill>
                  <a:srgbClr val="000099"/>
                </a:solidFill>
              </a:rPr>
              <a:t>Modalité:</a:t>
            </a:r>
            <a:r>
              <a:rPr lang="fr-FR" dirty="0"/>
              <a:t> </a:t>
            </a:r>
            <a:r>
              <a:rPr lang="fr-FR" dirty="0" smtClean="0"/>
              <a:t>0$ et plus</a:t>
            </a:r>
            <a:endParaRPr lang="fr-FR" dirty="0">
              <a:cs typeface="Times New Roman" pitchFamily="18" charset="0"/>
            </a:endParaRPr>
          </a:p>
          <a:p>
            <a:r>
              <a:rPr lang="fr-FR" dirty="0">
                <a:solidFill>
                  <a:srgbClr val="000099"/>
                </a:solidFill>
              </a:rPr>
              <a:t>Unité de mesure:</a:t>
            </a:r>
            <a:r>
              <a:rPr lang="fr-FR" dirty="0"/>
              <a:t> $</a:t>
            </a:r>
          </a:p>
        </p:txBody>
      </p:sp>
      <p:sp>
        <p:nvSpPr>
          <p:cNvPr id="394243" name="Rectangle 3"/>
          <p:cNvSpPr>
            <a:spLocks noGrp="1" noChangeArrowheads="1"/>
          </p:cNvSpPr>
          <p:nvPr>
            <p:ph type="title" idx="4294967295"/>
          </p:nvPr>
        </p:nvSpPr>
        <p:spPr>
          <a:xfrm>
            <a:off x="374904" y="109538"/>
            <a:ext cx="8229600" cy="1143000"/>
          </a:xfrm>
        </p:spPr>
        <p:txBody>
          <a:bodyPr/>
          <a:lstStyle/>
          <a:p>
            <a:r>
              <a:rPr lang="fr-FR" dirty="0"/>
              <a:t>Exemple 4: notions de base</a:t>
            </a:r>
          </a:p>
        </p:txBody>
      </p:sp>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390146" name="Rectangle 2"/>
          <p:cNvSpPr>
            <a:spLocks noGrp="1" noChangeArrowheads="1"/>
          </p:cNvSpPr>
          <p:nvPr>
            <p:ph type="title"/>
          </p:nvPr>
        </p:nvSpPr>
        <p:spPr>
          <a:xfrm>
            <a:off x="603504" y="249238"/>
            <a:ext cx="7772400" cy="1143000"/>
          </a:xfrm>
        </p:spPr>
        <p:txBody>
          <a:bodyPr/>
          <a:lstStyle/>
          <a:p>
            <a:r>
              <a:rPr lang="fr-FR" dirty="0"/>
              <a:t>Exemple 5: notions de base</a:t>
            </a:r>
          </a:p>
        </p:txBody>
      </p:sp>
      <p:sp>
        <p:nvSpPr>
          <p:cNvPr id="4" name="Espace réservé du numéro de diapositive 5"/>
          <p:cNvSpPr>
            <a:spLocks noGrp="1"/>
          </p:cNvSpPr>
          <p:nvPr>
            <p:ph type="sldNum" sz="quarter" idx="12"/>
          </p:nvPr>
        </p:nvSpPr>
        <p:spPr/>
        <p:txBody>
          <a:bodyPr/>
          <a:lstStyle/>
          <a:p>
            <a:r>
              <a:rPr lang="fr-FR"/>
              <a:t>C1-</a:t>
            </a:r>
            <a:fld id="{44576D5C-ABA3-48EC-8477-20EE6C3B3770}" type="slidenum">
              <a:rPr lang="fr-FR"/>
              <a:pPr/>
              <a:t>27</a:t>
            </a:fld>
            <a:endParaRPr lang="fr-FR"/>
          </a:p>
        </p:txBody>
      </p:sp>
      <p:sp>
        <p:nvSpPr>
          <p:cNvPr id="390147" name="Rectangle 3"/>
          <p:cNvSpPr>
            <a:spLocks noGrp="1" noChangeArrowheads="1"/>
          </p:cNvSpPr>
          <p:nvPr>
            <p:ph sz="quarter" idx="1"/>
          </p:nvPr>
        </p:nvSpPr>
        <p:spPr>
          <a:xfrm>
            <a:off x="361950" y="1600200"/>
            <a:ext cx="8391525" cy="4525963"/>
          </a:xfrm>
        </p:spPr>
        <p:txBody>
          <a:bodyPr/>
          <a:lstStyle/>
          <a:p>
            <a:r>
              <a:rPr lang="fr-FR" dirty="0">
                <a:solidFill>
                  <a:srgbClr val="000099"/>
                </a:solidFill>
              </a:rPr>
              <a:t>Population statistique:</a:t>
            </a:r>
            <a:r>
              <a:rPr lang="fr-FR" dirty="0"/>
              <a:t> les entreprises de hautes technologies de la région d’Ottawa</a:t>
            </a:r>
          </a:p>
          <a:p>
            <a:r>
              <a:rPr lang="fr-FR" dirty="0">
                <a:solidFill>
                  <a:srgbClr val="000099"/>
                </a:solidFill>
              </a:rPr>
              <a:t>Unité statistique: </a:t>
            </a:r>
            <a:r>
              <a:rPr lang="fr-FR" dirty="0"/>
              <a:t>une entreprise de hautes technologies de la région d’Ottawa</a:t>
            </a:r>
            <a:endParaRPr lang="fr-FR" dirty="0">
              <a:solidFill>
                <a:srgbClr val="000099"/>
              </a:solidFill>
            </a:endParaRPr>
          </a:p>
          <a:p>
            <a:r>
              <a:rPr lang="fr-FR" dirty="0">
                <a:solidFill>
                  <a:srgbClr val="000099"/>
                </a:solidFill>
              </a:rPr>
              <a:t>Échantillon:</a:t>
            </a:r>
            <a:r>
              <a:rPr lang="fr-FR" dirty="0"/>
              <a:t> 20 entreprises choisies au hasard</a:t>
            </a:r>
          </a:p>
          <a:p>
            <a:r>
              <a:rPr lang="fr-FR" dirty="0">
                <a:solidFill>
                  <a:srgbClr val="000099"/>
                </a:solidFill>
              </a:rPr>
              <a:t>Variable statistique:</a:t>
            </a:r>
            <a:r>
              <a:rPr lang="fr-FR" dirty="0"/>
              <a:t> nombre d’employés équivalents à temps plein</a:t>
            </a:r>
          </a:p>
          <a:p>
            <a:r>
              <a:rPr lang="fr-FR" dirty="0">
                <a:solidFill>
                  <a:srgbClr val="000099"/>
                </a:solidFill>
              </a:rPr>
              <a:t>Modalité:</a:t>
            </a:r>
            <a:r>
              <a:rPr lang="fr-FR" dirty="0"/>
              <a:t> </a:t>
            </a:r>
            <a:r>
              <a:rPr lang="fr-FR" dirty="0" smtClean="0"/>
              <a:t>0 personnes et plus (entier)</a:t>
            </a:r>
            <a:endParaRPr lang="fr-FR" dirty="0">
              <a:cs typeface="Times New Roman" pitchFamily="18" charset="0"/>
            </a:endParaRPr>
          </a:p>
          <a:p>
            <a:r>
              <a:rPr lang="fr-FR" dirty="0">
                <a:solidFill>
                  <a:srgbClr val="000099"/>
                </a:solidFill>
              </a:rPr>
              <a:t>Unité de mesure:</a:t>
            </a:r>
            <a:r>
              <a:rPr lang="fr-FR" dirty="0"/>
              <a:t> </a:t>
            </a:r>
            <a:r>
              <a:rPr lang="fr-FR" dirty="0" smtClean="0"/>
              <a:t>nombre de personnes</a:t>
            </a:r>
            <a:endParaRPr lang="fr-FR" dirty="0"/>
          </a:p>
        </p:txBody>
      </p:sp>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showMasterPhAnim="0">
  <p:cSld>
    <p:bg>
      <p:bgRef idx="1003">
        <a:schemeClr val="bg1"/>
      </p:bgRef>
    </p:bg>
    <p:spTree>
      <p:nvGrpSpPr>
        <p:cNvPr id="1" name=""/>
        <p:cNvGrpSpPr/>
        <p:nvPr/>
      </p:nvGrpSpPr>
      <p:grpSpPr>
        <a:xfrm>
          <a:off x="0" y="0"/>
          <a:ext cx="0" cy="0"/>
          <a:chOff x="0" y="0"/>
          <a:chExt cx="0" cy="0"/>
        </a:xfrm>
      </p:grpSpPr>
      <p:sp>
        <p:nvSpPr>
          <p:cNvPr id="4" name="Espace réservé du numéro de diapositive 3"/>
          <p:cNvSpPr>
            <a:spLocks noGrp="1"/>
          </p:cNvSpPr>
          <p:nvPr>
            <p:ph type="sldNum" sz="quarter" idx="12"/>
          </p:nvPr>
        </p:nvSpPr>
        <p:spPr/>
        <p:txBody>
          <a:bodyPr/>
          <a:lstStyle/>
          <a:p>
            <a:r>
              <a:rPr lang="fr-FR"/>
              <a:t>C1-</a:t>
            </a:r>
            <a:fld id="{F9F7E4F1-0D53-4C4F-A59A-4CD935C3CDCE}" type="slidenum">
              <a:rPr lang="fr-FR"/>
              <a:pPr/>
              <a:t>28</a:t>
            </a:fld>
            <a:endParaRPr lang="fr-FR"/>
          </a:p>
        </p:txBody>
      </p:sp>
      <p:sp>
        <p:nvSpPr>
          <p:cNvPr id="201730" name="Rectangle 2"/>
          <p:cNvSpPr>
            <a:spLocks noGrp="1" noChangeArrowheads="1"/>
          </p:cNvSpPr>
          <p:nvPr>
            <p:ph type="body" idx="4294967295"/>
          </p:nvPr>
        </p:nvSpPr>
        <p:spPr>
          <a:xfrm>
            <a:off x="609600" y="1281113"/>
            <a:ext cx="8096250" cy="5168900"/>
          </a:xfrm>
          <a:noFill/>
        </p:spPr>
        <p:txBody>
          <a:bodyPr lIns="90488" tIns="44450" rIns="90488" bIns="44450"/>
          <a:lstStyle/>
          <a:p>
            <a:pPr>
              <a:lnSpc>
                <a:spcPct val="90000"/>
              </a:lnSpc>
            </a:pPr>
            <a:r>
              <a:rPr lang="fr-FR" dirty="0">
                <a:solidFill>
                  <a:srgbClr val="000099"/>
                </a:solidFill>
              </a:rPr>
              <a:t>Population statistique:</a:t>
            </a:r>
            <a:r>
              <a:rPr lang="fr-FR" dirty="0"/>
              <a:t> les étudiants sous-gradués à temps plein de deuxième année de l’École de gestion Telfer</a:t>
            </a:r>
          </a:p>
          <a:p>
            <a:pPr>
              <a:lnSpc>
                <a:spcPct val="90000"/>
              </a:lnSpc>
            </a:pPr>
            <a:r>
              <a:rPr lang="fr-FR" dirty="0">
                <a:solidFill>
                  <a:srgbClr val="000099"/>
                </a:solidFill>
              </a:rPr>
              <a:t>Unité statistique: </a:t>
            </a:r>
            <a:r>
              <a:rPr lang="fr-FR" dirty="0"/>
              <a:t>un étudiant sous-gradué à temps plein de deuxième année de l’École de gestion Telfer</a:t>
            </a:r>
            <a:endParaRPr lang="fr-FR" dirty="0">
              <a:solidFill>
                <a:srgbClr val="000099"/>
              </a:solidFill>
            </a:endParaRPr>
          </a:p>
          <a:p>
            <a:pPr>
              <a:lnSpc>
                <a:spcPct val="90000"/>
              </a:lnSpc>
            </a:pPr>
            <a:r>
              <a:rPr lang="fr-FR" dirty="0">
                <a:solidFill>
                  <a:srgbClr val="000099"/>
                </a:solidFill>
              </a:rPr>
              <a:t>Échantillon:</a:t>
            </a:r>
            <a:r>
              <a:rPr lang="fr-FR" dirty="0"/>
              <a:t> 100 étudiants choisis au hasard</a:t>
            </a:r>
          </a:p>
          <a:p>
            <a:pPr>
              <a:lnSpc>
                <a:spcPct val="90000"/>
              </a:lnSpc>
            </a:pPr>
            <a:r>
              <a:rPr lang="fr-FR" dirty="0">
                <a:solidFill>
                  <a:srgbClr val="000099"/>
                </a:solidFill>
              </a:rPr>
              <a:t>Variable statistique:</a:t>
            </a:r>
            <a:r>
              <a:rPr lang="fr-FR" dirty="0"/>
              <a:t> niveau global de satisfaction dans le programme choisi à l’École de gestion Telfer  </a:t>
            </a:r>
          </a:p>
          <a:p>
            <a:pPr>
              <a:lnSpc>
                <a:spcPct val="90000"/>
              </a:lnSpc>
            </a:pPr>
            <a:r>
              <a:rPr lang="fr-FR" dirty="0">
                <a:solidFill>
                  <a:srgbClr val="000099"/>
                </a:solidFill>
              </a:rPr>
              <a:t>Modalité:</a:t>
            </a:r>
            <a:r>
              <a:rPr lang="fr-FR" dirty="0"/>
              <a:t> très insatisfait, insatisfait, satisfait, très satisfait </a:t>
            </a:r>
            <a:endParaRPr lang="fr-FR" dirty="0">
              <a:cs typeface="Times New Roman" pitchFamily="18" charset="0"/>
            </a:endParaRPr>
          </a:p>
          <a:p>
            <a:pPr>
              <a:lnSpc>
                <a:spcPct val="90000"/>
              </a:lnSpc>
            </a:pPr>
            <a:r>
              <a:rPr lang="fr-FR" dirty="0">
                <a:solidFill>
                  <a:srgbClr val="000099"/>
                </a:solidFill>
              </a:rPr>
              <a:t>Unité de mesure:</a:t>
            </a:r>
            <a:r>
              <a:rPr lang="fr-FR" dirty="0"/>
              <a:t> 0: très insatisfait    1: insatisfait        	                      2: satisfait              3: très satisfait</a:t>
            </a:r>
          </a:p>
        </p:txBody>
      </p:sp>
      <p:sp>
        <p:nvSpPr>
          <p:cNvPr id="396291" name="Rectangle 3"/>
          <p:cNvSpPr>
            <a:spLocks noGrp="1" noChangeArrowheads="1"/>
          </p:cNvSpPr>
          <p:nvPr>
            <p:ph type="title" idx="4294967295"/>
          </p:nvPr>
        </p:nvSpPr>
        <p:spPr>
          <a:xfrm>
            <a:off x="609600" y="287338"/>
            <a:ext cx="8229600" cy="1143000"/>
          </a:xfrm>
        </p:spPr>
        <p:txBody>
          <a:bodyPr/>
          <a:lstStyle/>
          <a:p>
            <a:r>
              <a:rPr lang="fr-FR" dirty="0"/>
              <a:t>Exemple 6: notions de base</a:t>
            </a:r>
          </a:p>
        </p:txBody>
      </p:sp>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398338" name="Rectangle 2"/>
          <p:cNvSpPr>
            <a:spLocks noGrp="1" noChangeArrowheads="1"/>
          </p:cNvSpPr>
          <p:nvPr>
            <p:ph type="title"/>
          </p:nvPr>
        </p:nvSpPr>
        <p:spPr/>
        <p:txBody>
          <a:bodyPr/>
          <a:lstStyle/>
          <a:p>
            <a:r>
              <a:rPr lang="fr-FR" dirty="0"/>
              <a:t>Exemple 7: notions de base</a:t>
            </a:r>
          </a:p>
        </p:txBody>
      </p:sp>
      <p:sp>
        <p:nvSpPr>
          <p:cNvPr id="4" name="Espace réservé du numéro de diapositive 5"/>
          <p:cNvSpPr>
            <a:spLocks noGrp="1"/>
          </p:cNvSpPr>
          <p:nvPr>
            <p:ph type="sldNum" sz="quarter" idx="12"/>
          </p:nvPr>
        </p:nvSpPr>
        <p:spPr/>
        <p:txBody>
          <a:bodyPr/>
          <a:lstStyle/>
          <a:p>
            <a:r>
              <a:rPr lang="fr-FR"/>
              <a:t>C1-</a:t>
            </a:r>
            <a:fld id="{14EE7219-C761-4723-B04B-FE13AF5C70D2}" type="slidenum">
              <a:rPr lang="fr-FR"/>
              <a:pPr/>
              <a:t>29</a:t>
            </a:fld>
            <a:endParaRPr lang="fr-FR"/>
          </a:p>
        </p:txBody>
      </p:sp>
      <p:sp>
        <p:nvSpPr>
          <p:cNvPr id="398339" name="Rectangle 3"/>
          <p:cNvSpPr>
            <a:spLocks noGrp="1" noChangeArrowheads="1"/>
          </p:cNvSpPr>
          <p:nvPr>
            <p:ph sz="quarter" idx="1"/>
          </p:nvPr>
        </p:nvSpPr>
        <p:spPr>
          <a:xfrm>
            <a:off x="361950" y="1600200"/>
            <a:ext cx="8391525" cy="4525963"/>
          </a:xfrm>
        </p:spPr>
        <p:txBody>
          <a:bodyPr/>
          <a:lstStyle/>
          <a:p>
            <a:pPr>
              <a:lnSpc>
                <a:spcPct val="90000"/>
              </a:lnSpc>
            </a:pPr>
            <a:r>
              <a:rPr lang="fr-FR" dirty="0">
                <a:solidFill>
                  <a:srgbClr val="000099"/>
                </a:solidFill>
              </a:rPr>
              <a:t>Population statistique:</a:t>
            </a:r>
            <a:r>
              <a:rPr lang="fr-FR" dirty="0"/>
              <a:t> les entreprises de hautes technologies de la région d’Ottawa</a:t>
            </a:r>
          </a:p>
          <a:p>
            <a:pPr>
              <a:lnSpc>
                <a:spcPct val="90000"/>
              </a:lnSpc>
            </a:pPr>
            <a:r>
              <a:rPr lang="fr-FR" dirty="0">
                <a:solidFill>
                  <a:srgbClr val="000099"/>
                </a:solidFill>
              </a:rPr>
              <a:t>Unité statistique: </a:t>
            </a:r>
            <a:r>
              <a:rPr lang="fr-FR" dirty="0"/>
              <a:t>une entreprise de hautes technologies de la région d’Ottawa</a:t>
            </a:r>
            <a:endParaRPr lang="fr-FR" dirty="0">
              <a:solidFill>
                <a:srgbClr val="000099"/>
              </a:solidFill>
            </a:endParaRPr>
          </a:p>
          <a:p>
            <a:pPr>
              <a:lnSpc>
                <a:spcPct val="90000"/>
              </a:lnSpc>
            </a:pPr>
            <a:r>
              <a:rPr lang="fr-FR" dirty="0">
                <a:solidFill>
                  <a:srgbClr val="000099"/>
                </a:solidFill>
              </a:rPr>
              <a:t>Échantillon:</a:t>
            </a:r>
            <a:r>
              <a:rPr lang="fr-FR" dirty="0"/>
              <a:t> 20 entreprises choisies au hasard</a:t>
            </a:r>
          </a:p>
          <a:p>
            <a:pPr>
              <a:lnSpc>
                <a:spcPct val="90000"/>
              </a:lnSpc>
            </a:pPr>
            <a:r>
              <a:rPr lang="fr-FR" dirty="0">
                <a:solidFill>
                  <a:srgbClr val="000099"/>
                </a:solidFill>
              </a:rPr>
              <a:t>Variable statistique:</a:t>
            </a:r>
            <a:r>
              <a:rPr lang="fr-FR" dirty="0"/>
              <a:t> âge de l’employé</a:t>
            </a:r>
          </a:p>
          <a:p>
            <a:pPr>
              <a:lnSpc>
                <a:spcPct val="90000"/>
              </a:lnSpc>
            </a:pPr>
            <a:r>
              <a:rPr lang="fr-FR" dirty="0">
                <a:solidFill>
                  <a:srgbClr val="000099"/>
                </a:solidFill>
              </a:rPr>
              <a:t>Modalité:           </a:t>
            </a:r>
            <a:r>
              <a:rPr lang="fr-FR" dirty="0" smtClean="0">
                <a:solidFill>
                  <a:srgbClr val="000099"/>
                </a:solidFill>
              </a:rPr>
              <a:t>  </a:t>
            </a:r>
            <a:r>
              <a:rPr lang="fr-FR" dirty="0" smtClean="0">
                <a:sym typeface="Wingdings" pitchFamily="2" charset="2"/>
              </a:rPr>
              <a:t></a:t>
            </a:r>
            <a:r>
              <a:rPr lang="fr-FR" dirty="0" smtClean="0"/>
              <a:t> </a:t>
            </a:r>
            <a:r>
              <a:rPr lang="fr-FR" dirty="0"/>
              <a:t>moins de 19 </a:t>
            </a:r>
            <a:r>
              <a:rPr lang="fr-FR" dirty="0" smtClean="0"/>
              <a:t>ans  </a:t>
            </a:r>
            <a:r>
              <a:rPr lang="fr-FR" dirty="0">
                <a:sym typeface="Wingdings" pitchFamily="2" charset="2"/>
              </a:rPr>
              <a:t></a:t>
            </a:r>
            <a:r>
              <a:rPr lang="fr-FR" dirty="0"/>
              <a:t> de 19 à 24 ans</a:t>
            </a:r>
          </a:p>
          <a:p>
            <a:pPr>
              <a:lnSpc>
                <a:spcPct val="90000"/>
              </a:lnSpc>
              <a:buFontTx/>
              <a:buNone/>
            </a:pPr>
            <a:r>
              <a:rPr lang="fr-FR" dirty="0">
                <a:sym typeface="Wingdings" pitchFamily="2" charset="2"/>
              </a:rPr>
              <a:t>    </a:t>
            </a:r>
            <a:r>
              <a:rPr lang="fr-FR" dirty="0"/>
              <a:t> de 25 à 34 ans    </a:t>
            </a:r>
            <a:r>
              <a:rPr lang="fr-FR" dirty="0">
                <a:sym typeface="Wingdings" pitchFamily="2" charset="2"/>
              </a:rPr>
              <a:t></a:t>
            </a:r>
            <a:r>
              <a:rPr lang="fr-FR" dirty="0"/>
              <a:t> de 35 à 44 ans </a:t>
            </a:r>
            <a:r>
              <a:rPr lang="fr-FR" dirty="0">
                <a:sym typeface="Wingdings" pitchFamily="2" charset="2"/>
              </a:rPr>
              <a:t> </a:t>
            </a:r>
            <a:r>
              <a:rPr lang="fr-FR" dirty="0"/>
              <a:t> de 45 à 54 ans         </a:t>
            </a:r>
            <a:r>
              <a:rPr lang="fr-FR" dirty="0">
                <a:sym typeface="Wingdings" pitchFamily="2" charset="2"/>
              </a:rPr>
              <a:t></a:t>
            </a:r>
            <a:r>
              <a:rPr lang="fr-FR" dirty="0"/>
              <a:t> de 55 à 64 ans    </a:t>
            </a:r>
            <a:r>
              <a:rPr lang="fr-FR" dirty="0">
                <a:sym typeface="Wingdings" pitchFamily="2" charset="2"/>
              </a:rPr>
              <a:t></a:t>
            </a:r>
            <a:r>
              <a:rPr lang="fr-FR" dirty="0"/>
              <a:t> 65 ans ou plus</a:t>
            </a:r>
            <a:endParaRPr lang="fr-FR" dirty="0">
              <a:cs typeface="Times New Roman" pitchFamily="18" charset="0"/>
            </a:endParaRPr>
          </a:p>
          <a:p>
            <a:pPr>
              <a:lnSpc>
                <a:spcPct val="90000"/>
              </a:lnSpc>
            </a:pPr>
            <a:r>
              <a:rPr lang="fr-FR" dirty="0">
                <a:solidFill>
                  <a:srgbClr val="000099"/>
                </a:solidFill>
              </a:rPr>
              <a:t>Unité de mesure:</a:t>
            </a:r>
            <a:r>
              <a:rPr lang="fr-FR" dirty="0"/>
              <a:t> </a:t>
            </a:r>
            <a:r>
              <a:rPr lang="fr-FR" dirty="0" smtClean="0"/>
              <a:t>nombre d’années</a:t>
            </a:r>
            <a:endParaRPr lang="fr-FR" dirty="0"/>
          </a:p>
        </p:txBody>
      </p:sp>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82626" name="Rectangle 1026"/>
          <p:cNvSpPr>
            <a:spLocks noGrp="1" noChangeArrowheads="1"/>
          </p:cNvSpPr>
          <p:nvPr>
            <p:ph type="title"/>
          </p:nvPr>
        </p:nvSpPr>
        <p:spPr/>
        <p:txBody>
          <a:bodyPr>
            <a:normAutofit fontScale="90000"/>
          </a:bodyPr>
          <a:lstStyle/>
          <a:p>
            <a:r>
              <a:rPr lang="fr-FR" sz="3600" dirty="0"/>
              <a:t>Variables statistiques </a:t>
            </a:r>
            <a:br>
              <a:rPr lang="fr-FR" sz="3600" dirty="0"/>
            </a:br>
            <a:r>
              <a:rPr lang="fr-FR" sz="3600" dirty="0"/>
              <a:t>qualitatives et quantitatives</a:t>
            </a:r>
            <a:endParaRPr lang="fr-FR" sz="4800" dirty="0"/>
          </a:p>
        </p:txBody>
      </p:sp>
      <p:sp>
        <p:nvSpPr>
          <p:cNvPr id="4" name="Espace réservé du numéro de diapositive 5"/>
          <p:cNvSpPr>
            <a:spLocks noGrp="1"/>
          </p:cNvSpPr>
          <p:nvPr>
            <p:ph type="sldNum" sz="quarter" idx="12"/>
          </p:nvPr>
        </p:nvSpPr>
        <p:spPr/>
        <p:txBody>
          <a:bodyPr/>
          <a:lstStyle/>
          <a:p>
            <a:r>
              <a:rPr lang="fr-FR"/>
              <a:t>C1-</a:t>
            </a:r>
            <a:fld id="{62C8F9EA-2633-4C07-B407-6140F1089DF0}" type="slidenum">
              <a:rPr lang="fr-FR"/>
              <a:pPr/>
              <a:t>30</a:t>
            </a:fld>
            <a:endParaRPr lang="fr-FR"/>
          </a:p>
        </p:txBody>
      </p:sp>
      <p:sp>
        <p:nvSpPr>
          <p:cNvPr id="282627" name="Rectangle 1027"/>
          <p:cNvSpPr>
            <a:spLocks noGrp="1" noChangeArrowheads="1"/>
          </p:cNvSpPr>
          <p:nvPr>
            <p:ph sz="quarter" idx="1"/>
          </p:nvPr>
        </p:nvSpPr>
        <p:spPr>
          <a:xfrm>
            <a:off x="390525" y="1600200"/>
            <a:ext cx="8391525" cy="4525963"/>
          </a:xfrm>
        </p:spPr>
        <p:txBody>
          <a:bodyPr/>
          <a:lstStyle/>
          <a:p>
            <a:r>
              <a:rPr lang="fr-CA">
                <a:solidFill>
                  <a:srgbClr val="000099"/>
                </a:solidFill>
              </a:rPr>
              <a:t>Variables statistiques qualitatives</a:t>
            </a:r>
            <a:r>
              <a:rPr lang="fr-CA"/>
              <a:t> ou non mesurables par exemple la couleur des yeux (on peut alors assigner arbitrairement une valeur aux différentes modalités)</a:t>
            </a:r>
          </a:p>
          <a:p>
            <a:r>
              <a:rPr lang="fr-CA">
                <a:solidFill>
                  <a:srgbClr val="000099"/>
                </a:solidFill>
              </a:rPr>
              <a:t>Variables statistiques quantitatives</a:t>
            </a:r>
            <a:r>
              <a:rPr lang="fr-CA"/>
              <a:t> ou mesurables</a:t>
            </a:r>
          </a:p>
          <a:p>
            <a:pPr lvl="1"/>
            <a:r>
              <a:rPr lang="fr-CA">
                <a:solidFill>
                  <a:srgbClr val="000099"/>
                </a:solidFill>
              </a:rPr>
              <a:t>discrètes</a:t>
            </a:r>
            <a:r>
              <a:rPr lang="fr-CA"/>
              <a:t> (le nombre d’employés d’une entreprise) </a:t>
            </a:r>
          </a:p>
          <a:p>
            <a:pPr lvl="1"/>
            <a:r>
              <a:rPr lang="fr-CA">
                <a:solidFill>
                  <a:srgbClr val="000099"/>
                </a:solidFill>
              </a:rPr>
              <a:t>continues</a:t>
            </a:r>
            <a:r>
              <a:rPr lang="fr-CA"/>
              <a:t> (le pourcentage de profit d’une entreprise)</a:t>
            </a:r>
            <a:endParaRPr lang="fr-FR"/>
          </a:p>
        </p:txBody>
      </p:sp>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401410" name="Rectangle 2"/>
          <p:cNvSpPr>
            <a:spLocks noGrp="1" noChangeArrowheads="1"/>
          </p:cNvSpPr>
          <p:nvPr>
            <p:ph type="title"/>
          </p:nvPr>
        </p:nvSpPr>
        <p:spPr>
          <a:xfrm>
            <a:off x="238126" y="274638"/>
            <a:ext cx="8677274" cy="1143000"/>
          </a:xfrm>
        </p:spPr>
        <p:txBody>
          <a:bodyPr/>
          <a:lstStyle/>
          <a:p>
            <a:r>
              <a:rPr lang="fr-FR" dirty="0"/>
              <a:t>Variables dépendante et indépendante</a:t>
            </a:r>
          </a:p>
        </p:txBody>
      </p:sp>
      <p:sp>
        <p:nvSpPr>
          <p:cNvPr id="4" name="Espace réservé du numéro de diapositive 5"/>
          <p:cNvSpPr>
            <a:spLocks noGrp="1"/>
          </p:cNvSpPr>
          <p:nvPr>
            <p:ph type="sldNum" sz="quarter" idx="12"/>
          </p:nvPr>
        </p:nvSpPr>
        <p:spPr/>
        <p:txBody>
          <a:bodyPr/>
          <a:lstStyle/>
          <a:p>
            <a:r>
              <a:rPr lang="fr-FR"/>
              <a:t>C1-</a:t>
            </a:r>
            <a:fld id="{DA5D09EE-36BF-497D-B480-F032160B00A8}" type="slidenum">
              <a:rPr lang="fr-FR"/>
              <a:pPr/>
              <a:t>31</a:t>
            </a:fld>
            <a:endParaRPr lang="fr-FR"/>
          </a:p>
        </p:txBody>
      </p:sp>
      <p:sp>
        <p:nvSpPr>
          <p:cNvPr id="401411" name="Rectangle 3"/>
          <p:cNvSpPr>
            <a:spLocks noGrp="1" noChangeArrowheads="1"/>
          </p:cNvSpPr>
          <p:nvPr>
            <p:ph sz="quarter" idx="1"/>
          </p:nvPr>
        </p:nvSpPr>
        <p:spPr>
          <a:xfrm>
            <a:off x="419100" y="1600200"/>
            <a:ext cx="8343900" cy="4525963"/>
          </a:xfrm>
        </p:spPr>
        <p:txBody>
          <a:bodyPr/>
          <a:lstStyle/>
          <a:p>
            <a:r>
              <a:rPr lang="fr-FR" dirty="0" smtClean="0">
                <a:solidFill>
                  <a:srgbClr val="000099"/>
                </a:solidFill>
              </a:rPr>
              <a:t>Variable indépendante:</a:t>
            </a:r>
            <a:r>
              <a:rPr lang="fr-FR" dirty="0" smtClean="0"/>
              <a:t> variable qui peut avoir un effet ou influencer une autre variable</a:t>
            </a:r>
          </a:p>
          <a:p>
            <a:r>
              <a:rPr lang="fr-FR" dirty="0" smtClean="0">
                <a:solidFill>
                  <a:srgbClr val="000099"/>
                </a:solidFill>
              </a:rPr>
              <a:t>Variable dépendante: </a:t>
            </a:r>
            <a:r>
              <a:rPr lang="fr-FR" dirty="0" smtClean="0"/>
              <a:t>variable dont les variations peuvent être expliquées ou dépendent des variations d’une autre variable</a:t>
            </a:r>
          </a:p>
          <a:p>
            <a:pPr lvl="1"/>
            <a:r>
              <a:rPr lang="fr-FR" dirty="0" smtClean="0"/>
              <a:t>variable dépendante: la satisfaction au travail</a:t>
            </a:r>
          </a:p>
          <a:p>
            <a:pPr lvl="1"/>
            <a:r>
              <a:rPr lang="fr-FR" dirty="0" smtClean="0"/>
              <a:t>variable indépendante: la rémunération</a:t>
            </a:r>
            <a:endParaRPr lang="fr-FR" dirty="0"/>
          </a:p>
        </p:txBody>
      </p:sp>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404482" name="Rectangle 2"/>
          <p:cNvSpPr>
            <a:spLocks noGrp="1" noChangeArrowheads="1"/>
          </p:cNvSpPr>
          <p:nvPr>
            <p:ph type="title"/>
          </p:nvPr>
        </p:nvSpPr>
        <p:spPr/>
        <p:txBody>
          <a:bodyPr>
            <a:normAutofit fontScale="90000"/>
          </a:bodyPr>
          <a:lstStyle/>
          <a:p>
            <a:r>
              <a:rPr lang="fr-FR" sz="3600" dirty="0"/>
              <a:t>Exemple de différents types</a:t>
            </a:r>
            <a:br>
              <a:rPr lang="fr-FR" sz="3600" dirty="0"/>
            </a:br>
            <a:r>
              <a:rPr lang="fr-FR" sz="3600" dirty="0"/>
              <a:t>de variables statistiques</a:t>
            </a:r>
          </a:p>
        </p:txBody>
      </p:sp>
      <p:sp>
        <p:nvSpPr>
          <p:cNvPr id="4" name="Espace réservé du numéro de diapositive 5"/>
          <p:cNvSpPr>
            <a:spLocks noGrp="1"/>
          </p:cNvSpPr>
          <p:nvPr>
            <p:ph type="sldNum" sz="quarter" idx="12"/>
          </p:nvPr>
        </p:nvSpPr>
        <p:spPr/>
        <p:txBody>
          <a:bodyPr/>
          <a:lstStyle/>
          <a:p>
            <a:r>
              <a:rPr lang="fr-FR"/>
              <a:t>C1-</a:t>
            </a:r>
            <a:fld id="{43143D4F-4383-4AB4-A72C-45B6214E88A6}" type="slidenum">
              <a:rPr lang="fr-FR"/>
              <a:pPr/>
              <a:t>32</a:t>
            </a:fld>
            <a:endParaRPr lang="fr-FR"/>
          </a:p>
        </p:txBody>
      </p:sp>
      <p:pic>
        <p:nvPicPr>
          <p:cNvPr id="404486" name="Picture 6"/>
          <p:cNvPicPr>
            <a:picLocks noChangeAspect="1" noChangeArrowheads="1"/>
          </p:cNvPicPr>
          <p:nvPr/>
        </p:nvPicPr>
        <p:blipFill>
          <a:blip r:embed="rId3" cstate="print"/>
          <a:srcRect/>
          <a:stretch>
            <a:fillRect/>
          </a:stretch>
        </p:blipFill>
        <p:spPr bwMode="auto">
          <a:xfrm>
            <a:off x="261938" y="1719263"/>
            <a:ext cx="8643937" cy="4257675"/>
          </a:xfrm>
          <a:prstGeom prst="rect">
            <a:avLst/>
          </a:prstGeom>
          <a:noFill/>
          <a:ln w="12700" cap="sq">
            <a:noFill/>
            <a:miter lim="800000"/>
            <a:headEnd type="none" w="sm" len="sm"/>
            <a:tailEnd type="none" w="sm" len="sm"/>
          </a:ln>
          <a:effectLst/>
        </p:spPr>
      </p:pic>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4" name="Espace réservé du numéro de diapositive 3"/>
          <p:cNvSpPr>
            <a:spLocks noGrp="1"/>
          </p:cNvSpPr>
          <p:nvPr>
            <p:ph type="sldNum" sz="quarter" idx="12"/>
          </p:nvPr>
        </p:nvSpPr>
        <p:spPr/>
        <p:txBody>
          <a:bodyPr/>
          <a:lstStyle/>
          <a:p>
            <a:r>
              <a:rPr lang="fr-FR"/>
              <a:t>C1-</a:t>
            </a:r>
            <a:fld id="{38284FFC-0A12-4F1C-B072-A7C0EB958195}" type="slidenum">
              <a:rPr lang="fr-FR"/>
              <a:pPr/>
              <a:t>33</a:t>
            </a:fld>
            <a:endParaRPr lang="fr-FR"/>
          </a:p>
        </p:txBody>
      </p:sp>
      <p:sp>
        <p:nvSpPr>
          <p:cNvPr id="403458" name="Rectangle 2"/>
          <p:cNvSpPr>
            <a:spLocks noGrp="1" noChangeArrowheads="1"/>
          </p:cNvSpPr>
          <p:nvPr>
            <p:ph type="title" idx="4294967295"/>
          </p:nvPr>
        </p:nvSpPr>
        <p:spPr>
          <a:xfrm>
            <a:off x="215900" y="274638"/>
            <a:ext cx="8229600" cy="1143000"/>
          </a:xfrm>
        </p:spPr>
        <p:txBody>
          <a:bodyPr/>
          <a:lstStyle/>
          <a:p>
            <a:r>
              <a:rPr lang="fr-FR" dirty="0"/>
              <a:t>Échelle de mesure</a:t>
            </a:r>
          </a:p>
        </p:txBody>
      </p:sp>
      <p:sp>
        <p:nvSpPr>
          <p:cNvPr id="403459" name="Rectangle 3"/>
          <p:cNvSpPr>
            <a:spLocks noGrp="1" noChangeArrowheads="1"/>
          </p:cNvSpPr>
          <p:nvPr>
            <p:ph type="body" idx="4294967295"/>
          </p:nvPr>
        </p:nvSpPr>
        <p:spPr>
          <a:xfrm>
            <a:off x="215900" y="1454150"/>
            <a:ext cx="8445500" cy="5135563"/>
          </a:xfrm>
        </p:spPr>
        <p:txBody>
          <a:bodyPr/>
          <a:lstStyle/>
          <a:p>
            <a:pPr>
              <a:lnSpc>
                <a:spcPct val="90000"/>
              </a:lnSpc>
            </a:pPr>
            <a:r>
              <a:rPr lang="fr-FR" dirty="0"/>
              <a:t>Le type d’analyse statistique dépend de l’échelle de mesure de la variable statistique:</a:t>
            </a:r>
          </a:p>
          <a:p>
            <a:pPr lvl="1">
              <a:lnSpc>
                <a:spcPct val="90000"/>
              </a:lnSpc>
              <a:buClr>
                <a:srgbClr val="000000"/>
              </a:buClr>
            </a:pPr>
            <a:r>
              <a:rPr lang="fr-FR" dirty="0">
                <a:solidFill>
                  <a:srgbClr val="000099"/>
                </a:solidFill>
              </a:rPr>
              <a:t>nominale:</a:t>
            </a:r>
            <a:r>
              <a:rPr lang="fr-FR" dirty="0">
                <a:solidFill>
                  <a:srgbClr val="1F01D3"/>
                </a:solidFill>
              </a:rPr>
              <a:t> </a:t>
            </a:r>
            <a:r>
              <a:rPr lang="fr-FR" dirty="0"/>
              <a:t>une valeur numérique est assignée arbitrairement à une modalité sans idée de  </a:t>
            </a:r>
            <a:r>
              <a:rPr lang="fr-FR" dirty="0" smtClean="0"/>
              <a:t>distance(quelqu’un de 20ans versus 40ans, la distance est de 20ans) </a:t>
            </a:r>
            <a:r>
              <a:rPr lang="fr-FR" dirty="0"/>
              <a:t>entre les modalités par exemple la couleur des </a:t>
            </a:r>
            <a:r>
              <a:rPr lang="fr-FR" dirty="0" smtClean="0"/>
              <a:t>yeux (qualitative)</a:t>
            </a:r>
            <a:endParaRPr lang="fr-FR" dirty="0"/>
          </a:p>
          <a:p>
            <a:pPr lvl="1">
              <a:lnSpc>
                <a:spcPct val="90000"/>
              </a:lnSpc>
            </a:pPr>
            <a:r>
              <a:rPr lang="fr-FR" dirty="0">
                <a:solidFill>
                  <a:srgbClr val="000099"/>
                </a:solidFill>
              </a:rPr>
              <a:t>ordinale:</a:t>
            </a:r>
            <a:r>
              <a:rPr lang="fr-FR" dirty="0">
                <a:solidFill>
                  <a:srgbClr val="1F01D3"/>
                </a:solidFill>
              </a:rPr>
              <a:t> </a:t>
            </a:r>
            <a:r>
              <a:rPr lang="fr-FR" dirty="0"/>
              <a:t>un ordre est défini entre les modalités par exemple classer des vins par ordre de </a:t>
            </a:r>
            <a:r>
              <a:rPr lang="fr-FR" dirty="0" smtClean="0"/>
              <a:t>préférence(</a:t>
            </a:r>
            <a:r>
              <a:rPr lang="fr-FR" dirty="0" err="1" smtClean="0"/>
              <a:t>quantitif</a:t>
            </a:r>
            <a:r>
              <a:rPr lang="fr-FR" dirty="0" smtClean="0"/>
              <a:t> ou qualitatif)</a:t>
            </a:r>
            <a:endParaRPr lang="fr-FR" dirty="0"/>
          </a:p>
          <a:p>
            <a:pPr lvl="1">
              <a:lnSpc>
                <a:spcPct val="90000"/>
              </a:lnSpc>
            </a:pPr>
            <a:r>
              <a:rPr lang="fr-FR" dirty="0">
                <a:solidFill>
                  <a:srgbClr val="000099"/>
                </a:solidFill>
              </a:rPr>
              <a:t>d'intervalle: </a:t>
            </a:r>
            <a:r>
              <a:rPr lang="fr-FR" dirty="0"/>
              <a:t>un ordre de grandeur est défini entre les modalités par exemple la température</a:t>
            </a:r>
          </a:p>
          <a:p>
            <a:pPr lvl="1">
              <a:lnSpc>
                <a:spcPct val="90000"/>
              </a:lnSpc>
            </a:pPr>
            <a:r>
              <a:rPr lang="fr-FR" dirty="0">
                <a:solidFill>
                  <a:srgbClr val="000099"/>
                </a:solidFill>
              </a:rPr>
              <a:t>de  rapport: </a:t>
            </a:r>
            <a:r>
              <a:rPr lang="fr-FR" dirty="0"/>
              <a:t>la valeur</a:t>
            </a:r>
            <a:r>
              <a:rPr lang="fr-FR" dirty="0">
                <a:solidFill>
                  <a:srgbClr val="000099"/>
                </a:solidFill>
              </a:rPr>
              <a:t> </a:t>
            </a:r>
            <a:r>
              <a:rPr lang="fr-FR" dirty="0"/>
              <a:t>zéro est introduite dans l'échelle par exemple la somme d’argent qu’une personne possède à la banque</a:t>
            </a:r>
          </a:p>
        </p:txBody>
      </p:sp>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408578" name="Rectangle 2"/>
          <p:cNvSpPr>
            <a:spLocks noGrp="1" noChangeArrowheads="1"/>
          </p:cNvSpPr>
          <p:nvPr>
            <p:ph type="title"/>
          </p:nvPr>
        </p:nvSpPr>
        <p:spPr/>
        <p:txBody>
          <a:bodyPr>
            <a:normAutofit fontScale="90000"/>
          </a:bodyPr>
          <a:lstStyle/>
          <a:p>
            <a:r>
              <a:rPr lang="fr-FR" dirty="0"/>
              <a:t>Échelle de mesure et type de variable </a:t>
            </a:r>
          </a:p>
        </p:txBody>
      </p:sp>
      <p:sp>
        <p:nvSpPr>
          <p:cNvPr id="4" name="Espace réservé du numéro de diapositive 5"/>
          <p:cNvSpPr>
            <a:spLocks noGrp="1"/>
          </p:cNvSpPr>
          <p:nvPr>
            <p:ph type="sldNum" sz="quarter" idx="12"/>
          </p:nvPr>
        </p:nvSpPr>
        <p:spPr/>
        <p:txBody>
          <a:bodyPr/>
          <a:lstStyle/>
          <a:p>
            <a:r>
              <a:rPr lang="fr-FR"/>
              <a:t>C1-</a:t>
            </a:r>
            <a:fld id="{5F63E9A7-8297-4C3F-A7D5-8543F77D72A5}" type="slidenum">
              <a:rPr lang="fr-FR"/>
              <a:pPr/>
              <a:t>34</a:t>
            </a:fld>
            <a:endParaRPr lang="fr-FR"/>
          </a:p>
        </p:txBody>
      </p:sp>
      <p:sp>
        <p:nvSpPr>
          <p:cNvPr id="408579" name="Rectangle 3"/>
          <p:cNvSpPr>
            <a:spLocks noGrp="1" noChangeArrowheads="1"/>
          </p:cNvSpPr>
          <p:nvPr>
            <p:ph sz="quarter" idx="1"/>
          </p:nvPr>
        </p:nvSpPr>
        <p:spPr/>
        <p:txBody>
          <a:bodyPr/>
          <a:lstStyle/>
          <a:p>
            <a:r>
              <a:rPr lang="fr-FR"/>
              <a:t>Une variable mesurée sur une échelle nominale est de nature qualitative</a:t>
            </a:r>
          </a:p>
          <a:p>
            <a:r>
              <a:rPr lang="fr-FR"/>
              <a:t>Une variable mesurée sur une échelle d’intervalles ou de rapport est de nature quantitative</a:t>
            </a:r>
          </a:p>
          <a:p>
            <a:r>
              <a:rPr lang="fr-FR"/>
              <a:t>Une variable mesurée sur une échelle ordinale peut être de nature qualitative (appréciation d’un vin) ou quantitative (catégories salariales)</a:t>
            </a:r>
          </a:p>
        </p:txBody>
      </p:sp>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409602" name="Rectangle 2"/>
          <p:cNvSpPr>
            <a:spLocks noGrp="1" noChangeArrowheads="1"/>
          </p:cNvSpPr>
          <p:nvPr>
            <p:ph type="title"/>
          </p:nvPr>
        </p:nvSpPr>
        <p:spPr/>
        <p:txBody>
          <a:bodyPr>
            <a:normAutofit fontScale="90000"/>
          </a:bodyPr>
          <a:lstStyle/>
          <a:p>
            <a:r>
              <a:rPr lang="fr-FR" sz="3600" dirty="0"/>
              <a:t>Exemple d’échelle de mesure </a:t>
            </a:r>
            <a:br>
              <a:rPr lang="fr-FR" sz="3600" dirty="0"/>
            </a:br>
            <a:r>
              <a:rPr lang="fr-FR" sz="3600" dirty="0"/>
              <a:t>et types de variable</a:t>
            </a:r>
          </a:p>
        </p:txBody>
      </p:sp>
      <p:sp>
        <p:nvSpPr>
          <p:cNvPr id="5" name="Espace réservé du numéro de diapositive 5"/>
          <p:cNvSpPr>
            <a:spLocks noGrp="1"/>
          </p:cNvSpPr>
          <p:nvPr>
            <p:ph type="sldNum" sz="quarter" idx="12"/>
          </p:nvPr>
        </p:nvSpPr>
        <p:spPr/>
        <p:txBody>
          <a:bodyPr/>
          <a:lstStyle/>
          <a:p>
            <a:r>
              <a:rPr lang="fr-FR"/>
              <a:t>C1-</a:t>
            </a:r>
            <a:fld id="{D5D48E8C-492A-4E19-B95E-CC8E6B0DF532}" type="slidenum">
              <a:rPr lang="fr-FR"/>
              <a:pPr/>
              <a:t>35</a:t>
            </a:fld>
            <a:endParaRPr lang="fr-FR"/>
          </a:p>
        </p:txBody>
      </p:sp>
      <p:sp>
        <p:nvSpPr>
          <p:cNvPr id="409603" name="Rectangle 3"/>
          <p:cNvSpPr>
            <a:spLocks noGrp="1" noChangeArrowheads="1"/>
          </p:cNvSpPr>
          <p:nvPr>
            <p:ph sz="quarter" idx="1"/>
          </p:nvPr>
        </p:nvSpPr>
        <p:spPr>
          <a:xfrm>
            <a:off x="76200" y="1962150"/>
            <a:ext cx="8162925" cy="4525963"/>
          </a:xfrm>
        </p:spPr>
        <p:txBody>
          <a:bodyPr/>
          <a:lstStyle/>
          <a:p>
            <a:pPr>
              <a:lnSpc>
                <a:spcPct val="90000"/>
              </a:lnSpc>
            </a:pPr>
            <a:r>
              <a:rPr lang="fr-FR" sz="2400" dirty="0"/>
              <a:t>Questions posées dans un magazine d'une compagnie aérienne</a:t>
            </a:r>
          </a:p>
          <a:p>
            <a:pPr>
              <a:lnSpc>
                <a:spcPct val="90000"/>
              </a:lnSpc>
            </a:pPr>
            <a:endParaRPr lang="fr-FR" sz="2000" dirty="0"/>
          </a:p>
          <a:p>
            <a:pPr>
              <a:lnSpc>
                <a:spcPct val="90000"/>
              </a:lnSpc>
              <a:buFontTx/>
              <a:buNone/>
            </a:pPr>
            <a:r>
              <a:rPr lang="fr-FR" sz="2000" dirty="0"/>
              <a:t>	1) Sexe 1</a:t>
            </a:r>
            <a:r>
              <a:rPr lang="fr-FR" sz="2000" dirty="0">
                <a:sym typeface="Wingdings" pitchFamily="2" charset="2"/>
              </a:rPr>
              <a:t></a:t>
            </a:r>
            <a:r>
              <a:rPr lang="fr-FR" sz="2000" dirty="0"/>
              <a:t> Masculin    2 </a:t>
            </a:r>
            <a:r>
              <a:rPr lang="fr-FR" sz="2000" dirty="0">
                <a:sym typeface="Wingdings" pitchFamily="2" charset="2"/>
              </a:rPr>
              <a:t></a:t>
            </a:r>
            <a:r>
              <a:rPr lang="fr-FR" sz="2000" dirty="0"/>
              <a:t> Féminin</a:t>
            </a:r>
          </a:p>
          <a:p>
            <a:pPr>
              <a:lnSpc>
                <a:spcPct val="90000"/>
              </a:lnSpc>
              <a:buFontTx/>
              <a:buNone/>
            </a:pPr>
            <a:r>
              <a:rPr lang="fr-FR" sz="2000" dirty="0"/>
              <a:t>	2) Âge  1</a:t>
            </a:r>
            <a:r>
              <a:rPr lang="fr-FR" sz="2000" dirty="0">
                <a:sym typeface="Wingdings" pitchFamily="2" charset="2"/>
              </a:rPr>
              <a:t></a:t>
            </a:r>
            <a:r>
              <a:rPr lang="fr-FR" sz="2000" dirty="0"/>
              <a:t> 18-24	 2 </a:t>
            </a:r>
            <a:r>
              <a:rPr lang="fr-FR" sz="2000" dirty="0">
                <a:sym typeface="Wingdings" pitchFamily="2" charset="2"/>
              </a:rPr>
              <a:t></a:t>
            </a:r>
            <a:r>
              <a:rPr lang="fr-FR" sz="2000" dirty="0"/>
              <a:t> 25-54	3 </a:t>
            </a:r>
            <a:r>
              <a:rPr lang="fr-FR" sz="2000" dirty="0">
                <a:sym typeface="Wingdings" pitchFamily="2" charset="2"/>
              </a:rPr>
              <a:t></a:t>
            </a:r>
            <a:r>
              <a:rPr lang="fr-FR" sz="2000" dirty="0"/>
              <a:t> 55+</a:t>
            </a:r>
          </a:p>
          <a:p>
            <a:pPr>
              <a:lnSpc>
                <a:spcPct val="90000"/>
              </a:lnSpc>
              <a:buFontTx/>
              <a:buNone/>
            </a:pPr>
            <a:r>
              <a:rPr lang="fr-FR" sz="2000" dirty="0"/>
              <a:t>	3) But du voyage 1 </a:t>
            </a:r>
            <a:r>
              <a:rPr lang="fr-FR" sz="2000" dirty="0">
                <a:sym typeface="Wingdings" pitchFamily="2" charset="2"/>
              </a:rPr>
              <a:t></a:t>
            </a:r>
            <a:r>
              <a:rPr lang="fr-FR" sz="2000" dirty="0"/>
              <a:t> Affaires 2 </a:t>
            </a:r>
            <a:r>
              <a:rPr lang="fr-FR" sz="2000" dirty="0">
                <a:sym typeface="Wingdings" pitchFamily="2" charset="2"/>
              </a:rPr>
              <a:t></a:t>
            </a:r>
            <a:r>
              <a:rPr lang="fr-FR" sz="2000" dirty="0"/>
              <a:t> Agrément</a:t>
            </a:r>
            <a:r>
              <a:rPr lang="en-US" sz="2000" dirty="0"/>
              <a:t>/</a:t>
            </a:r>
            <a:r>
              <a:rPr lang="fr-FR" sz="2000" dirty="0"/>
              <a:t>Vacances 3 </a:t>
            </a:r>
            <a:r>
              <a:rPr lang="fr-FR" sz="2000" dirty="0">
                <a:sym typeface="Wingdings" pitchFamily="2" charset="2"/>
              </a:rPr>
              <a:t></a:t>
            </a:r>
            <a:r>
              <a:rPr lang="fr-FR" sz="2000" dirty="0"/>
              <a:t> Personnel </a:t>
            </a:r>
          </a:p>
          <a:p>
            <a:pPr>
              <a:lnSpc>
                <a:spcPct val="90000"/>
              </a:lnSpc>
              <a:buFontTx/>
              <a:buNone/>
            </a:pPr>
            <a:r>
              <a:rPr lang="fr-FR" sz="2000" dirty="0"/>
              <a:t>	4) Est-ce que votre destination est: </a:t>
            </a:r>
          </a:p>
          <a:p>
            <a:pPr>
              <a:lnSpc>
                <a:spcPct val="90000"/>
              </a:lnSpc>
              <a:buFontTx/>
              <a:buNone/>
            </a:pPr>
            <a:r>
              <a:rPr lang="fr-FR" sz="2000" dirty="0"/>
              <a:t>		    1 </a:t>
            </a:r>
            <a:r>
              <a:rPr lang="fr-FR" sz="2000" dirty="0">
                <a:sym typeface="Wingdings" pitchFamily="2" charset="2"/>
              </a:rPr>
              <a:t></a:t>
            </a:r>
            <a:r>
              <a:rPr lang="fr-FR" sz="2000" dirty="0"/>
              <a:t>  à l'intérieur du Canada        2 </a:t>
            </a:r>
            <a:r>
              <a:rPr lang="fr-FR" sz="2000" dirty="0">
                <a:sym typeface="Wingdings" pitchFamily="2" charset="2"/>
              </a:rPr>
              <a:t></a:t>
            </a:r>
            <a:r>
              <a:rPr lang="fr-FR" sz="2000" dirty="0"/>
              <a:t>  à l’extérieur du Canada</a:t>
            </a:r>
          </a:p>
          <a:p>
            <a:pPr>
              <a:lnSpc>
                <a:spcPct val="90000"/>
              </a:lnSpc>
              <a:buFontTx/>
              <a:buNone/>
            </a:pPr>
            <a:r>
              <a:rPr lang="fr-FR" sz="2000" dirty="0"/>
              <a:t>	5) Nombre de voyages aériens effectués au cours de la dernière année</a:t>
            </a:r>
          </a:p>
          <a:p>
            <a:pPr>
              <a:lnSpc>
                <a:spcPct val="90000"/>
              </a:lnSpc>
              <a:buFontTx/>
              <a:buNone/>
            </a:pPr>
            <a:r>
              <a:rPr lang="fr-FR" sz="2000" dirty="0"/>
              <a:t>	    1 </a:t>
            </a:r>
            <a:r>
              <a:rPr lang="fr-FR" sz="2000" dirty="0">
                <a:sym typeface="Wingdings" pitchFamily="2" charset="2"/>
              </a:rPr>
              <a:t></a:t>
            </a:r>
            <a:r>
              <a:rPr lang="fr-FR" sz="2000" dirty="0"/>
              <a:t> 1-2      2 </a:t>
            </a:r>
            <a:r>
              <a:rPr lang="fr-FR" sz="2000" dirty="0">
                <a:sym typeface="Wingdings" pitchFamily="2" charset="2"/>
              </a:rPr>
              <a:t></a:t>
            </a:r>
            <a:r>
              <a:rPr lang="fr-FR" sz="2000" dirty="0"/>
              <a:t> 3-6	   3 </a:t>
            </a:r>
            <a:r>
              <a:rPr lang="fr-FR" sz="2000" dirty="0">
                <a:sym typeface="Wingdings" pitchFamily="2" charset="2"/>
              </a:rPr>
              <a:t></a:t>
            </a:r>
            <a:r>
              <a:rPr lang="fr-FR" sz="2000" dirty="0"/>
              <a:t> 7-10     4 </a:t>
            </a:r>
            <a:r>
              <a:rPr lang="fr-FR" sz="2000" dirty="0">
                <a:sym typeface="Wingdings" pitchFamily="2" charset="2"/>
              </a:rPr>
              <a:t></a:t>
            </a:r>
            <a:r>
              <a:rPr lang="fr-FR" sz="2000" dirty="0"/>
              <a:t> 11-14      5 </a:t>
            </a:r>
            <a:r>
              <a:rPr lang="fr-FR" sz="2000" dirty="0">
                <a:sym typeface="Wingdings" pitchFamily="2" charset="2"/>
              </a:rPr>
              <a:t></a:t>
            </a:r>
            <a:r>
              <a:rPr lang="fr-FR" sz="2000" dirty="0"/>
              <a:t> 15+</a:t>
            </a:r>
          </a:p>
          <a:p>
            <a:pPr>
              <a:lnSpc>
                <a:spcPct val="90000"/>
              </a:lnSpc>
              <a:buFontTx/>
              <a:buNone/>
            </a:pPr>
            <a:r>
              <a:rPr lang="fr-FR" sz="2000" dirty="0"/>
              <a:t>	6) Revenu familial annuel:</a:t>
            </a:r>
          </a:p>
          <a:p>
            <a:pPr>
              <a:lnSpc>
                <a:spcPct val="90000"/>
              </a:lnSpc>
              <a:buFontTx/>
              <a:buNone/>
              <a:tabLst>
                <a:tab pos="895350" algn="l"/>
                <a:tab pos="3771900" algn="l"/>
              </a:tabLst>
            </a:pPr>
            <a:r>
              <a:rPr lang="fr-FR" sz="2000" dirty="0"/>
              <a:t>		1 </a:t>
            </a:r>
            <a:r>
              <a:rPr lang="fr-FR" sz="2000" dirty="0">
                <a:sym typeface="Wingdings" pitchFamily="2" charset="2"/>
              </a:rPr>
              <a:t></a:t>
            </a:r>
            <a:r>
              <a:rPr lang="fr-FR" sz="2000" dirty="0"/>
              <a:t> moins de 75 </a:t>
            </a:r>
            <a:r>
              <a:rPr lang="fr-FR" sz="2000" dirty="0" smtClean="0"/>
              <a:t>000$	2 </a:t>
            </a:r>
            <a:r>
              <a:rPr lang="fr-FR" sz="2000" dirty="0">
                <a:sym typeface="Wingdings" pitchFamily="2" charset="2"/>
              </a:rPr>
              <a:t></a:t>
            </a:r>
            <a:r>
              <a:rPr lang="fr-FR" sz="2000" dirty="0"/>
              <a:t> 75 000$ - 99 999$ </a:t>
            </a:r>
          </a:p>
          <a:p>
            <a:pPr>
              <a:lnSpc>
                <a:spcPct val="90000"/>
              </a:lnSpc>
              <a:buFontTx/>
              <a:buNone/>
              <a:tabLst>
                <a:tab pos="895350" algn="l"/>
                <a:tab pos="3771900" algn="l"/>
              </a:tabLst>
            </a:pPr>
            <a:r>
              <a:rPr lang="fr-FR" sz="2000" dirty="0"/>
              <a:t>	         3 </a:t>
            </a:r>
            <a:r>
              <a:rPr lang="fr-FR" sz="2000" dirty="0">
                <a:sym typeface="Wingdings" pitchFamily="2" charset="2"/>
              </a:rPr>
              <a:t></a:t>
            </a:r>
            <a:r>
              <a:rPr lang="fr-FR" sz="2000" dirty="0"/>
              <a:t> 100000$ -149 </a:t>
            </a:r>
            <a:r>
              <a:rPr lang="fr-FR" sz="2000" dirty="0" smtClean="0"/>
              <a:t>999$	4 </a:t>
            </a:r>
            <a:r>
              <a:rPr lang="fr-FR" sz="2000" dirty="0">
                <a:sym typeface="Wingdings" pitchFamily="2" charset="2"/>
              </a:rPr>
              <a:t></a:t>
            </a:r>
            <a:r>
              <a:rPr lang="fr-FR" sz="2000" dirty="0"/>
              <a:t> 150 000</a:t>
            </a:r>
            <a:r>
              <a:rPr lang="fr-FR" sz="2000" dirty="0" smtClean="0"/>
              <a:t>$ et plus</a:t>
            </a:r>
            <a:endParaRPr lang="fr-FR" sz="2000" dirty="0"/>
          </a:p>
        </p:txBody>
      </p:sp>
      <p:sp>
        <p:nvSpPr>
          <p:cNvPr id="409604" name="Text Box 4"/>
          <p:cNvSpPr txBox="1">
            <a:spLocks noChangeArrowheads="1"/>
          </p:cNvSpPr>
          <p:nvPr/>
        </p:nvSpPr>
        <p:spPr bwMode="auto">
          <a:xfrm>
            <a:off x="6833402" y="2363312"/>
            <a:ext cx="2200275" cy="3375283"/>
          </a:xfrm>
          <a:prstGeom prst="rect">
            <a:avLst/>
          </a:prstGeom>
          <a:noFill/>
          <a:ln w="12700" cap="sq">
            <a:noFill/>
            <a:miter lim="800000"/>
            <a:headEnd type="none" w="sm" len="sm"/>
            <a:tailEnd type="none" w="sm" len="sm"/>
          </a:ln>
          <a:effectLst/>
        </p:spPr>
        <p:txBody>
          <a:bodyPr>
            <a:spAutoFit/>
          </a:bodyPr>
          <a:lstStyle/>
          <a:p>
            <a:pPr algn="ctr"/>
            <a:r>
              <a:rPr lang="fr-FR" sz="2000" i="1" u="sng" dirty="0">
                <a:solidFill>
                  <a:srgbClr val="000066"/>
                </a:solidFill>
              </a:rPr>
              <a:t>Échelle de mesure</a:t>
            </a:r>
          </a:p>
          <a:p>
            <a:pPr algn="r">
              <a:spcAft>
                <a:spcPts val="200"/>
              </a:spcAft>
            </a:pPr>
            <a:r>
              <a:rPr lang="fr-FR" sz="2000" i="1" dirty="0">
                <a:solidFill>
                  <a:srgbClr val="000066"/>
                </a:solidFill>
              </a:rPr>
              <a:t>Nominale</a:t>
            </a:r>
          </a:p>
          <a:p>
            <a:pPr algn="r">
              <a:spcAft>
                <a:spcPts val="200"/>
              </a:spcAft>
            </a:pPr>
            <a:r>
              <a:rPr lang="fr-FR" sz="2000" i="1" dirty="0">
                <a:solidFill>
                  <a:srgbClr val="000066"/>
                </a:solidFill>
              </a:rPr>
              <a:t> Ordinale</a:t>
            </a:r>
          </a:p>
          <a:p>
            <a:pPr algn="r">
              <a:spcAft>
                <a:spcPts val="200"/>
              </a:spcAft>
            </a:pPr>
            <a:r>
              <a:rPr lang="fr-FR" sz="2000" i="1" dirty="0">
                <a:solidFill>
                  <a:srgbClr val="000066"/>
                </a:solidFill>
              </a:rPr>
              <a:t> Nominale </a:t>
            </a:r>
          </a:p>
          <a:p>
            <a:pPr algn="r">
              <a:spcAft>
                <a:spcPts val="200"/>
              </a:spcAft>
            </a:pPr>
            <a:endParaRPr lang="fr-FR" sz="2000" i="1" dirty="0" smtClean="0">
              <a:solidFill>
                <a:srgbClr val="000066"/>
              </a:solidFill>
            </a:endParaRPr>
          </a:p>
          <a:p>
            <a:pPr algn="r">
              <a:spcAft>
                <a:spcPts val="200"/>
              </a:spcAft>
            </a:pPr>
            <a:r>
              <a:rPr lang="fr-FR" sz="2000" i="1" dirty="0" smtClean="0">
                <a:solidFill>
                  <a:srgbClr val="000066"/>
                </a:solidFill>
              </a:rPr>
              <a:t>Nominale</a:t>
            </a:r>
          </a:p>
          <a:p>
            <a:pPr algn="r">
              <a:spcAft>
                <a:spcPts val="200"/>
              </a:spcAft>
            </a:pPr>
            <a:endParaRPr lang="fr-FR" sz="2000" i="1" dirty="0">
              <a:solidFill>
                <a:srgbClr val="000066"/>
              </a:solidFill>
            </a:endParaRPr>
          </a:p>
          <a:p>
            <a:pPr algn="r">
              <a:spcAft>
                <a:spcPts val="200"/>
              </a:spcAft>
            </a:pPr>
            <a:r>
              <a:rPr lang="fr-FR" sz="2000" i="1" dirty="0" smtClean="0">
                <a:solidFill>
                  <a:srgbClr val="000066"/>
                </a:solidFill>
              </a:rPr>
              <a:t>Ordinale</a:t>
            </a:r>
          </a:p>
          <a:p>
            <a:pPr algn="r">
              <a:spcAft>
                <a:spcPts val="200"/>
              </a:spcAft>
            </a:pPr>
            <a:endParaRPr lang="fr-FR" sz="2000" i="1" dirty="0" smtClean="0">
              <a:solidFill>
                <a:srgbClr val="000066"/>
              </a:solidFill>
            </a:endParaRPr>
          </a:p>
          <a:p>
            <a:pPr algn="r">
              <a:spcAft>
                <a:spcPts val="200"/>
              </a:spcAft>
            </a:pPr>
            <a:r>
              <a:rPr lang="fr-FR" sz="2000" i="1" dirty="0" smtClean="0">
                <a:solidFill>
                  <a:srgbClr val="000066"/>
                </a:solidFill>
              </a:rPr>
              <a:t>Ordinale</a:t>
            </a:r>
            <a:endParaRPr lang="fr-FR" sz="2400" i="1" dirty="0">
              <a:solidFill>
                <a:srgbClr val="000066"/>
              </a:solidFill>
            </a:endParaRPr>
          </a:p>
        </p:txBody>
      </p:sp>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4" name="Espace réservé du numéro de diapositive 3"/>
          <p:cNvSpPr>
            <a:spLocks noGrp="1"/>
          </p:cNvSpPr>
          <p:nvPr>
            <p:ph type="sldNum" sz="quarter" idx="12"/>
          </p:nvPr>
        </p:nvSpPr>
        <p:spPr/>
        <p:txBody>
          <a:bodyPr/>
          <a:lstStyle/>
          <a:p>
            <a:r>
              <a:rPr lang="fr-FR"/>
              <a:t>C1-</a:t>
            </a:r>
            <a:fld id="{B11EFA83-F98F-4B76-A2CA-C542CD7AFB8B}" type="slidenum">
              <a:rPr lang="fr-FR"/>
              <a:pPr/>
              <a:t>36</a:t>
            </a:fld>
            <a:endParaRPr lang="fr-FR"/>
          </a:p>
        </p:txBody>
      </p:sp>
      <p:sp>
        <p:nvSpPr>
          <p:cNvPr id="391171" name="Rectangle 2"/>
          <p:cNvSpPr>
            <a:spLocks noGrp="1" noChangeArrowheads="1"/>
          </p:cNvSpPr>
          <p:nvPr>
            <p:ph type="title" idx="4294967295"/>
          </p:nvPr>
        </p:nvSpPr>
        <p:spPr>
          <a:xfrm>
            <a:off x="127000" y="274638"/>
            <a:ext cx="8229600" cy="1270000"/>
          </a:xfrm>
        </p:spPr>
        <p:txBody>
          <a:bodyPr/>
          <a:lstStyle/>
          <a:p>
            <a:r>
              <a:rPr lang="fr-CA" sz="3600" dirty="0">
                <a:solidFill>
                  <a:schemeClr val="tx1"/>
                </a:solidFill>
              </a:rPr>
              <a:t>Étude de marché / sondage / échantillonnage</a:t>
            </a:r>
            <a:endParaRPr lang="fr-FR" sz="3600" dirty="0">
              <a:solidFill>
                <a:schemeClr val="tx1"/>
              </a:solidFill>
            </a:endParaRPr>
          </a:p>
        </p:txBody>
      </p:sp>
      <p:sp>
        <p:nvSpPr>
          <p:cNvPr id="391172" name="Rectangle 3"/>
          <p:cNvSpPr>
            <a:spLocks noGrp="1" noChangeArrowheads="1"/>
          </p:cNvSpPr>
          <p:nvPr>
            <p:ph type="body" idx="4294967295"/>
          </p:nvPr>
        </p:nvSpPr>
        <p:spPr>
          <a:xfrm>
            <a:off x="127000" y="1865313"/>
            <a:ext cx="8154988" cy="4597400"/>
          </a:xfrm>
        </p:spPr>
        <p:txBody>
          <a:bodyPr/>
          <a:lstStyle/>
          <a:p>
            <a:pPr>
              <a:lnSpc>
                <a:spcPct val="90000"/>
              </a:lnSpc>
            </a:pPr>
            <a:r>
              <a:rPr lang="fr-CA" dirty="0"/>
              <a:t>Une étude de marché / sondage / échantillonnage consiste à prélever un sous-ensemble d’unités statistiques d’une population afin de mieux en connaître les caractéristiques (préférences, revenus, intention d’achat, …) ou de faire des prévisions</a:t>
            </a:r>
          </a:p>
          <a:p>
            <a:pPr>
              <a:lnSpc>
                <a:spcPct val="90000"/>
              </a:lnSpc>
            </a:pPr>
            <a:r>
              <a:rPr lang="fr-CA" dirty="0"/>
              <a:t>Moins dispendieux qu’un recensement qui considère toutes les unités statistiques de la population</a:t>
            </a:r>
          </a:p>
          <a:p>
            <a:pPr>
              <a:lnSpc>
                <a:spcPct val="90000"/>
              </a:lnSpc>
            </a:pPr>
            <a:r>
              <a:rPr lang="fr-CA" dirty="0"/>
              <a:t>Bien que plus précis, les recensements sont plus chers et prennent en général plus de temps</a:t>
            </a:r>
            <a:endParaRPr lang="fr-FR" dirty="0"/>
          </a:p>
        </p:txBody>
      </p:sp>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406530" name="Rectangle 2"/>
          <p:cNvSpPr>
            <a:spLocks noGrp="1" noChangeArrowheads="1"/>
          </p:cNvSpPr>
          <p:nvPr>
            <p:ph type="title"/>
          </p:nvPr>
        </p:nvSpPr>
        <p:spPr>
          <a:xfrm>
            <a:off x="457200" y="33338"/>
            <a:ext cx="8229600" cy="1143000"/>
          </a:xfrm>
        </p:spPr>
        <p:txBody>
          <a:bodyPr/>
          <a:lstStyle/>
          <a:p>
            <a:r>
              <a:rPr lang="fr-FR" dirty="0"/>
              <a:t>Fréquence d'une modalité</a:t>
            </a:r>
          </a:p>
        </p:txBody>
      </p:sp>
      <p:sp>
        <p:nvSpPr>
          <p:cNvPr id="406531" name="Rectangle 3"/>
          <p:cNvSpPr>
            <a:spLocks noGrp="1" noChangeArrowheads="1"/>
          </p:cNvSpPr>
          <p:nvPr>
            <p:ph type="body" sz="half" idx="1"/>
          </p:nvPr>
        </p:nvSpPr>
        <p:spPr>
          <a:xfrm>
            <a:off x="457200" y="1358900"/>
            <a:ext cx="8201025" cy="2563813"/>
          </a:xfrm>
        </p:spPr>
        <p:txBody>
          <a:bodyPr/>
          <a:lstStyle/>
          <a:p>
            <a:pPr>
              <a:lnSpc>
                <a:spcPct val="90000"/>
              </a:lnSpc>
            </a:pPr>
            <a:r>
              <a:rPr lang="fr-FR" dirty="0">
                <a:solidFill>
                  <a:srgbClr val="000099"/>
                </a:solidFill>
              </a:rPr>
              <a:t>Fréquence absolue:</a:t>
            </a:r>
            <a:r>
              <a:rPr lang="fr-FR" dirty="0"/>
              <a:t> nombre de fois qu'une modalité est observée dans la population (de taille </a:t>
            </a:r>
            <a:r>
              <a:rPr lang="fr-FR" i="1" dirty="0"/>
              <a:t>N</a:t>
            </a:r>
            <a:r>
              <a:rPr lang="fr-FR" dirty="0"/>
              <a:t>) ou dans un échantillon (de taille </a:t>
            </a:r>
            <a:r>
              <a:rPr lang="fr-FR" i="1" dirty="0"/>
              <a:t>n</a:t>
            </a:r>
            <a:r>
              <a:rPr lang="fr-FR" dirty="0"/>
              <a:t>)</a:t>
            </a:r>
          </a:p>
          <a:p>
            <a:pPr>
              <a:lnSpc>
                <a:spcPct val="90000"/>
              </a:lnSpc>
            </a:pPr>
            <a:r>
              <a:rPr lang="fr-FR" dirty="0">
                <a:solidFill>
                  <a:srgbClr val="000099"/>
                </a:solidFill>
              </a:rPr>
              <a:t>Fréquence relative:</a:t>
            </a:r>
            <a:r>
              <a:rPr lang="fr-FR" dirty="0"/>
              <a:t> le rapport entre la fréquence absolue d’une modalité et le nombre total d’unités statistiques dans la population ou dans l’échantillon</a:t>
            </a:r>
          </a:p>
        </p:txBody>
      </p:sp>
      <p:sp>
        <p:nvSpPr>
          <p:cNvPr id="9" name="Espace réservé du numéro de diapositive 6"/>
          <p:cNvSpPr>
            <a:spLocks noGrp="1"/>
          </p:cNvSpPr>
          <p:nvPr>
            <p:ph type="sldNum" sz="quarter" idx="12"/>
          </p:nvPr>
        </p:nvSpPr>
        <p:spPr/>
        <p:txBody>
          <a:bodyPr/>
          <a:lstStyle/>
          <a:p>
            <a:r>
              <a:rPr lang="fr-FR"/>
              <a:t>C1-</a:t>
            </a:r>
            <a:fld id="{05F1445F-CA34-4FD3-8CCC-3F22507B20EF}" type="slidenum">
              <a:rPr lang="fr-FR"/>
              <a:pPr/>
              <a:t>37</a:t>
            </a:fld>
            <a:endParaRPr lang="fr-FR"/>
          </a:p>
        </p:txBody>
      </p:sp>
      <p:pic>
        <p:nvPicPr>
          <p:cNvPr id="406536" name="Picture 8"/>
          <p:cNvPicPr>
            <a:picLocks noChangeAspect="1" noChangeArrowheads="1"/>
          </p:cNvPicPr>
          <p:nvPr/>
        </p:nvPicPr>
        <p:blipFill>
          <a:blip r:embed="rId4" cstate="print"/>
          <a:srcRect/>
          <a:stretch>
            <a:fillRect/>
          </a:stretch>
        </p:blipFill>
        <p:spPr bwMode="auto">
          <a:xfrm>
            <a:off x="6296025" y="4159250"/>
            <a:ext cx="2581275" cy="1371600"/>
          </a:xfrm>
          <a:prstGeom prst="rect">
            <a:avLst/>
          </a:prstGeom>
          <a:noFill/>
          <a:ln w="12700" cap="sq">
            <a:noFill/>
            <a:miter lim="800000"/>
            <a:headEnd type="none" w="sm" len="sm"/>
            <a:tailEnd type="none" w="sm" len="sm"/>
          </a:ln>
          <a:effectLst/>
        </p:spPr>
      </p:pic>
      <p:sp>
        <p:nvSpPr>
          <p:cNvPr id="406537" name="Text Box 9"/>
          <p:cNvSpPr txBox="1">
            <a:spLocks noChangeArrowheads="1"/>
          </p:cNvSpPr>
          <p:nvPr/>
        </p:nvSpPr>
        <p:spPr bwMode="auto">
          <a:xfrm>
            <a:off x="847725" y="4130675"/>
            <a:ext cx="5429250" cy="2282825"/>
          </a:xfrm>
          <a:prstGeom prst="rect">
            <a:avLst/>
          </a:prstGeom>
          <a:noFill/>
          <a:ln w="12700" cap="sq">
            <a:noFill/>
            <a:miter lim="800000"/>
            <a:headEnd type="none" w="sm" len="sm"/>
            <a:tailEnd type="none" w="sm" len="sm"/>
          </a:ln>
          <a:effectLst/>
        </p:spPr>
        <p:txBody>
          <a:bodyPr>
            <a:spAutoFit/>
          </a:bodyPr>
          <a:lstStyle/>
          <a:p>
            <a:r>
              <a:rPr lang="fr-FR" sz="2400" dirty="0"/>
              <a:t>Au jeu de roulette, il y a:</a:t>
            </a:r>
          </a:p>
          <a:p>
            <a:r>
              <a:rPr lang="fr-FR" sz="2400" dirty="0"/>
              <a:t>     résultat             fréquence       </a:t>
            </a:r>
            <a:r>
              <a:rPr lang="fr-FR" sz="2400" dirty="0" err="1"/>
              <a:t>fréquence</a:t>
            </a:r>
            <a:endParaRPr lang="fr-FR" sz="2400" dirty="0"/>
          </a:p>
          <a:p>
            <a:r>
              <a:rPr lang="fr-FR" sz="2400" dirty="0"/>
              <a:t>		        absolue 	      relative</a:t>
            </a:r>
          </a:p>
          <a:p>
            <a:r>
              <a:rPr lang="fr-FR" sz="2400" dirty="0"/>
              <a:t>nombre rouge            18                 18</a:t>
            </a:r>
            <a:r>
              <a:rPr lang="en-US" sz="2400" dirty="0"/>
              <a:t>/38</a:t>
            </a:r>
            <a:endParaRPr lang="fr-FR" sz="2400" dirty="0"/>
          </a:p>
          <a:p>
            <a:r>
              <a:rPr lang="fr-FR" sz="2400" dirty="0"/>
              <a:t>nombre noire             18                 18/38</a:t>
            </a:r>
          </a:p>
          <a:p>
            <a:r>
              <a:rPr lang="fr-FR" sz="2400" dirty="0"/>
              <a:t>nombre vert                2                    2/38</a:t>
            </a:r>
          </a:p>
        </p:txBody>
      </p:sp>
      <p:sp>
        <p:nvSpPr>
          <p:cNvPr id="406538" name="Line 10"/>
          <p:cNvSpPr>
            <a:spLocks noChangeShapeType="1"/>
          </p:cNvSpPr>
          <p:nvPr/>
        </p:nvSpPr>
        <p:spPr bwMode="auto">
          <a:xfrm>
            <a:off x="942975" y="5348288"/>
            <a:ext cx="1714500" cy="0"/>
          </a:xfrm>
          <a:prstGeom prst="line">
            <a:avLst/>
          </a:prstGeom>
          <a:noFill/>
          <a:ln w="19050" cap="sq">
            <a:solidFill>
              <a:schemeClr val="tx1"/>
            </a:solidFill>
            <a:round/>
            <a:headEnd type="none" w="sm" len="sm"/>
            <a:tailEnd type="none" w="sm" len="sm"/>
          </a:ln>
          <a:effectLst/>
        </p:spPr>
        <p:txBody>
          <a:bodyPr/>
          <a:lstStyle/>
          <a:p>
            <a:endParaRPr lang="en-CA"/>
          </a:p>
        </p:txBody>
      </p:sp>
      <p:sp>
        <p:nvSpPr>
          <p:cNvPr id="406539" name="Line 11"/>
          <p:cNvSpPr>
            <a:spLocks noChangeShapeType="1"/>
          </p:cNvSpPr>
          <p:nvPr/>
        </p:nvSpPr>
        <p:spPr bwMode="auto">
          <a:xfrm>
            <a:off x="3219450" y="5348288"/>
            <a:ext cx="1200150" cy="0"/>
          </a:xfrm>
          <a:prstGeom prst="line">
            <a:avLst/>
          </a:prstGeom>
          <a:noFill/>
          <a:ln w="19050" cap="sq">
            <a:solidFill>
              <a:schemeClr val="tx1"/>
            </a:solidFill>
            <a:round/>
            <a:headEnd type="none" w="sm" len="sm"/>
            <a:tailEnd type="none" w="sm" len="sm"/>
          </a:ln>
          <a:effectLst/>
        </p:spPr>
        <p:txBody>
          <a:bodyPr/>
          <a:lstStyle/>
          <a:p>
            <a:endParaRPr lang="en-CA"/>
          </a:p>
        </p:txBody>
      </p:sp>
      <p:sp>
        <p:nvSpPr>
          <p:cNvPr id="406540" name="Line 12"/>
          <p:cNvSpPr>
            <a:spLocks noChangeShapeType="1"/>
          </p:cNvSpPr>
          <p:nvPr/>
        </p:nvSpPr>
        <p:spPr bwMode="auto">
          <a:xfrm>
            <a:off x="4953000" y="5348288"/>
            <a:ext cx="1200150" cy="0"/>
          </a:xfrm>
          <a:prstGeom prst="line">
            <a:avLst/>
          </a:prstGeom>
          <a:noFill/>
          <a:ln w="19050" cap="sq">
            <a:solidFill>
              <a:schemeClr val="tx1"/>
            </a:solidFill>
            <a:round/>
            <a:headEnd type="none" w="sm" len="sm"/>
            <a:tailEnd type="none" w="sm" len="sm"/>
          </a:ln>
          <a:effectLst/>
        </p:spPr>
        <p:txBody>
          <a:bodyPr/>
          <a:lstStyle/>
          <a:p>
            <a:endParaRPr lang="en-CA"/>
          </a:p>
        </p:txBody>
      </p:sp>
    </p:spTree>
  </p:cSld>
  <p:clrMapOvr>
    <a:overrideClrMapping bg1="lt1" tx1="dk1" bg2="lt2" tx2="dk2" accent1="accent1" accent2="accent2" accent3="accent3" accent4="accent4" accent5="accent5" accent6="accent6" hlink="hlink" folHlink="folHlink"/>
  </p:clrMapOvr>
  <p:transition xmlns:p14="http://schemas.microsoft.com/office/powerpoint/2010/main">
    <p:wipe dir="r"/>
  </p:transition>
  <p:timing>
    <p:tnLst>
      <p:par>
        <p:cTn xmlns:p14="http://schemas.microsoft.com/office/powerpoint/2010/mai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411650" name="Rectangle 2"/>
          <p:cNvSpPr>
            <a:spLocks noGrp="1" noChangeArrowheads="1"/>
          </p:cNvSpPr>
          <p:nvPr>
            <p:ph type="title"/>
          </p:nvPr>
        </p:nvSpPr>
        <p:spPr/>
        <p:txBody>
          <a:bodyPr>
            <a:normAutofit fontScale="90000"/>
          </a:bodyPr>
          <a:lstStyle/>
          <a:p>
            <a:r>
              <a:rPr lang="fr-FR" dirty="0"/>
              <a:t>Variables statistiques et observations</a:t>
            </a:r>
          </a:p>
        </p:txBody>
      </p:sp>
      <p:sp>
        <p:nvSpPr>
          <p:cNvPr id="4" name="Espace réservé du numéro de diapositive 5"/>
          <p:cNvSpPr>
            <a:spLocks noGrp="1"/>
          </p:cNvSpPr>
          <p:nvPr>
            <p:ph type="sldNum" sz="quarter" idx="12"/>
          </p:nvPr>
        </p:nvSpPr>
        <p:spPr/>
        <p:txBody>
          <a:bodyPr/>
          <a:lstStyle/>
          <a:p>
            <a:r>
              <a:rPr lang="fr-FR"/>
              <a:t>C1-</a:t>
            </a:r>
            <a:fld id="{187D1C04-C1B3-4234-994B-F4D6BED26A71}" type="slidenum">
              <a:rPr lang="fr-FR"/>
              <a:pPr/>
              <a:t>38</a:t>
            </a:fld>
            <a:endParaRPr lang="fr-FR"/>
          </a:p>
        </p:txBody>
      </p:sp>
      <p:sp>
        <p:nvSpPr>
          <p:cNvPr id="411651" name="Rectangle 3"/>
          <p:cNvSpPr>
            <a:spLocks noGrp="1" noChangeArrowheads="1"/>
          </p:cNvSpPr>
          <p:nvPr>
            <p:ph sz="quarter" idx="1"/>
          </p:nvPr>
        </p:nvSpPr>
        <p:spPr/>
        <p:txBody>
          <a:bodyPr/>
          <a:lstStyle/>
          <a:p>
            <a:pPr>
              <a:lnSpc>
                <a:spcPct val="90000"/>
              </a:lnSpc>
            </a:pPr>
            <a:r>
              <a:rPr lang="fr-FR" dirty="0"/>
              <a:t>Pour représenter une variable statistique, on utilise une lettre majuscule, en général, </a:t>
            </a:r>
            <a:r>
              <a:rPr lang="fr-FR" i="1" dirty="0"/>
              <a:t>X, Y, Z</a:t>
            </a:r>
          </a:p>
          <a:p>
            <a:pPr lvl="1">
              <a:lnSpc>
                <a:spcPct val="90000"/>
              </a:lnSpc>
              <a:buSzPct val="60000"/>
              <a:buFont typeface="Wingdings" pitchFamily="2" charset="2"/>
              <a:buChar char="Ø"/>
            </a:pPr>
            <a:r>
              <a:rPr lang="fr-FR" i="1" dirty="0"/>
              <a:t>X</a:t>
            </a:r>
            <a:r>
              <a:rPr lang="fr-FR" dirty="0"/>
              <a:t>: montant alloué à l’achat de bouquins scolaires 	   par un étudiant de deuxième année de l’École 	  de gestion Telfer à l’automne 2009</a:t>
            </a:r>
          </a:p>
          <a:p>
            <a:pPr>
              <a:lnSpc>
                <a:spcPct val="90000"/>
              </a:lnSpc>
            </a:pPr>
            <a:r>
              <a:rPr lang="fr-FR" dirty="0"/>
              <a:t>Pour représenter les observations d’une variable statistique, </a:t>
            </a:r>
            <a:r>
              <a:rPr lang="fr-FR" i="1" dirty="0"/>
              <a:t>X</a:t>
            </a:r>
            <a:r>
              <a:rPr lang="fr-FR" dirty="0"/>
              <a:t>, on utilise une lettre minuscule avec un indice pour les distinguer, </a:t>
            </a:r>
            <a:r>
              <a:rPr lang="fr-FR" i="1" dirty="0"/>
              <a:t>x</a:t>
            </a:r>
            <a:r>
              <a:rPr lang="fr-FR" i="1" baseline="-25000" dirty="0"/>
              <a:t>1</a:t>
            </a:r>
            <a:r>
              <a:rPr lang="fr-FR" dirty="0"/>
              <a:t>, </a:t>
            </a:r>
            <a:r>
              <a:rPr lang="fr-FR" i="1" dirty="0"/>
              <a:t>x</a:t>
            </a:r>
            <a:r>
              <a:rPr lang="fr-FR" i="1" baseline="-25000" dirty="0"/>
              <a:t>2</a:t>
            </a:r>
            <a:r>
              <a:rPr lang="fr-FR" dirty="0"/>
              <a:t>, …, </a:t>
            </a:r>
            <a:r>
              <a:rPr lang="fr-FR" i="1" dirty="0" err="1"/>
              <a:t>x</a:t>
            </a:r>
            <a:r>
              <a:rPr lang="fr-FR" i="1" baseline="-25000" dirty="0" err="1"/>
              <a:t>n</a:t>
            </a:r>
            <a:r>
              <a:rPr lang="fr-FR" dirty="0"/>
              <a:t>, pour les </a:t>
            </a:r>
            <a:r>
              <a:rPr lang="fr-FR" i="1" dirty="0"/>
              <a:t>n</a:t>
            </a:r>
            <a:r>
              <a:rPr lang="fr-FR" dirty="0"/>
              <a:t> observations d’un échantillon</a:t>
            </a:r>
          </a:p>
          <a:p>
            <a:pPr lvl="1">
              <a:lnSpc>
                <a:spcPct val="90000"/>
              </a:lnSpc>
              <a:buSzPct val="60000"/>
              <a:buFont typeface="Wingdings" pitchFamily="2" charset="2"/>
              <a:buChar char="Ø"/>
            </a:pPr>
            <a:r>
              <a:rPr lang="fr-FR" i="1" dirty="0"/>
              <a:t>x</a:t>
            </a:r>
            <a:r>
              <a:rPr lang="fr-FR" i="1" baseline="-25000" dirty="0"/>
              <a:t>1 </a:t>
            </a:r>
            <a:r>
              <a:rPr lang="fr-FR" i="1" dirty="0"/>
              <a:t>= </a:t>
            </a:r>
            <a:r>
              <a:rPr lang="fr-FR" i="1" dirty="0" smtClean="0"/>
              <a:t>320</a:t>
            </a:r>
            <a:r>
              <a:rPr lang="fr-FR" i="1" dirty="0"/>
              <a:t>$, x</a:t>
            </a:r>
            <a:r>
              <a:rPr lang="fr-FR" i="1" baseline="-25000" dirty="0"/>
              <a:t>2 </a:t>
            </a:r>
            <a:r>
              <a:rPr lang="fr-FR" i="1" dirty="0"/>
              <a:t>= </a:t>
            </a:r>
            <a:r>
              <a:rPr lang="fr-FR" i="1" dirty="0" smtClean="0"/>
              <a:t>220</a:t>
            </a:r>
            <a:r>
              <a:rPr lang="fr-FR" i="1" dirty="0"/>
              <a:t>$, …, </a:t>
            </a:r>
            <a:r>
              <a:rPr lang="fr-FR" i="1" dirty="0" err="1"/>
              <a:t>x</a:t>
            </a:r>
            <a:r>
              <a:rPr lang="fr-FR" i="1" baseline="-25000" dirty="0" err="1"/>
              <a:t>n</a:t>
            </a:r>
            <a:r>
              <a:rPr lang="fr-FR" i="1" baseline="-25000" dirty="0"/>
              <a:t> </a:t>
            </a:r>
            <a:r>
              <a:rPr lang="fr-FR" i="1" dirty="0"/>
              <a:t>= </a:t>
            </a:r>
            <a:r>
              <a:rPr lang="fr-FR" i="1" dirty="0" smtClean="0"/>
              <a:t>490</a:t>
            </a:r>
            <a:r>
              <a:rPr lang="fr-FR" i="1" dirty="0"/>
              <a:t>$</a:t>
            </a:r>
            <a:r>
              <a:rPr lang="fr-FR" dirty="0" smtClean="0"/>
              <a:t> </a:t>
            </a:r>
            <a:endParaRPr lang="fr-FR" dirty="0"/>
          </a:p>
        </p:txBody>
      </p:sp>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413698" name="Rectangle 2"/>
          <p:cNvSpPr>
            <a:spLocks noGrp="1" noChangeArrowheads="1"/>
          </p:cNvSpPr>
          <p:nvPr>
            <p:ph type="title"/>
          </p:nvPr>
        </p:nvSpPr>
        <p:spPr/>
        <p:txBody>
          <a:bodyPr/>
          <a:lstStyle/>
          <a:p>
            <a:r>
              <a:rPr lang="fr-CA" dirty="0"/>
              <a:t>Dépouillement des données</a:t>
            </a:r>
            <a:endParaRPr lang="fr-FR" dirty="0"/>
          </a:p>
        </p:txBody>
      </p:sp>
      <p:sp>
        <p:nvSpPr>
          <p:cNvPr id="4" name="Espace réservé du numéro de diapositive 5"/>
          <p:cNvSpPr>
            <a:spLocks noGrp="1"/>
          </p:cNvSpPr>
          <p:nvPr>
            <p:ph type="sldNum" sz="quarter" idx="12"/>
          </p:nvPr>
        </p:nvSpPr>
        <p:spPr/>
        <p:txBody>
          <a:bodyPr/>
          <a:lstStyle/>
          <a:p>
            <a:r>
              <a:rPr lang="fr-FR"/>
              <a:t>C1-</a:t>
            </a:r>
            <a:fld id="{506B6E4E-CDE6-476F-9546-356D53B8C59D}" type="slidenum">
              <a:rPr lang="fr-FR"/>
              <a:pPr/>
              <a:t>39</a:t>
            </a:fld>
            <a:endParaRPr lang="fr-FR"/>
          </a:p>
        </p:txBody>
      </p:sp>
      <p:sp>
        <p:nvSpPr>
          <p:cNvPr id="413699" name="Rectangle 3"/>
          <p:cNvSpPr>
            <a:spLocks noGrp="1" noChangeArrowheads="1"/>
          </p:cNvSpPr>
          <p:nvPr>
            <p:ph sz="quarter" idx="1"/>
          </p:nvPr>
        </p:nvSpPr>
        <p:spPr/>
        <p:txBody>
          <a:bodyPr/>
          <a:lstStyle/>
          <a:p>
            <a:pPr marL="361950" indent="-361950">
              <a:lnSpc>
                <a:spcPct val="90000"/>
              </a:lnSpc>
              <a:spcBef>
                <a:spcPct val="0"/>
              </a:spcBef>
            </a:pPr>
            <a:r>
              <a:rPr lang="fr-CA"/>
              <a:t>Les données obtenues, il faut ensuite en faire le dépouillement </a:t>
            </a:r>
          </a:p>
          <a:p>
            <a:pPr marL="361950" indent="-361950">
              <a:lnSpc>
                <a:spcPct val="90000"/>
              </a:lnSpc>
              <a:spcBef>
                <a:spcPct val="0"/>
              </a:spcBef>
            </a:pPr>
            <a:r>
              <a:rPr lang="fr-CA"/>
              <a:t>Le dépouillement permet d’élaborer la distribution de fréquences soit:</a:t>
            </a:r>
          </a:p>
          <a:p>
            <a:pPr marL="895350" lvl="1" indent="-354013">
              <a:lnSpc>
                <a:spcPct val="90000"/>
              </a:lnSpc>
              <a:spcBef>
                <a:spcPct val="0"/>
              </a:spcBef>
            </a:pPr>
            <a:r>
              <a:rPr lang="fr-CA"/>
              <a:t>avec les fréquences absolues</a:t>
            </a:r>
          </a:p>
          <a:p>
            <a:pPr marL="895350" lvl="1" indent="-354013">
              <a:lnSpc>
                <a:spcPct val="90000"/>
              </a:lnSpc>
              <a:spcBef>
                <a:spcPct val="0"/>
              </a:spcBef>
            </a:pPr>
            <a:r>
              <a:rPr lang="fr-CA"/>
              <a:t>avec les fréquences relatives</a:t>
            </a:r>
          </a:p>
          <a:p>
            <a:pPr marL="895350" lvl="1" indent="-354013">
              <a:lnSpc>
                <a:spcPct val="90000"/>
              </a:lnSpc>
              <a:spcBef>
                <a:spcPct val="0"/>
              </a:spcBef>
            </a:pPr>
            <a:r>
              <a:rPr lang="fr-CA"/>
              <a:t>avec les fréquences cumulées</a:t>
            </a:r>
            <a:endParaRPr lang="fr-FR"/>
          </a:p>
        </p:txBody>
      </p:sp>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414722" name="Rectangle 2"/>
          <p:cNvSpPr>
            <a:spLocks noGrp="1" noChangeArrowheads="1"/>
          </p:cNvSpPr>
          <p:nvPr>
            <p:ph type="title"/>
          </p:nvPr>
        </p:nvSpPr>
        <p:spPr>
          <a:xfrm>
            <a:off x="1054100" y="287338"/>
            <a:ext cx="7772400" cy="1143000"/>
          </a:xfrm>
        </p:spPr>
        <p:txBody>
          <a:bodyPr/>
          <a:lstStyle/>
          <a:p>
            <a:r>
              <a:rPr lang="fr-CA" dirty="0"/>
              <a:t>Fréquences absolues	</a:t>
            </a:r>
            <a:endParaRPr lang="fr-FR" dirty="0"/>
          </a:p>
        </p:txBody>
      </p:sp>
      <p:sp>
        <p:nvSpPr>
          <p:cNvPr id="6" name="Espace réservé du numéro de diapositive 5"/>
          <p:cNvSpPr>
            <a:spLocks noGrp="1"/>
          </p:cNvSpPr>
          <p:nvPr>
            <p:ph type="sldNum" sz="quarter" idx="12"/>
          </p:nvPr>
        </p:nvSpPr>
        <p:spPr/>
        <p:txBody>
          <a:bodyPr/>
          <a:lstStyle/>
          <a:p>
            <a:r>
              <a:rPr lang="fr-FR"/>
              <a:t>C1-</a:t>
            </a:r>
            <a:fld id="{A5207C57-F222-496E-A34C-883F258AA9AB}" type="slidenum">
              <a:rPr lang="fr-FR"/>
              <a:pPr/>
              <a:t>40</a:t>
            </a:fld>
            <a:endParaRPr lang="fr-FR"/>
          </a:p>
        </p:txBody>
      </p:sp>
      <p:graphicFrame>
        <p:nvGraphicFramePr>
          <p:cNvPr id="414724" name="Object 4"/>
          <p:cNvGraphicFramePr>
            <a:graphicFrameLocks noGrp="1" noChangeAspect="1"/>
          </p:cNvGraphicFramePr>
          <p:nvPr>
            <p:ph sz="quarter" idx="1"/>
            <p:extLst>
              <p:ext uri="{D42A27DB-BD31-4B8C-83A1-F6EECF244321}">
                <p14:modId xmlns:p14="http://schemas.microsoft.com/office/powerpoint/2010/main" val="3903222409"/>
              </p:ext>
            </p:extLst>
          </p:nvPr>
        </p:nvGraphicFramePr>
        <p:xfrm>
          <a:off x="1782763" y="5276850"/>
          <a:ext cx="1266825" cy="936625"/>
        </p:xfrm>
        <a:graphic>
          <a:graphicData uri="http://schemas.openxmlformats.org/presentationml/2006/ole">
            <mc:AlternateContent xmlns:mc="http://schemas.openxmlformats.org/markup-compatibility/2006">
              <mc:Choice xmlns:v="urn:schemas-microsoft-com:vml" Requires="v">
                <p:oleObj spid="_x0000_s414837" name="Equation" r:id="rId4" imgW="583920" imgH="431640" progId="Equation.3">
                  <p:embed/>
                </p:oleObj>
              </mc:Choice>
              <mc:Fallback>
                <p:oleObj name="Equation" r:id="rId4" imgW="583920" imgH="431640" progId="Equation.3">
                  <p:embed/>
                  <p:pic>
                    <p:nvPicPr>
                      <p:cNvPr id="0"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782763" y="5276850"/>
                        <a:ext cx="1266825" cy="9366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414723" name="Rectangle 3"/>
          <p:cNvSpPr>
            <a:spLocks noGrp="1" noChangeArrowheads="1"/>
          </p:cNvSpPr>
          <p:nvPr>
            <p:ph type="body" idx="4294967295"/>
          </p:nvPr>
        </p:nvSpPr>
        <p:spPr>
          <a:xfrm>
            <a:off x="139700" y="1612900"/>
            <a:ext cx="8334375" cy="4629150"/>
          </a:xfrm>
        </p:spPr>
        <p:txBody>
          <a:bodyPr/>
          <a:lstStyle/>
          <a:p>
            <a:pPr marL="361950" indent="-361950"/>
            <a:r>
              <a:rPr lang="fr-CA" sz="2600" dirty="0"/>
              <a:t>Les fréquences absolues indiquent combien d’observations </a:t>
            </a:r>
            <a:r>
              <a:rPr lang="fr-CA" sz="2600" dirty="0" smtClean="0"/>
              <a:t>ont </a:t>
            </a:r>
            <a:r>
              <a:rPr lang="fr-CA" sz="2600" dirty="0"/>
              <a:t>une modalité donnée</a:t>
            </a:r>
          </a:p>
          <a:p>
            <a:pPr marL="361950" indent="-361950"/>
            <a:r>
              <a:rPr lang="fr-CA" sz="2600" dirty="0"/>
              <a:t>Notation</a:t>
            </a:r>
          </a:p>
          <a:p>
            <a:pPr marL="830263" lvl="1"/>
            <a:r>
              <a:rPr lang="fr-CA" sz="2600" dirty="0"/>
              <a:t>Soit </a:t>
            </a:r>
            <a:r>
              <a:rPr lang="fr-CA" sz="2600" i="1" dirty="0"/>
              <a:t>i</a:t>
            </a:r>
            <a:r>
              <a:rPr lang="fr-CA" sz="2600" dirty="0"/>
              <a:t>, une modalité </a:t>
            </a:r>
            <a:r>
              <a:rPr lang="fr-CA" sz="2600" dirty="0" smtClean="0"/>
              <a:t>(</a:t>
            </a:r>
            <a:r>
              <a:rPr lang="fr-CA" sz="2600" i="1" dirty="0" smtClean="0"/>
              <a:t>i</a:t>
            </a:r>
            <a:r>
              <a:rPr lang="fr-CA" sz="2600" dirty="0" smtClean="0"/>
              <a:t> =1:  homme, </a:t>
            </a:r>
            <a:r>
              <a:rPr lang="fr-CA" sz="2600" i="1" dirty="0" smtClean="0"/>
              <a:t>i</a:t>
            </a:r>
            <a:r>
              <a:rPr lang="fr-CA" sz="2600" dirty="0" smtClean="0"/>
              <a:t> = 2: femme)</a:t>
            </a:r>
            <a:endParaRPr lang="fr-CA" sz="2600" dirty="0"/>
          </a:p>
          <a:p>
            <a:pPr marL="830263" lvl="1"/>
            <a:r>
              <a:rPr lang="fr-CA" sz="2600" dirty="0"/>
              <a:t>La fréquence absolue de cette modalité </a:t>
            </a:r>
            <a:r>
              <a:rPr lang="fr-CA" sz="2600" i="1" dirty="0"/>
              <a:t>i</a:t>
            </a:r>
            <a:r>
              <a:rPr lang="fr-CA" sz="2600" dirty="0"/>
              <a:t> se dénote </a:t>
            </a:r>
            <a:r>
              <a:rPr lang="fr-CA" sz="2600" i="1" dirty="0"/>
              <a:t>f</a:t>
            </a:r>
            <a:r>
              <a:rPr lang="fr-CA" sz="2600" i="1" baseline="-25000" dirty="0"/>
              <a:t>i</a:t>
            </a:r>
            <a:endParaRPr lang="fr-CA" sz="2600" dirty="0"/>
          </a:p>
          <a:p>
            <a:pPr marL="361950" indent="-361950"/>
            <a:r>
              <a:rPr lang="fr-CA" sz="2600" dirty="0"/>
              <a:t>Propriété</a:t>
            </a:r>
          </a:p>
          <a:p>
            <a:pPr marL="830263" lvl="1"/>
            <a:r>
              <a:rPr lang="fr-CA" sz="2600" dirty="0"/>
              <a:t>La somme des fréquences absolues pour toutes les modalités est égale au nombre total d’observations, </a:t>
            </a:r>
            <a:r>
              <a:rPr lang="fr-CA" sz="2600" i="1" dirty="0"/>
              <a:t>n</a:t>
            </a:r>
            <a:endParaRPr lang="fr-CA" sz="2600" dirty="0"/>
          </a:p>
        </p:txBody>
      </p:sp>
      <p:sp>
        <p:nvSpPr>
          <p:cNvPr id="414725" name="Text Box 5"/>
          <p:cNvSpPr txBox="1">
            <a:spLocks noChangeArrowheads="1"/>
          </p:cNvSpPr>
          <p:nvPr/>
        </p:nvSpPr>
        <p:spPr bwMode="auto">
          <a:xfrm>
            <a:off x="3530600" y="5470525"/>
            <a:ext cx="3819525" cy="822325"/>
          </a:xfrm>
          <a:prstGeom prst="rect">
            <a:avLst/>
          </a:prstGeom>
          <a:noFill/>
          <a:ln w="12700" cap="sq">
            <a:noFill/>
            <a:miter lim="800000"/>
            <a:headEnd type="none" w="sm" len="sm"/>
            <a:tailEnd type="none" w="sm" len="sm"/>
          </a:ln>
          <a:effectLst/>
        </p:spPr>
        <p:txBody>
          <a:bodyPr>
            <a:spAutoFit/>
          </a:bodyPr>
          <a:lstStyle/>
          <a:p>
            <a:pPr>
              <a:spcBef>
                <a:spcPct val="50000"/>
              </a:spcBef>
            </a:pPr>
            <a:r>
              <a:rPr lang="fr-FR" sz="2400"/>
              <a:t>où </a:t>
            </a:r>
            <a:r>
              <a:rPr lang="fr-FR" sz="2400" i="1"/>
              <a:t>k</a:t>
            </a:r>
            <a:r>
              <a:rPr lang="fr-FR" sz="2400"/>
              <a:t> représente le nombre total de modalités</a:t>
            </a:r>
          </a:p>
        </p:txBody>
      </p:sp>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415746" name="Rectangle 2"/>
          <p:cNvSpPr>
            <a:spLocks noGrp="1" noChangeArrowheads="1"/>
          </p:cNvSpPr>
          <p:nvPr>
            <p:ph type="title"/>
          </p:nvPr>
        </p:nvSpPr>
        <p:spPr>
          <a:xfrm>
            <a:off x="1028700" y="274638"/>
            <a:ext cx="7772400" cy="1143000"/>
          </a:xfrm>
        </p:spPr>
        <p:txBody>
          <a:bodyPr/>
          <a:lstStyle/>
          <a:p>
            <a:r>
              <a:rPr lang="fr-CA" dirty="0"/>
              <a:t>Fréquences relatives</a:t>
            </a:r>
            <a:endParaRPr lang="fr-FR" dirty="0"/>
          </a:p>
        </p:txBody>
      </p:sp>
      <p:sp>
        <p:nvSpPr>
          <p:cNvPr id="6" name="Espace réservé du numéro de diapositive 5"/>
          <p:cNvSpPr>
            <a:spLocks noGrp="1"/>
          </p:cNvSpPr>
          <p:nvPr>
            <p:ph type="sldNum" sz="quarter" idx="12"/>
          </p:nvPr>
        </p:nvSpPr>
        <p:spPr/>
        <p:txBody>
          <a:bodyPr/>
          <a:lstStyle/>
          <a:p>
            <a:r>
              <a:rPr lang="fr-FR"/>
              <a:t>C1-</a:t>
            </a:r>
            <a:fld id="{38E1B884-FD20-494E-A234-0F3E089EE2A2}" type="slidenum">
              <a:rPr lang="fr-FR"/>
              <a:pPr/>
              <a:t>41</a:t>
            </a:fld>
            <a:endParaRPr lang="fr-FR"/>
          </a:p>
        </p:txBody>
      </p:sp>
      <p:graphicFrame>
        <p:nvGraphicFramePr>
          <p:cNvPr id="415748" name="Object 4"/>
          <p:cNvGraphicFramePr>
            <a:graphicFrameLocks noGrp="1" noChangeAspect="1"/>
          </p:cNvGraphicFramePr>
          <p:nvPr>
            <p:ph sz="quarter" idx="1"/>
            <p:extLst>
              <p:ext uri="{D42A27DB-BD31-4B8C-83A1-F6EECF244321}">
                <p14:modId xmlns:p14="http://schemas.microsoft.com/office/powerpoint/2010/main" val="1215594157"/>
              </p:ext>
            </p:extLst>
          </p:nvPr>
        </p:nvGraphicFramePr>
        <p:xfrm>
          <a:off x="1855788" y="5600700"/>
          <a:ext cx="1206500" cy="854075"/>
        </p:xfrm>
        <a:graphic>
          <a:graphicData uri="http://schemas.openxmlformats.org/presentationml/2006/ole">
            <mc:AlternateContent xmlns:mc="http://schemas.openxmlformats.org/markup-compatibility/2006">
              <mc:Choice xmlns:v="urn:schemas-microsoft-com:vml" Requires="v">
                <p:oleObj spid="_x0000_s415861" name="Equation" r:id="rId4" imgW="609480" imgH="431640" progId="Equation.3">
                  <p:embed/>
                </p:oleObj>
              </mc:Choice>
              <mc:Fallback>
                <p:oleObj name="Equation" r:id="rId4" imgW="609480" imgH="431640" progId="Equation.3">
                  <p:embed/>
                  <p:pic>
                    <p:nvPicPr>
                      <p:cNvPr id="0"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55788" y="5600700"/>
                        <a:ext cx="1206500" cy="8540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415747" name="Rectangle 3"/>
          <p:cNvSpPr>
            <a:spLocks noGrp="1" noChangeArrowheads="1"/>
          </p:cNvSpPr>
          <p:nvPr>
            <p:ph type="body" idx="4294967295"/>
          </p:nvPr>
        </p:nvSpPr>
        <p:spPr>
          <a:xfrm>
            <a:off x="114300" y="1600200"/>
            <a:ext cx="8229600" cy="4040188"/>
          </a:xfrm>
        </p:spPr>
        <p:txBody>
          <a:bodyPr/>
          <a:lstStyle/>
          <a:p>
            <a:pPr marL="361950" indent="-361950"/>
            <a:r>
              <a:rPr lang="fr-CA" sz="2600"/>
              <a:t>La fréquence relative d’une modalité </a:t>
            </a:r>
            <a:r>
              <a:rPr lang="fr-CA" sz="2600" i="1"/>
              <a:t>i </a:t>
            </a:r>
            <a:r>
              <a:rPr lang="fr-CA" sz="2600"/>
              <a:t>est obtenue en divisant la fréquence absolue de cette modalité par le nombre total d’observations</a:t>
            </a:r>
          </a:p>
          <a:p>
            <a:pPr marL="361950" indent="-361950"/>
            <a:r>
              <a:rPr lang="fr-CA" sz="2600"/>
              <a:t>La fréquence relative de la modalité </a:t>
            </a:r>
            <a:r>
              <a:rPr lang="fr-CA" sz="2600" i="1"/>
              <a:t>i</a:t>
            </a:r>
            <a:r>
              <a:rPr lang="fr-CA" sz="2600"/>
              <a:t>, notée </a:t>
            </a:r>
            <a:r>
              <a:rPr lang="fr-CA" sz="2600" i="1"/>
              <a:t>fr</a:t>
            </a:r>
            <a:r>
              <a:rPr lang="fr-CA" sz="2600" i="1" baseline="-25000"/>
              <a:t>i</a:t>
            </a:r>
            <a:r>
              <a:rPr lang="fr-CA" sz="2600"/>
              <a:t>, est calculée par l’expression</a:t>
            </a:r>
          </a:p>
          <a:p>
            <a:pPr marL="361950" indent="-361950">
              <a:buFontTx/>
              <a:buNone/>
            </a:pPr>
            <a:r>
              <a:rPr lang="fr-CA" sz="2600"/>
              <a:t> 				 </a:t>
            </a:r>
            <a:r>
              <a:rPr lang="fr-CA" sz="2600" i="1"/>
              <a:t>fr</a:t>
            </a:r>
            <a:r>
              <a:rPr lang="fr-CA" sz="2600" i="1" baseline="-25000"/>
              <a:t>i</a:t>
            </a:r>
            <a:r>
              <a:rPr lang="fr-CA" sz="2600"/>
              <a:t> = </a:t>
            </a:r>
            <a:r>
              <a:rPr lang="fr-CA" sz="2600" i="1"/>
              <a:t>f</a:t>
            </a:r>
            <a:r>
              <a:rPr lang="fr-CA" sz="2600" i="1" baseline="-25000"/>
              <a:t>i</a:t>
            </a:r>
            <a:r>
              <a:rPr lang="fr-CA" sz="2600"/>
              <a:t> / </a:t>
            </a:r>
            <a:r>
              <a:rPr lang="fr-CA" sz="2600" i="1"/>
              <a:t>n</a:t>
            </a:r>
          </a:p>
          <a:p>
            <a:pPr marL="361950" indent="-361950"/>
            <a:r>
              <a:rPr lang="fr-CA" sz="2600"/>
              <a:t>Propriété</a:t>
            </a:r>
          </a:p>
          <a:p>
            <a:pPr marL="912813" lvl="1">
              <a:buFontTx/>
              <a:buNone/>
            </a:pPr>
            <a:r>
              <a:rPr lang="fr-CA" sz="2600"/>
              <a:t>	La somme des fréquences relatives de toutes les catégories est égale à 1 (ou 100 %)</a:t>
            </a:r>
            <a:endParaRPr lang="fr-FR" sz="2600"/>
          </a:p>
        </p:txBody>
      </p:sp>
      <p:sp>
        <p:nvSpPr>
          <p:cNvPr id="415749" name="Text Box 5"/>
          <p:cNvSpPr txBox="1">
            <a:spLocks noChangeArrowheads="1"/>
          </p:cNvSpPr>
          <p:nvPr/>
        </p:nvSpPr>
        <p:spPr bwMode="auto">
          <a:xfrm>
            <a:off x="3505200" y="5772150"/>
            <a:ext cx="3819525" cy="822325"/>
          </a:xfrm>
          <a:prstGeom prst="rect">
            <a:avLst/>
          </a:prstGeom>
          <a:noFill/>
          <a:ln w="12700" cap="sq">
            <a:noFill/>
            <a:miter lim="800000"/>
            <a:headEnd type="none" w="sm" len="sm"/>
            <a:tailEnd type="none" w="sm" len="sm"/>
          </a:ln>
          <a:effectLst/>
        </p:spPr>
        <p:txBody>
          <a:bodyPr>
            <a:spAutoFit/>
          </a:bodyPr>
          <a:lstStyle/>
          <a:p>
            <a:pPr>
              <a:spcBef>
                <a:spcPct val="50000"/>
              </a:spcBef>
            </a:pPr>
            <a:r>
              <a:rPr lang="fr-FR" sz="2400" dirty="0"/>
              <a:t>où </a:t>
            </a:r>
            <a:r>
              <a:rPr lang="fr-FR" sz="2400" i="1" dirty="0"/>
              <a:t>k</a:t>
            </a:r>
            <a:r>
              <a:rPr lang="fr-FR" sz="2400" dirty="0"/>
              <a:t> représente le nombre total de modalités</a:t>
            </a:r>
          </a:p>
        </p:txBody>
      </p:sp>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416770" name="Rectangle 2"/>
          <p:cNvSpPr>
            <a:spLocks noGrp="1" noChangeArrowheads="1"/>
          </p:cNvSpPr>
          <p:nvPr>
            <p:ph type="title"/>
          </p:nvPr>
        </p:nvSpPr>
        <p:spPr>
          <a:xfrm>
            <a:off x="990600" y="274638"/>
            <a:ext cx="7772400" cy="1143000"/>
          </a:xfrm>
        </p:spPr>
        <p:txBody>
          <a:bodyPr/>
          <a:lstStyle/>
          <a:p>
            <a:r>
              <a:rPr lang="fr-CA" dirty="0"/>
              <a:t>Fréquences </a:t>
            </a:r>
            <a:r>
              <a:rPr lang="fr-CA" dirty="0" smtClean="0"/>
              <a:t>cumulées croissantes</a:t>
            </a:r>
            <a:endParaRPr lang="fr-FR" dirty="0"/>
          </a:p>
        </p:txBody>
      </p:sp>
      <p:sp>
        <p:nvSpPr>
          <p:cNvPr id="7" name="Espace réservé du numéro de diapositive 5"/>
          <p:cNvSpPr>
            <a:spLocks noGrp="1"/>
          </p:cNvSpPr>
          <p:nvPr>
            <p:ph type="sldNum" sz="quarter" idx="12"/>
          </p:nvPr>
        </p:nvSpPr>
        <p:spPr/>
        <p:txBody>
          <a:bodyPr/>
          <a:lstStyle/>
          <a:p>
            <a:r>
              <a:rPr lang="fr-FR"/>
              <a:t>C1-</a:t>
            </a:r>
            <a:fld id="{96DEA7FA-49CD-41FD-A360-B8F1831363FD}" type="slidenum">
              <a:rPr lang="fr-FR"/>
              <a:pPr/>
              <a:t>42</a:t>
            </a:fld>
            <a:endParaRPr lang="fr-FR"/>
          </a:p>
        </p:txBody>
      </p:sp>
      <p:graphicFrame>
        <p:nvGraphicFramePr>
          <p:cNvPr id="416772" name="Object 4"/>
          <p:cNvGraphicFramePr>
            <a:graphicFrameLocks noGrp="1" noChangeAspect="1"/>
          </p:cNvGraphicFramePr>
          <p:nvPr>
            <p:ph sz="quarter" idx="1"/>
            <p:extLst>
              <p:ext uri="{D42A27DB-BD31-4B8C-83A1-F6EECF244321}">
                <p14:modId xmlns:p14="http://schemas.microsoft.com/office/powerpoint/2010/main" val="536328457"/>
              </p:ext>
            </p:extLst>
          </p:nvPr>
        </p:nvGraphicFramePr>
        <p:xfrm>
          <a:off x="4803775" y="3916363"/>
          <a:ext cx="3455988" cy="923925"/>
        </p:xfrm>
        <a:graphic>
          <a:graphicData uri="http://schemas.openxmlformats.org/presentationml/2006/ole">
            <mc:AlternateContent xmlns:mc="http://schemas.openxmlformats.org/markup-compatibility/2006">
              <mc:Choice xmlns:v="urn:schemas-microsoft-com:vml" Requires="v">
                <p:oleObj spid="_x0000_s416994" name="Equation" r:id="rId4" imgW="1663560" imgH="444240" progId="Equation.3">
                  <p:embed/>
                </p:oleObj>
              </mc:Choice>
              <mc:Fallback>
                <p:oleObj name="Equation" r:id="rId4" imgW="1663560" imgH="444240" progId="Equation.3">
                  <p:embed/>
                  <p:pic>
                    <p:nvPicPr>
                      <p:cNvPr id="0"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803775" y="3916363"/>
                        <a:ext cx="3455988" cy="9239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416771" name="Rectangle 3"/>
          <p:cNvSpPr>
            <a:spLocks noGrp="1" noChangeArrowheads="1"/>
          </p:cNvSpPr>
          <p:nvPr>
            <p:ph type="body" idx="4294967295"/>
          </p:nvPr>
        </p:nvSpPr>
        <p:spPr>
          <a:xfrm>
            <a:off x="76200" y="1600200"/>
            <a:ext cx="8229600" cy="4525963"/>
          </a:xfrm>
        </p:spPr>
        <p:txBody>
          <a:bodyPr/>
          <a:lstStyle/>
          <a:p>
            <a:pPr marL="361950" indent="-361950"/>
            <a:r>
              <a:rPr lang="fr-CA" sz="2600" dirty="0"/>
              <a:t>La fréquence cumulée </a:t>
            </a:r>
            <a:r>
              <a:rPr lang="fr-CA" sz="2600" dirty="0" smtClean="0"/>
              <a:t>absolue croissante d’une </a:t>
            </a:r>
            <a:r>
              <a:rPr lang="fr-CA" sz="2600" dirty="0"/>
              <a:t>modalité </a:t>
            </a:r>
            <a:r>
              <a:rPr lang="fr-CA" sz="2600" dirty="0" smtClean="0"/>
              <a:t>donne le </a:t>
            </a:r>
            <a:r>
              <a:rPr lang="fr-CA" sz="2600" dirty="0"/>
              <a:t>nombre d’observations </a:t>
            </a:r>
            <a:r>
              <a:rPr lang="fr-CA" sz="2600" dirty="0" smtClean="0"/>
              <a:t>dont </a:t>
            </a:r>
            <a:r>
              <a:rPr lang="fr-CA" sz="2600" dirty="0"/>
              <a:t>la valeur est </a:t>
            </a:r>
            <a:r>
              <a:rPr lang="fr-CA" sz="2600" dirty="0" smtClean="0"/>
              <a:t>plus petite ou égale à </a:t>
            </a:r>
            <a:r>
              <a:rPr lang="fr-CA" sz="2600" dirty="0"/>
              <a:t>cette modalité</a:t>
            </a:r>
          </a:p>
          <a:p>
            <a:pPr marL="361950" indent="-361950"/>
            <a:r>
              <a:rPr lang="fr-CA" sz="2600" dirty="0" smtClean="0"/>
              <a:t>La fréquence relative cumulée croissante d’une modalité donne la probabilité qu’une observation soit plus petite ou égale à cette modalité </a:t>
            </a:r>
            <a:endParaRPr lang="fr-CA" sz="2600" dirty="0"/>
          </a:p>
          <a:p>
            <a:pPr marL="361950" indent="-361950"/>
            <a:r>
              <a:rPr lang="fr-CA" sz="2600" dirty="0"/>
              <a:t>Fréquence cumulée absolue </a:t>
            </a:r>
          </a:p>
          <a:p>
            <a:pPr marL="361950" indent="-361950">
              <a:buFontTx/>
              <a:buNone/>
            </a:pPr>
            <a:endParaRPr lang="fr-CA" sz="2600" dirty="0"/>
          </a:p>
          <a:p>
            <a:pPr marL="361950" indent="-361950"/>
            <a:r>
              <a:rPr lang="fr-CA" sz="2600" dirty="0"/>
              <a:t>Fréquence cumulée relative</a:t>
            </a:r>
            <a:endParaRPr lang="fr-FR" sz="2600" dirty="0"/>
          </a:p>
        </p:txBody>
      </p:sp>
      <p:graphicFrame>
        <p:nvGraphicFramePr>
          <p:cNvPr id="416773" name="Object 5"/>
          <p:cNvGraphicFramePr>
            <a:graphicFrameLocks noGrp="1" noChangeAspect="1"/>
          </p:cNvGraphicFramePr>
          <p:nvPr>
            <p:ph sz="half" idx="4294967295"/>
            <p:extLst>
              <p:ext uri="{D42A27DB-BD31-4B8C-83A1-F6EECF244321}">
                <p14:modId xmlns:p14="http://schemas.microsoft.com/office/powerpoint/2010/main" val="1756664036"/>
              </p:ext>
            </p:extLst>
          </p:nvPr>
        </p:nvGraphicFramePr>
        <p:xfrm>
          <a:off x="5402263" y="4900613"/>
          <a:ext cx="3538537" cy="896937"/>
        </p:xfrm>
        <a:graphic>
          <a:graphicData uri="http://schemas.openxmlformats.org/presentationml/2006/ole">
            <mc:AlternateContent xmlns:mc="http://schemas.openxmlformats.org/markup-compatibility/2006">
              <mc:Choice xmlns:v="urn:schemas-microsoft-com:vml" Requires="v">
                <p:oleObj spid="_x0000_s416995" name="Equation" r:id="rId6" imgW="1752480" imgH="444240" progId="Equation.3">
                  <p:embed/>
                </p:oleObj>
              </mc:Choice>
              <mc:Fallback>
                <p:oleObj name="Equation" r:id="rId6" imgW="1752480" imgH="444240" progId="Equation.3">
                  <p:embed/>
                  <p:pic>
                    <p:nvPicPr>
                      <p:cNvPr id="0" name="Picture 5"/>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402263" y="4900613"/>
                        <a:ext cx="3538537" cy="89693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416774" name="Text Box 6"/>
          <p:cNvSpPr txBox="1">
            <a:spLocks noChangeArrowheads="1"/>
          </p:cNvSpPr>
          <p:nvPr/>
        </p:nvSpPr>
        <p:spPr bwMode="auto">
          <a:xfrm>
            <a:off x="5334000" y="5838825"/>
            <a:ext cx="3819525" cy="822325"/>
          </a:xfrm>
          <a:prstGeom prst="rect">
            <a:avLst/>
          </a:prstGeom>
          <a:noFill/>
          <a:ln w="12700" cap="sq">
            <a:noFill/>
            <a:miter lim="800000"/>
            <a:headEnd type="none" w="sm" len="sm"/>
            <a:tailEnd type="none" w="sm" len="sm"/>
          </a:ln>
          <a:effectLst/>
        </p:spPr>
        <p:txBody>
          <a:bodyPr>
            <a:spAutoFit/>
          </a:bodyPr>
          <a:lstStyle/>
          <a:p>
            <a:pPr>
              <a:spcBef>
                <a:spcPct val="50000"/>
              </a:spcBef>
            </a:pPr>
            <a:r>
              <a:rPr lang="fr-FR" sz="2400"/>
              <a:t>où </a:t>
            </a:r>
            <a:r>
              <a:rPr lang="fr-FR" sz="2400" i="1"/>
              <a:t>k</a:t>
            </a:r>
            <a:r>
              <a:rPr lang="fr-FR" sz="2400"/>
              <a:t> représente le nombre total de modalités</a:t>
            </a:r>
          </a:p>
        </p:txBody>
      </p:sp>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417795" name="Rectangle 3"/>
          <p:cNvSpPr>
            <a:spLocks noGrp="1" noChangeArrowheads="1"/>
          </p:cNvSpPr>
          <p:nvPr>
            <p:ph type="title"/>
          </p:nvPr>
        </p:nvSpPr>
        <p:spPr>
          <a:xfrm>
            <a:off x="914400" y="341313"/>
            <a:ext cx="7772400" cy="1143000"/>
          </a:xfrm>
          <a:noFill/>
          <a:ln/>
        </p:spPr>
        <p:txBody>
          <a:bodyPr/>
          <a:lstStyle/>
          <a:p>
            <a:r>
              <a:rPr lang="fr-CA" dirty="0"/>
              <a:t>Fréquences cumulées (suite)</a:t>
            </a:r>
            <a:endParaRPr lang="fr-FR" dirty="0"/>
          </a:p>
        </p:txBody>
      </p:sp>
      <p:sp>
        <p:nvSpPr>
          <p:cNvPr id="4" name="Espace réservé du numéro de diapositive 5"/>
          <p:cNvSpPr>
            <a:spLocks noGrp="1"/>
          </p:cNvSpPr>
          <p:nvPr>
            <p:ph type="sldNum" sz="quarter" idx="12"/>
          </p:nvPr>
        </p:nvSpPr>
        <p:spPr/>
        <p:txBody>
          <a:bodyPr/>
          <a:lstStyle/>
          <a:p>
            <a:r>
              <a:rPr lang="fr-FR"/>
              <a:t>C1-</a:t>
            </a:r>
            <a:fld id="{E1D644D0-3BED-4AF0-B243-15E4C42A5312}" type="slidenum">
              <a:rPr lang="fr-FR"/>
              <a:pPr/>
              <a:t>43</a:t>
            </a:fld>
            <a:endParaRPr lang="fr-FR"/>
          </a:p>
        </p:txBody>
      </p:sp>
      <p:sp>
        <p:nvSpPr>
          <p:cNvPr id="417794" name="Rectangle 2"/>
          <p:cNvSpPr>
            <a:spLocks noGrp="1" noChangeArrowheads="1"/>
          </p:cNvSpPr>
          <p:nvPr>
            <p:ph sz="quarter" idx="1"/>
          </p:nvPr>
        </p:nvSpPr>
        <p:spPr/>
        <p:txBody>
          <a:bodyPr/>
          <a:lstStyle/>
          <a:p>
            <a:r>
              <a:rPr lang="fr-CA" dirty="0"/>
              <a:t>Propriétés</a:t>
            </a:r>
          </a:p>
          <a:p>
            <a:pPr lvl="1">
              <a:buFont typeface="Times New Roman" pitchFamily="18" charset="0"/>
              <a:buChar char="–"/>
            </a:pPr>
            <a:r>
              <a:rPr lang="fr-CA" dirty="0"/>
              <a:t>La fréquence cumulée absolue </a:t>
            </a:r>
            <a:r>
              <a:rPr lang="fr-CA" dirty="0" smtClean="0"/>
              <a:t>croissante de </a:t>
            </a:r>
            <a:r>
              <a:rPr lang="fr-CA" dirty="0"/>
              <a:t>la dernière modalité est égale à </a:t>
            </a:r>
            <a:r>
              <a:rPr lang="fr-CA" i="1" dirty="0"/>
              <a:t>n</a:t>
            </a:r>
          </a:p>
          <a:p>
            <a:pPr lvl="1">
              <a:buFont typeface="Times New Roman" pitchFamily="18" charset="0"/>
              <a:buChar char="–"/>
            </a:pPr>
            <a:r>
              <a:rPr lang="fr-CA" dirty="0"/>
              <a:t>La fréquence cumulée relative </a:t>
            </a:r>
            <a:r>
              <a:rPr lang="fr-CA" dirty="0" smtClean="0"/>
              <a:t>croissante de </a:t>
            </a:r>
            <a:r>
              <a:rPr lang="fr-CA" dirty="0"/>
              <a:t>la dernière modalité est égale à 1 (ou 100 %)</a:t>
            </a:r>
          </a:p>
          <a:p>
            <a:r>
              <a:rPr lang="fr-CA" dirty="0"/>
              <a:t>Remarque</a:t>
            </a:r>
          </a:p>
          <a:p>
            <a:pPr lvl="1">
              <a:buFont typeface="Times New Roman" pitchFamily="18" charset="0"/>
              <a:buChar char="–"/>
            </a:pPr>
            <a:r>
              <a:rPr lang="fr-CA" dirty="0"/>
              <a:t>On ne doit pas calculer les fréquences cumulées pour des données nominales</a:t>
            </a:r>
            <a:endParaRPr lang="fr-FR" dirty="0"/>
          </a:p>
        </p:txBody>
      </p:sp>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477186" name="Rectangle 2"/>
          <p:cNvSpPr>
            <a:spLocks noGrp="1" noChangeArrowheads="1"/>
          </p:cNvSpPr>
          <p:nvPr>
            <p:ph type="title"/>
          </p:nvPr>
        </p:nvSpPr>
        <p:spPr/>
        <p:txBody>
          <a:bodyPr/>
          <a:lstStyle/>
          <a:p>
            <a:r>
              <a:rPr lang="fr-FR" dirty="0"/>
              <a:t>Exemple 8: calcul des fréquences</a:t>
            </a:r>
          </a:p>
        </p:txBody>
      </p:sp>
      <p:sp>
        <p:nvSpPr>
          <p:cNvPr id="6" name="Espace réservé du numéro de diapositive 5"/>
          <p:cNvSpPr>
            <a:spLocks noGrp="1"/>
          </p:cNvSpPr>
          <p:nvPr>
            <p:ph type="sldNum" sz="quarter" idx="12"/>
          </p:nvPr>
        </p:nvSpPr>
        <p:spPr/>
        <p:txBody>
          <a:bodyPr/>
          <a:lstStyle/>
          <a:p>
            <a:r>
              <a:rPr lang="fr-FR"/>
              <a:t>C1-</a:t>
            </a:r>
            <a:fld id="{6A7A17AF-623C-4700-B076-83D22317F958}" type="slidenum">
              <a:rPr lang="fr-FR"/>
              <a:pPr/>
              <a:t>44</a:t>
            </a:fld>
            <a:endParaRPr lang="fr-FR"/>
          </a:p>
        </p:txBody>
      </p:sp>
      <p:sp>
        <p:nvSpPr>
          <p:cNvPr id="477189" name="Text Box 5"/>
          <p:cNvSpPr txBox="1">
            <a:spLocks noChangeArrowheads="1"/>
          </p:cNvSpPr>
          <p:nvPr/>
        </p:nvSpPr>
        <p:spPr bwMode="auto">
          <a:xfrm>
            <a:off x="647700" y="5248275"/>
            <a:ext cx="8143875" cy="915988"/>
          </a:xfrm>
          <a:prstGeom prst="rect">
            <a:avLst/>
          </a:prstGeom>
          <a:noFill/>
          <a:ln w="12700" cap="sq">
            <a:noFill/>
            <a:miter lim="800000"/>
            <a:headEnd type="none" w="sm" len="sm"/>
            <a:tailEnd type="none" w="sm" len="sm"/>
          </a:ln>
          <a:effectLst/>
        </p:spPr>
        <p:txBody>
          <a:bodyPr>
            <a:spAutoFit/>
          </a:bodyPr>
          <a:lstStyle/>
          <a:p>
            <a:pPr marL="180975" indent="-180975">
              <a:spcBef>
                <a:spcPct val="50000"/>
              </a:spcBef>
            </a:pPr>
            <a:r>
              <a:rPr lang="fr-FR" sz="1800" i="1" dirty="0"/>
              <a:t>* Source: Adapté de </a:t>
            </a:r>
            <a:r>
              <a:rPr lang="fr-FR" sz="1800" i="1" dirty="0" err="1"/>
              <a:t>Therrien</a:t>
            </a:r>
            <a:r>
              <a:rPr lang="fr-FR" sz="1800" i="1" dirty="0"/>
              <a:t>, C. L'effet de l'utilisation de pratiques de gestion financière à court terme sur la vulnérabilité financière en fonction de l'âge des </a:t>
            </a:r>
            <a:r>
              <a:rPr lang="fr-FR" sz="1800" i="1" dirty="0" smtClean="0"/>
              <a:t>PME (mémoire </a:t>
            </a:r>
            <a:r>
              <a:rPr lang="fr-FR" sz="1800" i="1" dirty="0"/>
              <a:t>de recherche, UQTR, juin </a:t>
            </a:r>
            <a:r>
              <a:rPr lang="fr-FR" sz="1800" i="1" dirty="0" smtClean="0"/>
              <a:t>2003)</a:t>
            </a:r>
            <a:endParaRPr lang="fr-FR" sz="1800" i="1" dirty="0"/>
          </a:p>
        </p:txBody>
      </p:sp>
      <p:sp>
        <p:nvSpPr>
          <p:cNvPr id="477190" name="Text Box 6"/>
          <p:cNvSpPr txBox="1">
            <a:spLocks noChangeArrowheads="1"/>
          </p:cNvSpPr>
          <p:nvPr/>
        </p:nvSpPr>
        <p:spPr bwMode="auto">
          <a:xfrm>
            <a:off x="1133475" y="3733800"/>
            <a:ext cx="7343775" cy="1323439"/>
          </a:xfrm>
          <a:prstGeom prst="rect">
            <a:avLst/>
          </a:prstGeom>
          <a:noFill/>
          <a:ln w="12700" cap="sq">
            <a:noFill/>
            <a:miter lim="800000"/>
            <a:headEnd type="none" w="sm" len="sm"/>
            <a:tailEnd type="none" w="sm" len="sm"/>
          </a:ln>
          <a:effectLst/>
        </p:spPr>
        <p:txBody>
          <a:bodyPr wrap="square">
            <a:spAutoFit/>
          </a:bodyPr>
          <a:lstStyle/>
          <a:p>
            <a:pPr marL="457200" indent="-457200">
              <a:buAutoNum type="arabicPeriod"/>
            </a:pPr>
            <a:r>
              <a:rPr lang="fr-FR" sz="2000" dirty="0" smtClean="0"/>
              <a:t>Primaire       </a:t>
            </a:r>
            <a:r>
              <a:rPr lang="fr-FR" sz="2000" dirty="0"/>
              <a:t>2. Secondaire      3. Collégial       4. </a:t>
            </a:r>
            <a:r>
              <a:rPr lang="fr-FR" sz="2000" dirty="0" smtClean="0"/>
              <a:t>Universitaire</a:t>
            </a:r>
          </a:p>
          <a:p>
            <a:pPr marL="457200" indent="-457200"/>
            <a:endParaRPr lang="fr-FR" sz="2000" dirty="0" smtClean="0"/>
          </a:p>
          <a:p>
            <a:pPr marL="457200" indent="-457200">
              <a:buFont typeface="Arial" pitchFamily="34" charset="0"/>
              <a:buChar char="•"/>
            </a:pPr>
            <a:r>
              <a:rPr lang="fr-FR" sz="2000" dirty="0" smtClean="0">
                <a:sym typeface="Wingdings" pitchFamily="2" charset="2"/>
              </a:rPr>
              <a:t>On a 30,59% des personnes qui ont au plus un diplôme d’études secondaires</a:t>
            </a:r>
            <a:endParaRPr lang="fr-FR" sz="2000" dirty="0">
              <a:sym typeface="Wingdings" pitchFamily="2" charset="2"/>
            </a:endParaRPr>
          </a:p>
        </p:txBody>
      </p:sp>
      <p:pic>
        <p:nvPicPr>
          <p:cNvPr id="477194" name="Picture 10"/>
          <p:cNvPicPr>
            <a:picLocks noChangeAspect="1" noChangeArrowheads="1"/>
          </p:cNvPicPr>
          <p:nvPr/>
        </p:nvPicPr>
        <p:blipFill>
          <a:blip r:embed="rId4" cstate="print"/>
          <a:srcRect/>
          <a:stretch>
            <a:fillRect/>
          </a:stretch>
        </p:blipFill>
        <p:spPr bwMode="auto">
          <a:xfrm>
            <a:off x="911728" y="1750108"/>
            <a:ext cx="7081838" cy="1946275"/>
          </a:xfrm>
          <a:prstGeom prst="rect">
            <a:avLst/>
          </a:prstGeom>
          <a:noFill/>
          <a:ln w="12700" cap="sq">
            <a:noFill/>
            <a:miter lim="800000"/>
            <a:headEnd type="none" w="sm" len="sm"/>
            <a:tailEnd type="none" w="sm" len="sm"/>
          </a:ln>
          <a:effectLst/>
        </p:spPr>
      </p:pic>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495618" name="Rectangle 2"/>
          <p:cNvSpPr>
            <a:spLocks noGrp="1" noChangeArrowheads="1"/>
          </p:cNvSpPr>
          <p:nvPr>
            <p:ph type="title"/>
          </p:nvPr>
        </p:nvSpPr>
        <p:spPr/>
        <p:txBody>
          <a:bodyPr>
            <a:normAutofit fontScale="90000"/>
          </a:bodyPr>
          <a:lstStyle/>
          <a:p>
            <a:r>
              <a:rPr lang="fr-FR" sz="3600" dirty="0"/>
              <a:t>Dépouillement des données avec échelle de mesure d’intervalles ou de rapport</a:t>
            </a:r>
          </a:p>
        </p:txBody>
      </p:sp>
      <p:sp>
        <p:nvSpPr>
          <p:cNvPr id="4" name="Espace réservé du numéro de diapositive 5"/>
          <p:cNvSpPr>
            <a:spLocks noGrp="1"/>
          </p:cNvSpPr>
          <p:nvPr>
            <p:ph type="sldNum" sz="quarter" idx="12"/>
          </p:nvPr>
        </p:nvSpPr>
        <p:spPr/>
        <p:txBody>
          <a:bodyPr/>
          <a:lstStyle/>
          <a:p>
            <a:r>
              <a:rPr lang="fr-FR"/>
              <a:t>C1-</a:t>
            </a:r>
            <a:fld id="{7CD34F29-6638-4717-9382-524526D9A01C}" type="slidenum">
              <a:rPr lang="fr-FR"/>
              <a:pPr/>
              <a:t>45</a:t>
            </a:fld>
            <a:endParaRPr lang="fr-FR"/>
          </a:p>
        </p:txBody>
      </p:sp>
      <p:sp>
        <p:nvSpPr>
          <p:cNvPr id="495619" name="Rectangle 3"/>
          <p:cNvSpPr>
            <a:spLocks noGrp="1" noChangeArrowheads="1"/>
          </p:cNvSpPr>
          <p:nvPr>
            <p:ph sz="quarter" idx="1"/>
          </p:nvPr>
        </p:nvSpPr>
        <p:spPr/>
        <p:txBody>
          <a:bodyPr/>
          <a:lstStyle/>
          <a:p>
            <a:r>
              <a:rPr lang="fr-FR"/>
              <a:t>Méthode de dépouillement des données:</a:t>
            </a:r>
          </a:p>
          <a:p>
            <a:pPr lvl="1"/>
            <a:r>
              <a:rPr lang="fr-FR"/>
              <a:t>par valeurs</a:t>
            </a:r>
          </a:p>
          <a:p>
            <a:pPr lvl="1"/>
            <a:r>
              <a:rPr lang="fr-FR"/>
              <a:t>par classes</a:t>
            </a:r>
          </a:p>
          <a:p>
            <a:pPr lvl="1"/>
            <a:r>
              <a:rPr lang="fr-FR"/>
              <a:t>selon un diagramme en feuilles</a:t>
            </a:r>
          </a:p>
        </p:txBody>
      </p:sp>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434178" name="Rectangle 2"/>
          <p:cNvSpPr>
            <a:spLocks noGrp="1" noChangeArrowheads="1"/>
          </p:cNvSpPr>
          <p:nvPr>
            <p:ph type="title"/>
          </p:nvPr>
        </p:nvSpPr>
        <p:spPr>
          <a:xfrm>
            <a:off x="457200" y="103188"/>
            <a:ext cx="8229600" cy="1143000"/>
          </a:xfrm>
        </p:spPr>
        <p:txBody>
          <a:bodyPr/>
          <a:lstStyle/>
          <a:p>
            <a:r>
              <a:rPr lang="fr-FR" dirty="0"/>
              <a:t>Dépouillement par valeurs</a:t>
            </a:r>
          </a:p>
        </p:txBody>
      </p:sp>
      <p:sp>
        <p:nvSpPr>
          <p:cNvPr id="4" name="Espace réservé du numéro de diapositive 5"/>
          <p:cNvSpPr>
            <a:spLocks noGrp="1"/>
          </p:cNvSpPr>
          <p:nvPr>
            <p:ph type="sldNum" sz="quarter" idx="12"/>
          </p:nvPr>
        </p:nvSpPr>
        <p:spPr/>
        <p:txBody>
          <a:bodyPr/>
          <a:lstStyle/>
          <a:p>
            <a:r>
              <a:rPr lang="fr-FR"/>
              <a:t>C1-</a:t>
            </a:r>
            <a:fld id="{F44D5996-0D56-4F24-BFD4-14C42B028046}" type="slidenum">
              <a:rPr lang="fr-FR"/>
              <a:pPr/>
              <a:t>46</a:t>
            </a:fld>
            <a:endParaRPr lang="fr-FR"/>
          </a:p>
        </p:txBody>
      </p:sp>
      <p:sp>
        <p:nvSpPr>
          <p:cNvPr id="434181" name="Rectangle 5"/>
          <p:cNvSpPr>
            <a:spLocks noGrp="1" noChangeArrowheads="1"/>
          </p:cNvSpPr>
          <p:nvPr>
            <p:ph sz="quarter" idx="1"/>
          </p:nvPr>
        </p:nvSpPr>
        <p:spPr/>
        <p:txBody>
          <a:bodyPr/>
          <a:lstStyle/>
          <a:p>
            <a:r>
              <a:rPr lang="fr-FR" dirty="0"/>
              <a:t>Cette méthode de dépouillement est appropriée pour les variables statistiques </a:t>
            </a:r>
            <a:r>
              <a:rPr lang="fr-FR" dirty="0" smtClean="0"/>
              <a:t>ayant </a:t>
            </a:r>
            <a:r>
              <a:rPr lang="fr-FR" dirty="0"/>
              <a:t>un petit nombre de modalités</a:t>
            </a:r>
          </a:p>
          <a:p>
            <a:r>
              <a:rPr lang="fr-FR" dirty="0" smtClean="0"/>
              <a:t>Le nombre de modalités devrait être de 12 ou moins bien qu’il soit possible d’utiliser cette méthode même si ce nombre est supérieur  </a:t>
            </a:r>
            <a:endParaRPr lang="fr-FR" dirty="0"/>
          </a:p>
        </p:txBody>
      </p:sp>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437250" name="Rectangle 2"/>
          <p:cNvSpPr>
            <a:spLocks noGrp="1" noChangeArrowheads="1"/>
          </p:cNvSpPr>
          <p:nvPr>
            <p:ph type="title"/>
          </p:nvPr>
        </p:nvSpPr>
        <p:spPr>
          <a:xfrm>
            <a:off x="457200" y="103188"/>
            <a:ext cx="8229600" cy="1143000"/>
          </a:xfrm>
        </p:spPr>
        <p:txBody>
          <a:bodyPr>
            <a:normAutofit fontScale="90000"/>
          </a:bodyPr>
          <a:lstStyle/>
          <a:p>
            <a:r>
              <a:rPr lang="fr-FR" sz="3600" dirty="0"/>
              <a:t>Exemple 9: nombre d’années passées </a:t>
            </a:r>
            <a:br>
              <a:rPr lang="fr-FR" sz="3600" dirty="0"/>
            </a:br>
            <a:r>
              <a:rPr lang="fr-FR" sz="3600" dirty="0"/>
              <a:t>à la direction de l’entreprise</a:t>
            </a:r>
          </a:p>
        </p:txBody>
      </p:sp>
      <p:sp>
        <p:nvSpPr>
          <p:cNvPr id="5" name="Espace réservé du numéro de diapositive 5"/>
          <p:cNvSpPr>
            <a:spLocks noGrp="1"/>
          </p:cNvSpPr>
          <p:nvPr>
            <p:ph type="sldNum" sz="quarter" idx="12"/>
          </p:nvPr>
        </p:nvSpPr>
        <p:spPr/>
        <p:txBody>
          <a:bodyPr/>
          <a:lstStyle/>
          <a:p>
            <a:r>
              <a:rPr lang="fr-FR"/>
              <a:t>C1-</a:t>
            </a:r>
            <a:fld id="{72048D0C-AD9B-4CDE-BB1D-821D50FD77DC}" type="slidenum">
              <a:rPr lang="fr-FR"/>
              <a:pPr/>
              <a:t>47</a:t>
            </a:fld>
            <a:endParaRPr lang="fr-FR"/>
          </a:p>
        </p:txBody>
      </p:sp>
      <p:sp>
        <p:nvSpPr>
          <p:cNvPr id="437252" name="Text Box 4"/>
          <p:cNvSpPr txBox="1">
            <a:spLocks noChangeArrowheads="1"/>
          </p:cNvSpPr>
          <p:nvPr/>
        </p:nvSpPr>
        <p:spPr bwMode="auto">
          <a:xfrm>
            <a:off x="876300" y="5915025"/>
            <a:ext cx="7058025" cy="835025"/>
          </a:xfrm>
          <a:prstGeom prst="rect">
            <a:avLst/>
          </a:prstGeom>
          <a:noFill/>
          <a:ln w="12700" cap="sq">
            <a:noFill/>
            <a:miter lim="800000"/>
            <a:headEnd type="none" w="sm" len="sm"/>
            <a:tailEnd type="none" w="sm" len="sm"/>
          </a:ln>
          <a:effectLst/>
        </p:spPr>
        <p:txBody>
          <a:bodyPr>
            <a:spAutoFit/>
          </a:bodyPr>
          <a:lstStyle/>
          <a:p>
            <a:pPr marL="180975" indent="-180975">
              <a:lnSpc>
                <a:spcPct val="90000"/>
              </a:lnSpc>
              <a:spcBef>
                <a:spcPct val="20000"/>
              </a:spcBef>
            </a:pPr>
            <a:r>
              <a:rPr lang="fr-FR" sz="1800" i="1" dirty="0"/>
              <a:t>* Source: Adapté de </a:t>
            </a:r>
            <a:r>
              <a:rPr lang="fr-FR" sz="1800" i="1" dirty="0" err="1"/>
              <a:t>Therrien</a:t>
            </a:r>
            <a:r>
              <a:rPr lang="fr-FR" sz="1800" i="1" dirty="0"/>
              <a:t>, C. L'effet de l'utilisation de pratiques de gestion financière à court terme sur la vulnérabilité financière en fonction de l'âge des PME. Mémoire de recherche, UQTR, juin 2003</a:t>
            </a:r>
          </a:p>
        </p:txBody>
      </p:sp>
      <p:pic>
        <p:nvPicPr>
          <p:cNvPr id="437253" name="Picture 5"/>
          <p:cNvPicPr>
            <a:picLocks noChangeAspect="1" noChangeArrowheads="1"/>
          </p:cNvPicPr>
          <p:nvPr/>
        </p:nvPicPr>
        <p:blipFill>
          <a:blip r:embed="rId3" cstate="print"/>
          <a:srcRect/>
          <a:stretch>
            <a:fillRect/>
          </a:stretch>
        </p:blipFill>
        <p:spPr bwMode="auto">
          <a:xfrm>
            <a:off x="931863" y="1382713"/>
            <a:ext cx="7273925" cy="4578350"/>
          </a:xfrm>
          <a:prstGeom prst="rect">
            <a:avLst/>
          </a:prstGeom>
          <a:noFill/>
          <a:ln w="12700" cap="sq">
            <a:noFill/>
            <a:miter lim="800000"/>
            <a:headEnd type="none" w="sm" len="sm"/>
            <a:tailEnd type="none" w="sm" len="sm"/>
          </a:ln>
          <a:effectLst/>
        </p:spPr>
      </p:pic>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435202" name="Rectangle 2"/>
          <p:cNvSpPr>
            <a:spLocks noGrp="1" noChangeArrowheads="1"/>
          </p:cNvSpPr>
          <p:nvPr>
            <p:ph type="title"/>
          </p:nvPr>
        </p:nvSpPr>
        <p:spPr/>
        <p:txBody>
          <a:bodyPr>
            <a:normAutofit fontScale="90000"/>
          </a:bodyPr>
          <a:lstStyle/>
          <a:p>
            <a:r>
              <a:rPr lang="fr-FR" sz="3600" dirty="0"/>
              <a:t>Exemple 9: ordonnancement des données par ordre croissant</a:t>
            </a:r>
          </a:p>
        </p:txBody>
      </p:sp>
      <p:sp>
        <p:nvSpPr>
          <p:cNvPr id="5" name="Espace réservé du numéro de diapositive 5"/>
          <p:cNvSpPr>
            <a:spLocks noGrp="1"/>
          </p:cNvSpPr>
          <p:nvPr>
            <p:ph type="sldNum" sz="quarter" idx="12"/>
          </p:nvPr>
        </p:nvSpPr>
        <p:spPr/>
        <p:txBody>
          <a:bodyPr/>
          <a:lstStyle/>
          <a:p>
            <a:r>
              <a:rPr lang="fr-FR"/>
              <a:t>C1-</a:t>
            </a:r>
            <a:fld id="{71CBED00-F32A-49CD-B3CE-B00745B373A1}" type="slidenum">
              <a:rPr lang="fr-FR"/>
              <a:pPr/>
              <a:t>48</a:t>
            </a:fld>
            <a:endParaRPr lang="fr-FR"/>
          </a:p>
        </p:txBody>
      </p:sp>
      <p:sp>
        <p:nvSpPr>
          <p:cNvPr id="435205" name="Text Box 5"/>
          <p:cNvSpPr txBox="1">
            <a:spLocks noChangeArrowheads="1"/>
          </p:cNvSpPr>
          <p:nvPr/>
        </p:nvSpPr>
        <p:spPr bwMode="auto">
          <a:xfrm>
            <a:off x="6724651" y="2228671"/>
            <a:ext cx="2381250" cy="2400657"/>
          </a:xfrm>
          <a:prstGeom prst="rect">
            <a:avLst/>
          </a:prstGeom>
          <a:noFill/>
          <a:ln w="12700" cap="sq">
            <a:noFill/>
            <a:miter lim="800000"/>
            <a:headEnd type="none" w="sm" len="sm"/>
            <a:tailEnd type="none" w="sm" len="sm"/>
          </a:ln>
          <a:effectLst/>
        </p:spPr>
        <p:txBody>
          <a:bodyPr wrap="square">
            <a:spAutoFit/>
          </a:bodyPr>
          <a:lstStyle/>
          <a:p>
            <a:pPr>
              <a:spcBef>
                <a:spcPct val="50000"/>
              </a:spcBef>
            </a:pPr>
            <a:r>
              <a:rPr lang="fr-FR" sz="2000" i="1" dirty="0" smtClean="0"/>
              <a:t>On s’intéresse au nombre d’années d’expérience à la direction (la  variable Direction)</a:t>
            </a:r>
          </a:p>
          <a:p>
            <a:pPr>
              <a:spcBef>
                <a:spcPct val="50000"/>
              </a:spcBef>
            </a:pPr>
            <a:r>
              <a:rPr lang="fr-FR" sz="2000" i="1" dirty="0" smtClean="0"/>
              <a:t>Valeur  </a:t>
            </a:r>
            <a:r>
              <a:rPr lang="fr-FR" sz="2000" i="1" dirty="0"/>
              <a:t>minimale: 5 Valeur maximale: 10</a:t>
            </a:r>
          </a:p>
        </p:txBody>
      </p:sp>
      <p:pic>
        <p:nvPicPr>
          <p:cNvPr id="435207" name="Picture 7"/>
          <p:cNvPicPr>
            <a:picLocks noChangeAspect="1" noChangeArrowheads="1"/>
          </p:cNvPicPr>
          <p:nvPr/>
        </p:nvPicPr>
        <p:blipFill>
          <a:blip r:embed="rId3" cstate="print"/>
          <a:srcRect/>
          <a:stretch>
            <a:fillRect/>
          </a:stretch>
        </p:blipFill>
        <p:spPr bwMode="auto">
          <a:xfrm>
            <a:off x="1095375" y="1709738"/>
            <a:ext cx="5703888" cy="4762500"/>
          </a:xfrm>
          <a:prstGeom prst="rect">
            <a:avLst/>
          </a:prstGeom>
          <a:noFill/>
          <a:ln w="12700" cap="sq">
            <a:noFill/>
            <a:miter lim="800000"/>
            <a:headEnd type="none" w="sm" len="sm"/>
            <a:tailEnd type="none" w="sm" len="sm"/>
          </a:ln>
          <a:effectLst/>
        </p:spPr>
      </p:pic>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436226" name="Rectangle 2"/>
          <p:cNvSpPr>
            <a:spLocks noGrp="1" noChangeArrowheads="1"/>
          </p:cNvSpPr>
          <p:nvPr>
            <p:ph type="title"/>
          </p:nvPr>
        </p:nvSpPr>
        <p:spPr/>
        <p:txBody>
          <a:bodyPr>
            <a:normAutofit fontScale="90000"/>
          </a:bodyPr>
          <a:lstStyle/>
          <a:p>
            <a:r>
              <a:rPr lang="fr-FR" sz="3600" dirty="0"/>
              <a:t>Exemple 9: dépouillement des données</a:t>
            </a:r>
            <a:br>
              <a:rPr lang="fr-FR" sz="3600" dirty="0"/>
            </a:br>
            <a:r>
              <a:rPr lang="fr-FR" sz="3600" dirty="0"/>
              <a:t>par valeurs</a:t>
            </a:r>
          </a:p>
        </p:txBody>
      </p:sp>
      <p:sp>
        <p:nvSpPr>
          <p:cNvPr id="4" name="Espace réservé du numéro de diapositive 5"/>
          <p:cNvSpPr>
            <a:spLocks noGrp="1"/>
          </p:cNvSpPr>
          <p:nvPr>
            <p:ph type="sldNum" sz="quarter" idx="12"/>
          </p:nvPr>
        </p:nvSpPr>
        <p:spPr/>
        <p:txBody>
          <a:bodyPr/>
          <a:lstStyle/>
          <a:p>
            <a:r>
              <a:rPr lang="fr-FR"/>
              <a:t>C1-</a:t>
            </a:r>
            <a:fld id="{5EA88D6B-3EB7-4AE3-823E-A5B77CF6B171}" type="slidenum">
              <a:rPr lang="fr-FR"/>
              <a:pPr/>
              <a:t>49</a:t>
            </a:fld>
            <a:endParaRPr lang="fr-FR"/>
          </a:p>
        </p:txBody>
      </p:sp>
      <p:pic>
        <p:nvPicPr>
          <p:cNvPr id="436254" name="Picture 30"/>
          <p:cNvPicPr>
            <a:picLocks noChangeAspect="1" noChangeArrowheads="1"/>
          </p:cNvPicPr>
          <p:nvPr/>
        </p:nvPicPr>
        <p:blipFill>
          <a:blip r:embed="rId3" cstate="print"/>
          <a:srcRect/>
          <a:stretch>
            <a:fillRect/>
          </a:stretch>
        </p:blipFill>
        <p:spPr bwMode="auto">
          <a:xfrm>
            <a:off x="1000125" y="2257425"/>
            <a:ext cx="7142163" cy="2343150"/>
          </a:xfrm>
          <a:prstGeom prst="rect">
            <a:avLst/>
          </a:prstGeom>
          <a:noFill/>
          <a:ln w="12700" cap="sq">
            <a:noFill/>
            <a:miter lim="800000"/>
            <a:headEnd type="none" w="sm" len="sm"/>
            <a:tailEnd type="none" w="sm" len="sm"/>
          </a:ln>
          <a:effectLst/>
        </p:spPr>
      </p:pic>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477186" name="Rectangle 2"/>
          <p:cNvSpPr>
            <a:spLocks noGrp="1" noChangeArrowheads="1"/>
          </p:cNvSpPr>
          <p:nvPr>
            <p:ph type="title"/>
          </p:nvPr>
        </p:nvSpPr>
        <p:spPr/>
        <p:txBody>
          <a:bodyPr>
            <a:normAutofit fontScale="90000"/>
          </a:bodyPr>
          <a:lstStyle/>
          <a:p>
            <a:r>
              <a:rPr lang="fr-FR" sz="3600" dirty="0"/>
              <a:t>Exemple </a:t>
            </a:r>
            <a:r>
              <a:rPr lang="fr-FR" sz="3600" dirty="0" smtClean="0"/>
              <a:t>9: utilisation de la fonction Excel FREQUENCE</a:t>
            </a:r>
            <a:endParaRPr lang="fr-FR" sz="3600" dirty="0"/>
          </a:p>
        </p:txBody>
      </p:sp>
      <p:sp>
        <p:nvSpPr>
          <p:cNvPr id="6" name="Espace réservé du numéro de diapositive 5"/>
          <p:cNvSpPr>
            <a:spLocks noGrp="1"/>
          </p:cNvSpPr>
          <p:nvPr>
            <p:ph type="sldNum" sz="quarter" idx="12"/>
          </p:nvPr>
        </p:nvSpPr>
        <p:spPr/>
        <p:txBody>
          <a:bodyPr/>
          <a:lstStyle/>
          <a:p>
            <a:r>
              <a:rPr lang="fr-FR" dirty="0"/>
              <a:t>C1-</a:t>
            </a:r>
            <a:fld id="{6A7A17AF-623C-4700-B076-83D22317F958}" type="slidenum">
              <a:rPr lang="fr-FR"/>
              <a:pPr/>
              <a:t>50</a:t>
            </a:fld>
            <a:endParaRPr lang="fr-FR" dirty="0"/>
          </a:p>
        </p:txBody>
      </p:sp>
      <p:sp>
        <p:nvSpPr>
          <p:cNvPr id="7" name="Espace réservé du contenu 6"/>
          <p:cNvSpPr>
            <a:spLocks noGrp="1"/>
          </p:cNvSpPr>
          <p:nvPr>
            <p:ph sz="quarter" idx="1"/>
          </p:nvPr>
        </p:nvSpPr>
        <p:spPr>
          <a:xfrm>
            <a:off x="457200" y="1600200"/>
            <a:ext cx="8229600" cy="1952625"/>
          </a:xfrm>
        </p:spPr>
        <p:txBody>
          <a:bodyPr/>
          <a:lstStyle/>
          <a:p>
            <a:r>
              <a:rPr lang="fr-CA" dirty="0" smtClean="0"/>
              <a:t>La fonction Excel </a:t>
            </a:r>
            <a:r>
              <a:rPr lang="fr-CA" i="1" dirty="0" smtClean="0">
                <a:solidFill>
                  <a:srgbClr val="000099"/>
                </a:solidFill>
              </a:rPr>
              <a:t>FREQUENCE</a:t>
            </a:r>
            <a:r>
              <a:rPr lang="fr-CA" dirty="0" smtClean="0"/>
              <a:t> permet d’obtenir les fréquences à partir d’un ensemble de données</a:t>
            </a:r>
          </a:p>
          <a:p>
            <a:r>
              <a:rPr lang="fr-CA" dirty="0" smtClean="0"/>
              <a:t>Il faut d’abord spécifier les modalités de la variable statistique</a:t>
            </a:r>
            <a:endParaRPr lang="fr-CA" dirty="0"/>
          </a:p>
        </p:txBody>
      </p:sp>
      <p:pic>
        <p:nvPicPr>
          <p:cNvPr id="479234" name="Picture 2"/>
          <p:cNvPicPr>
            <a:picLocks noChangeAspect="1" noChangeArrowheads="1"/>
          </p:cNvPicPr>
          <p:nvPr/>
        </p:nvPicPr>
        <p:blipFill>
          <a:blip r:embed="rId3" cstate="print"/>
          <a:srcRect/>
          <a:stretch>
            <a:fillRect/>
          </a:stretch>
        </p:blipFill>
        <p:spPr bwMode="auto">
          <a:xfrm>
            <a:off x="866774" y="3576637"/>
            <a:ext cx="2552701" cy="1973891"/>
          </a:xfrm>
          <a:prstGeom prst="rect">
            <a:avLst/>
          </a:prstGeom>
          <a:noFill/>
          <a:ln w="9525">
            <a:noFill/>
            <a:miter lim="800000"/>
            <a:headEnd/>
            <a:tailEnd/>
          </a:ln>
          <a:effectLst/>
        </p:spPr>
      </p:pic>
      <p:sp>
        <p:nvSpPr>
          <p:cNvPr id="11" name="Espace réservé du contenu 6"/>
          <p:cNvSpPr txBox="1">
            <a:spLocks/>
          </p:cNvSpPr>
          <p:nvPr/>
        </p:nvSpPr>
        <p:spPr bwMode="auto">
          <a:xfrm>
            <a:off x="3419475" y="3305175"/>
            <a:ext cx="5610225" cy="31813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342900" marR="0" lvl="0" indent="-342900" algn="l" defTabSz="914400" rtl="0" eaLnBrk="1" fontAlgn="base" latinLnBrk="0" hangingPunct="1">
              <a:lnSpc>
                <a:spcPct val="100000"/>
              </a:lnSpc>
              <a:spcBef>
                <a:spcPct val="20000"/>
              </a:spcBef>
              <a:spcAft>
                <a:spcPct val="0"/>
              </a:spcAft>
              <a:buClrTx/>
              <a:buSzTx/>
              <a:buFontTx/>
              <a:buChar char="•"/>
              <a:tabLst/>
              <a:defRPr/>
            </a:pPr>
            <a:r>
              <a:rPr kumimoji="0" lang="fr-CA" sz="2800" b="0" i="0" u="none" strike="noStrike" kern="0" cap="none" spc="0" normalizeH="0" baseline="0" noProof="0" dirty="0" smtClean="0">
                <a:ln>
                  <a:noFill/>
                </a:ln>
                <a:solidFill>
                  <a:schemeClr val="tx1"/>
                </a:solidFill>
                <a:effectLst/>
                <a:uLnTx/>
                <a:uFillTx/>
                <a:latin typeface="+mn-lt"/>
                <a:ea typeface="+mn-ea"/>
                <a:cs typeface="+mn-cs"/>
              </a:rPr>
              <a:t>On sélectionne ensuite l’ensemble des cellules dans lesquelles les fréquences seront affichées</a:t>
            </a:r>
          </a:p>
          <a:p>
            <a:pPr marL="342900" marR="0" lvl="0" indent="-342900" algn="l" defTabSz="914400" rtl="0" eaLnBrk="1" fontAlgn="base" latinLnBrk="0" hangingPunct="1">
              <a:lnSpc>
                <a:spcPct val="100000"/>
              </a:lnSpc>
              <a:spcBef>
                <a:spcPct val="20000"/>
              </a:spcBef>
              <a:spcAft>
                <a:spcPct val="0"/>
              </a:spcAft>
              <a:buClrTx/>
              <a:buSzTx/>
              <a:buFontTx/>
              <a:buChar char="•"/>
              <a:tabLst/>
              <a:defRPr/>
            </a:pPr>
            <a:r>
              <a:rPr lang="fr-CA" sz="2800" kern="0" dirty="0" smtClean="0">
                <a:latin typeface="+mn-lt"/>
              </a:rPr>
              <a:t>Entrer </a:t>
            </a:r>
            <a:r>
              <a:rPr lang="fr-CA" sz="2800" i="1" kern="0" dirty="0" smtClean="0">
                <a:solidFill>
                  <a:srgbClr val="000099"/>
                </a:solidFill>
                <a:latin typeface="+mn-lt"/>
              </a:rPr>
              <a:t>FREQUENCE</a:t>
            </a:r>
            <a:r>
              <a:rPr lang="fr-CA" sz="2800" kern="0" dirty="0" smtClean="0">
                <a:solidFill>
                  <a:srgbClr val="000099"/>
                </a:solidFill>
                <a:latin typeface="+mn-lt"/>
              </a:rPr>
              <a:t>(</a:t>
            </a:r>
            <a:r>
              <a:rPr lang="fr-CA" sz="2800" i="1" kern="0" dirty="0" smtClean="0">
                <a:solidFill>
                  <a:srgbClr val="000099"/>
                </a:solidFill>
                <a:latin typeface="+mn-lt"/>
              </a:rPr>
              <a:t>les données</a:t>
            </a:r>
            <a:r>
              <a:rPr lang="fr-CA" sz="2800" kern="0" dirty="0" smtClean="0">
                <a:solidFill>
                  <a:srgbClr val="000099"/>
                </a:solidFill>
                <a:latin typeface="+mn-lt"/>
              </a:rPr>
              <a:t> ; les </a:t>
            </a:r>
            <a:r>
              <a:rPr lang="fr-CA" sz="2800" i="1" kern="0" dirty="0" smtClean="0">
                <a:solidFill>
                  <a:srgbClr val="000099"/>
                </a:solidFill>
                <a:latin typeface="+mn-lt"/>
              </a:rPr>
              <a:t>modalités</a:t>
            </a:r>
            <a:r>
              <a:rPr lang="fr-CA" sz="2800" kern="0" dirty="0" smtClean="0">
                <a:solidFill>
                  <a:srgbClr val="000099"/>
                </a:solidFill>
                <a:latin typeface="+mn-lt"/>
              </a:rPr>
              <a:t>) </a:t>
            </a:r>
            <a:r>
              <a:rPr lang="fr-CA" sz="2800" kern="0" dirty="0" smtClean="0">
                <a:latin typeface="+mn-lt"/>
              </a:rPr>
              <a:t>et spécifier la source des données et des modalités puis appuyer </a:t>
            </a:r>
            <a:r>
              <a:rPr lang="fr-CA" sz="2800" i="1" kern="0" dirty="0" smtClean="0">
                <a:latin typeface="+mn-lt"/>
              </a:rPr>
              <a:t>Ctrl</a:t>
            </a:r>
            <a:r>
              <a:rPr lang="fr-CA" sz="2800" kern="0" dirty="0" smtClean="0">
                <a:latin typeface="+mn-lt"/>
              </a:rPr>
              <a:t> + </a:t>
            </a:r>
            <a:r>
              <a:rPr lang="fr-CA" sz="2800" i="1" kern="0" dirty="0" err="1" smtClean="0">
                <a:latin typeface="+mn-lt"/>
              </a:rPr>
              <a:t>Maj</a:t>
            </a:r>
            <a:r>
              <a:rPr lang="fr-CA" sz="2800" i="1" kern="0" dirty="0" smtClean="0">
                <a:latin typeface="+mn-lt"/>
              </a:rPr>
              <a:t> </a:t>
            </a:r>
            <a:r>
              <a:rPr lang="fr-CA" sz="2800" kern="0" dirty="0" smtClean="0">
                <a:latin typeface="+mn-lt"/>
              </a:rPr>
              <a:t>+ </a:t>
            </a:r>
            <a:r>
              <a:rPr lang="fr-CA" sz="2800" i="1" kern="0" dirty="0" smtClean="0">
                <a:latin typeface="+mn-lt"/>
              </a:rPr>
              <a:t>Entrer</a:t>
            </a:r>
            <a:r>
              <a:rPr lang="fr-CA" sz="2800" kern="0" dirty="0" smtClean="0">
                <a:latin typeface="+mn-lt"/>
              </a:rPr>
              <a:t> </a:t>
            </a:r>
            <a:endParaRPr kumimoji="0" lang="fr-CA" sz="2800" b="0" i="0" u="none" strike="noStrike" kern="0" cap="none" spc="0" normalizeH="0" baseline="0" noProof="0" dirty="0" smtClean="0">
              <a:ln>
                <a:noFill/>
              </a:ln>
              <a:solidFill>
                <a:schemeClr val="tx1"/>
              </a:solidFill>
              <a:effectLst/>
              <a:uLnTx/>
              <a:uFillTx/>
              <a:latin typeface="+mn-lt"/>
              <a:ea typeface="+mn-ea"/>
              <a:cs typeface="+mn-cs"/>
            </a:endParaRPr>
          </a:p>
        </p:txBody>
      </p:sp>
      <p:sp>
        <p:nvSpPr>
          <p:cNvPr id="12" name="Rectangle 11"/>
          <p:cNvSpPr/>
          <p:nvPr/>
        </p:nvSpPr>
        <p:spPr bwMode="auto">
          <a:xfrm>
            <a:off x="2219325" y="4257675"/>
            <a:ext cx="1171575" cy="962025"/>
          </a:xfrm>
          <a:prstGeom prst="rect">
            <a:avLst/>
          </a:prstGeom>
          <a:noFill/>
          <a:ln w="38100" cap="sq" cmpd="sng" algn="ctr">
            <a:solidFill>
              <a:srgbClr val="FF0000"/>
            </a:solid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CA" sz="3200" b="0" i="0" u="none" strike="noStrike" cap="none" normalizeH="0" baseline="0" smtClean="0">
              <a:ln>
                <a:noFill/>
              </a:ln>
              <a:solidFill>
                <a:schemeClr val="tx1"/>
              </a:solidFill>
              <a:effectLst/>
              <a:latin typeface="Times New Roman" pitchFamily="18" charset="0"/>
            </a:endParaRPr>
          </a:p>
        </p:txBody>
      </p:sp>
      <p:sp>
        <p:nvSpPr>
          <p:cNvPr id="15" name="Forme libre 14"/>
          <p:cNvSpPr/>
          <p:nvPr/>
        </p:nvSpPr>
        <p:spPr bwMode="auto">
          <a:xfrm>
            <a:off x="3419474" y="3733800"/>
            <a:ext cx="485775" cy="485775"/>
          </a:xfrm>
          <a:custGeom>
            <a:avLst/>
            <a:gdLst>
              <a:gd name="connsiteX0" fmla="*/ 523875 w 523875"/>
              <a:gd name="connsiteY0" fmla="*/ 0 h 1247775"/>
              <a:gd name="connsiteX1" fmla="*/ 323850 w 523875"/>
              <a:gd name="connsiteY1" fmla="*/ 514350 h 1247775"/>
              <a:gd name="connsiteX2" fmla="*/ 323850 w 523875"/>
              <a:gd name="connsiteY2" fmla="*/ 409575 h 1247775"/>
              <a:gd name="connsiteX3" fmla="*/ 0 w 523875"/>
              <a:gd name="connsiteY3" fmla="*/ 1247775 h 1247775"/>
              <a:gd name="connsiteX4" fmla="*/ 9525 w 523875"/>
              <a:gd name="connsiteY4" fmla="*/ 1247775 h 12477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3875" h="1247775">
                <a:moveTo>
                  <a:pt x="523875" y="0"/>
                </a:moveTo>
                <a:lnTo>
                  <a:pt x="323850" y="514350"/>
                </a:lnTo>
                <a:lnTo>
                  <a:pt x="323850" y="409575"/>
                </a:lnTo>
                <a:lnTo>
                  <a:pt x="0" y="1247775"/>
                </a:lnTo>
                <a:lnTo>
                  <a:pt x="9525" y="1247775"/>
                </a:lnTo>
              </a:path>
            </a:pathLst>
          </a:custGeom>
          <a:solidFill>
            <a:schemeClr val="accent1"/>
          </a:solidFill>
          <a:ln w="25400" cap="sq" cmpd="sng" algn="ctr">
            <a:solidFill>
              <a:srgbClr val="FF0000"/>
            </a:solidFill>
            <a:prstDash val="solid"/>
            <a:round/>
            <a:headEnd type="none" w="sm" len="sm"/>
            <a:tailEnd type="stealth" w="lg" len="lg"/>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CA" sz="3200" b="0" i="0" u="none" strike="noStrike" cap="none" normalizeH="0" baseline="0" smtClean="0">
              <a:ln>
                <a:noFill/>
              </a:ln>
              <a:solidFill>
                <a:schemeClr val="tx1"/>
              </a:solidFill>
              <a:effectLst/>
              <a:latin typeface="Times New Roman" pitchFamily="18" charset="0"/>
            </a:endParaRPr>
          </a:p>
        </p:txBody>
      </p:sp>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sz="3600" dirty="0" smtClean="0"/>
              <a:t>Exemple 9: utilisation des fonctions Excel MIN et MAX</a:t>
            </a:r>
            <a:endParaRPr lang="en-CA" sz="3600" dirty="0"/>
          </a:p>
        </p:txBody>
      </p:sp>
      <p:sp>
        <p:nvSpPr>
          <p:cNvPr id="4" name="Espace réservé du numéro de diapositive 3"/>
          <p:cNvSpPr>
            <a:spLocks noGrp="1"/>
          </p:cNvSpPr>
          <p:nvPr>
            <p:ph type="sldNum" sz="quarter" idx="12"/>
          </p:nvPr>
        </p:nvSpPr>
        <p:spPr/>
        <p:txBody>
          <a:bodyPr/>
          <a:lstStyle/>
          <a:p>
            <a:r>
              <a:rPr lang="fr-FR" smtClean="0"/>
              <a:t>C1-</a:t>
            </a:r>
            <a:fld id="{9E0732A2-6D24-4EA7-BCD7-9477AE453430}" type="slidenum">
              <a:rPr lang="fr-FR" smtClean="0"/>
              <a:pPr/>
              <a:t>51</a:t>
            </a:fld>
            <a:endParaRPr lang="fr-FR"/>
          </a:p>
        </p:txBody>
      </p:sp>
      <p:sp>
        <p:nvSpPr>
          <p:cNvPr id="3" name="Espace réservé du contenu 2"/>
          <p:cNvSpPr>
            <a:spLocks noGrp="1"/>
          </p:cNvSpPr>
          <p:nvPr>
            <p:ph sz="quarter" idx="1"/>
          </p:nvPr>
        </p:nvSpPr>
        <p:spPr/>
        <p:txBody>
          <a:bodyPr/>
          <a:lstStyle/>
          <a:p>
            <a:r>
              <a:rPr lang="fr-CA" dirty="0" smtClean="0"/>
              <a:t>Pour trouver les valeurs minimale et maximale des observations d’une série de données on utilise les fonctions Excel </a:t>
            </a:r>
          </a:p>
          <a:p>
            <a:pPr lvl="2">
              <a:buNone/>
            </a:pPr>
            <a:r>
              <a:rPr lang="fr-CA" i="1" dirty="0" smtClean="0">
                <a:solidFill>
                  <a:srgbClr val="000099"/>
                </a:solidFill>
              </a:rPr>
              <a:t>MIN</a:t>
            </a:r>
            <a:r>
              <a:rPr lang="fr-CA" dirty="0" smtClean="0">
                <a:solidFill>
                  <a:srgbClr val="000099"/>
                </a:solidFill>
              </a:rPr>
              <a:t>(</a:t>
            </a:r>
            <a:r>
              <a:rPr lang="fr-CA" i="1" dirty="0" smtClean="0">
                <a:solidFill>
                  <a:srgbClr val="000099"/>
                </a:solidFill>
              </a:rPr>
              <a:t>les données</a:t>
            </a:r>
            <a:r>
              <a:rPr lang="fr-CA" dirty="0" smtClean="0">
                <a:solidFill>
                  <a:srgbClr val="000099"/>
                </a:solidFill>
              </a:rPr>
              <a:t>)</a:t>
            </a:r>
          </a:p>
          <a:p>
            <a:pPr lvl="2">
              <a:buNone/>
            </a:pPr>
            <a:r>
              <a:rPr lang="fr-CA" i="1" dirty="0" smtClean="0">
                <a:solidFill>
                  <a:srgbClr val="000099"/>
                </a:solidFill>
              </a:rPr>
              <a:t>MAX</a:t>
            </a:r>
            <a:r>
              <a:rPr lang="fr-CA" dirty="0" smtClean="0">
                <a:solidFill>
                  <a:srgbClr val="000099"/>
                </a:solidFill>
              </a:rPr>
              <a:t>(</a:t>
            </a:r>
            <a:r>
              <a:rPr lang="fr-CA" i="1" dirty="0" smtClean="0">
                <a:solidFill>
                  <a:srgbClr val="000099"/>
                </a:solidFill>
              </a:rPr>
              <a:t>les données</a:t>
            </a:r>
            <a:r>
              <a:rPr lang="fr-CA" dirty="0" smtClean="0">
                <a:solidFill>
                  <a:srgbClr val="000099"/>
                </a:solidFill>
              </a:rPr>
              <a:t>)  </a:t>
            </a:r>
            <a:endParaRPr lang="fr-CA" dirty="0">
              <a:solidFill>
                <a:srgbClr val="000099"/>
              </a:solidFill>
            </a:endParaRPr>
          </a:p>
        </p:txBody>
      </p:sp>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438274" name="Rectangle 2"/>
          <p:cNvSpPr>
            <a:spLocks noGrp="1" noChangeArrowheads="1"/>
          </p:cNvSpPr>
          <p:nvPr>
            <p:ph type="title"/>
          </p:nvPr>
        </p:nvSpPr>
        <p:spPr/>
        <p:txBody>
          <a:bodyPr/>
          <a:lstStyle/>
          <a:p>
            <a:r>
              <a:rPr lang="fr-FR" dirty="0"/>
              <a:t>Dépouillement par classes</a:t>
            </a:r>
          </a:p>
        </p:txBody>
      </p:sp>
      <p:sp>
        <p:nvSpPr>
          <p:cNvPr id="4" name="Espace réservé du numéro de diapositive 5"/>
          <p:cNvSpPr>
            <a:spLocks noGrp="1"/>
          </p:cNvSpPr>
          <p:nvPr>
            <p:ph type="sldNum" sz="quarter" idx="12"/>
          </p:nvPr>
        </p:nvSpPr>
        <p:spPr/>
        <p:txBody>
          <a:bodyPr/>
          <a:lstStyle/>
          <a:p>
            <a:r>
              <a:rPr lang="fr-FR"/>
              <a:t>C1-</a:t>
            </a:r>
            <a:fld id="{068A9C3D-5CEE-4389-A43F-8DAB571A41FA}" type="slidenum">
              <a:rPr lang="fr-FR"/>
              <a:pPr/>
              <a:t>52</a:t>
            </a:fld>
            <a:endParaRPr lang="fr-FR"/>
          </a:p>
        </p:txBody>
      </p:sp>
      <p:sp>
        <p:nvSpPr>
          <p:cNvPr id="438275" name="Rectangle 3"/>
          <p:cNvSpPr>
            <a:spLocks noGrp="1" noChangeArrowheads="1"/>
          </p:cNvSpPr>
          <p:nvPr>
            <p:ph sz="quarter" idx="1"/>
          </p:nvPr>
        </p:nvSpPr>
        <p:spPr>
          <a:xfrm>
            <a:off x="380999" y="1409700"/>
            <a:ext cx="8391525" cy="4800600"/>
          </a:xfrm>
        </p:spPr>
        <p:txBody>
          <a:bodyPr/>
          <a:lstStyle/>
          <a:p>
            <a:r>
              <a:rPr lang="fr-FR" sz="2400" dirty="0"/>
              <a:t>Cette méthode de dépouillement est appropriée pour les variables statistiques quantitatives ayant un grand nombre de modalités</a:t>
            </a:r>
          </a:p>
          <a:p>
            <a:r>
              <a:rPr lang="fr-FR" sz="2400" dirty="0"/>
              <a:t>Les données sont alors regroupées en classes afin d’en faciliter la visualisation et l’interprétation</a:t>
            </a:r>
          </a:p>
          <a:p>
            <a:r>
              <a:rPr lang="fr-FR" sz="2400" dirty="0"/>
              <a:t>Les classes doivent être exhaustives et mutuellement exclusives</a:t>
            </a:r>
          </a:p>
          <a:p>
            <a:r>
              <a:rPr lang="fr-FR" sz="2400" dirty="0"/>
              <a:t>Les classes peuvent être ouvertes ou fermées</a:t>
            </a:r>
          </a:p>
          <a:p>
            <a:pPr lvl="1"/>
            <a:r>
              <a:rPr lang="fr-FR" sz="2400" dirty="0"/>
              <a:t>classe fermée: salaire compris entre 15 000$ et 30 000$</a:t>
            </a:r>
          </a:p>
          <a:p>
            <a:pPr lvl="1"/>
            <a:r>
              <a:rPr lang="fr-FR" sz="2400" dirty="0"/>
              <a:t>classe ouverte: 65 ans et plus</a:t>
            </a:r>
          </a:p>
          <a:p>
            <a:r>
              <a:rPr lang="fr-FR" sz="2400" dirty="0"/>
              <a:t>Il est recommandé (mais non obligatoire) de choisir des classes de même taille (sauf pour les classes ouvertes)</a:t>
            </a:r>
          </a:p>
        </p:txBody>
      </p:sp>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423938" name="Rectangle 2"/>
          <p:cNvSpPr>
            <a:spLocks noGrp="1" noChangeArrowheads="1"/>
          </p:cNvSpPr>
          <p:nvPr>
            <p:ph type="title"/>
          </p:nvPr>
        </p:nvSpPr>
        <p:spPr>
          <a:xfrm>
            <a:off x="1028700" y="287338"/>
            <a:ext cx="7772400" cy="1143000"/>
          </a:xfrm>
        </p:spPr>
        <p:txBody>
          <a:bodyPr/>
          <a:lstStyle/>
          <a:p>
            <a:r>
              <a:rPr lang="fr-CA" sz="3600" dirty="0"/>
              <a:t>Détermination du nombre de classes</a:t>
            </a:r>
            <a:endParaRPr lang="fr-FR" sz="3600" dirty="0"/>
          </a:p>
        </p:txBody>
      </p:sp>
      <p:sp>
        <p:nvSpPr>
          <p:cNvPr id="5" name="Espace réservé du numéro de diapositive 5"/>
          <p:cNvSpPr>
            <a:spLocks noGrp="1"/>
          </p:cNvSpPr>
          <p:nvPr>
            <p:ph type="sldNum" sz="quarter" idx="12"/>
          </p:nvPr>
        </p:nvSpPr>
        <p:spPr/>
        <p:txBody>
          <a:bodyPr/>
          <a:lstStyle/>
          <a:p>
            <a:r>
              <a:rPr lang="fr-FR"/>
              <a:t>C1-</a:t>
            </a:r>
            <a:fld id="{BFA501FF-6D3E-47D2-A2A1-8B1E41503FC6}" type="slidenum">
              <a:rPr lang="fr-FR"/>
              <a:pPr/>
              <a:t>53</a:t>
            </a:fld>
            <a:endParaRPr lang="fr-FR"/>
          </a:p>
        </p:txBody>
      </p:sp>
      <p:graphicFrame>
        <p:nvGraphicFramePr>
          <p:cNvPr id="423940" name="Object 4"/>
          <p:cNvGraphicFramePr>
            <a:graphicFrameLocks noGrp="1" noChangeAspect="1"/>
          </p:cNvGraphicFramePr>
          <p:nvPr>
            <p:ph sz="quarter" idx="1"/>
            <p:extLst>
              <p:ext uri="{D42A27DB-BD31-4B8C-83A1-F6EECF244321}">
                <p14:modId xmlns:p14="http://schemas.microsoft.com/office/powerpoint/2010/main" val="1130980210"/>
              </p:ext>
            </p:extLst>
          </p:nvPr>
        </p:nvGraphicFramePr>
        <p:xfrm>
          <a:off x="3382963" y="3232150"/>
          <a:ext cx="2605087" cy="493713"/>
        </p:xfrm>
        <a:graphic>
          <a:graphicData uri="http://schemas.openxmlformats.org/presentationml/2006/ole">
            <mc:AlternateContent xmlns:mc="http://schemas.openxmlformats.org/markup-compatibility/2006">
              <mc:Choice xmlns:v="urn:schemas-microsoft-com:vml" Requires="v">
                <p:oleObj spid="_x0000_s424053" name="Equation" r:id="rId5" imgW="1206360" imgH="228600" progId="Equation.3">
                  <p:embed/>
                </p:oleObj>
              </mc:Choice>
              <mc:Fallback>
                <p:oleObj name="Equation" r:id="rId5" imgW="1206360" imgH="228600" progId="Equation.3">
                  <p:embed/>
                  <p:pic>
                    <p:nvPicPr>
                      <p:cNvPr id="0" name="Picture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382963" y="3232150"/>
                        <a:ext cx="2605087" cy="49371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423939" name="Rectangle 3"/>
          <p:cNvSpPr>
            <a:spLocks noGrp="1" noChangeArrowheads="1"/>
          </p:cNvSpPr>
          <p:nvPr>
            <p:ph type="body" idx="4294967295"/>
          </p:nvPr>
        </p:nvSpPr>
        <p:spPr>
          <a:xfrm>
            <a:off x="114300" y="1612900"/>
            <a:ext cx="8229600" cy="4525963"/>
          </a:xfrm>
        </p:spPr>
        <p:txBody>
          <a:bodyPr/>
          <a:lstStyle/>
          <a:p>
            <a:pPr marL="361950" indent="-361950"/>
            <a:r>
              <a:rPr lang="fr-CA" sz="2700" dirty="0"/>
              <a:t>Idéalement on devrait avoir entre 6 et 12 classes</a:t>
            </a:r>
          </a:p>
          <a:p>
            <a:pPr marL="361950" indent="-361950"/>
            <a:r>
              <a:rPr lang="fr-CA" sz="2700" dirty="0"/>
              <a:t>La règle de </a:t>
            </a:r>
            <a:r>
              <a:rPr lang="fr-CA" sz="2700" dirty="0" err="1"/>
              <a:t>Sturges</a:t>
            </a:r>
            <a:r>
              <a:rPr lang="fr-CA" sz="2700" dirty="0"/>
              <a:t> peut nous aider à déterminer le nombre approprié de classes</a:t>
            </a:r>
          </a:p>
          <a:p>
            <a:pPr marL="361950" indent="-361950">
              <a:buFontTx/>
              <a:buNone/>
            </a:pPr>
            <a:endParaRPr lang="fr-CA" sz="2700" dirty="0"/>
          </a:p>
          <a:p>
            <a:pPr marL="361950" indent="-361950"/>
            <a:endParaRPr lang="fr-CA" sz="2700" dirty="0"/>
          </a:p>
          <a:p>
            <a:pPr marL="361950" indent="-361950">
              <a:buFontTx/>
              <a:buNone/>
            </a:pPr>
            <a:r>
              <a:rPr lang="fr-CA" sz="2700" dirty="0"/>
              <a:t>		où n représente le nombre </a:t>
            </a:r>
            <a:r>
              <a:rPr lang="fr-CA" sz="2700" dirty="0" smtClean="0"/>
              <a:t>d’observations</a:t>
            </a:r>
            <a:endParaRPr lang="fr-CA" sz="2700" dirty="0"/>
          </a:p>
          <a:p>
            <a:pPr marL="361950" indent="-361950"/>
            <a:endParaRPr lang="fr-CA" sz="2700" dirty="0"/>
          </a:p>
          <a:p>
            <a:pPr marL="361950" indent="-361950"/>
            <a:r>
              <a:rPr lang="fr-CA" sz="2700" dirty="0"/>
              <a:t>Par exemple, si </a:t>
            </a:r>
            <a:r>
              <a:rPr lang="fr-CA" sz="2700" i="1" dirty="0"/>
              <a:t>n = 60, k = 6,9</a:t>
            </a:r>
            <a:r>
              <a:rPr lang="fr-CA" sz="2700" dirty="0"/>
              <a:t> donc </a:t>
            </a:r>
            <a:r>
              <a:rPr lang="fr-CA" sz="2700" i="1" dirty="0"/>
              <a:t>7</a:t>
            </a:r>
            <a:r>
              <a:rPr lang="fr-CA" sz="2700" dirty="0"/>
              <a:t> classes</a:t>
            </a:r>
            <a:endParaRPr lang="fr-FR" sz="2700" dirty="0"/>
          </a:p>
        </p:txBody>
      </p:sp>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445442" name="Rectangle 2"/>
          <p:cNvSpPr>
            <a:spLocks noGrp="1" noChangeArrowheads="1"/>
          </p:cNvSpPr>
          <p:nvPr>
            <p:ph type="title"/>
          </p:nvPr>
        </p:nvSpPr>
        <p:spPr/>
        <p:txBody>
          <a:bodyPr>
            <a:normAutofit fontScale="90000"/>
          </a:bodyPr>
          <a:lstStyle/>
          <a:p>
            <a:r>
              <a:rPr lang="fr-FR" sz="3600" dirty="0"/>
              <a:t>Détermination de l’amplitude des classes</a:t>
            </a:r>
          </a:p>
        </p:txBody>
      </p:sp>
      <p:sp>
        <p:nvSpPr>
          <p:cNvPr id="4" name="Espace réservé du numéro de diapositive 5"/>
          <p:cNvSpPr>
            <a:spLocks noGrp="1"/>
          </p:cNvSpPr>
          <p:nvPr>
            <p:ph type="sldNum" sz="quarter" idx="12"/>
          </p:nvPr>
        </p:nvSpPr>
        <p:spPr/>
        <p:txBody>
          <a:bodyPr/>
          <a:lstStyle/>
          <a:p>
            <a:r>
              <a:rPr lang="fr-FR"/>
              <a:t>C1-</a:t>
            </a:r>
            <a:fld id="{A46B18C6-E202-4D84-B9AF-70A063C3069D}" type="slidenum">
              <a:rPr lang="fr-FR"/>
              <a:pPr/>
              <a:t>54</a:t>
            </a:fld>
            <a:endParaRPr lang="fr-FR"/>
          </a:p>
        </p:txBody>
      </p:sp>
      <p:sp>
        <p:nvSpPr>
          <p:cNvPr id="445443" name="Rectangle 3"/>
          <p:cNvSpPr>
            <a:spLocks noGrp="1" noChangeArrowheads="1"/>
          </p:cNvSpPr>
          <p:nvPr>
            <p:ph sz="quarter" idx="1"/>
          </p:nvPr>
        </p:nvSpPr>
        <p:spPr/>
        <p:txBody>
          <a:bodyPr/>
          <a:lstStyle/>
          <a:p>
            <a:pPr>
              <a:lnSpc>
                <a:spcPct val="90000"/>
              </a:lnSpc>
            </a:pPr>
            <a:r>
              <a:rPr lang="fr-FR" noProof="1" smtClean="0"/>
              <a:t>Mettre les observations par ordre croissant</a:t>
            </a:r>
          </a:p>
          <a:p>
            <a:pPr>
              <a:lnSpc>
                <a:spcPct val="90000"/>
              </a:lnSpc>
            </a:pPr>
            <a:r>
              <a:rPr lang="fr-FR" noProof="1" smtClean="0"/>
              <a:t>Identifier la plus petite valeur, </a:t>
            </a:r>
            <a:r>
              <a:rPr lang="fr-FR" i="1" noProof="1" smtClean="0"/>
              <a:t>x</a:t>
            </a:r>
            <a:r>
              <a:rPr lang="fr-FR" i="1" baseline="-25000" noProof="1" smtClean="0"/>
              <a:t>min</a:t>
            </a:r>
            <a:r>
              <a:rPr lang="fr-FR" noProof="1" smtClean="0"/>
              <a:t>, et la plus grande valeur, </a:t>
            </a:r>
            <a:r>
              <a:rPr lang="fr-FR" i="1" noProof="1" smtClean="0"/>
              <a:t>x</a:t>
            </a:r>
            <a:r>
              <a:rPr lang="fr-FR" i="1" baseline="-25000" noProof="1" smtClean="0"/>
              <a:t>max</a:t>
            </a:r>
          </a:p>
          <a:p>
            <a:pPr>
              <a:lnSpc>
                <a:spcPct val="90000"/>
              </a:lnSpc>
            </a:pPr>
            <a:r>
              <a:rPr lang="fr-FR" noProof="1" smtClean="0"/>
              <a:t>Calculer l’étendue, </a:t>
            </a:r>
            <a:r>
              <a:rPr lang="fr-FR" i="1" noProof="1" smtClean="0"/>
              <a:t>E</a:t>
            </a:r>
            <a:r>
              <a:rPr lang="fr-FR" noProof="1" smtClean="0"/>
              <a:t>, de la série</a:t>
            </a:r>
          </a:p>
          <a:p>
            <a:pPr lvl="1">
              <a:lnSpc>
                <a:spcPct val="90000"/>
              </a:lnSpc>
              <a:buFontTx/>
              <a:buNone/>
            </a:pPr>
            <a:r>
              <a:rPr lang="fr-FR" i="1" noProof="1" smtClean="0"/>
              <a:t>			E = x</a:t>
            </a:r>
            <a:r>
              <a:rPr lang="fr-FR" i="1" baseline="-25000" noProof="1" smtClean="0"/>
              <a:t>max</a:t>
            </a:r>
            <a:r>
              <a:rPr lang="fr-FR" i="1" noProof="1" smtClean="0"/>
              <a:t> – x</a:t>
            </a:r>
            <a:r>
              <a:rPr lang="fr-FR" i="1" baseline="-25000" noProof="1" smtClean="0"/>
              <a:t>min</a:t>
            </a:r>
            <a:endParaRPr lang="fr-FR" noProof="1" smtClean="0"/>
          </a:p>
          <a:p>
            <a:pPr>
              <a:lnSpc>
                <a:spcPct val="90000"/>
              </a:lnSpc>
            </a:pPr>
            <a:r>
              <a:rPr lang="fr-FR" noProof="1" smtClean="0"/>
              <a:t>Calculer l’amplitude des classes</a:t>
            </a:r>
          </a:p>
          <a:p>
            <a:pPr lvl="3">
              <a:lnSpc>
                <a:spcPct val="90000"/>
              </a:lnSpc>
              <a:buFontTx/>
              <a:buNone/>
            </a:pPr>
            <a:r>
              <a:rPr lang="fr-FR" i="1" noProof="1" smtClean="0"/>
              <a:t>		a = E / k</a:t>
            </a:r>
            <a:endParaRPr lang="fr-FR" noProof="1" smtClean="0"/>
          </a:p>
          <a:p>
            <a:pPr>
              <a:lnSpc>
                <a:spcPct val="90000"/>
              </a:lnSpc>
            </a:pPr>
            <a:r>
              <a:rPr lang="fr-FR" noProof="1" smtClean="0"/>
              <a:t>Arrondir la valeur de </a:t>
            </a:r>
            <a:r>
              <a:rPr lang="fr-FR" i="1" noProof="1" smtClean="0"/>
              <a:t>a</a:t>
            </a:r>
            <a:r>
              <a:rPr lang="fr-FR" noProof="1" smtClean="0"/>
              <a:t> à l’entier supérieur ou pour avoir des bornes de classe simples à calculer (par exemple 2, 5, 10, 15, 20, 25, 50, 100, …)</a:t>
            </a:r>
            <a:endParaRPr lang="fr-FR" noProof="1"/>
          </a:p>
        </p:txBody>
      </p:sp>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446466" name="Rectangle 2"/>
          <p:cNvSpPr>
            <a:spLocks noGrp="1" noChangeArrowheads="1"/>
          </p:cNvSpPr>
          <p:nvPr>
            <p:ph type="title"/>
          </p:nvPr>
        </p:nvSpPr>
        <p:spPr/>
        <p:txBody>
          <a:bodyPr>
            <a:normAutofit fontScale="90000"/>
          </a:bodyPr>
          <a:lstStyle/>
          <a:p>
            <a:r>
              <a:rPr lang="fr-FR" dirty="0"/>
              <a:t>Détermination des limites des classes</a:t>
            </a:r>
          </a:p>
        </p:txBody>
      </p:sp>
      <p:sp>
        <p:nvSpPr>
          <p:cNvPr id="446467" name="Rectangle 3"/>
          <p:cNvSpPr>
            <a:spLocks noGrp="1" noChangeArrowheads="1"/>
          </p:cNvSpPr>
          <p:nvPr>
            <p:ph type="body" sz="half" idx="1"/>
          </p:nvPr>
        </p:nvSpPr>
        <p:spPr>
          <a:xfrm>
            <a:off x="457200" y="1600200"/>
            <a:ext cx="8429625" cy="4525963"/>
          </a:xfrm>
        </p:spPr>
        <p:txBody>
          <a:bodyPr/>
          <a:lstStyle/>
          <a:p>
            <a:r>
              <a:rPr lang="fr-FR" sz="2600"/>
              <a:t>Choisir la limite inférieure de la première classe pour qu’elle inclut la valeur de la plus petite observation, </a:t>
            </a:r>
            <a:r>
              <a:rPr lang="fr-FR" sz="2600" i="1"/>
              <a:t>x</a:t>
            </a:r>
            <a:r>
              <a:rPr lang="fr-FR" sz="2600" i="1" baseline="-25000"/>
              <a:t>min</a:t>
            </a:r>
          </a:p>
          <a:p>
            <a:r>
              <a:rPr lang="fr-FR" sz="2600"/>
              <a:t>Faire en sorte que la dernière classe inclut la valeur de la plus grande observation, </a:t>
            </a:r>
            <a:r>
              <a:rPr lang="fr-FR" sz="2600" i="1"/>
              <a:t>x</a:t>
            </a:r>
            <a:r>
              <a:rPr lang="fr-FR" sz="2600" i="1" baseline="-25000"/>
              <a:t>max</a:t>
            </a:r>
          </a:p>
          <a:p>
            <a:r>
              <a:rPr lang="fr-FR" sz="2600"/>
              <a:t>On peut faire des ajustements au besoin à la limite de la première classe ou à l’amplitude</a:t>
            </a:r>
          </a:p>
          <a:p>
            <a:r>
              <a:rPr lang="fr-FR" sz="2600"/>
              <a:t>La valeur centrale d’une classe </a:t>
            </a:r>
            <a:r>
              <a:rPr lang="fr-FR" sz="2600" i="1"/>
              <a:t>i</a:t>
            </a:r>
            <a:r>
              <a:rPr lang="fr-FR" sz="2600"/>
              <a:t> est appelé le point milieu, </a:t>
            </a:r>
            <a:r>
              <a:rPr lang="fr-FR" sz="2600" i="1"/>
              <a:t>m</a:t>
            </a:r>
            <a:r>
              <a:rPr lang="fr-FR" sz="2600" i="1" baseline="-25000"/>
              <a:t>i</a:t>
            </a:r>
            <a:r>
              <a:rPr lang="fr-FR" sz="2400"/>
              <a:t>  </a:t>
            </a:r>
          </a:p>
        </p:txBody>
      </p:sp>
      <p:graphicFrame>
        <p:nvGraphicFramePr>
          <p:cNvPr id="446468" name="Object 4"/>
          <p:cNvGraphicFramePr>
            <a:graphicFrameLocks noGrp="1" noChangeAspect="1"/>
          </p:cNvGraphicFramePr>
          <p:nvPr>
            <p:ph sz="half" idx="2"/>
          </p:nvPr>
        </p:nvGraphicFramePr>
        <p:xfrm>
          <a:off x="1804988" y="5083175"/>
          <a:ext cx="5530850" cy="828675"/>
        </p:xfrm>
        <a:graphic>
          <a:graphicData uri="http://schemas.openxmlformats.org/presentationml/2006/ole">
            <mc:AlternateContent xmlns:mc="http://schemas.openxmlformats.org/markup-compatibility/2006">
              <mc:Choice xmlns:v="urn:schemas-microsoft-com:vml" Requires="v">
                <p:oleObj spid="_x0000_s446581" name="Equation" r:id="rId4" imgW="2628720" imgH="393480" progId="Equation.3">
                  <p:embed/>
                </p:oleObj>
              </mc:Choice>
              <mc:Fallback>
                <p:oleObj name="Equation" r:id="rId4" imgW="2628720" imgH="393480" progId="Equation.3">
                  <p:embed/>
                  <p:pic>
                    <p:nvPicPr>
                      <p:cNvPr id="0"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04988" y="5083175"/>
                        <a:ext cx="5530850" cy="8286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5" name="Espace réservé du numéro de diapositive 6"/>
          <p:cNvSpPr>
            <a:spLocks noGrp="1"/>
          </p:cNvSpPr>
          <p:nvPr>
            <p:ph type="sldNum" sz="quarter" idx="12"/>
          </p:nvPr>
        </p:nvSpPr>
        <p:spPr/>
        <p:txBody>
          <a:bodyPr/>
          <a:lstStyle/>
          <a:p>
            <a:r>
              <a:rPr lang="fr-FR"/>
              <a:t>C1-</a:t>
            </a:r>
            <a:fld id="{1447FE70-AC47-4895-BC9F-9B505CEE905D}" type="slidenum">
              <a:rPr lang="fr-FR"/>
              <a:pPr/>
              <a:t>55</a:t>
            </a:fld>
            <a:endParaRPr lang="fr-FR"/>
          </a:p>
        </p:txBody>
      </p:sp>
    </p:spTree>
  </p:cSld>
  <p:clrMapOvr>
    <a:overrideClrMapping bg1="lt1" tx1="dk1" bg2="lt2" tx2="dk2" accent1="accent1" accent2="accent2" accent3="accent3" accent4="accent4" accent5="accent5" accent6="accent6" hlink="hlink" folHlink="folHlink"/>
  </p:clrMapOvr>
  <p:transition xmlns:p14="http://schemas.microsoft.com/office/powerpoint/2010/main">
    <p:wipe dir="r"/>
  </p:transition>
  <p:timing>
    <p:tnLst>
      <p:par>
        <p:cTn xmlns:p14="http://schemas.microsoft.com/office/powerpoint/2010/mai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452610" name="Rectangle 2"/>
          <p:cNvSpPr>
            <a:spLocks noGrp="1" noChangeArrowheads="1"/>
          </p:cNvSpPr>
          <p:nvPr>
            <p:ph type="title"/>
          </p:nvPr>
        </p:nvSpPr>
        <p:spPr/>
        <p:txBody>
          <a:bodyPr>
            <a:normAutofit fontScale="90000"/>
          </a:bodyPr>
          <a:lstStyle/>
          <a:p>
            <a:r>
              <a:rPr lang="fr-FR" sz="3600" dirty="0"/>
              <a:t>Exemple 10: </a:t>
            </a:r>
            <a:r>
              <a:rPr lang="fr-FR" sz="3600" dirty="0" smtClean="0"/>
              <a:t>les ventes </a:t>
            </a:r>
            <a:r>
              <a:rPr lang="fr-FR" sz="3600" dirty="0"/>
              <a:t>journalières de l’entreprise RJC Inc.  </a:t>
            </a:r>
          </a:p>
        </p:txBody>
      </p:sp>
      <p:sp>
        <p:nvSpPr>
          <p:cNvPr id="4" name="Espace réservé du numéro de diapositive 5"/>
          <p:cNvSpPr>
            <a:spLocks noGrp="1"/>
          </p:cNvSpPr>
          <p:nvPr>
            <p:ph type="sldNum" sz="quarter" idx="12"/>
          </p:nvPr>
        </p:nvSpPr>
        <p:spPr/>
        <p:txBody>
          <a:bodyPr/>
          <a:lstStyle/>
          <a:p>
            <a:r>
              <a:rPr lang="fr-FR"/>
              <a:t>C1-</a:t>
            </a:r>
            <a:fld id="{07AFE8CB-9663-4F86-8641-479BDF24B4FD}" type="slidenum">
              <a:rPr lang="fr-FR"/>
              <a:pPr/>
              <a:t>56</a:t>
            </a:fld>
            <a:endParaRPr lang="fr-FR"/>
          </a:p>
        </p:txBody>
      </p:sp>
      <p:pic>
        <p:nvPicPr>
          <p:cNvPr id="452790" name="Picture 182"/>
          <p:cNvPicPr>
            <a:picLocks noChangeAspect="1" noChangeArrowheads="1"/>
          </p:cNvPicPr>
          <p:nvPr/>
        </p:nvPicPr>
        <p:blipFill>
          <a:blip r:embed="rId4" cstate="print"/>
          <a:srcRect/>
          <a:stretch>
            <a:fillRect/>
          </a:stretch>
        </p:blipFill>
        <p:spPr bwMode="auto">
          <a:xfrm>
            <a:off x="1822450" y="1914525"/>
            <a:ext cx="5495925" cy="4032250"/>
          </a:xfrm>
          <a:prstGeom prst="rect">
            <a:avLst/>
          </a:prstGeom>
          <a:noFill/>
          <a:ln w="12700" cap="sq">
            <a:noFill/>
            <a:miter lim="800000"/>
            <a:headEnd type="none" w="sm" len="sm"/>
            <a:tailEnd type="none" w="sm" len="sm"/>
          </a:ln>
          <a:effectLst/>
        </p:spPr>
      </p:pic>
    </p:spTree>
  </p:cSld>
  <p:clrMapOvr>
    <a:overrideClrMapping bg1="lt1" tx1="dk1" bg2="lt2" tx2="dk2" accent1="accent1" accent2="accent2" accent3="accent3" accent4="accent4" accent5="accent5" accent6="accent6" hlink="hlink" folHlink="folHlink"/>
  </p:clrMapOvr>
  <p:transition xmlns:p14="http://schemas.microsoft.com/office/powerpoint/2010/main">
    <p:wipe dir="r"/>
  </p:transition>
  <p:timing>
    <p:tnLst>
      <p:par>
        <p:cTn xmlns:p14="http://schemas.microsoft.com/office/powerpoint/2010/mai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455682" name="Rectangle 2"/>
          <p:cNvSpPr>
            <a:spLocks noGrp="1" noChangeArrowheads="1"/>
          </p:cNvSpPr>
          <p:nvPr>
            <p:ph type="title"/>
          </p:nvPr>
        </p:nvSpPr>
        <p:spPr/>
        <p:txBody>
          <a:bodyPr>
            <a:normAutofit fontScale="90000"/>
          </a:bodyPr>
          <a:lstStyle/>
          <a:p>
            <a:r>
              <a:rPr lang="fr-FR" sz="3600" dirty="0"/>
              <a:t>Exemple 10: détermination</a:t>
            </a:r>
            <a:r>
              <a:rPr lang="fr-CA" sz="3600" dirty="0"/>
              <a:t> du nombre de classes</a:t>
            </a:r>
            <a:endParaRPr lang="fr-FR" sz="3600" dirty="0"/>
          </a:p>
        </p:txBody>
      </p:sp>
      <p:sp>
        <p:nvSpPr>
          <p:cNvPr id="5" name="Espace réservé du numéro de diapositive 5"/>
          <p:cNvSpPr>
            <a:spLocks noGrp="1"/>
          </p:cNvSpPr>
          <p:nvPr>
            <p:ph type="sldNum" sz="quarter" idx="12"/>
          </p:nvPr>
        </p:nvSpPr>
        <p:spPr/>
        <p:txBody>
          <a:bodyPr/>
          <a:lstStyle/>
          <a:p>
            <a:r>
              <a:rPr lang="fr-FR"/>
              <a:t>C1-</a:t>
            </a:r>
            <a:fld id="{9FA73ED9-C66B-4374-8AE5-A36B44131417}" type="slidenum">
              <a:rPr lang="fr-FR"/>
              <a:pPr/>
              <a:t>57</a:t>
            </a:fld>
            <a:endParaRPr lang="fr-FR"/>
          </a:p>
        </p:txBody>
      </p:sp>
      <p:graphicFrame>
        <p:nvGraphicFramePr>
          <p:cNvPr id="455684" name="Object 4"/>
          <p:cNvGraphicFramePr>
            <a:graphicFrameLocks noGrp="1" noChangeAspect="1"/>
          </p:cNvGraphicFramePr>
          <p:nvPr>
            <p:ph sz="quarter" idx="1"/>
            <p:extLst>
              <p:ext uri="{D42A27DB-BD31-4B8C-83A1-F6EECF244321}">
                <p14:modId xmlns:p14="http://schemas.microsoft.com/office/powerpoint/2010/main" val="382151629"/>
              </p:ext>
            </p:extLst>
          </p:nvPr>
        </p:nvGraphicFramePr>
        <p:xfrm>
          <a:off x="1155700" y="1625600"/>
          <a:ext cx="4464050" cy="582613"/>
        </p:xfrm>
        <a:graphic>
          <a:graphicData uri="http://schemas.openxmlformats.org/presentationml/2006/ole">
            <mc:AlternateContent xmlns:mc="http://schemas.openxmlformats.org/markup-compatibility/2006">
              <mc:Choice xmlns:v="urn:schemas-microsoft-com:vml" Requires="v">
                <p:oleObj spid="_x0000_s455797" name="Equation" r:id="rId5" imgW="1752480" imgH="228600" progId="Equation.3">
                  <p:embed/>
                </p:oleObj>
              </mc:Choice>
              <mc:Fallback>
                <p:oleObj name="Equation" r:id="rId5" imgW="1752480" imgH="228600" progId="Equation.3">
                  <p:embed/>
                  <p:pic>
                    <p:nvPicPr>
                      <p:cNvPr id="0" name="Picture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55700" y="1625600"/>
                        <a:ext cx="4464050" cy="58261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455683" name="Rectangle 3"/>
          <p:cNvSpPr>
            <a:spLocks noGrp="1" noChangeArrowheads="1"/>
          </p:cNvSpPr>
          <p:nvPr>
            <p:ph type="body" idx="4294967295"/>
          </p:nvPr>
        </p:nvSpPr>
        <p:spPr>
          <a:xfrm>
            <a:off x="266700" y="1600200"/>
            <a:ext cx="8229600" cy="4525963"/>
          </a:xfrm>
        </p:spPr>
        <p:txBody>
          <a:bodyPr/>
          <a:lstStyle/>
          <a:p>
            <a:pPr marL="361950" indent="-361950"/>
            <a:r>
              <a:rPr lang="fr-CA"/>
              <a:t> </a:t>
            </a:r>
          </a:p>
          <a:p>
            <a:pPr marL="361950" indent="-361950"/>
            <a:r>
              <a:rPr lang="fr-CA"/>
              <a:t>On utilise donc </a:t>
            </a:r>
            <a:r>
              <a:rPr lang="fr-CA" i="1"/>
              <a:t>8 </a:t>
            </a:r>
            <a:r>
              <a:rPr lang="fr-CA"/>
              <a:t>classes</a:t>
            </a:r>
            <a:endParaRPr lang="fr-FR"/>
          </a:p>
        </p:txBody>
      </p:sp>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459778" name="Rectangle 2"/>
          <p:cNvSpPr>
            <a:spLocks noGrp="1" noChangeArrowheads="1"/>
          </p:cNvSpPr>
          <p:nvPr>
            <p:ph type="title"/>
          </p:nvPr>
        </p:nvSpPr>
        <p:spPr/>
        <p:txBody>
          <a:bodyPr>
            <a:normAutofit fontScale="90000"/>
          </a:bodyPr>
          <a:lstStyle/>
          <a:p>
            <a:r>
              <a:rPr lang="fr-FR" sz="3600" dirty="0"/>
              <a:t>Exemple 10: </a:t>
            </a:r>
            <a:r>
              <a:rPr lang="fr-FR" sz="3600" dirty="0" smtClean="0"/>
              <a:t>les ventes </a:t>
            </a:r>
            <a:r>
              <a:rPr lang="fr-FR" sz="3600" dirty="0"/>
              <a:t>journalières </a:t>
            </a:r>
            <a:br>
              <a:rPr lang="fr-FR" sz="3600" dirty="0"/>
            </a:br>
            <a:r>
              <a:rPr lang="fr-FR" sz="3600" dirty="0"/>
              <a:t>par ordre croissant</a:t>
            </a:r>
          </a:p>
        </p:txBody>
      </p:sp>
      <p:sp>
        <p:nvSpPr>
          <p:cNvPr id="4" name="Espace réservé du numéro de diapositive 5"/>
          <p:cNvSpPr>
            <a:spLocks noGrp="1"/>
          </p:cNvSpPr>
          <p:nvPr>
            <p:ph type="sldNum" sz="quarter" idx="12"/>
          </p:nvPr>
        </p:nvSpPr>
        <p:spPr/>
        <p:txBody>
          <a:bodyPr/>
          <a:lstStyle/>
          <a:p>
            <a:r>
              <a:rPr lang="fr-FR"/>
              <a:t>C1-</a:t>
            </a:r>
            <a:fld id="{CF84EA48-5D0C-43F2-ACA4-EEF24BFA2B82}" type="slidenum">
              <a:rPr lang="fr-FR"/>
              <a:pPr/>
              <a:t>58</a:t>
            </a:fld>
            <a:endParaRPr lang="fr-FR"/>
          </a:p>
        </p:txBody>
      </p:sp>
      <p:pic>
        <p:nvPicPr>
          <p:cNvPr id="459780" name="Picture 4"/>
          <p:cNvPicPr>
            <a:picLocks noChangeAspect="1" noChangeArrowheads="1"/>
          </p:cNvPicPr>
          <p:nvPr/>
        </p:nvPicPr>
        <p:blipFill>
          <a:blip r:embed="rId3" cstate="print"/>
          <a:srcRect/>
          <a:stretch>
            <a:fillRect/>
          </a:stretch>
        </p:blipFill>
        <p:spPr bwMode="auto">
          <a:xfrm>
            <a:off x="1927225" y="1885950"/>
            <a:ext cx="5380038" cy="3948113"/>
          </a:xfrm>
          <a:prstGeom prst="rect">
            <a:avLst/>
          </a:prstGeom>
          <a:noFill/>
          <a:ln w="12700" cap="sq">
            <a:noFill/>
            <a:miter lim="800000"/>
            <a:headEnd type="none" w="sm" len="sm"/>
            <a:tailEnd type="none" w="sm" len="sm"/>
          </a:ln>
          <a:effectLst/>
        </p:spPr>
      </p:pic>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457730" name="Rectangle 2"/>
          <p:cNvSpPr>
            <a:spLocks noGrp="1" noChangeArrowheads="1"/>
          </p:cNvSpPr>
          <p:nvPr>
            <p:ph type="title"/>
          </p:nvPr>
        </p:nvSpPr>
        <p:spPr/>
        <p:txBody>
          <a:bodyPr>
            <a:normAutofit fontScale="90000"/>
          </a:bodyPr>
          <a:lstStyle/>
          <a:p>
            <a:r>
              <a:rPr lang="fr-FR" sz="3600" dirty="0"/>
              <a:t>Exemple 10: détermination de l’amplitude des classes</a:t>
            </a:r>
          </a:p>
        </p:txBody>
      </p:sp>
      <p:sp>
        <p:nvSpPr>
          <p:cNvPr id="4" name="Espace réservé du numéro de diapositive 5"/>
          <p:cNvSpPr>
            <a:spLocks noGrp="1"/>
          </p:cNvSpPr>
          <p:nvPr>
            <p:ph type="sldNum" sz="quarter" idx="12"/>
          </p:nvPr>
        </p:nvSpPr>
        <p:spPr/>
        <p:txBody>
          <a:bodyPr/>
          <a:lstStyle/>
          <a:p>
            <a:r>
              <a:rPr lang="fr-FR"/>
              <a:t>C1-</a:t>
            </a:r>
            <a:fld id="{C89C05B2-9EB9-405D-B0A3-8DF7F840A365}" type="slidenum">
              <a:rPr lang="fr-FR"/>
              <a:pPr/>
              <a:t>59</a:t>
            </a:fld>
            <a:endParaRPr lang="fr-FR"/>
          </a:p>
        </p:txBody>
      </p:sp>
      <p:sp>
        <p:nvSpPr>
          <p:cNvPr id="457731" name="Rectangle 3"/>
          <p:cNvSpPr>
            <a:spLocks noGrp="1" noChangeArrowheads="1"/>
          </p:cNvSpPr>
          <p:nvPr>
            <p:ph sz="quarter" idx="1"/>
          </p:nvPr>
        </p:nvSpPr>
        <p:spPr/>
        <p:txBody>
          <a:bodyPr/>
          <a:lstStyle/>
          <a:p>
            <a:r>
              <a:rPr lang="fr-FR" i="1"/>
              <a:t>x</a:t>
            </a:r>
            <a:r>
              <a:rPr lang="fr-FR" i="1" baseline="-25000"/>
              <a:t>min</a:t>
            </a:r>
            <a:r>
              <a:rPr lang="fr-FR" i="1"/>
              <a:t> = 220,08</a:t>
            </a:r>
            <a:r>
              <a:rPr lang="fr-FR"/>
              <a:t>     et      </a:t>
            </a:r>
            <a:r>
              <a:rPr lang="fr-FR" i="1"/>
              <a:t>x</a:t>
            </a:r>
            <a:r>
              <a:rPr lang="fr-FR" i="1" baseline="-25000"/>
              <a:t>max</a:t>
            </a:r>
            <a:r>
              <a:rPr lang="fr-FR" i="1"/>
              <a:t> = 334,19</a:t>
            </a:r>
            <a:endParaRPr lang="fr-FR" i="1" baseline="-25000"/>
          </a:p>
          <a:p>
            <a:r>
              <a:rPr lang="fr-FR"/>
              <a:t>Calculer l’étendue, </a:t>
            </a:r>
            <a:r>
              <a:rPr lang="fr-FR" i="1"/>
              <a:t>E</a:t>
            </a:r>
            <a:r>
              <a:rPr lang="fr-FR"/>
              <a:t>, de la série</a:t>
            </a:r>
          </a:p>
          <a:p>
            <a:pPr lvl="1">
              <a:buFontTx/>
              <a:buNone/>
            </a:pPr>
            <a:r>
              <a:rPr lang="fr-FR" i="1"/>
              <a:t>			E = 334,19 – 220,08 = 114,11</a:t>
            </a:r>
            <a:endParaRPr lang="fr-FR"/>
          </a:p>
          <a:p>
            <a:r>
              <a:rPr lang="fr-FR"/>
              <a:t>Calculer l’amplitude des classes</a:t>
            </a:r>
          </a:p>
          <a:p>
            <a:pPr lvl="3">
              <a:buFontTx/>
              <a:buNone/>
            </a:pPr>
            <a:r>
              <a:rPr lang="fr-FR" i="1"/>
              <a:t>		a = 114,11 / 8 = 14</a:t>
            </a:r>
            <a:endParaRPr lang="fr-FR"/>
          </a:p>
          <a:p>
            <a:r>
              <a:rPr lang="fr-FR"/>
              <a:t>On choisit une amplitude de </a:t>
            </a:r>
            <a:r>
              <a:rPr lang="fr-FR" i="1"/>
              <a:t>15</a:t>
            </a:r>
          </a:p>
        </p:txBody>
      </p:sp>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458754" name="Rectangle 2"/>
          <p:cNvSpPr>
            <a:spLocks noGrp="1" noChangeArrowheads="1"/>
          </p:cNvSpPr>
          <p:nvPr>
            <p:ph type="title"/>
          </p:nvPr>
        </p:nvSpPr>
        <p:spPr/>
        <p:txBody>
          <a:bodyPr>
            <a:normAutofit fontScale="90000"/>
          </a:bodyPr>
          <a:lstStyle/>
          <a:p>
            <a:r>
              <a:rPr lang="fr-FR" sz="3600" dirty="0"/>
              <a:t>Exemple 10: détermination des limites des classes</a:t>
            </a:r>
          </a:p>
        </p:txBody>
      </p:sp>
      <p:sp>
        <p:nvSpPr>
          <p:cNvPr id="8" name="Espace réservé du numéro de diapositive 6"/>
          <p:cNvSpPr>
            <a:spLocks noGrp="1"/>
          </p:cNvSpPr>
          <p:nvPr>
            <p:ph type="sldNum" sz="quarter" idx="12"/>
          </p:nvPr>
        </p:nvSpPr>
        <p:spPr/>
        <p:txBody>
          <a:bodyPr/>
          <a:lstStyle/>
          <a:p>
            <a:r>
              <a:rPr lang="fr-FR"/>
              <a:t>C1-</a:t>
            </a:r>
            <a:fld id="{12857671-390B-4611-8628-AA82B7C37EF3}" type="slidenum">
              <a:rPr lang="fr-FR"/>
              <a:pPr/>
              <a:t>60</a:t>
            </a:fld>
            <a:endParaRPr lang="fr-FR"/>
          </a:p>
        </p:txBody>
      </p:sp>
      <p:sp>
        <p:nvSpPr>
          <p:cNvPr id="458762" name="Text Box 10"/>
          <p:cNvSpPr txBox="1">
            <a:spLocks noChangeArrowheads="1"/>
          </p:cNvSpPr>
          <p:nvPr/>
        </p:nvSpPr>
        <p:spPr bwMode="auto">
          <a:xfrm>
            <a:off x="819150" y="2511425"/>
            <a:ext cx="3543300" cy="822325"/>
          </a:xfrm>
          <a:prstGeom prst="rect">
            <a:avLst/>
          </a:prstGeom>
          <a:noFill/>
          <a:ln w="12700" cap="sq">
            <a:noFill/>
            <a:miter lim="800000"/>
            <a:headEnd type="none" w="sm" len="sm"/>
            <a:tailEnd type="none" w="sm" len="sm"/>
          </a:ln>
          <a:effectLst/>
        </p:spPr>
        <p:txBody>
          <a:bodyPr>
            <a:spAutoFit/>
          </a:bodyPr>
          <a:lstStyle/>
          <a:p>
            <a:pPr>
              <a:spcBef>
                <a:spcPct val="50000"/>
              </a:spcBef>
            </a:pPr>
            <a:r>
              <a:rPr lang="fr-FR" sz="2400"/>
              <a:t>La première classe inclut la plus petite observation</a:t>
            </a:r>
          </a:p>
        </p:txBody>
      </p:sp>
      <p:sp>
        <p:nvSpPr>
          <p:cNvPr id="458764" name="Freeform 12"/>
          <p:cNvSpPr>
            <a:spLocks/>
          </p:cNvSpPr>
          <p:nvPr/>
        </p:nvSpPr>
        <p:spPr bwMode="auto">
          <a:xfrm>
            <a:off x="3724275" y="2819399"/>
            <a:ext cx="1838325" cy="323851"/>
          </a:xfrm>
          <a:custGeom>
            <a:avLst/>
            <a:gdLst/>
            <a:ahLst/>
            <a:cxnLst>
              <a:cxn ang="0">
                <a:pos x="0" y="156"/>
              </a:cxn>
              <a:cxn ang="0">
                <a:pos x="438" y="96"/>
              </a:cxn>
              <a:cxn ang="0">
                <a:pos x="324" y="78"/>
              </a:cxn>
              <a:cxn ang="0">
                <a:pos x="852" y="0"/>
              </a:cxn>
            </a:cxnLst>
            <a:rect l="0" t="0" r="r" b="b"/>
            <a:pathLst>
              <a:path w="852" h="156">
                <a:moveTo>
                  <a:pt x="0" y="156"/>
                </a:moveTo>
                <a:lnTo>
                  <a:pt x="438" y="96"/>
                </a:lnTo>
                <a:lnTo>
                  <a:pt x="324" y="78"/>
                </a:lnTo>
                <a:lnTo>
                  <a:pt x="852" y="0"/>
                </a:lnTo>
              </a:path>
            </a:pathLst>
          </a:custGeom>
          <a:noFill/>
          <a:ln w="19050" cap="sq" cmpd="sng">
            <a:solidFill>
              <a:schemeClr val="tx1"/>
            </a:solidFill>
            <a:prstDash val="solid"/>
            <a:round/>
            <a:headEnd type="none" w="lg" len="lg"/>
            <a:tailEnd type="triangle" w="lg" len="lg"/>
          </a:ln>
          <a:effectLst/>
        </p:spPr>
        <p:txBody>
          <a:bodyPr/>
          <a:lstStyle/>
          <a:p>
            <a:endParaRPr lang="en-CA"/>
          </a:p>
        </p:txBody>
      </p:sp>
      <p:sp>
        <p:nvSpPr>
          <p:cNvPr id="458765" name="Text Box 13"/>
          <p:cNvSpPr txBox="1">
            <a:spLocks noChangeArrowheads="1"/>
          </p:cNvSpPr>
          <p:nvPr/>
        </p:nvSpPr>
        <p:spPr bwMode="auto">
          <a:xfrm>
            <a:off x="866775" y="4797425"/>
            <a:ext cx="3543300" cy="822325"/>
          </a:xfrm>
          <a:prstGeom prst="rect">
            <a:avLst/>
          </a:prstGeom>
          <a:noFill/>
          <a:ln w="12700" cap="sq">
            <a:noFill/>
            <a:miter lim="800000"/>
            <a:headEnd type="none" w="sm" len="sm"/>
            <a:tailEnd type="none" w="sm" len="sm"/>
          </a:ln>
          <a:effectLst/>
        </p:spPr>
        <p:txBody>
          <a:bodyPr>
            <a:spAutoFit/>
          </a:bodyPr>
          <a:lstStyle/>
          <a:p>
            <a:pPr>
              <a:spcBef>
                <a:spcPct val="50000"/>
              </a:spcBef>
            </a:pPr>
            <a:r>
              <a:rPr lang="fr-FR" sz="2400"/>
              <a:t>La dernière classe inclut la plus grande observation</a:t>
            </a:r>
          </a:p>
        </p:txBody>
      </p:sp>
      <p:sp>
        <p:nvSpPr>
          <p:cNvPr id="458766" name="Freeform 14"/>
          <p:cNvSpPr>
            <a:spLocks/>
          </p:cNvSpPr>
          <p:nvPr/>
        </p:nvSpPr>
        <p:spPr bwMode="auto">
          <a:xfrm>
            <a:off x="3914775" y="5105399"/>
            <a:ext cx="1647825" cy="333375"/>
          </a:xfrm>
          <a:custGeom>
            <a:avLst/>
            <a:gdLst/>
            <a:ahLst/>
            <a:cxnLst>
              <a:cxn ang="0">
                <a:pos x="0" y="156"/>
              </a:cxn>
              <a:cxn ang="0">
                <a:pos x="438" y="96"/>
              </a:cxn>
              <a:cxn ang="0">
                <a:pos x="324" y="78"/>
              </a:cxn>
              <a:cxn ang="0">
                <a:pos x="852" y="0"/>
              </a:cxn>
            </a:cxnLst>
            <a:rect l="0" t="0" r="r" b="b"/>
            <a:pathLst>
              <a:path w="852" h="156">
                <a:moveTo>
                  <a:pt x="0" y="156"/>
                </a:moveTo>
                <a:lnTo>
                  <a:pt x="438" y="96"/>
                </a:lnTo>
                <a:lnTo>
                  <a:pt x="324" y="78"/>
                </a:lnTo>
                <a:lnTo>
                  <a:pt x="852" y="0"/>
                </a:lnTo>
              </a:path>
            </a:pathLst>
          </a:custGeom>
          <a:noFill/>
          <a:ln w="19050" cap="sq" cmpd="sng">
            <a:solidFill>
              <a:schemeClr val="tx1"/>
            </a:solidFill>
            <a:prstDash val="solid"/>
            <a:round/>
            <a:headEnd type="none" w="sm" len="sm"/>
            <a:tailEnd type="triangle" w="lg" len="lg"/>
          </a:ln>
          <a:effectLst/>
        </p:spPr>
        <p:txBody>
          <a:bodyPr/>
          <a:lstStyle/>
          <a:p>
            <a:endParaRPr lang="en-CA"/>
          </a:p>
        </p:txBody>
      </p:sp>
      <p:pic>
        <p:nvPicPr>
          <p:cNvPr id="456710"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84283" y="1644034"/>
            <a:ext cx="2239261" cy="36585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overrideClrMapping bg1="lt1" tx1="dk1" bg2="lt2" tx2="dk2" accent1="accent1" accent2="accent2" accent3="accent3" accent4="accent4" accent5="accent5" accent6="accent6" hlink="hlink" folHlink="folHlink"/>
  </p:clrMapOvr>
  <p:transition xmlns:p14="http://schemas.microsoft.com/office/powerpoint/2010/main">
    <p:wipe dir="r"/>
  </p:transition>
  <p:timing>
    <p:tnLst>
      <p:par>
        <p:cTn xmlns:p14="http://schemas.microsoft.com/office/powerpoint/2010/mai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460802" name="Rectangle 2"/>
          <p:cNvSpPr>
            <a:spLocks noGrp="1" noChangeArrowheads="1"/>
          </p:cNvSpPr>
          <p:nvPr>
            <p:ph type="title"/>
          </p:nvPr>
        </p:nvSpPr>
        <p:spPr/>
        <p:txBody>
          <a:bodyPr>
            <a:normAutofit fontScale="90000"/>
          </a:bodyPr>
          <a:lstStyle/>
          <a:p>
            <a:r>
              <a:rPr lang="fr-FR" sz="3600" dirty="0" smtClean="0"/>
              <a:t>Exemple 10: dépouillement des données</a:t>
            </a:r>
            <a:br>
              <a:rPr lang="fr-FR" sz="3600" dirty="0" smtClean="0"/>
            </a:br>
            <a:r>
              <a:rPr lang="fr-FR" sz="3600" dirty="0" smtClean="0"/>
              <a:t>par classes</a:t>
            </a:r>
            <a:endParaRPr lang="fr-FR" sz="3600" dirty="0"/>
          </a:p>
        </p:txBody>
      </p:sp>
      <p:sp>
        <p:nvSpPr>
          <p:cNvPr id="4" name="Espace réservé du numéro de diapositive 5"/>
          <p:cNvSpPr>
            <a:spLocks noGrp="1"/>
          </p:cNvSpPr>
          <p:nvPr>
            <p:ph type="sldNum" sz="quarter" idx="12"/>
          </p:nvPr>
        </p:nvSpPr>
        <p:spPr/>
        <p:txBody>
          <a:bodyPr/>
          <a:lstStyle/>
          <a:p>
            <a:r>
              <a:rPr lang="fr-FR"/>
              <a:t>C1-</a:t>
            </a:r>
            <a:fld id="{5E5862DA-A2E8-48AF-9F33-3261EB9A944C}" type="slidenum">
              <a:rPr lang="fr-FR"/>
              <a:pPr/>
              <a:t>61</a:t>
            </a:fld>
            <a:endParaRPr lang="fr-FR"/>
          </a:p>
        </p:txBody>
      </p:sp>
      <p:pic>
        <p:nvPicPr>
          <p:cNvPr id="45773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84237" y="1995579"/>
            <a:ext cx="5996771" cy="3525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sz="3600" dirty="0" smtClean="0"/>
              <a:t>Exemple 10: utilisation de la fonction Histogramme de l’Utilitaire d’analyse</a:t>
            </a:r>
            <a:endParaRPr lang="en-CA" sz="3600" dirty="0"/>
          </a:p>
        </p:txBody>
      </p:sp>
      <p:sp>
        <p:nvSpPr>
          <p:cNvPr id="4" name="Espace réservé du numéro de diapositive 3"/>
          <p:cNvSpPr>
            <a:spLocks noGrp="1"/>
          </p:cNvSpPr>
          <p:nvPr>
            <p:ph type="sldNum" sz="quarter" idx="12"/>
          </p:nvPr>
        </p:nvSpPr>
        <p:spPr/>
        <p:txBody>
          <a:bodyPr/>
          <a:lstStyle/>
          <a:p>
            <a:r>
              <a:rPr lang="fr-FR" smtClean="0"/>
              <a:t>C1-</a:t>
            </a:r>
            <a:fld id="{9E0732A2-6D24-4EA7-BCD7-9477AE453430}" type="slidenum">
              <a:rPr lang="fr-FR" smtClean="0"/>
              <a:pPr/>
              <a:t>62</a:t>
            </a:fld>
            <a:endParaRPr lang="fr-FR"/>
          </a:p>
        </p:txBody>
      </p:sp>
      <p:sp>
        <p:nvSpPr>
          <p:cNvPr id="3" name="Espace réservé du contenu 2"/>
          <p:cNvSpPr>
            <a:spLocks noGrp="1"/>
          </p:cNvSpPr>
          <p:nvPr>
            <p:ph sz="quarter" idx="1"/>
          </p:nvPr>
        </p:nvSpPr>
        <p:spPr>
          <a:xfrm>
            <a:off x="457200" y="1600201"/>
            <a:ext cx="8229600" cy="2381249"/>
          </a:xfrm>
        </p:spPr>
        <p:txBody>
          <a:bodyPr/>
          <a:lstStyle/>
          <a:p>
            <a:r>
              <a:rPr lang="fr-CA" sz="2600" dirty="0" smtClean="0"/>
              <a:t>On peut utiliser la fonction </a:t>
            </a:r>
            <a:r>
              <a:rPr lang="fr-CA" sz="2600" i="1" dirty="0" smtClean="0">
                <a:solidFill>
                  <a:srgbClr val="000099"/>
                </a:solidFill>
              </a:rPr>
              <a:t>Histogramme</a:t>
            </a:r>
            <a:r>
              <a:rPr lang="fr-CA" sz="2600" dirty="0" smtClean="0"/>
              <a:t> de l’Utilitaire d’analyse d’Excel pour faire le </a:t>
            </a:r>
            <a:r>
              <a:rPr lang="fr-FR" sz="2600" dirty="0" smtClean="0"/>
              <a:t>dépouillement des données par classe</a:t>
            </a:r>
            <a:endParaRPr lang="fr-CA" sz="2600" dirty="0" smtClean="0"/>
          </a:p>
          <a:p>
            <a:r>
              <a:rPr lang="fr-CA" sz="2600" dirty="0" smtClean="0"/>
              <a:t>Il faut d’abord spécifier les bornes supérieures des classes puis choisir </a:t>
            </a:r>
            <a:r>
              <a:rPr lang="fr-CA" sz="2600" i="1" dirty="0" smtClean="0">
                <a:solidFill>
                  <a:srgbClr val="000099"/>
                </a:solidFill>
              </a:rPr>
              <a:t>Histogramme</a:t>
            </a:r>
            <a:endParaRPr lang="fr-CA" sz="2600" i="1" dirty="0">
              <a:solidFill>
                <a:srgbClr val="000099"/>
              </a:solidFill>
            </a:endParaRPr>
          </a:p>
        </p:txBody>
      </p:sp>
      <p:sp>
        <p:nvSpPr>
          <p:cNvPr id="6" name="Espace réservé du contenu 2"/>
          <p:cNvSpPr txBox="1">
            <a:spLocks/>
          </p:cNvSpPr>
          <p:nvPr/>
        </p:nvSpPr>
        <p:spPr bwMode="auto">
          <a:xfrm>
            <a:off x="4581525" y="3695701"/>
            <a:ext cx="4562475" cy="24765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342900" marR="0" lvl="0" indent="-342900" algn="l" defTabSz="914400" rtl="0" eaLnBrk="1" fontAlgn="base" latinLnBrk="0" hangingPunct="1">
              <a:lnSpc>
                <a:spcPct val="100000"/>
              </a:lnSpc>
              <a:spcBef>
                <a:spcPct val="20000"/>
              </a:spcBef>
              <a:spcAft>
                <a:spcPct val="0"/>
              </a:spcAft>
              <a:buClrTx/>
              <a:buSzTx/>
              <a:buFontTx/>
              <a:buChar char="•"/>
              <a:tabLst/>
              <a:defRPr/>
            </a:pPr>
            <a:endParaRPr kumimoji="0" lang="fr-CA" sz="2800" b="0" i="0" u="none" strike="noStrike" kern="0" cap="none" spc="0" normalizeH="0" baseline="0" noProof="0" dirty="0">
              <a:ln>
                <a:noFill/>
              </a:ln>
              <a:solidFill>
                <a:schemeClr val="tx1"/>
              </a:solidFill>
              <a:effectLst/>
              <a:uLnTx/>
              <a:uFillTx/>
              <a:latin typeface="+mn-lt"/>
              <a:ea typeface="+mn-ea"/>
              <a:cs typeface="+mn-cs"/>
            </a:endParaRPr>
          </a:p>
        </p:txBody>
      </p:sp>
      <p:sp>
        <p:nvSpPr>
          <p:cNvPr id="7" name="Espace réservé du contenu 2"/>
          <p:cNvSpPr txBox="1">
            <a:spLocks/>
          </p:cNvSpPr>
          <p:nvPr/>
        </p:nvSpPr>
        <p:spPr bwMode="auto">
          <a:xfrm>
            <a:off x="3209925" y="3781426"/>
            <a:ext cx="5676900" cy="2628899"/>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342900" marR="0" lvl="0" indent="-342900" algn="l" defTabSz="914400" rtl="0" eaLnBrk="1" fontAlgn="base" latinLnBrk="0" hangingPunct="1">
              <a:lnSpc>
                <a:spcPct val="100000"/>
              </a:lnSpc>
              <a:spcBef>
                <a:spcPct val="20000"/>
              </a:spcBef>
              <a:spcAft>
                <a:spcPct val="0"/>
              </a:spcAft>
              <a:buClrTx/>
              <a:buSzTx/>
              <a:buFontTx/>
              <a:buChar char="•"/>
              <a:tabLst/>
              <a:defRPr/>
            </a:pPr>
            <a:r>
              <a:rPr kumimoji="0" lang="fr-FR" sz="2600" b="0" i="0" u="none" strike="noStrike" kern="0" cap="none" spc="0" normalizeH="0" baseline="0" dirty="0" smtClean="0">
                <a:ln>
                  <a:noFill/>
                </a:ln>
                <a:solidFill>
                  <a:schemeClr val="tx1"/>
                </a:solidFill>
                <a:effectLst/>
                <a:uLnTx/>
                <a:uFillTx/>
                <a:latin typeface="+mn-lt"/>
                <a:ea typeface="+mn-ea"/>
                <a:cs typeface="+mn-cs"/>
              </a:rPr>
              <a:t>On spécifie les cellules contenant les données et celles d</a:t>
            </a:r>
            <a:r>
              <a:rPr kumimoji="0" lang="fr-FR" sz="2600" b="0" i="0" u="none" strike="noStrike" kern="0" cap="none" spc="0" normalizeH="0" dirty="0" smtClean="0">
                <a:ln>
                  <a:noFill/>
                </a:ln>
                <a:solidFill>
                  <a:schemeClr val="tx1"/>
                </a:solidFill>
                <a:effectLst/>
                <a:uLnTx/>
                <a:uFillTx/>
                <a:latin typeface="+mn-lt"/>
                <a:ea typeface="+mn-ea"/>
                <a:cs typeface="+mn-cs"/>
              </a:rPr>
              <a:t>es bornes supérieures des</a:t>
            </a:r>
            <a:r>
              <a:rPr kumimoji="0" lang="fr-FR" sz="2600" b="0" i="0" u="none" strike="noStrike" kern="0" cap="none" spc="0" normalizeH="0" baseline="0" dirty="0" smtClean="0">
                <a:ln>
                  <a:noFill/>
                </a:ln>
                <a:solidFill>
                  <a:schemeClr val="tx1"/>
                </a:solidFill>
                <a:effectLst/>
                <a:uLnTx/>
                <a:uFillTx/>
                <a:latin typeface="+mn-lt"/>
                <a:ea typeface="+mn-ea"/>
                <a:cs typeface="+mn-cs"/>
              </a:rPr>
              <a:t> classes</a:t>
            </a:r>
          </a:p>
          <a:p>
            <a:pPr marL="342900" marR="0" lvl="0" indent="-342900" algn="l" defTabSz="914400" rtl="0" eaLnBrk="1" fontAlgn="base" latinLnBrk="0" hangingPunct="1">
              <a:lnSpc>
                <a:spcPct val="100000"/>
              </a:lnSpc>
              <a:spcBef>
                <a:spcPct val="20000"/>
              </a:spcBef>
              <a:spcAft>
                <a:spcPct val="0"/>
              </a:spcAft>
              <a:buClrTx/>
              <a:buSzTx/>
              <a:buFontTx/>
              <a:buChar char="•"/>
              <a:tabLst/>
              <a:defRPr/>
            </a:pPr>
            <a:r>
              <a:rPr lang="fr-FR" sz="2600" kern="0" dirty="0" smtClean="0">
                <a:latin typeface="+mn-lt"/>
              </a:rPr>
              <a:t>La fonction calcule le nombre d’observations dont la valeur est plus petite ou égale à la borne supérieure </a:t>
            </a:r>
            <a:endParaRPr kumimoji="0" lang="fr-FR" sz="2600" b="0" i="0" u="none" strike="noStrike" kern="0" cap="none" spc="0" normalizeH="0" baseline="0" dirty="0">
              <a:ln>
                <a:noFill/>
              </a:ln>
              <a:solidFill>
                <a:schemeClr val="tx1"/>
              </a:solidFill>
              <a:effectLst/>
              <a:uLnTx/>
              <a:uFillTx/>
              <a:latin typeface="+mn-lt"/>
              <a:ea typeface="+mn-ea"/>
              <a:cs typeface="+mn-cs"/>
            </a:endParaRPr>
          </a:p>
        </p:txBody>
      </p:sp>
      <p:pic>
        <p:nvPicPr>
          <p:cNvPr id="489475" name="Picture 3"/>
          <p:cNvPicPr>
            <a:picLocks noChangeAspect="1" noChangeArrowheads="1"/>
          </p:cNvPicPr>
          <p:nvPr/>
        </p:nvPicPr>
        <p:blipFill>
          <a:blip r:embed="rId3" cstate="print"/>
          <a:srcRect/>
          <a:stretch>
            <a:fillRect/>
          </a:stretch>
        </p:blipFill>
        <p:spPr bwMode="auto">
          <a:xfrm>
            <a:off x="928688" y="3819524"/>
            <a:ext cx="2147887" cy="2863849"/>
          </a:xfrm>
          <a:prstGeom prst="rect">
            <a:avLst/>
          </a:prstGeom>
          <a:noFill/>
          <a:ln w="9525">
            <a:noFill/>
            <a:miter lim="800000"/>
            <a:headEnd/>
            <a:tailEnd/>
          </a:ln>
          <a:effectLst/>
        </p:spPr>
      </p:pic>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sz="3600" dirty="0" smtClean="0"/>
              <a:t>Exemple 10: résultats de la fonction Histogramme de l’utilitaire d’analyse</a:t>
            </a:r>
            <a:endParaRPr lang="en-CA" sz="3600" dirty="0"/>
          </a:p>
        </p:txBody>
      </p:sp>
      <p:sp>
        <p:nvSpPr>
          <p:cNvPr id="4" name="Espace réservé du numéro de diapositive 3"/>
          <p:cNvSpPr>
            <a:spLocks noGrp="1"/>
          </p:cNvSpPr>
          <p:nvPr>
            <p:ph type="sldNum" sz="quarter" idx="12"/>
          </p:nvPr>
        </p:nvSpPr>
        <p:spPr/>
        <p:txBody>
          <a:bodyPr/>
          <a:lstStyle/>
          <a:p>
            <a:r>
              <a:rPr lang="fr-FR" smtClean="0"/>
              <a:t>C1-</a:t>
            </a:r>
            <a:fld id="{9E0732A2-6D24-4EA7-BCD7-9477AE453430}" type="slidenum">
              <a:rPr lang="fr-FR" smtClean="0"/>
              <a:pPr/>
              <a:t>63</a:t>
            </a:fld>
            <a:endParaRPr lang="fr-FR"/>
          </a:p>
        </p:txBody>
      </p:sp>
      <p:sp>
        <p:nvSpPr>
          <p:cNvPr id="3" name="Espace réservé du contenu 2"/>
          <p:cNvSpPr>
            <a:spLocks noGrp="1"/>
          </p:cNvSpPr>
          <p:nvPr>
            <p:ph sz="quarter" idx="1"/>
          </p:nvPr>
        </p:nvSpPr>
        <p:spPr>
          <a:xfrm>
            <a:off x="3095625" y="1600200"/>
            <a:ext cx="5772150" cy="4525963"/>
          </a:xfrm>
        </p:spPr>
        <p:txBody>
          <a:bodyPr/>
          <a:lstStyle/>
          <a:p>
            <a:r>
              <a:rPr lang="fr-FR" dirty="0" smtClean="0"/>
              <a:t>Les résultats sont donnés dans un tableau qui indique les bornes supérieures et les fréquences des classes</a:t>
            </a:r>
          </a:p>
          <a:p>
            <a:r>
              <a:rPr lang="fr-FR" dirty="0" smtClean="0"/>
              <a:t>Par exemple, </a:t>
            </a:r>
            <a:r>
              <a:rPr lang="fr-FR" i="1" dirty="0" smtClean="0">
                <a:solidFill>
                  <a:srgbClr val="FF0000"/>
                </a:solidFill>
              </a:rPr>
              <a:t>9</a:t>
            </a:r>
            <a:r>
              <a:rPr lang="fr-FR" dirty="0" smtClean="0"/>
              <a:t> observations ont une valeur plus grande que </a:t>
            </a:r>
            <a:r>
              <a:rPr lang="fr-FR" i="1" dirty="0" smtClean="0">
                <a:solidFill>
                  <a:srgbClr val="003399"/>
                </a:solidFill>
              </a:rPr>
              <a:t>235</a:t>
            </a:r>
            <a:r>
              <a:rPr lang="fr-FR" dirty="0" smtClean="0"/>
              <a:t> mais plus petite ou égale à </a:t>
            </a:r>
            <a:r>
              <a:rPr lang="fr-FR" i="1" dirty="0" smtClean="0">
                <a:solidFill>
                  <a:srgbClr val="00B050"/>
                </a:solidFill>
              </a:rPr>
              <a:t>250</a:t>
            </a:r>
            <a:endParaRPr lang="fr-FR" dirty="0" smtClean="0">
              <a:solidFill>
                <a:srgbClr val="00B050"/>
              </a:solidFill>
            </a:endParaRPr>
          </a:p>
          <a:p>
            <a:r>
              <a:rPr lang="fr-FR" dirty="0" smtClean="0"/>
              <a:t>Excel ajoute toujours une classe </a:t>
            </a:r>
            <a:r>
              <a:rPr lang="fr-FR" i="1" dirty="0" smtClean="0"/>
              <a:t>ou plus … </a:t>
            </a:r>
            <a:endParaRPr lang="fr-FR" i="1" dirty="0"/>
          </a:p>
        </p:txBody>
      </p:sp>
      <p:pic>
        <p:nvPicPr>
          <p:cNvPr id="490498" name="Picture 2"/>
          <p:cNvPicPr>
            <a:picLocks noChangeAspect="1" noChangeArrowheads="1"/>
          </p:cNvPicPr>
          <p:nvPr/>
        </p:nvPicPr>
        <p:blipFill>
          <a:blip r:embed="rId3" cstate="print"/>
          <a:srcRect/>
          <a:stretch>
            <a:fillRect/>
          </a:stretch>
        </p:blipFill>
        <p:spPr bwMode="auto">
          <a:xfrm>
            <a:off x="633413" y="2200275"/>
            <a:ext cx="2347912" cy="2838718"/>
          </a:xfrm>
          <a:prstGeom prst="rect">
            <a:avLst/>
          </a:prstGeom>
          <a:noFill/>
          <a:ln w="9525">
            <a:noFill/>
            <a:miter lim="800000"/>
            <a:headEnd/>
            <a:tailEnd/>
          </a:ln>
          <a:effectLst/>
        </p:spPr>
      </p:pic>
      <p:sp>
        <p:nvSpPr>
          <p:cNvPr id="12" name="Rectangle 11"/>
          <p:cNvSpPr/>
          <p:nvPr/>
        </p:nvSpPr>
        <p:spPr bwMode="auto">
          <a:xfrm>
            <a:off x="2266950" y="2790825"/>
            <a:ext cx="266700" cy="209550"/>
          </a:xfrm>
          <a:prstGeom prst="rect">
            <a:avLst/>
          </a:prstGeom>
          <a:noFill/>
          <a:ln w="25400" cap="sq" cmpd="sng" algn="ctr">
            <a:solidFill>
              <a:srgbClr val="FF0000"/>
            </a:solid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CA" sz="3200" b="0" i="0" u="none" strike="noStrike" cap="none" normalizeH="0" baseline="0" smtClean="0">
              <a:ln>
                <a:noFill/>
              </a:ln>
              <a:solidFill>
                <a:schemeClr val="tx1"/>
              </a:solidFill>
              <a:effectLst/>
              <a:latin typeface="Times New Roman" pitchFamily="18" charset="0"/>
            </a:endParaRPr>
          </a:p>
        </p:txBody>
      </p:sp>
      <p:sp>
        <p:nvSpPr>
          <p:cNvPr id="29" name="Rectangle 28"/>
          <p:cNvSpPr/>
          <p:nvPr/>
        </p:nvSpPr>
        <p:spPr bwMode="auto">
          <a:xfrm>
            <a:off x="1000124" y="2514599"/>
            <a:ext cx="447675" cy="219075"/>
          </a:xfrm>
          <a:prstGeom prst="rect">
            <a:avLst/>
          </a:prstGeom>
          <a:noFill/>
          <a:ln w="25400" cap="sq" cmpd="sng" algn="ctr">
            <a:solidFill>
              <a:srgbClr val="003399"/>
            </a:solid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CA" sz="3200" b="0" i="0" u="none" strike="noStrike" cap="none" normalizeH="0" baseline="0" dirty="0" smtClean="0">
              <a:ln>
                <a:noFill/>
              </a:ln>
              <a:solidFill>
                <a:srgbClr val="003399"/>
              </a:solidFill>
              <a:effectLst/>
              <a:latin typeface="Times New Roman" pitchFamily="18" charset="0"/>
            </a:endParaRPr>
          </a:p>
        </p:txBody>
      </p:sp>
      <p:sp>
        <p:nvSpPr>
          <p:cNvPr id="30" name="Rectangle 29"/>
          <p:cNvSpPr/>
          <p:nvPr/>
        </p:nvSpPr>
        <p:spPr bwMode="auto">
          <a:xfrm>
            <a:off x="1000124" y="2781299"/>
            <a:ext cx="447675" cy="219075"/>
          </a:xfrm>
          <a:prstGeom prst="rect">
            <a:avLst/>
          </a:prstGeom>
          <a:noFill/>
          <a:ln w="25400" cap="sq" cmpd="sng" algn="ctr">
            <a:solidFill>
              <a:srgbClr val="00B050"/>
            </a:solid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CA" sz="3200" b="0" i="0" u="none" strike="noStrike" cap="none" normalizeH="0" baseline="0" dirty="0" smtClean="0">
              <a:ln>
                <a:noFill/>
              </a:ln>
              <a:solidFill>
                <a:srgbClr val="003399"/>
              </a:solidFill>
              <a:effectLst/>
              <a:latin typeface="Times New Roman" pitchFamily="18" charset="0"/>
            </a:endParaRPr>
          </a:p>
        </p:txBody>
      </p:sp>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476162" name="Rectangle 2"/>
          <p:cNvSpPr>
            <a:spLocks noGrp="1" noChangeArrowheads="1"/>
          </p:cNvSpPr>
          <p:nvPr>
            <p:ph type="title"/>
          </p:nvPr>
        </p:nvSpPr>
        <p:spPr/>
        <p:txBody>
          <a:bodyPr>
            <a:normAutofit fontScale="90000"/>
          </a:bodyPr>
          <a:lstStyle/>
          <a:p>
            <a:r>
              <a:rPr lang="fr-FR" sz="3600" dirty="0"/>
              <a:t>Exemple </a:t>
            </a:r>
            <a:r>
              <a:rPr lang="fr-FR" sz="3600" dirty="0" smtClean="0"/>
              <a:t>11: </a:t>
            </a:r>
            <a:r>
              <a:rPr lang="fr-FR" sz="3600" dirty="0"/>
              <a:t>distribution de fréquences</a:t>
            </a:r>
            <a:br>
              <a:rPr lang="fr-FR" sz="3600" dirty="0"/>
            </a:br>
            <a:r>
              <a:rPr lang="fr-FR" sz="3600" dirty="0"/>
              <a:t> avec classes ouvertes</a:t>
            </a:r>
          </a:p>
        </p:txBody>
      </p:sp>
      <p:sp>
        <p:nvSpPr>
          <p:cNvPr id="5" name="Espace réservé du numéro de diapositive 5"/>
          <p:cNvSpPr>
            <a:spLocks noGrp="1"/>
          </p:cNvSpPr>
          <p:nvPr>
            <p:ph type="sldNum" sz="quarter" idx="12"/>
          </p:nvPr>
        </p:nvSpPr>
        <p:spPr/>
        <p:txBody>
          <a:bodyPr/>
          <a:lstStyle/>
          <a:p>
            <a:r>
              <a:rPr lang="fr-FR"/>
              <a:t>C1-</a:t>
            </a:r>
            <a:fld id="{D1F0BF74-C566-48A7-A0DB-37941860DD49}" type="slidenum">
              <a:rPr lang="fr-FR"/>
              <a:pPr/>
              <a:t>64</a:t>
            </a:fld>
            <a:endParaRPr lang="fr-FR"/>
          </a:p>
        </p:txBody>
      </p:sp>
      <p:sp>
        <p:nvSpPr>
          <p:cNvPr id="476165" name="Text Box 5"/>
          <p:cNvSpPr txBox="1">
            <a:spLocks noChangeArrowheads="1"/>
          </p:cNvSpPr>
          <p:nvPr/>
        </p:nvSpPr>
        <p:spPr bwMode="auto">
          <a:xfrm>
            <a:off x="557212" y="1609725"/>
            <a:ext cx="8029575" cy="1828193"/>
          </a:xfrm>
          <a:prstGeom prst="rect">
            <a:avLst/>
          </a:prstGeom>
          <a:noFill/>
          <a:ln w="12700" cap="sq">
            <a:noFill/>
            <a:miter lim="800000"/>
            <a:headEnd type="none" w="sm" len="sm"/>
            <a:tailEnd type="none" w="sm" len="sm"/>
          </a:ln>
          <a:effectLst/>
        </p:spPr>
        <p:txBody>
          <a:bodyPr wrap="square">
            <a:spAutoFit/>
          </a:bodyPr>
          <a:lstStyle/>
          <a:p>
            <a:pPr marL="361950" indent="-361950">
              <a:lnSpc>
                <a:spcPct val="90000"/>
              </a:lnSpc>
              <a:spcBef>
                <a:spcPct val="20000"/>
              </a:spcBef>
              <a:buFont typeface="Arial" pitchFamily="34" charset="0"/>
              <a:buChar char="•"/>
            </a:pPr>
            <a:r>
              <a:rPr lang="fr-FR" sz="2400" dirty="0" smtClean="0"/>
              <a:t>Pour être exhaustif, on doit souvent utiliser comme première classe:  </a:t>
            </a:r>
            <a:r>
              <a:rPr lang="fr-FR" sz="2400" i="1" dirty="0" smtClean="0">
                <a:solidFill>
                  <a:srgbClr val="C00000"/>
                </a:solidFill>
              </a:rPr>
              <a:t>X et moins  </a:t>
            </a:r>
            <a:r>
              <a:rPr lang="fr-FR" sz="2400" dirty="0" smtClean="0"/>
              <a:t>et comme dernière classe:  </a:t>
            </a:r>
            <a:r>
              <a:rPr lang="fr-FR" sz="2400" i="1" dirty="0" smtClean="0">
                <a:solidFill>
                  <a:srgbClr val="C00000"/>
                </a:solidFill>
              </a:rPr>
              <a:t>Plus de Z  </a:t>
            </a:r>
          </a:p>
          <a:p>
            <a:pPr marL="361950" indent="-361950">
              <a:lnSpc>
                <a:spcPct val="90000"/>
              </a:lnSpc>
              <a:spcBef>
                <a:spcPct val="20000"/>
              </a:spcBef>
              <a:buFont typeface="Arial" pitchFamily="34" charset="0"/>
              <a:buChar char="•"/>
            </a:pPr>
            <a:r>
              <a:rPr lang="fr-FR" sz="2400" dirty="0" smtClean="0"/>
              <a:t>La distribution </a:t>
            </a:r>
            <a:r>
              <a:rPr lang="fr-FR" sz="2400" dirty="0"/>
              <a:t>de fréquence </a:t>
            </a:r>
            <a:r>
              <a:rPr lang="fr-FR" sz="2400" dirty="0" smtClean="0"/>
              <a:t>ainsi créée ne </a:t>
            </a:r>
            <a:r>
              <a:rPr lang="fr-FR" sz="2400" dirty="0"/>
              <a:t>donne </a:t>
            </a:r>
            <a:r>
              <a:rPr lang="fr-FR" sz="2400" dirty="0" smtClean="0"/>
              <a:t>toutefois aucune </a:t>
            </a:r>
            <a:r>
              <a:rPr lang="fr-FR" sz="2400" dirty="0"/>
              <a:t>information sur la valeur de la plus petite observation ni celle de la plus grande</a:t>
            </a:r>
          </a:p>
        </p:txBody>
      </p:sp>
      <p:pic>
        <p:nvPicPr>
          <p:cNvPr id="4618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67384" y="3497998"/>
            <a:ext cx="5030643" cy="29984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461826" name="Rectangle 2"/>
          <p:cNvSpPr>
            <a:spLocks noGrp="1" noChangeArrowheads="1"/>
          </p:cNvSpPr>
          <p:nvPr>
            <p:ph type="title"/>
          </p:nvPr>
        </p:nvSpPr>
        <p:spPr>
          <a:xfrm>
            <a:off x="457200" y="103188"/>
            <a:ext cx="8229600" cy="1143000"/>
          </a:xfrm>
        </p:spPr>
        <p:txBody>
          <a:bodyPr>
            <a:normAutofit fontScale="90000"/>
          </a:bodyPr>
          <a:lstStyle/>
          <a:p>
            <a:r>
              <a:rPr lang="fr-FR" sz="3600" dirty="0"/>
              <a:t>Dépouillement </a:t>
            </a:r>
            <a:br>
              <a:rPr lang="fr-FR" sz="3600" dirty="0"/>
            </a:br>
            <a:r>
              <a:rPr lang="fr-FR" sz="3600" dirty="0"/>
              <a:t>selon un diagramme en feuilles</a:t>
            </a:r>
          </a:p>
        </p:txBody>
      </p:sp>
      <p:sp>
        <p:nvSpPr>
          <p:cNvPr id="4" name="Espace réservé du numéro de diapositive 5"/>
          <p:cNvSpPr>
            <a:spLocks noGrp="1"/>
          </p:cNvSpPr>
          <p:nvPr>
            <p:ph type="sldNum" sz="quarter" idx="12"/>
          </p:nvPr>
        </p:nvSpPr>
        <p:spPr/>
        <p:txBody>
          <a:bodyPr/>
          <a:lstStyle/>
          <a:p>
            <a:r>
              <a:rPr lang="fr-FR"/>
              <a:t>C1-</a:t>
            </a:r>
            <a:fld id="{6DDBB151-D2E9-4796-B7DF-B89EF0154CEB}" type="slidenum">
              <a:rPr lang="fr-FR"/>
              <a:pPr/>
              <a:t>65</a:t>
            </a:fld>
            <a:endParaRPr lang="fr-FR"/>
          </a:p>
        </p:txBody>
      </p:sp>
      <p:sp>
        <p:nvSpPr>
          <p:cNvPr id="461827" name="Rectangle 3"/>
          <p:cNvSpPr>
            <a:spLocks noGrp="1" noChangeArrowheads="1"/>
          </p:cNvSpPr>
          <p:nvPr>
            <p:ph sz="quarter" idx="1"/>
          </p:nvPr>
        </p:nvSpPr>
        <p:spPr/>
        <p:txBody>
          <a:bodyPr/>
          <a:lstStyle/>
          <a:p>
            <a:r>
              <a:rPr lang="fr-FR" dirty="0"/>
              <a:t>Cette méthode de dépouillement est appropriée pour les variables statistiques </a:t>
            </a:r>
            <a:r>
              <a:rPr lang="fr-FR" dirty="0" smtClean="0"/>
              <a:t>ayant </a:t>
            </a:r>
            <a:r>
              <a:rPr lang="fr-FR" dirty="0"/>
              <a:t>un petit nombre de modalités</a:t>
            </a:r>
          </a:p>
          <a:p>
            <a:r>
              <a:rPr lang="fr-FR" dirty="0"/>
              <a:t>Idéalement, on devrait avoir entre 6 et 12 modalités</a:t>
            </a:r>
          </a:p>
          <a:p>
            <a:r>
              <a:rPr lang="fr-FR" dirty="0"/>
              <a:t>Ce diagramme comporte des « tiges » et des « feuilles » (</a:t>
            </a:r>
            <a:r>
              <a:rPr lang="en-US" dirty="0"/>
              <a:t>steams and leafs</a:t>
            </a:r>
            <a:r>
              <a:rPr lang="fr-FR" dirty="0"/>
              <a:t>)</a:t>
            </a:r>
          </a:p>
          <a:p>
            <a:r>
              <a:rPr lang="fr-FR" dirty="0"/>
              <a:t>Les tiges représentent une quantité commune à un groupe d’observations et les feuilles correspondent aux observations </a:t>
            </a:r>
          </a:p>
        </p:txBody>
      </p:sp>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464898" name="Rectangle 2"/>
          <p:cNvSpPr>
            <a:spLocks noGrp="1" noChangeArrowheads="1"/>
          </p:cNvSpPr>
          <p:nvPr>
            <p:ph type="title"/>
          </p:nvPr>
        </p:nvSpPr>
        <p:spPr/>
        <p:txBody>
          <a:bodyPr/>
          <a:lstStyle/>
          <a:p>
            <a:r>
              <a:rPr lang="fr-FR" sz="3600" dirty="0"/>
              <a:t>Détermination des tiges et des feuilles</a:t>
            </a:r>
          </a:p>
        </p:txBody>
      </p:sp>
      <p:sp>
        <p:nvSpPr>
          <p:cNvPr id="4" name="Espace réservé du numéro de diapositive 5"/>
          <p:cNvSpPr>
            <a:spLocks noGrp="1"/>
          </p:cNvSpPr>
          <p:nvPr>
            <p:ph type="sldNum" sz="quarter" idx="12"/>
          </p:nvPr>
        </p:nvSpPr>
        <p:spPr/>
        <p:txBody>
          <a:bodyPr/>
          <a:lstStyle/>
          <a:p>
            <a:r>
              <a:rPr lang="fr-FR"/>
              <a:t>C1-</a:t>
            </a:r>
            <a:fld id="{1D0753DD-C201-4AEA-9A12-7B056754C3AB}" type="slidenum">
              <a:rPr lang="fr-FR"/>
              <a:pPr/>
              <a:t>66</a:t>
            </a:fld>
            <a:endParaRPr lang="fr-FR"/>
          </a:p>
        </p:txBody>
      </p:sp>
      <p:sp>
        <p:nvSpPr>
          <p:cNvPr id="464899" name="Rectangle 3"/>
          <p:cNvSpPr>
            <a:spLocks noGrp="1" noChangeArrowheads="1"/>
          </p:cNvSpPr>
          <p:nvPr>
            <p:ph sz="quarter" idx="1"/>
          </p:nvPr>
        </p:nvSpPr>
        <p:spPr/>
        <p:txBody>
          <a:bodyPr/>
          <a:lstStyle/>
          <a:p>
            <a:r>
              <a:rPr lang="fr-FR"/>
              <a:t>Les tiges sont généralement le premier ou les deux premiers nombre des données</a:t>
            </a:r>
          </a:p>
          <a:p>
            <a:r>
              <a:rPr lang="fr-FR"/>
              <a:t>Dans la première colonne du diagramme, identifier les tiges</a:t>
            </a:r>
          </a:p>
          <a:p>
            <a:r>
              <a:rPr lang="fr-FR"/>
              <a:t>Identifier ensuite la tige à laquelle chaque donnée (feuille) appartient</a:t>
            </a:r>
          </a:p>
        </p:txBody>
      </p:sp>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465922" name="Rectangle 2"/>
          <p:cNvSpPr>
            <a:spLocks noGrp="1" noChangeArrowheads="1"/>
          </p:cNvSpPr>
          <p:nvPr>
            <p:ph type="title"/>
          </p:nvPr>
        </p:nvSpPr>
        <p:spPr/>
        <p:txBody>
          <a:bodyPr>
            <a:normAutofit fontScale="90000"/>
          </a:bodyPr>
          <a:lstStyle/>
          <a:p>
            <a:r>
              <a:rPr lang="fr-FR" sz="3600" dirty="0"/>
              <a:t>Exemple </a:t>
            </a:r>
            <a:r>
              <a:rPr lang="fr-FR" sz="3600" dirty="0" smtClean="0"/>
              <a:t>12: </a:t>
            </a:r>
            <a:r>
              <a:rPr lang="fr-FR" sz="3600" dirty="0"/>
              <a:t>le délai de ventes (en jours) </a:t>
            </a:r>
            <a:br>
              <a:rPr lang="fr-FR" sz="3600" dirty="0"/>
            </a:br>
            <a:r>
              <a:rPr lang="fr-FR" sz="3600" dirty="0"/>
              <a:t>de condos dans Montréal-Nord</a:t>
            </a:r>
          </a:p>
        </p:txBody>
      </p:sp>
      <p:sp>
        <p:nvSpPr>
          <p:cNvPr id="5" name="Espace réservé du numéro de diapositive 5"/>
          <p:cNvSpPr>
            <a:spLocks noGrp="1"/>
          </p:cNvSpPr>
          <p:nvPr>
            <p:ph type="sldNum" sz="quarter" idx="12"/>
          </p:nvPr>
        </p:nvSpPr>
        <p:spPr/>
        <p:txBody>
          <a:bodyPr/>
          <a:lstStyle/>
          <a:p>
            <a:r>
              <a:rPr lang="fr-FR"/>
              <a:t>C1-</a:t>
            </a:r>
            <a:fld id="{32DDCA5B-BA36-4D75-B6F4-6E506F37DBBC}" type="slidenum">
              <a:rPr lang="fr-FR"/>
              <a:pPr/>
              <a:t>67</a:t>
            </a:fld>
            <a:endParaRPr lang="fr-FR"/>
          </a:p>
        </p:txBody>
      </p:sp>
      <p:sp>
        <p:nvSpPr>
          <p:cNvPr id="465924" name="Text Box 4"/>
          <p:cNvSpPr txBox="1">
            <a:spLocks noChangeArrowheads="1"/>
          </p:cNvSpPr>
          <p:nvPr/>
        </p:nvSpPr>
        <p:spPr bwMode="auto">
          <a:xfrm>
            <a:off x="1366838" y="4438650"/>
            <a:ext cx="6391275" cy="587375"/>
          </a:xfrm>
          <a:prstGeom prst="rect">
            <a:avLst/>
          </a:prstGeom>
          <a:noFill/>
          <a:ln w="12700" cap="sq">
            <a:noFill/>
            <a:miter lim="800000"/>
            <a:headEnd type="none" w="sm" len="sm"/>
            <a:tailEnd type="none" w="sm" len="sm"/>
          </a:ln>
          <a:effectLst/>
        </p:spPr>
        <p:txBody>
          <a:bodyPr>
            <a:spAutoFit/>
          </a:bodyPr>
          <a:lstStyle/>
          <a:p>
            <a:pPr marL="180975" indent="-180975">
              <a:lnSpc>
                <a:spcPct val="90000"/>
              </a:lnSpc>
              <a:spcBef>
                <a:spcPct val="20000"/>
              </a:spcBef>
            </a:pPr>
            <a:r>
              <a:rPr lang="fr-FR" sz="1800" i="1" dirty="0"/>
              <a:t>* Source: Adapté de </a:t>
            </a:r>
            <a:r>
              <a:rPr lang="fr-FR" sz="1800" i="1" dirty="0" smtClean="0"/>
              <a:t>A. Dubuc</a:t>
            </a:r>
            <a:r>
              <a:rPr lang="fr-FR" sz="1800" i="1" dirty="0"/>
              <a:t>, </a:t>
            </a:r>
            <a:r>
              <a:rPr lang="fr-FR" sz="1800" i="1" dirty="0" smtClean="0"/>
              <a:t>Le </a:t>
            </a:r>
            <a:r>
              <a:rPr lang="fr-FR" sz="1800" i="1" dirty="0"/>
              <a:t>marché des condos bascule dans  le camp des </a:t>
            </a:r>
            <a:r>
              <a:rPr lang="fr-FR" sz="1800" i="1" dirty="0" smtClean="0"/>
              <a:t>vendeurs, </a:t>
            </a:r>
            <a:r>
              <a:rPr lang="fr-FR" sz="1800" i="1" dirty="0"/>
              <a:t>LES AFFAIRES, 16 septembre 2000</a:t>
            </a:r>
          </a:p>
        </p:txBody>
      </p:sp>
      <p:pic>
        <p:nvPicPr>
          <p:cNvPr id="466067" name="Picture 147"/>
          <p:cNvPicPr>
            <a:picLocks noChangeAspect="1" noChangeArrowheads="1"/>
          </p:cNvPicPr>
          <p:nvPr/>
        </p:nvPicPr>
        <p:blipFill>
          <a:blip r:embed="rId3" cstate="print"/>
          <a:srcRect/>
          <a:stretch>
            <a:fillRect/>
          </a:stretch>
        </p:blipFill>
        <p:spPr bwMode="auto">
          <a:xfrm>
            <a:off x="1438275" y="2409825"/>
            <a:ext cx="6254750" cy="1832566"/>
          </a:xfrm>
          <a:prstGeom prst="rect">
            <a:avLst/>
          </a:prstGeom>
          <a:noFill/>
          <a:ln w="12700" cap="sq">
            <a:noFill/>
            <a:miter lim="800000"/>
            <a:headEnd type="none" w="sm" len="sm"/>
            <a:tailEnd type="none" w="sm" len="sm"/>
          </a:ln>
          <a:effectLst/>
        </p:spPr>
      </p:pic>
    </p:spTree>
  </p:cSld>
  <p:clrMapOvr>
    <a:overrideClrMapping bg1="lt1" tx1="dk1" bg2="lt2" tx2="dk2" accent1="accent1" accent2="accent2" accent3="accent3" accent4="accent4" accent5="accent5" accent6="accent6" hlink="hlink" folHlink="folHlink"/>
  </p:clrMapOvr>
  <p:transition xmlns:p14="http://schemas.microsoft.com/office/powerpoint/2010/main">
    <p:wipe dir="r"/>
  </p:transition>
  <p:timing>
    <p:tnLst>
      <p:par>
        <p:cTn xmlns:p14="http://schemas.microsoft.com/office/powerpoint/2010/mai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470018" name="Rectangle 2"/>
          <p:cNvSpPr>
            <a:spLocks noGrp="1" noChangeArrowheads="1"/>
          </p:cNvSpPr>
          <p:nvPr>
            <p:ph type="title"/>
          </p:nvPr>
        </p:nvSpPr>
        <p:spPr/>
        <p:txBody>
          <a:bodyPr>
            <a:normAutofit fontScale="90000"/>
          </a:bodyPr>
          <a:lstStyle/>
          <a:p>
            <a:r>
              <a:rPr lang="fr-FR" sz="3600" dirty="0"/>
              <a:t>Exemple </a:t>
            </a:r>
            <a:r>
              <a:rPr lang="fr-FR" sz="3600" dirty="0" smtClean="0"/>
              <a:t>12: </a:t>
            </a:r>
            <a:r>
              <a:rPr lang="fr-FR" sz="3600" dirty="0"/>
              <a:t>le délai de ventes (en jours) </a:t>
            </a:r>
            <a:br>
              <a:rPr lang="fr-FR" sz="3600" dirty="0"/>
            </a:br>
            <a:r>
              <a:rPr lang="fr-FR" sz="3600" dirty="0"/>
              <a:t>par ordre croissant</a:t>
            </a:r>
          </a:p>
        </p:txBody>
      </p:sp>
      <p:sp>
        <p:nvSpPr>
          <p:cNvPr id="4" name="Espace réservé du numéro de diapositive 5"/>
          <p:cNvSpPr>
            <a:spLocks noGrp="1"/>
          </p:cNvSpPr>
          <p:nvPr>
            <p:ph type="sldNum" sz="quarter" idx="12"/>
          </p:nvPr>
        </p:nvSpPr>
        <p:spPr/>
        <p:txBody>
          <a:bodyPr/>
          <a:lstStyle/>
          <a:p>
            <a:r>
              <a:rPr lang="fr-FR"/>
              <a:t>C1-</a:t>
            </a:r>
            <a:fld id="{E170DE82-5EAD-41CF-BFCB-879D4753364A}" type="slidenum">
              <a:rPr lang="fr-FR"/>
              <a:pPr/>
              <a:t>68</a:t>
            </a:fld>
            <a:endParaRPr lang="fr-FR"/>
          </a:p>
        </p:txBody>
      </p:sp>
      <p:pic>
        <p:nvPicPr>
          <p:cNvPr id="470028" name="Picture 12"/>
          <p:cNvPicPr>
            <a:picLocks noChangeAspect="1" noChangeArrowheads="1"/>
          </p:cNvPicPr>
          <p:nvPr/>
        </p:nvPicPr>
        <p:blipFill>
          <a:blip r:embed="rId3" cstate="print"/>
          <a:srcRect/>
          <a:stretch>
            <a:fillRect/>
          </a:stretch>
        </p:blipFill>
        <p:spPr bwMode="auto">
          <a:xfrm>
            <a:off x="1457325" y="2398713"/>
            <a:ext cx="6219825" cy="2049462"/>
          </a:xfrm>
          <a:prstGeom prst="rect">
            <a:avLst/>
          </a:prstGeom>
          <a:noFill/>
          <a:ln w="12700" cap="sq">
            <a:noFill/>
            <a:miter lim="800000"/>
            <a:headEnd type="none" w="sm" len="sm"/>
            <a:tailEnd type="none" w="sm" len="sm"/>
          </a:ln>
          <a:effectLst/>
        </p:spPr>
      </p:pic>
    </p:spTree>
  </p:cSld>
  <p:clrMapOvr>
    <a:overrideClrMapping bg1="lt1" tx1="dk1" bg2="lt2" tx2="dk2" accent1="accent1" accent2="accent2" accent3="accent3" accent4="accent4" accent5="accent5" accent6="accent6" hlink="hlink" folHlink="folHlink"/>
  </p:clrMapOvr>
  <p:transition xmlns:p14="http://schemas.microsoft.com/office/powerpoint/2010/main">
    <p:wipe dir="r"/>
  </p:transition>
  <p:timing>
    <p:tnLst>
      <p:par>
        <p:cTn xmlns:p14="http://schemas.microsoft.com/office/powerpoint/2010/mai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466946" name="Rectangle 2"/>
          <p:cNvSpPr>
            <a:spLocks noGrp="1" noChangeArrowheads="1"/>
          </p:cNvSpPr>
          <p:nvPr>
            <p:ph type="title"/>
          </p:nvPr>
        </p:nvSpPr>
        <p:spPr/>
        <p:txBody>
          <a:bodyPr/>
          <a:lstStyle/>
          <a:p>
            <a:r>
              <a:rPr lang="fr-FR" sz="3600" dirty="0"/>
              <a:t>Exemple </a:t>
            </a:r>
            <a:r>
              <a:rPr lang="fr-FR" sz="3600" dirty="0" smtClean="0"/>
              <a:t>12:</a:t>
            </a:r>
            <a:r>
              <a:rPr lang="fr-CA" sz="3600" dirty="0" smtClean="0"/>
              <a:t> </a:t>
            </a:r>
            <a:r>
              <a:rPr lang="fr-CA" sz="3600" dirty="0"/>
              <a:t>détermination des tiges </a:t>
            </a:r>
            <a:endParaRPr lang="fr-FR" sz="3600" dirty="0"/>
          </a:p>
        </p:txBody>
      </p:sp>
      <p:sp>
        <p:nvSpPr>
          <p:cNvPr id="4" name="Espace réservé du numéro de diapositive 5"/>
          <p:cNvSpPr>
            <a:spLocks noGrp="1"/>
          </p:cNvSpPr>
          <p:nvPr>
            <p:ph type="sldNum" sz="quarter" idx="12"/>
          </p:nvPr>
        </p:nvSpPr>
        <p:spPr/>
        <p:txBody>
          <a:bodyPr/>
          <a:lstStyle/>
          <a:p>
            <a:r>
              <a:rPr lang="fr-FR"/>
              <a:t>C1-</a:t>
            </a:r>
            <a:fld id="{43B804F3-CCF4-403B-A74C-4EF98FBEAF18}" type="slidenum">
              <a:rPr lang="fr-FR"/>
              <a:pPr/>
              <a:t>69</a:t>
            </a:fld>
            <a:endParaRPr lang="fr-FR"/>
          </a:p>
        </p:txBody>
      </p:sp>
      <p:sp>
        <p:nvSpPr>
          <p:cNvPr id="466947" name="Rectangle 3"/>
          <p:cNvSpPr>
            <a:spLocks noGrp="1" noChangeArrowheads="1"/>
          </p:cNvSpPr>
          <p:nvPr>
            <p:ph sz="quarter" idx="1"/>
          </p:nvPr>
        </p:nvSpPr>
        <p:spPr>
          <a:xfrm>
            <a:off x="457200" y="1600200"/>
            <a:ext cx="8229600" cy="2878138"/>
          </a:xfrm>
        </p:spPr>
        <p:txBody>
          <a:bodyPr/>
          <a:lstStyle/>
          <a:p>
            <a:pPr marL="361950" indent="-361950"/>
            <a:r>
              <a:rPr lang="fr-CA"/>
              <a:t>La plus petite valeur est 106 et la plus grande 170 </a:t>
            </a:r>
          </a:p>
          <a:p>
            <a:pPr marL="361950" indent="-361950"/>
            <a:r>
              <a:rPr lang="fr-CA"/>
              <a:t>On utilise donc comme tiges 10, 11, 12, 13, 14 ,15, 16, 17</a:t>
            </a:r>
          </a:p>
          <a:p>
            <a:pPr marL="361950" indent="-361950"/>
            <a:r>
              <a:rPr lang="fr-CA"/>
              <a:t>Les feuilles sont le dernier chiffre de chaque observation sur la tige appropriée</a:t>
            </a:r>
            <a:endParaRPr lang="fr-FR"/>
          </a:p>
        </p:txBody>
      </p:sp>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468994" name="Rectangle 2"/>
          <p:cNvSpPr>
            <a:spLocks noGrp="1" noChangeArrowheads="1"/>
          </p:cNvSpPr>
          <p:nvPr>
            <p:ph type="title"/>
          </p:nvPr>
        </p:nvSpPr>
        <p:spPr/>
        <p:txBody>
          <a:bodyPr>
            <a:normAutofit fontScale="90000"/>
          </a:bodyPr>
          <a:lstStyle/>
          <a:p>
            <a:r>
              <a:rPr lang="fr-FR" sz="3600" dirty="0"/>
              <a:t>Exemple </a:t>
            </a:r>
            <a:r>
              <a:rPr lang="fr-FR" sz="3600" dirty="0" smtClean="0"/>
              <a:t>12: </a:t>
            </a:r>
            <a:r>
              <a:rPr lang="fr-FR" sz="3600" dirty="0"/>
              <a:t>dépouillement des données</a:t>
            </a:r>
            <a:br>
              <a:rPr lang="fr-FR" sz="3600" dirty="0"/>
            </a:br>
            <a:r>
              <a:rPr lang="fr-FR" sz="3600" dirty="0"/>
              <a:t>selon le diagramme en feuilles</a:t>
            </a:r>
          </a:p>
        </p:txBody>
      </p:sp>
      <p:sp>
        <p:nvSpPr>
          <p:cNvPr id="4" name="Espace réservé du numéro de diapositive 5"/>
          <p:cNvSpPr>
            <a:spLocks noGrp="1"/>
          </p:cNvSpPr>
          <p:nvPr>
            <p:ph type="sldNum" sz="quarter" idx="12"/>
          </p:nvPr>
        </p:nvSpPr>
        <p:spPr/>
        <p:txBody>
          <a:bodyPr/>
          <a:lstStyle/>
          <a:p>
            <a:r>
              <a:rPr lang="fr-FR"/>
              <a:t>C1-</a:t>
            </a:r>
            <a:fld id="{C275B6BD-71D8-4082-813B-B18AE14AE145}" type="slidenum">
              <a:rPr lang="fr-FR"/>
              <a:pPr/>
              <a:t>70</a:t>
            </a:fld>
            <a:endParaRPr lang="fr-FR"/>
          </a:p>
        </p:txBody>
      </p:sp>
      <p:pic>
        <p:nvPicPr>
          <p:cNvPr id="468996" name="Picture 4"/>
          <p:cNvPicPr>
            <a:picLocks noChangeAspect="1" noChangeArrowheads="1"/>
          </p:cNvPicPr>
          <p:nvPr/>
        </p:nvPicPr>
        <p:blipFill>
          <a:blip r:embed="rId4" cstate="print"/>
          <a:srcRect/>
          <a:stretch>
            <a:fillRect/>
          </a:stretch>
        </p:blipFill>
        <p:spPr bwMode="auto">
          <a:xfrm>
            <a:off x="1154113" y="2624138"/>
            <a:ext cx="6835775" cy="2871787"/>
          </a:xfrm>
          <a:prstGeom prst="rect">
            <a:avLst/>
          </a:prstGeom>
          <a:noFill/>
          <a:ln w="12700" cap="sq">
            <a:noFill/>
            <a:miter lim="800000"/>
            <a:headEnd type="none" w="sm" len="sm"/>
            <a:tailEnd type="none" w="sm" len="sm"/>
          </a:ln>
          <a:effectLst/>
        </p:spPr>
      </p:pic>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478210" name="Rectangle 2"/>
          <p:cNvSpPr>
            <a:spLocks noGrp="1" noChangeArrowheads="1"/>
          </p:cNvSpPr>
          <p:nvPr>
            <p:ph type="title"/>
          </p:nvPr>
        </p:nvSpPr>
        <p:spPr/>
        <p:txBody>
          <a:bodyPr>
            <a:normAutofit fontScale="90000"/>
          </a:bodyPr>
          <a:lstStyle/>
          <a:p>
            <a:r>
              <a:rPr lang="fr-FR" sz="3600" dirty="0" smtClean="0"/>
              <a:t>Méthodes de représentation des données</a:t>
            </a:r>
            <a:endParaRPr lang="fr-FR" sz="3600" dirty="0"/>
          </a:p>
        </p:txBody>
      </p:sp>
      <p:sp>
        <p:nvSpPr>
          <p:cNvPr id="4" name="Espace réservé du numéro de diapositive 5"/>
          <p:cNvSpPr>
            <a:spLocks noGrp="1"/>
          </p:cNvSpPr>
          <p:nvPr>
            <p:ph type="sldNum" sz="quarter" idx="12"/>
          </p:nvPr>
        </p:nvSpPr>
        <p:spPr/>
        <p:txBody>
          <a:bodyPr/>
          <a:lstStyle/>
          <a:p>
            <a:r>
              <a:rPr lang="fr-FR"/>
              <a:t>C1-</a:t>
            </a:r>
            <a:fld id="{7C1E3F91-F28B-4B57-B588-00E83C94B886}" type="slidenum">
              <a:rPr lang="fr-FR"/>
              <a:pPr/>
              <a:t>71</a:t>
            </a:fld>
            <a:endParaRPr lang="fr-FR"/>
          </a:p>
        </p:txBody>
      </p:sp>
      <p:sp>
        <p:nvSpPr>
          <p:cNvPr id="478211" name="Rectangle 3"/>
          <p:cNvSpPr>
            <a:spLocks noGrp="1" noChangeArrowheads="1"/>
          </p:cNvSpPr>
          <p:nvPr>
            <p:ph sz="quarter" idx="1"/>
          </p:nvPr>
        </p:nvSpPr>
        <p:spPr/>
        <p:txBody>
          <a:bodyPr/>
          <a:lstStyle/>
          <a:p>
            <a:r>
              <a:rPr lang="fr-FR" sz="2600" dirty="0"/>
              <a:t>Diagramme en bâtons </a:t>
            </a:r>
          </a:p>
          <a:p>
            <a:r>
              <a:rPr lang="fr-FR" sz="2600" dirty="0"/>
              <a:t>Histogramme </a:t>
            </a:r>
          </a:p>
          <a:p>
            <a:r>
              <a:rPr lang="fr-FR" sz="2600" dirty="0"/>
              <a:t>Polygone de fréquences</a:t>
            </a:r>
          </a:p>
          <a:p>
            <a:r>
              <a:rPr lang="fr-FR" sz="2600" dirty="0"/>
              <a:t>Courbe de fréquences cumulées</a:t>
            </a:r>
          </a:p>
          <a:p>
            <a:r>
              <a:rPr lang="fr-FR" sz="2600" dirty="0"/>
              <a:t>Diagramme à </a:t>
            </a:r>
            <a:r>
              <a:rPr lang="fr-FR" sz="2600" dirty="0" smtClean="0"/>
              <a:t>secteurs</a:t>
            </a:r>
          </a:p>
          <a:p>
            <a:r>
              <a:rPr lang="fr-FR" sz="2600" dirty="0" smtClean="0"/>
              <a:t>Séries chronologiques</a:t>
            </a:r>
          </a:p>
          <a:p>
            <a:r>
              <a:rPr lang="fr-FR" sz="2600" dirty="0" smtClean="0"/>
              <a:t>Tableaux croisés</a:t>
            </a:r>
          </a:p>
          <a:p>
            <a:r>
              <a:rPr lang="fr-FR" sz="2600" dirty="0" smtClean="0"/>
              <a:t>Pour d’autres exemples et explications voir le site internet de </a:t>
            </a:r>
            <a:r>
              <a:rPr lang="fr-FR" sz="2600" i="1" dirty="0" smtClean="0"/>
              <a:t>Statistique Canada</a:t>
            </a:r>
          </a:p>
          <a:p>
            <a:pPr>
              <a:buNone/>
            </a:pPr>
            <a:r>
              <a:rPr lang="fr-FR" sz="2000" dirty="0" smtClean="0"/>
              <a:t>	http://www.statcan.gc.ca/edu/power-pouvoir/ch9/5214821-fra.htm</a:t>
            </a:r>
            <a:endParaRPr lang="fr-FR" dirty="0"/>
          </a:p>
        </p:txBody>
      </p:sp>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479234" name="Rectangle 2"/>
          <p:cNvSpPr>
            <a:spLocks noGrp="1" noChangeArrowheads="1"/>
          </p:cNvSpPr>
          <p:nvPr>
            <p:ph type="title"/>
          </p:nvPr>
        </p:nvSpPr>
        <p:spPr/>
        <p:txBody>
          <a:bodyPr>
            <a:normAutofit fontScale="90000"/>
          </a:bodyPr>
          <a:lstStyle/>
          <a:p>
            <a:r>
              <a:rPr lang="fr-FR" sz="3600" dirty="0"/>
              <a:t>Exemple </a:t>
            </a:r>
            <a:r>
              <a:rPr lang="fr-FR" sz="3600" dirty="0" smtClean="0"/>
              <a:t>13: </a:t>
            </a:r>
            <a:r>
              <a:rPr lang="fr-FR" sz="3600" dirty="0"/>
              <a:t>distribution de </a:t>
            </a:r>
            <a:r>
              <a:rPr lang="fr-FR" sz="3600" dirty="0" smtClean="0"/>
              <a:t>fréquences du nombre d’erreurs d</a:t>
            </a:r>
            <a:r>
              <a:rPr lang="en-CA" sz="3600" dirty="0" smtClean="0"/>
              <a:t>’assemblage</a:t>
            </a:r>
            <a:endParaRPr lang="fr-FR" sz="3600" dirty="0"/>
          </a:p>
        </p:txBody>
      </p:sp>
      <p:sp>
        <p:nvSpPr>
          <p:cNvPr id="5" name="Espace réservé du numéro de diapositive 5"/>
          <p:cNvSpPr>
            <a:spLocks noGrp="1"/>
          </p:cNvSpPr>
          <p:nvPr>
            <p:ph type="sldNum" sz="quarter" idx="12"/>
          </p:nvPr>
        </p:nvSpPr>
        <p:spPr/>
        <p:txBody>
          <a:bodyPr/>
          <a:lstStyle/>
          <a:p>
            <a:r>
              <a:rPr lang="fr-FR"/>
              <a:t>C1-</a:t>
            </a:r>
            <a:fld id="{A2921731-F680-4EAF-ADAA-D0A6DF1538D5}" type="slidenum">
              <a:rPr lang="fr-FR"/>
              <a:pPr/>
              <a:t>72</a:t>
            </a:fld>
            <a:endParaRPr lang="fr-FR"/>
          </a:p>
        </p:txBody>
      </p:sp>
      <p:sp>
        <p:nvSpPr>
          <p:cNvPr id="479235" name="Rectangle 3"/>
          <p:cNvSpPr>
            <a:spLocks noGrp="1" noChangeArrowheads="1"/>
          </p:cNvSpPr>
          <p:nvPr>
            <p:ph sz="quarter" idx="1"/>
          </p:nvPr>
        </p:nvSpPr>
        <p:spPr>
          <a:xfrm>
            <a:off x="457200" y="1600200"/>
            <a:ext cx="8229600" cy="4545013"/>
          </a:xfrm>
        </p:spPr>
        <p:txBody>
          <a:bodyPr/>
          <a:lstStyle/>
          <a:p>
            <a:r>
              <a:rPr lang="fr-FR"/>
              <a:t>Soit le nombre d’erreurs d’assemblage par appareil électrique d’une ligne de production au cours d’une journée</a:t>
            </a:r>
          </a:p>
          <a:p>
            <a:r>
              <a:rPr lang="fr-FR"/>
              <a:t>La distribution de fréquence est:</a:t>
            </a:r>
          </a:p>
        </p:txBody>
      </p:sp>
      <p:pic>
        <p:nvPicPr>
          <p:cNvPr id="479240" name="Picture 8"/>
          <p:cNvPicPr>
            <a:picLocks noChangeAspect="1" noChangeArrowheads="1"/>
          </p:cNvPicPr>
          <p:nvPr/>
        </p:nvPicPr>
        <p:blipFill>
          <a:blip r:embed="rId4" cstate="print"/>
          <a:srcRect/>
          <a:stretch>
            <a:fillRect/>
          </a:stretch>
        </p:blipFill>
        <p:spPr bwMode="auto">
          <a:xfrm>
            <a:off x="2603500" y="3597275"/>
            <a:ext cx="3943350" cy="2947988"/>
          </a:xfrm>
          <a:prstGeom prst="rect">
            <a:avLst/>
          </a:prstGeom>
          <a:noFill/>
          <a:ln w="12700" cap="sq">
            <a:noFill/>
            <a:miter lim="800000"/>
            <a:headEnd type="none" w="sm" len="sm"/>
            <a:tailEnd type="none" w="sm" len="sm"/>
          </a:ln>
          <a:effectLst/>
        </p:spPr>
      </p:pic>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480258" name="Rectangle 2"/>
          <p:cNvSpPr>
            <a:spLocks noGrp="1" noChangeArrowheads="1"/>
          </p:cNvSpPr>
          <p:nvPr>
            <p:ph type="title"/>
          </p:nvPr>
        </p:nvSpPr>
        <p:spPr/>
        <p:txBody>
          <a:bodyPr>
            <a:normAutofit fontScale="90000"/>
          </a:bodyPr>
          <a:lstStyle/>
          <a:p>
            <a:r>
              <a:rPr lang="fr-FR" sz="3600" dirty="0"/>
              <a:t>Exemple </a:t>
            </a:r>
            <a:r>
              <a:rPr lang="fr-FR" sz="3600" dirty="0" smtClean="0"/>
              <a:t>13: </a:t>
            </a:r>
            <a:r>
              <a:rPr lang="fr-FR" sz="3600" dirty="0"/>
              <a:t>diagramme en </a:t>
            </a:r>
            <a:r>
              <a:rPr lang="fr-FR" sz="3600" dirty="0" smtClean="0"/>
              <a:t>bâtons</a:t>
            </a:r>
            <a:br>
              <a:rPr lang="fr-FR" sz="3600" dirty="0" smtClean="0"/>
            </a:br>
            <a:r>
              <a:rPr lang="fr-FR" sz="3600" dirty="0" smtClean="0"/>
              <a:t>du nombre d’erreurs d</a:t>
            </a:r>
            <a:r>
              <a:rPr lang="en-CA" sz="3600" dirty="0" smtClean="0"/>
              <a:t>’assemblage</a:t>
            </a:r>
            <a:endParaRPr lang="fr-FR" sz="3600" dirty="0"/>
          </a:p>
        </p:txBody>
      </p:sp>
      <p:sp>
        <p:nvSpPr>
          <p:cNvPr id="4" name="Espace réservé du numéro de diapositive 5"/>
          <p:cNvSpPr>
            <a:spLocks noGrp="1"/>
          </p:cNvSpPr>
          <p:nvPr>
            <p:ph type="sldNum" sz="quarter" idx="12"/>
          </p:nvPr>
        </p:nvSpPr>
        <p:spPr/>
        <p:txBody>
          <a:bodyPr/>
          <a:lstStyle/>
          <a:p>
            <a:r>
              <a:rPr lang="fr-FR"/>
              <a:t>C1-</a:t>
            </a:r>
            <a:fld id="{42C12339-2240-434F-BFCC-1CC322A227DA}" type="slidenum">
              <a:rPr lang="fr-FR"/>
              <a:pPr/>
              <a:t>73</a:t>
            </a:fld>
            <a:endParaRPr lang="fr-FR"/>
          </a:p>
        </p:txBody>
      </p:sp>
      <p:sp>
        <p:nvSpPr>
          <p:cNvPr id="17" name="ZoneTexte 16"/>
          <p:cNvSpPr txBox="1"/>
          <p:nvPr/>
        </p:nvSpPr>
        <p:spPr>
          <a:xfrm>
            <a:off x="6677025" y="1981200"/>
            <a:ext cx="2466975" cy="2677656"/>
          </a:xfrm>
          <a:prstGeom prst="rect">
            <a:avLst/>
          </a:prstGeom>
          <a:noFill/>
        </p:spPr>
        <p:txBody>
          <a:bodyPr wrap="square" rtlCol="0">
            <a:spAutoFit/>
          </a:bodyPr>
          <a:lstStyle/>
          <a:p>
            <a:r>
              <a:rPr lang="fr-FR" sz="2400" dirty="0" smtClean="0"/>
              <a:t>Pour obtenir l’histogramme dans Excel, sous l’onglet</a:t>
            </a:r>
            <a:r>
              <a:rPr lang="fr-FR" sz="2400" dirty="0" smtClean="0">
                <a:solidFill>
                  <a:srgbClr val="000099"/>
                </a:solidFill>
              </a:rPr>
              <a:t> </a:t>
            </a:r>
            <a:r>
              <a:rPr lang="fr-FR" sz="2400" i="1" dirty="0" smtClean="0">
                <a:solidFill>
                  <a:srgbClr val="000099"/>
                </a:solidFill>
              </a:rPr>
              <a:t>Insertion</a:t>
            </a:r>
            <a:r>
              <a:rPr lang="fr-FR" sz="2400" dirty="0" smtClean="0"/>
              <a:t>,  choisir </a:t>
            </a:r>
            <a:r>
              <a:rPr lang="fr-FR" sz="2400" i="1" dirty="0" smtClean="0">
                <a:solidFill>
                  <a:srgbClr val="000099"/>
                </a:solidFill>
              </a:rPr>
              <a:t>Colonne</a:t>
            </a:r>
            <a:r>
              <a:rPr lang="fr-FR" sz="2400" dirty="0" smtClean="0"/>
              <a:t> dans la section </a:t>
            </a:r>
            <a:r>
              <a:rPr lang="fr-FR" sz="2400" i="1" dirty="0" smtClean="0">
                <a:solidFill>
                  <a:srgbClr val="000099"/>
                </a:solidFill>
              </a:rPr>
              <a:t>Graphiqu</a:t>
            </a:r>
            <a:r>
              <a:rPr lang="fr-FR" sz="2400" dirty="0" smtClean="0">
                <a:solidFill>
                  <a:srgbClr val="000099"/>
                </a:solidFill>
              </a:rPr>
              <a:t>e</a:t>
            </a:r>
            <a:r>
              <a:rPr lang="fr-FR" sz="2400" dirty="0" smtClean="0"/>
              <a:t> </a:t>
            </a:r>
            <a:endParaRPr lang="fr-FR" sz="2400" dirty="0"/>
          </a:p>
        </p:txBody>
      </p:sp>
      <p:pic>
        <p:nvPicPr>
          <p:cNvPr id="491525" name="Picture 5"/>
          <p:cNvPicPr>
            <a:picLocks noChangeAspect="1" noChangeArrowheads="1"/>
          </p:cNvPicPr>
          <p:nvPr/>
        </p:nvPicPr>
        <p:blipFill>
          <a:blip r:embed="rId3" cstate="print"/>
          <a:srcRect/>
          <a:stretch>
            <a:fillRect/>
          </a:stretch>
        </p:blipFill>
        <p:spPr bwMode="auto">
          <a:xfrm>
            <a:off x="495299" y="1333499"/>
            <a:ext cx="7572376" cy="4996999"/>
          </a:xfrm>
          <a:prstGeom prst="rect">
            <a:avLst/>
          </a:prstGeom>
          <a:noFill/>
          <a:ln w="9525">
            <a:noFill/>
            <a:miter lim="800000"/>
            <a:headEnd/>
            <a:tailEnd/>
          </a:ln>
          <a:effectLst/>
        </p:spPr>
      </p:pic>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480258" name="Rectangle 2"/>
          <p:cNvSpPr>
            <a:spLocks noGrp="1" noChangeArrowheads="1"/>
          </p:cNvSpPr>
          <p:nvPr>
            <p:ph type="title"/>
          </p:nvPr>
        </p:nvSpPr>
        <p:spPr/>
        <p:txBody>
          <a:bodyPr>
            <a:normAutofit fontScale="90000"/>
          </a:bodyPr>
          <a:lstStyle/>
          <a:p>
            <a:r>
              <a:rPr lang="fr-FR" sz="3600" dirty="0"/>
              <a:t>Exemple </a:t>
            </a:r>
            <a:r>
              <a:rPr lang="fr-FR" sz="3600" dirty="0" smtClean="0"/>
              <a:t>13: </a:t>
            </a:r>
            <a:r>
              <a:rPr lang="fr-FR" sz="3600" dirty="0"/>
              <a:t>diagramme en </a:t>
            </a:r>
            <a:r>
              <a:rPr lang="fr-FR" sz="3600" dirty="0" smtClean="0"/>
              <a:t>bâtons</a:t>
            </a:r>
            <a:br>
              <a:rPr lang="fr-FR" sz="3600" dirty="0" smtClean="0"/>
            </a:br>
            <a:r>
              <a:rPr lang="en-CA" sz="3600" dirty="0" smtClean="0"/>
              <a:t>avec Excel</a:t>
            </a:r>
            <a:endParaRPr lang="fr-FR" sz="3600" dirty="0"/>
          </a:p>
        </p:txBody>
      </p:sp>
      <p:sp>
        <p:nvSpPr>
          <p:cNvPr id="4" name="Espace réservé du numéro de diapositive 5"/>
          <p:cNvSpPr>
            <a:spLocks noGrp="1"/>
          </p:cNvSpPr>
          <p:nvPr>
            <p:ph type="sldNum" sz="quarter" idx="12"/>
          </p:nvPr>
        </p:nvSpPr>
        <p:spPr/>
        <p:txBody>
          <a:bodyPr/>
          <a:lstStyle/>
          <a:p>
            <a:r>
              <a:rPr lang="fr-FR"/>
              <a:t>C1-</a:t>
            </a:r>
            <a:fld id="{42C12339-2240-434F-BFCC-1CC322A227DA}" type="slidenum">
              <a:rPr lang="fr-FR"/>
              <a:pPr/>
              <a:t>74</a:t>
            </a:fld>
            <a:endParaRPr lang="fr-FR"/>
          </a:p>
        </p:txBody>
      </p:sp>
      <p:sp>
        <p:nvSpPr>
          <p:cNvPr id="2" name="Espace réservé du contenu 1"/>
          <p:cNvSpPr>
            <a:spLocks noGrp="1"/>
          </p:cNvSpPr>
          <p:nvPr>
            <p:ph sz="quarter" idx="1"/>
          </p:nvPr>
        </p:nvSpPr>
        <p:spPr>
          <a:xfrm>
            <a:off x="457200" y="1600200"/>
            <a:ext cx="8389088" cy="4525963"/>
          </a:xfrm>
        </p:spPr>
        <p:txBody>
          <a:bodyPr/>
          <a:lstStyle/>
          <a:p>
            <a:r>
              <a:rPr lang="fr-FR" dirty="0" smtClean="0"/>
              <a:t>Pour obtenir un histogramme en bâtons dans Excel, sélectionner d’abord les fréquences (absolues ou relatives)</a:t>
            </a:r>
          </a:p>
          <a:p>
            <a:r>
              <a:rPr lang="fr-FR" dirty="0" smtClean="0"/>
              <a:t>Sous l’onglet </a:t>
            </a:r>
            <a:r>
              <a:rPr lang="fr-FR" i="1" dirty="0" smtClean="0">
                <a:solidFill>
                  <a:srgbClr val="000099"/>
                </a:solidFill>
              </a:rPr>
              <a:t>Insertion</a:t>
            </a:r>
            <a:r>
              <a:rPr lang="fr-FR" dirty="0" smtClean="0"/>
              <a:t> choisir </a:t>
            </a:r>
            <a:r>
              <a:rPr lang="fr-FR" i="1" dirty="0" smtClean="0">
                <a:solidFill>
                  <a:srgbClr val="000099"/>
                </a:solidFill>
              </a:rPr>
              <a:t>Colonne</a:t>
            </a:r>
            <a:r>
              <a:rPr lang="fr-FR" dirty="0" smtClean="0"/>
              <a:t> dans la section </a:t>
            </a:r>
            <a:r>
              <a:rPr lang="fr-FR" i="1" dirty="0" smtClean="0">
                <a:solidFill>
                  <a:srgbClr val="000099"/>
                </a:solidFill>
              </a:rPr>
              <a:t>Graphique</a:t>
            </a:r>
          </a:p>
          <a:p>
            <a:r>
              <a:rPr lang="fr-FR" dirty="0" smtClean="0"/>
              <a:t>Pour ajouter les modalités, cliquer le bouton droit sur la figure, choisir </a:t>
            </a:r>
            <a:r>
              <a:rPr lang="fr-FR" i="1" dirty="0" smtClean="0">
                <a:solidFill>
                  <a:srgbClr val="000099"/>
                </a:solidFill>
              </a:rPr>
              <a:t>Sélectionner des données</a:t>
            </a:r>
            <a:r>
              <a:rPr lang="fr-FR" i="1" dirty="0" smtClean="0"/>
              <a:t>,</a:t>
            </a:r>
            <a:r>
              <a:rPr lang="fr-FR" dirty="0" smtClean="0"/>
              <a:t> sous </a:t>
            </a:r>
            <a:r>
              <a:rPr lang="fr-FR" i="1" dirty="0" smtClean="0">
                <a:solidFill>
                  <a:srgbClr val="000099"/>
                </a:solidFill>
              </a:rPr>
              <a:t>Étiquettes de l’axe horizontal (abscisse) </a:t>
            </a:r>
            <a:r>
              <a:rPr lang="fr-FR" dirty="0" smtClean="0"/>
              <a:t>cliquer </a:t>
            </a:r>
            <a:r>
              <a:rPr lang="fr-FR" i="1" dirty="0" smtClean="0">
                <a:solidFill>
                  <a:srgbClr val="000099"/>
                </a:solidFill>
              </a:rPr>
              <a:t>Modifier</a:t>
            </a:r>
            <a:r>
              <a:rPr lang="fr-FR" i="1" dirty="0" smtClean="0"/>
              <a:t> </a:t>
            </a:r>
            <a:r>
              <a:rPr lang="fr-FR" dirty="0" smtClean="0"/>
              <a:t>puis spécifier la plage des modalités à ajouter</a:t>
            </a:r>
            <a:endParaRPr lang="fr-FR" i="1" dirty="0"/>
          </a:p>
        </p:txBody>
      </p:sp>
    </p:spTree>
    <p:extLst>
      <p:ext uri="{BB962C8B-B14F-4D97-AF65-F5344CB8AC3E}">
        <p14:creationId xmlns:p14="http://schemas.microsoft.com/office/powerpoint/2010/main" val="756823977"/>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481282" name="Rectangle 2"/>
          <p:cNvSpPr>
            <a:spLocks noGrp="1" noChangeArrowheads="1"/>
          </p:cNvSpPr>
          <p:nvPr>
            <p:ph type="title"/>
          </p:nvPr>
        </p:nvSpPr>
        <p:spPr/>
        <p:txBody>
          <a:bodyPr>
            <a:normAutofit fontScale="90000"/>
          </a:bodyPr>
          <a:lstStyle/>
          <a:p>
            <a:r>
              <a:rPr lang="fr-FR" sz="3600" dirty="0"/>
              <a:t>Exemple </a:t>
            </a:r>
            <a:r>
              <a:rPr lang="fr-FR" sz="3600" dirty="0" smtClean="0"/>
              <a:t>14: </a:t>
            </a:r>
            <a:r>
              <a:rPr lang="fr-FR" sz="3600" dirty="0"/>
              <a:t>distribution de fréquences </a:t>
            </a:r>
            <a:br>
              <a:rPr lang="fr-FR" sz="3600" dirty="0"/>
            </a:br>
            <a:r>
              <a:rPr lang="fr-FR" sz="3600" dirty="0"/>
              <a:t>de la pointure des </a:t>
            </a:r>
            <a:r>
              <a:rPr lang="fr-FR" sz="3600" dirty="0" smtClean="0"/>
              <a:t>souliers pour homme</a:t>
            </a:r>
            <a:endParaRPr lang="fr-FR" sz="3600" dirty="0"/>
          </a:p>
        </p:txBody>
      </p:sp>
      <p:sp>
        <p:nvSpPr>
          <p:cNvPr id="4" name="Espace réservé du numéro de diapositive 5"/>
          <p:cNvSpPr>
            <a:spLocks noGrp="1"/>
          </p:cNvSpPr>
          <p:nvPr>
            <p:ph type="sldNum" sz="quarter" idx="12"/>
          </p:nvPr>
        </p:nvSpPr>
        <p:spPr/>
        <p:txBody>
          <a:bodyPr/>
          <a:lstStyle/>
          <a:p>
            <a:r>
              <a:rPr lang="fr-FR"/>
              <a:t>C1-</a:t>
            </a:r>
            <a:fld id="{FA953195-56AA-46B6-9A08-B41D487F9F76}" type="slidenum">
              <a:rPr lang="fr-FR"/>
              <a:pPr/>
              <a:t>75</a:t>
            </a:fld>
            <a:endParaRPr lang="fr-FR"/>
          </a:p>
        </p:txBody>
      </p:sp>
      <p:pic>
        <p:nvPicPr>
          <p:cNvPr id="481289" name="Picture 9"/>
          <p:cNvPicPr>
            <a:picLocks noChangeAspect="1" noChangeArrowheads="1"/>
          </p:cNvPicPr>
          <p:nvPr/>
        </p:nvPicPr>
        <p:blipFill>
          <a:blip r:embed="rId4" cstate="print"/>
          <a:srcRect/>
          <a:stretch>
            <a:fillRect/>
          </a:stretch>
        </p:blipFill>
        <p:spPr bwMode="auto">
          <a:xfrm>
            <a:off x="1655763" y="2174875"/>
            <a:ext cx="5834062" cy="3489325"/>
          </a:xfrm>
          <a:prstGeom prst="rect">
            <a:avLst/>
          </a:prstGeom>
          <a:noFill/>
          <a:ln w="12700" cap="sq">
            <a:noFill/>
            <a:miter lim="800000"/>
            <a:headEnd type="none" w="sm" len="sm"/>
            <a:tailEnd type="none" w="sm" len="sm"/>
          </a:ln>
          <a:effectLst/>
        </p:spPr>
      </p:pic>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483330" name="Rectangle 2"/>
          <p:cNvSpPr>
            <a:spLocks noGrp="1" noChangeArrowheads="1"/>
          </p:cNvSpPr>
          <p:nvPr>
            <p:ph type="title"/>
          </p:nvPr>
        </p:nvSpPr>
        <p:spPr/>
        <p:txBody>
          <a:bodyPr>
            <a:normAutofit fontScale="90000"/>
          </a:bodyPr>
          <a:lstStyle/>
          <a:p>
            <a:r>
              <a:rPr lang="fr-FR" sz="3600" dirty="0"/>
              <a:t>Exemple </a:t>
            </a:r>
            <a:r>
              <a:rPr lang="fr-FR" sz="3600" dirty="0" smtClean="0"/>
              <a:t>14: </a:t>
            </a:r>
            <a:r>
              <a:rPr lang="fr-FR" sz="3600" dirty="0"/>
              <a:t>diagramme en </a:t>
            </a:r>
            <a:r>
              <a:rPr lang="fr-FR" sz="3600" dirty="0" smtClean="0"/>
              <a:t>bâtons</a:t>
            </a:r>
            <a:br>
              <a:rPr lang="fr-FR" sz="3600" dirty="0" smtClean="0"/>
            </a:br>
            <a:r>
              <a:rPr lang="fr-FR" sz="3600" dirty="0" smtClean="0"/>
              <a:t>de la pointure des souliers pour homme</a:t>
            </a:r>
            <a:endParaRPr lang="fr-FR" sz="3600" dirty="0"/>
          </a:p>
        </p:txBody>
      </p:sp>
      <p:sp>
        <p:nvSpPr>
          <p:cNvPr id="4" name="Espace réservé du numéro de diapositive 5"/>
          <p:cNvSpPr>
            <a:spLocks noGrp="1"/>
          </p:cNvSpPr>
          <p:nvPr>
            <p:ph type="sldNum" sz="quarter" idx="12"/>
          </p:nvPr>
        </p:nvSpPr>
        <p:spPr/>
        <p:txBody>
          <a:bodyPr/>
          <a:lstStyle/>
          <a:p>
            <a:r>
              <a:rPr lang="fr-FR"/>
              <a:t>C1-</a:t>
            </a:r>
            <a:fld id="{17E911C1-BFF3-4545-94D0-777997F961F8}" type="slidenum">
              <a:rPr lang="fr-FR"/>
              <a:pPr/>
              <a:t>76</a:t>
            </a:fld>
            <a:endParaRPr lang="fr-FR"/>
          </a:p>
        </p:txBody>
      </p:sp>
      <p:pic>
        <p:nvPicPr>
          <p:cNvPr id="492546" name="Picture 2"/>
          <p:cNvPicPr>
            <a:picLocks noChangeAspect="1" noChangeArrowheads="1"/>
          </p:cNvPicPr>
          <p:nvPr/>
        </p:nvPicPr>
        <p:blipFill>
          <a:blip r:embed="rId3" cstate="print"/>
          <a:srcRect/>
          <a:stretch>
            <a:fillRect/>
          </a:stretch>
        </p:blipFill>
        <p:spPr bwMode="auto">
          <a:xfrm>
            <a:off x="685800" y="1452563"/>
            <a:ext cx="7791450" cy="4486275"/>
          </a:xfrm>
          <a:prstGeom prst="rect">
            <a:avLst/>
          </a:prstGeom>
          <a:noFill/>
          <a:ln w="9525">
            <a:noFill/>
            <a:miter lim="800000"/>
            <a:headEnd/>
            <a:tailEnd/>
          </a:ln>
          <a:effectLst/>
        </p:spPr>
      </p:pic>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484354" name="Rectangle 2"/>
          <p:cNvSpPr>
            <a:spLocks noGrp="1" noChangeArrowheads="1"/>
          </p:cNvSpPr>
          <p:nvPr>
            <p:ph type="title"/>
          </p:nvPr>
        </p:nvSpPr>
        <p:spPr/>
        <p:txBody>
          <a:bodyPr/>
          <a:lstStyle/>
          <a:p>
            <a:r>
              <a:rPr lang="fr-FR" dirty="0" smtClean="0"/>
              <a:t>Histogramme</a:t>
            </a:r>
            <a:endParaRPr lang="fr-FR" dirty="0"/>
          </a:p>
        </p:txBody>
      </p:sp>
      <p:sp>
        <p:nvSpPr>
          <p:cNvPr id="4" name="Espace réservé du numéro de diapositive 5"/>
          <p:cNvSpPr>
            <a:spLocks noGrp="1"/>
          </p:cNvSpPr>
          <p:nvPr>
            <p:ph type="sldNum" sz="quarter" idx="12"/>
          </p:nvPr>
        </p:nvSpPr>
        <p:spPr/>
        <p:txBody>
          <a:bodyPr/>
          <a:lstStyle/>
          <a:p>
            <a:r>
              <a:rPr lang="fr-FR"/>
              <a:t>C1-</a:t>
            </a:r>
            <a:fld id="{55B8CF0F-63DE-476C-B418-B79C3E0EE0B6}" type="slidenum">
              <a:rPr lang="fr-FR"/>
              <a:pPr/>
              <a:t>77</a:t>
            </a:fld>
            <a:endParaRPr lang="fr-FR"/>
          </a:p>
        </p:txBody>
      </p:sp>
      <p:sp>
        <p:nvSpPr>
          <p:cNvPr id="484355" name="Rectangle 3"/>
          <p:cNvSpPr>
            <a:spLocks noGrp="1" noChangeArrowheads="1"/>
          </p:cNvSpPr>
          <p:nvPr>
            <p:ph sz="quarter" idx="1"/>
          </p:nvPr>
        </p:nvSpPr>
        <p:spPr/>
        <p:txBody>
          <a:bodyPr/>
          <a:lstStyle/>
          <a:p>
            <a:r>
              <a:rPr lang="fr-FR" dirty="0" smtClean="0"/>
              <a:t>Graphique qui vise à représenter, à l’aide de rectangles, la répartition des valeurs d'une variable statistique continue qui ont été regroupées en classes</a:t>
            </a:r>
          </a:p>
          <a:p>
            <a:r>
              <a:rPr lang="fr-FR" dirty="0" smtClean="0"/>
              <a:t> Les rectangles ont une hauteur proportionnelle aux fréquences observées pour chaque classe</a:t>
            </a:r>
          </a:p>
          <a:p>
            <a:r>
              <a:rPr lang="fr-FR" dirty="0" smtClean="0"/>
              <a:t>Afin de donner l’impression de continuité, les rectangles doivent se toucher</a:t>
            </a:r>
          </a:p>
        </p:txBody>
      </p:sp>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sz="3600" dirty="0" smtClean="0">
                <a:latin typeface="+mn-lt"/>
              </a:rPr>
              <a:t>Exemple 15: distribution de fréquences des ventes de </a:t>
            </a:r>
            <a:r>
              <a:rPr lang="fr-FR" sz="3600" dirty="0" smtClean="0">
                <a:solidFill>
                  <a:schemeClr val="tx1"/>
                </a:solidFill>
                <a:latin typeface="+mn-lt"/>
                <a:ea typeface="+mn-ea"/>
                <a:cs typeface="+mn-cs"/>
              </a:rPr>
              <a:t>l’entreprise </a:t>
            </a:r>
            <a:r>
              <a:rPr lang="fr-FR" sz="3600" dirty="0" smtClean="0">
                <a:latin typeface="+mn-lt"/>
              </a:rPr>
              <a:t>RJC Inc. </a:t>
            </a:r>
            <a:endParaRPr lang="en-CA" sz="3600" dirty="0">
              <a:latin typeface="+mn-lt"/>
            </a:endParaRPr>
          </a:p>
        </p:txBody>
      </p:sp>
      <p:sp>
        <p:nvSpPr>
          <p:cNvPr id="4" name="Espace réservé du numéro de diapositive 3"/>
          <p:cNvSpPr>
            <a:spLocks noGrp="1"/>
          </p:cNvSpPr>
          <p:nvPr>
            <p:ph type="sldNum" sz="quarter" idx="12"/>
          </p:nvPr>
        </p:nvSpPr>
        <p:spPr/>
        <p:txBody>
          <a:bodyPr/>
          <a:lstStyle/>
          <a:p>
            <a:r>
              <a:rPr lang="fr-FR" smtClean="0"/>
              <a:t>C1-</a:t>
            </a:r>
            <a:fld id="{9E0732A2-6D24-4EA7-BCD7-9477AE453430}" type="slidenum">
              <a:rPr lang="fr-FR" smtClean="0"/>
              <a:pPr/>
              <a:t>78</a:t>
            </a:fld>
            <a:endParaRPr lang="fr-FR"/>
          </a:p>
        </p:txBody>
      </p:sp>
      <p:sp>
        <p:nvSpPr>
          <p:cNvPr id="7" name="Rectangle 3"/>
          <p:cNvSpPr txBox="1">
            <a:spLocks noChangeArrowheads="1"/>
          </p:cNvSpPr>
          <p:nvPr/>
        </p:nvSpPr>
        <p:spPr bwMode="auto">
          <a:xfrm>
            <a:off x="457200" y="1600201"/>
            <a:ext cx="8229600" cy="1085849"/>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342900" marR="0" lvl="0" indent="-342900" algn="l" defTabSz="914400" rtl="0" eaLnBrk="1" fontAlgn="base" latinLnBrk="0" hangingPunct="1">
              <a:lnSpc>
                <a:spcPct val="100000"/>
              </a:lnSpc>
              <a:spcBef>
                <a:spcPct val="20000"/>
              </a:spcBef>
              <a:spcAft>
                <a:spcPct val="0"/>
              </a:spcAft>
              <a:buClrTx/>
              <a:buSzTx/>
              <a:buFontTx/>
              <a:buChar char="•"/>
              <a:tabLst/>
              <a:defRPr/>
            </a:pPr>
            <a:r>
              <a:rPr kumimoji="0" lang="fr-FR" sz="2800" b="0" i="0" u="none" strike="noStrike" kern="0" cap="none" spc="0" normalizeH="0" baseline="0" noProof="0" dirty="0" smtClean="0">
                <a:ln>
                  <a:noFill/>
                </a:ln>
                <a:solidFill>
                  <a:schemeClr val="tx1"/>
                </a:solidFill>
                <a:effectLst/>
                <a:uLnTx/>
                <a:uFillTx/>
                <a:latin typeface="+mn-lt"/>
                <a:ea typeface="+mn-ea"/>
                <a:cs typeface="+mn-cs"/>
              </a:rPr>
              <a:t>Les ventes de l’entreprise</a:t>
            </a:r>
            <a:r>
              <a:rPr kumimoji="0" lang="fr-FR" sz="2800" b="0" i="0" u="none" strike="noStrike" kern="0" cap="none" spc="0" normalizeH="0" noProof="0" dirty="0" smtClean="0">
                <a:ln>
                  <a:noFill/>
                </a:ln>
                <a:solidFill>
                  <a:schemeClr val="tx1"/>
                </a:solidFill>
                <a:effectLst/>
                <a:uLnTx/>
                <a:uFillTx/>
                <a:latin typeface="+mn-lt"/>
                <a:ea typeface="+mn-ea"/>
                <a:cs typeface="+mn-cs"/>
              </a:rPr>
              <a:t> RJC Inc. ont été observées pendant 75  jours et regroupées en classes</a:t>
            </a:r>
            <a:endParaRPr kumimoji="0" lang="fr-FR" sz="2800" b="0" i="0" u="none" strike="noStrike" kern="0" cap="none" spc="0" normalizeH="0" baseline="0" noProof="0" dirty="0" smtClean="0">
              <a:ln>
                <a:noFill/>
              </a:ln>
              <a:solidFill>
                <a:schemeClr val="tx1"/>
              </a:solidFill>
              <a:effectLst/>
              <a:uLnTx/>
              <a:uFillTx/>
              <a:latin typeface="+mn-lt"/>
              <a:ea typeface="+mn-ea"/>
              <a:cs typeface="+mn-cs"/>
            </a:endParaRPr>
          </a:p>
        </p:txBody>
      </p:sp>
      <p:pic>
        <p:nvPicPr>
          <p:cNvPr id="45875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19812" y="2681292"/>
            <a:ext cx="4706855" cy="36982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488450" name="Rectangle 2"/>
          <p:cNvSpPr>
            <a:spLocks noGrp="1" noChangeArrowheads="1"/>
          </p:cNvSpPr>
          <p:nvPr>
            <p:ph type="title"/>
          </p:nvPr>
        </p:nvSpPr>
        <p:spPr/>
        <p:txBody>
          <a:bodyPr>
            <a:normAutofit fontScale="90000"/>
          </a:bodyPr>
          <a:lstStyle/>
          <a:p>
            <a:r>
              <a:rPr lang="fr-FR" sz="3600" dirty="0"/>
              <a:t>Exemple </a:t>
            </a:r>
            <a:r>
              <a:rPr lang="fr-FR" sz="3600" dirty="0" smtClean="0"/>
              <a:t>15: histogramme </a:t>
            </a:r>
            <a:r>
              <a:rPr lang="fr-FR" sz="3600" dirty="0"/>
              <a:t/>
            </a:r>
            <a:br>
              <a:rPr lang="fr-FR" sz="3600" dirty="0"/>
            </a:br>
            <a:r>
              <a:rPr lang="fr-FR" sz="3600" dirty="0" smtClean="0"/>
              <a:t>des </a:t>
            </a:r>
            <a:r>
              <a:rPr lang="fr-FR" sz="3600" dirty="0"/>
              <a:t>ventes de l’entreprise RJC Inc. </a:t>
            </a:r>
          </a:p>
        </p:txBody>
      </p:sp>
      <p:sp>
        <p:nvSpPr>
          <p:cNvPr id="25" name="Espace réservé du numéro de diapositive 5"/>
          <p:cNvSpPr>
            <a:spLocks noGrp="1"/>
          </p:cNvSpPr>
          <p:nvPr>
            <p:ph type="sldNum" sz="quarter" idx="12"/>
          </p:nvPr>
        </p:nvSpPr>
        <p:spPr/>
        <p:txBody>
          <a:bodyPr/>
          <a:lstStyle/>
          <a:p>
            <a:r>
              <a:rPr lang="fr-FR"/>
              <a:t>C1-</a:t>
            </a:r>
            <a:fld id="{7D241BE5-657B-453E-93F6-88DDEB58EF52}" type="slidenum">
              <a:rPr lang="fr-FR"/>
              <a:pPr/>
              <a:t>79</a:t>
            </a:fld>
            <a:endParaRPr lang="fr-FR"/>
          </a:p>
        </p:txBody>
      </p:sp>
      <p:grpSp>
        <p:nvGrpSpPr>
          <p:cNvPr id="36" name="Groupe 35"/>
          <p:cNvGrpSpPr/>
          <p:nvPr/>
        </p:nvGrpSpPr>
        <p:grpSpPr>
          <a:xfrm>
            <a:off x="552449" y="1609725"/>
            <a:ext cx="6458917" cy="4638676"/>
            <a:chOff x="1343024" y="1524000"/>
            <a:chExt cx="6458917" cy="4638676"/>
          </a:xfrm>
        </p:grpSpPr>
        <p:pic>
          <p:nvPicPr>
            <p:cNvPr id="490497" name="Picture 1"/>
            <p:cNvPicPr>
              <a:picLocks noChangeAspect="1" noChangeArrowheads="1"/>
            </p:cNvPicPr>
            <p:nvPr/>
          </p:nvPicPr>
          <p:blipFill>
            <a:blip r:embed="rId4" cstate="print"/>
            <a:srcRect/>
            <a:stretch>
              <a:fillRect/>
            </a:stretch>
          </p:blipFill>
          <p:spPr bwMode="auto">
            <a:xfrm>
              <a:off x="1343024" y="1524000"/>
              <a:ext cx="6458917" cy="4638676"/>
            </a:xfrm>
            <a:prstGeom prst="rect">
              <a:avLst/>
            </a:prstGeom>
            <a:noFill/>
            <a:ln w="9525">
              <a:noFill/>
              <a:miter lim="800000"/>
              <a:headEnd/>
              <a:tailEnd/>
            </a:ln>
            <a:effectLst/>
          </p:spPr>
        </p:pic>
        <p:sp>
          <p:nvSpPr>
            <p:cNvPr id="39" name="Line 16"/>
            <p:cNvSpPr>
              <a:spLocks noChangeShapeType="1"/>
            </p:cNvSpPr>
            <p:nvPr/>
          </p:nvSpPr>
          <p:spPr bwMode="auto">
            <a:xfrm flipV="1">
              <a:off x="2238375" y="5543547"/>
              <a:ext cx="209549" cy="200027"/>
            </a:xfrm>
            <a:prstGeom prst="line">
              <a:avLst/>
            </a:prstGeom>
            <a:noFill/>
            <a:ln w="12700">
              <a:solidFill>
                <a:schemeClr val="tx1"/>
              </a:solidFill>
              <a:prstDash val="dash"/>
              <a:round/>
              <a:headEnd type="none" w="sm" len="sm"/>
              <a:tailEnd type="none" w="sm" len="sm"/>
            </a:ln>
            <a:effectLst/>
          </p:spPr>
          <p:txBody>
            <a:bodyPr/>
            <a:lstStyle/>
            <a:p>
              <a:endParaRPr lang="en-CA"/>
            </a:p>
          </p:txBody>
        </p:sp>
        <p:sp>
          <p:nvSpPr>
            <p:cNvPr id="28" name="Line 16"/>
            <p:cNvSpPr>
              <a:spLocks noChangeShapeType="1"/>
            </p:cNvSpPr>
            <p:nvPr/>
          </p:nvSpPr>
          <p:spPr bwMode="auto">
            <a:xfrm flipV="1">
              <a:off x="2705100" y="5543547"/>
              <a:ext cx="209549" cy="200027"/>
            </a:xfrm>
            <a:prstGeom prst="line">
              <a:avLst/>
            </a:prstGeom>
            <a:noFill/>
            <a:ln w="12700">
              <a:solidFill>
                <a:schemeClr val="tx1"/>
              </a:solidFill>
              <a:prstDash val="dash"/>
              <a:round/>
              <a:headEnd type="none" w="sm" len="sm"/>
              <a:tailEnd type="none" w="sm" len="sm"/>
            </a:ln>
            <a:effectLst/>
          </p:spPr>
          <p:txBody>
            <a:bodyPr/>
            <a:lstStyle/>
            <a:p>
              <a:endParaRPr lang="en-CA"/>
            </a:p>
          </p:txBody>
        </p:sp>
        <p:sp>
          <p:nvSpPr>
            <p:cNvPr id="29" name="Line 16"/>
            <p:cNvSpPr>
              <a:spLocks noChangeShapeType="1"/>
            </p:cNvSpPr>
            <p:nvPr/>
          </p:nvSpPr>
          <p:spPr bwMode="auto">
            <a:xfrm flipV="1">
              <a:off x="3190875" y="5543547"/>
              <a:ext cx="209549" cy="200027"/>
            </a:xfrm>
            <a:prstGeom prst="line">
              <a:avLst/>
            </a:prstGeom>
            <a:noFill/>
            <a:ln w="12700">
              <a:solidFill>
                <a:schemeClr val="tx1"/>
              </a:solidFill>
              <a:prstDash val="dash"/>
              <a:round/>
              <a:headEnd type="none" w="sm" len="sm"/>
              <a:tailEnd type="none" w="sm" len="sm"/>
            </a:ln>
            <a:effectLst/>
          </p:spPr>
          <p:txBody>
            <a:bodyPr/>
            <a:lstStyle/>
            <a:p>
              <a:endParaRPr lang="en-CA"/>
            </a:p>
          </p:txBody>
        </p:sp>
        <p:sp>
          <p:nvSpPr>
            <p:cNvPr id="30" name="Line 16"/>
            <p:cNvSpPr>
              <a:spLocks noChangeShapeType="1"/>
            </p:cNvSpPr>
            <p:nvPr/>
          </p:nvSpPr>
          <p:spPr bwMode="auto">
            <a:xfrm flipV="1">
              <a:off x="3657600" y="5543547"/>
              <a:ext cx="209549" cy="200027"/>
            </a:xfrm>
            <a:prstGeom prst="line">
              <a:avLst/>
            </a:prstGeom>
            <a:noFill/>
            <a:ln w="12700">
              <a:solidFill>
                <a:schemeClr val="tx1"/>
              </a:solidFill>
              <a:prstDash val="dash"/>
              <a:round/>
              <a:headEnd type="none" w="sm" len="sm"/>
              <a:tailEnd type="none" w="sm" len="sm"/>
            </a:ln>
            <a:effectLst/>
          </p:spPr>
          <p:txBody>
            <a:bodyPr/>
            <a:lstStyle/>
            <a:p>
              <a:endParaRPr lang="en-CA"/>
            </a:p>
          </p:txBody>
        </p:sp>
        <p:sp>
          <p:nvSpPr>
            <p:cNvPr id="31" name="Line 16"/>
            <p:cNvSpPr>
              <a:spLocks noChangeShapeType="1"/>
            </p:cNvSpPr>
            <p:nvPr/>
          </p:nvSpPr>
          <p:spPr bwMode="auto">
            <a:xfrm flipV="1">
              <a:off x="4133850" y="5543547"/>
              <a:ext cx="209549" cy="200027"/>
            </a:xfrm>
            <a:prstGeom prst="line">
              <a:avLst/>
            </a:prstGeom>
            <a:noFill/>
            <a:ln w="12700">
              <a:solidFill>
                <a:schemeClr val="tx1"/>
              </a:solidFill>
              <a:prstDash val="dash"/>
              <a:round/>
              <a:headEnd type="none" w="sm" len="sm"/>
              <a:tailEnd type="none" w="sm" len="sm"/>
            </a:ln>
            <a:effectLst/>
          </p:spPr>
          <p:txBody>
            <a:bodyPr/>
            <a:lstStyle/>
            <a:p>
              <a:endParaRPr lang="en-CA"/>
            </a:p>
          </p:txBody>
        </p:sp>
        <p:sp>
          <p:nvSpPr>
            <p:cNvPr id="32" name="Line 16"/>
            <p:cNvSpPr>
              <a:spLocks noChangeShapeType="1"/>
            </p:cNvSpPr>
            <p:nvPr/>
          </p:nvSpPr>
          <p:spPr bwMode="auto">
            <a:xfrm flipV="1">
              <a:off x="4591050" y="5543547"/>
              <a:ext cx="209549" cy="200027"/>
            </a:xfrm>
            <a:prstGeom prst="line">
              <a:avLst/>
            </a:prstGeom>
            <a:noFill/>
            <a:ln w="12700">
              <a:solidFill>
                <a:schemeClr val="tx1"/>
              </a:solidFill>
              <a:prstDash val="dash"/>
              <a:round/>
              <a:headEnd type="none" w="sm" len="sm"/>
              <a:tailEnd type="none" w="sm" len="sm"/>
            </a:ln>
            <a:effectLst/>
          </p:spPr>
          <p:txBody>
            <a:bodyPr/>
            <a:lstStyle/>
            <a:p>
              <a:endParaRPr lang="en-CA"/>
            </a:p>
          </p:txBody>
        </p:sp>
        <p:sp>
          <p:nvSpPr>
            <p:cNvPr id="33" name="Line 16"/>
            <p:cNvSpPr>
              <a:spLocks noChangeShapeType="1"/>
            </p:cNvSpPr>
            <p:nvPr/>
          </p:nvSpPr>
          <p:spPr bwMode="auto">
            <a:xfrm flipV="1">
              <a:off x="5076825" y="5543547"/>
              <a:ext cx="209549" cy="200027"/>
            </a:xfrm>
            <a:prstGeom prst="line">
              <a:avLst/>
            </a:prstGeom>
            <a:noFill/>
            <a:ln w="12700">
              <a:solidFill>
                <a:schemeClr val="tx1"/>
              </a:solidFill>
              <a:prstDash val="dash"/>
              <a:round/>
              <a:headEnd type="none" w="sm" len="sm"/>
              <a:tailEnd type="none" w="sm" len="sm"/>
            </a:ln>
            <a:effectLst/>
          </p:spPr>
          <p:txBody>
            <a:bodyPr/>
            <a:lstStyle/>
            <a:p>
              <a:endParaRPr lang="en-CA"/>
            </a:p>
          </p:txBody>
        </p:sp>
        <p:sp>
          <p:nvSpPr>
            <p:cNvPr id="34" name="Line 16"/>
            <p:cNvSpPr>
              <a:spLocks noChangeShapeType="1"/>
            </p:cNvSpPr>
            <p:nvPr/>
          </p:nvSpPr>
          <p:spPr bwMode="auto">
            <a:xfrm flipV="1">
              <a:off x="5543550" y="5543547"/>
              <a:ext cx="209549" cy="200027"/>
            </a:xfrm>
            <a:prstGeom prst="line">
              <a:avLst/>
            </a:prstGeom>
            <a:noFill/>
            <a:ln w="12700">
              <a:solidFill>
                <a:schemeClr val="tx1"/>
              </a:solidFill>
              <a:prstDash val="dash"/>
              <a:round/>
              <a:headEnd type="none" w="sm" len="sm"/>
              <a:tailEnd type="none" w="sm" len="sm"/>
            </a:ln>
            <a:effectLst/>
          </p:spPr>
          <p:txBody>
            <a:bodyPr/>
            <a:lstStyle/>
            <a:p>
              <a:endParaRPr lang="en-CA"/>
            </a:p>
          </p:txBody>
        </p:sp>
        <p:sp>
          <p:nvSpPr>
            <p:cNvPr id="35" name="Line 16"/>
            <p:cNvSpPr>
              <a:spLocks noChangeShapeType="1"/>
            </p:cNvSpPr>
            <p:nvPr/>
          </p:nvSpPr>
          <p:spPr bwMode="auto">
            <a:xfrm flipV="1">
              <a:off x="6010275" y="5543547"/>
              <a:ext cx="209549" cy="200027"/>
            </a:xfrm>
            <a:prstGeom prst="line">
              <a:avLst/>
            </a:prstGeom>
            <a:noFill/>
            <a:ln w="12700">
              <a:solidFill>
                <a:schemeClr val="tx1"/>
              </a:solidFill>
              <a:prstDash val="dash"/>
              <a:round/>
              <a:headEnd type="none" w="sm" len="sm"/>
              <a:tailEnd type="none" w="sm" len="sm"/>
            </a:ln>
            <a:effectLst/>
          </p:spPr>
          <p:txBody>
            <a:bodyPr/>
            <a:lstStyle/>
            <a:p>
              <a:endParaRPr lang="en-CA"/>
            </a:p>
          </p:txBody>
        </p:sp>
      </p:grpSp>
      <p:sp>
        <p:nvSpPr>
          <p:cNvPr id="38" name="ZoneTexte 37"/>
          <p:cNvSpPr txBox="1"/>
          <p:nvPr/>
        </p:nvSpPr>
        <p:spPr>
          <a:xfrm>
            <a:off x="6515100" y="2343150"/>
            <a:ext cx="2466975" cy="2554545"/>
          </a:xfrm>
          <a:prstGeom prst="rect">
            <a:avLst/>
          </a:prstGeom>
          <a:noFill/>
        </p:spPr>
        <p:txBody>
          <a:bodyPr wrap="square" rtlCol="0">
            <a:spAutoFit/>
          </a:bodyPr>
          <a:lstStyle/>
          <a:p>
            <a:r>
              <a:rPr lang="fr-FR" sz="2000" dirty="0" smtClean="0"/>
              <a:t>Pour obtenir l’histogramme dans Excel, sous l’onglet </a:t>
            </a:r>
            <a:r>
              <a:rPr lang="fr-FR" sz="2000" i="1" dirty="0" smtClean="0">
                <a:solidFill>
                  <a:srgbClr val="000099"/>
                </a:solidFill>
              </a:rPr>
              <a:t>Insertion</a:t>
            </a:r>
            <a:r>
              <a:rPr lang="fr-FR" sz="2000" dirty="0" smtClean="0"/>
              <a:t>,  choisir </a:t>
            </a:r>
            <a:r>
              <a:rPr lang="fr-FR" sz="2000" i="1" dirty="0" smtClean="0">
                <a:solidFill>
                  <a:srgbClr val="000099"/>
                </a:solidFill>
              </a:rPr>
              <a:t>Colonne</a:t>
            </a:r>
            <a:r>
              <a:rPr lang="fr-FR" sz="2000" dirty="0" smtClean="0"/>
              <a:t> dans la section </a:t>
            </a:r>
            <a:r>
              <a:rPr lang="fr-FR" sz="2000" i="1" dirty="0" smtClean="0">
                <a:solidFill>
                  <a:srgbClr val="000099"/>
                </a:solidFill>
              </a:rPr>
              <a:t>Graphiqu</a:t>
            </a:r>
            <a:r>
              <a:rPr lang="fr-FR" sz="2000" dirty="0" smtClean="0">
                <a:solidFill>
                  <a:srgbClr val="000099"/>
                </a:solidFill>
              </a:rPr>
              <a:t>e</a:t>
            </a:r>
            <a:r>
              <a:rPr lang="fr-FR" sz="2000" dirty="0" smtClean="0"/>
              <a:t> et mettre la largeur de l’intervalle à 0% </a:t>
            </a:r>
            <a:endParaRPr lang="fr-FR" sz="2000" dirty="0"/>
          </a:p>
        </p:txBody>
      </p:sp>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488450" name="Rectangle 2"/>
          <p:cNvSpPr>
            <a:spLocks noGrp="1" noChangeArrowheads="1"/>
          </p:cNvSpPr>
          <p:nvPr>
            <p:ph type="title"/>
          </p:nvPr>
        </p:nvSpPr>
        <p:spPr/>
        <p:txBody>
          <a:bodyPr>
            <a:normAutofit fontScale="90000"/>
          </a:bodyPr>
          <a:lstStyle/>
          <a:p>
            <a:r>
              <a:rPr lang="fr-FR" sz="3600" dirty="0"/>
              <a:t>Exemple </a:t>
            </a:r>
            <a:r>
              <a:rPr lang="fr-FR" sz="3600" dirty="0" smtClean="0"/>
              <a:t>15: histogramme </a:t>
            </a:r>
            <a:r>
              <a:rPr lang="fr-FR" sz="3600" dirty="0"/>
              <a:t/>
            </a:r>
            <a:br>
              <a:rPr lang="fr-FR" sz="3600" dirty="0"/>
            </a:br>
            <a:r>
              <a:rPr lang="fr-FR" sz="3600" dirty="0" smtClean="0"/>
              <a:t>avec Excel</a:t>
            </a:r>
            <a:endParaRPr lang="fr-FR" sz="3600" dirty="0"/>
          </a:p>
        </p:txBody>
      </p:sp>
      <p:sp>
        <p:nvSpPr>
          <p:cNvPr id="25" name="Espace réservé du numéro de diapositive 5"/>
          <p:cNvSpPr>
            <a:spLocks noGrp="1"/>
          </p:cNvSpPr>
          <p:nvPr>
            <p:ph type="sldNum" sz="quarter" idx="12"/>
          </p:nvPr>
        </p:nvSpPr>
        <p:spPr/>
        <p:txBody>
          <a:bodyPr/>
          <a:lstStyle/>
          <a:p>
            <a:r>
              <a:rPr lang="fr-FR" dirty="0"/>
              <a:t>C1-</a:t>
            </a:r>
            <a:fld id="{7D241BE5-657B-453E-93F6-88DDEB58EF52}" type="slidenum">
              <a:rPr lang="fr-FR"/>
              <a:pPr/>
              <a:t>80</a:t>
            </a:fld>
            <a:endParaRPr lang="fr-FR" dirty="0"/>
          </a:p>
        </p:txBody>
      </p:sp>
      <p:sp>
        <p:nvSpPr>
          <p:cNvPr id="2" name="Espace réservé du contenu 1"/>
          <p:cNvSpPr>
            <a:spLocks noGrp="1"/>
          </p:cNvSpPr>
          <p:nvPr>
            <p:ph sz="quarter" idx="1"/>
          </p:nvPr>
        </p:nvSpPr>
        <p:spPr>
          <a:xfrm>
            <a:off x="457200" y="1600200"/>
            <a:ext cx="8229600" cy="4619847"/>
          </a:xfrm>
        </p:spPr>
        <p:txBody>
          <a:bodyPr/>
          <a:lstStyle/>
          <a:p>
            <a:r>
              <a:rPr lang="fr-FR" dirty="0"/>
              <a:t>Pour obtenir un histogramme </a:t>
            </a:r>
            <a:r>
              <a:rPr lang="fr-FR" dirty="0" smtClean="0"/>
              <a:t>dans </a:t>
            </a:r>
            <a:r>
              <a:rPr lang="fr-FR" dirty="0"/>
              <a:t>Excel, sélectionner d’abord les fréquences (absolues ou relatives)</a:t>
            </a:r>
          </a:p>
          <a:p>
            <a:r>
              <a:rPr lang="fr-FR" dirty="0"/>
              <a:t>Sous l’onglet </a:t>
            </a:r>
            <a:r>
              <a:rPr lang="fr-FR" i="1" dirty="0" smtClean="0">
                <a:solidFill>
                  <a:srgbClr val="000099"/>
                </a:solidFill>
              </a:rPr>
              <a:t>Insertion</a:t>
            </a:r>
            <a:r>
              <a:rPr lang="fr-FR" dirty="0" smtClean="0"/>
              <a:t> </a:t>
            </a:r>
            <a:r>
              <a:rPr lang="fr-FR" dirty="0"/>
              <a:t>choisir </a:t>
            </a:r>
            <a:r>
              <a:rPr lang="fr-FR" i="1" dirty="0">
                <a:solidFill>
                  <a:srgbClr val="000099"/>
                </a:solidFill>
              </a:rPr>
              <a:t>Colonne</a:t>
            </a:r>
            <a:r>
              <a:rPr lang="fr-FR" dirty="0"/>
              <a:t> dans la section </a:t>
            </a:r>
            <a:r>
              <a:rPr lang="fr-FR" i="1" dirty="0"/>
              <a:t>Graphique</a:t>
            </a:r>
          </a:p>
          <a:p>
            <a:r>
              <a:rPr lang="fr-FR" dirty="0"/>
              <a:t>Cliquer </a:t>
            </a:r>
            <a:r>
              <a:rPr lang="fr-FR" dirty="0" smtClean="0"/>
              <a:t>le </a:t>
            </a:r>
            <a:r>
              <a:rPr lang="fr-FR" dirty="0"/>
              <a:t>bouton droit sur la </a:t>
            </a:r>
            <a:r>
              <a:rPr lang="fr-FR" dirty="0" smtClean="0"/>
              <a:t>figure, choisir </a:t>
            </a:r>
            <a:r>
              <a:rPr lang="fr-FR" i="1" dirty="0">
                <a:solidFill>
                  <a:srgbClr val="000099"/>
                </a:solidFill>
              </a:rPr>
              <a:t>Mettre </a:t>
            </a:r>
            <a:r>
              <a:rPr lang="fr-FR" i="1" dirty="0" smtClean="0">
                <a:solidFill>
                  <a:srgbClr val="000099"/>
                </a:solidFill>
              </a:rPr>
              <a:t>en </a:t>
            </a:r>
            <a:r>
              <a:rPr lang="fr-FR" i="1" dirty="0">
                <a:solidFill>
                  <a:srgbClr val="000099"/>
                </a:solidFill>
              </a:rPr>
              <a:t>forme une série de données</a:t>
            </a:r>
            <a:r>
              <a:rPr lang="fr-FR" i="1" dirty="0"/>
              <a:t> </a:t>
            </a:r>
            <a:r>
              <a:rPr lang="fr-FR" dirty="0" smtClean="0"/>
              <a:t>et </a:t>
            </a:r>
            <a:r>
              <a:rPr lang="fr-FR" i="1" dirty="0" smtClean="0"/>
              <a:t>s</a:t>
            </a:r>
            <a:r>
              <a:rPr lang="fr-FR" dirty="0" smtClean="0"/>
              <a:t>ous </a:t>
            </a:r>
            <a:r>
              <a:rPr lang="fr-FR" i="1" dirty="0"/>
              <a:t>Largeur de l’intervalle </a:t>
            </a:r>
            <a:r>
              <a:rPr lang="fr-CA" dirty="0"/>
              <a:t>entrer 0% </a:t>
            </a:r>
          </a:p>
          <a:p>
            <a:r>
              <a:rPr lang="fr-FR" dirty="0" smtClean="0"/>
              <a:t>Pour </a:t>
            </a:r>
            <a:r>
              <a:rPr lang="fr-FR" dirty="0"/>
              <a:t>ajouter les modalités, cliquer à nouveau </a:t>
            </a:r>
            <a:r>
              <a:rPr lang="fr-FR" dirty="0" smtClean="0"/>
              <a:t>le </a:t>
            </a:r>
            <a:r>
              <a:rPr lang="fr-FR" dirty="0"/>
              <a:t>bouton droit sur la figure et choisir </a:t>
            </a:r>
            <a:r>
              <a:rPr lang="fr-FR" i="1" dirty="0">
                <a:solidFill>
                  <a:srgbClr val="000099"/>
                </a:solidFill>
              </a:rPr>
              <a:t>Sélectionner des données</a:t>
            </a:r>
            <a:r>
              <a:rPr lang="fr-FR" i="1" dirty="0"/>
              <a:t> </a:t>
            </a:r>
          </a:p>
          <a:p>
            <a:endParaRPr lang="fr-CA" dirty="0"/>
          </a:p>
        </p:txBody>
      </p:sp>
    </p:spTree>
    <p:extLst>
      <p:ext uri="{BB962C8B-B14F-4D97-AF65-F5344CB8AC3E}">
        <p14:creationId xmlns:p14="http://schemas.microsoft.com/office/powerpoint/2010/main" val="165658733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485378" name="Rectangle 2"/>
          <p:cNvSpPr>
            <a:spLocks noGrp="1" noChangeArrowheads="1"/>
          </p:cNvSpPr>
          <p:nvPr>
            <p:ph type="title"/>
          </p:nvPr>
        </p:nvSpPr>
        <p:spPr/>
        <p:txBody>
          <a:bodyPr>
            <a:normAutofit fontScale="90000"/>
          </a:bodyPr>
          <a:lstStyle/>
          <a:p>
            <a:r>
              <a:rPr lang="fr-FR" sz="3600" dirty="0"/>
              <a:t>Détermination de la hauteur des bâtons</a:t>
            </a:r>
          </a:p>
        </p:txBody>
      </p:sp>
      <p:sp>
        <p:nvSpPr>
          <p:cNvPr id="4" name="Espace réservé du numéro de diapositive 5"/>
          <p:cNvSpPr>
            <a:spLocks noGrp="1"/>
          </p:cNvSpPr>
          <p:nvPr>
            <p:ph type="sldNum" sz="quarter" idx="12"/>
          </p:nvPr>
        </p:nvSpPr>
        <p:spPr/>
        <p:txBody>
          <a:bodyPr/>
          <a:lstStyle/>
          <a:p>
            <a:r>
              <a:rPr lang="fr-FR"/>
              <a:t>C1-</a:t>
            </a:r>
            <a:fld id="{DB321296-F511-4FD9-BD56-6DED73CF0555}" type="slidenum">
              <a:rPr lang="fr-FR"/>
              <a:pPr/>
              <a:t>81</a:t>
            </a:fld>
            <a:endParaRPr lang="fr-FR"/>
          </a:p>
        </p:txBody>
      </p:sp>
      <p:sp>
        <p:nvSpPr>
          <p:cNvPr id="485379" name="Rectangle 3"/>
          <p:cNvSpPr>
            <a:spLocks noGrp="1" noChangeArrowheads="1"/>
          </p:cNvSpPr>
          <p:nvPr>
            <p:ph sz="quarter" idx="1"/>
          </p:nvPr>
        </p:nvSpPr>
        <p:spPr/>
        <p:txBody>
          <a:bodyPr/>
          <a:lstStyle/>
          <a:p>
            <a:r>
              <a:rPr lang="fr-FR" dirty="0"/>
              <a:t>Lorsque les classes ont la même amplitude, la hauteur du bâton est proportionnelle à la fréquence observée</a:t>
            </a:r>
          </a:p>
          <a:p>
            <a:r>
              <a:rPr lang="fr-FR" dirty="0">
                <a:solidFill>
                  <a:srgbClr val="FF0000"/>
                </a:solidFill>
              </a:rPr>
              <a:t>Si </a:t>
            </a:r>
            <a:r>
              <a:rPr lang="fr-FR" dirty="0" smtClean="0">
                <a:solidFill>
                  <a:srgbClr val="FF0000"/>
                </a:solidFill>
              </a:rPr>
              <a:t>les classes sont </a:t>
            </a:r>
            <a:r>
              <a:rPr lang="fr-FR" dirty="0">
                <a:solidFill>
                  <a:srgbClr val="FF0000"/>
                </a:solidFill>
              </a:rPr>
              <a:t>inégales, la surface </a:t>
            </a:r>
            <a:r>
              <a:rPr lang="fr-FR" dirty="0" smtClean="0">
                <a:solidFill>
                  <a:srgbClr val="FF0000"/>
                </a:solidFill>
              </a:rPr>
              <a:t>des bâtons </a:t>
            </a:r>
            <a:r>
              <a:rPr lang="fr-FR" dirty="0">
                <a:solidFill>
                  <a:srgbClr val="FF0000"/>
                </a:solidFill>
              </a:rPr>
              <a:t>est proportionnelle </a:t>
            </a:r>
            <a:r>
              <a:rPr lang="fr-FR" dirty="0" smtClean="0">
                <a:solidFill>
                  <a:srgbClr val="FF0000"/>
                </a:solidFill>
              </a:rPr>
              <a:t>à la fréquence </a:t>
            </a:r>
            <a:r>
              <a:rPr lang="fr-FR" dirty="0">
                <a:solidFill>
                  <a:srgbClr val="FF0000"/>
                </a:solidFill>
              </a:rPr>
              <a:t>observée</a:t>
            </a:r>
          </a:p>
          <a:p>
            <a:pPr lvl="1"/>
            <a:r>
              <a:rPr lang="fr-FR" dirty="0"/>
              <a:t>Pour une classe </a:t>
            </a:r>
            <a:r>
              <a:rPr lang="fr-FR" i="1" dirty="0"/>
              <a:t>i</a:t>
            </a:r>
            <a:r>
              <a:rPr lang="fr-FR" dirty="0"/>
              <a:t> dont l’amplitude est m fois plus grande que les autres, la hauteur du bâton est </a:t>
            </a:r>
            <a:r>
              <a:rPr lang="fr-FR" i="1" dirty="0" smtClean="0"/>
              <a:t>f</a:t>
            </a:r>
            <a:r>
              <a:rPr lang="fr-FR" i="1" baseline="-25000" dirty="0" smtClean="0"/>
              <a:t>i </a:t>
            </a:r>
            <a:r>
              <a:rPr lang="fr-FR" i="1" dirty="0" smtClean="0"/>
              <a:t>/m</a:t>
            </a:r>
            <a:endParaRPr lang="fr-FR" i="1" dirty="0"/>
          </a:p>
          <a:p>
            <a:pPr lvl="1"/>
            <a:r>
              <a:rPr lang="fr-FR" dirty="0"/>
              <a:t>Pour une classe </a:t>
            </a:r>
            <a:r>
              <a:rPr lang="fr-FR" i="1" dirty="0"/>
              <a:t>i</a:t>
            </a:r>
            <a:r>
              <a:rPr lang="fr-FR" dirty="0"/>
              <a:t> dont l’amplitude est m fois plus petite que les autres, la hauteur du bâton est </a:t>
            </a:r>
            <a:r>
              <a:rPr lang="fr-FR" i="1" dirty="0" err="1"/>
              <a:t>mf</a:t>
            </a:r>
            <a:r>
              <a:rPr lang="fr-FR" i="1" baseline="-25000" dirty="0" err="1"/>
              <a:t>i</a:t>
            </a:r>
            <a:endParaRPr lang="fr-FR" i="1" dirty="0"/>
          </a:p>
        </p:txBody>
      </p:sp>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1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12114" y="1493399"/>
            <a:ext cx="6331886" cy="35074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86402" name="Rectangle 2"/>
          <p:cNvSpPr>
            <a:spLocks noGrp="1" noChangeArrowheads="1"/>
          </p:cNvSpPr>
          <p:nvPr>
            <p:ph type="title"/>
          </p:nvPr>
        </p:nvSpPr>
        <p:spPr/>
        <p:txBody>
          <a:bodyPr>
            <a:normAutofit fontScale="90000"/>
          </a:bodyPr>
          <a:lstStyle/>
          <a:p>
            <a:r>
              <a:rPr lang="fr-FR" sz="3600" dirty="0"/>
              <a:t>Exemple </a:t>
            </a:r>
            <a:r>
              <a:rPr lang="fr-FR" sz="3600" dirty="0" smtClean="0"/>
              <a:t>16: </a:t>
            </a:r>
            <a:r>
              <a:rPr lang="fr-FR" sz="3600" dirty="0"/>
              <a:t>distribution de fréquences avec classes inégales et ouvertes</a:t>
            </a:r>
          </a:p>
        </p:txBody>
      </p:sp>
      <p:sp>
        <p:nvSpPr>
          <p:cNvPr id="7" name="Espace réservé du numéro de diapositive 5"/>
          <p:cNvSpPr>
            <a:spLocks noGrp="1"/>
          </p:cNvSpPr>
          <p:nvPr>
            <p:ph type="sldNum" sz="quarter" idx="12"/>
          </p:nvPr>
        </p:nvSpPr>
        <p:spPr/>
        <p:txBody>
          <a:bodyPr/>
          <a:lstStyle/>
          <a:p>
            <a:r>
              <a:rPr lang="fr-FR" dirty="0"/>
              <a:t>C1-</a:t>
            </a:r>
            <a:fld id="{6786DDBB-67D4-4526-94C0-68D2259A981A}" type="slidenum">
              <a:rPr lang="fr-FR"/>
              <a:pPr/>
              <a:t>82</a:t>
            </a:fld>
            <a:endParaRPr lang="fr-FR" dirty="0"/>
          </a:p>
        </p:txBody>
      </p:sp>
      <p:sp>
        <p:nvSpPr>
          <p:cNvPr id="486413" name="Text Box 13"/>
          <p:cNvSpPr txBox="1">
            <a:spLocks noChangeArrowheads="1"/>
          </p:cNvSpPr>
          <p:nvPr/>
        </p:nvSpPr>
        <p:spPr bwMode="auto">
          <a:xfrm>
            <a:off x="114300" y="4824644"/>
            <a:ext cx="1990725" cy="461665"/>
          </a:xfrm>
          <a:prstGeom prst="rect">
            <a:avLst/>
          </a:prstGeom>
          <a:noFill/>
          <a:ln w="12700" cap="sq">
            <a:noFill/>
            <a:miter lim="800000"/>
            <a:headEnd type="none" w="sm" len="sm"/>
            <a:tailEnd type="none" w="sm" len="sm"/>
          </a:ln>
          <a:effectLst/>
        </p:spPr>
        <p:txBody>
          <a:bodyPr wrap="square">
            <a:spAutoFit/>
          </a:bodyPr>
          <a:lstStyle/>
          <a:p>
            <a:pPr>
              <a:spcBef>
                <a:spcPct val="20000"/>
              </a:spcBef>
            </a:pPr>
            <a:r>
              <a:rPr lang="fr-FR" sz="2400" dirty="0" smtClean="0"/>
              <a:t>Classe inégale</a:t>
            </a:r>
            <a:endParaRPr lang="fr-FR" sz="2400" dirty="0"/>
          </a:p>
        </p:txBody>
      </p:sp>
      <p:sp>
        <p:nvSpPr>
          <p:cNvPr id="486415" name="Freeform 15"/>
          <p:cNvSpPr>
            <a:spLocks/>
          </p:cNvSpPr>
          <p:nvPr/>
        </p:nvSpPr>
        <p:spPr bwMode="auto">
          <a:xfrm flipH="1">
            <a:off x="595311" y="4103504"/>
            <a:ext cx="733425" cy="811630"/>
          </a:xfrm>
          <a:custGeom>
            <a:avLst/>
            <a:gdLst/>
            <a:ahLst/>
            <a:cxnLst>
              <a:cxn ang="0">
                <a:pos x="426" y="654"/>
              </a:cxn>
              <a:cxn ang="0">
                <a:pos x="264" y="360"/>
              </a:cxn>
              <a:cxn ang="0">
                <a:pos x="282" y="468"/>
              </a:cxn>
              <a:cxn ang="0">
                <a:pos x="0" y="0"/>
              </a:cxn>
            </a:cxnLst>
            <a:rect l="0" t="0" r="r" b="b"/>
            <a:pathLst>
              <a:path w="426" h="654">
                <a:moveTo>
                  <a:pt x="426" y="654"/>
                </a:moveTo>
                <a:lnTo>
                  <a:pt x="264" y="360"/>
                </a:lnTo>
                <a:lnTo>
                  <a:pt x="282" y="468"/>
                </a:lnTo>
                <a:lnTo>
                  <a:pt x="0" y="0"/>
                </a:lnTo>
              </a:path>
            </a:pathLst>
          </a:custGeom>
          <a:noFill/>
          <a:ln w="19050" cap="sq" cmpd="sng">
            <a:solidFill>
              <a:schemeClr val="tx1"/>
            </a:solidFill>
            <a:prstDash val="solid"/>
            <a:round/>
            <a:headEnd type="none" w="lg" len="lg"/>
            <a:tailEnd type="triangle" w="lg" len="lg"/>
          </a:ln>
          <a:effectLst/>
        </p:spPr>
        <p:txBody>
          <a:bodyPr/>
          <a:lstStyle/>
          <a:p>
            <a:endParaRPr lang="en-CA"/>
          </a:p>
        </p:txBody>
      </p:sp>
      <p:sp>
        <p:nvSpPr>
          <p:cNvPr id="486416" name="Freeform 16"/>
          <p:cNvSpPr>
            <a:spLocks/>
          </p:cNvSpPr>
          <p:nvPr/>
        </p:nvSpPr>
        <p:spPr bwMode="auto">
          <a:xfrm>
            <a:off x="2105025" y="4438583"/>
            <a:ext cx="1019618" cy="847726"/>
          </a:xfrm>
          <a:custGeom>
            <a:avLst/>
            <a:gdLst/>
            <a:ahLst/>
            <a:cxnLst>
              <a:cxn ang="0">
                <a:pos x="426" y="654"/>
              </a:cxn>
              <a:cxn ang="0">
                <a:pos x="264" y="360"/>
              </a:cxn>
              <a:cxn ang="0">
                <a:pos x="282" y="468"/>
              </a:cxn>
              <a:cxn ang="0">
                <a:pos x="0" y="0"/>
              </a:cxn>
            </a:cxnLst>
            <a:rect l="0" t="0" r="r" b="b"/>
            <a:pathLst>
              <a:path w="426" h="654">
                <a:moveTo>
                  <a:pt x="426" y="654"/>
                </a:moveTo>
                <a:lnTo>
                  <a:pt x="264" y="360"/>
                </a:lnTo>
                <a:lnTo>
                  <a:pt x="282" y="468"/>
                </a:lnTo>
                <a:lnTo>
                  <a:pt x="0" y="0"/>
                </a:lnTo>
              </a:path>
            </a:pathLst>
          </a:custGeom>
          <a:noFill/>
          <a:ln w="19050" cap="sq" cmpd="sng">
            <a:solidFill>
              <a:schemeClr val="tx1"/>
            </a:solidFill>
            <a:prstDash val="solid"/>
            <a:round/>
            <a:headEnd type="none" w="med" len="med"/>
            <a:tailEnd type="triangle" w="lg" len="lg"/>
          </a:ln>
          <a:effectLst/>
        </p:spPr>
        <p:txBody>
          <a:bodyPr/>
          <a:lstStyle/>
          <a:p>
            <a:endParaRPr lang="en-CA"/>
          </a:p>
        </p:txBody>
      </p:sp>
      <p:sp>
        <p:nvSpPr>
          <p:cNvPr id="8" name="Text Box 13"/>
          <p:cNvSpPr txBox="1">
            <a:spLocks noChangeArrowheads="1"/>
          </p:cNvSpPr>
          <p:nvPr/>
        </p:nvSpPr>
        <p:spPr bwMode="auto">
          <a:xfrm>
            <a:off x="2667001" y="5152959"/>
            <a:ext cx="2000250" cy="461665"/>
          </a:xfrm>
          <a:prstGeom prst="rect">
            <a:avLst/>
          </a:prstGeom>
          <a:noFill/>
          <a:ln w="12700" cap="sq">
            <a:noFill/>
            <a:miter lim="800000"/>
            <a:headEnd type="none" w="sm" len="sm"/>
            <a:tailEnd type="none" w="sm" len="sm"/>
          </a:ln>
          <a:effectLst/>
        </p:spPr>
        <p:txBody>
          <a:bodyPr wrap="square">
            <a:spAutoFit/>
          </a:bodyPr>
          <a:lstStyle/>
          <a:p>
            <a:pPr>
              <a:spcBef>
                <a:spcPct val="20000"/>
              </a:spcBef>
            </a:pPr>
            <a:r>
              <a:rPr lang="fr-FR" sz="2400" dirty="0" smtClean="0"/>
              <a:t>Classe </a:t>
            </a:r>
            <a:r>
              <a:rPr lang="fr-FR" sz="2400" dirty="0"/>
              <a:t>ouverte</a:t>
            </a:r>
          </a:p>
        </p:txBody>
      </p:sp>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487426" name="Rectangle 2"/>
          <p:cNvSpPr>
            <a:spLocks noGrp="1" noChangeArrowheads="1"/>
          </p:cNvSpPr>
          <p:nvPr>
            <p:ph type="title"/>
          </p:nvPr>
        </p:nvSpPr>
        <p:spPr/>
        <p:txBody>
          <a:bodyPr>
            <a:normAutofit fontScale="90000"/>
          </a:bodyPr>
          <a:lstStyle/>
          <a:p>
            <a:r>
              <a:rPr lang="fr-FR" sz="3600" dirty="0"/>
              <a:t>Exemple </a:t>
            </a:r>
            <a:r>
              <a:rPr lang="fr-FR" sz="3600" dirty="0" smtClean="0"/>
              <a:t>16: </a:t>
            </a:r>
            <a:r>
              <a:rPr lang="fr-FR" sz="3600" dirty="0"/>
              <a:t>histogramme</a:t>
            </a:r>
            <a:br>
              <a:rPr lang="fr-FR" sz="3600" dirty="0"/>
            </a:br>
            <a:r>
              <a:rPr lang="fr-FR" sz="3600" dirty="0"/>
              <a:t>avec classes inégales et ouvertes</a:t>
            </a:r>
          </a:p>
        </p:txBody>
      </p:sp>
      <p:sp>
        <p:nvSpPr>
          <p:cNvPr id="11" name="Espace réservé du numéro de diapositive 5"/>
          <p:cNvSpPr>
            <a:spLocks noGrp="1"/>
          </p:cNvSpPr>
          <p:nvPr>
            <p:ph type="sldNum" sz="quarter" idx="12"/>
          </p:nvPr>
        </p:nvSpPr>
        <p:spPr/>
        <p:txBody>
          <a:bodyPr/>
          <a:lstStyle/>
          <a:p>
            <a:r>
              <a:rPr lang="fr-FR" dirty="0"/>
              <a:t>C1-</a:t>
            </a:r>
            <a:fld id="{AF21BE78-721B-4FD2-B425-0DE8EDD4C896}" type="slidenum">
              <a:rPr lang="fr-FR"/>
              <a:pPr/>
              <a:t>83</a:t>
            </a:fld>
            <a:endParaRPr lang="fr-FR" dirty="0"/>
          </a:p>
        </p:txBody>
      </p:sp>
      <p:grpSp>
        <p:nvGrpSpPr>
          <p:cNvPr id="22" name="Groupe 21"/>
          <p:cNvGrpSpPr/>
          <p:nvPr/>
        </p:nvGrpSpPr>
        <p:grpSpPr>
          <a:xfrm>
            <a:off x="514350" y="1652588"/>
            <a:ext cx="8115300" cy="4333875"/>
            <a:chOff x="514350" y="1652588"/>
            <a:chExt cx="8115300" cy="4333875"/>
          </a:xfrm>
        </p:grpSpPr>
        <p:sp>
          <p:nvSpPr>
            <p:cNvPr id="487440" name="Line 16"/>
            <p:cNvSpPr>
              <a:spLocks noChangeShapeType="1"/>
            </p:cNvSpPr>
            <p:nvPr/>
          </p:nvSpPr>
          <p:spPr bwMode="auto">
            <a:xfrm flipV="1">
              <a:off x="1714499" y="5448299"/>
              <a:ext cx="200025" cy="180975"/>
            </a:xfrm>
            <a:prstGeom prst="line">
              <a:avLst/>
            </a:prstGeom>
            <a:noFill/>
            <a:ln w="12700">
              <a:solidFill>
                <a:schemeClr val="tx1"/>
              </a:solidFill>
              <a:prstDash val="dash"/>
              <a:round/>
              <a:headEnd type="none" w="sm" len="sm"/>
              <a:tailEnd type="none" w="sm" len="sm"/>
            </a:ln>
            <a:effectLst/>
          </p:spPr>
          <p:txBody>
            <a:bodyPr/>
            <a:lstStyle/>
            <a:p>
              <a:endParaRPr lang="en-CA"/>
            </a:p>
          </p:txBody>
        </p:sp>
        <p:sp>
          <p:nvSpPr>
            <p:cNvPr id="13" name="Line 16"/>
            <p:cNvSpPr>
              <a:spLocks noChangeShapeType="1"/>
            </p:cNvSpPr>
            <p:nvPr/>
          </p:nvSpPr>
          <p:spPr bwMode="auto">
            <a:xfrm flipV="1">
              <a:off x="2343149" y="5448299"/>
              <a:ext cx="200025" cy="180975"/>
            </a:xfrm>
            <a:prstGeom prst="line">
              <a:avLst/>
            </a:prstGeom>
            <a:noFill/>
            <a:ln w="12700">
              <a:solidFill>
                <a:schemeClr val="tx1"/>
              </a:solidFill>
              <a:prstDash val="dash"/>
              <a:round/>
              <a:headEnd type="none" w="sm" len="sm"/>
              <a:tailEnd type="none" w="sm" len="sm"/>
            </a:ln>
            <a:effectLst/>
          </p:spPr>
          <p:txBody>
            <a:bodyPr/>
            <a:lstStyle/>
            <a:p>
              <a:endParaRPr lang="en-CA"/>
            </a:p>
          </p:txBody>
        </p:sp>
        <p:sp>
          <p:nvSpPr>
            <p:cNvPr id="14" name="Line 16"/>
            <p:cNvSpPr>
              <a:spLocks noChangeShapeType="1"/>
            </p:cNvSpPr>
            <p:nvPr/>
          </p:nvSpPr>
          <p:spPr bwMode="auto">
            <a:xfrm flipV="1">
              <a:off x="2990849" y="5448299"/>
              <a:ext cx="200025" cy="180975"/>
            </a:xfrm>
            <a:prstGeom prst="line">
              <a:avLst/>
            </a:prstGeom>
            <a:noFill/>
            <a:ln w="12700">
              <a:solidFill>
                <a:schemeClr val="tx1"/>
              </a:solidFill>
              <a:prstDash val="dash"/>
              <a:round/>
              <a:headEnd type="none" w="sm" len="sm"/>
              <a:tailEnd type="none" w="sm" len="sm"/>
            </a:ln>
            <a:effectLst/>
          </p:spPr>
          <p:txBody>
            <a:bodyPr/>
            <a:lstStyle/>
            <a:p>
              <a:endParaRPr lang="en-CA"/>
            </a:p>
          </p:txBody>
        </p:sp>
        <p:sp>
          <p:nvSpPr>
            <p:cNvPr id="15" name="Line 16"/>
            <p:cNvSpPr>
              <a:spLocks noChangeShapeType="1"/>
            </p:cNvSpPr>
            <p:nvPr/>
          </p:nvSpPr>
          <p:spPr bwMode="auto">
            <a:xfrm flipV="1">
              <a:off x="3629024" y="5448299"/>
              <a:ext cx="200025" cy="180975"/>
            </a:xfrm>
            <a:prstGeom prst="line">
              <a:avLst/>
            </a:prstGeom>
            <a:noFill/>
            <a:ln w="12700">
              <a:solidFill>
                <a:schemeClr val="tx1"/>
              </a:solidFill>
              <a:prstDash val="dash"/>
              <a:round/>
              <a:headEnd type="none" w="sm" len="sm"/>
              <a:tailEnd type="none" w="sm" len="sm"/>
            </a:ln>
            <a:effectLst/>
          </p:spPr>
          <p:txBody>
            <a:bodyPr/>
            <a:lstStyle/>
            <a:p>
              <a:endParaRPr lang="en-CA"/>
            </a:p>
          </p:txBody>
        </p:sp>
        <p:sp>
          <p:nvSpPr>
            <p:cNvPr id="16" name="Line 16"/>
            <p:cNvSpPr>
              <a:spLocks noChangeShapeType="1"/>
            </p:cNvSpPr>
            <p:nvPr/>
          </p:nvSpPr>
          <p:spPr bwMode="auto">
            <a:xfrm flipV="1">
              <a:off x="4257674" y="5448299"/>
              <a:ext cx="200025" cy="180975"/>
            </a:xfrm>
            <a:prstGeom prst="line">
              <a:avLst/>
            </a:prstGeom>
            <a:noFill/>
            <a:ln w="12700">
              <a:solidFill>
                <a:schemeClr val="tx1"/>
              </a:solidFill>
              <a:prstDash val="dash"/>
              <a:round/>
              <a:headEnd type="none" w="sm" len="sm"/>
              <a:tailEnd type="none" w="sm" len="sm"/>
            </a:ln>
            <a:effectLst/>
          </p:spPr>
          <p:txBody>
            <a:bodyPr/>
            <a:lstStyle/>
            <a:p>
              <a:endParaRPr lang="en-CA"/>
            </a:p>
          </p:txBody>
        </p:sp>
        <p:sp>
          <p:nvSpPr>
            <p:cNvPr id="17" name="Line 16"/>
            <p:cNvSpPr>
              <a:spLocks noChangeShapeType="1"/>
            </p:cNvSpPr>
            <p:nvPr/>
          </p:nvSpPr>
          <p:spPr bwMode="auto">
            <a:xfrm flipV="1">
              <a:off x="5534025" y="5448299"/>
              <a:ext cx="200025" cy="180975"/>
            </a:xfrm>
            <a:prstGeom prst="line">
              <a:avLst/>
            </a:prstGeom>
            <a:noFill/>
            <a:ln w="12700">
              <a:solidFill>
                <a:schemeClr val="tx1"/>
              </a:solidFill>
              <a:prstDash val="dash"/>
              <a:round/>
              <a:headEnd type="none" w="sm" len="sm"/>
              <a:tailEnd type="none" w="sm" len="sm"/>
            </a:ln>
            <a:effectLst/>
          </p:spPr>
          <p:txBody>
            <a:bodyPr/>
            <a:lstStyle/>
            <a:p>
              <a:endParaRPr lang="en-CA"/>
            </a:p>
          </p:txBody>
        </p:sp>
        <p:sp>
          <p:nvSpPr>
            <p:cNvPr id="18" name="Line 16"/>
            <p:cNvSpPr>
              <a:spLocks noChangeShapeType="1"/>
            </p:cNvSpPr>
            <p:nvPr/>
          </p:nvSpPr>
          <p:spPr bwMode="auto">
            <a:xfrm flipV="1">
              <a:off x="6810375" y="5448299"/>
              <a:ext cx="200025" cy="180975"/>
            </a:xfrm>
            <a:prstGeom prst="line">
              <a:avLst/>
            </a:prstGeom>
            <a:noFill/>
            <a:ln w="12700">
              <a:solidFill>
                <a:schemeClr val="tx1"/>
              </a:solidFill>
              <a:prstDash val="dash"/>
              <a:round/>
              <a:headEnd type="none" w="sm" len="sm"/>
              <a:tailEnd type="none" w="sm" len="sm"/>
            </a:ln>
            <a:effectLst/>
          </p:spPr>
          <p:txBody>
            <a:bodyPr/>
            <a:lstStyle/>
            <a:p>
              <a:endParaRPr lang="en-CA"/>
            </a:p>
          </p:txBody>
        </p:sp>
        <p:pic>
          <p:nvPicPr>
            <p:cNvPr id="516097" name="Picture 1"/>
            <p:cNvPicPr>
              <a:picLocks noChangeAspect="1" noChangeArrowheads="1"/>
            </p:cNvPicPr>
            <p:nvPr/>
          </p:nvPicPr>
          <p:blipFill>
            <a:blip r:embed="rId4" cstate="print"/>
            <a:srcRect/>
            <a:stretch>
              <a:fillRect/>
            </a:stretch>
          </p:blipFill>
          <p:spPr bwMode="auto">
            <a:xfrm>
              <a:off x="514350" y="1652588"/>
              <a:ext cx="8115300" cy="4333875"/>
            </a:xfrm>
            <a:prstGeom prst="rect">
              <a:avLst/>
            </a:prstGeom>
            <a:noFill/>
            <a:ln w="9525">
              <a:noFill/>
              <a:miter lim="800000"/>
              <a:headEnd/>
              <a:tailEnd/>
            </a:ln>
            <a:effectLst/>
          </p:spPr>
        </p:pic>
      </p:grpSp>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484354" name="Rectangle 2"/>
          <p:cNvSpPr>
            <a:spLocks noGrp="1" noChangeArrowheads="1"/>
          </p:cNvSpPr>
          <p:nvPr>
            <p:ph type="title"/>
          </p:nvPr>
        </p:nvSpPr>
        <p:spPr/>
        <p:txBody>
          <a:bodyPr/>
          <a:lstStyle/>
          <a:p>
            <a:r>
              <a:rPr lang="fr-FR" dirty="0" smtClean="0"/>
              <a:t>Polygone </a:t>
            </a:r>
            <a:r>
              <a:rPr lang="fr-FR" dirty="0"/>
              <a:t>de fréquences</a:t>
            </a:r>
          </a:p>
        </p:txBody>
      </p:sp>
      <p:sp>
        <p:nvSpPr>
          <p:cNvPr id="4" name="Espace réservé du numéro de diapositive 5"/>
          <p:cNvSpPr>
            <a:spLocks noGrp="1"/>
          </p:cNvSpPr>
          <p:nvPr>
            <p:ph type="sldNum" sz="quarter" idx="12"/>
          </p:nvPr>
        </p:nvSpPr>
        <p:spPr/>
        <p:txBody>
          <a:bodyPr/>
          <a:lstStyle/>
          <a:p>
            <a:r>
              <a:rPr lang="fr-FR"/>
              <a:t>C1-</a:t>
            </a:r>
            <a:fld id="{55B8CF0F-63DE-476C-B418-B79C3E0EE0B6}" type="slidenum">
              <a:rPr lang="fr-FR"/>
              <a:pPr/>
              <a:t>84</a:t>
            </a:fld>
            <a:endParaRPr lang="fr-FR"/>
          </a:p>
        </p:txBody>
      </p:sp>
      <p:sp>
        <p:nvSpPr>
          <p:cNvPr id="484355" name="Rectangle 3"/>
          <p:cNvSpPr>
            <a:spLocks noGrp="1" noChangeArrowheads="1"/>
          </p:cNvSpPr>
          <p:nvPr>
            <p:ph sz="quarter" idx="1"/>
          </p:nvPr>
        </p:nvSpPr>
        <p:spPr/>
        <p:txBody>
          <a:bodyPr/>
          <a:lstStyle/>
          <a:p>
            <a:r>
              <a:rPr lang="fr-FR" dirty="0"/>
              <a:t>Le polygone de fréquences vise à représenter </a:t>
            </a:r>
            <a:r>
              <a:rPr lang="fr-FR" dirty="0" smtClean="0"/>
              <a:t>la répartition des </a:t>
            </a:r>
            <a:r>
              <a:rPr lang="fr-FR" dirty="0"/>
              <a:t>données à l’aide d’une courbe continue</a:t>
            </a:r>
          </a:p>
          <a:p>
            <a:r>
              <a:rPr lang="fr-FR" dirty="0"/>
              <a:t>Le polygone de fréquences donne une </a:t>
            </a:r>
            <a:r>
              <a:rPr lang="fr-FR" dirty="0" smtClean="0"/>
              <a:t>idée de </a:t>
            </a:r>
            <a:r>
              <a:rPr lang="fr-FR" dirty="0"/>
              <a:t>la forme de la distribution théorique potentiellement sous-jacente aux données</a:t>
            </a:r>
          </a:p>
          <a:p>
            <a:r>
              <a:rPr lang="fr-FR" dirty="0"/>
              <a:t>On l’obtient en </a:t>
            </a:r>
            <a:r>
              <a:rPr lang="fr-FR" dirty="0" smtClean="0"/>
              <a:t>joignant, </a:t>
            </a:r>
            <a:r>
              <a:rPr lang="fr-FR" dirty="0"/>
              <a:t>par des segments de </a:t>
            </a:r>
            <a:r>
              <a:rPr lang="fr-FR" dirty="0" smtClean="0"/>
              <a:t>droite, </a:t>
            </a:r>
            <a:r>
              <a:rPr lang="fr-FR" dirty="0"/>
              <a:t>les points milieux des </a:t>
            </a:r>
            <a:r>
              <a:rPr lang="fr-FR" dirty="0" smtClean="0"/>
              <a:t>classes d’un histogramme</a:t>
            </a:r>
            <a:endParaRPr lang="fr-FR" dirty="0"/>
          </a:p>
        </p:txBody>
      </p:sp>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38" name="Groupe 37"/>
          <p:cNvGrpSpPr/>
          <p:nvPr/>
        </p:nvGrpSpPr>
        <p:grpSpPr>
          <a:xfrm>
            <a:off x="1154072" y="1700213"/>
            <a:ext cx="6856453" cy="4477472"/>
            <a:chOff x="1163597" y="1690688"/>
            <a:chExt cx="6856453" cy="4477472"/>
          </a:xfrm>
        </p:grpSpPr>
        <p:sp>
          <p:nvSpPr>
            <p:cNvPr id="39" name="Line 16"/>
            <p:cNvSpPr>
              <a:spLocks noChangeShapeType="1"/>
            </p:cNvSpPr>
            <p:nvPr/>
          </p:nvSpPr>
          <p:spPr bwMode="auto">
            <a:xfrm flipV="1">
              <a:off x="2209799" y="5572124"/>
              <a:ext cx="200025" cy="180975"/>
            </a:xfrm>
            <a:prstGeom prst="line">
              <a:avLst/>
            </a:prstGeom>
            <a:noFill/>
            <a:ln w="12700">
              <a:solidFill>
                <a:schemeClr val="tx1"/>
              </a:solidFill>
              <a:prstDash val="dash"/>
              <a:round/>
              <a:headEnd type="none" w="sm" len="sm"/>
              <a:tailEnd type="none" w="sm" len="sm"/>
            </a:ln>
            <a:effectLst/>
          </p:spPr>
          <p:txBody>
            <a:bodyPr/>
            <a:lstStyle/>
            <a:p>
              <a:endParaRPr lang="en-CA"/>
            </a:p>
          </p:txBody>
        </p:sp>
        <p:sp>
          <p:nvSpPr>
            <p:cNvPr id="40" name="Line 16"/>
            <p:cNvSpPr>
              <a:spLocks noChangeShapeType="1"/>
            </p:cNvSpPr>
            <p:nvPr/>
          </p:nvSpPr>
          <p:spPr bwMode="auto">
            <a:xfrm flipV="1">
              <a:off x="2743199" y="5572124"/>
              <a:ext cx="200025" cy="180975"/>
            </a:xfrm>
            <a:prstGeom prst="line">
              <a:avLst/>
            </a:prstGeom>
            <a:noFill/>
            <a:ln w="12700">
              <a:solidFill>
                <a:schemeClr val="tx1"/>
              </a:solidFill>
              <a:prstDash val="dash"/>
              <a:round/>
              <a:headEnd type="none" w="sm" len="sm"/>
              <a:tailEnd type="none" w="sm" len="sm"/>
            </a:ln>
            <a:effectLst/>
          </p:spPr>
          <p:txBody>
            <a:bodyPr/>
            <a:lstStyle/>
            <a:p>
              <a:endParaRPr lang="en-CA"/>
            </a:p>
          </p:txBody>
        </p:sp>
        <p:sp>
          <p:nvSpPr>
            <p:cNvPr id="41" name="Line 16"/>
            <p:cNvSpPr>
              <a:spLocks noChangeShapeType="1"/>
            </p:cNvSpPr>
            <p:nvPr/>
          </p:nvSpPr>
          <p:spPr bwMode="auto">
            <a:xfrm flipV="1">
              <a:off x="3267074" y="5572124"/>
              <a:ext cx="200025" cy="180975"/>
            </a:xfrm>
            <a:prstGeom prst="line">
              <a:avLst/>
            </a:prstGeom>
            <a:noFill/>
            <a:ln w="12700">
              <a:solidFill>
                <a:schemeClr val="tx1"/>
              </a:solidFill>
              <a:prstDash val="dash"/>
              <a:round/>
              <a:headEnd type="none" w="sm" len="sm"/>
              <a:tailEnd type="none" w="sm" len="sm"/>
            </a:ln>
            <a:effectLst/>
          </p:spPr>
          <p:txBody>
            <a:bodyPr/>
            <a:lstStyle/>
            <a:p>
              <a:endParaRPr lang="en-CA"/>
            </a:p>
          </p:txBody>
        </p:sp>
        <p:sp>
          <p:nvSpPr>
            <p:cNvPr id="42" name="Line 16"/>
            <p:cNvSpPr>
              <a:spLocks noChangeShapeType="1"/>
            </p:cNvSpPr>
            <p:nvPr/>
          </p:nvSpPr>
          <p:spPr bwMode="auto">
            <a:xfrm flipV="1">
              <a:off x="3800474" y="5572124"/>
              <a:ext cx="200025" cy="180975"/>
            </a:xfrm>
            <a:prstGeom prst="line">
              <a:avLst/>
            </a:prstGeom>
            <a:noFill/>
            <a:ln w="12700">
              <a:solidFill>
                <a:schemeClr val="tx1"/>
              </a:solidFill>
              <a:prstDash val="dash"/>
              <a:round/>
              <a:headEnd type="none" w="sm" len="sm"/>
              <a:tailEnd type="none" w="sm" len="sm"/>
            </a:ln>
            <a:effectLst/>
          </p:spPr>
          <p:txBody>
            <a:bodyPr/>
            <a:lstStyle/>
            <a:p>
              <a:endParaRPr lang="en-CA"/>
            </a:p>
          </p:txBody>
        </p:sp>
        <p:sp>
          <p:nvSpPr>
            <p:cNvPr id="43" name="Line 16"/>
            <p:cNvSpPr>
              <a:spLocks noChangeShapeType="1"/>
            </p:cNvSpPr>
            <p:nvPr/>
          </p:nvSpPr>
          <p:spPr bwMode="auto">
            <a:xfrm flipV="1">
              <a:off x="4333874" y="5572124"/>
              <a:ext cx="200025" cy="180975"/>
            </a:xfrm>
            <a:prstGeom prst="line">
              <a:avLst/>
            </a:prstGeom>
            <a:noFill/>
            <a:ln w="12700">
              <a:solidFill>
                <a:schemeClr val="tx1"/>
              </a:solidFill>
              <a:prstDash val="dash"/>
              <a:round/>
              <a:headEnd type="none" w="sm" len="sm"/>
              <a:tailEnd type="none" w="sm" len="sm"/>
            </a:ln>
            <a:effectLst/>
          </p:spPr>
          <p:txBody>
            <a:bodyPr/>
            <a:lstStyle/>
            <a:p>
              <a:endParaRPr lang="en-CA"/>
            </a:p>
          </p:txBody>
        </p:sp>
        <p:sp>
          <p:nvSpPr>
            <p:cNvPr id="44" name="Line 16"/>
            <p:cNvSpPr>
              <a:spLocks noChangeShapeType="1"/>
            </p:cNvSpPr>
            <p:nvPr/>
          </p:nvSpPr>
          <p:spPr bwMode="auto">
            <a:xfrm flipV="1">
              <a:off x="4857750" y="5572124"/>
              <a:ext cx="200025" cy="180975"/>
            </a:xfrm>
            <a:prstGeom prst="line">
              <a:avLst/>
            </a:prstGeom>
            <a:noFill/>
            <a:ln w="12700">
              <a:solidFill>
                <a:schemeClr val="tx1"/>
              </a:solidFill>
              <a:prstDash val="dash"/>
              <a:round/>
              <a:headEnd type="none" w="sm" len="sm"/>
              <a:tailEnd type="none" w="sm" len="sm"/>
            </a:ln>
            <a:effectLst/>
          </p:spPr>
          <p:txBody>
            <a:bodyPr/>
            <a:lstStyle/>
            <a:p>
              <a:endParaRPr lang="en-CA"/>
            </a:p>
          </p:txBody>
        </p:sp>
        <p:sp>
          <p:nvSpPr>
            <p:cNvPr id="45" name="Line 16"/>
            <p:cNvSpPr>
              <a:spLocks noChangeShapeType="1"/>
            </p:cNvSpPr>
            <p:nvPr/>
          </p:nvSpPr>
          <p:spPr bwMode="auto">
            <a:xfrm flipV="1">
              <a:off x="5391150" y="5572124"/>
              <a:ext cx="200025" cy="180975"/>
            </a:xfrm>
            <a:prstGeom prst="line">
              <a:avLst/>
            </a:prstGeom>
            <a:noFill/>
            <a:ln w="12700">
              <a:solidFill>
                <a:schemeClr val="tx1"/>
              </a:solidFill>
              <a:prstDash val="dash"/>
              <a:round/>
              <a:headEnd type="none" w="sm" len="sm"/>
              <a:tailEnd type="none" w="sm" len="sm"/>
            </a:ln>
            <a:effectLst/>
          </p:spPr>
          <p:txBody>
            <a:bodyPr/>
            <a:lstStyle/>
            <a:p>
              <a:endParaRPr lang="en-CA"/>
            </a:p>
          </p:txBody>
        </p:sp>
        <p:sp>
          <p:nvSpPr>
            <p:cNvPr id="46" name="Line 16"/>
            <p:cNvSpPr>
              <a:spLocks noChangeShapeType="1"/>
            </p:cNvSpPr>
            <p:nvPr/>
          </p:nvSpPr>
          <p:spPr bwMode="auto">
            <a:xfrm flipV="1">
              <a:off x="5915025" y="5572124"/>
              <a:ext cx="200025" cy="180975"/>
            </a:xfrm>
            <a:prstGeom prst="line">
              <a:avLst/>
            </a:prstGeom>
            <a:noFill/>
            <a:ln w="12700">
              <a:solidFill>
                <a:schemeClr val="tx1"/>
              </a:solidFill>
              <a:prstDash val="dash"/>
              <a:round/>
              <a:headEnd type="none" w="sm" len="sm"/>
              <a:tailEnd type="none" w="sm" len="sm"/>
            </a:ln>
            <a:effectLst/>
          </p:spPr>
          <p:txBody>
            <a:bodyPr/>
            <a:lstStyle/>
            <a:p>
              <a:endParaRPr lang="en-CA"/>
            </a:p>
          </p:txBody>
        </p:sp>
        <p:sp>
          <p:nvSpPr>
            <p:cNvPr id="47" name="Line 16"/>
            <p:cNvSpPr>
              <a:spLocks noChangeShapeType="1"/>
            </p:cNvSpPr>
            <p:nvPr/>
          </p:nvSpPr>
          <p:spPr bwMode="auto">
            <a:xfrm flipV="1">
              <a:off x="6429375" y="5572124"/>
              <a:ext cx="200025" cy="180975"/>
            </a:xfrm>
            <a:prstGeom prst="line">
              <a:avLst/>
            </a:prstGeom>
            <a:noFill/>
            <a:ln w="12700">
              <a:solidFill>
                <a:schemeClr val="tx1"/>
              </a:solidFill>
              <a:prstDash val="dash"/>
              <a:round/>
              <a:headEnd type="none" w="sm" len="sm"/>
              <a:tailEnd type="none" w="sm" len="sm"/>
            </a:ln>
            <a:effectLst/>
          </p:spPr>
          <p:txBody>
            <a:bodyPr/>
            <a:lstStyle/>
            <a:p>
              <a:endParaRPr lang="en-CA"/>
            </a:p>
          </p:txBody>
        </p:sp>
        <p:pic>
          <p:nvPicPr>
            <p:cNvPr id="48" name="Picture 3"/>
            <p:cNvPicPr>
              <a:picLocks noChangeAspect="1" noChangeArrowheads="1"/>
            </p:cNvPicPr>
            <p:nvPr/>
          </p:nvPicPr>
          <p:blipFill>
            <a:blip r:embed="rId4" cstate="print"/>
            <a:srcRect/>
            <a:stretch>
              <a:fillRect/>
            </a:stretch>
          </p:blipFill>
          <p:spPr bwMode="auto">
            <a:xfrm>
              <a:off x="1163597" y="1690688"/>
              <a:ext cx="6856453" cy="4477472"/>
            </a:xfrm>
            <a:prstGeom prst="rect">
              <a:avLst/>
            </a:prstGeom>
            <a:noFill/>
            <a:ln w="9525">
              <a:noFill/>
              <a:miter lim="800000"/>
              <a:headEnd/>
              <a:tailEnd/>
            </a:ln>
            <a:effectLst/>
          </p:spPr>
        </p:pic>
      </p:grpSp>
      <p:sp>
        <p:nvSpPr>
          <p:cNvPr id="488450" name="Rectangle 2"/>
          <p:cNvSpPr>
            <a:spLocks noGrp="1" noChangeArrowheads="1"/>
          </p:cNvSpPr>
          <p:nvPr>
            <p:ph type="title"/>
          </p:nvPr>
        </p:nvSpPr>
        <p:spPr/>
        <p:txBody>
          <a:bodyPr>
            <a:normAutofit fontScale="90000"/>
          </a:bodyPr>
          <a:lstStyle/>
          <a:p>
            <a:r>
              <a:rPr lang="fr-FR" sz="3600" dirty="0"/>
              <a:t>Exemple </a:t>
            </a:r>
            <a:r>
              <a:rPr lang="fr-FR" sz="3600" dirty="0" smtClean="0"/>
              <a:t>17: </a:t>
            </a:r>
            <a:r>
              <a:rPr lang="fr-FR" sz="3600" dirty="0"/>
              <a:t>polygone de fréquences </a:t>
            </a:r>
            <a:br>
              <a:rPr lang="fr-FR" sz="3600" dirty="0"/>
            </a:br>
            <a:r>
              <a:rPr lang="fr-FR" sz="3600" dirty="0" smtClean="0"/>
              <a:t>des </a:t>
            </a:r>
            <a:r>
              <a:rPr lang="fr-FR" sz="3600" dirty="0"/>
              <a:t>ventes de l’entreprise RJC Inc. </a:t>
            </a:r>
          </a:p>
        </p:txBody>
      </p:sp>
      <p:sp>
        <p:nvSpPr>
          <p:cNvPr id="25" name="Espace réservé du numéro de diapositive 5"/>
          <p:cNvSpPr>
            <a:spLocks noGrp="1"/>
          </p:cNvSpPr>
          <p:nvPr>
            <p:ph type="sldNum" sz="quarter" idx="12"/>
          </p:nvPr>
        </p:nvSpPr>
        <p:spPr/>
        <p:txBody>
          <a:bodyPr/>
          <a:lstStyle/>
          <a:p>
            <a:r>
              <a:rPr lang="fr-FR"/>
              <a:t>C1-</a:t>
            </a:r>
            <a:fld id="{7D241BE5-657B-453E-93F6-88DDEB58EF52}" type="slidenum">
              <a:rPr lang="fr-FR"/>
              <a:pPr/>
              <a:t>85</a:t>
            </a:fld>
            <a:endParaRPr lang="fr-FR"/>
          </a:p>
        </p:txBody>
      </p:sp>
      <p:grpSp>
        <p:nvGrpSpPr>
          <p:cNvPr id="488480" name="Group 32"/>
          <p:cNvGrpSpPr>
            <a:grpSpLocks/>
          </p:cNvGrpSpPr>
          <p:nvPr/>
        </p:nvGrpSpPr>
        <p:grpSpPr bwMode="auto">
          <a:xfrm>
            <a:off x="2117726" y="2438400"/>
            <a:ext cx="4826000" cy="3178174"/>
            <a:chOff x="830" y="1295"/>
            <a:chExt cx="4451" cy="2171"/>
          </a:xfrm>
        </p:grpSpPr>
        <p:sp>
          <p:nvSpPr>
            <p:cNvPr id="488469" name="Freeform 21"/>
            <p:cNvSpPr>
              <a:spLocks/>
            </p:cNvSpPr>
            <p:nvPr/>
          </p:nvSpPr>
          <p:spPr bwMode="auto">
            <a:xfrm>
              <a:off x="852" y="1314"/>
              <a:ext cx="4404" cy="2130"/>
            </a:xfrm>
            <a:custGeom>
              <a:avLst/>
              <a:gdLst/>
              <a:ahLst/>
              <a:cxnLst>
                <a:cxn ang="0">
                  <a:pos x="0" y="2130"/>
                </a:cxn>
                <a:cxn ang="0">
                  <a:pos x="492" y="1752"/>
                </a:cxn>
                <a:cxn ang="0">
                  <a:pos x="984" y="1002"/>
                </a:cxn>
                <a:cxn ang="0">
                  <a:pos x="1476" y="132"/>
                </a:cxn>
                <a:cxn ang="0">
                  <a:pos x="1956" y="0"/>
                </a:cxn>
                <a:cxn ang="0">
                  <a:pos x="2442" y="504"/>
                </a:cxn>
                <a:cxn ang="0">
                  <a:pos x="2916" y="882"/>
                </a:cxn>
                <a:cxn ang="0">
                  <a:pos x="3432" y="1506"/>
                </a:cxn>
                <a:cxn ang="0">
                  <a:pos x="3906" y="1878"/>
                </a:cxn>
                <a:cxn ang="0">
                  <a:pos x="4404" y="2130"/>
                </a:cxn>
              </a:cxnLst>
              <a:rect l="0" t="0" r="r" b="b"/>
              <a:pathLst>
                <a:path w="4404" h="2130">
                  <a:moveTo>
                    <a:pt x="0" y="2130"/>
                  </a:moveTo>
                  <a:lnTo>
                    <a:pt x="492" y="1752"/>
                  </a:lnTo>
                  <a:lnTo>
                    <a:pt x="984" y="1002"/>
                  </a:lnTo>
                  <a:lnTo>
                    <a:pt x="1476" y="132"/>
                  </a:lnTo>
                  <a:lnTo>
                    <a:pt x="1956" y="0"/>
                  </a:lnTo>
                  <a:lnTo>
                    <a:pt x="2442" y="504"/>
                  </a:lnTo>
                  <a:lnTo>
                    <a:pt x="2916" y="882"/>
                  </a:lnTo>
                  <a:lnTo>
                    <a:pt x="3432" y="1506"/>
                  </a:lnTo>
                  <a:lnTo>
                    <a:pt x="3906" y="1878"/>
                  </a:lnTo>
                  <a:lnTo>
                    <a:pt x="4404" y="2130"/>
                  </a:lnTo>
                </a:path>
              </a:pathLst>
            </a:custGeom>
            <a:noFill/>
            <a:ln w="28575" cap="sq" cmpd="sng">
              <a:solidFill>
                <a:srgbClr val="CC6600"/>
              </a:solidFill>
              <a:prstDash val="solid"/>
              <a:round/>
              <a:headEnd type="none" w="sm" len="sm"/>
              <a:tailEnd type="none" w="sm" len="sm"/>
            </a:ln>
            <a:effectLst/>
          </p:spPr>
          <p:txBody>
            <a:bodyPr/>
            <a:lstStyle/>
            <a:p>
              <a:endParaRPr lang="en-CA"/>
            </a:p>
          </p:txBody>
        </p:sp>
        <p:sp>
          <p:nvSpPr>
            <p:cNvPr id="488470" name="Oval 22"/>
            <p:cNvSpPr>
              <a:spLocks noChangeArrowheads="1"/>
            </p:cNvSpPr>
            <p:nvPr/>
          </p:nvSpPr>
          <p:spPr bwMode="auto">
            <a:xfrm>
              <a:off x="830" y="3422"/>
              <a:ext cx="44" cy="44"/>
            </a:xfrm>
            <a:prstGeom prst="ellipse">
              <a:avLst/>
            </a:prstGeom>
            <a:solidFill>
              <a:srgbClr val="CC6600"/>
            </a:solidFill>
            <a:ln w="12700" cap="sq">
              <a:noFill/>
              <a:round/>
              <a:headEnd type="none" w="sm" len="sm"/>
              <a:tailEnd type="none" w="sm" len="sm"/>
            </a:ln>
            <a:effectLst/>
          </p:spPr>
          <p:txBody>
            <a:bodyPr wrap="none" anchor="ctr"/>
            <a:lstStyle/>
            <a:p>
              <a:endParaRPr lang="en-CA"/>
            </a:p>
          </p:txBody>
        </p:sp>
        <p:sp>
          <p:nvSpPr>
            <p:cNvPr id="488471" name="Oval 23"/>
            <p:cNvSpPr>
              <a:spLocks noChangeArrowheads="1"/>
            </p:cNvSpPr>
            <p:nvPr/>
          </p:nvSpPr>
          <p:spPr bwMode="auto">
            <a:xfrm>
              <a:off x="1322" y="3047"/>
              <a:ext cx="44" cy="44"/>
            </a:xfrm>
            <a:prstGeom prst="ellipse">
              <a:avLst/>
            </a:prstGeom>
            <a:solidFill>
              <a:srgbClr val="CC6600"/>
            </a:solidFill>
            <a:ln w="12700" cap="sq">
              <a:noFill/>
              <a:round/>
              <a:headEnd type="none" w="sm" len="sm"/>
              <a:tailEnd type="none" w="sm" len="sm"/>
            </a:ln>
            <a:effectLst/>
          </p:spPr>
          <p:txBody>
            <a:bodyPr wrap="none" anchor="ctr"/>
            <a:lstStyle/>
            <a:p>
              <a:endParaRPr lang="en-CA"/>
            </a:p>
          </p:txBody>
        </p:sp>
        <p:sp>
          <p:nvSpPr>
            <p:cNvPr id="488472" name="Oval 24"/>
            <p:cNvSpPr>
              <a:spLocks noChangeArrowheads="1"/>
            </p:cNvSpPr>
            <p:nvPr/>
          </p:nvSpPr>
          <p:spPr bwMode="auto">
            <a:xfrm>
              <a:off x="1811" y="2303"/>
              <a:ext cx="44" cy="44"/>
            </a:xfrm>
            <a:prstGeom prst="ellipse">
              <a:avLst/>
            </a:prstGeom>
            <a:solidFill>
              <a:srgbClr val="CC6600"/>
            </a:solidFill>
            <a:ln w="12700" cap="sq">
              <a:noFill/>
              <a:round/>
              <a:headEnd type="none" w="sm" len="sm"/>
              <a:tailEnd type="none" w="sm" len="sm"/>
            </a:ln>
            <a:effectLst/>
          </p:spPr>
          <p:txBody>
            <a:bodyPr wrap="none" anchor="ctr"/>
            <a:lstStyle/>
            <a:p>
              <a:endParaRPr lang="en-CA"/>
            </a:p>
          </p:txBody>
        </p:sp>
        <p:sp>
          <p:nvSpPr>
            <p:cNvPr id="488473" name="Oval 25"/>
            <p:cNvSpPr>
              <a:spLocks noChangeArrowheads="1"/>
            </p:cNvSpPr>
            <p:nvPr/>
          </p:nvSpPr>
          <p:spPr bwMode="auto">
            <a:xfrm>
              <a:off x="2309" y="1427"/>
              <a:ext cx="44" cy="44"/>
            </a:xfrm>
            <a:prstGeom prst="ellipse">
              <a:avLst/>
            </a:prstGeom>
            <a:solidFill>
              <a:srgbClr val="CC6600"/>
            </a:solidFill>
            <a:ln w="12700" cap="sq">
              <a:noFill/>
              <a:round/>
              <a:headEnd type="none" w="sm" len="sm"/>
              <a:tailEnd type="none" w="sm" len="sm"/>
            </a:ln>
            <a:effectLst/>
          </p:spPr>
          <p:txBody>
            <a:bodyPr wrap="none" anchor="ctr"/>
            <a:lstStyle/>
            <a:p>
              <a:endParaRPr lang="en-CA"/>
            </a:p>
          </p:txBody>
        </p:sp>
        <p:sp>
          <p:nvSpPr>
            <p:cNvPr id="488474" name="Oval 26"/>
            <p:cNvSpPr>
              <a:spLocks noChangeArrowheads="1"/>
            </p:cNvSpPr>
            <p:nvPr/>
          </p:nvSpPr>
          <p:spPr bwMode="auto">
            <a:xfrm>
              <a:off x="2783" y="1295"/>
              <a:ext cx="44" cy="44"/>
            </a:xfrm>
            <a:prstGeom prst="ellipse">
              <a:avLst/>
            </a:prstGeom>
            <a:solidFill>
              <a:srgbClr val="CC6600"/>
            </a:solidFill>
            <a:ln w="12700" cap="sq">
              <a:noFill/>
              <a:round/>
              <a:headEnd type="none" w="sm" len="sm"/>
              <a:tailEnd type="none" w="sm" len="sm"/>
            </a:ln>
            <a:effectLst/>
          </p:spPr>
          <p:txBody>
            <a:bodyPr wrap="none" anchor="ctr"/>
            <a:lstStyle/>
            <a:p>
              <a:endParaRPr lang="en-CA"/>
            </a:p>
          </p:txBody>
        </p:sp>
        <p:sp>
          <p:nvSpPr>
            <p:cNvPr id="488475" name="Oval 27"/>
            <p:cNvSpPr>
              <a:spLocks noChangeArrowheads="1"/>
            </p:cNvSpPr>
            <p:nvPr/>
          </p:nvSpPr>
          <p:spPr bwMode="auto">
            <a:xfrm>
              <a:off x="3278" y="1802"/>
              <a:ext cx="44" cy="44"/>
            </a:xfrm>
            <a:prstGeom prst="ellipse">
              <a:avLst/>
            </a:prstGeom>
            <a:solidFill>
              <a:srgbClr val="CC6600"/>
            </a:solidFill>
            <a:ln w="12700" cap="sq">
              <a:noFill/>
              <a:round/>
              <a:headEnd type="none" w="sm" len="sm"/>
              <a:tailEnd type="none" w="sm" len="sm"/>
            </a:ln>
            <a:effectLst/>
          </p:spPr>
          <p:txBody>
            <a:bodyPr wrap="none" anchor="ctr"/>
            <a:lstStyle/>
            <a:p>
              <a:endParaRPr lang="en-CA"/>
            </a:p>
          </p:txBody>
        </p:sp>
        <p:sp>
          <p:nvSpPr>
            <p:cNvPr id="488476" name="Oval 28"/>
            <p:cNvSpPr>
              <a:spLocks noChangeArrowheads="1"/>
            </p:cNvSpPr>
            <p:nvPr/>
          </p:nvSpPr>
          <p:spPr bwMode="auto">
            <a:xfrm>
              <a:off x="3749" y="2174"/>
              <a:ext cx="44" cy="44"/>
            </a:xfrm>
            <a:prstGeom prst="ellipse">
              <a:avLst/>
            </a:prstGeom>
            <a:solidFill>
              <a:srgbClr val="CC6600"/>
            </a:solidFill>
            <a:ln w="12700" cap="sq">
              <a:noFill/>
              <a:round/>
              <a:headEnd type="none" w="sm" len="sm"/>
              <a:tailEnd type="none" w="sm" len="sm"/>
            </a:ln>
            <a:effectLst/>
          </p:spPr>
          <p:txBody>
            <a:bodyPr wrap="none" anchor="ctr"/>
            <a:lstStyle/>
            <a:p>
              <a:endParaRPr lang="en-CA"/>
            </a:p>
          </p:txBody>
        </p:sp>
        <p:sp>
          <p:nvSpPr>
            <p:cNvPr id="488477" name="Oval 29"/>
            <p:cNvSpPr>
              <a:spLocks noChangeArrowheads="1"/>
            </p:cNvSpPr>
            <p:nvPr/>
          </p:nvSpPr>
          <p:spPr bwMode="auto">
            <a:xfrm>
              <a:off x="4262" y="2798"/>
              <a:ext cx="44" cy="44"/>
            </a:xfrm>
            <a:prstGeom prst="ellipse">
              <a:avLst/>
            </a:prstGeom>
            <a:solidFill>
              <a:srgbClr val="CC6600"/>
            </a:solidFill>
            <a:ln w="12700" cap="sq">
              <a:noFill/>
              <a:round/>
              <a:headEnd type="none" w="sm" len="sm"/>
              <a:tailEnd type="none" w="sm" len="sm"/>
            </a:ln>
            <a:effectLst/>
          </p:spPr>
          <p:txBody>
            <a:bodyPr wrap="none" anchor="ctr"/>
            <a:lstStyle/>
            <a:p>
              <a:endParaRPr lang="en-CA"/>
            </a:p>
          </p:txBody>
        </p:sp>
        <p:sp>
          <p:nvSpPr>
            <p:cNvPr id="488478" name="Oval 30"/>
            <p:cNvSpPr>
              <a:spLocks noChangeArrowheads="1"/>
            </p:cNvSpPr>
            <p:nvPr/>
          </p:nvSpPr>
          <p:spPr bwMode="auto">
            <a:xfrm>
              <a:off x="4742" y="3173"/>
              <a:ext cx="44" cy="44"/>
            </a:xfrm>
            <a:prstGeom prst="ellipse">
              <a:avLst/>
            </a:prstGeom>
            <a:solidFill>
              <a:srgbClr val="CC6600"/>
            </a:solidFill>
            <a:ln w="12700" cap="sq">
              <a:noFill/>
              <a:round/>
              <a:headEnd type="none" w="sm" len="sm"/>
              <a:tailEnd type="none" w="sm" len="sm"/>
            </a:ln>
            <a:effectLst/>
          </p:spPr>
          <p:txBody>
            <a:bodyPr wrap="none" anchor="ctr"/>
            <a:lstStyle/>
            <a:p>
              <a:endParaRPr lang="en-CA"/>
            </a:p>
          </p:txBody>
        </p:sp>
        <p:sp>
          <p:nvSpPr>
            <p:cNvPr id="488479" name="Oval 31"/>
            <p:cNvSpPr>
              <a:spLocks noChangeArrowheads="1"/>
            </p:cNvSpPr>
            <p:nvPr/>
          </p:nvSpPr>
          <p:spPr bwMode="auto">
            <a:xfrm>
              <a:off x="5237" y="3422"/>
              <a:ext cx="44" cy="44"/>
            </a:xfrm>
            <a:prstGeom prst="ellipse">
              <a:avLst/>
            </a:prstGeom>
            <a:solidFill>
              <a:srgbClr val="CC6600"/>
            </a:solidFill>
            <a:ln w="12700" cap="sq">
              <a:noFill/>
              <a:round/>
              <a:headEnd type="none" w="sm" len="sm"/>
              <a:tailEnd type="none" w="sm" len="sm"/>
            </a:ln>
            <a:effectLst/>
          </p:spPr>
          <p:txBody>
            <a:bodyPr wrap="none" anchor="ctr"/>
            <a:lstStyle/>
            <a:p>
              <a:endParaRPr lang="en-CA"/>
            </a:p>
          </p:txBody>
        </p:sp>
      </p:grpSp>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488480"/>
                                        </p:tgtEl>
                                        <p:attrNameLst>
                                          <p:attrName>style.visibility</p:attrName>
                                        </p:attrNameLst>
                                      </p:cBhvr>
                                      <p:to>
                                        <p:strVal val="visible"/>
                                      </p:to>
                                    </p:set>
                                    <p:animEffect transition="in" filter="wipe(left)">
                                      <p:cBhvr>
                                        <p:cTn id="7" dur="500"/>
                                        <p:tgtEl>
                                          <p:spTgt spid="4884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6.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493641" name="Picture 73"/>
          <p:cNvPicPr>
            <a:picLocks noChangeAspect="1" noChangeArrowheads="1"/>
          </p:cNvPicPr>
          <p:nvPr/>
        </p:nvPicPr>
        <p:blipFill>
          <a:blip r:embed="rId3" cstate="print"/>
          <a:srcRect/>
          <a:stretch>
            <a:fillRect/>
          </a:stretch>
        </p:blipFill>
        <p:spPr bwMode="auto">
          <a:xfrm>
            <a:off x="404813" y="1500188"/>
            <a:ext cx="8336696" cy="4310062"/>
          </a:xfrm>
          <a:prstGeom prst="rect">
            <a:avLst/>
          </a:prstGeom>
          <a:noFill/>
          <a:ln w="9525">
            <a:noFill/>
            <a:miter lim="800000"/>
            <a:headEnd/>
            <a:tailEnd/>
          </a:ln>
          <a:effectLst/>
        </p:spPr>
      </p:pic>
      <p:sp>
        <p:nvSpPr>
          <p:cNvPr id="494594" name="Rectangle 2"/>
          <p:cNvSpPr>
            <a:spLocks noGrp="1" noChangeArrowheads="1"/>
          </p:cNvSpPr>
          <p:nvPr>
            <p:ph type="title"/>
          </p:nvPr>
        </p:nvSpPr>
        <p:spPr/>
        <p:txBody>
          <a:bodyPr>
            <a:normAutofit fontScale="90000"/>
          </a:bodyPr>
          <a:lstStyle/>
          <a:p>
            <a:r>
              <a:rPr lang="fr-FR" sz="3600" dirty="0"/>
              <a:t>Exemple </a:t>
            </a:r>
            <a:r>
              <a:rPr lang="fr-FR" sz="3600" dirty="0" smtClean="0"/>
              <a:t>18: </a:t>
            </a:r>
            <a:r>
              <a:rPr lang="fr-FR" sz="3600" dirty="0"/>
              <a:t>polygone de fréquences </a:t>
            </a:r>
            <a:br>
              <a:rPr lang="fr-FR" sz="3600" dirty="0"/>
            </a:br>
            <a:r>
              <a:rPr lang="fr-FR" sz="3600" dirty="0"/>
              <a:t>avec classes inégales</a:t>
            </a:r>
          </a:p>
        </p:txBody>
      </p:sp>
      <p:sp>
        <p:nvSpPr>
          <p:cNvPr id="21" name="Espace réservé du numéro de diapositive 5"/>
          <p:cNvSpPr>
            <a:spLocks noGrp="1"/>
          </p:cNvSpPr>
          <p:nvPr>
            <p:ph type="sldNum" sz="quarter" idx="12"/>
          </p:nvPr>
        </p:nvSpPr>
        <p:spPr/>
        <p:txBody>
          <a:bodyPr/>
          <a:lstStyle/>
          <a:p>
            <a:r>
              <a:rPr lang="fr-FR"/>
              <a:t>C1-</a:t>
            </a:r>
            <a:fld id="{DA76AB1E-625C-4AB3-A49B-680EF993738C}" type="slidenum">
              <a:rPr lang="fr-FR"/>
              <a:pPr/>
              <a:t>86</a:t>
            </a:fld>
            <a:endParaRPr lang="fr-FR"/>
          </a:p>
        </p:txBody>
      </p:sp>
      <p:sp>
        <p:nvSpPr>
          <p:cNvPr id="494597" name="Line 5"/>
          <p:cNvSpPr>
            <a:spLocks noChangeShapeType="1"/>
          </p:cNvSpPr>
          <p:nvPr/>
        </p:nvSpPr>
        <p:spPr bwMode="auto">
          <a:xfrm flipV="1">
            <a:off x="1571625" y="5229224"/>
            <a:ext cx="219075" cy="161925"/>
          </a:xfrm>
          <a:prstGeom prst="line">
            <a:avLst/>
          </a:prstGeom>
          <a:noFill/>
          <a:ln w="12700">
            <a:solidFill>
              <a:schemeClr val="tx1"/>
            </a:solidFill>
            <a:prstDash val="dash"/>
            <a:round/>
            <a:headEnd type="none" w="sm" len="sm"/>
            <a:tailEnd type="none" w="sm" len="sm"/>
          </a:ln>
          <a:effectLst/>
        </p:spPr>
        <p:txBody>
          <a:bodyPr/>
          <a:lstStyle/>
          <a:p>
            <a:endParaRPr lang="en-CA"/>
          </a:p>
        </p:txBody>
      </p:sp>
      <p:grpSp>
        <p:nvGrpSpPr>
          <p:cNvPr id="494623" name="Group 31"/>
          <p:cNvGrpSpPr>
            <a:grpSpLocks/>
          </p:cNvGrpSpPr>
          <p:nvPr/>
        </p:nvGrpSpPr>
        <p:grpSpPr bwMode="auto">
          <a:xfrm>
            <a:off x="1408113" y="2457450"/>
            <a:ext cx="6021387" cy="2800350"/>
            <a:chOff x="821" y="1376"/>
            <a:chExt cx="4441" cy="2014"/>
          </a:xfrm>
        </p:grpSpPr>
        <p:sp>
          <p:nvSpPr>
            <p:cNvPr id="494605" name="Oval 13"/>
            <p:cNvSpPr>
              <a:spLocks noChangeArrowheads="1"/>
            </p:cNvSpPr>
            <p:nvPr/>
          </p:nvSpPr>
          <p:spPr bwMode="auto">
            <a:xfrm>
              <a:off x="821" y="3338"/>
              <a:ext cx="52" cy="52"/>
            </a:xfrm>
            <a:prstGeom prst="ellipse">
              <a:avLst/>
            </a:prstGeom>
            <a:solidFill>
              <a:srgbClr val="CC6600"/>
            </a:solidFill>
            <a:ln w="12700" cap="sq">
              <a:noFill/>
              <a:round/>
              <a:headEnd type="none" w="sm" len="sm"/>
              <a:tailEnd type="none" w="sm" len="sm"/>
            </a:ln>
            <a:effectLst/>
          </p:spPr>
          <p:txBody>
            <a:bodyPr wrap="none" anchor="ctr"/>
            <a:lstStyle/>
            <a:p>
              <a:endParaRPr lang="en-CA"/>
            </a:p>
          </p:txBody>
        </p:sp>
        <p:sp>
          <p:nvSpPr>
            <p:cNvPr id="494608" name="Oval 16"/>
            <p:cNvSpPr>
              <a:spLocks noChangeArrowheads="1"/>
            </p:cNvSpPr>
            <p:nvPr/>
          </p:nvSpPr>
          <p:spPr bwMode="auto">
            <a:xfrm>
              <a:off x="1301" y="2546"/>
              <a:ext cx="52" cy="52"/>
            </a:xfrm>
            <a:prstGeom prst="ellipse">
              <a:avLst/>
            </a:prstGeom>
            <a:solidFill>
              <a:srgbClr val="CC6600"/>
            </a:solidFill>
            <a:ln w="12700" cap="sq">
              <a:noFill/>
              <a:round/>
              <a:headEnd type="none" w="sm" len="sm"/>
              <a:tailEnd type="none" w="sm" len="sm"/>
            </a:ln>
            <a:effectLst/>
          </p:spPr>
          <p:txBody>
            <a:bodyPr wrap="none" anchor="ctr"/>
            <a:lstStyle/>
            <a:p>
              <a:endParaRPr lang="en-CA"/>
            </a:p>
          </p:txBody>
        </p:sp>
        <p:sp>
          <p:nvSpPr>
            <p:cNvPr id="494609" name="Oval 17"/>
            <p:cNvSpPr>
              <a:spLocks noChangeArrowheads="1"/>
            </p:cNvSpPr>
            <p:nvPr/>
          </p:nvSpPr>
          <p:spPr bwMode="auto">
            <a:xfrm>
              <a:off x="1811" y="2093"/>
              <a:ext cx="52" cy="52"/>
            </a:xfrm>
            <a:prstGeom prst="ellipse">
              <a:avLst/>
            </a:prstGeom>
            <a:solidFill>
              <a:srgbClr val="CC6600"/>
            </a:solidFill>
            <a:ln w="12700" cap="sq">
              <a:noFill/>
              <a:round/>
              <a:headEnd type="none" w="sm" len="sm"/>
              <a:tailEnd type="none" w="sm" len="sm"/>
            </a:ln>
            <a:effectLst/>
          </p:spPr>
          <p:txBody>
            <a:bodyPr wrap="none" anchor="ctr"/>
            <a:lstStyle/>
            <a:p>
              <a:endParaRPr lang="en-CA"/>
            </a:p>
          </p:txBody>
        </p:sp>
        <p:sp>
          <p:nvSpPr>
            <p:cNvPr id="494610" name="Oval 18"/>
            <p:cNvSpPr>
              <a:spLocks noChangeArrowheads="1"/>
            </p:cNvSpPr>
            <p:nvPr/>
          </p:nvSpPr>
          <p:spPr bwMode="auto">
            <a:xfrm>
              <a:off x="2267" y="1376"/>
              <a:ext cx="52" cy="52"/>
            </a:xfrm>
            <a:prstGeom prst="ellipse">
              <a:avLst/>
            </a:prstGeom>
            <a:solidFill>
              <a:srgbClr val="CC6600"/>
            </a:solidFill>
            <a:ln w="12700" cap="sq">
              <a:noFill/>
              <a:round/>
              <a:headEnd type="none" w="sm" len="sm"/>
              <a:tailEnd type="none" w="sm" len="sm"/>
            </a:ln>
            <a:effectLst/>
          </p:spPr>
          <p:txBody>
            <a:bodyPr wrap="none" anchor="ctr"/>
            <a:lstStyle/>
            <a:p>
              <a:endParaRPr lang="en-CA"/>
            </a:p>
          </p:txBody>
        </p:sp>
        <p:sp>
          <p:nvSpPr>
            <p:cNvPr id="494617" name="Oval 25"/>
            <p:cNvSpPr>
              <a:spLocks noChangeArrowheads="1"/>
            </p:cNvSpPr>
            <p:nvPr/>
          </p:nvSpPr>
          <p:spPr bwMode="auto">
            <a:xfrm>
              <a:off x="2756" y="2270"/>
              <a:ext cx="52" cy="52"/>
            </a:xfrm>
            <a:prstGeom prst="ellipse">
              <a:avLst/>
            </a:prstGeom>
            <a:solidFill>
              <a:srgbClr val="CC6600"/>
            </a:solidFill>
            <a:ln w="12700" cap="sq">
              <a:noFill/>
              <a:round/>
              <a:headEnd type="none" w="sm" len="sm"/>
              <a:tailEnd type="none" w="sm" len="sm"/>
            </a:ln>
            <a:effectLst/>
          </p:spPr>
          <p:txBody>
            <a:bodyPr wrap="none" anchor="ctr"/>
            <a:lstStyle/>
            <a:p>
              <a:endParaRPr lang="en-CA"/>
            </a:p>
          </p:txBody>
        </p:sp>
        <p:sp>
          <p:nvSpPr>
            <p:cNvPr id="494618" name="Oval 26"/>
            <p:cNvSpPr>
              <a:spLocks noChangeArrowheads="1"/>
            </p:cNvSpPr>
            <p:nvPr/>
          </p:nvSpPr>
          <p:spPr bwMode="auto">
            <a:xfrm>
              <a:off x="3500" y="3113"/>
              <a:ext cx="52" cy="52"/>
            </a:xfrm>
            <a:prstGeom prst="ellipse">
              <a:avLst/>
            </a:prstGeom>
            <a:solidFill>
              <a:srgbClr val="CC6600"/>
            </a:solidFill>
            <a:ln w="12700" cap="sq">
              <a:noFill/>
              <a:round/>
              <a:headEnd type="none" w="sm" len="sm"/>
              <a:tailEnd type="none" w="sm" len="sm"/>
            </a:ln>
            <a:effectLst/>
          </p:spPr>
          <p:txBody>
            <a:bodyPr wrap="none" anchor="ctr"/>
            <a:lstStyle/>
            <a:p>
              <a:endParaRPr lang="en-CA"/>
            </a:p>
          </p:txBody>
        </p:sp>
        <p:sp>
          <p:nvSpPr>
            <p:cNvPr id="494621" name="Freeform 29"/>
            <p:cNvSpPr>
              <a:spLocks/>
            </p:cNvSpPr>
            <p:nvPr/>
          </p:nvSpPr>
          <p:spPr bwMode="auto">
            <a:xfrm>
              <a:off x="840" y="1392"/>
              <a:ext cx="4386" cy="1974"/>
            </a:xfrm>
            <a:custGeom>
              <a:avLst/>
              <a:gdLst/>
              <a:ahLst/>
              <a:cxnLst>
                <a:cxn ang="0">
                  <a:pos x="0" y="1974"/>
                </a:cxn>
                <a:cxn ang="0">
                  <a:pos x="480" y="1176"/>
                </a:cxn>
                <a:cxn ang="0">
                  <a:pos x="996" y="726"/>
                </a:cxn>
                <a:cxn ang="0">
                  <a:pos x="1452" y="0"/>
                </a:cxn>
                <a:cxn ang="0">
                  <a:pos x="1944" y="906"/>
                </a:cxn>
                <a:cxn ang="0">
                  <a:pos x="2682" y="1740"/>
                </a:cxn>
                <a:cxn ang="0">
                  <a:pos x="3666" y="1920"/>
                </a:cxn>
                <a:cxn ang="0">
                  <a:pos x="4386" y="1974"/>
                </a:cxn>
              </a:cxnLst>
              <a:rect l="0" t="0" r="r" b="b"/>
              <a:pathLst>
                <a:path w="4386" h="1974">
                  <a:moveTo>
                    <a:pt x="0" y="1974"/>
                  </a:moveTo>
                  <a:lnTo>
                    <a:pt x="480" y="1176"/>
                  </a:lnTo>
                  <a:lnTo>
                    <a:pt x="996" y="726"/>
                  </a:lnTo>
                  <a:lnTo>
                    <a:pt x="1452" y="0"/>
                  </a:lnTo>
                  <a:lnTo>
                    <a:pt x="1944" y="906"/>
                  </a:lnTo>
                  <a:lnTo>
                    <a:pt x="2682" y="1740"/>
                  </a:lnTo>
                  <a:lnTo>
                    <a:pt x="3666" y="1920"/>
                  </a:lnTo>
                  <a:lnTo>
                    <a:pt x="4386" y="1974"/>
                  </a:lnTo>
                </a:path>
              </a:pathLst>
            </a:custGeom>
            <a:noFill/>
            <a:ln w="28575" cap="sq" cmpd="sng">
              <a:solidFill>
                <a:srgbClr val="CC6600"/>
              </a:solidFill>
              <a:prstDash val="solid"/>
              <a:round/>
              <a:headEnd type="none" w="sm" len="sm"/>
              <a:tailEnd type="none" w="sm" len="sm"/>
            </a:ln>
            <a:effectLst/>
          </p:spPr>
          <p:txBody>
            <a:bodyPr/>
            <a:lstStyle/>
            <a:p>
              <a:endParaRPr lang="en-CA"/>
            </a:p>
          </p:txBody>
        </p:sp>
        <p:sp>
          <p:nvSpPr>
            <p:cNvPr id="494620" name="Oval 28"/>
            <p:cNvSpPr>
              <a:spLocks noChangeArrowheads="1"/>
            </p:cNvSpPr>
            <p:nvPr/>
          </p:nvSpPr>
          <p:spPr bwMode="auto">
            <a:xfrm>
              <a:off x="4478" y="3284"/>
              <a:ext cx="52" cy="52"/>
            </a:xfrm>
            <a:prstGeom prst="ellipse">
              <a:avLst/>
            </a:prstGeom>
            <a:solidFill>
              <a:srgbClr val="CC6600"/>
            </a:solidFill>
            <a:ln w="12700" cap="sq">
              <a:noFill/>
              <a:round/>
              <a:headEnd type="none" w="sm" len="sm"/>
              <a:tailEnd type="none" w="sm" len="sm"/>
            </a:ln>
            <a:effectLst/>
          </p:spPr>
          <p:txBody>
            <a:bodyPr wrap="none" anchor="ctr"/>
            <a:lstStyle/>
            <a:p>
              <a:endParaRPr lang="en-CA"/>
            </a:p>
          </p:txBody>
        </p:sp>
        <p:sp>
          <p:nvSpPr>
            <p:cNvPr id="494622" name="Oval 30"/>
            <p:cNvSpPr>
              <a:spLocks noChangeArrowheads="1"/>
            </p:cNvSpPr>
            <p:nvPr/>
          </p:nvSpPr>
          <p:spPr bwMode="auto">
            <a:xfrm>
              <a:off x="5210" y="3338"/>
              <a:ext cx="52" cy="52"/>
            </a:xfrm>
            <a:prstGeom prst="ellipse">
              <a:avLst/>
            </a:prstGeom>
            <a:solidFill>
              <a:srgbClr val="CC6600"/>
            </a:solidFill>
            <a:ln w="12700" cap="sq">
              <a:noFill/>
              <a:round/>
              <a:headEnd type="none" w="sm" len="sm"/>
              <a:tailEnd type="none" w="sm" len="sm"/>
            </a:ln>
            <a:effectLst/>
          </p:spPr>
          <p:txBody>
            <a:bodyPr wrap="none" anchor="ctr"/>
            <a:lstStyle/>
            <a:p>
              <a:endParaRPr lang="en-CA"/>
            </a:p>
          </p:txBody>
        </p:sp>
      </p:grpSp>
      <p:sp>
        <p:nvSpPr>
          <p:cNvPr id="93" name="Line 5"/>
          <p:cNvSpPr>
            <a:spLocks noChangeShapeType="1"/>
          </p:cNvSpPr>
          <p:nvPr/>
        </p:nvSpPr>
        <p:spPr bwMode="auto">
          <a:xfrm flipV="1">
            <a:off x="2228850" y="5229224"/>
            <a:ext cx="219075" cy="161925"/>
          </a:xfrm>
          <a:prstGeom prst="line">
            <a:avLst/>
          </a:prstGeom>
          <a:noFill/>
          <a:ln w="12700">
            <a:solidFill>
              <a:schemeClr val="tx1"/>
            </a:solidFill>
            <a:prstDash val="dash"/>
            <a:round/>
            <a:headEnd type="none" w="sm" len="sm"/>
            <a:tailEnd type="none" w="sm" len="sm"/>
          </a:ln>
          <a:effectLst/>
        </p:spPr>
        <p:txBody>
          <a:bodyPr/>
          <a:lstStyle/>
          <a:p>
            <a:endParaRPr lang="en-CA"/>
          </a:p>
        </p:txBody>
      </p:sp>
      <p:sp>
        <p:nvSpPr>
          <p:cNvPr id="94" name="Line 5"/>
          <p:cNvSpPr>
            <a:spLocks noChangeShapeType="1"/>
          </p:cNvSpPr>
          <p:nvPr/>
        </p:nvSpPr>
        <p:spPr bwMode="auto">
          <a:xfrm flipV="1">
            <a:off x="2886075" y="5229224"/>
            <a:ext cx="219075" cy="161925"/>
          </a:xfrm>
          <a:prstGeom prst="line">
            <a:avLst/>
          </a:prstGeom>
          <a:noFill/>
          <a:ln w="12700">
            <a:solidFill>
              <a:schemeClr val="tx1"/>
            </a:solidFill>
            <a:prstDash val="dash"/>
            <a:round/>
            <a:headEnd type="none" w="sm" len="sm"/>
            <a:tailEnd type="none" w="sm" len="sm"/>
          </a:ln>
          <a:effectLst/>
        </p:spPr>
        <p:txBody>
          <a:bodyPr/>
          <a:lstStyle/>
          <a:p>
            <a:endParaRPr lang="en-CA"/>
          </a:p>
        </p:txBody>
      </p:sp>
      <p:sp>
        <p:nvSpPr>
          <p:cNvPr id="95" name="Line 5"/>
          <p:cNvSpPr>
            <a:spLocks noChangeShapeType="1"/>
          </p:cNvSpPr>
          <p:nvPr/>
        </p:nvSpPr>
        <p:spPr bwMode="auto">
          <a:xfrm flipV="1">
            <a:off x="3543300" y="5229224"/>
            <a:ext cx="219075" cy="161925"/>
          </a:xfrm>
          <a:prstGeom prst="line">
            <a:avLst/>
          </a:prstGeom>
          <a:noFill/>
          <a:ln w="12700">
            <a:solidFill>
              <a:schemeClr val="tx1"/>
            </a:solidFill>
            <a:prstDash val="dash"/>
            <a:round/>
            <a:headEnd type="none" w="sm" len="sm"/>
            <a:tailEnd type="none" w="sm" len="sm"/>
          </a:ln>
          <a:effectLst/>
        </p:spPr>
        <p:txBody>
          <a:bodyPr/>
          <a:lstStyle/>
          <a:p>
            <a:endParaRPr lang="en-CA"/>
          </a:p>
        </p:txBody>
      </p:sp>
      <p:sp>
        <p:nvSpPr>
          <p:cNvPr id="96" name="Line 5"/>
          <p:cNvSpPr>
            <a:spLocks noChangeShapeType="1"/>
          </p:cNvSpPr>
          <p:nvPr/>
        </p:nvSpPr>
        <p:spPr bwMode="auto">
          <a:xfrm flipV="1">
            <a:off x="4191000" y="5229224"/>
            <a:ext cx="219075" cy="161925"/>
          </a:xfrm>
          <a:prstGeom prst="line">
            <a:avLst/>
          </a:prstGeom>
          <a:noFill/>
          <a:ln w="12700">
            <a:solidFill>
              <a:schemeClr val="tx1"/>
            </a:solidFill>
            <a:prstDash val="dash"/>
            <a:round/>
            <a:headEnd type="none" w="sm" len="sm"/>
            <a:tailEnd type="none" w="sm" len="sm"/>
          </a:ln>
          <a:effectLst/>
        </p:spPr>
        <p:txBody>
          <a:bodyPr/>
          <a:lstStyle/>
          <a:p>
            <a:endParaRPr lang="en-CA"/>
          </a:p>
        </p:txBody>
      </p:sp>
      <p:sp>
        <p:nvSpPr>
          <p:cNvPr id="97" name="Line 5"/>
          <p:cNvSpPr>
            <a:spLocks noChangeShapeType="1"/>
          </p:cNvSpPr>
          <p:nvPr/>
        </p:nvSpPr>
        <p:spPr bwMode="auto">
          <a:xfrm flipV="1">
            <a:off x="5505450" y="5229224"/>
            <a:ext cx="219075" cy="161925"/>
          </a:xfrm>
          <a:prstGeom prst="line">
            <a:avLst/>
          </a:prstGeom>
          <a:noFill/>
          <a:ln w="12700">
            <a:solidFill>
              <a:schemeClr val="tx1"/>
            </a:solidFill>
            <a:prstDash val="dash"/>
            <a:round/>
            <a:headEnd type="none" w="sm" len="sm"/>
            <a:tailEnd type="none" w="sm" len="sm"/>
          </a:ln>
          <a:effectLst/>
        </p:spPr>
        <p:txBody>
          <a:bodyPr/>
          <a:lstStyle/>
          <a:p>
            <a:endParaRPr lang="en-CA" dirty="0"/>
          </a:p>
        </p:txBody>
      </p:sp>
      <p:sp>
        <p:nvSpPr>
          <p:cNvPr id="98" name="Line 5"/>
          <p:cNvSpPr>
            <a:spLocks noChangeShapeType="1"/>
          </p:cNvSpPr>
          <p:nvPr/>
        </p:nvSpPr>
        <p:spPr bwMode="auto">
          <a:xfrm flipV="1">
            <a:off x="6829425" y="5229224"/>
            <a:ext cx="219075" cy="161925"/>
          </a:xfrm>
          <a:prstGeom prst="line">
            <a:avLst/>
          </a:prstGeom>
          <a:noFill/>
          <a:ln w="12700">
            <a:solidFill>
              <a:schemeClr val="tx1"/>
            </a:solidFill>
            <a:prstDash val="dash"/>
            <a:round/>
            <a:headEnd type="none" w="sm" len="sm"/>
            <a:tailEnd type="none" w="sm" len="sm"/>
          </a:ln>
          <a:effectLst/>
        </p:spPr>
        <p:txBody>
          <a:bodyPr/>
          <a:lstStyle/>
          <a:p>
            <a:endParaRPr lang="en-CA"/>
          </a:p>
        </p:txBody>
      </p:sp>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494623"/>
                                        </p:tgtEl>
                                        <p:attrNameLst>
                                          <p:attrName>style.visibility</p:attrName>
                                        </p:attrNameLst>
                                      </p:cBhvr>
                                      <p:to>
                                        <p:strVal val="visible"/>
                                      </p:to>
                                    </p:set>
                                    <p:animEffect transition="in" filter="wipe(left)">
                                      <p:cBhvr>
                                        <p:cTn id="7" dur="500"/>
                                        <p:tgtEl>
                                          <p:spTgt spid="4946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7.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sz="3600" noProof="1" smtClean="0"/>
              <a:t>Courbes de fréquences</a:t>
            </a:r>
            <a:br>
              <a:rPr lang="fr-FR" sz="3600" noProof="1" smtClean="0"/>
            </a:br>
            <a:r>
              <a:rPr lang="fr-FR" sz="3600" noProof="1" smtClean="0"/>
              <a:t>relatives cumulées croissantes</a:t>
            </a:r>
            <a:endParaRPr lang="fr-FR" sz="3600" noProof="1"/>
          </a:p>
        </p:txBody>
      </p:sp>
      <p:sp>
        <p:nvSpPr>
          <p:cNvPr id="4" name="Espace réservé du numéro de diapositive 3"/>
          <p:cNvSpPr>
            <a:spLocks noGrp="1"/>
          </p:cNvSpPr>
          <p:nvPr>
            <p:ph type="sldNum" sz="quarter" idx="12"/>
          </p:nvPr>
        </p:nvSpPr>
        <p:spPr/>
        <p:txBody>
          <a:bodyPr/>
          <a:lstStyle/>
          <a:p>
            <a:r>
              <a:rPr lang="fr-FR" dirty="0" smtClean="0"/>
              <a:t>C1-</a:t>
            </a:r>
            <a:fld id="{9E0732A2-6D24-4EA7-BCD7-9477AE453430}" type="slidenum">
              <a:rPr lang="fr-FR" smtClean="0"/>
              <a:pPr/>
              <a:t>87</a:t>
            </a:fld>
            <a:endParaRPr lang="fr-FR" dirty="0"/>
          </a:p>
        </p:txBody>
      </p:sp>
      <p:sp>
        <p:nvSpPr>
          <p:cNvPr id="3" name="Espace réservé du contenu 2"/>
          <p:cNvSpPr>
            <a:spLocks noGrp="1"/>
          </p:cNvSpPr>
          <p:nvPr>
            <p:ph sz="quarter" idx="1"/>
          </p:nvPr>
        </p:nvSpPr>
        <p:spPr>
          <a:xfrm>
            <a:off x="247649" y="1600200"/>
            <a:ext cx="8648701" cy="4686300"/>
          </a:xfrm>
        </p:spPr>
        <p:txBody>
          <a:bodyPr/>
          <a:lstStyle/>
          <a:p>
            <a:r>
              <a:rPr lang="fr-CA" sz="2600" dirty="0" smtClean="0"/>
              <a:t>Les courbes de fréquences relatives cumulées croissantes donnent la probabilité qu’une variable statistique prenne une valeur plus petite ou égale à une valeur donnée</a:t>
            </a:r>
          </a:p>
          <a:p>
            <a:r>
              <a:rPr lang="fr-CA" sz="2600" dirty="0" smtClean="0"/>
              <a:t>On associe d’abord une fréquence relative  cumulée croissante de </a:t>
            </a:r>
            <a:r>
              <a:rPr lang="fr-CA" sz="2600" i="1" dirty="0" smtClean="0"/>
              <a:t>0</a:t>
            </a:r>
            <a:r>
              <a:rPr lang="fr-CA" sz="2600" dirty="0" smtClean="0"/>
              <a:t> à la borne inférieure de la première classe</a:t>
            </a:r>
          </a:p>
          <a:p>
            <a:r>
              <a:rPr lang="fr-CA" sz="2600" dirty="0" smtClean="0"/>
              <a:t>Les fréquences relatives cumulées croissantes sont ensuite obtenues en faisant pour chaque classe la somme des fréquences relatives de cette classe et des classes précédentes</a:t>
            </a:r>
          </a:p>
          <a:p>
            <a:r>
              <a:rPr lang="fr-CA" sz="2600" dirty="0" smtClean="0"/>
              <a:t>On associe les fréquences relatives cumulées croissantes aux bornes supérieures de chaque classe et on relie les points ainsi obtenus par une droite pour avoir la courbe  </a:t>
            </a:r>
            <a:endParaRPr lang="fr-CA" sz="2600" dirty="0"/>
          </a:p>
        </p:txBody>
      </p:sp>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sz="3600" noProof="1" smtClean="0"/>
              <a:t>Courbes de fréquences</a:t>
            </a:r>
            <a:br>
              <a:rPr lang="fr-FR" sz="3600" noProof="1" smtClean="0"/>
            </a:br>
            <a:r>
              <a:rPr lang="fr-FR" sz="3600" noProof="1" smtClean="0"/>
              <a:t>relatives cumulées décroissantes</a:t>
            </a:r>
            <a:endParaRPr lang="fr-FR" sz="3600" noProof="1"/>
          </a:p>
        </p:txBody>
      </p:sp>
      <p:sp>
        <p:nvSpPr>
          <p:cNvPr id="4" name="Espace réservé du numéro de diapositive 3"/>
          <p:cNvSpPr>
            <a:spLocks noGrp="1"/>
          </p:cNvSpPr>
          <p:nvPr>
            <p:ph type="sldNum" sz="quarter" idx="12"/>
          </p:nvPr>
        </p:nvSpPr>
        <p:spPr/>
        <p:txBody>
          <a:bodyPr/>
          <a:lstStyle/>
          <a:p>
            <a:r>
              <a:rPr lang="fr-FR" dirty="0" smtClean="0"/>
              <a:t>C1-</a:t>
            </a:r>
            <a:fld id="{9E0732A2-6D24-4EA7-BCD7-9477AE453430}" type="slidenum">
              <a:rPr lang="fr-FR" smtClean="0"/>
              <a:pPr/>
              <a:t>88</a:t>
            </a:fld>
            <a:endParaRPr lang="fr-FR" dirty="0"/>
          </a:p>
        </p:txBody>
      </p:sp>
      <p:sp>
        <p:nvSpPr>
          <p:cNvPr id="3" name="Espace réservé du contenu 2"/>
          <p:cNvSpPr>
            <a:spLocks noGrp="1"/>
          </p:cNvSpPr>
          <p:nvPr>
            <p:ph sz="quarter" idx="1"/>
          </p:nvPr>
        </p:nvSpPr>
        <p:spPr>
          <a:xfrm>
            <a:off x="314325" y="1600200"/>
            <a:ext cx="8534400" cy="4695825"/>
          </a:xfrm>
        </p:spPr>
        <p:txBody>
          <a:bodyPr/>
          <a:lstStyle/>
          <a:p>
            <a:r>
              <a:rPr lang="fr-FR" sz="2600" dirty="0" smtClean="0"/>
              <a:t>Les courbes de fréquences relatives cumulées décroissantes donnent la probabilité qu’une variable statistique prenne une valeur plus grande ou égale à une valeur donnée</a:t>
            </a:r>
          </a:p>
          <a:p>
            <a:r>
              <a:rPr lang="fr-FR" sz="2600" dirty="0" smtClean="0"/>
              <a:t>On associe d’abord une fréquence relative cumulée décroissante de </a:t>
            </a:r>
            <a:r>
              <a:rPr lang="fr-FR" sz="2600" i="1" dirty="0" smtClean="0"/>
              <a:t>1</a:t>
            </a:r>
            <a:r>
              <a:rPr lang="fr-FR" sz="2600" dirty="0" smtClean="0"/>
              <a:t> à la borne inférieure de la première classe</a:t>
            </a:r>
          </a:p>
          <a:p>
            <a:r>
              <a:rPr lang="fr-FR" sz="2600" dirty="0" smtClean="0"/>
              <a:t>Les fréquences relatives cumulées décroissantes sont obtenues en soustrayant de </a:t>
            </a:r>
            <a:r>
              <a:rPr lang="fr-FR" sz="2600" i="1" dirty="0" smtClean="0"/>
              <a:t>1</a:t>
            </a:r>
            <a:r>
              <a:rPr lang="fr-FR" sz="2600" dirty="0" smtClean="0"/>
              <a:t> la somme des fréquences relatives des classes précédentes</a:t>
            </a:r>
          </a:p>
          <a:p>
            <a:r>
              <a:rPr lang="fr-FR" sz="2600" dirty="0" smtClean="0"/>
              <a:t>On associe les fréquences relatives cumulées décroissantes aux bornes inférieures de chaque classe et on relie les points ainsi obtenus par une droite pour avoir la courbe</a:t>
            </a:r>
            <a:endParaRPr lang="fr-FR" sz="2600" dirty="0"/>
          </a:p>
        </p:txBody>
      </p:sp>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490498" name="Rectangle 2"/>
          <p:cNvSpPr>
            <a:spLocks noGrp="1" noChangeArrowheads="1"/>
          </p:cNvSpPr>
          <p:nvPr>
            <p:ph type="title"/>
          </p:nvPr>
        </p:nvSpPr>
        <p:spPr/>
        <p:txBody>
          <a:bodyPr/>
          <a:lstStyle/>
          <a:p>
            <a:r>
              <a:rPr lang="fr-FR" dirty="0"/>
              <a:t>Exemple </a:t>
            </a:r>
            <a:r>
              <a:rPr lang="fr-FR" dirty="0" smtClean="0"/>
              <a:t>19: </a:t>
            </a:r>
            <a:r>
              <a:rPr lang="fr-FR" dirty="0"/>
              <a:t>fréquences cumulées</a:t>
            </a:r>
          </a:p>
        </p:txBody>
      </p:sp>
      <p:sp>
        <p:nvSpPr>
          <p:cNvPr id="4" name="Espace réservé du numéro de diapositive 5"/>
          <p:cNvSpPr>
            <a:spLocks noGrp="1"/>
          </p:cNvSpPr>
          <p:nvPr>
            <p:ph type="sldNum" sz="quarter" idx="12"/>
          </p:nvPr>
        </p:nvSpPr>
        <p:spPr/>
        <p:txBody>
          <a:bodyPr/>
          <a:lstStyle/>
          <a:p>
            <a:r>
              <a:rPr lang="fr-FR" dirty="0"/>
              <a:t>C1-</a:t>
            </a:r>
            <a:fld id="{A7B7F72F-DD79-4CE1-ACEC-3F376E9B8080}" type="slidenum">
              <a:rPr lang="fr-FR"/>
              <a:pPr/>
              <a:t>89</a:t>
            </a:fld>
            <a:endParaRPr lang="fr-FR" dirty="0"/>
          </a:p>
        </p:txBody>
      </p:sp>
      <p:sp>
        <p:nvSpPr>
          <p:cNvPr id="5" name="Espace réservé du contenu 4"/>
          <p:cNvSpPr>
            <a:spLocks noGrp="1"/>
          </p:cNvSpPr>
          <p:nvPr>
            <p:ph sz="quarter" idx="1"/>
          </p:nvPr>
        </p:nvSpPr>
        <p:spPr>
          <a:xfrm>
            <a:off x="457200" y="1600201"/>
            <a:ext cx="8229600" cy="1076324"/>
          </a:xfrm>
        </p:spPr>
        <p:txBody>
          <a:bodyPr/>
          <a:lstStyle/>
          <a:p>
            <a:pPr lvl="0"/>
            <a:r>
              <a:rPr lang="fr-FR" dirty="0" smtClean="0"/>
              <a:t>Les ventes de l’entreprise RJC Inc. ont été observées pendant 75  jours et regroupées en classes</a:t>
            </a:r>
            <a:endParaRPr lang="fr-FR" dirty="0"/>
          </a:p>
        </p:txBody>
      </p:sp>
      <p:pic>
        <p:nvPicPr>
          <p:cNvPr id="460802"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9996" y="2766351"/>
            <a:ext cx="8897678" cy="26546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491522" name="Rectangle 2"/>
          <p:cNvSpPr>
            <a:spLocks noGrp="1" noChangeArrowheads="1"/>
          </p:cNvSpPr>
          <p:nvPr>
            <p:ph type="title"/>
          </p:nvPr>
        </p:nvSpPr>
        <p:spPr/>
        <p:txBody>
          <a:bodyPr>
            <a:normAutofit fontScale="90000"/>
          </a:bodyPr>
          <a:lstStyle/>
          <a:p>
            <a:r>
              <a:rPr lang="fr-FR" sz="3600" dirty="0"/>
              <a:t>Exemple </a:t>
            </a:r>
            <a:r>
              <a:rPr lang="fr-FR" sz="3600" dirty="0" smtClean="0"/>
              <a:t>19: </a:t>
            </a:r>
            <a:r>
              <a:rPr lang="fr-FR" sz="3600" dirty="0"/>
              <a:t>courbe de fréquences cumulées croissantes et décroissantes</a:t>
            </a:r>
          </a:p>
        </p:txBody>
      </p:sp>
      <p:sp>
        <p:nvSpPr>
          <p:cNvPr id="98" name="Espace réservé du numéro de diapositive 5"/>
          <p:cNvSpPr>
            <a:spLocks noGrp="1"/>
          </p:cNvSpPr>
          <p:nvPr>
            <p:ph type="sldNum" sz="quarter" idx="12"/>
          </p:nvPr>
        </p:nvSpPr>
        <p:spPr/>
        <p:txBody>
          <a:bodyPr/>
          <a:lstStyle/>
          <a:p>
            <a:r>
              <a:rPr lang="fr-FR" dirty="0"/>
              <a:t>C1-</a:t>
            </a:r>
            <a:fld id="{B10B2AF0-F2A5-4631-BEEA-53E4596107F9}" type="slidenum">
              <a:rPr lang="fr-FR"/>
              <a:pPr/>
              <a:t>90</a:t>
            </a:fld>
            <a:endParaRPr lang="fr-FR" dirty="0"/>
          </a:p>
        </p:txBody>
      </p:sp>
      <p:pic>
        <p:nvPicPr>
          <p:cNvPr id="494594" name="Picture 2"/>
          <p:cNvPicPr>
            <a:picLocks noChangeAspect="1" noChangeArrowheads="1"/>
          </p:cNvPicPr>
          <p:nvPr/>
        </p:nvPicPr>
        <p:blipFill>
          <a:blip r:embed="rId3" cstate="print"/>
          <a:srcRect/>
          <a:stretch>
            <a:fillRect/>
          </a:stretch>
        </p:blipFill>
        <p:spPr bwMode="auto">
          <a:xfrm>
            <a:off x="228600" y="1806949"/>
            <a:ext cx="8705850" cy="3948954"/>
          </a:xfrm>
          <a:prstGeom prst="rect">
            <a:avLst/>
          </a:prstGeom>
          <a:noFill/>
          <a:ln w="9525">
            <a:noFill/>
            <a:miter lim="800000"/>
            <a:headEnd/>
            <a:tailEnd/>
          </a:ln>
          <a:effectLst/>
        </p:spPr>
      </p:pic>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491522" name="Rectangle 2"/>
          <p:cNvSpPr>
            <a:spLocks noGrp="1" noChangeArrowheads="1"/>
          </p:cNvSpPr>
          <p:nvPr>
            <p:ph type="title"/>
          </p:nvPr>
        </p:nvSpPr>
        <p:spPr/>
        <p:txBody>
          <a:bodyPr>
            <a:normAutofit fontScale="90000"/>
          </a:bodyPr>
          <a:lstStyle/>
          <a:p>
            <a:r>
              <a:rPr lang="fr-FR" sz="3600" dirty="0"/>
              <a:t>Exemple </a:t>
            </a:r>
            <a:r>
              <a:rPr lang="fr-FR" sz="3600" dirty="0" smtClean="0"/>
              <a:t>19: </a:t>
            </a:r>
            <a:r>
              <a:rPr lang="fr-FR" sz="3600" dirty="0"/>
              <a:t>courbe de fréquences cumulées </a:t>
            </a:r>
            <a:r>
              <a:rPr lang="fr-FR" sz="3600" dirty="0" smtClean="0"/>
              <a:t>avec Excel</a:t>
            </a:r>
            <a:endParaRPr lang="fr-FR" sz="3600" dirty="0"/>
          </a:p>
        </p:txBody>
      </p:sp>
      <p:sp>
        <p:nvSpPr>
          <p:cNvPr id="98" name="Espace réservé du numéro de diapositive 5"/>
          <p:cNvSpPr>
            <a:spLocks noGrp="1"/>
          </p:cNvSpPr>
          <p:nvPr>
            <p:ph type="sldNum" sz="quarter" idx="12"/>
          </p:nvPr>
        </p:nvSpPr>
        <p:spPr/>
        <p:txBody>
          <a:bodyPr/>
          <a:lstStyle/>
          <a:p>
            <a:r>
              <a:rPr lang="fr-FR" dirty="0"/>
              <a:t>C1-</a:t>
            </a:r>
            <a:fld id="{B10B2AF0-F2A5-4631-BEEA-53E4596107F9}" type="slidenum">
              <a:rPr lang="fr-FR"/>
              <a:pPr/>
              <a:t>91</a:t>
            </a:fld>
            <a:endParaRPr lang="fr-FR" dirty="0"/>
          </a:p>
        </p:txBody>
      </p:sp>
      <p:sp>
        <p:nvSpPr>
          <p:cNvPr id="2" name="Espace réservé du contenu 1"/>
          <p:cNvSpPr>
            <a:spLocks noGrp="1"/>
          </p:cNvSpPr>
          <p:nvPr>
            <p:ph sz="quarter" idx="1"/>
          </p:nvPr>
        </p:nvSpPr>
        <p:spPr/>
        <p:txBody>
          <a:bodyPr/>
          <a:lstStyle/>
          <a:p>
            <a:r>
              <a:rPr lang="fr-FR" dirty="0"/>
              <a:t>Pour obtenir </a:t>
            </a:r>
            <a:r>
              <a:rPr lang="fr-FR" dirty="0" smtClean="0"/>
              <a:t>une courbe de fréquences cumulées, </a:t>
            </a:r>
            <a:r>
              <a:rPr lang="fr-FR" dirty="0"/>
              <a:t>sélectionner d’abord les fréquences </a:t>
            </a:r>
            <a:r>
              <a:rPr lang="fr-FR" dirty="0" smtClean="0"/>
              <a:t>cumulées (absolues </a:t>
            </a:r>
            <a:r>
              <a:rPr lang="fr-FR" dirty="0"/>
              <a:t>ou relatives)</a:t>
            </a:r>
          </a:p>
          <a:p>
            <a:r>
              <a:rPr lang="fr-FR" dirty="0"/>
              <a:t>Sous l’onglet </a:t>
            </a:r>
            <a:r>
              <a:rPr lang="fr-FR" i="1" dirty="0" smtClean="0">
                <a:solidFill>
                  <a:srgbClr val="000099"/>
                </a:solidFill>
              </a:rPr>
              <a:t>Insertion</a:t>
            </a:r>
            <a:r>
              <a:rPr lang="fr-FR" dirty="0" smtClean="0"/>
              <a:t> choisir </a:t>
            </a:r>
            <a:r>
              <a:rPr lang="fr-FR" i="1" dirty="0">
                <a:solidFill>
                  <a:srgbClr val="000099"/>
                </a:solidFill>
              </a:rPr>
              <a:t>Ligne</a:t>
            </a:r>
            <a:r>
              <a:rPr lang="fr-FR" dirty="0"/>
              <a:t> et </a:t>
            </a:r>
            <a:r>
              <a:rPr lang="fr-FR" i="1" dirty="0">
                <a:solidFill>
                  <a:srgbClr val="000099"/>
                </a:solidFill>
              </a:rPr>
              <a:t>Courbes</a:t>
            </a:r>
            <a:r>
              <a:rPr lang="fr-FR" i="1" dirty="0"/>
              <a:t> avec </a:t>
            </a:r>
            <a:r>
              <a:rPr lang="fr-FR" i="1" dirty="0" smtClean="0">
                <a:solidFill>
                  <a:srgbClr val="000099"/>
                </a:solidFill>
              </a:rPr>
              <a:t>Marques</a:t>
            </a:r>
            <a:r>
              <a:rPr lang="fr-FR" i="1" dirty="0" smtClean="0"/>
              <a:t> </a:t>
            </a:r>
            <a:r>
              <a:rPr lang="fr-FR" dirty="0" smtClean="0"/>
              <a:t>dans </a:t>
            </a:r>
            <a:r>
              <a:rPr lang="fr-FR" dirty="0"/>
              <a:t>la section </a:t>
            </a:r>
            <a:r>
              <a:rPr lang="fr-FR" i="1" dirty="0" smtClean="0">
                <a:solidFill>
                  <a:srgbClr val="000099"/>
                </a:solidFill>
              </a:rPr>
              <a:t>Graphique</a:t>
            </a:r>
            <a:endParaRPr lang="fr-FR" i="1" dirty="0">
              <a:solidFill>
                <a:srgbClr val="000099"/>
              </a:solidFill>
            </a:endParaRPr>
          </a:p>
          <a:p>
            <a:r>
              <a:rPr lang="fr-FR" dirty="0"/>
              <a:t>Pour ajouter les modalités, cliquer le bouton droit sur la figure et choisir </a:t>
            </a:r>
            <a:r>
              <a:rPr lang="fr-FR" i="1" dirty="0">
                <a:solidFill>
                  <a:srgbClr val="000099"/>
                </a:solidFill>
              </a:rPr>
              <a:t>Sélectionner des données </a:t>
            </a:r>
            <a:endParaRPr lang="fr-CA" dirty="0">
              <a:solidFill>
                <a:srgbClr val="000099"/>
              </a:solidFill>
            </a:endParaRPr>
          </a:p>
        </p:txBody>
      </p:sp>
    </p:spTree>
    <p:extLst>
      <p:ext uri="{BB962C8B-B14F-4D97-AF65-F5344CB8AC3E}">
        <p14:creationId xmlns:p14="http://schemas.microsoft.com/office/powerpoint/2010/main" val="256298855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Les diagrammes à secteurs</a:t>
            </a:r>
            <a:endParaRPr lang="en-CA" dirty="0"/>
          </a:p>
        </p:txBody>
      </p:sp>
      <p:sp>
        <p:nvSpPr>
          <p:cNvPr id="4" name="Espace réservé du numéro de diapositive 3"/>
          <p:cNvSpPr>
            <a:spLocks noGrp="1"/>
          </p:cNvSpPr>
          <p:nvPr>
            <p:ph type="sldNum" sz="quarter" idx="12"/>
          </p:nvPr>
        </p:nvSpPr>
        <p:spPr/>
        <p:txBody>
          <a:bodyPr/>
          <a:lstStyle/>
          <a:p>
            <a:r>
              <a:rPr lang="fr-FR" smtClean="0"/>
              <a:t>C1-</a:t>
            </a:r>
            <a:fld id="{9E0732A2-6D24-4EA7-BCD7-9477AE453430}" type="slidenum">
              <a:rPr lang="fr-FR" smtClean="0"/>
              <a:pPr/>
              <a:t>92</a:t>
            </a:fld>
            <a:endParaRPr lang="fr-FR"/>
          </a:p>
        </p:txBody>
      </p:sp>
      <p:sp>
        <p:nvSpPr>
          <p:cNvPr id="3" name="Espace réservé du contenu 2"/>
          <p:cNvSpPr>
            <a:spLocks noGrp="1"/>
          </p:cNvSpPr>
          <p:nvPr>
            <p:ph sz="quarter" idx="1"/>
          </p:nvPr>
        </p:nvSpPr>
        <p:spPr>
          <a:xfrm>
            <a:off x="409574" y="1600200"/>
            <a:ext cx="8334375" cy="4525963"/>
          </a:xfrm>
        </p:spPr>
        <p:txBody>
          <a:bodyPr/>
          <a:lstStyle/>
          <a:p>
            <a:r>
              <a:rPr lang="fr-FR" dirty="0" smtClean="0"/>
              <a:t>Permet de représenter à l’aide d’un cercle la répartition des modalités d’une variable statistique</a:t>
            </a:r>
          </a:p>
          <a:p>
            <a:r>
              <a:rPr lang="fr-FR" dirty="0" smtClean="0"/>
              <a:t>Les modalités doivent être peu nombreuses</a:t>
            </a:r>
          </a:p>
          <a:p>
            <a:r>
              <a:rPr lang="fr-FR" dirty="0" smtClean="0"/>
              <a:t>Le cercle est divisé en segments correspondant à chaque modalité</a:t>
            </a:r>
          </a:p>
          <a:p>
            <a:r>
              <a:rPr lang="fr-FR" dirty="0" smtClean="0"/>
              <a:t>La surface de chacun des segments est proportionnelle à la fréquence de la modalité correspondante</a:t>
            </a:r>
            <a:endParaRPr lang="en-CA" dirty="0"/>
          </a:p>
        </p:txBody>
      </p:sp>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502786" name="Rectangle 2"/>
          <p:cNvSpPr>
            <a:spLocks noGrp="1" noChangeArrowheads="1"/>
          </p:cNvSpPr>
          <p:nvPr>
            <p:ph type="title"/>
          </p:nvPr>
        </p:nvSpPr>
        <p:spPr/>
        <p:txBody>
          <a:bodyPr>
            <a:normAutofit fontScale="90000"/>
          </a:bodyPr>
          <a:lstStyle/>
          <a:p>
            <a:r>
              <a:rPr lang="fr-FR" sz="3600" dirty="0"/>
              <a:t>Exemple </a:t>
            </a:r>
            <a:r>
              <a:rPr lang="fr-FR" sz="3600" dirty="0" smtClean="0"/>
              <a:t>20: exemple </a:t>
            </a:r>
            <a:br>
              <a:rPr lang="fr-FR" sz="3600" dirty="0" smtClean="0"/>
            </a:br>
            <a:r>
              <a:rPr lang="fr-FR" sz="3600" dirty="0" smtClean="0"/>
              <a:t>de diagramme </a:t>
            </a:r>
            <a:r>
              <a:rPr lang="fr-FR" sz="3600" dirty="0"/>
              <a:t>à secteurs</a:t>
            </a:r>
          </a:p>
        </p:txBody>
      </p:sp>
      <p:sp>
        <p:nvSpPr>
          <p:cNvPr id="5" name="Espace réservé du numéro de diapositive 5"/>
          <p:cNvSpPr>
            <a:spLocks noGrp="1"/>
          </p:cNvSpPr>
          <p:nvPr>
            <p:ph type="sldNum" sz="quarter" idx="12"/>
          </p:nvPr>
        </p:nvSpPr>
        <p:spPr/>
        <p:txBody>
          <a:bodyPr/>
          <a:lstStyle/>
          <a:p>
            <a:r>
              <a:rPr lang="fr-FR" dirty="0"/>
              <a:t>C1-</a:t>
            </a:r>
            <a:fld id="{A79EC401-ADDA-43BD-890F-3920775242A4}" type="slidenum">
              <a:rPr lang="fr-FR"/>
              <a:pPr/>
              <a:t>93</a:t>
            </a:fld>
            <a:endParaRPr lang="fr-FR" dirty="0"/>
          </a:p>
        </p:txBody>
      </p:sp>
      <p:sp>
        <p:nvSpPr>
          <p:cNvPr id="502789" name="Text Box 5"/>
          <p:cNvSpPr txBox="1">
            <a:spLocks noChangeArrowheads="1"/>
          </p:cNvSpPr>
          <p:nvPr/>
        </p:nvSpPr>
        <p:spPr bwMode="auto">
          <a:xfrm>
            <a:off x="6419850" y="2143125"/>
            <a:ext cx="2495550" cy="2530475"/>
          </a:xfrm>
          <a:prstGeom prst="rect">
            <a:avLst/>
          </a:prstGeom>
          <a:noFill/>
          <a:ln w="12700" cap="sq">
            <a:noFill/>
            <a:miter lim="800000"/>
            <a:headEnd type="none" w="sm" len="sm"/>
            <a:tailEnd type="none" w="sm" len="sm"/>
          </a:ln>
          <a:effectLst/>
        </p:spPr>
        <p:txBody>
          <a:bodyPr>
            <a:spAutoFit/>
          </a:bodyPr>
          <a:lstStyle/>
          <a:p>
            <a:pPr>
              <a:spcBef>
                <a:spcPct val="50000"/>
              </a:spcBef>
            </a:pPr>
            <a:r>
              <a:rPr lang="fr-FR" sz="2000" smtClean="0"/>
              <a:t>L’angle </a:t>
            </a:r>
            <a:r>
              <a:rPr lang="fr-FR" sz="2000" dirty="0"/>
              <a:t>de chaque modalité est obtenu en multipliant la fréquence relative par 360</a:t>
            </a:r>
            <a:r>
              <a:rPr lang="fr-FR" sz="2000" dirty="0">
                <a:cs typeface="Times New Roman" pitchFamily="18" charset="0"/>
              </a:rPr>
              <a:t>º (il faut que la somme des fréquences relatives soient égales à 100%)</a:t>
            </a:r>
            <a:r>
              <a:rPr lang="fr-FR" sz="2000" dirty="0"/>
              <a:t> </a:t>
            </a:r>
          </a:p>
        </p:txBody>
      </p:sp>
      <p:pic>
        <p:nvPicPr>
          <p:cNvPr id="495618" name="Picture 2"/>
          <p:cNvPicPr>
            <a:picLocks noChangeAspect="1" noChangeArrowheads="1"/>
          </p:cNvPicPr>
          <p:nvPr/>
        </p:nvPicPr>
        <p:blipFill>
          <a:blip r:embed="rId3" cstate="print"/>
          <a:srcRect/>
          <a:stretch>
            <a:fillRect/>
          </a:stretch>
        </p:blipFill>
        <p:spPr bwMode="auto">
          <a:xfrm>
            <a:off x="138113" y="1647825"/>
            <a:ext cx="6064000" cy="3848100"/>
          </a:xfrm>
          <a:prstGeom prst="rect">
            <a:avLst/>
          </a:prstGeom>
          <a:noFill/>
          <a:ln w="9525">
            <a:noFill/>
            <a:miter lim="800000"/>
            <a:headEnd/>
            <a:tailEnd/>
          </a:ln>
          <a:effectLst/>
        </p:spPr>
      </p:pic>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502786" name="Rectangle 2"/>
          <p:cNvSpPr>
            <a:spLocks noGrp="1" noChangeArrowheads="1"/>
          </p:cNvSpPr>
          <p:nvPr>
            <p:ph type="title"/>
          </p:nvPr>
        </p:nvSpPr>
        <p:spPr/>
        <p:txBody>
          <a:bodyPr>
            <a:normAutofit fontScale="90000"/>
          </a:bodyPr>
          <a:lstStyle/>
          <a:p>
            <a:r>
              <a:rPr lang="fr-FR" sz="3600" dirty="0"/>
              <a:t>Exemple </a:t>
            </a:r>
            <a:r>
              <a:rPr lang="fr-FR" sz="3600" dirty="0" smtClean="0"/>
              <a:t>20: diagramme </a:t>
            </a:r>
            <a:r>
              <a:rPr lang="fr-FR" sz="3600" dirty="0"/>
              <a:t>à </a:t>
            </a:r>
            <a:r>
              <a:rPr lang="fr-FR" sz="3600" dirty="0" smtClean="0"/>
              <a:t>secteurs</a:t>
            </a:r>
            <a:br>
              <a:rPr lang="fr-FR" sz="3600" dirty="0" smtClean="0"/>
            </a:br>
            <a:r>
              <a:rPr lang="fr-FR" sz="3600" dirty="0" smtClean="0"/>
              <a:t>avec Excel</a:t>
            </a:r>
            <a:endParaRPr lang="fr-FR" sz="3600" dirty="0"/>
          </a:p>
        </p:txBody>
      </p:sp>
      <p:sp>
        <p:nvSpPr>
          <p:cNvPr id="5" name="Espace réservé du numéro de diapositive 5"/>
          <p:cNvSpPr>
            <a:spLocks noGrp="1"/>
          </p:cNvSpPr>
          <p:nvPr>
            <p:ph type="sldNum" sz="quarter" idx="12"/>
          </p:nvPr>
        </p:nvSpPr>
        <p:spPr/>
        <p:txBody>
          <a:bodyPr/>
          <a:lstStyle/>
          <a:p>
            <a:r>
              <a:rPr lang="fr-FR" dirty="0"/>
              <a:t>C1-</a:t>
            </a:r>
            <a:fld id="{A79EC401-ADDA-43BD-890F-3920775242A4}" type="slidenum">
              <a:rPr lang="fr-FR"/>
              <a:pPr/>
              <a:t>94</a:t>
            </a:fld>
            <a:endParaRPr lang="fr-FR" dirty="0"/>
          </a:p>
        </p:txBody>
      </p:sp>
      <p:sp>
        <p:nvSpPr>
          <p:cNvPr id="2" name="Espace réservé du contenu 1"/>
          <p:cNvSpPr>
            <a:spLocks noGrp="1"/>
          </p:cNvSpPr>
          <p:nvPr>
            <p:ph sz="quarter" idx="1"/>
          </p:nvPr>
        </p:nvSpPr>
        <p:spPr/>
        <p:txBody>
          <a:bodyPr/>
          <a:lstStyle/>
          <a:p>
            <a:r>
              <a:rPr lang="fr-FR" dirty="0"/>
              <a:t>Pour obtenir </a:t>
            </a:r>
            <a:r>
              <a:rPr lang="fr-FR" dirty="0" smtClean="0"/>
              <a:t>un diagramme à secteurs, </a:t>
            </a:r>
            <a:r>
              <a:rPr lang="fr-FR" dirty="0"/>
              <a:t>sélectionner </a:t>
            </a:r>
            <a:r>
              <a:rPr lang="fr-FR" dirty="0" smtClean="0"/>
              <a:t>les modalités et </a:t>
            </a:r>
            <a:r>
              <a:rPr lang="fr-FR" dirty="0"/>
              <a:t>les fréquences </a:t>
            </a:r>
            <a:r>
              <a:rPr lang="fr-FR" dirty="0" smtClean="0"/>
              <a:t>relatives</a:t>
            </a:r>
            <a:endParaRPr lang="fr-FR" dirty="0"/>
          </a:p>
          <a:p>
            <a:r>
              <a:rPr lang="fr-FR" dirty="0"/>
              <a:t>Sous l’onglet </a:t>
            </a:r>
            <a:r>
              <a:rPr lang="fr-FR" i="1" dirty="0" smtClean="0">
                <a:solidFill>
                  <a:srgbClr val="000099"/>
                </a:solidFill>
              </a:rPr>
              <a:t>Insertion</a:t>
            </a:r>
            <a:r>
              <a:rPr lang="fr-FR" dirty="0" smtClean="0"/>
              <a:t> </a:t>
            </a:r>
            <a:r>
              <a:rPr lang="fr-FR" dirty="0"/>
              <a:t>choisir </a:t>
            </a:r>
            <a:r>
              <a:rPr lang="fr-FR" i="1" dirty="0" smtClean="0">
                <a:solidFill>
                  <a:srgbClr val="000099"/>
                </a:solidFill>
              </a:rPr>
              <a:t>Secteurs</a:t>
            </a:r>
            <a:r>
              <a:rPr lang="fr-FR" i="1" dirty="0" smtClean="0"/>
              <a:t> </a:t>
            </a:r>
            <a:r>
              <a:rPr lang="fr-FR" dirty="0" smtClean="0"/>
              <a:t>dans </a:t>
            </a:r>
            <a:r>
              <a:rPr lang="fr-FR" dirty="0"/>
              <a:t>la section </a:t>
            </a:r>
            <a:r>
              <a:rPr lang="fr-FR" i="1" dirty="0" smtClean="0">
                <a:solidFill>
                  <a:srgbClr val="000099"/>
                </a:solidFill>
              </a:rPr>
              <a:t>Graphique</a:t>
            </a:r>
            <a:endParaRPr lang="fr-FR" i="1" dirty="0">
              <a:solidFill>
                <a:srgbClr val="000099"/>
              </a:solidFill>
            </a:endParaRPr>
          </a:p>
          <a:p>
            <a:r>
              <a:rPr lang="fr-FR" dirty="0"/>
              <a:t>Pour ajouter les </a:t>
            </a:r>
            <a:r>
              <a:rPr lang="fr-FR" dirty="0" smtClean="0"/>
              <a:t>pourcentage sur le diagramme à secteurs, </a:t>
            </a:r>
            <a:r>
              <a:rPr lang="fr-FR" dirty="0"/>
              <a:t>cliquer le bouton droit sur la figure et choisir </a:t>
            </a:r>
            <a:r>
              <a:rPr lang="fr-FR" i="1" dirty="0" smtClean="0">
                <a:solidFill>
                  <a:srgbClr val="000099"/>
                </a:solidFill>
              </a:rPr>
              <a:t>Ajouter des étiquettes de données</a:t>
            </a:r>
            <a:endParaRPr lang="fr-CA" dirty="0">
              <a:solidFill>
                <a:srgbClr val="000099"/>
              </a:solidFill>
            </a:endParaRPr>
          </a:p>
        </p:txBody>
      </p:sp>
    </p:spTree>
    <p:extLst>
      <p:ext uri="{BB962C8B-B14F-4D97-AF65-F5344CB8AC3E}">
        <p14:creationId xmlns:p14="http://schemas.microsoft.com/office/powerpoint/2010/main" val="178517603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Les séries chronologiques</a:t>
            </a:r>
            <a:endParaRPr lang="en-CA" dirty="0"/>
          </a:p>
        </p:txBody>
      </p:sp>
      <p:sp>
        <p:nvSpPr>
          <p:cNvPr id="4" name="Espace réservé du numéro de diapositive 3"/>
          <p:cNvSpPr>
            <a:spLocks noGrp="1"/>
          </p:cNvSpPr>
          <p:nvPr>
            <p:ph type="sldNum" sz="quarter" idx="12"/>
          </p:nvPr>
        </p:nvSpPr>
        <p:spPr/>
        <p:txBody>
          <a:bodyPr/>
          <a:lstStyle/>
          <a:p>
            <a:r>
              <a:rPr lang="fr-FR" smtClean="0"/>
              <a:t>C1-</a:t>
            </a:r>
            <a:fld id="{9E0732A2-6D24-4EA7-BCD7-9477AE453430}" type="slidenum">
              <a:rPr lang="fr-FR" smtClean="0"/>
              <a:pPr/>
              <a:t>95</a:t>
            </a:fld>
            <a:endParaRPr lang="fr-FR"/>
          </a:p>
        </p:txBody>
      </p:sp>
      <p:sp>
        <p:nvSpPr>
          <p:cNvPr id="3" name="Espace réservé du contenu 2"/>
          <p:cNvSpPr>
            <a:spLocks noGrp="1"/>
          </p:cNvSpPr>
          <p:nvPr>
            <p:ph sz="quarter" idx="1"/>
          </p:nvPr>
        </p:nvSpPr>
        <p:spPr/>
        <p:txBody>
          <a:bodyPr/>
          <a:lstStyle/>
          <a:p>
            <a:r>
              <a:rPr lang="fr-FR" dirty="0" smtClean="0"/>
              <a:t>Ensemble d'observations faites à intervalles de temps réguliers pour une variable statistique </a:t>
            </a:r>
          </a:p>
          <a:p>
            <a:r>
              <a:rPr lang="fr-FR" dirty="0" smtClean="0"/>
              <a:t>Une série chronologique est une suite de nombres obtenus à intervalles de temps réguliers pour une variable statistique donnée</a:t>
            </a:r>
            <a:br>
              <a:rPr lang="fr-FR" dirty="0" smtClean="0"/>
            </a:br>
            <a:endParaRPr lang="en-CA" dirty="0"/>
          </a:p>
        </p:txBody>
      </p:sp>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503810" name="Rectangle 2"/>
          <p:cNvSpPr>
            <a:spLocks noGrp="1" noChangeArrowheads="1"/>
          </p:cNvSpPr>
          <p:nvPr>
            <p:ph type="title"/>
          </p:nvPr>
        </p:nvSpPr>
        <p:spPr/>
        <p:txBody>
          <a:bodyPr>
            <a:normAutofit fontScale="90000"/>
          </a:bodyPr>
          <a:lstStyle/>
          <a:p>
            <a:r>
              <a:rPr lang="fr-FR" sz="3600" dirty="0"/>
              <a:t>Exemple </a:t>
            </a:r>
            <a:r>
              <a:rPr lang="fr-FR" sz="3600" dirty="0" smtClean="0"/>
              <a:t>21: exemple </a:t>
            </a:r>
            <a:br>
              <a:rPr lang="fr-FR" sz="3600" dirty="0" smtClean="0"/>
            </a:br>
            <a:r>
              <a:rPr lang="fr-FR" sz="3600" dirty="0" smtClean="0"/>
              <a:t>d’une série </a:t>
            </a:r>
            <a:r>
              <a:rPr lang="fr-FR" sz="3600" dirty="0"/>
              <a:t>chronologique</a:t>
            </a:r>
          </a:p>
        </p:txBody>
      </p:sp>
      <p:sp>
        <p:nvSpPr>
          <p:cNvPr id="4" name="Espace réservé du numéro de diapositive 5"/>
          <p:cNvSpPr>
            <a:spLocks noGrp="1"/>
          </p:cNvSpPr>
          <p:nvPr>
            <p:ph type="sldNum" sz="quarter" idx="12"/>
          </p:nvPr>
        </p:nvSpPr>
        <p:spPr/>
        <p:txBody>
          <a:bodyPr/>
          <a:lstStyle/>
          <a:p>
            <a:r>
              <a:rPr lang="fr-FR" dirty="0"/>
              <a:t>C1-</a:t>
            </a:r>
            <a:fld id="{12EDBE42-B2B1-4A70-8837-8DCB27384A9B}" type="slidenum">
              <a:rPr lang="fr-FR"/>
              <a:pPr/>
              <a:t>96</a:t>
            </a:fld>
            <a:endParaRPr lang="fr-FR" dirty="0"/>
          </a:p>
        </p:txBody>
      </p:sp>
      <p:pic>
        <p:nvPicPr>
          <p:cNvPr id="503812" name="Picture 4"/>
          <p:cNvPicPr>
            <a:picLocks noChangeAspect="1" noChangeArrowheads="1"/>
          </p:cNvPicPr>
          <p:nvPr/>
        </p:nvPicPr>
        <p:blipFill>
          <a:blip r:embed="rId3" cstate="print"/>
          <a:srcRect/>
          <a:stretch>
            <a:fillRect/>
          </a:stretch>
        </p:blipFill>
        <p:spPr bwMode="auto">
          <a:xfrm>
            <a:off x="2913063" y="1949450"/>
            <a:ext cx="3306762" cy="2930525"/>
          </a:xfrm>
          <a:prstGeom prst="rect">
            <a:avLst/>
          </a:prstGeom>
          <a:noFill/>
          <a:ln w="12700" cap="sq">
            <a:noFill/>
            <a:miter lim="800000"/>
            <a:headEnd type="none" w="sm" len="sm"/>
            <a:tailEnd type="none" w="sm" len="sm"/>
          </a:ln>
          <a:effectLst/>
        </p:spPr>
      </p:pic>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506882" name="Rectangle 2"/>
          <p:cNvSpPr>
            <a:spLocks noGrp="1" noChangeArrowheads="1"/>
          </p:cNvSpPr>
          <p:nvPr>
            <p:ph type="title"/>
          </p:nvPr>
        </p:nvSpPr>
        <p:spPr/>
        <p:txBody>
          <a:bodyPr>
            <a:normAutofit fontScale="90000"/>
          </a:bodyPr>
          <a:lstStyle/>
          <a:p>
            <a:r>
              <a:rPr lang="fr-FR" sz="3600" dirty="0"/>
              <a:t>Exemple </a:t>
            </a:r>
            <a:r>
              <a:rPr lang="fr-FR" sz="3600" dirty="0" smtClean="0"/>
              <a:t>21: graphique en points </a:t>
            </a:r>
            <a:br>
              <a:rPr lang="fr-FR" sz="3600" dirty="0" smtClean="0"/>
            </a:br>
            <a:r>
              <a:rPr lang="fr-FR" sz="3600" dirty="0" smtClean="0"/>
              <a:t>de la série chronologique</a:t>
            </a:r>
            <a:endParaRPr lang="fr-FR" sz="3600" dirty="0"/>
          </a:p>
        </p:txBody>
      </p:sp>
      <p:sp>
        <p:nvSpPr>
          <p:cNvPr id="5" name="Espace réservé du numéro de diapositive 5"/>
          <p:cNvSpPr>
            <a:spLocks noGrp="1"/>
          </p:cNvSpPr>
          <p:nvPr>
            <p:ph type="sldNum" sz="quarter" idx="12"/>
          </p:nvPr>
        </p:nvSpPr>
        <p:spPr/>
        <p:txBody>
          <a:bodyPr/>
          <a:lstStyle/>
          <a:p>
            <a:r>
              <a:rPr lang="fr-FR" dirty="0"/>
              <a:t>C1-</a:t>
            </a:r>
            <a:fld id="{5D7F22E6-0C9A-421F-9C92-5E876917F217}" type="slidenum">
              <a:rPr lang="fr-FR"/>
              <a:pPr/>
              <a:t>97</a:t>
            </a:fld>
            <a:endParaRPr lang="fr-FR" dirty="0"/>
          </a:p>
        </p:txBody>
      </p:sp>
      <p:sp>
        <p:nvSpPr>
          <p:cNvPr id="506885" name="Text Box 5"/>
          <p:cNvSpPr txBox="1">
            <a:spLocks noChangeArrowheads="1"/>
          </p:cNvSpPr>
          <p:nvPr/>
        </p:nvSpPr>
        <p:spPr bwMode="auto">
          <a:xfrm>
            <a:off x="6832303" y="4156464"/>
            <a:ext cx="2247899" cy="1015663"/>
          </a:xfrm>
          <a:prstGeom prst="rect">
            <a:avLst/>
          </a:prstGeom>
          <a:noFill/>
          <a:ln w="12700" cap="sq">
            <a:noFill/>
            <a:miter lim="800000"/>
            <a:headEnd type="none" w="sm" len="sm"/>
            <a:tailEnd type="none" w="sm" len="sm"/>
          </a:ln>
          <a:effectLst/>
        </p:spPr>
        <p:txBody>
          <a:bodyPr wrap="square">
            <a:spAutoFit/>
          </a:bodyPr>
          <a:lstStyle/>
          <a:p>
            <a:pPr>
              <a:spcBef>
                <a:spcPct val="50000"/>
              </a:spcBef>
            </a:pPr>
            <a:r>
              <a:rPr lang="fr-FR" sz="2000" dirty="0"/>
              <a:t>Le graphique doit illustrer l’évolution dans le temps</a:t>
            </a:r>
          </a:p>
        </p:txBody>
      </p:sp>
      <p:pic>
        <p:nvPicPr>
          <p:cNvPr id="489475" name="Picture 3"/>
          <p:cNvPicPr>
            <a:picLocks noChangeAspect="1" noChangeArrowheads="1"/>
          </p:cNvPicPr>
          <p:nvPr/>
        </p:nvPicPr>
        <p:blipFill>
          <a:blip r:embed="rId3" cstate="print"/>
          <a:srcRect/>
          <a:stretch>
            <a:fillRect/>
          </a:stretch>
        </p:blipFill>
        <p:spPr bwMode="auto">
          <a:xfrm>
            <a:off x="53165" y="1545474"/>
            <a:ext cx="6875458" cy="5004182"/>
          </a:xfrm>
          <a:prstGeom prst="rect">
            <a:avLst/>
          </a:prstGeom>
          <a:noFill/>
          <a:ln w="9525">
            <a:noFill/>
            <a:miter lim="800000"/>
            <a:headEnd/>
            <a:tailEnd/>
          </a:ln>
          <a:effectLst/>
        </p:spPr>
      </p:pic>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506882" name="Rectangle 2"/>
          <p:cNvSpPr>
            <a:spLocks noGrp="1" noChangeArrowheads="1"/>
          </p:cNvSpPr>
          <p:nvPr>
            <p:ph type="title"/>
          </p:nvPr>
        </p:nvSpPr>
        <p:spPr/>
        <p:txBody>
          <a:bodyPr>
            <a:normAutofit fontScale="90000"/>
          </a:bodyPr>
          <a:lstStyle/>
          <a:p>
            <a:r>
              <a:rPr lang="fr-FR" sz="3600" dirty="0"/>
              <a:t>Exemple </a:t>
            </a:r>
            <a:r>
              <a:rPr lang="fr-FR" sz="3600" dirty="0" smtClean="0"/>
              <a:t>21: série chronologique</a:t>
            </a:r>
            <a:br>
              <a:rPr lang="fr-FR" sz="3600" dirty="0" smtClean="0"/>
            </a:br>
            <a:r>
              <a:rPr lang="fr-FR" sz="3600" dirty="0" smtClean="0"/>
              <a:t>avec Excel</a:t>
            </a:r>
            <a:endParaRPr lang="fr-FR" sz="3600" dirty="0"/>
          </a:p>
        </p:txBody>
      </p:sp>
      <p:sp>
        <p:nvSpPr>
          <p:cNvPr id="5" name="Espace réservé du numéro de diapositive 5"/>
          <p:cNvSpPr>
            <a:spLocks noGrp="1"/>
          </p:cNvSpPr>
          <p:nvPr>
            <p:ph type="sldNum" sz="quarter" idx="12"/>
          </p:nvPr>
        </p:nvSpPr>
        <p:spPr/>
        <p:txBody>
          <a:bodyPr/>
          <a:lstStyle/>
          <a:p>
            <a:r>
              <a:rPr lang="fr-FR" dirty="0"/>
              <a:t>C1-</a:t>
            </a:r>
            <a:fld id="{5D7F22E6-0C9A-421F-9C92-5E876917F217}" type="slidenum">
              <a:rPr lang="fr-FR"/>
              <a:pPr/>
              <a:t>98</a:t>
            </a:fld>
            <a:endParaRPr lang="fr-FR" dirty="0"/>
          </a:p>
        </p:txBody>
      </p:sp>
      <p:sp>
        <p:nvSpPr>
          <p:cNvPr id="2" name="Espace réservé du contenu 1"/>
          <p:cNvSpPr>
            <a:spLocks noGrp="1"/>
          </p:cNvSpPr>
          <p:nvPr>
            <p:ph sz="quarter" idx="1"/>
          </p:nvPr>
        </p:nvSpPr>
        <p:spPr/>
        <p:txBody>
          <a:bodyPr/>
          <a:lstStyle/>
          <a:p>
            <a:r>
              <a:rPr lang="fr-FR" dirty="0"/>
              <a:t>Pour obtenir un </a:t>
            </a:r>
            <a:r>
              <a:rPr lang="fr-FR" dirty="0" smtClean="0"/>
              <a:t>graphique d’une série chronologique, </a:t>
            </a:r>
            <a:r>
              <a:rPr lang="fr-FR" dirty="0"/>
              <a:t>sélectionner les </a:t>
            </a:r>
            <a:r>
              <a:rPr lang="fr-FR" dirty="0" smtClean="0"/>
              <a:t>périodes et la série de données</a:t>
            </a:r>
            <a:endParaRPr lang="fr-FR" dirty="0"/>
          </a:p>
          <a:p>
            <a:r>
              <a:rPr lang="fr-FR" dirty="0"/>
              <a:t>Sous l’onglet </a:t>
            </a:r>
            <a:r>
              <a:rPr lang="fr-FR" i="1" dirty="0" smtClean="0">
                <a:solidFill>
                  <a:srgbClr val="000099"/>
                </a:solidFill>
              </a:rPr>
              <a:t>Insertion</a:t>
            </a:r>
            <a:r>
              <a:rPr lang="fr-FR" dirty="0" smtClean="0"/>
              <a:t> </a:t>
            </a:r>
            <a:r>
              <a:rPr lang="fr-FR" dirty="0"/>
              <a:t>choisir </a:t>
            </a:r>
            <a:r>
              <a:rPr lang="fr-FR" i="1" dirty="0" smtClean="0">
                <a:solidFill>
                  <a:srgbClr val="000099"/>
                </a:solidFill>
              </a:rPr>
              <a:t>Nuage de points </a:t>
            </a:r>
            <a:r>
              <a:rPr lang="fr-FR" dirty="0"/>
              <a:t>dans la section </a:t>
            </a:r>
            <a:r>
              <a:rPr lang="fr-FR" i="1" dirty="0" smtClean="0">
                <a:solidFill>
                  <a:srgbClr val="000099"/>
                </a:solidFill>
              </a:rPr>
              <a:t>Graphique</a:t>
            </a:r>
            <a:endParaRPr lang="fr-CA" dirty="0">
              <a:solidFill>
                <a:srgbClr val="000099"/>
              </a:solidFill>
            </a:endParaRPr>
          </a:p>
        </p:txBody>
      </p:sp>
    </p:spTree>
    <p:extLst>
      <p:ext uri="{BB962C8B-B14F-4D97-AF65-F5344CB8AC3E}">
        <p14:creationId xmlns:p14="http://schemas.microsoft.com/office/powerpoint/2010/main" val="243676231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CA" dirty="0" smtClean="0"/>
              <a:t>Les tableaux croisés</a:t>
            </a:r>
            <a:endParaRPr lang="fr-CA" dirty="0"/>
          </a:p>
        </p:txBody>
      </p:sp>
      <p:sp>
        <p:nvSpPr>
          <p:cNvPr id="4" name="Espace réservé du numéro de diapositive 3"/>
          <p:cNvSpPr>
            <a:spLocks noGrp="1"/>
          </p:cNvSpPr>
          <p:nvPr>
            <p:ph type="sldNum" sz="quarter" idx="12"/>
          </p:nvPr>
        </p:nvSpPr>
        <p:spPr/>
        <p:txBody>
          <a:bodyPr/>
          <a:lstStyle/>
          <a:p>
            <a:r>
              <a:rPr lang="fr-FR" smtClean="0"/>
              <a:t>C1-</a:t>
            </a:r>
            <a:fld id="{9E0732A2-6D24-4EA7-BCD7-9477AE453430}" type="slidenum">
              <a:rPr lang="fr-FR" smtClean="0"/>
              <a:pPr/>
              <a:t>99</a:t>
            </a:fld>
            <a:endParaRPr lang="fr-FR"/>
          </a:p>
        </p:txBody>
      </p:sp>
      <p:sp>
        <p:nvSpPr>
          <p:cNvPr id="3" name="Espace réservé du contenu 2"/>
          <p:cNvSpPr>
            <a:spLocks noGrp="1"/>
          </p:cNvSpPr>
          <p:nvPr>
            <p:ph sz="quarter" idx="1"/>
          </p:nvPr>
        </p:nvSpPr>
        <p:spPr/>
        <p:txBody>
          <a:bodyPr/>
          <a:lstStyle/>
          <a:p>
            <a:r>
              <a:rPr lang="fr-FR" dirty="0" smtClean="0"/>
              <a:t>Un tableau croisé, en anglais «</a:t>
            </a:r>
            <a:r>
              <a:rPr lang="en-CA" i="1" dirty="0" smtClean="0"/>
              <a:t>crosstab</a:t>
            </a:r>
            <a:r>
              <a:rPr lang="fr-FR" dirty="0" smtClean="0"/>
              <a:t>», donne les fréquences des croisements des modalités de deux ou plusieurs variables statistiques de type discrètes ou qualitatives</a:t>
            </a:r>
          </a:p>
          <a:p>
            <a:r>
              <a:rPr lang="fr-FR" dirty="0" smtClean="0"/>
              <a:t>Permet de faire des analyses de l'interdépendance des variables</a:t>
            </a:r>
            <a:endParaRPr lang="fr-CA" dirty="0"/>
          </a:p>
        </p:txBody>
      </p:sp>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507906" name="Rectangle 2"/>
          <p:cNvSpPr>
            <a:spLocks noGrp="1" noChangeArrowheads="1"/>
          </p:cNvSpPr>
          <p:nvPr>
            <p:ph type="title"/>
          </p:nvPr>
        </p:nvSpPr>
        <p:spPr/>
        <p:txBody>
          <a:bodyPr/>
          <a:lstStyle/>
          <a:p>
            <a:r>
              <a:rPr lang="fr-FR" dirty="0"/>
              <a:t>Exemple </a:t>
            </a:r>
            <a:r>
              <a:rPr lang="fr-FR" dirty="0" smtClean="0"/>
              <a:t>22: tableau </a:t>
            </a:r>
            <a:r>
              <a:rPr lang="fr-FR" dirty="0"/>
              <a:t>croisé</a:t>
            </a:r>
          </a:p>
        </p:txBody>
      </p:sp>
      <p:sp>
        <p:nvSpPr>
          <p:cNvPr id="4" name="Espace réservé du numéro de diapositive 5"/>
          <p:cNvSpPr>
            <a:spLocks noGrp="1"/>
          </p:cNvSpPr>
          <p:nvPr>
            <p:ph type="sldNum" sz="quarter" idx="12"/>
          </p:nvPr>
        </p:nvSpPr>
        <p:spPr/>
        <p:txBody>
          <a:bodyPr/>
          <a:lstStyle/>
          <a:p>
            <a:r>
              <a:rPr lang="fr-FR" dirty="0"/>
              <a:t>C1-</a:t>
            </a:r>
            <a:fld id="{5B70628F-8804-4104-BC07-2BD5291D0B38}" type="slidenum">
              <a:rPr lang="fr-FR"/>
              <a:pPr/>
              <a:t>100</a:t>
            </a:fld>
            <a:endParaRPr lang="fr-FR" dirty="0"/>
          </a:p>
        </p:txBody>
      </p:sp>
      <p:pic>
        <p:nvPicPr>
          <p:cNvPr id="507911" name="Picture 7"/>
          <p:cNvPicPr>
            <a:picLocks noChangeAspect="1" noChangeArrowheads="1"/>
          </p:cNvPicPr>
          <p:nvPr/>
        </p:nvPicPr>
        <p:blipFill>
          <a:blip r:embed="rId3" cstate="print"/>
          <a:srcRect/>
          <a:stretch>
            <a:fillRect/>
          </a:stretch>
        </p:blipFill>
        <p:spPr bwMode="auto">
          <a:xfrm>
            <a:off x="188913" y="2513013"/>
            <a:ext cx="8716962" cy="1916112"/>
          </a:xfrm>
          <a:prstGeom prst="rect">
            <a:avLst/>
          </a:prstGeom>
          <a:noFill/>
          <a:ln w="12700" cap="sq">
            <a:noFill/>
            <a:miter lim="800000"/>
            <a:headEnd type="none" w="sm" len="sm"/>
            <a:tailEnd type="none" w="sm" len="sm"/>
          </a:ln>
          <a:effectLst/>
        </p:spPr>
      </p:pic>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508930" name="Rectangle 2"/>
          <p:cNvSpPr>
            <a:spLocks noGrp="1" noChangeArrowheads="1"/>
          </p:cNvSpPr>
          <p:nvPr>
            <p:ph type="title"/>
          </p:nvPr>
        </p:nvSpPr>
        <p:spPr/>
        <p:txBody>
          <a:bodyPr>
            <a:normAutofit fontScale="90000"/>
          </a:bodyPr>
          <a:lstStyle/>
          <a:p>
            <a:r>
              <a:rPr lang="fr-FR" sz="3600" dirty="0"/>
              <a:t>Exemple </a:t>
            </a:r>
            <a:r>
              <a:rPr lang="fr-FR" sz="3600" dirty="0" smtClean="0"/>
              <a:t>22: </a:t>
            </a:r>
            <a:r>
              <a:rPr lang="fr-FR" sz="3600" dirty="0"/>
              <a:t>diagramme en </a:t>
            </a:r>
            <a:r>
              <a:rPr lang="fr-FR" sz="3600" dirty="0" smtClean="0"/>
              <a:t>bâtons</a:t>
            </a:r>
            <a:br>
              <a:rPr lang="fr-FR" sz="3600" dirty="0" smtClean="0"/>
            </a:br>
            <a:r>
              <a:rPr lang="fr-FR" sz="3600" dirty="0" smtClean="0"/>
              <a:t>d’un tableau croisé</a:t>
            </a:r>
            <a:endParaRPr lang="fr-FR" sz="3600" dirty="0"/>
          </a:p>
        </p:txBody>
      </p:sp>
      <p:sp>
        <p:nvSpPr>
          <p:cNvPr id="4" name="Espace réservé du numéro de diapositive 5"/>
          <p:cNvSpPr>
            <a:spLocks noGrp="1"/>
          </p:cNvSpPr>
          <p:nvPr>
            <p:ph type="sldNum" sz="quarter" idx="12"/>
          </p:nvPr>
        </p:nvSpPr>
        <p:spPr/>
        <p:txBody>
          <a:bodyPr/>
          <a:lstStyle/>
          <a:p>
            <a:r>
              <a:rPr lang="fr-FR" dirty="0"/>
              <a:t>C1-</a:t>
            </a:r>
            <a:fld id="{E6C9A5AE-DD78-4BEC-8607-1275494C2527}" type="slidenum">
              <a:rPr lang="fr-FR"/>
              <a:pPr/>
              <a:t>101</a:t>
            </a:fld>
            <a:endParaRPr lang="fr-FR" dirty="0"/>
          </a:p>
        </p:txBody>
      </p:sp>
      <p:pic>
        <p:nvPicPr>
          <p:cNvPr id="456713" name="Picture 9"/>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77293" y="1790700"/>
            <a:ext cx="8025079" cy="44931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sz="3600" dirty="0" smtClean="0"/>
              <a:t>Dépouillement selon le type de données</a:t>
            </a:r>
            <a:endParaRPr lang="fr-FR" sz="3600" dirty="0"/>
          </a:p>
        </p:txBody>
      </p:sp>
      <p:sp>
        <p:nvSpPr>
          <p:cNvPr id="4" name="Espace réservé du numéro de diapositive 3"/>
          <p:cNvSpPr>
            <a:spLocks noGrp="1"/>
          </p:cNvSpPr>
          <p:nvPr>
            <p:ph type="sldNum" sz="quarter" idx="12"/>
          </p:nvPr>
        </p:nvSpPr>
        <p:spPr/>
        <p:txBody>
          <a:bodyPr/>
          <a:lstStyle/>
          <a:p>
            <a:r>
              <a:rPr lang="fr-FR" smtClean="0"/>
              <a:t>C1-</a:t>
            </a:r>
            <a:fld id="{9E0732A2-6D24-4EA7-BCD7-9477AE453430}" type="slidenum">
              <a:rPr lang="fr-FR" smtClean="0"/>
              <a:pPr/>
              <a:t>102</a:t>
            </a:fld>
            <a:endParaRPr lang="fr-FR"/>
          </a:p>
        </p:txBody>
      </p:sp>
      <p:pic>
        <p:nvPicPr>
          <p:cNvPr id="45670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2039" y="2114550"/>
            <a:ext cx="8009986" cy="29481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0963317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sz="3600" dirty="0" smtClean="0"/>
              <a:t>Représentation graphique selon le type de données</a:t>
            </a:r>
            <a:endParaRPr lang="fr-FR" sz="3600" dirty="0"/>
          </a:p>
        </p:txBody>
      </p:sp>
      <p:sp>
        <p:nvSpPr>
          <p:cNvPr id="4" name="Espace réservé du numéro de diapositive 3"/>
          <p:cNvSpPr>
            <a:spLocks noGrp="1"/>
          </p:cNvSpPr>
          <p:nvPr>
            <p:ph type="sldNum" sz="quarter" idx="12"/>
          </p:nvPr>
        </p:nvSpPr>
        <p:spPr/>
        <p:txBody>
          <a:bodyPr/>
          <a:lstStyle/>
          <a:p>
            <a:r>
              <a:rPr lang="fr-FR" smtClean="0"/>
              <a:t>C1-</a:t>
            </a:r>
            <a:fld id="{9E0732A2-6D24-4EA7-BCD7-9477AE453430}" type="slidenum">
              <a:rPr lang="fr-FR" smtClean="0"/>
              <a:pPr/>
              <a:t>103</a:t>
            </a:fld>
            <a:endParaRPr lang="fr-FR"/>
          </a:p>
        </p:txBody>
      </p:sp>
      <p:pic>
        <p:nvPicPr>
          <p:cNvPr id="45773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7225" y="1868235"/>
            <a:ext cx="7853410" cy="39134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0413208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par>
    </p:tnLst>
  </p:timing>
</p:sld>
</file>

<file path=ppt/slides/slide104.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517122" name="Rectangle 2"/>
          <p:cNvSpPr>
            <a:spLocks noGrp="1" noChangeArrowheads="1"/>
          </p:cNvSpPr>
          <p:nvPr>
            <p:ph type="title"/>
          </p:nvPr>
        </p:nvSpPr>
        <p:spPr/>
        <p:txBody>
          <a:bodyPr/>
          <a:lstStyle/>
          <a:p>
            <a:r>
              <a:rPr lang="fr-FR" dirty="0"/>
              <a:t>Un bon graphique </a:t>
            </a:r>
          </a:p>
        </p:txBody>
      </p:sp>
      <p:sp>
        <p:nvSpPr>
          <p:cNvPr id="5" name="Espace réservé du numéro de diapositive 5"/>
          <p:cNvSpPr>
            <a:spLocks noGrp="1"/>
          </p:cNvSpPr>
          <p:nvPr>
            <p:ph type="sldNum" sz="quarter" idx="12"/>
          </p:nvPr>
        </p:nvSpPr>
        <p:spPr/>
        <p:txBody>
          <a:bodyPr/>
          <a:lstStyle/>
          <a:p>
            <a:r>
              <a:rPr lang="fr-FR" dirty="0"/>
              <a:t>C1-</a:t>
            </a:r>
            <a:fld id="{7B2321D1-9168-4EE1-AD6B-4540C809CFB0}" type="slidenum">
              <a:rPr lang="fr-FR"/>
              <a:pPr/>
              <a:t>104</a:t>
            </a:fld>
            <a:endParaRPr lang="fr-FR" dirty="0"/>
          </a:p>
        </p:txBody>
      </p:sp>
      <p:sp>
        <p:nvSpPr>
          <p:cNvPr id="517123" name="Rectangle 3"/>
          <p:cNvSpPr>
            <a:spLocks noGrp="1" noChangeArrowheads="1"/>
          </p:cNvSpPr>
          <p:nvPr>
            <p:ph sz="quarter" idx="1"/>
          </p:nvPr>
        </p:nvSpPr>
        <p:spPr>
          <a:xfrm>
            <a:off x="457200" y="1285875"/>
            <a:ext cx="8229600" cy="4678363"/>
          </a:xfrm>
        </p:spPr>
        <p:txBody>
          <a:bodyPr/>
          <a:lstStyle/>
          <a:p>
            <a:r>
              <a:rPr lang="fr-FR" sz="2600" dirty="0"/>
              <a:t>Montre les faits avec précision </a:t>
            </a:r>
          </a:p>
          <a:p>
            <a:r>
              <a:rPr lang="fr-FR" sz="2600" dirty="0"/>
              <a:t>Attire l'attention du lecteur </a:t>
            </a:r>
          </a:p>
          <a:p>
            <a:r>
              <a:rPr lang="fr-FR" sz="2600" dirty="0"/>
              <a:t>Complète ou démontre les arguments du texte </a:t>
            </a:r>
          </a:p>
          <a:p>
            <a:r>
              <a:rPr lang="fr-FR" sz="2600" dirty="0"/>
              <a:t>A un titre et des étiquettes </a:t>
            </a:r>
          </a:p>
          <a:p>
            <a:r>
              <a:rPr lang="fr-FR" sz="2600" dirty="0"/>
              <a:t>Est simple et non confus </a:t>
            </a:r>
          </a:p>
          <a:p>
            <a:r>
              <a:rPr lang="fr-FR" sz="2600" dirty="0"/>
              <a:t>Montre les données sans modifier leur message </a:t>
            </a:r>
          </a:p>
          <a:p>
            <a:r>
              <a:rPr lang="fr-FR" sz="2600" dirty="0"/>
              <a:t>Montre clairement la tendance dans les données </a:t>
            </a:r>
          </a:p>
          <a:p>
            <a:r>
              <a:rPr lang="fr-FR" sz="2600" dirty="0"/>
              <a:t>Est exact visuellement (si une valeur est 15 et l'autre est 30, la deuxième devrait sembler être le double de la première)</a:t>
            </a:r>
          </a:p>
        </p:txBody>
      </p:sp>
      <p:sp>
        <p:nvSpPr>
          <p:cNvPr id="517124" name="Rectangle 4"/>
          <p:cNvSpPr>
            <a:spLocks noChangeArrowheads="1"/>
          </p:cNvSpPr>
          <p:nvPr/>
        </p:nvSpPr>
        <p:spPr bwMode="auto">
          <a:xfrm>
            <a:off x="790575" y="5889625"/>
            <a:ext cx="8353425" cy="641350"/>
          </a:xfrm>
          <a:prstGeom prst="rect">
            <a:avLst/>
          </a:prstGeom>
          <a:noFill/>
          <a:ln w="9525">
            <a:noFill/>
            <a:miter lim="800000"/>
            <a:headEnd/>
            <a:tailEnd/>
          </a:ln>
          <a:effectLst/>
        </p:spPr>
        <p:txBody>
          <a:bodyPr>
            <a:spAutoFit/>
          </a:bodyPr>
          <a:lstStyle/>
          <a:p>
            <a:r>
              <a:rPr lang="fr-FR" sz="1800" i="1" dirty="0">
                <a:latin typeface="Arial" charset="0"/>
              </a:rPr>
              <a:t>source : Statistique Canada http://www.statcan.ca/francais/edu/power/ch9/using/using_f.htm</a:t>
            </a:r>
          </a:p>
        </p:txBody>
      </p:sp>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518146" name="Rectangle 2"/>
          <p:cNvSpPr>
            <a:spLocks noGrp="1" noChangeArrowheads="1"/>
          </p:cNvSpPr>
          <p:nvPr>
            <p:ph type="title"/>
          </p:nvPr>
        </p:nvSpPr>
        <p:spPr/>
        <p:txBody>
          <a:bodyPr>
            <a:normAutofit fontScale="90000"/>
          </a:bodyPr>
          <a:lstStyle/>
          <a:p>
            <a:r>
              <a:rPr lang="fr-FR" sz="3600" dirty="0"/>
              <a:t>Pourquoi utiliser un graphique dans la présentation de données?</a:t>
            </a:r>
          </a:p>
        </p:txBody>
      </p:sp>
      <p:sp>
        <p:nvSpPr>
          <p:cNvPr id="5" name="Espace réservé du numéro de diapositive 5"/>
          <p:cNvSpPr>
            <a:spLocks noGrp="1"/>
          </p:cNvSpPr>
          <p:nvPr>
            <p:ph type="sldNum" sz="quarter" idx="12"/>
          </p:nvPr>
        </p:nvSpPr>
        <p:spPr/>
        <p:txBody>
          <a:bodyPr/>
          <a:lstStyle/>
          <a:p>
            <a:r>
              <a:rPr lang="fr-FR" dirty="0"/>
              <a:t>C1-</a:t>
            </a:r>
            <a:fld id="{D64AFDE2-6ACA-4462-A050-C862380C0F68}" type="slidenum">
              <a:rPr lang="fr-FR"/>
              <a:pPr/>
              <a:t>105</a:t>
            </a:fld>
            <a:endParaRPr lang="fr-FR" dirty="0"/>
          </a:p>
        </p:txBody>
      </p:sp>
      <p:sp>
        <p:nvSpPr>
          <p:cNvPr id="518147" name="Rectangle 3"/>
          <p:cNvSpPr>
            <a:spLocks noGrp="1" noChangeArrowheads="1"/>
          </p:cNvSpPr>
          <p:nvPr>
            <p:ph sz="quarter" idx="1"/>
          </p:nvPr>
        </p:nvSpPr>
        <p:spPr/>
        <p:txBody>
          <a:bodyPr/>
          <a:lstStyle/>
          <a:p>
            <a:r>
              <a:rPr lang="fr-FR" dirty="0"/>
              <a:t>Les graphiques</a:t>
            </a:r>
          </a:p>
          <a:p>
            <a:pPr lvl="1"/>
            <a:r>
              <a:rPr lang="fr-FR" dirty="0" smtClean="0"/>
              <a:t>peuvent </a:t>
            </a:r>
            <a:r>
              <a:rPr lang="fr-FR" dirty="0"/>
              <a:t>être </a:t>
            </a:r>
            <a:r>
              <a:rPr lang="fr-FR" dirty="0" smtClean="0"/>
              <a:t>compris facilement et </a:t>
            </a:r>
            <a:r>
              <a:rPr lang="fr-FR" dirty="0"/>
              <a:t>rapidement </a:t>
            </a:r>
          </a:p>
          <a:p>
            <a:pPr lvl="1"/>
            <a:r>
              <a:rPr lang="fr-FR" dirty="0"/>
              <a:t>montrent les faits les plus importants </a:t>
            </a:r>
          </a:p>
          <a:p>
            <a:pPr lvl="1"/>
            <a:r>
              <a:rPr lang="fr-FR" dirty="0"/>
              <a:t>facilitent la </a:t>
            </a:r>
            <a:r>
              <a:rPr lang="fr-FR" dirty="0" smtClean="0"/>
              <a:t>représentation des </a:t>
            </a:r>
            <a:r>
              <a:rPr lang="fr-FR" dirty="0"/>
              <a:t>données </a:t>
            </a:r>
          </a:p>
          <a:p>
            <a:pPr lvl="1"/>
            <a:r>
              <a:rPr lang="fr-FR" dirty="0"/>
              <a:t>peuvent convaincre le lecteur </a:t>
            </a:r>
          </a:p>
          <a:p>
            <a:pPr lvl="1"/>
            <a:r>
              <a:rPr lang="fr-FR" dirty="0"/>
              <a:t>sont faciles à se souvenir</a:t>
            </a:r>
          </a:p>
        </p:txBody>
      </p:sp>
      <p:sp>
        <p:nvSpPr>
          <p:cNvPr id="518148" name="Rectangle 4"/>
          <p:cNvSpPr>
            <a:spLocks noChangeArrowheads="1"/>
          </p:cNvSpPr>
          <p:nvPr/>
        </p:nvSpPr>
        <p:spPr bwMode="auto">
          <a:xfrm>
            <a:off x="395288" y="5734050"/>
            <a:ext cx="8353425" cy="641350"/>
          </a:xfrm>
          <a:prstGeom prst="rect">
            <a:avLst/>
          </a:prstGeom>
          <a:noFill/>
          <a:ln w="9525">
            <a:noFill/>
            <a:miter lim="800000"/>
            <a:headEnd/>
            <a:tailEnd/>
          </a:ln>
          <a:effectLst/>
        </p:spPr>
        <p:txBody>
          <a:bodyPr>
            <a:spAutoFit/>
          </a:bodyPr>
          <a:lstStyle/>
          <a:p>
            <a:r>
              <a:rPr lang="fr-FR" sz="1800" i="1" dirty="0">
                <a:latin typeface="Arial" charset="0"/>
              </a:rPr>
              <a:t>source : Statistique Canada http://www.statcan.ca/francais/edu/power/ch9/using/using_f.htm</a:t>
            </a:r>
          </a:p>
        </p:txBody>
      </p:sp>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par>
    </p:tnLst>
  </p:timing>
</p:sld>
</file>

<file path=ppt/slides/slide106.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519170" name="Rectangle 2"/>
          <p:cNvSpPr>
            <a:spLocks noGrp="1" noChangeArrowheads="1"/>
          </p:cNvSpPr>
          <p:nvPr>
            <p:ph type="title"/>
          </p:nvPr>
        </p:nvSpPr>
        <p:spPr/>
        <p:txBody>
          <a:bodyPr>
            <a:normAutofit fontScale="90000"/>
          </a:bodyPr>
          <a:lstStyle/>
          <a:p>
            <a:r>
              <a:rPr lang="fr-FR" sz="3600" dirty="0"/>
              <a:t>Quand n'est-il pas approprié d'utiliser un graphique?</a:t>
            </a:r>
          </a:p>
        </p:txBody>
      </p:sp>
      <p:sp>
        <p:nvSpPr>
          <p:cNvPr id="6" name="Espace réservé du numéro de diapositive 5"/>
          <p:cNvSpPr>
            <a:spLocks noGrp="1"/>
          </p:cNvSpPr>
          <p:nvPr>
            <p:ph type="sldNum" sz="quarter" idx="12"/>
          </p:nvPr>
        </p:nvSpPr>
        <p:spPr/>
        <p:txBody>
          <a:bodyPr/>
          <a:lstStyle/>
          <a:p>
            <a:r>
              <a:rPr lang="fr-FR" dirty="0"/>
              <a:t>C1-</a:t>
            </a:r>
            <a:fld id="{5F750CD8-98E6-4A8B-ACCC-E74C94758592}" type="slidenum">
              <a:rPr lang="fr-FR"/>
              <a:pPr/>
              <a:t>106</a:t>
            </a:fld>
            <a:endParaRPr lang="fr-FR" dirty="0"/>
          </a:p>
        </p:txBody>
      </p:sp>
      <p:sp>
        <p:nvSpPr>
          <p:cNvPr id="519172" name="Rectangle 4"/>
          <p:cNvSpPr>
            <a:spLocks noGrp="1" noChangeArrowheads="1"/>
          </p:cNvSpPr>
          <p:nvPr>
            <p:ph sz="quarter" idx="1"/>
          </p:nvPr>
        </p:nvSpPr>
        <p:spPr>
          <a:xfrm>
            <a:off x="190501" y="1752600"/>
            <a:ext cx="4019549" cy="3659188"/>
          </a:xfrm>
          <a:noFill/>
          <a:ln/>
        </p:spPr>
        <p:txBody>
          <a:bodyPr/>
          <a:lstStyle/>
          <a:p>
            <a:pPr marL="361950" indent="-361950"/>
            <a:r>
              <a:rPr lang="fr-CA" sz="2400" dirty="0"/>
              <a:t>Quand les </a:t>
            </a:r>
            <a:r>
              <a:rPr lang="fr-CA" sz="2400" dirty="0" smtClean="0"/>
              <a:t>modalités ont des fréquences très différentes</a:t>
            </a:r>
            <a:endParaRPr lang="fr-CA" sz="2400" dirty="0"/>
          </a:p>
          <a:p>
            <a:pPr marL="361950" indent="-361950"/>
            <a:r>
              <a:rPr lang="fr-FR" sz="2400" dirty="0"/>
              <a:t>Exemple:</a:t>
            </a:r>
          </a:p>
          <a:p>
            <a:pPr marL="830263" lvl="1">
              <a:buFontTx/>
              <a:buNone/>
            </a:pPr>
            <a:r>
              <a:rPr lang="fr-FR" sz="2400" dirty="0"/>
              <a:t>	répartition des </a:t>
            </a:r>
            <a:r>
              <a:rPr lang="fr-FR" sz="2400" dirty="0" smtClean="0"/>
              <a:t>votes pour </a:t>
            </a:r>
            <a:r>
              <a:rPr lang="fr-FR" sz="2400" dirty="0"/>
              <a:t>les </a:t>
            </a:r>
            <a:r>
              <a:rPr lang="fr-FR" sz="2400" dirty="0" smtClean="0"/>
              <a:t>principaux partis </a:t>
            </a:r>
            <a:r>
              <a:rPr lang="fr-FR" sz="2400" dirty="0"/>
              <a:t>politiques lors de l'élection fédérale, </a:t>
            </a:r>
            <a:r>
              <a:rPr lang="fr-FR" sz="2400" dirty="0" err="1"/>
              <a:t>Uneville</a:t>
            </a:r>
            <a:endParaRPr lang="fr-FR" sz="2400" dirty="0"/>
          </a:p>
        </p:txBody>
      </p:sp>
      <p:pic>
        <p:nvPicPr>
          <p:cNvPr id="519173" name="Picture 5"/>
          <p:cNvPicPr>
            <a:picLocks noChangeAspect="1" noChangeArrowheads="1"/>
          </p:cNvPicPr>
          <p:nvPr/>
        </p:nvPicPr>
        <p:blipFill>
          <a:blip r:embed="rId3" cstate="print"/>
          <a:srcRect/>
          <a:stretch>
            <a:fillRect/>
          </a:stretch>
        </p:blipFill>
        <p:spPr bwMode="auto">
          <a:xfrm>
            <a:off x="4191000" y="1795463"/>
            <a:ext cx="4811713" cy="3724275"/>
          </a:xfrm>
          <a:prstGeom prst="rect">
            <a:avLst/>
          </a:prstGeom>
          <a:noFill/>
          <a:ln w="12700" cap="sq">
            <a:noFill/>
            <a:miter lim="800000"/>
            <a:headEnd type="none" w="sm" len="sm"/>
            <a:tailEnd type="none" w="sm" len="sm"/>
          </a:ln>
          <a:effectLst/>
        </p:spPr>
      </p:pic>
      <p:sp>
        <p:nvSpPr>
          <p:cNvPr id="519174" name="Rectangle 6"/>
          <p:cNvSpPr>
            <a:spLocks noChangeArrowheads="1"/>
          </p:cNvSpPr>
          <p:nvPr/>
        </p:nvSpPr>
        <p:spPr bwMode="auto">
          <a:xfrm>
            <a:off x="395288" y="5734050"/>
            <a:ext cx="8353425" cy="641350"/>
          </a:xfrm>
          <a:prstGeom prst="rect">
            <a:avLst/>
          </a:prstGeom>
          <a:noFill/>
          <a:ln w="9525">
            <a:noFill/>
            <a:miter lim="800000"/>
            <a:headEnd/>
            <a:tailEnd/>
          </a:ln>
          <a:effectLst/>
        </p:spPr>
        <p:txBody>
          <a:bodyPr>
            <a:spAutoFit/>
          </a:bodyPr>
          <a:lstStyle/>
          <a:p>
            <a:r>
              <a:rPr lang="fr-FR" sz="1800" i="1" dirty="0">
                <a:latin typeface="Arial" charset="0"/>
              </a:rPr>
              <a:t>source : Statistique Canada http://www.statcan.ca/francais/edu/power/ch9/using/using_f.htm</a:t>
            </a:r>
          </a:p>
        </p:txBody>
      </p:sp>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par>
    </p:tnLst>
  </p:timing>
</p:sld>
</file>

<file path=ppt/slides/slide107.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520194" name="Rectangle 2"/>
          <p:cNvSpPr>
            <a:spLocks noGrp="1" noChangeArrowheads="1"/>
          </p:cNvSpPr>
          <p:nvPr>
            <p:ph type="title"/>
          </p:nvPr>
        </p:nvSpPr>
        <p:spPr/>
        <p:txBody>
          <a:bodyPr>
            <a:normAutofit fontScale="90000"/>
          </a:bodyPr>
          <a:lstStyle/>
          <a:p>
            <a:r>
              <a:rPr lang="fr-FR" sz="3600" dirty="0"/>
              <a:t>Quand n'est-il pas approprié d'utiliser un graphique? (suite)</a:t>
            </a:r>
          </a:p>
        </p:txBody>
      </p:sp>
      <p:sp>
        <p:nvSpPr>
          <p:cNvPr id="6" name="Espace réservé du numéro de diapositive 5"/>
          <p:cNvSpPr>
            <a:spLocks noGrp="1"/>
          </p:cNvSpPr>
          <p:nvPr>
            <p:ph type="sldNum" sz="quarter" idx="12"/>
          </p:nvPr>
        </p:nvSpPr>
        <p:spPr/>
        <p:txBody>
          <a:bodyPr/>
          <a:lstStyle/>
          <a:p>
            <a:r>
              <a:rPr lang="fr-FR"/>
              <a:t>C1-</a:t>
            </a:r>
            <a:fld id="{9FBF77BB-9420-4C58-A037-66ECD490DD31}" type="slidenum">
              <a:rPr lang="fr-FR"/>
              <a:pPr/>
              <a:t>107</a:t>
            </a:fld>
            <a:endParaRPr lang="fr-FR"/>
          </a:p>
        </p:txBody>
      </p:sp>
      <p:sp>
        <p:nvSpPr>
          <p:cNvPr id="520199" name="Rectangle 7"/>
          <p:cNvSpPr>
            <a:spLocks noGrp="1" noChangeArrowheads="1"/>
          </p:cNvSpPr>
          <p:nvPr>
            <p:ph sz="quarter" idx="1"/>
          </p:nvPr>
        </p:nvSpPr>
        <p:spPr>
          <a:xfrm>
            <a:off x="457200" y="1924050"/>
            <a:ext cx="3538538" cy="3097213"/>
          </a:xfrm>
          <a:noFill/>
          <a:ln/>
        </p:spPr>
        <p:txBody>
          <a:bodyPr/>
          <a:lstStyle/>
          <a:p>
            <a:pPr marL="361950" indent="-361950"/>
            <a:r>
              <a:rPr lang="fr-CA" sz="2400"/>
              <a:t>Quand il n’y a pas assez de données</a:t>
            </a:r>
          </a:p>
          <a:p>
            <a:pPr marL="361950" indent="-361950"/>
            <a:r>
              <a:rPr lang="fr-FR" sz="2400"/>
              <a:t>Exemple:</a:t>
            </a:r>
          </a:p>
          <a:p>
            <a:pPr marL="830263" lvl="1">
              <a:buFontTx/>
              <a:buNone/>
            </a:pPr>
            <a:r>
              <a:rPr lang="fr-FR" sz="2400"/>
              <a:t>	nombre d'élèves inscrits à l'école secondaire du Massif</a:t>
            </a:r>
          </a:p>
        </p:txBody>
      </p:sp>
      <p:sp>
        <p:nvSpPr>
          <p:cNvPr id="520197" name="Rectangle 5"/>
          <p:cNvSpPr>
            <a:spLocks noChangeArrowheads="1"/>
          </p:cNvSpPr>
          <p:nvPr/>
        </p:nvSpPr>
        <p:spPr bwMode="auto">
          <a:xfrm>
            <a:off x="395288" y="5734050"/>
            <a:ext cx="8353425" cy="641350"/>
          </a:xfrm>
          <a:prstGeom prst="rect">
            <a:avLst/>
          </a:prstGeom>
          <a:noFill/>
          <a:ln w="9525">
            <a:noFill/>
            <a:miter lim="800000"/>
            <a:headEnd/>
            <a:tailEnd/>
          </a:ln>
          <a:effectLst/>
        </p:spPr>
        <p:txBody>
          <a:bodyPr>
            <a:spAutoFit/>
          </a:bodyPr>
          <a:lstStyle/>
          <a:p>
            <a:r>
              <a:rPr lang="fr-FR" sz="1800" i="1">
                <a:latin typeface="Arial" charset="0"/>
              </a:rPr>
              <a:t>source : Statistique Canada http://www.statcan.ca/francais/edu/power/ch9/using/using_f.htm</a:t>
            </a:r>
          </a:p>
        </p:txBody>
      </p:sp>
      <p:pic>
        <p:nvPicPr>
          <p:cNvPr id="520200" name="Picture 8"/>
          <p:cNvPicPr>
            <a:picLocks noChangeAspect="1" noChangeArrowheads="1"/>
          </p:cNvPicPr>
          <p:nvPr/>
        </p:nvPicPr>
        <p:blipFill>
          <a:blip r:embed="rId3" cstate="print"/>
          <a:srcRect/>
          <a:stretch>
            <a:fillRect/>
          </a:stretch>
        </p:blipFill>
        <p:spPr bwMode="auto">
          <a:xfrm>
            <a:off x="4181475" y="2009775"/>
            <a:ext cx="4600575" cy="3306763"/>
          </a:xfrm>
          <a:prstGeom prst="rect">
            <a:avLst/>
          </a:prstGeom>
          <a:noFill/>
          <a:ln w="12700" cap="sq">
            <a:noFill/>
            <a:miter lim="800000"/>
            <a:headEnd type="none" w="sm" len="sm"/>
            <a:tailEnd type="none" w="sm" len="sm"/>
          </a:ln>
          <a:effectLst/>
        </p:spPr>
      </p:pic>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par>
    </p:tnLst>
  </p:timing>
</p:sld>
</file>

<file path=ppt/slides/slide108.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521218" name="Rectangle 2"/>
          <p:cNvSpPr>
            <a:spLocks noGrp="1" noChangeArrowheads="1"/>
          </p:cNvSpPr>
          <p:nvPr>
            <p:ph type="title"/>
          </p:nvPr>
        </p:nvSpPr>
        <p:spPr/>
        <p:txBody>
          <a:bodyPr>
            <a:normAutofit fontScale="90000"/>
          </a:bodyPr>
          <a:lstStyle/>
          <a:p>
            <a:r>
              <a:rPr lang="fr-FR" sz="3600" dirty="0"/>
              <a:t>Quand n'est-il pas approprié d'utiliser un graphique? (suite)</a:t>
            </a:r>
          </a:p>
        </p:txBody>
      </p:sp>
      <p:sp>
        <p:nvSpPr>
          <p:cNvPr id="6" name="Espace réservé du numéro de diapositive 5"/>
          <p:cNvSpPr>
            <a:spLocks noGrp="1"/>
          </p:cNvSpPr>
          <p:nvPr>
            <p:ph type="sldNum" sz="quarter" idx="12"/>
          </p:nvPr>
        </p:nvSpPr>
        <p:spPr/>
        <p:txBody>
          <a:bodyPr/>
          <a:lstStyle/>
          <a:p>
            <a:r>
              <a:rPr lang="fr-FR"/>
              <a:t>C1-</a:t>
            </a:r>
            <a:fld id="{D03CC3B3-A719-43B9-AD1A-616F84581B0D}" type="slidenum">
              <a:rPr lang="fr-FR"/>
              <a:pPr/>
              <a:t>108</a:t>
            </a:fld>
            <a:endParaRPr lang="fr-FR"/>
          </a:p>
        </p:txBody>
      </p:sp>
      <p:sp>
        <p:nvSpPr>
          <p:cNvPr id="521224" name="Rectangle 8"/>
          <p:cNvSpPr>
            <a:spLocks noGrp="1" noChangeArrowheads="1"/>
          </p:cNvSpPr>
          <p:nvPr>
            <p:ph sz="quarter" idx="1"/>
          </p:nvPr>
        </p:nvSpPr>
        <p:spPr>
          <a:xfrm>
            <a:off x="457200" y="1781175"/>
            <a:ext cx="4329113" cy="3859213"/>
          </a:xfrm>
          <a:noFill/>
          <a:ln/>
        </p:spPr>
        <p:txBody>
          <a:bodyPr/>
          <a:lstStyle/>
          <a:p>
            <a:pPr marL="361950" indent="-361950"/>
            <a:r>
              <a:rPr lang="fr-CA" sz="2400"/>
              <a:t>Quand les données sont trop nombreuses</a:t>
            </a:r>
          </a:p>
          <a:p>
            <a:pPr marL="361950" indent="-361950"/>
            <a:r>
              <a:rPr lang="fr-FR" sz="2400"/>
              <a:t>Exemple:</a:t>
            </a:r>
          </a:p>
          <a:p>
            <a:pPr marL="830263" lvl="1">
              <a:buFontTx/>
              <a:buNone/>
            </a:pPr>
            <a:r>
              <a:rPr lang="fr-FR" sz="2400"/>
              <a:t>	nombre d'élèves qui étudient l'anglais comme langue seconde à l'école secondaire des Pays d'en Haut, par langue maternelle, de 1987 à 2002</a:t>
            </a:r>
          </a:p>
        </p:txBody>
      </p:sp>
      <p:sp>
        <p:nvSpPr>
          <p:cNvPr id="521219" name="Rectangle 3"/>
          <p:cNvSpPr>
            <a:spLocks noChangeArrowheads="1"/>
          </p:cNvSpPr>
          <p:nvPr/>
        </p:nvSpPr>
        <p:spPr bwMode="auto">
          <a:xfrm>
            <a:off x="395288" y="5734050"/>
            <a:ext cx="8353425" cy="641350"/>
          </a:xfrm>
          <a:prstGeom prst="rect">
            <a:avLst/>
          </a:prstGeom>
          <a:noFill/>
          <a:ln w="9525">
            <a:noFill/>
            <a:miter lim="800000"/>
            <a:headEnd/>
            <a:tailEnd/>
          </a:ln>
          <a:effectLst/>
        </p:spPr>
        <p:txBody>
          <a:bodyPr>
            <a:spAutoFit/>
          </a:bodyPr>
          <a:lstStyle/>
          <a:p>
            <a:r>
              <a:rPr lang="fr-FR" sz="1800" i="1">
                <a:latin typeface="Arial" charset="0"/>
              </a:rPr>
              <a:t>source : Statistique Canada http://www.statcan.ca/francais/edu/power/ch9/using/using_f.htm</a:t>
            </a:r>
          </a:p>
        </p:txBody>
      </p:sp>
      <p:pic>
        <p:nvPicPr>
          <p:cNvPr id="521223" name="Picture 7"/>
          <p:cNvPicPr>
            <a:picLocks noChangeAspect="1" noChangeArrowheads="1"/>
          </p:cNvPicPr>
          <p:nvPr/>
        </p:nvPicPr>
        <p:blipFill>
          <a:blip r:embed="rId3" cstate="print"/>
          <a:srcRect/>
          <a:stretch>
            <a:fillRect/>
          </a:stretch>
        </p:blipFill>
        <p:spPr bwMode="auto">
          <a:xfrm>
            <a:off x="4954588" y="1695450"/>
            <a:ext cx="3832225" cy="4237038"/>
          </a:xfrm>
          <a:prstGeom prst="rect">
            <a:avLst/>
          </a:prstGeom>
          <a:noFill/>
          <a:ln w="12700" cap="sq">
            <a:noFill/>
            <a:miter lim="800000"/>
            <a:headEnd type="none" w="sm" len="sm"/>
            <a:tailEnd type="none" w="sm" len="sm"/>
          </a:ln>
          <a:effectLst/>
        </p:spPr>
      </p:pic>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par>
    </p:tnLst>
  </p:timing>
</p:sld>
</file>

<file path=ppt/slides/slide109.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522242" name="Rectangle 2"/>
          <p:cNvSpPr>
            <a:spLocks noGrp="1" noChangeArrowheads="1"/>
          </p:cNvSpPr>
          <p:nvPr>
            <p:ph type="title"/>
          </p:nvPr>
        </p:nvSpPr>
        <p:spPr/>
        <p:txBody>
          <a:bodyPr>
            <a:normAutofit fontScale="90000"/>
          </a:bodyPr>
          <a:lstStyle/>
          <a:p>
            <a:r>
              <a:rPr lang="fr-FR" sz="3600" dirty="0"/>
              <a:t>Quand n'est-il pas approprié d'utiliser un graphique? (suite)</a:t>
            </a:r>
          </a:p>
        </p:txBody>
      </p:sp>
      <p:sp>
        <p:nvSpPr>
          <p:cNvPr id="6" name="Espace réservé du numéro de diapositive 5"/>
          <p:cNvSpPr>
            <a:spLocks noGrp="1"/>
          </p:cNvSpPr>
          <p:nvPr>
            <p:ph type="sldNum" sz="quarter" idx="12"/>
          </p:nvPr>
        </p:nvSpPr>
        <p:spPr/>
        <p:txBody>
          <a:bodyPr/>
          <a:lstStyle/>
          <a:p>
            <a:r>
              <a:rPr lang="fr-FR"/>
              <a:t>C1-</a:t>
            </a:r>
            <a:fld id="{FD197CEA-ABE3-48F7-B1C2-378FE4FB0A80}" type="slidenum">
              <a:rPr lang="fr-FR"/>
              <a:pPr/>
              <a:t>109</a:t>
            </a:fld>
            <a:endParaRPr lang="fr-FR"/>
          </a:p>
        </p:txBody>
      </p:sp>
      <p:sp>
        <p:nvSpPr>
          <p:cNvPr id="522248" name="Rectangle 8"/>
          <p:cNvSpPr>
            <a:spLocks noGrp="1" noChangeArrowheads="1"/>
          </p:cNvSpPr>
          <p:nvPr>
            <p:ph sz="quarter" idx="1"/>
          </p:nvPr>
        </p:nvSpPr>
        <p:spPr>
          <a:xfrm>
            <a:off x="457200" y="1885950"/>
            <a:ext cx="3833813" cy="3303588"/>
          </a:xfrm>
          <a:noFill/>
          <a:ln/>
        </p:spPr>
        <p:txBody>
          <a:bodyPr/>
          <a:lstStyle/>
          <a:p>
            <a:pPr marL="361950" indent="-361950"/>
            <a:r>
              <a:rPr lang="fr-CA" sz="2400" dirty="0"/>
              <a:t>Quand les données </a:t>
            </a:r>
            <a:r>
              <a:rPr lang="fr-CA" sz="2400" dirty="0" smtClean="0"/>
              <a:t>ne varient pas beaucoup</a:t>
            </a:r>
            <a:endParaRPr lang="fr-CA" sz="2400" dirty="0"/>
          </a:p>
          <a:p>
            <a:pPr marL="361950" indent="-361950"/>
            <a:r>
              <a:rPr lang="fr-FR" sz="2400" dirty="0"/>
              <a:t>Exemple:</a:t>
            </a:r>
          </a:p>
          <a:p>
            <a:pPr marL="827088" lvl="1">
              <a:buFontTx/>
              <a:buNone/>
            </a:pPr>
            <a:r>
              <a:rPr lang="fr-FR" sz="2400" dirty="0"/>
              <a:t>	nombre de jeunes adultes qui font du sport au moins une fois par semaine, par âge, de 1996 à 2002</a:t>
            </a:r>
          </a:p>
        </p:txBody>
      </p:sp>
      <p:sp>
        <p:nvSpPr>
          <p:cNvPr id="522243" name="Rectangle 3"/>
          <p:cNvSpPr>
            <a:spLocks noChangeArrowheads="1"/>
          </p:cNvSpPr>
          <p:nvPr/>
        </p:nvSpPr>
        <p:spPr bwMode="auto">
          <a:xfrm>
            <a:off x="395288" y="5734050"/>
            <a:ext cx="8353425" cy="641350"/>
          </a:xfrm>
          <a:prstGeom prst="rect">
            <a:avLst/>
          </a:prstGeom>
          <a:noFill/>
          <a:ln w="9525">
            <a:noFill/>
            <a:miter lim="800000"/>
            <a:headEnd/>
            <a:tailEnd/>
          </a:ln>
          <a:effectLst/>
        </p:spPr>
        <p:txBody>
          <a:bodyPr>
            <a:spAutoFit/>
          </a:bodyPr>
          <a:lstStyle/>
          <a:p>
            <a:r>
              <a:rPr lang="fr-FR" sz="1800" i="1">
                <a:latin typeface="Arial" charset="0"/>
              </a:rPr>
              <a:t>source : Statistique Canada http://www.statcan.ca/francais/edu/power/ch9/using/using_f.htm</a:t>
            </a:r>
          </a:p>
        </p:txBody>
      </p:sp>
      <p:pic>
        <p:nvPicPr>
          <p:cNvPr id="522247" name="Picture 7"/>
          <p:cNvPicPr>
            <a:picLocks noChangeAspect="1" noChangeArrowheads="1"/>
          </p:cNvPicPr>
          <p:nvPr/>
        </p:nvPicPr>
        <p:blipFill>
          <a:blip r:embed="rId3" cstate="print"/>
          <a:srcRect/>
          <a:stretch>
            <a:fillRect/>
          </a:stretch>
        </p:blipFill>
        <p:spPr bwMode="auto">
          <a:xfrm>
            <a:off x="4448175" y="2014538"/>
            <a:ext cx="4286250" cy="3505200"/>
          </a:xfrm>
          <a:prstGeom prst="rect">
            <a:avLst/>
          </a:prstGeom>
          <a:noFill/>
          <a:ln w="12700" cap="sq">
            <a:noFill/>
            <a:miter lim="800000"/>
            <a:headEnd type="none" w="sm" len="sm"/>
            <a:tailEnd type="none" w="sm" len="sm"/>
          </a:ln>
          <a:effectLst/>
        </p:spPr>
      </p:pic>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par>
    </p:tnLst>
  </p:timing>
</p:sld>
</file>

<file path=ppt/slides/slide110.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516098" name="Rectangle 2"/>
          <p:cNvSpPr>
            <a:spLocks noGrp="1" noChangeArrowheads="1"/>
          </p:cNvSpPr>
          <p:nvPr>
            <p:ph type="title"/>
          </p:nvPr>
        </p:nvSpPr>
        <p:spPr/>
        <p:txBody>
          <a:bodyPr/>
          <a:lstStyle/>
          <a:p>
            <a:r>
              <a:rPr lang="fr-FR" dirty="0" smtClean="0"/>
              <a:t>Sites internet à visiter</a:t>
            </a:r>
            <a:endParaRPr lang="fr-FR" dirty="0"/>
          </a:p>
        </p:txBody>
      </p:sp>
      <p:sp>
        <p:nvSpPr>
          <p:cNvPr id="4" name="Espace réservé du numéro de diapositive 5"/>
          <p:cNvSpPr>
            <a:spLocks noGrp="1"/>
          </p:cNvSpPr>
          <p:nvPr>
            <p:ph type="sldNum" sz="quarter" idx="12"/>
          </p:nvPr>
        </p:nvSpPr>
        <p:spPr/>
        <p:txBody>
          <a:bodyPr/>
          <a:lstStyle/>
          <a:p>
            <a:r>
              <a:rPr lang="fr-FR"/>
              <a:t>C1-</a:t>
            </a:r>
            <a:fld id="{6A4E722B-A00B-4B97-90DB-5F714ADB9109}" type="slidenum">
              <a:rPr lang="fr-FR"/>
              <a:pPr/>
              <a:t>110</a:t>
            </a:fld>
            <a:endParaRPr lang="fr-FR"/>
          </a:p>
        </p:txBody>
      </p:sp>
      <p:sp>
        <p:nvSpPr>
          <p:cNvPr id="516099" name="Rectangle 3"/>
          <p:cNvSpPr>
            <a:spLocks noGrp="1" noChangeArrowheads="1"/>
          </p:cNvSpPr>
          <p:nvPr>
            <p:ph sz="quarter" idx="1"/>
          </p:nvPr>
        </p:nvSpPr>
        <p:spPr>
          <a:xfrm>
            <a:off x="457200" y="1600200"/>
            <a:ext cx="8229600" cy="4200525"/>
          </a:xfrm>
        </p:spPr>
        <p:txBody>
          <a:bodyPr/>
          <a:lstStyle/>
          <a:p>
            <a:pPr marL="361950" indent="-361950"/>
            <a:r>
              <a:rPr lang="fr-CA" dirty="0"/>
              <a:t>Statistique Canada, </a:t>
            </a:r>
            <a:r>
              <a:rPr lang="fr-CA" i="1" dirty="0"/>
              <a:t>Le pouvoir des données</a:t>
            </a:r>
          </a:p>
          <a:p>
            <a:pPr marL="361950" indent="-361950">
              <a:buFontTx/>
              <a:buNone/>
            </a:pPr>
            <a:r>
              <a:rPr lang="fr-FR" sz="2400" dirty="0">
                <a:solidFill>
                  <a:srgbClr val="000099"/>
                </a:solidFill>
              </a:rPr>
              <a:t>	</a:t>
            </a:r>
            <a:r>
              <a:rPr lang="fr-FR" sz="2400" dirty="0">
                <a:solidFill>
                  <a:srgbClr val="000099"/>
                </a:solidFill>
                <a:hlinkClick r:id="rId3"/>
              </a:rPr>
              <a:t>http://www.statcan.ca/francais/edu/power/toc/contents_f.htm</a:t>
            </a:r>
            <a:endParaRPr lang="fr-FR" sz="2400" dirty="0">
              <a:solidFill>
                <a:srgbClr val="000099"/>
              </a:solidFill>
            </a:endParaRPr>
          </a:p>
          <a:p>
            <a:pPr marL="361950" indent="-361950">
              <a:buFontTx/>
              <a:buNone/>
            </a:pPr>
            <a:endParaRPr lang="fr-CA" sz="2400" dirty="0"/>
          </a:p>
          <a:p>
            <a:pPr marL="361950" indent="-361950"/>
            <a:r>
              <a:rPr lang="fr-CA" dirty="0"/>
              <a:t>Statistique Canada, </a:t>
            </a:r>
            <a:r>
              <a:rPr lang="fr-CA" i="1" dirty="0"/>
              <a:t>E-Stat</a:t>
            </a:r>
            <a:endParaRPr lang="fr-FR" dirty="0"/>
          </a:p>
          <a:p>
            <a:pPr marL="361950" indent="-361950">
              <a:buFontTx/>
              <a:buNone/>
            </a:pPr>
            <a:r>
              <a:rPr lang="fr-FR" sz="2400" dirty="0"/>
              <a:t>	</a:t>
            </a:r>
            <a:r>
              <a:rPr lang="fr-FR" sz="2400" dirty="0">
                <a:hlinkClick r:id="rId4"/>
              </a:rPr>
              <a:t>http://www.statcan.ca/francais/Estat/licence_f.htm</a:t>
            </a:r>
            <a:endParaRPr lang="fr-FR" sz="2400" dirty="0"/>
          </a:p>
          <a:p>
            <a:pPr marL="361950" indent="-361950">
              <a:buFontTx/>
              <a:buNone/>
            </a:pPr>
            <a:endParaRPr lang="fr-FR" dirty="0"/>
          </a:p>
        </p:txBody>
      </p:sp>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par>
    </p:tnLst>
  </p:timing>
</p:sld>
</file>

<file path=ppt/slides/slide111.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4" name="Espace réservé du numéro de diapositive 3"/>
          <p:cNvSpPr>
            <a:spLocks noGrp="1"/>
          </p:cNvSpPr>
          <p:nvPr>
            <p:ph type="sldNum" sz="quarter" idx="12"/>
          </p:nvPr>
        </p:nvSpPr>
        <p:spPr/>
        <p:txBody>
          <a:bodyPr/>
          <a:lstStyle/>
          <a:p>
            <a:r>
              <a:rPr lang="fr-FR"/>
              <a:t>C1-</a:t>
            </a:r>
            <a:fld id="{B05AAF52-20DB-48AA-860D-78F9CABF48A0}" type="slidenum">
              <a:rPr lang="fr-FR"/>
              <a:pPr/>
              <a:t>111</a:t>
            </a:fld>
            <a:endParaRPr lang="fr-FR"/>
          </a:p>
        </p:txBody>
      </p:sp>
      <p:sp>
        <p:nvSpPr>
          <p:cNvPr id="523267" name="Rectangle 2"/>
          <p:cNvSpPr>
            <a:spLocks noGrp="1" noChangeArrowheads="1"/>
          </p:cNvSpPr>
          <p:nvPr>
            <p:ph type="title" idx="4294967295"/>
          </p:nvPr>
        </p:nvSpPr>
        <p:spPr>
          <a:xfrm>
            <a:off x="0" y="274638"/>
            <a:ext cx="8229600" cy="1143000"/>
          </a:xfrm>
        </p:spPr>
        <p:txBody>
          <a:bodyPr/>
          <a:lstStyle/>
          <a:p>
            <a:r>
              <a:rPr lang="fr-CA" dirty="0"/>
              <a:t>Sources de données</a:t>
            </a:r>
            <a:endParaRPr lang="fr-FR" dirty="0"/>
          </a:p>
        </p:txBody>
      </p:sp>
      <p:sp>
        <p:nvSpPr>
          <p:cNvPr id="523268" name="Rectangle 3"/>
          <p:cNvSpPr>
            <a:spLocks noGrp="1" noChangeArrowheads="1"/>
          </p:cNvSpPr>
          <p:nvPr>
            <p:ph type="body" idx="4294967295"/>
          </p:nvPr>
        </p:nvSpPr>
        <p:spPr>
          <a:xfrm>
            <a:off x="838200" y="1282700"/>
            <a:ext cx="8305800" cy="4975225"/>
          </a:xfrm>
        </p:spPr>
        <p:txBody>
          <a:bodyPr/>
          <a:lstStyle/>
          <a:p>
            <a:pPr>
              <a:lnSpc>
                <a:spcPct val="90000"/>
              </a:lnSpc>
              <a:spcBef>
                <a:spcPct val="5000"/>
              </a:spcBef>
            </a:pPr>
            <a:r>
              <a:rPr lang="fr-CA" sz="2600" dirty="0"/>
              <a:t>Les sources de données statistiques sont nombreuses et souvent facilement accessibles</a:t>
            </a:r>
          </a:p>
          <a:p>
            <a:pPr lvl="1">
              <a:lnSpc>
                <a:spcPct val="90000"/>
              </a:lnSpc>
              <a:spcBef>
                <a:spcPct val="5000"/>
              </a:spcBef>
              <a:buClr>
                <a:schemeClr val="tx1"/>
              </a:buClr>
            </a:pPr>
            <a:r>
              <a:rPr lang="fr-CA" sz="2600" dirty="0"/>
              <a:t>sources de données primaires:</a:t>
            </a:r>
          </a:p>
          <a:p>
            <a:pPr marL="1233488" lvl="2" indent="-319088">
              <a:lnSpc>
                <a:spcPct val="90000"/>
              </a:lnSpc>
              <a:spcBef>
                <a:spcPct val="5000"/>
              </a:spcBef>
              <a:buClr>
                <a:schemeClr val="tx1"/>
              </a:buClr>
              <a:buSzPct val="60000"/>
              <a:buFont typeface="Wingdings" pitchFamily="2" charset="2"/>
              <a:buChar char="Ø"/>
            </a:pPr>
            <a:r>
              <a:rPr lang="fr-CA" sz="2600" dirty="0" smtClean="0"/>
              <a:t>recensement (statistique canada, bases de données clients, …)</a:t>
            </a:r>
            <a:endParaRPr lang="fr-CA" sz="2600" dirty="0"/>
          </a:p>
          <a:p>
            <a:pPr marL="1233488" lvl="2" indent="-319088">
              <a:lnSpc>
                <a:spcPct val="90000"/>
              </a:lnSpc>
              <a:spcBef>
                <a:spcPct val="5000"/>
              </a:spcBef>
              <a:buSzPct val="60000"/>
              <a:buFont typeface="Wingdings" pitchFamily="2" charset="2"/>
              <a:buChar char="Ø"/>
            </a:pPr>
            <a:r>
              <a:rPr lang="fr-CA" sz="2600" dirty="0"/>
              <a:t>échantillonnage (sondages, études de marché, contrôle de la qualité, etc.)</a:t>
            </a:r>
            <a:endParaRPr lang="fr-FR" sz="2600" dirty="0"/>
          </a:p>
          <a:p>
            <a:pPr lvl="1">
              <a:lnSpc>
                <a:spcPct val="90000"/>
              </a:lnSpc>
              <a:spcBef>
                <a:spcPct val="5000"/>
              </a:spcBef>
              <a:buClr>
                <a:schemeClr val="tx1"/>
              </a:buClr>
            </a:pPr>
            <a:r>
              <a:rPr lang="fr-CA" sz="2600" dirty="0"/>
              <a:t>sources de données secondaires:</a:t>
            </a:r>
          </a:p>
          <a:p>
            <a:pPr marL="1233488" lvl="2" indent="-319088">
              <a:lnSpc>
                <a:spcPct val="90000"/>
              </a:lnSpc>
              <a:spcBef>
                <a:spcPct val="5000"/>
              </a:spcBef>
              <a:buClr>
                <a:schemeClr val="tx1"/>
              </a:buClr>
              <a:buSzPct val="60000"/>
              <a:buFont typeface="Wingdings" pitchFamily="2" charset="2"/>
              <a:buChar char="Ø"/>
            </a:pPr>
            <a:r>
              <a:rPr lang="fr-CA" sz="2600" dirty="0"/>
              <a:t>internes (bilans, rapports annuels, …)</a:t>
            </a:r>
          </a:p>
          <a:p>
            <a:pPr marL="1233488" lvl="2" indent="-319088">
              <a:lnSpc>
                <a:spcPct val="90000"/>
              </a:lnSpc>
              <a:spcBef>
                <a:spcPct val="5000"/>
              </a:spcBef>
              <a:buClr>
                <a:schemeClr val="tx1"/>
              </a:buClr>
              <a:buSzPct val="60000"/>
              <a:buFont typeface="Wingdings" pitchFamily="2" charset="2"/>
              <a:buChar char="Ø"/>
            </a:pPr>
            <a:r>
              <a:rPr lang="fr-CA" sz="2600" dirty="0"/>
              <a:t>externes ( </a:t>
            </a:r>
            <a:r>
              <a:rPr lang="fr-CA" sz="2600" dirty="0">
                <a:hlinkClick r:id="rId3"/>
              </a:rPr>
              <a:t>www.statcan.ca</a:t>
            </a:r>
            <a:r>
              <a:rPr lang="fr-CA" sz="2600" dirty="0"/>
              <a:t>, </a:t>
            </a:r>
            <a:r>
              <a:rPr lang="fr-CA" sz="2600" dirty="0">
                <a:hlinkClick r:id="rId4"/>
              </a:rPr>
              <a:t>www.stat.gouv.qc.ca</a:t>
            </a:r>
            <a:r>
              <a:rPr lang="fr-CA" sz="2600" dirty="0"/>
              <a:t>, </a:t>
            </a:r>
            <a:r>
              <a:rPr lang="fr-CA" sz="2600" dirty="0">
                <a:hlinkClick r:id="rId5"/>
              </a:rPr>
              <a:t>www.census.gov</a:t>
            </a:r>
            <a:r>
              <a:rPr lang="fr-CA" sz="2600" dirty="0"/>
              <a:t>, </a:t>
            </a:r>
            <a:r>
              <a:rPr lang="fr-CA" sz="2600" dirty="0">
                <a:hlinkClick r:id="rId6"/>
              </a:rPr>
              <a:t>www.bankofcanada.ca</a:t>
            </a:r>
            <a:r>
              <a:rPr lang="fr-CA" sz="2600" dirty="0"/>
              <a:t>, </a:t>
            </a:r>
            <a:r>
              <a:rPr lang="fr-CA" sz="2600" dirty="0">
                <a:hlinkClick r:id="rId7"/>
              </a:rPr>
              <a:t>www.oecd.org</a:t>
            </a:r>
            <a:r>
              <a:rPr lang="fr-CA" sz="2600" dirty="0"/>
              <a:t>, </a:t>
            </a:r>
            <a:r>
              <a:rPr lang="fr-CA" sz="2600" dirty="0">
                <a:hlinkClick r:id="rId8"/>
              </a:rPr>
              <a:t>www.worldbank.org</a:t>
            </a:r>
            <a:r>
              <a:rPr lang="fr-CA" sz="2600" dirty="0"/>
              <a:t>, </a:t>
            </a:r>
            <a:r>
              <a:rPr lang="fr-CA" sz="2600" dirty="0">
                <a:hlinkClick r:id="rId9"/>
              </a:rPr>
              <a:t>www.claritas.com</a:t>
            </a:r>
            <a:r>
              <a:rPr lang="fr-CA" sz="2600" dirty="0"/>
              <a:t>, ...)</a:t>
            </a:r>
          </a:p>
        </p:txBody>
      </p:sp>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par>
    </p:tnLst>
  </p:timing>
</p:sld>
</file>

<file path=ppt/slides/slide112.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497666" name="Rectangle 2"/>
          <p:cNvSpPr>
            <a:spLocks noGrp="1" noChangeArrowheads="1"/>
          </p:cNvSpPr>
          <p:nvPr>
            <p:ph type="title"/>
          </p:nvPr>
        </p:nvSpPr>
        <p:spPr/>
        <p:txBody>
          <a:bodyPr>
            <a:normAutofit fontScale="90000"/>
          </a:bodyPr>
          <a:lstStyle/>
          <a:p>
            <a:r>
              <a:rPr lang="fr-FR" sz="3600" dirty="0"/>
              <a:t>Les étapes d’une étude</a:t>
            </a:r>
            <a:br>
              <a:rPr lang="fr-FR" sz="3600" dirty="0"/>
            </a:br>
            <a:r>
              <a:rPr lang="fr-FR" sz="3600" dirty="0"/>
              <a:t>par questionnaire</a:t>
            </a:r>
          </a:p>
        </p:txBody>
      </p:sp>
      <p:sp>
        <p:nvSpPr>
          <p:cNvPr id="4" name="Espace réservé du numéro de diapositive 5"/>
          <p:cNvSpPr>
            <a:spLocks noGrp="1"/>
          </p:cNvSpPr>
          <p:nvPr>
            <p:ph type="sldNum" sz="quarter" idx="12"/>
          </p:nvPr>
        </p:nvSpPr>
        <p:spPr/>
        <p:txBody>
          <a:bodyPr/>
          <a:lstStyle/>
          <a:p>
            <a:r>
              <a:rPr lang="fr-FR"/>
              <a:t>C1-</a:t>
            </a:r>
            <a:fld id="{F4988559-9954-4527-A713-4FF9E5BB2F43}" type="slidenum">
              <a:rPr lang="fr-FR"/>
              <a:pPr/>
              <a:t>112</a:t>
            </a:fld>
            <a:endParaRPr lang="fr-FR"/>
          </a:p>
        </p:txBody>
      </p:sp>
      <p:sp>
        <p:nvSpPr>
          <p:cNvPr id="497667" name="Rectangle 3"/>
          <p:cNvSpPr>
            <a:spLocks noGrp="1" noChangeArrowheads="1"/>
          </p:cNvSpPr>
          <p:nvPr>
            <p:ph sz="quarter" idx="1"/>
          </p:nvPr>
        </p:nvSpPr>
        <p:spPr>
          <a:xfrm>
            <a:off x="457200" y="1600200"/>
            <a:ext cx="8229600" cy="4572000"/>
          </a:xfrm>
        </p:spPr>
        <p:txBody>
          <a:bodyPr/>
          <a:lstStyle/>
          <a:p>
            <a:r>
              <a:rPr lang="fr-FR" dirty="0" smtClean="0"/>
              <a:t>Définir l’objectif de l’étude</a:t>
            </a:r>
          </a:p>
          <a:p>
            <a:r>
              <a:rPr lang="fr-FR" dirty="0" smtClean="0"/>
              <a:t>Identifier la population cible</a:t>
            </a:r>
          </a:p>
          <a:p>
            <a:r>
              <a:rPr lang="fr-FR" dirty="0" smtClean="0"/>
              <a:t>Déterminer la taille de l’échantillon et la méthode d’échantillonnage</a:t>
            </a:r>
          </a:p>
          <a:p>
            <a:r>
              <a:rPr lang="fr-FR" dirty="0" smtClean="0"/>
              <a:t>Choisir la façon dont le questionnaire sera distribué et les données colligées</a:t>
            </a:r>
          </a:p>
          <a:p>
            <a:r>
              <a:rPr lang="fr-FR" dirty="0" smtClean="0"/>
              <a:t>Préparer le questionnaire et tester le questionnaire</a:t>
            </a:r>
          </a:p>
          <a:p>
            <a:r>
              <a:rPr lang="fr-FR" dirty="0" smtClean="0"/>
              <a:t>Réaliser l’étude</a:t>
            </a:r>
          </a:p>
          <a:p>
            <a:r>
              <a:rPr lang="fr-FR" dirty="0" smtClean="0"/>
              <a:t>Rédiger le rapport</a:t>
            </a:r>
          </a:p>
        </p:txBody>
      </p:sp>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par>
    </p:tnLst>
  </p:timing>
</p:sld>
</file>

<file path=ppt/slides/slide113.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L’objectif du questionnaire</a:t>
            </a:r>
            <a:endParaRPr lang="fr-FR" dirty="0"/>
          </a:p>
        </p:txBody>
      </p:sp>
      <p:sp>
        <p:nvSpPr>
          <p:cNvPr id="4" name="Espace réservé du numéro de diapositive 3"/>
          <p:cNvSpPr>
            <a:spLocks noGrp="1"/>
          </p:cNvSpPr>
          <p:nvPr>
            <p:ph type="sldNum" sz="quarter" idx="12"/>
          </p:nvPr>
        </p:nvSpPr>
        <p:spPr/>
        <p:txBody>
          <a:bodyPr/>
          <a:lstStyle/>
          <a:p>
            <a:r>
              <a:rPr lang="fr-FR" smtClean="0"/>
              <a:t>C1-</a:t>
            </a:r>
            <a:fld id="{9E0732A2-6D24-4EA7-BCD7-9477AE453430}" type="slidenum">
              <a:rPr lang="fr-FR" smtClean="0"/>
              <a:pPr/>
              <a:t>113</a:t>
            </a:fld>
            <a:endParaRPr lang="fr-FR"/>
          </a:p>
        </p:txBody>
      </p:sp>
      <p:sp>
        <p:nvSpPr>
          <p:cNvPr id="3" name="Espace réservé du contenu 2"/>
          <p:cNvSpPr>
            <a:spLocks noGrp="1"/>
          </p:cNvSpPr>
          <p:nvPr>
            <p:ph sz="quarter" idx="1"/>
          </p:nvPr>
        </p:nvSpPr>
        <p:spPr/>
        <p:txBody>
          <a:bodyPr/>
          <a:lstStyle/>
          <a:p>
            <a:r>
              <a:rPr lang="fr-FR" sz="2600" dirty="0" smtClean="0"/>
              <a:t>Répondre à une interrogation</a:t>
            </a:r>
          </a:p>
          <a:p>
            <a:r>
              <a:rPr lang="fr-FR" sz="2600" dirty="0" smtClean="0"/>
              <a:t>Objectif clair pour tous et opérationnel</a:t>
            </a:r>
          </a:p>
          <a:p>
            <a:pPr lvl="1"/>
            <a:r>
              <a:rPr lang="fr-FR" sz="2600" dirty="0" smtClean="0"/>
              <a:t>Mesurer le niveau de satisfaction, la performance de l’organisation, …  </a:t>
            </a:r>
          </a:p>
          <a:p>
            <a:pPr lvl="1"/>
            <a:r>
              <a:rPr lang="fr-FR" sz="2600" dirty="0" smtClean="0"/>
              <a:t>Connaître les attentes, les besoins, les préférences, …   </a:t>
            </a:r>
          </a:p>
          <a:p>
            <a:pPr lvl="1"/>
            <a:r>
              <a:rPr lang="fr-FR" sz="2600" dirty="0" smtClean="0"/>
              <a:t>Expliquer un phénomène</a:t>
            </a:r>
          </a:p>
          <a:p>
            <a:pPr lvl="1"/>
            <a:r>
              <a:rPr lang="fr-FR" sz="2600" dirty="0" smtClean="0"/>
              <a:t>Rechercher des idées, des améliorations désirables, …</a:t>
            </a:r>
          </a:p>
          <a:p>
            <a:pPr lvl="1"/>
            <a:r>
              <a:rPr lang="fr-FR" sz="2600" dirty="0" smtClean="0"/>
              <a:t>Sensibiliser le personnel, le motiver, …</a:t>
            </a:r>
          </a:p>
          <a:p>
            <a:pPr lvl="1"/>
            <a:r>
              <a:rPr lang="fr-FR" sz="2600" dirty="0" smtClean="0"/>
              <a:t>… </a:t>
            </a:r>
            <a:endParaRPr lang="fr-FR" sz="2600" dirty="0"/>
          </a:p>
        </p:txBody>
      </p:sp>
    </p:spTree>
    <p:extLst>
      <p:ext uri="{BB962C8B-B14F-4D97-AF65-F5344CB8AC3E}">
        <p14:creationId xmlns:p14="http://schemas.microsoft.com/office/powerpoint/2010/main" val="151599351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par>
    </p:tnLst>
  </p:timing>
</p:sld>
</file>

<file path=ppt/slides/slide114.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La population cible</a:t>
            </a:r>
            <a:endParaRPr lang="fr-FR" dirty="0"/>
          </a:p>
        </p:txBody>
      </p:sp>
      <p:sp>
        <p:nvSpPr>
          <p:cNvPr id="4" name="Espace réservé du numéro de diapositive 3"/>
          <p:cNvSpPr>
            <a:spLocks noGrp="1"/>
          </p:cNvSpPr>
          <p:nvPr>
            <p:ph type="sldNum" sz="quarter" idx="12"/>
          </p:nvPr>
        </p:nvSpPr>
        <p:spPr/>
        <p:txBody>
          <a:bodyPr/>
          <a:lstStyle/>
          <a:p>
            <a:r>
              <a:rPr lang="fr-FR" smtClean="0"/>
              <a:t>C1-</a:t>
            </a:r>
            <a:fld id="{9E0732A2-6D24-4EA7-BCD7-9477AE453430}" type="slidenum">
              <a:rPr lang="fr-FR" smtClean="0"/>
              <a:pPr/>
              <a:t>114</a:t>
            </a:fld>
            <a:endParaRPr lang="fr-FR"/>
          </a:p>
        </p:txBody>
      </p:sp>
      <p:sp>
        <p:nvSpPr>
          <p:cNvPr id="3" name="Espace réservé du contenu 2"/>
          <p:cNvSpPr>
            <a:spLocks noGrp="1"/>
          </p:cNvSpPr>
          <p:nvPr>
            <p:ph sz="quarter" idx="1"/>
          </p:nvPr>
        </p:nvSpPr>
        <p:spPr/>
        <p:txBody>
          <a:bodyPr/>
          <a:lstStyle/>
          <a:p>
            <a:r>
              <a:rPr lang="fr-FR" dirty="0" smtClean="0"/>
              <a:t>Avoir des critères précis permettant de d</a:t>
            </a:r>
            <a:r>
              <a:rPr lang="en-CA" dirty="0" smtClean="0"/>
              <a:t>é</a:t>
            </a:r>
            <a:r>
              <a:rPr lang="fr-FR" dirty="0" smtClean="0"/>
              <a:t>limiter la population</a:t>
            </a:r>
          </a:p>
          <a:p>
            <a:r>
              <a:rPr lang="fr-FR" dirty="0" smtClean="0"/>
              <a:t>Des questions peuvent être posées afin d’assurer que le répondant fait partie de la population cible </a:t>
            </a:r>
            <a:endParaRPr lang="fr-FR" dirty="0"/>
          </a:p>
        </p:txBody>
      </p:sp>
    </p:spTree>
    <p:extLst>
      <p:ext uri="{BB962C8B-B14F-4D97-AF65-F5344CB8AC3E}">
        <p14:creationId xmlns:p14="http://schemas.microsoft.com/office/powerpoint/2010/main" val="418530528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par>
    </p:tnLst>
  </p:timing>
</p:sld>
</file>

<file path=ppt/slides/slide115.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sz="3600" dirty="0" smtClean="0"/>
              <a:t>Taille </a:t>
            </a:r>
            <a:r>
              <a:rPr lang="fr-FR" sz="3600" dirty="0"/>
              <a:t>de l’échantillon et </a:t>
            </a:r>
            <a:r>
              <a:rPr lang="fr-FR" sz="3600" dirty="0" smtClean="0"/>
              <a:t>méthode </a:t>
            </a:r>
            <a:r>
              <a:rPr lang="fr-FR" sz="3600" dirty="0"/>
              <a:t>d’échantillonnage</a:t>
            </a:r>
          </a:p>
        </p:txBody>
      </p:sp>
      <p:sp>
        <p:nvSpPr>
          <p:cNvPr id="4" name="Espace réservé du numéro de diapositive 3"/>
          <p:cNvSpPr>
            <a:spLocks noGrp="1"/>
          </p:cNvSpPr>
          <p:nvPr>
            <p:ph type="sldNum" sz="quarter" idx="12"/>
          </p:nvPr>
        </p:nvSpPr>
        <p:spPr/>
        <p:txBody>
          <a:bodyPr/>
          <a:lstStyle/>
          <a:p>
            <a:r>
              <a:rPr lang="fr-FR" smtClean="0"/>
              <a:t>C1-</a:t>
            </a:r>
            <a:fld id="{9E0732A2-6D24-4EA7-BCD7-9477AE453430}" type="slidenum">
              <a:rPr lang="fr-FR" smtClean="0"/>
              <a:pPr/>
              <a:t>115</a:t>
            </a:fld>
            <a:endParaRPr lang="fr-FR"/>
          </a:p>
        </p:txBody>
      </p:sp>
      <p:sp>
        <p:nvSpPr>
          <p:cNvPr id="3" name="Espace réservé du contenu 2"/>
          <p:cNvSpPr>
            <a:spLocks noGrp="1"/>
          </p:cNvSpPr>
          <p:nvPr>
            <p:ph sz="quarter" idx="1"/>
          </p:nvPr>
        </p:nvSpPr>
        <p:spPr>
          <a:xfrm>
            <a:off x="457200" y="1600200"/>
            <a:ext cx="8229600" cy="4705350"/>
          </a:xfrm>
        </p:spPr>
        <p:txBody>
          <a:bodyPr/>
          <a:lstStyle/>
          <a:p>
            <a:r>
              <a:rPr lang="fr-FR" dirty="0" smtClean="0"/>
              <a:t>Doit permettre de généraliser les résultats</a:t>
            </a:r>
          </a:p>
          <a:p>
            <a:r>
              <a:rPr lang="fr-FR" dirty="0" smtClean="0"/>
              <a:t>La fiabilité n’est pas directement proportionnelle à la taille (en doublant la taille de l’échantillon on ne double pas la précision mais on double généralement le coût de l’échantillonnage)</a:t>
            </a:r>
          </a:p>
          <a:p>
            <a:r>
              <a:rPr lang="fr-FR" dirty="0" smtClean="0"/>
              <a:t>Un pré-questionnaire aide à déterminer la taille de l’échantillon</a:t>
            </a:r>
          </a:p>
          <a:p>
            <a:r>
              <a:rPr lang="fr-FR" dirty="0" smtClean="0"/>
              <a:t>Choisir la méthode d’échantillonnage selon les caractéristiques de la population cible (homogénéité, dispersion, …) </a:t>
            </a:r>
          </a:p>
          <a:p>
            <a:endParaRPr lang="fr-FR" dirty="0"/>
          </a:p>
        </p:txBody>
      </p:sp>
    </p:spTree>
    <p:extLst>
      <p:ext uri="{BB962C8B-B14F-4D97-AF65-F5344CB8AC3E}">
        <p14:creationId xmlns:p14="http://schemas.microsoft.com/office/powerpoint/2010/main" val="1846423183"/>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par>
    </p:tnLst>
  </p:timing>
</p:sld>
</file>

<file path=ppt/slides/slide116.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dirty="0" smtClean="0"/>
              <a:t>La méthode de collecte des données</a:t>
            </a:r>
            <a:endParaRPr lang="fr-FR" dirty="0"/>
          </a:p>
        </p:txBody>
      </p:sp>
      <p:sp>
        <p:nvSpPr>
          <p:cNvPr id="4" name="Espace réservé du numéro de diapositive 3"/>
          <p:cNvSpPr>
            <a:spLocks noGrp="1"/>
          </p:cNvSpPr>
          <p:nvPr>
            <p:ph type="sldNum" sz="quarter" idx="12"/>
          </p:nvPr>
        </p:nvSpPr>
        <p:spPr/>
        <p:txBody>
          <a:bodyPr/>
          <a:lstStyle/>
          <a:p>
            <a:r>
              <a:rPr lang="fr-FR" smtClean="0"/>
              <a:t>C1-</a:t>
            </a:r>
            <a:fld id="{9E0732A2-6D24-4EA7-BCD7-9477AE453430}" type="slidenum">
              <a:rPr lang="fr-FR" smtClean="0"/>
              <a:pPr/>
              <a:t>116</a:t>
            </a:fld>
            <a:endParaRPr lang="fr-FR"/>
          </a:p>
        </p:txBody>
      </p:sp>
      <p:sp>
        <p:nvSpPr>
          <p:cNvPr id="3" name="Espace réservé du contenu 2"/>
          <p:cNvSpPr>
            <a:spLocks noGrp="1"/>
          </p:cNvSpPr>
          <p:nvPr>
            <p:ph sz="quarter" idx="1"/>
          </p:nvPr>
        </p:nvSpPr>
        <p:spPr>
          <a:xfrm>
            <a:off x="371475" y="1600200"/>
            <a:ext cx="8410575" cy="4525963"/>
          </a:xfrm>
        </p:spPr>
        <p:txBody>
          <a:bodyPr/>
          <a:lstStyle/>
          <a:p>
            <a:r>
              <a:rPr lang="fr-FR" dirty="0" smtClean="0"/>
              <a:t>Modes de collecte</a:t>
            </a:r>
          </a:p>
          <a:p>
            <a:pPr lvl="1"/>
            <a:r>
              <a:rPr lang="fr-FR" dirty="0" smtClean="0"/>
              <a:t>Support papier</a:t>
            </a:r>
          </a:p>
          <a:p>
            <a:pPr lvl="1"/>
            <a:r>
              <a:rPr lang="fr-FR" dirty="0" smtClean="0"/>
              <a:t>Par téléphone</a:t>
            </a:r>
          </a:p>
          <a:p>
            <a:pPr lvl="1"/>
            <a:r>
              <a:rPr lang="fr-FR" dirty="0" smtClean="0"/>
              <a:t>Enquête informatisé face à face</a:t>
            </a:r>
          </a:p>
          <a:p>
            <a:pPr lvl="1"/>
            <a:r>
              <a:rPr lang="fr-FR" dirty="0" smtClean="0"/>
              <a:t>Enquête par internet</a:t>
            </a:r>
          </a:p>
          <a:p>
            <a:pPr lvl="1"/>
            <a:r>
              <a:rPr lang="fr-FR" dirty="0" smtClean="0"/>
              <a:t>Par interview direct</a:t>
            </a:r>
          </a:p>
          <a:p>
            <a:r>
              <a:rPr lang="fr-FR" dirty="0" smtClean="0"/>
              <a:t>Chacun des modes a ses avantages et ses inconvénients</a:t>
            </a:r>
          </a:p>
          <a:p>
            <a:r>
              <a:rPr lang="fr-FR" dirty="0" smtClean="0"/>
              <a:t>Entrer les données de façon rigoureuse et les valider</a:t>
            </a:r>
            <a:endParaRPr lang="fr-FR" dirty="0"/>
          </a:p>
        </p:txBody>
      </p:sp>
    </p:spTree>
    <p:extLst>
      <p:ext uri="{BB962C8B-B14F-4D97-AF65-F5344CB8AC3E}">
        <p14:creationId xmlns:p14="http://schemas.microsoft.com/office/powerpoint/2010/main" val="4075434366"/>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par>
    </p:tnLst>
  </p:timing>
</p:sld>
</file>

<file path=ppt/slides/slide117.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Information sur le questionnaire</a:t>
            </a:r>
            <a:endParaRPr lang="fr-FR" dirty="0"/>
          </a:p>
        </p:txBody>
      </p:sp>
      <p:sp>
        <p:nvSpPr>
          <p:cNvPr id="4" name="Espace réservé du numéro de diapositive 3"/>
          <p:cNvSpPr>
            <a:spLocks noGrp="1"/>
          </p:cNvSpPr>
          <p:nvPr>
            <p:ph type="sldNum" sz="quarter" idx="12"/>
          </p:nvPr>
        </p:nvSpPr>
        <p:spPr/>
        <p:txBody>
          <a:bodyPr/>
          <a:lstStyle/>
          <a:p>
            <a:r>
              <a:rPr lang="fr-FR" smtClean="0"/>
              <a:t>C1-</a:t>
            </a:r>
            <a:fld id="{9E0732A2-6D24-4EA7-BCD7-9477AE453430}" type="slidenum">
              <a:rPr lang="fr-FR" smtClean="0"/>
              <a:pPr/>
              <a:t>117</a:t>
            </a:fld>
            <a:endParaRPr lang="fr-FR"/>
          </a:p>
        </p:txBody>
      </p:sp>
      <p:sp>
        <p:nvSpPr>
          <p:cNvPr id="3" name="Espace réservé du contenu 2"/>
          <p:cNvSpPr>
            <a:spLocks noGrp="1"/>
          </p:cNvSpPr>
          <p:nvPr>
            <p:ph sz="quarter" idx="1"/>
          </p:nvPr>
        </p:nvSpPr>
        <p:spPr/>
        <p:txBody>
          <a:bodyPr/>
          <a:lstStyle/>
          <a:p>
            <a:r>
              <a:rPr lang="fr-FR" dirty="0" smtClean="0"/>
              <a:t>Décrire l’objectif du questionnaire </a:t>
            </a:r>
          </a:p>
          <a:p>
            <a:r>
              <a:rPr lang="fr-FR" dirty="0" smtClean="0"/>
              <a:t>Expliquer comment compléter le questionnaire et le retourner</a:t>
            </a:r>
          </a:p>
          <a:p>
            <a:r>
              <a:rPr lang="fr-FR" dirty="0" smtClean="0"/>
              <a:t>Donner comment la confidentialité des informations sera assurée </a:t>
            </a:r>
          </a:p>
          <a:p>
            <a:endParaRPr lang="fr-FR" dirty="0"/>
          </a:p>
        </p:txBody>
      </p:sp>
    </p:spTree>
    <p:extLst>
      <p:ext uri="{BB962C8B-B14F-4D97-AF65-F5344CB8AC3E}">
        <p14:creationId xmlns:p14="http://schemas.microsoft.com/office/powerpoint/2010/main" val="2793345877"/>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par>
    </p:tnLst>
  </p:timing>
</p:sld>
</file>

<file path=ppt/slides/slide118.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CA" dirty="0" smtClean="0"/>
              <a:t>La structure du questionnaire</a:t>
            </a:r>
            <a:endParaRPr lang="fr-CA" dirty="0"/>
          </a:p>
        </p:txBody>
      </p:sp>
      <p:sp>
        <p:nvSpPr>
          <p:cNvPr id="4" name="Espace réservé du numéro de diapositive 3"/>
          <p:cNvSpPr>
            <a:spLocks noGrp="1"/>
          </p:cNvSpPr>
          <p:nvPr>
            <p:ph type="sldNum" sz="quarter" idx="12"/>
          </p:nvPr>
        </p:nvSpPr>
        <p:spPr/>
        <p:txBody>
          <a:bodyPr/>
          <a:lstStyle/>
          <a:p>
            <a:r>
              <a:rPr lang="fr-FR" smtClean="0"/>
              <a:t>C1-</a:t>
            </a:r>
            <a:fld id="{9E0732A2-6D24-4EA7-BCD7-9477AE453430}" type="slidenum">
              <a:rPr lang="fr-FR" smtClean="0"/>
              <a:pPr/>
              <a:t>118</a:t>
            </a:fld>
            <a:endParaRPr lang="fr-FR"/>
          </a:p>
        </p:txBody>
      </p:sp>
      <p:sp>
        <p:nvSpPr>
          <p:cNvPr id="3" name="Espace réservé du contenu 2"/>
          <p:cNvSpPr>
            <a:spLocks noGrp="1"/>
          </p:cNvSpPr>
          <p:nvPr>
            <p:ph sz="quarter" idx="1"/>
          </p:nvPr>
        </p:nvSpPr>
        <p:spPr>
          <a:xfrm>
            <a:off x="276225" y="1600200"/>
            <a:ext cx="8591549" cy="4525963"/>
          </a:xfrm>
        </p:spPr>
        <p:txBody>
          <a:bodyPr/>
          <a:lstStyle/>
          <a:p>
            <a:r>
              <a:rPr lang="fr-FR" dirty="0" smtClean="0"/>
              <a:t>Un questionnaire contient en général trois sections:</a:t>
            </a:r>
          </a:p>
          <a:p>
            <a:pPr lvl="1"/>
            <a:r>
              <a:rPr lang="fr-FR" dirty="0" smtClean="0"/>
              <a:t>les </a:t>
            </a:r>
            <a:r>
              <a:rPr lang="fr-FR" dirty="0"/>
              <a:t>variables </a:t>
            </a:r>
            <a:r>
              <a:rPr lang="fr-FR" dirty="0" smtClean="0"/>
              <a:t>expliquées (dépendantes) faisant </a:t>
            </a:r>
            <a:r>
              <a:rPr lang="fr-FR" dirty="0"/>
              <a:t>l’objet du </a:t>
            </a:r>
            <a:r>
              <a:rPr lang="fr-FR" dirty="0" smtClean="0"/>
              <a:t>questionnaire </a:t>
            </a:r>
          </a:p>
          <a:p>
            <a:pPr lvl="1"/>
            <a:r>
              <a:rPr lang="fr-FR" dirty="0" smtClean="0"/>
              <a:t>les variables explicatives (indépendantes) pouvant influencer les variables dépendantes </a:t>
            </a:r>
          </a:p>
          <a:p>
            <a:pPr lvl="1"/>
            <a:r>
              <a:rPr lang="fr-FR" dirty="0" smtClean="0"/>
              <a:t>les variables démographiques (âge et sexe des répondants, …)</a:t>
            </a:r>
          </a:p>
          <a:p>
            <a:r>
              <a:rPr lang="fr-FR" dirty="0" smtClean="0"/>
              <a:t>Il est souvent préférable de débuter par les questions simples et de terminer par </a:t>
            </a:r>
            <a:r>
              <a:rPr lang="fr-FR" dirty="0"/>
              <a:t>les variables démographiques </a:t>
            </a:r>
          </a:p>
        </p:txBody>
      </p:sp>
    </p:spTree>
    <p:extLst>
      <p:ext uri="{BB962C8B-B14F-4D97-AF65-F5344CB8AC3E}">
        <p14:creationId xmlns:p14="http://schemas.microsoft.com/office/powerpoint/2010/main" val="2009820203"/>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par>
    </p:tnLst>
  </p:timing>
</p:sld>
</file>

<file path=ppt/slides/slide119.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496642" name="Rectangle 2"/>
          <p:cNvSpPr>
            <a:spLocks noGrp="1" noChangeArrowheads="1"/>
          </p:cNvSpPr>
          <p:nvPr>
            <p:ph type="title"/>
          </p:nvPr>
        </p:nvSpPr>
        <p:spPr/>
        <p:txBody>
          <a:bodyPr/>
          <a:lstStyle/>
          <a:p>
            <a:r>
              <a:rPr lang="fr-FR" dirty="0" smtClean="0"/>
              <a:t>Le questionnaire</a:t>
            </a:r>
            <a:endParaRPr lang="fr-FR" dirty="0"/>
          </a:p>
        </p:txBody>
      </p:sp>
      <p:sp>
        <p:nvSpPr>
          <p:cNvPr id="4" name="Espace réservé du numéro de diapositive 5"/>
          <p:cNvSpPr>
            <a:spLocks noGrp="1"/>
          </p:cNvSpPr>
          <p:nvPr>
            <p:ph type="sldNum" sz="quarter" idx="12"/>
          </p:nvPr>
        </p:nvSpPr>
        <p:spPr/>
        <p:txBody>
          <a:bodyPr/>
          <a:lstStyle/>
          <a:p>
            <a:r>
              <a:rPr lang="fr-FR"/>
              <a:t>C1-</a:t>
            </a:r>
            <a:fld id="{5C54E5BF-04A1-469B-9616-3DAB03F289A7}" type="slidenum">
              <a:rPr lang="fr-FR"/>
              <a:pPr/>
              <a:t>119</a:t>
            </a:fld>
            <a:endParaRPr lang="fr-FR"/>
          </a:p>
        </p:txBody>
      </p:sp>
      <p:sp>
        <p:nvSpPr>
          <p:cNvPr id="496643" name="Rectangle 3"/>
          <p:cNvSpPr>
            <a:spLocks noGrp="1" noChangeArrowheads="1"/>
          </p:cNvSpPr>
          <p:nvPr>
            <p:ph sz="quarter" idx="1"/>
          </p:nvPr>
        </p:nvSpPr>
        <p:spPr/>
        <p:txBody>
          <a:bodyPr/>
          <a:lstStyle/>
          <a:p>
            <a:r>
              <a:rPr lang="fr-FR" sz="2400" dirty="0"/>
              <a:t>Peut inclure des données qualitatives ou quantitatives</a:t>
            </a:r>
          </a:p>
          <a:p>
            <a:r>
              <a:rPr lang="fr-FR" sz="2400" dirty="0"/>
              <a:t>Peut inclure des questions ouvertes ou fermées</a:t>
            </a:r>
          </a:p>
          <a:p>
            <a:pPr lvl="1"/>
            <a:r>
              <a:rPr lang="fr-FR" sz="2400" dirty="0"/>
              <a:t>Question ouverte: réponse numérique ou textuelle</a:t>
            </a:r>
          </a:p>
          <a:p>
            <a:pPr lvl="2">
              <a:buSzPct val="60000"/>
              <a:buFont typeface="Wingdings" pitchFamily="2" charset="2"/>
              <a:buChar char="Ø"/>
            </a:pPr>
            <a:r>
              <a:rPr lang="fr-FR" sz="2400" dirty="0"/>
              <a:t>Combien de films écoutez-vous chaque semaine?</a:t>
            </a:r>
          </a:p>
          <a:p>
            <a:pPr lvl="2">
              <a:buSzPct val="60000"/>
              <a:buFont typeface="Wingdings" pitchFamily="2" charset="2"/>
              <a:buChar char="Ø"/>
            </a:pPr>
            <a:r>
              <a:rPr lang="fr-FR" sz="2400" dirty="0"/>
              <a:t>Que pourrait-on faire pour améliorer ce cours?</a:t>
            </a:r>
          </a:p>
          <a:p>
            <a:pPr lvl="1"/>
            <a:r>
              <a:rPr lang="fr-FR" sz="2400" dirty="0"/>
              <a:t>Question fermée: liste préétablie de réponses</a:t>
            </a:r>
          </a:p>
          <a:p>
            <a:pPr lvl="2">
              <a:buSzPct val="60000"/>
              <a:buFont typeface="Wingdings" pitchFamily="2" charset="2"/>
              <a:buChar char="Ø"/>
            </a:pPr>
            <a:r>
              <a:rPr lang="fr-FR" sz="2400" dirty="0"/>
              <a:t>À quel groupe d'âge appartenez-vous?</a:t>
            </a:r>
          </a:p>
          <a:p>
            <a:pPr>
              <a:buSzPct val="60000"/>
              <a:buFont typeface="Wingdings" pitchFamily="2" charset="2"/>
              <a:buNone/>
            </a:pPr>
            <a:r>
              <a:rPr lang="fr-FR" sz="2400" dirty="0"/>
              <a:t>	          </a:t>
            </a:r>
            <a:r>
              <a:rPr lang="fr-FR" sz="2000" dirty="0">
                <a:sym typeface="Wingdings" pitchFamily="2" charset="2"/>
              </a:rPr>
              <a:t></a:t>
            </a:r>
            <a:r>
              <a:rPr lang="fr-FR" sz="2000" dirty="0"/>
              <a:t> Moins de 19 ans      </a:t>
            </a:r>
            <a:r>
              <a:rPr lang="fr-FR" sz="2000" dirty="0">
                <a:sym typeface="Wingdings" pitchFamily="2" charset="2"/>
              </a:rPr>
              <a:t></a:t>
            </a:r>
            <a:r>
              <a:rPr lang="fr-FR" sz="2000" dirty="0"/>
              <a:t> De 19 à 24 ans     </a:t>
            </a:r>
            <a:r>
              <a:rPr lang="fr-FR" sz="2000" dirty="0">
                <a:sym typeface="Wingdings" pitchFamily="2" charset="2"/>
              </a:rPr>
              <a:t></a:t>
            </a:r>
            <a:r>
              <a:rPr lang="fr-FR" sz="2000" dirty="0"/>
              <a:t> De 25 à 34 ans</a:t>
            </a:r>
          </a:p>
          <a:p>
            <a:pPr>
              <a:buSzPct val="60000"/>
              <a:buFont typeface="Wingdings" pitchFamily="2" charset="2"/>
              <a:buNone/>
            </a:pPr>
            <a:r>
              <a:rPr lang="fr-FR" sz="2000" dirty="0"/>
              <a:t>                 </a:t>
            </a:r>
            <a:r>
              <a:rPr lang="fr-FR" sz="2000" dirty="0">
                <a:sym typeface="Wingdings" pitchFamily="2" charset="2"/>
              </a:rPr>
              <a:t></a:t>
            </a:r>
            <a:r>
              <a:rPr lang="fr-FR" sz="2000" dirty="0"/>
              <a:t> De 35 à 44 ans    </a:t>
            </a:r>
            <a:r>
              <a:rPr lang="fr-FR" sz="2000" dirty="0">
                <a:sym typeface="Wingdings" pitchFamily="2" charset="2"/>
              </a:rPr>
              <a:t>     </a:t>
            </a:r>
            <a:r>
              <a:rPr lang="fr-FR" sz="2000" dirty="0"/>
              <a:t> De 45 à 54 ans     </a:t>
            </a:r>
            <a:r>
              <a:rPr lang="fr-FR" sz="2000" dirty="0">
                <a:sym typeface="Wingdings" pitchFamily="2" charset="2"/>
              </a:rPr>
              <a:t></a:t>
            </a:r>
            <a:r>
              <a:rPr lang="fr-FR" sz="2000" dirty="0"/>
              <a:t> De 55 à 64 ans</a:t>
            </a:r>
          </a:p>
          <a:p>
            <a:pPr>
              <a:buSzPct val="60000"/>
              <a:buFont typeface="Wingdings" pitchFamily="2" charset="2"/>
              <a:buNone/>
            </a:pPr>
            <a:r>
              <a:rPr lang="fr-FR" sz="2000" dirty="0"/>
              <a:t>                 </a:t>
            </a:r>
            <a:r>
              <a:rPr lang="fr-FR" sz="2000" dirty="0">
                <a:sym typeface="Wingdings" pitchFamily="2" charset="2"/>
              </a:rPr>
              <a:t></a:t>
            </a:r>
            <a:r>
              <a:rPr lang="fr-FR" sz="2000" dirty="0"/>
              <a:t> 65 ans ou plus</a:t>
            </a:r>
          </a:p>
        </p:txBody>
      </p:sp>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par>
    </p:tnLst>
  </p:timing>
</p:sld>
</file>

<file path=ppt/slides/slide120.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Les questions dichotomiques</a:t>
            </a:r>
            <a:endParaRPr lang="fr-FR" dirty="0"/>
          </a:p>
        </p:txBody>
      </p:sp>
      <p:sp>
        <p:nvSpPr>
          <p:cNvPr id="4" name="Espace réservé du numéro de diapositive 3"/>
          <p:cNvSpPr>
            <a:spLocks noGrp="1"/>
          </p:cNvSpPr>
          <p:nvPr>
            <p:ph type="sldNum" sz="quarter" idx="12"/>
          </p:nvPr>
        </p:nvSpPr>
        <p:spPr/>
        <p:txBody>
          <a:bodyPr/>
          <a:lstStyle/>
          <a:p>
            <a:r>
              <a:rPr lang="fr-FR" smtClean="0"/>
              <a:t>C1-</a:t>
            </a:r>
            <a:fld id="{9E0732A2-6D24-4EA7-BCD7-9477AE453430}" type="slidenum">
              <a:rPr lang="fr-FR" smtClean="0"/>
              <a:pPr/>
              <a:t>120</a:t>
            </a:fld>
            <a:endParaRPr lang="fr-FR"/>
          </a:p>
        </p:txBody>
      </p:sp>
      <p:sp>
        <p:nvSpPr>
          <p:cNvPr id="3" name="Espace réservé du contenu 2"/>
          <p:cNvSpPr>
            <a:spLocks noGrp="1"/>
          </p:cNvSpPr>
          <p:nvPr>
            <p:ph sz="quarter" idx="1"/>
          </p:nvPr>
        </p:nvSpPr>
        <p:spPr>
          <a:xfrm>
            <a:off x="504825" y="1600200"/>
            <a:ext cx="8153400" cy="4525963"/>
          </a:xfrm>
        </p:spPr>
        <p:txBody>
          <a:bodyPr/>
          <a:lstStyle/>
          <a:p>
            <a:r>
              <a:rPr lang="fr-FR" dirty="0" smtClean="0"/>
              <a:t>Certaines </a:t>
            </a:r>
            <a:r>
              <a:rPr lang="fr-FR" dirty="0"/>
              <a:t>questions ne peuvent avoir que deux </a:t>
            </a:r>
            <a:r>
              <a:rPr lang="fr-FR" dirty="0" smtClean="0"/>
              <a:t>modalités (échelons):</a:t>
            </a:r>
            <a:endParaRPr lang="fr-FR" dirty="0"/>
          </a:p>
          <a:p>
            <a:pPr lvl="1">
              <a:buFont typeface="Wingdings" pitchFamily="2" charset="2"/>
              <a:buChar char="Ø"/>
            </a:pPr>
            <a:r>
              <a:rPr lang="fr-FR" dirty="0"/>
              <a:t>Sexe: homme □	femme □</a:t>
            </a:r>
          </a:p>
          <a:p>
            <a:pPr lvl="1">
              <a:buFont typeface="Wingdings" pitchFamily="2" charset="2"/>
              <a:buChar char="Ø"/>
            </a:pPr>
            <a:r>
              <a:rPr lang="fr-FR" dirty="0"/>
              <a:t>Avez-vous une assurance-vie:  oui □	non □</a:t>
            </a:r>
          </a:p>
          <a:p>
            <a:r>
              <a:rPr lang="fr-FR" dirty="0" smtClean="0"/>
              <a:t>Les questions dichotomiques peuvent servir de filtre:</a:t>
            </a:r>
          </a:p>
          <a:p>
            <a:pPr lvl="1">
              <a:buFont typeface="Wingdings" pitchFamily="2" charset="2"/>
              <a:buChar char="Ø"/>
            </a:pPr>
            <a:r>
              <a:rPr lang="fr-FR" i="1" dirty="0" smtClean="0"/>
              <a:t>Si vous avez une assurance-vie passez à la question 5</a:t>
            </a:r>
          </a:p>
          <a:p>
            <a:pPr lvl="1">
              <a:buFont typeface="Wingdings" pitchFamily="2" charset="2"/>
              <a:buChar char="Ø"/>
            </a:pPr>
            <a:endParaRPr lang="fr-FR" dirty="0"/>
          </a:p>
        </p:txBody>
      </p:sp>
    </p:spTree>
    <p:extLst>
      <p:ext uri="{BB962C8B-B14F-4D97-AF65-F5344CB8AC3E}">
        <p14:creationId xmlns:p14="http://schemas.microsoft.com/office/powerpoint/2010/main" val="1350713573"/>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par>
    </p:tnLst>
  </p:timing>
</p:sld>
</file>

<file path=ppt/slides/slide121.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Modalités verbales et numériques</a:t>
            </a:r>
            <a:endParaRPr lang="fr-FR" dirty="0"/>
          </a:p>
        </p:txBody>
      </p:sp>
      <p:sp>
        <p:nvSpPr>
          <p:cNvPr id="4" name="Espace réservé du numéro de diapositive 3"/>
          <p:cNvSpPr>
            <a:spLocks noGrp="1"/>
          </p:cNvSpPr>
          <p:nvPr>
            <p:ph type="sldNum" sz="quarter" idx="12"/>
          </p:nvPr>
        </p:nvSpPr>
        <p:spPr/>
        <p:txBody>
          <a:bodyPr/>
          <a:lstStyle/>
          <a:p>
            <a:r>
              <a:rPr lang="fr-FR" smtClean="0"/>
              <a:t>C1-</a:t>
            </a:r>
            <a:fld id="{9E0732A2-6D24-4EA7-BCD7-9477AE453430}" type="slidenum">
              <a:rPr lang="fr-FR" smtClean="0"/>
              <a:pPr/>
              <a:t>121</a:t>
            </a:fld>
            <a:endParaRPr lang="fr-FR"/>
          </a:p>
        </p:txBody>
      </p:sp>
      <p:sp>
        <p:nvSpPr>
          <p:cNvPr id="3" name="Espace réservé du contenu 2"/>
          <p:cNvSpPr>
            <a:spLocks noGrp="1"/>
          </p:cNvSpPr>
          <p:nvPr>
            <p:ph sz="quarter" idx="1"/>
          </p:nvPr>
        </p:nvSpPr>
        <p:spPr>
          <a:xfrm>
            <a:off x="457199" y="1600200"/>
            <a:ext cx="8429625" cy="4525963"/>
          </a:xfrm>
        </p:spPr>
        <p:txBody>
          <a:bodyPr/>
          <a:lstStyle/>
          <a:p>
            <a:r>
              <a:rPr lang="fr-FR" dirty="0" smtClean="0"/>
              <a:t>Modalités verbales: </a:t>
            </a:r>
            <a:r>
              <a:rPr lang="fr-FR" sz="2400" i="1" dirty="0" smtClean="0"/>
              <a:t>Quelle importance accordez-vous à la disponibilité du professeur en dehors des heures de cours:  </a:t>
            </a:r>
          </a:p>
          <a:p>
            <a:endParaRPr lang="fr-FR" dirty="0" smtClean="0"/>
          </a:p>
          <a:p>
            <a:endParaRPr lang="fr-FR" dirty="0"/>
          </a:p>
          <a:p>
            <a:r>
              <a:rPr lang="fr-FR" dirty="0" smtClean="0"/>
              <a:t>Modalités numériques: </a:t>
            </a:r>
            <a:r>
              <a:rPr lang="fr-FR" sz="2400" i="1" dirty="0" smtClean="0"/>
              <a:t>Évaluer </a:t>
            </a:r>
            <a:r>
              <a:rPr lang="fr-FR" sz="2400" i="1" dirty="0"/>
              <a:t>votre niveau de satisfaction pour les explications reçues du professeur </a:t>
            </a:r>
            <a:r>
              <a:rPr lang="fr-FR" sz="2400" i="1" dirty="0" smtClean="0"/>
              <a:t>concernant </a:t>
            </a:r>
            <a:r>
              <a:rPr lang="fr-FR" sz="2400" i="1" dirty="0"/>
              <a:t>la  note accordée à votre rapport </a:t>
            </a:r>
            <a:r>
              <a:rPr lang="fr-FR" sz="2400" i="1" dirty="0" smtClean="0"/>
              <a:t>final sur une échelle de 1 à 10 (de pas du tout satisfait à très satisfait):</a:t>
            </a:r>
            <a:endParaRPr lang="fr-FR" dirty="0" smtClean="0"/>
          </a:p>
          <a:p>
            <a:endParaRPr lang="fr-FR" dirty="0" smtClean="0"/>
          </a:p>
        </p:txBody>
      </p:sp>
      <p:graphicFrame>
        <p:nvGraphicFramePr>
          <p:cNvPr id="5" name="Tableau 4"/>
          <p:cNvGraphicFramePr>
            <a:graphicFrameLocks noGrp="1"/>
          </p:cNvGraphicFramePr>
          <p:nvPr>
            <p:extLst>
              <p:ext uri="{D42A27DB-BD31-4B8C-83A1-F6EECF244321}">
                <p14:modId xmlns:p14="http://schemas.microsoft.com/office/powerpoint/2010/main" val="3195976511"/>
              </p:ext>
            </p:extLst>
          </p:nvPr>
        </p:nvGraphicFramePr>
        <p:xfrm>
          <a:off x="876300" y="2626995"/>
          <a:ext cx="7934325" cy="678180"/>
        </p:xfrm>
        <a:graphic>
          <a:graphicData uri="http://schemas.openxmlformats.org/drawingml/2006/table">
            <a:tbl>
              <a:tblPr firstRow="1" bandRow="1">
                <a:tableStyleId>{BDBED569-4797-4DF1-A0F4-6AAB3CD982D8}</a:tableStyleId>
              </a:tblPr>
              <a:tblGrid>
                <a:gridCol w="1028700"/>
                <a:gridCol w="1104900"/>
                <a:gridCol w="1085850"/>
                <a:gridCol w="1447800"/>
                <a:gridCol w="1066800"/>
                <a:gridCol w="1085850"/>
                <a:gridCol w="1114425"/>
              </a:tblGrid>
              <a:tr h="678180">
                <a:tc>
                  <a:txBody>
                    <a:bodyPr/>
                    <a:lstStyle/>
                    <a:p>
                      <a:pPr algn="ctr"/>
                      <a:r>
                        <a:rPr lang="fr-FR" sz="1700" b="0" dirty="0" smtClean="0"/>
                        <a:t>Très important </a:t>
                      </a:r>
                      <a:endParaRPr lang="fr-CA" sz="1700" b="0" dirty="0"/>
                    </a:p>
                  </a:txBody>
                  <a:tcPr/>
                </a:tc>
                <a:tc>
                  <a:txBody>
                    <a:bodyPr/>
                    <a:lstStyle/>
                    <a:p>
                      <a:pPr algn="ctr"/>
                      <a:r>
                        <a:rPr lang="fr-FR" sz="1700" b="0" dirty="0" smtClean="0"/>
                        <a:t>Assez Important</a:t>
                      </a:r>
                      <a:endParaRPr lang="fr-CA" sz="1700" b="0" dirty="0"/>
                    </a:p>
                  </a:txBody>
                  <a:tcPr/>
                </a:tc>
                <a:tc>
                  <a:txBody>
                    <a:bodyPr/>
                    <a:lstStyle/>
                    <a:p>
                      <a:pPr algn="ctr"/>
                      <a:r>
                        <a:rPr lang="fr-FR" sz="1700" b="0" dirty="0" smtClean="0"/>
                        <a:t>Important</a:t>
                      </a:r>
                      <a:endParaRPr lang="fr-CA" sz="1700" b="0" dirty="0"/>
                    </a:p>
                  </a:txBody>
                  <a:tcPr/>
                </a:tc>
                <a:tc>
                  <a:txBody>
                    <a:bodyPr/>
                    <a:lstStyle/>
                    <a:p>
                      <a:pPr algn="ctr"/>
                      <a:r>
                        <a:rPr lang="fr-FR" sz="1700" b="0" dirty="0" smtClean="0"/>
                        <a:t>Moyennement important </a:t>
                      </a:r>
                      <a:endParaRPr lang="fr-CA" sz="1700" b="0" dirty="0"/>
                    </a:p>
                  </a:txBody>
                  <a:tcPr/>
                </a:tc>
                <a:tc>
                  <a:txBody>
                    <a:bodyPr/>
                    <a:lstStyle/>
                    <a:p>
                      <a:pPr algn="ctr"/>
                      <a:r>
                        <a:rPr lang="fr-FR" sz="1700" b="0" dirty="0" smtClean="0"/>
                        <a:t>Assez peu important</a:t>
                      </a:r>
                      <a:endParaRPr lang="fr-CA" sz="1700" b="0" dirty="0"/>
                    </a:p>
                  </a:txBody>
                  <a:tcPr/>
                </a:tc>
                <a:tc>
                  <a:txBody>
                    <a:bodyPr/>
                    <a:lstStyle/>
                    <a:p>
                      <a:pPr algn="ctr"/>
                      <a:r>
                        <a:rPr lang="fr-FR" sz="1700" b="0" dirty="0" smtClean="0"/>
                        <a:t>Peu important</a:t>
                      </a:r>
                      <a:endParaRPr lang="fr-CA" sz="1700" b="0"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fr-FR" sz="1700" b="0" dirty="0" smtClean="0"/>
                        <a:t>Très peu important</a:t>
                      </a:r>
                      <a:endParaRPr lang="fr-CA" sz="1700" b="0" dirty="0"/>
                    </a:p>
                  </a:txBody>
                  <a:tcPr/>
                </a:tc>
              </a:tr>
            </a:tbl>
          </a:graphicData>
        </a:graphic>
      </p:graphicFrame>
      <p:graphicFrame>
        <p:nvGraphicFramePr>
          <p:cNvPr id="7" name="Tableau 6"/>
          <p:cNvGraphicFramePr>
            <a:graphicFrameLocks noGrp="1"/>
          </p:cNvGraphicFramePr>
          <p:nvPr>
            <p:extLst>
              <p:ext uri="{D42A27DB-BD31-4B8C-83A1-F6EECF244321}">
                <p14:modId xmlns:p14="http://schemas.microsoft.com/office/powerpoint/2010/main" val="817741710"/>
              </p:ext>
            </p:extLst>
          </p:nvPr>
        </p:nvGraphicFramePr>
        <p:xfrm>
          <a:off x="904875" y="5286375"/>
          <a:ext cx="6096000" cy="365760"/>
        </p:xfrm>
        <a:graphic>
          <a:graphicData uri="http://schemas.openxmlformats.org/drawingml/2006/table">
            <a:tbl>
              <a:tblPr firstRow="1" bandRow="1">
                <a:tableStyleId>{BDBED569-4797-4DF1-A0F4-6AAB3CD982D8}</a:tableStyleId>
              </a:tblPr>
              <a:tblGrid>
                <a:gridCol w="609600"/>
                <a:gridCol w="609600"/>
                <a:gridCol w="609600"/>
                <a:gridCol w="609600"/>
                <a:gridCol w="609600"/>
                <a:gridCol w="609600"/>
                <a:gridCol w="609600"/>
                <a:gridCol w="609600"/>
                <a:gridCol w="609600"/>
                <a:gridCol w="609600"/>
              </a:tblGrid>
              <a:tr h="321310">
                <a:tc>
                  <a:txBody>
                    <a:bodyPr/>
                    <a:lstStyle/>
                    <a:p>
                      <a:pPr algn="ctr"/>
                      <a:r>
                        <a:rPr lang="en-CA" b="0" dirty="0" smtClean="0"/>
                        <a:t>1</a:t>
                      </a:r>
                      <a:endParaRPr lang="fr-CA" b="0" dirty="0"/>
                    </a:p>
                  </a:txBody>
                  <a:tcPr/>
                </a:tc>
                <a:tc>
                  <a:txBody>
                    <a:bodyPr/>
                    <a:lstStyle/>
                    <a:p>
                      <a:pPr algn="ctr"/>
                      <a:r>
                        <a:rPr lang="en-CA" b="0" dirty="0" smtClean="0"/>
                        <a:t>2</a:t>
                      </a:r>
                      <a:endParaRPr lang="fr-CA" b="0" dirty="0"/>
                    </a:p>
                  </a:txBody>
                  <a:tcPr/>
                </a:tc>
                <a:tc>
                  <a:txBody>
                    <a:bodyPr/>
                    <a:lstStyle/>
                    <a:p>
                      <a:pPr algn="ctr"/>
                      <a:r>
                        <a:rPr lang="en-CA" b="0" dirty="0" smtClean="0"/>
                        <a:t>3</a:t>
                      </a:r>
                      <a:endParaRPr lang="fr-CA" b="0" dirty="0"/>
                    </a:p>
                  </a:txBody>
                  <a:tcPr/>
                </a:tc>
                <a:tc>
                  <a:txBody>
                    <a:bodyPr/>
                    <a:lstStyle/>
                    <a:p>
                      <a:pPr algn="ctr"/>
                      <a:r>
                        <a:rPr lang="en-CA" b="0" dirty="0" smtClean="0"/>
                        <a:t>4</a:t>
                      </a:r>
                      <a:endParaRPr lang="fr-CA" b="0" dirty="0"/>
                    </a:p>
                  </a:txBody>
                  <a:tcPr/>
                </a:tc>
                <a:tc>
                  <a:txBody>
                    <a:bodyPr/>
                    <a:lstStyle/>
                    <a:p>
                      <a:pPr algn="ctr"/>
                      <a:r>
                        <a:rPr lang="en-CA" b="0" dirty="0" smtClean="0"/>
                        <a:t>5</a:t>
                      </a:r>
                      <a:endParaRPr lang="fr-CA" b="0" dirty="0"/>
                    </a:p>
                  </a:txBody>
                  <a:tcPr/>
                </a:tc>
                <a:tc>
                  <a:txBody>
                    <a:bodyPr/>
                    <a:lstStyle/>
                    <a:p>
                      <a:pPr algn="ctr"/>
                      <a:r>
                        <a:rPr lang="en-CA" b="0" dirty="0" smtClean="0"/>
                        <a:t>6</a:t>
                      </a:r>
                      <a:endParaRPr lang="fr-CA" b="0" dirty="0"/>
                    </a:p>
                  </a:txBody>
                  <a:tcPr/>
                </a:tc>
                <a:tc>
                  <a:txBody>
                    <a:bodyPr/>
                    <a:lstStyle/>
                    <a:p>
                      <a:pPr algn="ctr"/>
                      <a:r>
                        <a:rPr lang="en-CA" b="0" dirty="0" smtClean="0"/>
                        <a:t>7</a:t>
                      </a:r>
                      <a:endParaRPr lang="fr-CA" b="0" dirty="0"/>
                    </a:p>
                  </a:txBody>
                  <a:tcPr/>
                </a:tc>
                <a:tc>
                  <a:txBody>
                    <a:bodyPr/>
                    <a:lstStyle/>
                    <a:p>
                      <a:pPr algn="ctr"/>
                      <a:r>
                        <a:rPr lang="en-CA" b="0" dirty="0" smtClean="0"/>
                        <a:t>8</a:t>
                      </a:r>
                      <a:endParaRPr lang="fr-CA" b="0" dirty="0"/>
                    </a:p>
                  </a:txBody>
                  <a:tcPr/>
                </a:tc>
                <a:tc>
                  <a:txBody>
                    <a:bodyPr/>
                    <a:lstStyle/>
                    <a:p>
                      <a:pPr algn="ctr"/>
                      <a:r>
                        <a:rPr lang="en-CA" b="0" dirty="0" smtClean="0"/>
                        <a:t>9</a:t>
                      </a:r>
                      <a:endParaRPr lang="fr-CA" b="0" dirty="0"/>
                    </a:p>
                  </a:txBody>
                  <a:tcPr/>
                </a:tc>
                <a:tc>
                  <a:txBody>
                    <a:bodyPr/>
                    <a:lstStyle/>
                    <a:p>
                      <a:pPr algn="ctr"/>
                      <a:r>
                        <a:rPr lang="en-CA" b="0" dirty="0" smtClean="0"/>
                        <a:t>10</a:t>
                      </a:r>
                      <a:endParaRPr lang="fr-CA" b="0" dirty="0"/>
                    </a:p>
                  </a:txBody>
                  <a:tcPr/>
                </a:tc>
              </a:tr>
            </a:tbl>
          </a:graphicData>
        </a:graphic>
      </p:graphicFrame>
    </p:spTree>
    <p:extLst>
      <p:ext uri="{BB962C8B-B14F-4D97-AF65-F5344CB8AC3E}">
        <p14:creationId xmlns:p14="http://schemas.microsoft.com/office/powerpoint/2010/main" val="2481608154"/>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par>
    </p:tnLst>
  </p:timing>
</p:sld>
</file>

<file path=ppt/slides/slide122.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Le nombre d’échelons</a:t>
            </a:r>
            <a:endParaRPr lang="fr-FR" dirty="0"/>
          </a:p>
        </p:txBody>
      </p:sp>
      <p:sp>
        <p:nvSpPr>
          <p:cNvPr id="4" name="Espace réservé du numéro de diapositive 3"/>
          <p:cNvSpPr>
            <a:spLocks noGrp="1"/>
          </p:cNvSpPr>
          <p:nvPr>
            <p:ph type="sldNum" sz="quarter" idx="12"/>
          </p:nvPr>
        </p:nvSpPr>
        <p:spPr/>
        <p:txBody>
          <a:bodyPr/>
          <a:lstStyle/>
          <a:p>
            <a:r>
              <a:rPr lang="fr-FR" smtClean="0"/>
              <a:t>C1-</a:t>
            </a:r>
            <a:fld id="{9E0732A2-6D24-4EA7-BCD7-9477AE453430}" type="slidenum">
              <a:rPr lang="fr-FR" smtClean="0"/>
              <a:pPr/>
              <a:t>122</a:t>
            </a:fld>
            <a:endParaRPr lang="fr-FR"/>
          </a:p>
        </p:txBody>
      </p:sp>
      <p:sp>
        <p:nvSpPr>
          <p:cNvPr id="3" name="Espace réservé du contenu 2"/>
          <p:cNvSpPr>
            <a:spLocks noGrp="1"/>
          </p:cNvSpPr>
          <p:nvPr>
            <p:ph sz="quarter" idx="1"/>
          </p:nvPr>
        </p:nvSpPr>
        <p:spPr>
          <a:xfrm>
            <a:off x="314325" y="1600200"/>
            <a:ext cx="8372475" cy="4525963"/>
          </a:xfrm>
        </p:spPr>
        <p:txBody>
          <a:bodyPr/>
          <a:lstStyle/>
          <a:p>
            <a:r>
              <a:rPr lang="fr-FR" dirty="0" smtClean="0"/>
              <a:t>Le </a:t>
            </a:r>
            <a:r>
              <a:rPr lang="fr-FR" dirty="0"/>
              <a:t>nombre de d’échelons varie généralement de 4 à 10</a:t>
            </a:r>
          </a:p>
          <a:p>
            <a:r>
              <a:rPr lang="fr-FR" dirty="0" smtClean="0"/>
              <a:t>Un nombre impair d’échelons permet une position neutre</a:t>
            </a:r>
          </a:p>
          <a:p>
            <a:r>
              <a:rPr lang="fr-FR" dirty="0" smtClean="0"/>
              <a:t>Un nombre pair d’échelons force le répondant à prendre une position positive ou négative</a:t>
            </a:r>
          </a:p>
          <a:p>
            <a:r>
              <a:rPr lang="fr-FR" dirty="0" smtClean="0"/>
              <a:t>Les échelles à 5 ou 7 échelons sont les plus fréquentes </a:t>
            </a:r>
            <a:endParaRPr lang="fr-FR" dirty="0"/>
          </a:p>
        </p:txBody>
      </p:sp>
    </p:spTree>
    <p:extLst>
      <p:ext uri="{BB962C8B-B14F-4D97-AF65-F5344CB8AC3E}">
        <p14:creationId xmlns:p14="http://schemas.microsoft.com/office/powerpoint/2010/main" val="2923929904"/>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par>
    </p:tnLst>
  </p:timing>
</p:sld>
</file>

<file path=ppt/slides/slide123.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L’échelle de </a:t>
            </a:r>
            <a:r>
              <a:rPr lang="fr-FR" dirty="0" err="1" smtClean="0"/>
              <a:t>Likert</a:t>
            </a:r>
            <a:endParaRPr lang="fr-FR" dirty="0"/>
          </a:p>
        </p:txBody>
      </p:sp>
      <p:sp>
        <p:nvSpPr>
          <p:cNvPr id="4" name="Espace réservé du numéro de diapositive 3"/>
          <p:cNvSpPr>
            <a:spLocks noGrp="1"/>
          </p:cNvSpPr>
          <p:nvPr>
            <p:ph type="sldNum" sz="quarter" idx="12"/>
          </p:nvPr>
        </p:nvSpPr>
        <p:spPr/>
        <p:txBody>
          <a:bodyPr/>
          <a:lstStyle/>
          <a:p>
            <a:r>
              <a:rPr lang="fr-FR" smtClean="0"/>
              <a:t>C1-</a:t>
            </a:r>
            <a:fld id="{9E0732A2-6D24-4EA7-BCD7-9477AE453430}" type="slidenum">
              <a:rPr lang="fr-FR" smtClean="0"/>
              <a:pPr/>
              <a:t>123</a:t>
            </a:fld>
            <a:endParaRPr lang="fr-FR"/>
          </a:p>
        </p:txBody>
      </p:sp>
      <p:sp>
        <p:nvSpPr>
          <p:cNvPr id="3" name="Espace réservé du contenu 2"/>
          <p:cNvSpPr>
            <a:spLocks noGrp="1"/>
          </p:cNvSpPr>
          <p:nvPr>
            <p:ph sz="quarter" idx="1"/>
          </p:nvPr>
        </p:nvSpPr>
        <p:spPr/>
        <p:txBody>
          <a:bodyPr/>
          <a:lstStyle/>
          <a:p>
            <a:r>
              <a:rPr lang="fr-FR" dirty="0" smtClean="0"/>
              <a:t>Pour évaluer le niveau d’accord avec un énoncé: </a:t>
            </a:r>
            <a:r>
              <a:rPr lang="fr-FR" sz="2400" i="1" dirty="0" smtClean="0"/>
              <a:t>Je suis satisfait des explications données par le professeur: </a:t>
            </a:r>
          </a:p>
          <a:p>
            <a:endParaRPr lang="fr-FR" dirty="0" smtClean="0"/>
          </a:p>
          <a:p>
            <a:endParaRPr lang="fr-FR" dirty="0" smtClean="0"/>
          </a:p>
          <a:p>
            <a:r>
              <a:rPr lang="fr-FR" dirty="0" smtClean="0"/>
              <a:t>Le nombre d’échelons est en général impair (cinq ou sept)</a:t>
            </a:r>
            <a:endParaRPr lang="fr-FR" dirty="0"/>
          </a:p>
        </p:txBody>
      </p:sp>
      <p:graphicFrame>
        <p:nvGraphicFramePr>
          <p:cNvPr id="5" name="Tableau 4"/>
          <p:cNvGraphicFramePr>
            <a:graphicFrameLocks noGrp="1"/>
          </p:cNvGraphicFramePr>
          <p:nvPr>
            <p:extLst>
              <p:ext uri="{D42A27DB-BD31-4B8C-83A1-F6EECF244321}">
                <p14:modId xmlns:p14="http://schemas.microsoft.com/office/powerpoint/2010/main" val="1458303584"/>
              </p:ext>
            </p:extLst>
          </p:nvPr>
        </p:nvGraphicFramePr>
        <p:xfrm>
          <a:off x="876300" y="2626995"/>
          <a:ext cx="6286500" cy="678180"/>
        </p:xfrm>
        <a:graphic>
          <a:graphicData uri="http://schemas.openxmlformats.org/drawingml/2006/table">
            <a:tbl>
              <a:tblPr firstRow="1" bandRow="1">
                <a:tableStyleId>{BDBED569-4797-4DF1-A0F4-6AAB3CD982D8}</a:tableStyleId>
              </a:tblPr>
              <a:tblGrid>
                <a:gridCol w="1209675"/>
                <a:gridCol w="1219200"/>
                <a:gridCol w="1447800"/>
                <a:gridCol w="1190625"/>
                <a:gridCol w="1219200"/>
              </a:tblGrid>
              <a:tr h="678180">
                <a:tc>
                  <a:txBody>
                    <a:bodyPr/>
                    <a:lstStyle/>
                    <a:p>
                      <a:pPr algn="ctr"/>
                      <a:r>
                        <a:rPr lang="fr-FR" sz="1700" b="0" noProof="0" smtClean="0"/>
                        <a:t>Très en désaccord</a:t>
                      </a:r>
                      <a:endParaRPr lang="fr-FR" sz="1700" b="0" noProof="0"/>
                    </a:p>
                  </a:txBody>
                  <a:tcPr/>
                </a:tc>
                <a:tc>
                  <a:txBody>
                    <a:bodyPr/>
                    <a:lstStyle/>
                    <a:p>
                      <a:pPr algn="ctr"/>
                      <a:r>
                        <a:rPr lang="fr-FR" sz="1700" b="0" noProof="0" smtClean="0"/>
                        <a:t>Assez en désaccord</a:t>
                      </a:r>
                      <a:endParaRPr lang="fr-FR" sz="1700" b="0" noProof="0"/>
                    </a:p>
                  </a:txBody>
                  <a:tcPr/>
                </a:tc>
                <a:tc>
                  <a:txBody>
                    <a:bodyPr/>
                    <a:lstStyle/>
                    <a:p>
                      <a:pPr algn="ctr"/>
                      <a:r>
                        <a:rPr lang="fr-FR" sz="1700" b="0" noProof="0" smtClean="0"/>
                        <a:t>Moyennement d’accord</a:t>
                      </a:r>
                      <a:endParaRPr lang="fr-FR" sz="1700" b="0" noProof="0"/>
                    </a:p>
                  </a:txBody>
                  <a:tcPr/>
                </a:tc>
                <a:tc>
                  <a:txBody>
                    <a:bodyPr/>
                    <a:lstStyle/>
                    <a:p>
                      <a:pPr algn="ctr"/>
                      <a:r>
                        <a:rPr lang="fr-FR" sz="1700" b="0" noProof="0" smtClean="0"/>
                        <a:t>Assez en accord</a:t>
                      </a:r>
                      <a:endParaRPr lang="fr-FR" sz="1700" b="0" noProof="0"/>
                    </a:p>
                  </a:txBody>
                  <a:tcPr/>
                </a:tc>
                <a:tc>
                  <a:txBody>
                    <a:bodyPr/>
                    <a:lstStyle/>
                    <a:p>
                      <a:pPr algn="ctr"/>
                      <a:r>
                        <a:rPr lang="fr-FR" sz="1700" b="0" noProof="0" dirty="0" smtClean="0"/>
                        <a:t>Très en accord</a:t>
                      </a:r>
                      <a:endParaRPr lang="fr-FR" sz="1700" b="0" noProof="0" dirty="0"/>
                    </a:p>
                  </a:txBody>
                  <a:tcPr/>
                </a:tc>
              </a:tr>
            </a:tbl>
          </a:graphicData>
        </a:graphic>
      </p:graphicFrame>
    </p:spTree>
    <p:extLst>
      <p:ext uri="{BB962C8B-B14F-4D97-AF65-F5344CB8AC3E}">
        <p14:creationId xmlns:p14="http://schemas.microsoft.com/office/powerpoint/2010/main" val="3715527263"/>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par>
    </p:tnLst>
  </p:timing>
</p:sld>
</file>

<file path=ppt/slides/slide124.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dirty="0" smtClean="0"/>
              <a:t>L’échelle sémantique différentielle d’</a:t>
            </a:r>
            <a:r>
              <a:rPr lang="fr-FR" dirty="0" err="1" smtClean="0"/>
              <a:t>Osgood</a:t>
            </a:r>
            <a:endParaRPr lang="fr-FR" dirty="0"/>
          </a:p>
        </p:txBody>
      </p:sp>
      <p:sp>
        <p:nvSpPr>
          <p:cNvPr id="4" name="Espace réservé du numéro de diapositive 3"/>
          <p:cNvSpPr>
            <a:spLocks noGrp="1"/>
          </p:cNvSpPr>
          <p:nvPr>
            <p:ph type="sldNum" sz="quarter" idx="12"/>
          </p:nvPr>
        </p:nvSpPr>
        <p:spPr/>
        <p:txBody>
          <a:bodyPr/>
          <a:lstStyle/>
          <a:p>
            <a:r>
              <a:rPr lang="fr-FR" smtClean="0"/>
              <a:t>C1-</a:t>
            </a:r>
            <a:fld id="{9E0732A2-6D24-4EA7-BCD7-9477AE453430}" type="slidenum">
              <a:rPr lang="fr-FR" smtClean="0"/>
              <a:pPr/>
              <a:t>124</a:t>
            </a:fld>
            <a:endParaRPr lang="fr-FR"/>
          </a:p>
        </p:txBody>
      </p:sp>
      <p:sp>
        <p:nvSpPr>
          <p:cNvPr id="3" name="Espace réservé du contenu 2"/>
          <p:cNvSpPr>
            <a:spLocks noGrp="1"/>
          </p:cNvSpPr>
          <p:nvPr>
            <p:ph sz="quarter" idx="1"/>
          </p:nvPr>
        </p:nvSpPr>
        <p:spPr/>
        <p:txBody>
          <a:bodyPr/>
          <a:lstStyle/>
          <a:p>
            <a:r>
              <a:rPr lang="fr-FR" dirty="0" smtClean="0"/>
              <a:t>Échelle bipolaire </a:t>
            </a:r>
            <a:r>
              <a:rPr lang="fr-FR" dirty="0"/>
              <a:t>à sept </a:t>
            </a:r>
            <a:r>
              <a:rPr lang="fr-FR" dirty="0" smtClean="0"/>
              <a:t>échelons allant de -3 à +3 : </a:t>
            </a:r>
            <a:r>
              <a:rPr lang="fr-FR" sz="2400" i="1" dirty="0" smtClean="0"/>
              <a:t>Comment considérez-vous le temps de service au comptoir des programmes du premier cycle:</a:t>
            </a:r>
            <a:endParaRPr lang="fr-FR" dirty="0" smtClean="0"/>
          </a:p>
          <a:p>
            <a:endParaRPr lang="fr-FR" dirty="0" smtClean="0"/>
          </a:p>
        </p:txBody>
      </p:sp>
      <p:graphicFrame>
        <p:nvGraphicFramePr>
          <p:cNvPr id="5" name="Tableau 4"/>
          <p:cNvGraphicFramePr>
            <a:graphicFrameLocks noGrp="1"/>
          </p:cNvGraphicFramePr>
          <p:nvPr>
            <p:extLst>
              <p:ext uri="{D42A27DB-BD31-4B8C-83A1-F6EECF244321}">
                <p14:modId xmlns:p14="http://schemas.microsoft.com/office/powerpoint/2010/main" val="1759677497"/>
              </p:ext>
            </p:extLst>
          </p:nvPr>
        </p:nvGraphicFramePr>
        <p:xfrm>
          <a:off x="1523996" y="3095625"/>
          <a:ext cx="6096004" cy="457200"/>
        </p:xfrm>
        <a:graphic>
          <a:graphicData uri="http://schemas.openxmlformats.org/drawingml/2006/table">
            <a:tbl>
              <a:tblPr firstRow="1" bandRow="1">
                <a:tableStyleId>{BDBED569-4797-4DF1-A0F4-6AAB3CD982D8}</a:tableStyleId>
              </a:tblPr>
              <a:tblGrid>
                <a:gridCol w="966020"/>
                <a:gridCol w="525799"/>
                <a:gridCol w="525799"/>
                <a:gridCol w="525799"/>
                <a:gridCol w="589971"/>
                <a:gridCol w="589971"/>
                <a:gridCol w="589971"/>
                <a:gridCol w="589971"/>
                <a:gridCol w="1192703"/>
              </a:tblGrid>
              <a:tr h="371475">
                <a:tc>
                  <a:txBody>
                    <a:bodyPr/>
                    <a:lstStyle/>
                    <a:p>
                      <a:pPr algn="ctr"/>
                      <a:r>
                        <a:rPr lang="fr-FR" sz="2400" b="0" noProof="0" dirty="0" smtClean="0"/>
                        <a:t>Lent</a:t>
                      </a:r>
                      <a:endParaRPr lang="fr-FR" sz="2400" b="0" noProof="0" dirty="0"/>
                    </a:p>
                  </a:txBody>
                  <a:tcPr/>
                </a:tc>
                <a:tc>
                  <a:txBody>
                    <a:bodyPr/>
                    <a:lstStyle/>
                    <a:p>
                      <a:pPr algn="ctr"/>
                      <a:r>
                        <a:rPr lang="fr-FR" sz="2400" b="0" noProof="0" dirty="0" smtClean="0"/>
                        <a:t>-3</a:t>
                      </a:r>
                      <a:endParaRPr lang="fr-FR" sz="2400" b="0" noProof="0" dirty="0"/>
                    </a:p>
                  </a:txBody>
                  <a:tcPr/>
                </a:tc>
                <a:tc>
                  <a:txBody>
                    <a:bodyPr/>
                    <a:lstStyle/>
                    <a:p>
                      <a:pPr algn="ctr"/>
                      <a:r>
                        <a:rPr lang="fr-FR" sz="2400" b="0" noProof="0" dirty="0" smtClean="0"/>
                        <a:t>-2</a:t>
                      </a:r>
                      <a:endParaRPr lang="fr-FR" sz="2400" b="0" noProof="0" dirty="0"/>
                    </a:p>
                  </a:txBody>
                  <a:tcPr/>
                </a:tc>
                <a:tc>
                  <a:txBody>
                    <a:bodyPr/>
                    <a:lstStyle/>
                    <a:p>
                      <a:pPr algn="ctr"/>
                      <a:r>
                        <a:rPr lang="fr-FR" sz="2400" b="0" noProof="0" dirty="0" smtClean="0"/>
                        <a:t>-1</a:t>
                      </a:r>
                      <a:endParaRPr lang="fr-FR" sz="2400" b="0" noProof="0" dirty="0"/>
                    </a:p>
                  </a:txBody>
                  <a:tcPr/>
                </a:tc>
                <a:tc>
                  <a:txBody>
                    <a:bodyPr/>
                    <a:lstStyle/>
                    <a:p>
                      <a:pPr algn="ctr"/>
                      <a:r>
                        <a:rPr lang="fr-FR" sz="2400" b="0" noProof="0" dirty="0" smtClean="0"/>
                        <a:t>0</a:t>
                      </a:r>
                      <a:endParaRPr lang="fr-FR" sz="2400" b="0" noProof="0" dirty="0"/>
                    </a:p>
                  </a:txBody>
                  <a:tcPr/>
                </a:tc>
                <a:tc>
                  <a:txBody>
                    <a:bodyPr/>
                    <a:lstStyle/>
                    <a:p>
                      <a:pPr algn="ctr"/>
                      <a:r>
                        <a:rPr lang="fr-FR" sz="2400" b="0" noProof="0" dirty="0" smtClean="0"/>
                        <a:t>+1</a:t>
                      </a:r>
                      <a:endParaRPr lang="fr-FR" sz="2400" b="0" noProof="0" dirty="0"/>
                    </a:p>
                  </a:txBody>
                  <a:tcPr/>
                </a:tc>
                <a:tc>
                  <a:txBody>
                    <a:bodyPr/>
                    <a:lstStyle/>
                    <a:p>
                      <a:pPr algn="ctr"/>
                      <a:r>
                        <a:rPr lang="fr-FR" sz="2400" b="0" noProof="0" dirty="0" smtClean="0"/>
                        <a:t>+2</a:t>
                      </a:r>
                      <a:endParaRPr lang="fr-FR" sz="2400" b="0" noProof="0" dirty="0"/>
                    </a:p>
                  </a:txBody>
                  <a:tcPr/>
                </a:tc>
                <a:tc>
                  <a:txBody>
                    <a:bodyPr/>
                    <a:lstStyle/>
                    <a:p>
                      <a:pPr algn="ctr"/>
                      <a:r>
                        <a:rPr lang="fr-FR" sz="2400" b="0" noProof="0" dirty="0" smtClean="0"/>
                        <a:t>+3</a:t>
                      </a:r>
                      <a:endParaRPr lang="fr-FR" sz="2400" b="0" noProof="0" dirty="0"/>
                    </a:p>
                  </a:txBody>
                  <a:tcPr/>
                </a:tc>
                <a:tc>
                  <a:txBody>
                    <a:bodyPr/>
                    <a:lstStyle/>
                    <a:p>
                      <a:pPr algn="ctr"/>
                      <a:r>
                        <a:rPr lang="fr-FR" sz="2400" b="0" noProof="0" dirty="0" smtClean="0"/>
                        <a:t>Rapide</a:t>
                      </a:r>
                      <a:endParaRPr lang="fr-FR" sz="2400" b="0" noProof="0" dirty="0"/>
                    </a:p>
                  </a:txBody>
                  <a:tcPr/>
                </a:tc>
              </a:tr>
            </a:tbl>
          </a:graphicData>
        </a:graphic>
      </p:graphicFrame>
    </p:spTree>
    <p:extLst>
      <p:ext uri="{BB962C8B-B14F-4D97-AF65-F5344CB8AC3E}">
        <p14:creationId xmlns:p14="http://schemas.microsoft.com/office/powerpoint/2010/main" val="308166794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par>
    </p:tnLst>
  </p:timing>
</p:sld>
</file>

<file path=ppt/slides/slide125.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z="3600" dirty="0" smtClean="0"/>
              <a:t>Questions à choix uniques ou multiples</a:t>
            </a:r>
            <a:endParaRPr lang="fr-FR" sz="3600" dirty="0"/>
          </a:p>
        </p:txBody>
      </p:sp>
      <p:sp>
        <p:nvSpPr>
          <p:cNvPr id="4" name="Espace réservé du numéro de diapositive 3"/>
          <p:cNvSpPr>
            <a:spLocks noGrp="1"/>
          </p:cNvSpPr>
          <p:nvPr>
            <p:ph type="sldNum" sz="quarter" idx="12"/>
          </p:nvPr>
        </p:nvSpPr>
        <p:spPr/>
        <p:txBody>
          <a:bodyPr/>
          <a:lstStyle/>
          <a:p>
            <a:r>
              <a:rPr lang="fr-FR" smtClean="0"/>
              <a:t>C1-</a:t>
            </a:r>
            <a:fld id="{9E0732A2-6D24-4EA7-BCD7-9477AE453430}" type="slidenum">
              <a:rPr lang="fr-FR" smtClean="0"/>
              <a:pPr/>
              <a:t>125</a:t>
            </a:fld>
            <a:endParaRPr lang="fr-FR"/>
          </a:p>
        </p:txBody>
      </p:sp>
      <p:sp>
        <p:nvSpPr>
          <p:cNvPr id="3" name="Espace réservé du contenu 2"/>
          <p:cNvSpPr>
            <a:spLocks noGrp="1"/>
          </p:cNvSpPr>
          <p:nvPr>
            <p:ph sz="quarter" idx="1"/>
          </p:nvPr>
        </p:nvSpPr>
        <p:spPr/>
        <p:txBody>
          <a:bodyPr/>
          <a:lstStyle/>
          <a:p>
            <a:r>
              <a:rPr lang="fr-FR" dirty="0"/>
              <a:t>Les questions nominales peuvent avoir des choix uniques ou multiples:</a:t>
            </a:r>
          </a:p>
          <a:p>
            <a:pPr lvl="1">
              <a:buFont typeface="Wingdings" pitchFamily="2" charset="2"/>
              <a:buChar char="Ø"/>
            </a:pPr>
            <a:r>
              <a:rPr lang="fr-FR" dirty="0"/>
              <a:t>Choix unique: </a:t>
            </a:r>
            <a:r>
              <a:rPr lang="fr-FR" i="1" dirty="0"/>
              <a:t>Quelle est votre langue maternelle ? (français, anglais, italien, espagnol, …)</a:t>
            </a:r>
            <a:endParaRPr lang="fr-FR" dirty="0"/>
          </a:p>
          <a:p>
            <a:pPr lvl="1">
              <a:buFont typeface="Wingdings" pitchFamily="2" charset="2"/>
              <a:buChar char="Ø"/>
            </a:pPr>
            <a:r>
              <a:rPr lang="fr-FR" dirty="0"/>
              <a:t>Choix multiples</a:t>
            </a:r>
            <a:r>
              <a:rPr lang="fr-FR" i="1" dirty="0"/>
              <a:t>: Comment avez-vous entendu parler de notre produit? (par </a:t>
            </a:r>
            <a:r>
              <a:rPr lang="fr-FR" i="1" dirty="0" smtClean="0"/>
              <a:t>un </a:t>
            </a:r>
            <a:r>
              <a:rPr lang="fr-FR" i="1" dirty="0"/>
              <a:t>ami, par la publicité, au magasin, sur un site internet, …)</a:t>
            </a:r>
          </a:p>
          <a:p>
            <a:r>
              <a:rPr lang="fr-FR" dirty="0" smtClean="0"/>
              <a:t>Les modalités doivent être exhaustives (ajouter au besoin une catégorie </a:t>
            </a:r>
            <a:r>
              <a:rPr lang="fr-FR" i="1" dirty="0" smtClean="0"/>
              <a:t>autres - préciser</a:t>
            </a:r>
            <a:r>
              <a:rPr lang="fr-FR" dirty="0" smtClean="0"/>
              <a:t>)</a:t>
            </a:r>
          </a:p>
        </p:txBody>
      </p:sp>
    </p:spTree>
    <p:extLst>
      <p:ext uri="{BB962C8B-B14F-4D97-AF65-F5344CB8AC3E}">
        <p14:creationId xmlns:p14="http://schemas.microsoft.com/office/powerpoint/2010/main" val="559180933"/>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par>
    </p:tnLst>
  </p:timing>
</p:sld>
</file>

<file path=ppt/slides/slide126.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CA" dirty="0" smtClean="0"/>
              <a:t>Formulation des questions</a:t>
            </a:r>
            <a:endParaRPr lang="fr-CA" dirty="0"/>
          </a:p>
        </p:txBody>
      </p:sp>
      <p:sp>
        <p:nvSpPr>
          <p:cNvPr id="4" name="Espace réservé du numéro de diapositive 3"/>
          <p:cNvSpPr>
            <a:spLocks noGrp="1"/>
          </p:cNvSpPr>
          <p:nvPr>
            <p:ph type="sldNum" sz="quarter" idx="12"/>
          </p:nvPr>
        </p:nvSpPr>
        <p:spPr/>
        <p:txBody>
          <a:bodyPr/>
          <a:lstStyle/>
          <a:p>
            <a:r>
              <a:rPr lang="fr-FR" smtClean="0"/>
              <a:t>C1-</a:t>
            </a:r>
            <a:fld id="{9E0732A2-6D24-4EA7-BCD7-9477AE453430}" type="slidenum">
              <a:rPr lang="fr-FR" smtClean="0"/>
              <a:pPr/>
              <a:t>126</a:t>
            </a:fld>
            <a:endParaRPr lang="fr-FR"/>
          </a:p>
        </p:txBody>
      </p:sp>
      <p:sp>
        <p:nvSpPr>
          <p:cNvPr id="3" name="Espace réservé du contenu 2"/>
          <p:cNvSpPr>
            <a:spLocks noGrp="1"/>
          </p:cNvSpPr>
          <p:nvPr>
            <p:ph sz="quarter" idx="1"/>
          </p:nvPr>
        </p:nvSpPr>
        <p:spPr/>
        <p:txBody>
          <a:bodyPr/>
          <a:lstStyle/>
          <a:p>
            <a:r>
              <a:rPr lang="fr-FR" dirty="0" smtClean="0"/>
              <a:t>Éviter les termes mal définis ou ambigus (</a:t>
            </a:r>
            <a:r>
              <a:rPr lang="fr-FR" i="1" dirty="0" smtClean="0"/>
              <a:t>Il est bon d’avoir des cours de statistiques?</a:t>
            </a:r>
            <a:r>
              <a:rPr lang="fr-FR" dirty="0" smtClean="0"/>
              <a:t>)</a:t>
            </a:r>
          </a:p>
          <a:p>
            <a:r>
              <a:rPr lang="fr-FR" dirty="0" smtClean="0"/>
              <a:t>Ne pas suggérer de réponse (</a:t>
            </a:r>
            <a:r>
              <a:rPr lang="fr-FR" i="1" dirty="0" smtClean="0"/>
              <a:t>Pourquoi aimez-vous les cours de statistiques?</a:t>
            </a:r>
            <a:r>
              <a:rPr lang="fr-FR" dirty="0" smtClean="0"/>
              <a:t>)</a:t>
            </a:r>
          </a:p>
          <a:p>
            <a:r>
              <a:rPr lang="fr-FR" dirty="0" smtClean="0"/>
              <a:t>Éviter l’effet de halo (personne répondant toujours de la même façon) en inversant les échelles</a:t>
            </a:r>
          </a:p>
          <a:p>
            <a:r>
              <a:rPr lang="fr-FR" dirty="0" smtClean="0"/>
              <a:t>Éviter les doubles questions: </a:t>
            </a:r>
            <a:r>
              <a:rPr lang="fr-FR" i="1" dirty="0" smtClean="0"/>
              <a:t>Vos ventes et vos profits ont-ils augmenté l’an passé?</a:t>
            </a:r>
          </a:p>
        </p:txBody>
      </p:sp>
    </p:spTree>
    <p:extLst>
      <p:ext uri="{BB962C8B-B14F-4D97-AF65-F5344CB8AC3E}">
        <p14:creationId xmlns:p14="http://schemas.microsoft.com/office/powerpoint/2010/main" val="111652890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par>
    </p:tnLst>
  </p:timing>
</p:sld>
</file>

<file path=ppt/slides/slide127.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CA" dirty="0" smtClean="0"/>
              <a:t>Formulation des questions (suite)</a:t>
            </a:r>
            <a:endParaRPr lang="fr-CA" dirty="0"/>
          </a:p>
        </p:txBody>
      </p:sp>
      <p:sp>
        <p:nvSpPr>
          <p:cNvPr id="4" name="Espace réservé du numéro de diapositive 3"/>
          <p:cNvSpPr>
            <a:spLocks noGrp="1"/>
          </p:cNvSpPr>
          <p:nvPr>
            <p:ph type="sldNum" sz="quarter" idx="12"/>
          </p:nvPr>
        </p:nvSpPr>
        <p:spPr/>
        <p:txBody>
          <a:bodyPr/>
          <a:lstStyle/>
          <a:p>
            <a:r>
              <a:rPr lang="fr-FR" smtClean="0"/>
              <a:t>C1-</a:t>
            </a:r>
            <a:fld id="{9E0732A2-6D24-4EA7-BCD7-9477AE453430}" type="slidenum">
              <a:rPr lang="fr-FR" smtClean="0"/>
              <a:pPr/>
              <a:t>127</a:t>
            </a:fld>
            <a:endParaRPr lang="fr-FR"/>
          </a:p>
        </p:txBody>
      </p:sp>
      <p:sp>
        <p:nvSpPr>
          <p:cNvPr id="3" name="Espace réservé du contenu 2"/>
          <p:cNvSpPr>
            <a:spLocks noGrp="1"/>
          </p:cNvSpPr>
          <p:nvPr>
            <p:ph sz="quarter" idx="1"/>
          </p:nvPr>
        </p:nvSpPr>
        <p:spPr/>
        <p:txBody>
          <a:bodyPr/>
          <a:lstStyle/>
          <a:p>
            <a:r>
              <a:rPr lang="fr-FR" dirty="0" smtClean="0"/>
              <a:t>Éviter les termes techniques sinon donner leur définition</a:t>
            </a:r>
          </a:p>
          <a:p>
            <a:r>
              <a:rPr lang="fr-FR" dirty="0" smtClean="0"/>
              <a:t>Éviter la forme négative (</a:t>
            </a:r>
            <a:r>
              <a:rPr lang="fr-FR" i="1" dirty="0" smtClean="0"/>
              <a:t>Le choix des cours optionnels à chaque session n’est pas suffisant.</a:t>
            </a:r>
            <a:r>
              <a:rPr lang="fr-FR" dirty="0" smtClean="0"/>
              <a:t>)(aller </a:t>
            </a:r>
            <a:r>
              <a:rPr lang="fr-FR" dirty="0" err="1" smtClean="0"/>
              <a:t>plutot</a:t>
            </a:r>
            <a:r>
              <a:rPr lang="fr-FR" dirty="0" smtClean="0"/>
              <a:t> a la positive)  </a:t>
            </a:r>
            <a:endParaRPr lang="fr-FR" dirty="0" smtClean="0"/>
          </a:p>
          <a:p>
            <a:r>
              <a:rPr lang="fr-FR" dirty="0" smtClean="0"/>
              <a:t>Éviter </a:t>
            </a:r>
            <a:r>
              <a:rPr lang="fr-FR" dirty="0"/>
              <a:t>les termes </a:t>
            </a:r>
            <a:r>
              <a:rPr lang="fr-FR" dirty="0" smtClean="0"/>
              <a:t>imprécis, par exemple le mot souvent ne représente pas nécessairement la même valeur pour tous les répondants (</a:t>
            </a:r>
            <a:r>
              <a:rPr lang="fr-FR" i="1" dirty="0"/>
              <a:t>Manquez-vous souvent des cours</a:t>
            </a:r>
            <a:r>
              <a:rPr lang="fr-FR" i="1" dirty="0" smtClean="0"/>
              <a:t>?)</a:t>
            </a:r>
            <a:r>
              <a:rPr lang="fr-FR" dirty="0" smtClean="0"/>
              <a:t> </a:t>
            </a:r>
          </a:p>
          <a:p>
            <a:r>
              <a:rPr lang="fr-FR" dirty="0"/>
              <a:t>Garder le nombre de questions le plus bas </a:t>
            </a:r>
            <a:r>
              <a:rPr lang="fr-FR" dirty="0" smtClean="0"/>
              <a:t>possible</a:t>
            </a:r>
          </a:p>
        </p:txBody>
      </p:sp>
    </p:spTree>
    <p:extLst>
      <p:ext uri="{BB962C8B-B14F-4D97-AF65-F5344CB8AC3E}">
        <p14:creationId xmlns:p14="http://schemas.microsoft.com/office/powerpoint/2010/main" val="307923190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par>
    </p:tnLst>
  </p:timing>
</p:sld>
</file>

<file path=ppt/slides/slide128.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CA" dirty="0" smtClean="0"/>
              <a:t>Test du questionnaire</a:t>
            </a:r>
            <a:endParaRPr lang="fr-CA" dirty="0"/>
          </a:p>
        </p:txBody>
      </p:sp>
      <p:sp>
        <p:nvSpPr>
          <p:cNvPr id="4" name="Espace réservé du numéro de diapositive 3"/>
          <p:cNvSpPr>
            <a:spLocks noGrp="1"/>
          </p:cNvSpPr>
          <p:nvPr>
            <p:ph type="sldNum" sz="quarter" idx="12"/>
          </p:nvPr>
        </p:nvSpPr>
        <p:spPr/>
        <p:txBody>
          <a:bodyPr/>
          <a:lstStyle/>
          <a:p>
            <a:r>
              <a:rPr lang="fr-FR" smtClean="0"/>
              <a:t>C1-</a:t>
            </a:r>
            <a:fld id="{9E0732A2-6D24-4EA7-BCD7-9477AE453430}" type="slidenum">
              <a:rPr lang="fr-FR" smtClean="0"/>
              <a:pPr/>
              <a:t>128</a:t>
            </a:fld>
            <a:endParaRPr lang="fr-FR"/>
          </a:p>
        </p:txBody>
      </p:sp>
      <p:sp>
        <p:nvSpPr>
          <p:cNvPr id="3" name="Espace réservé du contenu 2"/>
          <p:cNvSpPr>
            <a:spLocks noGrp="1"/>
          </p:cNvSpPr>
          <p:nvPr>
            <p:ph sz="quarter" idx="1"/>
          </p:nvPr>
        </p:nvSpPr>
        <p:spPr/>
        <p:txBody>
          <a:bodyPr/>
          <a:lstStyle/>
          <a:p>
            <a:r>
              <a:rPr lang="fr-CA" dirty="0" smtClean="0"/>
              <a:t>Tester le questionnaire pour vérifier si les questions sont claires, faciles à comprendre, simples à répondre et complètes</a:t>
            </a:r>
          </a:p>
          <a:p>
            <a:r>
              <a:rPr lang="fr-CA" dirty="0" smtClean="0"/>
              <a:t>Reformuler les questions ambiguës, ajouter les questions manquantes et éliminer les questions redondantes</a:t>
            </a:r>
            <a:endParaRPr lang="fr-CA" dirty="0"/>
          </a:p>
        </p:txBody>
      </p:sp>
    </p:spTree>
    <p:extLst>
      <p:ext uri="{BB962C8B-B14F-4D97-AF65-F5344CB8AC3E}">
        <p14:creationId xmlns:p14="http://schemas.microsoft.com/office/powerpoint/2010/main" val="242357316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par>
    </p:tnLst>
  </p:timing>
</p:sld>
</file>

<file path=ppt/slides/slide129.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498690" name="Rectangle 2"/>
          <p:cNvSpPr>
            <a:spLocks noGrp="1" noChangeArrowheads="1"/>
          </p:cNvSpPr>
          <p:nvPr>
            <p:ph type="title"/>
          </p:nvPr>
        </p:nvSpPr>
        <p:spPr/>
        <p:txBody>
          <a:bodyPr/>
          <a:lstStyle/>
          <a:p>
            <a:r>
              <a:rPr lang="fr-FR" dirty="0"/>
              <a:t>Exemple </a:t>
            </a:r>
            <a:r>
              <a:rPr lang="fr-FR" dirty="0" smtClean="0"/>
              <a:t>23: un questionnaire</a:t>
            </a:r>
            <a:endParaRPr lang="fr-FR" dirty="0"/>
          </a:p>
        </p:txBody>
      </p:sp>
      <p:sp>
        <p:nvSpPr>
          <p:cNvPr id="5" name="Espace réservé du numéro de diapositive 5"/>
          <p:cNvSpPr>
            <a:spLocks noGrp="1"/>
          </p:cNvSpPr>
          <p:nvPr>
            <p:ph type="sldNum" sz="quarter" idx="12"/>
          </p:nvPr>
        </p:nvSpPr>
        <p:spPr/>
        <p:txBody>
          <a:bodyPr/>
          <a:lstStyle/>
          <a:p>
            <a:r>
              <a:rPr lang="fr-FR"/>
              <a:t>C1-</a:t>
            </a:r>
            <a:fld id="{168142C0-7DE6-4F89-9792-E0AA5036E62E}" type="slidenum">
              <a:rPr lang="fr-FR"/>
              <a:pPr/>
              <a:t>129</a:t>
            </a:fld>
            <a:endParaRPr lang="fr-FR"/>
          </a:p>
        </p:txBody>
      </p:sp>
      <p:pic>
        <p:nvPicPr>
          <p:cNvPr id="498692" name="Picture 4"/>
          <p:cNvPicPr>
            <a:picLocks noChangeAspect="1" noChangeArrowheads="1"/>
          </p:cNvPicPr>
          <p:nvPr/>
        </p:nvPicPr>
        <p:blipFill>
          <a:blip r:embed="rId4" cstate="print"/>
          <a:srcRect/>
          <a:stretch>
            <a:fillRect/>
          </a:stretch>
        </p:blipFill>
        <p:spPr bwMode="auto">
          <a:xfrm>
            <a:off x="742950" y="1355725"/>
            <a:ext cx="8386763" cy="4565650"/>
          </a:xfrm>
          <a:prstGeom prst="rect">
            <a:avLst/>
          </a:prstGeom>
          <a:noFill/>
          <a:ln w="12700" cap="sq">
            <a:noFill/>
            <a:miter lim="800000"/>
            <a:headEnd type="none" w="sm" len="sm"/>
            <a:tailEnd type="none" w="sm" len="sm"/>
          </a:ln>
          <a:effectLst/>
        </p:spPr>
      </p:pic>
      <p:sp>
        <p:nvSpPr>
          <p:cNvPr id="498693" name="Text Box 5"/>
          <p:cNvSpPr txBox="1">
            <a:spLocks noChangeArrowheads="1"/>
          </p:cNvSpPr>
          <p:nvPr/>
        </p:nvSpPr>
        <p:spPr bwMode="auto">
          <a:xfrm>
            <a:off x="571500" y="5972175"/>
            <a:ext cx="7362825" cy="835025"/>
          </a:xfrm>
          <a:prstGeom prst="rect">
            <a:avLst/>
          </a:prstGeom>
          <a:noFill/>
          <a:ln w="12700" cap="sq">
            <a:noFill/>
            <a:miter lim="800000"/>
            <a:headEnd type="none" w="sm" len="sm"/>
            <a:tailEnd type="none" w="sm" len="sm"/>
          </a:ln>
          <a:effectLst/>
        </p:spPr>
        <p:txBody>
          <a:bodyPr>
            <a:spAutoFit/>
          </a:bodyPr>
          <a:lstStyle/>
          <a:p>
            <a:pPr>
              <a:lnSpc>
                <a:spcPct val="90000"/>
              </a:lnSpc>
            </a:pPr>
            <a:r>
              <a:rPr lang="fr-FR" sz="1800" i="1"/>
              <a:t>Source: Baillargeon, Gérard, Méthodes Statistiques avec applications en gestion, production, marketing, relations industrielles et sciences comptables, Les Éditions SMG, Trois-Rivières, 2005, 3e édition</a:t>
            </a:r>
          </a:p>
        </p:txBody>
      </p:sp>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par>
    </p:tnLst>
  </p:timing>
</p:sld>
</file>

<file path=ppt/slides/slide130.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499714" name="Rectangle 2"/>
          <p:cNvSpPr>
            <a:spLocks noGrp="1" noChangeArrowheads="1"/>
          </p:cNvSpPr>
          <p:nvPr>
            <p:ph type="title"/>
          </p:nvPr>
        </p:nvSpPr>
        <p:spPr/>
        <p:txBody>
          <a:bodyPr>
            <a:normAutofit fontScale="90000"/>
          </a:bodyPr>
          <a:lstStyle/>
          <a:p>
            <a:r>
              <a:rPr lang="fr-FR" sz="3600" dirty="0"/>
              <a:t>Exemple </a:t>
            </a:r>
            <a:r>
              <a:rPr lang="fr-FR" sz="3600" dirty="0" smtClean="0"/>
              <a:t>23: </a:t>
            </a:r>
            <a:r>
              <a:rPr lang="fr-FR" sz="3600" dirty="0"/>
              <a:t>élaboration du fichier de données</a:t>
            </a:r>
          </a:p>
        </p:txBody>
      </p:sp>
      <p:sp>
        <p:nvSpPr>
          <p:cNvPr id="14" name="Espace réservé du numéro de diapositive 5"/>
          <p:cNvSpPr>
            <a:spLocks noGrp="1"/>
          </p:cNvSpPr>
          <p:nvPr>
            <p:ph type="sldNum" sz="quarter" idx="12"/>
          </p:nvPr>
        </p:nvSpPr>
        <p:spPr/>
        <p:txBody>
          <a:bodyPr/>
          <a:lstStyle/>
          <a:p>
            <a:r>
              <a:rPr lang="fr-FR"/>
              <a:t>C1-</a:t>
            </a:r>
            <a:fld id="{3F81EFDD-FEAC-44E7-947F-C1E3C902AEF9}" type="slidenum">
              <a:rPr lang="fr-FR"/>
              <a:pPr/>
              <a:t>130</a:t>
            </a:fld>
            <a:endParaRPr lang="fr-FR"/>
          </a:p>
        </p:txBody>
      </p:sp>
      <p:pic>
        <p:nvPicPr>
          <p:cNvPr id="499716" name="Picture 4"/>
          <p:cNvPicPr>
            <a:picLocks noChangeAspect="1" noChangeArrowheads="1"/>
          </p:cNvPicPr>
          <p:nvPr/>
        </p:nvPicPr>
        <p:blipFill>
          <a:blip r:embed="rId3" cstate="print"/>
          <a:srcRect/>
          <a:stretch>
            <a:fillRect/>
          </a:stretch>
        </p:blipFill>
        <p:spPr bwMode="auto">
          <a:xfrm>
            <a:off x="477838" y="1635125"/>
            <a:ext cx="8656637" cy="1681163"/>
          </a:xfrm>
          <a:prstGeom prst="rect">
            <a:avLst/>
          </a:prstGeom>
          <a:noFill/>
          <a:ln w="12700" cap="sq">
            <a:noFill/>
            <a:miter lim="800000"/>
            <a:headEnd type="none" w="sm" len="sm"/>
            <a:tailEnd type="none" w="sm" len="sm"/>
          </a:ln>
          <a:effectLst/>
        </p:spPr>
      </p:pic>
      <p:grpSp>
        <p:nvGrpSpPr>
          <p:cNvPr id="499719" name="Group 7"/>
          <p:cNvGrpSpPr>
            <a:grpSpLocks/>
          </p:cNvGrpSpPr>
          <p:nvPr/>
        </p:nvGrpSpPr>
        <p:grpSpPr bwMode="auto">
          <a:xfrm>
            <a:off x="2562225" y="2171700"/>
            <a:ext cx="133350" cy="133350"/>
            <a:chOff x="1482" y="1188"/>
            <a:chExt cx="84" cy="84"/>
          </a:xfrm>
        </p:grpSpPr>
        <p:sp>
          <p:nvSpPr>
            <p:cNvPr id="499717" name="Line 5"/>
            <p:cNvSpPr>
              <a:spLocks noChangeShapeType="1"/>
            </p:cNvSpPr>
            <p:nvPr/>
          </p:nvSpPr>
          <p:spPr bwMode="auto">
            <a:xfrm>
              <a:off x="1482" y="1188"/>
              <a:ext cx="84" cy="84"/>
            </a:xfrm>
            <a:prstGeom prst="line">
              <a:avLst/>
            </a:prstGeom>
            <a:noFill/>
            <a:ln w="19050" cap="sq">
              <a:solidFill>
                <a:srgbClr val="CC3300"/>
              </a:solidFill>
              <a:round/>
              <a:headEnd type="none" w="sm" len="sm"/>
              <a:tailEnd type="none" w="sm" len="sm"/>
            </a:ln>
            <a:effectLst/>
          </p:spPr>
          <p:txBody>
            <a:bodyPr/>
            <a:lstStyle/>
            <a:p>
              <a:endParaRPr lang="en-CA"/>
            </a:p>
          </p:txBody>
        </p:sp>
        <p:sp>
          <p:nvSpPr>
            <p:cNvPr id="499718" name="Line 6"/>
            <p:cNvSpPr>
              <a:spLocks noChangeShapeType="1"/>
            </p:cNvSpPr>
            <p:nvPr/>
          </p:nvSpPr>
          <p:spPr bwMode="auto">
            <a:xfrm rot="-5400000">
              <a:off x="1482" y="1188"/>
              <a:ext cx="84" cy="84"/>
            </a:xfrm>
            <a:prstGeom prst="line">
              <a:avLst/>
            </a:prstGeom>
            <a:noFill/>
            <a:ln w="19050" cap="sq">
              <a:solidFill>
                <a:srgbClr val="CC3300"/>
              </a:solidFill>
              <a:round/>
              <a:headEnd type="none" w="sm" len="sm"/>
              <a:tailEnd type="none" w="sm" len="sm"/>
            </a:ln>
            <a:effectLst/>
          </p:spPr>
          <p:txBody>
            <a:bodyPr/>
            <a:lstStyle/>
            <a:p>
              <a:endParaRPr lang="en-CA"/>
            </a:p>
          </p:txBody>
        </p:sp>
      </p:grpSp>
      <p:grpSp>
        <p:nvGrpSpPr>
          <p:cNvPr id="499720" name="Group 8"/>
          <p:cNvGrpSpPr>
            <a:grpSpLocks/>
          </p:cNvGrpSpPr>
          <p:nvPr/>
        </p:nvGrpSpPr>
        <p:grpSpPr bwMode="auto">
          <a:xfrm>
            <a:off x="2562225" y="3086100"/>
            <a:ext cx="133350" cy="133350"/>
            <a:chOff x="1482" y="1188"/>
            <a:chExt cx="84" cy="84"/>
          </a:xfrm>
        </p:grpSpPr>
        <p:sp>
          <p:nvSpPr>
            <p:cNvPr id="499721" name="Line 9"/>
            <p:cNvSpPr>
              <a:spLocks noChangeShapeType="1"/>
            </p:cNvSpPr>
            <p:nvPr/>
          </p:nvSpPr>
          <p:spPr bwMode="auto">
            <a:xfrm>
              <a:off x="1482" y="1188"/>
              <a:ext cx="84" cy="84"/>
            </a:xfrm>
            <a:prstGeom prst="line">
              <a:avLst/>
            </a:prstGeom>
            <a:noFill/>
            <a:ln w="19050" cap="sq">
              <a:solidFill>
                <a:srgbClr val="CC3300"/>
              </a:solidFill>
              <a:round/>
              <a:headEnd type="none" w="sm" len="sm"/>
              <a:tailEnd type="none" w="sm" len="sm"/>
            </a:ln>
            <a:effectLst/>
          </p:spPr>
          <p:txBody>
            <a:bodyPr/>
            <a:lstStyle/>
            <a:p>
              <a:endParaRPr lang="en-CA"/>
            </a:p>
          </p:txBody>
        </p:sp>
        <p:sp>
          <p:nvSpPr>
            <p:cNvPr id="499722" name="Line 10"/>
            <p:cNvSpPr>
              <a:spLocks noChangeShapeType="1"/>
            </p:cNvSpPr>
            <p:nvPr/>
          </p:nvSpPr>
          <p:spPr bwMode="auto">
            <a:xfrm rot="-5400000">
              <a:off x="1482" y="1188"/>
              <a:ext cx="84" cy="84"/>
            </a:xfrm>
            <a:prstGeom prst="line">
              <a:avLst/>
            </a:prstGeom>
            <a:noFill/>
            <a:ln w="19050" cap="sq">
              <a:solidFill>
                <a:srgbClr val="CC3300"/>
              </a:solidFill>
              <a:round/>
              <a:headEnd type="none" w="sm" len="sm"/>
              <a:tailEnd type="none" w="sm" len="sm"/>
            </a:ln>
            <a:effectLst/>
          </p:spPr>
          <p:txBody>
            <a:bodyPr/>
            <a:lstStyle/>
            <a:p>
              <a:endParaRPr lang="en-CA"/>
            </a:p>
          </p:txBody>
        </p:sp>
      </p:grpSp>
      <p:sp>
        <p:nvSpPr>
          <p:cNvPr id="499723" name="Text Box 11"/>
          <p:cNvSpPr txBox="1">
            <a:spLocks noChangeArrowheads="1"/>
          </p:cNvSpPr>
          <p:nvPr/>
        </p:nvSpPr>
        <p:spPr bwMode="auto">
          <a:xfrm>
            <a:off x="6467475" y="1876425"/>
            <a:ext cx="1600200" cy="396875"/>
          </a:xfrm>
          <a:prstGeom prst="rect">
            <a:avLst/>
          </a:prstGeom>
          <a:noFill/>
          <a:ln w="12700" cap="sq">
            <a:noFill/>
            <a:miter lim="800000"/>
            <a:headEnd type="none" w="sm" len="sm"/>
            <a:tailEnd type="none" w="sm" len="sm"/>
          </a:ln>
          <a:effectLst/>
        </p:spPr>
        <p:txBody>
          <a:bodyPr>
            <a:spAutoFit/>
          </a:bodyPr>
          <a:lstStyle/>
          <a:p>
            <a:pPr>
              <a:spcBef>
                <a:spcPct val="50000"/>
              </a:spcBef>
            </a:pPr>
            <a:r>
              <a:rPr lang="fr-FR" sz="2000"/>
              <a:t>Répondant 1</a:t>
            </a:r>
          </a:p>
        </p:txBody>
      </p:sp>
      <p:pic>
        <p:nvPicPr>
          <p:cNvPr id="499724" name="Picture 12" descr="Noname"/>
          <p:cNvPicPr>
            <a:picLocks noChangeAspect="1" noChangeArrowheads="1"/>
          </p:cNvPicPr>
          <p:nvPr/>
        </p:nvPicPr>
        <p:blipFill>
          <a:blip r:embed="rId4" cstate="print"/>
          <a:srcRect/>
          <a:stretch>
            <a:fillRect/>
          </a:stretch>
        </p:blipFill>
        <p:spPr bwMode="auto">
          <a:xfrm>
            <a:off x="390525" y="3495675"/>
            <a:ext cx="7080250" cy="2628900"/>
          </a:xfrm>
          <a:prstGeom prst="rect">
            <a:avLst/>
          </a:prstGeom>
          <a:noFill/>
        </p:spPr>
      </p:pic>
      <p:sp>
        <p:nvSpPr>
          <p:cNvPr id="499729" name="Freeform 17"/>
          <p:cNvSpPr>
            <a:spLocks/>
          </p:cNvSpPr>
          <p:nvPr/>
        </p:nvSpPr>
        <p:spPr bwMode="auto">
          <a:xfrm>
            <a:off x="2247900" y="2238375"/>
            <a:ext cx="276225" cy="3067050"/>
          </a:xfrm>
          <a:custGeom>
            <a:avLst/>
            <a:gdLst/>
            <a:ahLst/>
            <a:cxnLst>
              <a:cxn ang="0">
                <a:pos x="174" y="0"/>
              </a:cxn>
              <a:cxn ang="0">
                <a:pos x="102" y="0"/>
              </a:cxn>
              <a:cxn ang="0">
                <a:pos x="0" y="1932"/>
              </a:cxn>
            </a:cxnLst>
            <a:rect l="0" t="0" r="r" b="b"/>
            <a:pathLst>
              <a:path w="174" h="1932">
                <a:moveTo>
                  <a:pt x="174" y="0"/>
                </a:moveTo>
                <a:lnTo>
                  <a:pt x="102" y="0"/>
                </a:lnTo>
                <a:lnTo>
                  <a:pt x="0" y="1932"/>
                </a:lnTo>
              </a:path>
            </a:pathLst>
          </a:custGeom>
          <a:noFill/>
          <a:ln w="28575" cap="sq" cmpd="sng">
            <a:solidFill>
              <a:srgbClr val="CC3300"/>
            </a:solidFill>
            <a:prstDash val="solid"/>
            <a:round/>
            <a:headEnd type="none" w="med" len="med"/>
            <a:tailEnd type="triangle" w="med" len="med"/>
          </a:ln>
          <a:effectLst/>
        </p:spPr>
        <p:txBody>
          <a:bodyPr/>
          <a:lstStyle/>
          <a:p>
            <a:endParaRPr lang="en-CA"/>
          </a:p>
        </p:txBody>
      </p:sp>
      <p:sp>
        <p:nvSpPr>
          <p:cNvPr id="499730" name="Freeform 18"/>
          <p:cNvSpPr>
            <a:spLocks/>
          </p:cNvSpPr>
          <p:nvPr/>
        </p:nvSpPr>
        <p:spPr bwMode="auto">
          <a:xfrm>
            <a:off x="2905125" y="3190875"/>
            <a:ext cx="447675" cy="2114550"/>
          </a:xfrm>
          <a:custGeom>
            <a:avLst/>
            <a:gdLst/>
            <a:ahLst/>
            <a:cxnLst>
              <a:cxn ang="0">
                <a:pos x="0" y="0"/>
              </a:cxn>
              <a:cxn ang="0">
                <a:pos x="150" y="0"/>
              </a:cxn>
              <a:cxn ang="0">
                <a:pos x="282" y="1332"/>
              </a:cxn>
            </a:cxnLst>
            <a:rect l="0" t="0" r="r" b="b"/>
            <a:pathLst>
              <a:path w="282" h="1332">
                <a:moveTo>
                  <a:pt x="0" y="0"/>
                </a:moveTo>
                <a:lnTo>
                  <a:pt x="150" y="0"/>
                </a:lnTo>
                <a:lnTo>
                  <a:pt x="282" y="1332"/>
                </a:lnTo>
              </a:path>
            </a:pathLst>
          </a:custGeom>
          <a:noFill/>
          <a:ln w="28575" cap="sq" cmpd="sng">
            <a:solidFill>
              <a:srgbClr val="CC3300"/>
            </a:solidFill>
            <a:prstDash val="solid"/>
            <a:round/>
            <a:headEnd type="none" w="med" len="med"/>
            <a:tailEnd type="triangle" w="med" len="med"/>
          </a:ln>
          <a:effectLst/>
        </p:spPr>
        <p:txBody>
          <a:bodyPr/>
          <a:lstStyle/>
          <a:p>
            <a:endParaRPr lang="en-CA"/>
          </a:p>
        </p:txBody>
      </p:sp>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par>
    </p:tnLst>
  </p:timing>
</p:sld>
</file>

<file path=ppt/slides/slide131.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330754" name="Rectangle 2"/>
          <p:cNvSpPr>
            <a:spLocks noGrp="1" noChangeArrowheads="1"/>
          </p:cNvSpPr>
          <p:nvPr>
            <p:ph type="title"/>
          </p:nvPr>
        </p:nvSpPr>
        <p:spPr/>
        <p:txBody>
          <a:bodyPr/>
          <a:lstStyle/>
          <a:p>
            <a:pPr marL="762000" indent="-762000"/>
            <a:r>
              <a:rPr lang="fr-FR" sz="3600" dirty="0" smtClean="0"/>
              <a:t>Comment élaborer un questionnaire</a:t>
            </a:r>
            <a:endParaRPr lang="fr-FR" sz="3600" dirty="0"/>
          </a:p>
        </p:txBody>
      </p:sp>
      <p:sp>
        <p:nvSpPr>
          <p:cNvPr id="4" name="Espace réservé du numéro de diapositive 5"/>
          <p:cNvSpPr>
            <a:spLocks noGrp="1"/>
          </p:cNvSpPr>
          <p:nvPr>
            <p:ph type="sldNum" sz="quarter" idx="12"/>
          </p:nvPr>
        </p:nvSpPr>
        <p:spPr/>
        <p:txBody>
          <a:bodyPr/>
          <a:lstStyle/>
          <a:p>
            <a:r>
              <a:rPr lang="fr-FR" dirty="0"/>
              <a:t>C1-</a:t>
            </a:r>
            <a:fld id="{D1707814-1241-444A-9A66-0D661AA0CA26}" type="slidenum">
              <a:rPr lang="fr-FR"/>
              <a:pPr/>
              <a:t>131</a:t>
            </a:fld>
            <a:endParaRPr lang="fr-FR" dirty="0"/>
          </a:p>
        </p:txBody>
      </p:sp>
      <p:sp>
        <p:nvSpPr>
          <p:cNvPr id="330755" name="Rectangle 3"/>
          <p:cNvSpPr>
            <a:spLocks noGrp="1" noChangeArrowheads="1"/>
          </p:cNvSpPr>
          <p:nvPr>
            <p:ph sz="quarter" idx="1"/>
          </p:nvPr>
        </p:nvSpPr>
        <p:spPr/>
        <p:txBody>
          <a:bodyPr/>
          <a:lstStyle/>
          <a:p>
            <a:r>
              <a:rPr lang="fr-FR" dirty="0" smtClean="0"/>
              <a:t>Préparer un questionnaire</a:t>
            </a:r>
          </a:p>
          <a:p>
            <a:pPr marL="893763" lvl="1" indent="0">
              <a:buNone/>
            </a:pPr>
            <a:r>
              <a:rPr lang="fr-FR" dirty="0">
                <a:hlinkClick r:id="rId3"/>
              </a:rPr>
              <a:t>http://www.entreprisescanada.ca/fra/guide/2780</a:t>
            </a:r>
            <a:endParaRPr lang="fr-FR" dirty="0" smtClean="0"/>
          </a:p>
          <a:p>
            <a:r>
              <a:rPr lang="fr-FR" dirty="0" smtClean="0"/>
              <a:t>Types de question</a:t>
            </a:r>
          </a:p>
          <a:p>
            <a:pPr marL="0" indent="0">
              <a:buNone/>
            </a:pPr>
            <a:r>
              <a:rPr lang="fr-FR" dirty="0"/>
              <a:t>	</a:t>
            </a:r>
            <a:r>
              <a:rPr lang="fr-FR" dirty="0" smtClean="0">
                <a:hlinkClick r:id="rId4"/>
              </a:rPr>
              <a:t>http</a:t>
            </a:r>
            <a:r>
              <a:rPr lang="fr-FR" dirty="0">
                <a:hlinkClick r:id="rId4"/>
              </a:rPr>
              <a:t>://www.entreprisescanada.ca/fra/guide/3132</a:t>
            </a:r>
            <a:endParaRPr lang="fr-FR" dirty="0" smtClean="0">
              <a:hlinkClick r:id="rId5"/>
            </a:endParaRPr>
          </a:p>
          <a:p>
            <a:r>
              <a:rPr lang="fr-FR" dirty="0"/>
              <a:t>Questionnaire en ligne (en anglais </a:t>
            </a:r>
            <a:r>
              <a:rPr lang="fr-FR" dirty="0" smtClean="0"/>
              <a:t>seulement)</a:t>
            </a:r>
          </a:p>
          <a:p>
            <a:pPr marL="893763" lvl="1" indent="0">
              <a:buNone/>
            </a:pPr>
            <a:r>
              <a:rPr lang="fr-FR" dirty="0" smtClean="0">
                <a:hlinkClick r:id="rId5"/>
              </a:rPr>
              <a:t>http</a:t>
            </a:r>
            <a:r>
              <a:rPr lang="fr-FR" dirty="0">
                <a:hlinkClick r:id="rId5"/>
              </a:rPr>
              <a:t>://</a:t>
            </a:r>
            <a:r>
              <a:rPr lang="fr-FR" dirty="0" smtClean="0">
                <a:hlinkClick r:id="rId5"/>
              </a:rPr>
              <a:t>lap.umd.edu/survey_design/guidelines.html</a:t>
            </a:r>
            <a:endParaRPr lang="fr-FR" dirty="0"/>
          </a:p>
        </p:txBody>
      </p:sp>
    </p:spTree>
    <p:extLst>
      <p:ext uri="{BB962C8B-B14F-4D97-AF65-F5344CB8AC3E}">
        <p14:creationId xmlns:p14="http://schemas.microsoft.com/office/powerpoint/2010/main" val="109909563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ty">
  <a:themeElements>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Thème Offic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hème Offic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themeOverride>
</file>

<file path=ppt/theme/themeOverride2.xml><?xml version="1.0" encoding="utf-8"?>
<a:themeOverride xmlns:a="http://schemas.openxmlformats.org/drawingml/2006/main">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themeOverride>
</file>

<file path=ppt/theme/themeOverride3.xml><?xml version="1.0" encoding="utf-8"?>
<a:themeOverride xmlns:a="http://schemas.openxmlformats.org/drawingml/2006/main">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themeOverride>
</file>

<file path=ppt/theme/themeOverride4.xml><?xml version="1.0" encoding="utf-8"?>
<a:themeOverride xmlns:a="http://schemas.openxmlformats.org/drawingml/2006/main">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themeOverride>
</file>

<file path=ppt/theme/themeOverride5.xml><?xml version="1.0" encoding="utf-8"?>
<a:themeOverride xmlns:a="http://schemas.openxmlformats.org/drawingml/2006/main">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themeOverride>
</file>

<file path=ppt/theme/themeOverride6.xml><?xml version="1.0" encoding="utf-8"?>
<a:themeOverride xmlns:a="http://schemas.openxmlformats.org/drawingml/2006/main">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themeOverride>
</file>

<file path=ppt/theme/themeOverride7.xml><?xml version="1.0" encoding="utf-8"?>
<a:themeOverride xmlns:a="http://schemas.openxmlformats.org/drawingml/2006/main">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themeOverride>
</file>

<file path=ppt/theme/themeOverride8.xml><?xml version="1.0" encoding="utf-8"?>
<a:themeOverride xmlns:a="http://schemas.openxmlformats.org/drawingml/2006/main">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themeOverride>
</file>

<file path=ppt/theme/themeOverride9.xml><?xml version="1.0" encoding="utf-8"?>
<a:themeOverride xmlns:a="http://schemas.openxmlformats.org/drawingml/2006/main">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themeOverride>
</file>

<file path=ppt/theme/themeOverride10.xml><?xml version="1.0" encoding="utf-8"?>
<a:themeOverride xmlns:a="http://schemas.openxmlformats.org/drawingml/2006/main">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themeOverride>
</file>

<file path=ppt/theme/themeOverride11.xml><?xml version="1.0" encoding="utf-8"?>
<a:themeOverride xmlns:a="http://schemas.openxmlformats.org/drawingml/2006/main">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themeOverride>
</file>

<file path=ppt/theme/themeOverride12.xml><?xml version="1.0" encoding="utf-8"?>
<a:themeOverride xmlns:a="http://schemas.openxmlformats.org/drawingml/2006/main">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themeOverride>
</file>

<file path=ppt/theme/themeOverride13.xml><?xml version="1.0" encoding="utf-8"?>
<a:themeOverride xmlns:a="http://schemas.openxmlformats.org/drawingml/2006/main">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themeOverride>
</file>

<file path=ppt/theme/themeOverride14.xml><?xml version="1.0" encoding="utf-8"?>
<a:themeOverride xmlns:a="http://schemas.openxmlformats.org/drawingml/2006/main">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themeOverride>
</file>

<file path=ppt/theme/themeOverride15.xml><?xml version="1.0" encoding="utf-8"?>
<a:themeOverride xmlns:a="http://schemas.openxmlformats.org/drawingml/2006/main">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themeOverride>
</file>

<file path=ppt/theme/themeOverride16.xml><?xml version="1.0" encoding="utf-8"?>
<a:themeOverride xmlns:a="http://schemas.openxmlformats.org/drawingml/2006/main">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themeOverride>
</file>

<file path=ppt/theme/themeOverride17.xml><?xml version="1.0" encoding="utf-8"?>
<a:themeOverride xmlns:a="http://schemas.openxmlformats.org/drawingml/2006/main">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themeOverride>
</file>

<file path=ppt/theme/themeOverride18.xml><?xml version="1.0" encoding="utf-8"?>
<a:themeOverride xmlns:a="http://schemas.openxmlformats.org/drawingml/2006/main">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themeOverride>
</file>

<file path=ppt/theme/themeOverride19.xml><?xml version="1.0" encoding="utf-8"?>
<a:themeOverride xmlns:a="http://schemas.openxmlformats.org/drawingml/2006/main">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themeOverride>
</file>

<file path=ppt/theme/themeOverride20.xml><?xml version="1.0" encoding="utf-8"?>
<a:themeOverride xmlns:a="http://schemas.openxmlformats.org/drawingml/2006/main">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themeOverride>
</file>

<file path=ppt/theme/themeOverride21.xml><?xml version="1.0" encoding="utf-8"?>
<a:themeOverride xmlns:a="http://schemas.openxmlformats.org/drawingml/2006/main">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themeOverride>
</file>

<file path=ppt/theme/themeOverride22.xml><?xml version="1.0" encoding="utf-8"?>
<a:themeOverride xmlns:a="http://schemas.openxmlformats.org/drawingml/2006/main">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themeOverride>
</file>

<file path=ppt/theme/themeOverride23.xml><?xml version="1.0" encoding="utf-8"?>
<a:themeOverride xmlns:a="http://schemas.openxmlformats.org/drawingml/2006/main">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themeOverride>
</file>

<file path=ppt/theme/themeOverride24.xml><?xml version="1.0" encoding="utf-8"?>
<a:themeOverride xmlns:a="http://schemas.openxmlformats.org/drawingml/2006/main">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themeOverride>
</file>

<file path=ppt/theme/themeOverride25.xml><?xml version="1.0" encoding="utf-8"?>
<a:themeOverride xmlns:a="http://schemas.openxmlformats.org/drawingml/2006/main">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themeOverride>
</file>

<file path=ppt/theme/themeOverride26.xml><?xml version="1.0" encoding="utf-8"?>
<a:themeOverride xmlns:a="http://schemas.openxmlformats.org/drawingml/2006/main">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themeOverride>
</file>

<file path=ppt/theme/themeOverride27.xml><?xml version="1.0" encoding="utf-8"?>
<a:themeOverride xmlns:a="http://schemas.openxmlformats.org/drawingml/2006/main">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themeOverride>
</file>

<file path=ppt/theme/themeOverride28.xml><?xml version="1.0" encoding="utf-8"?>
<a:themeOverride xmlns:a="http://schemas.openxmlformats.org/drawingml/2006/main">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themeOverride>
</file>

<file path=ppt/theme/themeOverride29.xml><?xml version="1.0" encoding="utf-8"?>
<a:themeOverride xmlns:a="http://schemas.openxmlformats.org/drawingml/2006/main">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themeOverride>
</file>

<file path=ppt/theme/themeOverride30.xml><?xml version="1.0" encoding="utf-8"?>
<a:themeOverride xmlns:a="http://schemas.openxmlformats.org/drawingml/2006/main">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themeOverride>
</file>

<file path=ppt/theme/themeOverride31.xml><?xml version="1.0" encoding="utf-8"?>
<a:themeOverride xmlns:a="http://schemas.openxmlformats.org/drawingml/2006/main">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themeOverride>
</file>

<file path=ppt/theme/themeOverride32.xml><?xml version="1.0" encoding="utf-8"?>
<a:themeOverride xmlns:a="http://schemas.openxmlformats.org/drawingml/2006/main">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themeOverride>
</file>

<file path=ppt/theme/themeOverride33.xml><?xml version="1.0" encoding="utf-8"?>
<a:themeOverride xmlns:a="http://schemas.openxmlformats.org/drawingml/2006/main">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themeOverride>
</file>

<file path=ppt/theme/themeOverride34.xml><?xml version="1.0" encoding="utf-8"?>
<a:themeOverride xmlns:a="http://schemas.openxmlformats.org/drawingml/2006/main">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themeOverride>
</file>

<file path=ppt/theme/themeOverride35.xml><?xml version="1.0" encoding="utf-8"?>
<a:themeOverride xmlns:a="http://schemas.openxmlformats.org/drawingml/2006/main">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themeOverride>
</file>

<file path=ppt/theme/themeOverride36.xml><?xml version="1.0" encoding="utf-8"?>
<a:themeOverride xmlns:a="http://schemas.openxmlformats.org/drawingml/2006/main">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themeOverride>
</file>

<file path=ppt/theme/themeOverride37.xml><?xml version="1.0" encoding="utf-8"?>
<a:themeOverride xmlns:a="http://schemas.openxmlformats.org/drawingml/2006/main">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themeOverride>
</file>

<file path=ppt/theme/themeOverride38.xml><?xml version="1.0" encoding="utf-8"?>
<a:themeOverride xmlns:a="http://schemas.openxmlformats.org/drawingml/2006/main">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themeOverride>
</file>

<file path=ppt/theme/themeOverride39.xml><?xml version="1.0" encoding="utf-8"?>
<a:themeOverride xmlns:a="http://schemas.openxmlformats.org/drawingml/2006/main">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themeOverride>
</file>

<file path=ppt/theme/themeOverride40.xml><?xml version="1.0" encoding="utf-8"?>
<a:themeOverride xmlns:a="http://schemas.openxmlformats.org/drawingml/2006/main">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themeOverride>
</file>

<file path=ppt/theme/themeOverride41.xml><?xml version="1.0" encoding="utf-8"?>
<a:themeOverride xmlns:a="http://schemas.openxmlformats.org/drawingml/2006/main">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themeOverride>
</file>

<file path=ppt/theme/themeOverride42.xml><?xml version="1.0" encoding="utf-8"?>
<a:themeOverride xmlns:a="http://schemas.openxmlformats.org/drawingml/2006/main">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themeOverride>
</file>

<file path=ppt/theme/themeOverride43.xml><?xml version="1.0" encoding="utf-8"?>
<a:themeOverride xmlns:a="http://schemas.openxmlformats.org/drawingml/2006/main">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themeOverride>
</file>

<file path=ppt/theme/themeOverride44.xml><?xml version="1.0" encoding="utf-8"?>
<a:themeOverride xmlns:a="http://schemas.openxmlformats.org/drawingml/2006/main">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themeOverride>
</file>

<file path=ppt/theme/themeOverride45.xml><?xml version="1.0" encoding="utf-8"?>
<a:themeOverride xmlns:a="http://schemas.openxmlformats.org/drawingml/2006/main">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themeOverride>
</file>

<file path=ppt/theme/themeOverride46.xml><?xml version="1.0" encoding="utf-8"?>
<a:themeOverride xmlns:a="http://schemas.openxmlformats.org/drawingml/2006/main">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themeOverride>
</file>

<file path=ppt/theme/themeOverride47.xml><?xml version="1.0" encoding="utf-8"?>
<a:themeOverride xmlns:a="http://schemas.openxmlformats.org/drawingml/2006/main">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themeOverride>
</file>

<file path=ppt/theme/themeOverride48.xml><?xml version="1.0" encoding="utf-8"?>
<a:themeOverride xmlns:a="http://schemas.openxmlformats.org/drawingml/2006/main">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themeOverride>
</file>

<file path=ppt/theme/themeOverride49.xml><?xml version="1.0" encoding="utf-8"?>
<a:themeOverride xmlns:a="http://schemas.openxmlformats.org/drawingml/2006/main">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themeOverride>
</file>

<file path=ppt/theme/themeOverride50.xml><?xml version="1.0" encoding="utf-8"?>
<a:themeOverride xmlns:a="http://schemas.openxmlformats.org/drawingml/2006/main">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themeOverride>
</file>

<file path=ppt/theme/themeOverride51.xml><?xml version="1.0" encoding="utf-8"?>
<a:themeOverride xmlns:a="http://schemas.openxmlformats.org/drawingml/2006/main">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themeOverride>
</file>

<file path=ppt/theme/themeOverride52.xml><?xml version="1.0" encoding="utf-8"?>
<a:themeOverride xmlns:a="http://schemas.openxmlformats.org/drawingml/2006/main">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themeOverride>
</file>

<file path=ppt/theme/themeOverride53.xml><?xml version="1.0" encoding="utf-8"?>
<a:themeOverride xmlns:a="http://schemas.openxmlformats.org/drawingml/2006/main">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themeOverride>
</file>

<file path=ppt/theme/themeOverride54.xml><?xml version="1.0" encoding="utf-8"?>
<a:themeOverride xmlns:a="http://schemas.openxmlformats.org/drawingml/2006/main">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themeOverride>
</file>

<file path=ppt/theme/themeOverride55.xml><?xml version="1.0" encoding="utf-8"?>
<a:themeOverride xmlns:a="http://schemas.openxmlformats.org/drawingml/2006/main">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themeOverride>
</file>

<file path=ppt/theme/themeOverride56.xml><?xml version="1.0" encoding="utf-8"?>
<a:themeOverride xmlns:a="http://schemas.openxmlformats.org/drawingml/2006/main">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themeOverride>
</file>

<file path=ppt/theme/themeOverride57.xml><?xml version="1.0" encoding="utf-8"?>
<a:themeOverride xmlns:a="http://schemas.openxmlformats.org/drawingml/2006/main">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themeOverride>
</file>

<file path=ppt/theme/themeOverride58.xml><?xml version="1.0" encoding="utf-8"?>
<a:themeOverride xmlns:a="http://schemas.openxmlformats.org/drawingml/2006/main">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themeOverride>
</file>

<file path=ppt/theme/themeOverride59.xml><?xml version="1.0" encoding="utf-8"?>
<a:themeOverride xmlns:a="http://schemas.openxmlformats.org/drawingml/2006/main">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themeOverride>
</file>

<file path=ppt/theme/themeOverride60.xml><?xml version="1.0" encoding="utf-8"?>
<a:themeOverride xmlns:a="http://schemas.openxmlformats.org/drawingml/2006/main">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themeOverride>
</file>

<file path=ppt/theme/themeOverride61.xml><?xml version="1.0" encoding="utf-8"?>
<a:themeOverride xmlns:a="http://schemas.openxmlformats.org/drawingml/2006/main">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themeOverride>
</file>

<file path=ppt/theme/themeOverride62.xml><?xml version="1.0" encoding="utf-8"?>
<a:themeOverride xmlns:a="http://schemas.openxmlformats.org/drawingml/2006/main">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themeOverride>
</file>

<file path=ppt/theme/themeOverride63.xml><?xml version="1.0" encoding="utf-8"?>
<a:themeOverride xmlns:a="http://schemas.openxmlformats.org/drawingml/2006/main">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themeOverride>
</file>

<file path=ppt/theme/themeOverride64.xml><?xml version="1.0" encoding="utf-8"?>
<a:themeOverride xmlns:a="http://schemas.openxmlformats.org/drawingml/2006/main">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themeOverride>
</file>

<file path=ppt/theme/themeOverride65.xml><?xml version="1.0" encoding="utf-8"?>
<a:themeOverride xmlns:a="http://schemas.openxmlformats.org/drawingml/2006/main">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themeOverride>
</file>

<file path=ppt/theme/themeOverride66.xml><?xml version="1.0" encoding="utf-8"?>
<a:themeOverride xmlns:a="http://schemas.openxmlformats.org/drawingml/2006/main">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themeOverride>
</file>

<file path=ppt/theme/themeOverride67.xml><?xml version="1.0" encoding="utf-8"?>
<a:themeOverride xmlns:a="http://schemas.openxmlformats.org/drawingml/2006/main">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themeOverride>
</file>

<file path=ppt/theme/themeOverride68.xml><?xml version="1.0" encoding="utf-8"?>
<a:themeOverride xmlns:a="http://schemas.openxmlformats.org/drawingml/2006/main">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themeOverride>
</file>

<file path=ppt/theme/themeOverride69.xml><?xml version="1.0" encoding="utf-8"?>
<a:themeOverride xmlns:a="http://schemas.openxmlformats.org/drawingml/2006/main">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themeOverride>
</file>

<file path=ppt/theme/themeOverride70.xml><?xml version="1.0" encoding="utf-8"?>
<a:themeOverride xmlns:a="http://schemas.openxmlformats.org/drawingml/2006/main">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themeOverride>
</file>

<file path=ppt/theme/themeOverride71.xml><?xml version="1.0" encoding="utf-8"?>
<a:themeOverride xmlns:a="http://schemas.openxmlformats.org/drawingml/2006/main">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themeOverride>
</file>

<file path=ppt/theme/themeOverride72.xml><?xml version="1.0" encoding="utf-8"?>
<a:themeOverride xmlns:a="http://schemas.openxmlformats.org/drawingml/2006/main">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themeOverride>
</file>

<file path=ppt/theme/themeOverride73.xml><?xml version="1.0" encoding="utf-8"?>
<a:themeOverride xmlns:a="http://schemas.openxmlformats.org/drawingml/2006/main">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themeOverride>
</file>

<file path=ppt/theme/themeOverride74.xml><?xml version="1.0" encoding="utf-8"?>
<a:themeOverride xmlns:a="http://schemas.openxmlformats.org/drawingml/2006/main">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themeOverride>
</file>

<file path=ppt/theme/themeOverride75.xml><?xml version="1.0" encoding="utf-8"?>
<a:themeOverride xmlns:a="http://schemas.openxmlformats.org/drawingml/2006/main">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themeOverride>
</file>

<file path=ppt/theme/themeOverride76.xml><?xml version="1.0" encoding="utf-8"?>
<a:themeOverride xmlns:a="http://schemas.openxmlformats.org/drawingml/2006/main">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themeOverride>
</file>

<file path=ppt/theme/themeOverride77.xml><?xml version="1.0" encoding="utf-8"?>
<a:themeOverride xmlns:a="http://schemas.openxmlformats.org/drawingml/2006/main">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themeOverride>
</file>

<file path=ppt/theme/themeOverride78.xml><?xml version="1.0" encoding="utf-8"?>
<a:themeOverride xmlns:a="http://schemas.openxmlformats.org/drawingml/2006/main">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themeOverride>
</file>

<file path=ppt/theme/themeOverride79.xml><?xml version="1.0" encoding="utf-8"?>
<a:themeOverride xmlns:a="http://schemas.openxmlformats.org/drawingml/2006/main">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themeOverride>
</file>

<file path=ppt/theme/themeOverride80.xml><?xml version="1.0" encoding="utf-8"?>
<a:themeOverride xmlns:a="http://schemas.openxmlformats.org/drawingml/2006/main">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themeOverride>
</file>

<file path=ppt/theme/themeOverride81.xml><?xml version="1.0" encoding="utf-8"?>
<a:themeOverride xmlns:a="http://schemas.openxmlformats.org/drawingml/2006/main">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themeOverride>
</file>

<file path=ppt/theme/themeOverride82.xml><?xml version="1.0" encoding="utf-8"?>
<a:themeOverride xmlns:a="http://schemas.openxmlformats.org/drawingml/2006/main">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themeOverride>
</file>

<file path=ppt/theme/themeOverride83.xml><?xml version="1.0" encoding="utf-8"?>
<a:themeOverride xmlns:a="http://schemas.openxmlformats.org/drawingml/2006/main">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themeOverride>
</file>

<file path=ppt/theme/themeOverride84.xml><?xml version="1.0" encoding="utf-8"?>
<a:themeOverride xmlns:a="http://schemas.openxmlformats.org/drawingml/2006/main">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themeOverride>
</file>

<file path=ppt/theme/themeOverride85.xml><?xml version="1.0" encoding="utf-8"?>
<a:themeOverride xmlns:a="http://schemas.openxmlformats.org/drawingml/2006/main">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themeOverride>
</file>

<file path=ppt/theme/themeOverride86.xml><?xml version="1.0" encoding="utf-8"?>
<a:themeOverride xmlns:a="http://schemas.openxmlformats.org/drawingml/2006/main">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themeOverride>
</file>

<file path=ppt/theme/themeOverride87.xml><?xml version="1.0" encoding="utf-8"?>
<a:themeOverride xmlns:a="http://schemas.openxmlformats.org/drawingml/2006/main">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themeOverride>
</file>

<file path=ppt/theme/themeOverride88.xml><?xml version="1.0" encoding="utf-8"?>
<a:themeOverride xmlns:a="http://schemas.openxmlformats.org/drawingml/2006/main">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themeOverride>
</file>

<file path=ppt/theme/themeOverride89.xml><?xml version="1.0" encoding="utf-8"?>
<a:themeOverride xmlns:a="http://schemas.openxmlformats.org/drawingml/2006/main">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themeOverride>
</file>

<file path=ppt/theme/themeOverride90.xml><?xml version="1.0" encoding="utf-8"?>
<a:themeOverride xmlns:a="http://schemas.openxmlformats.org/drawingml/2006/main">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themeOverride>
</file>

<file path=ppt/theme/themeOverride91.xml><?xml version="1.0" encoding="utf-8"?>
<a:themeOverride xmlns:a="http://schemas.openxmlformats.org/drawingml/2006/main">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themeOverride>
</file>

<file path=ppt/theme/themeOverride92.xml><?xml version="1.0" encoding="utf-8"?>
<a:themeOverride xmlns:a="http://schemas.openxmlformats.org/drawingml/2006/main">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themeOverride>
</file>

<file path=ppt/theme/themeOverride93.xml><?xml version="1.0" encoding="utf-8"?>
<a:themeOverride xmlns:a="http://schemas.openxmlformats.org/drawingml/2006/main">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themeOverride>
</file>

<file path=ppt/theme/themeOverride94.xml><?xml version="1.0" encoding="utf-8"?>
<a:themeOverride xmlns:a="http://schemas.openxmlformats.org/drawingml/2006/main">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themeOverride>
</file>

<file path=ppt/theme/themeOverride95.xml><?xml version="1.0" encoding="utf-8"?>
<a:themeOverride xmlns:a="http://schemas.openxmlformats.org/drawingml/2006/main">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themeOverride>
</file>

<file path=ppt/theme/themeOverride96.xml><?xml version="1.0" encoding="utf-8"?>
<a:themeOverride xmlns:a="http://schemas.openxmlformats.org/drawingml/2006/main">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themeOverride>
</file>

<file path=ppt/theme/themeOverride97.xml><?xml version="1.0" encoding="utf-8"?>
<a:themeOverride xmlns:a="http://schemas.openxmlformats.org/drawingml/2006/main">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themeOverride>
</file>

<file path=ppt/theme/themeOverride98.xml><?xml version="1.0" encoding="utf-8"?>
<a:themeOverride xmlns:a="http://schemas.openxmlformats.org/drawingml/2006/main">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themeOverride>
</file>

<file path=ppt/theme/themeOverride99.xml><?xml version="1.0" encoding="utf-8"?>
<a:themeOverride xmlns:a="http://schemas.openxmlformats.org/drawingml/2006/main">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themeOverride>
</file>

<file path=ppt/theme/themeOverride100.xml><?xml version="1.0" encoding="utf-8"?>
<a:themeOverride xmlns:a="http://schemas.openxmlformats.org/drawingml/2006/main">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themeOverride>
</file>

<file path=ppt/theme/themeOverride101.xml><?xml version="1.0" encoding="utf-8"?>
<a:themeOverride xmlns:a="http://schemas.openxmlformats.org/drawingml/2006/main">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themeOverride>
</file>

<file path=ppt/theme/themeOverride102.xml><?xml version="1.0" encoding="utf-8"?>
<a:themeOverride xmlns:a="http://schemas.openxmlformats.org/drawingml/2006/main">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themeOverride>
</file>

<file path=ppt/theme/themeOverride103.xml><?xml version="1.0" encoding="utf-8"?>
<a:themeOverride xmlns:a="http://schemas.openxmlformats.org/drawingml/2006/main">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themeOverride>
</file>

<file path=ppt/theme/themeOverride104.xml><?xml version="1.0" encoding="utf-8"?>
<a:themeOverride xmlns:a="http://schemas.openxmlformats.org/drawingml/2006/main">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themeOverride>
</file>

<file path=ppt/theme/themeOverride105.xml><?xml version="1.0" encoding="utf-8"?>
<a:themeOverride xmlns:a="http://schemas.openxmlformats.org/drawingml/2006/main">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themeOverride>
</file>

<file path=ppt/theme/themeOverride106.xml><?xml version="1.0" encoding="utf-8"?>
<a:themeOverride xmlns:a="http://schemas.openxmlformats.org/drawingml/2006/main">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themeOverride>
</file>

<file path=ppt/theme/themeOverride107.xml><?xml version="1.0" encoding="utf-8"?>
<a:themeOverride xmlns:a="http://schemas.openxmlformats.org/drawingml/2006/main">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themeOverride>
</file>

<file path=ppt/theme/themeOverride108.xml><?xml version="1.0" encoding="utf-8"?>
<a:themeOverride xmlns:a="http://schemas.openxmlformats.org/drawingml/2006/main">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themeOverride>
</file>

<file path=ppt/theme/themeOverride109.xml><?xml version="1.0" encoding="utf-8"?>
<a:themeOverride xmlns:a="http://schemas.openxmlformats.org/drawingml/2006/main">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themeOverride>
</file>

<file path=ppt/theme/themeOverride110.xml><?xml version="1.0" encoding="utf-8"?>
<a:themeOverride xmlns:a="http://schemas.openxmlformats.org/drawingml/2006/main">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themeOverride>
</file>

<file path=ppt/theme/themeOverride111.xml><?xml version="1.0" encoding="utf-8"?>
<a:themeOverride xmlns:a="http://schemas.openxmlformats.org/drawingml/2006/main">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themeOverride>
</file>

<file path=ppt/theme/themeOverride112.xml><?xml version="1.0" encoding="utf-8"?>
<a:themeOverride xmlns:a="http://schemas.openxmlformats.org/drawingml/2006/main">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themeOverride>
</file>

<file path=ppt/theme/themeOverride113.xml><?xml version="1.0" encoding="utf-8"?>
<a:themeOverride xmlns:a="http://schemas.openxmlformats.org/drawingml/2006/main">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themeOverride>
</file>

<file path=ppt/theme/themeOverride114.xml><?xml version="1.0" encoding="utf-8"?>
<a:themeOverride xmlns:a="http://schemas.openxmlformats.org/drawingml/2006/main">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themeOverride>
</file>

<file path=ppt/theme/themeOverride115.xml><?xml version="1.0" encoding="utf-8"?>
<a:themeOverride xmlns:a="http://schemas.openxmlformats.org/drawingml/2006/main">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themeOverride>
</file>

<file path=ppt/theme/themeOverride116.xml><?xml version="1.0" encoding="utf-8"?>
<a:themeOverride xmlns:a="http://schemas.openxmlformats.org/drawingml/2006/main">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themeOverride>
</file>

<file path=ppt/theme/themeOverride117.xml><?xml version="1.0" encoding="utf-8"?>
<a:themeOverride xmlns:a="http://schemas.openxmlformats.org/drawingml/2006/main">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themeOverride>
</file>

<file path=ppt/theme/themeOverride118.xml><?xml version="1.0" encoding="utf-8"?>
<a:themeOverride xmlns:a="http://schemas.openxmlformats.org/drawingml/2006/main">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themeOverride>
</file>

<file path=ppt/theme/themeOverride119.xml><?xml version="1.0" encoding="utf-8"?>
<a:themeOverride xmlns:a="http://schemas.openxmlformats.org/drawingml/2006/main">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themeOverride>
</file>

<file path=ppt/theme/themeOverride120.xml><?xml version="1.0" encoding="utf-8"?>
<a:themeOverride xmlns:a="http://schemas.openxmlformats.org/drawingml/2006/main">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themeOverride>
</file>

<file path=ppt/theme/themeOverride121.xml><?xml version="1.0" encoding="utf-8"?>
<a:themeOverride xmlns:a="http://schemas.openxmlformats.org/drawingml/2006/main">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themeOverride>
</file>

<file path=ppt/theme/themeOverride122.xml><?xml version="1.0" encoding="utf-8"?>
<a:themeOverride xmlns:a="http://schemas.openxmlformats.org/drawingml/2006/main">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themeOverride>
</file>

<file path=ppt/theme/themeOverride123.xml><?xml version="1.0" encoding="utf-8"?>
<a:themeOverride xmlns:a="http://schemas.openxmlformats.org/drawingml/2006/main">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themeOverride>
</file>

<file path=ppt/theme/themeOverride124.xml><?xml version="1.0" encoding="utf-8"?>
<a:themeOverride xmlns:a="http://schemas.openxmlformats.org/drawingml/2006/main">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themeOverride>
</file>

<file path=ppt/theme/themeOverride125.xml><?xml version="1.0" encoding="utf-8"?>
<a:themeOverride xmlns:a="http://schemas.openxmlformats.org/drawingml/2006/main">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themeOverride>
</file>

<file path=ppt/theme/themeOverride126.xml><?xml version="1.0" encoding="utf-8"?>
<a:themeOverride xmlns:a="http://schemas.openxmlformats.org/drawingml/2006/main">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themeOverride>
</file>

<file path=ppt/theme/themeOverride127.xml><?xml version="1.0" encoding="utf-8"?>
<a:themeOverride xmlns:a="http://schemas.openxmlformats.org/drawingml/2006/main">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themeOverride>
</file>

<file path=ppt/theme/themeOverride128.xml><?xml version="1.0" encoding="utf-8"?>
<a:themeOverride xmlns:a="http://schemas.openxmlformats.org/drawingml/2006/main">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themeOverride>
</file>

<file path=ppt/theme/themeOverride129.xml><?xml version="1.0" encoding="utf-8"?>
<a:themeOverride xmlns:a="http://schemas.openxmlformats.org/drawingml/2006/main">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themeOverride>
</file>

<file path=ppt/theme/themeOverride130.xml><?xml version="1.0" encoding="utf-8"?>
<a:themeOverride xmlns:a="http://schemas.openxmlformats.org/drawingml/2006/main">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themeOverride>
</file>

<file path=ppt/theme/themeOverride131.xml><?xml version="1.0" encoding="utf-8"?>
<a:themeOverride xmlns:a="http://schemas.openxmlformats.org/drawingml/2006/main">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themeOverride>
</file>

<file path=docProps/app.xml><?xml version="1.0" encoding="utf-8"?>
<Properties xmlns="http://schemas.openxmlformats.org/officeDocument/2006/extended-properties" xmlns:vt="http://schemas.openxmlformats.org/officeDocument/2006/docPropsVTypes">
  <Template/>
  <TotalTime>4373</TotalTime>
  <Pages>120</Pages>
  <Words>6256</Words>
  <Application>Microsoft Macintosh PowerPoint</Application>
  <PresentationFormat>On-screen Show (4:3)</PresentationFormat>
  <Paragraphs>808</Paragraphs>
  <Slides>131</Slides>
  <Notes>40</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131</vt:i4>
      </vt:variant>
    </vt:vector>
  </HeadingPairs>
  <TitlesOfParts>
    <vt:vector size="133" baseType="lpstr">
      <vt:lpstr>Equity</vt:lpstr>
      <vt:lpstr>Equation</vt:lpstr>
      <vt:lpstr>Les statistiques en gestion</vt:lpstr>
      <vt:lpstr>Chapitre 1. Collecte et analyse descriptive des données</vt:lpstr>
      <vt:lpstr>Introduction </vt:lpstr>
      <vt:lpstr>L’assistance au hockey dans la LNH</vt:lpstr>
      <vt:lpstr>Accroissement démographique au Canada</vt:lpstr>
      <vt:lpstr>Population de langue maternelle française en Ontario en 1971 et 2006</vt:lpstr>
      <vt:lpstr>Emploi selon le niveau de scolarité en Ontario</vt:lpstr>
      <vt:lpstr>Résultats pour le cours ADM2703 Les statistiques en gestion</vt:lpstr>
      <vt:lpstr>Enquête sur l'usage du tabac au Canada (ESUTC) 2008, Santé Canada</vt:lpstr>
      <vt:lpstr>La retraite</vt:lpstr>
      <vt:lpstr>Statistique</vt:lpstr>
      <vt:lpstr>Exemple 1: divers types de données à analyser</vt:lpstr>
      <vt:lpstr>Exemple 1: les caractéristiques personnelles de dirigeants de PME</vt:lpstr>
      <vt:lpstr>Exemple 1: les données</vt:lpstr>
      <vt:lpstr>Exemple 2: divers types de données à analyser</vt:lpstr>
      <vt:lpstr>Exemple 2: les données</vt:lpstr>
      <vt:lpstr>Exemple 2: l’analyse des données</vt:lpstr>
      <vt:lpstr>Exemple 3: divers types de données à analyser</vt:lpstr>
      <vt:lpstr>Exemple 3: l’analyse des données</vt:lpstr>
      <vt:lpstr>Les étapes d’une étude statistique</vt:lpstr>
      <vt:lpstr>Les types de recherche</vt:lpstr>
      <vt:lpstr>L’analyse des données</vt:lpstr>
      <vt:lpstr>L’analyse statistique: deux formes</vt:lpstr>
      <vt:lpstr>Notions de base</vt:lpstr>
      <vt:lpstr>Échantillon aléatoire</vt:lpstr>
      <vt:lpstr>Exemple 4: notions de base</vt:lpstr>
      <vt:lpstr>Exemple 5: notions de base</vt:lpstr>
      <vt:lpstr>Exemple 6: notions de base</vt:lpstr>
      <vt:lpstr>Exemple 7: notions de base</vt:lpstr>
      <vt:lpstr>Variables statistiques  qualitatives et quantitatives</vt:lpstr>
      <vt:lpstr>Variables dépendante et indépendante</vt:lpstr>
      <vt:lpstr>Exemple de différents types de variables statistiques</vt:lpstr>
      <vt:lpstr>Échelle de mesure</vt:lpstr>
      <vt:lpstr>Échelle de mesure et type de variable </vt:lpstr>
      <vt:lpstr>Exemple d’échelle de mesure  et types de variable</vt:lpstr>
      <vt:lpstr>Étude de marché / sondage / échantillonnage</vt:lpstr>
      <vt:lpstr>Fréquence d'une modalité</vt:lpstr>
      <vt:lpstr>Variables statistiques et observations</vt:lpstr>
      <vt:lpstr>Dépouillement des données</vt:lpstr>
      <vt:lpstr>Fréquences absolues </vt:lpstr>
      <vt:lpstr>Fréquences relatives</vt:lpstr>
      <vt:lpstr>Fréquences cumulées croissantes</vt:lpstr>
      <vt:lpstr>Fréquences cumulées (suite)</vt:lpstr>
      <vt:lpstr>Exemple 8: calcul des fréquences</vt:lpstr>
      <vt:lpstr>Dépouillement des données avec échelle de mesure d’intervalles ou de rapport</vt:lpstr>
      <vt:lpstr>Dépouillement par valeurs</vt:lpstr>
      <vt:lpstr>Exemple 9: nombre d’années passées  à la direction de l’entreprise</vt:lpstr>
      <vt:lpstr>Exemple 9: ordonnancement des données par ordre croissant</vt:lpstr>
      <vt:lpstr>Exemple 9: dépouillement des données par valeurs</vt:lpstr>
      <vt:lpstr>Exemple 9: utilisation de la fonction Excel FREQUENCE</vt:lpstr>
      <vt:lpstr>Exemple 9: utilisation des fonctions Excel MIN et MAX</vt:lpstr>
      <vt:lpstr>Dépouillement par classes</vt:lpstr>
      <vt:lpstr>Détermination du nombre de classes</vt:lpstr>
      <vt:lpstr>Détermination de l’amplitude des classes</vt:lpstr>
      <vt:lpstr>Détermination des limites des classes</vt:lpstr>
      <vt:lpstr>Exemple 10: les ventes journalières de l’entreprise RJC Inc.  </vt:lpstr>
      <vt:lpstr>Exemple 10: détermination du nombre de classes</vt:lpstr>
      <vt:lpstr>Exemple 10: les ventes journalières  par ordre croissant</vt:lpstr>
      <vt:lpstr>Exemple 10: détermination de l’amplitude des classes</vt:lpstr>
      <vt:lpstr>Exemple 10: détermination des limites des classes</vt:lpstr>
      <vt:lpstr>Exemple 10: dépouillement des données par classes</vt:lpstr>
      <vt:lpstr>Exemple 10: utilisation de la fonction Histogramme de l’Utilitaire d’analyse</vt:lpstr>
      <vt:lpstr>Exemple 10: résultats de la fonction Histogramme de l’utilitaire d’analyse</vt:lpstr>
      <vt:lpstr>Exemple 11: distribution de fréquences  avec classes ouvertes</vt:lpstr>
      <vt:lpstr>Dépouillement  selon un diagramme en feuilles</vt:lpstr>
      <vt:lpstr>Détermination des tiges et des feuilles</vt:lpstr>
      <vt:lpstr>Exemple 12: le délai de ventes (en jours)  de condos dans Montréal-Nord</vt:lpstr>
      <vt:lpstr>Exemple 12: le délai de ventes (en jours)  par ordre croissant</vt:lpstr>
      <vt:lpstr>Exemple 12: détermination des tiges </vt:lpstr>
      <vt:lpstr>Exemple 12: dépouillement des données selon le diagramme en feuilles</vt:lpstr>
      <vt:lpstr>Méthodes de représentation des données</vt:lpstr>
      <vt:lpstr>Exemple 13: distribution de fréquences du nombre d’erreurs d’assemblage</vt:lpstr>
      <vt:lpstr>Exemple 13: diagramme en bâtons du nombre d’erreurs d’assemblage</vt:lpstr>
      <vt:lpstr>Exemple 13: diagramme en bâtons avec Excel</vt:lpstr>
      <vt:lpstr>Exemple 14: distribution de fréquences  de la pointure des souliers pour homme</vt:lpstr>
      <vt:lpstr>Exemple 14: diagramme en bâtons de la pointure des souliers pour homme</vt:lpstr>
      <vt:lpstr>Histogramme</vt:lpstr>
      <vt:lpstr>Exemple 15: distribution de fréquences des ventes de l’entreprise RJC Inc. </vt:lpstr>
      <vt:lpstr>Exemple 15: histogramme  des ventes de l’entreprise RJC Inc. </vt:lpstr>
      <vt:lpstr>Exemple 15: histogramme  avec Excel</vt:lpstr>
      <vt:lpstr>Détermination de la hauteur des bâtons</vt:lpstr>
      <vt:lpstr>Exemple 16: distribution de fréquences avec classes inégales et ouvertes</vt:lpstr>
      <vt:lpstr>Exemple 16: histogramme avec classes inégales et ouvertes</vt:lpstr>
      <vt:lpstr>Polygone de fréquences</vt:lpstr>
      <vt:lpstr>Exemple 17: polygone de fréquences  des ventes de l’entreprise RJC Inc. </vt:lpstr>
      <vt:lpstr>Exemple 18: polygone de fréquences  avec classes inégales</vt:lpstr>
      <vt:lpstr>Courbes de fréquences relatives cumulées croissantes</vt:lpstr>
      <vt:lpstr>Courbes de fréquences relatives cumulées décroissantes</vt:lpstr>
      <vt:lpstr>Exemple 19: fréquences cumulées</vt:lpstr>
      <vt:lpstr>Exemple 19: courbe de fréquences cumulées croissantes et décroissantes</vt:lpstr>
      <vt:lpstr>Exemple 19: courbe de fréquences cumulées avec Excel</vt:lpstr>
      <vt:lpstr>Les diagrammes à secteurs</vt:lpstr>
      <vt:lpstr>Exemple 20: exemple  de diagramme à secteurs</vt:lpstr>
      <vt:lpstr>Exemple 20: diagramme à secteurs avec Excel</vt:lpstr>
      <vt:lpstr>Les séries chronologiques</vt:lpstr>
      <vt:lpstr>Exemple 21: exemple  d’une série chronologique</vt:lpstr>
      <vt:lpstr>Exemple 21: graphique en points  de la série chronologique</vt:lpstr>
      <vt:lpstr>Exemple 21: série chronologique avec Excel</vt:lpstr>
      <vt:lpstr>Les tableaux croisés</vt:lpstr>
      <vt:lpstr>Exemple 22: tableau croisé</vt:lpstr>
      <vt:lpstr>Exemple 22: diagramme en bâtons d’un tableau croisé</vt:lpstr>
      <vt:lpstr>Dépouillement selon le type de données</vt:lpstr>
      <vt:lpstr>Représentation graphique selon le type de données</vt:lpstr>
      <vt:lpstr>Un bon graphique </vt:lpstr>
      <vt:lpstr>Pourquoi utiliser un graphique dans la présentation de données?</vt:lpstr>
      <vt:lpstr>Quand n'est-il pas approprié d'utiliser un graphique?</vt:lpstr>
      <vt:lpstr>Quand n'est-il pas approprié d'utiliser un graphique? (suite)</vt:lpstr>
      <vt:lpstr>Quand n'est-il pas approprié d'utiliser un graphique? (suite)</vt:lpstr>
      <vt:lpstr>Quand n'est-il pas approprié d'utiliser un graphique? (suite)</vt:lpstr>
      <vt:lpstr>Sites internet à visiter</vt:lpstr>
      <vt:lpstr>Sources de données</vt:lpstr>
      <vt:lpstr>Les étapes d’une étude par questionnaire</vt:lpstr>
      <vt:lpstr>L’objectif du questionnaire</vt:lpstr>
      <vt:lpstr>La population cible</vt:lpstr>
      <vt:lpstr>Taille de l’échantillon et méthode d’échantillonnage</vt:lpstr>
      <vt:lpstr>La méthode de collecte des données</vt:lpstr>
      <vt:lpstr>Information sur le questionnaire</vt:lpstr>
      <vt:lpstr>La structure du questionnaire</vt:lpstr>
      <vt:lpstr>Le questionnaire</vt:lpstr>
      <vt:lpstr>Les questions dichotomiques</vt:lpstr>
      <vt:lpstr>Modalités verbales et numériques</vt:lpstr>
      <vt:lpstr>Le nombre d’échelons</vt:lpstr>
      <vt:lpstr>L’échelle de Likert</vt:lpstr>
      <vt:lpstr>L’échelle sémantique différentielle d’Osgood</vt:lpstr>
      <vt:lpstr>Questions à choix uniques ou multiples</vt:lpstr>
      <vt:lpstr>Formulation des questions</vt:lpstr>
      <vt:lpstr>Formulation des questions (suite)</vt:lpstr>
      <vt:lpstr>Test du questionnaire</vt:lpstr>
      <vt:lpstr>Exemple 23: un questionnaire</vt:lpstr>
      <vt:lpstr>Exemple 23: élaboration du fichier de données</vt:lpstr>
      <vt:lpstr>Comment élaborer un questionnaire</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Chapitre 1</dc:title>
  <dc:subject>Statistique descriptive</dc:subject>
  <dc:creator>Carl Doyon et Jean Couillard</dc:creator>
  <cp:lastModifiedBy>Valerie Montambeault</cp:lastModifiedBy>
  <cp:revision>396</cp:revision>
  <cp:lastPrinted>1996-08-06T15:58:36Z</cp:lastPrinted>
  <dcterms:created xsi:type="dcterms:W3CDTF">1996-07-25T15:36:52Z</dcterms:created>
  <dcterms:modified xsi:type="dcterms:W3CDTF">2014-09-16T14:31:53Z</dcterms:modified>
</cp:coreProperties>
</file>