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62" r:id="rId4"/>
    <p:sldId id="258" r:id="rId5"/>
    <p:sldId id="259" r:id="rId6"/>
    <p:sldId id="272" r:id="rId7"/>
    <p:sldId id="260" r:id="rId8"/>
    <p:sldId id="261" r:id="rId9"/>
    <p:sldId id="274" r:id="rId10"/>
    <p:sldId id="263" r:id="rId11"/>
    <p:sldId id="273" r:id="rId12"/>
    <p:sldId id="264" r:id="rId13"/>
    <p:sldId id="265" r:id="rId14"/>
    <p:sldId id="266" r:id="rId15"/>
    <p:sldId id="268" r:id="rId16"/>
    <p:sldId id="269" r:id="rId17"/>
    <p:sldId id="271" r:id="rId18"/>
    <p:sldId id="27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1CED0B1-0262-4292-A970-9373F466E16D}">
          <p14:sldIdLst>
            <p14:sldId id="256"/>
            <p14:sldId id="257"/>
            <p14:sldId id="262"/>
            <p14:sldId id="258"/>
            <p14:sldId id="259"/>
            <p14:sldId id="272"/>
            <p14:sldId id="260"/>
            <p14:sldId id="261"/>
            <p14:sldId id="274"/>
            <p14:sldId id="263"/>
            <p14:sldId id="273"/>
            <p14:sldId id="264"/>
            <p14:sldId id="265"/>
            <p14:sldId id="266"/>
            <p14:sldId id="268"/>
            <p14:sldId id="269"/>
            <p14:sldId id="271"/>
            <p14:sldId id="27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515" autoAdjust="0"/>
    <p:restoredTop sz="64637" autoAdjust="0"/>
  </p:normalViewPr>
  <p:slideViewPr>
    <p:cSldViewPr>
      <p:cViewPr varScale="1">
        <p:scale>
          <a:sx n="63" d="100"/>
          <a:sy n="63" d="100"/>
        </p:scale>
        <p:origin x="161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17A00-7E98-424F-AA54-D76A4D57630E}" type="datetimeFigureOut">
              <a:rPr lang="en-US" smtClean="0"/>
              <a:t>10/31/2016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2C3B6-E21F-294C-91FB-0B62EEEE21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8193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28035D-7815-434A-A15B-57A911A739CD}" type="datetimeFigureOut">
              <a:rPr lang="en-US" smtClean="0"/>
              <a:t>10/31/2016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55645-2AD7-413C-A978-1A3673BBBC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9771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Besoin de pouvoir</a:t>
            </a:r>
            <a:r>
              <a:rPr lang="en-US" baseline="0"/>
              <a:t> et d'autonomie peuvent être reliés, car pour avoir de l'autonomie il faut pouvoir maîtriser une situation.</a:t>
            </a:r>
          </a:p>
          <a:p>
            <a:pPr marL="171450" indent="-171450">
              <a:buFont typeface="Symbol" panose="05050102010706020507" pitchFamily="18" charset="2"/>
              <a:buChar char="Þ"/>
            </a:pPr>
            <a:r>
              <a:rPr lang="en-US" baseline="0"/>
              <a:t>Retenir les besoins pour midterm</a:t>
            </a:r>
          </a:p>
          <a:p>
            <a:pPr marL="0" indent="0">
              <a:buFont typeface="Symbol" panose="05050102010706020507" pitchFamily="18" charset="2"/>
              <a:buNone/>
            </a:pPr>
            <a:endParaRPr lang="en-US" baseline="0"/>
          </a:p>
          <a:p>
            <a:pPr marL="0" indent="0">
              <a:buFont typeface="Symbol" panose="05050102010706020507" pitchFamily="18" charset="2"/>
              <a:buNone/>
            </a:pPr>
            <a:r>
              <a:rPr lang="en-US" baseline="0"/>
              <a:t>Les besoins varient de personnes à personnes; plus on est capable d'offrir à ses employés des experiences de travail qui leur permettent de satisfaire leurs besoins particuliers, plus ils vont être motives à faire leur travail.</a:t>
            </a:r>
          </a:p>
          <a:p>
            <a:pPr marL="0" indent="0">
              <a:buFont typeface="Symbol" panose="05050102010706020507" pitchFamily="18" charset="2"/>
              <a:buNone/>
            </a:pPr>
            <a:endParaRPr lang="en-US" baseline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/>
              <a:t>Pour chacuns des employés, quel est son besoin ?</a:t>
            </a:r>
          </a:p>
          <a:p>
            <a:pPr marL="0" indent="0">
              <a:buFont typeface="Symbol" panose="05050102010706020507" pitchFamily="18" charset="2"/>
              <a:buNone/>
            </a:pP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3253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Essayer de motive</a:t>
            </a:r>
            <a:r>
              <a:rPr lang="en-US" baseline="0"/>
              <a:t>r des gens avec de l'argent est très limité.</a:t>
            </a:r>
          </a:p>
          <a:p>
            <a:r>
              <a:rPr lang="en-US" baseline="0"/>
              <a:t>Les gens ont besoin d'une raison d'être (purpose), d'opportunité d'être meilleur (mastery realization).</a:t>
            </a:r>
          </a:p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012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English : extrinsic vs intrinsic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0378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Polyvalence:</a:t>
            </a:r>
            <a:r>
              <a:rPr lang="en-US" baseline="0"/>
              <a:t> Comment un job value des habiletés variées</a:t>
            </a:r>
            <a:endParaRPr lang="en-US"/>
          </a:p>
          <a:p>
            <a:r>
              <a:rPr lang="en-US"/>
              <a:t>Intégralité de la tâche: Si on s'occupe de quelque chose de particulier, ou une tâche complète.</a:t>
            </a:r>
          </a:p>
          <a:p>
            <a:r>
              <a:rPr lang="en-US"/>
              <a:t>Rétroaction</a:t>
            </a:r>
            <a:r>
              <a:rPr lang="en-US" baseline="0"/>
              <a:t>: Influence des résultats sur le travail </a:t>
            </a:r>
          </a:p>
          <a:p>
            <a:r>
              <a:rPr lang="en-US" baseline="0"/>
              <a:t>Autonomie: Ais-je le contrôle que je veux avoir sur ma situation/mon travail ?</a:t>
            </a:r>
          </a:p>
          <a:p>
            <a:endParaRPr lang="en-US" baseline="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8115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/>
              <a:t>ex:</a:t>
            </a:r>
            <a:r>
              <a:rPr lang="en-US" baseline="0"/>
              <a:t> tout le monde note de la même façon</a:t>
            </a:r>
          </a:p>
          <a:p>
            <a:pPr marL="228600" indent="-228600">
              <a:buAutoNum type="arabicPeriod"/>
            </a:pPr>
            <a:r>
              <a:rPr lang="en-US" baseline="0"/>
              <a:t>ex: peut on améliorer ses notes </a:t>
            </a:r>
          </a:p>
          <a:p>
            <a:pPr marL="228600" indent="-228600">
              <a:buAutoNum type="arabicPeriod"/>
            </a:pPr>
            <a:r>
              <a:rPr lang="en-US" baseline="0"/>
              <a:t>ex: si un patron a des favoris</a:t>
            </a:r>
          </a:p>
          <a:p>
            <a:pPr marL="228600" indent="-228600">
              <a:buAutoNum type="arabicPeriod"/>
            </a:pPr>
            <a:r>
              <a:rPr lang="en-US"/>
              <a:t>ex: information not accurate</a:t>
            </a:r>
          </a:p>
          <a:p>
            <a:pPr marL="228600" indent="-228600">
              <a:buAutoNum type="arabicPeriod"/>
            </a:pPr>
            <a:r>
              <a:rPr lang="en-US"/>
              <a:t>ex;</a:t>
            </a:r>
            <a:r>
              <a:rPr lang="en-US" baseline="0"/>
              <a:t> si le patron a un intérêt different des votres et que cela vous nuit</a:t>
            </a:r>
          </a:p>
          <a:p>
            <a:pPr marL="228600" indent="-228600">
              <a:buAutoNum type="arabicPeriod"/>
            </a:pPr>
            <a:r>
              <a:rPr lang="en-US" baseline="0"/>
              <a:t>ex: si on embauche pas quelqu'un car il va avoir une famille / la procedure rompt-elle des normes éthiques ?</a:t>
            </a:r>
          </a:p>
          <a:p>
            <a:pPr marL="228600" indent="-228600">
              <a:buAutoNum type="arabicPeriod"/>
            </a:pPr>
            <a:endParaRPr lang="en-US" baseline="0"/>
          </a:p>
          <a:p>
            <a:pPr marL="0" indent="0">
              <a:buNone/>
            </a:pPr>
            <a:r>
              <a:rPr lang="en-US" baseline="0"/>
              <a:t>=&gt; Plus la procédure déterminée par la personne au autorité respecte ces 6 règles, plus les gens affectés (employés) vont percevoir cette procedure comme étant juste. Il y aura donc justice procédurale.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288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Quand le patron est capable</a:t>
            </a:r>
            <a:r>
              <a:rPr lang="en-US" baseline="0"/>
              <a:t> de satisfaire la perception de justice procédurale des employés, il leur est plus facile de réaliser la justice distributive.</a:t>
            </a:r>
          </a:p>
          <a:p>
            <a:endParaRPr lang="en-US" baseline="0"/>
          </a:p>
          <a:p>
            <a:r>
              <a:rPr lang="en-US" baseline="0"/>
              <a:t>La justice procédurale permet d'amoindrir les perceptions de justice distributive mauvaises.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7318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1. Mon effort va-t-il mener à un niveau de performance voulu ?</a:t>
            </a:r>
          </a:p>
          <a:p>
            <a:r>
              <a:rPr lang="en-US"/>
              <a:t>Plus vous</a:t>
            </a:r>
            <a:r>
              <a:rPr lang="en-US" baseline="0"/>
              <a:t> voyez un lien entre l'effort mit et l'atteinte d'un niveau de performance voulue, plus on a de la motivation, on pense qu'on va pouvoir bien performer.</a:t>
            </a:r>
          </a:p>
          <a:p>
            <a:endParaRPr lang="en-US" baseline="0"/>
          </a:p>
          <a:p>
            <a:r>
              <a:rPr lang="en-US" baseline="0"/>
              <a:t>Ex: étudier pour un examen difficile =&gt; on évite les études car on croit que même en étudiant on pense qu'on aura une mauvaise note =&gt; attente basse.</a:t>
            </a:r>
          </a:p>
          <a:p>
            <a:endParaRPr lang="en-US" baseline="0"/>
          </a:p>
          <a:p>
            <a:r>
              <a:rPr lang="en-US" baseline="0"/>
              <a:t>2. Si j'atteint le niveau de performance voulu, y aura-t-il une consequence à cette performance ?</a:t>
            </a:r>
          </a:p>
          <a:p>
            <a:endParaRPr lang="en-US" baseline="0"/>
          </a:p>
          <a:p>
            <a:r>
              <a:rPr lang="en-US" u="sng" baseline="0">
                <a:solidFill>
                  <a:srgbClr val="FF0000"/>
                </a:solidFill>
              </a:rPr>
              <a:t>En tant que gestionnaire, comment augmenter l'attente d'un employé?</a:t>
            </a:r>
          </a:p>
          <a:p>
            <a:pPr marL="171450" indent="-171450">
              <a:buFont typeface="Symbol" panose="05050102010706020507" pitchFamily="18" charset="2"/>
              <a:buChar char="Þ"/>
            </a:pPr>
            <a:r>
              <a:rPr lang="en-US" u="none" baseline="0">
                <a:solidFill>
                  <a:srgbClr val="FF0000"/>
                </a:solidFill>
              </a:rPr>
              <a:t>Encouragements, faire croire à l'employé qu'en travaillant il arrive à performer.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en-US" u="sng" baseline="0">
                <a:solidFill>
                  <a:srgbClr val="FF0000"/>
                </a:solidFill>
              </a:rPr>
              <a:t>En tant que gestionnaire, comment augmenter l'instrumentalité d'un employé ?</a:t>
            </a:r>
          </a:p>
          <a:p>
            <a:r>
              <a:rPr lang="en-US" baseline="0"/>
              <a:t>=&gt; En promettant une récompense, et en la donnant lorsque la performance est atteinte.</a:t>
            </a:r>
          </a:p>
          <a:p>
            <a:endParaRPr lang="en-US" baseline="0"/>
          </a:p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321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But complexe:</a:t>
            </a:r>
            <a:r>
              <a:rPr lang="en-US" baseline="0"/>
              <a:t> La façon d'atteindre le but n'est pas encore connue. </a:t>
            </a:r>
          </a:p>
          <a:p>
            <a:endParaRPr lang="en-US" baseline="0"/>
          </a:p>
          <a:p>
            <a:r>
              <a:rPr lang="en-US" baseline="0"/>
              <a:t>Si le but est trop complexe, les employés vont être trop stressés	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3732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35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314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498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815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86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675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03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89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85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56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97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7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7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224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u6XAPnuFjJc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/>
              <a:t>ADM2736A</a:t>
            </a:r>
            <a:br>
              <a:rPr lang="fr-CA"/>
            </a:br>
            <a:r>
              <a:rPr lang="fr-CA"/>
              <a:t>Comportement organisationnel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/>
              <a:t>La motivation au travail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/>
              <a:t>Théories de contenu versus théories de processus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>
            <a:normAutofit/>
          </a:bodyPr>
          <a:lstStyle/>
          <a:p>
            <a:r>
              <a:rPr lang="fr-CA" b="1"/>
              <a:t>De contenu </a:t>
            </a:r>
            <a:r>
              <a:rPr lang="fr-CA"/>
              <a:t>: les gens sont motivés à agir afin de combler des besoins personnels. </a:t>
            </a:r>
            <a:r>
              <a:rPr lang="fr-CA" u="sng"/>
              <a:t>Quels sont ces besoins </a:t>
            </a:r>
            <a:r>
              <a:rPr lang="fr-CA"/>
              <a:t>?</a:t>
            </a:r>
          </a:p>
          <a:p>
            <a:pPr>
              <a:spcBef>
                <a:spcPts val="1824"/>
              </a:spcBef>
            </a:pPr>
            <a:r>
              <a:rPr lang="fr-CA" b="1"/>
              <a:t>De processus </a:t>
            </a:r>
            <a:r>
              <a:rPr lang="fr-CA"/>
              <a:t>: quels sont les </a:t>
            </a:r>
            <a:r>
              <a:rPr lang="fr-CA" u="sng"/>
              <a:t>processus psychologiques</a:t>
            </a:r>
            <a:r>
              <a:rPr lang="fr-CA"/>
              <a:t> par lesquels les gens deviennent plus ou moins motivés ?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595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0"/>
            <a:ext cx="8229600" cy="1143000"/>
          </a:xfrm>
        </p:spPr>
        <p:txBody>
          <a:bodyPr/>
          <a:lstStyle/>
          <a:p>
            <a:r>
              <a:rPr lang="fr-CA"/>
              <a:t>Théories de contenu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850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08038"/>
          </a:xfrm>
        </p:spPr>
        <p:txBody>
          <a:bodyPr>
            <a:normAutofit fontScale="90000"/>
          </a:bodyPr>
          <a:lstStyle/>
          <a:p>
            <a:r>
              <a:rPr lang="fr-CA"/>
              <a:t>Quels besoins avons-nous à combler ?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4894478"/>
              </p:ext>
            </p:extLst>
          </p:nvPr>
        </p:nvGraphicFramePr>
        <p:xfrm>
          <a:off x="457200" y="1219201"/>
          <a:ext cx="8229600" cy="4419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4768">
                <a:tc>
                  <a:txBody>
                    <a:bodyPr/>
                    <a:lstStyle/>
                    <a:p>
                      <a:r>
                        <a:rPr lang="fr-CA" noProof="0"/>
                        <a:t>Besoins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/>
                        <a:t>Théorie(s)</a:t>
                      </a:r>
                      <a:r>
                        <a:rPr lang="fr-CA" baseline="0" noProof="0"/>
                        <a:t> y faisant référence</a:t>
                      </a:r>
                      <a:endParaRPr lang="fr-CA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6275">
                <a:tc>
                  <a:txBody>
                    <a:bodyPr/>
                    <a:lstStyle/>
                    <a:p>
                      <a:r>
                        <a:rPr lang="fr-CA" noProof="0"/>
                        <a:t>Physiologique,</a:t>
                      </a:r>
                      <a:r>
                        <a:rPr lang="fr-CA" baseline="0" noProof="0"/>
                        <a:t> de s</a:t>
                      </a:r>
                      <a:r>
                        <a:rPr lang="fr-CA" noProof="0"/>
                        <a:t>écurité, existentiels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/>
                        <a:t>Hiérarchisation des besoins (</a:t>
                      </a:r>
                      <a:r>
                        <a:rPr lang="fr-CA" noProof="0" err="1"/>
                        <a:t>Maslow</a:t>
                      </a:r>
                      <a:r>
                        <a:rPr lang="fr-CA" noProof="0"/>
                        <a:t>)</a:t>
                      </a:r>
                    </a:p>
                    <a:p>
                      <a:r>
                        <a:rPr lang="fr-CA" noProof="0"/>
                        <a:t>ERD (</a:t>
                      </a:r>
                      <a:r>
                        <a:rPr lang="fr-CA" noProof="0" err="1"/>
                        <a:t>Alderfer</a:t>
                      </a:r>
                      <a:r>
                        <a:rPr lang="fr-CA" noProof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4510">
                <a:tc>
                  <a:txBody>
                    <a:bodyPr/>
                    <a:lstStyle/>
                    <a:p>
                      <a:r>
                        <a:rPr lang="fr-CA" noProof="0"/>
                        <a:t>Sociaux, relationnels, d’affiliation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noProof="0"/>
                        <a:t>Hiérarchisation des besoins (</a:t>
                      </a:r>
                      <a:r>
                        <a:rPr lang="fr-CA" noProof="0" err="1"/>
                        <a:t>Maslow</a:t>
                      </a:r>
                      <a:r>
                        <a:rPr lang="fr-CA" noProof="0"/>
                        <a:t>)</a:t>
                      </a:r>
                    </a:p>
                    <a:p>
                      <a:r>
                        <a:rPr lang="fr-CA" noProof="0"/>
                        <a:t>ERD (</a:t>
                      </a:r>
                      <a:r>
                        <a:rPr lang="fr-CA" noProof="0" err="1"/>
                        <a:t>Alderfer</a:t>
                      </a:r>
                      <a:r>
                        <a:rPr lang="fr-CA" noProof="0"/>
                        <a:t>)</a:t>
                      </a:r>
                    </a:p>
                    <a:p>
                      <a:r>
                        <a:rPr lang="fr-CA" noProof="0"/>
                        <a:t>Besoins</a:t>
                      </a:r>
                      <a:r>
                        <a:rPr lang="fr-CA" baseline="0" noProof="0"/>
                        <a:t> acquis (</a:t>
                      </a:r>
                      <a:r>
                        <a:rPr lang="fr-CA" baseline="0" noProof="0" err="1"/>
                        <a:t>McClelland</a:t>
                      </a:r>
                      <a:r>
                        <a:rPr lang="fr-CA" baseline="0" noProof="0"/>
                        <a:t>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i="1" noProof="0"/>
                        <a:t>Théorie</a:t>
                      </a:r>
                      <a:r>
                        <a:rPr lang="fr-CA" i="1" baseline="0" noProof="0"/>
                        <a:t> de l’autodétermination</a:t>
                      </a:r>
                      <a:endParaRPr lang="fr-CA" i="1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4768">
                <a:tc>
                  <a:txBody>
                    <a:bodyPr/>
                    <a:lstStyle/>
                    <a:p>
                      <a:r>
                        <a:rPr lang="fr-CA" noProof="0"/>
                        <a:t>De pouvoir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noProof="0"/>
                        <a:t>Besoins</a:t>
                      </a:r>
                      <a:r>
                        <a:rPr lang="fr-CA" baseline="0" noProof="0"/>
                        <a:t> acquis (</a:t>
                      </a:r>
                      <a:r>
                        <a:rPr lang="fr-CA" baseline="0" noProof="0" err="1"/>
                        <a:t>McClelland</a:t>
                      </a:r>
                      <a:r>
                        <a:rPr lang="fr-CA" baseline="0" noProof="0"/>
                        <a:t>)</a:t>
                      </a:r>
                      <a:endParaRPr lang="fr-CA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4768">
                <a:tc>
                  <a:txBody>
                    <a:bodyPr/>
                    <a:lstStyle/>
                    <a:p>
                      <a:r>
                        <a:rPr lang="fr-CA" i="1" noProof="0"/>
                        <a:t>D’autonomie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i="1" noProof="0"/>
                        <a:t>Théorie</a:t>
                      </a:r>
                      <a:r>
                        <a:rPr lang="fr-CA" i="1" baseline="0" noProof="0"/>
                        <a:t> de l’autodétermination</a:t>
                      </a:r>
                      <a:endParaRPr lang="fr-CA" i="1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45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noProof="0"/>
                        <a:t>De réalisation de soi, de développement, d’accomplissement, d’estime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noProof="0"/>
                        <a:t>Hiérarchisation des besoins (</a:t>
                      </a:r>
                      <a:r>
                        <a:rPr lang="fr-CA" noProof="0" err="1"/>
                        <a:t>Maslow</a:t>
                      </a:r>
                      <a:r>
                        <a:rPr lang="fr-CA" noProof="0"/>
                        <a:t>)</a:t>
                      </a:r>
                    </a:p>
                    <a:p>
                      <a:r>
                        <a:rPr lang="fr-CA" noProof="0"/>
                        <a:t>ERD (</a:t>
                      </a:r>
                      <a:r>
                        <a:rPr lang="fr-CA" noProof="0" err="1"/>
                        <a:t>Alderfer</a:t>
                      </a:r>
                      <a:r>
                        <a:rPr lang="fr-CA" noProof="0"/>
                        <a:t>)</a:t>
                      </a:r>
                    </a:p>
                    <a:p>
                      <a:r>
                        <a:rPr lang="fr-CA" noProof="0"/>
                        <a:t>Besoins</a:t>
                      </a:r>
                      <a:r>
                        <a:rPr lang="fr-CA" baseline="0" noProof="0"/>
                        <a:t> acquis (</a:t>
                      </a:r>
                      <a:r>
                        <a:rPr lang="fr-CA" baseline="0" noProof="0" err="1"/>
                        <a:t>McClelland</a:t>
                      </a:r>
                      <a:r>
                        <a:rPr lang="fr-CA" baseline="0" noProof="0"/>
                        <a:t>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i="1" noProof="0"/>
                        <a:t>Théorie</a:t>
                      </a:r>
                      <a:r>
                        <a:rPr lang="fr-CA" i="1" baseline="0" noProof="0"/>
                        <a:t> de l’autodétermination</a:t>
                      </a:r>
                      <a:endParaRPr lang="fr-CA" i="1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4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371600" y="5791200"/>
            <a:ext cx="64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rgbClr val="008000"/>
                </a:solidFill>
              </a:rPr>
              <a:t>CONCLUSIONS PRATIQUES ???</a:t>
            </a:r>
          </a:p>
        </p:txBody>
      </p:sp>
    </p:spTree>
    <p:extLst>
      <p:ext uri="{BB962C8B-B14F-4D97-AF65-F5344CB8AC3E}">
        <p14:creationId xmlns:p14="http://schemas.microsoft.com/office/powerpoint/2010/main" val="1536456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>
                <a:hlinkClick r:id="rId3"/>
              </a:rPr>
              <a:t>Les limites de l'argent comme source de motivation</a:t>
            </a:r>
            <a:br>
              <a:rPr lang="fr-CA"/>
            </a:br>
            <a:br>
              <a:rPr lang="fr-CA"/>
            </a:br>
            <a:r>
              <a:rPr lang="fr-CA"/>
              <a:t>https://www.youtube.com/watch?v=u6XAPnuFjJc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497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fr-CA"/>
              <a:t>Motivation extrinsèque et intrinsèque</a:t>
            </a:r>
            <a:br>
              <a:rPr lang="fr-CA"/>
            </a:br>
            <a:r>
              <a:rPr lang="fr-CA" sz="3100"/>
              <a:t>(théorie de l’autodétermination en parle)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7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0029215"/>
              </p:ext>
            </p:extLst>
          </p:nvPr>
        </p:nvGraphicFramePr>
        <p:xfrm>
          <a:off x="457200" y="1371600"/>
          <a:ext cx="8229600" cy="4827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5532">
                <a:tc>
                  <a:txBody>
                    <a:bodyPr/>
                    <a:lstStyle/>
                    <a:p>
                      <a:pPr algn="ctr"/>
                      <a:r>
                        <a:rPr lang="fr-CA" sz="2800" baseline="0" noProof="0"/>
                        <a:t>Motivation extrinsèque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2800" noProof="0"/>
                        <a:t>Motivation </a:t>
                      </a:r>
                      <a:r>
                        <a:rPr lang="fr-CA" sz="2800" baseline="0" noProof="0"/>
                        <a:t>intrinsèque</a:t>
                      </a:r>
                      <a:endParaRPr lang="fr-CA" sz="2800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fr-CA" sz="1800" baseline="0" noProof="0"/>
                        <a:t>Motivé à bien travailler </a:t>
                      </a:r>
                      <a:r>
                        <a:rPr lang="fr-CA" sz="1800" b="1" baseline="0" noProof="0"/>
                        <a:t>pour recevoir une récompense</a:t>
                      </a:r>
                      <a:r>
                        <a:rPr lang="fr-CA" sz="1800" baseline="0" noProof="0"/>
                        <a:t>. /</a:t>
                      </a:r>
                      <a:r>
                        <a:rPr lang="fr-CA" sz="1800" baseline="0" noProof="0">
                          <a:solidFill>
                            <a:srgbClr val="FF0000"/>
                          </a:solidFill>
                        </a:rPr>
                        <a:t>motivation hors de la tâche</a:t>
                      </a:r>
                      <a:endParaRPr lang="fr-CA" sz="160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fr-CA" sz="1800" baseline="0" noProof="0"/>
                        <a:t>Motivé à bien travailler </a:t>
                      </a:r>
                      <a:r>
                        <a:rPr lang="fr-CA" sz="1800" b="1" baseline="0" noProof="0"/>
                        <a:t>car on prend plaisir au travail lui-même</a:t>
                      </a:r>
                      <a:r>
                        <a:rPr lang="fr-CA" sz="1800" baseline="0" noProof="0"/>
                        <a:t>.</a:t>
                      </a:r>
                      <a:endParaRPr lang="fr-CA" sz="1600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00799">
                <a:tc>
                  <a:txBody>
                    <a:bodyPr/>
                    <a:lstStyle/>
                    <a:p>
                      <a:r>
                        <a:rPr lang="fr-CA" noProof="0"/>
                        <a:t>Sources possibles : 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CA" baseline="0" noProof="0"/>
                        <a:t>Augmentations salariales / bonus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CA" baseline="0" noProof="0"/>
                        <a:t>Promotions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CA" baseline="0" noProof="0"/>
                        <a:t>Autres avantages découlant de la performance</a:t>
                      </a:r>
                      <a:endParaRPr lang="fr-CA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/>
                        <a:buNone/>
                      </a:pPr>
                      <a:r>
                        <a:rPr lang="fr-CA" baseline="0" noProof="0"/>
                        <a:t>Sources possibles :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CA" baseline="0" noProof="0"/>
                        <a:t>Sentiment que son travail est valorisé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CA" baseline="0" noProof="0"/>
                        <a:t>Sentiment de compétence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CA" baseline="0" noProof="0"/>
                        <a:t>Sentiment autonomie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fr-CA" baseline="0" noProof="0"/>
                        <a:t>Sentiment d’influence</a:t>
                      </a:r>
                      <a:endParaRPr lang="fr-CA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1646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baseline="0" noProof="0"/>
                        <a:t>Sert surtout à combler besoins d’ordre inférieur.</a:t>
                      </a:r>
                      <a:endParaRPr lang="fr-CA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/>
                        <a:t>Sert surtout à combler</a:t>
                      </a:r>
                      <a:r>
                        <a:rPr lang="fr-CA" baseline="0" noProof="0"/>
                        <a:t> les besoins d’ordre supérieur.</a:t>
                      </a:r>
                      <a:endParaRPr lang="fr-CA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2925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/>
              <a:t>Conception de postes stimulants</a:t>
            </a:r>
            <a:br>
              <a:rPr lang="fr-CA"/>
            </a:br>
            <a:r>
              <a:rPr lang="fr-CA" sz="3100"/>
              <a:t>(Chapitre 6)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CA"/>
              <a:t>Caractéristiques de l’emploi associées à la satisfaction avec le </a:t>
            </a:r>
            <a:r>
              <a:rPr lang="fr-CA" u="sng"/>
              <a:t>travail proprement dit</a:t>
            </a:r>
            <a:r>
              <a:rPr lang="fr-CA"/>
              <a:t> :</a:t>
            </a:r>
          </a:p>
          <a:p>
            <a:pPr lvl="1"/>
            <a:r>
              <a:rPr lang="en-US"/>
              <a:t>Polyvalence</a:t>
            </a:r>
          </a:p>
          <a:p>
            <a:pPr lvl="1"/>
            <a:r>
              <a:rPr lang="en-US"/>
              <a:t>Intégralité de la tâche</a:t>
            </a:r>
          </a:p>
          <a:p>
            <a:pPr lvl="1"/>
            <a:r>
              <a:rPr lang="en-US"/>
              <a:t>Valeur de la tâche</a:t>
            </a:r>
          </a:p>
          <a:p>
            <a:pPr lvl="1"/>
            <a:r>
              <a:rPr lang="en-US"/>
              <a:t>Rétroaction</a:t>
            </a:r>
          </a:p>
          <a:p>
            <a:pPr lvl="1"/>
            <a:r>
              <a:rPr lang="en-US"/>
              <a:t>Autonomie</a:t>
            </a:r>
            <a:endParaRPr lang="fr-CA"/>
          </a:p>
          <a:p>
            <a:r>
              <a:rPr lang="en-US" sz="2800" i="1">
                <a:solidFill>
                  <a:srgbClr val="00B050"/>
                </a:solidFill>
              </a:rPr>
              <a:t>Devrait-on enricher les postes de tout le monde ?</a:t>
            </a:r>
          </a:p>
          <a:p>
            <a:pPr marL="914400" lvl="2" indent="0">
              <a:buNone/>
            </a:pPr>
            <a:r>
              <a:rPr lang="en-US" sz="2000" i="1">
                <a:solidFill>
                  <a:srgbClr val="00B050"/>
                </a:solidFill>
              </a:rPr>
              <a:t>=&gt; Des fois ça ne vaut pas le coup; tout dépend des besoins des différents individus.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7</a:t>
            </a:fld>
            <a:endParaRPr lang="en-US"/>
          </a:p>
        </p:txBody>
      </p:sp>
      <p:sp>
        <p:nvSpPr>
          <p:cNvPr id="8" name="Right Brace 7"/>
          <p:cNvSpPr/>
          <p:nvPr/>
        </p:nvSpPr>
        <p:spPr>
          <a:xfrm>
            <a:off x="4648200" y="2819400"/>
            <a:ext cx="228600" cy="22098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9" name="TextBox 8"/>
          <p:cNvSpPr txBox="1"/>
          <p:nvPr/>
        </p:nvSpPr>
        <p:spPr>
          <a:xfrm>
            <a:off x="4906537" y="3462635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FF0000"/>
                </a:solidFill>
              </a:rPr>
              <a:t>Favorisent la motivation </a:t>
            </a:r>
            <a:r>
              <a:rPr lang="en-US" u="sng">
                <a:solidFill>
                  <a:srgbClr val="FF0000"/>
                </a:solidFill>
              </a:rPr>
              <a:t>intrinsèque</a:t>
            </a:r>
            <a:r>
              <a:rPr lang="en-US">
                <a:solidFill>
                  <a:srgbClr val="FF0000"/>
                </a:solidFill>
              </a:rPr>
              <a:t> en comblant besoins d'ordre supérieur!</a:t>
            </a:r>
            <a:endParaRPr lang="fr-CA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43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0"/>
            <a:ext cx="8229600" cy="1143000"/>
          </a:xfrm>
        </p:spPr>
        <p:txBody>
          <a:bodyPr/>
          <a:lstStyle/>
          <a:p>
            <a:r>
              <a:rPr lang="fr-CA"/>
              <a:t>Théories de processus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639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Justice organisationnelle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/>
              <a:t>Trois grands types :</a:t>
            </a:r>
          </a:p>
          <a:p>
            <a:r>
              <a:rPr lang="fr-CA"/>
              <a:t>Justice distributive: </a:t>
            </a:r>
            <a:r>
              <a:rPr lang="fr-CA">
                <a:solidFill>
                  <a:srgbClr val="FF0000"/>
                </a:solidFill>
              </a:rPr>
              <a:t>la distribution des biens (exemple bonus) est-elle juste? =&gt; implique forcément une comparaison avec un autre</a:t>
            </a:r>
            <a:endParaRPr lang="fr-CA"/>
          </a:p>
          <a:p>
            <a:r>
              <a:rPr lang="fr-CA"/>
              <a:t>Justice procédurale</a:t>
            </a:r>
          </a:p>
          <a:p>
            <a:r>
              <a:rPr lang="fr-CA"/>
              <a:t>Justice interactionnelle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639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Justice distributive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CA"/>
              <a:t>« Ce que j’ai reçu, est-ce juste comparé à ce que quelqu’un d’autre à reçu ? »</a:t>
            </a:r>
          </a:p>
          <a:p>
            <a:r>
              <a:rPr lang="en-US"/>
              <a:t>Fondée sur la perception d'équité, d'égalité, ou des besoins relatifs de chacun</a:t>
            </a:r>
          </a:p>
          <a:p>
            <a:r>
              <a:rPr lang="en-US"/>
              <a:t>Principe d'équité</a:t>
            </a:r>
          </a:p>
          <a:p>
            <a:pPr marL="0" indent="0">
              <a:buNone/>
            </a:pPr>
            <a:r>
              <a:rPr lang="en-US"/>
              <a:t>       </a:t>
            </a:r>
            <a:r>
              <a:rPr lang="en-US" sz="2200"/>
              <a:t>VOUS				   L'AUTRE</a:t>
            </a:r>
          </a:p>
          <a:p>
            <a:pPr marL="0" indent="0">
              <a:buNone/>
            </a:pPr>
            <a:r>
              <a:rPr lang="en-US" sz="2200"/>
              <a:t>   Rétributions		</a:t>
            </a:r>
            <a:r>
              <a:rPr lang="en-US" sz="2200">
                <a:solidFill>
                  <a:srgbClr val="FF0000"/>
                </a:solidFill>
                <a:sym typeface="Wingdings" panose="05000000000000000000" pitchFamily="2" charset="2"/>
              </a:rPr>
              <a:t>&lt;</a:t>
            </a:r>
            <a:r>
              <a:rPr lang="en-US" sz="2200">
                <a:solidFill>
                  <a:srgbClr val="00B050"/>
                </a:solidFill>
                <a:sym typeface="Wingdings" panose="05000000000000000000" pitchFamily="2" charset="2"/>
              </a:rPr>
              <a:t>=</a:t>
            </a:r>
            <a:r>
              <a:rPr lang="en-US" sz="2200">
                <a:sym typeface="Wingdings" panose="05000000000000000000" pitchFamily="2" charset="2"/>
              </a:rPr>
              <a:t>&gt;</a:t>
            </a:r>
            <a:r>
              <a:rPr lang="en-US" sz="2200"/>
              <a:t>		Rétribution	</a:t>
            </a:r>
          </a:p>
          <a:p>
            <a:pPr marL="0" indent="0">
              <a:buNone/>
            </a:pPr>
            <a:r>
              <a:rPr lang="en-US" sz="2200"/>
              <a:t>   contribution				contribution					</a:t>
            </a:r>
            <a:endParaRPr lang="fr-CA" sz="2200"/>
          </a:p>
          <a:p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10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5237356"/>
            <a:ext cx="152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029200" y="5237356"/>
            <a:ext cx="152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713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Justice </a:t>
            </a:r>
            <a:r>
              <a:rPr lang="en-US" err="1"/>
              <a:t>procédurale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CA"/>
              <a:t>« La procédure décisionnelle utilisée pour déterminer ce que j’ai reçu, est-elle juste ? »</a:t>
            </a:r>
          </a:p>
          <a:p>
            <a:r>
              <a:rPr lang="fr-CA"/>
              <a:t>Règles :</a:t>
            </a:r>
          </a:p>
          <a:p>
            <a:pPr marL="514350" indent="-514350">
              <a:buAutoNum type="arabicPeriod"/>
            </a:pPr>
            <a:r>
              <a:rPr lang="en-US"/>
              <a:t>La procedure est-elle appliquée de façon cohérente ?</a:t>
            </a:r>
          </a:p>
          <a:p>
            <a:pPr marL="514350" indent="-514350">
              <a:buAutoNum type="arabicPeriod"/>
            </a:pPr>
            <a:r>
              <a:rPr lang="en-US"/>
              <a:t>Les decisions prises peuvent-ells être corrigées ?</a:t>
            </a:r>
          </a:p>
          <a:p>
            <a:pPr marL="514350" indent="-514350">
              <a:buAutoNum type="arabicPeriod"/>
            </a:pPr>
            <a:r>
              <a:rPr lang="en-US"/>
              <a:t>Le décideur est-il biaisé?</a:t>
            </a:r>
          </a:p>
          <a:p>
            <a:pPr marL="514350" indent="-514350">
              <a:buAutoNum type="arabicPeriod"/>
            </a:pPr>
            <a:r>
              <a:rPr lang="en-US"/>
              <a:t>Les informations utilisées pour decider sont-ells justes ?</a:t>
            </a:r>
          </a:p>
          <a:p>
            <a:pPr marL="514350" indent="-514350">
              <a:buAutoNum type="arabicPeriod"/>
            </a:pPr>
            <a:r>
              <a:rPr lang="en-US"/>
              <a:t>La procedure reflète t-elle les intérêts de tous les partis affectés ?</a:t>
            </a:r>
          </a:p>
          <a:p>
            <a:pPr marL="514350" indent="-514350">
              <a:buAutoNum type="arabicPeriod"/>
            </a:pPr>
            <a:r>
              <a:rPr lang="en-US"/>
              <a:t>La procedure est-elle considérée éthique par ceux affectés ?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740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/>
              <a:t>Distributive vs. Procédurale ? Laquelle est la plus importante à gérer ?</a:t>
            </a:r>
            <a:br>
              <a:rPr lang="fr-CA"/>
            </a:br>
            <a:br>
              <a:rPr lang="fr-CA"/>
            </a:br>
            <a:r>
              <a:rPr lang="fr-CA"/>
              <a:t>=&gt; </a:t>
            </a:r>
            <a:r>
              <a:rPr lang="en-US" i="1">
                <a:solidFill>
                  <a:srgbClr val="FF0000"/>
                </a:solidFill>
              </a:rPr>
              <a:t>Quand le patron est capable de satisfaire la perception de justice procédurale des employés, il leur est plus facile de réaliser la justice distributive.</a:t>
            </a:r>
            <a:br>
              <a:rPr lang="fr-CA" i="1">
                <a:solidFill>
                  <a:srgbClr val="FF0000"/>
                </a:solidFill>
              </a:rPr>
            </a:br>
            <a:endParaRPr lang="fr-CA" i="1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9892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Justice interactionnelle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CA"/>
              <a:t>« La façon dont les gens en autorité interagissent avec moi, est-elle juste ? »</a:t>
            </a:r>
          </a:p>
          <a:p>
            <a:r>
              <a:rPr lang="fr-CA"/>
              <a:t>Justice </a:t>
            </a:r>
            <a:r>
              <a:rPr lang="fr-CA" u="sng"/>
              <a:t>interpersonnelle</a:t>
            </a:r>
          </a:p>
          <a:p>
            <a:pPr lvl="1"/>
            <a:r>
              <a:rPr lang="en-US">
                <a:solidFill>
                  <a:srgbClr val="00B050"/>
                </a:solidFill>
              </a:rPr>
              <a:t>Se faire traiter avec respect et dignité</a:t>
            </a:r>
          </a:p>
          <a:p>
            <a:pPr marL="457200" lvl="1" indent="0">
              <a:buNone/>
            </a:pPr>
            <a:r>
              <a:rPr lang="en-US">
                <a:solidFill>
                  <a:srgbClr val="00B050"/>
                </a:solidFill>
              </a:rPr>
              <a:t>ex: Patron qui dit que la performance est pas bonne; peut le faire de façon rabaissante ou peur faire preuve d'appui/d'aide</a:t>
            </a:r>
            <a:endParaRPr lang="fr-CA">
              <a:solidFill>
                <a:srgbClr val="00B050"/>
              </a:solidFill>
            </a:endParaRPr>
          </a:p>
          <a:p>
            <a:endParaRPr lang="fr-CA"/>
          </a:p>
          <a:p>
            <a:r>
              <a:rPr lang="fr-CA"/>
              <a:t>Justice du </a:t>
            </a:r>
            <a:r>
              <a:rPr lang="fr-CA" u="sng"/>
              <a:t>partage de l’information</a:t>
            </a:r>
          </a:p>
          <a:p>
            <a:pPr lvl="1"/>
            <a:r>
              <a:rPr lang="en-US"/>
              <a:t>Se faire bien expliquer les decisions, et que cette explication soit juste.</a:t>
            </a:r>
          </a:p>
          <a:p>
            <a:pPr marL="457200" lvl="1" indent="0">
              <a:buNone/>
            </a:pPr>
            <a:r>
              <a:rPr lang="en-US">
                <a:solidFill>
                  <a:srgbClr val="00B050"/>
                </a:solidFill>
              </a:rPr>
              <a:t>ex: coupage de salaire dans des sites à performance moindre =&gt; moins de vols lorsque l'explication de la coupure est bien expliquée</a:t>
            </a:r>
          </a:p>
          <a:p>
            <a:pPr lvl="1"/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012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/>
              <a:t>L’importance de la justice du partage de l’information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14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828800" y="4274315"/>
            <a:ext cx="4343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1828800" y="2521715"/>
            <a:ext cx="0" cy="1752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 rot="16200000">
            <a:off x="527567" y="321334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>
                <a:solidFill>
                  <a:srgbClr val="0070C0"/>
                </a:solidFill>
              </a:rPr>
              <a:t>Vols au travail</a:t>
            </a:r>
            <a:endParaRPr lang="en-US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43100" y="466335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>
                <a:solidFill>
                  <a:srgbClr val="0070C0"/>
                </a:solidFill>
              </a:rPr>
              <a:t>Période relative aux réductions salariales</a:t>
            </a:r>
            <a:endParaRPr lang="en-US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24050" y="4274315"/>
            <a:ext cx="91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400">
                <a:solidFill>
                  <a:srgbClr val="0070C0"/>
                </a:solidFill>
              </a:rPr>
              <a:t>Avant</a:t>
            </a:r>
            <a:endParaRPr lang="en-US" sz="140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43300" y="4274315"/>
            <a:ext cx="91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400">
                <a:solidFill>
                  <a:srgbClr val="0070C0"/>
                </a:solidFill>
              </a:rPr>
              <a:t>Durant</a:t>
            </a:r>
            <a:endParaRPr lang="en-US" sz="140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57800" y="4274315"/>
            <a:ext cx="91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400">
                <a:solidFill>
                  <a:srgbClr val="0070C0"/>
                </a:solidFill>
              </a:rPr>
              <a:t>Après</a:t>
            </a:r>
            <a:endParaRPr lang="en-US" sz="1400">
              <a:solidFill>
                <a:srgbClr val="0070C0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2286000" y="4045715"/>
            <a:ext cx="1714500" cy="0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000500" y="4007615"/>
            <a:ext cx="1714500" cy="38100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2286000" y="2597915"/>
            <a:ext cx="1714500" cy="144780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000500" y="2597915"/>
            <a:ext cx="1714500" cy="140970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2286000" y="3588515"/>
            <a:ext cx="1714500" cy="457200"/>
          </a:xfrm>
          <a:prstGeom prst="line">
            <a:avLst/>
          </a:prstGeom>
          <a:ln w="254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000500" y="3588515"/>
            <a:ext cx="1714500" cy="304800"/>
          </a:xfrm>
          <a:prstGeom prst="line">
            <a:avLst/>
          </a:prstGeom>
          <a:ln w="254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2228850" y="3931415"/>
            <a:ext cx="152400" cy="1524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3924300" y="2527222"/>
            <a:ext cx="152400" cy="141386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2228850" y="3955972"/>
            <a:ext cx="152400" cy="1413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3924300" y="3517822"/>
            <a:ext cx="152400" cy="1413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2209800" y="3958501"/>
            <a:ext cx="152400" cy="1413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3924300" y="3984547"/>
            <a:ext cx="152400" cy="1413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248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3" grpId="0" animBg="1"/>
      <p:bldP spid="25" grpId="0" animBg="1"/>
      <p:bldP spid="26" grpId="0" animBg="1"/>
      <p:bldP spid="2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868362"/>
          </a:xfrm>
        </p:spPr>
        <p:txBody>
          <a:bodyPr/>
          <a:lstStyle/>
          <a:p>
            <a:r>
              <a:rPr lang="fr-CA"/>
              <a:t>Théorie des attentes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57200" y="1249362"/>
            <a:ext cx="8077200" cy="477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06400"/>
            <a:ext cx="7880363" cy="597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4966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90800"/>
            <a:ext cx="8229600" cy="1143000"/>
          </a:xfrm>
        </p:spPr>
        <p:txBody>
          <a:bodyPr/>
          <a:lstStyle/>
          <a:p>
            <a:r>
              <a:rPr lang="fr-CA"/>
              <a:t>Théorie de la fixation d’objectifs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5555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/>
              <a:t>Pour qu’un objectif soit motivant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CA"/>
              <a:t>Spécificité (objectif clair avec échéancier précis)</a:t>
            </a:r>
          </a:p>
          <a:p>
            <a:r>
              <a:rPr lang="fr-CA"/>
              <a:t>Difficulté (objectif ambitieux et réalisable)</a:t>
            </a:r>
          </a:p>
          <a:p>
            <a:r>
              <a:rPr lang="fr-CA"/>
              <a:t>Engagement à réaliser l’objectif (dit en public, incitatifs, participation, formation/coaching offert, ressources disponibles)</a:t>
            </a:r>
          </a:p>
          <a:p>
            <a:r>
              <a:rPr lang="fr-CA"/>
              <a:t>Rétroaction intérimaire donnée à l’employé quant à son progrès </a:t>
            </a:r>
          </a:p>
          <a:p>
            <a:r>
              <a:rPr lang="fr-CA"/>
              <a:t>Pas trop complexe </a:t>
            </a:r>
          </a:p>
          <a:p>
            <a:pPr lvl="1"/>
            <a:r>
              <a:rPr lang="en-US"/>
              <a:t>Objectifs axés sur la performance versus ceux axés sur l'apprentissage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43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Question de pratique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fr-CA"/>
              <a:t>Si je suis particulièrement satisfait avec mon travail proprement dit, il y a de très bonnes chances que</a:t>
            </a:r>
            <a:r>
              <a:rPr lang="is-IS"/>
              <a:t>…</a:t>
            </a:r>
          </a:p>
          <a:p>
            <a:pPr marL="514350" indent="-514350">
              <a:buFont typeface="+mj-lt"/>
              <a:buAutoNum type="alphaLcParenR"/>
            </a:pPr>
            <a:r>
              <a:rPr lang="fr-CA"/>
              <a:t>Mon instrumentalité soit très élevée.</a:t>
            </a:r>
          </a:p>
          <a:p>
            <a:pPr marL="514350" indent="-514350">
              <a:buFont typeface="+mj-lt"/>
              <a:buAutoNum type="alphaLcParenR"/>
            </a:pPr>
            <a:r>
              <a:rPr lang="fr-CA"/>
              <a:t>Je perçoive souvent une justice procédurale élevée, mais une justice distributive basse.</a:t>
            </a:r>
          </a:p>
          <a:p>
            <a:pPr marL="514350" indent="-514350">
              <a:buFont typeface="+mj-lt"/>
              <a:buAutoNum type="alphaLcParenR"/>
            </a:pPr>
            <a:r>
              <a:rPr lang="fr-CA"/>
              <a:t>Mes besoins d’ordre inférieur soient satisfaits.</a:t>
            </a:r>
          </a:p>
          <a:p>
            <a:pPr marL="514350" indent="-514350">
              <a:buFont typeface="+mj-lt"/>
              <a:buAutoNum type="alphaLcParenR"/>
            </a:pPr>
            <a:r>
              <a:rPr lang="fr-CA"/>
              <a:t>Aucune des options n’est juste.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2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1714</TotalTime>
  <Words>1127</Words>
  <Application>Microsoft Office PowerPoint</Application>
  <PresentationFormat>On-screen Show (4:3)</PresentationFormat>
  <Paragraphs>208</Paragraphs>
  <Slides>18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Symbol</vt:lpstr>
      <vt:lpstr>Wingdings</vt:lpstr>
      <vt:lpstr>Office Theme</vt:lpstr>
      <vt:lpstr>ADM2736A Comportement organisationnel</vt:lpstr>
      <vt:lpstr>Théories de contenu versus théories de processus</vt:lpstr>
      <vt:lpstr>Théories de contenu</vt:lpstr>
      <vt:lpstr>Quels besoins avons-nous à combler ?</vt:lpstr>
      <vt:lpstr>Les limites de l'argent comme source de motivation  https://www.youtube.com/watch?v=u6XAPnuFjJc</vt:lpstr>
      <vt:lpstr>Motivation extrinsèque et intrinsèque (théorie de l’autodétermination en parle)</vt:lpstr>
      <vt:lpstr>Conception de postes stimulants (Chapitre 6)</vt:lpstr>
      <vt:lpstr>Théories de processus</vt:lpstr>
      <vt:lpstr>Justice organisationnelle</vt:lpstr>
      <vt:lpstr>Justice distributive</vt:lpstr>
      <vt:lpstr>Justice procédurale</vt:lpstr>
      <vt:lpstr>Distributive vs. Procédurale ? Laquelle est la plus importante à gérer ?  =&gt; Quand le patron est capable de satisfaire la perception de justice procédurale des employés, il leur est plus facile de réaliser la justice distributive. </vt:lpstr>
      <vt:lpstr>Justice interactionnelle</vt:lpstr>
      <vt:lpstr>L’importance de la justice du partage de l’information</vt:lpstr>
      <vt:lpstr>Théorie des attentes</vt:lpstr>
      <vt:lpstr>Théorie de la fixation d’objectifs</vt:lpstr>
      <vt:lpstr>Pour qu’un objectif soit motivant</vt:lpstr>
      <vt:lpstr>Question de pratique</vt:lpstr>
    </vt:vector>
  </TitlesOfParts>
  <Company>Telfer School of Management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MBA5531A Comportement organisationnel</dc:title>
  <dc:creator>Laurent Lapierre</dc:creator>
  <cp:lastModifiedBy>Axel Grissa</cp:lastModifiedBy>
  <cp:revision>238</cp:revision>
  <dcterms:created xsi:type="dcterms:W3CDTF">2013-03-05T14:47:52Z</dcterms:created>
  <dcterms:modified xsi:type="dcterms:W3CDTF">2016-11-01T02:02:56Z</dcterms:modified>
</cp:coreProperties>
</file>