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9" r:id="rId2"/>
    <p:sldId id="260" r:id="rId3"/>
    <p:sldId id="285" r:id="rId4"/>
    <p:sldId id="261" r:id="rId5"/>
    <p:sldId id="284" r:id="rId6"/>
    <p:sldId id="287" r:id="rId7"/>
    <p:sldId id="286" r:id="rId8"/>
    <p:sldId id="262" r:id="rId9"/>
    <p:sldId id="288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6" r:id="rId18"/>
    <p:sldId id="268" r:id="rId19"/>
    <p:sldId id="281" r:id="rId20"/>
    <p:sldId id="280" r:id="rId21"/>
    <p:sldId id="279" r:id="rId22"/>
    <p:sldId id="278" r:id="rId23"/>
    <p:sldId id="289" r:id="rId24"/>
    <p:sldId id="277" r:id="rId25"/>
    <p:sldId id="276" r:id="rId26"/>
    <p:sldId id="290" r:id="rId27"/>
    <p:sldId id="263" r:id="rId28"/>
    <p:sldId id="283" r:id="rId29"/>
    <p:sldId id="282" r:id="rId30"/>
    <p:sldId id="265" r:id="rId31"/>
    <p:sldId id="291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7506D-F357-4AAB-BA40-4D5B9785184B}" type="datetimeFigureOut">
              <a:rPr lang="en-US" smtClean="0"/>
              <a:t>2/1/2012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7D831C-623B-41F8-B906-C50D18C5F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581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57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519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606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02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779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4867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D831C-623B-41F8-B906-C50D18C5F17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832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1973" y="609600"/>
            <a:ext cx="82295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Principles of LCA</a:t>
            </a:r>
          </a:p>
          <a:p>
            <a:endParaRPr lang="en-US" sz="2400" dirty="0" smtClean="0"/>
          </a:p>
          <a:p>
            <a:r>
              <a:rPr lang="en-US" sz="2400" dirty="0" smtClean="0"/>
              <a:t>LCA provides a way to assess the environmental impacts of a product in all stages of its life cycle: “from cradle to grave”</a:t>
            </a:r>
          </a:p>
          <a:p>
            <a:endParaRPr lang="en-US" sz="2400" dirty="0"/>
          </a:p>
          <a:p>
            <a:r>
              <a:rPr lang="en-US" sz="2400" dirty="0" smtClean="0"/>
              <a:t>These stages can be: raw </a:t>
            </a:r>
            <a:r>
              <a:rPr lang="en-US" sz="2400" dirty="0"/>
              <a:t>material </a:t>
            </a:r>
            <a:r>
              <a:rPr lang="en-US" sz="2400" dirty="0" smtClean="0"/>
              <a:t>extraction, materials </a:t>
            </a:r>
            <a:r>
              <a:rPr lang="en-US" sz="2400" dirty="0"/>
              <a:t>processing, manufacture, distribution, use, repair and maintenance, and disposal or </a:t>
            </a:r>
            <a:r>
              <a:rPr lang="en-US" sz="2400" dirty="0" smtClean="0"/>
              <a:t>recycling</a:t>
            </a:r>
          </a:p>
          <a:p>
            <a:endParaRPr lang="en-US" sz="2400" dirty="0"/>
          </a:p>
          <a:p>
            <a:r>
              <a:rPr lang="en-US" sz="2400" dirty="0" smtClean="0"/>
              <a:t>LCA can give us the pig picture regarding the environmental impacts about a new product to arrive at a more informed decision </a:t>
            </a:r>
          </a:p>
          <a:p>
            <a:endParaRPr lang="en-US" sz="2400" dirty="0" smtClean="0"/>
          </a:p>
          <a:p>
            <a:r>
              <a:rPr lang="en-US" sz="2400" dirty="0" smtClean="0"/>
              <a:t>Decisions such as: what materials </a:t>
            </a:r>
            <a:r>
              <a:rPr lang="en-US" sz="2400" dirty="0"/>
              <a:t>and source of </a:t>
            </a:r>
            <a:r>
              <a:rPr lang="en-US" sz="2400" dirty="0" smtClean="0"/>
              <a:t>energy to use, How to dispose of waste, etc.</a:t>
            </a:r>
            <a:endParaRPr lang="en-US" sz="2400" dirty="0"/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093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771435"/>
            <a:ext cx="64095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Benefits of designing a product to fit into a cycle: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waste minimization and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Reduction of use of raw materials </a:t>
            </a:r>
            <a:endParaRPr lang="en-US" sz="24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237" y="3283573"/>
            <a:ext cx="4394202" cy="3277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03934"/>
            <a:ext cx="4560887" cy="32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331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09875" y="1752600"/>
            <a:ext cx="2943225" cy="39624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486150" y="1976914"/>
            <a:ext cx="1447800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Materials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443287" y="2743200"/>
            <a:ext cx="1647825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Manufacturing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62350" y="3535918"/>
            <a:ext cx="13716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dirty="0"/>
              <a:t>Transporting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19499" y="4316968"/>
            <a:ext cx="12954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dirty="0"/>
              <a:t>Use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38550" y="5097065"/>
            <a:ext cx="12954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dirty="0"/>
              <a:t>Disposal </a:t>
            </a:r>
          </a:p>
        </p:txBody>
      </p:sp>
      <p:sp>
        <p:nvSpPr>
          <p:cNvPr id="12" name="Pentagon 11"/>
          <p:cNvSpPr/>
          <p:nvPr/>
        </p:nvSpPr>
        <p:spPr>
          <a:xfrm>
            <a:off x="1295400" y="3568184"/>
            <a:ext cx="1476375" cy="54661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Raw materials</a:t>
            </a:r>
            <a:endParaRPr lang="en-US" dirty="0"/>
          </a:p>
        </p:txBody>
      </p:sp>
      <p:sp>
        <p:nvSpPr>
          <p:cNvPr id="13" name="Pentagon 12"/>
          <p:cNvSpPr/>
          <p:nvPr/>
        </p:nvSpPr>
        <p:spPr>
          <a:xfrm>
            <a:off x="1304925" y="2514600"/>
            <a:ext cx="1476375" cy="4572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Energy </a:t>
            </a:r>
            <a:endParaRPr lang="en-US" dirty="0"/>
          </a:p>
        </p:txBody>
      </p:sp>
      <p:sp>
        <p:nvSpPr>
          <p:cNvPr id="14" name="Down Arrow 13"/>
          <p:cNvSpPr/>
          <p:nvPr/>
        </p:nvSpPr>
        <p:spPr>
          <a:xfrm>
            <a:off x="4105276" y="2346246"/>
            <a:ext cx="209550" cy="396954"/>
          </a:xfrm>
          <a:prstGeom prst="downArrow">
            <a:avLst>
              <a:gd name="adj1" fmla="val 50000"/>
              <a:gd name="adj2" fmla="val 4750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14"/>
          <p:cNvSpPr/>
          <p:nvPr/>
        </p:nvSpPr>
        <p:spPr>
          <a:xfrm>
            <a:off x="4105275" y="3121462"/>
            <a:ext cx="209550" cy="396954"/>
          </a:xfrm>
          <a:prstGeom prst="downArrow">
            <a:avLst>
              <a:gd name="adj1" fmla="val 50000"/>
              <a:gd name="adj2" fmla="val 4750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own Arrow 15"/>
          <p:cNvSpPr/>
          <p:nvPr/>
        </p:nvSpPr>
        <p:spPr>
          <a:xfrm>
            <a:off x="4124325" y="3900964"/>
            <a:ext cx="209550" cy="396954"/>
          </a:xfrm>
          <a:prstGeom prst="downArrow">
            <a:avLst>
              <a:gd name="adj1" fmla="val 50000"/>
              <a:gd name="adj2" fmla="val 4750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/>
          <p:cNvSpPr/>
          <p:nvPr/>
        </p:nvSpPr>
        <p:spPr>
          <a:xfrm>
            <a:off x="4124326" y="4695825"/>
            <a:ext cx="209550" cy="396954"/>
          </a:xfrm>
          <a:prstGeom prst="downArrow">
            <a:avLst>
              <a:gd name="adj1" fmla="val 50000"/>
              <a:gd name="adj2" fmla="val 47500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entagon 17"/>
          <p:cNvSpPr/>
          <p:nvPr/>
        </p:nvSpPr>
        <p:spPr>
          <a:xfrm>
            <a:off x="5791200" y="2544723"/>
            <a:ext cx="1476375" cy="4572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Service </a:t>
            </a:r>
            <a:endParaRPr lang="en-US" dirty="0"/>
          </a:p>
        </p:txBody>
      </p:sp>
      <p:sp>
        <p:nvSpPr>
          <p:cNvPr id="19" name="Pentagon 18"/>
          <p:cNvSpPr/>
          <p:nvPr/>
        </p:nvSpPr>
        <p:spPr>
          <a:xfrm>
            <a:off x="5791200" y="3319938"/>
            <a:ext cx="2133600" cy="109966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Environmental effects: emissions</a:t>
            </a:r>
          </a:p>
          <a:p>
            <a:pPr algn="ctr"/>
            <a:r>
              <a:rPr lang="en-US" dirty="0" smtClean="0"/>
              <a:t>wastes, etc. 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963295" y="651984"/>
            <a:ext cx="228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Overview of LCA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45406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396" y="380999"/>
            <a:ext cx="8229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Major steps in </a:t>
            </a:r>
            <a:r>
              <a:rPr lang="en-US" sz="2400" b="1" dirty="0" smtClean="0"/>
              <a:t>LCA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942975"/>
            <a:ext cx="4648200" cy="5564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42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7405" y="742980"/>
            <a:ext cx="8311795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Inventory analysis</a:t>
            </a:r>
          </a:p>
          <a:p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Is based on the </a:t>
            </a:r>
            <a:r>
              <a:rPr lang="en-US" sz="2400" b="1" dirty="0" smtClean="0"/>
              <a:t>scope</a:t>
            </a:r>
            <a:r>
              <a:rPr lang="en-US" sz="2400" dirty="0" smtClean="0"/>
              <a:t> and possible uses of LCA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Listing and quantification of the inputs and outputs of </a:t>
            </a:r>
          </a:p>
          <a:p>
            <a:r>
              <a:rPr lang="en-US" sz="2400" dirty="0" smtClean="0"/>
              <a:t>     the processes.</a:t>
            </a:r>
          </a:p>
          <a:p>
            <a:endParaRPr lang="en-US" sz="1500" dirty="0" smtClean="0"/>
          </a:p>
          <a:p>
            <a:r>
              <a:rPr lang="en-US" sz="2400" dirty="0" smtClean="0"/>
              <a:t>It can identify which processes have the greatest environmental</a:t>
            </a:r>
          </a:p>
          <a:p>
            <a:r>
              <a:rPr lang="en-US" sz="2400" dirty="0" smtClean="0"/>
              <a:t>burdens</a:t>
            </a:r>
          </a:p>
          <a:p>
            <a:endParaRPr lang="en-US" sz="2400" dirty="0" smtClean="0"/>
          </a:p>
          <a:p>
            <a:r>
              <a:rPr lang="en-US" sz="2400" u="sng" dirty="0" smtClean="0"/>
              <a:t>Examples </a:t>
            </a:r>
          </a:p>
          <a:p>
            <a:endParaRPr lang="en-US" sz="1500" dirty="0" smtClean="0"/>
          </a:p>
          <a:p>
            <a:r>
              <a:rPr lang="en-US" sz="2400" dirty="0" smtClean="0"/>
              <a:t>Input: mass of steel used for a product</a:t>
            </a:r>
          </a:p>
          <a:p>
            <a:r>
              <a:rPr lang="en-US" sz="2400" dirty="0" smtClean="0"/>
              <a:t>Output: flow rate of SO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emitted during manufacturing a product</a:t>
            </a:r>
          </a:p>
          <a:p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4954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685800"/>
            <a:ext cx="7543800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Impact analysis </a:t>
            </a:r>
          </a:p>
          <a:p>
            <a:endParaRPr lang="en-US" sz="1500" dirty="0"/>
          </a:p>
          <a:p>
            <a:r>
              <a:rPr lang="en-US" sz="2400" dirty="0"/>
              <a:t>Determine Impacts of each input and output identified in </a:t>
            </a:r>
          </a:p>
          <a:p>
            <a:r>
              <a:rPr lang="en-US" sz="2400" dirty="0"/>
              <a:t>the inventory analysis. </a:t>
            </a:r>
            <a:endParaRPr lang="en-US" sz="2400" dirty="0" smtClean="0"/>
          </a:p>
          <a:p>
            <a:endParaRPr lang="en-US" sz="1500" dirty="0"/>
          </a:p>
          <a:p>
            <a:r>
              <a:rPr lang="en-US" sz="2400" dirty="0" smtClean="0"/>
              <a:t>It </a:t>
            </a:r>
            <a:r>
              <a:rPr lang="en-US" sz="2400" dirty="0"/>
              <a:t>can identify where the most </a:t>
            </a:r>
            <a:r>
              <a:rPr lang="en-US" sz="2400" dirty="0" smtClean="0"/>
              <a:t>adverse effects </a:t>
            </a:r>
            <a:r>
              <a:rPr lang="en-US" sz="2400" dirty="0"/>
              <a:t>can occur</a:t>
            </a:r>
          </a:p>
          <a:p>
            <a:endParaRPr lang="en-US" sz="1500" dirty="0"/>
          </a:p>
          <a:p>
            <a:r>
              <a:rPr lang="en-US" sz="2400" u="sng" dirty="0"/>
              <a:t>Examples</a:t>
            </a:r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land </a:t>
            </a:r>
            <a:r>
              <a:rPr lang="en-US" sz="2400" dirty="0"/>
              <a:t>use for mining to obtain iron ore for steel production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Number of people become sick due to SO</a:t>
            </a:r>
            <a:r>
              <a:rPr lang="en-US" sz="2400" baseline="-25000" dirty="0"/>
              <a:t>2</a:t>
            </a:r>
            <a:r>
              <a:rPr lang="en-US" sz="2400" dirty="0"/>
              <a:t> emissions  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/>
              <a:t>Qualitative evaluation is based on importance of impacts such as </a:t>
            </a:r>
            <a:r>
              <a:rPr lang="en-US" sz="2400" dirty="0" smtClean="0"/>
              <a:t>globally </a:t>
            </a:r>
            <a:r>
              <a:rPr lang="en-US" sz="2400" dirty="0"/>
              <a:t>affecting processes i.e. those releasing GHGs, or processes </a:t>
            </a:r>
            <a:r>
              <a:rPr lang="en-US" sz="2400" dirty="0" smtClean="0"/>
              <a:t>releasing </a:t>
            </a:r>
            <a:r>
              <a:rPr lang="en-US" sz="2400" dirty="0"/>
              <a:t>toxic </a:t>
            </a:r>
            <a:r>
              <a:rPr lang="en-US" sz="2400" dirty="0" smtClean="0"/>
              <a:t>materials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2463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1204" y="676275"/>
            <a:ext cx="8080995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Improvement analysis</a:t>
            </a:r>
          </a:p>
          <a:p>
            <a:endParaRPr lang="en-US" sz="1500" dirty="0" smtClean="0"/>
          </a:p>
          <a:p>
            <a:r>
              <a:rPr lang="en-US" sz="2400" dirty="0" smtClean="0"/>
              <a:t>Identify what can be done to reduce environmental impacts by </a:t>
            </a:r>
          </a:p>
          <a:p>
            <a:r>
              <a:rPr lang="en-US" sz="2400" dirty="0" smtClean="0"/>
              <a:t>changes in product or process design</a:t>
            </a:r>
          </a:p>
          <a:p>
            <a:endParaRPr lang="en-US" sz="1500" dirty="0" smtClean="0"/>
          </a:p>
          <a:p>
            <a:r>
              <a:rPr lang="en-US" sz="2400" u="sng" dirty="0" smtClean="0"/>
              <a:t>Examples</a:t>
            </a:r>
          </a:p>
          <a:p>
            <a:endParaRPr lang="en-US" sz="1500" dirty="0" smtClean="0"/>
          </a:p>
          <a:p>
            <a:r>
              <a:rPr lang="en-US" sz="2400" dirty="0" smtClean="0"/>
              <a:t>Using recycled scrap steel, reduces the land use for mining </a:t>
            </a:r>
          </a:p>
          <a:p>
            <a:r>
              <a:rPr lang="en-US" sz="2400" dirty="0" smtClean="0"/>
              <a:t>Using alternative technologies to reduce SO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emissions </a:t>
            </a:r>
          </a:p>
          <a:p>
            <a:endParaRPr lang="en-US" sz="1500" dirty="0"/>
          </a:p>
          <a:p>
            <a:r>
              <a:rPr lang="en-US" sz="2400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76453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6724" y="609600"/>
            <a:ext cx="8229599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Scope </a:t>
            </a:r>
            <a:r>
              <a:rPr lang="en-US" sz="2400" b="1" dirty="0" smtClean="0"/>
              <a:t>of LCA</a:t>
            </a:r>
            <a:endParaRPr lang="en-US" sz="2400" b="1" dirty="0" smtClean="0"/>
          </a:p>
          <a:p>
            <a:endParaRPr lang="en-US" sz="1500" dirty="0" smtClean="0"/>
          </a:p>
          <a:p>
            <a:r>
              <a:rPr lang="en-US" sz="2400" dirty="0" smtClean="0"/>
              <a:t>Need to define boundaries for LCA before doing in. Several issues to be considered when defining the scope:</a:t>
            </a:r>
          </a:p>
          <a:p>
            <a:endParaRPr lang="en-US" sz="1500" dirty="0" smtClean="0"/>
          </a:p>
          <a:p>
            <a:r>
              <a:rPr lang="en-US" sz="2400" u="sng" dirty="0" smtClean="0"/>
              <a:t>Motivation </a:t>
            </a:r>
            <a:r>
              <a:rPr lang="en-US" sz="2400" u="sng" dirty="0" smtClean="0"/>
              <a:t>for </a:t>
            </a:r>
            <a:r>
              <a:rPr lang="en-US" sz="2400" u="sng" dirty="0" smtClean="0"/>
              <a:t>study</a:t>
            </a:r>
          </a:p>
          <a:p>
            <a:endParaRPr lang="en-US" sz="1500" u="sng" dirty="0" smtClean="0"/>
          </a:p>
          <a:p>
            <a:r>
              <a:rPr lang="en-US" sz="2400" dirty="0" smtClean="0"/>
              <a:t>What </a:t>
            </a:r>
            <a:r>
              <a:rPr lang="en-US" sz="2400" dirty="0" smtClean="0"/>
              <a:t>is being pursued? Feasibility of a new technology? company meeting regulations or standards ? or establishing a baseline environmental data to show improvements over time?, etc.</a:t>
            </a:r>
          </a:p>
          <a:p>
            <a:endParaRPr lang="en-US" sz="1500" dirty="0" smtClean="0"/>
          </a:p>
          <a:p>
            <a:r>
              <a:rPr lang="en-US" sz="2400" u="sng" dirty="0" smtClean="0"/>
              <a:t>Intended use of the </a:t>
            </a:r>
            <a:r>
              <a:rPr lang="en-US" sz="2400" u="sng" dirty="0" smtClean="0"/>
              <a:t>results</a:t>
            </a:r>
          </a:p>
          <a:p>
            <a:endParaRPr lang="en-US" sz="1500" dirty="0" smtClean="0"/>
          </a:p>
          <a:p>
            <a:r>
              <a:rPr lang="en-US" sz="2400" dirty="0" smtClean="0"/>
              <a:t>To </a:t>
            </a:r>
            <a:r>
              <a:rPr lang="en-US" sz="2400" dirty="0" smtClean="0"/>
              <a:t>show if the new technology is meeting the expectations? Or to see which process in production line has more environmental impacts, etc</a:t>
            </a:r>
            <a:r>
              <a:rPr lang="en-US" sz="2400" dirty="0" smtClean="0"/>
              <a:t>.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03466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6723" y="762000"/>
            <a:ext cx="822959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Available resources to conduct the </a:t>
            </a:r>
            <a:r>
              <a:rPr lang="en-US" sz="2400" u="sng" dirty="0" smtClean="0"/>
              <a:t>study </a:t>
            </a:r>
          </a:p>
          <a:p>
            <a:endParaRPr lang="en-US" sz="1500" u="sng" dirty="0"/>
          </a:p>
          <a:p>
            <a:r>
              <a:rPr lang="en-US" sz="2400" dirty="0" smtClean="0"/>
              <a:t>Has </a:t>
            </a:r>
            <a:r>
              <a:rPr lang="en-US" sz="2400" dirty="0"/>
              <a:t>major effect on LCA scope. Need to make sure that the benefits of LCA study worth the results since LCA may require substantial financial resources.</a:t>
            </a:r>
          </a:p>
          <a:p>
            <a:endParaRPr lang="en-US" sz="1200" dirty="0"/>
          </a:p>
          <a:p>
            <a:r>
              <a:rPr lang="en-US" sz="2400" u="sng" dirty="0" smtClean="0"/>
              <a:t>Point of view of the analysis</a:t>
            </a:r>
          </a:p>
          <a:p>
            <a:endParaRPr lang="en-US" sz="1500" dirty="0"/>
          </a:p>
          <a:p>
            <a:r>
              <a:rPr lang="en-US" sz="2400" dirty="0" smtClean="0"/>
              <a:t>The analysis is done with whose point of view? An engineer responsible for production of a product? A customer using that products? or a regulatory agent?</a:t>
            </a:r>
          </a:p>
          <a:p>
            <a:endParaRPr lang="en-US" sz="2400" dirty="0"/>
          </a:p>
          <a:p>
            <a:r>
              <a:rPr lang="en-US" sz="2400" dirty="0" smtClean="0"/>
              <a:t>In this context, we consider an engineer’s point of view to discuss LCA.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53436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92425" y="411358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Inventory analysis</a:t>
            </a:r>
            <a:endParaRPr lang="en-US" sz="2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298" y="1047748"/>
            <a:ext cx="5480050" cy="531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8080" y="1709261"/>
            <a:ext cx="187871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Mining of iron ore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88080" y="2362199"/>
            <a:ext cx="227350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Processing iron ore to </a:t>
            </a:r>
          </a:p>
          <a:p>
            <a:r>
              <a:rPr lang="en-US" dirty="0" smtClean="0"/>
              <a:t>generate iron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85799" y="863083"/>
            <a:ext cx="995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Example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88080" y="3276600"/>
            <a:ext cx="28226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Using the product including </a:t>
            </a:r>
          </a:p>
          <a:p>
            <a:r>
              <a:rPr lang="en-US" dirty="0" smtClean="0"/>
              <a:t>maintenance, repair, etc.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88080" y="4225587"/>
            <a:ext cx="308526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Disposal of the products. Could</a:t>
            </a:r>
          </a:p>
          <a:p>
            <a:r>
              <a:rPr lang="en-US" dirty="0" smtClean="0"/>
              <a:t>include recycling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183499" y="2078593"/>
            <a:ext cx="0" cy="28360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183499" y="3922931"/>
            <a:ext cx="0" cy="28360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183499" y="2992994"/>
            <a:ext cx="0" cy="28360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073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3874" y="304800"/>
            <a:ext cx="572452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Example: Computer case made from PVC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Manufacturing the </a:t>
            </a:r>
            <a:r>
              <a:rPr lang="en-US" sz="2400" dirty="0"/>
              <a:t>case</a:t>
            </a:r>
          </a:p>
          <a:p>
            <a:endParaRPr lang="en-US" sz="2400" dirty="0"/>
          </a:p>
          <a:p>
            <a:endParaRPr lang="en-US" sz="2400" dirty="0"/>
          </a:p>
          <a:p>
            <a:r>
              <a:rPr lang="en-US" sz="2400" dirty="0" smtClean="0"/>
              <a:t>Where the materials come</a:t>
            </a:r>
          </a:p>
          <a:p>
            <a:r>
              <a:rPr lang="en-US" sz="2400" dirty="0" smtClean="0"/>
              <a:t>From ?</a:t>
            </a:r>
          </a:p>
          <a:p>
            <a:endParaRPr lang="en-US" sz="2400" dirty="0" smtClean="0"/>
          </a:p>
          <a:p>
            <a:r>
              <a:rPr lang="en-US" sz="2400" dirty="0" smtClean="0"/>
              <a:t>How they are processed</a:t>
            </a:r>
          </a:p>
          <a:p>
            <a:r>
              <a:rPr lang="en-US" sz="2400" dirty="0" smtClean="0"/>
              <a:t>to make the case?</a:t>
            </a:r>
          </a:p>
          <a:p>
            <a:endParaRPr lang="en-US" sz="2400" dirty="0" smtClean="0"/>
          </a:p>
          <a:p>
            <a:r>
              <a:rPr lang="en-US" sz="2400" dirty="0" smtClean="0"/>
              <a:t>How they are to be disposed of?</a:t>
            </a: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99" y="971318"/>
            <a:ext cx="4029075" cy="5808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48200" y="838200"/>
            <a:ext cx="3581400" cy="2362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ctr"/>
            <a:endParaRPr lang="en-US" dirty="0" smtClean="0">
              <a:solidFill>
                <a:srgbClr val="FF0000"/>
              </a:solidFill>
            </a:endParaRPr>
          </a:p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7018429" y="1896972"/>
            <a:ext cx="29440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Production of VC (monomer)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9000" y="3810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Painting the case</a:t>
            </a:r>
            <a:endParaRPr lang="en-US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65" b="1689"/>
          <a:stretch/>
        </p:blipFill>
        <p:spPr bwMode="auto">
          <a:xfrm>
            <a:off x="1389130" y="942975"/>
            <a:ext cx="6694420" cy="550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692" t="14334" r="29436" b="6353"/>
          <a:stretch/>
        </p:blipFill>
        <p:spPr bwMode="auto">
          <a:xfrm>
            <a:off x="2600325" y="457199"/>
            <a:ext cx="6394512" cy="60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1000" y="2819399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cardboard and paper used for packaging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" y="685800"/>
            <a:ext cx="266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Transportation needed</a:t>
            </a:r>
            <a:endParaRPr lang="en-US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57200"/>
            <a:ext cx="6477000" cy="614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500" y="619121"/>
            <a:ext cx="3590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Overall Inventory analysis</a:t>
            </a:r>
            <a:endParaRPr lang="en-US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53975"/>
            <a:ext cx="4992687" cy="680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Elbow Connector 2"/>
          <p:cNvCxnSpPr/>
          <p:nvPr/>
        </p:nvCxnSpPr>
        <p:spPr>
          <a:xfrm rot="10800000" flipV="1">
            <a:off x="3276600" y="3733799"/>
            <a:ext cx="5181600" cy="1143001"/>
          </a:xfrm>
          <a:prstGeom prst="bentConnector3">
            <a:avLst>
              <a:gd name="adj1" fmla="val 32353"/>
            </a:avLst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3771900" y="4305300"/>
            <a:ext cx="9525" cy="57150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219200" y="4305300"/>
            <a:ext cx="2438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FF0000"/>
                </a:solidFill>
              </a:rPr>
              <a:t>Computer housing </a:t>
            </a:r>
            <a:endParaRPr lang="en-US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198" y="533400"/>
            <a:ext cx="8229599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Quantitative analysis</a:t>
            </a:r>
          </a:p>
          <a:p>
            <a:endParaRPr lang="en-US" sz="1200" dirty="0"/>
          </a:p>
          <a:p>
            <a:r>
              <a:rPr lang="en-US" sz="2400" dirty="0" smtClean="0"/>
              <a:t>Information related to stages of an inventory analysis can be tabulated in a matrix called conceptual matrix:</a:t>
            </a:r>
          </a:p>
          <a:p>
            <a:endParaRPr lang="en-US" sz="15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Also data related to the environmental burdens can be listed in a table such as Table 7-2. </a:t>
            </a:r>
            <a:endParaRPr lang="en-US" sz="2400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729" t="32870" r="23073" b="33148"/>
          <a:stretch/>
        </p:blipFill>
        <p:spPr bwMode="auto">
          <a:xfrm>
            <a:off x="1333499" y="2209800"/>
            <a:ext cx="6553200" cy="3040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906" t="13611" r="23125" b="4931"/>
          <a:stretch/>
        </p:blipFill>
        <p:spPr bwMode="auto">
          <a:xfrm>
            <a:off x="647699" y="304800"/>
            <a:ext cx="7498639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229" t="18333" r="36146" b="11481"/>
          <a:stretch/>
        </p:blipFill>
        <p:spPr bwMode="auto">
          <a:xfrm>
            <a:off x="4038600" y="304800"/>
            <a:ext cx="4832266" cy="622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8124" y="2286000"/>
            <a:ext cx="373467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For box </a:t>
            </a:r>
            <a:r>
              <a:rPr lang="en-US" sz="2000" dirty="0" smtClean="0"/>
              <a:t>5 (column 5) the data can </a:t>
            </a:r>
          </a:p>
          <a:p>
            <a:r>
              <a:rPr lang="en-US" sz="2000" dirty="0" smtClean="0"/>
              <a:t>be obtained from:</a:t>
            </a:r>
          </a:p>
          <a:p>
            <a:endParaRPr lang="en-US" sz="2000" dirty="0" smtClean="0"/>
          </a:p>
          <a:p>
            <a:r>
              <a:rPr lang="en-US" sz="2000" dirty="0" smtClean="0"/>
              <a:t>Column 4 – (column 2+ column 1)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7162800" y="3471208"/>
            <a:ext cx="1600200" cy="719792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199" y="457200"/>
            <a:ext cx="822959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Other environmental burdens such as those from product transportation and related emissions, energy consumption, etc. can be calculated. </a:t>
            </a:r>
          </a:p>
          <a:p>
            <a:endParaRPr lang="en-US" sz="1500" dirty="0" smtClean="0"/>
          </a:p>
          <a:p>
            <a:r>
              <a:rPr lang="en-US" sz="2400" b="1" dirty="0" smtClean="0"/>
              <a:t>Impact analysis</a:t>
            </a:r>
          </a:p>
          <a:p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Impacts from use of resources and environmental discharges</a:t>
            </a:r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These impacts need to be identified and categorized in terms of their severity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Quantification of impacts for LCA analysis</a:t>
            </a:r>
          </a:p>
          <a:p>
            <a:endParaRPr lang="en-US" sz="1500" dirty="0"/>
          </a:p>
          <a:p>
            <a:r>
              <a:rPr lang="en-US" sz="2400" u="sng" dirty="0" smtClean="0"/>
              <a:t>Categories of impacts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Depletion of natural resources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Effects on human health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Effects on ecosystem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Impairment of human welfare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2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762000"/>
            <a:ext cx="868680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Depletion of natural resources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When energy and materials are needed as input to a process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Non-renewable resources are of more concern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 impacts may be described qualitatively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Processes using renewable resources and their products can be recycles or reused, have the potential of being sustainable</a:t>
            </a:r>
          </a:p>
          <a:p>
            <a:endParaRPr lang="en-US" sz="1500" dirty="0" smtClean="0"/>
          </a:p>
          <a:p>
            <a:r>
              <a:rPr lang="en-US" sz="2400" u="sng" dirty="0" smtClean="0"/>
              <a:t>Effects on human health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Most important one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Process </a:t>
            </a:r>
            <a:r>
              <a:rPr lang="en-US" sz="2400" dirty="0" smtClean="0"/>
              <a:t>output </a:t>
            </a:r>
            <a:r>
              <a:rPr lang="en-US" sz="2400" dirty="0" smtClean="0"/>
              <a:t>to air, land and water can cause health </a:t>
            </a:r>
            <a:r>
              <a:rPr lang="en-US" sz="2400" dirty="0" smtClean="0"/>
              <a:t>problems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Industrial outputs with potential health effects and listed such as TRI or toxic release inventory</a:t>
            </a:r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Interactive effects of toxic substances is hard to </a:t>
            </a:r>
            <a:r>
              <a:rPr lang="en-US" sz="2400" dirty="0" smtClean="0"/>
              <a:t>distinguish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2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609600"/>
            <a:ext cx="82295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Effects on ecosystem</a:t>
            </a:r>
          </a:p>
          <a:p>
            <a:endParaRPr lang="en-US" sz="1200" dirty="0" smtClean="0"/>
          </a:p>
          <a:p>
            <a:r>
              <a:rPr lang="en-US" sz="2400" dirty="0" smtClean="0"/>
              <a:t>Damage to all types of plants and animals, specially those in sensitive ecosystems  such as lakes with poor buffering capacity</a:t>
            </a:r>
          </a:p>
          <a:p>
            <a:endParaRPr lang="en-US" sz="2400" dirty="0"/>
          </a:p>
          <a:p>
            <a:r>
              <a:rPr lang="en-US" sz="2400" u="sng" dirty="0" smtClean="0"/>
              <a:t>Effects on human welfare</a:t>
            </a:r>
          </a:p>
          <a:p>
            <a:endParaRPr lang="en-US" sz="1200" dirty="0" smtClean="0"/>
          </a:p>
          <a:p>
            <a:r>
              <a:rPr lang="en-US" sz="2400" dirty="0" smtClean="0"/>
              <a:t>Such as damage to recreation areas, climate changes, reduction of visibility due to air pollutants, etc.</a:t>
            </a:r>
          </a:p>
          <a:p>
            <a:endParaRPr lang="en-US" sz="1200" dirty="0" smtClean="0"/>
          </a:p>
          <a:p>
            <a:r>
              <a:rPr lang="en-US" sz="2400" dirty="0" smtClean="0"/>
              <a:t>These effects also affect ecosystems</a:t>
            </a:r>
          </a:p>
          <a:p>
            <a:r>
              <a:rPr lang="en-US" sz="2400" dirty="0" smtClean="0"/>
              <a:t>Secondary compared to the effects on human health</a:t>
            </a:r>
          </a:p>
          <a:p>
            <a:endParaRPr lang="en-US" sz="1200" dirty="0"/>
          </a:p>
          <a:p>
            <a:r>
              <a:rPr lang="en-US" sz="2400" b="1" dirty="0" smtClean="0"/>
              <a:t>Ranking of effects</a:t>
            </a:r>
          </a:p>
          <a:p>
            <a:endParaRPr lang="en-US" sz="2400" dirty="0"/>
          </a:p>
          <a:p>
            <a:r>
              <a:rPr lang="en-US" sz="2400" dirty="0" smtClean="0"/>
              <a:t>EPA ranking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2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3375" y="838200"/>
            <a:ext cx="822959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EPA criteria for </a:t>
            </a:r>
            <a:r>
              <a:rPr lang="en-US" sz="2400" u="sng" dirty="0" smtClean="0"/>
              <a:t>rankings</a:t>
            </a:r>
            <a:endParaRPr lang="en-US" sz="2400" u="sng" dirty="0" smtClean="0"/>
          </a:p>
          <a:p>
            <a:endParaRPr lang="en-US" sz="1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 physical extent of the impacted </a:t>
            </a:r>
            <a:r>
              <a:rPr lang="en-US" sz="2400" dirty="0" smtClean="0"/>
              <a:t>area: can be measured </a:t>
            </a:r>
            <a:r>
              <a:rPr lang="en-US" sz="2400" dirty="0" smtClean="0"/>
              <a:t>such as affected population or the size of affected ecosystem</a:t>
            </a:r>
          </a:p>
          <a:p>
            <a:r>
              <a:rPr lang="en-US" sz="1200" dirty="0" smtClean="0"/>
              <a:t>   </a:t>
            </a:r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 level of danger posed by the environmental </a:t>
            </a:r>
            <a:r>
              <a:rPr lang="en-US" sz="2400" dirty="0" smtClean="0"/>
              <a:t>change: highly toxic materials ranked above less toxic ones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Extent of </a:t>
            </a:r>
            <a:r>
              <a:rPr lang="en-US" sz="2400" dirty="0" smtClean="0"/>
              <a:t>exposure: how highly toxic materials if attached to suspended particle may not be hazardous but trace toxic metals carried by fly ash can be very hazardous</a:t>
            </a:r>
          </a:p>
          <a:p>
            <a:r>
              <a:rPr lang="en-US" sz="1200" dirty="0" smtClean="0"/>
              <a:t> </a:t>
            </a:r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Penalty of making </a:t>
            </a:r>
            <a:r>
              <a:rPr lang="en-US" sz="2400" dirty="0" smtClean="0"/>
              <a:t>the </a:t>
            </a:r>
            <a:r>
              <a:rPr lang="en-US" sz="2400" dirty="0" smtClean="0"/>
              <a:t>wrong </a:t>
            </a:r>
            <a:r>
              <a:rPr lang="en-US" sz="2400" dirty="0" smtClean="0"/>
              <a:t>decision: If a chemical is more toxic than it was assumed to be. A persistent chemical is more of concern than the one that disappears quickly </a:t>
            </a:r>
            <a:endParaRPr lang="en-US" sz="2400" dirty="0" smtClean="0"/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2962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625" y="457200"/>
            <a:ext cx="822959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500" dirty="0"/>
          </a:p>
          <a:p>
            <a:r>
              <a:rPr lang="en-US" sz="2400" u="sng" dirty="0" smtClean="0"/>
              <a:t>Ranking of 13 environmental problems </a:t>
            </a:r>
          </a:p>
          <a:p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40" t="33984" r="11718" b="29493"/>
          <a:stretch/>
        </p:blipFill>
        <p:spPr bwMode="auto">
          <a:xfrm>
            <a:off x="380999" y="1752600"/>
            <a:ext cx="8277225" cy="305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202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5774" y="762000"/>
            <a:ext cx="8229599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Accidental chemical releases, pollution of the oceans and metals and toxic chemicals in fresh water are of special concern in short and long terms</a:t>
            </a:r>
          </a:p>
          <a:p>
            <a:endParaRPr lang="en-US" sz="1500" dirty="0"/>
          </a:p>
          <a:p>
            <a:r>
              <a:rPr lang="en-US" sz="2400" b="1" dirty="0" smtClean="0"/>
              <a:t>Quantification of impacts</a:t>
            </a:r>
          </a:p>
          <a:p>
            <a:endParaRPr lang="en-US" sz="1500" dirty="0"/>
          </a:p>
          <a:p>
            <a:r>
              <a:rPr lang="en-US" sz="2400" dirty="0" smtClean="0"/>
              <a:t>In some cases, it is possible to quantify the impacts such as in case of greenhouse gases using global warming potential (GWP)</a:t>
            </a:r>
          </a:p>
          <a:p>
            <a:endParaRPr lang="en-US" sz="1500" dirty="0"/>
          </a:p>
          <a:p>
            <a:r>
              <a:rPr lang="en-US" sz="2400" dirty="0" smtClean="0"/>
              <a:t>For estimating GWP,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is the basis with GWP = 1 and for other gases, it is calculated based on a </a:t>
            </a:r>
            <a:r>
              <a:rPr lang="en-US" sz="2400" dirty="0" smtClean="0"/>
              <a:t>20-100- and 500-year </a:t>
            </a:r>
            <a:r>
              <a:rPr lang="en-US" sz="2400" dirty="0" smtClean="0"/>
              <a:t>time period: each gram of the gas is equivalent to how much CO</a:t>
            </a:r>
            <a:r>
              <a:rPr lang="en-US" sz="2400" baseline="-25000" dirty="0" smtClean="0"/>
              <a:t>2</a:t>
            </a:r>
          </a:p>
          <a:p>
            <a:endParaRPr lang="en-US" sz="1200" dirty="0"/>
          </a:p>
          <a:p>
            <a:r>
              <a:rPr lang="en-US" sz="2400" u="sng" dirty="0" smtClean="0"/>
              <a:t>  Gas           </a:t>
            </a:r>
            <a:r>
              <a:rPr lang="en-US" sz="2400" u="sng" dirty="0" smtClean="0"/>
              <a:t>GWP (100 year)</a:t>
            </a:r>
            <a:endParaRPr lang="en-US" sz="2400" u="sng" dirty="0" smtClean="0"/>
          </a:p>
          <a:p>
            <a:r>
              <a:rPr lang="en-US" sz="2400" dirty="0" smtClean="0"/>
              <a:t>   N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O           310</a:t>
            </a:r>
          </a:p>
          <a:p>
            <a:r>
              <a:rPr lang="en-US" sz="2400" dirty="0" smtClean="0"/>
              <a:t>   CH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           21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2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2450" y="762000"/>
            <a:ext cx="8458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Improvement analysis</a:t>
            </a:r>
          </a:p>
          <a:p>
            <a:endParaRPr lang="en-US" sz="1200" dirty="0"/>
          </a:p>
          <a:p>
            <a:r>
              <a:rPr lang="en-US" sz="2400" dirty="0" smtClean="0"/>
              <a:t>Using the results of two previous steps to see where the improvement can be made: saving energy and/or raw material possible? </a:t>
            </a:r>
          </a:p>
          <a:p>
            <a:endParaRPr lang="en-US" sz="1200" dirty="0" smtClean="0"/>
          </a:p>
          <a:p>
            <a:r>
              <a:rPr lang="en-US" sz="2400" dirty="0" smtClean="0"/>
              <a:t>In the example of computer </a:t>
            </a:r>
            <a:r>
              <a:rPr lang="en-US" sz="2400" dirty="0" smtClean="0"/>
              <a:t>housing we can investigate the improvement analysis in two cases:</a:t>
            </a:r>
          </a:p>
          <a:p>
            <a:endParaRPr lang="en-US" sz="2400" dirty="0" smtClean="0"/>
          </a:p>
          <a:p>
            <a:r>
              <a:rPr lang="en-US" sz="2400" dirty="0" smtClean="0"/>
              <a:t>1- using the </a:t>
            </a:r>
            <a:r>
              <a:rPr lang="en-US" sz="2400" dirty="0" smtClean="0"/>
              <a:t>electrical </a:t>
            </a:r>
            <a:r>
              <a:rPr lang="en-US" sz="2400" dirty="0" smtClean="0"/>
              <a:t>shielding (steel plate) </a:t>
            </a:r>
            <a:r>
              <a:rPr lang="en-US" sz="2400" dirty="0" smtClean="0"/>
              <a:t>instead of applying copper paint.</a:t>
            </a:r>
          </a:p>
          <a:p>
            <a:endParaRPr lang="en-US" sz="2400" dirty="0" smtClean="0"/>
          </a:p>
          <a:p>
            <a:r>
              <a:rPr lang="en-US" sz="2400" dirty="0" smtClean="0"/>
              <a:t>2- waste disposal alternatives for the computer housing</a:t>
            </a:r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2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078" t="35742" r="16172" b="10938"/>
          <a:stretch/>
        </p:blipFill>
        <p:spPr bwMode="auto">
          <a:xfrm>
            <a:off x="1600200" y="1955449"/>
            <a:ext cx="5505450" cy="4369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3331" y="1552898"/>
            <a:ext cx="1877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Option A: Iron ore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0" y="1538134"/>
            <a:ext cx="2118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Option B: scrap steel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181600" y="1538134"/>
            <a:ext cx="0" cy="316051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219200" y="555486"/>
            <a:ext cx="53297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/>
              <a:t>There is a choice for  manufacturing of steel plate</a:t>
            </a:r>
          </a:p>
          <a:p>
            <a:r>
              <a:rPr lang="en-US" sz="2000" dirty="0" smtClean="0"/>
              <a:t>Here, the option A is considered ( in Table 7.7)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1630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625" y="228600"/>
            <a:ext cx="8229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Considering option A, the environmental burdens can be compared to those for copper paint  </a:t>
            </a:r>
            <a:endParaRPr lang="en-US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65" t="11232" r="12188" b="20346"/>
          <a:stretch/>
        </p:blipFill>
        <p:spPr bwMode="auto">
          <a:xfrm>
            <a:off x="838200" y="1097697"/>
            <a:ext cx="7066034" cy="5684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16200000">
            <a:off x="7602952" y="5936911"/>
            <a:ext cx="1324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Table continues</a:t>
            </a:r>
            <a:endParaRPr lang="en-US" sz="14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7904234" y="5791200"/>
            <a:ext cx="0" cy="685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199" y="381000"/>
            <a:ext cx="822959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Based on the selected ranks for the environmental effect, the improvement analysis can be made: such as reducing energy consumption or solid waste generated, etc.</a:t>
            </a:r>
          </a:p>
          <a:p>
            <a:endParaRPr lang="en-US" sz="1200" dirty="0"/>
          </a:p>
          <a:p>
            <a:r>
              <a:rPr lang="en-US" sz="2200" u="sng" dirty="0" smtClean="0"/>
              <a:t>Improving waste management of the computer housing </a:t>
            </a:r>
          </a:p>
          <a:p>
            <a:endParaRPr lang="en-US" sz="1200" dirty="0"/>
          </a:p>
          <a:p>
            <a:r>
              <a:rPr lang="en-US" sz="2200" dirty="0" smtClean="0"/>
              <a:t>Disposal options for all the wastes can be compared:</a:t>
            </a:r>
          </a:p>
          <a:p>
            <a:endParaRPr lang="en-US" sz="2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16" t="14745" r="14844" b="18550"/>
          <a:stretch/>
        </p:blipFill>
        <p:spPr bwMode="auto">
          <a:xfrm>
            <a:off x="1371600" y="2667000"/>
            <a:ext cx="6050372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16200000">
            <a:off x="7295175" y="5936911"/>
            <a:ext cx="1324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Table continues</a:t>
            </a:r>
            <a:endParaRPr lang="en-US" sz="14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7696200" y="5924550"/>
            <a:ext cx="0" cy="6858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96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609600"/>
            <a:ext cx="8382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Landfilling can contaminate surface or groundwater while incineration can pollute air (also water if ash disposal is required)</a:t>
            </a:r>
          </a:p>
          <a:p>
            <a:endParaRPr lang="en-US" sz="1200" dirty="0"/>
          </a:p>
          <a:p>
            <a:r>
              <a:rPr lang="en-US" sz="2400" dirty="0" smtClean="0"/>
              <a:t>Assumptions made in the table: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Heat for incineration can be used to produce electricity.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Recycled PVC has the same quality as new PVC</a:t>
            </a:r>
          </a:p>
          <a:p>
            <a:endParaRPr lang="en-US" sz="1500" dirty="0" smtClean="0"/>
          </a:p>
          <a:p>
            <a:r>
              <a:rPr lang="en-US" sz="2400" dirty="0" smtClean="0"/>
              <a:t>Negative values represent savings in materials, energy, emissions, etc.</a:t>
            </a:r>
          </a:p>
          <a:p>
            <a:endParaRPr lang="en-US" sz="1500" dirty="0" smtClean="0"/>
          </a:p>
          <a:p>
            <a:r>
              <a:rPr lang="en-US" sz="2400" dirty="0" smtClean="0"/>
              <a:t>PVC can release energy when burns saving energy for transportation of PVC cases to the </a:t>
            </a:r>
            <a:r>
              <a:rPr lang="en-US" sz="2400" dirty="0" smtClean="0"/>
              <a:t>incinerator</a:t>
            </a:r>
          </a:p>
          <a:p>
            <a:endParaRPr lang="en-US" sz="1500" dirty="0" smtClean="0"/>
          </a:p>
          <a:p>
            <a:r>
              <a:rPr lang="en-US" sz="2400" dirty="0" smtClean="0"/>
              <a:t>Recycling of PVC can save raw materials (such as materials used to make carrying trucks) and emissions (such as emissions from recycling plants)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596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609600"/>
            <a:ext cx="8229599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Various information given in Tables 7.2, 7.7 and 7.8 for manufacturing the computer case, shielding the case and disposal of the case </a:t>
            </a:r>
            <a:r>
              <a:rPr lang="en-US" sz="2400" dirty="0" smtClean="0"/>
              <a:t>can </a:t>
            </a:r>
            <a:r>
              <a:rPr lang="en-US" sz="2400" dirty="0" smtClean="0"/>
              <a:t>be combined in another </a:t>
            </a:r>
            <a:r>
              <a:rPr lang="en-US" sz="2400" dirty="0" smtClean="0"/>
              <a:t>Table 7.9</a:t>
            </a:r>
            <a:endParaRPr lang="en-US" sz="2400" dirty="0" smtClean="0"/>
          </a:p>
          <a:p>
            <a:endParaRPr lang="en-US" sz="1500" dirty="0" smtClean="0"/>
          </a:p>
          <a:p>
            <a:r>
              <a:rPr lang="en-US" sz="2400" dirty="0" smtClean="0"/>
              <a:t>Total environmental impacts for each considered case now can be compared  to other cases to see overall, which option is the best and where the advantages and disadvantages are. </a:t>
            </a:r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9984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15093" r="25885" b="22871"/>
          <a:stretch/>
        </p:blipFill>
        <p:spPr bwMode="auto">
          <a:xfrm>
            <a:off x="457200" y="304800"/>
            <a:ext cx="810577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7429500" y="3095625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7305675" y="3790950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 rot="16200000">
            <a:off x="7718086" y="5936911"/>
            <a:ext cx="1324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Table continues</a:t>
            </a:r>
            <a:endParaRPr lang="en-US" sz="14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8119111" y="5924550"/>
            <a:ext cx="0" cy="6858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92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1730</TotalTime>
  <Words>1405</Words>
  <Application>Microsoft Office PowerPoint</Application>
  <PresentationFormat>On-screen Show (4:3)</PresentationFormat>
  <Paragraphs>240</Paragraphs>
  <Slides>31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PhD</dc:creator>
  <cp:lastModifiedBy>PhD</cp:lastModifiedBy>
  <cp:revision>216</cp:revision>
  <dcterms:created xsi:type="dcterms:W3CDTF">2006-08-16T00:00:00Z</dcterms:created>
  <dcterms:modified xsi:type="dcterms:W3CDTF">2012-02-02T03:11:52Z</dcterms:modified>
</cp:coreProperties>
</file>