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bin" ContentType="application/vnd.openxmlformats-officedocument.oleObject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trictFirstAndLastChars="0" saveSubsetFonts="1">
  <p:sldMasterIdLst>
    <p:sldMasterId id="2147483664" r:id="rId1"/>
  </p:sldMasterIdLst>
  <p:notesMasterIdLst>
    <p:notesMasterId r:id="rId34"/>
  </p:notesMasterIdLst>
  <p:sldIdLst>
    <p:sldId id="385" r:id="rId2"/>
    <p:sldId id="373" r:id="rId3"/>
    <p:sldId id="347" r:id="rId4"/>
    <p:sldId id="348" r:id="rId5"/>
    <p:sldId id="383" r:id="rId6"/>
    <p:sldId id="349" r:id="rId7"/>
    <p:sldId id="351" r:id="rId8"/>
    <p:sldId id="352" r:id="rId9"/>
    <p:sldId id="353" r:id="rId10"/>
    <p:sldId id="354" r:id="rId11"/>
    <p:sldId id="355" r:id="rId12"/>
    <p:sldId id="356" r:id="rId13"/>
    <p:sldId id="357" r:id="rId14"/>
    <p:sldId id="358" r:id="rId15"/>
    <p:sldId id="379" r:id="rId16"/>
    <p:sldId id="380" r:id="rId17"/>
    <p:sldId id="381" r:id="rId18"/>
    <p:sldId id="362" r:id="rId19"/>
    <p:sldId id="363" r:id="rId20"/>
    <p:sldId id="364" r:id="rId21"/>
    <p:sldId id="374" r:id="rId22"/>
    <p:sldId id="365" r:id="rId23"/>
    <p:sldId id="375" r:id="rId24"/>
    <p:sldId id="366" r:id="rId25"/>
    <p:sldId id="367" r:id="rId26"/>
    <p:sldId id="368" r:id="rId27"/>
    <p:sldId id="369" r:id="rId28"/>
    <p:sldId id="370" r:id="rId29"/>
    <p:sldId id="371" r:id="rId30"/>
    <p:sldId id="382" r:id="rId31"/>
    <p:sldId id="372" r:id="rId32"/>
    <p:sldId id="384" r:id="rId3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36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36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36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36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44A1A"/>
    <a:srgbClr val="777777"/>
    <a:srgbClr val="010004"/>
    <a:srgbClr val="339966"/>
    <a:srgbClr val="339933"/>
    <a:srgbClr val="006600"/>
    <a:srgbClr val="993300"/>
    <a:srgbClr val="FF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 autoAdjust="0"/>
    <p:restoredTop sz="72578" autoAdjust="0"/>
  </p:normalViewPr>
  <p:slideViewPr>
    <p:cSldViewPr>
      <p:cViewPr>
        <p:scale>
          <a:sx n="90" d="100"/>
          <a:sy n="90" d="100"/>
        </p:scale>
        <p:origin x="-1002" y="-138"/>
      </p:cViewPr>
      <p:guideLst>
        <p:guide orient="horz" pos="2400"/>
        <p:guide pos="3024"/>
      </p:guideLst>
    </p:cSldViewPr>
  </p:slideViewPr>
  <p:outlineViewPr>
    <p:cViewPr>
      <p:scale>
        <a:sx n="50" d="100"/>
        <a:sy n="50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image" Target="../media/image5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image" Target="../media/image8.wmf"/><Relationship Id="rId4" Type="http://schemas.openxmlformats.org/officeDocument/2006/relationships/image" Target="../media/image11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3.wmf"/><Relationship Id="rId1" Type="http://schemas.openxmlformats.org/officeDocument/2006/relationships/image" Target="../media/image12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6.wmf"/><Relationship Id="rId1" Type="http://schemas.openxmlformats.org/officeDocument/2006/relationships/image" Target="../media/image15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endParaRPr lang="en-US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endParaRPr lang="en-US"/>
          </a:p>
        </p:txBody>
      </p:sp>
      <p:sp>
        <p:nvSpPr>
          <p:cNvPr id="51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endParaRPr lang="en-US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fld id="{663E5A0E-8E11-4D25-8776-D785F33B5216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8205790-C4B8-4F70-83CB-676D32C8E9F3}" type="slidenum">
              <a:rPr lang="en-US"/>
              <a:pPr/>
              <a:t>6</a:t>
            </a:fld>
            <a:endParaRPr lang="en-US"/>
          </a:p>
        </p:txBody>
      </p:sp>
      <p:sp>
        <p:nvSpPr>
          <p:cNvPr id="6184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84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3A2328D-99C4-46BF-A1C6-2B3886336D82}" type="slidenum">
              <a:rPr lang="en-US"/>
              <a:pPr/>
              <a:t>11</a:t>
            </a:fld>
            <a:endParaRPr lang="en-US"/>
          </a:p>
        </p:txBody>
      </p:sp>
      <p:sp>
        <p:nvSpPr>
          <p:cNvPr id="6246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2464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199491B-9B52-4A99-98FE-3263E4697B9B}" type="slidenum">
              <a:rPr lang="en-US"/>
              <a:pPr/>
              <a:t>18</a:t>
            </a:fld>
            <a:endParaRPr lang="en-US"/>
          </a:p>
        </p:txBody>
      </p:sp>
      <p:sp>
        <p:nvSpPr>
          <p:cNvPr id="632834" name="Rectangle 1026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32835" name="Rectangle 1027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Slide">
    <p:bg>
      <p:bgPr>
        <a:solidFill>
          <a:srgbClr val="DBE7B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Line 20"/>
          <p:cNvSpPr>
            <a:spLocks noChangeShapeType="1"/>
          </p:cNvSpPr>
          <p:nvPr/>
        </p:nvSpPr>
        <p:spPr bwMode="auto">
          <a:xfrm>
            <a:off x="0" y="476672"/>
            <a:ext cx="9144000" cy="0"/>
          </a:xfrm>
          <a:prstGeom prst="line">
            <a:avLst/>
          </a:prstGeom>
          <a:noFill/>
          <a:ln w="76200" cmpd="tri">
            <a:solidFill>
              <a:srgbClr val="0066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7" name="Line 20"/>
          <p:cNvSpPr>
            <a:spLocks noChangeShapeType="1"/>
          </p:cNvSpPr>
          <p:nvPr/>
        </p:nvSpPr>
        <p:spPr bwMode="auto">
          <a:xfrm>
            <a:off x="0" y="2132856"/>
            <a:ext cx="9144000" cy="0"/>
          </a:xfrm>
          <a:prstGeom prst="line">
            <a:avLst/>
          </a:prstGeom>
          <a:noFill/>
          <a:ln w="76200" cmpd="tri">
            <a:solidFill>
              <a:srgbClr val="0066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pic>
        <p:nvPicPr>
          <p:cNvPr id="8" name="Picture 7" descr="Ross_0070009872_7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15816" y="2348880"/>
            <a:ext cx="3240360" cy="4050450"/>
          </a:xfrm>
          <a:prstGeom prst="rect">
            <a:avLst/>
          </a:prstGeom>
        </p:spPr>
      </p:pic>
      <p:sp>
        <p:nvSpPr>
          <p:cNvPr id="10" name="Rectangle 21"/>
          <p:cNvSpPr>
            <a:spLocks noChangeArrowheads="1"/>
          </p:cNvSpPr>
          <p:nvPr/>
        </p:nvSpPr>
        <p:spPr bwMode="auto">
          <a:xfrm>
            <a:off x="6804248" y="548680"/>
            <a:ext cx="2152874" cy="1505545"/>
          </a:xfrm>
          <a:prstGeom prst="rect">
            <a:avLst/>
          </a:prstGeom>
          <a:solidFill>
            <a:srgbClr val="55A839"/>
          </a:solidFill>
          <a:ln>
            <a:solidFill>
              <a:srgbClr val="009DD9"/>
            </a:solidFill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endParaRPr lang="en-US" sz="2800"/>
          </a:p>
        </p:txBody>
      </p:sp>
      <p:sp>
        <p:nvSpPr>
          <p:cNvPr id="12" name="Rectangle 26"/>
          <p:cNvSpPr>
            <a:spLocks noChangeArrowheads="1"/>
          </p:cNvSpPr>
          <p:nvPr/>
        </p:nvSpPr>
        <p:spPr bwMode="auto">
          <a:xfrm>
            <a:off x="683568" y="5157192"/>
            <a:ext cx="2088232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1600" b="1" dirty="0">
                <a:solidFill>
                  <a:srgbClr val="663300"/>
                </a:solidFill>
              </a:rPr>
              <a:t>Prepared by</a:t>
            </a:r>
          </a:p>
          <a:p>
            <a:endParaRPr lang="en-US" sz="1600" b="1" dirty="0">
              <a:solidFill>
                <a:srgbClr val="663300"/>
              </a:solidFill>
            </a:endParaRPr>
          </a:p>
          <a:p>
            <a:r>
              <a:rPr lang="en-US" sz="1600" b="1" dirty="0" smtClean="0">
                <a:solidFill>
                  <a:srgbClr val="663300"/>
                </a:solidFill>
              </a:rPr>
              <a:t>Professor Wei Wang</a:t>
            </a:r>
          </a:p>
          <a:p>
            <a:r>
              <a:rPr lang="en-US" sz="1600" b="1" dirty="0" smtClean="0">
                <a:solidFill>
                  <a:srgbClr val="663300"/>
                </a:solidFill>
              </a:rPr>
              <a:t>Queen’s University</a:t>
            </a:r>
            <a:endParaRPr lang="en-US" sz="1600" b="1" dirty="0">
              <a:solidFill>
                <a:srgbClr val="663300"/>
              </a:solidFill>
            </a:endParaRPr>
          </a:p>
        </p:txBody>
      </p:sp>
      <p:sp>
        <p:nvSpPr>
          <p:cNvPr id="14" name="Text Box 28"/>
          <p:cNvSpPr txBox="1">
            <a:spLocks noChangeArrowheads="1"/>
          </p:cNvSpPr>
          <p:nvPr/>
        </p:nvSpPr>
        <p:spPr bwMode="auto">
          <a:xfrm>
            <a:off x="4267200" y="6559550"/>
            <a:ext cx="45720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eaLnBrk="0" hangingPunct="0"/>
            <a:r>
              <a:rPr lang="fr-CA" sz="1000" b="1" i="1" dirty="0">
                <a:solidFill>
                  <a:srgbClr val="546422"/>
                </a:solidFill>
                <a:cs typeface="Times New Roman" pitchFamily="18" charset="0"/>
              </a:rPr>
              <a:t>©</a:t>
            </a:r>
            <a:r>
              <a:rPr lang="en-CA" sz="1000" b="1" i="1" dirty="0">
                <a:solidFill>
                  <a:srgbClr val="546422"/>
                </a:solidFill>
                <a:cs typeface="Times New Roman" pitchFamily="18" charset="0"/>
              </a:rPr>
              <a:t> </a:t>
            </a:r>
            <a:r>
              <a:rPr lang="en-CA" sz="1000" b="1" i="1" dirty="0" smtClean="0">
                <a:solidFill>
                  <a:srgbClr val="546422"/>
                </a:solidFill>
                <a:cs typeface="Times New Roman" pitchFamily="18" charset="0"/>
              </a:rPr>
              <a:t>2011 </a:t>
            </a:r>
            <a:r>
              <a:rPr lang="en-CA" sz="1000" b="1" i="1" dirty="0">
                <a:solidFill>
                  <a:srgbClr val="546422"/>
                </a:solidFill>
                <a:cs typeface="Times New Roman" pitchFamily="18" charset="0"/>
              </a:rPr>
              <a:t>McGraw–Hill Ryerson </a:t>
            </a:r>
            <a:r>
              <a:rPr lang="en-CA" sz="1000" i="1" dirty="0">
                <a:solidFill>
                  <a:srgbClr val="546422"/>
                </a:solidFill>
                <a:cs typeface="Times New Roman" pitchFamily="18" charset="0"/>
              </a:rPr>
              <a:t> </a:t>
            </a:r>
            <a:r>
              <a:rPr lang="en-CA" sz="1000" b="1" i="1" dirty="0">
                <a:solidFill>
                  <a:srgbClr val="546422"/>
                </a:solidFill>
                <a:cs typeface="Times New Roman" pitchFamily="18" charset="0"/>
              </a:rPr>
              <a:t>Limited</a:t>
            </a:r>
            <a:r>
              <a:rPr lang="en-US" sz="1000" i="1" dirty="0">
                <a:solidFill>
                  <a:srgbClr val="546422"/>
                </a:solidFill>
              </a:rPr>
              <a:t> 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371600"/>
            <a:ext cx="39243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91100" y="1371600"/>
            <a:ext cx="39243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CA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94513" y="69850"/>
            <a:ext cx="2020887" cy="57975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27088" y="69850"/>
            <a:ext cx="5915025" cy="57975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21" name="Rectangle 9"/>
          <p:cNvSpPr>
            <a:spLocks noChangeArrowheads="1"/>
          </p:cNvSpPr>
          <p:nvPr/>
        </p:nvSpPr>
        <p:spPr bwMode="auto">
          <a:xfrm>
            <a:off x="0" y="0"/>
            <a:ext cx="685800" cy="6858000"/>
          </a:xfrm>
          <a:prstGeom prst="rect">
            <a:avLst/>
          </a:prstGeom>
          <a:solidFill>
            <a:srgbClr val="006600"/>
          </a:solidFill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pPr>
              <a:defRPr/>
            </a:pPr>
            <a:endParaRPr lang="en-CA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371600"/>
            <a:ext cx="8001000" cy="44958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17412" name="Rectangle 6"/>
          <p:cNvSpPr>
            <a:spLocks noGrp="1" noChangeArrowheads="1"/>
          </p:cNvSpPr>
          <p:nvPr>
            <p:ph type="title"/>
          </p:nvPr>
        </p:nvSpPr>
        <p:spPr bwMode="auto">
          <a:xfrm>
            <a:off x="827088" y="69850"/>
            <a:ext cx="8001000" cy="12065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here for title</a:t>
            </a:r>
          </a:p>
        </p:txBody>
      </p:sp>
      <p:sp>
        <p:nvSpPr>
          <p:cNvPr id="13319" name="Line 7"/>
          <p:cNvSpPr>
            <a:spLocks noChangeShapeType="1"/>
          </p:cNvSpPr>
          <p:nvPr/>
        </p:nvSpPr>
        <p:spPr bwMode="auto">
          <a:xfrm>
            <a:off x="723900" y="0"/>
            <a:ext cx="0" cy="6858000"/>
          </a:xfrm>
          <a:prstGeom prst="line">
            <a:avLst/>
          </a:prstGeom>
          <a:noFill/>
          <a:ln w="76200" cap="sq" cmpd="tri">
            <a:solidFill>
              <a:srgbClr val="B28300"/>
            </a:solidFill>
            <a:round/>
            <a:headEnd type="none" w="sm" len="sm"/>
            <a:tailEnd type="none" w="sm" len="sm"/>
          </a:ln>
          <a:effectLst/>
        </p:spPr>
        <p:txBody>
          <a:bodyPr wrap="none"/>
          <a:lstStyle/>
          <a:p>
            <a:pPr>
              <a:defRPr/>
            </a:pPr>
            <a:endParaRPr lang="en-CA"/>
          </a:p>
        </p:txBody>
      </p:sp>
      <p:sp>
        <p:nvSpPr>
          <p:cNvPr id="13322" name="Text Box 10"/>
          <p:cNvSpPr txBox="1">
            <a:spLocks noChangeArrowheads="1"/>
          </p:cNvSpPr>
          <p:nvPr/>
        </p:nvSpPr>
        <p:spPr bwMode="auto">
          <a:xfrm>
            <a:off x="76200" y="87313"/>
            <a:ext cx="762000" cy="369332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1800" dirty="0" smtClean="0">
                <a:solidFill>
                  <a:srgbClr val="FFFFFF"/>
                </a:solidFill>
              </a:rPr>
              <a:t>2-</a:t>
            </a:r>
            <a:fld id="{5B1A76B9-12AD-4B86-907E-D3F7D50CFC70}" type="slidenum">
              <a:rPr lang="en-US" sz="1800" smtClean="0">
                <a:solidFill>
                  <a:srgbClr val="FFFFFF"/>
                </a:solidFill>
              </a:rPr>
              <a:pPr>
                <a:spcBef>
                  <a:spcPct val="50000"/>
                </a:spcBef>
                <a:defRPr/>
              </a:pPr>
              <a:t>‹#›</a:t>
            </a:fld>
            <a:endParaRPr lang="en-US" sz="1800" dirty="0">
              <a:solidFill>
                <a:srgbClr val="FFFFFF"/>
              </a:solidFill>
            </a:endParaRPr>
          </a:p>
        </p:txBody>
      </p:sp>
      <p:sp>
        <p:nvSpPr>
          <p:cNvPr id="13323" name="Line 11"/>
          <p:cNvSpPr>
            <a:spLocks noChangeShapeType="1"/>
          </p:cNvSpPr>
          <p:nvPr/>
        </p:nvSpPr>
        <p:spPr bwMode="auto">
          <a:xfrm>
            <a:off x="914400" y="1008063"/>
            <a:ext cx="8001000" cy="0"/>
          </a:xfrm>
          <a:prstGeom prst="line">
            <a:avLst/>
          </a:prstGeom>
          <a:noFill/>
          <a:ln w="57150" cap="sq" cmpd="thinThick">
            <a:solidFill>
              <a:srgbClr val="B28300"/>
            </a:solidFill>
            <a:round/>
            <a:headEnd type="none" w="sm" len="sm"/>
            <a:tailEnd type="none" w="sm" len="sm"/>
          </a:ln>
          <a:effectLst/>
        </p:spPr>
        <p:txBody>
          <a:bodyPr wrap="none"/>
          <a:lstStyle/>
          <a:p>
            <a:pPr>
              <a:defRPr/>
            </a:pPr>
            <a:endParaRPr lang="en-CA"/>
          </a:p>
        </p:txBody>
      </p:sp>
      <p:sp>
        <p:nvSpPr>
          <p:cNvPr id="13327" name="Text Box 15"/>
          <p:cNvSpPr txBox="1">
            <a:spLocks noChangeArrowheads="1"/>
          </p:cNvSpPr>
          <p:nvPr/>
        </p:nvSpPr>
        <p:spPr bwMode="auto">
          <a:xfrm>
            <a:off x="4267200" y="6559550"/>
            <a:ext cx="45720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eaLnBrk="0" hangingPunct="0">
              <a:defRPr/>
            </a:pPr>
            <a:r>
              <a:rPr lang="fr-CA" sz="1000" b="1" i="1" dirty="0">
                <a:solidFill>
                  <a:srgbClr val="546422"/>
                </a:solidFill>
                <a:cs typeface="Times New Roman" pitchFamily="18" charset="0"/>
              </a:rPr>
              <a:t>©</a:t>
            </a:r>
            <a:r>
              <a:rPr lang="en-CA" sz="1000" b="1" i="1" dirty="0">
                <a:solidFill>
                  <a:srgbClr val="546422"/>
                </a:solidFill>
                <a:cs typeface="Times New Roman" pitchFamily="18" charset="0"/>
              </a:rPr>
              <a:t> </a:t>
            </a:r>
            <a:r>
              <a:rPr lang="en-CA" sz="1000" b="1" i="1" dirty="0" smtClean="0">
                <a:solidFill>
                  <a:srgbClr val="546422"/>
                </a:solidFill>
                <a:cs typeface="Times New Roman" pitchFamily="18" charset="0"/>
              </a:rPr>
              <a:t>2011 </a:t>
            </a:r>
            <a:r>
              <a:rPr lang="en-CA" sz="1000" b="1" i="1" dirty="0">
                <a:solidFill>
                  <a:srgbClr val="546422"/>
                </a:solidFill>
                <a:cs typeface="Times New Roman" pitchFamily="18" charset="0"/>
              </a:rPr>
              <a:t>McGraw–Hill Ryerson </a:t>
            </a:r>
            <a:r>
              <a:rPr lang="en-CA" sz="1000" i="1" dirty="0">
                <a:solidFill>
                  <a:srgbClr val="546422"/>
                </a:solidFill>
                <a:cs typeface="Times New Roman" pitchFamily="18" charset="0"/>
              </a:rPr>
              <a:t> </a:t>
            </a:r>
            <a:r>
              <a:rPr lang="en-CA" sz="1000" b="1" i="1" dirty="0">
                <a:solidFill>
                  <a:srgbClr val="546422"/>
                </a:solidFill>
                <a:cs typeface="Times New Roman" pitchFamily="18" charset="0"/>
              </a:rPr>
              <a:t>Limited</a:t>
            </a:r>
            <a:r>
              <a:rPr lang="en-US" sz="1000" i="1" dirty="0">
                <a:solidFill>
                  <a:srgbClr val="546422"/>
                </a:solidFill>
              </a:rPr>
              <a:t> </a:t>
            </a:r>
          </a:p>
        </p:txBody>
      </p:sp>
      <p:sp>
        <p:nvSpPr>
          <p:cNvPr id="9" name="Rectangle 17"/>
          <p:cNvSpPr>
            <a:spLocks noChangeArrowheads="1"/>
          </p:cNvSpPr>
          <p:nvPr userDrawn="1"/>
        </p:nvSpPr>
        <p:spPr bwMode="auto">
          <a:xfrm>
            <a:off x="0" y="0"/>
            <a:ext cx="685800" cy="6858000"/>
          </a:xfrm>
          <a:prstGeom prst="rect">
            <a:avLst/>
          </a:prstGeom>
          <a:solidFill>
            <a:srgbClr val="006600"/>
          </a:solidFill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en-CA"/>
          </a:p>
        </p:txBody>
      </p:sp>
      <p:sp>
        <p:nvSpPr>
          <p:cNvPr id="10" name="Line 20"/>
          <p:cNvSpPr>
            <a:spLocks noChangeShapeType="1"/>
          </p:cNvSpPr>
          <p:nvPr/>
        </p:nvSpPr>
        <p:spPr bwMode="auto">
          <a:xfrm>
            <a:off x="723900" y="0"/>
            <a:ext cx="0" cy="6858000"/>
          </a:xfrm>
          <a:prstGeom prst="line">
            <a:avLst/>
          </a:prstGeom>
          <a:noFill/>
          <a:ln w="76200" cap="sq" cmpd="tri">
            <a:solidFill>
              <a:srgbClr val="B88730"/>
            </a:solidFill>
            <a:round/>
            <a:headEnd type="none" w="sm" len="sm"/>
            <a:tailEnd type="none" w="sm" len="sm"/>
          </a:ln>
          <a:effectLst/>
        </p:spPr>
        <p:txBody>
          <a:bodyPr wrap="none"/>
          <a:lstStyle/>
          <a:p>
            <a:endParaRPr lang="en-CA"/>
          </a:p>
        </p:txBody>
      </p:sp>
      <p:sp>
        <p:nvSpPr>
          <p:cNvPr id="11" name="Text Box 21"/>
          <p:cNvSpPr txBox="1">
            <a:spLocks noChangeArrowheads="1"/>
          </p:cNvSpPr>
          <p:nvPr/>
        </p:nvSpPr>
        <p:spPr bwMode="auto">
          <a:xfrm>
            <a:off x="0" y="87313"/>
            <a:ext cx="762000" cy="366712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800" b="0" dirty="0" smtClean="0">
                <a:solidFill>
                  <a:srgbClr val="FFFFFF"/>
                </a:solidFill>
              </a:rPr>
              <a:t>29-</a:t>
            </a:r>
            <a:fld id="{36A71ED0-329B-4930-AB50-A8A9D974957C}" type="slidenum">
              <a:rPr lang="en-US" sz="1800" b="0" smtClean="0">
                <a:solidFill>
                  <a:srgbClr val="FFFFFF"/>
                </a:solidFill>
              </a:rPr>
              <a:pPr>
                <a:spcBef>
                  <a:spcPct val="50000"/>
                </a:spcBef>
              </a:pPr>
              <a:t>‹#›</a:t>
            </a:fld>
            <a:endParaRPr lang="en-US" sz="1800" b="0" dirty="0">
              <a:solidFill>
                <a:srgbClr val="FFFFFF"/>
              </a:solidFill>
            </a:endParaRPr>
          </a:p>
        </p:txBody>
      </p:sp>
      <p:sp>
        <p:nvSpPr>
          <p:cNvPr id="14" name="Line 22"/>
          <p:cNvSpPr>
            <a:spLocks noChangeShapeType="1"/>
          </p:cNvSpPr>
          <p:nvPr userDrawn="1"/>
        </p:nvSpPr>
        <p:spPr bwMode="auto">
          <a:xfrm>
            <a:off x="723900" y="0"/>
            <a:ext cx="0" cy="6858000"/>
          </a:xfrm>
          <a:prstGeom prst="line">
            <a:avLst/>
          </a:prstGeom>
          <a:noFill/>
          <a:ln w="76200" cap="sq" cmpd="tri">
            <a:solidFill>
              <a:srgbClr val="B88730"/>
            </a:solidFill>
            <a:round/>
            <a:headEnd type="none" w="sm" len="sm"/>
            <a:tailEnd type="none" w="sm" len="sm"/>
          </a:ln>
          <a:effectLst/>
        </p:spPr>
        <p:txBody>
          <a:bodyPr wrap="none"/>
          <a:lstStyle/>
          <a:p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  <p:sldLayoutId id="2147483668" r:id="rId4"/>
    <p:sldLayoutId id="2147483669" r:id="rId5"/>
    <p:sldLayoutId id="2147483670" r:id="rId6"/>
    <p:sldLayoutId id="2147483671" r:id="rId7"/>
    <p:sldLayoutId id="2147483672" r:id="rId8"/>
    <p:sldLayoutId id="2147483673" r:id="rId9"/>
    <p:sldLayoutId id="2147483674" r:id="rId10"/>
    <p:sldLayoutId id="2147483675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3600">
          <a:solidFill>
            <a:srgbClr val="644A1A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600">
          <a:solidFill>
            <a:srgbClr val="644A1A"/>
          </a:solidFill>
          <a:latin typeface="Times New Roman" pitchFamily="18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600">
          <a:solidFill>
            <a:srgbClr val="644A1A"/>
          </a:solidFill>
          <a:latin typeface="Times New Roman" pitchFamily="18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600">
          <a:solidFill>
            <a:srgbClr val="644A1A"/>
          </a:solidFill>
          <a:latin typeface="Times New Roman" pitchFamily="18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600">
          <a:solidFill>
            <a:srgbClr val="644A1A"/>
          </a:solidFill>
          <a:latin typeface="Times New Roman" pitchFamily="18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>
          <a:solidFill>
            <a:srgbClr val="644A1A"/>
          </a:solidFill>
          <a:latin typeface="Times New Roman" pitchFamily="18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>
          <a:solidFill>
            <a:srgbClr val="644A1A"/>
          </a:solidFill>
          <a:latin typeface="Times New Roman" pitchFamily="18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>
          <a:solidFill>
            <a:srgbClr val="644A1A"/>
          </a:solidFill>
          <a:latin typeface="Times New Roman" pitchFamily="18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>
          <a:solidFill>
            <a:srgbClr val="644A1A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rgbClr val="663300"/>
        </a:buClr>
        <a:buChar char="•"/>
        <a:defRPr sz="3200">
          <a:solidFill>
            <a:srgbClr val="644A1A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rgbClr val="663300"/>
        </a:buClr>
        <a:buChar char="–"/>
        <a:defRPr sz="2800">
          <a:solidFill>
            <a:srgbClr val="644A1A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rgbClr val="663300"/>
        </a:buClr>
        <a:buChar char="•"/>
        <a:defRPr sz="2400">
          <a:solidFill>
            <a:srgbClr val="644A1A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rgbClr val="663300"/>
        </a:buClr>
        <a:buChar char="–"/>
        <a:defRPr sz="2000">
          <a:solidFill>
            <a:srgbClr val="644A1A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rgbClr val="663300"/>
        </a:buClr>
        <a:buChar char="•"/>
        <a:defRPr sz="2000">
          <a:solidFill>
            <a:srgbClr val="644A1A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rgbClr val="663300"/>
        </a:buClr>
        <a:buChar char="•"/>
        <a:defRPr sz="2000">
          <a:solidFill>
            <a:srgbClr val="644A1A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rgbClr val="663300"/>
        </a:buClr>
        <a:buChar char="•"/>
        <a:defRPr sz="2000">
          <a:solidFill>
            <a:srgbClr val="644A1A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rgbClr val="663300"/>
        </a:buClr>
        <a:buChar char="•"/>
        <a:defRPr sz="2000">
          <a:solidFill>
            <a:srgbClr val="644A1A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rgbClr val="663300"/>
        </a:buClr>
        <a:buChar char="•"/>
        <a:defRPr sz="2000">
          <a:solidFill>
            <a:srgbClr val="644A1A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5" Type="http://schemas.openxmlformats.org/officeDocument/2006/relationships/oleObject" Target="../embeddings/oleObject3.bin"/><Relationship Id="rId4" Type="http://schemas.openxmlformats.org/officeDocument/2006/relationships/oleObject" Target="../embeddings/oleObject2.bin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6.bin"/><Relationship Id="rId5" Type="http://schemas.openxmlformats.org/officeDocument/2006/relationships/oleObject" Target="../embeddings/oleObject5.bin"/><Relationship Id="rId4" Type="http://schemas.openxmlformats.org/officeDocument/2006/relationships/oleObject" Target="../embeddings/oleObject4.bin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10.bin"/><Relationship Id="rId5" Type="http://schemas.openxmlformats.org/officeDocument/2006/relationships/oleObject" Target="../embeddings/oleObject9.bin"/><Relationship Id="rId4" Type="http://schemas.openxmlformats.org/officeDocument/2006/relationships/oleObject" Target="../embeddings/oleObject8.bin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5" Type="http://schemas.openxmlformats.org/officeDocument/2006/relationships/oleObject" Target="../embeddings/oleObject13.bin"/><Relationship Id="rId4" Type="http://schemas.openxmlformats.org/officeDocument/2006/relationships/oleObject" Target="../embeddings/oleObject12.bin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4" Type="http://schemas.openxmlformats.org/officeDocument/2006/relationships/oleObject" Target="../embeddings/oleObject15.bin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2"/>
          <p:cNvSpPr txBox="1">
            <a:spLocks noChangeArrowheads="1"/>
          </p:cNvSpPr>
          <p:nvPr/>
        </p:nvSpPr>
        <p:spPr bwMode="auto">
          <a:xfrm>
            <a:off x="7239000" y="533400"/>
            <a:ext cx="1238672" cy="13507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103236" tIns="51618" rIns="103236" bIns="51618">
            <a:spAutoFit/>
          </a:bodyPr>
          <a:lstStyle/>
          <a:p>
            <a:pPr defTabSz="1031875" eaLnBrk="0" hangingPunct="0"/>
            <a:r>
              <a:rPr lang="en-US" sz="81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29</a:t>
            </a:r>
            <a:endParaRPr lang="en-US" sz="81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Text Box 23"/>
          <p:cNvSpPr txBox="1">
            <a:spLocks noChangeArrowheads="1"/>
          </p:cNvSpPr>
          <p:nvPr/>
        </p:nvSpPr>
        <p:spPr bwMode="auto">
          <a:xfrm>
            <a:off x="0" y="0"/>
            <a:ext cx="2514600" cy="3812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103236" tIns="51618" rIns="103236" bIns="51618">
            <a:spAutoFit/>
          </a:bodyPr>
          <a:lstStyle/>
          <a:p>
            <a:pPr algn="r" defTabSz="1031875" eaLnBrk="0" hangingPunct="0"/>
            <a:r>
              <a:rPr lang="en-US" sz="1800" b="1" dirty="0" smtClean="0">
                <a:solidFill>
                  <a:srgbClr val="546422"/>
                </a:solidFill>
                <a:latin typeface="Arial" charset="0"/>
              </a:rPr>
              <a:t>Chapter Twenty Nine</a:t>
            </a:r>
            <a:endParaRPr lang="en-US" sz="1800" b="1" dirty="0">
              <a:solidFill>
                <a:srgbClr val="546422"/>
              </a:solidFill>
              <a:latin typeface="Arial" charset="0"/>
            </a:endParaRPr>
          </a:p>
        </p:txBody>
      </p:sp>
      <p:sp>
        <p:nvSpPr>
          <p:cNvPr id="4" name="Text Box 24"/>
          <p:cNvSpPr txBox="1">
            <a:spLocks noChangeArrowheads="1"/>
          </p:cNvSpPr>
          <p:nvPr/>
        </p:nvSpPr>
        <p:spPr bwMode="auto">
          <a:xfrm>
            <a:off x="109538" y="457200"/>
            <a:ext cx="6138862" cy="8121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3236" tIns="51618" rIns="103236" bIns="51618">
            <a:spAutoFit/>
          </a:bodyPr>
          <a:lstStyle/>
          <a:p>
            <a:pPr defTabSz="1031875">
              <a:spcBef>
                <a:spcPct val="20000"/>
              </a:spcBef>
              <a:buClr>
                <a:srgbClr val="000000"/>
              </a:buClr>
            </a:pPr>
            <a:r>
              <a:rPr lang="en-US" sz="4600" b="1" dirty="0" smtClean="0">
                <a:solidFill>
                  <a:srgbClr val="546422"/>
                </a:solidFill>
                <a:cs typeface="Times New Roman" pitchFamily="18" charset="0"/>
              </a:rPr>
              <a:t>Credit Management</a:t>
            </a:r>
            <a:endParaRPr lang="en-US" sz="4600" b="1" dirty="0">
              <a:solidFill>
                <a:srgbClr val="546422"/>
              </a:solidFill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3074" name="Rectangle 102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Executive Summary</a:t>
            </a:r>
          </a:p>
        </p:txBody>
      </p:sp>
      <p:sp>
        <p:nvSpPr>
          <p:cNvPr id="643075" name="Rectangle 1027"/>
          <p:cNvSpPr>
            <a:spLocks noGrp="1" noChangeArrowheads="1"/>
          </p:cNvSpPr>
          <p:nvPr>
            <p:ph idx="1"/>
          </p:nvPr>
        </p:nvSpPr>
        <p:spPr>
          <a:xfrm>
            <a:off x="914400" y="1371600"/>
            <a:ext cx="8001000" cy="5105400"/>
          </a:xfrm>
        </p:spPr>
        <p:txBody>
          <a:bodyPr/>
          <a:lstStyle/>
          <a:p>
            <a:r>
              <a:rPr lang="en-US" sz="2800" dirty="0"/>
              <a:t>When a firm sells goods and services:</a:t>
            </a:r>
          </a:p>
          <a:p>
            <a:pPr>
              <a:buFontTx/>
              <a:buNone/>
            </a:pPr>
            <a:r>
              <a:rPr lang="en-US" sz="2800" dirty="0"/>
              <a:t>	(1) it can be paid in cash immediately or</a:t>
            </a:r>
          </a:p>
          <a:p>
            <a:pPr>
              <a:buFontTx/>
              <a:buNone/>
            </a:pPr>
            <a:r>
              <a:rPr lang="en-US" sz="2800" dirty="0"/>
              <a:t>	(2) it can wait for a time to be paid by extending credit to its customers.</a:t>
            </a:r>
          </a:p>
          <a:p>
            <a:r>
              <a:rPr lang="en-US" sz="2800" dirty="0"/>
              <a:t>Granting credit is investing in a customer, an investment tied to the sale of a product or service.</a:t>
            </a:r>
          </a:p>
          <a:p>
            <a:r>
              <a:rPr lang="en-US" sz="2800" dirty="0"/>
              <a:t>This chapter examines the firm’s decision to grant credit.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33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Chapter Outline</a:t>
            </a:r>
          </a:p>
        </p:txBody>
      </p:sp>
      <p:sp>
        <p:nvSpPr>
          <p:cNvPr id="613379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143000"/>
            <a:ext cx="7620000" cy="5029200"/>
          </a:xfrm>
        </p:spPr>
        <p:txBody>
          <a:bodyPr/>
          <a:lstStyle/>
          <a:p>
            <a:pPr marL="736600" indent="-736600">
              <a:spcAft>
                <a:spcPts val="600"/>
              </a:spcAft>
              <a:buFontTx/>
              <a:buNone/>
            </a:pPr>
            <a:r>
              <a:rPr lang="en-US" sz="2800" dirty="0"/>
              <a:t>29.1 Terms of the Sale</a:t>
            </a:r>
          </a:p>
          <a:p>
            <a:pPr marL="736600" indent="-736600">
              <a:spcAft>
                <a:spcPts val="600"/>
              </a:spcAft>
              <a:buFontTx/>
              <a:buNone/>
            </a:pPr>
            <a:r>
              <a:rPr lang="en-US" sz="2800" dirty="0"/>
              <a:t>29.2 The Decision to Grant </a:t>
            </a:r>
            <a:r>
              <a:rPr lang="en-US" sz="2800" dirty="0" smtClean="0"/>
              <a:t>Credit: Risk </a:t>
            </a:r>
            <a:r>
              <a:rPr lang="en-US" sz="2800" dirty="0"/>
              <a:t>and Information </a:t>
            </a:r>
          </a:p>
          <a:p>
            <a:pPr marL="736600" indent="-736600">
              <a:spcAft>
                <a:spcPts val="600"/>
              </a:spcAft>
              <a:buFontTx/>
              <a:buNone/>
            </a:pPr>
            <a:r>
              <a:rPr lang="en-US" sz="2800" dirty="0"/>
              <a:t>29.3 Optimal Credit Policy</a:t>
            </a:r>
          </a:p>
          <a:p>
            <a:pPr marL="736600" indent="-736600">
              <a:spcAft>
                <a:spcPts val="600"/>
              </a:spcAft>
              <a:buFontTx/>
              <a:buNone/>
            </a:pPr>
            <a:r>
              <a:rPr lang="en-US" sz="2800" dirty="0"/>
              <a:t>29.4 Credit Analysis</a:t>
            </a:r>
          </a:p>
          <a:p>
            <a:pPr marL="736600" indent="-736600">
              <a:spcAft>
                <a:spcPts val="600"/>
              </a:spcAft>
              <a:buFontTx/>
              <a:buNone/>
            </a:pPr>
            <a:r>
              <a:rPr lang="en-US" sz="2800" dirty="0"/>
              <a:t>29.5 Collection Policy</a:t>
            </a:r>
          </a:p>
          <a:p>
            <a:pPr marL="736600" indent="-736600">
              <a:spcAft>
                <a:spcPts val="600"/>
              </a:spcAft>
              <a:buFontTx/>
              <a:buNone/>
            </a:pPr>
            <a:r>
              <a:rPr lang="en-US" sz="2800" dirty="0"/>
              <a:t>29.6 Other Aspects of Credit Policy</a:t>
            </a:r>
          </a:p>
          <a:p>
            <a:pPr marL="736600" indent="-736600">
              <a:spcAft>
                <a:spcPts val="600"/>
              </a:spcAft>
              <a:buFontTx/>
              <a:buNone/>
            </a:pPr>
            <a:r>
              <a:rPr lang="en-US" sz="2800" dirty="0"/>
              <a:t>29.7 Summary &amp; Conclusions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614403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219200"/>
            <a:ext cx="8001000" cy="5105400"/>
          </a:xfrm>
        </p:spPr>
        <p:txBody>
          <a:bodyPr/>
          <a:lstStyle/>
          <a:p>
            <a:r>
              <a:rPr lang="en-US" sz="3200"/>
              <a:t>A firm’s credit policy is composed of:</a:t>
            </a:r>
          </a:p>
          <a:p>
            <a:pPr lvl="1"/>
            <a:r>
              <a:rPr lang="en-US" sz="2800"/>
              <a:t>Terms of the sale</a:t>
            </a:r>
          </a:p>
          <a:p>
            <a:pPr lvl="1"/>
            <a:r>
              <a:rPr lang="en-US" sz="2800"/>
              <a:t>Credit analysis</a:t>
            </a:r>
          </a:p>
          <a:p>
            <a:pPr lvl="1"/>
            <a:r>
              <a:rPr lang="en-US" sz="2800"/>
              <a:t>Collection policy</a:t>
            </a:r>
          </a:p>
          <a:p>
            <a:r>
              <a:rPr lang="en-US" sz="3200"/>
              <a:t>This chapter discusses each of the components of credit policy that makes up the decision to grant credit.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4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4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144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144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144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1440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44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144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144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1440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0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164512" cy="1206500"/>
          </a:xfrm>
        </p:spPr>
        <p:txBody>
          <a:bodyPr/>
          <a:lstStyle/>
          <a:p>
            <a:pPr>
              <a:lnSpc>
                <a:spcPct val="85000"/>
              </a:lnSpc>
              <a:spcAft>
                <a:spcPts val="600"/>
              </a:spcAft>
            </a:pPr>
            <a:r>
              <a:rPr lang="en-US" dirty="0" smtClean="0"/>
              <a:t>Terms </a:t>
            </a:r>
            <a:r>
              <a:rPr lang="en-US" dirty="0"/>
              <a:t>of the </a:t>
            </a:r>
            <a:r>
              <a:rPr lang="en-US" dirty="0" smtClean="0"/>
              <a:t>Sale					</a:t>
            </a:r>
            <a:r>
              <a:rPr lang="en-US" sz="1600" i="1" dirty="0" smtClean="0"/>
              <a:t>LO29.1</a:t>
            </a:r>
            <a:endParaRPr lang="en-US" dirty="0"/>
          </a:p>
        </p:txBody>
      </p:sp>
      <p:sp>
        <p:nvSpPr>
          <p:cNvPr id="655363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143000"/>
            <a:ext cx="8001000" cy="4495800"/>
          </a:xfrm>
        </p:spPr>
        <p:txBody>
          <a:bodyPr/>
          <a:lstStyle/>
          <a:p>
            <a:pPr algn="just">
              <a:lnSpc>
                <a:spcPct val="85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200"/>
              <a:t>The terms of sale are composed of</a:t>
            </a:r>
          </a:p>
          <a:p>
            <a:pPr lvl="1" algn="just">
              <a:lnSpc>
                <a:spcPct val="85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800"/>
              <a:t>Credit Period</a:t>
            </a:r>
          </a:p>
          <a:p>
            <a:pPr lvl="1" algn="just">
              <a:lnSpc>
                <a:spcPct val="85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800"/>
              <a:t>Cash Discounts</a:t>
            </a:r>
          </a:p>
          <a:p>
            <a:pPr lvl="1" algn="just">
              <a:lnSpc>
                <a:spcPct val="85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800"/>
              <a:t>Credit Instruments</a:t>
            </a:r>
          </a:p>
          <a:p>
            <a:pPr lvl="1" algn="just">
              <a:lnSpc>
                <a:spcPct val="850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endParaRPr lang="en-US" sz="28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5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5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5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5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5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5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5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5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5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5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5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5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36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426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164512" cy="920750"/>
          </a:xfrm>
        </p:spPr>
        <p:txBody>
          <a:bodyPr/>
          <a:lstStyle/>
          <a:p>
            <a:r>
              <a:rPr lang="en-US" sz="3200" dirty="0"/>
              <a:t>The Cash Flows of Granting </a:t>
            </a:r>
            <a:r>
              <a:rPr lang="en-US" sz="3200" dirty="0" smtClean="0"/>
              <a:t>Credit </a:t>
            </a:r>
            <a:br>
              <a:rPr lang="en-US" sz="3200" dirty="0" smtClean="0"/>
            </a:br>
            <a:r>
              <a:rPr lang="en-US" sz="3200" dirty="0" smtClean="0"/>
              <a:t>(Figure 29.2)						</a:t>
            </a:r>
            <a:r>
              <a:rPr lang="en-US" sz="1600" i="1" dirty="0" smtClean="0"/>
              <a:t>LO29.1</a:t>
            </a:r>
            <a:endParaRPr lang="en-US" sz="3200" dirty="0"/>
          </a:p>
        </p:txBody>
      </p:sp>
      <p:sp>
        <p:nvSpPr>
          <p:cNvPr id="615427" name="Text Box 3"/>
          <p:cNvSpPr txBox="1">
            <a:spLocks noChangeArrowheads="1"/>
          </p:cNvSpPr>
          <p:nvPr/>
        </p:nvSpPr>
        <p:spPr bwMode="auto">
          <a:xfrm>
            <a:off x="1143000" y="1676400"/>
            <a:ext cx="17526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/>
              <a:t>Credit sale is made</a:t>
            </a:r>
          </a:p>
        </p:txBody>
      </p:sp>
      <p:sp>
        <p:nvSpPr>
          <p:cNvPr id="615428" name="Text Box 4"/>
          <p:cNvSpPr txBox="1">
            <a:spLocks noChangeArrowheads="1"/>
          </p:cNvSpPr>
          <p:nvPr/>
        </p:nvSpPr>
        <p:spPr bwMode="auto">
          <a:xfrm>
            <a:off x="2743200" y="1676400"/>
            <a:ext cx="20574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/>
              <a:t>Customer mails cheque</a:t>
            </a:r>
          </a:p>
        </p:txBody>
      </p:sp>
      <p:sp>
        <p:nvSpPr>
          <p:cNvPr id="615429" name="Text Box 5"/>
          <p:cNvSpPr txBox="1">
            <a:spLocks noChangeArrowheads="1"/>
          </p:cNvSpPr>
          <p:nvPr/>
        </p:nvSpPr>
        <p:spPr bwMode="auto">
          <a:xfrm>
            <a:off x="4724400" y="1676400"/>
            <a:ext cx="175260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/>
              <a:t>Firm deposits cheque</a:t>
            </a:r>
          </a:p>
        </p:txBody>
      </p:sp>
      <p:sp>
        <p:nvSpPr>
          <p:cNvPr id="615430" name="Text Box 6"/>
          <p:cNvSpPr txBox="1">
            <a:spLocks noChangeArrowheads="1"/>
          </p:cNvSpPr>
          <p:nvPr/>
        </p:nvSpPr>
        <p:spPr bwMode="auto">
          <a:xfrm>
            <a:off x="6934200" y="1676400"/>
            <a:ext cx="175260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/>
              <a:t>Bank credits firm’s account</a:t>
            </a:r>
          </a:p>
        </p:txBody>
      </p:sp>
      <p:sp>
        <p:nvSpPr>
          <p:cNvPr id="615431" name="Line 7"/>
          <p:cNvSpPr>
            <a:spLocks noChangeShapeType="1"/>
          </p:cNvSpPr>
          <p:nvPr/>
        </p:nvSpPr>
        <p:spPr bwMode="auto">
          <a:xfrm>
            <a:off x="1981200" y="2667000"/>
            <a:ext cx="0" cy="27432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615432" name="Line 8"/>
          <p:cNvSpPr>
            <a:spLocks noChangeShapeType="1"/>
          </p:cNvSpPr>
          <p:nvPr/>
        </p:nvSpPr>
        <p:spPr bwMode="auto">
          <a:xfrm>
            <a:off x="3733800" y="2667000"/>
            <a:ext cx="0" cy="2209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615433" name="Line 9"/>
          <p:cNvSpPr>
            <a:spLocks noChangeShapeType="1"/>
          </p:cNvSpPr>
          <p:nvPr/>
        </p:nvSpPr>
        <p:spPr bwMode="auto">
          <a:xfrm>
            <a:off x="5562600" y="2819400"/>
            <a:ext cx="0" cy="7620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615434" name="Line 10"/>
          <p:cNvSpPr>
            <a:spLocks noChangeShapeType="1"/>
          </p:cNvSpPr>
          <p:nvPr/>
        </p:nvSpPr>
        <p:spPr bwMode="auto">
          <a:xfrm>
            <a:off x="7772400" y="2819400"/>
            <a:ext cx="0" cy="2590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grpSp>
        <p:nvGrpSpPr>
          <p:cNvPr id="615435" name="Group 11"/>
          <p:cNvGrpSpPr>
            <a:grpSpLocks/>
          </p:cNvGrpSpPr>
          <p:nvPr/>
        </p:nvGrpSpPr>
        <p:grpSpPr bwMode="auto">
          <a:xfrm>
            <a:off x="2057400" y="5029200"/>
            <a:ext cx="5715000" cy="457200"/>
            <a:chOff x="1296" y="3264"/>
            <a:chExt cx="3600" cy="288"/>
          </a:xfrm>
        </p:grpSpPr>
        <p:sp>
          <p:nvSpPr>
            <p:cNvPr id="615436" name="Text Box 12"/>
            <p:cNvSpPr txBox="1">
              <a:spLocks noChangeArrowheads="1"/>
            </p:cNvSpPr>
            <p:nvPr/>
          </p:nvSpPr>
          <p:spPr bwMode="auto">
            <a:xfrm>
              <a:off x="2256" y="3264"/>
              <a:ext cx="192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400"/>
                <a:t>Accounts receivable</a:t>
              </a:r>
            </a:p>
          </p:txBody>
        </p:sp>
        <p:sp>
          <p:nvSpPr>
            <p:cNvPr id="615437" name="Line 13"/>
            <p:cNvSpPr>
              <a:spLocks noChangeShapeType="1"/>
            </p:cNvSpPr>
            <p:nvPr/>
          </p:nvSpPr>
          <p:spPr bwMode="auto">
            <a:xfrm flipH="1">
              <a:off x="1296" y="3408"/>
              <a:ext cx="91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CA"/>
            </a:p>
          </p:txBody>
        </p:sp>
        <p:sp>
          <p:nvSpPr>
            <p:cNvPr id="615438" name="Line 14"/>
            <p:cNvSpPr>
              <a:spLocks noChangeShapeType="1"/>
            </p:cNvSpPr>
            <p:nvPr/>
          </p:nvSpPr>
          <p:spPr bwMode="auto">
            <a:xfrm>
              <a:off x="3888" y="3408"/>
              <a:ext cx="1008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CA"/>
            </a:p>
          </p:txBody>
        </p:sp>
      </p:grpSp>
      <p:grpSp>
        <p:nvGrpSpPr>
          <p:cNvPr id="615439" name="Group 15"/>
          <p:cNvGrpSpPr>
            <a:grpSpLocks/>
          </p:cNvGrpSpPr>
          <p:nvPr/>
        </p:nvGrpSpPr>
        <p:grpSpPr bwMode="auto">
          <a:xfrm>
            <a:off x="3746500" y="4038600"/>
            <a:ext cx="4025900" cy="457200"/>
            <a:chOff x="2360" y="2544"/>
            <a:chExt cx="2536" cy="288"/>
          </a:xfrm>
        </p:grpSpPr>
        <p:sp>
          <p:nvSpPr>
            <p:cNvPr id="615440" name="Text Box 16"/>
            <p:cNvSpPr txBox="1">
              <a:spLocks noChangeArrowheads="1"/>
            </p:cNvSpPr>
            <p:nvPr/>
          </p:nvSpPr>
          <p:spPr bwMode="auto">
            <a:xfrm>
              <a:off x="3072" y="2544"/>
              <a:ext cx="144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400"/>
                <a:t>Cash collection</a:t>
              </a:r>
            </a:p>
          </p:txBody>
        </p:sp>
        <p:sp>
          <p:nvSpPr>
            <p:cNvPr id="615441" name="Line 17"/>
            <p:cNvSpPr>
              <a:spLocks noChangeShapeType="1"/>
            </p:cNvSpPr>
            <p:nvPr/>
          </p:nvSpPr>
          <p:spPr bwMode="auto">
            <a:xfrm flipH="1">
              <a:off x="2360" y="2688"/>
              <a:ext cx="616" cy="1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CA"/>
            </a:p>
          </p:txBody>
        </p:sp>
        <p:sp>
          <p:nvSpPr>
            <p:cNvPr id="615442" name="Line 18"/>
            <p:cNvSpPr>
              <a:spLocks noChangeShapeType="1"/>
            </p:cNvSpPr>
            <p:nvPr/>
          </p:nvSpPr>
          <p:spPr bwMode="auto">
            <a:xfrm>
              <a:off x="4368" y="2688"/>
              <a:ext cx="528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/>
            <a:lstStyle/>
            <a:p>
              <a:endParaRPr lang="en-CA"/>
            </a:p>
          </p:txBody>
        </p:sp>
      </p:grpSp>
      <p:grpSp>
        <p:nvGrpSpPr>
          <p:cNvPr id="615443" name="Group 19"/>
          <p:cNvGrpSpPr>
            <a:grpSpLocks/>
          </p:cNvGrpSpPr>
          <p:nvPr/>
        </p:nvGrpSpPr>
        <p:grpSpPr bwMode="auto">
          <a:xfrm>
            <a:off x="1295400" y="3352800"/>
            <a:ext cx="7620000" cy="457200"/>
            <a:chOff x="816" y="2112"/>
            <a:chExt cx="4800" cy="288"/>
          </a:xfrm>
        </p:grpSpPr>
        <p:sp>
          <p:nvSpPr>
            <p:cNvPr id="615444" name="Line 20"/>
            <p:cNvSpPr>
              <a:spLocks noChangeShapeType="1"/>
            </p:cNvSpPr>
            <p:nvPr/>
          </p:nvSpPr>
          <p:spPr bwMode="auto">
            <a:xfrm>
              <a:off x="816" y="2256"/>
              <a:ext cx="427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CA"/>
            </a:p>
          </p:txBody>
        </p:sp>
        <p:sp>
          <p:nvSpPr>
            <p:cNvPr id="615445" name="Text Box 21"/>
            <p:cNvSpPr txBox="1">
              <a:spLocks noChangeArrowheads="1"/>
            </p:cNvSpPr>
            <p:nvPr/>
          </p:nvSpPr>
          <p:spPr bwMode="auto">
            <a:xfrm>
              <a:off x="5040" y="2112"/>
              <a:ext cx="576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400"/>
                <a:t>Time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15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5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6154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5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6154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5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6154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5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615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154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154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154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6154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427" grpId="0" autoUpdateAnimBg="0"/>
      <p:bldP spid="615428" grpId="0" autoUpdateAnimBg="0"/>
      <p:bldP spid="615429" grpId="0" autoUpdateAnimBg="0"/>
      <p:bldP spid="615430" grpId="0" autoUpdateAnimBg="0"/>
      <p:bldP spid="615431" grpId="0" animBg="1"/>
      <p:bldP spid="615432" grpId="0" animBg="1"/>
      <p:bldP spid="615433" grpId="0" animBg="1"/>
      <p:bldP spid="61543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7474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164512" cy="1206500"/>
          </a:xfrm>
        </p:spPr>
        <p:txBody>
          <a:bodyPr/>
          <a:lstStyle/>
          <a:p>
            <a:pPr algn="just">
              <a:lnSpc>
                <a:spcPct val="85000"/>
              </a:lnSpc>
              <a:spcAft>
                <a:spcPts val="600"/>
              </a:spcAft>
            </a:pPr>
            <a:r>
              <a:rPr lang="en-US" dirty="0"/>
              <a:t>Credit </a:t>
            </a:r>
            <a:r>
              <a:rPr lang="en-US" dirty="0" smtClean="0"/>
              <a:t>Period						</a:t>
            </a:r>
            <a:r>
              <a:rPr lang="en-US" sz="1600" i="1" dirty="0" smtClean="0"/>
              <a:t>LO29.1</a:t>
            </a:r>
            <a:endParaRPr lang="en-US" dirty="0"/>
          </a:p>
        </p:txBody>
      </p:sp>
      <p:sp>
        <p:nvSpPr>
          <p:cNvPr id="617475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143000"/>
            <a:ext cx="8001000" cy="5105400"/>
          </a:xfrm>
        </p:spPr>
        <p:txBody>
          <a:bodyPr/>
          <a:lstStyle/>
          <a:p>
            <a:pPr algn="just">
              <a:lnSpc>
                <a:spcPct val="85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200"/>
              <a:t>Credit periods vary across industries.</a:t>
            </a:r>
          </a:p>
          <a:p>
            <a:pPr algn="just">
              <a:lnSpc>
                <a:spcPct val="85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200"/>
              <a:t>Generally a firm must consider three factors in setting a credit period:</a:t>
            </a:r>
          </a:p>
          <a:p>
            <a:pPr lvl="1" algn="just">
              <a:lnSpc>
                <a:spcPct val="85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800"/>
              <a:t>The probability that the customer will not pay.</a:t>
            </a:r>
          </a:p>
          <a:p>
            <a:pPr lvl="1" algn="just">
              <a:lnSpc>
                <a:spcPct val="85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800"/>
              <a:t>The size of the account.</a:t>
            </a:r>
          </a:p>
          <a:p>
            <a:pPr lvl="1" algn="just">
              <a:lnSpc>
                <a:spcPct val="85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800"/>
              <a:t>The extent to which goods are perishable.</a:t>
            </a:r>
          </a:p>
          <a:p>
            <a:pPr algn="just">
              <a:lnSpc>
                <a:spcPct val="85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200"/>
              <a:t>Lengthening the credit period generally increases sales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4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74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74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4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74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74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4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174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174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4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174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174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4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174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174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4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174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174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7475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9522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164512" cy="1206500"/>
          </a:xfrm>
        </p:spPr>
        <p:txBody>
          <a:bodyPr/>
          <a:lstStyle/>
          <a:p>
            <a:pPr algn="just">
              <a:lnSpc>
                <a:spcPct val="85000"/>
              </a:lnSpc>
              <a:spcAft>
                <a:spcPts val="600"/>
              </a:spcAft>
            </a:pPr>
            <a:r>
              <a:rPr lang="en-US" dirty="0"/>
              <a:t>Cash </a:t>
            </a:r>
            <a:r>
              <a:rPr lang="en-US" dirty="0" smtClean="0"/>
              <a:t>Discounts					</a:t>
            </a:r>
            <a:r>
              <a:rPr lang="en-US" sz="1600" i="1" dirty="0" smtClean="0"/>
              <a:t>LO29.1</a:t>
            </a:r>
            <a:endParaRPr lang="en-US" dirty="0"/>
          </a:p>
        </p:txBody>
      </p:sp>
      <p:sp>
        <p:nvSpPr>
          <p:cNvPr id="619523" name="Rectangle 3"/>
          <p:cNvSpPr>
            <a:spLocks noGrp="1" noChangeArrowheads="1"/>
          </p:cNvSpPr>
          <p:nvPr>
            <p:ph idx="1"/>
          </p:nvPr>
        </p:nvSpPr>
        <p:spPr>
          <a:xfrm>
            <a:off x="838200" y="1371600"/>
            <a:ext cx="8001000" cy="5105400"/>
          </a:xfrm>
        </p:spPr>
        <p:txBody>
          <a:bodyPr/>
          <a:lstStyle/>
          <a:p>
            <a:pPr algn="just">
              <a:lnSpc>
                <a:spcPct val="85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200"/>
              <a:t>Often part of the terms of sale.</a:t>
            </a:r>
          </a:p>
          <a:p>
            <a:pPr>
              <a:lnSpc>
                <a:spcPct val="85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200"/>
              <a:t>Tradeoff between the size of the discount and the increased speed and rate of collection of receivables.</a:t>
            </a:r>
          </a:p>
          <a:p>
            <a:pPr algn="just">
              <a:lnSpc>
                <a:spcPct val="85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200"/>
              <a:t>An example would be “3/10 net 30”</a:t>
            </a:r>
          </a:p>
          <a:p>
            <a:pPr lvl="1" algn="just">
              <a:lnSpc>
                <a:spcPct val="85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800"/>
              <a:t>The customer can take a 3% discount if he pays within 10 days.</a:t>
            </a:r>
          </a:p>
          <a:p>
            <a:pPr lvl="1" algn="just">
              <a:lnSpc>
                <a:spcPct val="85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800"/>
              <a:t>In any event, he must pay within 30 days.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5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95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95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5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95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95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5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95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195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5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195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195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95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195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195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952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0546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164512" cy="1206500"/>
          </a:xfrm>
        </p:spPr>
        <p:txBody>
          <a:bodyPr/>
          <a:lstStyle/>
          <a:p>
            <a:r>
              <a:rPr lang="en-US" sz="3200" dirty="0"/>
              <a:t>The Interest Rate Implicit in 3/10 net </a:t>
            </a:r>
            <a:r>
              <a:rPr lang="en-US" sz="3200" dirty="0" smtClean="0"/>
              <a:t>30	</a:t>
            </a:r>
            <a:r>
              <a:rPr lang="en-US" sz="1600" i="1" dirty="0" smtClean="0"/>
              <a:t>LO29.1</a:t>
            </a:r>
            <a:endParaRPr lang="en-US" sz="3200" dirty="0"/>
          </a:p>
        </p:txBody>
      </p:sp>
      <p:sp>
        <p:nvSpPr>
          <p:cNvPr id="620547" name="Rectangle 3"/>
          <p:cNvSpPr>
            <a:spLocks noGrp="1" noChangeArrowheads="1"/>
          </p:cNvSpPr>
          <p:nvPr>
            <p:ph idx="1"/>
          </p:nvPr>
        </p:nvSpPr>
        <p:spPr>
          <a:xfrm>
            <a:off x="1143000" y="990600"/>
            <a:ext cx="8077200" cy="1371600"/>
          </a:xfrm>
        </p:spPr>
        <p:txBody>
          <a:bodyPr/>
          <a:lstStyle/>
          <a:p>
            <a:r>
              <a:rPr lang="en-US" sz="2600"/>
              <a:t>A firm offering credit terms of 3/10 net 30 is essentially offering their customers a 20-day loan.</a:t>
            </a:r>
          </a:p>
          <a:p>
            <a:r>
              <a:rPr lang="en-US" sz="2600"/>
              <a:t>To see this, consider a firm that makes a $1,000 sale on day 0</a:t>
            </a:r>
          </a:p>
        </p:txBody>
      </p:sp>
      <p:sp>
        <p:nvSpPr>
          <p:cNvPr id="620548" name="Rectangle 4"/>
          <p:cNvSpPr>
            <a:spLocks noChangeArrowheads="1"/>
          </p:cNvSpPr>
          <p:nvPr/>
        </p:nvSpPr>
        <p:spPr bwMode="auto">
          <a:xfrm>
            <a:off x="1143000" y="2667000"/>
            <a:ext cx="76962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2600" dirty="0">
                <a:solidFill>
                  <a:srgbClr val="644A1A"/>
                </a:solidFill>
              </a:rPr>
              <a:t>Some customers will pay on day 10 and take the discount.</a:t>
            </a:r>
          </a:p>
        </p:txBody>
      </p:sp>
      <p:sp>
        <p:nvSpPr>
          <p:cNvPr id="620549" name="Rectangle 5"/>
          <p:cNvSpPr>
            <a:spLocks noChangeArrowheads="1"/>
          </p:cNvSpPr>
          <p:nvPr/>
        </p:nvSpPr>
        <p:spPr bwMode="auto">
          <a:xfrm>
            <a:off x="1143000" y="4572000"/>
            <a:ext cx="7696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2800" dirty="0">
                <a:solidFill>
                  <a:srgbClr val="644A1A"/>
                </a:solidFill>
              </a:rPr>
              <a:t>Other customers will pay on day 30 and forgo the discount</a:t>
            </a:r>
            <a:r>
              <a:rPr lang="en-US" sz="2800" dirty="0"/>
              <a:t>.</a:t>
            </a:r>
          </a:p>
        </p:txBody>
      </p:sp>
      <p:grpSp>
        <p:nvGrpSpPr>
          <p:cNvPr id="620550" name="Group 6"/>
          <p:cNvGrpSpPr>
            <a:grpSpLocks/>
          </p:cNvGrpSpPr>
          <p:nvPr/>
        </p:nvGrpSpPr>
        <p:grpSpPr bwMode="auto">
          <a:xfrm>
            <a:off x="1524000" y="3352800"/>
            <a:ext cx="5676900" cy="1371600"/>
            <a:chOff x="960" y="1968"/>
            <a:chExt cx="3576" cy="864"/>
          </a:xfrm>
        </p:grpSpPr>
        <p:sp>
          <p:nvSpPr>
            <p:cNvPr id="620551" name="Line 7"/>
            <p:cNvSpPr>
              <a:spLocks noChangeShapeType="1"/>
            </p:cNvSpPr>
            <p:nvPr/>
          </p:nvSpPr>
          <p:spPr bwMode="auto">
            <a:xfrm>
              <a:off x="1104" y="2400"/>
              <a:ext cx="3264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CA"/>
            </a:p>
          </p:txBody>
        </p:sp>
        <p:sp>
          <p:nvSpPr>
            <p:cNvPr id="620552" name="Line 8"/>
            <p:cNvSpPr>
              <a:spLocks noChangeShapeType="1"/>
            </p:cNvSpPr>
            <p:nvPr/>
          </p:nvSpPr>
          <p:spPr bwMode="auto">
            <a:xfrm flipV="1">
              <a:off x="1104" y="2256"/>
              <a:ext cx="0" cy="288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CA"/>
            </a:p>
          </p:txBody>
        </p:sp>
        <p:sp>
          <p:nvSpPr>
            <p:cNvPr id="620553" name="Line 9"/>
            <p:cNvSpPr>
              <a:spLocks noChangeShapeType="1"/>
            </p:cNvSpPr>
            <p:nvPr/>
          </p:nvSpPr>
          <p:spPr bwMode="auto">
            <a:xfrm flipV="1">
              <a:off x="2208" y="2256"/>
              <a:ext cx="0" cy="288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CA"/>
            </a:p>
          </p:txBody>
        </p:sp>
        <p:sp>
          <p:nvSpPr>
            <p:cNvPr id="620554" name="Line 10"/>
            <p:cNvSpPr>
              <a:spLocks noChangeShapeType="1"/>
            </p:cNvSpPr>
            <p:nvPr/>
          </p:nvSpPr>
          <p:spPr bwMode="auto">
            <a:xfrm flipV="1">
              <a:off x="4368" y="2256"/>
              <a:ext cx="0" cy="288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CA"/>
            </a:p>
          </p:txBody>
        </p:sp>
        <p:sp>
          <p:nvSpPr>
            <p:cNvPr id="620555" name="Text Box 11"/>
            <p:cNvSpPr txBox="1">
              <a:spLocks noChangeArrowheads="1"/>
            </p:cNvSpPr>
            <p:nvPr/>
          </p:nvSpPr>
          <p:spPr bwMode="auto">
            <a:xfrm>
              <a:off x="960" y="2544"/>
              <a:ext cx="288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sz="2400"/>
                <a:t>0</a:t>
              </a:r>
            </a:p>
          </p:txBody>
        </p:sp>
        <p:sp>
          <p:nvSpPr>
            <p:cNvPr id="620556" name="Text Box 12"/>
            <p:cNvSpPr txBox="1">
              <a:spLocks noChangeArrowheads="1"/>
            </p:cNvSpPr>
            <p:nvPr/>
          </p:nvSpPr>
          <p:spPr bwMode="auto">
            <a:xfrm>
              <a:off x="2064" y="2544"/>
              <a:ext cx="336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sz="2400"/>
                <a:t>10</a:t>
              </a:r>
            </a:p>
          </p:txBody>
        </p:sp>
        <p:sp>
          <p:nvSpPr>
            <p:cNvPr id="620557" name="Text Box 13"/>
            <p:cNvSpPr txBox="1">
              <a:spLocks noChangeArrowheads="1"/>
            </p:cNvSpPr>
            <p:nvPr/>
          </p:nvSpPr>
          <p:spPr bwMode="auto">
            <a:xfrm>
              <a:off x="4200" y="2544"/>
              <a:ext cx="336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sz="2400"/>
                <a:t>30</a:t>
              </a:r>
            </a:p>
          </p:txBody>
        </p:sp>
        <p:sp>
          <p:nvSpPr>
            <p:cNvPr id="620558" name="Text Box 14"/>
            <p:cNvSpPr txBox="1">
              <a:spLocks noChangeArrowheads="1"/>
            </p:cNvSpPr>
            <p:nvPr/>
          </p:nvSpPr>
          <p:spPr bwMode="auto">
            <a:xfrm>
              <a:off x="1920" y="1968"/>
              <a:ext cx="576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sz="2400"/>
                <a:t>$970</a:t>
              </a:r>
            </a:p>
          </p:txBody>
        </p:sp>
      </p:grpSp>
      <p:grpSp>
        <p:nvGrpSpPr>
          <p:cNvPr id="620559" name="Group 15"/>
          <p:cNvGrpSpPr>
            <a:grpSpLocks/>
          </p:cNvGrpSpPr>
          <p:nvPr/>
        </p:nvGrpSpPr>
        <p:grpSpPr bwMode="auto">
          <a:xfrm>
            <a:off x="1524000" y="5334000"/>
            <a:ext cx="6096000" cy="1295400"/>
            <a:chOff x="960" y="3120"/>
            <a:chExt cx="3840" cy="816"/>
          </a:xfrm>
        </p:grpSpPr>
        <p:sp>
          <p:nvSpPr>
            <p:cNvPr id="620560" name="Line 16"/>
            <p:cNvSpPr>
              <a:spLocks noChangeShapeType="1"/>
            </p:cNvSpPr>
            <p:nvPr/>
          </p:nvSpPr>
          <p:spPr bwMode="auto">
            <a:xfrm>
              <a:off x="1104" y="3504"/>
              <a:ext cx="3264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CA"/>
            </a:p>
          </p:txBody>
        </p:sp>
        <p:sp>
          <p:nvSpPr>
            <p:cNvPr id="620561" name="Line 17"/>
            <p:cNvSpPr>
              <a:spLocks noChangeShapeType="1"/>
            </p:cNvSpPr>
            <p:nvPr/>
          </p:nvSpPr>
          <p:spPr bwMode="auto">
            <a:xfrm flipV="1">
              <a:off x="1104" y="3360"/>
              <a:ext cx="0" cy="288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CA"/>
            </a:p>
          </p:txBody>
        </p:sp>
        <p:sp>
          <p:nvSpPr>
            <p:cNvPr id="620562" name="Line 18"/>
            <p:cNvSpPr>
              <a:spLocks noChangeShapeType="1"/>
            </p:cNvSpPr>
            <p:nvPr/>
          </p:nvSpPr>
          <p:spPr bwMode="auto">
            <a:xfrm flipV="1">
              <a:off x="2208" y="3360"/>
              <a:ext cx="0" cy="288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CA"/>
            </a:p>
          </p:txBody>
        </p:sp>
        <p:sp>
          <p:nvSpPr>
            <p:cNvPr id="620563" name="Line 19"/>
            <p:cNvSpPr>
              <a:spLocks noChangeShapeType="1"/>
            </p:cNvSpPr>
            <p:nvPr/>
          </p:nvSpPr>
          <p:spPr bwMode="auto">
            <a:xfrm flipV="1">
              <a:off x="4368" y="3360"/>
              <a:ext cx="0" cy="288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CA"/>
            </a:p>
          </p:txBody>
        </p:sp>
        <p:sp>
          <p:nvSpPr>
            <p:cNvPr id="620564" name="Text Box 20"/>
            <p:cNvSpPr txBox="1">
              <a:spLocks noChangeArrowheads="1"/>
            </p:cNvSpPr>
            <p:nvPr/>
          </p:nvSpPr>
          <p:spPr bwMode="auto">
            <a:xfrm>
              <a:off x="960" y="3648"/>
              <a:ext cx="288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sz="2400"/>
                <a:t>0</a:t>
              </a:r>
            </a:p>
          </p:txBody>
        </p:sp>
        <p:sp>
          <p:nvSpPr>
            <p:cNvPr id="620565" name="Text Box 21"/>
            <p:cNvSpPr txBox="1">
              <a:spLocks noChangeArrowheads="1"/>
            </p:cNvSpPr>
            <p:nvPr/>
          </p:nvSpPr>
          <p:spPr bwMode="auto">
            <a:xfrm>
              <a:off x="2064" y="3648"/>
              <a:ext cx="336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sz="2400"/>
                <a:t>10</a:t>
              </a:r>
            </a:p>
          </p:txBody>
        </p:sp>
        <p:sp>
          <p:nvSpPr>
            <p:cNvPr id="620566" name="Text Box 22"/>
            <p:cNvSpPr txBox="1">
              <a:spLocks noChangeArrowheads="1"/>
            </p:cNvSpPr>
            <p:nvPr/>
          </p:nvSpPr>
          <p:spPr bwMode="auto">
            <a:xfrm>
              <a:off x="4200" y="3648"/>
              <a:ext cx="336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sz="2400"/>
                <a:t>30</a:t>
              </a:r>
            </a:p>
          </p:txBody>
        </p:sp>
        <p:sp>
          <p:nvSpPr>
            <p:cNvPr id="620567" name="Text Box 23"/>
            <p:cNvSpPr txBox="1">
              <a:spLocks noChangeArrowheads="1"/>
            </p:cNvSpPr>
            <p:nvPr/>
          </p:nvSpPr>
          <p:spPr bwMode="auto">
            <a:xfrm>
              <a:off x="4080" y="3120"/>
              <a:ext cx="72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sz="2400"/>
                <a:t>$1,000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5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205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205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5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205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205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205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205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6205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205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205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0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620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0547" grpId="0" build="p"/>
      <p:bldP spid="620548" grpId="0" autoUpdateAnimBg="0"/>
      <p:bldP spid="620549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21570" name="Group 2"/>
          <p:cNvGrpSpPr>
            <a:grpSpLocks/>
          </p:cNvGrpSpPr>
          <p:nvPr/>
        </p:nvGrpSpPr>
        <p:grpSpPr bwMode="auto">
          <a:xfrm>
            <a:off x="1524000" y="2438400"/>
            <a:ext cx="6248400" cy="1447800"/>
            <a:chOff x="960" y="1920"/>
            <a:chExt cx="3936" cy="912"/>
          </a:xfrm>
        </p:grpSpPr>
        <p:sp>
          <p:nvSpPr>
            <p:cNvPr id="621571" name="Line 3"/>
            <p:cNvSpPr>
              <a:spLocks noChangeShapeType="1"/>
            </p:cNvSpPr>
            <p:nvPr/>
          </p:nvSpPr>
          <p:spPr bwMode="auto">
            <a:xfrm>
              <a:off x="1104" y="2400"/>
              <a:ext cx="3264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CA"/>
            </a:p>
          </p:txBody>
        </p:sp>
        <p:sp>
          <p:nvSpPr>
            <p:cNvPr id="621572" name="Line 4"/>
            <p:cNvSpPr>
              <a:spLocks noChangeShapeType="1"/>
            </p:cNvSpPr>
            <p:nvPr/>
          </p:nvSpPr>
          <p:spPr bwMode="auto">
            <a:xfrm flipV="1">
              <a:off x="1104" y="2256"/>
              <a:ext cx="0" cy="288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CA"/>
            </a:p>
          </p:txBody>
        </p:sp>
        <p:sp>
          <p:nvSpPr>
            <p:cNvPr id="621573" name="Line 5"/>
            <p:cNvSpPr>
              <a:spLocks noChangeShapeType="1"/>
            </p:cNvSpPr>
            <p:nvPr/>
          </p:nvSpPr>
          <p:spPr bwMode="auto">
            <a:xfrm flipV="1">
              <a:off x="2208" y="2256"/>
              <a:ext cx="0" cy="288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CA"/>
            </a:p>
          </p:txBody>
        </p:sp>
        <p:sp>
          <p:nvSpPr>
            <p:cNvPr id="621574" name="Line 6"/>
            <p:cNvSpPr>
              <a:spLocks noChangeShapeType="1"/>
            </p:cNvSpPr>
            <p:nvPr/>
          </p:nvSpPr>
          <p:spPr bwMode="auto">
            <a:xfrm flipV="1">
              <a:off x="4368" y="2256"/>
              <a:ext cx="0" cy="288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CA"/>
            </a:p>
          </p:txBody>
        </p:sp>
        <p:sp>
          <p:nvSpPr>
            <p:cNvPr id="621575" name="Text Box 7"/>
            <p:cNvSpPr txBox="1">
              <a:spLocks noChangeArrowheads="1"/>
            </p:cNvSpPr>
            <p:nvPr/>
          </p:nvSpPr>
          <p:spPr bwMode="auto">
            <a:xfrm>
              <a:off x="960" y="2544"/>
              <a:ext cx="288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sz="2400"/>
                <a:t>0</a:t>
              </a:r>
            </a:p>
          </p:txBody>
        </p:sp>
        <p:sp>
          <p:nvSpPr>
            <p:cNvPr id="621576" name="Text Box 8"/>
            <p:cNvSpPr txBox="1">
              <a:spLocks noChangeArrowheads="1"/>
            </p:cNvSpPr>
            <p:nvPr/>
          </p:nvSpPr>
          <p:spPr bwMode="auto">
            <a:xfrm>
              <a:off x="2064" y="2544"/>
              <a:ext cx="336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sz="2400"/>
                <a:t>10</a:t>
              </a:r>
            </a:p>
          </p:txBody>
        </p:sp>
        <p:sp>
          <p:nvSpPr>
            <p:cNvPr id="621577" name="Text Box 9"/>
            <p:cNvSpPr txBox="1">
              <a:spLocks noChangeArrowheads="1"/>
            </p:cNvSpPr>
            <p:nvPr/>
          </p:nvSpPr>
          <p:spPr bwMode="auto">
            <a:xfrm>
              <a:off x="4200" y="2544"/>
              <a:ext cx="336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sz="2400"/>
                <a:t>30</a:t>
              </a:r>
            </a:p>
          </p:txBody>
        </p:sp>
        <p:sp>
          <p:nvSpPr>
            <p:cNvPr id="621578" name="Text Box 10"/>
            <p:cNvSpPr txBox="1">
              <a:spLocks noChangeArrowheads="1"/>
            </p:cNvSpPr>
            <p:nvPr/>
          </p:nvSpPr>
          <p:spPr bwMode="auto">
            <a:xfrm>
              <a:off x="1920" y="1968"/>
              <a:ext cx="67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sz="2400"/>
                <a:t>+$970</a:t>
              </a:r>
            </a:p>
          </p:txBody>
        </p:sp>
        <p:sp>
          <p:nvSpPr>
            <p:cNvPr id="621579" name="Text Box 11"/>
            <p:cNvSpPr txBox="1">
              <a:spLocks noChangeArrowheads="1"/>
            </p:cNvSpPr>
            <p:nvPr/>
          </p:nvSpPr>
          <p:spPr bwMode="auto">
            <a:xfrm>
              <a:off x="4080" y="1920"/>
              <a:ext cx="816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sz="2400"/>
                <a:t>-$1,000</a:t>
              </a:r>
            </a:p>
          </p:txBody>
        </p:sp>
      </p:grpSp>
      <p:sp>
        <p:nvSpPr>
          <p:cNvPr id="621580" name="Rectangle 12"/>
          <p:cNvSpPr>
            <a:spLocks noChangeArrowheads="1"/>
          </p:cNvSpPr>
          <p:nvPr/>
        </p:nvSpPr>
        <p:spPr bwMode="auto">
          <a:xfrm>
            <a:off x="1143000" y="990600"/>
            <a:ext cx="76962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2800" dirty="0">
                <a:solidFill>
                  <a:srgbClr val="644A1A"/>
                </a:solidFill>
              </a:rPr>
              <a:t>A customer that forgoes the 3% discount to pay on day 30 is borrowing $970 for 20 days and paying $30 interest: </a:t>
            </a:r>
          </a:p>
        </p:txBody>
      </p:sp>
      <p:graphicFrame>
        <p:nvGraphicFramePr>
          <p:cNvPr id="621581" name="Object 13"/>
          <p:cNvGraphicFramePr>
            <a:graphicFrameLocks noChangeAspect="1"/>
          </p:cNvGraphicFramePr>
          <p:nvPr/>
        </p:nvGraphicFramePr>
        <p:xfrm>
          <a:off x="1828800" y="4114800"/>
          <a:ext cx="2635250" cy="955675"/>
        </p:xfrm>
        <a:graphic>
          <a:graphicData uri="http://schemas.openxmlformats.org/presentationml/2006/ole">
            <p:oleObj spid="_x0000_s621581" name="Equation" r:id="rId3" imgW="1155600" imgH="419040" progId="Equation.3">
              <p:embed/>
            </p:oleObj>
          </a:graphicData>
        </a:graphic>
      </p:graphicFrame>
      <p:graphicFrame>
        <p:nvGraphicFramePr>
          <p:cNvPr id="621582" name="Object 14"/>
          <p:cNvGraphicFramePr>
            <a:graphicFrameLocks noChangeAspect="1"/>
          </p:cNvGraphicFramePr>
          <p:nvPr/>
        </p:nvGraphicFramePr>
        <p:xfrm>
          <a:off x="5715000" y="4129088"/>
          <a:ext cx="2867025" cy="927100"/>
        </p:xfrm>
        <a:graphic>
          <a:graphicData uri="http://schemas.openxmlformats.org/presentationml/2006/ole">
            <p:oleObj spid="_x0000_s621582" name="Equation" r:id="rId4" imgW="1257120" imgH="406080" progId="Equation.3">
              <p:embed/>
            </p:oleObj>
          </a:graphicData>
        </a:graphic>
      </p:graphicFrame>
      <p:graphicFrame>
        <p:nvGraphicFramePr>
          <p:cNvPr id="621583" name="Object 15"/>
          <p:cNvGraphicFramePr>
            <a:graphicFrameLocks noChangeAspect="1"/>
          </p:cNvGraphicFramePr>
          <p:nvPr/>
        </p:nvGraphicFramePr>
        <p:xfrm>
          <a:off x="2209800" y="5410200"/>
          <a:ext cx="5414963" cy="1187450"/>
        </p:xfrm>
        <a:graphic>
          <a:graphicData uri="http://schemas.openxmlformats.org/presentationml/2006/ole">
            <p:oleObj spid="_x0000_s621583" name="Equation" r:id="rId5" imgW="2374560" imgH="520560" progId="Equation.3">
              <p:embed/>
            </p:oleObj>
          </a:graphicData>
        </a:graphic>
      </p:graphicFrame>
      <p:sp>
        <p:nvSpPr>
          <p:cNvPr id="621584" name="Rectangle 16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164512" cy="1206500"/>
          </a:xfrm>
          <a:noFill/>
          <a:ln/>
        </p:spPr>
        <p:txBody>
          <a:bodyPr/>
          <a:lstStyle/>
          <a:p>
            <a:r>
              <a:rPr lang="en-US" sz="3200" dirty="0"/>
              <a:t>The Interest Rate Implicit in 3/10 net </a:t>
            </a:r>
            <a:r>
              <a:rPr lang="en-US" sz="3200" dirty="0" smtClean="0"/>
              <a:t>30	</a:t>
            </a:r>
            <a:r>
              <a:rPr lang="en-US" sz="1600" i="1" dirty="0" smtClean="0"/>
              <a:t>LO29.1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1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215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1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215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215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21581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CC33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1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215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215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21582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1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215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215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21583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CC3300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2594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164512" cy="1206500"/>
          </a:xfrm>
        </p:spPr>
        <p:txBody>
          <a:bodyPr/>
          <a:lstStyle/>
          <a:p>
            <a:pPr algn="just">
              <a:lnSpc>
                <a:spcPct val="85000"/>
              </a:lnSpc>
              <a:spcAft>
                <a:spcPts val="600"/>
              </a:spcAft>
            </a:pPr>
            <a:r>
              <a:rPr lang="en-US" dirty="0"/>
              <a:t>Credit </a:t>
            </a:r>
            <a:r>
              <a:rPr lang="en-US" dirty="0" smtClean="0"/>
              <a:t>Instruments					</a:t>
            </a:r>
            <a:r>
              <a:rPr lang="en-US" sz="1600" i="1" dirty="0" smtClean="0"/>
              <a:t>LO29.1</a:t>
            </a:r>
            <a:endParaRPr lang="en-US" sz="1600" i="1" dirty="0"/>
          </a:p>
        </p:txBody>
      </p:sp>
      <p:sp>
        <p:nvSpPr>
          <p:cNvPr id="622595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219200"/>
            <a:ext cx="8001000" cy="5105400"/>
          </a:xfrm>
        </p:spPr>
        <p:txBody>
          <a:bodyPr/>
          <a:lstStyle/>
          <a:p>
            <a:pPr algn="just">
              <a:lnSpc>
                <a:spcPct val="85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800" dirty="0"/>
              <a:t>Most credit is offered on </a:t>
            </a:r>
            <a:r>
              <a:rPr lang="en-US" sz="2800" i="1" dirty="0"/>
              <a:t>open account</a:t>
            </a:r>
            <a:r>
              <a:rPr lang="en-US" sz="2800" dirty="0"/>
              <a:t>—the invoice is the only credit instrument.</a:t>
            </a:r>
          </a:p>
          <a:p>
            <a:pPr algn="just">
              <a:lnSpc>
                <a:spcPct val="85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800" i="1" dirty="0"/>
              <a:t>Promissory notes</a:t>
            </a:r>
            <a:r>
              <a:rPr lang="en-US" sz="2800" dirty="0"/>
              <a:t> are IOUs that are signed after the delivery of goods</a:t>
            </a:r>
          </a:p>
          <a:p>
            <a:pPr algn="just">
              <a:lnSpc>
                <a:spcPct val="85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800" i="1" dirty="0"/>
              <a:t>Commercial drafts</a:t>
            </a:r>
            <a:r>
              <a:rPr lang="en-US" sz="2800" dirty="0"/>
              <a:t> call for a customer to pay a specific amount by a specific date. The draft is sent to the customer’s bank, when the customer signs the draft, the goods are sent.</a:t>
            </a:r>
          </a:p>
          <a:p>
            <a:pPr algn="just">
              <a:lnSpc>
                <a:spcPct val="85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800" i="1" dirty="0"/>
              <a:t>Banker’s acceptances </a:t>
            </a:r>
            <a:r>
              <a:rPr lang="en-US" sz="2800" dirty="0"/>
              <a:t>allow a bank to substitute its creditworthiness for the customer, for a fee.</a:t>
            </a:r>
            <a:endParaRPr lang="en-US" sz="2800" i="1" dirty="0"/>
          </a:p>
          <a:p>
            <a:pPr algn="just">
              <a:lnSpc>
                <a:spcPct val="85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800" dirty="0"/>
              <a:t>Conditional sales contracts let the seller retain legal ownership of the goods until the customer has completed payment.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25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225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225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25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225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225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25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225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225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25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225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225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25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225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225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2595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3618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316912" cy="996950"/>
          </a:xfrm>
        </p:spPr>
        <p:txBody>
          <a:bodyPr/>
          <a:lstStyle/>
          <a:p>
            <a:pPr>
              <a:lnSpc>
                <a:spcPct val="85000"/>
              </a:lnSpc>
              <a:spcAft>
                <a:spcPts val="600"/>
              </a:spcAft>
            </a:pPr>
            <a:r>
              <a:rPr lang="en-US" dirty="0" smtClean="0"/>
              <a:t>The </a:t>
            </a:r>
            <a:r>
              <a:rPr lang="en-US" dirty="0"/>
              <a:t>Decision to Grant Credit: Risk and Information </a:t>
            </a:r>
            <a:r>
              <a:rPr lang="en-US" dirty="0" smtClean="0"/>
              <a:t>						</a:t>
            </a:r>
            <a:r>
              <a:rPr lang="en-US" sz="1600" i="1" dirty="0" smtClean="0"/>
              <a:t>LO29.2</a:t>
            </a:r>
            <a:endParaRPr lang="en-US" dirty="0"/>
          </a:p>
        </p:txBody>
      </p:sp>
      <p:sp>
        <p:nvSpPr>
          <p:cNvPr id="623619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371600"/>
            <a:ext cx="8001000" cy="1651000"/>
          </a:xfrm>
        </p:spPr>
        <p:txBody>
          <a:bodyPr/>
          <a:lstStyle/>
          <a:p>
            <a:pPr algn="just">
              <a:lnSpc>
                <a:spcPct val="85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/>
              <a:t>Consider a firm that is choosing between two alternative credit policies:</a:t>
            </a:r>
          </a:p>
          <a:p>
            <a:pPr lvl="1" algn="just">
              <a:lnSpc>
                <a:spcPct val="85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/>
              <a:t>“In God we trust—everybody else pays cash.”</a:t>
            </a:r>
          </a:p>
          <a:p>
            <a:pPr lvl="1" algn="just">
              <a:lnSpc>
                <a:spcPct val="85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/>
              <a:t>Offering their customers credit.</a:t>
            </a:r>
          </a:p>
        </p:txBody>
      </p:sp>
      <p:grpSp>
        <p:nvGrpSpPr>
          <p:cNvPr id="623639" name="Group 23"/>
          <p:cNvGrpSpPr>
            <a:grpSpLocks/>
          </p:cNvGrpSpPr>
          <p:nvPr/>
        </p:nvGrpSpPr>
        <p:grpSpPr bwMode="auto">
          <a:xfrm>
            <a:off x="914400" y="3048000"/>
            <a:ext cx="8153400" cy="504825"/>
            <a:chOff x="576" y="1920"/>
            <a:chExt cx="5136" cy="318"/>
          </a:xfrm>
        </p:grpSpPr>
        <p:graphicFrame>
          <p:nvGraphicFramePr>
            <p:cNvPr id="658434" name="Object 1026"/>
            <p:cNvGraphicFramePr>
              <a:graphicFrameLocks noChangeAspect="1"/>
            </p:cNvGraphicFramePr>
            <p:nvPr/>
          </p:nvGraphicFramePr>
          <p:xfrm>
            <a:off x="4512" y="1920"/>
            <a:ext cx="1200" cy="318"/>
          </p:xfrm>
          <a:graphic>
            <a:graphicData uri="http://schemas.openxmlformats.org/presentationml/2006/ole">
              <p:oleObj spid="_x0000_s658434" name="Equation" r:id="rId4" imgW="863280" imgH="228600" progId="Equation.3">
                <p:embed/>
              </p:oleObj>
            </a:graphicData>
          </a:graphic>
        </p:graphicFrame>
        <p:sp>
          <p:nvSpPr>
            <p:cNvPr id="623622" name="Rectangle 6"/>
            <p:cNvSpPr>
              <a:spLocks noChangeArrowheads="1"/>
            </p:cNvSpPr>
            <p:nvPr/>
          </p:nvSpPr>
          <p:spPr bwMode="auto">
            <a:xfrm>
              <a:off x="576" y="1935"/>
              <a:ext cx="4128" cy="2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lnSpc>
                  <a:spcPct val="85000"/>
                </a:lnSpc>
                <a:spcBef>
                  <a:spcPct val="50000"/>
                </a:spcBef>
                <a:spcAft>
                  <a:spcPts val="600"/>
                </a:spcAft>
                <a:buFontTx/>
                <a:buChar char="•"/>
              </a:pPr>
              <a:r>
                <a:rPr lang="en-US" sz="2800"/>
                <a:t>  The only cash flow of the first strategy is</a:t>
              </a:r>
            </a:p>
          </p:txBody>
        </p:sp>
      </p:grpSp>
      <p:sp>
        <p:nvSpPr>
          <p:cNvPr id="623623" name="Rectangle 7"/>
          <p:cNvSpPr>
            <a:spLocks noChangeArrowheads="1"/>
          </p:cNvSpPr>
          <p:nvPr/>
        </p:nvSpPr>
        <p:spPr bwMode="auto">
          <a:xfrm>
            <a:off x="914400" y="3733800"/>
            <a:ext cx="7848600" cy="45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85000"/>
              </a:lnSpc>
              <a:spcBef>
                <a:spcPct val="50000"/>
              </a:spcBef>
              <a:spcAft>
                <a:spcPts val="600"/>
              </a:spcAft>
              <a:buFontTx/>
              <a:buChar char="•"/>
            </a:pPr>
            <a:r>
              <a:rPr lang="en-US" sz="2800"/>
              <a:t>  The </a:t>
            </a:r>
            <a:r>
              <a:rPr lang="en-US" sz="2800" i="1"/>
              <a:t>expected </a:t>
            </a:r>
            <a:r>
              <a:rPr lang="en-US" sz="2800"/>
              <a:t>cash flows of the credit strategy are:</a:t>
            </a:r>
          </a:p>
        </p:txBody>
      </p:sp>
      <p:grpSp>
        <p:nvGrpSpPr>
          <p:cNvPr id="623624" name="Group 8"/>
          <p:cNvGrpSpPr>
            <a:grpSpLocks/>
          </p:cNvGrpSpPr>
          <p:nvPr/>
        </p:nvGrpSpPr>
        <p:grpSpPr bwMode="auto">
          <a:xfrm>
            <a:off x="1277938" y="4305300"/>
            <a:ext cx="6229350" cy="1485900"/>
            <a:chOff x="805" y="2712"/>
            <a:chExt cx="3924" cy="936"/>
          </a:xfrm>
        </p:grpSpPr>
        <p:graphicFrame>
          <p:nvGraphicFramePr>
            <p:cNvPr id="658432" name="Object 1024"/>
            <p:cNvGraphicFramePr>
              <a:graphicFrameLocks noChangeAspect="1"/>
            </p:cNvGraphicFramePr>
            <p:nvPr/>
          </p:nvGraphicFramePr>
          <p:xfrm>
            <a:off x="4006" y="2712"/>
            <a:ext cx="723" cy="335"/>
          </p:xfrm>
          <a:graphic>
            <a:graphicData uri="http://schemas.openxmlformats.org/presentationml/2006/ole">
              <p:oleObj spid="_x0000_s658432" name="Equation" r:id="rId5" imgW="520560" imgH="241200" progId="Equation.3">
                <p:embed/>
              </p:oleObj>
            </a:graphicData>
          </a:graphic>
        </p:graphicFrame>
        <p:sp>
          <p:nvSpPr>
            <p:cNvPr id="623626" name="Line 10"/>
            <p:cNvSpPr>
              <a:spLocks noChangeShapeType="1"/>
            </p:cNvSpPr>
            <p:nvPr/>
          </p:nvSpPr>
          <p:spPr bwMode="auto">
            <a:xfrm>
              <a:off x="1104" y="3216"/>
              <a:ext cx="3264" cy="1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CA"/>
            </a:p>
          </p:txBody>
        </p:sp>
        <p:sp>
          <p:nvSpPr>
            <p:cNvPr id="623627" name="Line 11"/>
            <p:cNvSpPr>
              <a:spLocks noChangeShapeType="1"/>
            </p:cNvSpPr>
            <p:nvPr/>
          </p:nvSpPr>
          <p:spPr bwMode="auto">
            <a:xfrm flipV="1">
              <a:off x="1104" y="3072"/>
              <a:ext cx="1" cy="288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CA"/>
            </a:p>
          </p:txBody>
        </p:sp>
        <p:sp>
          <p:nvSpPr>
            <p:cNvPr id="623628" name="Line 12"/>
            <p:cNvSpPr>
              <a:spLocks noChangeShapeType="1"/>
            </p:cNvSpPr>
            <p:nvPr/>
          </p:nvSpPr>
          <p:spPr bwMode="auto">
            <a:xfrm flipV="1">
              <a:off x="4368" y="3072"/>
              <a:ext cx="1" cy="288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CA"/>
            </a:p>
          </p:txBody>
        </p:sp>
        <p:sp>
          <p:nvSpPr>
            <p:cNvPr id="623629" name="Text Box 13"/>
            <p:cNvSpPr txBox="1">
              <a:spLocks noChangeArrowheads="1"/>
            </p:cNvSpPr>
            <p:nvPr/>
          </p:nvSpPr>
          <p:spPr bwMode="auto">
            <a:xfrm>
              <a:off x="960" y="3360"/>
              <a:ext cx="288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sz="2400"/>
                <a:t>0</a:t>
              </a:r>
            </a:p>
          </p:txBody>
        </p:sp>
        <p:sp>
          <p:nvSpPr>
            <p:cNvPr id="623630" name="Text Box 14"/>
            <p:cNvSpPr txBox="1">
              <a:spLocks noChangeArrowheads="1"/>
            </p:cNvSpPr>
            <p:nvPr/>
          </p:nvSpPr>
          <p:spPr bwMode="auto">
            <a:xfrm>
              <a:off x="4200" y="3360"/>
              <a:ext cx="336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sz="2400"/>
                <a:t>1</a:t>
              </a:r>
            </a:p>
          </p:txBody>
        </p:sp>
        <p:graphicFrame>
          <p:nvGraphicFramePr>
            <p:cNvPr id="658433" name="Object 1025"/>
            <p:cNvGraphicFramePr>
              <a:graphicFrameLocks noChangeAspect="1"/>
            </p:cNvGraphicFramePr>
            <p:nvPr/>
          </p:nvGraphicFramePr>
          <p:xfrm>
            <a:off x="805" y="2712"/>
            <a:ext cx="635" cy="336"/>
          </p:xfrm>
          <a:graphic>
            <a:graphicData uri="http://schemas.openxmlformats.org/presentationml/2006/ole">
              <p:oleObj spid="_x0000_s658433" name="Equation" r:id="rId6" imgW="457200" imgH="241200" progId="Equation.3">
                <p:embed/>
              </p:oleObj>
            </a:graphicData>
          </a:graphic>
        </p:graphicFrame>
      </p:grpSp>
      <p:grpSp>
        <p:nvGrpSpPr>
          <p:cNvPr id="623632" name="Group 16"/>
          <p:cNvGrpSpPr>
            <a:grpSpLocks/>
          </p:cNvGrpSpPr>
          <p:nvPr/>
        </p:nvGrpSpPr>
        <p:grpSpPr bwMode="auto">
          <a:xfrm>
            <a:off x="1143000" y="4740275"/>
            <a:ext cx="2438400" cy="1911350"/>
            <a:chOff x="720" y="2986"/>
            <a:chExt cx="1536" cy="1204"/>
          </a:xfrm>
        </p:grpSpPr>
        <p:sp>
          <p:nvSpPr>
            <p:cNvPr id="623633" name="Text Box 17"/>
            <p:cNvSpPr txBox="1">
              <a:spLocks noChangeArrowheads="1"/>
            </p:cNvSpPr>
            <p:nvPr/>
          </p:nvSpPr>
          <p:spPr bwMode="auto">
            <a:xfrm>
              <a:off x="768" y="3672"/>
              <a:ext cx="1488" cy="5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r">
                <a:spcBef>
                  <a:spcPct val="50000"/>
                </a:spcBef>
              </a:pPr>
              <a:r>
                <a:rPr lang="en-US" sz="2400" dirty="0"/>
                <a:t>We incur costs up front…</a:t>
              </a:r>
            </a:p>
          </p:txBody>
        </p:sp>
        <p:sp>
          <p:nvSpPr>
            <p:cNvPr id="623634" name="Arc 18"/>
            <p:cNvSpPr>
              <a:spLocks/>
            </p:cNvSpPr>
            <p:nvPr/>
          </p:nvSpPr>
          <p:spPr bwMode="auto">
            <a:xfrm flipH="1" flipV="1">
              <a:off x="720" y="2986"/>
              <a:ext cx="240" cy="950"/>
            </a:xfrm>
            <a:custGeom>
              <a:avLst/>
              <a:gdLst>
                <a:gd name="G0" fmla="+- 0 0 0"/>
                <a:gd name="G1" fmla="+- 21289 0 0"/>
                <a:gd name="G2" fmla="+- 21600 0 0"/>
                <a:gd name="T0" fmla="*/ 3653 w 21600"/>
                <a:gd name="T1" fmla="*/ 0 h 38506"/>
                <a:gd name="T2" fmla="*/ 13043 w 21600"/>
                <a:gd name="T3" fmla="*/ 38506 h 38506"/>
                <a:gd name="T4" fmla="*/ 0 w 21600"/>
                <a:gd name="T5" fmla="*/ 21289 h 385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38506" fill="none" extrusionOk="0">
                  <a:moveTo>
                    <a:pt x="3652" y="0"/>
                  </a:moveTo>
                  <a:cubicBezTo>
                    <a:pt x="14021" y="1779"/>
                    <a:pt x="21600" y="10769"/>
                    <a:pt x="21600" y="21289"/>
                  </a:cubicBezTo>
                  <a:cubicBezTo>
                    <a:pt x="21600" y="28051"/>
                    <a:pt x="18433" y="34422"/>
                    <a:pt x="13043" y="38506"/>
                  </a:cubicBezTo>
                </a:path>
                <a:path w="21600" h="38506" stroke="0" extrusionOk="0">
                  <a:moveTo>
                    <a:pt x="3652" y="0"/>
                  </a:moveTo>
                  <a:cubicBezTo>
                    <a:pt x="14021" y="1779"/>
                    <a:pt x="21600" y="10769"/>
                    <a:pt x="21600" y="21289"/>
                  </a:cubicBezTo>
                  <a:cubicBezTo>
                    <a:pt x="21600" y="28051"/>
                    <a:pt x="18433" y="34422"/>
                    <a:pt x="13043" y="38506"/>
                  </a:cubicBezTo>
                  <a:lnTo>
                    <a:pt x="0" y="21289"/>
                  </a:lnTo>
                  <a:close/>
                </a:path>
              </a:pathLst>
            </a:custGeom>
            <a:noFill/>
            <a:ln w="38100">
              <a:solidFill>
                <a:srgbClr val="CC3300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n-CA"/>
            </a:p>
          </p:txBody>
        </p:sp>
      </p:grpSp>
      <p:grpSp>
        <p:nvGrpSpPr>
          <p:cNvPr id="623635" name="Group 19"/>
          <p:cNvGrpSpPr>
            <a:grpSpLocks/>
          </p:cNvGrpSpPr>
          <p:nvPr/>
        </p:nvGrpSpPr>
        <p:grpSpPr bwMode="auto">
          <a:xfrm>
            <a:off x="4267200" y="4800600"/>
            <a:ext cx="3657600" cy="1851025"/>
            <a:chOff x="2688" y="3024"/>
            <a:chExt cx="2304" cy="1166"/>
          </a:xfrm>
        </p:grpSpPr>
        <p:sp>
          <p:nvSpPr>
            <p:cNvPr id="623636" name="Text Box 20"/>
            <p:cNvSpPr txBox="1">
              <a:spLocks noChangeArrowheads="1"/>
            </p:cNvSpPr>
            <p:nvPr/>
          </p:nvSpPr>
          <p:spPr bwMode="auto">
            <a:xfrm>
              <a:off x="2688" y="3672"/>
              <a:ext cx="2256" cy="5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r">
                <a:spcBef>
                  <a:spcPct val="50000"/>
                </a:spcBef>
              </a:pPr>
              <a:r>
                <a:rPr lang="en-US" sz="2400"/>
                <a:t>…and get paid in 1 period by </a:t>
              </a:r>
              <a:r>
                <a:rPr lang="en-US" sz="2400" i="1"/>
                <a:t>h</a:t>
              </a:r>
              <a:r>
                <a:rPr lang="en-US" sz="2400"/>
                <a:t>% of our customers.</a:t>
              </a:r>
            </a:p>
          </p:txBody>
        </p:sp>
        <p:sp>
          <p:nvSpPr>
            <p:cNvPr id="623637" name="Arc 21"/>
            <p:cNvSpPr>
              <a:spLocks/>
            </p:cNvSpPr>
            <p:nvPr/>
          </p:nvSpPr>
          <p:spPr bwMode="auto">
            <a:xfrm flipV="1">
              <a:off x="4512" y="3024"/>
              <a:ext cx="480" cy="738"/>
            </a:xfrm>
            <a:custGeom>
              <a:avLst/>
              <a:gdLst>
                <a:gd name="G0" fmla="+- 0 0 0"/>
                <a:gd name="G1" fmla="+- 12963 0 0"/>
                <a:gd name="G2" fmla="+- 21600 0 0"/>
                <a:gd name="T0" fmla="*/ 17278 w 21600"/>
                <a:gd name="T1" fmla="*/ 0 h 30180"/>
                <a:gd name="T2" fmla="*/ 13043 w 21600"/>
                <a:gd name="T3" fmla="*/ 30180 h 30180"/>
                <a:gd name="T4" fmla="*/ 0 w 21600"/>
                <a:gd name="T5" fmla="*/ 12963 h 30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30180" fill="none" extrusionOk="0">
                  <a:moveTo>
                    <a:pt x="17277" y="0"/>
                  </a:moveTo>
                  <a:cubicBezTo>
                    <a:pt x="20083" y="3739"/>
                    <a:pt x="21600" y="8288"/>
                    <a:pt x="21600" y="12963"/>
                  </a:cubicBezTo>
                  <a:cubicBezTo>
                    <a:pt x="21600" y="19725"/>
                    <a:pt x="18433" y="26096"/>
                    <a:pt x="13043" y="30180"/>
                  </a:cubicBezTo>
                </a:path>
                <a:path w="21600" h="30180" stroke="0" extrusionOk="0">
                  <a:moveTo>
                    <a:pt x="17277" y="0"/>
                  </a:moveTo>
                  <a:cubicBezTo>
                    <a:pt x="20083" y="3739"/>
                    <a:pt x="21600" y="8288"/>
                    <a:pt x="21600" y="12963"/>
                  </a:cubicBezTo>
                  <a:cubicBezTo>
                    <a:pt x="21600" y="19725"/>
                    <a:pt x="18433" y="26096"/>
                    <a:pt x="13043" y="30180"/>
                  </a:cubicBezTo>
                  <a:lnTo>
                    <a:pt x="0" y="12963"/>
                  </a:lnTo>
                  <a:close/>
                </a:path>
              </a:pathLst>
            </a:custGeom>
            <a:noFill/>
            <a:ln w="38100">
              <a:solidFill>
                <a:srgbClr val="CC3300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n-CA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3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236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236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3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236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236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3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236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3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6236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3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6236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3623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5666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164512" cy="996950"/>
          </a:xfrm>
        </p:spPr>
        <p:txBody>
          <a:bodyPr/>
          <a:lstStyle/>
          <a:p>
            <a:pPr>
              <a:lnSpc>
                <a:spcPct val="85000"/>
              </a:lnSpc>
              <a:spcAft>
                <a:spcPts val="600"/>
              </a:spcAft>
            </a:pPr>
            <a:r>
              <a:rPr lang="en-US" dirty="0" smtClean="0"/>
              <a:t>The Decision to Grant Credit: Risk and Information 					</a:t>
            </a:r>
            <a:r>
              <a:rPr lang="en-US" dirty="0" smtClean="0"/>
              <a:t>	</a:t>
            </a:r>
            <a:r>
              <a:rPr lang="en-US" sz="1600" i="1" dirty="0" smtClean="0"/>
              <a:t>LO29.2</a:t>
            </a:r>
            <a:endParaRPr lang="en-US" dirty="0"/>
          </a:p>
        </p:txBody>
      </p:sp>
      <p:grpSp>
        <p:nvGrpSpPr>
          <p:cNvPr id="625678" name="Group 14"/>
          <p:cNvGrpSpPr>
            <a:grpSpLocks/>
          </p:cNvGrpSpPr>
          <p:nvPr/>
        </p:nvGrpSpPr>
        <p:grpSpPr bwMode="auto">
          <a:xfrm>
            <a:off x="1143000" y="1371600"/>
            <a:ext cx="5791200" cy="1114425"/>
            <a:chOff x="720" y="864"/>
            <a:chExt cx="3648" cy="702"/>
          </a:xfrm>
        </p:grpSpPr>
        <p:graphicFrame>
          <p:nvGraphicFramePr>
            <p:cNvPr id="659459" name="Object 3"/>
            <p:cNvGraphicFramePr>
              <a:graphicFrameLocks noChangeAspect="1"/>
            </p:cNvGraphicFramePr>
            <p:nvPr/>
          </p:nvGraphicFramePr>
          <p:xfrm>
            <a:off x="2160" y="1248"/>
            <a:ext cx="2064" cy="318"/>
          </p:xfrm>
          <a:graphic>
            <a:graphicData uri="http://schemas.openxmlformats.org/presentationml/2006/ole">
              <p:oleObj spid="_x0000_s659459" name="Equation" r:id="rId3" imgW="1485720" imgH="228600" progId="Equation.3">
                <p:embed/>
              </p:oleObj>
            </a:graphicData>
          </a:graphic>
        </p:graphicFrame>
        <p:sp>
          <p:nvSpPr>
            <p:cNvPr id="625669" name="Rectangle 5"/>
            <p:cNvSpPr>
              <a:spLocks noChangeArrowheads="1"/>
            </p:cNvSpPr>
            <p:nvPr/>
          </p:nvSpPr>
          <p:spPr bwMode="auto">
            <a:xfrm>
              <a:off x="720" y="864"/>
              <a:ext cx="3648" cy="2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marL="231775" indent="-231775">
                <a:lnSpc>
                  <a:spcPct val="85000"/>
                </a:lnSpc>
                <a:spcBef>
                  <a:spcPct val="50000"/>
                </a:spcBef>
                <a:spcAft>
                  <a:spcPts val="600"/>
                </a:spcAft>
                <a:buFontTx/>
                <a:buChar char="•"/>
              </a:pPr>
              <a:r>
                <a:rPr lang="en-US" sz="2800" dirty="0">
                  <a:solidFill>
                    <a:srgbClr val="644A1A"/>
                  </a:solidFill>
                </a:rPr>
                <a:t>The NPV of the cash only strategy is:</a:t>
              </a:r>
            </a:p>
          </p:txBody>
        </p:sp>
      </p:grpSp>
      <p:grpSp>
        <p:nvGrpSpPr>
          <p:cNvPr id="625679" name="Group 15"/>
          <p:cNvGrpSpPr>
            <a:grpSpLocks/>
          </p:cNvGrpSpPr>
          <p:nvPr/>
        </p:nvGrpSpPr>
        <p:grpSpPr bwMode="auto">
          <a:xfrm>
            <a:off x="1143000" y="2667000"/>
            <a:ext cx="5870575" cy="1366838"/>
            <a:chOff x="720" y="1680"/>
            <a:chExt cx="3698" cy="861"/>
          </a:xfrm>
        </p:grpSpPr>
        <p:graphicFrame>
          <p:nvGraphicFramePr>
            <p:cNvPr id="659458" name="Object 2"/>
            <p:cNvGraphicFramePr>
              <a:graphicFrameLocks noChangeAspect="1"/>
            </p:cNvGraphicFramePr>
            <p:nvPr/>
          </p:nvGraphicFramePr>
          <p:xfrm>
            <a:off x="1966" y="1905"/>
            <a:ext cx="2452" cy="636"/>
          </p:xfrm>
          <a:graphic>
            <a:graphicData uri="http://schemas.openxmlformats.org/presentationml/2006/ole">
              <p:oleObj spid="_x0000_s659458" name="Equation" r:id="rId4" imgW="1765080" imgH="457200" progId="Equation.3">
                <p:embed/>
              </p:oleObj>
            </a:graphicData>
          </a:graphic>
        </p:graphicFrame>
        <p:sp>
          <p:nvSpPr>
            <p:cNvPr id="625672" name="Rectangle 8"/>
            <p:cNvSpPr>
              <a:spLocks noChangeArrowheads="1"/>
            </p:cNvSpPr>
            <p:nvPr/>
          </p:nvSpPr>
          <p:spPr bwMode="auto">
            <a:xfrm>
              <a:off x="720" y="1680"/>
              <a:ext cx="3648" cy="2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marL="231775" indent="-231775">
                <a:lnSpc>
                  <a:spcPct val="85000"/>
                </a:lnSpc>
                <a:spcBef>
                  <a:spcPct val="50000"/>
                </a:spcBef>
                <a:spcAft>
                  <a:spcPts val="600"/>
                </a:spcAft>
                <a:buFontTx/>
                <a:buChar char="•"/>
              </a:pPr>
              <a:r>
                <a:rPr lang="en-US" sz="2800" dirty="0">
                  <a:solidFill>
                    <a:srgbClr val="644A1A"/>
                  </a:solidFill>
                </a:rPr>
                <a:t>The NPV of the credit strategy is:</a:t>
              </a:r>
            </a:p>
          </p:txBody>
        </p:sp>
      </p:grpSp>
      <p:grpSp>
        <p:nvGrpSpPr>
          <p:cNvPr id="625677" name="Group 13"/>
          <p:cNvGrpSpPr>
            <a:grpSpLocks/>
          </p:cNvGrpSpPr>
          <p:nvPr/>
        </p:nvGrpSpPr>
        <p:grpSpPr bwMode="auto">
          <a:xfrm>
            <a:off x="1143000" y="3962400"/>
            <a:ext cx="7772400" cy="2738438"/>
            <a:chOff x="720" y="2544"/>
            <a:chExt cx="4896" cy="1725"/>
          </a:xfrm>
        </p:grpSpPr>
        <p:sp>
          <p:nvSpPr>
            <p:cNvPr id="625674" name="Rectangle 10"/>
            <p:cNvSpPr>
              <a:spLocks noChangeArrowheads="1"/>
            </p:cNvSpPr>
            <p:nvPr/>
          </p:nvSpPr>
          <p:spPr bwMode="auto">
            <a:xfrm>
              <a:off x="720" y="2544"/>
              <a:ext cx="4896" cy="17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marL="457200" indent="-457200">
                <a:spcBef>
                  <a:spcPct val="50000"/>
                </a:spcBef>
              </a:pPr>
              <a:r>
                <a:rPr lang="en-US" sz="2800" dirty="0">
                  <a:solidFill>
                    <a:srgbClr val="644A1A"/>
                  </a:solidFill>
                </a:rPr>
                <a:t>The decision to grant credit depends on four factors:</a:t>
              </a:r>
            </a:p>
            <a:p>
              <a:pPr marL="914400" lvl="1" indent="-457200">
                <a:spcBef>
                  <a:spcPct val="50000"/>
                </a:spcBef>
                <a:buFontTx/>
                <a:buAutoNum type="arabicPeriod"/>
              </a:pPr>
              <a:r>
                <a:rPr lang="en-US" sz="2400" dirty="0">
                  <a:solidFill>
                    <a:srgbClr val="644A1A"/>
                  </a:solidFill>
                </a:rPr>
                <a:t>The delayed revenues from granting credit,</a:t>
              </a:r>
            </a:p>
            <a:p>
              <a:pPr marL="914400" lvl="1" indent="-457200">
                <a:spcBef>
                  <a:spcPct val="50000"/>
                </a:spcBef>
                <a:buFontTx/>
                <a:buAutoNum type="arabicPeriod"/>
              </a:pPr>
              <a:r>
                <a:rPr lang="en-US" sz="2400" dirty="0">
                  <a:solidFill>
                    <a:srgbClr val="644A1A"/>
                  </a:solidFill>
                </a:rPr>
                <a:t>The immediate costs of granting credit,</a:t>
              </a:r>
            </a:p>
            <a:p>
              <a:pPr marL="914400" lvl="1" indent="-457200">
                <a:spcBef>
                  <a:spcPct val="50000"/>
                </a:spcBef>
                <a:buFontTx/>
                <a:buAutoNum type="arabicPeriod"/>
              </a:pPr>
              <a:r>
                <a:rPr lang="en-US" sz="2400" dirty="0">
                  <a:solidFill>
                    <a:srgbClr val="644A1A"/>
                  </a:solidFill>
                </a:rPr>
                <a:t>The probability of repayment, </a:t>
              </a:r>
              <a:r>
                <a:rPr lang="en-US" sz="2400" i="1" dirty="0">
                  <a:solidFill>
                    <a:srgbClr val="644A1A"/>
                  </a:solidFill>
                </a:rPr>
                <a:t>h</a:t>
              </a:r>
              <a:endParaRPr lang="en-US" sz="2400" dirty="0">
                <a:solidFill>
                  <a:srgbClr val="644A1A"/>
                </a:solidFill>
              </a:endParaRPr>
            </a:p>
            <a:p>
              <a:pPr marL="914400" lvl="1" indent="-457200">
                <a:spcBef>
                  <a:spcPct val="50000"/>
                </a:spcBef>
                <a:buFontTx/>
                <a:buAutoNum type="arabicPeriod"/>
              </a:pPr>
              <a:r>
                <a:rPr lang="en-US" sz="2400" dirty="0">
                  <a:solidFill>
                    <a:srgbClr val="644A1A"/>
                  </a:solidFill>
                </a:rPr>
                <a:t>The discount rate, </a:t>
              </a:r>
              <a:r>
                <a:rPr lang="en-US" sz="2400" i="1" dirty="0" err="1">
                  <a:solidFill>
                    <a:srgbClr val="644A1A"/>
                  </a:solidFill>
                </a:rPr>
                <a:t>r</a:t>
              </a:r>
              <a:r>
                <a:rPr lang="en-US" sz="2400" i="1" baseline="-25000" dirty="0" err="1">
                  <a:solidFill>
                    <a:srgbClr val="644A1A"/>
                  </a:solidFill>
                </a:rPr>
                <a:t>B</a:t>
              </a:r>
              <a:endParaRPr lang="en-US" sz="2400" i="1" baseline="-25000" dirty="0">
                <a:solidFill>
                  <a:srgbClr val="644A1A"/>
                </a:solidFill>
              </a:endParaRPr>
            </a:p>
          </p:txBody>
        </p:sp>
        <p:graphicFrame>
          <p:nvGraphicFramePr>
            <p:cNvPr id="659456" name="Object 0"/>
            <p:cNvGraphicFramePr>
              <a:graphicFrameLocks noChangeAspect="1"/>
            </p:cNvGraphicFramePr>
            <p:nvPr/>
          </p:nvGraphicFramePr>
          <p:xfrm>
            <a:off x="4656" y="2889"/>
            <a:ext cx="432" cy="327"/>
          </p:xfrm>
          <a:graphic>
            <a:graphicData uri="http://schemas.openxmlformats.org/presentationml/2006/ole">
              <p:oleObj spid="_x0000_s659456" name="Equation" r:id="rId5" imgW="317160" imgH="241200" progId="Equation.3">
                <p:embed/>
              </p:oleObj>
            </a:graphicData>
          </a:graphic>
        </p:graphicFrame>
        <p:graphicFrame>
          <p:nvGraphicFramePr>
            <p:cNvPr id="659457" name="Object 1"/>
            <p:cNvGraphicFramePr>
              <a:graphicFrameLocks noChangeAspect="1"/>
            </p:cNvGraphicFramePr>
            <p:nvPr/>
          </p:nvGraphicFramePr>
          <p:xfrm>
            <a:off x="4351" y="3244"/>
            <a:ext cx="467" cy="327"/>
          </p:xfrm>
          <a:graphic>
            <a:graphicData uri="http://schemas.openxmlformats.org/presentationml/2006/ole">
              <p:oleObj spid="_x0000_s659457" name="Equation" r:id="rId6" imgW="342720" imgH="241200" progId="Equation.3">
                <p:embed/>
              </p:oleObj>
            </a:graphicData>
          </a:graphic>
        </p:graphicFrame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256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256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256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256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256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256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6690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316912" cy="1206500"/>
          </a:xfrm>
        </p:spPr>
        <p:txBody>
          <a:bodyPr/>
          <a:lstStyle/>
          <a:p>
            <a:r>
              <a:rPr lang="en-US" sz="3200" dirty="0"/>
              <a:t>Example of the Decision to Grant </a:t>
            </a:r>
            <a:r>
              <a:rPr lang="en-US" sz="3200" dirty="0" smtClean="0"/>
              <a:t>Credit	</a:t>
            </a:r>
            <a:r>
              <a:rPr lang="en-US" sz="1600" i="1" dirty="0" smtClean="0"/>
              <a:t>LO29.2</a:t>
            </a:r>
            <a:endParaRPr lang="en-US" sz="3200" dirty="0"/>
          </a:p>
        </p:txBody>
      </p:sp>
      <p:sp>
        <p:nvSpPr>
          <p:cNvPr id="626691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371600"/>
            <a:ext cx="8001000" cy="5105400"/>
          </a:xfrm>
        </p:spPr>
        <p:txBody>
          <a:bodyPr/>
          <a:lstStyle/>
          <a:p>
            <a:r>
              <a:rPr lang="en-US"/>
              <a:t>A firm currently sells 1,000 items per month on a cash basis for $500 each.</a:t>
            </a:r>
          </a:p>
          <a:p>
            <a:r>
              <a:rPr lang="en-US"/>
              <a:t>If they offered terms net 30, the marketing department believes that they could sell 1,300 items per month.</a:t>
            </a:r>
          </a:p>
          <a:p>
            <a:r>
              <a:rPr lang="en-US"/>
              <a:t>The collections department estimates that 5% of credit customers will default.</a:t>
            </a:r>
          </a:p>
          <a:p>
            <a:r>
              <a:rPr lang="en-US"/>
              <a:t>The cost of capital is 10% per annum.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66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266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266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66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266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266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66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266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266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66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266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266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6691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316912" cy="1206500"/>
          </a:xfrm>
        </p:spPr>
        <p:txBody>
          <a:bodyPr/>
          <a:lstStyle/>
          <a:p>
            <a:r>
              <a:rPr lang="en-US" sz="3200" dirty="0" smtClean="0"/>
              <a:t>Example of the Decision to Grant Credit</a:t>
            </a:r>
            <a:r>
              <a:rPr lang="en-US" dirty="0" smtClean="0"/>
              <a:t>	</a:t>
            </a:r>
            <a:r>
              <a:rPr lang="en-US" sz="1600" i="1" dirty="0" smtClean="0"/>
              <a:t>LO29.2</a:t>
            </a:r>
            <a:endParaRPr lang="en-US" sz="1600" dirty="0"/>
          </a:p>
        </p:txBody>
      </p:sp>
      <p:sp>
        <p:nvSpPr>
          <p:cNvPr id="650243" name="Text Box 3"/>
          <p:cNvSpPr txBox="1">
            <a:spLocks noChangeArrowheads="1"/>
          </p:cNvSpPr>
          <p:nvPr/>
        </p:nvSpPr>
        <p:spPr bwMode="auto">
          <a:xfrm>
            <a:off x="1447800" y="4572000"/>
            <a:ext cx="7467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/>
              <a:t>The NPV of cash only = 1,000</a:t>
            </a:r>
            <a:r>
              <a:rPr lang="en-US" sz="2400">
                <a:cs typeface="Times New Roman" pitchFamily="18" charset="0"/>
              </a:rPr>
              <a:t>×($500 – $400) = $100,000</a:t>
            </a:r>
          </a:p>
        </p:txBody>
      </p:sp>
      <p:graphicFrame>
        <p:nvGraphicFramePr>
          <p:cNvPr id="650244" name="Group 4"/>
          <p:cNvGraphicFramePr>
            <a:graphicFrameLocks noGrp="1"/>
          </p:cNvGraphicFramePr>
          <p:nvPr/>
        </p:nvGraphicFramePr>
        <p:xfrm>
          <a:off x="914400" y="1219200"/>
          <a:ext cx="7924800" cy="3261360"/>
        </p:xfrm>
        <a:graphic>
          <a:graphicData uri="http://schemas.openxmlformats.org/drawingml/2006/table">
            <a:tbl>
              <a:tblPr/>
              <a:tblGrid>
                <a:gridCol w="3429000"/>
                <a:gridCol w="2062163"/>
                <a:gridCol w="2433637"/>
              </a:tblGrid>
              <a:tr h="28575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No Credit</a:t>
                      </a: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Net 30 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Quantity sold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1,000</a:t>
                      </a:r>
                      <a:endParaRPr kumimoji="0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1,300</a:t>
                      </a:r>
                      <a:endParaRPr kumimoji="0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Selling price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$500 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$500 </a:t>
                      </a:r>
                      <a:endParaRPr kumimoji="0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Unit cost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$400 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$425 </a:t>
                      </a:r>
                      <a:endParaRPr kumimoji="0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Probability of payment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100%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95%</a:t>
                      </a:r>
                      <a:endParaRPr kumimoji="0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Credit period (days)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</a:t>
                      </a:r>
                      <a:endParaRPr kumimoji="0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Discount rate </a:t>
                      </a:r>
                      <a:r>
                        <a:rPr kumimoji="0" lang="en-US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per annum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b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10%</a:t>
                      </a:r>
                      <a:endParaRPr kumimoji="0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b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650271" name="Group 31"/>
          <p:cNvGrpSpPr>
            <a:grpSpLocks/>
          </p:cNvGrpSpPr>
          <p:nvPr/>
        </p:nvGrpSpPr>
        <p:grpSpPr bwMode="auto">
          <a:xfrm>
            <a:off x="1447800" y="5280025"/>
            <a:ext cx="7289800" cy="1273175"/>
            <a:chOff x="912" y="3326"/>
            <a:chExt cx="4592" cy="802"/>
          </a:xfrm>
        </p:grpSpPr>
        <p:sp>
          <p:nvSpPr>
            <p:cNvPr id="650272" name="Text Box 32"/>
            <p:cNvSpPr txBox="1">
              <a:spLocks noChangeArrowheads="1"/>
            </p:cNvSpPr>
            <p:nvPr/>
          </p:nvSpPr>
          <p:spPr bwMode="auto">
            <a:xfrm>
              <a:off x="912" y="3326"/>
              <a:ext cx="211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400"/>
                <a:t>The NPV of Net 30:</a:t>
              </a:r>
            </a:p>
          </p:txBody>
        </p:sp>
        <p:sp>
          <p:nvSpPr>
            <p:cNvPr id="650273" name="Rectangle 33"/>
            <p:cNvSpPr>
              <a:spLocks noChangeArrowheads="1"/>
            </p:cNvSpPr>
            <p:nvPr/>
          </p:nvSpPr>
          <p:spPr bwMode="auto">
            <a:xfrm>
              <a:off x="2884" y="3552"/>
              <a:ext cx="1484" cy="288"/>
            </a:xfrm>
            <a:prstGeom prst="rect">
              <a:avLst/>
            </a:prstGeom>
            <a:noFill/>
            <a:ln w="12700" cap="sq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400"/>
                <a:t>1,300×$500×0.95</a:t>
              </a:r>
            </a:p>
          </p:txBody>
        </p:sp>
        <p:sp>
          <p:nvSpPr>
            <p:cNvPr id="650274" name="Rectangle 34"/>
            <p:cNvSpPr>
              <a:spLocks noChangeArrowheads="1"/>
            </p:cNvSpPr>
            <p:nvPr/>
          </p:nvSpPr>
          <p:spPr bwMode="auto">
            <a:xfrm>
              <a:off x="1636" y="3696"/>
              <a:ext cx="1292" cy="288"/>
            </a:xfrm>
            <a:prstGeom prst="rect">
              <a:avLst/>
            </a:prstGeom>
            <a:noFill/>
            <a:ln w="12700" cap="sq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400">
                  <a:cs typeface="Times New Roman" pitchFamily="18" charset="0"/>
                </a:rPr>
                <a:t>–</a:t>
              </a:r>
              <a:r>
                <a:rPr lang="en-US" sz="2400"/>
                <a:t>1,300×$425 +</a:t>
              </a:r>
            </a:p>
          </p:txBody>
        </p:sp>
        <p:sp>
          <p:nvSpPr>
            <p:cNvPr id="650275" name="Rectangle 35"/>
            <p:cNvSpPr>
              <a:spLocks noChangeArrowheads="1"/>
            </p:cNvSpPr>
            <p:nvPr/>
          </p:nvSpPr>
          <p:spPr bwMode="auto">
            <a:xfrm>
              <a:off x="3158" y="3840"/>
              <a:ext cx="936" cy="288"/>
            </a:xfrm>
            <a:prstGeom prst="rect">
              <a:avLst/>
            </a:prstGeom>
            <a:noFill/>
            <a:ln w="12700" cap="sq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400">
                  <a:cs typeface="Times New Roman" pitchFamily="18" charset="0"/>
                </a:rPr>
                <a:t>(1.10)</a:t>
              </a:r>
              <a:r>
                <a:rPr lang="en-US" sz="2400" baseline="30000">
                  <a:cs typeface="Times New Roman" pitchFamily="18" charset="0"/>
                </a:rPr>
                <a:t>30/365</a:t>
              </a:r>
              <a:endParaRPr lang="en-US" sz="2400" baseline="30000"/>
            </a:p>
          </p:txBody>
        </p:sp>
        <p:sp>
          <p:nvSpPr>
            <p:cNvPr id="650276" name="Line 36"/>
            <p:cNvSpPr>
              <a:spLocks noChangeShapeType="1"/>
            </p:cNvSpPr>
            <p:nvPr/>
          </p:nvSpPr>
          <p:spPr bwMode="auto">
            <a:xfrm>
              <a:off x="2928" y="3840"/>
              <a:ext cx="1392" cy="0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/>
            <a:lstStyle/>
            <a:p>
              <a:endParaRPr lang="en-CA"/>
            </a:p>
          </p:txBody>
        </p:sp>
        <p:sp>
          <p:nvSpPr>
            <p:cNvPr id="650277" name="Rectangle 37"/>
            <p:cNvSpPr>
              <a:spLocks noChangeArrowheads="1"/>
            </p:cNvSpPr>
            <p:nvPr/>
          </p:nvSpPr>
          <p:spPr bwMode="auto">
            <a:xfrm>
              <a:off x="4368" y="3696"/>
              <a:ext cx="1136" cy="288"/>
            </a:xfrm>
            <a:prstGeom prst="rect">
              <a:avLst/>
            </a:prstGeom>
            <a:noFill/>
            <a:ln w="12700" cap="sq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400">
                  <a:cs typeface="Times New Roman" pitchFamily="18" charset="0"/>
                </a:rPr>
                <a:t>= $60,181.58</a:t>
              </a:r>
              <a:endParaRPr lang="en-US" sz="240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502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5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5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0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502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50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50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024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316912" cy="1206500"/>
          </a:xfrm>
        </p:spPr>
        <p:txBody>
          <a:bodyPr/>
          <a:lstStyle/>
          <a:p>
            <a:r>
              <a:rPr lang="en-US" sz="3200" dirty="0" smtClean="0"/>
              <a:t>Example of the Decision to Grant Credit</a:t>
            </a:r>
            <a:r>
              <a:rPr lang="en-US" dirty="0" smtClean="0"/>
              <a:t>	</a:t>
            </a:r>
            <a:r>
              <a:rPr lang="en-US" sz="1600" i="1" dirty="0" smtClean="0"/>
              <a:t>LO29.2</a:t>
            </a:r>
            <a:endParaRPr lang="en-US" sz="1600" dirty="0"/>
          </a:p>
        </p:txBody>
      </p:sp>
      <p:sp>
        <p:nvSpPr>
          <p:cNvPr id="651267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371600"/>
            <a:ext cx="8001000" cy="1276350"/>
          </a:xfrm>
        </p:spPr>
        <p:txBody>
          <a:bodyPr/>
          <a:lstStyle/>
          <a:p>
            <a:r>
              <a:rPr lang="en-US"/>
              <a:t>How high must the credit price be to make it worthwhile for the firm to extend credit?</a:t>
            </a:r>
          </a:p>
        </p:txBody>
      </p:sp>
      <p:sp>
        <p:nvSpPr>
          <p:cNvPr id="651268" name="Text Box 4"/>
          <p:cNvSpPr txBox="1">
            <a:spLocks noChangeArrowheads="1"/>
          </p:cNvSpPr>
          <p:nvPr/>
        </p:nvSpPr>
        <p:spPr bwMode="auto">
          <a:xfrm>
            <a:off x="1295400" y="2406650"/>
            <a:ext cx="59436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dirty="0">
                <a:solidFill>
                  <a:srgbClr val="644A1A"/>
                </a:solidFill>
              </a:rPr>
              <a:t>The NPV of Net 30 must be at least as big as the NPV of cash only:</a:t>
            </a:r>
          </a:p>
        </p:txBody>
      </p:sp>
      <p:graphicFrame>
        <p:nvGraphicFramePr>
          <p:cNvPr id="651269" name="Object 5"/>
          <p:cNvGraphicFramePr>
            <a:graphicFrameLocks noChangeAspect="1"/>
          </p:cNvGraphicFramePr>
          <p:nvPr/>
        </p:nvGraphicFramePr>
        <p:xfrm>
          <a:off x="1905000" y="3352800"/>
          <a:ext cx="5759450" cy="947738"/>
        </p:xfrm>
        <a:graphic>
          <a:graphicData uri="http://schemas.openxmlformats.org/presentationml/2006/ole">
            <p:oleObj spid="_x0000_s651269" name="Equation" r:id="rId3" imgW="2705040" imgH="444240" progId="Equation.3">
              <p:embed/>
            </p:oleObj>
          </a:graphicData>
        </a:graphic>
      </p:graphicFrame>
      <p:graphicFrame>
        <p:nvGraphicFramePr>
          <p:cNvPr id="651270" name="Object 6"/>
          <p:cNvGraphicFramePr>
            <a:graphicFrameLocks noChangeAspect="1"/>
          </p:cNvGraphicFramePr>
          <p:nvPr/>
        </p:nvGraphicFramePr>
        <p:xfrm>
          <a:off x="1406525" y="4572000"/>
          <a:ext cx="7327900" cy="514350"/>
        </p:xfrm>
        <a:graphic>
          <a:graphicData uri="http://schemas.openxmlformats.org/presentationml/2006/ole">
            <p:oleObj spid="_x0000_s651270" name="Equation" r:id="rId4" imgW="3441600" imgH="241200" progId="Equation.3">
              <p:embed/>
            </p:oleObj>
          </a:graphicData>
        </a:graphic>
      </p:graphicFrame>
      <p:graphicFrame>
        <p:nvGraphicFramePr>
          <p:cNvPr id="651271" name="Object 7"/>
          <p:cNvGraphicFramePr>
            <a:graphicFrameLocks noChangeAspect="1"/>
          </p:cNvGraphicFramePr>
          <p:nvPr/>
        </p:nvGraphicFramePr>
        <p:xfrm>
          <a:off x="1549400" y="5453063"/>
          <a:ext cx="7029450" cy="947737"/>
        </p:xfrm>
        <a:graphic>
          <a:graphicData uri="http://schemas.openxmlformats.org/presentationml/2006/ole">
            <p:oleObj spid="_x0000_s651271" name="Equation" r:id="rId5" imgW="3301920" imgH="4442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2292" name="Rectangle 4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316912" cy="996950"/>
          </a:xfrm>
        </p:spPr>
        <p:txBody>
          <a:bodyPr/>
          <a:lstStyle/>
          <a:p>
            <a:pPr algn="just">
              <a:lnSpc>
                <a:spcPct val="85000"/>
              </a:lnSpc>
              <a:spcAft>
                <a:spcPts val="600"/>
              </a:spcAft>
            </a:pPr>
            <a:r>
              <a:rPr lang="en-US" sz="3200" dirty="0"/>
              <a:t>The Value of New Information about Credit </a:t>
            </a:r>
            <a:r>
              <a:rPr lang="en-US" sz="3200" dirty="0" smtClean="0"/>
              <a:t>Risk								</a:t>
            </a:r>
            <a:r>
              <a:rPr lang="en-US" sz="3200" i="1" dirty="0" smtClean="0"/>
              <a:t> </a:t>
            </a:r>
            <a:r>
              <a:rPr lang="en-US" sz="1600" i="1" dirty="0" smtClean="0"/>
              <a:t>LO29.2</a:t>
            </a:r>
            <a:endParaRPr lang="en-US" sz="1600" dirty="0"/>
          </a:p>
        </p:txBody>
      </p:sp>
      <p:sp>
        <p:nvSpPr>
          <p:cNvPr id="652293" name="Rectangle 5"/>
          <p:cNvSpPr>
            <a:spLocks noGrp="1" noChangeArrowheads="1"/>
          </p:cNvSpPr>
          <p:nvPr>
            <p:ph idx="1"/>
          </p:nvPr>
        </p:nvSpPr>
        <p:spPr>
          <a:xfrm>
            <a:off x="914400" y="1371600"/>
            <a:ext cx="8001000" cy="1427163"/>
          </a:xfrm>
        </p:spPr>
        <p:txBody>
          <a:bodyPr/>
          <a:lstStyle/>
          <a:p>
            <a:r>
              <a:rPr lang="en-US" sz="2800" dirty="0"/>
              <a:t>The most that we should be willing to pay for </a:t>
            </a:r>
            <a:r>
              <a:rPr lang="en-US" sz="2800" i="1" dirty="0"/>
              <a:t>new</a:t>
            </a:r>
            <a:r>
              <a:rPr lang="en-US" sz="2800" dirty="0"/>
              <a:t> information about credit risk is the present value of the expected cost of defaults: </a:t>
            </a:r>
          </a:p>
        </p:txBody>
      </p:sp>
      <p:sp>
        <p:nvSpPr>
          <p:cNvPr id="652294" name="Text Box 6"/>
          <p:cNvSpPr txBox="1">
            <a:spLocks noChangeArrowheads="1"/>
          </p:cNvSpPr>
          <p:nvPr/>
        </p:nvSpPr>
        <p:spPr bwMode="auto">
          <a:xfrm>
            <a:off x="1143000" y="4343400"/>
            <a:ext cx="76962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sz="2800"/>
          </a:p>
        </p:txBody>
      </p:sp>
      <p:grpSp>
        <p:nvGrpSpPr>
          <p:cNvPr id="652295" name="Group 7"/>
          <p:cNvGrpSpPr>
            <a:grpSpLocks/>
          </p:cNvGrpSpPr>
          <p:nvPr/>
        </p:nvGrpSpPr>
        <p:grpSpPr bwMode="auto">
          <a:xfrm>
            <a:off x="1828800" y="2514600"/>
            <a:ext cx="6400800" cy="1052513"/>
            <a:chOff x="1152" y="1881"/>
            <a:chExt cx="4032" cy="663"/>
          </a:xfrm>
        </p:grpSpPr>
        <p:sp>
          <p:nvSpPr>
            <p:cNvPr id="652296" name="Rectangle 8"/>
            <p:cNvSpPr>
              <a:spLocks noChangeArrowheads="1"/>
            </p:cNvSpPr>
            <p:nvPr/>
          </p:nvSpPr>
          <p:spPr bwMode="auto">
            <a:xfrm>
              <a:off x="4554" y="1881"/>
              <a:ext cx="396" cy="327"/>
            </a:xfrm>
            <a:prstGeom prst="rect">
              <a:avLst/>
            </a:prstGeom>
            <a:noFill/>
            <a:ln w="12700" cap="sq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wrap="none">
              <a:spAutoFit/>
            </a:bodyPr>
            <a:lstStyle/>
            <a:p>
              <a:pPr algn="ctr"/>
              <a:r>
                <a:rPr lang="en-US" sz="2800">
                  <a:cs typeface="Times New Roman" pitchFamily="18" charset="0"/>
                </a:rPr>
                <a:t> $0</a:t>
              </a:r>
            </a:p>
          </p:txBody>
        </p:sp>
        <p:sp>
          <p:nvSpPr>
            <p:cNvPr id="652297" name="Line 9"/>
            <p:cNvSpPr>
              <a:spLocks noChangeShapeType="1"/>
            </p:cNvSpPr>
            <p:nvPr/>
          </p:nvSpPr>
          <p:spPr bwMode="auto">
            <a:xfrm flipV="1">
              <a:off x="4368" y="2208"/>
              <a:ext cx="720" cy="0"/>
            </a:xfrm>
            <a:prstGeom prst="line">
              <a:avLst/>
            </a:prstGeom>
            <a:noFill/>
            <a:ln w="28575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/>
            <a:lstStyle/>
            <a:p>
              <a:endParaRPr lang="en-CA"/>
            </a:p>
          </p:txBody>
        </p:sp>
        <p:sp>
          <p:nvSpPr>
            <p:cNvPr id="652298" name="Text Box 10"/>
            <p:cNvSpPr txBox="1">
              <a:spLocks noChangeArrowheads="1"/>
            </p:cNvSpPr>
            <p:nvPr/>
          </p:nvSpPr>
          <p:spPr bwMode="auto">
            <a:xfrm>
              <a:off x="4320" y="2217"/>
              <a:ext cx="864" cy="327"/>
            </a:xfrm>
            <a:prstGeom prst="rect">
              <a:avLst/>
            </a:prstGeom>
            <a:noFill/>
            <a:ln w="12700" cap="sq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800"/>
                <a:t>(1 + </a:t>
              </a:r>
              <a:r>
                <a:rPr lang="en-US" sz="2800" i="1"/>
                <a:t>r</a:t>
              </a:r>
              <a:r>
                <a:rPr lang="en-US" sz="2800" i="1" baseline="-25000"/>
                <a:t>B</a:t>
              </a:r>
              <a:r>
                <a:rPr lang="en-US" sz="2800"/>
                <a:t>)</a:t>
              </a:r>
            </a:p>
          </p:txBody>
        </p:sp>
        <p:grpSp>
          <p:nvGrpSpPr>
            <p:cNvPr id="652299" name="Group 11"/>
            <p:cNvGrpSpPr>
              <a:grpSpLocks/>
            </p:cNvGrpSpPr>
            <p:nvPr/>
          </p:nvGrpSpPr>
          <p:grpSpPr bwMode="auto">
            <a:xfrm>
              <a:off x="2256" y="2025"/>
              <a:ext cx="1056" cy="375"/>
              <a:chOff x="1152" y="3408"/>
              <a:chExt cx="1056" cy="375"/>
            </a:xfrm>
          </p:grpSpPr>
          <p:sp>
            <p:nvSpPr>
              <p:cNvPr id="652300" name="Rectangle 12"/>
              <p:cNvSpPr>
                <a:spLocks noChangeArrowheads="1"/>
              </p:cNvSpPr>
              <p:nvPr/>
            </p:nvSpPr>
            <p:spPr bwMode="auto">
              <a:xfrm>
                <a:off x="1152" y="3456"/>
                <a:ext cx="985" cy="327"/>
              </a:xfrm>
              <a:prstGeom prst="rect">
                <a:avLst/>
              </a:prstGeom>
              <a:noFill/>
              <a:ln w="12700" cap="sq">
                <a:noFill/>
                <a:miter lim="800000"/>
                <a:headEnd type="none" w="sm" len="sm"/>
                <a:tailEnd type="none" w="sm" len="sm"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sz="2800">
                    <a:cs typeface="Times New Roman" pitchFamily="18" charset="0"/>
                  </a:rPr>
                  <a:t> –</a:t>
                </a:r>
                <a:r>
                  <a:rPr lang="en-US" sz="2800" i="1">
                    <a:cs typeface="Times New Roman" pitchFamily="18" charset="0"/>
                  </a:rPr>
                  <a:t>C</a:t>
                </a:r>
                <a:r>
                  <a:rPr lang="en-US" sz="2800" baseline="-25000">
                    <a:cs typeface="Times New Roman" pitchFamily="18" charset="0"/>
                  </a:rPr>
                  <a:t>0</a:t>
                </a:r>
                <a:r>
                  <a:rPr lang="en-US" sz="2800" i="1"/>
                  <a:t> </a:t>
                </a:r>
                <a:r>
                  <a:rPr lang="en-US" sz="2800">
                    <a:cs typeface="Times New Roman" pitchFamily="18" charset="0"/>
                  </a:rPr>
                  <a:t>× </a:t>
                </a:r>
                <a:r>
                  <a:rPr lang="en-US" sz="2800" i="1"/>
                  <a:t>Q</a:t>
                </a:r>
                <a:r>
                  <a:rPr lang="en-US" sz="2800" baseline="-25000"/>
                  <a:t>0</a:t>
                </a:r>
                <a:endParaRPr lang="en-US" sz="2800">
                  <a:cs typeface="Times New Roman" pitchFamily="18" charset="0"/>
                </a:endParaRPr>
              </a:p>
            </p:txBody>
          </p:sp>
          <p:sp>
            <p:nvSpPr>
              <p:cNvPr id="652301" name="Text Box 13"/>
              <p:cNvSpPr txBox="1">
                <a:spLocks noChangeArrowheads="1"/>
              </p:cNvSpPr>
              <p:nvPr/>
            </p:nvSpPr>
            <p:spPr bwMode="auto">
              <a:xfrm>
                <a:off x="1968" y="3408"/>
                <a:ext cx="240" cy="327"/>
              </a:xfrm>
              <a:prstGeom prst="rect">
                <a:avLst/>
              </a:prstGeom>
              <a:noFill/>
              <a:ln w="12700" cap="sq">
                <a:noFill/>
                <a:miter lim="800000"/>
                <a:headEnd type="none" w="sm" len="sm"/>
                <a:tailEnd type="none" w="sm" len="sm"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800">
                    <a:cs typeface="Times New Roman" pitchFamily="18" charset="0"/>
                  </a:rPr>
                  <a:t>′</a:t>
                </a:r>
              </a:p>
            </p:txBody>
          </p:sp>
          <p:sp>
            <p:nvSpPr>
              <p:cNvPr id="652302" name="Text Box 14"/>
              <p:cNvSpPr txBox="1">
                <a:spLocks noChangeArrowheads="1"/>
              </p:cNvSpPr>
              <p:nvPr/>
            </p:nvSpPr>
            <p:spPr bwMode="auto">
              <a:xfrm>
                <a:off x="1488" y="3408"/>
                <a:ext cx="240" cy="327"/>
              </a:xfrm>
              <a:prstGeom prst="rect">
                <a:avLst/>
              </a:prstGeom>
              <a:noFill/>
              <a:ln w="12700" cap="sq">
                <a:noFill/>
                <a:miter lim="800000"/>
                <a:headEnd type="none" w="sm" len="sm"/>
                <a:tailEnd type="none" w="sm" len="sm"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800">
                    <a:cs typeface="Times New Roman" pitchFamily="18" charset="0"/>
                  </a:rPr>
                  <a:t>′</a:t>
                </a:r>
              </a:p>
            </p:txBody>
          </p:sp>
        </p:grpSp>
        <p:sp>
          <p:nvSpPr>
            <p:cNvPr id="652303" name="Text Box 15"/>
            <p:cNvSpPr txBox="1">
              <a:spLocks noChangeArrowheads="1"/>
            </p:cNvSpPr>
            <p:nvPr/>
          </p:nvSpPr>
          <p:spPr bwMode="auto">
            <a:xfrm>
              <a:off x="3984" y="2064"/>
              <a:ext cx="432" cy="327"/>
            </a:xfrm>
            <a:prstGeom prst="rect">
              <a:avLst/>
            </a:prstGeom>
            <a:noFill/>
            <a:ln w="12700" cap="sq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sz="2800"/>
                <a:t>+</a:t>
              </a:r>
            </a:p>
          </p:txBody>
        </p:sp>
        <p:sp>
          <p:nvSpPr>
            <p:cNvPr id="652304" name="Rectangle 16"/>
            <p:cNvSpPr>
              <a:spLocks noChangeArrowheads="1"/>
            </p:cNvSpPr>
            <p:nvPr/>
          </p:nvSpPr>
          <p:spPr bwMode="auto">
            <a:xfrm>
              <a:off x="1152" y="2112"/>
              <a:ext cx="1392" cy="2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lnSpc>
                  <a:spcPct val="85000"/>
                </a:lnSpc>
                <a:spcBef>
                  <a:spcPct val="50000"/>
                </a:spcBef>
                <a:spcAft>
                  <a:spcPts val="600"/>
                </a:spcAft>
              </a:pPr>
              <a:r>
                <a:rPr lang="en-US" sz="2800" i="1"/>
                <a:t>NPV</a:t>
              </a:r>
              <a:r>
                <a:rPr lang="en-US" sz="2800" i="1" baseline="-25000"/>
                <a:t> default </a:t>
              </a:r>
              <a:r>
                <a:rPr lang="en-US" sz="2800" i="1"/>
                <a:t>=</a:t>
              </a:r>
            </a:p>
          </p:txBody>
        </p:sp>
        <p:sp>
          <p:nvSpPr>
            <p:cNvPr id="652305" name="Rectangle 17"/>
            <p:cNvSpPr>
              <a:spLocks noChangeArrowheads="1"/>
            </p:cNvSpPr>
            <p:nvPr/>
          </p:nvSpPr>
          <p:spPr bwMode="auto">
            <a:xfrm>
              <a:off x="3184" y="2064"/>
              <a:ext cx="896" cy="327"/>
            </a:xfrm>
            <a:prstGeom prst="rect">
              <a:avLst/>
            </a:prstGeom>
            <a:noFill/>
            <a:ln w="12700" cap="sq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/>
                <a:t>× (1 </a:t>
              </a:r>
              <a:r>
                <a:rPr lang="en-US" sz="2800">
                  <a:cs typeface="Times New Roman" pitchFamily="18" charset="0"/>
                </a:rPr>
                <a:t>–</a:t>
              </a:r>
              <a:r>
                <a:rPr lang="en-US" sz="2800" i="1"/>
                <a:t> h</a:t>
              </a:r>
              <a:r>
                <a:rPr lang="en-US" sz="2800"/>
                <a:t>)</a:t>
              </a:r>
            </a:p>
          </p:txBody>
        </p:sp>
      </p:grpSp>
      <p:grpSp>
        <p:nvGrpSpPr>
          <p:cNvPr id="652306" name="Group 18"/>
          <p:cNvGrpSpPr>
            <a:grpSpLocks/>
          </p:cNvGrpSpPr>
          <p:nvPr/>
        </p:nvGrpSpPr>
        <p:grpSpPr bwMode="auto">
          <a:xfrm>
            <a:off x="1828800" y="3657600"/>
            <a:ext cx="4648200" cy="595313"/>
            <a:chOff x="1152" y="2304"/>
            <a:chExt cx="2928" cy="375"/>
          </a:xfrm>
        </p:grpSpPr>
        <p:grpSp>
          <p:nvGrpSpPr>
            <p:cNvPr id="652307" name="Group 19"/>
            <p:cNvGrpSpPr>
              <a:grpSpLocks/>
            </p:cNvGrpSpPr>
            <p:nvPr/>
          </p:nvGrpSpPr>
          <p:grpSpPr bwMode="auto">
            <a:xfrm>
              <a:off x="2256" y="2304"/>
              <a:ext cx="1056" cy="375"/>
              <a:chOff x="1152" y="3408"/>
              <a:chExt cx="1056" cy="375"/>
            </a:xfrm>
          </p:grpSpPr>
          <p:sp>
            <p:nvSpPr>
              <p:cNvPr id="652308" name="Rectangle 20"/>
              <p:cNvSpPr>
                <a:spLocks noChangeArrowheads="1"/>
              </p:cNvSpPr>
              <p:nvPr/>
            </p:nvSpPr>
            <p:spPr bwMode="auto">
              <a:xfrm>
                <a:off x="1152" y="3456"/>
                <a:ext cx="985" cy="327"/>
              </a:xfrm>
              <a:prstGeom prst="rect">
                <a:avLst/>
              </a:prstGeom>
              <a:noFill/>
              <a:ln w="12700" cap="sq">
                <a:noFill/>
                <a:miter lim="800000"/>
                <a:headEnd type="none" w="sm" len="sm"/>
                <a:tailEnd type="none" w="sm" len="sm"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sz="2800">
                    <a:cs typeface="Times New Roman" pitchFamily="18" charset="0"/>
                  </a:rPr>
                  <a:t> –</a:t>
                </a:r>
                <a:r>
                  <a:rPr lang="en-US" sz="2800" i="1">
                    <a:cs typeface="Times New Roman" pitchFamily="18" charset="0"/>
                  </a:rPr>
                  <a:t>C</a:t>
                </a:r>
                <a:r>
                  <a:rPr lang="en-US" sz="2800" baseline="-25000">
                    <a:cs typeface="Times New Roman" pitchFamily="18" charset="0"/>
                  </a:rPr>
                  <a:t>0</a:t>
                </a:r>
                <a:r>
                  <a:rPr lang="en-US" sz="2800" i="1"/>
                  <a:t> </a:t>
                </a:r>
                <a:r>
                  <a:rPr lang="en-US" sz="2800">
                    <a:cs typeface="Times New Roman" pitchFamily="18" charset="0"/>
                  </a:rPr>
                  <a:t>× </a:t>
                </a:r>
                <a:r>
                  <a:rPr lang="en-US" sz="2800" i="1"/>
                  <a:t>Q</a:t>
                </a:r>
                <a:r>
                  <a:rPr lang="en-US" sz="2800" baseline="-25000"/>
                  <a:t>0</a:t>
                </a:r>
                <a:endParaRPr lang="en-US" sz="2800">
                  <a:cs typeface="Times New Roman" pitchFamily="18" charset="0"/>
                </a:endParaRPr>
              </a:p>
            </p:txBody>
          </p:sp>
          <p:sp>
            <p:nvSpPr>
              <p:cNvPr id="652309" name="Text Box 21"/>
              <p:cNvSpPr txBox="1">
                <a:spLocks noChangeArrowheads="1"/>
              </p:cNvSpPr>
              <p:nvPr/>
            </p:nvSpPr>
            <p:spPr bwMode="auto">
              <a:xfrm>
                <a:off x="1968" y="3408"/>
                <a:ext cx="240" cy="327"/>
              </a:xfrm>
              <a:prstGeom prst="rect">
                <a:avLst/>
              </a:prstGeom>
              <a:noFill/>
              <a:ln w="12700" cap="sq">
                <a:noFill/>
                <a:miter lim="800000"/>
                <a:headEnd type="none" w="sm" len="sm"/>
                <a:tailEnd type="none" w="sm" len="sm"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800">
                    <a:cs typeface="Times New Roman" pitchFamily="18" charset="0"/>
                  </a:rPr>
                  <a:t>′</a:t>
                </a:r>
              </a:p>
            </p:txBody>
          </p:sp>
          <p:sp>
            <p:nvSpPr>
              <p:cNvPr id="652310" name="Text Box 22"/>
              <p:cNvSpPr txBox="1">
                <a:spLocks noChangeArrowheads="1"/>
              </p:cNvSpPr>
              <p:nvPr/>
            </p:nvSpPr>
            <p:spPr bwMode="auto">
              <a:xfrm>
                <a:off x="1488" y="3408"/>
                <a:ext cx="240" cy="327"/>
              </a:xfrm>
              <a:prstGeom prst="rect">
                <a:avLst/>
              </a:prstGeom>
              <a:noFill/>
              <a:ln w="12700" cap="sq">
                <a:noFill/>
                <a:miter lim="800000"/>
                <a:headEnd type="none" w="sm" len="sm"/>
                <a:tailEnd type="none" w="sm" len="sm"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800">
                    <a:cs typeface="Times New Roman" pitchFamily="18" charset="0"/>
                  </a:rPr>
                  <a:t>′</a:t>
                </a:r>
              </a:p>
            </p:txBody>
          </p:sp>
        </p:grpSp>
        <p:sp>
          <p:nvSpPr>
            <p:cNvPr id="652311" name="Rectangle 23"/>
            <p:cNvSpPr>
              <a:spLocks noChangeArrowheads="1"/>
            </p:cNvSpPr>
            <p:nvPr/>
          </p:nvSpPr>
          <p:spPr bwMode="auto">
            <a:xfrm>
              <a:off x="1152" y="2391"/>
              <a:ext cx="1392" cy="2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lnSpc>
                  <a:spcPct val="85000"/>
                </a:lnSpc>
                <a:spcBef>
                  <a:spcPct val="50000"/>
                </a:spcBef>
                <a:spcAft>
                  <a:spcPts val="600"/>
                </a:spcAft>
              </a:pPr>
              <a:r>
                <a:rPr lang="en-US" sz="2800" i="1"/>
                <a:t>NPV</a:t>
              </a:r>
              <a:r>
                <a:rPr lang="en-US" sz="2800" i="1" baseline="-25000"/>
                <a:t> default </a:t>
              </a:r>
              <a:r>
                <a:rPr lang="en-US" sz="2800" i="1"/>
                <a:t>=</a:t>
              </a:r>
            </a:p>
          </p:txBody>
        </p:sp>
        <p:sp>
          <p:nvSpPr>
            <p:cNvPr id="652312" name="Rectangle 24"/>
            <p:cNvSpPr>
              <a:spLocks noChangeArrowheads="1"/>
            </p:cNvSpPr>
            <p:nvPr/>
          </p:nvSpPr>
          <p:spPr bwMode="auto">
            <a:xfrm>
              <a:off x="3184" y="2343"/>
              <a:ext cx="896" cy="327"/>
            </a:xfrm>
            <a:prstGeom prst="rect">
              <a:avLst/>
            </a:prstGeom>
            <a:noFill/>
            <a:ln w="12700" cap="sq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/>
                <a:t>× (1 </a:t>
              </a:r>
              <a:r>
                <a:rPr lang="en-US" sz="2800">
                  <a:cs typeface="Times New Roman" pitchFamily="18" charset="0"/>
                </a:rPr>
                <a:t>–</a:t>
              </a:r>
              <a:r>
                <a:rPr lang="en-US" sz="2800" i="1"/>
                <a:t> h</a:t>
              </a:r>
              <a:r>
                <a:rPr lang="en-US" sz="2800"/>
                <a:t>)</a:t>
              </a:r>
            </a:p>
          </p:txBody>
        </p:sp>
      </p:grpSp>
      <p:grpSp>
        <p:nvGrpSpPr>
          <p:cNvPr id="652313" name="Group 25"/>
          <p:cNvGrpSpPr>
            <a:grpSpLocks/>
          </p:cNvGrpSpPr>
          <p:nvPr/>
        </p:nvGrpSpPr>
        <p:grpSpPr bwMode="auto">
          <a:xfrm>
            <a:off x="685800" y="5805488"/>
            <a:ext cx="8112125" cy="595312"/>
            <a:chOff x="576" y="3417"/>
            <a:chExt cx="5110" cy="375"/>
          </a:xfrm>
        </p:grpSpPr>
        <p:grpSp>
          <p:nvGrpSpPr>
            <p:cNvPr id="652314" name="Group 26"/>
            <p:cNvGrpSpPr>
              <a:grpSpLocks/>
            </p:cNvGrpSpPr>
            <p:nvPr/>
          </p:nvGrpSpPr>
          <p:grpSpPr bwMode="auto">
            <a:xfrm>
              <a:off x="576" y="3417"/>
              <a:ext cx="1056" cy="375"/>
              <a:chOff x="1152" y="3408"/>
              <a:chExt cx="1056" cy="375"/>
            </a:xfrm>
          </p:grpSpPr>
          <p:sp>
            <p:nvSpPr>
              <p:cNvPr id="652315" name="Rectangle 27"/>
              <p:cNvSpPr>
                <a:spLocks noChangeArrowheads="1"/>
              </p:cNvSpPr>
              <p:nvPr/>
            </p:nvSpPr>
            <p:spPr bwMode="auto">
              <a:xfrm>
                <a:off x="1152" y="3456"/>
                <a:ext cx="985" cy="327"/>
              </a:xfrm>
              <a:prstGeom prst="rect">
                <a:avLst/>
              </a:prstGeom>
              <a:noFill/>
              <a:ln w="12700" cap="sq">
                <a:noFill/>
                <a:miter lim="800000"/>
                <a:headEnd type="none" w="sm" len="sm"/>
                <a:tailEnd type="none" w="sm" len="sm"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sz="2800" i="1">
                    <a:cs typeface="Times New Roman" pitchFamily="18" charset="0"/>
                  </a:rPr>
                  <a:t>   C</a:t>
                </a:r>
                <a:r>
                  <a:rPr lang="en-US" sz="2800" baseline="-25000">
                    <a:cs typeface="Times New Roman" pitchFamily="18" charset="0"/>
                  </a:rPr>
                  <a:t>0</a:t>
                </a:r>
                <a:r>
                  <a:rPr lang="en-US" sz="2800" i="1"/>
                  <a:t> </a:t>
                </a:r>
                <a:r>
                  <a:rPr lang="en-US" sz="2800">
                    <a:cs typeface="Times New Roman" pitchFamily="18" charset="0"/>
                  </a:rPr>
                  <a:t>× </a:t>
                </a:r>
                <a:r>
                  <a:rPr lang="en-US" sz="2800" i="1"/>
                  <a:t>Q</a:t>
                </a:r>
                <a:r>
                  <a:rPr lang="en-US" sz="2800" baseline="-25000"/>
                  <a:t>0</a:t>
                </a:r>
                <a:endParaRPr lang="en-US" sz="2800">
                  <a:cs typeface="Times New Roman" pitchFamily="18" charset="0"/>
                </a:endParaRPr>
              </a:p>
            </p:txBody>
          </p:sp>
          <p:sp>
            <p:nvSpPr>
              <p:cNvPr id="652316" name="Text Box 28"/>
              <p:cNvSpPr txBox="1">
                <a:spLocks noChangeArrowheads="1"/>
              </p:cNvSpPr>
              <p:nvPr/>
            </p:nvSpPr>
            <p:spPr bwMode="auto">
              <a:xfrm>
                <a:off x="1968" y="3408"/>
                <a:ext cx="240" cy="327"/>
              </a:xfrm>
              <a:prstGeom prst="rect">
                <a:avLst/>
              </a:prstGeom>
              <a:noFill/>
              <a:ln w="12700" cap="sq">
                <a:noFill/>
                <a:miter lim="800000"/>
                <a:headEnd type="none" w="sm" len="sm"/>
                <a:tailEnd type="none" w="sm" len="sm"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800">
                    <a:cs typeface="Times New Roman" pitchFamily="18" charset="0"/>
                  </a:rPr>
                  <a:t>′</a:t>
                </a:r>
              </a:p>
            </p:txBody>
          </p:sp>
          <p:sp>
            <p:nvSpPr>
              <p:cNvPr id="652317" name="Text Box 29"/>
              <p:cNvSpPr txBox="1">
                <a:spLocks noChangeArrowheads="1"/>
              </p:cNvSpPr>
              <p:nvPr/>
            </p:nvSpPr>
            <p:spPr bwMode="auto">
              <a:xfrm>
                <a:off x="1488" y="3408"/>
                <a:ext cx="240" cy="327"/>
              </a:xfrm>
              <a:prstGeom prst="rect">
                <a:avLst/>
              </a:prstGeom>
              <a:noFill/>
              <a:ln w="12700" cap="sq">
                <a:noFill/>
                <a:miter lim="800000"/>
                <a:headEnd type="none" w="sm" len="sm"/>
                <a:tailEnd type="none" w="sm" len="sm"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2800">
                    <a:cs typeface="Times New Roman" pitchFamily="18" charset="0"/>
                  </a:rPr>
                  <a:t>′</a:t>
                </a:r>
              </a:p>
            </p:txBody>
          </p:sp>
        </p:grpSp>
        <p:sp>
          <p:nvSpPr>
            <p:cNvPr id="652318" name="Rectangle 30"/>
            <p:cNvSpPr>
              <a:spLocks noChangeArrowheads="1"/>
            </p:cNvSpPr>
            <p:nvPr/>
          </p:nvSpPr>
          <p:spPr bwMode="auto">
            <a:xfrm>
              <a:off x="1504" y="3456"/>
              <a:ext cx="4182" cy="327"/>
            </a:xfrm>
            <a:prstGeom prst="rect">
              <a:avLst/>
            </a:prstGeom>
            <a:noFill/>
            <a:ln w="12700" cap="sq">
              <a:noFill/>
              <a:miter lim="800000"/>
              <a:headEnd type="none" w="sm" len="sm"/>
              <a:tailEnd type="none" w="sm" len="sm"/>
            </a:ln>
            <a:effectLst/>
          </p:spPr>
          <p:txBody>
            <a:bodyPr wrap="none">
              <a:spAutoFit/>
            </a:bodyPr>
            <a:lstStyle/>
            <a:p>
              <a:r>
                <a:rPr lang="en-US" sz="2800"/>
                <a:t>× (1 </a:t>
              </a:r>
              <a:r>
                <a:rPr lang="en-US" sz="2800">
                  <a:cs typeface="Times New Roman" pitchFamily="18" charset="0"/>
                </a:rPr>
                <a:t>–</a:t>
              </a:r>
              <a:r>
                <a:rPr lang="en-US" sz="2800" i="1"/>
                <a:t> h</a:t>
              </a:r>
              <a:r>
                <a:rPr lang="en-US" sz="2800"/>
                <a:t>) = $425</a:t>
              </a:r>
              <a:r>
                <a:rPr lang="en-US" sz="2800">
                  <a:cs typeface="Times New Roman" pitchFamily="18" charset="0"/>
                </a:rPr>
                <a:t>×1,300</a:t>
              </a:r>
              <a:r>
                <a:rPr lang="en-US" sz="2800"/>
                <a:t>×(1 </a:t>
              </a:r>
              <a:r>
                <a:rPr lang="en-US" sz="2800">
                  <a:cs typeface="Times New Roman" pitchFamily="18" charset="0"/>
                </a:rPr>
                <a:t>– 0.95) = $27,625</a:t>
              </a:r>
            </a:p>
          </p:txBody>
        </p:sp>
      </p:grpSp>
      <p:sp>
        <p:nvSpPr>
          <p:cNvPr id="652319" name="Rectangle 31"/>
          <p:cNvSpPr>
            <a:spLocks noChangeArrowheads="1"/>
          </p:cNvSpPr>
          <p:nvPr/>
        </p:nvSpPr>
        <p:spPr bwMode="auto">
          <a:xfrm>
            <a:off x="914400" y="4419600"/>
            <a:ext cx="8001000" cy="152400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/>
          <a:lstStyle/>
          <a:p>
            <a:pPr marL="342900" indent="-342900">
              <a:spcBef>
                <a:spcPct val="50000"/>
              </a:spcBef>
              <a:buFontTx/>
              <a:buChar char="•"/>
            </a:pPr>
            <a:r>
              <a:rPr lang="en-US" sz="2800" dirty="0">
                <a:solidFill>
                  <a:srgbClr val="644A1A"/>
                </a:solidFill>
              </a:rPr>
              <a:t>In our earlier example, with a credit price of $500, we would be willing to pay $27,625 for a </a:t>
            </a:r>
            <a:r>
              <a:rPr lang="en-US" sz="2800" i="1" dirty="0">
                <a:solidFill>
                  <a:srgbClr val="644A1A"/>
                </a:solidFill>
              </a:rPr>
              <a:t>perfect</a:t>
            </a:r>
            <a:r>
              <a:rPr lang="en-US" sz="2800" dirty="0">
                <a:solidFill>
                  <a:srgbClr val="644A1A"/>
                </a:solidFill>
              </a:rPr>
              <a:t> credit screen.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22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522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522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522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522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522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2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523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523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523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2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523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523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52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2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523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523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523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2293" grpId="0" build="p"/>
      <p:bldP spid="65231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0786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316912" cy="920750"/>
          </a:xfrm>
        </p:spPr>
        <p:txBody>
          <a:bodyPr/>
          <a:lstStyle/>
          <a:p>
            <a:pPr algn="just">
              <a:lnSpc>
                <a:spcPct val="85000"/>
              </a:lnSpc>
              <a:spcAft>
                <a:spcPts val="600"/>
              </a:spcAft>
            </a:pPr>
            <a:r>
              <a:rPr lang="en-US" dirty="0"/>
              <a:t>Future Sales and the Credit </a:t>
            </a:r>
            <a:r>
              <a:rPr lang="en-US" dirty="0" smtClean="0"/>
              <a:t>Decision (Figure 29.5)						</a:t>
            </a:r>
            <a:r>
              <a:rPr lang="en-US" sz="1600" i="1" dirty="0" smtClean="0"/>
              <a:t>LO29.2</a:t>
            </a:r>
            <a:endParaRPr lang="en-US" dirty="0"/>
          </a:p>
        </p:txBody>
      </p:sp>
      <p:grpSp>
        <p:nvGrpSpPr>
          <p:cNvPr id="630787" name="Group 3"/>
          <p:cNvGrpSpPr>
            <a:grpSpLocks/>
          </p:cNvGrpSpPr>
          <p:nvPr/>
        </p:nvGrpSpPr>
        <p:grpSpPr bwMode="auto">
          <a:xfrm>
            <a:off x="5334000" y="2133600"/>
            <a:ext cx="1676400" cy="2149475"/>
            <a:chOff x="3360" y="1344"/>
            <a:chExt cx="1056" cy="1354"/>
          </a:xfrm>
        </p:grpSpPr>
        <p:sp>
          <p:nvSpPr>
            <p:cNvPr id="630788" name="Oval 4"/>
            <p:cNvSpPr>
              <a:spLocks noChangeArrowheads="1"/>
            </p:cNvSpPr>
            <p:nvPr/>
          </p:nvSpPr>
          <p:spPr bwMode="auto">
            <a:xfrm>
              <a:off x="3552" y="1920"/>
              <a:ext cx="240" cy="240"/>
            </a:xfrm>
            <a:prstGeom prst="ellips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630789" name="Rectangle 5"/>
            <p:cNvSpPr>
              <a:spLocks noChangeArrowheads="1"/>
            </p:cNvSpPr>
            <p:nvPr/>
          </p:nvSpPr>
          <p:spPr bwMode="auto">
            <a:xfrm>
              <a:off x="4224" y="1344"/>
              <a:ext cx="192" cy="192"/>
            </a:xfrm>
            <a:prstGeom prst="rect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CA"/>
            </a:p>
          </p:txBody>
        </p:sp>
        <p:grpSp>
          <p:nvGrpSpPr>
            <p:cNvPr id="630790" name="Group 6"/>
            <p:cNvGrpSpPr>
              <a:grpSpLocks/>
            </p:cNvGrpSpPr>
            <p:nvPr/>
          </p:nvGrpSpPr>
          <p:grpSpPr bwMode="auto">
            <a:xfrm>
              <a:off x="3744" y="1488"/>
              <a:ext cx="576" cy="1200"/>
              <a:chOff x="960" y="2880"/>
              <a:chExt cx="576" cy="1200"/>
            </a:xfrm>
          </p:grpSpPr>
          <p:sp>
            <p:nvSpPr>
              <p:cNvPr id="630791" name="Line 7"/>
              <p:cNvSpPr>
                <a:spLocks noChangeShapeType="1"/>
              </p:cNvSpPr>
              <p:nvPr/>
            </p:nvSpPr>
            <p:spPr bwMode="auto">
              <a:xfrm flipV="1">
                <a:off x="1344" y="3888"/>
                <a:ext cx="192" cy="192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630792" name="Line 8"/>
              <p:cNvSpPr>
                <a:spLocks noChangeShapeType="1"/>
              </p:cNvSpPr>
              <p:nvPr/>
            </p:nvSpPr>
            <p:spPr bwMode="auto">
              <a:xfrm flipV="1">
                <a:off x="960" y="2880"/>
                <a:ext cx="480" cy="48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630793" name="Line 9"/>
              <p:cNvSpPr>
                <a:spLocks noChangeShapeType="1"/>
              </p:cNvSpPr>
              <p:nvPr/>
            </p:nvSpPr>
            <p:spPr bwMode="auto">
              <a:xfrm>
                <a:off x="960" y="3504"/>
                <a:ext cx="480" cy="48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CA"/>
              </a:p>
            </p:txBody>
          </p:sp>
        </p:grpSp>
        <p:sp>
          <p:nvSpPr>
            <p:cNvPr id="630794" name="Text Box 10"/>
            <p:cNvSpPr txBox="1">
              <a:spLocks noChangeArrowheads="1"/>
            </p:cNvSpPr>
            <p:nvPr/>
          </p:nvSpPr>
          <p:spPr bwMode="auto">
            <a:xfrm>
              <a:off x="3360" y="2256"/>
              <a:ext cx="816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000" dirty="0">
                  <a:solidFill>
                    <a:srgbClr val="644A1A"/>
                  </a:solidFill>
                </a:rPr>
                <a:t>Do not give credit</a:t>
              </a:r>
            </a:p>
          </p:txBody>
        </p:sp>
        <p:sp>
          <p:nvSpPr>
            <p:cNvPr id="630795" name="Text Box 11"/>
            <p:cNvSpPr txBox="1">
              <a:spLocks noChangeArrowheads="1"/>
            </p:cNvSpPr>
            <p:nvPr/>
          </p:nvSpPr>
          <p:spPr bwMode="auto">
            <a:xfrm>
              <a:off x="3456" y="1382"/>
              <a:ext cx="624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000" dirty="0">
                  <a:solidFill>
                    <a:srgbClr val="644A1A"/>
                  </a:solidFill>
                </a:rPr>
                <a:t>Give credit</a:t>
              </a:r>
            </a:p>
          </p:txBody>
        </p:sp>
      </p:grpSp>
      <p:grpSp>
        <p:nvGrpSpPr>
          <p:cNvPr id="630796" name="Group 12"/>
          <p:cNvGrpSpPr>
            <a:grpSpLocks/>
          </p:cNvGrpSpPr>
          <p:nvPr/>
        </p:nvGrpSpPr>
        <p:grpSpPr bwMode="auto">
          <a:xfrm>
            <a:off x="5486400" y="1295400"/>
            <a:ext cx="2286000" cy="838200"/>
            <a:chOff x="3456" y="816"/>
            <a:chExt cx="1440" cy="528"/>
          </a:xfrm>
        </p:grpSpPr>
        <p:sp>
          <p:nvSpPr>
            <p:cNvPr id="630797" name="Line 13"/>
            <p:cNvSpPr>
              <a:spLocks noChangeShapeType="1"/>
            </p:cNvSpPr>
            <p:nvPr/>
          </p:nvSpPr>
          <p:spPr bwMode="auto">
            <a:xfrm flipV="1">
              <a:off x="4416" y="864"/>
              <a:ext cx="480" cy="48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CA"/>
            </a:p>
          </p:txBody>
        </p:sp>
        <p:sp>
          <p:nvSpPr>
            <p:cNvPr id="630798" name="Text Box 14"/>
            <p:cNvSpPr txBox="1">
              <a:spLocks noChangeArrowheads="1"/>
            </p:cNvSpPr>
            <p:nvPr/>
          </p:nvSpPr>
          <p:spPr bwMode="auto">
            <a:xfrm>
              <a:off x="3456" y="816"/>
              <a:ext cx="1152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r">
                <a:spcBef>
                  <a:spcPct val="50000"/>
                </a:spcBef>
              </a:pPr>
              <a:r>
                <a:rPr lang="en-US" sz="2000" dirty="0">
                  <a:solidFill>
                    <a:srgbClr val="644A1A"/>
                  </a:solidFill>
                </a:rPr>
                <a:t>Customer pays </a:t>
              </a:r>
              <a:r>
                <a:rPr lang="en-US" sz="2000" i="1" dirty="0">
                  <a:solidFill>
                    <a:srgbClr val="644A1A"/>
                  </a:solidFill>
                </a:rPr>
                <a:t>h = </a:t>
              </a:r>
              <a:r>
                <a:rPr lang="en-US" sz="2000" dirty="0">
                  <a:solidFill>
                    <a:srgbClr val="644A1A"/>
                  </a:solidFill>
                </a:rPr>
                <a:t>100%</a:t>
              </a:r>
            </a:p>
          </p:txBody>
        </p:sp>
      </p:grpSp>
      <p:grpSp>
        <p:nvGrpSpPr>
          <p:cNvPr id="630799" name="Group 15"/>
          <p:cNvGrpSpPr>
            <a:grpSpLocks/>
          </p:cNvGrpSpPr>
          <p:nvPr/>
        </p:nvGrpSpPr>
        <p:grpSpPr bwMode="auto">
          <a:xfrm>
            <a:off x="3352800" y="2971800"/>
            <a:ext cx="3259138" cy="2682875"/>
            <a:chOff x="2112" y="1872"/>
            <a:chExt cx="2053" cy="1690"/>
          </a:xfrm>
        </p:grpSpPr>
        <p:sp>
          <p:nvSpPr>
            <p:cNvPr id="630800" name="Rectangle 16"/>
            <p:cNvSpPr>
              <a:spLocks noChangeArrowheads="1"/>
            </p:cNvSpPr>
            <p:nvPr/>
          </p:nvSpPr>
          <p:spPr bwMode="auto">
            <a:xfrm>
              <a:off x="2880" y="2544"/>
              <a:ext cx="192" cy="192"/>
            </a:xfrm>
            <a:prstGeom prst="rect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630801" name="Line 17"/>
            <p:cNvSpPr>
              <a:spLocks noChangeShapeType="1"/>
            </p:cNvSpPr>
            <p:nvPr/>
          </p:nvSpPr>
          <p:spPr bwMode="auto">
            <a:xfrm flipV="1">
              <a:off x="3072" y="2064"/>
              <a:ext cx="480" cy="48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CA"/>
            </a:p>
          </p:txBody>
        </p:sp>
        <p:sp>
          <p:nvSpPr>
            <p:cNvPr id="630802" name="Line 18"/>
            <p:cNvSpPr>
              <a:spLocks noChangeShapeType="1"/>
            </p:cNvSpPr>
            <p:nvPr/>
          </p:nvSpPr>
          <p:spPr bwMode="auto">
            <a:xfrm>
              <a:off x="3072" y="2736"/>
              <a:ext cx="480" cy="48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CA"/>
            </a:p>
          </p:txBody>
        </p:sp>
        <p:sp>
          <p:nvSpPr>
            <p:cNvPr id="630803" name="Text Box 19"/>
            <p:cNvSpPr txBox="1">
              <a:spLocks noChangeArrowheads="1"/>
            </p:cNvSpPr>
            <p:nvPr/>
          </p:nvSpPr>
          <p:spPr bwMode="auto">
            <a:xfrm>
              <a:off x="2112" y="1872"/>
              <a:ext cx="1248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r">
                <a:spcBef>
                  <a:spcPct val="50000"/>
                </a:spcBef>
              </a:pPr>
              <a:r>
                <a:rPr lang="en-US" sz="2000" dirty="0">
                  <a:solidFill>
                    <a:srgbClr val="644A1A"/>
                  </a:solidFill>
                </a:rPr>
                <a:t>Customer pays (Probability = </a:t>
              </a:r>
              <a:r>
                <a:rPr lang="en-US" sz="2000" i="1" dirty="0">
                  <a:solidFill>
                    <a:srgbClr val="644A1A"/>
                  </a:solidFill>
                </a:rPr>
                <a:t>h</a:t>
              </a:r>
              <a:r>
                <a:rPr lang="en-US" sz="2000" dirty="0">
                  <a:solidFill>
                    <a:srgbClr val="644A1A"/>
                  </a:solidFill>
                </a:rPr>
                <a:t>)</a:t>
              </a:r>
            </a:p>
          </p:txBody>
        </p:sp>
        <p:grpSp>
          <p:nvGrpSpPr>
            <p:cNvPr id="630804" name="Group 20"/>
            <p:cNvGrpSpPr>
              <a:grpSpLocks/>
            </p:cNvGrpSpPr>
            <p:nvPr/>
          </p:nvGrpSpPr>
          <p:grpSpPr bwMode="auto">
            <a:xfrm>
              <a:off x="2592" y="2928"/>
              <a:ext cx="1573" cy="634"/>
              <a:chOff x="2592" y="2928"/>
              <a:chExt cx="1573" cy="634"/>
            </a:xfrm>
          </p:grpSpPr>
          <p:sp>
            <p:nvSpPr>
              <p:cNvPr id="630805" name="Line 21"/>
              <p:cNvSpPr>
                <a:spLocks noChangeShapeType="1"/>
              </p:cNvSpPr>
              <p:nvPr/>
            </p:nvSpPr>
            <p:spPr bwMode="auto">
              <a:xfrm flipV="1">
                <a:off x="3456" y="3120"/>
                <a:ext cx="192" cy="192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630806" name="Text Box 22"/>
              <p:cNvSpPr txBox="1">
                <a:spLocks noChangeArrowheads="1"/>
              </p:cNvSpPr>
              <p:nvPr/>
            </p:nvSpPr>
            <p:spPr bwMode="auto">
              <a:xfrm>
                <a:off x="2592" y="2928"/>
                <a:ext cx="768" cy="44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 algn="r">
                  <a:spcBef>
                    <a:spcPct val="50000"/>
                  </a:spcBef>
                </a:pPr>
                <a:r>
                  <a:rPr lang="en-US" sz="2000" dirty="0">
                    <a:solidFill>
                      <a:srgbClr val="644A1A"/>
                    </a:solidFill>
                  </a:rPr>
                  <a:t>Customer defaults</a:t>
                </a:r>
              </a:p>
            </p:txBody>
          </p:sp>
          <p:sp>
            <p:nvSpPr>
              <p:cNvPr id="630807" name="Rectangle 23"/>
              <p:cNvSpPr>
                <a:spLocks noChangeArrowheads="1"/>
              </p:cNvSpPr>
              <p:nvPr/>
            </p:nvSpPr>
            <p:spPr bwMode="auto">
              <a:xfrm>
                <a:off x="2784" y="3312"/>
                <a:ext cx="1381" cy="25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en-US" sz="2000" dirty="0">
                    <a:solidFill>
                      <a:srgbClr val="644A1A"/>
                    </a:solidFill>
                  </a:rPr>
                  <a:t>(Probability = 1</a:t>
                </a:r>
                <a:r>
                  <a:rPr lang="en-US" sz="2000" dirty="0">
                    <a:solidFill>
                      <a:srgbClr val="644A1A"/>
                    </a:solidFill>
                    <a:cs typeface="Times New Roman" pitchFamily="18" charset="0"/>
                  </a:rPr>
                  <a:t>–</a:t>
                </a:r>
                <a:r>
                  <a:rPr lang="en-US" sz="2000" dirty="0">
                    <a:solidFill>
                      <a:srgbClr val="644A1A"/>
                    </a:solidFill>
                  </a:rPr>
                  <a:t> </a:t>
                </a:r>
                <a:r>
                  <a:rPr lang="en-US" sz="2000" i="1" dirty="0">
                    <a:solidFill>
                      <a:srgbClr val="644A1A"/>
                    </a:solidFill>
                  </a:rPr>
                  <a:t>h</a:t>
                </a:r>
                <a:r>
                  <a:rPr lang="en-US" sz="2000" dirty="0">
                    <a:solidFill>
                      <a:srgbClr val="644A1A"/>
                    </a:solidFill>
                  </a:rPr>
                  <a:t>)</a:t>
                </a:r>
                <a:endParaRPr lang="en-US" sz="2000" i="1" dirty="0">
                  <a:solidFill>
                    <a:srgbClr val="644A1A"/>
                  </a:solidFill>
                </a:endParaRPr>
              </a:p>
            </p:txBody>
          </p:sp>
        </p:grpSp>
      </p:grpSp>
      <p:grpSp>
        <p:nvGrpSpPr>
          <p:cNvPr id="630808" name="Group 24"/>
          <p:cNvGrpSpPr>
            <a:grpSpLocks/>
          </p:cNvGrpSpPr>
          <p:nvPr/>
        </p:nvGrpSpPr>
        <p:grpSpPr bwMode="auto">
          <a:xfrm>
            <a:off x="1143000" y="4098925"/>
            <a:ext cx="3581400" cy="2165350"/>
            <a:chOff x="720" y="2582"/>
            <a:chExt cx="2256" cy="1364"/>
          </a:xfrm>
        </p:grpSpPr>
        <p:sp>
          <p:nvSpPr>
            <p:cNvPr id="630809" name="Oval 25"/>
            <p:cNvSpPr>
              <a:spLocks noChangeArrowheads="1"/>
            </p:cNvSpPr>
            <p:nvPr/>
          </p:nvSpPr>
          <p:spPr bwMode="auto">
            <a:xfrm>
              <a:off x="2208" y="3120"/>
              <a:ext cx="240" cy="240"/>
            </a:xfrm>
            <a:prstGeom prst="ellips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CA"/>
            </a:p>
          </p:txBody>
        </p:sp>
        <p:grpSp>
          <p:nvGrpSpPr>
            <p:cNvPr id="630810" name="Group 26"/>
            <p:cNvGrpSpPr>
              <a:grpSpLocks/>
            </p:cNvGrpSpPr>
            <p:nvPr/>
          </p:nvGrpSpPr>
          <p:grpSpPr bwMode="auto">
            <a:xfrm>
              <a:off x="2400" y="2688"/>
              <a:ext cx="576" cy="1200"/>
              <a:chOff x="960" y="2880"/>
              <a:chExt cx="576" cy="1200"/>
            </a:xfrm>
          </p:grpSpPr>
          <p:sp>
            <p:nvSpPr>
              <p:cNvPr id="630811" name="Line 27"/>
              <p:cNvSpPr>
                <a:spLocks noChangeShapeType="1"/>
              </p:cNvSpPr>
              <p:nvPr/>
            </p:nvSpPr>
            <p:spPr bwMode="auto">
              <a:xfrm flipV="1">
                <a:off x="1344" y="3888"/>
                <a:ext cx="192" cy="192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630812" name="Line 28"/>
              <p:cNvSpPr>
                <a:spLocks noChangeShapeType="1"/>
              </p:cNvSpPr>
              <p:nvPr/>
            </p:nvSpPr>
            <p:spPr bwMode="auto">
              <a:xfrm flipV="1">
                <a:off x="960" y="2880"/>
                <a:ext cx="480" cy="48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CA"/>
              </a:p>
            </p:txBody>
          </p:sp>
          <p:sp>
            <p:nvSpPr>
              <p:cNvPr id="630813" name="Line 29"/>
              <p:cNvSpPr>
                <a:spLocks noChangeShapeType="1"/>
              </p:cNvSpPr>
              <p:nvPr/>
            </p:nvSpPr>
            <p:spPr bwMode="auto">
              <a:xfrm>
                <a:off x="960" y="3504"/>
                <a:ext cx="480" cy="48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CA"/>
              </a:p>
            </p:txBody>
          </p:sp>
        </p:grpSp>
        <p:sp>
          <p:nvSpPr>
            <p:cNvPr id="630814" name="Text Box 30"/>
            <p:cNvSpPr txBox="1">
              <a:spLocks noChangeArrowheads="1"/>
            </p:cNvSpPr>
            <p:nvPr/>
          </p:nvSpPr>
          <p:spPr bwMode="auto">
            <a:xfrm>
              <a:off x="2112" y="2582"/>
              <a:ext cx="624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000" dirty="0">
                  <a:solidFill>
                    <a:srgbClr val="644A1A"/>
                  </a:solidFill>
                </a:rPr>
                <a:t>Give credit</a:t>
              </a:r>
            </a:p>
          </p:txBody>
        </p:sp>
        <p:sp>
          <p:nvSpPr>
            <p:cNvPr id="630815" name="Text Box 31"/>
            <p:cNvSpPr txBox="1">
              <a:spLocks noChangeArrowheads="1"/>
            </p:cNvSpPr>
            <p:nvPr/>
          </p:nvSpPr>
          <p:spPr bwMode="auto">
            <a:xfrm>
              <a:off x="2016" y="3504"/>
              <a:ext cx="864" cy="4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000" dirty="0">
                  <a:solidFill>
                    <a:srgbClr val="644A1A"/>
                  </a:solidFill>
                </a:rPr>
                <a:t>Do not give credit</a:t>
              </a:r>
            </a:p>
          </p:txBody>
        </p:sp>
        <p:sp>
          <p:nvSpPr>
            <p:cNvPr id="630816" name="Text Box 32"/>
            <p:cNvSpPr txBox="1">
              <a:spLocks noChangeArrowheads="1"/>
            </p:cNvSpPr>
            <p:nvPr/>
          </p:nvSpPr>
          <p:spPr bwMode="auto">
            <a:xfrm>
              <a:off x="720" y="3120"/>
              <a:ext cx="158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endParaRPr lang="en-US" sz="2400"/>
            </a:p>
          </p:txBody>
        </p:sp>
      </p:grpSp>
      <p:sp>
        <p:nvSpPr>
          <p:cNvPr id="630817" name="Text Box 33"/>
          <p:cNvSpPr txBox="1">
            <a:spLocks noChangeArrowheads="1"/>
          </p:cNvSpPr>
          <p:nvPr/>
        </p:nvSpPr>
        <p:spPr bwMode="auto">
          <a:xfrm>
            <a:off x="1066800" y="4953000"/>
            <a:ext cx="2590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dirty="0">
                <a:solidFill>
                  <a:srgbClr val="644A1A"/>
                </a:solidFill>
              </a:rPr>
              <a:t>Our first decision:</a:t>
            </a:r>
          </a:p>
        </p:txBody>
      </p:sp>
      <p:grpSp>
        <p:nvGrpSpPr>
          <p:cNvPr id="630818" name="Group 34"/>
          <p:cNvGrpSpPr>
            <a:grpSpLocks/>
          </p:cNvGrpSpPr>
          <p:nvPr/>
        </p:nvGrpSpPr>
        <p:grpSpPr bwMode="auto">
          <a:xfrm>
            <a:off x="5715000" y="4800601"/>
            <a:ext cx="2667000" cy="1668463"/>
            <a:chOff x="3600" y="3024"/>
            <a:chExt cx="1680" cy="1051"/>
          </a:xfrm>
        </p:grpSpPr>
        <p:sp>
          <p:nvSpPr>
            <p:cNvPr id="630819" name="Text Box 35"/>
            <p:cNvSpPr txBox="1">
              <a:spLocks noChangeArrowheads="1"/>
            </p:cNvSpPr>
            <p:nvPr/>
          </p:nvSpPr>
          <p:spPr bwMode="auto">
            <a:xfrm>
              <a:off x="3600" y="3552"/>
              <a:ext cx="1680" cy="5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r">
                <a:spcBef>
                  <a:spcPct val="50000"/>
                </a:spcBef>
              </a:pPr>
              <a:r>
                <a:rPr lang="en-US" sz="2400" dirty="0">
                  <a:solidFill>
                    <a:srgbClr val="644A1A"/>
                  </a:solidFill>
                </a:rPr>
                <a:t>We refuse further sales to deadbeats.</a:t>
              </a:r>
            </a:p>
          </p:txBody>
        </p:sp>
        <p:sp>
          <p:nvSpPr>
            <p:cNvPr id="630820" name="Arc 36"/>
            <p:cNvSpPr>
              <a:spLocks/>
            </p:cNvSpPr>
            <p:nvPr/>
          </p:nvSpPr>
          <p:spPr bwMode="auto">
            <a:xfrm flipV="1">
              <a:off x="3709" y="3024"/>
              <a:ext cx="1139" cy="520"/>
            </a:xfrm>
            <a:custGeom>
              <a:avLst/>
              <a:gdLst>
                <a:gd name="G0" fmla="+- 9626 0 0"/>
                <a:gd name="G1" fmla="+- 4378 0 0"/>
                <a:gd name="G2" fmla="+- 21600 0 0"/>
                <a:gd name="T0" fmla="*/ 30778 w 31226"/>
                <a:gd name="T1" fmla="*/ 0 h 25978"/>
                <a:gd name="T2" fmla="*/ 0 w 31226"/>
                <a:gd name="T3" fmla="*/ 23715 h 25978"/>
                <a:gd name="T4" fmla="*/ 9626 w 31226"/>
                <a:gd name="T5" fmla="*/ 4378 h 259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226" h="25978" fill="none" extrusionOk="0">
                  <a:moveTo>
                    <a:pt x="30777" y="0"/>
                  </a:moveTo>
                  <a:cubicBezTo>
                    <a:pt x="31075" y="1440"/>
                    <a:pt x="31226" y="2907"/>
                    <a:pt x="31226" y="4378"/>
                  </a:cubicBezTo>
                  <a:cubicBezTo>
                    <a:pt x="31226" y="16307"/>
                    <a:pt x="21555" y="25978"/>
                    <a:pt x="9626" y="25978"/>
                  </a:cubicBezTo>
                  <a:cubicBezTo>
                    <a:pt x="6285" y="25978"/>
                    <a:pt x="2990" y="25203"/>
                    <a:pt x="0" y="23714"/>
                  </a:cubicBezTo>
                </a:path>
                <a:path w="31226" h="25978" stroke="0" extrusionOk="0">
                  <a:moveTo>
                    <a:pt x="30777" y="0"/>
                  </a:moveTo>
                  <a:cubicBezTo>
                    <a:pt x="31075" y="1440"/>
                    <a:pt x="31226" y="2907"/>
                    <a:pt x="31226" y="4378"/>
                  </a:cubicBezTo>
                  <a:cubicBezTo>
                    <a:pt x="31226" y="16307"/>
                    <a:pt x="21555" y="25978"/>
                    <a:pt x="9626" y="25978"/>
                  </a:cubicBezTo>
                  <a:cubicBezTo>
                    <a:pt x="6285" y="25978"/>
                    <a:pt x="2990" y="25203"/>
                    <a:pt x="0" y="23714"/>
                  </a:cubicBezTo>
                  <a:lnTo>
                    <a:pt x="9626" y="4378"/>
                  </a:lnTo>
                  <a:close/>
                </a:path>
              </a:pathLst>
            </a:cu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 rot="10800000" wrap="none" anchor="ctr"/>
            <a:lstStyle/>
            <a:p>
              <a:pPr algn="ctr"/>
              <a:endParaRPr lang="en-US" sz="2400"/>
            </a:p>
          </p:txBody>
        </p:sp>
      </p:grpSp>
      <p:sp>
        <p:nvSpPr>
          <p:cNvPr id="630821" name="Text Box 37"/>
          <p:cNvSpPr txBox="1">
            <a:spLocks noChangeArrowheads="1"/>
          </p:cNvSpPr>
          <p:nvPr/>
        </p:nvSpPr>
        <p:spPr bwMode="auto">
          <a:xfrm>
            <a:off x="1295400" y="1295400"/>
            <a:ext cx="44958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dirty="0">
                <a:solidFill>
                  <a:srgbClr val="644A1A"/>
                </a:solidFill>
              </a:rPr>
              <a:t>We face a more certain credit decision with our </a:t>
            </a:r>
            <a:r>
              <a:rPr lang="en-US" sz="2400" i="1" dirty="0">
                <a:solidFill>
                  <a:srgbClr val="644A1A"/>
                </a:solidFill>
              </a:rPr>
              <a:t>paying</a:t>
            </a:r>
            <a:r>
              <a:rPr lang="en-US" sz="2400" dirty="0">
                <a:solidFill>
                  <a:srgbClr val="644A1A"/>
                </a:solidFill>
              </a:rPr>
              <a:t> customers:</a:t>
            </a:r>
          </a:p>
        </p:txBody>
      </p:sp>
      <p:grpSp>
        <p:nvGrpSpPr>
          <p:cNvPr id="630822" name="Group 38"/>
          <p:cNvGrpSpPr>
            <a:grpSpLocks/>
          </p:cNvGrpSpPr>
          <p:nvPr/>
        </p:nvGrpSpPr>
        <p:grpSpPr bwMode="auto">
          <a:xfrm>
            <a:off x="1104900" y="2562226"/>
            <a:ext cx="3390900" cy="1570038"/>
            <a:chOff x="696" y="1536"/>
            <a:chExt cx="2136" cy="989"/>
          </a:xfrm>
        </p:grpSpPr>
        <p:sp>
          <p:nvSpPr>
            <p:cNvPr id="630823" name="Text Box 39"/>
            <p:cNvSpPr txBox="1">
              <a:spLocks noChangeArrowheads="1"/>
            </p:cNvSpPr>
            <p:nvPr/>
          </p:nvSpPr>
          <p:spPr bwMode="auto">
            <a:xfrm>
              <a:off x="696" y="1536"/>
              <a:ext cx="1296" cy="9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400" dirty="0">
                  <a:solidFill>
                    <a:srgbClr val="644A1A"/>
                  </a:solidFill>
                </a:rPr>
                <a:t>Information is revealed at the end of the first period:</a:t>
              </a:r>
            </a:p>
          </p:txBody>
        </p:sp>
        <p:sp>
          <p:nvSpPr>
            <p:cNvPr id="630824" name="Arc 40"/>
            <p:cNvSpPr>
              <a:spLocks/>
            </p:cNvSpPr>
            <p:nvPr/>
          </p:nvSpPr>
          <p:spPr bwMode="auto">
            <a:xfrm>
              <a:off x="1344" y="2304"/>
              <a:ext cx="1488" cy="192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  <p:txBody>
            <a:bodyPr wrap="none" anchor="ctr"/>
            <a:lstStyle/>
            <a:p>
              <a:endParaRPr lang="en-CA"/>
            </a:p>
          </p:txBody>
        </p:sp>
      </p:grpSp>
      <p:sp>
        <p:nvSpPr>
          <p:cNvPr id="630825" name="Arc 41"/>
          <p:cNvSpPr>
            <a:spLocks/>
          </p:cNvSpPr>
          <p:nvPr/>
        </p:nvSpPr>
        <p:spPr bwMode="auto">
          <a:xfrm>
            <a:off x="4114800" y="1947863"/>
            <a:ext cx="1447800" cy="1104900"/>
          </a:xfrm>
          <a:custGeom>
            <a:avLst/>
            <a:gdLst>
              <a:gd name="G0" fmla="+- 0 0 0"/>
              <a:gd name="G1" fmla="+- 20930 0 0"/>
              <a:gd name="G2" fmla="+- 21600 0 0"/>
              <a:gd name="T0" fmla="*/ 5340 w 21600"/>
              <a:gd name="T1" fmla="*/ 0 h 20930"/>
              <a:gd name="T2" fmla="*/ 21600 w 21600"/>
              <a:gd name="T3" fmla="*/ 20930 h 20930"/>
              <a:gd name="T4" fmla="*/ 0 w 21600"/>
              <a:gd name="T5" fmla="*/ 20930 h 209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0930" fill="none" extrusionOk="0">
                <a:moveTo>
                  <a:pt x="5339" y="0"/>
                </a:moveTo>
                <a:cubicBezTo>
                  <a:pt x="14906" y="2441"/>
                  <a:pt x="21600" y="11057"/>
                  <a:pt x="21600" y="20930"/>
                </a:cubicBezTo>
              </a:path>
              <a:path w="21600" h="20930" stroke="0" extrusionOk="0">
                <a:moveTo>
                  <a:pt x="5339" y="0"/>
                </a:moveTo>
                <a:cubicBezTo>
                  <a:pt x="14906" y="2441"/>
                  <a:pt x="21600" y="11057"/>
                  <a:pt x="21600" y="20930"/>
                </a:cubicBezTo>
                <a:lnTo>
                  <a:pt x="0" y="20930"/>
                </a:lnTo>
                <a:close/>
              </a:path>
            </a:pathLst>
          </a:cu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 wrap="none" anchor="ctr"/>
          <a:lstStyle/>
          <a:p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0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308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0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308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0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30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0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30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0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630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0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630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0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6308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0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6307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0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630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0817" grpId="0"/>
      <p:bldP spid="630821" grpId="0"/>
      <p:bldP spid="63082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1810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164512" cy="1073150"/>
          </a:xfrm>
        </p:spPr>
        <p:txBody>
          <a:bodyPr/>
          <a:lstStyle/>
          <a:p>
            <a:r>
              <a:rPr lang="en-US" dirty="0" smtClean="0"/>
              <a:t>Optimal </a:t>
            </a:r>
            <a:r>
              <a:rPr lang="en-US" dirty="0"/>
              <a:t>Credit </a:t>
            </a:r>
            <a:r>
              <a:rPr lang="en-US" dirty="0" smtClean="0"/>
              <a:t>Policy (Figure 29.6)	</a:t>
            </a:r>
            <a:r>
              <a:rPr lang="en-US" sz="1600" i="1" dirty="0" smtClean="0"/>
              <a:t>LO29.3</a:t>
            </a:r>
            <a:endParaRPr lang="en-US" dirty="0"/>
          </a:p>
        </p:txBody>
      </p:sp>
      <p:sp>
        <p:nvSpPr>
          <p:cNvPr id="631811" name="Line 3"/>
          <p:cNvSpPr>
            <a:spLocks noChangeShapeType="1"/>
          </p:cNvSpPr>
          <p:nvPr/>
        </p:nvSpPr>
        <p:spPr bwMode="auto">
          <a:xfrm flipV="1">
            <a:off x="2438400" y="1371600"/>
            <a:ext cx="0" cy="3200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sp>
        <p:nvSpPr>
          <p:cNvPr id="631812" name="Line 4"/>
          <p:cNvSpPr>
            <a:spLocks noChangeShapeType="1"/>
          </p:cNvSpPr>
          <p:nvPr/>
        </p:nvSpPr>
        <p:spPr bwMode="auto">
          <a:xfrm flipV="1">
            <a:off x="2438400" y="4572000"/>
            <a:ext cx="48768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grpSp>
        <p:nvGrpSpPr>
          <p:cNvPr id="631813" name="Group 5"/>
          <p:cNvGrpSpPr>
            <a:grpSpLocks/>
          </p:cNvGrpSpPr>
          <p:nvPr/>
        </p:nvGrpSpPr>
        <p:grpSpPr bwMode="auto">
          <a:xfrm>
            <a:off x="2438400" y="1752600"/>
            <a:ext cx="6400800" cy="2819400"/>
            <a:chOff x="1632" y="1776"/>
            <a:chExt cx="4032" cy="1776"/>
          </a:xfrm>
        </p:grpSpPr>
        <p:sp>
          <p:nvSpPr>
            <p:cNvPr id="631814" name="Line 6"/>
            <p:cNvSpPr>
              <a:spLocks noChangeShapeType="1"/>
            </p:cNvSpPr>
            <p:nvPr/>
          </p:nvSpPr>
          <p:spPr bwMode="auto">
            <a:xfrm flipV="1">
              <a:off x="1632" y="1776"/>
              <a:ext cx="3072" cy="1776"/>
            </a:xfrm>
            <a:prstGeom prst="line">
              <a:avLst/>
            </a:prstGeom>
            <a:noFill/>
            <a:ln w="38100">
              <a:solidFill>
                <a:schemeClr val="bg2">
                  <a:lumMod val="50000"/>
                </a:schemeClr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CA"/>
            </a:p>
          </p:txBody>
        </p:sp>
        <p:sp>
          <p:nvSpPr>
            <p:cNvPr id="631815" name="Text Box 7"/>
            <p:cNvSpPr txBox="1">
              <a:spLocks noChangeArrowheads="1"/>
            </p:cNvSpPr>
            <p:nvPr/>
          </p:nvSpPr>
          <p:spPr bwMode="auto">
            <a:xfrm>
              <a:off x="4464" y="2016"/>
              <a:ext cx="1200" cy="5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400" dirty="0">
                  <a:solidFill>
                    <a:schemeClr val="bg2">
                      <a:lumMod val="50000"/>
                    </a:schemeClr>
                  </a:solidFill>
                </a:rPr>
                <a:t>Carrying Costs</a:t>
              </a:r>
            </a:p>
          </p:txBody>
        </p:sp>
      </p:grpSp>
      <p:sp>
        <p:nvSpPr>
          <p:cNvPr id="631816" name="Line 8"/>
          <p:cNvSpPr>
            <a:spLocks noChangeShapeType="1"/>
          </p:cNvSpPr>
          <p:nvPr/>
        </p:nvSpPr>
        <p:spPr bwMode="auto">
          <a:xfrm flipV="1">
            <a:off x="4114800" y="2514600"/>
            <a:ext cx="0" cy="2209800"/>
          </a:xfrm>
          <a:prstGeom prst="line">
            <a:avLst/>
          </a:prstGeom>
          <a:noFill/>
          <a:ln w="28575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CA"/>
          </a:p>
        </p:txBody>
      </p:sp>
      <p:grpSp>
        <p:nvGrpSpPr>
          <p:cNvPr id="631817" name="Group 9"/>
          <p:cNvGrpSpPr>
            <a:grpSpLocks/>
          </p:cNvGrpSpPr>
          <p:nvPr/>
        </p:nvGrpSpPr>
        <p:grpSpPr bwMode="auto">
          <a:xfrm>
            <a:off x="2819400" y="1447800"/>
            <a:ext cx="4265613" cy="1081088"/>
            <a:chOff x="1825" y="1680"/>
            <a:chExt cx="2687" cy="681"/>
          </a:xfrm>
        </p:grpSpPr>
        <p:sp>
          <p:nvSpPr>
            <p:cNvPr id="631818" name="Arc 10"/>
            <p:cNvSpPr>
              <a:spLocks/>
            </p:cNvSpPr>
            <p:nvPr/>
          </p:nvSpPr>
          <p:spPr bwMode="auto">
            <a:xfrm>
              <a:off x="1825" y="1680"/>
              <a:ext cx="1506" cy="681"/>
            </a:xfrm>
            <a:custGeom>
              <a:avLst/>
              <a:gdLst>
                <a:gd name="G0" fmla="+- 21600 0 0"/>
                <a:gd name="G1" fmla="+- 664 0 0"/>
                <a:gd name="G2" fmla="+- 21600 0 0"/>
                <a:gd name="T0" fmla="*/ 40875 w 40875"/>
                <a:gd name="T1" fmla="*/ 10412 h 22264"/>
                <a:gd name="T2" fmla="*/ 10 w 40875"/>
                <a:gd name="T3" fmla="*/ 0 h 22264"/>
                <a:gd name="T4" fmla="*/ 21600 w 40875"/>
                <a:gd name="T5" fmla="*/ 664 h 22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875" h="22264" fill="none" extrusionOk="0">
                  <a:moveTo>
                    <a:pt x="40875" y="10412"/>
                  </a:moveTo>
                  <a:cubicBezTo>
                    <a:pt x="37198" y="17681"/>
                    <a:pt x="29745" y="22263"/>
                    <a:pt x="21600" y="22264"/>
                  </a:cubicBezTo>
                  <a:cubicBezTo>
                    <a:pt x="9670" y="22264"/>
                    <a:pt x="0" y="12593"/>
                    <a:pt x="0" y="664"/>
                  </a:cubicBezTo>
                  <a:cubicBezTo>
                    <a:pt x="-1" y="442"/>
                    <a:pt x="3" y="221"/>
                    <a:pt x="10" y="0"/>
                  </a:cubicBezTo>
                </a:path>
                <a:path w="40875" h="22264" stroke="0" extrusionOk="0">
                  <a:moveTo>
                    <a:pt x="40875" y="10412"/>
                  </a:moveTo>
                  <a:cubicBezTo>
                    <a:pt x="37198" y="17681"/>
                    <a:pt x="29745" y="22263"/>
                    <a:pt x="21600" y="22264"/>
                  </a:cubicBezTo>
                  <a:cubicBezTo>
                    <a:pt x="9670" y="22264"/>
                    <a:pt x="0" y="12593"/>
                    <a:pt x="0" y="664"/>
                  </a:cubicBezTo>
                  <a:cubicBezTo>
                    <a:pt x="-1" y="442"/>
                    <a:pt x="3" y="221"/>
                    <a:pt x="10" y="0"/>
                  </a:cubicBezTo>
                  <a:lnTo>
                    <a:pt x="21600" y="664"/>
                  </a:lnTo>
                  <a:close/>
                </a:path>
              </a:pathLst>
            </a:custGeom>
            <a:noFill/>
            <a:ln w="38100">
              <a:solidFill>
                <a:srgbClr val="0066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CA"/>
            </a:p>
          </p:txBody>
        </p:sp>
        <p:sp>
          <p:nvSpPr>
            <p:cNvPr id="631819" name="Text Box 11"/>
            <p:cNvSpPr txBox="1">
              <a:spLocks noChangeArrowheads="1"/>
            </p:cNvSpPr>
            <p:nvPr/>
          </p:nvSpPr>
          <p:spPr bwMode="auto">
            <a:xfrm>
              <a:off x="2400" y="1728"/>
              <a:ext cx="211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400">
                  <a:solidFill>
                    <a:srgbClr val="006600"/>
                  </a:solidFill>
                </a:rPr>
                <a:t>Total costs</a:t>
              </a:r>
            </a:p>
          </p:txBody>
        </p:sp>
      </p:grpSp>
      <p:sp>
        <p:nvSpPr>
          <p:cNvPr id="631820" name="Text Box 12"/>
          <p:cNvSpPr txBox="1">
            <a:spLocks noChangeArrowheads="1"/>
          </p:cNvSpPr>
          <p:nvPr/>
        </p:nvSpPr>
        <p:spPr bwMode="auto">
          <a:xfrm>
            <a:off x="3733800" y="4648200"/>
            <a:ext cx="76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i="1"/>
              <a:t>C</a:t>
            </a:r>
            <a:r>
              <a:rPr lang="en-US" sz="2400" baseline="30000"/>
              <a:t>*</a:t>
            </a:r>
          </a:p>
        </p:txBody>
      </p:sp>
      <p:sp>
        <p:nvSpPr>
          <p:cNvPr id="631821" name="Text Box 13"/>
          <p:cNvSpPr txBox="1">
            <a:spLocks noChangeArrowheads="1"/>
          </p:cNvSpPr>
          <p:nvPr/>
        </p:nvSpPr>
        <p:spPr bwMode="auto">
          <a:xfrm>
            <a:off x="990600" y="1447800"/>
            <a:ext cx="14478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sz="2400"/>
              <a:t>Costs in dollars</a:t>
            </a:r>
          </a:p>
        </p:txBody>
      </p:sp>
      <p:sp>
        <p:nvSpPr>
          <p:cNvPr id="631822" name="Text Box 14"/>
          <p:cNvSpPr txBox="1">
            <a:spLocks noChangeArrowheads="1"/>
          </p:cNvSpPr>
          <p:nvPr/>
        </p:nvSpPr>
        <p:spPr bwMode="auto">
          <a:xfrm>
            <a:off x="5410200" y="4572000"/>
            <a:ext cx="3429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/>
              <a:t>Level of credit extended</a:t>
            </a:r>
          </a:p>
        </p:txBody>
      </p:sp>
      <p:sp>
        <p:nvSpPr>
          <p:cNvPr id="631823" name="Rectangle 15"/>
          <p:cNvSpPr>
            <a:spLocks noChangeArrowheads="1"/>
          </p:cNvSpPr>
          <p:nvPr/>
        </p:nvSpPr>
        <p:spPr bwMode="auto">
          <a:xfrm>
            <a:off x="1143000" y="5181600"/>
            <a:ext cx="7696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en-US" sz="2400" dirty="0"/>
              <a:t>    </a:t>
            </a:r>
            <a:r>
              <a:rPr lang="en-US" sz="2400" dirty="0">
                <a:solidFill>
                  <a:srgbClr val="644A1A"/>
                </a:solidFill>
              </a:rPr>
              <a:t>At the optimal amount of credit, the incremental cash flows from increased sales are exactly equal to the carrying costs from the increase in accounts receivable. </a:t>
            </a:r>
          </a:p>
        </p:txBody>
      </p:sp>
      <p:grpSp>
        <p:nvGrpSpPr>
          <p:cNvPr id="631824" name="Group 16"/>
          <p:cNvGrpSpPr>
            <a:grpSpLocks/>
          </p:cNvGrpSpPr>
          <p:nvPr/>
        </p:nvGrpSpPr>
        <p:grpSpPr bwMode="auto">
          <a:xfrm>
            <a:off x="2667000" y="1446213"/>
            <a:ext cx="5943600" cy="3049587"/>
            <a:chOff x="1680" y="911"/>
            <a:chExt cx="3744" cy="1921"/>
          </a:xfrm>
        </p:grpSpPr>
        <p:sp>
          <p:nvSpPr>
            <p:cNvPr id="631825" name="Arc 17"/>
            <p:cNvSpPr>
              <a:spLocks/>
            </p:cNvSpPr>
            <p:nvPr/>
          </p:nvSpPr>
          <p:spPr bwMode="auto">
            <a:xfrm flipH="1" flipV="1">
              <a:off x="1680" y="911"/>
              <a:ext cx="2592" cy="1749"/>
            </a:xfrm>
            <a:custGeom>
              <a:avLst/>
              <a:gdLst>
                <a:gd name="G0" fmla="+- 0 0 0"/>
                <a:gd name="G1" fmla="+- 21275 0 0"/>
                <a:gd name="G2" fmla="+- 21600 0 0"/>
                <a:gd name="T0" fmla="*/ 3732 w 21600"/>
                <a:gd name="T1" fmla="*/ 0 h 21275"/>
                <a:gd name="T2" fmla="*/ 21600 w 21600"/>
                <a:gd name="T3" fmla="*/ 21275 h 21275"/>
                <a:gd name="T4" fmla="*/ 0 w 21600"/>
                <a:gd name="T5" fmla="*/ 21275 h 212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275" fill="none" extrusionOk="0">
                  <a:moveTo>
                    <a:pt x="3732" y="-1"/>
                  </a:moveTo>
                  <a:cubicBezTo>
                    <a:pt x="14063" y="1812"/>
                    <a:pt x="21600" y="10785"/>
                    <a:pt x="21600" y="21275"/>
                  </a:cubicBezTo>
                </a:path>
                <a:path w="21600" h="21275" stroke="0" extrusionOk="0">
                  <a:moveTo>
                    <a:pt x="3732" y="-1"/>
                  </a:moveTo>
                  <a:cubicBezTo>
                    <a:pt x="14063" y="1812"/>
                    <a:pt x="21600" y="10785"/>
                    <a:pt x="21600" y="21275"/>
                  </a:cubicBezTo>
                  <a:lnTo>
                    <a:pt x="0" y="21275"/>
                  </a:lnTo>
                  <a:close/>
                </a:path>
              </a:pathLst>
            </a:custGeom>
            <a:noFill/>
            <a:ln w="38100">
              <a:solidFill>
                <a:srgbClr val="CC3300"/>
              </a:solidFill>
              <a:round/>
              <a:headEnd/>
              <a:tailEnd/>
            </a:ln>
            <a:effectLst/>
          </p:spPr>
          <p:txBody>
            <a:bodyPr rot="10800000" wrap="none" anchor="ctr"/>
            <a:lstStyle/>
            <a:p>
              <a:pPr algn="ctr"/>
              <a:endParaRPr lang="en-US" sz="2400">
                <a:solidFill>
                  <a:srgbClr val="CC3300"/>
                </a:solidFill>
              </a:endParaRPr>
            </a:p>
          </p:txBody>
        </p:sp>
        <p:sp>
          <p:nvSpPr>
            <p:cNvPr id="631826" name="Text Box 18"/>
            <p:cNvSpPr txBox="1">
              <a:spLocks noChangeArrowheads="1"/>
            </p:cNvSpPr>
            <p:nvPr/>
          </p:nvSpPr>
          <p:spPr bwMode="auto">
            <a:xfrm>
              <a:off x="3840" y="2544"/>
              <a:ext cx="158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2400">
                  <a:solidFill>
                    <a:srgbClr val="CC3300"/>
                  </a:solidFill>
                </a:rPr>
                <a:t>Opportunity costs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1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318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1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318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1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318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1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6318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1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1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318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318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318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318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1816" grpId="0" animBg="1"/>
      <p:bldP spid="631820" grpId="0" autoUpdateAnimBg="0"/>
      <p:bldP spid="631823" grpId="0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3858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316912" cy="1149350"/>
          </a:xfrm>
        </p:spPr>
        <p:txBody>
          <a:bodyPr/>
          <a:lstStyle/>
          <a:p>
            <a:pPr algn="just">
              <a:lnSpc>
                <a:spcPct val="85000"/>
              </a:lnSpc>
              <a:spcAft>
                <a:spcPts val="600"/>
              </a:spcAft>
            </a:pPr>
            <a:r>
              <a:rPr lang="en-US" dirty="0" smtClean="0"/>
              <a:t>Optimal </a:t>
            </a:r>
            <a:r>
              <a:rPr lang="en-US" dirty="0"/>
              <a:t>Credit </a:t>
            </a:r>
            <a:r>
              <a:rPr lang="en-US" dirty="0" smtClean="0"/>
              <a:t>Policy				</a:t>
            </a:r>
            <a:r>
              <a:rPr lang="en-US" sz="1600" i="1" dirty="0" smtClean="0"/>
              <a:t>LO29.3</a:t>
            </a:r>
            <a:endParaRPr lang="en-US" dirty="0"/>
          </a:p>
        </p:txBody>
      </p:sp>
      <p:sp>
        <p:nvSpPr>
          <p:cNvPr id="633859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371600"/>
            <a:ext cx="8001000" cy="5105400"/>
          </a:xfrm>
        </p:spPr>
        <p:txBody>
          <a:bodyPr/>
          <a:lstStyle/>
          <a:p>
            <a:pPr marL="533400" indent="-533400"/>
            <a:r>
              <a:rPr lang="en-US" sz="2800" dirty="0"/>
              <a:t>Trade Credit is more likely to be granted if:</a:t>
            </a:r>
          </a:p>
          <a:p>
            <a:pPr marL="914400" lvl="1" indent="-457200">
              <a:buFontTx/>
              <a:buAutoNum type="arabicPeriod"/>
            </a:pPr>
            <a:r>
              <a:rPr lang="en-US" sz="2400" dirty="0"/>
              <a:t>The selling firm has a cost advantage over other lenders.</a:t>
            </a:r>
          </a:p>
          <a:p>
            <a:pPr marL="914400" lvl="1" indent="-457200">
              <a:buFontTx/>
              <a:buAutoNum type="arabicPeriod"/>
            </a:pPr>
            <a:r>
              <a:rPr lang="en-US" sz="2400" dirty="0"/>
              <a:t>The selling firm can engage in price discrimination.</a:t>
            </a:r>
          </a:p>
          <a:p>
            <a:pPr marL="914400" lvl="1" indent="-457200">
              <a:buFontTx/>
              <a:buAutoNum type="arabicPeriod"/>
            </a:pPr>
            <a:r>
              <a:rPr lang="en-US" sz="2400" dirty="0"/>
              <a:t>The selling firm can obtain </a:t>
            </a:r>
            <a:r>
              <a:rPr lang="en-US" sz="2400" dirty="0" err="1"/>
              <a:t>favourable</a:t>
            </a:r>
            <a:r>
              <a:rPr lang="en-US" sz="2400" dirty="0"/>
              <a:t> tax treatment.</a:t>
            </a:r>
          </a:p>
          <a:p>
            <a:pPr marL="914400" lvl="1" indent="-457200">
              <a:buFontTx/>
              <a:buAutoNum type="arabicPeriod"/>
            </a:pPr>
            <a:r>
              <a:rPr lang="en-US" sz="2400" dirty="0"/>
              <a:t>The selling firm has no established reputation for quality products or services.</a:t>
            </a:r>
          </a:p>
          <a:p>
            <a:pPr marL="914400" lvl="1" indent="-457200">
              <a:buFontTx/>
              <a:buAutoNum type="arabicPeriod"/>
            </a:pPr>
            <a:r>
              <a:rPr lang="en-US" sz="2400" dirty="0"/>
              <a:t>The selling firm perceives a long-term strategic relationship.</a:t>
            </a:r>
          </a:p>
          <a:p>
            <a:pPr marL="533400" indent="-533400"/>
            <a:r>
              <a:rPr lang="en-US" sz="2800" dirty="0"/>
              <a:t>The optimal credit policy depends on the characteristics of particular firms.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38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338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338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38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338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338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38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338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338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38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338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338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38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338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338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38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338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338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38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338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338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164512" cy="1206500"/>
          </a:xfrm>
        </p:spPr>
        <p:txBody>
          <a:bodyPr/>
          <a:lstStyle/>
          <a:p>
            <a:r>
              <a:rPr lang="en-US" dirty="0"/>
              <a:t>Organizing the Credit </a:t>
            </a:r>
            <a:r>
              <a:rPr lang="en-US" dirty="0" smtClean="0"/>
              <a:t>Function		</a:t>
            </a:r>
            <a:r>
              <a:rPr lang="en-US" sz="1600" i="1" dirty="0" smtClean="0"/>
              <a:t>LO29.3</a:t>
            </a:r>
            <a:endParaRPr lang="en-US" dirty="0"/>
          </a:p>
        </p:txBody>
      </p:sp>
      <p:sp>
        <p:nvSpPr>
          <p:cNvPr id="644099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066800"/>
            <a:ext cx="8001000" cy="51054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2800" dirty="0"/>
              <a:t>Firms that run strictly internal credit operations are self-insured against default risk.</a:t>
            </a:r>
          </a:p>
          <a:p>
            <a:pPr>
              <a:lnSpc>
                <a:spcPct val="90000"/>
              </a:lnSpc>
            </a:pPr>
            <a:r>
              <a:rPr lang="en-US" sz="2800" dirty="0"/>
              <a:t>An alternative is to buy credit insurance through an insurance company.</a:t>
            </a:r>
          </a:p>
          <a:p>
            <a:pPr>
              <a:lnSpc>
                <a:spcPct val="90000"/>
              </a:lnSpc>
            </a:pPr>
            <a:r>
              <a:rPr lang="en-US" sz="2800" dirty="0"/>
              <a:t>In Canada, exporters may qualify for credit insurance through the Export Development Corporation (EDC).</a:t>
            </a:r>
          </a:p>
          <a:p>
            <a:pPr>
              <a:lnSpc>
                <a:spcPct val="90000"/>
              </a:lnSpc>
            </a:pPr>
            <a:r>
              <a:rPr lang="en-US" sz="2800" dirty="0"/>
              <a:t>In 2005, EDC provided a total of $57.5 billion in financing for the sale of equipment and services by various Canadian suppliers.</a:t>
            </a:r>
            <a:endParaRPr lang="en-US" sz="2800" u="sng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4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4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4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4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4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4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4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4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4099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82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164512" cy="1206500"/>
          </a:xfrm>
        </p:spPr>
        <p:txBody>
          <a:bodyPr/>
          <a:lstStyle/>
          <a:p>
            <a:pPr algn="just">
              <a:lnSpc>
                <a:spcPct val="85000"/>
              </a:lnSpc>
              <a:spcAft>
                <a:spcPts val="600"/>
              </a:spcAft>
            </a:pPr>
            <a:r>
              <a:rPr lang="en-US" dirty="0" smtClean="0"/>
              <a:t>Credit Analysis					</a:t>
            </a:r>
            <a:r>
              <a:rPr lang="en-US" sz="1600" i="1" dirty="0" smtClean="0"/>
              <a:t>LO29.4</a:t>
            </a:r>
            <a:endParaRPr lang="en-US" dirty="0"/>
          </a:p>
        </p:txBody>
      </p:sp>
      <p:sp>
        <p:nvSpPr>
          <p:cNvPr id="634883" name="Rectangle 3"/>
          <p:cNvSpPr>
            <a:spLocks noGrp="1" noChangeArrowheads="1"/>
          </p:cNvSpPr>
          <p:nvPr>
            <p:ph idx="1"/>
          </p:nvPr>
        </p:nvSpPr>
        <p:spPr>
          <a:xfrm>
            <a:off x="1143000" y="1143000"/>
            <a:ext cx="7696200" cy="5410200"/>
          </a:xfrm>
        </p:spPr>
        <p:txBody>
          <a:bodyPr/>
          <a:lstStyle/>
          <a:p>
            <a:pPr algn="just">
              <a:lnSpc>
                <a:spcPct val="85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800" dirty="0"/>
              <a:t>Credit Information</a:t>
            </a:r>
          </a:p>
          <a:p>
            <a:pPr lvl="1" algn="just">
              <a:lnSpc>
                <a:spcPct val="85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400" dirty="0"/>
              <a:t>Financial Statements</a:t>
            </a:r>
          </a:p>
          <a:p>
            <a:pPr lvl="1" algn="just">
              <a:lnSpc>
                <a:spcPct val="85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400" dirty="0"/>
              <a:t>Credit Reports on Customer’s Payment History with Other Firms</a:t>
            </a:r>
          </a:p>
          <a:p>
            <a:pPr lvl="1" algn="just">
              <a:lnSpc>
                <a:spcPct val="85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400" dirty="0"/>
              <a:t>Banks</a:t>
            </a:r>
          </a:p>
          <a:p>
            <a:pPr lvl="1" algn="just">
              <a:lnSpc>
                <a:spcPct val="85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400" dirty="0"/>
              <a:t>Customer’s Payment History with the Firm</a:t>
            </a:r>
          </a:p>
          <a:p>
            <a:pPr algn="just">
              <a:lnSpc>
                <a:spcPct val="85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800" dirty="0"/>
              <a:t>Credit Scoring: </a:t>
            </a:r>
          </a:p>
          <a:p>
            <a:pPr lvl="1" algn="just">
              <a:lnSpc>
                <a:spcPct val="85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400" dirty="0"/>
              <a:t>The traditional 5 C’s of credit</a:t>
            </a:r>
          </a:p>
          <a:p>
            <a:pPr lvl="2" algn="just">
              <a:lnSpc>
                <a:spcPct val="85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000" dirty="0">
                <a:solidFill>
                  <a:srgbClr val="006600"/>
                </a:solidFill>
              </a:rPr>
              <a:t>C</a:t>
            </a:r>
            <a:r>
              <a:rPr lang="en-US" sz="2000" dirty="0"/>
              <a:t>haracter</a:t>
            </a:r>
          </a:p>
          <a:p>
            <a:pPr lvl="2" algn="just">
              <a:lnSpc>
                <a:spcPct val="85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000" dirty="0">
                <a:solidFill>
                  <a:srgbClr val="006600"/>
                </a:solidFill>
              </a:rPr>
              <a:t>C</a:t>
            </a:r>
            <a:r>
              <a:rPr lang="en-US" sz="2000" dirty="0"/>
              <a:t>apacity</a:t>
            </a:r>
          </a:p>
          <a:p>
            <a:pPr lvl="2" algn="just">
              <a:lnSpc>
                <a:spcPct val="85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000" dirty="0">
                <a:solidFill>
                  <a:srgbClr val="006600"/>
                </a:solidFill>
              </a:rPr>
              <a:t>C</a:t>
            </a:r>
            <a:r>
              <a:rPr lang="en-US" sz="2000" dirty="0"/>
              <a:t>apital </a:t>
            </a:r>
          </a:p>
          <a:p>
            <a:pPr lvl="2" algn="just">
              <a:lnSpc>
                <a:spcPct val="85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000" dirty="0">
                <a:solidFill>
                  <a:srgbClr val="006600"/>
                </a:solidFill>
              </a:rPr>
              <a:t>C</a:t>
            </a:r>
            <a:r>
              <a:rPr lang="en-US" sz="2000" dirty="0"/>
              <a:t>ollateral</a:t>
            </a:r>
          </a:p>
          <a:p>
            <a:pPr lvl="2" algn="just">
              <a:lnSpc>
                <a:spcPct val="85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000" dirty="0">
                <a:solidFill>
                  <a:srgbClr val="006600"/>
                </a:solidFill>
              </a:rPr>
              <a:t>C</a:t>
            </a:r>
            <a:r>
              <a:rPr lang="en-US" sz="2000" dirty="0"/>
              <a:t>onditions</a:t>
            </a:r>
          </a:p>
          <a:p>
            <a:pPr lvl="1" algn="just">
              <a:lnSpc>
                <a:spcPct val="85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400" dirty="0"/>
              <a:t>Some firms employ sophisticated statistical models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8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348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348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8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348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348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8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348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348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8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348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348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8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348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348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8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348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348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8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348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348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8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348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348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88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3488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3488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88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63488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3488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88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3488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3488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88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63488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63488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88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63488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63488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22" name="Rectangle 1026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164512" cy="1206500"/>
          </a:xfrm>
        </p:spPr>
        <p:txBody>
          <a:bodyPr/>
          <a:lstStyle/>
          <a:p>
            <a:r>
              <a:rPr lang="en-US" dirty="0"/>
              <a:t>Credit </a:t>
            </a:r>
            <a:r>
              <a:rPr lang="en-US" dirty="0" smtClean="0"/>
              <a:t>Scoring						</a:t>
            </a:r>
            <a:r>
              <a:rPr lang="en-US" sz="1600" i="1" dirty="0" smtClean="0"/>
              <a:t>LO29.4</a:t>
            </a:r>
            <a:endParaRPr lang="en-US" dirty="0"/>
          </a:p>
        </p:txBody>
      </p:sp>
      <p:sp>
        <p:nvSpPr>
          <p:cNvPr id="645123" name="Rectangle 1027"/>
          <p:cNvSpPr>
            <a:spLocks noGrp="1" noChangeArrowheads="1"/>
          </p:cNvSpPr>
          <p:nvPr>
            <p:ph idx="1"/>
          </p:nvPr>
        </p:nvSpPr>
        <p:spPr>
          <a:xfrm>
            <a:off x="914400" y="1371600"/>
            <a:ext cx="8001000" cy="5105400"/>
          </a:xfrm>
        </p:spPr>
        <p:txBody>
          <a:bodyPr/>
          <a:lstStyle/>
          <a:p>
            <a:r>
              <a:rPr lang="en-US" sz="2400"/>
              <a:t>Credit scoring refers to the process of:</a:t>
            </a:r>
          </a:p>
          <a:p>
            <a:pPr>
              <a:buFontTx/>
              <a:buNone/>
            </a:pPr>
            <a:r>
              <a:rPr lang="en-US" sz="2400"/>
              <a:t>	(1) calculating a numerical rating for a customer based on information collected,</a:t>
            </a:r>
          </a:p>
          <a:p>
            <a:pPr>
              <a:buFontTx/>
              <a:buNone/>
            </a:pPr>
            <a:r>
              <a:rPr lang="en-US" sz="2400"/>
              <a:t>	(2) granting or refusing credit based on the result.</a:t>
            </a:r>
          </a:p>
          <a:p>
            <a:r>
              <a:rPr lang="en-US" sz="2400"/>
              <a:t>Financial Institutions have developed elaborate statistical models for credit scoring. This approach has the advantage of being objective as compared to scoring based on judgments on the 5 C’s.</a:t>
            </a:r>
          </a:p>
          <a:p>
            <a:r>
              <a:rPr lang="en-US" sz="2400"/>
              <a:t>Credit scoring is used for business customers by Canadian chartered banks. Scoring for small business loans is a particularly attractive application because the technique offers the advantages of objective analysis.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4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4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4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4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4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4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4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4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4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4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12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5906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164512" cy="1206500"/>
          </a:xfrm>
        </p:spPr>
        <p:txBody>
          <a:bodyPr/>
          <a:lstStyle/>
          <a:p>
            <a:pPr algn="just">
              <a:lnSpc>
                <a:spcPct val="85000"/>
              </a:lnSpc>
              <a:spcAft>
                <a:spcPts val="600"/>
              </a:spcAft>
            </a:pPr>
            <a:r>
              <a:rPr lang="en-US" dirty="0" smtClean="0"/>
              <a:t>Collection Policy					</a:t>
            </a:r>
            <a:r>
              <a:rPr lang="en-US" sz="1600" i="1" dirty="0" smtClean="0"/>
              <a:t>LO29.5</a:t>
            </a:r>
            <a:endParaRPr lang="en-US" dirty="0"/>
          </a:p>
        </p:txBody>
      </p:sp>
      <p:sp>
        <p:nvSpPr>
          <p:cNvPr id="635907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371600"/>
            <a:ext cx="8001000" cy="5105400"/>
          </a:xfrm>
        </p:spPr>
        <p:txBody>
          <a:bodyPr/>
          <a:lstStyle/>
          <a:p>
            <a:pPr>
              <a:lnSpc>
                <a:spcPct val="85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i="1"/>
              <a:t>Collection</a:t>
            </a:r>
            <a:r>
              <a:rPr lang="en-US"/>
              <a:t> refers to obtaining payment on past-due accounts.</a:t>
            </a:r>
          </a:p>
          <a:p>
            <a:pPr>
              <a:lnSpc>
                <a:spcPct val="85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/>
              <a:t>Collection Policy is composed of</a:t>
            </a:r>
          </a:p>
          <a:p>
            <a:pPr lvl="1" algn="just">
              <a:lnSpc>
                <a:spcPct val="85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/>
              <a:t>The firm’s willingness to extend credit as reflected in the firm’s investment in receivables.</a:t>
            </a:r>
          </a:p>
          <a:p>
            <a:pPr lvl="1" algn="just">
              <a:lnSpc>
                <a:spcPct val="85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/>
              <a:t>Collection Effort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9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359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359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9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359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359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9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359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3590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9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359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3590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5907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6930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164512" cy="1206500"/>
          </a:xfrm>
        </p:spPr>
        <p:txBody>
          <a:bodyPr/>
          <a:lstStyle/>
          <a:p>
            <a:pPr algn="just">
              <a:lnSpc>
                <a:spcPct val="85000"/>
              </a:lnSpc>
              <a:spcAft>
                <a:spcPts val="600"/>
              </a:spcAft>
            </a:pPr>
            <a:r>
              <a:rPr lang="en-US" dirty="0"/>
              <a:t>Average Collection </a:t>
            </a:r>
            <a:r>
              <a:rPr lang="en-US" dirty="0" smtClean="0"/>
              <a:t>Period			</a:t>
            </a:r>
            <a:r>
              <a:rPr lang="en-US" sz="1600" i="1" dirty="0" smtClean="0"/>
              <a:t>LO29.5</a:t>
            </a:r>
            <a:endParaRPr lang="en-US" dirty="0"/>
          </a:p>
        </p:txBody>
      </p:sp>
      <p:sp>
        <p:nvSpPr>
          <p:cNvPr id="636931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371600"/>
            <a:ext cx="8001000" cy="1125538"/>
          </a:xfrm>
        </p:spPr>
        <p:txBody>
          <a:bodyPr/>
          <a:lstStyle/>
          <a:p>
            <a:pPr algn="just">
              <a:lnSpc>
                <a:spcPct val="85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/>
              <a:t>Measures the average amount of time required to collect an account receivable. </a:t>
            </a:r>
          </a:p>
        </p:txBody>
      </p:sp>
      <p:graphicFrame>
        <p:nvGraphicFramePr>
          <p:cNvPr id="660480" name="Object 1024"/>
          <p:cNvGraphicFramePr>
            <a:graphicFrameLocks noChangeAspect="1"/>
          </p:cNvGraphicFramePr>
          <p:nvPr/>
        </p:nvGraphicFramePr>
        <p:xfrm>
          <a:off x="1676400" y="2466975"/>
          <a:ext cx="6324600" cy="885825"/>
        </p:xfrm>
        <a:graphic>
          <a:graphicData uri="http://schemas.openxmlformats.org/presentationml/2006/ole">
            <p:oleObj spid="_x0000_s660480" name="Equation" r:id="rId3" imgW="2997000" imgH="419040" progId="Equation.3">
              <p:embed/>
            </p:oleObj>
          </a:graphicData>
        </a:graphic>
      </p:graphicFrame>
      <p:sp>
        <p:nvSpPr>
          <p:cNvPr id="636933" name="Rectangle 5"/>
          <p:cNvSpPr>
            <a:spLocks noChangeArrowheads="1"/>
          </p:cNvSpPr>
          <p:nvPr/>
        </p:nvSpPr>
        <p:spPr bwMode="auto">
          <a:xfrm>
            <a:off x="1143000" y="3810000"/>
            <a:ext cx="76962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just">
              <a:lnSpc>
                <a:spcPct val="85000"/>
              </a:lnSpc>
              <a:spcAft>
                <a:spcPts val="600"/>
              </a:spcAft>
              <a:buFontTx/>
              <a:buChar char="•"/>
            </a:pPr>
            <a:r>
              <a:rPr lang="en-US" sz="2800" dirty="0">
                <a:solidFill>
                  <a:srgbClr val="644A1A"/>
                </a:solidFill>
              </a:rPr>
              <a:t>For example, a firm with average daily sales of $20,000 and an investment in accounts receivable of $150,000 has an average collection period of</a:t>
            </a:r>
          </a:p>
        </p:txBody>
      </p:sp>
      <p:graphicFrame>
        <p:nvGraphicFramePr>
          <p:cNvPr id="660481" name="Object 1025"/>
          <p:cNvGraphicFramePr>
            <a:graphicFrameLocks noChangeAspect="1"/>
          </p:cNvGraphicFramePr>
          <p:nvPr/>
        </p:nvGraphicFramePr>
        <p:xfrm>
          <a:off x="2514600" y="5138738"/>
          <a:ext cx="3733800" cy="1084262"/>
        </p:xfrm>
        <a:graphic>
          <a:graphicData uri="http://schemas.openxmlformats.org/presentationml/2006/ole">
            <p:oleObj spid="_x0000_s660481" name="Equation" r:id="rId4" imgW="1485720" imgH="4316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69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369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369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0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604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604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69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369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369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0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604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604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6931" grpId="0" build="p"/>
      <p:bldP spid="636933" grpId="0" autoUpdateAnimBg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7954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316912" cy="1206500"/>
          </a:xfrm>
        </p:spPr>
        <p:txBody>
          <a:bodyPr/>
          <a:lstStyle/>
          <a:p>
            <a:pPr algn="just">
              <a:lnSpc>
                <a:spcPct val="85000"/>
              </a:lnSpc>
              <a:spcAft>
                <a:spcPts val="600"/>
              </a:spcAft>
            </a:pPr>
            <a:r>
              <a:rPr lang="en-US" dirty="0"/>
              <a:t>Accounts Receivable Aging </a:t>
            </a:r>
            <a:r>
              <a:rPr lang="en-US" dirty="0" smtClean="0"/>
              <a:t>Schedule	</a:t>
            </a:r>
            <a:r>
              <a:rPr lang="en-US" sz="1600" i="1" dirty="0" smtClean="0"/>
              <a:t>LO29.5</a:t>
            </a:r>
            <a:endParaRPr lang="en-US" sz="1600" dirty="0"/>
          </a:p>
        </p:txBody>
      </p:sp>
      <p:sp>
        <p:nvSpPr>
          <p:cNvPr id="637955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371600"/>
            <a:ext cx="8001000" cy="5105400"/>
          </a:xfrm>
        </p:spPr>
        <p:txBody>
          <a:bodyPr/>
          <a:lstStyle/>
          <a:p>
            <a:r>
              <a:rPr lang="en-US"/>
              <a:t>Shows receivables by age of account.</a:t>
            </a:r>
          </a:p>
          <a:p>
            <a:r>
              <a:rPr lang="en-US"/>
              <a:t>The aging schedule is often augmented by the </a:t>
            </a:r>
            <a:r>
              <a:rPr lang="en-US" u="sng"/>
              <a:t>payments pattern</a:t>
            </a:r>
            <a:r>
              <a:rPr lang="en-US"/>
              <a:t>.</a:t>
            </a:r>
          </a:p>
          <a:p>
            <a:r>
              <a:rPr lang="en-US"/>
              <a:t>The </a:t>
            </a:r>
            <a:r>
              <a:rPr lang="en-US" u="sng"/>
              <a:t>payments pattern</a:t>
            </a:r>
            <a:r>
              <a:rPr lang="en-US"/>
              <a:t> describes the lagged  collection pattern of receivables.</a:t>
            </a:r>
          </a:p>
          <a:p>
            <a:r>
              <a:rPr lang="en-US"/>
              <a:t>The longer an account has been unpaid, the less likely it is to be paid.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79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379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379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79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379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379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79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379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379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79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379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379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7955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8978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164512" cy="1206500"/>
          </a:xfrm>
        </p:spPr>
        <p:txBody>
          <a:bodyPr/>
          <a:lstStyle/>
          <a:p>
            <a:pPr algn="just">
              <a:lnSpc>
                <a:spcPct val="85000"/>
              </a:lnSpc>
              <a:spcAft>
                <a:spcPts val="600"/>
              </a:spcAft>
            </a:pPr>
            <a:r>
              <a:rPr lang="en-US" dirty="0"/>
              <a:t>Collection </a:t>
            </a:r>
            <a:r>
              <a:rPr lang="en-US" dirty="0" smtClean="0"/>
              <a:t>Effort					</a:t>
            </a:r>
            <a:r>
              <a:rPr lang="en-US" sz="1600" i="1" dirty="0" smtClean="0"/>
              <a:t>LO29.5</a:t>
            </a:r>
            <a:endParaRPr lang="en-US" sz="1600" dirty="0"/>
          </a:p>
        </p:txBody>
      </p:sp>
      <p:sp>
        <p:nvSpPr>
          <p:cNvPr id="638979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371600"/>
            <a:ext cx="8001000" cy="5105400"/>
          </a:xfrm>
        </p:spPr>
        <p:txBody>
          <a:bodyPr/>
          <a:lstStyle/>
          <a:p>
            <a:pPr marL="533400" indent="-533400">
              <a:lnSpc>
                <a:spcPct val="90000"/>
              </a:lnSpc>
            </a:pPr>
            <a:r>
              <a:rPr lang="en-US" sz="2800" dirty="0"/>
              <a:t>Most firms follow a protocol for customers that are past due:</a:t>
            </a:r>
          </a:p>
          <a:p>
            <a:pPr marL="914400" lvl="1" indent="-457200">
              <a:lnSpc>
                <a:spcPct val="90000"/>
              </a:lnSpc>
              <a:buFontTx/>
              <a:buAutoNum type="arabicPeriod"/>
            </a:pPr>
            <a:r>
              <a:rPr lang="en-US" sz="2400" dirty="0"/>
              <a:t>Send a delinquency letter.</a:t>
            </a:r>
          </a:p>
          <a:p>
            <a:pPr marL="914400" lvl="1" indent="-457200">
              <a:lnSpc>
                <a:spcPct val="90000"/>
              </a:lnSpc>
              <a:buFontTx/>
              <a:buAutoNum type="arabicPeriod"/>
            </a:pPr>
            <a:r>
              <a:rPr lang="en-US" sz="2400" dirty="0"/>
              <a:t>Make a telephone call to the customer.</a:t>
            </a:r>
          </a:p>
          <a:p>
            <a:pPr marL="914400" lvl="1" indent="-457200">
              <a:lnSpc>
                <a:spcPct val="90000"/>
              </a:lnSpc>
              <a:buFontTx/>
              <a:buAutoNum type="arabicPeriod"/>
            </a:pPr>
            <a:r>
              <a:rPr lang="en-US" sz="2400" dirty="0"/>
              <a:t>Employ a collection agency.</a:t>
            </a:r>
          </a:p>
          <a:p>
            <a:pPr marL="914400" lvl="1" indent="-457200">
              <a:lnSpc>
                <a:spcPct val="90000"/>
              </a:lnSpc>
              <a:buFontTx/>
              <a:buAutoNum type="arabicPeriod"/>
            </a:pPr>
            <a:r>
              <a:rPr lang="en-US" sz="2400" dirty="0"/>
              <a:t>Take legal action against the customer.</a:t>
            </a:r>
          </a:p>
          <a:p>
            <a:pPr marL="533400" indent="-533400">
              <a:lnSpc>
                <a:spcPct val="90000"/>
              </a:lnSpc>
            </a:pPr>
            <a:r>
              <a:rPr lang="en-US" sz="2800" dirty="0"/>
              <a:t>There is a potential for a conflict of interest between the collections department and the sales department.</a:t>
            </a:r>
          </a:p>
          <a:p>
            <a:pPr marL="533400" indent="-533400">
              <a:lnSpc>
                <a:spcPct val="90000"/>
              </a:lnSpc>
            </a:pPr>
            <a:r>
              <a:rPr lang="en-US" sz="2800" dirty="0"/>
              <a:t>You need to strike a balance between antagonizing a customer and being taken advantage of by a deadbeat.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89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389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389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89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389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389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89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389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389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89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389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389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89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389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389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89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389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389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89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389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389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8979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0002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316912" cy="1206500"/>
          </a:xfrm>
        </p:spPr>
        <p:txBody>
          <a:bodyPr/>
          <a:lstStyle/>
          <a:p>
            <a:pPr algn="just">
              <a:lnSpc>
                <a:spcPct val="85000"/>
              </a:lnSpc>
              <a:spcAft>
                <a:spcPts val="600"/>
              </a:spcAft>
            </a:pPr>
            <a:r>
              <a:rPr lang="en-US" dirty="0" smtClean="0"/>
              <a:t>Other </a:t>
            </a:r>
            <a:r>
              <a:rPr lang="en-US" dirty="0"/>
              <a:t>Aspects of Credit </a:t>
            </a:r>
            <a:r>
              <a:rPr lang="en-US" dirty="0" smtClean="0"/>
              <a:t>Policy		</a:t>
            </a:r>
            <a:r>
              <a:rPr lang="en-US" i="1" dirty="0" smtClean="0"/>
              <a:t> </a:t>
            </a:r>
            <a:r>
              <a:rPr lang="en-US" sz="1600" i="1" dirty="0" smtClean="0"/>
              <a:t>LO29.6</a:t>
            </a:r>
            <a:endParaRPr lang="en-US" sz="1600" dirty="0"/>
          </a:p>
        </p:txBody>
      </p:sp>
      <p:sp>
        <p:nvSpPr>
          <p:cNvPr id="640003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169988"/>
            <a:ext cx="8001000" cy="1801812"/>
          </a:xfrm>
        </p:spPr>
        <p:txBody>
          <a:bodyPr/>
          <a:lstStyle/>
          <a:p>
            <a:pPr algn="just">
              <a:lnSpc>
                <a:spcPct val="850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r>
              <a:rPr lang="en-US" sz="2800" dirty="0"/>
              <a:t>Factoring</a:t>
            </a:r>
          </a:p>
          <a:p>
            <a:pPr algn="just">
              <a:lnSpc>
                <a:spcPct val="85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800" dirty="0"/>
              <a:t>The sale of a firm’s accounts receivable to a financial institution (known as a </a:t>
            </a:r>
            <a:r>
              <a:rPr lang="en-US" sz="2800" i="1" dirty="0"/>
              <a:t>factor</a:t>
            </a:r>
            <a:r>
              <a:rPr lang="en-US" sz="2800" dirty="0"/>
              <a:t>).</a:t>
            </a:r>
          </a:p>
          <a:p>
            <a:pPr algn="just">
              <a:lnSpc>
                <a:spcPct val="85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800" dirty="0"/>
              <a:t>The firm and the factor agree on the basic credit terms for each customer.</a:t>
            </a:r>
          </a:p>
          <a:p>
            <a:pPr algn="just">
              <a:lnSpc>
                <a:spcPct val="85000"/>
              </a:lnSpc>
              <a:spcBef>
                <a:spcPct val="0"/>
              </a:spcBef>
              <a:spcAft>
                <a:spcPts val="600"/>
              </a:spcAft>
              <a:buFontTx/>
              <a:buNone/>
            </a:pPr>
            <a:endParaRPr lang="en-US" dirty="0"/>
          </a:p>
        </p:txBody>
      </p:sp>
      <p:sp>
        <p:nvSpPr>
          <p:cNvPr id="640004" name="AutoShape 4"/>
          <p:cNvSpPr>
            <a:spLocks noChangeArrowheads="1"/>
          </p:cNvSpPr>
          <p:nvPr/>
        </p:nvSpPr>
        <p:spPr bwMode="auto">
          <a:xfrm>
            <a:off x="7086600" y="5410200"/>
            <a:ext cx="1143000" cy="762000"/>
          </a:xfrm>
          <a:prstGeom prst="flowChartProcess">
            <a:avLst/>
          </a:prstGeom>
          <a:gradFill rotWithShape="0">
            <a:gsLst>
              <a:gs pos="0">
                <a:srgbClr val="FFFFCC"/>
              </a:gs>
              <a:gs pos="100000">
                <a:srgbClr val="FF99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/>
              <a:t>Firm</a:t>
            </a:r>
          </a:p>
        </p:txBody>
      </p:sp>
      <p:sp>
        <p:nvSpPr>
          <p:cNvPr id="640005" name="AutoShape 5"/>
          <p:cNvSpPr>
            <a:spLocks noChangeArrowheads="1"/>
          </p:cNvSpPr>
          <p:nvPr/>
        </p:nvSpPr>
        <p:spPr bwMode="auto">
          <a:xfrm>
            <a:off x="4724400" y="4343400"/>
            <a:ext cx="1143000" cy="762000"/>
          </a:xfrm>
          <a:prstGeom prst="flowChartProcess">
            <a:avLst/>
          </a:prstGeom>
          <a:gradFill rotWithShape="0">
            <a:gsLst>
              <a:gs pos="0">
                <a:srgbClr val="FFCC00"/>
              </a:gs>
              <a:gs pos="100000">
                <a:srgbClr val="FF99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/>
              <a:t>Factor</a:t>
            </a:r>
          </a:p>
        </p:txBody>
      </p:sp>
      <p:sp>
        <p:nvSpPr>
          <p:cNvPr id="640006" name="AutoShape 6"/>
          <p:cNvSpPr>
            <a:spLocks noChangeArrowheads="1"/>
          </p:cNvSpPr>
          <p:nvPr/>
        </p:nvSpPr>
        <p:spPr bwMode="auto">
          <a:xfrm>
            <a:off x="2133600" y="5410200"/>
            <a:ext cx="1295400" cy="762000"/>
          </a:xfrm>
          <a:prstGeom prst="flowChartProcess">
            <a:avLst/>
          </a:prstGeom>
          <a:gradFill rotWithShape="0">
            <a:gsLst>
              <a:gs pos="0">
                <a:srgbClr val="FFFFCC"/>
              </a:gs>
              <a:gs pos="100000">
                <a:srgbClr val="FF99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/>
              <a:t>Customer</a:t>
            </a:r>
          </a:p>
        </p:txBody>
      </p:sp>
      <p:grpSp>
        <p:nvGrpSpPr>
          <p:cNvPr id="640007" name="Group 7"/>
          <p:cNvGrpSpPr>
            <a:grpSpLocks/>
          </p:cNvGrpSpPr>
          <p:nvPr/>
        </p:nvGrpSpPr>
        <p:grpSpPr bwMode="auto">
          <a:xfrm>
            <a:off x="2438400" y="4114800"/>
            <a:ext cx="2286000" cy="1295400"/>
            <a:chOff x="1536" y="2352"/>
            <a:chExt cx="1440" cy="816"/>
          </a:xfrm>
        </p:grpSpPr>
        <p:sp>
          <p:nvSpPr>
            <p:cNvPr id="640008" name="Rectangle 8"/>
            <p:cNvSpPr>
              <a:spLocks noChangeArrowheads="1"/>
            </p:cNvSpPr>
            <p:nvPr/>
          </p:nvSpPr>
          <p:spPr bwMode="auto">
            <a:xfrm>
              <a:off x="1536" y="2352"/>
              <a:ext cx="1200" cy="6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r>
                <a:rPr lang="en-US" sz="2000"/>
                <a:t>Customers send payment to the factor</a:t>
              </a:r>
            </a:p>
          </p:txBody>
        </p:sp>
        <p:cxnSp>
          <p:nvCxnSpPr>
            <p:cNvPr id="640009" name="AutoShape 9"/>
            <p:cNvCxnSpPr>
              <a:cxnSpLocks noChangeShapeType="1"/>
              <a:stCxn id="640006" idx="0"/>
              <a:endCxn id="640005" idx="1"/>
            </p:cNvCxnSpPr>
            <p:nvPr/>
          </p:nvCxnSpPr>
          <p:spPr bwMode="auto">
            <a:xfrm rot="16200000">
              <a:off x="2148" y="2340"/>
              <a:ext cx="432" cy="1224"/>
            </a:xfrm>
            <a:prstGeom prst="curvedConnector2">
              <a:avLst/>
            </a:prstGeom>
            <a:noFill/>
            <a:ln w="38100">
              <a:solidFill>
                <a:srgbClr val="006600"/>
              </a:solidFill>
              <a:round/>
              <a:headEnd/>
              <a:tailEnd type="triangle" w="med" len="med"/>
            </a:ln>
            <a:effectLst/>
          </p:spPr>
        </p:cxnSp>
      </p:grpSp>
      <p:grpSp>
        <p:nvGrpSpPr>
          <p:cNvPr id="640010" name="Group 10"/>
          <p:cNvGrpSpPr>
            <a:grpSpLocks/>
          </p:cNvGrpSpPr>
          <p:nvPr/>
        </p:nvGrpSpPr>
        <p:grpSpPr bwMode="auto">
          <a:xfrm>
            <a:off x="5638800" y="3260725"/>
            <a:ext cx="2971800" cy="2149475"/>
            <a:chOff x="3552" y="1814"/>
            <a:chExt cx="1872" cy="1354"/>
          </a:xfrm>
        </p:grpSpPr>
        <p:sp>
          <p:nvSpPr>
            <p:cNvPr id="640011" name="Rectangle 11"/>
            <p:cNvSpPr>
              <a:spLocks noChangeArrowheads="1"/>
            </p:cNvSpPr>
            <p:nvPr/>
          </p:nvSpPr>
          <p:spPr bwMode="auto">
            <a:xfrm>
              <a:off x="3552" y="1814"/>
              <a:ext cx="1872" cy="12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r"/>
              <a:r>
                <a:rPr lang="en-US" sz="2000"/>
                <a:t>The factor pays an agreed-upon percentage of the accounts receivable to the firm. The factor bears the risk of nonpaying customers</a:t>
              </a:r>
            </a:p>
          </p:txBody>
        </p:sp>
        <p:cxnSp>
          <p:nvCxnSpPr>
            <p:cNvPr id="640012" name="AutoShape 12"/>
            <p:cNvCxnSpPr>
              <a:cxnSpLocks noChangeShapeType="1"/>
              <a:stCxn id="640005" idx="3"/>
              <a:endCxn id="640004" idx="0"/>
            </p:cNvCxnSpPr>
            <p:nvPr/>
          </p:nvCxnSpPr>
          <p:spPr bwMode="auto">
            <a:xfrm>
              <a:off x="3696" y="2736"/>
              <a:ext cx="1128" cy="432"/>
            </a:xfrm>
            <a:prstGeom prst="curvedConnector2">
              <a:avLst/>
            </a:prstGeom>
            <a:noFill/>
            <a:ln w="38100">
              <a:solidFill>
                <a:srgbClr val="006600"/>
              </a:solidFill>
              <a:round/>
              <a:headEnd/>
              <a:tailEnd type="triangle" w="med" len="med"/>
            </a:ln>
            <a:effectLst/>
          </p:spPr>
        </p:cxnSp>
      </p:grpSp>
      <p:grpSp>
        <p:nvGrpSpPr>
          <p:cNvPr id="640013" name="Group 13"/>
          <p:cNvGrpSpPr>
            <a:grpSpLocks/>
          </p:cNvGrpSpPr>
          <p:nvPr/>
        </p:nvGrpSpPr>
        <p:grpSpPr bwMode="auto">
          <a:xfrm>
            <a:off x="3429000" y="5791200"/>
            <a:ext cx="3657600" cy="457200"/>
            <a:chOff x="2160" y="3408"/>
            <a:chExt cx="2304" cy="288"/>
          </a:xfrm>
        </p:grpSpPr>
        <p:cxnSp>
          <p:nvCxnSpPr>
            <p:cNvPr id="640014" name="AutoShape 14"/>
            <p:cNvCxnSpPr>
              <a:cxnSpLocks noChangeShapeType="1"/>
              <a:stCxn id="640004" idx="1"/>
              <a:endCxn id="640006" idx="3"/>
            </p:cNvCxnSpPr>
            <p:nvPr/>
          </p:nvCxnSpPr>
          <p:spPr bwMode="auto">
            <a:xfrm flipH="1">
              <a:off x="2160" y="3408"/>
              <a:ext cx="2304" cy="0"/>
            </a:xfrm>
            <a:prstGeom prst="straightConnector1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/>
          </p:spPr>
        </p:cxnSp>
        <p:sp>
          <p:nvSpPr>
            <p:cNvPr id="640015" name="Text Box 15"/>
            <p:cNvSpPr txBox="1">
              <a:spLocks noChangeArrowheads="1"/>
            </p:cNvSpPr>
            <p:nvPr/>
          </p:nvSpPr>
          <p:spPr bwMode="auto">
            <a:xfrm>
              <a:off x="2784" y="3408"/>
              <a:ext cx="91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sz="2400"/>
                <a:t>Goods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0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400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400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0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6400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0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400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400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0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6400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0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400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400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0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640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0004" grpId="0" animBg="1" autoUpdateAnimBg="0"/>
      <p:bldP spid="640005" grpId="0" animBg="1" autoUpdateAnimBg="0"/>
      <p:bldP spid="640006" grpId="0" animBg="1" autoUpdateAnimBg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1026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164512" cy="1206500"/>
          </a:xfrm>
        </p:spPr>
        <p:txBody>
          <a:bodyPr/>
          <a:lstStyle/>
          <a:p>
            <a:pPr algn="just">
              <a:lnSpc>
                <a:spcPct val="85000"/>
              </a:lnSpc>
              <a:spcAft>
                <a:spcPts val="600"/>
              </a:spcAft>
            </a:pPr>
            <a:r>
              <a:rPr lang="en-US" dirty="0" smtClean="0"/>
              <a:t>Factoring							</a:t>
            </a:r>
            <a:r>
              <a:rPr lang="en-US" sz="1600" i="1" dirty="0" smtClean="0"/>
              <a:t>LO29.6</a:t>
            </a:r>
            <a:endParaRPr lang="en-US" dirty="0"/>
          </a:p>
        </p:txBody>
      </p:sp>
      <p:sp>
        <p:nvSpPr>
          <p:cNvPr id="641027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143000"/>
            <a:ext cx="8001000" cy="5105400"/>
          </a:xfrm>
        </p:spPr>
        <p:txBody>
          <a:bodyPr/>
          <a:lstStyle/>
          <a:p>
            <a:pPr marL="533400" indent="-533400"/>
            <a:r>
              <a:rPr lang="en-US" sz="2800" dirty="0"/>
              <a:t>Factoring in Canada is conducted by independent firms where main customers are small businesses.</a:t>
            </a:r>
          </a:p>
          <a:p>
            <a:pPr marL="533400" indent="-533400"/>
            <a:r>
              <a:rPr lang="en-US" sz="2800" dirty="0"/>
              <a:t>What factoring does is remove receivables from the balance sheet and so, indirectly, it reduces the need for financing.</a:t>
            </a:r>
          </a:p>
          <a:p>
            <a:pPr marL="533400" indent="-533400"/>
            <a:r>
              <a:rPr lang="en-US" sz="2800" dirty="0"/>
              <a:t>Firms financing their receivables through a chartered bank may also use the services of a factor to improve the receivables’ collateral value. This is called maturity factoring with assignment of equity.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4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4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4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4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4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4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1027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316912" cy="1206500"/>
          </a:xfrm>
        </p:spPr>
        <p:txBody>
          <a:bodyPr/>
          <a:lstStyle/>
          <a:p>
            <a:pPr algn="just">
              <a:lnSpc>
                <a:spcPct val="85000"/>
              </a:lnSpc>
              <a:spcAft>
                <a:spcPts val="600"/>
              </a:spcAft>
            </a:pPr>
            <a:r>
              <a:rPr lang="en-US" dirty="0"/>
              <a:t>How to Finance Trade </a:t>
            </a:r>
            <a:r>
              <a:rPr lang="en-US" dirty="0" smtClean="0"/>
              <a:t>Credit			</a:t>
            </a:r>
            <a:r>
              <a:rPr lang="en-US" sz="1600" i="1" dirty="0" smtClean="0"/>
              <a:t>LO29.6</a:t>
            </a:r>
            <a:endParaRPr lang="en-US" sz="1600" dirty="0"/>
          </a:p>
        </p:txBody>
      </p:sp>
      <p:sp>
        <p:nvSpPr>
          <p:cNvPr id="653315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371600"/>
            <a:ext cx="8001000" cy="5105400"/>
          </a:xfrm>
        </p:spPr>
        <p:txBody>
          <a:bodyPr/>
          <a:lstStyle/>
          <a:p>
            <a:pPr marL="533400" indent="-533400">
              <a:lnSpc>
                <a:spcPct val="90000"/>
              </a:lnSpc>
            </a:pPr>
            <a:r>
              <a:rPr lang="en-US" sz="2800" dirty="0"/>
              <a:t>There are three general ways of financing accounting receivables:</a:t>
            </a:r>
          </a:p>
          <a:p>
            <a:pPr marL="914400" lvl="1" indent="-457200">
              <a:lnSpc>
                <a:spcPct val="90000"/>
              </a:lnSpc>
              <a:buFontTx/>
              <a:buAutoNum type="arabicPeriod"/>
            </a:pPr>
            <a:r>
              <a:rPr lang="en-US" dirty="0"/>
              <a:t>Secured Debt</a:t>
            </a:r>
          </a:p>
          <a:p>
            <a:pPr marL="1295400" lvl="2" indent="-381000">
              <a:lnSpc>
                <a:spcPct val="90000"/>
              </a:lnSpc>
              <a:buFontTx/>
              <a:buChar char="–"/>
            </a:pPr>
            <a:r>
              <a:rPr lang="en-US" dirty="0"/>
              <a:t>Referred to as asset-based receivables financing.</a:t>
            </a:r>
          </a:p>
          <a:p>
            <a:pPr marL="1295400" lvl="2" indent="-381000">
              <a:lnSpc>
                <a:spcPct val="90000"/>
              </a:lnSpc>
              <a:buFontTx/>
              <a:buChar char="–"/>
            </a:pPr>
            <a:r>
              <a:rPr lang="en-US" dirty="0"/>
              <a:t>The predominant form of receivables financing.</a:t>
            </a:r>
          </a:p>
          <a:p>
            <a:pPr marL="914400" lvl="1" indent="-457200">
              <a:lnSpc>
                <a:spcPct val="90000"/>
              </a:lnSpc>
              <a:buFontTx/>
              <a:buAutoNum type="arabicPeriod"/>
            </a:pPr>
            <a:r>
              <a:rPr lang="en-US" dirty="0"/>
              <a:t>Captive Finance Company</a:t>
            </a:r>
          </a:p>
          <a:p>
            <a:pPr marL="1295400" lvl="2" indent="-381000">
              <a:lnSpc>
                <a:spcPct val="90000"/>
              </a:lnSpc>
              <a:buFontTx/>
              <a:buChar char="–"/>
            </a:pPr>
            <a:r>
              <a:rPr lang="en-US" dirty="0"/>
              <a:t>Large companies with good credit ratings often form a finance company as a subsidiary of the firm.</a:t>
            </a:r>
          </a:p>
          <a:p>
            <a:pPr marL="914400" lvl="1" indent="-457200">
              <a:lnSpc>
                <a:spcPct val="90000"/>
              </a:lnSpc>
              <a:buFontTx/>
              <a:buAutoNum type="arabicPeriod"/>
            </a:pPr>
            <a:r>
              <a:rPr lang="en-US" dirty="0"/>
              <a:t>Securitization</a:t>
            </a:r>
          </a:p>
          <a:p>
            <a:pPr marL="1295400" lvl="2" indent="-381000">
              <a:lnSpc>
                <a:spcPct val="90000"/>
              </a:lnSpc>
              <a:buFontTx/>
              <a:buChar char="–"/>
            </a:pPr>
            <a:r>
              <a:rPr lang="en-US" dirty="0"/>
              <a:t>Occurs when the selling firm sells its accounts receivable to a financial institution, which then pools the receivables and sells securities backed by these assets.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5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5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5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5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5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5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5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5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5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5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5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533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5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5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533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5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5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533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33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533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533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533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33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533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533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533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3315" grpId="0" build="p" bldLvl="2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2050" name="Rectangle 1026"/>
          <p:cNvSpPr>
            <a:spLocks noGrp="1" noChangeArrowheads="1"/>
          </p:cNvSpPr>
          <p:nvPr>
            <p:ph type="title"/>
          </p:nvPr>
        </p:nvSpPr>
        <p:spPr>
          <a:xfrm>
            <a:off x="827088" y="69850"/>
            <a:ext cx="8164512" cy="1206500"/>
          </a:xfrm>
        </p:spPr>
        <p:txBody>
          <a:bodyPr/>
          <a:lstStyle/>
          <a:p>
            <a:pPr algn="just">
              <a:lnSpc>
                <a:spcPct val="85000"/>
              </a:lnSpc>
              <a:spcAft>
                <a:spcPts val="600"/>
              </a:spcAft>
            </a:pPr>
            <a:r>
              <a:rPr lang="en-US" dirty="0" smtClean="0"/>
              <a:t>Summary </a:t>
            </a:r>
            <a:r>
              <a:rPr lang="en-US" dirty="0"/>
              <a:t>&amp; </a:t>
            </a:r>
            <a:r>
              <a:rPr lang="en-US" dirty="0" smtClean="0"/>
              <a:t>Conclusions			</a:t>
            </a:r>
            <a:r>
              <a:rPr lang="en-US" sz="1600" i="1" dirty="0" smtClean="0"/>
              <a:t>LO29.7</a:t>
            </a:r>
            <a:endParaRPr lang="en-US" sz="1600" dirty="0"/>
          </a:p>
        </p:txBody>
      </p:sp>
      <p:sp>
        <p:nvSpPr>
          <p:cNvPr id="642051" name="Rectangle 1027"/>
          <p:cNvSpPr>
            <a:spLocks noGrp="1" noChangeArrowheads="1"/>
          </p:cNvSpPr>
          <p:nvPr>
            <p:ph idx="1"/>
          </p:nvPr>
        </p:nvSpPr>
        <p:spPr>
          <a:xfrm>
            <a:off x="914400" y="1143000"/>
            <a:ext cx="8001000" cy="5105400"/>
          </a:xfrm>
        </p:spPr>
        <p:txBody>
          <a:bodyPr/>
          <a:lstStyle/>
          <a:p>
            <a:pPr marL="533400" indent="-533400" algn="just">
              <a:lnSpc>
                <a:spcPct val="85000"/>
              </a:lnSpc>
              <a:spcBef>
                <a:spcPct val="0"/>
              </a:spcBef>
              <a:spcAft>
                <a:spcPts val="600"/>
              </a:spcAft>
              <a:buFontTx/>
              <a:buAutoNum type="arabicPeriod"/>
            </a:pPr>
            <a:r>
              <a:rPr lang="en-US" sz="2800" dirty="0"/>
              <a:t>The components of a firm’s credit policy are the terms of sale, the credit analysis, and the collection policy.</a:t>
            </a:r>
          </a:p>
          <a:p>
            <a:pPr marL="533400" indent="-533400" algn="just">
              <a:lnSpc>
                <a:spcPct val="85000"/>
              </a:lnSpc>
              <a:spcBef>
                <a:spcPct val="0"/>
              </a:spcBef>
              <a:spcAft>
                <a:spcPts val="600"/>
              </a:spcAft>
              <a:buFontTx/>
              <a:buAutoNum type="arabicPeriod"/>
            </a:pPr>
            <a:r>
              <a:rPr lang="en-US" sz="2800" dirty="0"/>
              <a:t>The decision to grant credit is a straightforward NPV problem. </a:t>
            </a:r>
          </a:p>
          <a:p>
            <a:pPr marL="533400" indent="-533400" algn="just">
              <a:lnSpc>
                <a:spcPct val="85000"/>
              </a:lnSpc>
              <a:spcBef>
                <a:spcPct val="0"/>
              </a:spcBef>
              <a:spcAft>
                <a:spcPts val="600"/>
              </a:spcAft>
              <a:buFontTx/>
              <a:buAutoNum type="arabicPeriod"/>
            </a:pPr>
            <a:r>
              <a:rPr lang="en-US" sz="2800" dirty="0"/>
              <a:t>Additional information about the probability of customer default has value, but must be weighed against the cost of the information.</a:t>
            </a:r>
          </a:p>
          <a:p>
            <a:pPr marL="533400" indent="-533400" algn="just">
              <a:lnSpc>
                <a:spcPct val="85000"/>
              </a:lnSpc>
              <a:spcBef>
                <a:spcPct val="0"/>
              </a:spcBef>
              <a:spcAft>
                <a:spcPts val="600"/>
              </a:spcAft>
              <a:buFontTx/>
              <a:buAutoNum type="arabicPeriod"/>
            </a:pPr>
            <a:r>
              <a:rPr lang="en-US" sz="2800" dirty="0"/>
              <a:t>The optimal amount of credit is a function of the conditions in which a firm finds itself.</a:t>
            </a:r>
          </a:p>
          <a:p>
            <a:pPr marL="533400" indent="-533400" algn="just">
              <a:lnSpc>
                <a:spcPct val="85000"/>
              </a:lnSpc>
              <a:spcBef>
                <a:spcPct val="0"/>
              </a:spcBef>
              <a:spcAft>
                <a:spcPts val="600"/>
              </a:spcAft>
              <a:buFontTx/>
              <a:buAutoNum type="arabicPeriod"/>
            </a:pPr>
            <a:r>
              <a:rPr lang="en-US" sz="2800" dirty="0"/>
              <a:t>The collection policy is the firm’s method for dealing with past-due accounts—it is an integral part of the decision to extend credit.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4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4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4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4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4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4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2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42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42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20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420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420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2051" grpId="0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7412" name="Rectangle 4"/>
          <p:cNvSpPr>
            <a:spLocks noGrp="1" noChangeArrowheads="1"/>
          </p:cNvSpPr>
          <p:nvPr>
            <p:ph type="title"/>
          </p:nvPr>
        </p:nvSpPr>
        <p:spPr>
          <a:xfrm>
            <a:off x="827088" y="12700"/>
            <a:ext cx="8001000" cy="1206500"/>
          </a:xfrm>
          <a:noFill/>
          <a:ln/>
        </p:spPr>
        <p:txBody>
          <a:bodyPr/>
          <a:lstStyle/>
          <a:p>
            <a:r>
              <a:rPr lang="en-US"/>
              <a:t>Quick Quiz</a:t>
            </a:r>
          </a:p>
        </p:txBody>
      </p:sp>
      <p:sp>
        <p:nvSpPr>
          <p:cNvPr id="657413" name="Rectangle 5"/>
          <p:cNvSpPr>
            <a:spLocks noGrp="1" noChangeArrowheads="1"/>
          </p:cNvSpPr>
          <p:nvPr>
            <p:ph idx="1"/>
          </p:nvPr>
        </p:nvSpPr>
        <p:spPr>
          <a:xfrm>
            <a:off x="914400" y="1143000"/>
            <a:ext cx="8001000" cy="4495800"/>
          </a:xfrm>
          <a:noFill/>
          <a:ln/>
        </p:spPr>
        <p:txBody>
          <a:bodyPr/>
          <a:lstStyle/>
          <a:p>
            <a:r>
              <a:rPr lang="en-US" sz="3200"/>
              <a:t>Explain a credit term quoted “2/10, net 30.”</a:t>
            </a:r>
          </a:p>
          <a:p>
            <a:r>
              <a:rPr lang="en-US" sz="3200"/>
              <a:t>Discuss the process used for evaluating the creditworthiness of potential customers.</a:t>
            </a:r>
          </a:p>
          <a:p>
            <a:r>
              <a:rPr lang="en-US" sz="3200"/>
              <a:t>Identify the optimal credit policy.</a:t>
            </a:r>
          </a:p>
          <a:p>
            <a:r>
              <a:rPr lang="en-US" sz="3200"/>
              <a:t>Describe the credit-scoring process.</a:t>
            </a:r>
          </a:p>
          <a:p>
            <a:r>
              <a:rPr lang="en-US" sz="3200"/>
              <a:t>What is factoring?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74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574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574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574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74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574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574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574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74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574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574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574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74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574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574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574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74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574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574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574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new template">
  <a:themeElements>
    <a:clrScheme name="Ross ppt template 2">
      <a:dk1>
        <a:srgbClr val="393939"/>
      </a:dk1>
      <a:lt1>
        <a:srgbClr val="FFFFFF"/>
      </a:lt1>
      <a:dk2>
        <a:srgbClr val="6600CC"/>
      </a:dk2>
      <a:lt2>
        <a:srgbClr val="CCCCFF"/>
      </a:lt2>
      <a:accent1>
        <a:srgbClr val="F9D87E"/>
      </a:accent1>
      <a:accent2>
        <a:srgbClr val="FFCCCC"/>
      </a:accent2>
      <a:accent3>
        <a:srgbClr val="FFFFFF"/>
      </a:accent3>
      <a:accent4>
        <a:srgbClr val="2F2F2F"/>
      </a:accent4>
      <a:accent5>
        <a:srgbClr val="FBE9C0"/>
      </a:accent5>
      <a:accent6>
        <a:srgbClr val="E7B9B9"/>
      </a:accent6>
      <a:hlink>
        <a:srgbClr val="FFCCFF"/>
      </a:hlink>
      <a:folHlink>
        <a:srgbClr val="99CCFF"/>
      </a:folHlink>
    </a:clrScheme>
    <a:fontScheme name="Ross ppt template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9D7429"/>
        </a:solidFill>
        <a:ln w="12700" cap="sq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9D7429"/>
        </a:solidFill>
        <a:ln w="12700" cap="sq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Ross ppt template 1">
        <a:dk1>
          <a:srgbClr val="200B5B"/>
        </a:dk1>
        <a:lt1>
          <a:srgbClr val="EAEAEA"/>
        </a:lt1>
        <a:dk2>
          <a:srgbClr val="6600FF"/>
        </a:dk2>
        <a:lt2>
          <a:srgbClr val="FFCC66"/>
        </a:lt2>
        <a:accent1>
          <a:srgbClr val="EEB00B"/>
        </a:accent1>
        <a:accent2>
          <a:srgbClr val="6600CC"/>
        </a:accent2>
        <a:accent3>
          <a:srgbClr val="B8AAFF"/>
        </a:accent3>
        <a:accent4>
          <a:srgbClr val="C8C8C8"/>
        </a:accent4>
        <a:accent5>
          <a:srgbClr val="F5D4AA"/>
        </a:accent5>
        <a:accent6>
          <a:srgbClr val="5C00B9"/>
        </a:accent6>
        <a:hlink>
          <a:srgbClr val="FF33CC"/>
        </a:hlink>
        <a:folHlink>
          <a:srgbClr val="CC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ss ppt template 2">
        <a:dk1>
          <a:srgbClr val="393939"/>
        </a:dk1>
        <a:lt1>
          <a:srgbClr val="FFFFFF"/>
        </a:lt1>
        <a:dk2>
          <a:srgbClr val="6600CC"/>
        </a:dk2>
        <a:lt2>
          <a:srgbClr val="CCCCFF"/>
        </a:lt2>
        <a:accent1>
          <a:srgbClr val="F9D87E"/>
        </a:accent1>
        <a:accent2>
          <a:srgbClr val="FFCCCC"/>
        </a:accent2>
        <a:accent3>
          <a:srgbClr val="FFFFFF"/>
        </a:accent3>
        <a:accent4>
          <a:srgbClr val="2F2F2F"/>
        </a:accent4>
        <a:accent5>
          <a:srgbClr val="FBE9C0"/>
        </a:accent5>
        <a:accent6>
          <a:srgbClr val="E7B9B9"/>
        </a:accent6>
        <a:hlink>
          <a:srgbClr val="FFCCFF"/>
        </a:hlink>
        <a:folHlink>
          <a:srgbClr val="99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ss ppt template 3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CBCBCB"/>
        </a:accent1>
        <a:accent2>
          <a:srgbClr val="5F5F5F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555555"/>
        </a:accent6>
        <a:hlink>
          <a:srgbClr val="969696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oss ppt template 4">
        <a:dk1>
          <a:srgbClr val="330000"/>
        </a:dk1>
        <a:lt1>
          <a:srgbClr val="FFFFCC"/>
        </a:lt1>
        <a:dk2>
          <a:srgbClr val="000000"/>
        </a:dk2>
        <a:lt2>
          <a:srgbClr val="FFCC00"/>
        </a:lt2>
        <a:accent1>
          <a:srgbClr val="FF9900"/>
        </a:accent1>
        <a:accent2>
          <a:srgbClr val="330099"/>
        </a:accent2>
        <a:accent3>
          <a:srgbClr val="AAAAAA"/>
        </a:accent3>
        <a:accent4>
          <a:srgbClr val="DADAAE"/>
        </a:accent4>
        <a:accent5>
          <a:srgbClr val="FFCAAA"/>
        </a:accent5>
        <a:accent6>
          <a:srgbClr val="2D008A"/>
        </a:accent6>
        <a:hlink>
          <a:srgbClr val="FF6633"/>
        </a:hlink>
        <a:folHlink>
          <a:srgbClr val="66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ss ppt template 5">
        <a:dk1>
          <a:srgbClr val="333300"/>
        </a:dk1>
        <a:lt1>
          <a:srgbClr val="DDDDDD"/>
        </a:lt1>
        <a:dk2>
          <a:srgbClr val="996600"/>
        </a:dk2>
        <a:lt2>
          <a:srgbClr val="FFCC66"/>
        </a:lt2>
        <a:accent1>
          <a:srgbClr val="EEB00B"/>
        </a:accent1>
        <a:accent2>
          <a:srgbClr val="330099"/>
        </a:accent2>
        <a:accent3>
          <a:srgbClr val="CAB8AA"/>
        </a:accent3>
        <a:accent4>
          <a:srgbClr val="BDBDBD"/>
        </a:accent4>
        <a:accent5>
          <a:srgbClr val="F5D4AA"/>
        </a:accent5>
        <a:accent6>
          <a:srgbClr val="2D008A"/>
        </a:accent6>
        <a:hlink>
          <a:srgbClr val="FF6633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oss ppt template 6">
        <a:dk1>
          <a:srgbClr val="003300"/>
        </a:dk1>
        <a:lt1>
          <a:srgbClr val="FFFFCC"/>
        </a:lt1>
        <a:dk2>
          <a:srgbClr val="999933"/>
        </a:dk2>
        <a:lt2>
          <a:srgbClr val="FFFF66"/>
        </a:lt2>
        <a:accent1>
          <a:srgbClr val="CC9900"/>
        </a:accent1>
        <a:accent2>
          <a:srgbClr val="330099"/>
        </a:accent2>
        <a:accent3>
          <a:srgbClr val="CACAAD"/>
        </a:accent3>
        <a:accent4>
          <a:srgbClr val="DADAAE"/>
        </a:accent4>
        <a:accent5>
          <a:srgbClr val="E2CAAA"/>
        </a:accent5>
        <a:accent6>
          <a:srgbClr val="2D008A"/>
        </a:accent6>
        <a:hlink>
          <a:srgbClr val="FF9900"/>
        </a:hlink>
        <a:folHlink>
          <a:srgbClr val="FF66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NewTemplate</Template>
  <TotalTime>3768</TotalTime>
  <Words>1814</Words>
  <Application>Microsoft Office PowerPoint</Application>
  <PresentationFormat>On-screen Show (4:3)</PresentationFormat>
  <Paragraphs>262</Paragraphs>
  <Slides>32</Slides>
  <Notes>3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4" baseType="lpstr">
      <vt:lpstr>new template</vt:lpstr>
      <vt:lpstr>Equation</vt:lpstr>
      <vt:lpstr>Slide 0</vt:lpstr>
      <vt:lpstr>Executive Summary</vt:lpstr>
      <vt:lpstr>Chapter Outline</vt:lpstr>
      <vt:lpstr>Introduction</vt:lpstr>
      <vt:lpstr>Terms of the Sale     LO29.1</vt:lpstr>
      <vt:lpstr>The Cash Flows of Granting Credit  (Figure 29.2)      LO29.1</vt:lpstr>
      <vt:lpstr>Credit Period      LO29.1</vt:lpstr>
      <vt:lpstr>Cash Discounts     LO29.1</vt:lpstr>
      <vt:lpstr>The Interest Rate Implicit in 3/10 net 30 LO29.1</vt:lpstr>
      <vt:lpstr>The Interest Rate Implicit in 3/10 net 30 LO29.1</vt:lpstr>
      <vt:lpstr>Credit Instruments     LO29.1</vt:lpstr>
      <vt:lpstr>The Decision to Grant Credit: Risk and Information       LO29.2</vt:lpstr>
      <vt:lpstr>The Decision to Grant Credit: Risk and Information       LO29.2</vt:lpstr>
      <vt:lpstr>Example of the Decision to Grant Credit LO29.2</vt:lpstr>
      <vt:lpstr>Example of the Decision to Grant Credit LO29.2</vt:lpstr>
      <vt:lpstr>Example of the Decision to Grant Credit LO29.2</vt:lpstr>
      <vt:lpstr>The Value of New Information about Credit Risk         LO29.2</vt:lpstr>
      <vt:lpstr>Future Sales and the Credit Decision (Figure 29.5)      LO29.2</vt:lpstr>
      <vt:lpstr>Optimal Credit Policy (Figure 29.6) LO29.3</vt:lpstr>
      <vt:lpstr>Optimal Credit Policy    LO29.3</vt:lpstr>
      <vt:lpstr>Organizing the Credit Function  LO29.3</vt:lpstr>
      <vt:lpstr>Credit Analysis     LO29.4</vt:lpstr>
      <vt:lpstr>Credit Scoring      LO29.4</vt:lpstr>
      <vt:lpstr>Collection Policy     LO29.5</vt:lpstr>
      <vt:lpstr>Average Collection Period   LO29.5</vt:lpstr>
      <vt:lpstr>Accounts Receivable Aging Schedule LO29.5</vt:lpstr>
      <vt:lpstr>Collection Effort     LO29.5</vt:lpstr>
      <vt:lpstr>Other Aspects of Credit Policy   LO29.6</vt:lpstr>
      <vt:lpstr>Factoring       LO29.6</vt:lpstr>
      <vt:lpstr>How to Finance Trade Credit   LO29.6</vt:lpstr>
      <vt:lpstr>Summary &amp; Conclusions   LO29.7</vt:lpstr>
      <vt:lpstr>Quick Quiz</vt:lpstr>
    </vt:vector>
  </TitlesOfParts>
  <Company>Irwin/ McGraw-Hill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Gady Jacoby; Wei Wang</dc:creator>
  <cp:lastModifiedBy>wwang</cp:lastModifiedBy>
  <cp:revision>182</cp:revision>
  <dcterms:created xsi:type="dcterms:W3CDTF">2001-03-01T05:50:14Z</dcterms:created>
  <dcterms:modified xsi:type="dcterms:W3CDTF">2010-12-02T21:32:12Z</dcterms:modified>
</cp:coreProperties>
</file>