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9"/>
  </p:notesMasterIdLst>
  <p:sldIdLst>
    <p:sldId id="395" r:id="rId2"/>
    <p:sldId id="326" r:id="rId3"/>
    <p:sldId id="396" r:id="rId4"/>
    <p:sldId id="327" r:id="rId5"/>
    <p:sldId id="287" r:id="rId6"/>
    <p:sldId id="324" r:id="rId7"/>
    <p:sldId id="360" r:id="rId8"/>
    <p:sldId id="361" r:id="rId9"/>
    <p:sldId id="362" r:id="rId10"/>
    <p:sldId id="330" r:id="rId11"/>
    <p:sldId id="366" r:id="rId12"/>
    <p:sldId id="367" r:id="rId13"/>
    <p:sldId id="332" r:id="rId14"/>
    <p:sldId id="333" r:id="rId15"/>
    <p:sldId id="374" r:id="rId16"/>
    <p:sldId id="375" r:id="rId17"/>
    <p:sldId id="277" r:id="rId18"/>
    <p:sldId id="340" r:id="rId19"/>
    <p:sldId id="365" r:id="rId20"/>
    <p:sldId id="341" r:id="rId21"/>
    <p:sldId id="357" r:id="rId22"/>
    <p:sldId id="397" r:id="rId23"/>
    <p:sldId id="364" r:id="rId24"/>
    <p:sldId id="369" r:id="rId25"/>
    <p:sldId id="371" r:id="rId26"/>
    <p:sldId id="372" r:id="rId27"/>
    <p:sldId id="343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50" autoAdjust="0"/>
  </p:normalViewPr>
  <p:slideViewPr>
    <p:cSldViewPr>
      <p:cViewPr varScale="1">
        <p:scale>
          <a:sx n="59" d="100"/>
          <a:sy n="59" d="100"/>
        </p:scale>
        <p:origin x="-16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9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9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97E19BC-76BA-5C45-888C-A17710E6C0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694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Also called crown games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The only prize is a crown, no cash or anything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 wreath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4 games in particular, most famous</a:t>
            </a:r>
            <a:r>
              <a:rPr lang="en-US" baseline="0" dirty="0" smtClean="0"/>
              <a:t> was </a:t>
            </a:r>
            <a:r>
              <a:rPr lang="en-US" baseline="0" dirty="0" err="1" smtClean="0"/>
              <a:t>olympics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833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Held in a stadium</a:t>
            </a:r>
          </a:p>
          <a:p>
            <a:r>
              <a:rPr lang="en-US" dirty="0" smtClean="0"/>
              <a:t>Olympia</a:t>
            </a:r>
            <a:r>
              <a:rPr lang="en-US" baseline="0" dirty="0" smtClean="0"/>
              <a:t> was largest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884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575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Unit of measurement 200 yards, called</a:t>
            </a:r>
            <a:r>
              <a:rPr lang="en-US" baseline="0" dirty="0" smtClean="0"/>
              <a:t> the </a:t>
            </a:r>
            <a:r>
              <a:rPr lang="en-US" baseline="0" dirty="0" err="1" smtClean="0"/>
              <a:t>stade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smtClean="0"/>
              <a:t>Building was </a:t>
            </a:r>
            <a:r>
              <a:rPr lang="en-US" baseline="0" dirty="0" err="1" smtClean="0"/>
              <a:t>stadion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smtClean="0"/>
              <a:t>Winner got the </a:t>
            </a:r>
            <a:r>
              <a:rPr lang="en-US" baseline="0" dirty="0" err="1" smtClean="0"/>
              <a:t>olymics</a:t>
            </a:r>
            <a:r>
              <a:rPr lang="en-US" baseline="0" dirty="0" smtClean="0"/>
              <a:t> named after him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For first few years, this was the only competition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337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Very </a:t>
            </a:r>
            <a:r>
              <a:rPr lang="en-US" dirty="0" err="1" smtClean="0"/>
              <a:t>sterotype</a:t>
            </a:r>
            <a:r>
              <a:rPr lang="en-US" dirty="0" smtClean="0"/>
              <a:t> (ancient art)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Artists depict things consistently</a:t>
            </a:r>
            <a:r>
              <a:rPr lang="en-US" baseline="0" dirty="0" smtClean="0"/>
              <a:t> the same way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You can tell what race they are running by the way their legs are positioned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749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423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Flute is twice the length</a:t>
            </a:r>
          </a:p>
          <a:p>
            <a:r>
              <a:rPr lang="en-US" dirty="0" smtClean="0"/>
              <a:t>First one to be added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892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Something slower than </a:t>
            </a:r>
            <a:r>
              <a:rPr lang="en-US" dirty="0" err="1" smtClean="0"/>
              <a:t>stadion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25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784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Other games but</a:t>
            </a:r>
            <a:r>
              <a:rPr lang="en-US" baseline="0" dirty="0" smtClean="0"/>
              <a:t> not here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One of the games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395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7168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Ran in armor</a:t>
            </a:r>
          </a:p>
          <a:p>
            <a:r>
              <a:rPr lang="en-US" dirty="0" smtClean="0"/>
              <a:t>Sources don’t agree on what armor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887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97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a part of the </a:t>
            </a:r>
            <a:r>
              <a:rPr lang="en-US" dirty="0" err="1" smtClean="0"/>
              <a:t>olympics</a:t>
            </a:r>
            <a:endParaRPr lang="en-CA" dirty="0" smtClean="0"/>
          </a:p>
          <a:p>
            <a:r>
              <a:rPr lang="en-US" dirty="0" smtClean="0"/>
              <a:t>Mistake</a:t>
            </a:r>
            <a:r>
              <a:rPr lang="en-US" baseline="0" dirty="0" smtClean="0"/>
              <a:t> made on what marathon actually is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0916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Toe holes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583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Start is </a:t>
            </a:r>
            <a:r>
              <a:rPr lang="en-US" dirty="0" err="1" smtClean="0"/>
              <a:t>signalled</a:t>
            </a:r>
            <a:r>
              <a:rPr lang="en-US" dirty="0" smtClean="0"/>
              <a:t> by trumpet</a:t>
            </a:r>
          </a:p>
          <a:p>
            <a:r>
              <a:rPr lang="en-US" dirty="0" smtClean="0"/>
              <a:t>If start</a:t>
            </a:r>
            <a:r>
              <a:rPr lang="en-US" baseline="0" dirty="0" smtClean="0"/>
              <a:t> too soon get whipped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818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Stick is up, person has gone forward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9638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Starting gate</a:t>
            </a:r>
          </a:p>
          <a:p>
            <a:r>
              <a:rPr lang="en-US" dirty="0" smtClean="0"/>
              <a:t>Had</a:t>
            </a:r>
            <a:r>
              <a:rPr lang="en-US" baseline="0" dirty="0" smtClean="0"/>
              <a:t> to get rid of these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314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String</a:t>
            </a:r>
            <a:r>
              <a:rPr lang="en-US" baseline="0" dirty="0" smtClean="0"/>
              <a:t> pulls it down</a:t>
            </a:r>
          </a:p>
          <a:p>
            <a:r>
              <a:rPr lang="en-US" baseline="0" dirty="0" smtClean="0"/>
              <a:t>Feet untangled and everyone gets fair chance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560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Same mechanism</a:t>
            </a:r>
          </a:p>
          <a:p>
            <a:r>
              <a:rPr lang="en-US" dirty="0" smtClean="0"/>
              <a:t>New kind of starting gate is </a:t>
            </a:r>
            <a:r>
              <a:rPr lang="en-US" dirty="0" err="1" smtClean="0"/>
              <a:t>hellenistic</a:t>
            </a:r>
            <a:r>
              <a:rPr lang="en-US" dirty="0" smtClean="0"/>
              <a:t> era</a:t>
            </a:r>
          </a:p>
          <a:p>
            <a:r>
              <a:rPr lang="en-US" dirty="0" smtClean="0"/>
              <a:t>A lot</a:t>
            </a:r>
            <a:r>
              <a:rPr lang="en-US" baseline="0" dirty="0" smtClean="0"/>
              <a:t> more money and expense is put into these games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852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Turning point</a:t>
            </a:r>
          </a:p>
          <a:p>
            <a:r>
              <a:rPr lang="en-US" dirty="0" smtClean="0"/>
              <a:t>Randomly assigned who would get the randomly unfair advantage</a:t>
            </a:r>
            <a:r>
              <a:rPr lang="en-US" baseline="0" dirty="0" smtClean="0"/>
              <a:t> in </a:t>
            </a:r>
            <a:r>
              <a:rPr lang="en-US" baseline="0" smtClean="0"/>
              <a:t>the stadium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7E19BC-76BA-5C45-888C-A17710E6C087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41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effectLst/>
        </p:spPr>
        <p:txBody>
          <a:bodyPr/>
          <a:lstStyle>
            <a:lvl1pPr>
              <a:defRPr sz="5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12700" dist="12700" dir="2700000" algn="ctr" rotWithShape="0">
              <a:schemeClr val="bg2">
                <a:alpha val="99962"/>
              </a:schemeClr>
            </a:outerShdw>
          </a:effectLst>
        </p:spPr>
        <p:txBody>
          <a:bodyPr/>
          <a:lstStyle>
            <a:lvl1pPr marL="0" indent="0" algn="ctr">
              <a:buFont typeface="Wingdings" pitchFamily="-109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6624D-DC51-D64F-A5DA-F839A79147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0BEC3-4F5D-2C43-BD0A-7A7A2DE85B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23456-EEA2-8849-BA8C-54CEED93F3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5B87B-3596-6A40-B285-FB29E1C0BB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2F9E3-8062-F646-BACF-794A2110D7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380DF-65E2-E743-AD7E-FE4DE1D638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2D06E-0C51-0F4E-A933-05434E1B66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9835C-A1C1-4A42-A367-7211AF938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9314D-EEAB-2345-9146-DCEE89C005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7A70F-73F5-9C4A-8A7B-1219467AB8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CF93F-161D-FB4F-A3FF-A3FCB907CF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6033D-A3A5-8443-9238-9F473789E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CB1F6-FC34-CF43-A2A0-789BAB5275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2282D-8614-DE4F-A6A9-29BC2850AF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72F7D-FDEC-7E4D-BC76-C426FA57F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" dist="12698" dir="2700000" algn="ctr" rotWithShape="0">
              <a:schemeClr val="bg2">
                <a:alpha val="99962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" dist="12698" dir="2700000" algn="ctr" rotWithShape="0">
              <a:schemeClr val="bg2">
                <a:alpha val="99962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B1CECBC-8386-1F4E-AC21-826CEF1A15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pperplate Gothic Light" pitchFamily="-109" charset="0"/>
          <a:ea typeface="MS Pゴシック" pitchFamily="-92" charset="-128"/>
          <a:cs typeface="MS Pゴシック" pitchFamily="-92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-109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-109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-109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-109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334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>
                <a:solidFill>
                  <a:schemeClr val="tx1"/>
                </a:solidFill>
              </a:rPr>
              <a:t>The Ages of Greek History</a:t>
            </a:r>
            <a:r>
              <a:rPr lang="en-US" sz="3200">
                <a:solidFill>
                  <a:schemeClr val="tx1"/>
                </a:solidFill>
              </a:rPr>
              <a:t/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>
                <a:solidFill>
                  <a:schemeClr val="tx1"/>
                </a:solidFill>
              </a:rPr>
              <a:t/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>
                <a:solidFill>
                  <a:schemeClr val="tx1"/>
                </a:solidFill>
              </a:rPr>
              <a:t>3000-1100: 	Minoans/Mycenaeans</a:t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 b="1">
                <a:solidFill>
                  <a:schemeClr val="tx1"/>
                </a:solidFill>
              </a:rPr>
              <a:t>c. 1200: 	Trojan War</a:t>
            </a:r>
            <a:r>
              <a:rPr lang="en-US" sz="3200">
                <a:solidFill>
                  <a:schemeClr val="tx1"/>
                </a:solidFill>
              </a:rPr>
              <a:t/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>
                <a:solidFill>
                  <a:schemeClr val="tx1"/>
                </a:solidFill>
              </a:rPr>
              <a:t>1100- 750: 	Dark Age</a:t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 b="1">
                <a:solidFill>
                  <a:schemeClr val="tx1"/>
                </a:solidFill>
              </a:rPr>
              <a:t>c. 800: 		Homer</a:t>
            </a:r>
            <a:br>
              <a:rPr lang="en-US" sz="3200" b="1">
                <a:solidFill>
                  <a:schemeClr val="tx1"/>
                </a:solidFill>
              </a:rPr>
            </a:br>
            <a:r>
              <a:rPr lang="en-US" sz="3200" b="1">
                <a:solidFill>
                  <a:schemeClr val="tx1"/>
                </a:solidFill>
              </a:rPr>
              <a:t>776:		Olympic Games founded</a:t>
            </a:r>
            <a:r>
              <a:rPr lang="en-US" sz="3200">
                <a:solidFill>
                  <a:schemeClr val="tx1"/>
                </a:solidFill>
              </a:rPr>
              <a:t> 750-480: 	Archaic Age</a:t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>
                <a:solidFill>
                  <a:schemeClr val="tx1"/>
                </a:solidFill>
              </a:rPr>
              <a:t>480- 323:	The Classical Age</a:t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>
                <a:solidFill>
                  <a:schemeClr val="tx1"/>
                </a:solidFill>
              </a:rPr>
              <a:t>323-30:		The Hellenistic Age</a:t>
            </a:r>
            <a:endParaRPr lang="en-US">
              <a:solidFill>
                <a:schemeClr val="tx1"/>
              </a:solidFill>
              <a:latin typeface="Times" pitchFamily="-109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0"/>
            <a:ext cx="9144000" cy="1143000"/>
          </a:xfrm>
          <a:effectLst>
            <a:outerShdw blurRad="12700" dist="12698" dir="2700000" algn="ctr" rotWithShape="0">
              <a:schemeClr val="bg2">
                <a:alpha val="99962"/>
              </a:schemeClr>
            </a:outerShdw>
          </a:effectLst>
        </p:spPr>
        <p:txBody>
          <a:bodyPr/>
          <a:lstStyle/>
          <a:p>
            <a:pPr eaLnBrk="1" hangingPunct="1"/>
            <a:r>
              <a:rPr lang="en-US"/>
              <a:t>Athletic Events, Part 1:</a:t>
            </a:r>
            <a:br>
              <a:rPr lang="en-US"/>
            </a:br>
            <a:r>
              <a:rPr lang="en-US"/>
              <a:t> </a:t>
            </a:r>
            <a:r>
              <a:rPr lang="en-US" sz="4800"/>
              <a:t>Footraces &amp; Wrestling</a:t>
            </a:r>
            <a:r>
              <a:rPr lang="en-US"/>
              <a:t> </a:t>
            </a: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7378700" y="5730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Stephanitic/Crown Games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38862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Footraces: f. 63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52600"/>
            <a:ext cx="3886200" cy="51054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Stadium, 30 x 200 yards</a:t>
            </a:r>
          </a:p>
          <a:p>
            <a:pPr eaLnBrk="1" hangingPunct="1">
              <a:defRPr/>
            </a:pPr>
            <a:r>
              <a:rPr lang="en-US"/>
              <a:t>Olympia held 20 Runners</a:t>
            </a:r>
          </a:p>
          <a:p>
            <a:pPr eaLnBrk="1" hangingPunct="1">
              <a:defRPr/>
            </a:pPr>
            <a:r>
              <a:rPr lang="en-US"/>
              <a:t>Heats held for more than 20 runners</a:t>
            </a:r>
          </a:p>
        </p:txBody>
      </p:sp>
      <p:pic>
        <p:nvPicPr>
          <p:cNvPr id="48132" name="Picture 5" descr="FIG0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0963" y="0"/>
            <a:ext cx="5253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4 Main types of footraces: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2743200"/>
          </a:xfrm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The </a:t>
            </a:r>
            <a:r>
              <a:rPr lang="en-US" i="1"/>
              <a:t>Stadion</a:t>
            </a:r>
            <a:r>
              <a:rPr lang="en-US"/>
              <a:t>; the Stade, f. 34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84582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highest prestige</a:t>
            </a:r>
          </a:p>
          <a:p>
            <a:pPr eaLnBrk="1" hangingPunct="1">
              <a:defRPr/>
            </a:pPr>
            <a:r>
              <a:rPr lang="en-US"/>
              <a:t>200 yards long</a:t>
            </a:r>
          </a:p>
        </p:txBody>
      </p:sp>
      <p:pic>
        <p:nvPicPr>
          <p:cNvPr id="50180" name="Picture 6" descr="FIG0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7500" y="1524000"/>
            <a:ext cx="50165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GP3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3763" y="0"/>
            <a:ext cx="7488237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GP4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8913" y="0"/>
            <a:ext cx="6161087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-6350"/>
            <a:ext cx="8610600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diaulos</a:t>
            </a:r>
            <a:r>
              <a:rPr lang="en-US"/>
              <a:t>: ‘double-flute’; F. 67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762000"/>
            <a:ext cx="7772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400 yards</a:t>
            </a:r>
          </a:p>
          <a:p>
            <a:pPr eaLnBrk="1" hangingPunct="1">
              <a:defRPr/>
            </a:pPr>
            <a:r>
              <a:rPr lang="en-US"/>
              <a:t>Two lengths of the </a:t>
            </a:r>
            <a:r>
              <a:rPr lang="en-US" i="1"/>
              <a:t>stadion</a:t>
            </a:r>
            <a:endParaRPr lang="en-US"/>
          </a:p>
        </p:txBody>
      </p:sp>
      <p:pic>
        <p:nvPicPr>
          <p:cNvPr id="54276" name="Picture 5" descr="FIG0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032000"/>
            <a:ext cx="800100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2743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f. 31</a:t>
            </a:r>
          </a:p>
        </p:txBody>
      </p:sp>
      <p:pic>
        <p:nvPicPr>
          <p:cNvPr id="123908" name="Picture 4" descr="FIG03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22575" y="0"/>
            <a:ext cx="6321425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f. 30</a:t>
            </a:r>
          </a:p>
        </p:txBody>
      </p:sp>
      <p:pic>
        <p:nvPicPr>
          <p:cNvPr id="124932" name="Picture 4" descr="FIG03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685800"/>
            <a:ext cx="9144000" cy="617537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The </a:t>
            </a:r>
            <a:r>
              <a:rPr lang="en-US" i="1"/>
              <a:t>hippios: </a:t>
            </a:r>
            <a:r>
              <a:rPr lang="en-US"/>
              <a:t>‘horsy-race’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14478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800 yards, Not an Olympic event</a:t>
            </a:r>
          </a:p>
        </p:txBody>
      </p:sp>
      <p:pic>
        <p:nvPicPr>
          <p:cNvPr id="57348" name="Picture 5" descr="GP4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1482725"/>
            <a:ext cx="6096000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dolichos: </a:t>
            </a:r>
            <a:r>
              <a:rPr lang="en-US"/>
              <a:t>8000 - 9600 yds</a:t>
            </a:r>
          </a:p>
        </p:txBody>
      </p:sp>
      <p:pic>
        <p:nvPicPr>
          <p:cNvPr id="58371" name="Picture 7" descr="FIG0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31913"/>
            <a:ext cx="9144000" cy="621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3" name="Picture 3" descr="GP31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-7938"/>
            <a:ext cx="8915400" cy="7280276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f. 65</a:t>
            </a:r>
          </a:p>
        </p:txBody>
      </p:sp>
      <p:pic>
        <p:nvPicPr>
          <p:cNvPr id="134148" name="Picture 4" descr="FIG06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93738"/>
            <a:ext cx="9144000" cy="61642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Hoplitodromos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762000"/>
            <a:ext cx="9144000" cy="18288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400 yards in armor</a:t>
            </a:r>
          </a:p>
          <a:p>
            <a:pPr eaLnBrk="1" hangingPunct="1">
              <a:defRPr/>
            </a:pPr>
            <a:r>
              <a:rPr lang="en-US"/>
              <a:t>Not very highly regarded</a:t>
            </a:r>
          </a:p>
        </p:txBody>
      </p:sp>
      <p:pic>
        <p:nvPicPr>
          <p:cNvPr id="61444" name="Picture 6" descr="FIG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003425"/>
            <a:ext cx="6400800" cy="485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The torch race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84582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Relay race at Athens</a:t>
            </a:r>
          </a:p>
          <a:p>
            <a:pPr eaLnBrk="1" hangingPunct="1">
              <a:defRPr/>
            </a:pPr>
            <a:r>
              <a:rPr lang="en-US"/>
              <a:t>40 or so young men (18-20 yrs)</a:t>
            </a:r>
          </a:p>
          <a:p>
            <a:pPr eaLnBrk="1" hangingPunct="1">
              <a:defRPr/>
            </a:pPr>
            <a:r>
              <a:rPr lang="en-US"/>
              <a:t>NO connection with Olympics</a:t>
            </a:r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476500"/>
            <a:ext cx="8763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Marathon</a:t>
            </a:r>
          </a:p>
        </p:txBody>
      </p:sp>
      <p:pic>
        <p:nvPicPr>
          <p:cNvPr id="122884" name="Picture 4" descr="610x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755650"/>
            <a:ext cx="9144000" cy="610235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Balbis &amp; </a:t>
            </a:r>
            <a:r>
              <a:rPr lang="en-US"/>
              <a:t>Trumpet, f. 37</a:t>
            </a:r>
            <a:endParaRPr lang="en-US" i="1"/>
          </a:p>
        </p:txBody>
      </p:sp>
      <p:pic>
        <p:nvPicPr>
          <p:cNvPr id="66563" name="Picture 8" descr="FIG0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863600"/>
            <a:ext cx="80772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43000"/>
            <a:ext cx="42672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Starting Position; f.39</a:t>
            </a:r>
          </a:p>
        </p:txBody>
      </p:sp>
      <p:pic>
        <p:nvPicPr>
          <p:cNvPr id="114692" name="Picture 4" descr="Runner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318000" y="0"/>
            <a:ext cx="48260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f. 43, 42</a:t>
            </a:r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800"/>
          </a:p>
        </p:txBody>
      </p:sp>
      <p:pic>
        <p:nvPicPr>
          <p:cNvPr id="168966" name="Picture 6" descr="FIG04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676400"/>
            <a:ext cx="4572000" cy="3348038"/>
          </a:xfrm>
        </p:spPr>
      </p:pic>
      <p:pic>
        <p:nvPicPr>
          <p:cNvPr id="168967" name="Picture 7" descr="FIG04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572000" y="1676400"/>
            <a:ext cx="4572000" cy="334962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Hysplex </a:t>
            </a:r>
            <a:r>
              <a:rPr lang="en-US"/>
              <a:t>A</a:t>
            </a:r>
            <a:r>
              <a:rPr lang="en-US" i="1"/>
              <a:t> </a:t>
            </a:r>
            <a:r>
              <a:rPr lang="en-US"/>
              <a:t>(5th C)</a:t>
            </a:r>
          </a:p>
        </p:txBody>
      </p:sp>
      <p:pic>
        <p:nvPicPr>
          <p:cNvPr id="67587" name="Picture 5" descr="FIG0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873125"/>
            <a:ext cx="7391400" cy="5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0"/>
            <a:ext cx="5257800" cy="15240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Hysplex</a:t>
            </a:r>
            <a:r>
              <a:rPr lang="en-US"/>
              <a:t> B(4th C)</a:t>
            </a:r>
            <a:br>
              <a:rPr lang="en-US"/>
            </a:br>
            <a:r>
              <a:rPr lang="en-US"/>
              <a:t>F. 55, 54</a:t>
            </a:r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800"/>
          </a:p>
        </p:txBody>
      </p:sp>
      <p:pic>
        <p:nvPicPr>
          <p:cNvPr id="126982" name="Picture 6" descr="FIG05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5913" y="1524000"/>
            <a:ext cx="3748087" cy="5334000"/>
          </a:xfrm>
        </p:spPr>
      </p:pic>
      <p:pic>
        <p:nvPicPr>
          <p:cNvPr id="126983" name="Picture 7" descr="FIG05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40386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7" name="Picture 3" descr="FIG057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52550"/>
            <a:ext cx="9144000" cy="40005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Hysplex C (3rd C), F. 62, 60</a:t>
            </a:r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800"/>
          </a:p>
        </p:txBody>
      </p:sp>
      <p:pic>
        <p:nvPicPr>
          <p:cNvPr id="130054" name="Picture 6" descr="FIG06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066800"/>
            <a:ext cx="3448050" cy="5791200"/>
          </a:xfrm>
        </p:spPr>
      </p:pic>
      <p:pic>
        <p:nvPicPr>
          <p:cNvPr id="130055" name="Picture 7" descr="FIG06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927725" y="1066800"/>
            <a:ext cx="3216275" cy="57912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105400" cy="1676400"/>
          </a:xfrm>
        </p:spPr>
        <p:txBody>
          <a:bodyPr/>
          <a:lstStyle/>
          <a:p>
            <a:pPr eaLnBrk="1" hangingPunct="1">
              <a:defRPr/>
            </a:pPr>
            <a:r>
              <a:rPr lang="en-US" i="1"/>
              <a:t>Kampter, Terma,</a:t>
            </a:r>
            <a:br>
              <a:rPr lang="en-US" i="1"/>
            </a:br>
            <a:r>
              <a:rPr lang="en-US"/>
              <a:t>f. 65, 66</a:t>
            </a:r>
            <a:endParaRPr lang="en-US" i="1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Crashes, Cheating</a:t>
            </a:r>
            <a:endParaRPr lang="en-US" i="1"/>
          </a:p>
          <a:p>
            <a:pPr eaLnBrk="1" hangingPunct="1">
              <a:defRPr/>
            </a:pPr>
            <a:r>
              <a:rPr lang="en-US"/>
              <a:t>No staggered starts</a:t>
            </a:r>
            <a:endParaRPr lang="en-US" i="1"/>
          </a:p>
        </p:txBody>
      </p:sp>
      <p:pic>
        <p:nvPicPr>
          <p:cNvPr id="72708" name="Picture 4" descr="FIG0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-20638"/>
            <a:ext cx="3962400" cy="267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9" name="Picture 5" descr="FIG06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43200"/>
            <a:ext cx="4876800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ble Top">
  <a:themeElements>
    <a:clrScheme name="Marble Top 1">
      <a:dk1>
        <a:srgbClr val="000000"/>
      </a:dk1>
      <a:lt1>
        <a:srgbClr val="CAAF8B"/>
      </a:lt1>
      <a:dk2>
        <a:srgbClr val="000000"/>
      </a:dk2>
      <a:lt2>
        <a:srgbClr val="777777"/>
      </a:lt2>
      <a:accent1>
        <a:srgbClr val="909082"/>
      </a:accent1>
      <a:accent2>
        <a:srgbClr val="809EA8"/>
      </a:accent2>
      <a:accent3>
        <a:srgbClr val="E1D4C4"/>
      </a:accent3>
      <a:accent4>
        <a:srgbClr val="000000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Marble Top">
      <a:majorFont>
        <a:latin typeface="Copperplate Gothic Light"/>
        <a:ea typeface="MS Pゴシック"/>
        <a:cs typeface="MS Pゴシック"/>
      </a:majorFont>
      <a:minorFont>
        <a:latin typeface="Copperplate Gothic Light"/>
        <a:ea typeface="MS Pゴシック"/>
        <a:cs typeface="MS P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9" charset="0"/>
            <a:ea typeface="ＭＳ Ｐゴシック" pitchFamily="-109" charset="-128"/>
            <a:cs typeface="ＭＳ Ｐゴシック" pitchFamily="-10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9" charset="0"/>
            <a:ea typeface="ＭＳ Ｐゴシック" pitchFamily="-109" charset="-128"/>
            <a:cs typeface="ＭＳ Ｐゴシック" pitchFamily="-109" charset="-128"/>
          </a:defRPr>
        </a:defPPr>
      </a:lstStyle>
    </a:lnDef>
  </a:objectDefaults>
  <a:extraClrSchemeLst>
    <a:extraClrScheme>
      <a:clrScheme name="Marble Top 1">
        <a:dk1>
          <a:srgbClr val="000000"/>
        </a:dk1>
        <a:lt1>
          <a:srgbClr val="CAAF8B"/>
        </a:lt1>
        <a:dk2>
          <a:srgbClr val="000000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E1D4C4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HD:Microsoft Office 2004:Templates:Presentations:Designs:Marble Top</Template>
  <TotalTime>625</TotalTime>
  <Words>408</Words>
  <Application>Microsoft Office PowerPoint</Application>
  <PresentationFormat>On-screen Show (4:3)</PresentationFormat>
  <Paragraphs>94</Paragraphs>
  <Slides>27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Marble Top</vt:lpstr>
      <vt:lpstr>The Ages of Greek History  3000-1100:  Minoans/Mycenaeans c. 1200:  Trojan War 1100- 750:  Dark Age c. 800:   Homer 776:  Olympic Games founded 750-480:  Archaic Age 480- 323: The Classical Age 323-30:  The Hellenistic Age</vt:lpstr>
      <vt:lpstr>Athletic Events, Part 1:  Footraces &amp; Wrestling </vt:lpstr>
      <vt:lpstr>Stephanitic/Crown Games</vt:lpstr>
      <vt:lpstr>Footraces: f. 63</vt:lpstr>
      <vt:lpstr>4 Main types of footraces:</vt:lpstr>
      <vt:lpstr>The Stadion; the Stade, f. 34</vt:lpstr>
      <vt:lpstr>PowerPoint Presentation</vt:lpstr>
      <vt:lpstr>PowerPoint Presentation</vt:lpstr>
      <vt:lpstr>PowerPoint Presentation</vt:lpstr>
      <vt:lpstr>diaulos: ‘double-flute’; F. 67</vt:lpstr>
      <vt:lpstr>f. 31</vt:lpstr>
      <vt:lpstr>f. 30</vt:lpstr>
      <vt:lpstr>The hippios: ‘horsy-race’</vt:lpstr>
      <vt:lpstr>dolichos: 8000 - 9600 yds</vt:lpstr>
      <vt:lpstr>PowerPoint Presentation</vt:lpstr>
      <vt:lpstr>f. 65</vt:lpstr>
      <vt:lpstr>Hoplitodromos</vt:lpstr>
      <vt:lpstr>The torch race</vt:lpstr>
      <vt:lpstr>Marathon</vt:lpstr>
      <vt:lpstr>Balbis &amp; Trumpet, f. 37</vt:lpstr>
      <vt:lpstr>Starting Position; f.39</vt:lpstr>
      <vt:lpstr>f. 43, 42</vt:lpstr>
      <vt:lpstr>Hysplex A (5th C)</vt:lpstr>
      <vt:lpstr>Hysplex B(4th C) F. 55, 54</vt:lpstr>
      <vt:lpstr>PowerPoint Presentation</vt:lpstr>
      <vt:lpstr>Hysplex C (3rd C), F. 62, 60</vt:lpstr>
      <vt:lpstr>Kampter, Terma, f. 65, 66</vt:lpstr>
    </vt:vector>
  </TitlesOfParts>
  <Company>Kelly Olson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 136</dc:title>
  <dc:creator>Kelly Olson</dc:creator>
  <cp:lastModifiedBy>SHAYAN</cp:lastModifiedBy>
  <cp:revision>91</cp:revision>
  <dcterms:created xsi:type="dcterms:W3CDTF">2011-07-05T14:00:23Z</dcterms:created>
  <dcterms:modified xsi:type="dcterms:W3CDTF">2012-09-26T00:14:26Z</dcterms:modified>
</cp:coreProperties>
</file>