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72" r:id="rId7"/>
    <p:sldId id="261" r:id="rId8"/>
    <p:sldId id="262" r:id="rId9"/>
    <p:sldId id="263" r:id="rId10"/>
    <p:sldId id="266" r:id="rId11"/>
    <p:sldId id="267" r:id="rId12"/>
    <p:sldId id="264" r:id="rId13"/>
    <p:sldId id="265" r:id="rId14"/>
    <p:sldId id="268" r:id="rId15"/>
    <p:sldId id="269" r:id="rId16"/>
    <p:sldId id="270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28" autoAdjust="0"/>
  </p:normalViewPr>
  <p:slideViewPr>
    <p:cSldViewPr>
      <p:cViewPr varScale="1">
        <p:scale>
          <a:sx n="70" d="100"/>
          <a:sy n="70" d="100"/>
        </p:scale>
        <p:origin x="-138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F5610336-7829-482C-A203-167ED20692BD}" type="datetimeFigureOut">
              <a:rPr lang="en-US"/>
              <a:pPr>
                <a:defRPr/>
              </a:pPr>
              <a:t>3/22/2013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663C1EA-17AE-4D5D-9976-F0A4550536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794480A-8304-4931-8344-D44BDBD80702}" type="slidenum">
              <a:rPr lang="en-CA"/>
              <a:pPr/>
              <a:t>17</a:t>
            </a:fld>
            <a:endParaRPr lang="en-CA"/>
          </a:p>
        </p:txBody>
      </p:sp>
      <p:sp>
        <p:nvSpPr>
          <p:cNvPr id="34819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F41B220-4B77-439B-AAA8-A86D909CED02}" type="slidenum">
              <a:rPr lang="en-CA"/>
              <a:pPr/>
              <a:t>18</a:t>
            </a:fld>
            <a:endParaRPr lang="en-CA"/>
          </a:p>
        </p:txBody>
      </p:sp>
      <p:sp>
        <p:nvSpPr>
          <p:cNvPr id="35843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EBB442-018F-402F-B960-573940C3C6C0}" type="slidenum">
              <a:rPr lang="en-CA"/>
              <a:pPr/>
              <a:t>19</a:t>
            </a:fld>
            <a:endParaRPr lang="en-CA"/>
          </a:p>
        </p:txBody>
      </p:sp>
      <p:sp>
        <p:nvSpPr>
          <p:cNvPr id="36867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B31453F-E718-4D92-9B07-0AF179B16940}" type="slidenum">
              <a:rPr lang="en-CA"/>
              <a:pPr/>
              <a:t>20</a:t>
            </a:fld>
            <a:endParaRPr lang="en-CA"/>
          </a:p>
        </p:txBody>
      </p:sp>
      <p:sp>
        <p:nvSpPr>
          <p:cNvPr id="37891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E17DBAC-40B2-4466-A99B-4F1A5217B9B9}" type="slidenum">
              <a:rPr lang="en-CA"/>
              <a:pPr/>
              <a:t>21</a:t>
            </a:fld>
            <a:endParaRPr lang="en-CA"/>
          </a:p>
        </p:txBody>
      </p:sp>
      <p:sp>
        <p:nvSpPr>
          <p:cNvPr id="38915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861351B-3C54-40A5-83C9-C543C7D3455B}" type="slidenum">
              <a:rPr lang="en-CA"/>
              <a:pPr/>
              <a:t>22</a:t>
            </a:fld>
            <a:endParaRPr lang="en-CA"/>
          </a:p>
        </p:txBody>
      </p:sp>
      <p:sp>
        <p:nvSpPr>
          <p:cNvPr id="39939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C00CAB8-7BD6-4285-BEF0-6495BA8BAD94}" type="slidenum">
              <a:rPr lang="en-CA"/>
              <a:pPr/>
              <a:t>23</a:t>
            </a:fld>
            <a:endParaRPr lang="en-CA"/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D0FD46-9EF4-4FF7-B4B5-2810C9EE6FC2}" type="slidenum">
              <a:rPr lang="en-CA"/>
              <a:pPr/>
              <a:t>24</a:t>
            </a:fld>
            <a:endParaRPr lang="en-CA"/>
          </a:p>
        </p:txBody>
      </p:sp>
      <p:sp>
        <p:nvSpPr>
          <p:cNvPr id="41987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B127A1-EF1D-421D-8836-82A5E03556CF}" type="slidenum">
              <a:rPr lang="en-CA"/>
              <a:pPr/>
              <a:t>25</a:t>
            </a:fld>
            <a:endParaRPr lang="en-CA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3A3F3C-2C7F-4A26-8F16-37C6093F6359}" type="slidenum">
              <a:rPr lang="en-CA"/>
              <a:pPr/>
              <a:t>26</a:t>
            </a:fld>
            <a:endParaRPr lang="en-CA"/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549D25-2A75-433E-A60D-8979195EE304}" type="slidenum">
              <a:rPr lang="en-CA"/>
              <a:pPr/>
              <a:t>27</a:t>
            </a:fld>
            <a:endParaRPr lang="en-CA"/>
          </a:p>
        </p:txBody>
      </p:sp>
      <p:sp>
        <p:nvSpPr>
          <p:cNvPr id="45059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522D4D-998F-42CC-815F-CEB1F422791E}" type="slidenum">
              <a:rPr lang="en-CA"/>
              <a:pPr/>
              <a:t>29</a:t>
            </a:fld>
            <a:endParaRPr lang="en-CA"/>
          </a:p>
        </p:txBody>
      </p:sp>
      <p:sp>
        <p:nvSpPr>
          <p:cNvPr id="46083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98CE1-F5A5-4E65-AB6A-7BE31B22705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6D1D2-7A81-4F29-86D1-D24779C203F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408E8-251D-40C3-8896-77D8A31EC47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CC040-7EDF-4475-B2A2-51AD759176B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B98FF-5B1D-409A-A955-C520B83AC48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545C7-12F7-453A-8C53-80107B52BA7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B1C03-C981-49E6-BBBC-76D4AE4D180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E9DD2-64D5-4431-8F92-6CCAF109243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CE8CAA-1327-4091-90DF-CBBE3C2428D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5CF1A7-E2AE-446C-AA96-F73299879B3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64B45-8C40-4A27-A44F-75A6AE3B588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92D4DD6-AC92-4000-A0B6-EB430EC7011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Atomic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213"/>
            <a:ext cx="9144000" cy="695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457200"/>
            <a:ext cx="7772400" cy="1143000"/>
          </a:xfrm>
        </p:spPr>
        <p:txBody>
          <a:bodyPr/>
          <a:lstStyle/>
          <a:p>
            <a:pPr eaLnBrk="1" hangingPunct="1"/>
            <a:r>
              <a:rPr lang="en-CA" i="1" smtClean="0">
                <a:solidFill>
                  <a:schemeClr val="bg1"/>
                </a:solidFill>
                <a:latin typeface="Arial" pitchFamily="34" charset="0"/>
              </a:rPr>
              <a:t>3.5 Atomic Structure</a:t>
            </a:r>
            <a:br>
              <a:rPr lang="en-CA" i="1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n-CA" i="1" smtClean="0">
                <a:solidFill>
                  <a:schemeClr val="bg1"/>
                </a:solidFill>
                <a:latin typeface="Arial" pitchFamily="34" charset="0"/>
              </a:rPr>
              <a:t>and the Periodic Table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/>
            <a:r>
              <a:rPr lang="en-CA" smtClean="0">
                <a:latin typeface="Arial" pitchFamily="34" charset="0"/>
              </a:rPr>
              <a:t>Recap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0600"/>
            <a:ext cx="7772400" cy="4114800"/>
          </a:xfrm>
        </p:spPr>
        <p:txBody>
          <a:bodyPr/>
          <a:lstStyle/>
          <a:p>
            <a:pPr eaLnBrk="1" hangingPunct="1"/>
            <a:r>
              <a:rPr lang="en-CA" smtClean="0">
                <a:latin typeface="Arial" pitchFamily="34" charset="0"/>
              </a:rPr>
              <a:t>four quantized values that describe an electron in an atom</a:t>
            </a:r>
          </a:p>
          <a:p>
            <a:pPr eaLnBrk="1" hangingPunct="1"/>
            <a:r>
              <a:rPr lang="en-CA" smtClean="0">
                <a:latin typeface="Arial" pitchFamily="34" charset="0"/>
              </a:rPr>
              <a:t>Quantized means that the values are restricted to certain discrete values</a:t>
            </a:r>
          </a:p>
          <a:p>
            <a:pPr lvl="1" eaLnBrk="1" hangingPunct="1"/>
            <a:r>
              <a:rPr lang="en-CA" smtClean="0">
                <a:latin typeface="Arial" pitchFamily="34" charset="0"/>
              </a:rPr>
              <a:t>the values are not on a continuum like distance during a trip</a:t>
            </a:r>
          </a:p>
          <a:p>
            <a:pPr lvl="1" eaLnBrk="1" hangingPunct="1"/>
            <a:r>
              <a:rPr lang="en-CA" smtClean="0">
                <a:latin typeface="Arial" pitchFamily="34" charset="0"/>
              </a:rPr>
              <a:t>There are quantum leaps between the values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838200"/>
          </a:xfrm>
        </p:spPr>
        <p:txBody>
          <a:bodyPr/>
          <a:lstStyle/>
          <a:p>
            <a:pPr eaLnBrk="1" hangingPunct="1"/>
            <a:r>
              <a:rPr lang="en-CA" smtClean="0">
                <a:solidFill>
                  <a:srgbClr val="0026FF"/>
                </a:solidFill>
                <a:latin typeface="ImagoBQ-Medium" charset="0"/>
              </a:rPr>
              <a:t>Electron Orbitals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14400"/>
            <a:ext cx="7772400" cy="4114800"/>
          </a:xfrm>
        </p:spPr>
        <p:txBody>
          <a:bodyPr/>
          <a:lstStyle/>
          <a:p>
            <a:pPr eaLnBrk="1" hangingPunct="1"/>
            <a:r>
              <a:rPr lang="en-CA" smtClean="0">
                <a:latin typeface="Arial" pitchFamily="34" charset="0"/>
              </a:rPr>
              <a:t>An </a:t>
            </a:r>
            <a:r>
              <a:rPr lang="en-CA" b="1" smtClean="0">
                <a:latin typeface="Arial" pitchFamily="34" charset="0"/>
              </a:rPr>
              <a:t>orbit</a:t>
            </a:r>
            <a:r>
              <a:rPr lang="en-CA" smtClean="0">
                <a:latin typeface="Arial" pitchFamily="34" charset="0"/>
              </a:rPr>
              <a:t> is like a straight 2D pathway  </a:t>
            </a:r>
            <a:r>
              <a:rPr lang="en-CA" smtClean="0">
                <a:solidFill>
                  <a:srgbClr val="CC00CC"/>
                </a:solidFill>
                <a:latin typeface="Arial" pitchFamily="34" charset="0"/>
              </a:rPr>
              <a:t>Bohr</a:t>
            </a:r>
          </a:p>
          <a:p>
            <a:pPr eaLnBrk="1" hangingPunct="1"/>
            <a:r>
              <a:rPr lang="en-CA" b="1" smtClean="0">
                <a:latin typeface="Arial" pitchFamily="34" charset="0"/>
              </a:rPr>
              <a:t>orbital</a:t>
            </a:r>
            <a:r>
              <a:rPr lang="en-CA" smtClean="0">
                <a:latin typeface="Arial" pitchFamily="34" charset="0"/>
              </a:rPr>
              <a:t> defines a region (volume) of space where an electron may be found       </a:t>
            </a:r>
            <a:r>
              <a:rPr lang="en-CA" smtClean="0">
                <a:solidFill>
                  <a:srgbClr val="CC00CC"/>
                </a:solidFill>
                <a:latin typeface="Arial" pitchFamily="34" charset="0"/>
              </a:rPr>
              <a:t>Modern</a:t>
            </a:r>
          </a:p>
          <a:p>
            <a:pPr eaLnBrk="1" hangingPunct="1"/>
            <a:r>
              <a:rPr lang="en-CA" smtClean="0">
                <a:solidFill>
                  <a:srgbClr val="CC00CC"/>
                </a:solidFill>
                <a:latin typeface="Arial" pitchFamily="34" charset="0"/>
              </a:rPr>
              <a:t>Table 2 pg185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600" y="2971800"/>
            <a:ext cx="312896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572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800" smtClean="0">
                <a:latin typeface="Arial" pitchFamily="34" charset="0"/>
              </a:rPr>
              <a:t>The first two quantum numbers (</a:t>
            </a:r>
            <a:r>
              <a:rPr lang="en-CA" sz="2800" i="1" smtClean="0">
                <a:latin typeface="Arial" pitchFamily="34" charset="0"/>
              </a:rPr>
              <a:t>n </a:t>
            </a:r>
            <a:r>
              <a:rPr lang="en-CA" sz="2800" smtClean="0">
                <a:latin typeface="Arial" pitchFamily="34" charset="0"/>
              </a:rPr>
              <a:t>and </a:t>
            </a:r>
            <a:r>
              <a:rPr lang="en-CA" sz="2800" i="1" smtClean="0">
                <a:latin typeface="Arial" pitchFamily="34" charset="0"/>
              </a:rPr>
              <a:t>l</a:t>
            </a:r>
            <a:r>
              <a:rPr lang="en-CA" sz="2800" smtClean="0">
                <a:latin typeface="Arial" pitchFamily="34" charset="0"/>
              </a:rPr>
              <a:t>) describe electrons that have different energies under normal circumstances in multi-electron atoms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smtClean="0">
                <a:latin typeface="Arial" pitchFamily="34" charset="0"/>
              </a:rPr>
              <a:t>The last two quantum numbers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smtClean="0">
                <a:latin typeface="Arial" pitchFamily="34" charset="0"/>
              </a:rPr>
              <a:t>(</a:t>
            </a:r>
            <a:r>
              <a:rPr lang="en-CA" sz="2800" i="1" smtClean="0">
                <a:latin typeface="Arial" pitchFamily="34" charset="0"/>
              </a:rPr>
              <a:t>m</a:t>
            </a:r>
            <a:r>
              <a:rPr lang="en-CA" sz="2800" i="1" baseline="-25000" smtClean="0">
                <a:latin typeface="Arial" pitchFamily="34" charset="0"/>
              </a:rPr>
              <a:t>l</a:t>
            </a:r>
            <a:r>
              <a:rPr lang="en-CA" sz="2800" i="1" smtClean="0">
                <a:latin typeface="Arial" pitchFamily="34" charset="0"/>
              </a:rPr>
              <a:t> </a:t>
            </a:r>
            <a:r>
              <a:rPr lang="en-CA" sz="2800" smtClean="0">
                <a:latin typeface="Arial" pitchFamily="34" charset="0"/>
              </a:rPr>
              <a:t>,</a:t>
            </a:r>
            <a:r>
              <a:rPr lang="en-CA" sz="2800" i="1" smtClean="0">
                <a:latin typeface="Arial" pitchFamily="34" charset="0"/>
              </a:rPr>
              <a:t>m</a:t>
            </a:r>
            <a:r>
              <a:rPr lang="en-CA" sz="2800" i="1" baseline="-25000" smtClean="0">
                <a:latin typeface="Arial" pitchFamily="34" charset="0"/>
              </a:rPr>
              <a:t>s</a:t>
            </a:r>
            <a:r>
              <a:rPr lang="en-CA" sz="2800" smtClean="0">
                <a:latin typeface="Arial" pitchFamily="34" charset="0"/>
              </a:rPr>
              <a:t>) describe electrons that have different energies only under special conditions,such as the presence of a strong magnetic field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smtClean="0">
                <a:latin typeface="Arial" pitchFamily="34" charset="0"/>
              </a:rPr>
              <a:t>In creating energy level diagrams we will be focusing only on </a:t>
            </a:r>
            <a:r>
              <a:rPr lang="en-CA" sz="2800" i="1" smtClean="0">
                <a:latin typeface="Arial" pitchFamily="34" charset="0"/>
              </a:rPr>
              <a:t>n </a:t>
            </a:r>
            <a:r>
              <a:rPr lang="en-CA" sz="2800" smtClean="0">
                <a:latin typeface="Arial" pitchFamily="34" charset="0"/>
              </a:rPr>
              <a:t>and </a:t>
            </a:r>
            <a:r>
              <a:rPr lang="en-CA" sz="2800" i="1" smtClean="0">
                <a:latin typeface="Arial" pitchFamily="34" charset="0"/>
              </a:rPr>
              <a:t>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pPr eaLnBrk="1" hangingPunct="1"/>
            <a:r>
              <a:rPr lang="en-CA" smtClean="0">
                <a:latin typeface="Arial" pitchFamily="34" charset="0"/>
              </a:rPr>
              <a:t>Shell and Subshell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7772400" cy="4953000"/>
          </a:xfrm>
        </p:spPr>
        <p:txBody>
          <a:bodyPr/>
          <a:lstStyle/>
          <a:p>
            <a:pPr eaLnBrk="1" hangingPunct="1"/>
            <a:r>
              <a:rPr lang="en-CA" smtClean="0">
                <a:latin typeface="Arial" pitchFamily="34" charset="0"/>
              </a:rPr>
              <a:t>Shell (n): will keep the Bohr number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en-CA" smtClean="0">
                <a:latin typeface="Arial" pitchFamily="34" charset="0"/>
              </a:rPr>
              <a:t>n= 1,2,3…</a:t>
            </a:r>
          </a:p>
          <a:p>
            <a:pPr eaLnBrk="1" hangingPunct="1"/>
            <a:r>
              <a:rPr lang="en-CA" smtClean="0">
                <a:latin typeface="Arial" pitchFamily="34" charset="0"/>
              </a:rPr>
              <a:t>Subshell (</a:t>
            </a:r>
            <a:r>
              <a:rPr lang="en-CA" i="1" smtClean="0">
                <a:latin typeface="Arial" pitchFamily="34" charset="0"/>
              </a:rPr>
              <a:t>l): </a:t>
            </a:r>
            <a:r>
              <a:rPr lang="en-CA" smtClean="0">
                <a:latin typeface="Arial" pitchFamily="34" charset="0"/>
              </a:rPr>
              <a:t>we will use a letter symbol</a:t>
            </a:r>
          </a:p>
          <a:p>
            <a:pPr eaLnBrk="1" hangingPunct="1">
              <a:buFontTx/>
              <a:buNone/>
            </a:pPr>
            <a:endParaRPr lang="en-CA" i="1" smtClean="0">
              <a:latin typeface="Arial" pitchFamily="34" charset="0"/>
            </a:endParaRPr>
          </a:p>
          <a:p>
            <a:pPr eaLnBrk="1" hangingPunct="1"/>
            <a:endParaRPr lang="en-CA" smtClean="0"/>
          </a:p>
          <a:p>
            <a:pPr eaLnBrk="1" hangingPunct="1"/>
            <a:endParaRPr lang="en-CA" smtClean="0"/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44838"/>
            <a:ext cx="9144000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2475" y="228600"/>
            <a:ext cx="5165725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457200" y="609600"/>
            <a:ext cx="2590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Arial" pitchFamily="34" charset="0"/>
              </a:rPr>
              <a:t>Orbitals and their energies</a:t>
            </a:r>
          </a:p>
        </p:txBody>
      </p:sp>
      <p:sp>
        <p:nvSpPr>
          <p:cNvPr id="7172" name="Line 6"/>
          <p:cNvSpPr>
            <a:spLocks noChangeShapeType="1"/>
          </p:cNvSpPr>
          <p:nvPr/>
        </p:nvSpPr>
        <p:spPr bwMode="auto">
          <a:xfrm>
            <a:off x="2590800" y="5334000"/>
            <a:ext cx="9906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73" name="Line 7"/>
          <p:cNvSpPr>
            <a:spLocks noChangeShapeType="1"/>
          </p:cNvSpPr>
          <p:nvPr/>
        </p:nvSpPr>
        <p:spPr bwMode="auto">
          <a:xfrm flipV="1">
            <a:off x="2590800" y="4267200"/>
            <a:ext cx="10668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74" name="Text Box 8"/>
          <p:cNvSpPr txBox="1">
            <a:spLocks noChangeArrowheads="1"/>
          </p:cNvSpPr>
          <p:nvPr/>
        </p:nvSpPr>
        <p:spPr bwMode="auto">
          <a:xfrm>
            <a:off x="2286000" y="5105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</a:t>
            </a:r>
          </a:p>
        </p:txBody>
      </p:sp>
      <p:sp>
        <p:nvSpPr>
          <p:cNvPr id="7175" name="Line 9"/>
          <p:cNvSpPr>
            <a:spLocks noChangeShapeType="1"/>
          </p:cNvSpPr>
          <p:nvPr/>
        </p:nvSpPr>
        <p:spPr bwMode="auto">
          <a:xfrm>
            <a:off x="2362200" y="38100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76" name="Line 10"/>
          <p:cNvSpPr>
            <a:spLocks noChangeShapeType="1"/>
          </p:cNvSpPr>
          <p:nvPr/>
        </p:nvSpPr>
        <p:spPr bwMode="auto">
          <a:xfrm flipV="1">
            <a:off x="2438400" y="2819400"/>
            <a:ext cx="19812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77" name="Text Box 11"/>
          <p:cNvSpPr txBox="1">
            <a:spLocks noChangeArrowheads="1"/>
          </p:cNvSpPr>
          <p:nvPr/>
        </p:nvSpPr>
        <p:spPr bwMode="auto">
          <a:xfrm>
            <a:off x="2133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</a:p>
        </p:txBody>
      </p:sp>
      <p:sp>
        <p:nvSpPr>
          <p:cNvPr id="7178" name="Text Box 12"/>
          <p:cNvSpPr txBox="1">
            <a:spLocks noChangeArrowheads="1"/>
          </p:cNvSpPr>
          <p:nvPr/>
        </p:nvSpPr>
        <p:spPr bwMode="auto">
          <a:xfrm>
            <a:off x="1981200" y="2743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d</a:t>
            </a:r>
          </a:p>
        </p:txBody>
      </p:sp>
      <p:sp>
        <p:nvSpPr>
          <p:cNvPr id="7179" name="Line 13"/>
          <p:cNvSpPr>
            <a:spLocks noChangeShapeType="1"/>
          </p:cNvSpPr>
          <p:nvPr/>
        </p:nvSpPr>
        <p:spPr bwMode="auto">
          <a:xfrm flipV="1">
            <a:off x="2286000" y="2057400"/>
            <a:ext cx="30480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80" name="Line 14"/>
          <p:cNvSpPr>
            <a:spLocks noChangeShapeType="1"/>
          </p:cNvSpPr>
          <p:nvPr/>
        </p:nvSpPr>
        <p:spPr bwMode="auto">
          <a:xfrm flipV="1">
            <a:off x="2362200" y="1295400"/>
            <a:ext cx="304800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81" name="Line 15"/>
          <p:cNvSpPr>
            <a:spLocks noChangeShapeType="1"/>
          </p:cNvSpPr>
          <p:nvPr/>
        </p:nvSpPr>
        <p:spPr bwMode="auto">
          <a:xfrm flipV="1">
            <a:off x="2286000" y="533400"/>
            <a:ext cx="44958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82" name="Text Box 16"/>
          <p:cNvSpPr txBox="1">
            <a:spLocks noChangeArrowheads="1"/>
          </p:cNvSpPr>
          <p:nvPr/>
        </p:nvSpPr>
        <p:spPr bwMode="auto">
          <a:xfrm>
            <a:off x="1981200" y="1295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f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pPr eaLnBrk="1" hangingPunct="1"/>
            <a:r>
              <a:rPr lang="en-CA" sz="4000" smtClean="0">
                <a:latin typeface="Arial" pitchFamily="34" charset="0"/>
              </a:rPr>
              <a:t>Rules for Energy Level Diagrams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7772400" cy="4953000"/>
          </a:xfrm>
        </p:spPr>
        <p:txBody>
          <a:bodyPr/>
          <a:lstStyle/>
          <a:p>
            <a:pPr eaLnBrk="1" hangingPunct="1"/>
            <a:r>
              <a:rPr lang="en-CA" b="1" smtClean="0">
                <a:latin typeface="ImagoBQ-Medium" charset="0"/>
              </a:rPr>
              <a:t>Pauli exclusion principle</a:t>
            </a:r>
            <a:r>
              <a:rPr lang="en-CA" smtClean="0">
                <a:latin typeface="ImagoBQ-Medium" charset="0"/>
              </a:rPr>
              <a:t> </a:t>
            </a:r>
          </a:p>
          <a:p>
            <a:pPr lvl="1" eaLnBrk="1" hangingPunct="1"/>
            <a:r>
              <a:rPr lang="en-CA" smtClean="0">
                <a:latin typeface="ImagoBQ-Book" charset="0"/>
              </a:rPr>
              <a:t>no two electrons in an atom can have the same four quantum numbers; no two electrons in the same atomic orbital can have the same spin; only two electrons with opposite spins can occupy any one orbital</a:t>
            </a:r>
          </a:p>
        </p:txBody>
      </p:sp>
      <p:sp>
        <p:nvSpPr>
          <p:cNvPr id="8196" name="Oval 4"/>
          <p:cNvSpPr>
            <a:spLocks noChangeArrowheads="1"/>
          </p:cNvSpPr>
          <p:nvPr/>
        </p:nvSpPr>
        <p:spPr bwMode="auto">
          <a:xfrm>
            <a:off x="5029200" y="4343400"/>
            <a:ext cx="914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197" name="Oval 5"/>
          <p:cNvSpPr>
            <a:spLocks noChangeArrowheads="1"/>
          </p:cNvSpPr>
          <p:nvPr/>
        </p:nvSpPr>
        <p:spPr bwMode="auto">
          <a:xfrm>
            <a:off x="3505200" y="4343400"/>
            <a:ext cx="914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>
            <a:off x="3810000" y="4495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4038600" y="4495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 flipV="1">
            <a:off x="5410200" y="4495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>
            <a:off x="5638800" y="4495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>
            <a:off x="3429000" y="4267200"/>
            <a:ext cx="990600" cy="914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3" name="Line 11"/>
          <p:cNvSpPr>
            <a:spLocks noChangeShapeType="1"/>
          </p:cNvSpPr>
          <p:nvPr/>
        </p:nvSpPr>
        <p:spPr bwMode="auto">
          <a:xfrm flipH="1">
            <a:off x="3352800" y="4191000"/>
            <a:ext cx="1143000" cy="914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8600"/>
            <a:ext cx="7772400" cy="5867400"/>
          </a:xfrm>
        </p:spPr>
        <p:txBody>
          <a:bodyPr/>
          <a:lstStyle/>
          <a:p>
            <a:pPr eaLnBrk="1" hangingPunct="1"/>
            <a:r>
              <a:rPr lang="en-CA" b="1" smtClean="0">
                <a:latin typeface="ImagoBQ-Medium" charset="0"/>
              </a:rPr>
              <a:t>Aufbau principle</a:t>
            </a:r>
            <a:r>
              <a:rPr lang="en-CA" smtClean="0">
                <a:latin typeface="ImagoBQ-Medium" charset="0"/>
              </a:rPr>
              <a:t> </a:t>
            </a:r>
          </a:p>
          <a:p>
            <a:pPr lvl="1" eaLnBrk="1" hangingPunct="1"/>
            <a:r>
              <a:rPr lang="en-CA" smtClean="0"/>
              <a:t>“</a:t>
            </a:r>
            <a:r>
              <a:rPr lang="en-CA" smtClean="0">
                <a:latin typeface="ImagoBQ-Book" charset="0"/>
              </a:rPr>
              <a:t>aufbau</a:t>
            </a:r>
            <a:r>
              <a:rPr lang="en-CA" smtClean="0"/>
              <a:t>”</a:t>
            </a:r>
            <a:r>
              <a:rPr lang="en-CA" smtClean="0">
                <a:latin typeface="ImagoBQ-Book" charset="0"/>
              </a:rPr>
              <a:t> is German for building up; each electron is added to the lowest energy orbital available in an atom or ion</a:t>
            </a:r>
          </a:p>
        </p:txBody>
      </p:sp>
      <p:pic>
        <p:nvPicPr>
          <p:cNvPr id="921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362200"/>
            <a:ext cx="2873375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2286000"/>
            <a:ext cx="4645025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04800"/>
            <a:ext cx="7772400" cy="5791200"/>
          </a:xfrm>
        </p:spPr>
        <p:txBody>
          <a:bodyPr/>
          <a:lstStyle/>
          <a:p>
            <a:pPr eaLnBrk="1" hangingPunct="1"/>
            <a:r>
              <a:rPr lang="en-CA" smtClean="0">
                <a:latin typeface="ImagoBQ-Medium" charset="0"/>
              </a:rPr>
              <a:t>Hund</a:t>
            </a:r>
            <a:r>
              <a:rPr lang="en-CA" smtClean="0"/>
              <a:t>’</a:t>
            </a:r>
            <a:r>
              <a:rPr lang="en-CA" smtClean="0">
                <a:latin typeface="ImagoBQ-Medium" charset="0"/>
              </a:rPr>
              <a:t>s rule </a:t>
            </a:r>
            <a:r>
              <a:rPr lang="en-CA" smtClean="0">
                <a:latin typeface="ImagoBQ-Book" charset="0"/>
              </a:rPr>
              <a:t>one electron occupies each of several orbitals at the same energy before a second electron can occupy the same orbital</a:t>
            </a:r>
          </a:p>
        </p:txBody>
      </p:sp>
      <p:sp>
        <p:nvSpPr>
          <p:cNvPr id="9220" name="Oval 4"/>
          <p:cNvSpPr>
            <a:spLocks noChangeArrowheads="1"/>
          </p:cNvSpPr>
          <p:nvPr/>
        </p:nvSpPr>
        <p:spPr bwMode="auto">
          <a:xfrm>
            <a:off x="3733800" y="3200400"/>
            <a:ext cx="914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1" name="Oval 5"/>
          <p:cNvSpPr>
            <a:spLocks noChangeArrowheads="1"/>
          </p:cNvSpPr>
          <p:nvPr/>
        </p:nvSpPr>
        <p:spPr bwMode="auto">
          <a:xfrm>
            <a:off x="4876800" y="3200400"/>
            <a:ext cx="914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2" name="Oval 6"/>
          <p:cNvSpPr>
            <a:spLocks noChangeArrowheads="1"/>
          </p:cNvSpPr>
          <p:nvPr/>
        </p:nvSpPr>
        <p:spPr bwMode="auto">
          <a:xfrm>
            <a:off x="2667000" y="3200400"/>
            <a:ext cx="914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 flipV="1">
            <a:off x="2895600" y="34290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 flipV="1">
            <a:off x="4038600" y="3352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 flipV="1">
            <a:off x="5181600" y="3352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9226" name="Line 10"/>
          <p:cNvSpPr>
            <a:spLocks noChangeShapeType="1"/>
          </p:cNvSpPr>
          <p:nvPr/>
        </p:nvSpPr>
        <p:spPr bwMode="auto">
          <a:xfrm>
            <a:off x="3124200" y="34290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9220" grpId="0" animBg="1"/>
      <p:bldP spid="9221" grpId="0" animBg="1"/>
      <p:bldP spid="9222" grpId="0" animBg="1"/>
      <p:bldP spid="9223" grpId="0" animBg="1"/>
      <p:bldP spid="9224" grpId="0" animBg="1"/>
      <p:bldP spid="9225" grpId="0" animBg="1"/>
      <p:bldP spid="92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4000" smtClean="0">
                <a:latin typeface="Arial" pitchFamily="34" charset="0"/>
              </a:rPr>
              <a:t>Draw an energy level diagram for an oxygen atom.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US" sz="4000" smtClean="0">
                <a:latin typeface="Arial" pitchFamily="34" charset="0"/>
              </a:rPr>
              <a:t>What would a d orbital look like?</a:t>
            </a: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685800" y="28194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4000">
                <a:solidFill>
                  <a:schemeClr val="tx2"/>
                </a:solidFill>
                <a:latin typeface="Arial" pitchFamily="34" charset="0"/>
              </a:rPr>
              <a:t>What would a f orbital look like?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4000" smtClean="0">
                <a:latin typeface="Arial" pitchFamily="34" charset="0"/>
              </a:rPr>
              <a:t>Creating Energy-Level Diagrams for Anions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rial" pitchFamily="34" charset="0"/>
              </a:rPr>
              <a:t>same method as for atoms</a:t>
            </a:r>
          </a:p>
          <a:p>
            <a:pPr eaLnBrk="1" hangingPunct="1"/>
            <a:r>
              <a:rPr lang="en-US" i="1" smtClean="0">
                <a:latin typeface="Arial" pitchFamily="34" charset="0"/>
              </a:rPr>
              <a:t>Except add the extra electrons corresponding to the ion charge to the total number of electrons before proceeding to distribute the electrons into orbitals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4000" smtClean="0">
                <a:latin typeface="Arial" pitchFamily="34" charset="0"/>
              </a:rPr>
              <a:t>Ex. Draw an energy level diagram for N</a:t>
            </a:r>
            <a:r>
              <a:rPr lang="en-US" sz="4000" baseline="30000" smtClean="0">
                <a:latin typeface="Arial" pitchFamily="34" charset="0"/>
              </a:rPr>
              <a:t>3-</a:t>
            </a:r>
            <a:endParaRPr lang="en-US" sz="4000" smtClean="0">
              <a:latin typeface="Arial" pitchFamily="34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772400" cy="1143000"/>
          </a:xfrm>
        </p:spPr>
        <p:txBody>
          <a:bodyPr/>
          <a:lstStyle/>
          <a:p>
            <a:pPr eaLnBrk="1" hangingPunct="1"/>
            <a:r>
              <a:rPr lang="en-US" sz="4000" smtClean="0">
                <a:latin typeface="Arial" pitchFamily="34" charset="0"/>
              </a:rPr>
              <a:t>Energy Level Diagrams for Cations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7772400" cy="4114800"/>
          </a:xfrm>
        </p:spPr>
        <p:txBody>
          <a:bodyPr/>
          <a:lstStyle/>
          <a:p>
            <a:pPr eaLnBrk="1" hangingPunct="1"/>
            <a:r>
              <a:rPr lang="en-US" i="1" smtClean="0">
                <a:latin typeface="Arial" pitchFamily="34" charset="0"/>
              </a:rPr>
              <a:t>draw the energy-level diagram for the corresponding neutral atom first</a:t>
            </a:r>
          </a:p>
          <a:p>
            <a:pPr eaLnBrk="1" hangingPunct="1"/>
            <a:r>
              <a:rPr lang="en-US" i="1" smtClean="0">
                <a:latin typeface="Arial" pitchFamily="34" charset="0"/>
              </a:rPr>
              <a:t>then remove the number of electrons (corresponding to the ion charge) from the orbitals with the highest principal quantum number, 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533400"/>
            <a:ext cx="3124200" cy="41148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smtClean="0">
                <a:latin typeface="Arial" pitchFamily="34" charset="0"/>
              </a:rPr>
              <a:t>The zinc ion, has a two positive charge, 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latin typeface="Arial" pitchFamily="34" charset="0"/>
              </a:rPr>
              <a:t>Therefore it has two fewer electrons than the zinc atom.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latin typeface="Arial" pitchFamily="34" charset="0"/>
              </a:rPr>
              <a:t>Remove the two electrons from the orbital with the highest </a:t>
            </a:r>
            <a:r>
              <a:rPr lang="en-US" sz="2400" i="1" smtClean="0">
                <a:latin typeface="Arial" pitchFamily="34" charset="0"/>
              </a:rPr>
              <a:t>n 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latin typeface="Arial" pitchFamily="34" charset="0"/>
              </a:rPr>
              <a:t>the 4</a:t>
            </a:r>
            <a:r>
              <a:rPr lang="en-US" sz="2400" i="1" smtClean="0">
                <a:latin typeface="Arial" pitchFamily="34" charset="0"/>
              </a:rPr>
              <a:t>s </a:t>
            </a:r>
            <a:r>
              <a:rPr lang="en-US" sz="2400" smtClean="0">
                <a:latin typeface="Arial" pitchFamily="34" charset="0"/>
              </a:rPr>
              <a:t>orbital in this example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4000" smtClean="0">
                <a:latin typeface="Arial" pitchFamily="34" charset="0"/>
              </a:rPr>
              <a:t>Draw the energy level diagram for Lithium’s cation.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pPr eaLnBrk="1" hangingPunct="1"/>
            <a:r>
              <a:rPr lang="en-CA" smtClean="0">
                <a:solidFill>
                  <a:srgbClr val="0026FF"/>
                </a:solidFill>
                <a:latin typeface="Arial" pitchFamily="34" charset="0"/>
              </a:rPr>
              <a:t>Electron Configuration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7772400" cy="4876800"/>
          </a:xfrm>
        </p:spPr>
        <p:txBody>
          <a:bodyPr/>
          <a:lstStyle/>
          <a:p>
            <a:pPr eaLnBrk="1" hangingPunct="1"/>
            <a:r>
              <a:rPr lang="en-CA" smtClean="0">
                <a:latin typeface="Arial" pitchFamily="34" charset="0"/>
              </a:rPr>
              <a:t>provide the same information as the energy-level diagrams, but in a more concise format</a:t>
            </a:r>
          </a:p>
          <a:p>
            <a:pPr eaLnBrk="1" hangingPunct="1"/>
            <a:r>
              <a:rPr lang="en-CA" smtClean="0">
                <a:latin typeface="Arial" pitchFamily="34" charset="0"/>
              </a:rPr>
              <a:t>It is a listing of the number and kinds of electrons in order of increasing energy, written in a single line</a:t>
            </a:r>
          </a:p>
          <a:p>
            <a:pPr eaLnBrk="1" hangingPunct="1"/>
            <a:r>
              <a:rPr lang="en-CA" smtClean="0">
                <a:latin typeface="Arial" pitchFamily="34" charset="0"/>
              </a:rPr>
              <a:t>e.g., Mg: 1</a:t>
            </a:r>
            <a:r>
              <a:rPr lang="en-CA" i="1" smtClean="0">
                <a:latin typeface="Arial" pitchFamily="34" charset="0"/>
              </a:rPr>
              <a:t>s</a:t>
            </a:r>
            <a:r>
              <a:rPr lang="en-CA" baseline="30000" smtClean="0">
                <a:latin typeface="Arial" pitchFamily="34" charset="0"/>
              </a:rPr>
              <a:t>2</a:t>
            </a:r>
            <a:r>
              <a:rPr lang="en-CA" smtClean="0">
                <a:latin typeface="Arial" pitchFamily="34" charset="0"/>
              </a:rPr>
              <a:t> 2</a:t>
            </a:r>
            <a:r>
              <a:rPr lang="en-CA" i="1" smtClean="0">
                <a:latin typeface="Arial" pitchFamily="34" charset="0"/>
              </a:rPr>
              <a:t>s</a:t>
            </a:r>
            <a:r>
              <a:rPr lang="en-CA" baseline="30000" smtClean="0">
                <a:latin typeface="Arial" pitchFamily="34" charset="0"/>
              </a:rPr>
              <a:t>2</a:t>
            </a:r>
            <a:r>
              <a:rPr lang="en-CA" smtClean="0">
                <a:latin typeface="Arial" pitchFamily="34" charset="0"/>
              </a:rPr>
              <a:t> 2</a:t>
            </a:r>
            <a:r>
              <a:rPr lang="en-CA" i="1" smtClean="0">
                <a:latin typeface="Arial" pitchFamily="34" charset="0"/>
              </a:rPr>
              <a:t>p</a:t>
            </a:r>
            <a:r>
              <a:rPr lang="en-CA" baseline="30000" smtClean="0">
                <a:latin typeface="Arial" pitchFamily="34" charset="0"/>
              </a:rPr>
              <a:t>6</a:t>
            </a:r>
            <a:r>
              <a:rPr lang="en-CA" smtClean="0">
                <a:latin typeface="Arial" pitchFamily="34" charset="0"/>
              </a:rPr>
              <a:t> 3</a:t>
            </a:r>
            <a:r>
              <a:rPr lang="en-CA" i="1" smtClean="0">
                <a:latin typeface="Arial" pitchFamily="34" charset="0"/>
              </a:rPr>
              <a:t>s</a:t>
            </a:r>
            <a:r>
              <a:rPr lang="en-CA" baseline="30000" smtClean="0">
                <a:latin typeface="Arial" pitchFamily="34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smtClean="0">
                <a:latin typeface="Arial" pitchFamily="34" charset="0"/>
              </a:rPr>
              <a:t>Draw electron configurations for the following: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2971800" cy="4114800"/>
          </a:xfrm>
        </p:spPr>
        <p:txBody>
          <a:bodyPr/>
          <a:lstStyle/>
          <a:p>
            <a:pPr marL="609600" indent="-609600" eaLnBrk="1" hangingPunct="1">
              <a:buFontTx/>
              <a:buAutoNum type="alphaLcParenR"/>
            </a:pPr>
            <a:r>
              <a:rPr lang="en-CA" smtClean="0">
                <a:latin typeface="Arial" pitchFamily="34" charset="0"/>
              </a:rPr>
              <a:t>oxygen atom</a:t>
            </a:r>
          </a:p>
          <a:p>
            <a:pPr marL="609600" indent="-609600" eaLnBrk="1" hangingPunct="1">
              <a:buFontTx/>
              <a:buAutoNum type="alphaLcParenR"/>
            </a:pPr>
            <a:endParaRPr lang="en-CA" smtClean="0">
              <a:latin typeface="Arial" pitchFamily="34" charset="0"/>
            </a:endParaRPr>
          </a:p>
          <a:p>
            <a:pPr marL="609600" indent="-609600" eaLnBrk="1" hangingPunct="1">
              <a:buFontTx/>
              <a:buAutoNum type="alphaLcParenR"/>
            </a:pPr>
            <a:r>
              <a:rPr lang="en-CA" smtClean="0">
                <a:latin typeface="Arial" pitchFamily="34" charset="0"/>
              </a:rPr>
              <a:t>sulfide ion</a:t>
            </a:r>
          </a:p>
          <a:p>
            <a:pPr marL="609600" indent="-609600" eaLnBrk="1" hangingPunct="1">
              <a:buFontTx/>
              <a:buAutoNum type="alphaLcParenR"/>
            </a:pPr>
            <a:endParaRPr lang="en-CA" smtClean="0">
              <a:latin typeface="Arial" pitchFamily="34" charset="0"/>
            </a:endParaRPr>
          </a:p>
          <a:p>
            <a:pPr marL="609600" indent="-609600" eaLnBrk="1" hangingPunct="1">
              <a:buFontTx/>
              <a:buAutoNum type="alphaLcParenR"/>
            </a:pPr>
            <a:r>
              <a:rPr lang="en-CA" smtClean="0">
                <a:latin typeface="Arial" pitchFamily="34" charset="0"/>
              </a:rPr>
              <a:t>iron atom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  <p:bldP spid="3075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sz="3600" smtClean="0">
                <a:latin typeface="Arial" pitchFamily="34" charset="0"/>
              </a:rPr>
              <a:t>Write the electron configuration for the tin atom and the tin(</a:t>
            </a:r>
            <a:r>
              <a:rPr lang="en-CA" sz="3600" smtClean="0"/>
              <a:t>II</a:t>
            </a:r>
            <a:r>
              <a:rPr lang="en-CA" sz="3600" smtClean="0">
                <a:latin typeface="Arial" pitchFamily="34" charset="0"/>
              </a:rPr>
              <a:t>) 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2286000"/>
          </a:xfrm>
        </p:spPr>
        <p:txBody>
          <a:bodyPr/>
          <a:lstStyle/>
          <a:p>
            <a:pPr algn="l" eaLnBrk="1" hangingPunct="1"/>
            <a:r>
              <a:rPr lang="en-CA" sz="2800" i="1" smtClean="0">
                <a:latin typeface="Arial" pitchFamily="34" charset="0"/>
              </a:rPr>
              <a:t>Identify the element whose atoms have the following electron configuration:</a:t>
            </a:r>
            <a:br>
              <a:rPr lang="en-CA" sz="2800" i="1" smtClean="0">
                <a:latin typeface="Arial" pitchFamily="34" charset="0"/>
              </a:rPr>
            </a:br>
            <a:endParaRPr lang="en-CA" sz="2800" i="1" smtClean="0">
              <a:latin typeface="Arial" pitchFamily="34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001000" cy="990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CA" sz="2800" smtClean="0">
                <a:latin typeface="Arial" pitchFamily="34" charset="0"/>
              </a:rPr>
              <a:t>a) 1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2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2</a:t>
            </a:r>
            <a:r>
              <a:rPr lang="en-CA" sz="2800" i="1" smtClean="0">
                <a:latin typeface="Arial" pitchFamily="34" charset="0"/>
              </a:rPr>
              <a:t>p</a:t>
            </a:r>
            <a:r>
              <a:rPr lang="en-CA" sz="2800" baseline="30000" smtClean="0">
                <a:latin typeface="Arial" pitchFamily="34" charset="0"/>
              </a:rPr>
              <a:t>6</a:t>
            </a:r>
            <a:r>
              <a:rPr lang="en-CA" sz="2800" smtClean="0">
                <a:latin typeface="Arial" pitchFamily="34" charset="0"/>
              </a:rPr>
              <a:t> 3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3</a:t>
            </a:r>
            <a:r>
              <a:rPr lang="en-CA" sz="2800" i="1" smtClean="0">
                <a:latin typeface="Arial" pitchFamily="34" charset="0"/>
              </a:rPr>
              <a:t>p</a:t>
            </a:r>
            <a:r>
              <a:rPr lang="en-CA" sz="2800" baseline="30000" smtClean="0">
                <a:latin typeface="Arial" pitchFamily="34" charset="0"/>
              </a:rPr>
              <a:t>6</a:t>
            </a:r>
            <a:r>
              <a:rPr lang="en-CA" sz="2800" smtClean="0">
                <a:latin typeface="Arial" pitchFamily="34" charset="0"/>
              </a:rPr>
              <a:t> 4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3</a:t>
            </a:r>
            <a:r>
              <a:rPr lang="en-CA" sz="2800" i="1" smtClean="0">
                <a:latin typeface="Arial" pitchFamily="34" charset="0"/>
              </a:rPr>
              <a:t>d</a:t>
            </a:r>
            <a:r>
              <a:rPr lang="en-CA" sz="2800" baseline="30000" smtClean="0">
                <a:latin typeface="Arial" pitchFamily="34" charset="0"/>
              </a:rPr>
              <a:t>10</a:t>
            </a:r>
            <a:r>
              <a:rPr lang="en-CA" sz="2800" smtClean="0">
                <a:latin typeface="Arial" pitchFamily="34" charset="0"/>
              </a:rPr>
              <a:t>4</a:t>
            </a:r>
            <a:r>
              <a:rPr lang="en-CA" sz="2800" i="1" smtClean="0">
                <a:latin typeface="Arial" pitchFamily="34" charset="0"/>
              </a:rPr>
              <a:t>p</a:t>
            </a:r>
            <a:r>
              <a:rPr lang="en-CA" sz="2800" baseline="30000" smtClean="0">
                <a:latin typeface="Arial" pitchFamily="34" charset="0"/>
              </a:rPr>
              <a:t>6</a:t>
            </a:r>
            <a:r>
              <a:rPr lang="en-CA" sz="2800" smtClean="0">
                <a:latin typeface="Arial" pitchFamily="34" charset="0"/>
              </a:rPr>
              <a:t> 5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4</a:t>
            </a:r>
            <a:r>
              <a:rPr lang="en-CA" sz="2800" i="1" smtClean="0">
                <a:latin typeface="Arial" pitchFamily="34" charset="0"/>
              </a:rPr>
              <a:t>d</a:t>
            </a:r>
            <a:r>
              <a:rPr lang="en-CA" sz="2800" baseline="30000" smtClean="0">
                <a:latin typeface="Arial" pitchFamily="34" charset="0"/>
              </a:rPr>
              <a:t>10</a:t>
            </a:r>
            <a:r>
              <a:rPr lang="en-CA" sz="2800" smtClean="0">
                <a:latin typeface="Arial" pitchFamily="34" charset="0"/>
              </a:rPr>
              <a:t> 5</a:t>
            </a:r>
            <a:r>
              <a:rPr lang="en-CA" sz="2800" i="1" smtClean="0">
                <a:latin typeface="Arial" pitchFamily="34" charset="0"/>
              </a:rPr>
              <a:t>p</a:t>
            </a:r>
            <a:r>
              <a:rPr lang="en-CA" sz="2800" baseline="30000" smtClean="0">
                <a:latin typeface="Arial" pitchFamily="34" charset="0"/>
              </a:rPr>
              <a:t>6 </a:t>
            </a:r>
            <a:r>
              <a:rPr lang="en-CA" sz="2800" smtClean="0">
                <a:latin typeface="Arial" pitchFamily="34" charset="0"/>
              </a:rPr>
              <a:t>6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5</a:t>
            </a:r>
            <a:r>
              <a:rPr lang="en-CA" sz="2800" i="1" smtClean="0">
                <a:latin typeface="Arial" pitchFamily="34" charset="0"/>
              </a:rPr>
              <a:t>d</a:t>
            </a:r>
            <a:r>
              <a:rPr lang="en-CA" sz="2800" baseline="30000" smtClean="0">
                <a:latin typeface="Arial" pitchFamily="34" charset="0"/>
              </a:rPr>
              <a:t>10 </a:t>
            </a:r>
            <a:r>
              <a:rPr lang="en-CA" sz="2800" smtClean="0">
                <a:latin typeface="Arial" pitchFamily="34" charset="0"/>
              </a:rPr>
              <a:t>4</a:t>
            </a:r>
            <a:r>
              <a:rPr lang="en-CA" sz="2800" i="1" smtClean="0">
                <a:latin typeface="Arial" pitchFamily="34" charset="0"/>
              </a:rPr>
              <a:t>f</a:t>
            </a:r>
            <a:r>
              <a:rPr lang="en-CA" sz="2800" baseline="30000" smtClean="0">
                <a:latin typeface="Arial" pitchFamily="34" charset="0"/>
              </a:rPr>
              <a:t>14 </a:t>
            </a:r>
            <a:r>
              <a:rPr lang="en-CA" sz="2800" smtClean="0">
                <a:latin typeface="Arial" pitchFamily="34" charset="0"/>
              </a:rPr>
              <a:t>6</a:t>
            </a:r>
            <a:r>
              <a:rPr lang="en-CA" sz="2800" i="1" smtClean="0">
                <a:latin typeface="Arial" pitchFamily="34" charset="0"/>
              </a:rPr>
              <a:t>p</a:t>
            </a:r>
            <a:r>
              <a:rPr lang="en-CA" sz="2800" baseline="30000" smtClean="0">
                <a:latin typeface="Arial" pitchFamily="34" charset="0"/>
              </a:rPr>
              <a:t>4</a:t>
            </a:r>
            <a:r>
              <a:rPr lang="en-CA" sz="2800" smtClean="0">
                <a:latin typeface="Arial" pitchFamily="34" charset="0"/>
              </a:rPr>
              <a:t> 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33400" y="3962400"/>
            <a:ext cx="754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CA" sz="2800">
                <a:latin typeface="Arial" pitchFamily="34" charset="0"/>
              </a:rPr>
              <a:t>b) 1</a:t>
            </a:r>
            <a:r>
              <a:rPr lang="en-CA" sz="2800" i="1">
                <a:latin typeface="Arial" pitchFamily="34" charset="0"/>
              </a:rPr>
              <a:t>s</a:t>
            </a:r>
            <a:r>
              <a:rPr lang="en-CA" sz="2800" baseline="30000">
                <a:latin typeface="Arial" pitchFamily="34" charset="0"/>
              </a:rPr>
              <a:t>2</a:t>
            </a:r>
            <a:r>
              <a:rPr lang="en-CA" sz="2800">
                <a:latin typeface="Arial" pitchFamily="34" charset="0"/>
              </a:rPr>
              <a:t> 2</a:t>
            </a:r>
            <a:r>
              <a:rPr lang="en-CA" sz="2800" i="1">
                <a:latin typeface="Arial" pitchFamily="34" charset="0"/>
              </a:rPr>
              <a:t>s</a:t>
            </a:r>
            <a:r>
              <a:rPr lang="en-CA" sz="2800" baseline="30000">
                <a:latin typeface="Arial" pitchFamily="34" charset="0"/>
              </a:rPr>
              <a:t>2</a:t>
            </a:r>
            <a:r>
              <a:rPr lang="en-CA" sz="2800">
                <a:latin typeface="Arial" pitchFamily="34" charset="0"/>
              </a:rPr>
              <a:t> 2</a:t>
            </a:r>
            <a:r>
              <a:rPr lang="en-CA" sz="2800" i="1">
                <a:latin typeface="Arial" pitchFamily="34" charset="0"/>
              </a:rPr>
              <a:t>p</a:t>
            </a:r>
            <a:r>
              <a:rPr lang="en-CA" sz="2800" baseline="30000">
                <a:latin typeface="Arial" pitchFamily="34" charset="0"/>
              </a:rPr>
              <a:t>6</a:t>
            </a:r>
            <a:r>
              <a:rPr lang="en-CA" sz="2800">
                <a:latin typeface="Arial" pitchFamily="34" charset="0"/>
              </a:rPr>
              <a:t> 3</a:t>
            </a:r>
            <a:r>
              <a:rPr lang="en-CA" sz="2800" i="1">
                <a:latin typeface="Arial" pitchFamily="34" charset="0"/>
              </a:rPr>
              <a:t>s</a:t>
            </a:r>
            <a:r>
              <a:rPr lang="en-CA" sz="2800" baseline="30000">
                <a:latin typeface="Arial" pitchFamily="34" charset="0"/>
              </a:rPr>
              <a:t>2</a:t>
            </a:r>
            <a:r>
              <a:rPr lang="en-CA" sz="2800">
                <a:latin typeface="Arial" pitchFamily="34" charset="0"/>
              </a:rPr>
              <a:t> 3</a:t>
            </a:r>
            <a:r>
              <a:rPr lang="en-CA" sz="2800" i="1">
                <a:latin typeface="Arial" pitchFamily="34" charset="0"/>
              </a:rPr>
              <a:t>p</a:t>
            </a:r>
            <a:r>
              <a:rPr lang="en-CA" sz="2800" baseline="30000">
                <a:latin typeface="Arial" pitchFamily="34" charset="0"/>
              </a:rPr>
              <a:t>6</a:t>
            </a:r>
            <a:r>
              <a:rPr lang="en-CA" sz="2800">
                <a:latin typeface="Arial" pitchFamily="34" charset="0"/>
              </a:rPr>
              <a:t> 4</a:t>
            </a:r>
            <a:r>
              <a:rPr lang="en-CA" sz="2800" i="1">
                <a:latin typeface="Arial" pitchFamily="34" charset="0"/>
              </a:rPr>
              <a:t>s</a:t>
            </a:r>
            <a:r>
              <a:rPr lang="en-CA" sz="2800" baseline="30000">
                <a:latin typeface="Arial" pitchFamily="34" charset="0"/>
              </a:rPr>
              <a:t>2</a:t>
            </a:r>
            <a:r>
              <a:rPr lang="en-CA" sz="2800">
                <a:latin typeface="Arial" pitchFamily="34" charset="0"/>
              </a:rPr>
              <a:t> 3</a:t>
            </a:r>
            <a:r>
              <a:rPr lang="en-CA" sz="2800" i="1">
                <a:latin typeface="Arial" pitchFamily="34" charset="0"/>
              </a:rPr>
              <a:t>d</a:t>
            </a:r>
            <a:r>
              <a:rPr lang="en-CA" sz="2800" baseline="30000">
                <a:latin typeface="Arial" pitchFamily="34" charset="0"/>
              </a:rPr>
              <a:t>10</a:t>
            </a:r>
            <a:r>
              <a:rPr lang="en-CA" sz="2800">
                <a:latin typeface="Arial" pitchFamily="34" charset="0"/>
              </a:rPr>
              <a:t>4</a:t>
            </a:r>
            <a:r>
              <a:rPr lang="en-CA" sz="2800" i="1">
                <a:latin typeface="Arial" pitchFamily="34" charset="0"/>
              </a:rPr>
              <a:t>p</a:t>
            </a:r>
            <a:r>
              <a:rPr lang="en-CA" sz="2800" baseline="30000">
                <a:latin typeface="Arial" pitchFamily="34" charset="0"/>
              </a:rPr>
              <a:t>5</a:t>
            </a:r>
            <a:endParaRPr lang="en-CA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3" grpId="0" build="p" autoUpdateAnimBg="0"/>
      <p:bldP spid="5125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smtClean="0">
                <a:solidFill>
                  <a:srgbClr val="0026FF"/>
                </a:solidFill>
                <a:latin typeface="Arial" pitchFamily="34" charset="0"/>
              </a:rPr>
              <a:t>Shorthand Form of Electron Configurations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z="2800" smtClean="0">
                <a:latin typeface="Arial" pitchFamily="34" charset="0"/>
              </a:rPr>
              <a:t>There is an internationally accepted shortcut for writing electron configurations</a:t>
            </a:r>
          </a:p>
          <a:p>
            <a:pPr eaLnBrk="1" hangingPunct="1"/>
            <a:r>
              <a:rPr lang="en-CA" sz="2800" smtClean="0">
                <a:latin typeface="Arial" pitchFamily="34" charset="0"/>
              </a:rPr>
              <a:t>Core electrons of an atom are expressed by using a symbol to represent all of the electrons of the preceding noble gas</a:t>
            </a:r>
          </a:p>
          <a:p>
            <a:pPr eaLnBrk="1" hangingPunct="1"/>
            <a:r>
              <a:rPr lang="en-CA" sz="2800" smtClean="0">
                <a:latin typeface="Arial" pitchFamily="34" charset="0"/>
              </a:rPr>
              <a:t>the remaining electrons beyond the noble gas are shown in the electron configuration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8001000" cy="1143000"/>
          </a:xfrm>
        </p:spPr>
        <p:txBody>
          <a:bodyPr/>
          <a:lstStyle/>
          <a:p>
            <a:pPr algn="l" eaLnBrk="1" hangingPunct="1"/>
            <a:r>
              <a:rPr lang="en-CA" sz="3200" smtClean="0">
                <a:latin typeface="Arial" pitchFamily="34" charset="0"/>
              </a:rPr>
              <a:t>Previously we did the configuration for tin, now put it in shorthand configuration.</a:t>
            </a:r>
            <a:r>
              <a:rPr lang="en-CA" smtClean="0">
                <a:latin typeface="Arial" pitchFamily="34" charset="0"/>
              </a:rPr>
              <a:t>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077200" cy="1676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CA" sz="2800" smtClean="0">
                <a:latin typeface="Arial" pitchFamily="34" charset="0"/>
              </a:rPr>
              <a:t>Sn:1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2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2</a:t>
            </a:r>
            <a:r>
              <a:rPr lang="en-CA" sz="2800" i="1" smtClean="0">
                <a:latin typeface="Arial" pitchFamily="34" charset="0"/>
              </a:rPr>
              <a:t>p</a:t>
            </a:r>
            <a:r>
              <a:rPr lang="en-CA" sz="2800" baseline="30000" smtClean="0">
                <a:latin typeface="Arial" pitchFamily="34" charset="0"/>
              </a:rPr>
              <a:t>6</a:t>
            </a:r>
            <a:r>
              <a:rPr lang="en-CA" sz="2800" smtClean="0">
                <a:latin typeface="Arial" pitchFamily="34" charset="0"/>
              </a:rPr>
              <a:t> 3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3</a:t>
            </a:r>
            <a:r>
              <a:rPr lang="en-CA" sz="2800" i="1" smtClean="0">
                <a:latin typeface="Arial" pitchFamily="34" charset="0"/>
              </a:rPr>
              <a:t>p</a:t>
            </a:r>
            <a:r>
              <a:rPr lang="en-CA" sz="2800" baseline="30000" smtClean="0">
                <a:latin typeface="Arial" pitchFamily="34" charset="0"/>
              </a:rPr>
              <a:t>6</a:t>
            </a:r>
            <a:r>
              <a:rPr lang="en-CA" sz="2800" smtClean="0">
                <a:latin typeface="Arial" pitchFamily="34" charset="0"/>
              </a:rPr>
              <a:t> 4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3</a:t>
            </a:r>
            <a:r>
              <a:rPr lang="en-CA" sz="2800" i="1" smtClean="0">
                <a:latin typeface="Arial" pitchFamily="34" charset="0"/>
              </a:rPr>
              <a:t>d</a:t>
            </a:r>
            <a:r>
              <a:rPr lang="en-CA" sz="2800" baseline="30000" smtClean="0">
                <a:latin typeface="Arial" pitchFamily="34" charset="0"/>
              </a:rPr>
              <a:t>10</a:t>
            </a:r>
            <a:r>
              <a:rPr lang="en-CA" sz="2800" smtClean="0">
                <a:latin typeface="Arial" pitchFamily="34" charset="0"/>
              </a:rPr>
              <a:t>4</a:t>
            </a:r>
            <a:r>
              <a:rPr lang="en-CA" sz="2800" i="1" smtClean="0">
                <a:latin typeface="Arial" pitchFamily="34" charset="0"/>
              </a:rPr>
              <a:t>p</a:t>
            </a:r>
            <a:r>
              <a:rPr lang="en-CA" sz="2800" baseline="30000" smtClean="0">
                <a:latin typeface="Arial" pitchFamily="34" charset="0"/>
              </a:rPr>
              <a:t>6</a:t>
            </a:r>
            <a:r>
              <a:rPr lang="en-CA" sz="2800" smtClean="0">
                <a:latin typeface="Arial" pitchFamily="34" charset="0"/>
              </a:rPr>
              <a:t>6 5</a:t>
            </a:r>
            <a:r>
              <a:rPr lang="en-CA" sz="2800" i="1" smtClean="0">
                <a:latin typeface="Arial" pitchFamily="34" charset="0"/>
              </a:rPr>
              <a:t>s</a:t>
            </a:r>
            <a:r>
              <a:rPr lang="en-CA" sz="2800" baseline="30000" smtClean="0">
                <a:latin typeface="Arial" pitchFamily="34" charset="0"/>
              </a:rPr>
              <a:t>2</a:t>
            </a:r>
            <a:r>
              <a:rPr lang="en-CA" sz="2800" smtClean="0">
                <a:latin typeface="Arial" pitchFamily="34" charset="0"/>
              </a:rPr>
              <a:t> 4</a:t>
            </a:r>
            <a:r>
              <a:rPr lang="en-CA" sz="2800" i="1" smtClean="0">
                <a:latin typeface="Arial" pitchFamily="34" charset="0"/>
              </a:rPr>
              <a:t>d</a:t>
            </a:r>
            <a:r>
              <a:rPr lang="en-CA" sz="2800" baseline="30000" smtClean="0">
                <a:latin typeface="Arial" pitchFamily="34" charset="0"/>
              </a:rPr>
              <a:t>10</a:t>
            </a:r>
            <a:r>
              <a:rPr lang="en-CA" sz="2800" smtClean="0">
                <a:latin typeface="Arial" pitchFamily="34" charset="0"/>
              </a:rPr>
              <a:t> 5</a:t>
            </a:r>
            <a:r>
              <a:rPr lang="en-CA" sz="2800" i="1" smtClean="0">
                <a:latin typeface="Arial" pitchFamily="34" charset="0"/>
              </a:rPr>
              <a:t>p</a:t>
            </a:r>
            <a:r>
              <a:rPr lang="en-CA" sz="2800" baseline="30000" smtClean="0">
                <a:latin typeface="Arial" pitchFamily="34" charset="0"/>
              </a:rPr>
              <a:t>2</a:t>
            </a:r>
          </a:p>
          <a:p>
            <a:pPr eaLnBrk="1" hangingPunct="1">
              <a:buFontTx/>
              <a:buNone/>
            </a:pPr>
            <a:endParaRPr lang="en-CA" sz="2800" baseline="30000" smtClean="0">
              <a:latin typeface="Arial" pitchFamily="34" charset="0"/>
            </a:endParaRPr>
          </a:p>
          <a:p>
            <a:pPr eaLnBrk="1" hangingPunct="1">
              <a:buFontTx/>
              <a:buNone/>
            </a:pPr>
            <a:endParaRPr lang="en-CA" sz="2800" baseline="30000" smtClean="0">
              <a:latin typeface="Arial" pitchFamily="34" charset="0"/>
            </a:endParaRPr>
          </a:p>
          <a:p>
            <a:pPr eaLnBrk="1" hangingPunct="1"/>
            <a:endParaRPr lang="en-CA" sz="280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15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pPr eaLnBrk="1" hangingPunct="1"/>
            <a:r>
              <a:rPr lang="en-CA" dirty="0" smtClean="0">
                <a:solidFill>
                  <a:srgbClr val="0026FF"/>
                </a:solidFill>
                <a:latin typeface="Arial" pitchFamily="34" charset="0"/>
              </a:rPr>
              <a:t>Explaining the Periodic Table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114800"/>
          </a:xfrm>
        </p:spPr>
        <p:txBody>
          <a:bodyPr/>
          <a:lstStyle/>
          <a:p>
            <a:pPr eaLnBrk="1" hangingPunct="1"/>
            <a:r>
              <a:rPr lang="en-CA" i="1" dirty="0" smtClean="0">
                <a:latin typeface="Minion-Italic" charset="0"/>
              </a:rPr>
              <a:t>s</a:t>
            </a:r>
            <a:r>
              <a:rPr lang="en-CA" dirty="0" smtClean="0">
                <a:latin typeface="Minion-Regular" charset="0"/>
              </a:rPr>
              <a:t>, </a:t>
            </a:r>
            <a:r>
              <a:rPr lang="en-CA" i="1" dirty="0" smtClean="0">
                <a:latin typeface="Minion-Italic" charset="0"/>
              </a:rPr>
              <a:t>p</a:t>
            </a:r>
            <a:r>
              <a:rPr lang="en-CA" dirty="0" smtClean="0">
                <a:latin typeface="Minion-Regular" charset="0"/>
              </a:rPr>
              <a:t>, </a:t>
            </a:r>
            <a:r>
              <a:rPr lang="en-CA" i="1" dirty="0" smtClean="0">
                <a:latin typeface="Minion-Italic" charset="0"/>
              </a:rPr>
              <a:t>d</a:t>
            </a:r>
            <a:r>
              <a:rPr lang="en-CA" dirty="0" smtClean="0">
                <a:latin typeface="Minion-Regular" charset="0"/>
              </a:rPr>
              <a:t>, and </a:t>
            </a:r>
            <a:r>
              <a:rPr lang="en-CA" i="1" dirty="0" smtClean="0">
                <a:latin typeface="Minion-Italic" charset="0"/>
              </a:rPr>
              <a:t>f </a:t>
            </a:r>
            <a:r>
              <a:rPr lang="en-CA" dirty="0" err="1" smtClean="0">
                <a:latin typeface="Minion-Regular" charset="0"/>
              </a:rPr>
              <a:t>orbitals</a:t>
            </a:r>
            <a:r>
              <a:rPr lang="en-CA" dirty="0" smtClean="0">
                <a:latin typeface="Minion-Regular" charset="0"/>
              </a:rPr>
              <a:t> corresponds exactly to the number of columns of elements in the </a:t>
            </a:r>
            <a:r>
              <a:rPr lang="en-CA" i="1" dirty="0" smtClean="0">
                <a:latin typeface="Minion-Italic" charset="0"/>
              </a:rPr>
              <a:t>s</a:t>
            </a:r>
            <a:r>
              <a:rPr lang="en-CA" dirty="0" smtClean="0">
                <a:latin typeface="Minion-Regular" charset="0"/>
              </a:rPr>
              <a:t>, </a:t>
            </a:r>
            <a:r>
              <a:rPr lang="en-CA" i="1" dirty="0" smtClean="0">
                <a:latin typeface="Minion-Italic" charset="0"/>
              </a:rPr>
              <a:t>p</a:t>
            </a:r>
            <a:r>
              <a:rPr lang="en-CA" dirty="0" smtClean="0">
                <a:latin typeface="Minion-Regular" charset="0"/>
              </a:rPr>
              <a:t>, </a:t>
            </a:r>
            <a:r>
              <a:rPr lang="en-CA" i="1" dirty="0" smtClean="0">
                <a:latin typeface="Minion-Italic" charset="0"/>
              </a:rPr>
              <a:t>d</a:t>
            </a:r>
            <a:r>
              <a:rPr lang="en-CA" dirty="0" smtClean="0">
                <a:latin typeface="Minion-Regular" charset="0"/>
              </a:rPr>
              <a:t>, and </a:t>
            </a:r>
            <a:r>
              <a:rPr lang="en-CA" i="1" dirty="0" smtClean="0">
                <a:latin typeface="Minion-Italic" charset="0"/>
              </a:rPr>
              <a:t>f </a:t>
            </a:r>
            <a:r>
              <a:rPr lang="en-CA" dirty="0" smtClean="0">
                <a:latin typeface="Minion-Regular" charset="0"/>
              </a:rPr>
              <a:t>blocks in the periodic table</a:t>
            </a:r>
          </a:p>
          <a:p>
            <a:pPr eaLnBrk="1" hangingPunct="1"/>
            <a:r>
              <a:rPr lang="en-CA" dirty="0" smtClean="0">
                <a:latin typeface="Minion-Regular" charset="0"/>
              </a:rPr>
              <a:t>noble gas </a:t>
            </a:r>
            <a:r>
              <a:rPr lang="en-CA" dirty="0" err="1" smtClean="0">
                <a:latin typeface="Minion-Regular" charset="0"/>
              </a:rPr>
              <a:t>family,Group</a:t>
            </a:r>
            <a:r>
              <a:rPr lang="en-CA" dirty="0" smtClean="0">
                <a:latin typeface="Minion-Regular" charset="0"/>
              </a:rPr>
              <a:t> 18, is a group of gases that are generally nonreactive</a:t>
            </a:r>
          </a:p>
          <a:p>
            <a:pPr lvl="1" eaLnBrk="1" hangingPunct="1"/>
            <a:r>
              <a:rPr lang="en-CA" dirty="0" smtClean="0">
                <a:latin typeface="Minion-Regular" charset="0"/>
              </a:rPr>
              <a:t>They all have an outer shell with the configuration of </a:t>
            </a:r>
            <a:r>
              <a:rPr lang="en-CA" i="1" dirty="0" smtClean="0">
                <a:latin typeface="Minion-Italic" charset="0"/>
              </a:rPr>
              <a:t>ns</a:t>
            </a:r>
            <a:r>
              <a:rPr lang="en-CA" baseline="30000" dirty="0" smtClean="0">
                <a:latin typeface="Minion-Regular" charset="0"/>
              </a:rPr>
              <a:t>2</a:t>
            </a:r>
            <a:r>
              <a:rPr lang="en-CA" i="1" dirty="0" smtClean="0">
                <a:latin typeface="Minion-Italic" charset="0"/>
              </a:rPr>
              <a:t>np</a:t>
            </a:r>
            <a:r>
              <a:rPr lang="en-CA" baseline="30000" dirty="0" smtClean="0">
                <a:latin typeface="Minion-Regular" charset="0"/>
              </a:rPr>
              <a:t>6</a:t>
            </a:r>
          </a:p>
          <a:p>
            <a:pPr lvl="1" eaLnBrk="1" hangingPunct="1">
              <a:buFontTx/>
              <a:buNone/>
            </a:pPr>
            <a:endParaRPr lang="en-CA" baseline="30000" dirty="0" smtClean="0">
              <a:latin typeface="Minion-Regular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81000"/>
            <a:ext cx="8077200" cy="5715000"/>
          </a:xfrm>
        </p:spPr>
        <p:txBody>
          <a:bodyPr/>
          <a:lstStyle/>
          <a:p>
            <a:pPr eaLnBrk="1" hangingPunct="1"/>
            <a:r>
              <a:rPr lang="en-CA" smtClean="0">
                <a:latin typeface="Arial" pitchFamily="34" charset="0"/>
              </a:rPr>
              <a:t>outer shell or valence electron configurations also apply to most families, in particular, the representative elements (Groups 1-2, 13-18)</a:t>
            </a:r>
          </a:p>
          <a:p>
            <a:pPr eaLnBrk="1" hangingPunct="1"/>
            <a:r>
              <a:rPr lang="en-CA" smtClean="0">
                <a:latin typeface="Arial" pitchFamily="34" charset="0"/>
              </a:rPr>
              <a:t>transition elements are 10 across because they are formed by electrons filling the </a:t>
            </a:r>
            <a:r>
              <a:rPr lang="en-CA" i="1" smtClean="0">
                <a:latin typeface="Arial" pitchFamily="34" charset="0"/>
              </a:rPr>
              <a:t>d </a:t>
            </a:r>
            <a:r>
              <a:rPr lang="en-CA" smtClean="0">
                <a:latin typeface="Arial" pitchFamily="34" charset="0"/>
              </a:rPr>
              <a:t>energy sublevel</a:t>
            </a:r>
          </a:p>
          <a:p>
            <a:pPr eaLnBrk="1" hangingPunct="1"/>
            <a:r>
              <a:rPr lang="en-CA" smtClean="0">
                <a:latin typeface="Arial" pitchFamily="34" charset="0"/>
              </a:rPr>
              <a:t>The lanthanide and actinide series are 14 across as a result of the f orbital being filled with electrons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pPr eaLnBrk="1" hangingPunct="1"/>
            <a:r>
              <a:rPr lang="en-CA" smtClean="0">
                <a:solidFill>
                  <a:srgbClr val="0026FF"/>
                </a:solidFill>
                <a:latin typeface="Arial" pitchFamily="34" charset="0"/>
              </a:rPr>
              <a:t>Explaining Ion Charges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7772400" cy="2514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mtClean="0">
                <a:latin typeface="Arial" pitchFamily="34" charset="0"/>
              </a:rPr>
              <a:t>In previous grades you were given no reason as to why elements had certain charges or why the transition metals and the heavier representative elements had multiple charges</a:t>
            </a:r>
          </a:p>
          <a:p>
            <a:pPr eaLnBrk="1" hangingPunct="1">
              <a:lnSpc>
                <a:spcPct val="90000"/>
              </a:lnSpc>
            </a:pPr>
            <a:endParaRPr lang="en-CA" smtClean="0">
              <a:latin typeface="Arial" pitchFamily="34" charset="0"/>
            </a:endParaRP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85800" y="3581400"/>
            <a:ext cx="1752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CA" sz="3200">
                <a:latin typeface="Arial" pitchFamily="34" charset="0"/>
              </a:rPr>
              <a:t>Ex. Zn:</a:t>
            </a:r>
            <a:endParaRPr lang="en-CA">
              <a:latin typeface="Arial" pitchFamily="34" charset="0"/>
            </a:endParaRP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981200" y="3581400"/>
            <a:ext cx="2895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CA" sz="3200">
                <a:latin typeface="Arial" pitchFamily="34" charset="0"/>
              </a:rPr>
              <a:t>[Ar] 4</a:t>
            </a:r>
            <a:r>
              <a:rPr lang="en-CA" sz="3200" i="1">
                <a:latin typeface="Arial" pitchFamily="34" charset="0"/>
              </a:rPr>
              <a:t>s</a:t>
            </a:r>
            <a:r>
              <a:rPr lang="en-CA" sz="3200" baseline="30000">
                <a:latin typeface="Arial" pitchFamily="34" charset="0"/>
              </a:rPr>
              <a:t>2</a:t>
            </a:r>
            <a:r>
              <a:rPr lang="en-CA" sz="3200">
                <a:latin typeface="Arial" pitchFamily="34" charset="0"/>
              </a:rPr>
              <a:t> 3</a:t>
            </a:r>
            <a:r>
              <a:rPr lang="en-CA" sz="3200" i="1">
                <a:latin typeface="Arial" pitchFamily="34" charset="0"/>
              </a:rPr>
              <a:t>d</a:t>
            </a:r>
            <a:r>
              <a:rPr lang="en-CA" sz="3200" baseline="30000">
                <a:latin typeface="Arial" pitchFamily="34" charset="0"/>
              </a:rPr>
              <a:t>10</a:t>
            </a:r>
            <a:endParaRPr lang="en-CA">
              <a:latin typeface="Arial" pitchFamily="34" charset="0"/>
            </a:endParaRP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1828800" y="4343400"/>
            <a:ext cx="57912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en-CA">
                <a:latin typeface="Arial" pitchFamily="34" charset="0"/>
              </a:rPr>
              <a:t>another atom would likely take the electrons out of the 4s orbital leaving the 3d filled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n-CA">
                <a:latin typeface="Arial" pitchFamily="34" charset="0"/>
              </a:rPr>
              <a:t>Having a full or half full orbital leaves an element relatively stable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smtClean="0">
                <a:latin typeface="Arial" pitchFamily="34" charset="0"/>
              </a:rPr>
              <a:t>Can you try to explain why lead forms 2+ and 4+ ions?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762000"/>
          </a:xfrm>
        </p:spPr>
        <p:txBody>
          <a:bodyPr/>
          <a:lstStyle/>
          <a:p>
            <a:pPr eaLnBrk="1" hangingPunct="1"/>
            <a:r>
              <a:rPr lang="en-CA" smtClean="0">
                <a:latin typeface="Arial" pitchFamily="34" charset="0"/>
              </a:rPr>
              <a:t>Pb: [Xe] 6</a:t>
            </a:r>
            <a:r>
              <a:rPr lang="en-CA" i="1" smtClean="0">
                <a:latin typeface="Arial" pitchFamily="34" charset="0"/>
              </a:rPr>
              <a:t>s</a:t>
            </a:r>
            <a:r>
              <a:rPr lang="en-CA" baseline="30000" smtClean="0">
                <a:latin typeface="Arial" pitchFamily="34" charset="0"/>
              </a:rPr>
              <a:t>2</a:t>
            </a:r>
            <a:r>
              <a:rPr lang="en-CA" smtClean="0">
                <a:latin typeface="Arial" pitchFamily="34" charset="0"/>
              </a:rPr>
              <a:t> 4</a:t>
            </a:r>
            <a:r>
              <a:rPr lang="en-CA" i="1" smtClean="0">
                <a:latin typeface="Arial" pitchFamily="34" charset="0"/>
              </a:rPr>
              <a:t>f </a:t>
            </a:r>
            <a:r>
              <a:rPr lang="en-CA" baseline="30000" smtClean="0">
                <a:latin typeface="Arial" pitchFamily="34" charset="0"/>
              </a:rPr>
              <a:t>14</a:t>
            </a:r>
            <a:r>
              <a:rPr lang="en-CA" smtClean="0">
                <a:latin typeface="Arial" pitchFamily="34" charset="0"/>
              </a:rPr>
              <a:t> 5</a:t>
            </a:r>
            <a:r>
              <a:rPr lang="en-CA" i="1" smtClean="0">
                <a:latin typeface="Arial" pitchFamily="34" charset="0"/>
              </a:rPr>
              <a:t>d</a:t>
            </a:r>
            <a:r>
              <a:rPr lang="en-CA" baseline="30000" smtClean="0">
                <a:latin typeface="Arial" pitchFamily="34" charset="0"/>
              </a:rPr>
              <a:t>10</a:t>
            </a:r>
            <a:r>
              <a:rPr lang="en-CA" smtClean="0">
                <a:latin typeface="Arial" pitchFamily="34" charset="0"/>
              </a:rPr>
              <a:t> 6</a:t>
            </a:r>
            <a:r>
              <a:rPr lang="en-CA" i="1" smtClean="0">
                <a:latin typeface="Arial" pitchFamily="34" charset="0"/>
              </a:rPr>
              <a:t>p</a:t>
            </a:r>
            <a:r>
              <a:rPr lang="en-CA" baseline="30000" smtClean="0">
                <a:latin typeface="Arial" pitchFamily="34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1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CA" smtClean="0">
                <a:solidFill>
                  <a:srgbClr val="0026FF"/>
                </a:solidFill>
                <a:latin typeface="Arial" pitchFamily="34" charset="0"/>
              </a:rPr>
              <a:t>Explaining Magnetism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7772400" cy="4114800"/>
          </a:xfrm>
        </p:spPr>
        <p:txBody>
          <a:bodyPr/>
          <a:lstStyle/>
          <a:p>
            <a:pPr eaLnBrk="1" hangingPunct="1"/>
            <a:r>
              <a:rPr lang="en-CA" smtClean="0">
                <a:latin typeface="Minion-Regular" charset="0"/>
              </a:rPr>
              <a:t>Ferromagnetic (strongly magnetic) elements</a:t>
            </a:r>
          </a:p>
          <a:p>
            <a:pPr eaLnBrk="1" hangingPunct="1"/>
            <a:r>
              <a:rPr lang="en-CA" i="1" smtClean="0">
                <a:latin typeface="Minion-Italic" charset="0"/>
              </a:rPr>
              <a:t>based on the properties of a collection of atoms, rather than just one atom</a:t>
            </a:r>
          </a:p>
          <a:p>
            <a:pPr eaLnBrk="1" hangingPunct="1"/>
            <a:r>
              <a:rPr lang="en-CA" i="1" smtClean="0">
                <a:latin typeface="Minion-Italic" charset="0"/>
              </a:rPr>
              <a:t>Have some unpaired electrons which form </a:t>
            </a:r>
            <a:r>
              <a:rPr lang="en-CA" i="1" smtClean="0"/>
              <a:t>“</a:t>
            </a:r>
            <a:r>
              <a:rPr lang="en-CA" i="1" smtClean="0">
                <a:latin typeface="Minion-Italic" charset="0"/>
              </a:rPr>
              <a:t>domains</a:t>
            </a:r>
            <a:r>
              <a:rPr lang="en-CA" i="1" smtClean="0"/>
              <a:t>”</a:t>
            </a:r>
            <a:r>
              <a:rPr lang="en-CA" i="1" smtClean="0">
                <a:latin typeface="Minion-Italic" charset="0"/>
              </a:rPr>
              <a:t> which cause atoms to orient themselves in the same direction leading them to their magnetic potential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6913" y="990600"/>
            <a:ext cx="31305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5"/>
          <p:cNvPicPr>
            <a:picLocks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343400" y="1143000"/>
            <a:ext cx="3192463" cy="3886200"/>
          </a:xfr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>
                <a:solidFill>
                  <a:srgbClr val="0026FF"/>
                </a:solidFill>
                <a:latin typeface="Arial" pitchFamily="34" charset="0"/>
              </a:rPr>
              <a:t>Anomalous Electron Configurations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>
                <a:latin typeface="Minion-Regular" charset="0"/>
              </a:rPr>
              <a:t>Expected Cr: [Ar] 4</a:t>
            </a:r>
            <a:r>
              <a:rPr lang="en-CA" i="1" smtClean="0">
                <a:latin typeface="Minion-Italic" charset="0"/>
              </a:rPr>
              <a:t>s</a:t>
            </a:r>
            <a:r>
              <a:rPr lang="en-CA" baseline="30000" smtClean="0">
                <a:latin typeface="Minion-Regular" charset="0"/>
              </a:rPr>
              <a:t>2</a:t>
            </a:r>
            <a:r>
              <a:rPr lang="en-CA" smtClean="0">
                <a:latin typeface="Minion-Regular" charset="0"/>
              </a:rPr>
              <a:t> 3</a:t>
            </a:r>
            <a:r>
              <a:rPr lang="en-CA" i="1" smtClean="0">
                <a:latin typeface="Minion-Italic" charset="0"/>
              </a:rPr>
              <a:t>d</a:t>
            </a:r>
            <a:r>
              <a:rPr lang="en-CA" baseline="30000" smtClean="0">
                <a:latin typeface="Minion-Regular" charset="0"/>
              </a:rPr>
              <a:t>4</a:t>
            </a:r>
          </a:p>
          <a:p>
            <a:pPr eaLnBrk="1" hangingPunct="1"/>
            <a:r>
              <a:rPr lang="en-CA" smtClean="0">
                <a:latin typeface="Minion-Regular" charset="0"/>
              </a:rPr>
              <a:t>Actual Cr: [Ar] 4</a:t>
            </a:r>
            <a:r>
              <a:rPr lang="en-CA" i="1" smtClean="0">
                <a:latin typeface="Minion-Italic" charset="0"/>
              </a:rPr>
              <a:t>s</a:t>
            </a:r>
            <a:r>
              <a:rPr lang="en-CA" baseline="30000" smtClean="0">
                <a:latin typeface="Minion-Regular" charset="0"/>
              </a:rPr>
              <a:t>1</a:t>
            </a:r>
            <a:r>
              <a:rPr lang="en-CA" smtClean="0">
                <a:latin typeface="Minion-Regular" charset="0"/>
              </a:rPr>
              <a:t> 3</a:t>
            </a:r>
            <a:r>
              <a:rPr lang="en-CA" i="1" smtClean="0">
                <a:latin typeface="Minion-Italic" charset="0"/>
              </a:rPr>
              <a:t>d</a:t>
            </a:r>
            <a:r>
              <a:rPr lang="en-CA" baseline="30000" smtClean="0">
                <a:latin typeface="Minion-Regular" charset="0"/>
              </a:rPr>
              <a:t>5</a:t>
            </a:r>
          </a:p>
          <a:p>
            <a:pPr eaLnBrk="1" hangingPunct="1"/>
            <a:r>
              <a:rPr lang="en-CA" smtClean="0">
                <a:latin typeface="Minion-Regular" charset="0"/>
              </a:rPr>
              <a:t>Expected Cu: [Ar] 4</a:t>
            </a:r>
            <a:r>
              <a:rPr lang="en-CA" i="1" smtClean="0">
                <a:latin typeface="Minion-Italic" charset="0"/>
              </a:rPr>
              <a:t>s</a:t>
            </a:r>
            <a:r>
              <a:rPr lang="en-CA" baseline="30000" smtClean="0">
                <a:latin typeface="Minion-Regular" charset="0"/>
              </a:rPr>
              <a:t>2</a:t>
            </a:r>
            <a:r>
              <a:rPr lang="en-CA" smtClean="0">
                <a:latin typeface="Minion-Regular" charset="0"/>
              </a:rPr>
              <a:t> 3</a:t>
            </a:r>
            <a:r>
              <a:rPr lang="en-CA" i="1" smtClean="0">
                <a:latin typeface="Minion-Italic" charset="0"/>
              </a:rPr>
              <a:t>d</a:t>
            </a:r>
            <a:r>
              <a:rPr lang="en-CA" baseline="30000" smtClean="0">
                <a:latin typeface="Minion-Regular" charset="0"/>
              </a:rPr>
              <a:t>9</a:t>
            </a:r>
          </a:p>
          <a:p>
            <a:pPr eaLnBrk="1" hangingPunct="1"/>
            <a:r>
              <a:rPr lang="en-CA" smtClean="0">
                <a:latin typeface="Minion-Regular" charset="0"/>
              </a:rPr>
              <a:t>Actual Cu: [Ar] 4</a:t>
            </a:r>
            <a:r>
              <a:rPr lang="en-CA" i="1" smtClean="0">
                <a:latin typeface="Minion-Italic" charset="0"/>
              </a:rPr>
              <a:t>s</a:t>
            </a:r>
            <a:r>
              <a:rPr lang="en-CA" baseline="30000" smtClean="0">
                <a:latin typeface="Minion-Regular" charset="0"/>
              </a:rPr>
              <a:t>1</a:t>
            </a:r>
            <a:r>
              <a:rPr lang="en-CA" smtClean="0">
                <a:latin typeface="Minion-Regular" charset="0"/>
              </a:rPr>
              <a:t> 3</a:t>
            </a:r>
            <a:r>
              <a:rPr lang="en-CA" i="1" smtClean="0">
                <a:latin typeface="Minion-Italic" charset="0"/>
              </a:rPr>
              <a:t>d</a:t>
            </a:r>
            <a:r>
              <a:rPr lang="en-CA" baseline="30000" smtClean="0">
                <a:latin typeface="Minion-Regular" charset="0"/>
              </a:rP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81000"/>
            <a:ext cx="7772400" cy="5715000"/>
          </a:xfrm>
        </p:spPr>
        <p:txBody>
          <a:bodyPr/>
          <a:lstStyle/>
          <a:p>
            <a:pPr eaLnBrk="1" hangingPunct="1"/>
            <a:r>
              <a:rPr lang="en-US" smtClean="0">
                <a:latin typeface="Arial" pitchFamily="34" charset="0"/>
              </a:rPr>
              <a:t>evidence suggests that half-filled and filled subshells are more stable (lower energy) than unfilled subshells</a:t>
            </a:r>
          </a:p>
          <a:p>
            <a:pPr eaLnBrk="1" hangingPunct="1"/>
            <a:r>
              <a:rPr lang="en-US" smtClean="0">
                <a:latin typeface="Arial" pitchFamily="34" charset="0"/>
              </a:rPr>
              <a:t>appears to be more important for </a:t>
            </a:r>
            <a:r>
              <a:rPr lang="en-US" i="1" smtClean="0">
                <a:latin typeface="Arial" pitchFamily="34" charset="0"/>
              </a:rPr>
              <a:t>d </a:t>
            </a:r>
            <a:r>
              <a:rPr lang="en-US" smtClean="0">
                <a:latin typeface="Arial" pitchFamily="34" charset="0"/>
              </a:rPr>
              <a:t>orbitals compared to </a:t>
            </a:r>
            <a:r>
              <a:rPr lang="en-US" i="1" smtClean="0">
                <a:latin typeface="Arial" pitchFamily="34" charset="0"/>
              </a:rPr>
              <a:t>s </a:t>
            </a:r>
            <a:r>
              <a:rPr lang="en-US" smtClean="0">
                <a:latin typeface="Arial" pitchFamily="34" charset="0"/>
              </a:rPr>
              <a:t>orbitals</a:t>
            </a:r>
          </a:p>
          <a:p>
            <a:pPr eaLnBrk="1" hangingPunct="1"/>
            <a:r>
              <a:rPr lang="en-CA" smtClean="0">
                <a:latin typeface="Arial" pitchFamily="34" charset="0"/>
              </a:rPr>
              <a:t>Expected Cu: [Ar] 4</a:t>
            </a:r>
            <a:r>
              <a:rPr lang="en-CA" i="1" smtClean="0">
                <a:latin typeface="Arial" pitchFamily="34" charset="0"/>
              </a:rPr>
              <a:t>s</a:t>
            </a:r>
            <a:r>
              <a:rPr lang="en-CA" baseline="30000" smtClean="0">
                <a:latin typeface="Arial" pitchFamily="34" charset="0"/>
              </a:rPr>
              <a:t>2</a:t>
            </a:r>
            <a:r>
              <a:rPr lang="en-CA" smtClean="0">
                <a:latin typeface="Arial" pitchFamily="34" charset="0"/>
              </a:rPr>
              <a:t> 3</a:t>
            </a:r>
            <a:r>
              <a:rPr lang="en-CA" i="1" smtClean="0">
                <a:latin typeface="Arial" pitchFamily="34" charset="0"/>
              </a:rPr>
              <a:t>d</a:t>
            </a:r>
            <a:r>
              <a:rPr lang="en-CA" baseline="30000" smtClean="0">
                <a:latin typeface="Arial" pitchFamily="34" charset="0"/>
              </a:rPr>
              <a:t>9</a:t>
            </a:r>
          </a:p>
          <a:p>
            <a:pPr eaLnBrk="1" hangingPunct="1"/>
            <a:r>
              <a:rPr lang="en-CA" smtClean="0">
                <a:latin typeface="Arial" pitchFamily="34" charset="0"/>
              </a:rPr>
              <a:t>Actual Cu: [Ar] 4</a:t>
            </a:r>
            <a:r>
              <a:rPr lang="en-CA" i="1" smtClean="0">
                <a:latin typeface="Arial" pitchFamily="34" charset="0"/>
              </a:rPr>
              <a:t>s</a:t>
            </a:r>
            <a:r>
              <a:rPr lang="en-CA" baseline="30000" smtClean="0">
                <a:latin typeface="Arial" pitchFamily="34" charset="0"/>
              </a:rPr>
              <a:t>1</a:t>
            </a:r>
            <a:r>
              <a:rPr lang="en-CA" smtClean="0">
                <a:latin typeface="Arial" pitchFamily="34" charset="0"/>
              </a:rPr>
              <a:t> 3</a:t>
            </a:r>
            <a:r>
              <a:rPr lang="en-CA" i="1" smtClean="0">
                <a:latin typeface="Arial" pitchFamily="34" charset="0"/>
              </a:rPr>
              <a:t>d</a:t>
            </a:r>
            <a:r>
              <a:rPr lang="en-CA" baseline="30000" smtClean="0">
                <a:latin typeface="Arial" pitchFamily="34" charset="0"/>
              </a:rPr>
              <a:t>10</a:t>
            </a:r>
          </a:p>
          <a:p>
            <a:pPr eaLnBrk="1" hangingPunct="1"/>
            <a:r>
              <a:rPr lang="en-CA" smtClean="0">
                <a:latin typeface="Arial" pitchFamily="34" charset="0"/>
              </a:rPr>
              <a:t>An </a:t>
            </a:r>
            <a:r>
              <a:rPr lang="en-CA" i="1" smtClean="0">
                <a:latin typeface="Arial" pitchFamily="34" charset="0"/>
              </a:rPr>
              <a:t>s </a:t>
            </a:r>
            <a:r>
              <a:rPr lang="en-CA" smtClean="0">
                <a:latin typeface="Arial" pitchFamily="34" charset="0"/>
              </a:rPr>
              <a:t>electron is promoted to the </a:t>
            </a:r>
            <a:r>
              <a:rPr lang="en-CA" i="1" smtClean="0">
                <a:latin typeface="Arial" pitchFamily="34" charset="0"/>
              </a:rPr>
              <a:t>d </a:t>
            </a:r>
            <a:r>
              <a:rPr lang="en-CA" smtClean="0">
                <a:latin typeface="Arial" pitchFamily="34" charset="0"/>
              </a:rPr>
              <a:t>subshell to create a half-filled </a:t>
            </a:r>
            <a:r>
              <a:rPr lang="en-CA" i="1" smtClean="0">
                <a:latin typeface="Arial" pitchFamily="34" charset="0"/>
              </a:rPr>
              <a:t>s </a:t>
            </a:r>
            <a:r>
              <a:rPr lang="en-CA" smtClean="0">
                <a:latin typeface="Arial" pitchFamily="34" charset="0"/>
              </a:rPr>
              <a:t>subshell and a filled </a:t>
            </a:r>
            <a:r>
              <a:rPr lang="en-CA" i="1" smtClean="0">
                <a:latin typeface="Arial" pitchFamily="34" charset="0"/>
              </a:rPr>
              <a:t>d</a:t>
            </a:r>
            <a:r>
              <a:rPr lang="en-CA" smtClean="0">
                <a:latin typeface="Arial" pitchFamily="34" charset="0"/>
              </a:rPr>
              <a:t>subshell</a:t>
            </a:r>
            <a:endParaRPr lang="en-CA" baseline="30000" smtClean="0">
              <a:latin typeface="Arial" pitchFamily="34" charset="0"/>
            </a:endParaRPr>
          </a:p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533400"/>
            <a:ext cx="7772400" cy="4114800"/>
          </a:xfrm>
        </p:spPr>
        <p:txBody>
          <a:bodyPr/>
          <a:lstStyle/>
          <a:p>
            <a:pPr eaLnBrk="1" hangingPunct="1">
              <a:buNone/>
            </a:pPr>
            <a:r>
              <a:rPr lang="en-US" dirty="0" smtClean="0">
                <a:latin typeface="Arial" pitchFamily="34" charset="0"/>
              </a:rPr>
              <a:t>                           WORK</a:t>
            </a:r>
          </a:p>
          <a:p>
            <a:pPr eaLnBrk="1" hangingPunct="1"/>
            <a:endParaRPr lang="en-US" dirty="0" smtClean="0">
              <a:latin typeface="Arial" pitchFamily="34" charset="0"/>
            </a:endParaRPr>
          </a:p>
          <a:p>
            <a:pPr eaLnBrk="1" hangingPunct="1"/>
            <a:r>
              <a:rPr lang="en-US" dirty="0" smtClean="0">
                <a:latin typeface="Arial" pitchFamily="34" charset="0"/>
              </a:rPr>
              <a:t>Try </a:t>
            </a:r>
            <a:r>
              <a:rPr lang="en-US" dirty="0" smtClean="0">
                <a:latin typeface="Arial" pitchFamily="34" charset="0"/>
              </a:rPr>
              <a:t>questions pg </a:t>
            </a:r>
            <a:r>
              <a:rPr lang="en-US" dirty="0" smtClean="0">
                <a:latin typeface="Arial" pitchFamily="34" charset="0"/>
              </a:rPr>
              <a:t>166 #1-4</a:t>
            </a:r>
            <a:endParaRPr lang="en-US" dirty="0" smtClean="0">
              <a:latin typeface="Arial" pitchFamily="34" charset="0"/>
            </a:endParaRPr>
          </a:p>
          <a:p>
            <a:pPr eaLnBrk="1" hangingPunct="1"/>
            <a:r>
              <a:rPr lang="en-US" dirty="0" smtClean="0">
                <a:latin typeface="Arial" pitchFamily="34" charset="0"/>
              </a:rPr>
              <a:t>Pg. </a:t>
            </a:r>
            <a:r>
              <a:rPr lang="en-US" dirty="0" smtClean="0">
                <a:latin typeface="Arial" pitchFamily="34" charset="0"/>
              </a:rPr>
              <a:t>170 #1-2</a:t>
            </a:r>
          </a:p>
          <a:p>
            <a:pPr eaLnBrk="1" hangingPunct="1"/>
            <a:r>
              <a:rPr lang="en-US" dirty="0" smtClean="0">
                <a:latin typeface="Arial" pitchFamily="34" charset="0"/>
              </a:rPr>
              <a:t>Pg. 172 # 2-10</a:t>
            </a:r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998</Words>
  <Application>Microsoft Office PowerPoint</Application>
  <PresentationFormat>On-screen Show (4:3)</PresentationFormat>
  <Paragraphs>112</Paragraphs>
  <Slides>31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0" baseType="lpstr">
      <vt:lpstr>Times New Roman</vt:lpstr>
      <vt:lpstr>Arial</vt:lpstr>
      <vt:lpstr>Calibri</vt:lpstr>
      <vt:lpstr>ImagoBQ-Medium</vt:lpstr>
      <vt:lpstr>Wingdings</vt:lpstr>
      <vt:lpstr>ImagoBQ-Book</vt:lpstr>
      <vt:lpstr>Minion-Italic</vt:lpstr>
      <vt:lpstr>Minion-Regular</vt:lpstr>
      <vt:lpstr>Default Design</vt:lpstr>
      <vt:lpstr>3.5 Atomic Structure and the Periodic Table</vt:lpstr>
      <vt:lpstr>Recap</vt:lpstr>
      <vt:lpstr>Electron Orbitals</vt:lpstr>
      <vt:lpstr>Slide 4</vt:lpstr>
      <vt:lpstr>Shell and Subshell</vt:lpstr>
      <vt:lpstr>Slide 6</vt:lpstr>
      <vt:lpstr>Rules for Energy Level Diagrams</vt:lpstr>
      <vt:lpstr>Slide 8</vt:lpstr>
      <vt:lpstr>Slide 9</vt:lpstr>
      <vt:lpstr>Draw an energy level diagram for an oxygen atom.</vt:lpstr>
      <vt:lpstr>What would a d orbital look like?</vt:lpstr>
      <vt:lpstr>Creating Energy-Level Diagrams for Anions</vt:lpstr>
      <vt:lpstr>Ex. Draw an energy level diagram for N3-</vt:lpstr>
      <vt:lpstr>Energy Level Diagrams for Cations</vt:lpstr>
      <vt:lpstr>Slide 15</vt:lpstr>
      <vt:lpstr>Draw the energy level diagram for Lithium’s cation.</vt:lpstr>
      <vt:lpstr>Electron Configuration</vt:lpstr>
      <vt:lpstr>Draw electron configurations for the following:</vt:lpstr>
      <vt:lpstr>Write the electron configuration for the tin atom and the tin(II) ion.</vt:lpstr>
      <vt:lpstr>Identify the element whose atoms have the following electron configuration: </vt:lpstr>
      <vt:lpstr>Shorthand Form of Electron Configurations</vt:lpstr>
      <vt:lpstr>Previously we did the configuration for tin, now put it in shorthand configuration. </vt:lpstr>
      <vt:lpstr>Explaining the Periodic Table</vt:lpstr>
      <vt:lpstr>Slide 24</vt:lpstr>
      <vt:lpstr>Explaining Ion Charges</vt:lpstr>
      <vt:lpstr>Can you try to explain why lead forms 2+ and 4+ ions?</vt:lpstr>
      <vt:lpstr>Explaining Magnetism</vt:lpstr>
      <vt:lpstr>Slide 28</vt:lpstr>
      <vt:lpstr>Anomalous Electron Configurations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3.6 Atomic Structure and the Periodic Table</dc:title>
  <cp:lastModifiedBy>ICT</cp:lastModifiedBy>
  <cp:revision>9</cp:revision>
  <dcterms:modified xsi:type="dcterms:W3CDTF">2013-03-22T18:43:20Z</dcterms:modified>
</cp:coreProperties>
</file>