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60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</p:sldIdLst>
  <p:sldSz cy="6858000" cx="9144000"/>
  <p:notesSz cx="7010400" cy="92964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/>
          <p:nvPr>
            <p:ph idx="2" type="hdr"/>
          </p:nvPr>
        </p:nvSpPr>
        <p:spPr>
          <a:xfrm>
            <a:off x="0" y="0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" name="Shape 4"/>
          <p:cNvSpPr txBox="1"/>
          <p:nvPr>
            <p:ph idx="10" type="dt"/>
          </p:nvPr>
        </p:nvSpPr>
        <p:spPr>
          <a:xfrm>
            <a:off x="3970337" y="0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" name="Shape 5"/>
          <p:cNvSpPr/>
          <p:nvPr>
            <p:ph idx="3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med" w="med" type="none"/>
            <a:tailEnd len="med" w="med" type="none"/>
          </a:ln>
        </p:spPr>
      </p:sp>
      <p:sp>
        <p:nvSpPr>
          <p:cNvPr id="6" name="Shape 6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Shape 7"/>
          <p:cNvSpPr txBox="1"/>
          <p:nvPr>
            <p:ph idx="11" type="ftr"/>
          </p:nvPr>
        </p:nvSpPr>
        <p:spPr>
          <a:xfrm>
            <a:off x="0" y="8829675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3970337" y="8829675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Shape 93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Shape 98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Shape 104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Shape 111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Shape 118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Shape 124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Shape 131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Shape 138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Shape 144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Shape 152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Shape 159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Shape 164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Shape 169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Shape 177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Shape 185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Shape 193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Shape 199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hape 209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Shape 210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Shape 217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Shape 223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Shape 229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hape 235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Shape 236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Shape 243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Shape 244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Shape 251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Shape 252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hape 257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Shape 258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Shape 263"/>
          <p:cNvSpPr txBox="1"/>
          <p:nvPr/>
        </p:nvSpPr>
        <p:spPr>
          <a:xfrm>
            <a:off x="3970337" y="8829675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64" name="Shape 264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65" name="Shape 265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hape 270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Shape 271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Shape 276"/>
          <p:cNvSpPr txBox="1"/>
          <p:nvPr/>
        </p:nvSpPr>
        <p:spPr>
          <a:xfrm>
            <a:off x="3970337" y="8829675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77" name="Shape 277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78" name="Shape 278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 txBox="1"/>
          <p:nvPr/>
        </p:nvSpPr>
        <p:spPr>
          <a:xfrm>
            <a:off x="3970337" y="8829675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85" name="Shape 285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6" name="Shape 286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Shape 292"/>
          <p:cNvSpPr txBox="1"/>
          <p:nvPr/>
        </p:nvSpPr>
        <p:spPr>
          <a:xfrm>
            <a:off x="3970337" y="8829675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93" name="Shape 293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4" name="Shape 294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8" name="Shape 1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3" name="Shape 2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4" name="Shape 2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5" name="Shape 25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Clip Art and Text" type="clipArtAndTx">
  <p:cSld name="CLIPART_AND_TEX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8" name="Shape 28"/>
          <p:cNvSpPr/>
          <p:nvPr>
            <p:ph idx="2" type="clipArt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8575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0" name="Shape 3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1" name="Shape 3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2" name="Shape 3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/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5" name="Shape 35"/>
          <p:cNvSpPr txBox="1"/>
          <p:nvPr>
            <p:ph idx="1" type="body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6" name="Shape 3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8" name="Shape 3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1" name="Shape 41"/>
          <p:cNvSpPr txBox="1"/>
          <p:nvPr>
            <p:ph idx="1" type="body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2" name="Shape 4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3" name="Shape 4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4" name="Shape 4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7" name="Shape 47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8" name="Shape 48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9" name="Shape 4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0" name="Shape 5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4" name="Shape 54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5" name="Shape 55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6" name="Shape 5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7" name="Shape 5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8" name="Shape 5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1" name="Shape 6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2" name="Shape 6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5" name="Shape 65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6" name="Shape 6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8" name="Shape 6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9" name="Shape 6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0" name="Shape 7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1" name="Shape 7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4" name="Shape 74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5" name="Shape 75"/>
          <p:cNvSpPr txBox="1"/>
          <p:nvPr>
            <p:ph idx="2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6" name="Shape 7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7" name="Shape 7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8" name="Shape 7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1" name="Shape 8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2" name="Shape 8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3" name="Shape 8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4" name="Shape 8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7" name="Shape 87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27432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32004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36576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8" name="Shape 8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9" name="Shape 8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90" name="Shape 9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1" name="Shape 11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2" name="Shape 1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4.png"/><Relationship Id="rId4" Type="http://schemas.openxmlformats.org/officeDocument/2006/relationships/image" Target="../media/image1.png"/><Relationship Id="rId5" Type="http://schemas.openxmlformats.org/officeDocument/2006/relationships/image" Target="../media/image15.png"/><Relationship Id="rId6" Type="http://schemas.openxmlformats.org/officeDocument/2006/relationships/image" Target="../media/image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3.png"/><Relationship Id="rId4" Type="http://schemas.openxmlformats.org/officeDocument/2006/relationships/image" Target="../media/image19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7.png"/><Relationship Id="rId4" Type="http://schemas.openxmlformats.org/officeDocument/2006/relationships/image" Target="../media/image25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6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1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/>
          <p:nvPr>
            <p:ph type="title"/>
          </p:nvPr>
        </p:nvSpPr>
        <p:spPr>
          <a:xfrm>
            <a:off x="762000" y="2209800"/>
            <a:ext cx="78486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Times New Roman"/>
              <a:buNone/>
            </a:pPr>
            <a:r>
              <a:rPr b="0" i="0" lang="en-US" sz="48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L’équilibre acido-basique et l’équilibre de solubilité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/>
          <p:nvPr>
            <p:ph type="title"/>
          </p:nvPr>
        </p:nvSpPr>
        <p:spPr>
          <a:xfrm>
            <a:off x="611187" y="0"/>
            <a:ext cx="7772400" cy="908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solutions tampons</a:t>
            </a:r>
            <a:endParaRPr/>
          </a:p>
        </p:txBody>
      </p:sp>
      <p:sp>
        <p:nvSpPr>
          <p:cNvPr id="101" name="Shape 101"/>
          <p:cNvSpPr txBox="1"/>
          <p:nvPr>
            <p:ph idx="1" type="body"/>
          </p:nvPr>
        </p:nvSpPr>
        <p:spPr>
          <a:xfrm>
            <a:off x="179387" y="908050"/>
            <a:ext cx="8713787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solution tampon est une solution constituée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d’un acide faible ou d’une base faible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d’un sel de cet acide ou de cette base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solution tampon a la capacité de maintenir son pH presque constant, malgré l’ajout de petites quantités d’acide ou de base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un organisme vivant, les solutions tampons jouent un rôle critique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le pH du sang reste plus ou moins constant grâce à un système tampon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 txBox="1"/>
          <p:nvPr>
            <p:ph type="title"/>
          </p:nvPr>
        </p:nvSpPr>
        <p:spPr>
          <a:xfrm>
            <a:off x="685800" y="152400"/>
            <a:ext cx="7772400" cy="900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solutions tampons</a:t>
            </a:r>
            <a:endParaRPr/>
          </a:p>
        </p:txBody>
      </p:sp>
      <p:sp>
        <p:nvSpPr>
          <p:cNvPr id="107" name="Shape 107"/>
          <p:cNvSpPr txBox="1"/>
          <p:nvPr>
            <p:ph idx="1" type="body"/>
          </p:nvPr>
        </p:nvSpPr>
        <p:spPr>
          <a:xfrm>
            <a:off x="179387" y="1052512"/>
            <a:ext cx="8678862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une solution tampon, l’acide et la base ne doivent pas se neutraliser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utilise donc un couple acide-base conjuguée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imagine qu’on a une solution tampon qui a été produit en ajoutant du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COOH et du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COONa à l’eau pure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l’eau pure, les hydrolyses																																	 se font très peu, i.e., les réactifs restent intacts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une solution tampon, ces hydrolyses deviennent même moins importantes, car selon le principe de le Chatelier: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supprime l’hydrolyse du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COOH(aq)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COOH(aq) supprime l’hydrolyse du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</a:t>
            </a:r>
            <a:endParaRPr/>
          </a:p>
        </p:txBody>
      </p:sp>
      <p:pic>
        <p:nvPicPr>
          <p:cNvPr id="108" name="Shape 10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28812" y="3571875"/>
            <a:ext cx="5791200" cy="88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 txBox="1"/>
          <p:nvPr>
            <p:ph type="title"/>
          </p:nvPr>
        </p:nvSpPr>
        <p:spPr>
          <a:xfrm>
            <a:off x="684212" y="0"/>
            <a:ext cx="7772400" cy="908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solutions tampons</a:t>
            </a:r>
            <a:endParaRPr/>
          </a:p>
        </p:txBody>
      </p:sp>
      <p:sp>
        <p:nvSpPr>
          <p:cNvPr id="114" name="Shape 114"/>
          <p:cNvSpPr txBox="1"/>
          <p:nvPr>
            <p:ph idx="1" type="body"/>
          </p:nvPr>
        </p:nvSpPr>
        <p:spPr>
          <a:xfrm>
            <a:off x="250825" y="908050"/>
            <a:ext cx="864235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solution tampon comme notre système CH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/CH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COOH est capable de garder le pH plus ou moins constant car, lors de l’ajout de 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ou OH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(aq), 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réactions suivantes se produisent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i.e., le CH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neutralise les 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et le CH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COOH neutralise les OH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donc le pH de la solution tampon ne change pas appréciablement lorsqu’on ajoute des acides et des bases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pouvoir tampon est la capacité de la solution tampon à neutraliser de l’acide ou de la base</a:t>
            </a:r>
            <a:endParaRPr/>
          </a:p>
        </p:txBody>
      </p:sp>
      <p:pic>
        <p:nvPicPr>
          <p:cNvPr id="115" name="Shape 1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31912" y="2565400"/>
            <a:ext cx="6481762" cy="8715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 txBox="1"/>
          <p:nvPr>
            <p:ph type="title"/>
          </p:nvPr>
        </p:nvSpPr>
        <p:spPr>
          <a:xfrm>
            <a:off x="684212" y="0"/>
            <a:ext cx="7772400" cy="981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solutions tampons</a:t>
            </a:r>
            <a:endParaRPr/>
          </a:p>
        </p:txBody>
      </p:sp>
      <p:sp>
        <p:nvSpPr>
          <p:cNvPr id="121" name="Shape 121"/>
          <p:cNvSpPr txBox="1"/>
          <p:nvPr>
            <p:ph idx="1" type="body"/>
          </p:nvPr>
        </p:nvSpPr>
        <p:spPr>
          <a:xfrm>
            <a:off x="179387" y="908050"/>
            <a:ext cx="8964612" cy="4968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Lesquelles des solutions suivantes sont des systèmes tampons?  (a) KF/HF, (b) KCl/HCl, (c) Na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/NaHCO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(a) HF est un acide faible, et F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sa base conjuguée, donc c’est un système tampon.</a:t>
            </a:r>
            <a:endParaRPr/>
          </a:p>
          <a:p>
            <a:pPr indent="-1333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(b) HCl est un acide fort, donc sa base conjuguée, Cl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ne peut pas neutraliser un acide.  Ce n’est pas un système tampon.</a:t>
            </a:r>
            <a:endParaRPr/>
          </a:p>
          <a:p>
            <a:pPr indent="-762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(c) 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une base faible, et HCO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son acide conjugué, donc c’est un système tampon.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 txBox="1"/>
          <p:nvPr>
            <p:ph type="title"/>
          </p:nvPr>
        </p:nvSpPr>
        <p:spPr>
          <a:xfrm>
            <a:off x="684212" y="0"/>
            <a:ext cx="7772400" cy="10525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solutions tampons</a:t>
            </a:r>
            <a:endParaRPr/>
          </a:p>
        </p:txBody>
      </p:sp>
      <p:sp>
        <p:nvSpPr>
          <p:cNvPr id="127" name="Shape 127"/>
          <p:cNvSpPr txBox="1"/>
          <p:nvPr>
            <p:ph idx="1" type="body"/>
          </p:nvPr>
        </p:nvSpPr>
        <p:spPr>
          <a:xfrm>
            <a:off x="250825" y="908050"/>
            <a:ext cx="8893175" cy="4968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Calculez le pH du système tampon suivant:  NH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à 0.30 M/NH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 à 0.36 M.  Que devient le pH si l’on verse 20.0 mL de NaOH à 0.050 M dans 80.0 mL de la solution tampon?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</a:t>
            </a:r>
            <a:endParaRPr/>
          </a:p>
        </p:txBody>
      </p:sp>
      <p:pic>
        <p:nvPicPr>
          <p:cNvPr id="128" name="Shape 1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3141662"/>
            <a:ext cx="7561262" cy="2816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 txBox="1"/>
          <p:nvPr>
            <p:ph type="title"/>
          </p:nvPr>
        </p:nvSpPr>
        <p:spPr>
          <a:xfrm>
            <a:off x="611187" y="0"/>
            <a:ext cx="7772400" cy="908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solutions tampons</a:t>
            </a:r>
            <a:endParaRPr/>
          </a:p>
        </p:txBody>
      </p:sp>
      <p:sp>
        <p:nvSpPr>
          <p:cNvPr id="134" name="Shape 134"/>
          <p:cNvSpPr txBox="1"/>
          <p:nvPr>
            <p:ph idx="1" type="body"/>
          </p:nvPr>
        </p:nvSpPr>
        <p:spPr>
          <a:xfrm>
            <a:off x="0" y="836612"/>
            <a:ext cx="9144000" cy="5113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  Si l’on verse 20.0 mL de NaOH à 0.050 M dans 80.0 mL de la solution tampon: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ajoute (0.020 L)(0.050 mol/L) = 0.0010 mol de OH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avait (0.080 L)(0.30 mol/L) = 0.0240 mol de NH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avait (0.080 L)(0.36 mol/L) = 0.0288 mol de NH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OH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va “consommer” le NH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et produire le NH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endParaRPr/>
          </a:p>
        </p:txBody>
      </p:sp>
      <p:pic>
        <p:nvPicPr>
          <p:cNvPr id="135" name="Shape 1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19250" y="3644900"/>
            <a:ext cx="5761037" cy="29924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/>
          <p:nvPr>
            <p:ph type="title"/>
          </p:nvPr>
        </p:nvSpPr>
        <p:spPr>
          <a:xfrm>
            <a:off x="684212" y="0"/>
            <a:ext cx="7772400" cy="908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solutions tampons</a:t>
            </a:r>
            <a:endParaRPr/>
          </a:p>
        </p:txBody>
      </p:sp>
      <p:sp>
        <p:nvSpPr>
          <p:cNvPr id="141" name="Shape 141"/>
          <p:cNvSpPr txBox="1"/>
          <p:nvPr>
            <p:ph idx="1" type="body"/>
          </p:nvPr>
        </p:nvSpPr>
        <p:spPr>
          <a:xfrm>
            <a:off x="250825" y="908050"/>
            <a:ext cx="8713787" cy="5329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N.B. si dans l’exemple précédent on avait ajouté cette même quantité de OH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à 80.0 mL d’eau pure: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[OH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 = (0.0010 mol)/(0.100 L) = 0.01 M</a:t>
            </a:r>
            <a:endParaRPr/>
          </a:p>
          <a:p>
            <a:pPr indent="-762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[OH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 = 0.01 M, [H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 = 1.0 x 10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-12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M, donc le pH = 12.00</a:t>
            </a:r>
            <a:endParaRPr/>
          </a:p>
          <a:p>
            <a:pPr indent="-762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l’eau pure, on va de pH = 7.00 à pH = 12.00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la solution tampon, on va de pH = 9.17 à pH = 9.21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solution tampon est très efficace pour maintenir le pH constant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/>
          <p:nvPr>
            <p:ph type="title"/>
          </p:nvPr>
        </p:nvSpPr>
        <p:spPr>
          <a:xfrm>
            <a:off x="684212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L’équation Henderson-Hasselbach</a:t>
            </a:r>
            <a:endParaRPr/>
          </a:p>
        </p:txBody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x="250825" y="981075"/>
            <a:ext cx="8569325" cy="50403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l’acide faible HA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introduit le pK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-log 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d’un acide faible, et on obtient l’équation Henderson-Hasselbach</a:t>
            </a:r>
            <a:endParaRPr/>
          </a:p>
        </p:txBody>
      </p:sp>
      <p:pic>
        <p:nvPicPr>
          <p:cNvPr id="148" name="Shape 1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51050" y="1557337"/>
            <a:ext cx="4752975" cy="25415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Shape 14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059112" y="5373687"/>
            <a:ext cx="2879725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 txBox="1"/>
          <p:nvPr>
            <p:ph type="title"/>
          </p:nvPr>
        </p:nvSpPr>
        <p:spPr>
          <a:xfrm>
            <a:off x="684212" y="188912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L’équation Henderson-Hasselbach</a:t>
            </a:r>
            <a:endParaRPr/>
          </a:p>
        </p:txBody>
      </p:sp>
      <p:sp>
        <p:nvSpPr>
          <p:cNvPr id="155" name="Shape 155"/>
          <p:cNvSpPr txBox="1"/>
          <p:nvPr>
            <p:ph idx="1" type="body"/>
          </p:nvPr>
        </p:nvSpPr>
        <p:spPr>
          <a:xfrm>
            <a:off x="395287" y="1341437"/>
            <a:ext cx="8353425" cy="48244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N.B. une solution tampon est surtout efficace lorsque   [HA] ≈ [A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 ou lorsque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système tampon est donc surtout efficace lorsque pH ≈ pK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endParaRPr/>
          </a:p>
        </p:txBody>
      </p:sp>
      <p:pic>
        <p:nvPicPr>
          <p:cNvPr id="156" name="Shape 1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39975" y="2276475"/>
            <a:ext cx="3887787" cy="2016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/>
          <p:nvPr>
            <p:ph idx="1" type="body"/>
          </p:nvPr>
        </p:nvSpPr>
        <p:spPr>
          <a:xfrm>
            <a:off x="395287" y="333375"/>
            <a:ext cx="8280400" cy="172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Calculez le pH d’une solution tampon de 1.00 L qui est 0.87 M en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COOH et 0.47 M en NaCH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COO.  On ajoute 0.10 mol de HCl à cette solution.  Calculez le nouveau pH.  La constante d’ionisation pour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COOH est 1.8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-5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/>
          <p:nvPr>
            <p:ph idx="1" type="body"/>
          </p:nvPr>
        </p:nvSpPr>
        <p:spPr>
          <a:xfrm>
            <a:off x="395287" y="333375"/>
            <a:ext cx="8280400" cy="1223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Calculez le pH d’une solution de 1.00 L qui est 0.537 M en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COOH.  On ajoute 1.00 L d’une solution 0.197 M en NaOH.  Calculez le nouveau pH.  La constante d’ionisation pour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COOH est 1.8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-5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 txBox="1"/>
          <p:nvPr>
            <p:ph type="title"/>
          </p:nvPr>
        </p:nvSpPr>
        <p:spPr>
          <a:xfrm>
            <a:off x="684212" y="188912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titrage acide fort-base forte</a:t>
            </a:r>
            <a:endParaRPr/>
          </a:p>
        </p:txBody>
      </p:sp>
      <p:pic>
        <p:nvPicPr>
          <p:cNvPr id="172" name="Shape 172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" y="2590800"/>
            <a:ext cx="3810000" cy="2857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Shape 173"/>
          <p:cNvSpPr txBox="1"/>
          <p:nvPr>
            <p:ph idx="1" type="body"/>
          </p:nvPr>
        </p:nvSpPr>
        <p:spPr>
          <a:xfrm>
            <a:off x="3924300" y="1268412"/>
            <a:ext cx="4968875" cy="4752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point d’équivalence est le point où des quantités équimolaires d’acide et de base ont réagi (dans ce cas, pH= 7.00)</a:t>
            </a:r>
            <a:endParaRPr/>
          </a:p>
        </p:txBody>
      </p:sp>
      <p:pic>
        <p:nvPicPr>
          <p:cNvPr id="174" name="Shape 17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76600" y="1773237"/>
            <a:ext cx="5545137" cy="17256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 txBox="1"/>
          <p:nvPr>
            <p:ph type="title"/>
          </p:nvPr>
        </p:nvSpPr>
        <p:spPr>
          <a:xfrm>
            <a:off x="611187" y="0"/>
            <a:ext cx="7772400" cy="908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titrage acide faible-base forte</a:t>
            </a:r>
            <a:endParaRPr/>
          </a:p>
        </p:txBody>
      </p:sp>
      <p:pic>
        <p:nvPicPr>
          <p:cNvPr id="180" name="Shape 180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209800"/>
            <a:ext cx="4038600" cy="3028950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Shape 181"/>
          <p:cNvSpPr txBox="1"/>
          <p:nvPr>
            <p:ph idx="1" type="body"/>
          </p:nvPr>
        </p:nvSpPr>
        <p:spPr>
          <a:xfrm>
            <a:off x="3779837" y="765175"/>
            <a:ext cx="5364162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au point d’équivalence, le OH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 neutralisé tout le CH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COOH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tout le CH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COOH est converti en CH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parce que le CH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COO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est une base faible, le point d’équivalence se situe à un pH supérieur à 7</a:t>
            </a:r>
            <a:endParaRPr/>
          </a:p>
        </p:txBody>
      </p:sp>
      <p:pic>
        <p:nvPicPr>
          <p:cNvPr id="182" name="Shape 18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2137" y="1196975"/>
            <a:ext cx="5795962" cy="2000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hape 187"/>
          <p:cNvSpPr txBox="1"/>
          <p:nvPr>
            <p:ph type="title"/>
          </p:nvPr>
        </p:nvSpPr>
        <p:spPr>
          <a:xfrm>
            <a:off x="611187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titrage acide fort-base faible</a:t>
            </a:r>
            <a:endParaRPr/>
          </a:p>
        </p:txBody>
      </p:sp>
      <p:pic>
        <p:nvPicPr>
          <p:cNvPr id="188" name="Shape 188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133600"/>
            <a:ext cx="4114800" cy="308610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Shape 189"/>
          <p:cNvSpPr txBox="1"/>
          <p:nvPr>
            <p:ph idx="1" type="body"/>
          </p:nvPr>
        </p:nvSpPr>
        <p:spPr>
          <a:xfrm>
            <a:off x="3924300" y="981075"/>
            <a:ext cx="52197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au point d’équivalence, le 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 neutralisé tout le NH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tout le NH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converti en NH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parce que le NH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un acide faible, le point d’équivalence se situe à un pH inférieur à 7</a:t>
            </a:r>
            <a:endParaRPr/>
          </a:p>
        </p:txBody>
      </p:sp>
      <p:pic>
        <p:nvPicPr>
          <p:cNvPr id="190" name="Shape 19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40200" y="1484312"/>
            <a:ext cx="4392612" cy="1347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/>
          <p:nvPr>
            <p:ph type="title"/>
          </p:nvPr>
        </p:nvSpPr>
        <p:spPr>
          <a:xfrm>
            <a:off x="684212" y="0"/>
            <a:ext cx="7772400" cy="908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indicateurs acido-basiques</a:t>
            </a:r>
            <a:endParaRPr/>
          </a:p>
        </p:txBody>
      </p:sp>
      <p:sp>
        <p:nvSpPr>
          <p:cNvPr id="196" name="Shape 196"/>
          <p:cNvSpPr txBox="1"/>
          <p:nvPr>
            <p:ph idx="1" type="body"/>
          </p:nvPr>
        </p:nvSpPr>
        <p:spPr>
          <a:xfrm>
            <a:off x="0" y="836612"/>
            <a:ext cx="9144000" cy="4752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point d’équivalence d’un titrage acide-base est souvent indiqué par le changement de couleur d’un indicateur coloré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indicateur est habituellement un acide ou une base organique faible où la forme acide et la forme basique ont des couleurs différentes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un milieu acide, la solution prend la couleur de la forme acide de l’indicateur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un milieu basique, la solution prend la couleur de la forme basique de l’indicateur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zone de virage (zone de pH où la couleur change) correspond au pK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 l’indicateur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un titrage donné, on veut choisir un indicateur où la zone de virage correspond au pH du point d’équivalence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 txBox="1"/>
          <p:nvPr>
            <p:ph type="title"/>
          </p:nvPr>
        </p:nvSpPr>
        <p:spPr>
          <a:xfrm>
            <a:off x="684212" y="0"/>
            <a:ext cx="7772400" cy="981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L’équilibre de solubilité</a:t>
            </a:r>
            <a:endParaRPr/>
          </a:p>
        </p:txBody>
      </p:sp>
      <p:sp>
        <p:nvSpPr>
          <p:cNvPr id="202" name="Shape 202"/>
          <p:cNvSpPr txBox="1"/>
          <p:nvPr>
            <p:ph idx="1" type="body"/>
          </p:nvPr>
        </p:nvSpPr>
        <p:spPr>
          <a:xfrm>
            <a:off x="0" y="836612"/>
            <a:ext cx="9144000" cy="50403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considère un sel insoluble dans l’eau, par exemple, BaSO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(s)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petite quantité se dissout dans l’eau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constante d’équilibre pour cette réaction est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donne à cette constante d’équilibre le nom spécial de produit de solubilité, 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endParaRPr/>
          </a:p>
        </p:txBody>
      </p:sp>
      <p:pic>
        <p:nvPicPr>
          <p:cNvPr id="203" name="Shape 20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68537" y="2276475"/>
            <a:ext cx="4752975" cy="544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Shape 20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Shape 20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403350" y="3644900"/>
            <a:ext cx="5976937" cy="1025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Shape 20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Shape 20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132137" y="5516562"/>
            <a:ext cx="2735262" cy="542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 txBox="1"/>
          <p:nvPr>
            <p:ph type="title"/>
          </p:nvPr>
        </p:nvSpPr>
        <p:spPr>
          <a:xfrm>
            <a:off x="684212" y="0"/>
            <a:ext cx="7772400" cy="981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produit de solubilité</a:t>
            </a:r>
            <a:endParaRPr/>
          </a:p>
        </p:txBody>
      </p:sp>
      <p:sp>
        <p:nvSpPr>
          <p:cNvPr id="213" name="Shape 213"/>
          <p:cNvSpPr txBox="1"/>
          <p:nvPr>
            <p:ph idx="1" type="body"/>
          </p:nvPr>
        </p:nvSpPr>
        <p:spPr>
          <a:xfrm>
            <a:off x="0" y="981075"/>
            <a:ext cx="9144000" cy="52562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produit de solubilité d’un composé est le produit des concentrations molaires des ions qui le constituent, chacune de ces concentrations étant élevée à l’exposant équivalent à son coefficient stoechiométrique dans l’équation équilibrée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N.B. plus la valeur de 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petite, moins le composé est soluble dans l’eau</a:t>
            </a:r>
            <a:endParaRPr/>
          </a:p>
        </p:txBody>
      </p:sp>
      <p:pic>
        <p:nvPicPr>
          <p:cNvPr id="214" name="Shape 2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2781300"/>
            <a:ext cx="8459787" cy="15255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/>
          <p:nvPr>
            <p:ph type="title"/>
          </p:nvPr>
        </p:nvSpPr>
        <p:spPr>
          <a:xfrm>
            <a:off x="684212" y="0"/>
            <a:ext cx="7772400" cy="981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solubilité molaire et la solubilité</a:t>
            </a:r>
            <a:endParaRPr/>
          </a:p>
        </p:txBody>
      </p:sp>
      <p:sp>
        <p:nvSpPr>
          <p:cNvPr id="220" name="Shape 220"/>
          <p:cNvSpPr txBox="1"/>
          <p:nvPr>
            <p:ph idx="1" type="body"/>
          </p:nvPr>
        </p:nvSpPr>
        <p:spPr>
          <a:xfrm>
            <a:off x="0" y="908050"/>
            <a:ext cx="9144000" cy="46085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une mesure de solubilité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il est souvent difficile de comparer la solubilité de deux composés à partir des 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car l’expression pour 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différente si la stoechiométrie de la dissociation est différente (i.e., un nombre différent de cations/anions sont produits)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il y a deux autres manières d’exprimer la solubilité: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solubilité molaire est le nombre de moles de soluté par litre de solution saturée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solubilité est le nombre de grammes de soluté par litre de solution saturée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N.B. la solubilité d’un composé dépend de la température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/>
          <p:nvPr>
            <p:ph type="title"/>
          </p:nvPr>
        </p:nvSpPr>
        <p:spPr>
          <a:xfrm>
            <a:off x="6096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solubilité molaire et la solubilité</a:t>
            </a:r>
            <a:endParaRPr/>
          </a:p>
        </p:txBody>
      </p:sp>
      <p:pic>
        <p:nvPicPr>
          <p:cNvPr id="226" name="Shape 226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3000" y="152400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 txBox="1"/>
          <p:nvPr>
            <p:ph type="title"/>
          </p:nvPr>
        </p:nvSpPr>
        <p:spPr>
          <a:xfrm>
            <a:off x="684212" y="0"/>
            <a:ext cx="7772400" cy="981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solubilité molaire et la solubilité</a:t>
            </a:r>
            <a:endParaRPr/>
          </a:p>
        </p:txBody>
      </p:sp>
      <p:sp>
        <p:nvSpPr>
          <p:cNvPr id="232" name="Shape 232"/>
          <p:cNvSpPr txBox="1"/>
          <p:nvPr>
            <p:ph idx="1" type="body"/>
          </p:nvPr>
        </p:nvSpPr>
        <p:spPr>
          <a:xfrm>
            <a:off x="179387" y="981075"/>
            <a:ext cx="8785225" cy="48244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La solubilité molaire du fluorure de baryum (BaF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est de 7.5 x 10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M.  Quel est le produit de solubilité de ce composé?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  Si la concentration de BaF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7.5 x 10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 et BaF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se dissocie en solution aqueuse</a:t>
            </a:r>
            <a:endParaRPr/>
          </a:p>
        </p:txBody>
      </p:sp>
      <p:pic>
        <p:nvPicPr>
          <p:cNvPr id="233" name="Shape 2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42987" y="3284537"/>
            <a:ext cx="6840537" cy="196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 txBox="1"/>
          <p:nvPr>
            <p:ph type="title"/>
          </p:nvPr>
        </p:nvSpPr>
        <p:spPr>
          <a:xfrm>
            <a:off x="684212" y="0"/>
            <a:ext cx="7772400" cy="10525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solubilité molaire et la solubilité</a:t>
            </a:r>
            <a:endParaRPr/>
          </a:p>
        </p:txBody>
      </p:sp>
      <p:sp>
        <p:nvSpPr>
          <p:cNvPr id="239" name="Shape 239"/>
          <p:cNvSpPr txBox="1"/>
          <p:nvPr>
            <p:ph idx="1" type="body"/>
          </p:nvPr>
        </p:nvSpPr>
        <p:spPr>
          <a:xfrm>
            <a:off x="179387" y="981075"/>
            <a:ext cx="8964612" cy="5111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Calculez la solubilité molaire du carbonate de Pb (PbCO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à partir de son produit de solubilité (K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3.3 x 10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-14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).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  Soit </a:t>
            </a:r>
            <a:r>
              <a:rPr b="0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la solubilité molaire de PbCO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																					      									      à l’équilibre, les concentrations de Pb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et 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seront chacune </a:t>
            </a:r>
            <a:r>
              <a:rPr b="0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donc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solubilité molaire de PbCO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donc 1.8 x 10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-7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M.</a:t>
            </a:r>
            <a:endParaRPr/>
          </a:p>
        </p:txBody>
      </p:sp>
      <p:pic>
        <p:nvPicPr>
          <p:cNvPr id="240" name="Shape 2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24075" y="2852737"/>
            <a:ext cx="4824412" cy="549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Shape 2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79612" y="4508500"/>
            <a:ext cx="5183187" cy="10017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Shape 246"/>
          <p:cNvSpPr txBox="1"/>
          <p:nvPr>
            <p:ph type="title"/>
          </p:nvPr>
        </p:nvSpPr>
        <p:spPr>
          <a:xfrm>
            <a:off x="685800" y="0"/>
            <a:ext cx="7772400" cy="981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solubilité molaire et la solubilité</a:t>
            </a:r>
            <a:endParaRPr/>
          </a:p>
        </p:txBody>
      </p:sp>
      <p:sp>
        <p:nvSpPr>
          <p:cNvPr id="247" name="Shape 247"/>
          <p:cNvSpPr txBox="1"/>
          <p:nvPr>
            <p:ph idx="1" type="body"/>
          </p:nvPr>
        </p:nvSpPr>
        <p:spPr>
          <a:xfrm>
            <a:off x="0" y="836612"/>
            <a:ext cx="9144000" cy="4421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Calculez la solubilité du chlorure d’argent (AgCl) en g/L à partir de son produit de solubilité (K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1.6 x 10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-10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).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  Soit </a:t>
            </a:r>
            <a:r>
              <a:rPr b="0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la solubilité molaire de AgCl,															AgCl ↔ Ag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+ Cl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											                    à l’équilibre, les concentrations de Ag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et Cl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seront chacune </a:t>
            </a:r>
            <a:r>
              <a:rPr b="0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donc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solubilité molaire est donc 1.26 x 10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-5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M.  La masse molaire de AgCl est (107.9 + 35.45) g/mol = 143.4 g/mol.  La solubilité est donc</a:t>
            </a:r>
            <a:endParaRPr/>
          </a:p>
        </p:txBody>
      </p:sp>
      <p:pic>
        <p:nvPicPr>
          <p:cNvPr id="248" name="Shape 2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24075" y="4076700"/>
            <a:ext cx="4895850" cy="892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Shape 24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19250" y="6021387"/>
            <a:ext cx="5903912" cy="684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solubilité molaire et la solubilité</a:t>
            </a:r>
            <a:endParaRPr/>
          </a:p>
        </p:txBody>
      </p:sp>
      <p:sp>
        <p:nvSpPr>
          <p:cNvPr id="255" name="Shape 255"/>
          <p:cNvSpPr txBox="1"/>
          <p:nvPr>
            <p:ph idx="1" type="body"/>
          </p:nvPr>
        </p:nvSpPr>
        <p:spPr>
          <a:xfrm>
            <a:off x="685800" y="1600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N.B. la solubilité est la quantité d’une substance qui peut se dissoudre dans une certaine quantité d’eau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soit en g/L (solubilité)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soit en mol/L (solubilité molaire)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produit de solubilité est une constante d’équilibre (donc, sans unités)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solubilité molaire, la solubilité, et le produit de solubilité se rapportent tous à des solutions saturées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Shape 260"/>
          <p:cNvSpPr txBox="1"/>
          <p:nvPr>
            <p:ph type="title"/>
          </p:nvPr>
        </p:nvSpPr>
        <p:spPr>
          <a:xfrm>
            <a:off x="6096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L’effet d’ion commun et la solubilité</a:t>
            </a:r>
            <a:endParaRPr/>
          </a:p>
        </p:txBody>
      </p:sp>
      <p:sp>
        <p:nvSpPr>
          <p:cNvPr id="261" name="Shape 261"/>
          <p:cNvSpPr txBox="1"/>
          <p:nvPr>
            <p:ph idx="1" type="body"/>
          </p:nvPr>
        </p:nvSpPr>
        <p:spPr>
          <a:xfrm>
            <a:off x="762000" y="13716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jusqu’à ce point, on a seulement considéré la possibilité que le sel en question soit le seul sel en solution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donc, par exemple, dans une solution de AgCl,		 [Ag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 = [Cl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supposons que nous avons deux sels qui partagent un ion commun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comme exemple, imagine une solution où l’on a dissout du AgCl (insoluble) et du AgNO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(soluble)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Shape 267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L’effet d’ion commun et la solubilité</a:t>
            </a:r>
            <a:endParaRPr/>
          </a:p>
        </p:txBody>
      </p:sp>
      <p:sp>
        <p:nvSpPr>
          <p:cNvPr id="268" name="Shape 268"/>
          <p:cNvSpPr txBox="1"/>
          <p:nvPr>
            <p:ph idx="1" type="body"/>
          </p:nvPr>
        </p:nvSpPr>
        <p:spPr>
          <a:xfrm>
            <a:off x="685800" y="10668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une telle situation, le produit de solubilité est toujours valide et respecté, i.e., 																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[Ag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][Cl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mais à cause du AgNO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qui est très soluble,													[Ag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 ≠ [Cl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 effet,		[Ag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 &gt; [Cl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l’effet d’ion commun est le déplacement d’un équilibre causé par la présence d’un ion commun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Shape 273"/>
          <p:cNvSpPr txBox="1"/>
          <p:nvPr>
            <p:ph type="title"/>
          </p:nvPr>
        </p:nvSpPr>
        <p:spPr>
          <a:xfrm>
            <a:off x="609600" y="0"/>
            <a:ext cx="7772400" cy="908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L’effet d’ion commun et la solubilité</a:t>
            </a:r>
            <a:endParaRPr/>
          </a:p>
        </p:txBody>
      </p:sp>
      <p:sp>
        <p:nvSpPr>
          <p:cNvPr id="274" name="Shape 274"/>
          <p:cNvSpPr txBox="1"/>
          <p:nvPr>
            <p:ph idx="1" type="body"/>
          </p:nvPr>
        </p:nvSpPr>
        <p:spPr>
          <a:xfrm>
            <a:off x="0" y="765175"/>
            <a:ext cx="9144000" cy="4679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Calculez la solubilité (en g/L) de AgBr: (a) dans l’eau pure et (b) dans NaBr 0.0010 M (K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 AgBr = 7.7 x 10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-13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).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hape 280"/>
          <p:cNvSpPr txBox="1"/>
          <p:nvPr>
            <p:ph type="title"/>
          </p:nvPr>
        </p:nvSpPr>
        <p:spPr>
          <a:xfrm>
            <a:off x="611187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L’équilibre des ions complexes et la solubilité</a:t>
            </a:r>
            <a:endParaRPr/>
          </a:p>
        </p:txBody>
      </p:sp>
      <p:sp>
        <p:nvSpPr>
          <p:cNvPr id="281" name="Shape 281"/>
          <p:cNvSpPr txBox="1"/>
          <p:nvPr>
            <p:ph idx="1" type="body"/>
          </p:nvPr>
        </p:nvSpPr>
        <p:spPr>
          <a:xfrm>
            <a:off x="684212" y="1196975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ion complexe est un ion contenant un cation métallique lié à un ou plusieurs ions ou molécules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ces réactions, le métal est un acide de Lewis, les ions/molécules liés au métal sont des bases de Lewis, et l’ion complexe est un sel de Lewis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trouver les concentrations à l’équilibre on exploite le fait que les constantes d’équilibre sont énormes (et celles des réactions inverses sont très petites)</a:t>
            </a:r>
            <a:endParaRPr/>
          </a:p>
        </p:txBody>
      </p:sp>
      <p:pic>
        <p:nvPicPr>
          <p:cNvPr id="282" name="Shape 28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92275" y="2205037"/>
            <a:ext cx="5791200" cy="909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Shape 288"/>
          <p:cNvSpPr txBox="1"/>
          <p:nvPr>
            <p:ph type="title"/>
          </p:nvPr>
        </p:nvSpPr>
        <p:spPr>
          <a:xfrm>
            <a:off x="685800" y="152400"/>
            <a:ext cx="7772400" cy="900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L’équilibre des ions complexes et la solubilité</a:t>
            </a:r>
            <a:endParaRPr/>
          </a:p>
        </p:txBody>
      </p:sp>
      <p:sp>
        <p:nvSpPr>
          <p:cNvPr id="289" name="Shape 289"/>
          <p:cNvSpPr txBox="1"/>
          <p:nvPr>
            <p:ph idx="1" type="body"/>
          </p:nvPr>
        </p:nvSpPr>
        <p:spPr>
          <a:xfrm>
            <a:off x="0" y="908050"/>
            <a:ext cx="9144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selon le principe de le Chatelier, la formation d’un ion complexe tel que le Ag(NH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peut augmenter la solubilité d’un composé tel que le AgCl car la formation de l’ion complexe déplace l’équilibre											    		AgCl(s) ↔Ag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+ Cl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												    vers la droite en enlevant le Ag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libre de la solution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constante de formation, 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est la constante d’équilibre pour la formation de l’ion complexe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grande valeur de 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implique que l’ion complexe est très stable</a:t>
            </a:r>
            <a:endParaRPr/>
          </a:p>
        </p:txBody>
      </p:sp>
      <p:pic>
        <p:nvPicPr>
          <p:cNvPr id="290" name="Shape 29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92275" y="4724400"/>
            <a:ext cx="5905500" cy="1339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Shape 296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L’équilibre des ions complexes et la solubilité</a:t>
            </a:r>
            <a:endParaRPr/>
          </a:p>
        </p:txBody>
      </p:sp>
      <p:sp>
        <p:nvSpPr>
          <p:cNvPr id="297" name="Shape 297"/>
          <p:cNvSpPr txBox="1"/>
          <p:nvPr>
            <p:ph idx="1" type="body"/>
          </p:nvPr>
        </p:nvSpPr>
        <p:spPr>
          <a:xfrm>
            <a:off x="323850" y="908050"/>
            <a:ext cx="8424862" cy="16573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dissout 2.50 g de CuSO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dans 900 mL d’une solution de NH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0.30 M. Quelles sont les concentrations du Cu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+(aq), de Cu(NH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2+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(aq), et de NH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à l’équilibre?  La valeur de K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pour Cu(NH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2+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5.0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).</a:t>
            </a:r>
            <a:endParaRPr/>
          </a:p>
          <a:p>
            <a:pPr indent="-215900" lvl="0" marL="3429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