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0"/>
  </p:notesMasterIdLst>
  <p:handoutMasterIdLst>
    <p:handoutMasterId r:id="rId51"/>
  </p:handoutMasterIdLst>
  <p:sldIdLst>
    <p:sldId id="284" r:id="rId4"/>
    <p:sldId id="288" r:id="rId5"/>
    <p:sldId id="289" r:id="rId6"/>
    <p:sldId id="287" r:id="rId7"/>
    <p:sldId id="257" r:id="rId8"/>
    <p:sldId id="291" r:id="rId9"/>
    <p:sldId id="259" r:id="rId10"/>
    <p:sldId id="260" r:id="rId11"/>
    <p:sldId id="261" r:id="rId12"/>
    <p:sldId id="258" r:id="rId13"/>
    <p:sldId id="262" r:id="rId14"/>
    <p:sldId id="265" r:id="rId15"/>
    <p:sldId id="266" r:id="rId16"/>
    <p:sldId id="310" r:id="rId17"/>
    <p:sldId id="311" r:id="rId18"/>
    <p:sldId id="275" r:id="rId19"/>
    <p:sldId id="276" r:id="rId20"/>
    <p:sldId id="270" r:id="rId21"/>
    <p:sldId id="271" r:id="rId22"/>
    <p:sldId id="272" r:id="rId23"/>
    <p:sldId id="274" r:id="rId24"/>
    <p:sldId id="273" r:id="rId25"/>
    <p:sldId id="293" r:id="rId26"/>
    <p:sldId id="312" r:id="rId27"/>
    <p:sldId id="285" r:id="rId28"/>
    <p:sldId id="280" r:id="rId29"/>
    <p:sldId id="279" r:id="rId30"/>
    <p:sldId id="295" r:id="rId31"/>
    <p:sldId id="296" r:id="rId32"/>
    <p:sldId id="299" r:id="rId33"/>
    <p:sldId id="298" r:id="rId34"/>
    <p:sldId id="297" r:id="rId35"/>
    <p:sldId id="281" r:id="rId36"/>
    <p:sldId id="292" r:id="rId37"/>
    <p:sldId id="282" r:id="rId38"/>
    <p:sldId id="283" r:id="rId39"/>
    <p:sldId id="302" r:id="rId40"/>
    <p:sldId id="303" r:id="rId41"/>
    <p:sldId id="294" r:id="rId42"/>
    <p:sldId id="300" r:id="rId43"/>
    <p:sldId id="301" r:id="rId44"/>
    <p:sldId id="304" r:id="rId45"/>
    <p:sldId id="305" r:id="rId46"/>
    <p:sldId id="306" r:id="rId47"/>
    <p:sldId id="308" r:id="rId48"/>
    <p:sldId id="309" r:id="rId49"/>
  </p:sldIdLst>
  <p:sldSz cx="9144000" cy="6858000" type="screen4x3"/>
  <p:notesSz cx="7010400" cy="9236075"/>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14" y="-7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handoutMaster" Target="handoutMasters/handoutMaster1.xml"/><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 Id="rId5" Type="http://schemas.openxmlformats.org/officeDocument/2006/relationships/image" Target="../media/image8.wmf"/><Relationship Id="rId4"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7.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image" Target="../media/image30.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3795" name="Rectangle 3"/>
          <p:cNvSpPr>
            <a:spLocks noGrp="1" noChangeArrowheads="1"/>
          </p:cNvSpPr>
          <p:nvPr>
            <p:ph type="dt" sz="quarter" idx="1"/>
          </p:nvPr>
        </p:nvSpPr>
        <p:spPr bwMode="auto">
          <a:xfrm>
            <a:off x="3970338" y="0"/>
            <a:ext cx="3038475"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3796" name="Rectangle 4"/>
          <p:cNvSpPr>
            <a:spLocks noGrp="1" noChangeArrowheads="1"/>
          </p:cNvSpPr>
          <p:nvPr>
            <p:ph type="ftr" sz="quarter" idx="2"/>
          </p:nvPr>
        </p:nvSpPr>
        <p:spPr bwMode="auto">
          <a:xfrm>
            <a:off x="0" y="8772525"/>
            <a:ext cx="3038475"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3797" name="Rectangle 5"/>
          <p:cNvSpPr>
            <a:spLocks noGrp="1" noChangeArrowheads="1"/>
          </p:cNvSpPr>
          <p:nvPr>
            <p:ph type="sldNum" sz="quarter" idx="3"/>
          </p:nvPr>
        </p:nvSpPr>
        <p:spPr bwMode="auto">
          <a:xfrm>
            <a:off x="3970338" y="8772525"/>
            <a:ext cx="3038475"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13366AD-3D23-423B-8AC8-CAEE3BF45CE9}"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61443" name="Rectangle 3"/>
          <p:cNvSpPr>
            <a:spLocks noGrp="1" noChangeArrowheads="1"/>
          </p:cNvSpPr>
          <p:nvPr>
            <p:ph type="dt" idx="1"/>
          </p:nvPr>
        </p:nvSpPr>
        <p:spPr bwMode="auto">
          <a:xfrm>
            <a:off x="3970338" y="0"/>
            <a:ext cx="3038475"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61444" name="Rectangle 4"/>
          <p:cNvSpPr>
            <a:spLocks noGrp="1" noRot="1" noChangeAspect="1" noChangeArrowheads="1" noTextEdit="1"/>
          </p:cNvSpPr>
          <p:nvPr>
            <p:ph type="sldImg" idx="2"/>
          </p:nvPr>
        </p:nvSpPr>
        <p:spPr bwMode="auto">
          <a:xfrm>
            <a:off x="1195388" y="692150"/>
            <a:ext cx="4619625" cy="3463925"/>
          </a:xfrm>
          <a:prstGeom prst="rect">
            <a:avLst/>
          </a:prstGeom>
          <a:noFill/>
          <a:ln w="9525">
            <a:solidFill>
              <a:srgbClr val="000000"/>
            </a:solidFill>
            <a:miter lim="800000"/>
            <a:headEnd/>
            <a:tailEnd/>
          </a:ln>
          <a:effectLst/>
        </p:spPr>
      </p:sp>
      <p:sp>
        <p:nvSpPr>
          <p:cNvPr id="61445" name="Rectangle 5"/>
          <p:cNvSpPr>
            <a:spLocks noGrp="1" noChangeArrowheads="1"/>
          </p:cNvSpPr>
          <p:nvPr>
            <p:ph type="body" sz="quarter" idx="3"/>
          </p:nvPr>
        </p:nvSpPr>
        <p:spPr bwMode="auto">
          <a:xfrm>
            <a:off x="701675" y="4387850"/>
            <a:ext cx="5607050" cy="41560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1446" name="Rectangle 6"/>
          <p:cNvSpPr>
            <a:spLocks noGrp="1" noChangeArrowheads="1"/>
          </p:cNvSpPr>
          <p:nvPr>
            <p:ph type="ftr" sz="quarter" idx="4"/>
          </p:nvPr>
        </p:nvSpPr>
        <p:spPr bwMode="auto">
          <a:xfrm>
            <a:off x="0" y="8772525"/>
            <a:ext cx="3038475"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61447" name="Rectangle 7"/>
          <p:cNvSpPr>
            <a:spLocks noGrp="1" noChangeArrowheads="1"/>
          </p:cNvSpPr>
          <p:nvPr>
            <p:ph type="sldNum" sz="quarter" idx="5"/>
          </p:nvPr>
        </p:nvSpPr>
        <p:spPr bwMode="auto">
          <a:xfrm>
            <a:off x="3970338" y="8772525"/>
            <a:ext cx="3038475"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5A15021-CFBB-4797-95B2-B827F060C208}"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3D681E-0738-445F-86F6-A4EFC716BDFF}" type="slidenum">
              <a:rPr lang="en-US"/>
              <a:pPr/>
              <a:t>1</a:t>
            </a:fld>
            <a:endParaRPr 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BA152C-7A29-48A7-8359-82DA257DA9D0}" type="slidenum">
              <a:rPr lang="en-US"/>
              <a:pPr/>
              <a:t>2</a:t>
            </a:fld>
            <a:endParaRPr lang="en-US"/>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3134FF-DC56-4E92-8008-8351B7870386}" type="slidenum">
              <a:rPr lang="en-US"/>
              <a:pPr/>
              <a:t>3</a:t>
            </a:fld>
            <a:endParaRPr 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DD7462-2A2B-41A2-9A0E-B7A15882BA5F}" type="slidenum">
              <a:rPr lang="en-US"/>
              <a:pPr/>
              <a:t>4</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65DCD6-58E1-40FF-A9F3-3AC60D5F9BE1}" type="slidenum">
              <a:rPr lang="en-US"/>
              <a:pPr/>
              <a:t>5</a:t>
            </a:fld>
            <a:endParaRPr lang="en-US"/>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DAED16-94C3-4A10-8715-520D3BF99580}" type="slidenum">
              <a:rPr lang="en-US"/>
              <a:pPr/>
              <a:t>6</a:t>
            </a:fld>
            <a:endParaRPr lang="en-US"/>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7C91C9-71CF-4892-9713-0E98BE2303AE}" type="slidenum">
              <a:rPr lang="en-US"/>
              <a:pPr/>
              <a:t>7</a:t>
            </a:fld>
            <a:endParaRPr lang="en-US"/>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031198-EC50-4BA4-B545-02026C547E87}" type="slidenum">
              <a:rPr lang="en-US"/>
              <a:pPr/>
              <a:t>8</a:t>
            </a:fld>
            <a:endParaRPr 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D6661F-EE99-45EE-B3A9-F504A3153784}" type="slidenum">
              <a:rPr lang="en-US"/>
              <a:pPr/>
              <a:t>9</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1D7417-4F34-44F9-8F4F-9115D0C9701E}" type="slidenum">
              <a:rPr lang="en-US"/>
              <a:pPr/>
              <a:t>10</a:t>
            </a:fld>
            <a:endParaRPr 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C12D0E-3673-495D-B137-85F5F380CB48}" type="slidenum">
              <a:rPr lang="en-US"/>
              <a:pPr/>
              <a:t>11</a:t>
            </a:fld>
            <a:endParaRPr lang="en-US"/>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415997-B233-4C2B-A173-F567830599ED}" type="slidenum">
              <a:rPr lang="en-US"/>
              <a:pPr/>
              <a:t>12</a:t>
            </a:fld>
            <a:endParaRPr lang="en-US"/>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54A3FA-CC43-43EC-BD28-6381AA57A00C}" type="slidenum">
              <a:rPr lang="en-US"/>
              <a:pPr/>
              <a:t>13</a:t>
            </a:fld>
            <a:endParaRPr lang="en-US"/>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5A15021-CFBB-4797-95B2-B827F060C208}"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5A15021-CFBB-4797-95B2-B827F060C208}"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1FBBE7-9621-44D9-AFDD-352D23A4CCE6}" type="slidenum">
              <a:rPr lang="en-US"/>
              <a:pPr/>
              <a:t>16</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DD6B90-8194-4C9E-A598-2598D8ABA99C}" type="slidenum">
              <a:rPr lang="en-US"/>
              <a:pPr/>
              <a:t>17</a:t>
            </a:fld>
            <a:endParaRPr lang="en-US"/>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771B8D-927B-4994-BBBB-9A9E5E685DB7}" type="slidenum">
              <a:rPr lang="en-US"/>
              <a:pPr/>
              <a:t>18</a:t>
            </a:fld>
            <a:endParaRPr lang="en-US"/>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607092-C804-4837-995A-5F44DBE4948C}" type="slidenum">
              <a:rPr lang="en-US"/>
              <a:pPr/>
              <a:t>19</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3D8F6D-3956-4561-87BA-421148B5E97F}" type="slidenum">
              <a:rPr lang="en-US"/>
              <a:pPr/>
              <a:t>20</a:t>
            </a:fld>
            <a:endParaRPr lang="en-US"/>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5981DB-EB23-47D9-9612-3981193295F2}" type="slidenum">
              <a:rPr lang="en-US"/>
              <a:pPr/>
              <a:t>21</a:t>
            </a:fld>
            <a:endParaRPr lang="en-US"/>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5C5298-128A-4482-97BC-9893B46334EC}" type="slidenum">
              <a:rPr lang="en-US"/>
              <a:pPr/>
              <a:t>22</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2FA5CE-6000-4410-B229-B5FF1AB5A270}" type="slidenum">
              <a:rPr lang="en-US"/>
              <a:pPr/>
              <a:t>23</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5A15021-CFBB-4797-95B2-B827F060C208}"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6F45D8-5C45-4922-B1A6-F71C21FBD769}" type="slidenum">
              <a:rPr lang="en-US"/>
              <a:pPr/>
              <a:t>25</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E3F55A-2602-46DC-AD73-FCE1F5CC9B08}" type="slidenum">
              <a:rPr lang="en-US"/>
              <a:pPr/>
              <a:t>26</a:t>
            </a:fld>
            <a:endParaRPr lang="en-US"/>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1C0493-7A92-4404-8071-1BFADCB6D5F4}" type="slidenum">
              <a:rPr lang="en-US"/>
              <a:pPr/>
              <a:t>27</a:t>
            </a:fld>
            <a:endParaRPr 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2D1A50-1466-420B-9A20-A2655F025117}" type="slidenum">
              <a:rPr lang="en-US"/>
              <a:pPr/>
              <a:t>28</a:t>
            </a:fld>
            <a:endParaRPr lang="en-US"/>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E5B475-1E29-4FBD-BA60-3017885DC6C5}" type="slidenum">
              <a:rPr lang="en-US"/>
              <a:pPr/>
              <a:t>29</a:t>
            </a:fld>
            <a:endParaRPr lang="en-US"/>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142BFA-4C23-4995-9CAE-D914D4CB3B87}" type="slidenum">
              <a:rPr lang="en-US"/>
              <a:pPr/>
              <a:t>30</a:t>
            </a:fld>
            <a:endParaRPr lang="en-US"/>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C172D5-CD58-42A0-9602-A9436B0F36FD}" type="slidenum">
              <a:rPr lang="en-US"/>
              <a:pPr/>
              <a:t>31</a:t>
            </a:fld>
            <a:endParaRPr lang="en-US"/>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37C740-F7A6-4D4B-AB4C-2C166C0D5C9C}" type="slidenum">
              <a:rPr lang="en-US"/>
              <a:pPr/>
              <a:t>32</a:t>
            </a:fld>
            <a:endParaRPr lang="en-US"/>
          </a:p>
        </p:txBody>
      </p:sp>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3032B0-78D6-4182-BD26-5E3FE381F6CF}" type="slidenum">
              <a:rPr lang="en-US"/>
              <a:pPr/>
              <a:t>33</a:t>
            </a:fld>
            <a:endParaRPr lang="en-US"/>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7C6843-DD62-4089-AAF1-1559B872BC80}" type="slidenum">
              <a:rPr lang="en-US"/>
              <a:pPr/>
              <a:t>34</a:t>
            </a:fld>
            <a:endParaRPr lang="en-US"/>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973DBE-5DD7-4C1D-83F8-84DC6497D892}" type="slidenum">
              <a:rPr lang="en-US"/>
              <a:pPr/>
              <a:t>35</a:t>
            </a:fld>
            <a:endParaRPr lang="en-US"/>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EBCC06-0E61-4877-B71C-446510B3BDE3}" type="slidenum">
              <a:rPr lang="en-US"/>
              <a:pPr/>
              <a:t>36</a:t>
            </a:fld>
            <a:endParaRPr lang="en-US"/>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CDFBDB-8D3E-4382-BFD6-1E19DCFBB2BA}" type="slidenum">
              <a:rPr lang="en-US"/>
              <a:pPr/>
              <a:t>37</a:t>
            </a:fld>
            <a:endParaRPr lang="en-US"/>
          </a:p>
        </p:txBody>
      </p:sp>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824587-9009-44E4-AC4E-A95D9B78A181}" type="slidenum">
              <a:rPr lang="en-US"/>
              <a:pPr/>
              <a:t>38</a:t>
            </a:fld>
            <a:endParaRPr lang="en-US"/>
          </a:p>
        </p:txBody>
      </p:sp>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2B5C18-00D6-4337-B63C-BC7F15738F2C}" type="slidenum">
              <a:rPr lang="en-US"/>
              <a:pPr/>
              <a:t>39</a:t>
            </a:fld>
            <a:endParaRPr lang="en-US"/>
          </a:p>
        </p:txBody>
      </p:sp>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7B4B3D-B407-4C5A-88B6-9B1366CEDC27}" type="slidenum">
              <a:rPr lang="en-US"/>
              <a:pPr/>
              <a:t>40</a:t>
            </a:fld>
            <a:endParaRPr lang="en-US"/>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E19C3C-FE7F-433B-BB84-62566A6F7F7D}" type="slidenum">
              <a:rPr lang="en-US"/>
              <a:pPr/>
              <a:t>41</a:t>
            </a:fld>
            <a:endParaRPr lang="en-US"/>
          </a:p>
        </p:txBody>
      </p:sp>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3FA1F2-EA22-4666-810A-E94AEB66738B}" type="slidenum">
              <a:rPr lang="en-US"/>
              <a:pPr/>
              <a:t>42</a:t>
            </a:fld>
            <a:endParaRPr lang="en-US"/>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4E0E4B-7F29-4718-8DD6-A013139A6453}" type="slidenum">
              <a:rPr lang="en-US"/>
              <a:pPr/>
              <a:t>43</a:t>
            </a:fld>
            <a:endParaRPr lang="en-US"/>
          </a:p>
        </p:txBody>
      </p:sp>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1FC429-AA7F-4343-B774-9A4A9BB4D180}" type="slidenum">
              <a:rPr lang="en-US"/>
              <a:pPr/>
              <a:t>44</a:t>
            </a:fld>
            <a:endParaRPr lang="en-US"/>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D3C9EF-6961-46AD-B2FA-006C91DF1B12}" type="slidenum">
              <a:rPr lang="en-US">
                <a:solidFill>
                  <a:prstClr val="black"/>
                </a:solidFill>
              </a:rPr>
              <a:pPr/>
              <a:t>45</a:t>
            </a:fld>
            <a:endParaRPr lang="en-US">
              <a:solidFill>
                <a:prstClr val="black"/>
              </a:solidFill>
            </a:endParaRPr>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6F9CCF-00DA-421F-B5F3-2AD80B534899}" type="slidenum">
              <a:rPr lang="en-US">
                <a:solidFill>
                  <a:prstClr val="black"/>
                </a:solidFill>
              </a:rPr>
              <a:pPr/>
              <a:t>46</a:t>
            </a:fld>
            <a:endParaRPr lang="en-US">
              <a:solidFill>
                <a:prstClr val="black"/>
              </a:solidFill>
            </a:endParaRPr>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2228A5B-5A0B-4598-B8D0-47794D4F8423}"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1DBFB54-14D9-4FB1-B541-A9CD93917025}"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3C0E7E4-B2CB-440D-9145-72C8BCF9104D}"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6C80899-EA29-4F75-9DB4-BF8AB523CEA2}"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E05E4C7E-30F8-452E-846D-BC9BC539358B}"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6A609EB-2551-4114-8473-B5C6512ABA9F}"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6BB2DD98-7D66-4170-B2AE-BBB2B719275E}"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FFC81E9-6628-4CB3-8E1D-EC83BEDDF81B}"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DE1A8DB-1F18-45D7-BD05-4E70AF23DBD1}"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219E3F3-E706-4477-98C9-F81F5F8C0465}"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C9A1A6E-4666-4095-B8DE-8459D2D78760}"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3CAD3E1C-F5AF-4691-9F94-11A2FCFA980B}"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1BC7F6D-05AD-4063-83EE-5DE80B602833}"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8E7A6C8-DA49-4188-AD01-26D5E3353221}"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7232F25-3EB2-471C-BCBC-B79C2662D718}"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BDDFE042-8A33-4CD5-93FB-4E290D2B908A}"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6CC1BABE-3E58-4480-807F-891619894733}"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F9BAF4E2-C567-49CD-8831-18AF0735961D}"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98A0188-093E-4E18-83B4-1FB52CDDA1D2}"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B57764A7-4071-42E8-AAE9-F2F8BF8BFEFA}"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063ED8A-0E66-405D-85A7-66225CF103C0}"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8BB582C-6A9E-45AA-B7C7-432AAB3B7DAC}"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3CAD3E1C-F5AF-4691-9F94-11A2FCFA980B}"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1BC7F6D-05AD-4063-83EE-5DE80B602833}"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8E7A6C8-DA49-4188-AD01-26D5E3353221}"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7232F25-3EB2-471C-BCBC-B79C2662D718}"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BDDFE042-8A33-4CD5-93FB-4E290D2B908A}"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6CC1BABE-3E58-4480-807F-891619894733}"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F9BAF4E2-C567-49CD-8831-18AF0735961D}"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98A0188-093E-4E18-83B4-1FB52CDDA1D2}"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B57764A7-4071-42E8-AAE9-F2F8BF8BFEFA}"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063ED8A-0E66-405D-85A7-66225CF103C0}"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8BB582C-6A9E-45AA-B7C7-432AAB3B7DAC}" type="slidenum">
              <a:rPr lang="en-US">
                <a:solidFill>
                  <a:srgbClr val="000000"/>
                </a:solidFill>
              </a:rPr>
              <a:pPr/>
              <a:t>‹#›</a:t>
            </a:fld>
            <a:endParaRPr lang="en-U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F295463-B956-4EDE-A75C-7138CC4EB5A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33EEAD0-DFF3-4748-B705-2FCCD2724D2B}" type="slidenum">
              <a:rPr lang="en-US">
                <a:solidFill>
                  <a:srgbClr val="000000"/>
                </a:solidFill>
              </a:rPr>
              <a:pPr/>
              <a:t>‹#›</a:t>
            </a:fld>
            <a:endParaRPr lang="en-U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33EEAD0-DFF3-4748-B705-2FCCD2724D2B}" type="slidenum">
              <a:rPr lang="en-US">
                <a:solidFill>
                  <a:srgbClr val="000000"/>
                </a:solidFill>
              </a:rPr>
              <a:pPr/>
              <a:t>‹#›</a:t>
            </a:fld>
            <a:endParaRPr lang="en-US">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doe.carleton.ca/courses/ELEC5508/"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notesSlide" Target="../notesSlides/notesSlide16.xml"/><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11.bin"/><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oleObject" Target="../embeddings/oleObject12.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oleObject" Target="../embeddings/oleObject13.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16.bin"/><Relationship Id="rId5" Type="http://schemas.openxmlformats.org/officeDocument/2006/relationships/oleObject" Target="../embeddings/oleObject15.bin"/><Relationship Id="rId4" Type="http://schemas.openxmlformats.org/officeDocument/2006/relationships/oleObject" Target="../embeddings/oleObject14.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19.bin"/><Relationship Id="rId5" Type="http://schemas.openxmlformats.org/officeDocument/2006/relationships/oleObject" Target="../embeddings/oleObject18.bin"/><Relationship Id="rId4" Type="http://schemas.openxmlformats.org/officeDocument/2006/relationships/oleObject" Target="../embeddings/oleObject17.bin"/></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oleObject" Target="../embeddings/oleObject21.bin"/></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vmlDrawing" Target="../drawings/vmlDrawing10.vml"/><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3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4.xml"/><Relationship Id="rId1" Type="http://schemas.openxmlformats.org/officeDocument/2006/relationships/vmlDrawing" Target="../drawings/vmlDrawing11.vml"/><Relationship Id="rId5" Type="http://schemas.openxmlformats.org/officeDocument/2006/relationships/oleObject" Target="../embeddings/oleObject25.bin"/><Relationship Id="rId4" Type="http://schemas.openxmlformats.org/officeDocument/2006/relationships/oleObject" Target="../embeddings/oleObject24.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609600" y="1143000"/>
            <a:ext cx="8229600" cy="4909036"/>
          </a:xfrm>
          <a:prstGeom prst="rect">
            <a:avLst/>
          </a:prstGeom>
          <a:noFill/>
          <a:ln w="9525">
            <a:noFill/>
            <a:miter lim="800000"/>
            <a:headEnd/>
            <a:tailEnd/>
          </a:ln>
          <a:effectLst/>
        </p:spPr>
        <p:txBody>
          <a:bodyPr>
            <a:spAutoFit/>
          </a:bodyPr>
          <a:lstStyle/>
          <a:p>
            <a:pPr algn="ctr">
              <a:spcBef>
                <a:spcPct val="50000"/>
              </a:spcBef>
            </a:pPr>
            <a:r>
              <a:rPr lang="en-US" sz="3200" b="1" dirty="0">
                <a:solidFill>
                  <a:srgbClr val="FF3300"/>
                </a:solidFill>
                <a:latin typeface="Comic Sans MS" pitchFamily="66" charset="0"/>
              </a:rPr>
              <a:t>MODIFIED NODAL AMITTANCE FORMULATION</a:t>
            </a:r>
          </a:p>
          <a:p>
            <a:pPr algn="ctr">
              <a:spcBef>
                <a:spcPct val="50000"/>
              </a:spcBef>
            </a:pPr>
            <a:endParaRPr lang="en-US" sz="3200" b="1" dirty="0">
              <a:solidFill>
                <a:srgbClr val="FF3300"/>
              </a:solidFill>
              <a:latin typeface="Comic Sans MS" pitchFamily="66" charset="0"/>
            </a:endParaRPr>
          </a:p>
          <a:p>
            <a:r>
              <a:rPr lang="en-US" b="1" dirty="0"/>
              <a:t>Webpage:</a:t>
            </a:r>
            <a:r>
              <a:rPr lang="en-US" b="1" dirty="0">
                <a:solidFill>
                  <a:srgbClr val="0033CC"/>
                </a:solidFill>
              </a:rPr>
              <a:t> </a:t>
            </a:r>
            <a:r>
              <a:rPr lang="en-US" b="1" u="sng" dirty="0">
                <a:solidFill>
                  <a:srgbClr val="FF3399"/>
                </a:solidFill>
                <a:hlinkClick r:id="rId3"/>
              </a:rPr>
              <a:t>http://www.doe.carleton.ca/courses/ELEC5508/</a:t>
            </a:r>
            <a:endParaRPr lang="en-US" b="1" u="sng" dirty="0">
              <a:solidFill>
                <a:srgbClr val="FF3399"/>
              </a:solidFill>
            </a:endParaRPr>
          </a:p>
          <a:p>
            <a:endParaRPr lang="en-US" b="1" u="sng" dirty="0">
              <a:solidFill>
                <a:srgbClr val="0033CC"/>
              </a:solidFill>
            </a:endParaRPr>
          </a:p>
          <a:p>
            <a:r>
              <a:rPr lang="en-US" b="1" dirty="0">
                <a:solidFill>
                  <a:srgbClr val="0033CC"/>
                </a:solidFill>
              </a:rPr>
              <a:t> </a:t>
            </a:r>
          </a:p>
          <a:p>
            <a:r>
              <a:rPr lang="en-US" b="1" dirty="0"/>
              <a:t>username:</a:t>
            </a:r>
            <a:r>
              <a:rPr lang="en-US" b="1" dirty="0">
                <a:solidFill>
                  <a:srgbClr val="0033CC"/>
                </a:solidFill>
              </a:rPr>
              <a:t> </a:t>
            </a:r>
            <a:r>
              <a:rPr lang="en-US" dirty="0" smtClean="0">
                <a:solidFill>
                  <a:srgbClr val="FF0000"/>
                </a:solidFill>
              </a:rPr>
              <a:t>elec5508-2013f</a:t>
            </a:r>
            <a:endParaRPr lang="en-US" b="1" dirty="0">
              <a:solidFill>
                <a:srgbClr val="FF3300"/>
              </a:solidFill>
            </a:endParaRPr>
          </a:p>
          <a:p>
            <a:r>
              <a:rPr lang="en-US" b="1" dirty="0">
                <a:solidFill>
                  <a:srgbClr val="0033CC"/>
                </a:solidFill>
              </a:rPr>
              <a:t> </a:t>
            </a:r>
          </a:p>
          <a:p>
            <a:r>
              <a:rPr lang="en-US" b="1" dirty="0" smtClean="0"/>
              <a:t>password:</a:t>
            </a:r>
            <a:r>
              <a:rPr lang="en-US" dirty="0" smtClean="0">
                <a:solidFill>
                  <a:srgbClr val="FF0000"/>
                </a:solidFill>
              </a:rPr>
              <a:t>cad-grad13fall </a:t>
            </a:r>
            <a:endParaRPr lang="en-US" b="1" dirty="0">
              <a:solidFill>
                <a:srgbClr val="FF3300"/>
              </a:solidFill>
            </a:endParaRPr>
          </a:p>
          <a:p>
            <a:pPr algn="ctr">
              <a:spcBef>
                <a:spcPct val="50000"/>
              </a:spcBef>
            </a:pPr>
            <a:endParaRPr lang="en-US" sz="2400" i="1" dirty="0">
              <a:solidFill>
                <a:srgbClr val="0033CC"/>
              </a:solidFill>
              <a:latin typeface="Comic Sans MS" pitchFamily="66" charset="0"/>
            </a:endParaRPr>
          </a:p>
          <a:p>
            <a:pPr algn="ctr">
              <a:spcBef>
                <a:spcPct val="50000"/>
              </a:spcBef>
            </a:pPr>
            <a:endParaRPr lang="en-US" sz="2400" i="1" dirty="0">
              <a:solidFill>
                <a:srgbClr val="0033CC"/>
              </a:solidFill>
              <a:latin typeface="Comic Sans MS" pitchFamily="66" charset="0"/>
            </a:endParaRPr>
          </a:p>
          <a:p>
            <a:pPr>
              <a:spcBef>
                <a:spcPct val="50000"/>
              </a:spcBef>
            </a:pPr>
            <a:endParaRPr lang="en-US" sz="1400" i="1" dirty="0">
              <a:solidFill>
                <a:srgbClr val="0033CC"/>
              </a:solidFill>
              <a:latin typeface="Comic Sans MS"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0" y="0"/>
            <a:ext cx="9144000" cy="896938"/>
          </a:xfrm>
          <a:prstGeom prst="rect">
            <a:avLst/>
          </a:prstGeom>
          <a:noFill/>
          <a:ln w="9525">
            <a:noFill/>
            <a:miter lim="800000"/>
            <a:headEnd/>
            <a:tailEnd/>
          </a:ln>
          <a:effectLst/>
        </p:spPr>
        <p:txBody>
          <a:bodyPr anchor="ctr"/>
          <a:lstStyle/>
          <a:p>
            <a:pPr algn="ctr"/>
            <a:r>
              <a:rPr lang="en-US" sz="4400" b="1">
                <a:solidFill>
                  <a:srgbClr val="FF0303"/>
                </a:solidFill>
              </a:rPr>
              <a:t>ELEC 2501 Problem</a:t>
            </a:r>
          </a:p>
        </p:txBody>
      </p:sp>
      <p:sp>
        <p:nvSpPr>
          <p:cNvPr id="39939"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pSp>
        <p:nvGrpSpPr>
          <p:cNvPr id="40018" name="Group 82"/>
          <p:cNvGrpSpPr>
            <a:grpSpLocks/>
          </p:cNvGrpSpPr>
          <p:nvPr/>
        </p:nvGrpSpPr>
        <p:grpSpPr bwMode="auto">
          <a:xfrm rot="-10800000">
            <a:off x="4456113" y="2233613"/>
            <a:ext cx="1143000" cy="228600"/>
            <a:chOff x="1920" y="672"/>
            <a:chExt cx="720" cy="192"/>
          </a:xfrm>
        </p:grpSpPr>
        <p:sp>
          <p:nvSpPr>
            <p:cNvPr id="40019" name="Line 83"/>
            <p:cNvSpPr>
              <a:spLocks noChangeShapeType="1"/>
            </p:cNvSpPr>
            <p:nvPr/>
          </p:nvSpPr>
          <p:spPr bwMode="auto">
            <a:xfrm>
              <a:off x="1920" y="768"/>
              <a:ext cx="144" cy="0"/>
            </a:xfrm>
            <a:prstGeom prst="line">
              <a:avLst/>
            </a:prstGeom>
            <a:noFill/>
            <a:ln w="28575">
              <a:solidFill>
                <a:schemeClr val="tx1"/>
              </a:solidFill>
              <a:round/>
              <a:headEnd/>
              <a:tailEnd/>
            </a:ln>
            <a:effectLst/>
          </p:spPr>
          <p:txBody>
            <a:bodyPr wrap="none" anchor="ctr"/>
            <a:lstStyle/>
            <a:p>
              <a:endParaRPr lang="en-US"/>
            </a:p>
          </p:txBody>
        </p:sp>
        <p:sp>
          <p:nvSpPr>
            <p:cNvPr id="40020" name="Line 84"/>
            <p:cNvSpPr>
              <a:spLocks noChangeShapeType="1"/>
            </p:cNvSpPr>
            <p:nvPr/>
          </p:nvSpPr>
          <p:spPr bwMode="auto">
            <a:xfrm flipV="1">
              <a:off x="2064" y="672"/>
              <a:ext cx="48" cy="96"/>
            </a:xfrm>
            <a:prstGeom prst="line">
              <a:avLst/>
            </a:prstGeom>
            <a:noFill/>
            <a:ln w="28575">
              <a:solidFill>
                <a:schemeClr val="tx1"/>
              </a:solidFill>
              <a:round/>
              <a:headEnd/>
              <a:tailEnd/>
            </a:ln>
            <a:effectLst/>
          </p:spPr>
          <p:txBody>
            <a:bodyPr wrap="none" anchor="ctr"/>
            <a:lstStyle/>
            <a:p>
              <a:endParaRPr lang="en-US"/>
            </a:p>
          </p:txBody>
        </p:sp>
        <p:sp>
          <p:nvSpPr>
            <p:cNvPr id="40021" name="Line 85"/>
            <p:cNvSpPr>
              <a:spLocks noChangeShapeType="1"/>
            </p:cNvSpPr>
            <p:nvPr/>
          </p:nvSpPr>
          <p:spPr bwMode="auto">
            <a:xfrm>
              <a:off x="2112" y="672"/>
              <a:ext cx="48" cy="192"/>
            </a:xfrm>
            <a:prstGeom prst="line">
              <a:avLst/>
            </a:prstGeom>
            <a:noFill/>
            <a:ln w="28575">
              <a:solidFill>
                <a:schemeClr val="tx1"/>
              </a:solidFill>
              <a:round/>
              <a:headEnd/>
              <a:tailEnd/>
            </a:ln>
            <a:effectLst/>
          </p:spPr>
          <p:txBody>
            <a:bodyPr wrap="none" anchor="ctr"/>
            <a:lstStyle/>
            <a:p>
              <a:endParaRPr lang="en-US"/>
            </a:p>
          </p:txBody>
        </p:sp>
        <p:sp>
          <p:nvSpPr>
            <p:cNvPr id="40022" name="Line 86"/>
            <p:cNvSpPr>
              <a:spLocks noChangeShapeType="1"/>
            </p:cNvSpPr>
            <p:nvPr/>
          </p:nvSpPr>
          <p:spPr bwMode="auto">
            <a:xfrm flipV="1">
              <a:off x="2160" y="672"/>
              <a:ext cx="48" cy="192"/>
            </a:xfrm>
            <a:prstGeom prst="line">
              <a:avLst/>
            </a:prstGeom>
            <a:noFill/>
            <a:ln w="28575">
              <a:solidFill>
                <a:schemeClr val="tx1"/>
              </a:solidFill>
              <a:round/>
              <a:headEnd/>
              <a:tailEnd/>
            </a:ln>
            <a:effectLst/>
          </p:spPr>
          <p:txBody>
            <a:bodyPr wrap="none" anchor="ctr"/>
            <a:lstStyle/>
            <a:p>
              <a:endParaRPr lang="en-US"/>
            </a:p>
          </p:txBody>
        </p:sp>
        <p:sp>
          <p:nvSpPr>
            <p:cNvPr id="40023" name="Line 87"/>
            <p:cNvSpPr>
              <a:spLocks noChangeShapeType="1"/>
            </p:cNvSpPr>
            <p:nvPr/>
          </p:nvSpPr>
          <p:spPr bwMode="auto">
            <a:xfrm>
              <a:off x="2208" y="672"/>
              <a:ext cx="48" cy="192"/>
            </a:xfrm>
            <a:prstGeom prst="line">
              <a:avLst/>
            </a:prstGeom>
            <a:noFill/>
            <a:ln w="28575">
              <a:solidFill>
                <a:schemeClr val="tx1"/>
              </a:solidFill>
              <a:round/>
              <a:headEnd/>
              <a:tailEnd/>
            </a:ln>
            <a:effectLst/>
          </p:spPr>
          <p:txBody>
            <a:bodyPr wrap="none" anchor="ctr"/>
            <a:lstStyle/>
            <a:p>
              <a:endParaRPr lang="en-US"/>
            </a:p>
          </p:txBody>
        </p:sp>
        <p:sp>
          <p:nvSpPr>
            <p:cNvPr id="40024" name="Line 88"/>
            <p:cNvSpPr>
              <a:spLocks noChangeShapeType="1"/>
            </p:cNvSpPr>
            <p:nvPr/>
          </p:nvSpPr>
          <p:spPr bwMode="auto">
            <a:xfrm flipV="1">
              <a:off x="2256" y="672"/>
              <a:ext cx="48" cy="192"/>
            </a:xfrm>
            <a:prstGeom prst="line">
              <a:avLst/>
            </a:prstGeom>
            <a:noFill/>
            <a:ln w="28575">
              <a:solidFill>
                <a:schemeClr val="tx1"/>
              </a:solidFill>
              <a:round/>
              <a:headEnd/>
              <a:tailEnd/>
            </a:ln>
            <a:effectLst/>
          </p:spPr>
          <p:txBody>
            <a:bodyPr wrap="none" anchor="ctr"/>
            <a:lstStyle/>
            <a:p>
              <a:endParaRPr lang="en-US"/>
            </a:p>
          </p:txBody>
        </p:sp>
        <p:sp>
          <p:nvSpPr>
            <p:cNvPr id="40025" name="Line 89"/>
            <p:cNvSpPr>
              <a:spLocks noChangeShapeType="1"/>
            </p:cNvSpPr>
            <p:nvPr/>
          </p:nvSpPr>
          <p:spPr bwMode="auto">
            <a:xfrm>
              <a:off x="2304" y="672"/>
              <a:ext cx="48" cy="192"/>
            </a:xfrm>
            <a:prstGeom prst="line">
              <a:avLst/>
            </a:prstGeom>
            <a:noFill/>
            <a:ln w="28575">
              <a:solidFill>
                <a:schemeClr val="tx1"/>
              </a:solidFill>
              <a:round/>
              <a:headEnd/>
              <a:tailEnd/>
            </a:ln>
            <a:effectLst/>
          </p:spPr>
          <p:txBody>
            <a:bodyPr wrap="none" anchor="ctr"/>
            <a:lstStyle/>
            <a:p>
              <a:endParaRPr lang="en-US"/>
            </a:p>
          </p:txBody>
        </p:sp>
        <p:sp>
          <p:nvSpPr>
            <p:cNvPr id="40026" name="Line 90"/>
            <p:cNvSpPr>
              <a:spLocks noChangeShapeType="1"/>
            </p:cNvSpPr>
            <p:nvPr/>
          </p:nvSpPr>
          <p:spPr bwMode="auto">
            <a:xfrm flipV="1">
              <a:off x="2352" y="672"/>
              <a:ext cx="48" cy="192"/>
            </a:xfrm>
            <a:prstGeom prst="line">
              <a:avLst/>
            </a:prstGeom>
            <a:noFill/>
            <a:ln w="28575">
              <a:solidFill>
                <a:schemeClr val="tx1"/>
              </a:solidFill>
              <a:round/>
              <a:headEnd/>
              <a:tailEnd/>
            </a:ln>
            <a:effectLst/>
          </p:spPr>
          <p:txBody>
            <a:bodyPr wrap="none" anchor="ctr"/>
            <a:lstStyle/>
            <a:p>
              <a:endParaRPr lang="en-US"/>
            </a:p>
          </p:txBody>
        </p:sp>
        <p:sp>
          <p:nvSpPr>
            <p:cNvPr id="40027" name="Line 91"/>
            <p:cNvSpPr>
              <a:spLocks noChangeShapeType="1"/>
            </p:cNvSpPr>
            <p:nvPr/>
          </p:nvSpPr>
          <p:spPr bwMode="auto">
            <a:xfrm>
              <a:off x="2400" y="672"/>
              <a:ext cx="48" cy="192"/>
            </a:xfrm>
            <a:prstGeom prst="line">
              <a:avLst/>
            </a:prstGeom>
            <a:noFill/>
            <a:ln w="28575">
              <a:solidFill>
                <a:schemeClr val="tx1"/>
              </a:solidFill>
              <a:round/>
              <a:headEnd/>
              <a:tailEnd/>
            </a:ln>
            <a:effectLst/>
          </p:spPr>
          <p:txBody>
            <a:bodyPr wrap="none" anchor="ctr"/>
            <a:lstStyle/>
            <a:p>
              <a:endParaRPr lang="en-US"/>
            </a:p>
          </p:txBody>
        </p:sp>
        <p:sp>
          <p:nvSpPr>
            <p:cNvPr id="40028" name="Line 92"/>
            <p:cNvSpPr>
              <a:spLocks noChangeShapeType="1"/>
            </p:cNvSpPr>
            <p:nvPr/>
          </p:nvSpPr>
          <p:spPr bwMode="auto">
            <a:xfrm flipV="1">
              <a:off x="2448" y="768"/>
              <a:ext cx="48" cy="96"/>
            </a:xfrm>
            <a:prstGeom prst="line">
              <a:avLst/>
            </a:prstGeom>
            <a:noFill/>
            <a:ln w="28575">
              <a:solidFill>
                <a:schemeClr val="tx1"/>
              </a:solidFill>
              <a:round/>
              <a:headEnd/>
              <a:tailEnd/>
            </a:ln>
            <a:effectLst/>
          </p:spPr>
          <p:txBody>
            <a:bodyPr wrap="none" anchor="ctr"/>
            <a:lstStyle/>
            <a:p>
              <a:endParaRPr lang="en-US"/>
            </a:p>
          </p:txBody>
        </p:sp>
        <p:sp>
          <p:nvSpPr>
            <p:cNvPr id="40029" name="Line 93"/>
            <p:cNvSpPr>
              <a:spLocks noChangeShapeType="1"/>
            </p:cNvSpPr>
            <p:nvPr/>
          </p:nvSpPr>
          <p:spPr bwMode="auto">
            <a:xfrm>
              <a:off x="2496" y="768"/>
              <a:ext cx="144" cy="0"/>
            </a:xfrm>
            <a:prstGeom prst="line">
              <a:avLst/>
            </a:prstGeom>
            <a:noFill/>
            <a:ln w="28575">
              <a:solidFill>
                <a:schemeClr val="tx1"/>
              </a:solidFill>
              <a:round/>
              <a:headEnd/>
              <a:tailEnd/>
            </a:ln>
            <a:effectLst/>
          </p:spPr>
          <p:txBody>
            <a:bodyPr wrap="none" anchor="ctr"/>
            <a:lstStyle/>
            <a:p>
              <a:endParaRPr lang="en-US"/>
            </a:p>
          </p:txBody>
        </p:sp>
      </p:grpSp>
      <p:sp>
        <p:nvSpPr>
          <p:cNvPr id="40030" name="Line 94"/>
          <p:cNvSpPr>
            <a:spLocks noChangeShapeType="1"/>
          </p:cNvSpPr>
          <p:nvPr/>
        </p:nvSpPr>
        <p:spPr bwMode="auto">
          <a:xfrm>
            <a:off x="3937000" y="2349500"/>
            <a:ext cx="690563" cy="0"/>
          </a:xfrm>
          <a:prstGeom prst="line">
            <a:avLst/>
          </a:prstGeom>
          <a:noFill/>
          <a:ln w="28575">
            <a:solidFill>
              <a:schemeClr val="tx1"/>
            </a:solidFill>
            <a:round/>
            <a:headEnd/>
            <a:tailEnd/>
          </a:ln>
          <a:effectLst/>
        </p:spPr>
        <p:txBody>
          <a:bodyPr wrap="none"/>
          <a:lstStyle/>
          <a:p>
            <a:endParaRPr lang="en-US"/>
          </a:p>
        </p:txBody>
      </p:sp>
      <p:grpSp>
        <p:nvGrpSpPr>
          <p:cNvPr id="40031" name="Group 95"/>
          <p:cNvGrpSpPr>
            <a:grpSpLocks/>
          </p:cNvGrpSpPr>
          <p:nvPr/>
        </p:nvGrpSpPr>
        <p:grpSpPr bwMode="auto">
          <a:xfrm rot="5400000">
            <a:off x="3648869" y="3198019"/>
            <a:ext cx="1238250" cy="230188"/>
            <a:chOff x="2928" y="2256"/>
            <a:chExt cx="864" cy="144"/>
          </a:xfrm>
        </p:grpSpPr>
        <p:sp>
          <p:nvSpPr>
            <p:cNvPr id="40032" name="Line 96"/>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40033" name="Line 97"/>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40034" name="Line 98"/>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40035" name="Line 99"/>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40036" name="Line 100"/>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40037" name="Line 101"/>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40038" name="Line 102"/>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40039" name="Line 103"/>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40040" name="Line 104"/>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40041" name="Line 105"/>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40042" name="Line 106"/>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40043" name="Line 107"/>
          <p:cNvSpPr>
            <a:spLocks noChangeShapeType="1"/>
          </p:cNvSpPr>
          <p:nvPr/>
        </p:nvSpPr>
        <p:spPr bwMode="auto">
          <a:xfrm flipV="1">
            <a:off x="4268788" y="2349500"/>
            <a:ext cx="0" cy="403225"/>
          </a:xfrm>
          <a:prstGeom prst="line">
            <a:avLst/>
          </a:prstGeom>
          <a:noFill/>
          <a:ln w="28575">
            <a:solidFill>
              <a:schemeClr val="tx1"/>
            </a:solidFill>
            <a:round/>
            <a:headEnd/>
            <a:tailEnd/>
          </a:ln>
          <a:effectLst/>
        </p:spPr>
        <p:txBody>
          <a:bodyPr wrap="none"/>
          <a:lstStyle/>
          <a:p>
            <a:endParaRPr lang="en-US"/>
          </a:p>
        </p:txBody>
      </p:sp>
      <p:sp>
        <p:nvSpPr>
          <p:cNvPr id="40044" name="Freeform 108"/>
          <p:cNvSpPr>
            <a:spLocks/>
          </p:cNvSpPr>
          <p:nvPr/>
        </p:nvSpPr>
        <p:spPr bwMode="auto">
          <a:xfrm>
            <a:off x="3348038" y="2347913"/>
            <a:ext cx="633412" cy="460375"/>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US"/>
          </a:p>
        </p:txBody>
      </p:sp>
      <p:sp>
        <p:nvSpPr>
          <p:cNvPr id="40045" name="Freeform 109"/>
          <p:cNvSpPr>
            <a:spLocks/>
          </p:cNvSpPr>
          <p:nvPr/>
        </p:nvSpPr>
        <p:spPr bwMode="auto">
          <a:xfrm>
            <a:off x="5549900" y="2349500"/>
            <a:ext cx="3619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40046" name="Freeform 110"/>
          <p:cNvSpPr>
            <a:spLocks/>
          </p:cNvSpPr>
          <p:nvPr/>
        </p:nvSpPr>
        <p:spPr bwMode="auto">
          <a:xfrm>
            <a:off x="3348038" y="3716338"/>
            <a:ext cx="2578100" cy="227012"/>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sp>
        <p:nvSpPr>
          <p:cNvPr id="40047" name="Oval 111"/>
          <p:cNvSpPr>
            <a:spLocks noChangeArrowheads="1"/>
          </p:cNvSpPr>
          <p:nvPr/>
        </p:nvSpPr>
        <p:spPr bwMode="auto">
          <a:xfrm>
            <a:off x="3203575" y="3067050"/>
            <a:ext cx="381000" cy="365125"/>
          </a:xfrm>
          <a:prstGeom prst="ellipse">
            <a:avLst/>
          </a:prstGeom>
          <a:noFill/>
          <a:ln w="28575">
            <a:solidFill>
              <a:schemeClr val="tx1"/>
            </a:solidFill>
            <a:round/>
            <a:headEnd/>
            <a:tailEnd/>
          </a:ln>
          <a:effectLst/>
        </p:spPr>
        <p:txBody>
          <a:bodyPr wrap="none" anchor="ctr"/>
          <a:lstStyle/>
          <a:p>
            <a:endParaRPr lang="en-US"/>
          </a:p>
        </p:txBody>
      </p:sp>
      <p:sp>
        <p:nvSpPr>
          <p:cNvPr id="40048" name="Line 112"/>
          <p:cNvSpPr>
            <a:spLocks noChangeShapeType="1"/>
          </p:cNvSpPr>
          <p:nvPr/>
        </p:nvSpPr>
        <p:spPr bwMode="auto">
          <a:xfrm>
            <a:off x="3348038" y="2779713"/>
            <a:ext cx="0" cy="274637"/>
          </a:xfrm>
          <a:prstGeom prst="line">
            <a:avLst/>
          </a:prstGeom>
          <a:noFill/>
          <a:ln w="28575">
            <a:solidFill>
              <a:schemeClr val="tx1"/>
            </a:solidFill>
            <a:round/>
            <a:headEnd/>
            <a:tailEnd/>
          </a:ln>
          <a:effectLst/>
        </p:spPr>
        <p:txBody>
          <a:bodyPr wrap="none" anchor="ctr"/>
          <a:lstStyle/>
          <a:p>
            <a:endParaRPr lang="en-US"/>
          </a:p>
        </p:txBody>
      </p:sp>
      <p:sp>
        <p:nvSpPr>
          <p:cNvPr id="40049" name="Line 113"/>
          <p:cNvSpPr>
            <a:spLocks noChangeShapeType="1"/>
          </p:cNvSpPr>
          <p:nvPr/>
        </p:nvSpPr>
        <p:spPr bwMode="auto">
          <a:xfrm>
            <a:off x="3348038" y="3427413"/>
            <a:ext cx="0" cy="504825"/>
          </a:xfrm>
          <a:prstGeom prst="line">
            <a:avLst/>
          </a:prstGeom>
          <a:noFill/>
          <a:ln w="28575">
            <a:solidFill>
              <a:schemeClr val="tx1"/>
            </a:solidFill>
            <a:round/>
            <a:headEnd/>
            <a:tailEnd/>
          </a:ln>
          <a:effectLst/>
        </p:spPr>
        <p:txBody>
          <a:bodyPr wrap="none" anchor="ctr"/>
          <a:lstStyle/>
          <a:p>
            <a:endParaRPr lang="en-US"/>
          </a:p>
        </p:txBody>
      </p:sp>
      <p:sp>
        <p:nvSpPr>
          <p:cNvPr id="40050" name="Line 114"/>
          <p:cNvSpPr>
            <a:spLocks noChangeShapeType="1"/>
          </p:cNvSpPr>
          <p:nvPr/>
        </p:nvSpPr>
        <p:spPr bwMode="auto">
          <a:xfrm flipV="1">
            <a:off x="3348038" y="3140075"/>
            <a:ext cx="0" cy="214313"/>
          </a:xfrm>
          <a:prstGeom prst="line">
            <a:avLst/>
          </a:prstGeom>
          <a:noFill/>
          <a:ln w="28575">
            <a:solidFill>
              <a:schemeClr val="tx1"/>
            </a:solidFill>
            <a:round/>
            <a:headEnd/>
            <a:tailEnd type="triangle" w="med" len="med"/>
          </a:ln>
          <a:effectLst/>
        </p:spPr>
        <p:txBody>
          <a:bodyPr wrap="none"/>
          <a:lstStyle/>
          <a:p>
            <a:endParaRPr lang="en-US"/>
          </a:p>
        </p:txBody>
      </p:sp>
      <p:grpSp>
        <p:nvGrpSpPr>
          <p:cNvPr id="40051" name="Group 115"/>
          <p:cNvGrpSpPr>
            <a:grpSpLocks/>
          </p:cNvGrpSpPr>
          <p:nvPr/>
        </p:nvGrpSpPr>
        <p:grpSpPr bwMode="auto">
          <a:xfrm rot="5400000">
            <a:off x="5426075" y="3068638"/>
            <a:ext cx="979487" cy="230188"/>
            <a:chOff x="2928" y="2256"/>
            <a:chExt cx="864" cy="144"/>
          </a:xfrm>
        </p:grpSpPr>
        <p:sp>
          <p:nvSpPr>
            <p:cNvPr id="40052" name="Line 116"/>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40053" name="Line 117"/>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40054" name="Line 118"/>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40055" name="Line 119"/>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40056" name="Line 120"/>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40057" name="Line 121"/>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40058" name="Line 122"/>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40059" name="Line 123"/>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40060" name="Line 124"/>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40061" name="Line 125"/>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40062" name="Line 126"/>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40063" name="Text Box 127"/>
          <p:cNvSpPr txBox="1">
            <a:spLocks noChangeArrowheads="1"/>
          </p:cNvSpPr>
          <p:nvPr/>
        </p:nvSpPr>
        <p:spPr bwMode="auto">
          <a:xfrm>
            <a:off x="2481263" y="2963863"/>
            <a:ext cx="557212" cy="457200"/>
          </a:xfrm>
          <a:prstGeom prst="rect">
            <a:avLst/>
          </a:prstGeom>
          <a:noFill/>
          <a:ln w="9525">
            <a:noFill/>
            <a:miter lim="800000"/>
            <a:headEnd/>
            <a:tailEnd/>
          </a:ln>
          <a:effectLst/>
        </p:spPr>
        <p:txBody>
          <a:bodyPr wrap="none">
            <a:spAutoFit/>
          </a:bodyPr>
          <a:lstStyle/>
          <a:p>
            <a:r>
              <a:rPr lang="en-US" sz="2400">
                <a:latin typeface="Times New Roman" pitchFamily="18" charset="0"/>
              </a:rPr>
              <a:t>1A</a:t>
            </a:r>
          </a:p>
        </p:txBody>
      </p:sp>
      <p:sp>
        <p:nvSpPr>
          <p:cNvPr id="40064" name="Text Box 128"/>
          <p:cNvSpPr txBox="1">
            <a:spLocks noChangeArrowheads="1"/>
          </p:cNvSpPr>
          <p:nvPr/>
        </p:nvSpPr>
        <p:spPr bwMode="auto">
          <a:xfrm>
            <a:off x="4386263" y="3049588"/>
            <a:ext cx="722312" cy="457200"/>
          </a:xfrm>
          <a:prstGeom prst="rect">
            <a:avLst/>
          </a:prstGeom>
          <a:noFill/>
          <a:ln w="9525">
            <a:noFill/>
            <a:miter lim="800000"/>
            <a:headEnd/>
            <a:tailEnd/>
          </a:ln>
          <a:effectLst/>
        </p:spPr>
        <p:txBody>
          <a:bodyPr wrap="none">
            <a:spAutoFit/>
          </a:bodyPr>
          <a:lstStyle/>
          <a:p>
            <a:r>
              <a:rPr lang="en-US" sz="2400">
                <a:latin typeface="Times New Roman" pitchFamily="18" charset="0"/>
              </a:rPr>
              <a:t>20</a:t>
            </a:r>
            <a:r>
              <a:rPr lang="en-US" sz="2400">
                <a:latin typeface="Symbol" pitchFamily="18" charset="2"/>
              </a:rPr>
              <a:t>W</a:t>
            </a:r>
          </a:p>
        </p:txBody>
      </p:sp>
      <p:sp>
        <p:nvSpPr>
          <p:cNvPr id="40065" name="Text Box 129"/>
          <p:cNvSpPr txBox="1">
            <a:spLocks noChangeArrowheads="1"/>
          </p:cNvSpPr>
          <p:nvPr/>
        </p:nvSpPr>
        <p:spPr bwMode="auto">
          <a:xfrm>
            <a:off x="6202363" y="3049588"/>
            <a:ext cx="722312" cy="457200"/>
          </a:xfrm>
          <a:prstGeom prst="rect">
            <a:avLst/>
          </a:prstGeom>
          <a:noFill/>
          <a:ln w="9525">
            <a:noFill/>
            <a:miter lim="800000"/>
            <a:headEnd/>
            <a:tailEnd/>
          </a:ln>
          <a:effectLst/>
        </p:spPr>
        <p:txBody>
          <a:bodyPr wrap="none">
            <a:spAutoFit/>
          </a:bodyPr>
          <a:lstStyle/>
          <a:p>
            <a:r>
              <a:rPr lang="en-US" sz="2400">
                <a:latin typeface="Times New Roman" pitchFamily="18" charset="0"/>
              </a:rPr>
              <a:t>20</a:t>
            </a:r>
            <a:r>
              <a:rPr lang="en-US" sz="2400">
                <a:latin typeface="Symbol" pitchFamily="18" charset="2"/>
              </a:rPr>
              <a:t>W</a:t>
            </a:r>
          </a:p>
        </p:txBody>
      </p:sp>
      <p:sp>
        <p:nvSpPr>
          <p:cNvPr id="40066" name="Text Box 130"/>
          <p:cNvSpPr txBox="1">
            <a:spLocks noChangeArrowheads="1"/>
          </p:cNvSpPr>
          <p:nvPr/>
        </p:nvSpPr>
        <p:spPr bwMode="auto">
          <a:xfrm>
            <a:off x="4595813" y="1692275"/>
            <a:ext cx="722312" cy="457200"/>
          </a:xfrm>
          <a:prstGeom prst="rect">
            <a:avLst/>
          </a:prstGeom>
          <a:noFill/>
          <a:ln w="9525">
            <a:noFill/>
            <a:miter lim="800000"/>
            <a:headEnd/>
            <a:tailEnd/>
          </a:ln>
          <a:effectLst/>
        </p:spPr>
        <p:txBody>
          <a:bodyPr wrap="none">
            <a:spAutoFit/>
          </a:bodyPr>
          <a:lstStyle/>
          <a:p>
            <a:r>
              <a:rPr lang="en-US" sz="2400">
                <a:latin typeface="Times New Roman" pitchFamily="18" charset="0"/>
              </a:rPr>
              <a:t>50</a:t>
            </a:r>
            <a:r>
              <a:rPr lang="en-US" sz="2400">
                <a:latin typeface="Symbol" pitchFamily="18" charset="2"/>
              </a:rPr>
              <a:t>W</a:t>
            </a:r>
          </a:p>
        </p:txBody>
      </p:sp>
      <p:grpSp>
        <p:nvGrpSpPr>
          <p:cNvPr id="40067" name="Group 131"/>
          <p:cNvGrpSpPr>
            <a:grpSpLocks/>
          </p:cNvGrpSpPr>
          <p:nvPr/>
        </p:nvGrpSpPr>
        <p:grpSpPr bwMode="auto">
          <a:xfrm>
            <a:off x="4014788" y="3941763"/>
            <a:ext cx="457200" cy="384175"/>
            <a:chOff x="1755" y="2450"/>
            <a:chExt cx="288" cy="242"/>
          </a:xfrm>
        </p:grpSpPr>
        <p:grpSp>
          <p:nvGrpSpPr>
            <p:cNvPr id="40068" name="Group 132"/>
            <p:cNvGrpSpPr>
              <a:grpSpLocks/>
            </p:cNvGrpSpPr>
            <p:nvPr/>
          </p:nvGrpSpPr>
          <p:grpSpPr bwMode="auto">
            <a:xfrm>
              <a:off x="1755" y="2596"/>
              <a:ext cx="288" cy="96"/>
              <a:chOff x="3792" y="2304"/>
              <a:chExt cx="288" cy="96"/>
            </a:xfrm>
          </p:grpSpPr>
          <p:sp>
            <p:nvSpPr>
              <p:cNvPr id="40069" name="Line 133"/>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US"/>
              </a:p>
            </p:txBody>
          </p:sp>
          <p:sp>
            <p:nvSpPr>
              <p:cNvPr id="40070" name="Line 134"/>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US"/>
              </a:p>
            </p:txBody>
          </p:sp>
          <p:sp>
            <p:nvSpPr>
              <p:cNvPr id="40071" name="Line 135"/>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US"/>
              </a:p>
            </p:txBody>
          </p:sp>
        </p:grpSp>
        <p:sp>
          <p:nvSpPr>
            <p:cNvPr id="40072" name="Line 136"/>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US"/>
            </a:p>
          </p:txBody>
        </p:sp>
      </p:gr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p:cNvPicPr>
            <a:picLocks noChangeAspect="1" noChangeArrowheads="1"/>
          </p:cNvPicPr>
          <p:nvPr/>
        </p:nvPicPr>
        <p:blipFill>
          <a:blip r:embed="rId3" cstate="print"/>
          <a:srcRect/>
          <a:stretch>
            <a:fillRect/>
          </a:stretch>
        </p:blipFill>
        <p:spPr bwMode="auto">
          <a:xfrm>
            <a:off x="1835150" y="2349500"/>
            <a:ext cx="5449888" cy="2974975"/>
          </a:xfrm>
          <a:prstGeom prst="rect">
            <a:avLst/>
          </a:prstGeom>
          <a:noFill/>
        </p:spPr>
      </p:pic>
      <p:sp>
        <p:nvSpPr>
          <p:cNvPr id="40965" name="Line 5"/>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40966" name="Text Box 6"/>
          <p:cNvSpPr txBox="1">
            <a:spLocks noChangeArrowheads="1"/>
          </p:cNvSpPr>
          <p:nvPr/>
        </p:nvSpPr>
        <p:spPr bwMode="auto">
          <a:xfrm>
            <a:off x="684213" y="188913"/>
            <a:ext cx="8459787" cy="457200"/>
          </a:xfrm>
          <a:prstGeom prst="rect">
            <a:avLst/>
          </a:prstGeom>
          <a:noFill/>
          <a:ln w="9525">
            <a:noFill/>
            <a:miter lim="800000"/>
            <a:headEnd/>
            <a:tailEnd/>
          </a:ln>
          <a:effectLst/>
        </p:spPr>
        <p:txBody>
          <a:bodyPr>
            <a:spAutoFit/>
          </a:bodyPr>
          <a:lstStyle/>
          <a:p>
            <a:pPr>
              <a:spcBef>
                <a:spcPct val="50000"/>
              </a:spcBef>
            </a:pPr>
            <a:r>
              <a:rPr lang="en-US" sz="2400">
                <a:solidFill>
                  <a:srgbClr val="FF3300"/>
                </a:solidFill>
              </a:rPr>
              <a:t>“Simple” Filter circuit</a:t>
            </a:r>
          </a:p>
        </p:txBody>
      </p:sp>
      <p:sp>
        <p:nvSpPr>
          <p:cNvPr id="40967" name="Text Box 7"/>
          <p:cNvSpPr txBox="1">
            <a:spLocks noChangeArrowheads="1"/>
          </p:cNvSpPr>
          <p:nvPr/>
        </p:nvSpPr>
        <p:spPr bwMode="auto">
          <a:xfrm>
            <a:off x="3563938" y="5373688"/>
            <a:ext cx="4968875" cy="366712"/>
          </a:xfrm>
          <a:prstGeom prst="rect">
            <a:avLst/>
          </a:prstGeom>
          <a:noFill/>
          <a:ln w="9525">
            <a:noFill/>
            <a:miter lim="800000"/>
            <a:headEnd/>
            <a:tailEnd/>
          </a:ln>
          <a:effectLst/>
        </p:spPr>
        <p:txBody>
          <a:bodyPr>
            <a:spAutoFit/>
          </a:bodyPr>
          <a:lstStyle/>
          <a:p>
            <a:pPr>
              <a:spcBef>
                <a:spcPct val="50000"/>
              </a:spcBef>
            </a:pPr>
            <a:r>
              <a:rPr lang="en-US"/>
              <a:t>Number of transistors =162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3" cstate="print"/>
          <a:srcRect/>
          <a:stretch>
            <a:fillRect/>
          </a:stretch>
        </p:blipFill>
        <p:spPr bwMode="auto">
          <a:xfrm>
            <a:off x="1908175" y="1700213"/>
            <a:ext cx="5267325" cy="3524250"/>
          </a:xfrm>
          <a:prstGeom prst="rect">
            <a:avLst/>
          </a:prstGeom>
          <a:noFill/>
          <a:ln w="9525">
            <a:noFill/>
            <a:miter lim="800000"/>
            <a:headEnd/>
            <a:tailEnd/>
          </a:ln>
          <a:effectLst/>
        </p:spPr>
      </p:pic>
      <p:sp>
        <p:nvSpPr>
          <p:cNvPr id="38915" name="Rectangle 3"/>
          <p:cNvSpPr>
            <a:spLocks noChangeArrowheads="1"/>
          </p:cNvSpPr>
          <p:nvPr/>
        </p:nvSpPr>
        <p:spPr bwMode="auto">
          <a:xfrm>
            <a:off x="827088" y="188913"/>
            <a:ext cx="2686050" cy="366712"/>
          </a:xfrm>
          <a:prstGeom prst="rect">
            <a:avLst/>
          </a:prstGeom>
          <a:noFill/>
          <a:ln w="9525">
            <a:noFill/>
            <a:miter lim="800000"/>
            <a:headEnd/>
            <a:tailEnd/>
          </a:ln>
          <a:effectLst/>
        </p:spPr>
        <p:txBody>
          <a:bodyPr wrap="none">
            <a:spAutoFit/>
          </a:bodyPr>
          <a:lstStyle/>
          <a:p>
            <a:pPr>
              <a:spcBef>
                <a:spcPct val="50000"/>
              </a:spcBef>
            </a:pPr>
            <a:r>
              <a:rPr lang="en-US"/>
              <a:t>Why do we need CAD??</a:t>
            </a:r>
          </a:p>
        </p:txBody>
      </p:sp>
      <p:sp>
        <p:nvSpPr>
          <p:cNvPr id="38916" name="Line 4"/>
          <p:cNvSpPr>
            <a:spLocks noChangeShapeType="1"/>
          </p:cNvSpPr>
          <p:nvPr/>
        </p:nvSpPr>
        <p:spPr bwMode="auto">
          <a:xfrm>
            <a:off x="0" y="765175"/>
            <a:ext cx="9144000" cy="0"/>
          </a:xfrm>
          <a:prstGeom prst="line">
            <a:avLst/>
          </a:prstGeom>
          <a:noFill/>
          <a:ln w="38100">
            <a:solidFill>
              <a:schemeClr val="tx1"/>
            </a:solidFill>
            <a:round/>
            <a:headEnd/>
            <a:tailEnd/>
          </a:ln>
          <a:effectLst/>
        </p:spPr>
        <p:txBody>
          <a:bodyPr/>
          <a:lstStyle/>
          <a:p>
            <a:endParaRPr lang="en-US"/>
          </a:p>
        </p:txBody>
      </p:sp>
      <p:sp>
        <p:nvSpPr>
          <p:cNvPr id="38917" name="Text Box 5"/>
          <p:cNvSpPr txBox="1">
            <a:spLocks noChangeArrowheads="1"/>
          </p:cNvSpPr>
          <p:nvPr/>
        </p:nvSpPr>
        <p:spPr bwMode="auto">
          <a:xfrm>
            <a:off x="971550" y="2420938"/>
            <a:ext cx="1079500" cy="366712"/>
          </a:xfrm>
          <a:prstGeom prst="rect">
            <a:avLst/>
          </a:prstGeom>
          <a:noFill/>
          <a:ln w="9525">
            <a:noFill/>
            <a:miter lim="800000"/>
            <a:headEnd/>
            <a:tailEnd/>
          </a:ln>
          <a:effectLst/>
        </p:spPr>
        <p:txBody>
          <a:bodyPr>
            <a:spAutoFit/>
          </a:bodyPr>
          <a:lstStyle/>
          <a:p>
            <a:pPr>
              <a:spcBef>
                <a:spcPct val="50000"/>
              </a:spcBef>
            </a:pPr>
            <a:r>
              <a:rPr lang="en-US"/>
              <a:t>1965</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0"/>
            <a:ext cx="9144000" cy="896938"/>
          </a:xfrm>
          <a:prstGeom prst="rect">
            <a:avLst/>
          </a:prstGeom>
          <a:noFill/>
          <a:ln w="9525">
            <a:noFill/>
            <a:miter lim="800000"/>
            <a:headEnd/>
            <a:tailEnd/>
          </a:ln>
          <a:effectLst/>
        </p:spPr>
        <p:txBody>
          <a:bodyPr anchor="ctr"/>
          <a:lstStyle/>
          <a:p>
            <a:pPr algn="ctr"/>
            <a:r>
              <a:rPr lang="en-US" sz="4400" b="1">
                <a:solidFill>
                  <a:srgbClr val="FF0303"/>
                </a:solidFill>
              </a:rPr>
              <a:t>Circuit Netlist</a:t>
            </a:r>
          </a:p>
        </p:txBody>
      </p:sp>
      <p:sp>
        <p:nvSpPr>
          <p:cNvPr id="3075"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pSp>
        <p:nvGrpSpPr>
          <p:cNvPr id="3076" name="Group 4"/>
          <p:cNvGrpSpPr>
            <a:grpSpLocks/>
          </p:cNvGrpSpPr>
          <p:nvPr/>
        </p:nvGrpSpPr>
        <p:grpSpPr bwMode="auto">
          <a:xfrm rot="-10800000">
            <a:off x="4600575" y="1658938"/>
            <a:ext cx="1143000" cy="228600"/>
            <a:chOff x="1920" y="672"/>
            <a:chExt cx="720" cy="192"/>
          </a:xfrm>
        </p:grpSpPr>
        <p:sp>
          <p:nvSpPr>
            <p:cNvPr id="3077" name="Line 5"/>
            <p:cNvSpPr>
              <a:spLocks noChangeShapeType="1"/>
            </p:cNvSpPr>
            <p:nvPr/>
          </p:nvSpPr>
          <p:spPr bwMode="auto">
            <a:xfrm>
              <a:off x="1920" y="768"/>
              <a:ext cx="144" cy="0"/>
            </a:xfrm>
            <a:prstGeom prst="line">
              <a:avLst/>
            </a:prstGeom>
            <a:noFill/>
            <a:ln w="28575">
              <a:solidFill>
                <a:schemeClr val="tx1"/>
              </a:solidFill>
              <a:round/>
              <a:headEnd/>
              <a:tailEnd/>
            </a:ln>
            <a:effectLst/>
          </p:spPr>
          <p:txBody>
            <a:bodyPr wrap="none" anchor="ctr"/>
            <a:lstStyle/>
            <a:p>
              <a:endParaRPr lang="en-US"/>
            </a:p>
          </p:txBody>
        </p:sp>
        <p:sp>
          <p:nvSpPr>
            <p:cNvPr id="3078" name="Line 6"/>
            <p:cNvSpPr>
              <a:spLocks noChangeShapeType="1"/>
            </p:cNvSpPr>
            <p:nvPr/>
          </p:nvSpPr>
          <p:spPr bwMode="auto">
            <a:xfrm flipV="1">
              <a:off x="2064" y="672"/>
              <a:ext cx="48" cy="96"/>
            </a:xfrm>
            <a:prstGeom prst="line">
              <a:avLst/>
            </a:prstGeom>
            <a:noFill/>
            <a:ln w="28575">
              <a:solidFill>
                <a:schemeClr val="tx1"/>
              </a:solidFill>
              <a:round/>
              <a:headEnd/>
              <a:tailEnd/>
            </a:ln>
            <a:effectLst/>
          </p:spPr>
          <p:txBody>
            <a:bodyPr wrap="none" anchor="ctr"/>
            <a:lstStyle/>
            <a:p>
              <a:endParaRPr lang="en-US"/>
            </a:p>
          </p:txBody>
        </p:sp>
        <p:sp>
          <p:nvSpPr>
            <p:cNvPr id="3079" name="Line 7"/>
            <p:cNvSpPr>
              <a:spLocks noChangeShapeType="1"/>
            </p:cNvSpPr>
            <p:nvPr/>
          </p:nvSpPr>
          <p:spPr bwMode="auto">
            <a:xfrm>
              <a:off x="2112" y="672"/>
              <a:ext cx="48" cy="192"/>
            </a:xfrm>
            <a:prstGeom prst="line">
              <a:avLst/>
            </a:prstGeom>
            <a:noFill/>
            <a:ln w="28575">
              <a:solidFill>
                <a:schemeClr val="tx1"/>
              </a:solidFill>
              <a:round/>
              <a:headEnd/>
              <a:tailEnd/>
            </a:ln>
            <a:effectLst/>
          </p:spPr>
          <p:txBody>
            <a:bodyPr wrap="none" anchor="ctr"/>
            <a:lstStyle/>
            <a:p>
              <a:endParaRPr lang="en-US"/>
            </a:p>
          </p:txBody>
        </p:sp>
        <p:sp>
          <p:nvSpPr>
            <p:cNvPr id="3080" name="Line 8"/>
            <p:cNvSpPr>
              <a:spLocks noChangeShapeType="1"/>
            </p:cNvSpPr>
            <p:nvPr/>
          </p:nvSpPr>
          <p:spPr bwMode="auto">
            <a:xfrm flipV="1">
              <a:off x="2160" y="672"/>
              <a:ext cx="48" cy="192"/>
            </a:xfrm>
            <a:prstGeom prst="line">
              <a:avLst/>
            </a:prstGeom>
            <a:noFill/>
            <a:ln w="28575">
              <a:solidFill>
                <a:schemeClr val="tx1"/>
              </a:solidFill>
              <a:round/>
              <a:headEnd/>
              <a:tailEnd/>
            </a:ln>
            <a:effectLst/>
          </p:spPr>
          <p:txBody>
            <a:bodyPr wrap="none" anchor="ctr"/>
            <a:lstStyle/>
            <a:p>
              <a:endParaRPr lang="en-US"/>
            </a:p>
          </p:txBody>
        </p:sp>
        <p:sp>
          <p:nvSpPr>
            <p:cNvPr id="3081" name="Line 9"/>
            <p:cNvSpPr>
              <a:spLocks noChangeShapeType="1"/>
            </p:cNvSpPr>
            <p:nvPr/>
          </p:nvSpPr>
          <p:spPr bwMode="auto">
            <a:xfrm>
              <a:off x="2208" y="672"/>
              <a:ext cx="48" cy="192"/>
            </a:xfrm>
            <a:prstGeom prst="line">
              <a:avLst/>
            </a:prstGeom>
            <a:noFill/>
            <a:ln w="28575">
              <a:solidFill>
                <a:schemeClr val="tx1"/>
              </a:solidFill>
              <a:round/>
              <a:headEnd/>
              <a:tailEnd/>
            </a:ln>
            <a:effectLst/>
          </p:spPr>
          <p:txBody>
            <a:bodyPr wrap="none" anchor="ctr"/>
            <a:lstStyle/>
            <a:p>
              <a:endParaRPr lang="en-US"/>
            </a:p>
          </p:txBody>
        </p:sp>
        <p:sp>
          <p:nvSpPr>
            <p:cNvPr id="3082" name="Line 10"/>
            <p:cNvSpPr>
              <a:spLocks noChangeShapeType="1"/>
            </p:cNvSpPr>
            <p:nvPr/>
          </p:nvSpPr>
          <p:spPr bwMode="auto">
            <a:xfrm flipV="1">
              <a:off x="2256" y="672"/>
              <a:ext cx="48" cy="192"/>
            </a:xfrm>
            <a:prstGeom prst="line">
              <a:avLst/>
            </a:prstGeom>
            <a:noFill/>
            <a:ln w="28575">
              <a:solidFill>
                <a:schemeClr val="tx1"/>
              </a:solidFill>
              <a:round/>
              <a:headEnd/>
              <a:tailEnd/>
            </a:ln>
            <a:effectLst/>
          </p:spPr>
          <p:txBody>
            <a:bodyPr wrap="none" anchor="ctr"/>
            <a:lstStyle/>
            <a:p>
              <a:endParaRPr lang="en-US"/>
            </a:p>
          </p:txBody>
        </p:sp>
        <p:sp>
          <p:nvSpPr>
            <p:cNvPr id="3083" name="Line 11"/>
            <p:cNvSpPr>
              <a:spLocks noChangeShapeType="1"/>
            </p:cNvSpPr>
            <p:nvPr/>
          </p:nvSpPr>
          <p:spPr bwMode="auto">
            <a:xfrm>
              <a:off x="2304" y="672"/>
              <a:ext cx="48" cy="192"/>
            </a:xfrm>
            <a:prstGeom prst="line">
              <a:avLst/>
            </a:prstGeom>
            <a:noFill/>
            <a:ln w="28575">
              <a:solidFill>
                <a:schemeClr val="tx1"/>
              </a:solidFill>
              <a:round/>
              <a:headEnd/>
              <a:tailEnd/>
            </a:ln>
            <a:effectLst/>
          </p:spPr>
          <p:txBody>
            <a:bodyPr wrap="none" anchor="ctr"/>
            <a:lstStyle/>
            <a:p>
              <a:endParaRPr lang="en-US"/>
            </a:p>
          </p:txBody>
        </p:sp>
        <p:sp>
          <p:nvSpPr>
            <p:cNvPr id="3084" name="Line 12"/>
            <p:cNvSpPr>
              <a:spLocks noChangeShapeType="1"/>
            </p:cNvSpPr>
            <p:nvPr/>
          </p:nvSpPr>
          <p:spPr bwMode="auto">
            <a:xfrm flipV="1">
              <a:off x="2352" y="672"/>
              <a:ext cx="48" cy="192"/>
            </a:xfrm>
            <a:prstGeom prst="line">
              <a:avLst/>
            </a:prstGeom>
            <a:noFill/>
            <a:ln w="28575">
              <a:solidFill>
                <a:schemeClr val="tx1"/>
              </a:solidFill>
              <a:round/>
              <a:headEnd/>
              <a:tailEnd/>
            </a:ln>
            <a:effectLst/>
          </p:spPr>
          <p:txBody>
            <a:bodyPr wrap="none" anchor="ctr"/>
            <a:lstStyle/>
            <a:p>
              <a:endParaRPr lang="en-US"/>
            </a:p>
          </p:txBody>
        </p:sp>
        <p:sp>
          <p:nvSpPr>
            <p:cNvPr id="3085" name="Line 13"/>
            <p:cNvSpPr>
              <a:spLocks noChangeShapeType="1"/>
            </p:cNvSpPr>
            <p:nvPr/>
          </p:nvSpPr>
          <p:spPr bwMode="auto">
            <a:xfrm>
              <a:off x="2400" y="672"/>
              <a:ext cx="48" cy="192"/>
            </a:xfrm>
            <a:prstGeom prst="line">
              <a:avLst/>
            </a:prstGeom>
            <a:noFill/>
            <a:ln w="28575">
              <a:solidFill>
                <a:schemeClr val="tx1"/>
              </a:solidFill>
              <a:round/>
              <a:headEnd/>
              <a:tailEnd/>
            </a:ln>
            <a:effectLst/>
          </p:spPr>
          <p:txBody>
            <a:bodyPr wrap="none" anchor="ctr"/>
            <a:lstStyle/>
            <a:p>
              <a:endParaRPr lang="en-US"/>
            </a:p>
          </p:txBody>
        </p:sp>
        <p:sp>
          <p:nvSpPr>
            <p:cNvPr id="3086" name="Line 14"/>
            <p:cNvSpPr>
              <a:spLocks noChangeShapeType="1"/>
            </p:cNvSpPr>
            <p:nvPr/>
          </p:nvSpPr>
          <p:spPr bwMode="auto">
            <a:xfrm flipV="1">
              <a:off x="2448" y="768"/>
              <a:ext cx="48" cy="96"/>
            </a:xfrm>
            <a:prstGeom prst="line">
              <a:avLst/>
            </a:prstGeom>
            <a:noFill/>
            <a:ln w="28575">
              <a:solidFill>
                <a:schemeClr val="tx1"/>
              </a:solidFill>
              <a:round/>
              <a:headEnd/>
              <a:tailEnd/>
            </a:ln>
            <a:effectLst/>
          </p:spPr>
          <p:txBody>
            <a:bodyPr wrap="none" anchor="ctr"/>
            <a:lstStyle/>
            <a:p>
              <a:endParaRPr lang="en-US"/>
            </a:p>
          </p:txBody>
        </p:sp>
        <p:sp>
          <p:nvSpPr>
            <p:cNvPr id="3087" name="Line 15"/>
            <p:cNvSpPr>
              <a:spLocks noChangeShapeType="1"/>
            </p:cNvSpPr>
            <p:nvPr/>
          </p:nvSpPr>
          <p:spPr bwMode="auto">
            <a:xfrm>
              <a:off x="2496" y="768"/>
              <a:ext cx="144" cy="0"/>
            </a:xfrm>
            <a:prstGeom prst="line">
              <a:avLst/>
            </a:prstGeom>
            <a:noFill/>
            <a:ln w="28575">
              <a:solidFill>
                <a:schemeClr val="tx1"/>
              </a:solidFill>
              <a:round/>
              <a:headEnd/>
              <a:tailEnd/>
            </a:ln>
            <a:effectLst/>
          </p:spPr>
          <p:txBody>
            <a:bodyPr wrap="none" anchor="ctr"/>
            <a:lstStyle/>
            <a:p>
              <a:endParaRPr lang="en-US"/>
            </a:p>
          </p:txBody>
        </p:sp>
      </p:grpSp>
      <p:grpSp>
        <p:nvGrpSpPr>
          <p:cNvPr id="3088" name="Group 16"/>
          <p:cNvGrpSpPr>
            <a:grpSpLocks/>
          </p:cNvGrpSpPr>
          <p:nvPr/>
        </p:nvGrpSpPr>
        <p:grpSpPr bwMode="auto">
          <a:xfrm rot="-10800000">
            <a:off x="3044825" y="1658938"/>
            <a:ext cx="1143000" cy="228600"/>
            <a:chOff x="1920" y="672"/>
            <a:chExt cx="720" cy="192"/>
          </a:xfrm>
        </p:grpSpPr>
        <p:sp>
          <p:nvSpPr>
            <p:cNvPr id="3089" name="Line 17"/>
            <p:cNvSpPr>
              <a:spLocks noChangeShapeType="1"/>
            </p:cNvSpPr>
            <p:nvPr/>
          </p:nvSpPr>
          <p:spPr bwMode="auto">
            <a:xfrm>
              <a:off x="1920" y="768"/>
              <a:ext cx="144" cy="0"/>
            </a:xfrm>
            <a:prstGeom prst="line">
              <a:avLst/>
            </a:prstGeom>
            <a:noFill/>
            <a:ln w="28575">
              <a:solidFill>
                <a:schemeClr val="tx1"/>
              </a:solidFill>
              <a:round/>
              <a:headEnd/>
              <a:tailEnd/>
            </a:ln>
            <a:effectLst/>
          </p:spPr>
          <p:txBody>
            <a:bodyPr wrap="none" anchor="ctr"/>
            <a:lstStyle/>
            <a:p>
              <a:endParaRPr lang="en-US"/>
            </a:p>
          </p:txBody>
        </p:sp>
        <p:sp>
          <p:nvSpPr>
            <p:cNvPr id="3090" name="Line 18"/>
            <p:cNvSpPr>
              <a:spLocks noChangeShapeType="1"/>
            </p:cNvSpPr>
            <p:nvPr/>
          </p:nvSpPr>
          <p:spPr bwMode="auto">
            <a:xfrm flipV="1">
              <a:off x="2064" y="672"/>
              <a:ext cx="48" cy="96"/>
            </a:xfrm>
            <a:prstGeom prst="line">
              <a:avLst/>
            </a:prstGeom>
            <a:noFill/>
            <a:ln w="28575">
              <a:solidFill>
                <a:schemeClr val="tx1"/>
              </a:solidFill>
              <a:round/>
              <a:headEnd/>
              <a:tailEnd/>
            </a:ln>
            <a:effectLst/>
          </p:spPr>
          <p:txBody>
            <a:bodyPr wrap="none" anchor="ctr"/>
            <a:lstStyle/>
            <a:p>
              <a:endParaRPr lang="en-US"/>
            </a:p>
          </p:txBody>
        </p:sp>
        <p:sp>
          <p:nvSpPr>
            <p:cNvPr id="3091" name="Line 19"/>
            <p:cNvSpPr>
              <a:spLocks noChangeShapeType="1"/>
            </p:cNvSpPr>
            <p:nvPr/>
          </p:nvSpPr>
          <p:spPr bwMode="auto">
            <a:xfrm>
              <a:off x="2112" y="672"/>
              <a:ext cx="48" cy="192"/>
            </a:xfrm>
            <a:prstGeom prst="line">
              <a:avLst/>
            </a:prstGeom>
            <a:noFill/>
            <a:ln w="28575">
              <a:solidFill>
                <a:schemeClr val="tx1"/>
              </a:solidFill>
              <a:round/>
              <a:headEnd/>
              <a:tailEnd/>
            </a:ln>
            <a:effectLst/>
          </p:spPr>
          <p:txBody>
            <a:bodyPr wrap="none" anchor="ctr"/>
            <a:lstStyle/>
            <a:p>
              <a:endParaRPr lang="en-US"/>
            </a:p>
          </p:txBody>
        </p:sp>
        <p:sp>
          <p:nvSpPr>
            <p:cNvPr id="3092" name="Line 20"/>
            <p:cNvSpPr>
              <a:spLocks noChangeShapeType="1"/>
            </p:cNvSpPr>
            <p:nvPr/>
          </p:nvSpPr>
          <p:spPr bwMode="auto">
            <a:xfrm flipV="1">
              <a:off x="2160" y="672"/>
              <a:ext cx="48" cy="192"/>
            </a:xfrm>
            <a:prstGeom prst="line">
              <a:avLst/>
            </a:prstGeom>
            <a:noFill/>
            <a:ln w="28575">
              <a:solidFill>
                <a:schemeClr val="tx1"/>
              </a:solidFill>
              <a:round/>
              <a:headEnd/>
              <a:tailEnd/>
            </a:ln>
            <a:effectLst/>
          </p:spPr>
          <p:txBody>
            <a:bodyPr wrap="none" anchor="ctr"/>
            <a:lstStyle/>
            <a:p>
              <a:endParaRPr lang="en-US"/>
            </a:p>
          </p:txBody>
        </p:sp>
        <p:sp>
          <p:nvSpPr>
            <p:cNvPr id="3093" name="Line 21"/>
            <p:cNvSpPr>
              <a:spLocks noChangeShapeType="1"/>
            </p:cNvSpPr>
            <p:nvPr/>
          </p:nvSpPr>
          <p:spPr bwMode="auto">
            <a:xfrm>
              <a:off x="2208" y="672"/>
              <a:ext cx="48" cy="192"/>
            </a:xfrm>
            <a:prstGeom prst="line">
              <a:avLst/>
            </a:prstGeom>
            <a:noFill/>
            <a:ln w="28575">
              <a:solidFill>
                <a:schemeClr val="tx1"/>
              </a:solidFill>
              <a:round/>
              <a:headEnd/>
              <a:tailEnd/>
            </a:ln>
            <a:effectLst/>
          </p:spPr>
          <p:txBody>
            <a:bodyPr wrap="none" anchor="ctr"/>
            <a:lstStyle/>
            <a:p>
              <a:endParaRPr lang="en-US"/>
            </a:p>
          </p:txBody>
        </p:sp>
        <p:sp>
          <p:nvSpPr>
            <p:cNvPr id="3094" name="Line 22"/>
            <p:cNvSpPr>
              <a:spLocks noChangeShapeType="1"/>
            </p:cNvSpPr>
            <p:nvPr/>
          </p:nvSpPr>
          <p:spPr bwMode="auto">
            <a:xfrm flipV="1">
              <a:off x="2256" y="672"/>
              <a:ext cx="48" cy="192"/>
            </a:xfrm>
            <a:prstGeom prst="line">
              <a:avLst/>
            </a:prstGeom>
            <a:noFill/>
            <a:ln w="28575">
              <a:solidFill>
                <a:schemeClr val="tx1"/>
              </a:solidFill>
              <a:round/>
              <a:headEnd/>
              <a:tailEnd/>
            </a:ln>
            <a:effectLst/>
          </p:spPr>
          <p:txBody>
            <a:bodyPr wrap="none" anchor="ctr"/>
            <a:lstStyle/>
            <a:p>
              <a:endParaRPr lang="en-US"/>
            </a:p>
          </p:txBody>
        </p:sp>
        <p:sp>
          <p:nvSpPr>
            <p:cNvPr id="3095" name="Line 23"/>
            <p:cNvSpPr>
              <a:spLocks noChangeShapeType="1"/>
            </p:cNvSpPr>
            <p:nvPr/>
          </p:nvSpPr>
          <p:spPr bwMode="auto">
            <a:xfrm>
              <a:off x="2304" y="672"/>
              <a:ext cx="48" cy="192"/>
            </a:xfrm>
            <a:prstGeom prst="line">
              <a:avLst/>
            </a:prstGeom>
            <a:noFill/>
            <a:ln w="28575">
              <a:solidFill>
                <a:schemeClr val="tx1"/>
              </a:solidFill>
              <a:round/>
              <a:headEnd/>
              <a:tailEnd/>
            </a:ln>
            <a:effectLst/>
          </p:spPr>
          <p:txBody>
            <a:bodyPr wrap="none" anchor="ctr"/>
            <a:lstStyle/>
            <a:p>
              <a:endParaRPr lang="en-US"/>
            </a:p>
          </p:txBody>
        </p:sp>
        <p:sp>
          <p:nvSpPr>
            <p:cNvPr id="3096" name="Line 24"/>
            <p:cNvSpPr>
              <a:spLocks noChangeShapeType="1"/>
            </p:cNvSpPr>
            <p:nvPr/>
          </p:nvSpPr>
          <p:spPr bwMode="auto">
            <a:xfrm flipV="1">
              <a:off x="2352" y="672"/>
              <a:ext cx="48" cy="192"/>
            </a:xfrm>
            <a:prstGeom prst="line">
              <a:avLst/>
            </a:prstGeom>
            <a:noFill/>
            <a:ln w="28575">
              <a:solidFill>
                <a:schemeClr val="tx1"/>
              </a:solidFill>
              <a:round/>
              <a:headEnd/>
              <a:tailEnd/>
            </a:ln>
            <a:effectLst/>
          </p:spPr>
          <p:txBody>
            <a:bodyPr wrap="none" anchor="ctr"/>
            <a:lstStyle/>
            <a:p>
              <a:endParaRPr lang="en-US"/>
            </a:p>
          </p:txBody>
        </p:sp>
        <p:sp>
          <p:nvSpPr>
            <p:cNvPr id="3097" name="Line 25"/>
            <p:cNvSpPr>
              <a:spLocks noChangeShapeType="1"/>
            </p:cNvSpPr>
            <p:nvPr/>
          </p:nvSpPr>
          <p:spPr bwMode="auto">
            <a:xfrm>
              <a:off x="2400" y="672"/>
              <a:ext cx="48" cy="192"/>
            </a:xfrm>
            <a:prstGeom prst="line">
              <a:avLst/>
            </a:prstGeom>
            <a:noFill/>
            <a:ln w="28575">
              <a:solidFill>
                <a:schemeClr val="tx1"/>
              </a:solidFill>
              <a:round/>
              <a:headEnd/>
              <a:tailEnd/>
            </a:ln>
            <a:effectLst/>
          </p:spPr>
          <p:txBody>
            <a:bodyPr wrap="none" anchor="ctr"/>
            <a:lstStyle/>
            <a:p>
              <a:endParaRPr lang="en-US"/>
            </a:p>
          </p:txBody>
        </p:sp>
        <p:sp>
          <p:nvSpPr>
            <p:cNvPr id="3098" name="Line 26"/>
            <p:cNvSpPr>
              <a:spLocks noChangeShapeType="1"/>
            </p:cNvSpPr>
            <p:nvPr/>
          </p:nvSpPr>
          <p:spPr bwMode="auto">
            <a:xfrm flipV="1">
              <a:off x="2448" y="768"/>
              <a:ext cx="48" cy="96"/>
            </a:xfrm>
            <a:prstGeom prst="line">
              <a:avLst/>
            </a:prstGeom>
            <a:noFill/>
            <a:ln w="28575">
              <a:solidFill>
                <a:schemeClr val="tx1"/>
              </a:solidFill>
              <a:round/>
              <a:headEnd/>
              <a:tailEnd/>
            </a:ln>
            <a:effectLst/>
          </p:spPr>
          <p:txBody>
            <a:bodyPr wrap="none" anchor="ctr"/>
            <a:lstStyle/>
            <a:p>
              <a:endParaRPr lang="en-US"/>
            </a:p>
          </p:txBody>
        </p:sp>
        <p:sp>
          <p:nvSpPr>
            <p:cNvPr id="3099" name="Line 27"/>
            <p:cNvSpPr>
              <a:spLocks noChangeShapeType="1"/>
            </p:cNvSpPr>
            <p:nvPr/>
          </p:nvSpPr>
          <p:spPr bwMode="auto">
            <a:xfrm>
              <a:off x="2496" y="768"/>
              <a:ext cx="144" cy="0"/>
            </a:xfrm>
            <a:prstGeom prst="line">
              <a:avLst/>
            </a:prstGeom>
            <a:noFill/>
            <a:ln w="28575">
              <a:solidFill>
                <a:schemeClr val="tx1"/>
              </a:solidFill>
              <a:round/>
              <a:headEnd/>
              <a:tailEnd/>
            </a:ln>
            <a:effectLst/>
          </p:spPr>
          <p:txBody>
            <a:bodyPr wrap="none" anchor="ctr"/>
            <a:lstStyle/>
            <a:p>
              <a:endParaRPr lang="en-US"/>
            </a:p>
          </p:txBody>
        </p:sp>
      </p:grpSp>
      <p:sp>
        <p:nvSpPr>
          <p:cNvPr id="3100" name="Line 28"/>
          <p:cNvSpPr>
            <a:spLocks noChangeShapeType="1"/>
          </p:cNvSpPr>
          <p:nvPr/>
        </p:nvSpPr>
        <p:spPr bwMode="auto">
          <a:xfrm>
            <a:off x="4081463" y="1774825"/>
            <a:ext cx="690562" cy="0"/>
          </a:xfrm>
          <a:prstGeom prst="line">
            <a:avLst/>
          </a:prstGeom>
          <a:noFill/>
          <a:ln w="28575">
            <a:solidFill>
              <a:schemeClr val="tx1"/>
            </a:solidFill>
            <a:round/>
            <a:headEnd/>
            <a:tailEnd/>
          </a:ln>
          <a:effectLst/>
        </p:spPr>
        <p:txBody>
          <a:bodyPr wrap="none"/>
          <a:lstStyle/>
          <a:p>
            <a:endParaRPr lang="en-US"/>
          </a:p>
        </p:txBody>
      </p:sp>
      <p:grpSp>
        <p:nvGrpSpPr>
          <p:cNvPr id="3101" name="Group 29"/>
          <p:cNvGrpSpPr>
            <a:grpSpLocks/>
          </p:cNvGrpSpPr>
          <p:nvPr/>
        </p:nvGrpSpPr>
        <p:grpSpPr bwMode="auto">
          <a:xfrm rot="5400000">
            <a:off x="3922713" y="2493963"/>
            <a:ext cx="979487" cy="230187"/>
            <a:chOff x="2928" y="2256"/>
            <a:chExt cx="864" cy="144"/>
          </a:xfrm>
        </p:grpSpPr>
        <p:sp>
          <p:nvSpPr>
            <p:cNvPr id="3102" name="Line 30"/>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3103" name="Line 31"/>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3104" name="Line 32"/>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3105" name="Line 33"/>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3106" name="Line 34"/>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3107" name="Line 35"/>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3108" name="Line 36"/>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3109" name="Line 37"/>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3110" name="Line 38"/>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3111" name="Line 39"/>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3112" name="Line 40"/>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3113" name="Line 41"/>
          <p:cNvSpPr>
            <a:spLocks noChangeShapeType="1"/>
          </p:cNvSpPr>
          <p:nvPr/>
        </p:nvSpPr>
        <p:spPr bwMode="auto">
          <a:xfrm flipV="1">
            <a:off x="4413250" y="1774825"/>
            <a:ext cx="0" cy="403225"/>
          </a:xfrm>
          <a:prstGeom prst="line">
            <a:avLst/>
          </a:prstGeom>
          <a:noFill/>
          <a:ln w="28575">
            <a:solidFill>
              <a:schemeClr val="tx1"/>
            </a:solidFill>
            <a:round/>
            <a:headEnd/>
            <a:tailEnd/>
          </a:ln>
          <a:effectLst/>
        </p:spPr>
        <p:txBody>
          <a:bodyPr wrap="none"/>
          <a:lstStyle/>
          <a:p>
            <a:endParaRPr lang="en-US"/>
          </a:p>
        </p:txBody>
      </p:sp>
      <p:sp>
        <p:nvSpPr>
          <p:cNvPr id="3114" name="Freeform 42"/>
          <p:cNvSpPr>
            <a:spLocks/>
          </p:cNvSpPr>
          <p:nvPr/>
        </p:nvSpPr>
        <p:spPr bwMode="auto">
          <a:xfrm>
            <a:off x="2525713" y="1774825"/>
            <a:ext cx="633412" cy="460375"/>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US"/>
          </a:p>
        </p:txBody>
      </p:sp>
      <p:sp>
        <p:nvSpPr>
          <p:cNvPr id="3115" name="Freeform 43"/>
          <p:cNvSpPr>
            <a:spLocks/>
          </p:cNvSpPr>
          <p:nvPr/>
        </p:nvSpPr>
        <p:spPr bwMode="auto">
          <a:xfrm>
            <a:off x="5694363" y="1774825"/>
            <a:ext cx="3619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3116" name="Freeform 44"/>
          <p:cNvSpPr>
            <a:spLocks/>
          </p:cNvSpPr>
          <p:nvPr/>
        </p:nvSpPr>
        <p:spPr bwMode="auto">
          <a:xfrm>
            <a:off x="2525713" y="3041650"/>
            <a:ext cx="1890712" cy="346075"/>
          </a:xfrm>
          <a:custGeom>
            <a:avLst/>
            <a:gdLst/>
            <a:ahLst/>
            <a:cxnLst>
              <a:cxn ang="0">
                <a:pos x="0" y="0"/>
              </a:cxn>
              <a:cxn ang="0">
                <a:pos x="0" y="218"/>
              </a:cxn>
              <a:cxn ang="0">
                <a:pos x="1198" y="218"/>
              </a:cxn>
              <a:cxn ang="0">
                <a:pos x="1198" y="0"/>
              </a:cxn>
            </a:cxnLst>
            <a:rect l="0" t="0" r="r" b="b"/>
            <a:pathLst>
              <a:path w="1198" h="218">
                <a:moveTo>
                  <a:pt x="0" y="0"/>
                </a:moveTo>
                <a:lnTo>
                  <a:pt x="0" y="218"/>
                </a:lnTo>
                <a:lnTo>
                  <a:pt x="1198" y="218"/>
                </a:lnTo>
                <a:lnTo>
                  <a:pt x="1198" y="0"/>
                </a:lnTo>
              </a:path>
            </a:pathLst>
          </a:custGeom>
          <a:noFill/>
          <a:ln w="28575" cmpd="sng">
            <a:solidFill>
              <a:schemeClr val="tx1"/>
            </a:solidFill>
            <a:round/>
            <a:headEnd/>
            <a:tailEnd/>
          </a:ln>
          <a:effectLst/>
        </p:spPr>
        <p:txBody>
          <a:bodyPr wrap="none"/>
          <a:lstStyle/>
          <a:p>
            <a:endParaRPr lang="en-US"/>
          </a:p>
        </p:txBody>
      </p:sp>
      <p:sp>
        <p:nvSpPr>
          <p:cNvPr id="3117" name="Freeform 45"/>
          <p:cNvSpPr>
            <a:spLocks/>
          </p:cNvSpPr>
          <p:nvPr/>
        </p:nvSpPr>
        <p:spPr bwMode="auto">
          <a:xfrm>
            <a:off x="4311650" y="2986088"/>
            <a:ext cx="1758950" cy="401637"/>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grpSp>
        <p:nvGrpSpPr>
          <p:cNvPr id="3118" name="Group 46"/>
          <p:cNvGrpSpPr>
            <a:grpSpLocks/>
          </p:cNvGrpSpPr>
          <p:nvPr/>
        </p:nvGrpSpPr>
        <p:grpSpPr bwMode="auto">
          <a:xfrm>
            <a:off x="2338388" y="2192338"/>
            <a:ext cx="381000" cy="914400"/>
            <a:chOff x="1320" y="1725"/>
            <a:chExt cx="240" cy="576"/>
          </a:xfrm>
        </p:grpSpPr>
        <p:grpSp>
          <p:nvGrpSpPr>
            <p:cNvPr id="3119" name="Group 47"/>
            <p:cNvGrpSpPr>
              <a:grpSpLocks/>
            </p:cNvGrpSpPr>
            <p:nvPr/>
          </p:nvGrpSpPr>
          <p:grpSpPr bwMode="auto">
            <a:xfrm>
              <a:off x="1320" y="1725"/>
              <a:ext cx="240" cy="576"/>
              <a:chOff x="4512" y="1008"/>
              <a:chExt cx="384" cy="960"/>
            </a:xfrm>
          </p:grpSpPr>
          <p:sp>
            <p:nvSpPr>
              <p:cNvPr id="3120" name="Oval 48"/>
              <p:cNvSpPr>
                <a:spLocks noChangeArrowheads="1"/>
              </p:cNvSpPr>
              <p:nvPr/>
            </p:nvSpPr>
            <p:spPr bwMode="auto">
              <a:xfrm>
                <a:off x="4512" y="1296"/>
                <a:ext cx="384" cy="384"/>
              </a:xfrm>
              <a:prstGeom prst="ellipse">
                <a:avLst/>
              </a:prstGeom>
              <a:noFill/>
              <a:ln w="28575">
                <a:solidFill>
                  <a:schemeClr val="tx1"/>
                </a:solidFill>
                <a:round/>
                <a:headEnd/>
                <a:tailEnd/>
              </a:ln>
              <a:effectLst/>
            </p:spPr>
            <p:txBody>
              <a:bodyPr wrap="none" anchor="ctr"/>
              <a:lstStyle/>
              <a:p>
                <a:endParaRPr lang="en-US"/>
              </a:p>
            </p:txBody>
          </p:sp>
          <p:sp>
            <p:nvSpPr>
              <p:cNvPr id="3121" name="Line 49"/>
              <p:cNvSpPr>
                <a:spLocks noChangeShapeType="1"/>
              </p:cNvSpPr>
              <p:nvPr/>
            </p:nvSpPr>
            <p:spPr bwMode="auto">
              <a:xfrm>
                <a:off x="4704" y="1008"/>
                <a:ext cx="0" cy="288"/>
              </a:xfrm>
              <a:prstGeom prst="line">
                <a:avLst/>
              </a:prstGeom>
              <a:noFill/>
              <a:ln w="28575">
                <a:solidFill>
                  <a:schemeClr val="tx1"/>
                </a:solidFill>
                <a:round/>
                <a:headEnd/>
                <a:tailEnd/>
              </a:ln>
              <a:effectLst/>
            </p:spPr>
            <p:txBody>
              <a:bodyPr wrap="none" anchor="ctr"/>
              <a:lstStyle/>
              <a:p>
                <a:endParaRPr lang="en-US"/>
              </a:p>
            </p:txBody>
          </p:sp>
          <p:sp>
            <p:nvSpPr>
              <p:cNvPr id="3122" name="Line 50"/>
              <p:cNvSpPr>
                <a:spLocks noChangeShapeType="1"/>
              </p:cNvSpPr>
              <p:nvPr/>
            </p:nvSpPr>
            <p:spPr bwMode="auto">
              <a:xfrm>
                <a:off x="4704" y="1680"/>
                <a:ext cx="0" cy="288"/>
              </a:xfrm>
              <a:prstGeom prst="line">
                <a:avLst/>
              </a:prstGeom>
              <a:noFill/>
              <a:ln w="28575">
                <a:solidFill>
                  <a:schemeClr val="tx1"/>
                </a:solidFill>
                <a:round/>
                <a:headEnd/>
                <a:tailEnd/>
              </a:ln>
              <a:effectLst/>
            </p:spPr>
            <p:txBody>
              <a:bodyPr wrap="none" anchor="ctr"/>
              <a:lstStyle/>
              <a:p>
                <a:endParaRPr lang="en-US"/>
              </a:p>
            </p:txBody>
          </p:sp>
        </p:grpSp>
        <p:sp>
          <p:nvSpPr>
            <p:cNvPr id="3123" name="Line 51"/>
            <p:cNvSpPr>
              <a:spLocks noChangeShapeType="1"/>
            </p:cNvSpPr>
            <p:nvPr/>
          </p:nvSpPr>
          <p:spPr bwMode="auto">
            <a:xfrm flipV="1">
              <a:off x="1436" y="1924"/>
              <a:ext cx="0" cy="181"/>
            </a:xfrm>
            <a:prstGeom prst="line">
              <a:avLst/>
            </a:prstGeom>
            <a:noFill/>
            <a:ln w="28575">
              <a:solidFill>
                <a:schemeClr val="tx1"/>
              </a:solidFill>
              <a:round/>
              <a:headEnd/>
              <a:tailEnd type="triangle" w="med" len="med"/>
            </a:ln>
            <a:effectLst/>
          </p:spPr>
          <p:txBody>
            <a:bodyPr wrap="none"/>
            <a:lstStyle/>
            <a:p>
              <a:endParaRPr lang="en-US"/>
            </a:p>
          </p:txBody>
        </p:sp>
      </p:grpSp>
      <p:grpSp>
        <p:nvGrpSpPr>
          <p:cNvPr id="3124" name="Group 52"/>
          <p:cNvGrpSpPr>
            <a:grpSpLocks/>
          </p:cNvGrpSpPr>
          <p:nvPr/>
        </p:nvGrpSpPr>
        <p:grpSpPr bwMode="auto">
          <a:xfrm rot="5400000">
            <a:off x="5570538" y="2493963"/>
            <a:ext cx="979487" cy="230187"/>
            <a:chOff x="2928" y="2256"/>
            <a:chExt cx="864" cy="144"/>
          </a:xfrm>
        </p:grpSpPr>
        <p:sp>
          <p:nvSpPr>
            <p:cNvPr id="3125" name="Line 53"/>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3126" name="Line 54"/>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3127" name="Line 55"/>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3128" name="Line 56"/>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3129" name="Line 57"/>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3130" name="Line 58"/>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3131" name="Line 59"/>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3132" name="Line 60"/>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3133" name="Line 61"/>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3134" name="Line 62"/>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3135" name="Line 63"/>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3136" name="Text Box 64"/>
          <p:cNvSpPr txBox="1">
            <a:spLocks noChangeArrowheads="1"/>
          </p:cNvSpPr>
          <p:nvPr/>
        </p:nvSpPr>
        <p:spPr bwMode="auto">
          <a:xfrm>
            <a:off x="1760538" y="2376488"/>
            <a:ext cx="557212" cy="457200"/>
          </a:xfrm>
          <a:prstGeom prst="rect">
            <a:avLst/>
          </a:prstGeom>
          <a:noFill/>
          <a:ln w="9525">
            <a:noFill/>
            <a:miter lim="800000"/>
            <a:headEnd/>
            <a:tailEnd/>
          </a:ln>
          <a:effectLst/>
        </p:spPr>
        <p:txBody>
          <a:bodyPr wrap="none">
            <a:spAutoFit/>
          </a:bodyPr>
          <a:lstStyle/>
          <a:p>
            <a:r>
              <a:rPr lang="en-US" sz="2400">
                <a:latin typeface="Times New Roman" pitchFamily="18" charset="0"/>
              </a:rPr>
              <a:t>1A</a:t>
            </a:r>
          </a:p>
        </p:txBody>
      </p:sp>
      <p:sp>
        <p:nvSpPr>
          <p:cNvPr id="3137" name="Text Box 65"/>
          <p:cNvSpPr txBox="1">
            <a:spLocks noChangeArrowheads="1"/>
          </p:cNvSpPr>
          <p:nvPr/>
        </p:nvSpPr>
        <p:spPr bwMode="auto">
          <a:xfrm>
            <a:off x="3303588" y="1168400"/>
            <a:ext cx="722312" cy="457200"/>
          </a:xfrm>
          <a:prstGeom prst="rect">
            <a:avLst/>
          </a:prstGeom>
          <a:noFill/>
          <a:ln w="9525">
            <a:noFill/>
            <a:miter lim="800000"/>
            <a:headEnd/>
            <a:tailEnd/>
          </a:ln>
          <a:effectLst/>
        </p:spPr>
        <p:txBody>
          <a:bodyPr wrap="none">
            <a:spAutoFit/>
          </a:bodyPr>
          <a:lstStyle/>
          <a:p>
            <a:r>
              <a:rPr lang="en-US" sz="2400">
                <a:latin typeface="Times New Roman" pitchFamily="18" charset="0"/>
              </a:rPr>
              <a:t>30</a:t>
            </a:r>
            <a:r>
              <a:rPr lang="en-US" sz="2400">
                <a:latin typeface="Symbol" pitchFamily="18" charset="2"/>
              </a:rPr>
              <a:t>W</a:t>
            </a:r>
          </a:p>
        </p:txBody>
      </p:sp>
      <p:sp>
        <p:nvSpPr>
          <p:cNvPr id="3138" name="Text Box 66"/>
          <p:cNvSpPr txBox="1">
            <a:spLocks noChangeArrowheads="1"/>
          </p:cNvSpPr>
          <p:nvPr/>
        </p:nvSpPr>
        <p:spPr bwMode="auto">
          <a:xfrm>
            <a:off x="4530725" y="2474913"/>
            <a:ext cx="722313" cy="457200"/>
          </a:xfrm>
          <a:prstGeom prst="rect">
            <a:avLst/>
          </a:prstGeom>
          <a:noFill/>
          <a:ln w="9525">
            <a:noFill/>
            <a:miter lim="800000"/>
            <a:headEnd/>
            <a:tailEnd/>
          </a:ln>
          <a:effectLst/>
        </p:spPr>
        <p:txBody>
          <a:bodyPr wrap="none">
            <a:spAutoFit/>
          </a:bodyPr>
          <a:lstStyle/>
          <a:p>
            <a:r>
              <a:rPr lang="en-US" sz="2400">
                <a:latin typeface="Times New Roman" pitchFamily="18" charset="0"/>
              </a:rPr>
              <a:t>20</a:t>
            </a:r>
            <a:r>
              <a:rPr lang="en-US" sz="2400">
                <a:latin typeface="Symbol" pitchFamily="18" charset="2"/>
              </a:rPr>
              <a:t>W</a:t>
            </a:r>
          </a:p>
        </p:txBody>
      </p:sp>
      <p:sp>
        <p:nvSpPr>
          <p:cNvPr id="3139" name="Text Box 67"/>
          <p:cNvSpPr txBox="1">
            <a:spLocks noChangeArrowheads="1"/>
          </p:cNvSpPr>
          <p:nvPr/>
        </p:nvSpPr>
        <p:spPr bwMode="auto">
          <a:xfrm>
            <a:off x="6346825" y="2474913"/>
            <a:ext cx="722313" cy="457200"/>
          </a:xfrm>
          <a:prstGeom prst="rect">
            <a:avLst/>
          </a:prstGeom>
          <a:noFill/>
          <a:ln w="9525">
            <a:noFill/>
            <a:miter lim="800000"/>
            <a:headEnd/>
            <a:tailEnd/>
          </a:ln>
          <a:effectLst/>
        </p:spPr>
        <p:txBody>
          <a:bodyPr wrap="none">
            <a:spAutoFit/>
          </a:bodyPr>
          <a:lstStyle/>
          <a:p>
            <a:r>
              <a:rPr lang="en-US" sz="2400">
                <a:latin typeface="Times New Roman" pitchFamily="18" charset="0"/>
              </a:rPr>
              <a:t>20</a:t>
            </a:r>
            <a:r>
              <a:rPr lang="en-US" sz="2400">
                <a:latin typeface="Symbol" pitchFamily="18" charset="2"/>
              </a:rPr>
              <a:t>W</a:t>
            </a:r>
          </a:p>
        </p:txBody>
      </p:sp>
      <p:sp>
        <p:nvSpPr>
          <p:cNvPr id="3140" name="Text Box 68"/>
          <p:cNvSpPr txBox="1">
            <a:spLocks noChangeArrowheads="1"/>
          </p:cNvSpPr>
          <p:nvPr/>
        </p:nvSpPr>
        <p:spPr bwMode="auto">
          <a:xfrm>
            <a:off x="4740275" y="1117600"/>
            <a:ext cx="722313" cy="457200"/>
          </a:xfrm>
          <a:prstGeom prst="rect">
            <a:avLst/>
          </a:prstGeom>
          <a:noFill/>
          <a:ln w="9525">
            <a:noFill/>
            <a:miter lim="800000"/>
            <a:headEnd/>
            <a:tailEnd/>
          </a:ln>
          <a:effectLst/>
        </p:spPr>
        <p:txBody>
          <a:bodyPr wrap="none">
            <a:spAutoFit/>
          </a:bodyPr>
          <a:lstStyle/>
          <a:p>
            <a:r>
              <a:rPr lang="en-US" sz="2400">
                <a:latin typeface="Times New Roman" pitchFamily="18" charset="0"/>
              </a:rPr>
              <a:t>50</a:t>
            </a:r>
            <a:r>
              <a:rPr lang="en-US" sz="2400">
                <a:latin typeface="Symbol" pitchFamily="18" charset="2"/>
              </a:rPr>
              <a:t>W</a:t>
            </a:r>
          </a:p>
        </p:txBody>
      </p:sp>
      <p:grpSp>
        <p:nvGrpSpPr>
          <p:cNvPr id="3141" name="Group 69"/>
          <p:cNvGrpSpPr>
            <a:grpSpLocks/>
          </p:cNvGrpSpPr>
          <p:nvPr/>
        </p:nvGrpSpPr>
        <p:grpSpPr bwMode="auto">
          <a:xfrm>
            <a:off x="4159250" y="3367088"/>
            <a:ext cx="457200" cy="384175"/>
            <a:chOff x="1755" y="2450"/>
            <a:chExt cx="288" cy="242"/>
          </a:xfrm>
        </p:grpSpPr>
        <p:grpSp>
          <p:nvGrpSpPr>
            <p:cNvPr id="3142" name="Group 70"/>
            <p:cNvGrpSpPr>
              <a:grpSpLocks/>
            </p:cNvGrpSpPr>
            <p:nvPr/>
          </p:nvGrpSpPr>
          <p:grpSpPr bwMode="auto">
            <a:xfrm>
              <a:off x="1755" y="2596"/>
              <a:ext cx="288" cy="96"/>
              <a:chOff x="3792" y="2304"/>
              <a:chExt cx="288" cy="96"/>
            </a:xfrm>
          </p:grpSpPr>
          <p:sp>
            <p:nvSpPr>
              <p:cNvPr id="3143" name="Line 71"/>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US"/>
              </a:p>
            </p:txBody>
          </p:sp>
          <p:sp>
            <p:nvSpPr>
              <p:cNvPr id="3144" name="Line 72"/>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US"/>
              </a:p>
            </p:txBody>
          </p:sp>
          <p:sp>
            <p:nvSpPr>
              <p:cNvPr id="3145" name="Line 73"/>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US"/>
              </a:p>
            </p:txBody>
          </p:sp>
        </p:grpSp>
        <p:sp>
          <p:nvSpPr>
            <p:cNvPr id="3146" name="Line 74"/>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US"/>
            </a:p>
          </p:txBody>
        </p:sp>
      </p:grpSp>
      <p:sp>
        <p:nvSpPr>
          <p:cNvPr id="3147" name="Text Box 75"/>
          <p:cNvSpPr txBox="1">
            <a:spLocks noChangeArrowheads="1"/>
          </p:cNvSpPr>
          <p:nvPr/>
        </p:nvSpPr>
        <p:spPr bwMode="auto">
          <a:xfrm>
            <a:off x="2298700" y="1254125"/>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1</a:t>
            </a:r>
          </a:p>
        </p:txBody>
      </p:sp>
      <p:sp>
        <p:nvSpPr>
          <p:cNvPr id="3148" name="Oval 76"/>
          <p:cNvSpPr>
            <a:spLocks noChangeArrowheads="1"/>
          </p:cNvSpPr>
          <p:nvPr/>
        </p:nvSpPr>
        <p:spPr bwMode="auto">
          <a:xfrm>
            <a:off x="2298700" y="1319213"/>
            <a:ext cx="352425" cy="365125"/>
          </a:xfrm>
          <a:prstGeom prst="ellipse">
            <a:avLst/>
          </a:prstGeom>
          <a:noFill/>
          <a:ln w="9525">
            <a:solidFill>
              <a:schemeClr val="tx1"/>
            </a:solidFill>
            <a:round/>
            <a:headEnd/>
            <a:tailEnd/>
          </a:ln>
          <a:effectLst/>
        </p:spPr>
        <p:txBody>
          <a:bodyPr wrap="none" anchor="ctr"/>
          <a:lstStyle/>
          <a:p>
            <a:endParaRPr lang="en-US"/>
          </a:p>
        </p:txBody>
      </p:sp>
      <p:sp>
        <p:nvSpPr>
          <p:cNvPr id="3149" name="Text Box 77"/>
          <p:cNvSpPr txBox="1">
            <a:spLocks noChangeArrowheads="1"/>
          </p:cNvSpPr>
          <p:nvPr/>
        </p:nvSpPr>
        <p:spPr bwMode="auto">
          <a:xfrm>
            <a:off x="4179888" y="1266825"/>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2</a:t>
            </a:r>
          </a:p>
        </p:txBody>
      </p:sp>
      <p:sp>
        <p:nvSpPr>
          <p:cNvPr id="3150" name="Oval 78"/>
          <p:cNvSpPr>
            <a:spLocks noChangeArrowheads="1"/>
          </p:cNvSpPr>
          <p:nvPr/>
        </p:nvSpPr>
        <p:spPr bwMode="auto">
          <a:xfrm>
            <a:off x="4179888" y="1331913"/>
            <a:ext cx="352425" cy="365125"/>
          </a:xfrm>
          <a:prstGeom prst="ellipse">
            <a:avLst/>
          </a:prstGeom>
          <a:noFill/>
          <a:ln w="9525">
            <a:solidFill>
              <a:schemeClr val="tx1"/>
            </a:solidFill>
            <a:round/>
            <a:headEnd/>
            <a:tailEnd/>
          </a:ln>
          <a:effectLst/>
        </p:spPr>
        <p:txBody>
          <a:bodyPr wrap="none" anchor="ctr"/>
          <a:lstStyle/>
          <a:p>
            <a:endParaRPr lang="en-US"/>
          </a:p>
        </p:txBody>
      </p:sp>
      <p:sp>
        <p:nvSpPr>
          <p:cNvPr id="3151" name="Text Box 79"/>
          <p:cNvSpPr txBox="1">
            <a:spLocks noChangeArrowheads="1"/>
          </p:cNvSpPr>
          <p:nvPr/>
        </p:nvSpPr>
        <p:spPr bwMode="auto">
          <a:xfrm>
            <a:off x="5903913" y="1254125"/>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3</a:t>
            </a:r>
          </a:p>
        </p:txBody>
      </p:sp>
      <p:sp>
        <p:nvSpPr>
          <p:cNvPr id="3152" name="Oval 80"/>
          <p:cNvSpPr>
            <a:spLocks noChangeArrowheads="1"/>
          </p:cNvSpPr>
          <p:nvPr/>
        </p:nvSpPr>
        <p:spPr bwMode="auto">
          <a:xfrm>
            <a:off x="5903913" y="1319213"/>
            <a:ext cx="352425" cy="365125"/>
          </a:xfrm>
          <a:prstGeom prst="ellipse">
            <a:avLst/>
          </a:prstGeom>
          <a:noFill/>
          <a:ln w="9525">
            <a:solidFill>
              <a:schemeClr val="tx1"/>
            </a:solidFill>
            <a:round/>
            <a:headEnd/>
            <a:tailEnd/>
          </a:ln>
          <a:effectLst/>
        </p:spPr>
        <p:txBody>
          <a:bodyPr wrap="none" anchor="ctr"/>
          <a:lstStyle/>
          <a:p>
            <a:endParaRPr lang="en-US"/>
          </a:p>
        </p:txBody>
      </p:sp>
      <p:sp>
        <p:nvSpPr>
          <p:cNvPr id="3153" name="Text Box 81"/>
          <p:cNvSpPr txBox="1">
            <a:spLocks noChangeArrowheads="1"/>
          </p:cNvSpPr>
          <p:nvPr/>
        </p:nvSpPr>
        <p:spPr bwMode="auto">
          <a:xfrm>
            <a:off x="2678113" y="4271963"/>
            <a:ext cx="2216150" cy="1917700"/>
          </a:xfrm>
          <a:prstGeom prst="rect">
            <a:avLst/>
          </a:prstGeom>
          <a:noFill/>
          <a:ln w="9525">
            <a:noFill/>
            <a:miter lim="800000"/>
            <a:headEnd/>
            <a:tailEnd/>
          </a:ln>
          <a:effectLst/>
        </p:spPr>
        <p:txBody>
          <a:bodyPr wrap="none">
            <a:spAutoFit/>
          </a:bodyPr>
          <a:lstStyle/>
          <a:p>
            <a:r>
              <a:rPr lang="en-US" sz="2400">
                <a:latin typeface="Times New Roman" pitchFamily="18" charset="0"/>
              </a:rPr>
              <a:t>R1    1     2     30</a:t>
            </a:r>
          </a:p>
          <a:p>
            <a:r>
              <a:rPr lang="en-US" sz="2400">
                <a:latin typeface="Times New Roman" pitchFamily="18" charset="0"/>
              </a:rPr>
              <a:t>R2    2     0     20</a:t>
            </a:r>
          </a:p>
          <a:p>
            <a:r>
              <a:rPr lang="en-US" sz="2400">
                <a:latin typeface="Times New Roman" pitchFamily="18" charset="0"/>
              </a:rPr>
              <a:t>R3    2     3     50</a:t>
            </a:r>
          </a:p>
          <a:p>
            <a:r>
              <a:rPr lang="en-US" sz="2400">
                <a:latin typeface="Times New Roman" pitchFamily="18" charset="0"/>
              </a:rPr>
              <a:t>R4    3     0     20</a:t>
            </a:r>
          </a:p>
          <a:p>
            <a:r>
              <a:rPr lang="en-US" sz="2400">
                <a:latin typeface="Times New Roman" pitchFamily="18" charset="0"/>
              </a:rPr>
              <a:t>Idc   0     1      1</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4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4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14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5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5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15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153">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153">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153">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53">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15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7" grpId="0"/>
      <p:bldP spid="3148" grpId="0" animBg="1"/>
      <p:bldP spid="3149" grpId="0"/>
      <p:bldP spid="3150" grpId="0" animBg="1"/>
      <p:bldP spid="3151" grpId="0"/>
      <p:bldP spid="3152" grpId="0" animBg="1"/>
      <p:bldP spid="315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0" y="0"/>
            <a:ext cx="9144000" cy="896938"/>
          </a:xfrm>
          <a:prstGeom prst="rect">
            <a:avLst/>
          </a:prstGeom>
          <a:noFill/>
          <a:ln w="9525">
            <a:noFill/>
            <a:miter lim="800000"/>
            <a:headEnd/>
            <a:tailEnd/>
          </a:ln>
          <a:effectLst/>
        </p:spPr>
        <p:txBody>
          <a:bodyPr anchor="ctr"/>
          <a:lstStyle/>
          <a:p>
            <a:pPr algn="ctr"/>
            <a:r>
              <a:rPr lang="en-US" sz="4400" b="1">
                <a:solidFill>
                  <a:srgbClr val="FF0303"/>
                </a:solidFill>
              </a:rPr>
              <a:t>Circuit Netlist</a:t>
            </a:r>
          </a:p>
        </p:txBody>
      </p:sp>
      <p:sp>
        <p:nvSpPr>
          <p:cNvPr id="43011"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pSp>
        <p:nvGrpSpPr>
          <p:cNvPr id="43012" name="Group 4"/>
          <p:cNvGrpSpPr>
            <a:grpSpLocks/>
          </p:cNvGrpSpPr>
          <p:nvPr/>
        </p:nvGrpSpPr>
        <p:grpSpPr bwMode="auto">
          <a:xfrm rot="-10800000">
            <a:off x="4600575" y="1658938"/>
            <a:ext cx="1143000" cy="228600"/>
            <a:chOff x="1920" y="672"/>
            <a:chExt cx="720" cy="192"/>
          </a:xfrm>
        </p:grpSpPr>
        <p:sp>
          <p:nvSpPr>
            <p:cNvPr id="43013" name="Line 5"/>
            <p:cNvSpPr>
              <a:spLocks noChangeShapeType="1"/>
            </p:cNvSpPr>
            <p:nvPr/>
          </p:nvSpPr>
          <p:spPr bwMode="auto">
            <a:xfrm>
              <a:off x="1920" y="768"/>
              <a:ext cx="144" cy="0"/>
            </a:xfrm>
            <a:prstGeom prst="line">
              <a:avLst/>
            </a:prstGeom>
            <a:noFill/>
            <a:ln w="28575">
              <a:solidFill>
                <a:schemeClr val="tx1"/>
              </a:solidFill>
              <a:round/>
              <a:headEnd/>
              <a:tailEnd/>
            </a:ln>
            <a:effectLst/>
          </p:spPr>
          <p:txBody>
            <a:bodyPr wrap="none" anchor="ctr"/>
            <a:lstStyle/>
            <a:p>
              <a:endParaRPr lang="en-US"/>
            </a:p>
          </p:txBody>
        </p:sp>
        <p:sp>
          <p:nvSpPr>
            <p:cNvPr id="43014" name="Line 6"/>
            <p:cNvSpPr>
              <a:spLocks noChangeShapeType="1"/>
            </p:cNvSpPr>
            <p:nvPr/>
          </p:nvSpPr>
          <p:spPr bwMode="auto">
            <a:xfrm flipV="1">
              <a:off x="2064" y="672"/>
              <a:ext cx="48" cy="96"/>
            </a:xfrm>
            <a:prstGeom prst="line">
              <a:avLst/>
            </a:prstGeom>
            <a:noFill/>
            <a:ln w="28575">
              <a:solidFill>
                <a:schemeClr val="tx1"/>
              </a:solidFill>
              <a:round/>
              <a:headEnd/>
              <a:tailEnd/>
            </a:ln>
            <a:effectLst/>
          </p:spPr>
          <p:txBody>
            <a:bodyPr wrap="none" anchor="ctr"/>
            <a:lstStyle/>
            <a:p>
              <a:endParaRPr lang="en-US"/>
            </a:p>
          </p:txBody>
        </p:sp>
        <p:sp>
          <p:nvSpPr>
            <p:cNvPr id="43015" name="Line 7"/>
            <p:cNvSpPr>
              <a:spLocks noChangeShapeType="1"/>
            </p:cNvSpPr>
            <p:nvPr/>
          </p:nvSpPr>
          <p:spPr bwMode="auto">
            <a:xfrm>
              <a:off x="2112" y="672"/>
              <a:ext cx="48" cy="192"/>
            </a:xfrm>
            <a:prstGeom prst="line">
              <a:avLst/>
            </a:prstGeom>
            <a:noFill/>
            <a:ln w="28575">
              <a:solidFill>
                <a:schemeClr val="tx1"/>
              </a:solidFill>
              <a:round/>
              <a:headEnd/>
              <a:tailEnd/>
            </a:ln>
            <a:effectLst/>
          </p:spPr>
          <p:txBody>
            <a:bodyPr wrap="none" anchor="ctr"/>
            <a:lstStyle/>
            <a:p>
              <a:endParaRPr lang="en-US"/>
            </a:p>
          </p:txBody>
        </p:sp>
        <p:sp>
          <p:nvSpPr>
            <p:cNvPr id="43016" name="Line 8"/>
            <p:cNvSpPr>
              <a:spLocks noChangeShapeType="1"/>
            </p:cNvSpPr>
            <p:nvPr/>
          </p:nvSpPr>
          <p:spPr bwMode="auto">
            <a:xfrm flipV="1">
              <a:off x="2160" y="672"/>
              <a:ext cx="48" cy="192"/>
            </a:xfrm>
            <a:prstGeom prst="line">
              <a:avLst/>
            </a:prstGeom>
            <a:noFill/>
            <a:ln w="28575">
              <a:solidFill>
                <a:schemeClr val="tx1"/>
              </a:solidFill>
              <a:round/>
              <a:headEnd/>
              <a:tailEnd/>
            </a:ln>
            <a:effectLst/>
          </p:spPr>
          <p:txBody>
            <a:bodyPr wrap="none" anchor="ctr"/>
            <a:lstStyle/>
            <a:p>
              <a:endParaRPr lang="en-US"/>
            </a:p>
          </p:txBody>
        </p:sp>
        <p:sp>
          <p:nvSpPr>
            <p:cNvPr id="43017" name="Line 9"/>
            <p:cNvSpPr>
              <a:spLocks noChangeShapeType="1"/>
            </p:cNvSpPr>
            <p:nvPr/>
          </p:nvSpPr>
          <p:spPr bwMode="auto">
            <a:xfrm>
              <a:off x="2208" y="672"/>
              <a:ext cx="48" cy="192"/>
            </a:xfrm>
            <a:prstGeom prst="line">
              <a:avLst/>
            </a:prstGeom>
            <a:noFill/>
            <a:ln w="28575">
              <a:solidFill>
                <a:schemeClr val="tx1"/>
              </a:solidFill>
              <a:round/>
              <a:headEnd/>
              <a:tailEnd/>
            </a:ln>
            <a:effectLst/>
          </p:spPr>
          <p:txBody>
            <a:bodyPr wrap="none" anchor="ctr"/>
            <a:lstStyle/>
            <a:p>
              <a:endParaRPr lang="en-US"/>
            </a:p>
          </p:txBody>
        </p:sp>
        <p:sp>
          <p:nvSpPr>
            <p:cNvPr id="43018" name="Line 10"/>
            <p:cNvSpPr>
              <a:spLocks noChangeShapeType="1"/>
            </p:cNvSpPr>
            <p:nvPr/>
          </p:nvSpPr>
          <p:spPr bwMode="auto">
            <a:xfrm flipV="1">
              <a:off x="2256" y="672"/>
              <a:ext cx="48" cy="192"/>
            </a:xfrm>
            <a:prstGeom prst="line">
              <a:avLst/>
            </a:prstGeom>
            <a:noFill/>
            <a:ln w="28575">
              <a:solidFill>
                <a:schemeClr val="tx1"/>
              </a:solidFill>
              <a:round/>
              <a:headEnd/>
              <a:tailEnd/>
            </a:ln>
            <a:effectLst/>
          </p:spPr>
          <p:txBody>
            <a:bodyPr wrap="none" anchor="ctr"/>
            <a:lstStyle/>
            <a:p>
              <a:endParaRPr lang="en-US"/>
            </a:p>
          </p:txBody>
        </p:sp>
        <p:sp>
          <p:nvSpPr>
            <p:cNvPr id="43019" name="Line 11"/>
            <p:cNvSpPr>
              <a:spLocks noChangeShapeType="1"/>
            </p:cNvSpPr>
            <p:nvPr/>
          </p:nvSpPr>
          <p:spPr bwMode="auto">
            <a:xfrm>
              <a:off x="2304" y="672"/>
              <a:ext cx="48" cy="192"/>
            </a:xfrm>
            <a:prstGeom prst="line">
              <a:avLst/>
            </a:prstGeom>
            <a:noFill/>
            <a:ln w="28575">
              <a:solidFill>
                <a:schemeClr val="tx1"/>
              </a:solidFill>
              <a:round/>
              <a:headEnd/>
              <a:tailEnd/>
            </a:ln>
            <a:effectLst/>
          </p:spPr>
          <p:txBody>
            <a:bodyPr wrap="none" anchor="ctr"/>
            <a:lstStyle/>
            <a:p>
              <a:endParaRPr lang="en-US"/>
            </a:p>
          </p:txBody>
        </p:sp>
        <p:sp>
          <p:nvSpPr>
            <p:cNvPr id="43020" name="Line 12"/>
            <p:cNvSpPr>
              <a:spLocks noChangeShapeType="1"/>
            </p:cNvSpPr>
            <p:nvPr/>
          </p:nvSpPr>
          <p:spPr bwMode="auto">
            <a:xfrm flipV="1">
              <a:off x="2352" y="672"/>
              <a:ext cx="48" cy="192"/>
            </a:xfrm>
            <a:prstGeom prst="line">
              <a:avLst/>
            </a:prstGeom>
            <a:noFill/>
            <a:ln w="28575">
              <a:solidFill>
                <a:schemeClr val="tx1"/>
              </a:solidFill>
              <a:round/>
              <a:headEnd/>
              <a:tailEnd/>
            </a:ln>
            <a:effectLst/>
          </p:spPr>
          <p:txBody>
            <a:bodyPr wrap="none" anchor="ctr"/>
            <a:lstStyle/>
            <a:p>
              <a:endParaRPr lang="en-US"/>
            </a:p>
          </p:txBody>
        </p:sp>
        <p:sp>
          <p:nvSpPr>
            <p:cNvPr id="43021" name="Line 13"/>
            <p:cNvSpPr>
              <a:spLocks noChangeShapeType="1"/>
            </p:cNvSpPr>
            <p:nvPr/>
          </p:nvSpPr>
          <p:spPr bwMode="auto">
            <a:xfrm>
              <a:off x="2400" y="672"/>
              <a:ext cx="48" cy="192"/>
            </a:xfrm>
            <a:prstGeom prst="line">
              <a:avLst/>
            </a:prstGeom>
            <a:noFill/>
            <a:ln w="28575">
              <a:solidFill>
                <a:schemeClr val="tx1"/>
              </a:solidFill>
              <a:round/>
              <a:headEnd/>
              <a:tailEnd/>
            </a:ln>
            <a:effectLst/>
          </p:spPr>
          <p:txBody>
            <a:bodyPr wrap="none" anchor="ctr"/>
            <a:lstStyle/>
            <a:p>
              <a:endParaRPr lang="en-US"/>
            </a:p>
          </p:txBody>
        </p:sp>
        <p:sp>
          <p:nvSpPr>
            <p:cNvPr id="43022" name="Line 14"/>
            <p:cNvSpPr>
              <a:spLocks noChangeShapeType="1"/>
            </p:cNvSpPr>
            <p:nvPr/>
          </p:nvSpPr>
          <p:spPr bwMode="auto">
            <a:xfrm flipV="1">
              <a:off x="2448" y="768"/>
              <a:ext cx="48" cy="96"/>
            </a:xfrm>
            <a:prstGeom prst="line">
              <a:avLst/>
            </a:prstGeom>
            <a:noFill/>
            <a:ln w="28575">
              <a:solidFill>
                <a:schemeClr val="tx1"/>
              </a:solidFill>
              <a:round/>
              <a:headEnd/>
              <a:tailEnd/>
            </a:ln>
            <a:effectLst/>
          </p:spPr>
          <p:txBody>
            <a:bodyPr wrap="none" anchor="ctr"/>
            <a:lstStyle/>
            <a:p>
              <a:endParaRPr lang="en-US"/>
            </a:p>
          </p:txBody>
        </p:sp>
        <p:sp>
          <p:nvSpPr>
            <p:cNvPr id="43023" name="Line 15"/>
            <p:cNvSpPr>
              <a:spLocks noChangeShapeType="1"/>
            </p:cNvSpPr>
            <p:nvPr/>
          </p:nvSpPr>
          <p:spPr bwMode="auto">
            <a:xfrm>
              <a:off x="2496" y="768"/>
              <a:ext cx="144" cy="0"/>
            </a:xfrm>
            <a:prstGeom prst="line">
              <a:avLst/>
            </a:prstGeom>
            <a:noFill/>
            <a:ln w="28575">
              <a:solidFill>
                <a:schemeClr val="tx1"/>
              </a:solidFill>
              <a:round/>
              <a:headEnd/>
              <a:tailEnd/>
            </a:ln>
            <a:effectLst/>
          </p:spPr>
          <p:txBody>
            <a:bodyPr wrap="none" anchor="ctr"/>
            <a:lstStyle/>
            <a:p>
              <a:endParaRPr lang="en-US"/>
            </a:p>
          </p:txBody>
        </p:sp>
      </p:grpSp>
      <p:sp>
        <p:nvSpPr>
          <p:cNvPr id="43036" name="Line 28"/>
          <p:cNvSpPr>
            <a:spLocks noChangeShapeType="1"/>
          </p:cNvSpPr>
          <p:nvPr/>
        </p:nvSpPr>
        <p:spPr bwMode="auto">
          <a:xfrm>
            <a:off x="4081463" y="1774825"/>
            <a:ext cx="690562" cy="0"/>
          </a:xfrm>
          <a:prstGeom prst="line">
            <a:avLst/>
          </a:prstGeom>
          <a:noFill/>
          <a:ln w="28575">
            <a:solidFill>
              <a:schemeClr val="tx1"/>
            </a:solidFill>
            <a:round/>
            <a:headEnd/>
            <a:tailEnd/>
          </a:ln>
          <a:effectLst/>
        </p:spPr>
        <p:txBody>
          <a:bodyPr wrap="none"/>
          <a:lstStyle/>
          <a:p>
            <a:endParaRPr lang="en-US"/>
          </a:p>
        </p:txBody>
      </p:sp>
      <p:grpSp>
        <p:nvGrpSpPr>
          <p:cNvPr id="43037" name="Group 29"/>
          <p:cNvGrpSpPr>
            <a:grpSpLocks/>
          </p:cNvGrpSpPr>
          <p:nvPr/>
        </p:nvGrpSpPr>
        <p:grpSpPr bwMode="auto">
          <a:xfrm rot="5400000">
            <a:off x="3793332" y="2623344"/>
            <a:ext cx="1238250" cy="230187"/>
            <a:chOff x="2928" y="2256"/>
            <a:chExt cx="864" cy="144"/>
          </a:xfrm>
        </p:grpSpPr>
        <p:sp>
          <p:nvSpPr>
            <p:cNvPr id="43038" name="Line 30"/>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43039" name="Line 31"/>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43040" name="Line 32"/>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43041" name="Line 33"/>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43042" name="Line 34"/>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43043" name="Line 35"/>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43044" name="Line 36"/>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43045" name="Line 37"/>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43046" name="Line 38"/>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43047" name="Line 39"/>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43048" name="Line 40"/>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43049" name="Line 41"/>
          <p:cNvSpPr>
            <a:spLocks noChangeShapeType="1"/>
          </p:cNvSpPr>
          <p:nvPr/>
        </p:nvSpPr>
        <p:spPr bwMode="auto">
          <a:xfrm flipV="1">
            <a:off x="4413250" y="1774825"/>
            <a:ext cx="0" cy="403225"/>
          </a:xfrm>
          <a:prstGeom prst="line">
            <a:avLst/>
          </a:prstGeom>
          <a:noFill/>
          <a:ln w="28575">
            <a:solidFill>
              <a:schemeClr val="tx1"/>
            </a:solidFill>
            <a:round/>
            <a:headEnd/>
            <a:tailEnd/>
          </a:ln>
          <a:effectLst/>
        </p:spPr>
        <p:txBody>
          <a:bodyPr wrap="none"/>
          <a:lstStyle/>
          <a:p>
            <a:endParaRPr lang="en-US"/>
          </a:p>
        </p:txBody>
      </p:sp>
      <p:sp>
        <p:nvSpPr>
          <p:cNvPr id="43050" name="Freeform 42"/>
          <p:cNvSpPr>
            <a:spLocks/>
          </p:cNvSpPr>
          <p:nvPr/>
        </p:nvSpPr>
        <p:spPr bwMode="auto">
          <a:xfrm>
            <a:off x="3492500" y="1773238"/>
            <a:ext cx="633413" cy="460375"/>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US"/>
          </a:p>
        </p:txBody>
      </p:sp>
      <p:sp>
        <p:nvSpPr>
          <p:cNvPr id="43051" name="Freeform 43"/>
          <p:cNvSpPr>
            <a:spLocks/>
          </p:cNvSpPr>
          <p:nvPr/>
        </p:nvSpPr>
        <p:spPr bwMode="auto">
          <a:xfrm>
            <a:off x="5694363" y="1774825"/>
            <a:ext cx="3619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43053" name="Freeform 45"/>
          <p:cNvSpPr>
            <a:spLocks/>
          </p:cNvSpPr>
          <p:nvPr/>
        </p:nvSpPr>
        <p:spPr bwMode="auto">
          <a:xfrm>
            <a:off x="3492500" y="3141663"/>
            <a:ext cx="2578100" cy="227012"/>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sp>
        <p:nvSpPr>
          <p:cNvPr id="43056" name="Oval 48"/>
          <p:cNvSpPr>
            <a:spLocks noChangeArrowheads="1"/>
          </p:cNvSpPr>
          <p:nvPr/>
        </p:nvSpPr>
        <p:spPr bwMode="auto">
          <a:xfrm>
            <a:off x="3348038" y="2492375"/>
            <a:ext cx="381000" cy="365125"/>
          </a:xfrm>
          <a:prstGeom prst="ellipse">
            <a:avLst/>
          </a:prstGeom>
          <a:noFill/>
          <a:ln w="28575">
            <a:solidFill>
              <a:schemeClr val="tx1"/>
            </a:solidFill>
            <a:round/>
            <a:headEnd/>
            <a:tailEnd/>
          </a:ln>
          <a:effectLst/>
        </p:spPr>
        <p:txBody>
          <a:bodyPr wrap="none" anchor="ctr"/>
          <a:lstStyle/>
          <a:p>
            <a:endParaRPr lang="en-US"/>
          </a:p>
        </p:txBody>
      </p:sp>
      <p:sp>
        <p:nvSpPr>
          <p:cNvPr id="43057" name="Line 49"/>
          <p:cNvSpPr>
            <a:spLocks noChangeShapeType="1"/>
          </p:cNvSpPr>
          <p:nvPr/>
        </p:nvSpPr>
        <p:spPr bwMode="auto">
          <a:xfrm>
            <a:off x="3492500" y="2205038"/>
            <a:ext cx="0" cy="274637"/>
          </a:xfrm>
          <a:prstGeom prst="line">
            <a:avLst/>
          </a:prstGeom>
          <a:noFill/>
          <a:ln w="28575">
            <a:solidFill>
              <a:schemeClr val="tx1"/>
            </a:solidFill>
            <a:round/>
            <a:headEnd/>
            <a:tailEnd/>
          </a:ln>
          <a:effectLst/>
        </p:spPr>
        <p:txBody>
          <a:bodyPr wrap="none" anchor="ctr"/>
          <a:lstStyle/>
          <a:p>
            <a:endParaRPr lang="en-US"/>
          </a:p>
        </p:txBody>
      </p:sp>
      <p:sp>
        <p:nvSpPr>
          <p:cNvPr id="43058" name="Line 50"/>
          <p:cNvSpPr>
            <a:spLocks noChangeShapeType="1"/>
          </p:cNvSpPr>
          <p:nvPr/>
        </p:nvSpPr>
        <p:spPr bwMode="auto">
          <a:xfrm>
            <a:off x="3492500" y="2852738"/>
            <a:ext cx="0" cy="504825"/>
          </a:xfrm>
          <a:prstGeom prst="line">
            <a:avLst/>
          </a:prstGeom>
          <a:noFill/>
          <a:ln w="28575">
            <a:solidFill>
              <a:schemeClr val="tx1"/>
            </a:solidFill>
            <a:round/>
            <a:headEnd/>
            <a:tailEnd/>
          </a:ln>
          <a:effectLst/>
        </p:spPr>
        <p:txBody>
          <a:bodyPr wrap="none" anchor="ctr"/>
          <a:lstStyle/>
          <a:p>
            <a:endParaRPr lang="en-US"/>
          </a:p>
        </p:txBody>
      </p:sp>
      <p:sp>
        <p:nvSpPr>
          <p:cNvPr id="43059" name="Line 51"/>
          <p:cNvSpPr>
            <a:spLocks noChangeShapeType="1"/>
          </p:cNvSpPr>
          <p:nvPr/>
        </p:nvSpPr>
        <p:spPr bwMode="auto">
          <a:xfrm flipV="1">
            <a:off x="3492500" y="2565400"/>
            <a:ext cx="0" cy="214313"/>
          </a:xfrm>
          <a:prstGeom prst="line">
            <a:avLst/>
          </a:prstGeom>
          <a:noFill/>
          <a:ln w="28575">
            <a:solidFill>
              <a:schemeClr val="tx1"/>
            </a:solidFill>
            <a:round/>
            <a:headEnd/>
            <a:tailEnd type="triangle" w="med" len="med"/>
          </a:ln>
          <a:effectLst/>
        </p:spPr>
        <p:txBody>
          <a:bodyPr wrap="none"/>
          <a:lstStyle/>
          <a:p>
            <a:endParaRPr lang="en-US"/>
          </a:p>
        </p:txBody>
      </p:sp>
      <p:grpSp>
        <p:nvGrpSpPr>
          <p:cNvPr id="43060" name="Group 52"/>
          <p:cNvGrpSpPr>
            <a:grpSpLocks/>
          </p:cNvGrpSpPr>
          <p:nvPr/>
        </p:nvGrpSpPr>
        <p:grpSpPr bwMode="auto">
          <a:xfrm rot="5400000">
            <a:off x="5570538" y="2493963"/>
            <a:ext cx="979487" cy="230187"/>
            <a:chOff x="2928" y="2256"/>
            <a:chExt cx="864" cy="144"/>
          </a:xfrm>
        </p:grpSpPr>
        <p:sp>
          <p:nvSpPr>
            <p:cNvPr id="43061" name="Line 53"/>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43062" name="Line 54"/>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43063" name="Line 55"/>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43064" name="Line 56"/>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43065" name="Line 57"/>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43066" name="Line 58"/>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43067" name="Line 59"/>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43068" name="Line 60"/>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43069" name="Line 61"/>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43070" name="Line 62"/>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43071" name="Line 63"/>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43072" name="Text Box 64"/>
          <p:cNvSpPr txBox="1">
            <a:spLocks noChangeArrowheads="1"/>
          </p:cNvSpPr>
          <p:nvPr/>
        </p:nvSpPr>
        <p:spPr bwMode="auto">
          <a:xfrm>
            <a:off x="2625725" y="2389188"/>
            <a:ext cx="557213" cy="457200"/>
          </a:xfrm>
          <a:prstGeom prst="rect">
            <a:avLst/>
          </a:prstGeom>
          <a:noFill/>
          <a:ln w="9525">
            <a:noFill/>
            <a:miter lim="800000"/>
            <a:headEnd/>
            <a:tailEnd/>
          </a:ln>
          <a:effectLst/>
        </p:spPr>
        <p:txBody>
          <a:bodyPr wrap="none">
            <a:spAutoFit/>
          </a:bodyPr>
          <a:lstStyle/>
          <a:p>
            <a:r>
              <a:rPr lang="en-US" sz="2400">
                <a:latin typeface="Times New Roman" pitchFamily="18" charset="0"/>
              </a:rPr>
              <a:t>1A</a:t>
            </a:r>
          </a:p>
        </p:txBody>
      </p:sp>
      <p:sp>
        <p:nvSpPr>
          <p:cNvPr id="43074" name="Text Box 66"/>
          <p:cNvSpPr txBox="1">
            <a:spLocks noChangeArrowheads="1"/>
          </p:cNvSpPr>
          <p:nvPr/>
        </p:nvSpPr>
        <p:spPr bwMode="auto">
          <a:xfrm>
            <a:off x="4530725" y="2474913"/>
            <a:ext cx="722313" cy="457200"/>
          </a:xfrm>
          <a:prstGeom prst="rect">
            <a:avLst/>
          </a:prstGeom>
          <a:noFill/>
          <a:ln w="9525">
            <a:noFill/>
            <a:miter lim="800000"/>
            <a:headEnd/>
            <a:tailEnd/>
          </a:ln>
          <a:effectLst/>
        </p:spPr>
        <p:txBody>
          <a:bodyPr wrap="none">
            <a:spAutoFit/>
          </a:bodyPr>
          <a:lstStyle/>
          <a:p>
            <a:r>
              <a:rPr lang="en-US" sz="2400">
                <a:latin typeface="Times New Roman" pitchFamily="18" charset="0"/>
              </a:rPr>
              <a:t>20</a:t>
            </a:r>
            <a:r>
              <a:rPr lang="en-US" sz="2400">
                <a:latin typeface="Symbol" pitchFamily="18" charset="2"/>
              </a:rPr>
              <a:t>W</a:t>
            </a:r>
          </a:p>
        </p:txBody>
      </p:sp>
      <p:sp>
        <p:nvSpPr>
          <p:cNvPr id="43075" name="Text Box 67"/>
          <p:cNvSpPr txBox="1">
            <a:spLocks noChangeArrowheads="1"/>
          </p:cNvSpPr>
          <p:nvPr/>
        </p:nvSpPr>
        <p:spPr bwMode="auto">
          <a:xfrm>
            <a:off x="6346825" y="2474913"/>
            <a:ext cx="722313" cy="457200"/>
          </a:xfrm>
          <a:prstGeom prst="rect">
            <a:avLst/>
          </a:prstGeom>
          <a:noFill/>
          <a:ln w="9525">
            <a:noFill/>
            <a:miter lim="800000"/>
            <a:headEnd/>
            <a:tailEnd/>
          </a:ln>
          <a:effectLst/>
        </p:spPr>
        <p:txBody>
          <a:bodyPr wrap="none">
            <a:spAutoFit/>
          </a:bodyPr>
          <a:lstStyle/>
          <a:p>
            <a:r>
              <a:rPr lang="en-US" sz="2400">
                <a:latin typeface="Times New Roman" pitchFamily="18" charset="0"/>
              </a:rPr>
              <a:t>20</a:t>
            </a:r>
            <a:r>
              <a:rPr lang="en-US" sz="2400">
                <a:latin typeface="Symbol" pitchFamily="18" charset="2"/>
              </a:rPr>
              <a:t>W</a:t>
            </a:r>
          </a:p>
        </p:txBody>
      </p:sp>
      <p:sp>
        <p:nvSpPr>
          <p:cNvPr id="43076" name="Text Box 68"/>
          <p:cNvSpPr txBox="1">
            <a:spLocks noChangeArrowheads="1"/>
          </p:cNvSpPr>
          <p:nvPr/>
        </p:nvSpPr>
        <p:spPr bwMode="auto">
          <a:xfrm>
            <a:off x="4740275" y="1117600"/>
            <a:ext cx="722313" cy="457200"/>
          </a:xfrm>
          <a:prstGeom prst="rect">
            <a:avLst/>
          </a:prstGeom>
          <a:noFill/>
          <a:ln w="9525">
            <a:noFill/>
            <a:miter lim="800000"/>
            <a:headEnd/>
            <a:tailEnd/>
          </a:ln>
          <a:effectLst/>
        </p:spPr>
        <p:txBody>
          <a:bodyPr wrap="none">
            <a:spAutoFit/>
          </a:bodyPr>
          <a:lstStyle/>
          <a:p>
            <a:r>
              <a:rPr lang="en-US" sz="2400">
                <a:latin typeface="Times New Roman" pitchFamily="18" charset="0"/>
              </a:rPr>
              <a:t>50</a:t>
            </a:r>
            <a:r>
              <a:rPr lang="en-US" sz="2400">
                <a:latin typeface="Symbol" pitchFamily="18" charset="2"/>
              </a:rPr>
              <a:t>W</a:t>
            </a:r>
          </a:p>
        </p:txBody>
      </p:sp>
      <p:grpSp>
        <p:nvGrpSpPr>
          <p:cNvPr id="43077" name="Group 69"/>
          <p:cNvGrpSpPr>
            <a:grpSpLocks/>
          </p:cNvGrpSpPr>
          <p:nvPr/>
        </p:nvGrpSpPr>
        <p:grpSpPr bwMode="auto">
          <a:xfrm>
            <a:off x="4159250" y="3367088"/>
            <a:ext cx="457200" cy="384175"/>
            <a:chOff x="1755" y="2450"/>
            <a:chExt cx="288" cy="242"/>
          </a:xfrm>
        </p:grpSpPr>
        <p:grpSp>
          <p:nvGrpSpPr>
            <p:cNvPr id="43078" name="Group 70"/>
            <p:cNvGrpSpPr>
              <a:grpSpLocks/>
            </p:cNvGrpSpPr>
            <p:nvPr/>
          </p:nvGrpSpPr>
          <p:grpSpPr bwMode="auto">
            <a:xfrm>
              <a:off x="1755" y="2596"/>
              <a:ext cx="288" cy="96"/>
              <a:chOff x="3792" y="2304"/>
              <a:chExt cx="288" cy="96"/>
            </a:xfrm>
          </p:grpSpPr>
          <p:sp>
            <p:nvSpPr>
              <p:cNvPr id="43079" name="Line 71"/>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US"/>
              </a:p>
            </p:txBody>
          </p:sp>
          <p:sp>
            <p:nvSpPr>
              <p:cNvPr id="43080" name="Line 72"/>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US"/>
              </a:p>
            </p:txBody>
          </p:sp>
          <p:sp>
            <p:nvSpPr>
              <p:cNvPr id="43081" name="Line 73"/>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US"/>
              </a:p>
            </p:txBody>
          </p:sp>
        </p:grpSp>
        <p:sp>
          <p:nvSpPr>
            <p:cNvPr id="43082" name="Line 74"/>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US"/>
            </a:p>
          </p:txBody>
        </p:sp>
      </p:grpSp>
      <p:sp>
        <p:nvSpPr>
          <p:cNvPr id="43089" name="Text Box 81"/>
          <p:cNvSpPr txBox="1">
            <a:spLocks noChangeArrowheads="1"/>
          </p:cNvSpPr>
          <p:nvPr/>
        </p:nvSpPr>
        <p:spPr bwMode="auto">
          <a:xfrm>
            <a:off x="2678113" y="4271963"/>
            <a:ext cx="2216150" cy="1917700"/>
          </a:xfrm>
          <a:prstGeom prst="rect">
            <a:avLst/>
          </a:prstGeom>
          <a:noFill/>
          <a:ln w="9525">
            <a:noFill/>
            <a:miter lim="800000"/>
            <a:headEnd/>
            <a:tailEnd/>
          </a:ln>
          <a:effectLst/>
        </p:spPr>
        <p:txBody>
          <a:bodyPr wrap="none">
            <a:spAutoFit/>
          </a:bodyPr>
          <a:lstStyle/>
          <a:p>
            <a:r>
              <a:rPr lang="en-US" sz="2400">
                <a:latin typeface="Times New Roman" pitchFamily="18" charset="0"/>
              </a:rPr>
              <a:t>R1    1     2     30</a:t>
            </a:r>
          </a:p>
          <a:p>
            <a:r>
              <a:rPr lang="en-US" sz="2400">
                <a:latin typeface="Times New Roman" pitchFamily="18" charset="0"/>
              </a:rPr>
              <a:t>R2    2     0     20</a:t>
            </a:r>
          </a:p>
          <a:p>
            <a:r>
              <a:rPr lang="en-US" sz="2400">
                <a:latin typeface="Times New Roman" pitchFamily="18" charset="0"/>
              </a:rPr>
              <a:t>R3    2     3     50</a:t>
            </a:r>
          </a:p>
          <a:p>
            <a:r>
              <a:rPr lang="en-US" sz="2400">
                <a:latin typeface="Times New Roman" pitchFamily="18" charset="0"/>
              </a:rPr>
              <a:t>R4    3     0     20</a:t>
            </a:r>
          </a:p>
          <a:p>
            <a:r>
              <a:rPr lang="en-US" sz="2400">
                <a:latin typeface="Times New Roman" pitchFamily="18" charset="0"/>
              </a:rPr>
              <a:t>Idc   0     1      1</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8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08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08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308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308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8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274638"/>
            <a:ext cx="8229600" cy="684212"/>
          </a:xfrm>
        </p:spPr>
        <p:txBody>
          <a:bodyPr/>
          <a:lstStyle/>
          <a:p>
            <a:r>
              <a:rPr lang="en-US" sz="3200"/>
              <a:t>Nodal Analysis by Inspection</a:t>
            </a:r>
          </a:p>
        </p:txBody>
      </p:sp>
      <p:sp>
        <p:nvSpPr>
          <p:cNvPr id="5123"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pSp>
        <p:nvGrpSpPr>
          <p:cNvPr id="5124" name="Group 4"/>
          <p:cNvGrpSpPr>
            <a:grpSpLocks/>
          </p:cNvGrpSpPr>
          <p:nvPr/>
        </p:nvGrpSpPr>
        <p:grpSpPr bwMode="auto">
          <a:xfrm>
            <a:off x="1987550" y="1606550"/>
            <a:ext cx="1143000" cy="228600"/>
            <a:chOff x="1920" y="672"/>
            <a:chExt cx="720" cy="192"/>
          </a:xfrm>
        </p:grpSpPr>
        <p:sp>
          <p:nvSpPr>
            <p:cNvPr id="5125" name="Line 5"/>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5126" name="Line 6"/>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5127" name="Line 7"/>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5128" name="Line 8"/>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5129" name="Line 9"/>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5130" name="Line 10"/>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5131" name="Line 11"/>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5132" name="Line 12"/>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5133" name="Line 13"/>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5134" name="Line 14"/>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5135" name="Line 15"/>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sp>
        <p:nvSpPr>
          <p:cNvPr id="5136" name="Text Box 16"/>
          <p:cNvSpPr txBox="1">
            <a:spLocks noChangeArrowheads="1"/>
          </p:cNvSpPr>
          <p:nvPr/>
        </p:nvSpPr>
        <p:spPr bwMode="auto">
          <a:xfrm>
            <a:off x="2428875" y="1149350"/>
            <a:ext cx="3365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endParaRPr lang="en-US" sz="2400" baseline="-25000">
              <a:latin typeface="Times New Roman" pitchFamily="18" charset="0"/>
            </a:endParaRPr>
          </a:p>
        </p:txBody>
      </p:sp>
      <p:sp>
        <p:nvSpPr>
          <p:cNvPr id="5137" name="Text Box 17"/>
          <p:cNvSpPr txBox="1">
            <a:spLocks noChangeArrowheads="1"/>
          </p:cNvSpPr>
          <p:nvPr/>
        </p:nvSpPr>
        <p:spPr bwMode="auto">
          <a:xfrm>
            <a:off x="1666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i</a:t>
            </a:r>
          </a:p>
        </p:txBody>
      </p:sp>
      <p:sp>
        <p:nvSpPr>
          <p:cNvPr id="5138" name="Line 18"/>
          <p:cNvSpPr>
            <a:spLocks noChangeShapeType="1"/>
          </p:cNvSpPr>
          <p:nvPr/>
        </p:nvSpPr>
        <p:spPr bwMode="auto">
          <a:xfrm flipH="1">
            <a:off x="1325563" y="1720850"/>
            <a:ext cx="661987" cy="0"/>
          </a:xfrm>
          <a:prstGeom prst="line">
            <a:avLst/>
          </a:prstGeom>
          <a:noFill/>
          <a:ln w="9525">
            <a:solidFill>
              <a:schemeClr val="tx1"/>
            </a:solidFill>
            <a:round/>
            <a:headEnd/>
            <a:tailEnd type="none" w="lg" len="lg"/>
          </a:ln>
          <a:effectLst/>
        </p:spPr>
        <p:txBody>
          <a:bodyPr wrap="none"/>
          <a:lstStyle/>
          <a:p>
            <a:endParaRPr lang="en-US"/>
          </a:p>
        </p:txBody>
      </p:sp>
      <p:sp>
        <p:nvSpPr>
          <p:cNvPr id="5139" name="Line 19"/>
          <p:cNvSpPr>
            <a:spLocks noChangeShapeType="1"/>
          </p:cNvSpPr>
          <p:nvPr/>
        </p:nvSpPr>
        <p:spPr bwMode="auto">
          <a:xfrm>
            <a:off x="3130550" y="1720850"/>
            <a:ext cx="485775" cy="0"/>
          </a:xfrm>
          <a:prstGeom prst="line">
            <a:avLst/>
          </a:prstGeom>
          <a:noFill/>
          <a:ln w="9525">
            <a:solidFill>
              <a:schemeClr val="tx1"/>
            </a:solidFill>
            <a:round/>
            <a:headEnd/>
            <a:tailEnd type="none" w="lg" len="lg"/>
          </a:ln>
          <a:effectLst/>
        </p:spPr>
        <p:txBody>
          <a:bodyPr wrap="none"/>
          <a:lstStyle/>
          <a:p>
            <a:endParaRPr lang="en-US"/>
          </a:p>
        </p:txBody>
      </p:sp>
      <p:sp>
        <p:nvSpPr>
          <p:cNvPr id="5140" name="Text Box 20"/>
          <p:cNvSpPr txBox="1">
            <a:spLocks noChangeArrowheads="1"/>
          </p:cNvSpPr>
          <p:nvPr/>
        </p:nvSpPr>
        <p:spPr bwMode="auto">
          <a:xfrm>
            <a:off x="37988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j</a:t>
            </a:r>
          </a:p>
        </p:txBody>
      </p:sp>
      <p:sp>
        <p:nvSpPr>
          <p:cNvPr id="5141" name="Oval 21"/>
          <p:cNvSpPr>
            <a:spLocks noChangeArrowheads="1"/>
          </p:cNvSpPr>
          <p:nvPr/>
        </p:nvSpPr>
        <p:spPr bwMode="auto">
          <a:xfrm>
            <a:off x="3578225"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5142" name="Oval 22"/>
          <p:cNvSpPr>
            <a:spLocks noChangeArrowheads="1"/>
          </p:cNvSpPr>
          <p:nvPr/>
        </p:nvSpPr>
        <p:spPr bwMode="auto">
          <a:xfrm>
            <a:off x="1276350"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grpSp>
        <p:nvGrpSpPr>
          <p:cNvPr id="5143" name="Group 23"/>
          <p:cNvGrpSpPr>
            <a:grpSpLocks/>
          </p:cNvGrpSpPr>
          <p:nvPr/>
        </p:nvGrpSpPr>
        <p:grpSpPr bwMode="auto">
          <a:xfrm>
            <a:off x="184150" y="3732213"/>
            <a:ext cx="3743325" cy="849312"/>
            <a:chOff x="116" y="2351"/>
            <a:chExt cx="2358" cy="535"/>
          </a:xfrm>
        </p:grpSpPr>
        <p:grpSp>
          <p:nvGrpSpPr>
            <p:cNvPr id="5144" name="Group 24"/>
            <p:cNvGrpSpPr>
              <a:grpSpLocks/>
            </p:cNvGrpSpPr>
            <p:nvPr/>
          </p:nvGrpSpPr>
          <p:grpSpPr bwMode="auto">
            <a:xfrm>
              <a:off x="1263" y="2670"/>
              <a:ext cx="720" cy="144"/>
              <a:chOff x="1920" y="672"/>
              <a:chExt cx="720" cy="192"/>
            </a:xfrm>
          </p:grpSpPr>
          <p:sp>
            <p:nvSpPr>
              <p:cNvPr id="5145" name="Line 25"/>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5146" name="Line 26"/>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5147" name="Line 27"/>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5148" name="Line 28"/>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5149" name="Line 29"/>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5150" name="Line 30"/>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5151" name="Line 31"/>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5152" name="Line 32"/>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5153" name="Line 33"/>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5154" name="Line 34"/>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5155" name="Line 35"/>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sp>
          <p:nvSpPr>
            <p:cNvPr id="5156" name="Text Box 36"/>
            <p:cNvSpPr txBox="1">
              <a:spLocks noChangeArrowheads="1"/>
            </p:cNvSpPr>
            <p:nvPr/>
          </p:nvSpPr>
          <p:spPr bwMode="auto">
            <a:xfrm>
              <a:off x="116" y="2598"/>
              <a:ext cx="633"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i</a:t>
              </a:r>
            </a:p>
          </p:txBody>
        </p:sp>
        <p:sp>
          <p:nvSpPr>
            <p:cNvPr id="5157" name="Line 37"/>
            <p:cNvSpPr>
              <a:spLocks noChangeShapeType="1"/>
            </p:cNvSpPr>
            <p:nvPr/>
          </p:nvSpPr>
          <p:spPr bwMode="auto">
            <a:xfrm flipH="1">
              <a:off x="846" y="2742"/>
              <a:ext cx="417" cy="0"/>
            </a:xfrm>
            <a:prstGeom prst="line">
              <a:avLst/>
            </a:prstGeom>
            <a:noFill/>
            <a:ln w="9525">
              <a:solidFill>
                <a:schemeClr val="tx1"/>
              </a:solidFill>
              <a:round/>
              <a:headEnd/>
              <a:tailEnd type="none" w="lg" len="lg"/>
            </a:ln>
            <a:effectLst/>
          </p:spPr>
          <p:txBody>
            <a:bodyPr wrap="none"/>
            <a:lstStyle/>
            <a:p>
              <a:endParaRPr lang="en-US"/>
            </a:p>
          </p:txBody>
        </p:sp>
        <p:sp>
          <p:nvSpPr>
            <p:cNvPr id="5158" name="Line 38"/>
            <p:cNvSpPr>
              <a:spLocks noChangeShapeType="1"/>
            </p:cNvSpPr>
            <p:nvPr/>
          </p:nvSpPr>
          <p:spPr bwMode="auto">
            <a:xfrm>
              <a:off x="1983" y="2742"/>
              <a:ext cx="306" cy="0"/>
            </a:xfrm>
            <a:prstGeom prst="line">
              <a:avLst/>
            </a:prstGeom>
            <a:noFill/>
            <a:ln w="9525">
              <a:solidFill>
                <a:schemeClr val="tx1"/>
              </a:solidFill>
              <a:round/>
              <a:headEnd/>
              <a:tailEnd type="none" w="lg" len="lg"/>
            </a:ln>
            <a:effectLst/>
          </p:spPr>
          <p:txBody>
            <a:bodyPr wrap="none"/>
            <a:lstStyle/>
            <a:p>
              <a:endParaRPr lang="en-US"/>
            </a:p>
          </p:txBody>
        </p:sp>
        <p:sp>
          <p:nvSpPr>
            <p:cNvPr id="5159" name="Oval 39"/>
            <p:cNvSpPr>
              <a:spLocks noChangeArrowheads="1"/>
            </p:cNvSpPr>
            <p:nvPr/>
          </p:nvSpPr>
          <p:spPr bwMode="auto">
            <a:xfrm>
              <a:off x="815" y="2706"/>
              <a:ext cx="48" cy="72"/>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grpSp>
          <p:nvGrpSpPr>
            <p:cNvPr id="5160" name="Group 40"/>
            <p:cNvGrpSpPr>
              <a:grpSpLocks/>
            </p:cNvGrpSpPr>
            <p:nvPr/>
          </p:nvGrpSpPr>
          <p:grpSpPr bwMode="auto">
            <a:xfrm rot="16200000">
              <a:off x="2209" y="2620"/>
              <a:ext cx="288" cy="242"/>
              <a:chOff x="1755" y="2450"/>
              <a:chExt cx="288" cy="242"/>
            </a:xfrm>
          </p:grpSpPr>
          <p:grpSp>
            <p:nvGrpSpPr>
              <p:cNvPr id="5161" name="Group 41"/>
              <p:cNvGrpSpPr>
                <a:grpSpLocks/>
              </p:cNvGrpSpPr>
              <p:nvPr/>
            </p:nvGrpSpPr>
            <p:grpSpPr bwMode="auto">
              <a:xfrm>
                <a:off x="1755" y="2596"/>
                <a:ext cx="288" cy="96"/>
                <a:chOff x="3792" y="2304"/>
                <a:chExt cx="288" cy="96"/>
              </a:xfrm>
            </p:grpSpPr>
            <p:sp>
              <p:nvSpPr>
                <p:cNvPr id="5162" name="Line 42"/>
                <p:cNvSpPr>
                  <a:spLocks noChangeShapeType="1"/>
                </p:cNvSpPr>
                <p:nvPr/>
              </p:nvSpPr>
              <p:spPr bwMode="auto">
                <a:xfrm>
                  <a:off x="3792" y="2304"/>
                  <a:ext cx="288" cy="0"/>
                </a:xfrm>
                <a:prstGeom prst="line">
                  <a:avLst/>
                </a:prstGeom>
                <a:noFill/>
                <a:ln w="9525">
                  <a:solidFill>
                    <a:schemeClr val="tx1"/>
                  </a:solidFill>
                  <a:round/>
                  <a:headEnd/>
                  <a:tailEnd/>
                </a:ln>
                <a:effectLst/>
              </p:spPr>
              <p:txBody>
                <a:bodyPr wrap="none" anchor="ctr"/>
                <a:lstStyle/>
                <a:p>
                  <a:endParaRPr lang="en-US"/>
                </a:p>
              </p:txBody>
            </p:sp>
            <p:sp>
              <p:nvSpPr>
                <p:cNvPr id="5163" name="Line 43"/>
                <p:cNvSpPr>
                  <a:spLocks noChangeShapeType="1"/>
                </p:cNvSpPr>
                <p:nvPr/>
              </p:nvSpPr>
              <p:spPr bwMode="auto">
                <a:xfrm>
                  <a:off x="3840" y="2352"/>
                  <a:ext cx="192" cy="0"/>
                </a:xfrm>
                <a:prstGeom prst="line">
                  <a:avLst/>
                </a:prstGeom>
                <a:noFill/>
                <a:ln w="9525">
                  <a:solidFill>
                    <a:schemeClr val="tx1"/>
                  </a:solidFill>
                  <a:round/>
                  <a:headEnd/>
                  <a:tailEnd/>
                </a:ln>
                <a:effectLst/>
              </p:spPr>
              <p:txBody>
                <a:bodyPr wrap="none" anchor="ctr"/>
                <a:lstStyle/>
                <a:p>
                  <a:endParaRPr lang="en-US"/>
                </a:p>
              </p:txBody>
            </p:sp>
            <p:sp>
              <p:nvSpPr>
                <p:cNvPr id="5164" name="Line 44"/>
                <p:cNvSpPr>
                  <a:spLocks noChangeShapeType="1"/>
                </p:cNvSpPr>
                <p:nvPr/>
              </p:nvSpPr>
              <p:spPr bwMode="auto">
                <a:xfrm>
                  <a:off x="3888" y="2400"/>
                  <a:ext cx="96" cy="0"/>
                </a:xfrm>
                <a:prstGeom prst="line">
                  <a:avLst/>
                </a:prstGeom>
                <a:noFill/>
                <a:ln w="9525">
                  <a:solidFill>
                    <a:schemeClr val="tx1"/>
                  </a:solidFill>
                  <a:round/>
                  <a:headEnd/>
                  <a:tailEnd/>
                </a:ln>
                <a:effectLst/>
              </p:spPr>
              <p:txBody>
                <a:bodyPr wrap="none" anchor="ctr"/>
                <a:lstStyle/>
                <a:p>
                  <a:endParaRPr lang="en-US"/>
                </a:p>
              </p:txBody>
            </p:sp>
          </p:grpSp>
          <p:sp>
            <p:nvSpPr>
              <p:cNvPr id="5165" name="Line 45"/>
              <p:cNvSpPr>
                <a:spLocks noChangeShapeType="1"/>
              </p:cNvSpPr>
              <p:nvPr/>
            </p:nvSpPr>
            <p:spPr bwMode="auto">
              <a:xfrm flipV="1">
                <a:off x="1900" y="2450"/>
                <a:ext cx="0" cy="146"/>
              </a:xfrm>
              <a:prstGeom prst="line">
                <a:avLst/>
              </a:prstGeom>
              <a:noFill/>
              <a:ln w="9525">
                <a:solidFill>
                  <a:schemeClr val="tx1"/>
                </a:solidFill>
                <a:round/>
                <a:headEnd/>
                <a:tailEnd type="none" w="lg" len="lg"/>
              </a:ln>
              <a:effectLst/>
            </p:spPr>
            <p:txBody>
              <a:bodyPr wrap="none"/>
              <a:lstStyle/>
              <a:p>
                <a:endParaRPr lang="en-US"/>
              </a:p>
            </p:txBody>
          </p:sp>
        </p:grpSp>
        <p:sp>
          <p:nvSpPr>
            <p:cNvPr id="5166" name="Text Box 46"/>
            <p:cNvSpPr txBox="1">
              <a:spLocks noChangeArrowheads="1"/>
            </p:cNvSpPr>
            <p:nvPr/>
          </p:nvSpPr>
          <p:spPr bwMode="auto">
            <a:xfrm>
              <a:off x="1450" y="2351"/>
              <a:ext cx="212"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endParaRPr lang="en-US" sz="2400" baseline="-25000">
                <a:latin typeface="Times New Roman" pitchFamily="18" charset="0"/>
              </a:endParaRPr>
            </a:p>
          </p:txBody>
        </p:sp>
      </p:grpSp>
      <p:grpSp>
        <p:nvGrpSpPr>
          <p:cNvPr id="5167" name="Group 47"/>
          <p:cNvGrpSpPr>
            <a:grpSpLocks/>
          </p:cNvGrpSpPr>
          <p:nvPr/>
        </p:nvGrpSpPr>
        <p:grpSpPr bwMode="auto">
          <a:xfrm>
            <a:off x="2117725" y="1090613"/>
            <a:ext cx="6426200" cy="2243137"/>
            <a:chOff x="1334" y="687"/>
            <a:chExt cx="4048" cy="1413"/>
          </a:xfrm>
        </p:grpSpPr>
        <p:sp>
          <p:nvSpPr>
            <p:cNvPr id="5168" name="Text Box 48"/>
            <p:cNvSpPr txBox="1">
              <a:spLocks noChangeArrowheads="1"/>
            </p:cNvSpPr>
            <p:nvPr/>
          </p:nvSpPr>
          <p:spPr bwMode="auto">
            <a:xfrm>
              <a:off x="4886" y="687"/>
              <a:ext cx="451"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j</a:t>
              </a:r>
            </a:p>
          </p:txBody>
        </p:sp>
        <p:sp>
          <p:nvSpPr>
            <p:cNvPr id="5169" name="Freeform 49"/>
            <p:cNvSpPr>
              <a:spLocks/>
            </p:cNvSpPr>
            <p:nvPr/>
          </p:nvSpPr>
          <p:spPr bwMode="auto">
            <a:xfrm>
              <a:off x="4180" y="1059"/>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5170" name="Freeform 50"/>
            <p:cNvSpPr>
              <a:spLocks/>
            </p:cNvSpPr>
            <p:nvPr/>
          </p:nvSpPr>
          <p:spPr bwMode="auto">
            <a:xfrm flipH="1">
              <a:off x="5251" y="1029"/>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5171" name="Text Box 51"/>
            <p:cNvSpPr txBox="1">
              <a:spLocks noChangeArrowheads="1"/>
            </p:cNvSpPr>
            <p:nvPr/>
          </p:nvSpPr>
          <p:spPr bwMode="auto">
            <a:xfrm>
              <a:off x="4406" y="1228"/>
              <a:ext cx="212"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endParaRPr lang="en-US" sz="2400" baseline="-25000">
                <a:latin typeface="Times New Roman" pitchFamily="18" charset="0"/>
              </a:endParaRPr>
            </a:p>
          </p:txBody>
        </p:sp>
        <p:sp>
          <p:nvSpPr>
            <p:cNvPr id="5172" name="Text Box 52"/>
            <p:cNvSpPr txBox="1">
              <a:spLocks noChangeArrowheads="1"/>
            </p:cNvSpPr>
            <p:nvPr/>
          </p:nvSpPr>
          <p:spPr bwMode="auto">
            <a:xfrm>
              <a:off x="4941" y="1238"/>
              <a:ext cx="27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endParaRPr lang="en-US" sz="2400" baseline="-25000">
                <a:latin typeface="Times New Roman" pitchFamily="18" charset="0"/>
              </a:endParaRPr>
            </a:p>
          </p:txBody>
        </p:sp>
        <p:sp>
          <p:nvSpPr>
            <p:cNvPr id="5173" name="Text Box 53"/>
            <p:cNvSpPr txBox="1">
              <a:spLocks noChangeArrowheads="1"/>
            </p:cNvSpPr>
            <p:nvPr/>
          </p:nvSpPr>
          <p:spPr bwMode="auto">
            <a:xfrm>
              <a:off x="5002" y="1672"/>
              <a:ext cx="212"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endParaRPr lang="en-US" sz="2400" baseline="-25000">
                <a:latin typeface="Times New Roman" pitchFamily="18" charset="0"/>
              </a:endParaRPr>
            </a:p>
          </p:txBody>
        </p:sp>
        <p:sp>
          <p:nvSpPr>
            <p:cNvPr id="5174" name="Text Box 54"/>
            <p:cNvSpPr txBox="1">
              <a:spLocks noChangeArrowheads="1"/>
            </p:cNvSpPr>
            <p:nvPr/>
          </p:nvSpPr>
          <p:spPr bwMode="auto">
            <a:xfrm>
              <a:off x="4386" y="1674"/>
              <a:ext cx="27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endParaRPr lang="en-US" sz="2400" baseline="-25000">
                <a:latin typeface="Times New Roman" pitchFamily="18" charset="0"/>
              </a:endParaRPr>
            </a:p>
          </p:txBody>
        </p:sp>
        <p:sp>
          <p:nvSpPr>
            <p:cNvPr id="5175" name="Text Box 55"/>
            <p:cNvSpPr txBox="1">
              <a:spLocks noChangeArrowheads="1"/>
            </p:cNvSpPr>
            <p:nvPr/>
          </p:nvSpPr>
          <p:spPr bwMode="auto">
            <a:xfrm>
              <a:off x="3421" y="1677"/>
              <a:ext cx="51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j</a:t>
              </a:r>
            </a:p>
          </p:txBody>
        </p:sp>
        <p:sp>
          <p:nvSpPr>
            <p:cNvPr id="5176" name="Text Box 56"/>
            <p:cNvSpPr txBox="1">
              <a:spLocks noChangeArrowheads="1"/>
            </p:cNvSpPr>
            <p:nvPr/>
          </p:nvSpPr>
          <p:spPr bwMode="auto">
            <a:xfrm>
              <a:off x="3420" y="1273"/>
              <a:ext cx="51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i</a:t>
              </a:r>
            </a:p>
          </p:txBody>
        </p:sp>
        <p:sp>
          <p:nvSpPr>
            <p:cNvPr id="5177" name="Text Box 57"/>
            <p:cNvSpPr txBox="1">
              <a:spLocks noChangeArrowheads="1"/>
            </p:cNvSpPr>
            <p:nvPr/>
          </p:nvSpPr>
          <p:spPr bwMode="auto">
            <a:xfrm>
              <a:off x="4249" y="697"/>
              <a:ext cx="451"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i</a:t>
              </a:r>
            </a:p>
          </p:txBody>
        </p:sp>
        <p:sp>
          <p:nvSpPr>
            <p:cNvPr id="5178" name="AutoShape 58"/>
            <p:cNvSpPr>
              <a:spLocks noChangeArrowheads="1"/>
            </p:cNvSpPr>
            <p:nvPr/>
          </p:nvSpPr>
          <p:spPr bwMode="auto">
            <a:xfrm rot="5400000">
              <a:off x="2063" y="544"/>
              <a:ext cx="477" cy="1936"/>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folHlink"/>
            </a:solidFill>
            <a:ln w="9525">
              <a:solidFill>
                <a:schemeClr val="tx1"/>
              </a:solidFill>
              <a:miter lim="800000"/>
              <a:headEnd/>
              <a:tailEnd type="none" w="lg" len="lg"/>
            </a:ln>
            <a:effectLst/>
          </p:spPr>
          <p:txBody>
            <a:bodyPr wrap="none" anchor="ctr"/>
            <a:lstStyle/>
            <a:p>
              <a:endParaRPr lang="en-US"/>
            </a:p>
          </p:txBody>
        </p:sp>
      </p:grpSp>
      <p:grpSp>
        <p:nvGrpSpPr>
          <p:cNvPr id="5179" name="Group 59"/>
          <p:cNvGrpSpPr>
            <a:grpSpLocks/>
          </p:cNvGrpSpPr>
          <p:nvPr/>
        </p:nvGrpSpPr>
        <p:grpSpPr bwMode="auto">
          <a:xfrm>
            <a:off x="2117725" y="3544888"/>
            <a:ext cx="6340475" cy="2227262"/>
            <a:chOff x="1334" y="2233"/>
            <a:chExt cx="3994" cy="1403"/>
          </a:xfrm>
        </p:grpSpPr>
        <p:sp>
          <p:nvSpPr>
            <p:cNvPr id="5180" name="Freeform 60"/>
            <p:cNvSpPr>
              <a:spLocks/>
            </p:cNvSpPr>
            <p:nvPr/>
          </p:nvSpPr>
          <p:spPr bwMode="auto">
            <a:xfrm>
              <a:off x="4126" y="2595"/>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5181" name="Freeform 61"/>
            <p:cNvSpPr>
              <a:spLocks/>
            </p:cNvSpPr>
            <p:nvPr/>
          </p:nvSpPr>
          <p:spPr bwMode="auto">
            <a:xfrm flipH="1">
              <a:off x="5197" y="2565"/>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5182" name="Text Box 62"/>
            <p:cNvSpPr txBox="1">
              <a:spLocks noChangeArrowheads="1"/>
            </p:cNvSpPr>
            <p:nvPr/>
          </p:nvSpPr>
          <p:spPr bwMode="auto">
            <a:xfrm>
              <a:off x="4352" y="2764"/>
              <a:ext cx="212"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endParaRPr lang="en-US" sz="2400" baseline="-25000">
                <a:latin typeface="Times New Roman" pitchFamily="18" charset="0"/>
              </a:endParaRPr>
            </a:p>
          </p:txBody>
        </p:sp>
        <p:sp>
          <p:nvSpPr>
            <p:cNvPr id="5183" name="Text Box 63"/>
            <p:cNvSpPr txBox="1">
              <a:spLocks noChangeArrowheads="1"/>
            </p:cNvSpPr>
            <p:nvPr/>
          </p:nvSpPr>
          <p:spPr bwMode="auto">
            <a:xfrm>
              <a:off x="3366" y="2809"/>
              <a:ext cx="51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i</a:t>
              </a:r>
            </a:p>
          </p:txBody>
        </p:sp>
        <p:sp>
          <p:nvSpPr>
            <p:cNvPr id="5184" name="Text Box 64"/>
            <p:cNvSpPr txBox="1">
              <a:spLocks noChangeArrowheads="1"/>
            </p:cNvSpPr>
            <p:nvPr/>
          </p:nvSpPr>
          <p:spPr bwMode="auto">
            <a:xfrm>
              <a:off x="4195" y="2233"/>
              <a:ext cx="451"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i</a:t>
              </a:r>
            </a:p>
          </p:txBody>
        </p:sp>
        <p:sp>
          <p:nvSpPr>
            <p:cNvPr id="5185" name="AutoShape 65"/>
            <p:cNvSpPr>
              <a:spLocks noChangeArrowheads="1"/>
            </p:cNvSpPr>
            <p:nvPr/>
          </p:nvSpPr>
          <p:spPr bwMode="auto">
            <a:xfrm rot="5400000">
              <a:off x="2063" y="2323"/>
              <a:ext cx="477" cy="1936"/>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folHlink"/>
            </a:solidFill>
            <a:ln w="9525">
              <a:solidFill>
                <a:schemeClr val="tx1"/>
              </a:solidFill>
              <a:miter lim="800000"/>
              <a:headEnd/>
              <a:tailEnd type="none" w="lg" len="lg"/>
            </a:ln>
            <a:effectLst/>
          </p:spPr>
          <p:txBody>
            <a:bodyPr wrap="none" anchor="ct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167"/>
                                        </p:tgtEl>
                                        <p:attrNameLst>
                                          <p:attrName>style.visibility</p:attrName>
                                        </p:attrNameLst>
                                      </p:cBhvr>
                                      <p:to>
                                        <p:strVal val="visible"/>
                                      </p:to>
                                    </p:set>
                                    <p:animEffect transition="in" filter="wipe(left)">
                                      <p:cBhvr>
                                        <p:cTn id="7" dur="500"/>
                                        <p:tgtEl>
                                          <p:spTgt spid="516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14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5179"/>
                                        </p:tgtEl>
                                        <p:attrNameLst>
                                          <p:attrName>style.visibility</p:attrName>
                                        </p:attrNameLst>
                                      </p:cBhvr>
                                      <p:to>
                                        <p:strVal val="visible"/>
                                      </p:to>
                                    </p:set>
                                    <p:animEffect transition="in" filter="wipe(left)">
                                      <p:cBhvr>
                                        <p:cTn id="16" dur="500"/>
                                        <p:tgtEl>
                                          <p:spTgt spid="5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74638"/>
            <a:ext cx="8229600" cy="684212"/>
          </a:xfrm>
        </p:spPr>
        <p:txBody>
          <a:bodyPr/>
          <a:lstStyle/>
          <a:p>
            <a:r>
              <a:rPr lang="en-US" sz="3200"/>
              <a:t>Nodal Analysis by Inspection</a:t>
            </a:r>
          </a:p>
        </p:txBody>
      </p:sp>
      <p:sp>
        <p:nvSpPr>
          <p:cNvPr id="6147"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6148" name="Text Box 4"/>
          <p:cNvSpPr txBox="1">
            <a:spLocks noChangeArrowheads="1"/>
          </p:cNvSpPr>
          <p:nvPr/>
        </p:nvSpPr>
        <p:spPr bwMode="auto">
          <a:xfrm>
            <a:off x="1000125" y="1143000"/>
            <a:ext cx="1004888"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i</a:t>
            </a:r>
          </a:p>
        </p:txBody>
      </p:sp>
      <p:sp>
        <p:nvSpPr>
          <p:cNvPr id="6149" name="Text Box 5"/>
          <p:cNvSpPr txBox="1">
            <a:spLocks noChangeArrowheads="1"/>
          </p:cNvSpPr>
          <p:nvPr/>
        </p:nvSpPr>
        <p:spPr bwMode="auto">
          <a:xfrm>
            <a:off x="923925" y="3367088"/>
            <a:ext cx="1004888"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j</a:t>
            </a:r>
          </a:p>
        </p:txBody>
      </p:sp>
      <p:grpSp>
        <p:nvGrpSpPr>
          <p:cNvPr id="6150" name="Group 6"/>
          <p:cNvGrpSpPr>
            <a:grpSpLocks/>
          </p:cNvGrpSpPr>
          <p:nvPr/>
        </p:nvGrpSpPr>
        <p:grpSpPr bwMode="auto">
          <a:xfrm>
            <a:off x="1198563" y="2020888"/>
            <a:ext cx="352425" cy="914400"/>
            <a:chOff x="4512" y="1008"/>
            <a:chExt cx="384" cy="960"/>
          </a:xfrm>
        </p:grpSpPr>
        <p:sp>
          <p:nvSpPr>
            <p:cNvPr id="6151" name="Oval 7"/>
            <p:cNvSpPr>
              <a:spLocks noChangeArrowheads="1"/>
            </p:cNvSpPr>
            <p:nvPr/>
          </p:nvSpPr>
          <p:spPr bwMode="auto">
            <a:xfrm>
              <a:off x="4512" y="1296"/>
              <a:ext cx="384" cy="384"/>
            </a:xfrm>
            <a:prstGeom prst="ellipse">
              <a:avLst/>
            </a:prstGeom>
            <a:noFill/>
            <a:ln w="19050">
              <a:solidFill>
                <a:schemeClr val="tx1"/>
              </a:solidFill>
              <a:round/>
              <a:headEnd/>
              <a:tailEnd/>
            </a:ln>
            <a:effectLst/>
          </p:spPr>
          <p:txBody>
            <a:bodyPr wrap="none" anchor="ctr"/>
            <a:lstStyle/>
            <a:p>
              <a:endParaRPr lang="en-US"/>
            </a:p>
          </p:txBody>
        </p:sp>
        <p:sp>
          <p:nvSpPr>
            <p:cNvPr id="6152" name="Line 8"/>
            <p:cNvSpPr>
              <a:spLocks noChangeShapeType="1"/>
            </p:cNvSpPr>
            <p:nvPr/>
          </p:nvSpPr>
          <p:spPr bwMode="auto">
            <a:xfrm>
              <a:off x="4704" y="1008"/>
              <a:ext cx="0" cy="288"/>
            </a:xfrm>
            <a:prstGeom prst="line">
              <a:avLst/>
            </a:prstGeom>
            <a:noFill/>
            <a:ln w="19050">
              <a:solidFill>
                <a:schemeClr val="tx1"/>
              </a:solidFill>
              <a:round/>
              <a:headEnd/>
              <a:tailEnd/>
            </a:ln>
            <a:effectLst/>
          </p:spPr>
          <p:txBody>
            <a:bodyPr wrap="none" anchor="ctr"/>
            <a:lstStyle/>
            <a:p>
              <a:endParaRPr lang="en-US"/>
            </a:p>
          </p:txBody>
        </p:sp>
        <p:sp>
          <p:nvSpPr>
            <p:cNvPr id="6153" name="Line 9"/>
            <p:cNvSpPr>
              <a:spLocks noChangeShapeType="1"/>
            </p:cNvSpPr>
            <p:nvPr/>
          </p:nvSpPr>
          <p:spPr bwMode="auto">
            <a:xfrm>
              <a:off x="4704" y="1680"/>
              <a:ext cx="0" cy="288"/>
            </a:xfrm>
            <a:prstGeom prst="line">
              <a:avLst/>
            </a:prstGeom>
            <a:noFill/>
            <a:ln w="19050">
              <a:solidFill>
                <a:schemeClr val="tx1"/>
              </a:solidFill>
              <a:round/>
              <a:headEnd/>
              <a:tailEnd/>
            </a:ln>
            <a:effectLst/>
          </p:spPr>
          <p:txBody>
            <a:bodyPr wrap="none" anchor="ctr"/>
            <a:lstStyle/>
            <a:p>
              <a:endParaRPr lang="en-US"/>
            </a:p>
          </p:txBody>
        </p:sp>
      </p:grpSp>
      <p:sp>
        <p:nvSpPr>
          <p:cNvPr id="6154" name="Line 10"/>
          <p:cNvSpPr>
            <a:spLocks noChangeShapeType="1"/>
          </p:cNvSpPr>
          <p:nvPr/>
        </p:nvSpPr>
        <p:spPr bwMode="auto">
          <a:xfrm flipV="1">
            <a:off x="1374775" y="2362200"/>
            <a:ext cx="0" cy="246063"/>
          </a:xfrm>
          <a:prstGeom prst="line">
            <a:avLst/>
          </a:prstGeom>
          <a:noFill/>
          <a:ln w="9525">
            <a:solidFill>
              <a:schemeClr val="tx1"/>
            </a:solidFill>
            <a:round/>
            <a:headEnd/>
            <a:tailEnd type="triangle" w="med" len="med"/>
          </a:ln>
          <a:effectLst/>
        </p:spPr>
        <p:txBody>
          <a:bodyPr wrap="none"/>
          <a:lstStyle/>
          <a:p>
            <a:endParaRPr lang="en-US"/>
          </a:p>
        </p:txBody>
      </p:sp>
      <p:sp>
        <p:nvSpPr>
          <p:cNvPr id="6155" name="Text Box 11"/>
          <p:cNvSpPr txBox="1">
            <a:spLocks noChangeArrowheads="1"/>
          </p:cNvSpPr>
          <p:nvPr/>
        </p:nvSpPr>
        <p:spPr bwMode="auto">
          <a:xfrm>
            <a:off x="1374775" y="2559050"/>
            <a:ext cx="438150" cy="519113"/>
          </a:xfrm>
          <a:prstGeom prst="rect">
            <a:avLst/>
          </a:prstGeom>
          <a:noFill/>
          <a:ln w="9525">
            <a:noFill/>
            <a:miter lim="800000"/>
            <a:headEnd/>
            <a:tailEnd/>
          </a:ln>
          <a:effectLst/>
        </p:spPr>
        <p:txBody>
          <a:bodyPr wrap="none">
            <a:spAutoFit/>
          </a:bodyPr>
          <a:lstStyle/>
          <a:p>
            <a:r>
              <a:rPr lang="en-US" sz="2800">
                <a:latin typeface="Symbol" pitchFamily="18" charset="2"/>
              </a:rPr>
              <a:t>I</a:t>
            </a:r>
            <a:r>
              <a:rPr lang="en-US" sz="2800" baseline="-25000"/>
              <a:t>a</a:t>
            </a:r>
          </a:p>
        </p:txBody>
      </p:sp>
      <p:sp>
        <p:nvSpPr>
          <p:cNvPr id="6156" name="Line 12"/>
          <p:cNvSpPr>
            <a:spLocks noChangeShapeType="1"/>
          </p:cNvSpPr>
          <p:nvPr/>
        </p:nvSpPr>
        <p:spPr bwMode="auto">
          <a:xfrm flipV="1">
            <a:off x="1374775" y="1744663"/>
            <a:ext cx="0" cy="276225"/>
          </a:xfrm>
          <a:prstGeom prst="line">
            <a:avLst/>
          </a:prstGeom>
          <a:noFill/>
          <a:ln w="19050">
            <a:solidFill>
              <a:schemeClr val="tx1"/>
            </a:solidFill>
            <a:round/>
            <a:headEnd/>
            <a:tailEnd type="none" w="lg" len="lg"/>
          </a:ln>
          <a:effectLst/>
        </p:spPr>
        <p:txBody>
          <a:bodyPr wrap="none"/>
          <a:lstStyle/>
          <a:p>
            <a:endParaRPr lang="en-US"/>
          </a:p>
        </p:txBody>
      </p:sp>
      <p:sp>
        <p:nvSpPr>
          <p:cNvPr id="6157" name="Line 13"/>
          <p:cNvSpPr>
            <a:spLocks noChangeShapeType="1"/>
          </p:cNvSpPr>
          <p:nvPr/>
        </p:nvSpPr>
        <p:spPr bwMode="auto">
          <a:xfrm>
            <a:off x="1374775" y="2935288"/>
            <a:ext cx="0" cy="365125"/>
          </a:xfrm>
          <a:prstGeom prst="line">
            <a:avLst/>
          </a:prstGeom>
          <a:noFill/>
          <a:ln w="19050">
            <a:solidFill>
              <a:schemeClr val="tx1"/>
            </a:solidFill>
            <a:round/>
            <a:headEnd/>
            <a:tailEnd type="none" w="lg" len="lg"/>
          </a:ln>
          <a:effectLst/>
        </p:spPr>
        <p:txBody>
          <a:bodyPr wrap="none"/>
          <a:lstStyle/>
          <a:p>
            <a:endParaRPr lang="en-US"/>
          </a:p>
        </p:txBody>
      </p:sp>
      <p:sp>
        <p:nvSpPr>
          <p:cNvPr id="6158" name="Oval 14"/>
          <p:cNvSpPr>
            <a:spLocks noChangeArrowheads="1"/>
          </p:cNvSpPr>
          <p:nvPr/>
        </p:nvSpPr>
        <p:spPr bwMode="auto">
          <a:xfrm>
            <a:off x="1336675" y="1687513"/>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6159" name="Oval 15"/>
          <p:cNvSpPr>
            <a:spLocks noChangeArrowheads="1"/>
          </p:cNvSpPr>
          <p:nvPr/>
        </p:nvSpPr>
        <p:spPr bwMode="auto">
          <a:xfrm>
            <a:off x="1350963" y="3252788"/>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grpSp>
        <p:nvGrpSpPr>
          <p:cNvPr id="6160" name="Group 16"/>
          <p:cNvGrpSpPr>
            <a:grpSpLocks/>
          </p:cNvGrpSpPr>
          <p:nvPr/>
        </p:nvGrpSpPr>
        <p:grpSpPr bwMode="auto">
          <a:xfrm>
            <a:off x="4752975" y="1860550"/>
            <a:ext cx="633413" cy="1266825"/>
            <a:chOff x="2994" y="1172"/>
            <a:chExt cx="399" cy="798"/>
          </a:xfrm>
        </p:grpSpPr>
        <p:sp>
          <p:nvSpPr>
            <p:cNvPr id="6161" name="Text Box 17"/>
            <p:cNvSpPr txBox="1">
              <a:spLocks noChangeArrowheads="1"/>
            </p:cNvSpPr>
            <p:nvPr/>
          </p:nvSpPr>
          <p:spPr bwMode="auto">
            <a:xfrm>
              <a:off x="2994" y="1172"/>
              <a:ext cx="276" cy="327"/>
            </a:xfrm>
            <a:prstGeom prst="rect">
              <a:avLst/>
            </a:prstGeom>
            <a:noFill/>
            <a:ln w="9525">
              <a:noFill/>
              <a:miter lim="800000"/>
              <a:headEnd/>
              <a:tailEnd/>
            </a:ln>
            <a:effectLst/>
          </p:spPr>
          <p:txBody>
            <a:bodyPr wrap="none">
              <a:spAutoFit/>
            </a:bodyPr>
            <a:lstStyle/>
            <a:p>
              <a:r>
                <a:rPr lang="en-US" sz="2800">
                  <a:latin typeface="Symbol" pitchFamily="18" charset="2"/>
                </a:rPr>
                <a:t>I</a:t>
              </a:r>
              <a:r>
                <a:rPr lang="en-US" sz="2800" baseline="-25000"/>
                <a:t>a</a:t>
              </a:r>
            </a:p>
          </p:txBody>
        </p:sp>
        <p:sp>
          <p:nvSpPr>
            <p:cNvPr id="6162" name="Text Box 18"/>
            <p:cNvSpPr txBox="1">
              <a:spLocks noChangeArrowheads="1"/>
            </p:cNvSpPr>
            <p:nvPr/>
          </p:nvSpPr>
          <p:spPr bwMode="auto">
            <a:xfrm>
              <a:off x="2994" y="1643"/>
              <a:ext cx="399" cy="327"/>
            </a:xfrm>
            <a:prstGeom prst="rect">
              <a:avLst/>
            </a:prstGeom>
            <a:noFill/>
            <a:ln w="9525">
              <a:noFill/>
              <a:miter lim="800000"/>
              <a:headEnd/>
              <a:tailEnd/>
            </a:ln>
            <a:effectLst/>
          </p:spPr>
          <p:txBody>
            <a:bodyPr wrap="none">
              <a:spAutoFit/>
            </a:bodyPr>
            <a:lstStyle/>
            <a:p>
              <a:r>
                <a:rPr lang="en-US" sz="2800">
                  <a:latin typeface="Symbol" pitchFamily="18" charset="2"/>
                </a:rPr>
                <a:t>-I</a:t>
              </a:r>
              <a:r>
                <a:rPr lang="en-US" sz="2800" baseline="-25000"/>
                <a:t>a</a:t>
              </a:r>
            </a:p>
          </p:txBody>
        </p:sp>
      </p:grpSp>
      <p:grpSp>
        <p:nvGrpSpPr>
          <p:cNvPr id="6163" name="Group 19"/>
          <p:cNvGrpSpPr>
            <a:grpSpLocks/>
          </p:cNvGrpSpPr>
          <p:nvPr/>
        </p:nvGrpSpPr>
        <p:grpSpPr bwMode="auto">
          <a:xfrm>
            <a:off x="2233613" y="1582738"/>
            <a:ext cx="3165475" cy="1670050"/>
            <a:chOff x="1407" y="997"/>
            <a:chExt cx="1994" cy="1052"/>
          </a:xfrm>
        </p:grpSpPr>
        <p:sp>
          <p:nvSpPr>
            <p:cNvPr id="6164" name="Freeform 20"/>
            <p:cNvSpPr>
              <a:spLocks/>
            </p:cNvSpPr>
            <p:nvPr/>
          </p:nvSpPr>
          <p:spPr bwMode="auto">
            <a:xfrm>
              <a:off x="2865" y="997"/>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6165" name="Freeform 21"/>
            <p:cNvSpPr>
              <a:spLocks/>
            </p:cNvSpPr>
            <p:nvPr/>
          </p:nvSpPr>
          <p:spPr bwMode="auto">
            <a:xfrm flipH="1">
              <a:off x="3270" y="1008"/>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6166" name="Text Box 22"/>
            <p:cNvSpPr txBox="1">
              <a:spLocks noChangeArrowheads="1"/>
            </p:cNvSpPr>
            <p:nvPr/>
          </p:nvSpPr>
          <p:spPr bwMode="auto">
            <a:xfrm>
              <a:off x="2106" y="1615"/>
              <a:ext cx="51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j</a:t>
              </a:r>
            </a:p>
          </p:txBody>
        </p:sp>
        <p:sp>
          <p:nvSpPr>
            <p:cNvPr id="6167" name="Text Box 23"/>
            <p:cNvSpPr txBox="1">
              <a:spLocks noChangeArrowheads="1"/>
            </p:cNvSpPr>
            <p:nvPr/>
          </p:nvSpPr>
          <p:spPr bwMode="auto">
            <a:xfrm>
              <a:off x="2105" y="1211"/>
              <a:ext cx="51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i</a:t>
              </a:r>
            </a:p>
          </p:txBody>
        </p:sp>
        <p:sp>
          <p:nvSpPr>
            <p:cNvPr id="6168" name="AutoShape 24"/>
            <p:cNvSpPr>
              <a:spLocks noChangeArrowheads="1"/>
            </p:cNvSpPr>
            <p:nvPr/>
          </p:nvSpPr>
          <p:spPr bwMode="auto">
            <a:xfrm>
              <a:off x="1407" y="1488"/>
              <a:ext cx="576" cy="188"/>
            </a:xfrm>
            <a:prstGeom prst="rightArrow">
              <a:avLst>
                <a:gd name="adj1" fmla="val 50000"/>
                <a:gd name="adj2" fmla="val 76596"/>
              </a:avLst>
            </a:prstGeom>
            <a:solidFill>
              <a:schemeClr val="folHlink"/>
            </a:solidFill>
            <a:ln w="9525">
              <a:solidFill>
                <a:schemeClr val="tx1"/>
              </a:solidFill>
              <a:miter lim="800000"/>
              <a:headEnd/>
              <a:tailEnd type="none" w="lg" len="lg"/>
            </a:ln>
            <a:effectLst/>
          </p:spPr>
          <p:txBody>
            <a:bodyPr wrap="none" anchor="ctr"/>
            <a:lstStyle/>
            <a:p>
              <a:endParaRPr lang="en-US"/>
            </a:p>
          </p:txBody>
        </p:sp>
      </p:grpSp>
      <p:grpSp>
        <p:nvGrpSpPr>
          <p:cNvPr id="6169" name="Group 25"/>
          <p:cNvGrpSpPr>
            <a:grpSpLocks/>
          </p:cNvGrpSpPr>
          <p:nvPr/>
        </p:nvGrpSpPr>
        <p:grpSpPr bwMode="auto">
          <a:xfrm>
            <a:off x="4989513" y="1055688"/>
            <a:ext cx="3871912" cy="822325"/>
            <a:chOff x="3143" y="665"/>
            <a:chExt cx="2439" cy="518"/>
          </a:xfrm>
        </p:grpSpPr>
        <p:sp>
          <p:nvSpPr>
            <p:cNvPr id="6170" name="Freeform 26"/>
            <p:cNvSpPr>
              <a:spLocks/>
            </p:cNvSpPr>
            <p:nvPr/>
          </p:nvSpPr>
          <p:spPr bwMode="auto">
            <a:xfrm>
              <a:off x="3143" y="829"/>
              <a:ext cx="616" cy="141"/>
            </a:xfrm>
            <a:custGeom>
              <a:avLst/>
              <a:gdLst/>
              <a:ahLst/>
              <a:cxnLst>
                <a:cxn ang="0">
                  <a:pos x="0" y="141"/>
                </a:cxn>
                <a:cxn ang="0">
                  <a:pos x="212" y="0"/>
                </a:cxn>
                <a:cxn ang="0">
                  <a:pos x="616" y="0"/>
                </a:cxn>
              </a:cxnLst>
              <a:rect l="0" t="0" r="r" b="b"/>
              <a:pathLst>
                <a:path w="616" h="141">
                  <a:moveTo>
                    <a:pt x="0" y="141"/>
                  </a:moveTo>
                  <a:lnTo>
                    <a:pt x="212" y="0"/>
                  </a:lnTo>
                  <a:lnTo>
                    <a:pt x="616" y="0"/>
                  </a:lnTo>
                </a:path>
              </a:pathLst>
            </a:custGeom>
            <a:noFill/>
            <a:ln w="9525" cap="flat" cmpd="sng">
              <a:solidFill>
                <a:schemeClr val="tx1"/>
              </a:solidFill>
              <a:prstDash val="solid"/>
              <a:round/>
              <a:headEnd type="none" w="med" len="med"/>
              <a:tailEnd type="triangle" w="lg" len="lg"/>
            </a:ln>
            <a:effectLst/>
          </p:spPr>
          <p:txBody>
            <a:bodyPr wrap="none"/>
            <a:lstStyle/>
            <a:p>
              <a:endParaRPr lang="en-US"/>
            </a:p>
          </p:txBody>
        </p:sp>
        <p:sp>
          <p:nvSpPr>
            <p:cNvPr id="6171" name="Text Box 27"/>
            <p:cNvSpPr txBox="1">
              <a:spLocks noChangeArrowheads="1"/>
            </p:cNvSpPr>
            <p:nvPr/>
          </p:nvSpPr>
          <p:spPr bwMode="auto">
            <a:xfrm>
              <a:off x="3853" y="665"/>
              <a:ext cx="1729" cy="518"/>
            </a:xfrm>
            <a:prstGeom prst="rect">
              <a:avLst/>
            </a:prstGeom>
            <a:noFill/>
            <a:ln w="9525">
              <a:noFill/>
              <a:miter lim="800000"/>
              <a:headEnd/>
              <a:tailEnd type="none" w="lg" len="lg"/>
            </a:ln>
            <a:effectLst/>
          </p:spPr>
          <p:txBody>
            <a:bodyPr>
              <a:spAutoFit/>
            </a:bodyPr>
            <a:lstStyle/>
            <a:p>
              <a:r>
                <a:rPr lang="en-US" sz="2400"/>
                <a:t>Right Hand Side vector</a:t>
              </a:r>
            </a:p>
          </p:txBody>
        </p:sp>
      </p:grpSp>
      <p:sp>
        <p:nvSpPr>
          <p:cNvPr id="6172" name="Text Box 28"/>
          <p:cNvSpPr txBox="1">
            <a:spLocks noChangeArrowheads="1"/>
          </p:cNvSpPr>
          <p:nvPr/>
        </p:nvSpPr>
        <p:spPr bwMode="auto">
          <a:xfrm>
            <a:off x="1208088" y="4167188"/>
            <a:ext cx="6188075" cy="2282825"/>
          </a:xfrm>
          <a:prstGeom prst="rect">
            <a:avLst/>
          </a:prstGeom>
          <a:noFill/>
          <a:ln w="9525">
            <a:noFill/>
            <a:miter lim="800000"/>
            <a:headEnd/>
            <a:tailEnd type="none" w="lg" len="lg"/>
          </a:ln>
          <a:effectLst/>
        </p:spPr>
        <p:txBody>
          <a:bodyPr>
            <a:spAutoFit/>
          </a:bodyPr>
          <a:lstStyle/>
          <a:p>
            <a:pPr marL="457200" indent="-457200">
              <a:buFontTx/>
              <a:buAutoNum type="arabicPeriod"/>
            </a:pPr>
            <a:r>
              <a:rPr lang="en-US" sz="2400"/>
              <a:t>Be careful about the signs.</a:t>
            </a:r>
          </a:p>
          <a:p>
            <a:pPr marL="457200" indent="-457200">
              <a:buFontTx/>
              <a:buAutoNum type="arabicPeriod"/>
            </a:pPr>
            <a:r>
              <a:rPr lang="en-US" sz="2400"/>
              <a:t>If one of the terminals is connected to ground then there is no corresponding KCL equation and that node simply does not appear in the equations (we get only one entry in the RHS vector).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163"/>
                                        </p:tgtEl>
                                        <p:attrNameLst>
                                          <p:attrName>style.visibility</p:attrName>
                                        </p:attrNameLst>
                                      </p:cBhvr>
                                      <p:to>
                                        <p:strVal val="visible"/>
                                      </p:to>
                                    </p:set>
                                    <p:animEffect transition="in" filter="wipe(left)">
                                      <p:cBhvr>
                                        <p:cTn id="7" dur="500"/>
                                        <p:tgtEl>
                                          <p:spTgt spid="616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16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616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6172">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617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4638"/>
            <a:ext cx="8229600" cy="684212"/>
          </a:xfrm>
        </p:spPr>
        <p:txBody>
          <a:bodyPr/>
          <a:lstStyle/>
          <a:p>
            <a:r>
              <a:rPr lang="en-US" sz="3200"/>
              <a:t>Nodal Analysis by Inspection: Example</a:t>
            </a:r>
          </a:p>
        </p:txBody>
      </p:sp>
      <p:sp>
        <p:nvSpPr>
          <p:cNvPr id="7171"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7172" name="Oval 4"/>
          <p:cNvSpPr>
            <a:spLocks noChangeArrowheads="1"/>
          </p:cNvSpPr>
          <p:nvPr/>
        </p:nvSpPr>
        <p:spPr bwMode="auto">
          <a:xfrm>
            <a:off x="1973263" y="1428750"/>
            <a:ext cx="115887" cy="115888"/>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7173" name="Text Box 5"/>
          <p:cNvSpPr txBox="1">
            <a:spLocks noChangeArrowheads="1"/>
          </p:cNvSpPr>
          <p:nvPr/>
        </p:nvSpPr>
        <p:spPr bwMode="auto">
          <a:xfrm>
            <a:off x="3198813" y="2182813"/>
            <a:ext cx="461962" cy="519112"/>
          </a:xfrm>
          <a:prstGeom prst="rect">
            <a:avLst/>
          </a:prstGeom>
          <a:noFill/>
          <a:ln w="9525">
            <a:noFill/>
            <a:miter lim="800000"/>
            <a:headEnd/>
            <a:tailEnd type="none" w="lg" len="lg"/>
          </a:ln>
          <a:effectLst/>
        </p:spPr>
        <p:txBody>
          <a:bodyPr wrap="none">
            <a:spAutoFit/>
          </a:bodyPr>
          <a:lstStyle/>
          <a:p>
            <a:r>
              <a:rPr lang="en-US" sz="2800" b="1" i="1">
                <a:latin typeface="Times New Roman" pitchFamily="18" charset="0"/>
              </a:rPr>
              <a:t>v</a:t>
            </a:r>
            <a:r>
              <a:rPr lang="en-US" sz="2800" b="1" i="1" baseline="-25000">
                <a:latin typeface="Times New Roman" pitchFamily="18" charset="0"/>
              </a:rPr>
              <a:t>3</a:t>
            </a:r>
          </a:p>
        </p:txBody>
      </p:sp>
      <p:grpSp>
        <p:nvGrpSpPr>
          <p:cNvPr id="7174" name="Group 6"/>
          <p:cNvGrpSpPr>
            <a:grpSpLocks/>
          </p:cNvGrpSpPr>
          <p:nvPr/>
        </p:nvGrpSpPr>
        <p:grpSpPr bwMode="auto">
          <a:xfrm rot="5400000">
            <a:off x="2566195" y="1110456"/>
            <a:ext cx="303212" cy="708025"/>
            <a:chOff x="4512" y="1008"/>
            <a:chExt cx="384" cy="960"/>
          </a:xfrm>
        </p:grpSpPr>
        <p:sp>
          <p:nvSpPr>
            <p:cNvPr id="7175" name="Oval 7"/>
            <p:cNvSpPr>
              <a:spLocks noChangeArrowheads="1"/>
            </p:cNvSpPr>
            <p:nvPr/>
          </p:nvSpPr>
          <p:spPr bwMode="auto">
            <a:xfrm>
              <a:off x="4512" y="1296"/>
              <a:ext cx="384" cy="384"/>
            </a:xfrm>
            <a:prstGeom prst="ellipse">
              <a:avLst/>
            </a:prstGeom>
            <a:noFill/>
            <a:ln w="19050">
              <a:solidFill>
                <a:schemeClr val="tx1"/>
              </a:solidFill>
              <a:round/>
              <a:headEnd/>
              <a:tailEnd/>
            </a:ln>
            <a:effectLst/>
          </p:spPr>
          <p:txBody>
            <a:bodyPr wrap="none" anchor="ctr"/>
            <a:lstStyle/>
            <a:p>
              <a:endParaRPr lang="en-US"/>
            </a:p>
          </p:txBody>
        </p:sp>
        <p:sp>
          <p:nvSpPr>
            <p:cNvPr id="7176" name="Line 8"/>
            <p:cNvSpPr>
              <a:spLocks noChangeShapeType="1"/>
            </p:cNvSpPr>
            <p:nvPr/>
          </p:nvSpPr>
          <p:spPr bwMode="auto">
            <a:xfrm>
              <a:off x="4704" y="1008"/>
              <a:ext cx="0" cy="288"/>
            </a:xfrm>
            <a:prstGeom prst="line">
              <a:avLst/>
            </a:prstGeom>
            <a:noFill/>
            <a:ln w="19050">
              <a:solidFill>
                <a:schemeClr val="tx1"/>
              </a:solidFill>
              <a:round/>
              <a:headEnd/>
              <a:tailEnd/>
            </a:ln>
            <a:effectLst/>
          </p:spPr>
          <p:txBody>
            <a:bodyPr wrap="none" anchor="ctr"/>
            <a:lstStyle/>
            <a:p>
              <a:endParaRPr lang="en-US"/>
            </a:p>
          </p:txBody>
        </p:sp>
        <p:sp>
          <p:nvSpPr>
            <p:cNvPr id="7177" name="Line 9"/>
            <p:cNvSpPr>
              <a:spLocks noChangeShapeType="1"/>
            </p:cNvSpPr>
            <p:nvPr/>
          </p:nvSpPr>
          <p:spPr bwMode="auto">
            <a:xfrm>
              <a:off x="4704" y="1680"/>
              <a:ext cx="0" cy="288"/>
            </a:xfrm>
            <a:prstGeom prst="line">
              <a:avLst/>
            </a:prstGeom>
            <a:noFill/>
            <a:ln w="19050">
              <a:solidFill>
                <a:schemeClr val="tx1"/>
              </a:solidFill>
              <a:round/>
              <a:headEnd/>
              <a:tailEnd/>
            </a:ln>
            <a:effectLst/>
          </p:spPr>
          <p:txBody>
            <a:bodyPr wrap="none" anchor="ctr"/>
            <a:lstStyle/>
            <a:p>
              <a:endParaRPr lang="en-US"/>
            </a:p>
          </p:txBody>
        </p:sp>
      </p:grpSp>
      <p:sp>
        <p:nvSpPr>
          <p:cNvPr id="7178" name="Line 10"/>
          <p:cNvSpPr>
            <a:spLocks noChangeShapeType="1"/>
          </p:cNvSpPr>
          <p:nvPr/>
        </p:nvSpPr>
        <p:spPr bwMode="auto">
          <a:xfrm rot="16200000" flipV="1">
            <a:off x="1328738" y="2443163"/>
            <a:ext cx="0" cy="190500"/>
          </a:xfrm>
          <a:prstGeom prst="line">
            <a:avLst/>
          </a:prstGeom>
          <a:noFill/>
          <a:ln w="9525">
            <a:solidFill>
              <a:schemeClr val="tx1"/>
            </a:solidFill>
            <a:round/>
            <a:headEnd type="triangle" w="med" len="med"/>
            <a:tailEnd/>
          </a:ln>
          <a:effectLst/>
        </p:spPr>
        <p:txBody>
          <a:bodyPr wrap="none"/>
          <a:lstStyle/>
          <a:p>
            <a:endParaRPr lang="en-US"/>
          </a:p>
        </p:txBody>
      </p:sp>
      <p:sp>
        <p:nvSpPr>
          <p:cNvPr id="7179" name="Text Box 11"/>
          <p:cNvSpPr txBox="1">
            <a:spLocks noChangeArrowheads="1"/>
          </p:cNvSpPr>
          <p:nvPr/>
        </p:nvSpPr>
        <p:spPr bwMode="auto">
          <a:xfrm>
            <a:off x="857250" y="1924050"/>
            <a:ext cx="438150" cy="519113"/>
          </a:xfrm>
          <a:prstGeom prst="rect">
            <a:avLst/>
          </a:prstGeom>
          <a:noFill/>
          <a:ln w="9525">
            <a:noFill/>
            <a:miter lim="800000"/>
            <a:headEnd/>
            <a:tailEnd/>
          </a:ln>
          <a:effectLst/>
        </p:spPr>
        <p:txBody>
          <a:bodyPr wrap="none">
            <a:spAutoFit/>
          </a:bodyPr>
          <a:lstStyle/>
          <a:p>
            <a:r>
              <a:rPr lang="en-US" sz="2800">
                <a:latin typeface="Symbol" pitchFamily="18" charset="2"/>
              </a:rPr>
              <a:t>I</a:t>
            </a:r>
            <a:r>
              <a:rPr lang="en-US" sz="2800" baseline="-25000"/>
              <a:t>b</a:t>
            </a:r>
          </a:p>
        </p:txBody>
      </p:sp>
      <p:grpSp>
        <p:nvGrpSpPr>
          <p:cNvPr id="7180" name="Group 12"/>
          <p:cNvGrpSpPr>
            <a:grpSpLocks/>
          </p:cNvGrpSpPr>
          <p:nvPr/>
        </p:nvGrpSpPr>
        <p:grpSpPr bwMode="auto">
          <a:xfrm>
            <a:off x="2187575" y="2439988"/>
            <a:ext cx="884238" cy="195262"/>
            <a:chOff x="1920" y="672"/>
            <a:chExt cx="720" cy="192"/>
          </a:xfrm>
        </p:grpSpPr>
        <p:sp>
          <p:nvSpPr>
            <p:cNvPr id="7181" name="Line 13"/>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7182" name="Line 14"/>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7183" name="Line 15"/>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7184" name="Line 16"/>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7185" name="Line 17"/>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7186" name="Line 18"/>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7187" name="Line 19"/>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7188" name="Line 20"/>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7189" name="Line 21"/>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7190" name="Line 22"/>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7191" name="Line 23"/>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grpSp>
        <p:nvGrpSpPr>
          <p:cNvPr id="7192" name="Group 24"/>
          <p:cNvGrpSpPr>
            <a:grpSpLocks/>
          </p:cNvGrpSpPr>
          <p:nvPr/>
        </p:nvGrpSpPr>
        <p:grpSpPr bwMode="auto">
          <a:xfrm rot="5400000">
            <a:off x="1546225" y="1865313"/>
            <a:ext cx="979488" cy="176212"/>
            <a:chOff x="1920" y="672"/>
            <a:chExt cx="720" cy="192"/>
          </a:xfrm>
        </p:grpSpPr>
        <p:sp>
          <p:nvSpPr>
            <p:cNvPr id="7193" name="Line 25"/>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7194" name="Line 26"/>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7195" name="Line 27"/>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7196" name="Line 28"/>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7197" name="Line 29"/>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7198" name="Line 30"/>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7199" name="Line 31"/>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7200" name="Line 32"/>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7201" name="Line 33"/>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7202" name="Line 34"/>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7203" name="Line 35"/>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sp>
        <p:nvSpPr>
          <p:cNvPr id="7204" name="Text Box 36"/>
          <p:cNvSpPr txBox="1">
            <a:spLocks noChangeArrowheads="1"/>
          </p:cNvSpPr>
          <p:nvPr/>
        </p:nvSpPr>
        <p:spPr bwMode="auto">
          <a:xfrm>
            <a:off x="3230563" y="2851150"/>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6</a:t>
            </a:r>
          </a:p>
        </p:txBody>
      </p:sp>
      <p:grpSp>
        <p:nvGrpSpPr>
          <p:cNvPr id="7205" name="Group 37"/>
          <p:cNvGrpSpPr>
            <a:grpSpLocks/>
          </p:cNvGrpSpPr>
          <p:nvPr/>
        </p:nvGrpSpPr>
        <p:grpSpPr bwMode="auto">
          <a:xfrm rot="5400000">
            <a:off x="1546225" y="3062288"/>
            <a:ext cx="979488" cy="176212"/>
            <a:chOff x="1920" y="672"/>
            <a:chExt cx="720" cy="192"/>
          </a:xfrm>
        </p:grpSpPr>
        <p:sp>
          <p:nvSpPr>
            <p:cNvPr id="7206" name="Line 38"/>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7207" name="Line 39"/>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7208" name="Line 40"/>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7209" name="Line 41"/>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7210" name="Line 42"/>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7211" name="Line 43"/>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7212" name="Line 44"/>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7213" name="Line 45"/>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7214" name="Line 46"/>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7215" name="Line 47"/>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7216" name="Line 48"/>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sp>
        <p:nvSpPr>
          <p:cNvPr id="7217" name="Line 49"/>
          <p:cNvSpPr>
            <a:spLocks noChangeShapeType="1"/>
          </p:cNvSpPr>
          <p:nvPr/>
        </p:nvSpPr>
        <p:spPr bwMode="auto">
          <a:xfrm flipV="1">
            <a:off x="2035175" y="2400300"/>
            <a:ext cx="0" cy="363538"/>
          </a:xfrm>
          <a:prstGeom prst="line">
            <a:avLst/>
          </a:prstGeom>
          <a:noFill/>
          <a:ln w="19050">
            <a:solidFill>
              <a:schemeClr val="tx1"/>
            </a:solidFill>
            <a:round/>
            <a:headEnd/>
            <a:tailEnd type="none" w="lg" len="lg"/>
          </a:ln>
          <a:effectLst/>
        </p:spPr>
        <p:txBody>
          <a:bodyPr wrap="none"/>
          <a:lstStyle/>
          <a:p>
            <a:endParaRPr lang="en-US"/>
          </a:p>
        </p:txBody>
      </p:sp>
      <p:grpSp>
        <p:nvGrpSpPr>
          <p:cNvPr id="7218" name="Group 50"/>
          <p:cNvGrpSpPr>
            <a:grpSpLocks/>
          </p:cNvGrpSpPr>
          <p:nvPr/>
        </p:nvGrpSpPr>
        <p:grpSpPr bwMode="auto">
          <a:xfrm>
            <a:off x="857250" y="1366838"/>
            <a:ext cx="884238" cy="195262"/>
            <a:chOff x="1920" y="672"/>
            <a:chExt cx="720" cy="192"/>
          </a:xfrm>
        </p:grpSpPr>
        <p:sp>
          <p:nvSpPr>
            <p:cNvPr id="7219" name="Line 51"/>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7220" name="Line 52"/>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7221" name="Line 53"/>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7222" name="Line 54"/>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7223" name="Line 55"/>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7224" name="Line 56"/>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7225" name="Line 57"/>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7226" name="Line 58"/>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7227" name="Line 59"/>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7228" name="Line 60"/>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7229" name="Line 61"/>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grpSp>
        <p:nvGrpSpPr>
          <p:cNvPr id="7230" name="Group 62"/>
          <p:cNvGrpSpPr>
            <a:grpSpLocks/>
          </p:cNvGrpSpPr>
          <p:nvPr/>
        </p:nvGrpSpPr>
        <p:grpSpPr bwMode="auto">
          <a:xfrm rot="5400000">
            <a:off x="1177132" y="2183606"/>
            <a:ext cx="303212" cy="708025"/>
            <a:chOff x="4512" y="1008"/>
            <a:chExt cx="384" cy="960"/>
          </a:xfrm>
        </p:grpSpPr>
        <p:sp>
          <p:nvSpPr>
            <p:cNvPr id="7231" name="Oval 63"/>
            <p:cNvSpPr>
              <a:spLocks noChangeArrowheads="1"/>
            </p:cNvSpPr>
            <p:nvPr/>
          </p:nvSpPr>
          <p:spPr bwMode="auto">
            <a:xfrm>
              <a:off x="4512" y="1296"/>
              <a:ext cx="384" cy="384"/>
            </a:xfrm>
            <a:prstGeom prst="ellipse">
              <a:avLst/>
            </a:prstGeom>
            <a:noFill/>
            <a:ln w="19050">
              <a:solidFill>
                <a:schemeClr val="tx1"/>
              </a:solidFill>
              <a:round/>
              <a:headEnd/>
              <a:tailEnd/>
            </a:ln>
            <a:effectLst/>
          </p:spPr>
          <p:txBody>
            <a:bodyPr wrap="none" anchor="ctr"/>
            <a:lstStyle/>
            <a:p>
              <a:endParaRPr lang="en-US"/>
            </a:p>
          </p:txBody>
        </p:sp>
        <p:sp>
          <p:nvSpPr>
            <p:cNvPr id="7232" name="Line 64"/>
            <p:cNvSpPr>
              <a:spLocks noChangeShapeType="1"/>
            </p:cNvSpPr>
            <p:nvPr/>
          </p:nvSpPr>
          <p:spPr bwMode="auto">
            <a:xfrm>
              <a:off x="4704" y="1008"/>
              <a:ext cx="0" cy="288"/>
            </a:xfrm>
            <a:prstGeom prst="line">
              <a:avLst/>
            </a:prstGeom>
            <a:noFill/>
            <a:ln w="19050">
              <a:solidFill>
                <a:schemeClr val="tx1"/>
              </a:solidFill>
              <a:round/>
              <a:headEnd/>
              <a:tailEnd/>
            </a:ln>
            <a:effectLst/>
          </p:spPr>
          <p:txBody>
            <a:bodyPr wrap="none" anchor="ctr"/>
            <a:lstStyle/>
            <a:p>
              <a:endParaRPr lang="en-US"/>
            </a:p>
          </p:txBody>
        </p:sp>
        <p:sp>
          <p:nvSpPr>
            <p:cNvPr id="7233" name="Line 65"/>
            <p:cNvSpPr>
              <a:spLocks noChangeShapeType="1"/>
            </p:cNvSpPr>
            <p:nvPr/>
          </p:nvSpPr>
          <p:spPr bwMode="auto">
            <a:xfrm>
              <a:off x="4704" y="1680"/>
              <a:ext cx="0" cy="288"/>
            </a:xfrm>
            <a:prstGeom prst="line">
              <a:avLst/>
            </a:prstGeom>
            <a:noFill/>
            <a:ln w="19050">
              <a:solidFill>
                <a:schemeClr val="tx1"/>
              </a:solidFill>
              <a:round/>
              <a:headEnd/>
              <a:tailEnd/>
            </a:ln>
            <a:effectLst/>
          </p:spPr>
          <p:txBody>
            <a:bodyPr wrap="none" anchor="ctr"/>
            <a:lstStyle/>
            <a:p>
              <a:endParaRPr lang="en-US"/>
            </a:p>
          </p:txBody>
        </p:sp>
      </p:grpSp>
      <p:grpSp>
        <p:nvGrpSpPr>
          <p:cNvPr id="7234" name="Group 66"/>
          <p:cNvGrpSpPr>
            <a:grpSpLocks/>
          </p:cNvGrpSpPr>
          <p:nvPr/>
        </p:nvGrpSpPr>
        <p:grpSpPr bwMode="auto">
          <a:xfrm rot="5400000">
            <a:off x="2508250" y="3286125"/>
            <a:ext cx="301625" cy="708025"/>
            <a:chOff x="4512" y="1008"/>
            <a:chExt cx="384" cy="960"/>
          </a:xfrm>
        </p:grpSpPr>
        <p:sp>
          <p:nvSpPr>
            <p:cNvPr id="7235" name="Oval 67"/>
            <p:cNvSpPr>
              <a:spLocks noChangeArrowheads="1"/>
            </p:cNvSpPr>
            <p:nvPr/>
          </p:nvSpPr>
          <p:spPr bwMode="auto">
            <a:xfrm>
              <a:off x="4512" y="1296"/>
              <a:ext cx="384" cy="384"/>
            </a:xfrm>
            <a:prstGeom prst="ellipse">
              <a:avLst/>
            </a:prstGeom>
            <a:noFill/>
            <a:ln w="19050">
              <a:solidFill>
                <a:schemeClr val="tx1"/>
              </a:solidFill>
              <a:round/>
              <a:headEnd/>
              <a:tailEnd/>
            </a:ln>
            <a:effectLst/>
          </p:spPr>
          <p:txBody>
            <a:bodyPr wrap="none" anchor="ctr"/>
            <a:lstStyle/>
            <a:p>
              <a:endParaRPr lang="en-US"/>
            </a:p>
          </p:txBody>
        </p:sp>
        <p:sp>
          <p:nvSpPr>
            <p:cNvPr id="7236" name="Line 68"/>
            <p:cNvSpPr>
              <a:spLocks noChangeShapeType="1"/>
            </p:cNvSpPr>
            <p:nvPr/>
          </p:nvSpPr>
          <p:spPr bwMode="auto">
            <a:xfrm>
              <a:off x="4704" y="1008"/>
              <a:ext cx="0" cy="288"/>
            </a:xfrm>
            <a:prstGeom prst="line">
              <a:avLst/>
            </a:prstGeom>
            <a:noFill/>
            <a:ln w="19050">
              <a:solidFill>
                <a:schemeClr val="tx1"/>
              </a:solidFill>
              <a:round/>
              <a:headEnd/>
              <a:tailEnd/>
            </a:ln>
            <a:effectLst/>
          </p:spPr>
          <p:txBody>
            <a:bodyPr wrap="none" anchor="ctr"/>
            <a:lstStyle/>
            <a:p>
              <a:endParaRPr lang="en-US"/>
            </a:p>
          </p:txBody>
        </p:sp>
        <p:sp>
          <p:nvSpPr>
            <p:cNvPr id="7237" name="Line 69"/>
            <p:cNvSpPr>
              <a:spLocks noChangeShapeType="1"/>
            </p:cNvSpPr>
            <p:nvPr/>
          </p:nvSpPr>
          <p:spPr bwMode="auto">
            <a:xfrm>
              <a:off x="4704" y="1680"/>
              <a:ext cx="0" cy="288"/>
            </a:xfrm>
            <a:prstGeom prst="line">
              <a:avLst/>
            </a:prstGeom>
            <a:noFill/>
            <a:ln w="19050">
              <a:solidFill>
                <a:schemeClr val="tx1"/>
              </a:solidFill>
              <a:round/>
              <a:headEnd/>
              <a:tailEnd/>
            </a:ln>
            <a:effectLst/>
          </p:spPr>
          <p:txBody>
            <a:bodyPr wrap="none" anchor="ctr"/>
            <a:lstStyle/>
            <a:p>
              <a:endParaRPr lang="en-US"/>
            </a:p>
          </p:txBody>
        </p:sp>
      </p:grpSp>
      <p:grpSp>
        <p:nvGrpSpPr>
          <p:cNvPr id="7238" name="Group 70"/>
          <p:cNvGrpSpPr>
            <a:grpSpLocks/>
          </p:cNvGrpSpPr>
          <p:nvPr/>
        </p:nvGrpSpPr>
        <p:grpSpPr bwMode="auto">
          <a:xfrm rot="5400000">
            <a:off x="204788" y="2997200"/>
            <a:ext cx="979487" cy="176213"/>
            <a:chOff x="1920" y="672"/>
            <a:chExt cx="720" cy="192"/>
          </a:xfrm>
        </p:grpSpPr>
        <p:sp>
          <p:nvSpPr>
            <p:cNvPr id="7239" name="Line 71"/>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7240" name="Line 72"/>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7241" name="Line 73"/>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7242" name="Line 74"/>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7243" name="Line 75"/>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7244" name="Line 76"/>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7245" name="Line 77"/>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7246" name="Line 78"/>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7247" name="Line 79"/>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7248" name="Line 80"/>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7249" name="Line 81"/>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grpSp>
        <p:nvGrpSpPr>
          <p:cNvPr id="7250" name="Group 82"/>
          <p:cNvGrpSpPr>
            <a:grpSpLocks/>
          </p:cNvGrpSpPr>
          <p:nvPr/>
        </p:nvGrpSpPr>
        <p:grpSpPr bwMode="auto">
          <a:xfrm rot="5400000">
            <a:off x="2651919" y="2996407"/>
            <a:ext cx="979487" cy="177800"/>
            <a:chOff x="1920" y="672"/>
            <a:chExt cx="720" cy="192"/>
          </a:xfrm>
        </p:grpSpPr>
        <p:sp>
          <p:nvSpPr>
            <p:cNvPr id="7251" name="Line 83"/>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7252" name="Line 84"/>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7253" name="Line 85"/>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7254" name="Line 86"/>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7255" name="Line 87"/>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7256" name="Line 88"/>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7257" name="Line 89"/>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7258" name="Line 90"/>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7259" name="Line 91"/>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7260" name="Line 92"/>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7261" name="Line 93"/>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sp>
        <p:nvSpPr>
          <p:cNvPr id="7262" name="Line 94"/>
          <p:cNvSpPr>
            <a:spLocks noChangeShapeType="1"/>
          </p:cNvSpPr>
          <p:nvPr/>
        </p:nvSpPr>
        <p:spPr bwMode="auto">
          <a:xfrm rot="16200000" flipV="1">
            <a:off x="2681288" y="3538538"/>
            <a:ext cx="0" cy="190500"/>
          </a:xfrm>
          <a:prstGeom prst="line">
            <a:avLst/>
          </a:prstGeom>
          <a:noFill/>
          <a:ln w="9525">
            <a:solidFill>
              <a:schemeClr val="tx1"/>
            </a:solidFill>
            <a:round/>
            <a:headEnd type="triangle" w="med" len="med"/>
            <a:tailEnd/>
          </a:ln>
          <a:effectLst/>
        </p:spPr>
        <p:txBody>
          <a:bodyPr wrap="none"/>
          <a:lstStyle/>
          <a:p>
            <a:endParaRPr lang="en-US"/>
          </a:p>
        </p:txBody>
      </p:sp>
      <p:sp>
        <p:nvSpPr>
          <p:cNvPr id="7263" name="Line 95"/>
          <p:cNvSpPr>
            <a:spLocks noChangeShapeType="1"/>
          </p:cNvSpPr>
          <p:nvPr/>
        </p:nvSpPr>
        <p:spPr bwMode="auto">
          <a:xfrm rot="5400000" flipH="1" flipV="1">
            <a:off x="2705100" y="1368425"/>
            <a:ext cx="0" cy="190500"/>
          </a:xfrm>
          <a:prstGeom prst="line">
            <a:avLst/>
          </a:prstGeom>
          <a:noFill/>
          <a:ln w="9525">
            <a:solidFill>
              <a:schemeClr val="tx1"/>
            </a:solidFill>
            <a:round/>
            <a:headEnd type="triangle" w="med" len="med"/>
            <a:tailEnd/>
          </a:ln>
          <a:effectLst/>
        </p:spPr>
        <p:txBody>
          <a:bodyPr wrap="none"/>
          <a:lstStyle/>
          <a:p>
            <a:endParaRPr lang="en-US"/>
          </a:p>
        </p:txBody>
      </p:sp>
      <p:sp>
        <p:nvSpPr>
          <p:cNvPr id="7264" name="Text Box 96"/>
          <p:cNvSpPr txBox="1">
            <a:spLocks noChangeArrowheads="1"/>
          </p:cNvSpPr>
          <p:nvPr/>
        </p:nvSpPr>
        <p:spPr bwMode="auto">
          <a:xfrm>
            <a:off x="2776538" y="909638"/>
            <a:ext cx="438150" cy="519112"/>
          </a:xfrm>
          <a:prstGeom prst="rect">
            <a:avLst/>
          </a:prstGeom>
          <a:noFill/>
          <a:ln w="9525">
            <a:noFill/>
            <a:miter lim="800000"/>
            <a:headEnd/>
            <a:tailEnd/>
          </a:ln>
          <a:effectLst/>
        </p:spPr>
        <p:txBody>
          <a:bodyPr wrap="none">
            <a:spAutoFit/>
          </a:bodyPr>
          <a:lstStyle/>
          <a:p>
            <a:r>
              <a:rPr lang="en-US" sz="2800">
                <a:latin typeface="Symbol" pitchFamily="18" charset="2"/>
              </a:rPr>
              <a:t>I</a:t>
            </a:r>
            <a:r>
              <a:rPr lang="en-US" sz="2800" baseline="-25000"/>
              <a:t>a</a:t>
            </a:r>
          </a:p>
        </p:txBody>
      </p:sp>
      <p:sp>
        <p:nvSpPr>
          <p:cNvPr id="7265" name="Text Box 97"/>
          <p:cNvSpPr txBox="1">
            <a:spLocks noChangeArrowheads="1"/>
          </p:cNvSpPr>
          <p:nvPr/>
        </p:nvSpPr>
        <p:spPr bwMode="auto">
          <a:xfrm>
            <a:off x="2319338" y="3640138"/>
            <a:ext cx="423862" cy="519112"/>
          </a:xfrm>
          <a:prstGeom prst="rect">
            <a:avLst/>
          </a:prstGeom>
          <a:noFill/>
          <a:ln w="9525">
            <a:noFill/>
            <a:miter lim="800000"/>
            <a:headEnd/>
            <a:tailEnd/>
          </a:ln>
          <a:effectLst/>
        </p:spPr>
        <p:txBody>
          <a:bodyPr wrap="none">
            <a:spAutoFit/>
          </a:bodyPr>
          <a:lstStyle/>
          <a:p>
            <a:r>
              <a:rPr lang="en-US" sz="2800">
                <a:latin typeface="Symbol" pitchFamily="18" charset="2"/>
              </a:rPr>
              <a:t>I</a:t>
            </a:r>
            <a:r>
              <a:rPr lang="en-US" sz="2800" baseline="-25000"/>
              <a:t>c</a:t>
            </a:r>
          </a:p>
        </p:txBody>
      </p:sp>
      <p:sp>
        <p:nvSpPr>
          <p:cNvPr id="7266" name="Line 98"/>
          <p:cNvSpPr>
            <a:spLocks noChangeShapeType="1"/>
          </p:cNvSpPr>
          <p:nvPr/>
        </p:nvSpPr>
        <p:spPr bwMode="auto">
          <a:xfrm flipH="1">
            <a:off x="1681163" y="2538413"/>
            <a:ext cx="576262" cy="0"/>
          </a:xfrm>
          <a:prstGeom prst="line">
            <a:avLst/>
          </a:prstGeom>
          <a:noFill/>
          <a:ln w="19050">
            <a:solidFill>
              <a:schemeClr val="tx1"/>
            </a:solidFill>
            <a:round/>
            <a:headEnd/>
            <a:tailEnd type="none" w="lg" len="lg"/>
          </a:ln>
          <a:effectLst/>
        </p:spPr>
        <p:txBody>
          <a:bodyPr wrap="none"/>
          <a:lstStyle/>
          <a:p>
            <a:endParaRPr lang="en-US"/>
          </a:p>
        </p:txBody>
      </p:sp>
      <p:sp>
        <p:nvSpPr>
          <p:cNvPr id="7267" name="Line 99"/>
          <p:cNvSpPr>
            <a:spLocks noChangeShapeType="1"/>
          </p:cNvSpPr>
          <p:nvPr/>
        </p:nvSpPr>
        <p:spPr bwMode="auto">
          <a:xfrm flipH="1">
            <a:off x="1682750" y="1463675"/>
            <a:ext cx="739775" cy="0"/>
          </a:xfrm>
          <a:prstGeom prst="line">
            <a:avLst/>
          </a:prstGeom>
          <a:noFill/>
          <a:ln w="19050">
            <a:solidFill>
              <a:schemeClr val="tx1"/>
            </a:solidFill>
            <a:round/>
            <a:headEnd/>
            <a:tailEnd type="none" w="lg" len="lg"/>
          </a:ln>
          <a:effectLst/>
        </p:spPr>
        <p:txBody>
          <a:bodyPr wrap="none"/>
          <a:lstStyle/>
          <a:p>
            <a:endParaRPr lang="en-US"/>
          </a:p>
        </p:txBody>
      </p:sp>
      <p:sp>
        <p:nvSpPr>
          <p:cNvPr id="7268" name="Line 100"/>
          <p:cNvSpPr>
            <a:spLocks noChangeShapeType="1"/>
          </p:cNvSpPr>
          <p:nvPr/>
        </p:nvSpPr>
        <p:spPr bwMode="auto">
          <a:xfrm flipH="1">
            <a:off x="695325" y="3640138"/>
            <a:ext cx="1668463" cy="0"/>
          </a:xfrm>
          <a:prstGeom prst="line">
            <a:avLst/>
          </a:prstGeom>
          <a:noFill/>
          <a:ln w="19050">
            <a:solidFill>
              <a:schemeClr val="tx1"/>
            </a:solidFill>
            <a:round/>
            <a:headEnd/>
            <a:tailEnd type="none" w="lg" len="lg"/>
          </a:ln>
          <a:effectLst/>
        </p:spPr>
        <p:txBody>
          <a:bodyPr wrap="none"/>
          <a:lstStyle/>
          <a:p>
            <a:endParaRPr lang="en-US"/>
          </a:p>
        </p:txBody>
      </p:sp>
      <p:sp>
        <p:nvSpPr>
          <p:cNvPr id="7269" name="Line 101"/>
          <p:cNvSpPr>
            <a:spLocks noChangeShapeType="1"/>
          </p:cNvSpPr>
          <p:nvPr/>
        </p:nvSpPr>
        <p:spPr bwMode="auto">
          <a:xfrm>
            <a:off x="695325" y="3536950"/>
            <a:ext cx="0" cy="103188"/>
          </a:xfrm>
          <a:prstGeom prst="line">
            <a:avLst/>
          </a:prstGeom>
          <a:noFill/>
          <a:ln w="19050">
            <a:solidFill>
              <a:schemeClr val="tx1"/>
            </a:solidFill>
            <a:round/>
            <a:headEnd/>
            <a:tailEnd type="none" w="lg" len="lg"/>
          </a:ln>
          <a:effectLst/>
        </p:spPr>
        <p:txBody>
          <a:bodyPr wrap="none"/>
          <a:lstStyle/>
          <a:p>
            <a:endParaRPr lang="en-US"/>
          </a:p>
        </p:txBody>
      </p:sp>
      <p:sp>
        <p:nvSpPr>
          <p:cNvPr id="7270" name="Line 102"/>
          <p:cNvSpPr>
            <a:spLocks noChangeShapeType="1"/>
          </p:cNvSpPr>
          <p:nvPr/>
        </p:nvSpPr>
        <p:spPr bwMode="auto">
          <a:xfrm flipV="1">
            <a:off x="3011488" y="3633788"/>
            <a:ext cx="130175" cy="6350"/>
          </a:xfrm>
          <a:prstGeom prst="line">
            <a:avLst/>
          </a:prstGeom>
          <a:noFill/>
          <a:ln w="19050">
            <a:solidFill>
              <a:schemeClr val="tx1"/>
            </a:solidFill>
            <a:round/>
            <a:headEnd/>
            <a:tailEnd type="none" w="lg" len="lg"/>
          </a:ln>
          <a:effectLst/>
        </p:spPr>
        <p:txBody>
          <a:bodyPr wrap="none"/>
          <a:lstStyle/>
          <a:p>
            <a:endParaRPr lang="en-US"/>
          </a:p>
        </p:txBody>
      </p:sp>
      <p:sp>
        <p:nvSpPr>
          <p:cNvPr id="7271" name="Line 103"/>
          <p:cNvSpPr>
            <a:spLocks noChangeShapeType="1"/>
          </p:cNvSpPr>
          <p:nvPr/>
        </p:nvSpPr>
        <p:spPr bwMode="auto">
          <a:xfrm>
            <a:off x="3141663" y="3489325"/>
            <a:ext cx="0" cy="150813"/>
          </a:xfrm>
          <a:prstGeom prst="line">
            <a:avLst/>
          </a:prstGeom>
          <a:noFill/>
          <a:ln w="19050">
            <a:solidFill>
              <a:schemeClr val="tx1"/>
            </a:solidFill>
            <a:round/>
            <a:headEnd/>
            <a:tailEnd type="none" w="lg" len="lg"/>
          </a:ln>
          <a:effectLst/>
        </p:spPr>
        <p:txBody>
          <a:bodyPr wrap="none"/>
          <a:lstStyle/>
          <a:p>
            <a:endParaRPr lang="en-US"/>
          </a:p>
        </p:txBody>
      </p:sp>
      <p:sp>
        <p:nvSpPr>
          <p:cNvPr id="7272" name="Line 104"/>
          <p:cNvSpPr>
            <a:spLocks noChangeShapeType="1"/>
          </p:cNvSpPr>
          <p:nvPr/>
        </p:nvSpPr>
        <p:spPr bwMode="auto">
          <a:xfrm>
            <a:off x="3011488" y="2538413"/>
            <a:ext cx="130175" cy="0"/>
          </a:xfrm>
          <a:prstGeom prst="line">
            <a:avLst/>
          </a:prstGeom>
          <a:noFill/>
          <a:ln w="19050">
            <a:solidFill>
              <a:schemeClr val="tx1"/>
            </a:solidFill>
            <a:round/>
            <a:headEnd/>
            <a:tailEnd type="none" w="lg" len="lg"/>
          </a:ln>
          <a:effectLst/>
        </p:spPr>
        <p:txBody>
          <a:bodyPr wrap="none"/>
          <a:lstStyle/>
          <a:p>
            <a:endParaRPr lang="en-US"/>
          </a:p>
        </p:txBody>
      </p:sp>
      <p:sp>
        <p:nvSpPr>
          <p:cNvPr id="7273" name="Line 105"/>
          <p:cNvSpPr>
            <a:spLocks noChangeShapeType="1"/>
          </p:cNvSpPr>
          <p:nvPr/>
        </p:nvSpPr>
        <p:spPr bwMode="auto">
          <a:xfrm flipV="1">
            <a:off x="3141663" y="1463675"/>
            <a:ext cx="0" cy="1171575"/>
          </a:xfrm>
          <a:prstGeom prst="line">
            <a:avLst/>
          </a:prstGeom>
          <a:noFill/>
          <a:ln w="19050">
            <a:solidFill>
              <a:schemeClr val="tx1"/>
            </a:solidFill>
            <a:round/>
            <a:headEnd/>
            <a:tailEnd type="none" w="lg" len="lg"/>
          </a:ln>
          <a:effectLst/>
        </p:spPr>
        <p:txBody>
          <a:bodyPr wrap="none"/>
          <a:lstStyle/>
          <a:p>
            <a:endParaRPr lang="en-US"/>
          </a:p>
        </p:txBody>
      </p:sp>
      <p:sp>
        <p:nvSpPr>
          <p:cNvPr id="7274" name="Line 106"/>
          <p:cNvSpPr>
            <a:spLocks noChangeShapeType="1"/>
          </p:cNvSpPr>
          <p:nvPr/>
        </p:nvSpPr>
        <p:spPr bwMode="auto">
          <a:xfrm>
            <a:off x="3011488" y="1463675"/>
            <a:ext cx="130175" cy="0"/>
          </a:xfrm>
          <a:prstGeom prst="line">
            <a:avLst/>
          </a:prstGeom>
          <a:noFill/>
          <a:ln w="19050">
            <a:solidFill>
              <a:schemeClr val="tx1"/>
            </a:solidFill>
            <a:round/>
            <a:headEnd/>
            <a:tailEnd type="none" w="lg" len="lg"/>
          </a:ln>
          <a:effectLst/>
        </p:spPr>
        <p:txBody>
          <a:bodyPr wrap="none"/>
          <a:lstStyle/>
          <a:p>
            <a:endParaRPr lang="en-US"/>
          </a:p>
        </p:txBody>
      </p:sp>
      <p:sp>
        <p:nvSpPr>
          <p:cNvPr id="7275" name="Line 107"/>
          <p:cNvSpPr>
            <a:spLocks noChangeShapeType="1"/>
          </p:cNvSpPr>
          <p:nvPr/>
        </p:nvSpPr>
        <p:spPr bwMode="auto">
          <a:xfrm flipV="1">
            <a:off x="695325" y="1463675"/>
            <a:ext cx="0" cy="1225550"/>
          </a:xfrm>
          <a:prstGeom prst="line">
            <a:avLst/>
          </a:prstGeom>
          <a:noFill/>
          <a:ln w="19050">
            <a:solidFill>
              <a:schemeClr val="tx1"/>
            </a:solidFill>
            <a:round/>
            <a:headEnd/>
            <a:tailEnd type="none" w="lg" len="lg"/>
          </a:ln>
          <a:effectLst/>
        </p:spPr>
        <p:txBody>
          <a:bodyPr wrap="none"/>
          <a:lstStyle/>
          <a:p>
            <a:endParaRPr lang="en-US"/>
          </a:p>
        </p:txBody>
      </p:sp>
      <p:sp>
        <p:nvSpPr>
          <p:cNvPr id="7276" name="Line 108"/>
          <p:cNvSpPr>
            <a:spLocks noChangeShapeType="1"/>
          </p:cNvSpPr>
          <p:nvPr/>
        </p:nvSpPr>
        <p:spPr bwMode="auto">
          <a:xfrm flipH="1">
            <a:off x="695325" y="1463675"/>
            <a:ext cx="161925" cy="0"/>
          </a:xfrm>
          <a:prstGeom prst="line">
            <a:avLst/>
          </a:prstGeom>
          <a:noFill/>
          <a:ln w="19050">
            <a:solidFill>
              <a:schemeClr val="tx1"/>
            </a:solidFill>
            <a:round/>
            <a:headEnd/>
            <a:tailEnd type="none" w="lg" len="lg"/>
          </a:ln>
          <a:effectLst/>
        </p:spPr>
        <p:txBody>
          <a:bodyPr wrap="none"/>
          <a:lstStyle/>
          <a:p>
            <a:endParaRPr lang="en-US"/>
          </a:p>
        </p:txBody>
      </p:sp>
      <p:sp>
        <p:nvSpPr>
          <p:cNvPr id="7277" name="Line 109"/>
          <p:cNvSpPr>
            <a:spLocks noChangeShapeType="1"/>
          </p:cNvSpPr>
          <p:nvPr/>
        </p:nvSpPr>
        <p:spPr bwMode="auto">
          <a:xfrm flipH="1">
            <a:off x="695325" y="2538413"/>
            <a:ext cx="338138" cy="0"/>
          </a:xfrm>
          <a:prstGeom prst="line">
            <a:avLst/>
          </a:prstGeom>
          <a:noFill/>
          <a:ln w="19050">
            <a:solidFill>
              <a:schemeClr val="tx1"/>
            </a:solidFill>
            <a:round/>
            <a:headEnd/>
            <a:tailEnd type="none" w="lg" len="lg"/>
          </a:ln>
          <a:effectLst/>
        </p:spPr>
        <p:txBody>
          <a:bodyPr wrap="none"/>
          <a:lstStyle/>
          <a:p>
            <a:endParaRPr lang="en-US"/>
          </a:p>
        </p:txBody>
      </p:sp>
      <p:sp>
        <p:nvSpPr>
          <p:cNvPr id="7278" name="Text Box 110"/>
          <p:cNvSpPr txBox="1">
            <a:spLocks noChangeArrowheads="1"/>
          </p:cNvSpPr>
          <p:nvPr/>
        </p:nvSpPr>
        <p:spPr bwMode="auto">
          <a:xfrm>
            <a:off x="1204913" y="958850"/>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1</a:t>
            </a:r>
          </a:p>
        </p:txBody>
      </p:sp>
      <p:sp>
        <p:nvSpPr>
          <p:cNvPr id="7279" name="Text Box 111"/>
          <p:cNvSpPr txBox="1">
            <a:spLocks noChangeArrowheads="1"/>
          </p:cNvSpPr>
          <p:nvPr/>
        </p:nvSpPr>
        <p:spPr bwMode="auto">
          <a:xfrm>
            <a:off x="2103438" y="1774825"/>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2</a:t>
            </a:r>
          </a:p>
        </p:txBody>
      </p:sp>
      <p:sp>
        <p:nvSpPr>
          <p:cNvPr id="7280" name="Text Box 112"/>
          <p:cNvSpPr txBox="1">
            <a:spLocks noChangeArrowheads="1"/>
          </p:cNvSpPr>
          <p:nvPr/>
        </p:nvSpPr>
        <p:spPr bwMode="auto">
          <a:xfrm>
            <a:off x="2517775" y="2538413"/>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3</a:t>
            </a:r>
          </a:p>
        </p:txBody>
      </p:sp>
      <p:sp>
        <p:nvSpPr>
          <p:cNvPr id="7281" name="Text Box 113"/>
          <p:cNvSpPr txBox="1">
            <a:spLocks noChangeArrowheads="1"/>
          </p:cNvSpPr>
          <p:nvPr/>
        </p:nvSpPr>
        <p:spPr bwMode="auto">
          <a:xfrm>
            <a:off x="2089150" y="2981325"/>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5</a:t>
            </a:r>
          </a:p>
        </p:txBody>
      </p:sp>
      <p:sp>
        <p:nvSpPr>
          <p:cNvPr id="7282" name="Text Box 114"/>
          <p:cNvSpPr txBox="1">
            <a:spLocks noChangeArrowheads="1"/>
          </p:cNvSpPr>
          <p:nvPr/>
        </p:nvSpPr>
        <p:spPr bwMode="auto">
          <a:xfrm>
            <a:off x="212725" y="2857500"/>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4</a:t>
            </a:r>
          </a:p>
        </p:txBody>
      </p:sp>
      <p:sp>
        <p:nvSpPr>
          <p:cNvPr id="7283" name="Line 115"/>
          <p:cNvSpPr>
            <a:spLocks noChangeShapeType="1"/>
          </p:cNvSpPr>
          <p:nvPr/>
        </p:nvSpPr>
        <p:spPr bwMode="auto">
          <a:xfrm flipH="1">
            <a:off x="1598613" y="2851150"/>
            <a:ext cx="0" cy="266700"/>
          </a:xfrm>
          <a:prstGeom prst="line">
            <a:avLst/>
          </a:prstGeom>
          <a:noFill/>
          <a:ln w="9525">
            <a:solidFill>
              <a:schemeClr val="tx1"/>
            </a:solidFill>
            <a:round/>
            <a:headEnd/>
            <a:tailEnd type="none" w="lg" len="lg"/>
          </a:ln>
          <a:effectLst/>
        </p:spPr>
        <p:txBody>
          <a:bodyPr wrap="none"/>
          <a:lstStyle/>
          <a:p>
            <a:endParaRPr lang="en-US"/>
          </a:p>
        </p:txBody>
      </p:sp>
      <p:grpSp>
        <p:nvGrpSpPr>
          <p:cNvPr id="7284" name="Group 116"/>
          <p:cNvGrpSpPr>
            <a:grpSpLocks/>
          </p:cNvGrpSpPr>
          <p:nvPr/>
        </p:nvGrpSpPr>
        <p:grpSpPr bwMode="auto">
          <a:xfrm>
            <a:off x="1420813" y="2538413"/>
            <a:ext cx="614362" cy="808037"/>
            <a:chOff x="895" y="1599"/>
            <a:chExt cx="387" cy="509"/>
          </a:xfrm>
        </p:grpSpPr>
        <p:sp>
          <p:nvSpPr>
            <p:cNvPr id="7285" name="Line 117"/>
            <p:cNvSpPr>
              <a:spLocks noChangeShapeType="1"/>
            </p:cNvSpPr>
            <p:nvPr/>
          </p:nvSpPr>
          <p:spPr bwMode="auto">
            <a:xfrm flipH="1">
              <a:off x="1007" y="1599"/>
              <a:ext cx="275" cy="197"/>
            </a:xfrm>
            <a:prstGeom prst="line">
              <a:avLst/>
            </a:prstGeom>
            <a:noFill/>
            <a:ln w="19050">
              <a:solidFill>
                <a:schemeClr val="tx1"/>
              </a:solidFill>
              <a:round/>
              <a:headEnd/>
              <a:tailEnd type="none" w="lg" len="lg"/>
            </a:ln>
            <a:effectLst/>
          </p:spPr>
          <p:txBody>
            <a:bodyPr wrap="none"/>
            <a:lstStyle/>
            <a:p>
              <a:endParaRPr lang="en-US"/>
            </a:p>
          </p:txBody>
        </p:sp>
        <p:grpSp>
          <p:nvGrpSpPr>
            <p:cNvPr id="7286" name="Group 118"/>
            <p:cNvGrpSpPr>
              <a:grpSpLocks/>
            </p:cNvGrpSpPr>
            <p:nvPr/>
          </p:nvGrpSpPr>
          <p:grpSpPr bwMode="auto">
            <a:xfrm>
              <a:off x="895" y="1902"/>
              <a:ext cx="223" cy="206"/>
              <a:chOff x="1755" y="2450"/>
              <a:chExt cx="288" cy="242"/>
            </a:xfrm>
          </p:grpSpPr>
          <p:grpSp>
            <p:nvGrpSpPr>
              <p:cNvPr id="7287" name="Group 119"/>
              <p:cNvGrpSpPr>
                <a:grpSpLocks/>
              </p:cNvGrpSpPr>
              <p:nvPr/>
            </p:nvGrpSpPr>
            <p:grpSpPr bwMode="auto">
              <a:xfrm>
                <a:off x="1755" y="2596"/>
                <a:ext cx="288" cy="96"/>
                <a:chOff x="3792" y="2304"/>
                <a:chExt cx="288" cy="96"/>
              </a:xfrm>
            </p:grpSpPr>
            <p:sp>
              <p:nvSpPr>
                <p:cNvPr id="7288" name="Line 120"/>
                <p:cNvSpPr>
                  <a:spLocks noChangeShapeType="1"/>
                </p:cNvSpPr>
                <p:nvPr/>
              </p:nvSpPr>
              <p:spPr bwMode="auto">
                <a:xfrm>
                  <a:off x="3792" y="2304"/>
                  <a:ext cx="288" cy="0"/>
                </a:xfrm>
                <a:prstGeom prst="line">
                  <a:avLst/>
                </a:prstGeom>
                <a:noFill/>
                <a:ln w="9525">
                  <a:solidFill>
                    <a:schemeClr val="tx1"/>
                  </a:solidFill>
                  <a:round/>
                  <a:headEnd/>
                  <a:tailEnd/>
                </a:ln>
                <a:effectLst/>
              </p:spPr>
              <p:txBody>
                <a:bodyPr wrap="none" anchor="ctr"/>
                <a:lstStyle/>
                <a:p>
                  <a:endParaRPr lang="en-US"/>
                </a:p>
              </p:txBody>
            </p:sp>
            <p:sp>
              <p:nvSpPr>
                <p:cNvPr id="7289" name="Line 121"/>
                <p:cNvSpPr>
                  <a:spLocks noChangeShapeType="1"/>
                </p:cNvSpPr>
                <p:nvPr/>
              </p:nvSpPr>
              <p:spPr bwMode="auto">
                <a:xfrm>
                  <a:off x="3840" y="2352"/>
                  <a:ext cx="192" cy="0"/>
                </a:xfrm>
                <a:prstGeom prst="line">
                  <a:avLst/>
                </a:prstGeom>
                <a:noFill/>
                <a:ln w="9525">
                  <a:solidFill>
                    <a:schemeClr val="tx1"/>
                  </a:solidFill>
                  <a:round/>
                  <a:headEnd/>
                  <a:tailEnd/>
                </a:ln>
                <a:effectLst/>
              </p:spPr>
              <p:txBody>
                <a:bodyPr wrap="none" anchor="ctr"/>
                <a:lstStyle/>
                <a:p>
                  <a:endParaRPr lang="en-US"/>
                </a:p>
              </p:txBody>
            </p:sp>
            <p:sp>
              <p:nvSpPr>
                <p:cNvPr id="7290" name="Line 122"/>
                <p:cNvSpPr>
                  <a:spLocks noChangeShapeType="1"/>
                </p:cNvSpPr>
                <p:nvPr/>
              </p:nvSpPr>
              <p:spPr bwMode="auto">
                <a:xfrm>
                  <a:off x="3888" y="2400"/>
                  <a:ext cx="96" cy="0"/>
                </a:xfrm>
                <a:prstGeom prst="line">
                  <a:avLst/>
                </a:prstGeom>
                <a:noFill/>
                <a:ln w="9525">
                  <a:solidFill>
                    <a:schemeClr val="tx1"/>
                  </a:solidFill>
                  <a:round/>
                  <a:headEnd/>
                  <a:tailEnd/>
                </a:ln>
                <a:effectLst/>
              </p:spPr>
              <p:txBody>
                <a:bodyPr wrap="none" anchor="ctr"/>
                <a:lstStyle/>
                <a:p>
                  <a:endParaRPr lang="en-US"/>
                </a:p>
              </p:txBody>
            </p:sp>
          </p:grpSp>
          <p:sp>
            <p:nvSpPr>
              <p:cNvPr id="7291" name="Line 123"/>
              <p:cNvSpPr>
                <a:spLocks noChangeShapeType="1"/>
              </p:cNvSpPr>
              <p:nvPr/>
            </p:nvSpPr>
            <p:spPr bwMode="auto">
              <a:xfrm flipV="1">
                <a:off x="1900" y="2450"/>
                <a:ext cx="0" cy="146"/>
              </a:xfrm>
              <a:prstGeom prst="line">
                <a:avLst/>
              </a:prstGeom>
              <a:noFill/>
              <a:ln w="9525">
                <a:solidFill>
                  <a:schemeClr val="tx1"/>
                </a:solidFill>
                <a:round/>
                <a:headEnd/>
                <a:tailEnd type="none" w="lg" len="lg"/>
              </a:ln>
              <a:effectLst/>
            </p:spPr>
            <p:txBody>
              <a:bodyPr wrap="none"/>
              <a:lstStyle/>
              <a:p>
                <a:endParaRPr lang="en-US"/>
              </a:p>
            </p:txBody>
          </p:sp>
        </p:grpSp>
      </p:grpSp>
      <p:sp>
        <p:nvSpPr>
          <p:cNvPr id="7292" name="Oval 124"/>
          <p:cNvSpPr>
            <a:spLocks noChangeArrowheads="1"/>
          </p:cNvSpPr>
          <p:nvPr/>
        </p:nvSpPr>
        <p:spPr bwMode="auto">
          <a:xfrm>
            <a:off x="3082925" y="2478088"/>
            <a:ext cx="115888" cy="115887"/>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7293" name="Oval 125"/>
          <p:cNvSpPr>
            <a:spLocks noChangeArrowheads="1"/>
          </p:cNvSpPr>
          <p:nvPr/>
        </p:nvSpPr>
        <p:spPr bwMode="auto">
          <a:xfrm>
            <a:off x="635000" y="2478088"/>
            <a:ext cx="115888" cy="115887"/>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7294" name="Oval 126"/>
          <p:cNvSpPr>
            <a:spLocks noChangeArrowheads="1"/>
          </p:cNvSpPr>
          <p:nvPr/>
        </p:nvSpPr>
        <p:spPr bwMode="auto">
          <a:xfrm>
            <a:off x="1973263" y="3575050"/>
            <a:ext cx="115887" cy="115888"/>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7295" name="Oval 127"/>
          <p:cNvSpPr>
            <a:spLocks noChangeArrowheads="1"/>
          </p:cNvSpPr>
          <p:nvPr/>
        </p:nvSpPr>
        <p:spPr bwMode="auto">
          <a:xfrm>
            <a:off x="3082925" y="3581400"/>
            <a:ext cx="115888" cy="115888"/>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7296" name="Text Box 128"/>
          <p:cNvSpPr txBox="1">
            <a:spLocks noChangeArrowheads="1"/>
          </p:cNvSpPr>
          <p:nvPr/>
        </p:nvSpPr>
        <p:spPr bwMode="auto">
          <a:xfrm>
            <a:off x="1795463" y="847725"/>
            <a:ext cx="461962" cy="519113"/>
          </a:xfrm>
          <a:prstGeom prst="rect">
            <a:avLst/>
          </a:prstGeom>
          <a:noFill/>
          <a:ln w="9525">
            <a:noFill/>
            <a:miter lim="800000"/>
            <a:headEnd/>
            <a:tailEnd type="none" w="lg" len="lg"/>
          </a:ln>
          <a:effectLst/>
        </p:spPr>
        <p:txBody>
          <a:bodyPr wrap="none">
            <a:spAutoFit/>
          </a:bodyPr>
          <a:lstStyle/>
          <a:p>
            <a:r>
              <a:rPr lang="en-US" sz="2800" b="1" i="1">
                <a:latin typeface="Times New Roman" pitchFamily="18" charset="0"/>
              </a:rPr>
              <a:t>v</a:t>
            </a:r>
            <a:r>
              <a:rPr lang="en-US" sz="2800" b="1" i="1" baseline="-25000">
                <a:latin typeface="Times New Roman" pitchFamily="18" charset="0"/>
              </a:rPr>
              <a:t>1</a:t>
            </a:r>
          </a:p>
        </p:txBody>
      </p:sp>
      <p:sp>
        <p:nvSpPr>
          <p:cNvPr id="7297" name="Text Box 129"/>
          <p:cNvSpPr txBox="1">
            <a:spLocks noChangeArrowheads="1"/>
          </p:cNvSpPr>
          <p:nvPr/>
        </p:nvSpPr>
        <p:spPr bwMode="auto">
          <a:xfrm>
            <a:off x="144463" y="2217738"/>
            <a:ext cx="461962" cy="519112"/>
          </a:xfrm>
          <a:prstGeom prst="rect">
            <a:avLst/>
          </a:prstGeom>
          <a:noFill/>
          <a:ln w="9525">
            <a:noFill/>
            <a:miter lim="800000"/>
            <a:headEnd/>
            <a:tailEnd type="none" w="lg" len="lg"/>
          </a:ln>
          <a:effectLst/>
        </p:spPr>
        <p:txBody>
          <a:bodyPr wrap="none">
            <a:spAutoFit/>
          </a:bodyPr>
          <a:lstStyle/>
          <a:p>
            <a:r>
              <a:rPr lang="en-US" sz="2800" b="1" i="1">
                <a:latin typeface="Times New Roman" pitchFamily="18" charset="0"/>
              </a:rPr>
              <a:t>v</a:t>
            </a:r>
            <a:r>
              <a:rPr lang="en-US" sz="2800" b="1" i="1" baseline="-25000">
                <a:latin typeface="Times New Roman" pitchFamily="18" charset="0"/>
              </a:rPr>
              <a:t>2</a:t>
            </a:r>
          </a:p>
        </p:txBody>
      </p:sp>
      <p:sp>
        <p:nvSpPr>
          <p:cNvPr id="7298" name="Text Box 130"/>
          <p:cNvSpPr txBox="1">
            <a:spLocks noChangeArrowheads="1"/>
          </p:cNvSpPr>
          <p:nvPr/>
        </p:nvSpPr>
        <p:spPr bwMode="auto">
          <a:xfrm>
            <a:off x="1741488" y="3697288"/>
            <a:ext cx="461962" cy="519112"/>
          </a:xfrm>
          <a:prstGeom prst="rect">
            <a:avLst/>
          </a:prstGeom>
          <a:noFill/>
          <a:ln w="9525">
            <a:noFill/>
            <a:miter lim="800000"/>
            <a:headEnd/>
            <a:tailEnd type="none" w="lg" len="lg"/>
          </a:ln>
          <a:effectLst/>
        </p:spPr>
        <p:txBody>
          <a:bodyPr wrap="none">
            <a:spAutoFit/>
          </a:bodyPr>
          <a:lstStyle/>
          <a:p>
            <a:r>
              <a:rPr lang="en-US" sz="2800" b="1" i="1">
                <a:latin typeface="Times New Roman" pitchFamily="18" charset="0"/>
              </a:rPr>
              <a:t>v</a:t>
            </a:r>
            <a:r>
              <a:rPr lang="en-US" sz="2800" b="1" i="1" baseline="-25000">
                <a:latin typeface="Times New Roman" pitchFamily="18" charset="0"/>
              </a:rPr>
              <a:t>4</a:t>
            </a:r>
          </a:p>
        </p:txBody>
      </p:sp>
      <p:sp>
        <p:nvSpPr>
          <p:cNvPr id="7299" name="Text Box 131"/>
          <p:cNvSpPr txBox="1">
            <a:spLocks noChangeArrowheads="1"/>
          </p:cNvSpPr>
          <p:nvPr/>
        </p:nvSpPr>
        <p:spPr bwMode="auto">
          <a:xfrm>
            <a:off x="3141663" y="3536950"/>
            <a:ext cx="541337" cy="519113"/>
          </a:xfrm>
          <a:prstGeom prst="rect">
            <a:avLst/>
          </a:prstGeom>
          <a:noFill/>
          <a:ln w="9525">
            <a:noFill/>
            <a:miter lim="800000"/>
            <a:headEnd/>
            <a:tailEnd type="none" w="lg" len="lg"/>
          </a:ln>
          <a:effectLst/>
        </p:spPr>
        <p:txBody>
          <a:bodyPr>
            <a:spAutoFit/>
          </a:bodyPr>
          <a:lstStyle/>
          <a:p>
            <a:r>
              <a:rPr lang="en-US" sz="2800" b="1" i="1">
                <a:latin typeface="Times New Roman" pitchFamily="18" charset="0"/>
              </a:rPr>
              <a:t>v</a:t>
            </a:r>
            <a:r>
              <a:rPr lang="en-US" sz="2800" b="1" i="1" baseline="-25000">
                <a:latin typeface="Times New Roman" pitchFamily="18" charset="0"/>
              </a:rPr>
              <a:t>5</a:t>
            </a:r>
          </a:p>
        </p:txBody>
      </p:sp>
      <p:grpSp>
        <p:nvGrpSpPr>
          <p:cNvPr id="7300" name="Group 132"/>
          <p:cNvGrpSpPr>
            <a:grpSpLocks/>
          </p:cNvGrpSpPr>
          <p:nvPr/>
        </p:nvGrpSpPr>
        <p:grpSpPr bwMode="auto">
          <a:xfrm>
            <a:off x="4337050" y="1352550"/>
            <a:ext cx="3748088" cy="2998788"/>
            <a:chOff x="2732" y="852"/>
            <a:chExt cx="2361" cy="1889"/>
          </a:xfrm>
        </p:grpSpPr>
        <p:sp>
          <p:nvSpPr>
            <p:cNvPr id="7301" name="Freeform 133"/>
            <p:cNvSpPr>
              <a:spLocks/>
            </p:cNvSpPr>
            <p:nvPr/>
          </p:nvSpPr>
          <p:spPr bwMode="auto">
            <a:xfrm>
              <a:off x="2732" y="852"/>
              <a:ext cx="181" cy="1887"/>
            </a:xfrm>
            <a:custGeom>
              <a:avLst/>
              <a:gdLst/>
              <a:ahLst/>
              <a:cxnLst>
                <a:cxn ang="0">
                  <a:pos x="145" y="0"/>
                </a:cxn>
                <a:cxn ang="0">
                  <a:pos x="0" y="0"/>
                </a:cxn>
                <a:cxn ang="0">
                  <a:pos x="0" y="1887"/>
                </a:cxn>
                <a:cxn ang="0">
                  <a:pos x="181" y="1887"/>
                </a:cxn>
              </a:cxnLst>
              <a:rect l="0" t="0" r="r" b="b"/>
              <a:pathLst>
                <a:path w="181" h="1887">
                  <a:moveTo>
                    <a:pt x="145" y="0"/>
                  </a:moveTo>
                  <a:lnTo>
                    <a:pt x="0" y="0"/>
                  </a:lnTo>
                  <a:lnTo>
                    <a:pt x="0" y="1887"/>
                  </a:lnTo>
                  <a:lnTo>
                    <a:pt x="181" y="1887"/>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7302" name="Freeform 134"/>
            <p:cNvSpPr>
              <a:spLocks/>
            </p:cNvSpPr>
            <p:nvPr/>
          </p:nvSpPr>
          <p:spPr bwMode="auto">
            <a:xfrm flipH="1">
              <a:off x="4912" y="854"/>
              <a:ext cx="181" cy="1887"/>
            </a:xfrm>
            <a:custGeom>
              <a:avLst/>
              <a:gdLst/>
              <a:ahLst/>
              <a:cxnLst>
                <a:cxn ang="0">
                  <a:pos x="145" y="0"/>
                </a:cxn>
                <a:cxn ang="0">
                  <a:pos x="0" y="0"/>
                </a:cxn>
                <a:cxn ang="0">
                  <a:pos x="0" y="1887"/>
                </a:cxn>
                <a:cxn ang="0">
                  <a:pos x="181" y="1887"/>
                </a:cxn>
              </a:cxnLst>
              <a:rect l="0" t="0" r="r" b="b"/>
              <a:pathLst>
                <a:path w="181" h="1887">
                  <a:moveTo>
                    <a:pt x="145" y="0"/>
                  </a:moveTo>
                  <a:lnTo>
                    <a:pt x="0" y="0"/>
                  </a:lnTo>
                  <a:lnTo>
                    <a:pt x="0" y="1887"/>
                  </a:lnTo>
                  <a:lnTo>
                    <a:pt x="181" y="1887"/>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grpSp>
      <p:grpSp>
        <p:nvGrpSpPr>
          <p:cNvPr id="7303" name="Group 135"/>
          <p:cNvGrpSpPr>
            <a:grpSpLocks/>
          </p:cNvGrpSpPr>
          <p:nvPr/>
        </p:nvGrpSpPr>
        <p:grpSpPr bwMode="auto">
          <a:xfrm>
            <a:off x="4686300" y="1328738"/>
            <a:ext cx="3111500" cy="3040062"/>
            <a:chOff x="2952" y="837"/>
            <a:chExt cx="1960" cy="1915"/>
          </a:xfrm>
        </p:grpSpPr>
        <p:sp>
          <p:nvSpPr>
            <p:cNvPr id="7304" name="Line 136"/>
            <p:cNvSpPr>
              <a:spLocks noChangeShapeType="1"/>
            </p:cNvSpPr>
            <p:nvPr/>
          </p:nvSpPr>
          <p:spPr bwMode="auto">
            <a:xfrm>
              <a:off x="3207" y="838"/>
              <a:ext cx="0" cy="1914"/>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05" name="Line 137"/>
            <p:cNvSpPr>
              <a:spLocks noChangeShapeType="1"/>
            </p:cNvSpPr>
            <p:nvPr/>
          </p:nvSpPr>
          <p:spPr bwMode="auto">
            <a:xfrm>
              <a:off x="4174" y="837"/>
              <a:ext cx="0" cy="1914"/>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06" name="Line 138"/>
            <p:cNvSpPr>
              <a:spLocks noChangeShapeType="1"/>
            </p:cNvSpPr>
            <p:nvPr/>
          </p:nvSpPr>
          <p:spPr bwMode="auto">
            <a:xfrm>
              <a:off x="3690" y="838"/>
              <a:ext cx="0" cy="1914"/>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07" name="Line 139"/>
            <p:cNvSpPr>
              <a:spLocks noChangeShapeType="1"/>
            </p:cNvSpPr>
            <p:nvPr/>
          </p:nvSpPr>
          <p:spPr bwMode="auto">
            <a:xfrm>
              <a:off x="4658" y="838"/>
              <a:ext cx="0" cy="1914"/>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08" name="Line 140"/>
            <p:cNvSpPr>
              <a:spLocks noChangeShapeType="1"/>
            </p:cNvSpPr>
            <p:nvPr/>
          </p:nvSpPr>
          <p:spPr bwMode="auto">
            <a:xfrm>
              <a:off x="2952" y="1169"/>
              <a:ext cx="1960" cy="0"/>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09" name="Line 141"/>
            <p:cNvSpPr>
              <a:spLocks noChangeShapeType="1"/>
            </p:cNvSpPr>
            <p:nvPr/>
          </p:nvSpPr>
          <p:spPr bwMode="auto">
            <a:xfrm>
              <a:off x="2952" y="1576"/>
              <a:ext cx="1960" cy="0"/>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10" name="Line 142"/>
            <p:cNvSpPr>
              <a:spLocks noChangeShapeType="1"/>
            </p:cNvSpPr>
            <p:nvPr/>
          </p:nvSpPr>
          <p:spPr bwMode="auto">
            <a:xfrm>
              <a:off x="2952" y="2390"/>
              <a:ext cx="1960" cy="0"/>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11" name="Line 143"/>
            <p:cNvSpPr>
              <a:spLocks noChangeShapeType="1"/>
            </p:cNvSpPr>
            <p:nvPr/>
          </p:nvSpPr>
          <p:spPr bwMode="auto">
            <a:xfrm>
              <a:off x="2952" y="1983"/>
              <a:ext cx="1960" cy="0"/>
            </a:xfrm>
            <a:prstGeom prst="line">
              <a:avLst/>
            </a:prstGeom>
            <a:noFill/>
            <a:ln w="9525">
              <a:solidFill>
                <a:schemeClr val="tx1"/>
              </a:solidFill>
              <a:prstDash val="sysDot"/>
              <a:round/>
              <a:headEnd/>
              <a:tailEnd type="none" w="lg" len="lg"/>
            </a:ln>
            <a:effectLst/>
          </p:spPr>
          <p:txBody>
            <a:bodyPr wrap="none"/>
            <a:lstStyle/>
            <a:p>
              <a:endParaRPr lang="en-US"/>
            </a:p>
          </p:txBody>
        </p:sp>
      </p:grpSp>
      <p:sp>
        <p:nvSpPr>
          <p:cNvPr id="7312" name="Text Box 144"/>
          <p:cNvSpPr txBox="1">
            <a:spLocks noChangeArrowheads="1"/>
          </p:cNvSpPr>
          <p:nvPr/>
        </p:nvSpPr>
        <p:spPr bwMode="auto">
          <a:xfrm>
            <a:off x="4337050" y="1381125"/>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1</a:t>
            </a:r>
          </a:p>
        </p:txBody>
      </p:sp>
      <p:sp>
        <p:nvSpPr>
          <p:cNvPr id="7313" name="Text Box 145"/>
          <p:cNvSpPr txBox="1">
            <a:spLocks noChangeArrowheads="1"/>
          </p:cNvSpPr>
          <p:nvPr/>
        </p:nvSpPr>
        <p:spPr bwMode="auto">
          <a:xfrm>
            <a:off x="5267325" y="1379538"/>
            <a:ext cx="477838"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1</a:t>
            </a:r>
          </a:p>
        </p:txBody>
      </p:sp>
      <p:sp>
        <p:nvSpPr>
          <p:cNvPr id="7314" name="Text Box 146"/>
          <p:cNvSpPr txBox="1">
            <a:spLocks noChangeArrowheads="1"/>
          </p:cNvSpPr>
          <p:nvPr/>
        </p:nvSpPr>
        <p:spPr bwMode="auto">
          <a:xfrm>
            <a:off x="4446588" y="2022475"/>
            <a:ext cx="477837"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1</a:t>
            </a:r>
          </a:p>
        </p:txBody>
      </p:sp>
      <p:sp>
        <p:nvSpPr>
          <p:cNvPr id="7315" name="Text Box 147"/>
          <p:cNvSpPr txBox="1">
            <a:spLocks noChangeArrowheads="1"/>
          </p:cNvSpPr>
          <p:nvPr/>
        </p:nvSpPr>
        <p:spPr bwMode="auto">
          <a:xfrm>
            <a:off x="5091113" y="2022475"/>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1</a:t>
            </a:r>
          </a:p>
        </p:txBody>
      </p:sp>
      <p:sp>
        <p:nvSpPr>
          <p:cNvPr id="7316" name="Text Box 148"/>
          <p:cNvSpPr txBox="1">
            <a:spLocks noChangeArrowheads="1"/>
          </p:cNvSpPr>
          <p:nvPr/>
        </p:nvSpPr>
        <p:spPr bwMode="auto">
          <a:xfrm>
            <a:off x="4562475" y="1381125"/>
            <a:ext cx="600075"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 g</a:t>
            </a:r>
            <a:r>
              <a:rPr lang="en-US" sz="2000" baseline="-25000">
                <a:latin typeface="Times New Roman" pitchFamily="18" charset="0"/>
              </a:rPr>
              <a:t>2</a:t>
            </a:r>
          </a:p>
        </p:txBody>
      </p:sp>
      <p:sp>
        <p:nvSpPr>
          <p:cNvPr id="7317" name="Text Box 149"/>
          <p:cNvSpPr txBox="1">
            <a:spLocks noChangeArrowheads="1"/>
          </p:cNvSpPr>
          <p:nvPr/>
        </p:nvSpPr>
        <p:spPr bwMode="auto">
          <a:xfrm>
            <a:off x="5829300" y="2655888"/>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3</a:t>
            </a:r>
          </a:p>
        </p:txBody>
      </p:sp>
      <p:sp>
        <p:nvSpPr>
          <p:cNvPr id="7318" name="Text Box 150"/>
          <p:cNvSpPr txBox="1">
            <a:spLocks noChangeArrowheads="1"/>
          </p:cNvSpPr>
          <p:nvPr/>
        </p:nvSpPr>
        <p:spPr bwMode="auto">
          <a:xfrm>
            <a:off x="5267325" y="2051050"/>
            <a:ext cx="600075"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 g</a:t>
            </a:r>
            <a:r>
              <a:rPr lang="en-US" sz="2000" baseline="-25000">
                <a:latin typeface="Times New Roman" pitchFamily="18" charset="0"/>
              </a:rPr>
              <a:t>4</a:t>
            </a:r>
          </a:p>
        </p:txBody>
      </p:sp>
      <p:sp>
        <p:nvSpPr>
          <p:cNvPr id="7319" name="Text Box 151"/>
          <p:cNvSpPr txBox="1">
            <a:spLocks noChangeArrowheads="1"/>
          </p:cNvSpPr>
          <p:nvPr/>
        </p:nvSpPr>
        <p:spPr bwMode="auto">
          <a:xfrm>
            <a:off x="6832600" y="2024063"/>
            <a:ext cx="477838"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4</a:t>
            </a:r>
          </a:p>
        </p:txBody>
      </p:sp>
      <p:sp>
        <p:nvSpPr>
          <p:cNvPr id="7320" name="Text Box 152"/>
          <p:cNvSpPr txBox="1">
            <a:spLocks noChangeArrowheads="1"/>
          </p:cNvSpPr>
          <p:nvPr/>
        </p:nvSpPr>
        <p:spPr bwMode="auto">
          <a:xfrm>
            <a:off x="5267325" y="3284538"/>
            <a:ext cx="477838"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4</a:t>
            </a:r>
          </a:p>
        </p:txBody>
      </p:sp>
      <p:sp>
        <p:nvSpPr>
          <p:cNvPr id="7321" name="Text Box 153"/>
          <p:cNvSpPr txBox="1">
            <a:spLocks noChangeArrowheads="1"/>
          </p:cNvSpPr>
          <p:nvPr/>
        </p:nvSpPr>
        <p:spPr bwMode="auto">
          <a:xfrm>
            <a:off x="6626225" y="3284538"/>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4</a:t>
            </a:r>
          </a:p>
        </p:txBody>
      </p:sp>
      <p:sp>
        <p:nvSpPr>
          <p:cNvPr id="7322" name="Text Box 154"/>
          <p:cNvSpPr txBox="1">
            <a:spLocks noChangeArrowheads="1"/>
          </p:cNvSpPr>
          <p:nvPr/>
        </p:nvSpPr>
        <p:spPr bwMode="auto">
          <a:xfrm>
            <a:off x="6916738" y="3284538"/>
            <a:ext cx="600075"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 g</a:t>
            </a:r>
            <a:r>
              <a:rPr lang="en-US" sz="2000" baseline="-25000">
                <a:latin typeface="Times New Roman" pitchFamily="18" charset="0"/>
              </a:rPr>
              <a:t>5</a:t>
            </a:r>
          </a:p>
        </p:txBody>
      </p:sp>
      <p:sp>
        <p:nvSpPr>
          <p:cNvPr id="7323" name="Text Box 155"/>
          <p:cNvSpPr txBox="1">
            <a:spLocks noChangeArrowheads="1"/>
          </p:cNvSpPr>
          <p:nvPr/>
        </p:nvSpPr>
        <p:spPr bwMode="auto">
          <a:xfrm>
            <a:off x="6026150" y="2655888"/>
            <a:ext cx="600075"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 g</a:t>
            </a:r>
            <a:r>
              <a:rPr lang="en-US" sz="2000" baseline="-25000">
                <a:latin typeface="Times New Roman" pitchFamily="18" charset="0"/>
              </a:rPr>
              <a:t>6</a:t>
            </a:r>
          </a:p>
        </p:txBody>
      </p:sp>
      <p:sp>
        <p:nvSpPr>
          <p:cNvPr id="7324" name="Text Box 156"/>
          <p:cNvSpPr txBox="1">
            <a:spLocks noChangeArrowheads="1"/>
          </p:cNvSpPr>
          <p:nvPr/>
        </p:nvSpPr>
        <p:spPr bwMode="auto">
          <a:xfrm>
            <a:off x="7394575" y="2655888"/>
            <a:ext cx="477838"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6</a:t>
            </a:r>
          </a:p>
        </p:txBody>
      </p:sp>
      <p:sp>
        <p:nvSpPr>
          <p:cNvPr id="7325" name="Text Box 157"/>
          <p:cNvSpPr txBox="1">
            <a:spLocks noChangeArrowheads="1"/>
          </p:cNvSpPr>
          <p:nvPr/>
        </p:nvSpPr>
        <p:spPr bwMode="auto">
          <a:xfrm>
            <a:off x="5983288" y="3932238"/>
            <a:ext cx="477837"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6</a:t>
            </a:r>
          </a:p>
        </p:txBody>
      </p:sp>
      <p:sp>
        <p:nvSpPr>
          <p:cNvPr id="7326" name="Text Box 158"/>
          <p:cNvSpPr txBox="1">
            <a:spLocks noChangeArrowheads="1"/>
          </p:cNvSpPr>
          <p:nvPr/>
        </p:nvSpPr>
        <p:spPr bwMode="auto">
          <a:xfrm>
            <a:off x="7478713" y="3932238"/>
            <a:ext cx="39370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g</a:t>
            </a:r>
            <a:r>
              <a:rPr lang="en-US" sz="2000" baseline="-25000">
                <a:latin typeface="Times New Roman" pitchFamily="18" charset="0"/>
              </a:rPr>
              <a:t>6</a:t>
            </a:r>
          </a:p>
        </p:txBody>
      </p:sp>
      <p:grpSp>
        <p:nvGrpSpPr>
          <p:cNvPr id="7327" name="Group 159"/>
          <p:cNvGrpSpPr>
            <a:grpSpLocks/>
          </p:cNvGrpSpPr>
          <p:nvPr/>
        </p:nvGrpSpPr>
        <p:grpSpPr bwMode="auto">
          <a:xfrm>
            <a:off x="4594225" y="977900"/>
            <a:ext cx="3233738" cy="396875"/>
            <a:chOff x="2894" y="616"/>
            <a:chExt cx="2037" cy="250"/>
          </a:xfrm>
        </p:grpSpPr>
        <p:sp>
          <p:nvSpPr>
            <p:cNvPr id="7328" name="Text Box 160"/>
            <p:cNvSpPr txBox="1">
              <a:spLocks noChangeArrowheads="1"/>
            </p:cNvSpPr>
            <p:nvPr/>
          </p:nvSpPr>
          <p:spPr bwMode="auto">
            <a:xfrm>
              <a:off x="2894" y="616"/>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1</a:t>
              </a:r>
            </a:p>
          </p:txBody>
        </p:sp>
        <p:sp>
          <p:nvSpPr>
            <p:cNvPr id="7329" name="Text Box 161"/>
            <p:cNvSpPr txBox="1">
              <a:spLocks noChangeArrowheads="1"/>
            </p:cNvSpPr>
            <p:nvPr/>
          </p:nvSpPr>
          <p:spPr bwMode="auto">
            <a:xfrm>
              <a:off x="3357" y="616"/>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2</a:t>
              </a:r>
            </a:p>
          </p:txBody>
        </p:sp>
        <p:sp>
          <p:nvSpPr>
            <p:cNvPr id="7330" name="Text Box 162"/>
            <p:cNvSpPr txBox="1">
              <a:spLocks noChangeArrowheads="1"/>
            </p:cNvSpPr>
            <p:nvPr/>
          </p:nvSpPr>
          <p:spPr bwMode="auto">
            <a:xfrm>
              <a:off x="3822" y="616"/>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3</a:t>
              </a:r>
            </a:p>
          </p:txBody>
        </p:sp>
        <p:sp>
          <p:nvSpPr>
            <p:cNvPr id="7331" name="Text Box 163"/>
            <p:cNvSpPr txBox="1">
              <a:spLocks noChangeArrowheads="1"/>
            </p:cNvSpPr>
            <p:nvPr/>
          </p:nvSpPr>
          <p:spPr bwMode="auto">
            <a:xfrm>
              <a:off x="4259" y="616"/>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4</a:t>
              </a:r>
            </a:p>
          </p:txBody>
        </p:sp>
        <p:sp>
          <p:nvSpPr>
            <p:cNvPr id="7332" name="Text Box 164"/>
            <p:cNvSpPr txBox="1">
              <a:spLocks noChangeArrowheads="1"/>
            </p:cNvSpPr>
            <p:nvPr/>
          </p:nvSpPr>
          <p:spPr bwMode="auto">
            <a:xfrm>
              <a:off x="4735" y="616"/>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5</a:t>
              </a:r>
            </a:p>
          </p:txBody>
        </p:sp>
      </p:grpSp>
      <p:grpSp>
        <p:nvGrpSpPr>
          <p:cNvPr id="7333" name="Group 165"/>
          <p:cNvGrpSpPr>
            <a:grpSpLocks/>
          </p:cNvGrpSpPr>
          <p:nvPr/>
        </p:nvGrpSpPr>
        <p:grpSpPr bwMode="auto">
          <a:xfrm>
            <a:off x="3924300" y="1417638"/>
            <a:ext cx="311150" cy="2874962"/>
            <a:chOff x="2472" y="893"/>
            <a:chExt cx="196" cy="1811"/>
          </a:xfrm>
        </p:grpSpPr>
        <p:sp>
          <p:nvSpPr>
            <p:cNvPr id="7334" name="Text Box 166"/>
            <p:cNvSpPr txBox="1">
              <a:spLocks noChangeArrowheads="1"/>
            </p:cNvSpPr>
            <p:nvPr/>
          </p:nvSpPr>
          <p:spPr bwMode="auto">
            <a:xfrm>
              <a:off x="2472" y="893"/>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1</a:t>
              </a:r>
            </a:p>
          </p:txBody>
        </p:sp>
        <p:sp>
          <p:nvSpPr>
            <p:cNvPr id="7335" name="Text Box 167"/>
            <p:cNvSpPr txBox="1">
              <a:spLocks noChangeArrowheads="1"/>
            </p:cNvSpPr>
            <p:nvPr/>
          </p:nvSpPr>
          <p:spPr bwMode="auto">
            <a:xfrm>
              <a:off x="2472" y="1262"/>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2</a:t>
              </a:r>
            </a:p>
          </p:txBody>
        </p:sp>
        <p:sp>
          <p:nvSpPr>
            <p:cNvPr id="7336" name="Text Box 168"/>
            <p:cNvSpPr txBox="1">
              <a:spLocks noChangeArrowheads="1"/>
            </p:cNvSpPr>
            <p:nvPr/>
          </p:nvSpPr>
          <p:spPr bwMode="auto">
            <a:xfrm>
              <a:off x="2472" y="1660"/>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3</a:t>
              </a:r>
            </a:p>
          </p:txBody>
        </p:sp>
        <p:sp>
          <p:nvSpPr>
            <p:cNvPr id="7337" name="Text Box 169"/>
            <p:cNvSpPr txBox="1">
              <a:spLocks noChangeArrowheads="1"/>
            </p:cNvSpPr>
            <p:nvPr/>
          </p:nvSpPr>
          <p:spPr bwMode="auto">
            <a:xfrm>
              <a:off x="2472" y="2067"/>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4</a:t>
              </a:r>
            </a:p>
          </p:txBody>
        </p:sp>
        <p:sp>
          <p:nvSpPr>
            <p:cNvPr id="7338" name="Text Box 170"/>
            <p:cNvSpPr txBox="1">
              <a:spLocks noChangeArrowheads="1"/>
            </p:cNvSpPr>
            <p:nvPr/>
          </p:nvSpPr>
          <p:spPr bwMode="auto">
            <a:xfrm>
              <a:off x="2472" y="2454"/>
              <a:ext cx="196" cy="250"/>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5</a:t>
              </a:r>
            </a:p>
          </p:txBody>
        </p:sp>
      </p:grpSp>
      <p:grpSp>
        <p:nvGrpSpPr>
          <p:cNvPr id="7339" name="Group 171"/>
          <p:cNvGrpSpPr>
            <a:grpSpLocks/>
          </p:cNvGrpSpPr>
          <p:nvPr/>
        </p:nvGrpSpPr>
        <p:grpSpPr bwMode="auto">
          <a:xfrm>
            <a:off x="8180388" y="1352550"/>
            <a:ext cx="554037" cy="2998788"/>
            <a:chOff x="5147" y="852"/>
            <a:chExt cx="349" cy="1887"/>
          </a:xfrm>
        </p:grpSpPr>
        <p:sp>
          <p:nvSpPr>
            <p:cNvPr id="7340" name="Freeform 172"/>
            <p:cNvSpPr>
              <a:spLocks/>
            </p:cNvSpPr>
            <p:nvPr/>
          </p:nvSpPr>
          <p:spPr bwMode="auto">
            <a:xfrm>
              <a:off x="5147" y="852"/>
              <a:ext cx="92" cy="1887"/>
            </a:xfrm>
            <a:custGeom>
              <a:avLst/>
              <a:gdLst/>
              <a:ahLst/>
              <a:cxnLst>
                <a:cxn ang="0">
                  <a:pos x="145" y="0"/>
                </a:cxn>
                <a:cxn ang="0">
                  <a:pos x="0" y="0"/>
                </a:cxn>
                <a:cxn ang="0">
                  <a:pos x="0" y="1887"/>
                </a:cxn>
                <a:cxn ang="0">
                  <a:pos x="181" y="1887"/>
                </a:cxn>
              </a:cxnLst>
              <a:rect l="0" t="0" r="r" b="b"/>
              <a:pathLst>
                <a:path w="181" h="1887">
                  <a:moveTo>
                    <a:pt x="145" y="0"/>
                  </a:moveTo>
                  <a:lnTo>
                    <a:pt x="0" y="0"/>
                  </a:lnTo>
                  <a:lnTo>
                    <a:pt x="0" y="1887"/>
                  </a:lnTo>
                  <a:lnTo>
                    <a:pt x="181" y="1887"/>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7341" name="Text Box 173"/>
            <p:cNvSpPr txBox="1">
              <a:spLocks noChangeArrowheads="1"/>
            </p:cNvSpPr>
            <p:nvPr/>
          </p:nvSpPr>
          <p:spPr bwMode="auto">
            <a:xfrm>
              <a:off x="5210" y="868"/>
              <a:ext cx="239" cy="250"/>
            </a:xfrm>
            <a:prstGeom prst="rect">
              <a:avLst/>
            </a:prstGeom>
            <a:noFill/>
            <a:ln w="9525">
              <a:noFill/>
              <a:miter lim="800000"/>
              <a:headEnd/>
              <a:tailEnd type="none" w="lg" len="lg"/>
            </a:ln>
            <a:effectLst/>
          </p:spPr>
          <p:txBody>
            <a:bodyPr wrap="none">
              <a:spAutoFit/>
            </a:bodyPr>
            <a:lstStyle/>
            <a:p>
              <a:r>
                <a:rPr lang="en-US" sz="2000" b="1" i="1">
                  <a:latin typeface="Times New Roman" pitchFamily="18" charset="0"/>
                </a:rPr>
                <a:t>v</a:t>
              </a:r>
              <a:r>
                <a:rPr lang="en-US" sz="2000" b="1" i="1" baseline="-25000">
                  <a:latin typeface="Times New Roman" pitchFamily="18" charset="0"/>
                </a:rPr>
                <a:t>1</a:t>
              </a:r>
            </a:p>
          </p:txBody>
        </p:sp>
        <p:sp>
          <p:nvSpPr>
            <p:cNvPr id="7342" name="Text Box 174"/>
            <p:cNvSpPr txBox="1">
              <a:spLocks noChangeArrowheads="1"/>
            </p:cNvSpPr>
            <p:nvPr/>
          </p:nvSpPr>
          <p:spPr bwMode="auto">
            <a:xfrm>
              <a:off x="5210" y="1243"/>
              <a:ext cx="239" cy="248"/>
            </a:xfrm>
            <a:prstGeom prst="rect">
              <a:avLst/>
            </a:prstGeom>
            <a:noFill/>
            <a:ln w="9525">
              <a:noFill/>
              <a:miter lim="800000"/>
              <a:headEnd/>
              <a:tailEnd type="none" w="lg" len="lg"/>
            </a:ln>
            <a:effectLst/>
          </p:spPr>
          <p:txBody>
            <a:bodyPr wrap="none">
              <a:spAutoFit/>
            </a:bodyPr>
            <a:lstStyle/>
            <a:p>
              <a:r>
                <a:rPr lang="en-US" sz="2000" b="1" i="1">
                  <a:latin typeface="Times New Roman" pitchFamily="18" charset="0"/>
                </a:rPr>
                <a:t>v</a:t>
              </a:r>
              <a:r>
                <a:rPr lang="en-US" sz="2000" b="1" i="1" baseline="-25000">
                  <a:latin typeface="Times New Roman" pitchFamily="18" charset="0"/>
                </a:rPr>
                <a:t>2</a:t>
              </a:r>
            </a:p>
          </p:txBody>
        </p:sp>
        <p:sp>
          <p:nvSpPr>
            <p:cNvPr id="7343" name="Text Box 175"/>
            <p:cNvSpPr txBox="1">
              <a:spLocks noChangeArrowheads="1"/>
            </p:cNvSpPr>
            <p:nvPr/>
          </p:nvSpPr>
          <p:spPr bwMode="auto">
            <a:xfrm>
              <a:off x="5210" y="1599"/>
              <a:ext cx="239" cy="250"/>
            </a:xfrm>
            <a:prstGeom prst="rect">
              <a:avLst/>
            </a:prstGeom>
            <a:noFill/>
            <a:ln w="9525">
              <a:noFill/>
              <a:miter lim="800000"/>
              <a:headEnd/>
              <a:tailEnd type="none" w="lg" len="lg"/>
            </a:ln>
            <a:effectLst/>
          </p:spPr>
          <p:txBody>
            <a:bodyPr wrap="none">
              <a:spAutoFit/>
            </a:bodyPr>
            <a:lstStyle/>
            <a:p>
              <a:r>
                <a:rPr lang="en-US" sz="2000" b="1" i="1">
                  <a:latin typeface="Times New Roman" pitchFamily="18" charset="0"/>
                </a:rPr>
                <a:t>v</a:t>
              </a:r>
              <a:r>
                <a:rPr lang="en-US" sz="2000" b="1" i="1" baseline="-25000">
                  <a:latin typeface="Times New Roman" pitchFamily="18" charset="0"/>
                </a:rPr>
                <a:t>3</a:t>
              </a:r>
            </a:p>
          </p:txBody>
        </p:sp>
        <p:sp>
          <p:nvSpPr>
            <p:cNvPr id="7344" name="Text Box 176"/>
            <p:cNvSpPr txBox="1">
              <a:spLocks noChangeArrowheads="1"/>
            </p:cNvSpPr>
            <p:nvPr/>
          </p:nvSpPr>
          <p:spPr bwMode="auto">
            <a:xfrm>
              <a:off x="5210" y="2006"/>
              <a:ext cx="239" cy="250"/>
            </a:xfrm>
            <a:prstGeom prst="rect">
              <a:avLst/>
            </a:prstGeom>
            <a:noFill/>
            <a:ln w="9525">
              <a:noFill/>
              <a:miter lim="800000"/>
              <a:headEnd/>
              <a:tailEnd type="none" w="lg" len="lg"/>
            </a:ln>
            <a:effectLst/>
          </p:spPr>
          <p:txBody>
            <a:bodyPr wrap="none">
              <a:spAutoFit/>
            </a:bodyPr>
            <a:lstStyle/>
            <a:p>
              <a:r>
                <a:rPr lang="en-US" sz="2000" b="1" i="1">
                  <a:latin typeface="Times New Roman" pitchFamily="18" charset="0"/>
                </a:rPr>
                <a:t>v</a:t>
              </a:r>
              <a:r>
                <a:rPr lang="en-US" sz="2000" b="1" i="1" baseline="-25000">
                  <a:latin typeface="Times New Roman" pitchFamily="18" charset="0"/>
                </a:rPr>
                <a:t>4</a:t>
              </a:r>
            </a:p>
          </p:txBody>
        </p:sp>
        <p:sp>
          <p:nvSpPr>
            <p:cNvPr id="7345" name="Text Box 177"/>
            <p:cNvSpPr txBox="1">
              <a:spLocks noChangeArrowheads="1"/>
            </p:cNvSpPr>
            <p:nvPr/>
          </p:nvSpPr>
          <p:spPr bwMode="auto">
            <a:xfrm>
              <a:off x="5211" y="2406"/>
              <a:ext cx="239" cy="250"/>
            </a:xfrm>
            <a:prstGeom prst="rect">
              <a:avLst/>
            </a:prstGeom>
            <a:noFill/>
            <a:ln w="9525">
              <a:noFill/>
              <a:miter lim="800000"/>
              <a:headEnd/>
              <a:tailEnd type="none" w="lg" len="lg"/>
            </a:ln>
            <a:effectLst/>
          </p:spPr>
          <p:txBody>
            <a:bodyPr wrap="none">
              <a:spAutoFit/>
            </a:bodyPr>
            <a:lstStyle/>
            <a:p>
              <a:r>
                <a:rPr lang="en-US" sz="2000" b="1" i="1">
                  <a:latin typeface="Times New Roman" pitchFamily="18" charset="0"/>
                </a:rPr>
                <a:t>v</a:t>
              </a:r>
              <a:r>
                <a:rPr lang="en-US" sz="2000" b="1" i="1" baseline="-25000">
                  <a:latin typeface="Times New Roman" pitchFamily="18" charset="0"/>
                </a:rPr>
                <a:t>5</a:t>
              </a:r>
            </a:p>
          </p:txBody>
        </p:sp>
        <p:sp>
          <p:nvSpPr>
            <p:cNvPr id="7346" name="Freeform 178"/>
            <p:cNvSpPr>
              <a:spLocks/>
            </p:cNvSpPr>
            <p:nvPr/>
          </p:nvSpPr>
          <p:spPr bwMode="auto">
            <a:xfrm flipH="1">
              <a:off x="5404" y="852"/>
              <a:ext cx="92" cy="1887"/>
            </a:xfrm>
            <a:custGeom>
              <a:avLst/>
              <a:gdLst/>
              <a:ahLst/>
              <a:cxnLst>
                <a:cxn ang="0">
                  <a:pos x="145" y="0"/>
                </a:cxn>
                <a:cxn ang="0">
                  <a:pos x="0" y="0"/>
                </a:cxn>
                <a:cxn ang="0">
                  <a:pos x="0" y="1887"/>
                </a:cxn>
                <a:cxn ang="0">
                  <a:pos x="181" y="1887"/>
                </a:cxn>
              </a:cxnLst>
              <a:rect l="0" t="0" r="r" b="b"/>
              <a:pathLst>
                <a:path w="181" h="1887">
                  <a:moveTo>
                    <a:pt x="145" y="0"/>
                  </a:moveTo>
                  <a:lnTo>
                    <a:pt x="0" y="0"/>
                  </a:lnTo>
                  <a:lnTo>
                    <a:pt x="0" y="1887"/>
                  </a:lnTo>
                  <a:lnTo>
                    <a:pt x="181" y="1887"/>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grpSp>
      <p:sp>
        <p:nvSpPr>
          <p:cNvPr id="7347" name="Text Box 179"/>
          <p:cNvSpPr txBox="1">
            <a:spLocks noChangeArrowheads="1"/>
          </p:cNvSpPr>
          <p:nvPr/>
        </p:nvSpPr>
        <p:spPr bwMode="auto">
          <a:xfrm>
            <a:off x="6026150" y="1381125"/>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48" name="Text Box 180"/>
          <p:cNvSpPr txBox="1">
            <a:spLocks noChangeArrowheads="1"/>
          </p:cNvSpPr>
          <p:nvPr/>
        </p:nvSpPr>
        <p:spPr bwMode="auto">
          <a:xfrm>
            <a:off x="6761163" y="1381125"/>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49" name="Text Box 181"/>
          <p:cNvSpPr txBox="1">
            <a:spLocks noChangeArrowheads="1"/>
          </p:cNvSpPr>
          <p:nvPr/>
        </p:nvSpPr>
        <p:spPr bwMode="auto">
          <a:xfrm>
            <a:off x="7478713" y="1379538"/>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0" name="Text Box 182"/>
          <p:cNvSpPr txBox="1">
            <a:spLocks noChangeArrowheads="1"/>
          </p:cNvSpPr>
          <p:nvPr/>
        </p:nvSpPr>
        <p:spPr bwMode="auto">
          <a:xfrm>
            <a:off x="6067425" y="2022475"/>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1" name="Text Box 183"/>
          <p:cNvSpPr txBox="1">
            <a:spLocks noChangeArrowheads="1"/>
          </p:cNvSpPr>
          <p:nvPr/>
        </p:nvSpPr>
        <p:spPr bwMode="auto">
          <a:xfrm>
            <a:off x="7516813" y="2022475"/>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2" name="Text Box 184"/>
          <p:cNvSpPr txBox="1">
            <a:spLocks noChangeArrowheads="1"/>
          </p:cNvSpPr>
          <p:nvPr/>
        </p:nvSpPr>
        <p:spPr bwMode="auto">
          <a:xfrm>
            <a:off x="4575175" y="2655888"/>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3" name="Text Box 185"/>
          <p:cNvSpPr txBox="1">
            <a:spLocks noChangeArrowheads="1"/>
          </p:cNvSpPr>
          <p:nvPr/>
        </p:nvSpPr>
        <p:spPr bwMode="auto">
          <a:xfrm>
            <a:off x="5329238" y="2655888"/>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4" name="Text Box 186"/>
          <p:cNvSpPr txBox="1">
            <a:spLocks noChangeArrowheads="1"/>
          </p:cNvSpPr>
          <p:nvPr/>
        </p:nvSpPr>
        <p:spPr bwMode="auto">
          <a:xfrm>
            <a:off x="6832600" y="2655888"/>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5" name="Text Box 187"/>
          <p:cNvSpPr txBox="1">
            <a:spLocks noChangeArrowheads="1"/>
          </p:cNvSpPr>
          <p:nvPr/>
        </p:nvSpPr>
        <p:spPr bwMode="auto">
          <a:xfrm>
            <a:off x="4562475" y="3284538"/>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6" name="Text Box 188"/>
          <p:cNvSpPr txBox="1">
            <a:spLocks noChangeArrowheads="1"/>
          </p:cNvSpPr>
          <p:nvPr/>
        </p:nvSpPr>
        <p:spPr bwMode="auto">
          <a:xfrm>
            <a:off x="6026150" y="3284538"/>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7" name="Text Box 189"/>
          <p:cNvSpPr txBox="1">
            <a:spLocks noChangeArrowheads="1"/>
          </p:cNvSpPr>
          <p:nvPr/>
        </p:nvSpPr>
        <p:spPr bwMode="auto">
          <a:xfrm>
            <a:off x="6761163" y="3932238"/>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8" name="Text Box 190"/>
          <p:cNvSpPr txBox="1">
            <a:spLocks noChangeArrowheads="1"/>
          </p:cNvSpPr>
          <p:nvPr/>
        </p:nvSpPr>
        <p:spPr bwMode="auto">
          <a:xfrm>
            <a:off x="5267325" y="3933825"/>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59" name="Text Box 191"/>
          <p:cNvSpPr txBox="1">
            <a:spLocks noChangeArrowheads="1"/>
          </p:cNvSpPr>
          <p:nvPr/>
        </p:nvSpPr>
        <p:spPr bwMode="auto">
          <a:xfrm>
            <a:off x="4594225" y="3932238"/>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sp>
        <p:nvSpPr>
          <p:cNvPr id="7360" name="Text Box 192"/>
          <p:cNvSpPr txBox="1">
            <a:spLocks noChangeArrowheads="1"/>
          </p:cNvSpPr>
          <p:nvPr/>
        </p:nvSpPr>
        <p:spPr bwMode="auto">
          <a:xfrm>
            <a:off x="7561263" y="3284538"/>
            <a:ext cx="311150" cy="39687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0</a:t>
            </a:r>
            <a:endParaRPr lang="en-US" sz="2000" baseline="-25000">
              <a:latin typeface="Times New Roman" pitchFamily="18" charset="0"/>
            </a:endParaRPr>
          </a:p>
        </p:txBody>
      </p:sp>
      <p:grpSp>
        <p:nvGrpSpPr>
          <p:cNvPr id="7361" name="Group 193"/>
          <p:cNvGrpSpPr>
            <a:grpSpLocks/>
          </p:cNvGrpSpPr>
          <p:nvPr/>
        </p:nvGrpSpPr>
        <p:grpSpPr bwMode="auto">
          <a:xfrm>
            <a:off x="1360488" y="4371975"/>
            <a:ext cx="1103312" cy="2357438"/>
            <a:chOff x="857" y="2754"/>
            <a:chExt cx="695" cy="1485"/>
          </a:xfrm>
        </p:grpSpPr>
        <p:sp>
          <p:nvSpPr>
            <p:cNvPr id="7362" name="Freeform 194"/>
            <p:cNvSpPr>
              <a:spLocks/>
            </p:cNvSpPr>
            <p:nvPr/>
          </p:nvSpPr>
          <p:spPr bwMode="auto">
            <a:xfrm>
              <a:off x="1203" y="2754"/>
              <a:ext cx="92" cy="1485"/>
            </a:xfrm>
            <a:custGeom>
              <a:avLst/>
              <a:gdLst/>
              <a:ahLst/>
              <a:cxnLst>
                <a:cxn ang="0">
                  <a:pos x="145" y="0"/>
                </a:cxn>
                <a:cxn ang="0">
                  <a:pos x="0" y="0"/>
                </a:cxn>
                <a:cxn ang="0">
                  <a:pos x="0" y="1887"/>
                </a:cxn>
                <a:cxn ang="0">
                  <a:pos x="181" y="1887"/>
                </a:cxn>
              </a:cxnLst>
              <a:rect l="0" t="0" r="r" b="b"/>
              <a:pathLst>
                <a:path w="181" h="1887">
                  <a:moveTo>
                    <a:pt x="145" y="0"/>
                  </a:moveTo>
                  <a:lnTo>
                    <a:pt x="0" y="0"/>
                  </a:lnTo>
                  <a:lnTo>
                    <a:pt x="0" y="1887"/>
                  </a:lnTo>
                  <a:lnTo>
                    <a:pt x="181" y="1887"/>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7363" name="Freeform 195"/>
            <p:cNvSpPr>
              <a:spLocks/>
            </p:cNvSpPr>
            <p:nvPr/>
          </p:nvSpPr>
          <p:spPr bwMode="auto">
            <a:xfrm flipH="1">
              <a:off x="1460" y="2754"/>
              <a:ext cx="92" cy="1485"/>
            </a:xfrm>
            <a:custGeom>
              <a:avLst/>
              <a:gdLst/>
              <a:ahLst/>
              <a:cxnLst>
                <a:cxn ang="0">
                  <a:pos x="145" y="0"/>
                </a:cxn>
                <a:cxn ang="0">
                  <a:pos x="0" y="0"/>
                </a:cxn>
                <a:cxn ang="0">
                  <a:pos x="0" y="1887"/>
                </a:cxn>
                <a:cxn ang="0">
                  <a:pos x="181" y="1887"/>
                </a:cxn>
              </a:cxnLst>
              <a:rect l="0" t="0" r="r" b="b"/>
              <a:pathLst>
                <a:path w="181" h="1887">
                  <a:moveTo>
                    <a:pt x="145" y="0"/>
                  </a:moveTo>
                  <a:lnTo>
                    <a:pt x="0" y="0"/>
                  </a:lnTo>
                  <a:lnTo>
                    <a:pt x="0" y="1887"/>
                  </a:lnTo>
                  <a:lnTo>
                    <a:pt x="181" y="1887"/>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7364" name="Text Box 196"/>
            <p:cNvSpPr txBox="1">
              <a:spLocks noChangeArrowheads="1"/>
            </p:cNvSpPr>
            <p:nvPr/>
          </p:nvSpPr>
          <p:spPr bwMode="auto">
            <a:xfrm>
              <a:off x="857" y="3329"/>
              <a:ext cx="224"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a:t>
              </a:r>
            </a:p>
          </p:txBody>
        </p:sp>
      </p:grpSp>
      <p:sp>
        <p:nvSpPr>
          <p:cNvPr id="7365" name="Text Box 197"/>
          <p:cNvSpPr txBox="1">
            <a:spLocks noChangeArrowheads="1"/>
          </p:cNvSpPr>
          <p:nvPr/>
        </p:nvSpPr>
        <p:spPr bwMode="auto">
          <a:xfrm>
            <a:off x="2003425" y="4330700"/>
            <a:ext cx="398463" cy="457200"/>
          </a:xfrm>
          <a:prstGeom prst="rect">
            <a:avLst/>
          </a:prstGeom>
          <a:noFill/>
          <a:ln w="9525">
            <a:noFill/>
            <a:miter lim="800000"/>
            <a:headEnd/>
            <a:tailEnd/>
          </a:ln>
          <a:effectLst/>
        </p:spPr>
        <p:txBody>
          <a:bodyPr wrap="none">
            <a:spAutoFit/>
          </a:bodyPr>
          <a:lstStyle/>
          <a:p>
            <a:r>
              <a:rPr lang="en-US" sz="2400">
                <a:latin typeface="Symbol" pitchFamily="18" charset="2"/>
              </a:rPr>
              <a:t>I</a:t>
            </a:r>
            <a:r>
              <a:rPr lang="en-US" sz="2400" baseline="-25000"/>
              <a:t>a</a:t>
            </a:r>
          </a:p>
        </p:txBody>
      </p:sp>
      <p:sp>
        <p:nvSpPr>
          <p:cNvPr id="7366" name="Text Box 198"/>
          <p:cNvSpPr txBox="1">
            <a:spLocks noChangeArrowheads="1"/>
          </p:cNvSpPr>
          <p:nvPr/>
        </p:nvSpPr>
        <p:spPr bwMode="auto">
          <a:xfrm>
            <a:off x="1920875" y="5300663"/>
            <a:ext cx="565150" cy="457200"/>
          </a:xfrm>
          <a:prstGeom prst="rect">
            <a:avLst/>
          </a:prstGeom>
          <a:noFill/>
          <a:ln w="9525">
            <a:noFill/>
            <a:miter lim="800000"/>
            <a:headEnd/>
            <a:tailEnd/>
          </a:ln>
          <a:effectLst/>
        </p:spPr>
        <p:txBody>
          <a:bodyPr wrap="none">
            <a:spAutoFit/>
          </a:bodyPr>
          <a:lstStyle/>
          <a:p>
            <a:r>
              <a:rPr lang="en-US" sz="2400">
                <a:latin typeface="Symbol" pitchFamily="18" charset="2"/>
              </a:rPr>
              <a:t>-I</a:t>
            </a:r>
            <a:r>
              <a:rPr lang="en-US" sz="2400" baseline="-25000"/>
              <a:t>a</a:t>
            </a:r>
          </a:p>
        </p:txBody>
      </p:sp>
      <p:sp>
        <p:nvSpPr>
          <p:cNvPr id="7367" name="Text Box 199"/>
          <p:cNvSpPr txBox="1">
            <a:spLocks noChangeArrowheads="1"/>
          </p:cNvSpPr>
          <p:nvPr/>
        </p:nvSpPr>
        <p:spPr bwMode="auto">
          <a:xfrm>
            <a:off x="1982788" y="5786438"/>
            <a:ext cx="554037" cy="457200"/>
          </a:xfrm>
          <a:prstGeom prst="rect">
            <a:avLst/>
          </a:prstGeom>
          <a:noFill/>
          <a:ln w="9525">
            <a:noFill/>
            <a:miter lim="800000"/>
            <a:headEnd/>
            <a:tailEnd/>
          </a:ln>
          <a:effectLst/>
        </p:spPr>
        <p:txBody>
          <a:bodyPr wrap="none">
            <a:spAutoFit/>
          </a:bodyPr>
          <a:lstStyle/>
          <a:p>
            <a:r>
              <a:rPr lang="en-US" sz="2400">
                <a:latin typeface="Symbol" pitchFamily="18" charset="2"/>
              </a:rPr>
              <a:t>-I</a:t>
            </a:r>
            <a:r>
              <a:rPr lang="en-US" sz="2400" baseline="-25000"/>
              <a:t>c</a:t>
            </a:r>
          </a:p>
        </p:txBody>
      </p:sp>
      <p:sp>
        <p:nvSpPr>
          <p:cNvPr id="7368" name="Text Box 200"/>
          <p:cNvSpPr txBox="1">
            <a:spLocks noChangeArrowheads="1"/>
          </p:cNvSpPr>
          <p:nvPr/>
        </p:nvSpPr>
        <p:spPr bwMode="auto">
          <a:xfrm>
            <a:off x="2009775" y="6272213"/>
            <a:ext cx="387350" cy="457200"/>
          </a:xfrm>
          <a:prstGeom prst="rect">
            <a:avLst/>
          </a:prstGeom>
          <a:noFill/>
          <a:ln w="9525">
            <a:noFill/>
            <a:miter lim="800000"/>
            <a:headEnd/>
            <a:tailEnd/>
          </a:ln>
          <a:effectLst/>
        </p:spPr>
        <p:txBody>
          <a:bodyPr wrap="none">
            <a:spAutoFit/>
          </a:bodyPr>
          <a:lstStyle/>
          <a:p>
            <a:r>
              <a:rPr lang="en-US" sz="2400">
                <a:latin typeface="Symbol" pitchFamily="18" charset="2"/>
              </a:rPr>
              <a:t>I</a:t>
            </a:r>
            <a:r>
              <a:rPr lang="en-US" sz="2400" baseline="-25000"/>
              <a:t>c</a:t>
            </a:r>
          </a:p>
        </p:txBody>
      </p:sp>
      <p:sp>
        <p:nvSpPr>
          <p:cNvPr id="7369" name="Text Box 201"/>
          <p:cNvSpPr txBox="1">
            <a:spLocks noChangeArrowheads="1"/>
          </p:cNvSpPr>
          <p:nvPr/>
        </p:nvSpPr>
        <p:spPr bwMode="auto">
          <a:xfrm>
            <a:off x="1920875" y="4814888"/>
            <a:ext cx="565150" cy="457200"/>
          </a:xfrm>
          <a:prstGeom prst="rect">
            <a:avLst/>
          </a:prstGeom>
          <a:noFill/>
          <a:ln w="9525">
            <a:noFill/>
            <a:miter lim="800000"/>
            <a:headEnd/>
            <a:tailEnd/>
          </a:ln>
          <a:effectLst/>
        </p:spPr>
        <p:txBody>
          <a:bodyPr wrap="none">
            <a:spAutoFit/>
          </a:bodyPr>
          <a:lstStyle/>
          <a:p>
            <a:r>
              <a:rPr lang="en-US" sz="2400">
                <a:latin typeface="Symbol" pitchFamily="18" charset="2"/>
              </a:rPr>
              <a:t>-I</a:t>
            </a:r>
            <a:r>
              <a:rPr lang="en-US" sz="2400" baseline="-25000"/>
              <a:t>b</a:t>
            </a:r>
          </a:p>
        </p:txBody>
      </p:sp>
      <p:grpSp>
        <p:nvGrpSpPr>
          <p:cNvPr id="7370" name="Group 202"/>
          <p:cNvGrpSpPr>
            <a:grpSpLocks/>
          </p:cNvGrpSpPr>
          <p:nvPr/>
        </p:nvGrpSpPr>
        <p:grpSpPr bwMode="auto">
          <a:xfrm>
            <a:off x="1947863" y="4814888"/>
            <a:ext cx="474662" cy="1460500"/>
            <a:chOff x="1227" y="3033"/>
            <a:chExt cx="299" cy="920"/>
          </a:xfrm>
        </p:grpSpPr>
        <p:sp>
          <p:nvSpPr>
            <p:cNvPr id="7371" name="Line 203"/>
            <p:cNvSpPr>
              <a:spLocks noChangeShapeType="1"/>
            </p:cNvSpPr>
            <p:nvPr/>
          </p:nvSpPr>
          <p:spPr bwMode="auto">
            <a:xfrm>
              <a:off x="1227" y="3033"/>
              <a:ext cx="299" cy="0"/>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72" name="Line 204"/>
            <p:cNvSpPr>
              <a:spLocks noChangeShapeType="1"/>
            </p:cNvSpPr>
            <p:nvPr/>
          </p:nvSpPr>
          <p:spPr bwMode="auto">
            <a:xfrm>
              <a:off x="1227" y="3339"/>
              <a:ext cx="299" cy="0"/>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73" name="Line 205"/>
            <p:cNvSpPr>
              <a:spLocks noChangeShapeType="1"/>
            </p:cNvSpPr>
            <p:nvPr/>
          </p:nvSpPr>
          <p:spPr bwMode="auto">
            <a:xfrm>
              <a:off x="1227" y="3645"/>
              <a:ext cx="299" cy="0"/>
            </a:xfrm>
            <a:prstGeom prst="line">
              <a:avLst/>
            </a:prstGeom>
            <a:noFill/>
            <a:ln w="9525">
              <a:solidFill>
                <a:schemeClr val="tx1"/>
              </a:solidFill>
              <a:prstDash val="sysDot"/>
              <a:round/>
              <a:headEnd/>
              <a:tailEnd type="none" w="lg" len="lg"/>
            </a:ln>
            <a:effectLst/>
          </p:spPr>
          <p:txBody>
            <a:bodyPr wrap="none"/>
            <a:lstStyle/>
            <a:p>
              <a:endParaRPr lang="en-US"/>
            </a:p>
          </p:txBody>
        </p:sp>
        <p:sp>
          <p:nvSpPr>
            <p:cNvPr id="7374" name="Line 206"/>
            <p:cNvSpPr>
              <a:spLocks noChangeShapeType="1"/>
            </p:cNvSpPr>
            <p:nvPr/>
          </p:nvSpPr>
          <p:spPr bwMode="auto">
            <a:xfrm>
              <a:off x="1227" y="3953"/>
              <a:ext cx="299" cy="0"/>
            </a:xfrm>
            <a:prstGeom prst="line">
              <a:avLst/>
            </a:prstGeom>
            <a:noFill/>
            <a:ln w="9525">
              <a:solidFill>
                <a:schemeClr val="tx1"/>
              </a:solidFill>
              <a:prstDash val="sysDot"/>
              <a:round/>
              <a:headEnd/>
              <a:tailEnd type="none" w="lg" len="lg"/>
            </a:ln>
            <a:effectLst/>
          </p:spPr>
          <p:txBody>
            <a:bodyPr wrap="none"/>
            <a:lstStyle/>
            <a:p>
              <a:endParaRPr lang="en-US"/>
            </a:p>
          </p:txBody>
        </p:sp>
      </p:grpSp>
      <p:grpSp>
        <p:nvGrpSpPr>
          <p:cNvPr id="7375" name="Group 207"/>
          <p:cNvGrpSpPr>
            <a:grpSpLocks/>
          </p:cNvGrpSpPr>
          <p:nvPr/>
        </p:nvGrpSpPr>
        <p:grpSpPr bwMode="auto">
          <a:xfrm>
            <a:off x="2562225" y="4425950"/>
            <a:ext cx="311150" cy="2303463"/>
            <a:chOff x="2472" y="893"/>
            <a:chExt cx="196" cy="1885"/>
          </a:xfrm>
        </p:grpSpPr>
        <p:sp>
          <p:nvSpPr>
            <p:cNvPr id="7376" name="Text Box 208"/>
            <p:cNvSpPr txBox="1">
              <a:spLocks noChangeArrowheads="1"/>
            </p:cNvSpPr>
            <p:nvPr/>
          </p:nvSpPr>
          <p:spPr bwMode="auto">
            <a:xfrm>
              <a:off x="2472" y="893"/>
              <a:ext cx="196" cy="32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1</a:t>
              </a:r>
            </a:p>
          </p:txBody>
        </p:sp>
        <p:sp>
          <p:nvSpPr>
            <p:cNvPr id="7377" name="Text Box 209"/>
            <p:cNvSpPr txBox="1">
              <a:spLocks noChangeArrowheads="1"/>
            </p:cNvSpPr>
            <p:nvPr/>
          </p:nvSpPr>
          <p:spPr bwMode="auto">
            <a:xfrm>
              <a:off x="2472" y="1262"/>
              <a:ext cx="196" cy="32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2</a:t>
              </a:r>
            </a:p>
          </p:txBody>
        </p:sp>
        <p:sp>
          <p:nvSpPr>
            <p:cNvPr id="7378" name="Text Box 210"/>
            <p:cNvSpPr txBox="1">
              <a:spLocks noChangeArrowheads="1"/>
            </p:cNvSpPr>
            <p:nvPr/>
          </p:nvSpPr>
          <p:spPr bwMode="auto">
            <a:xfrm>
              <a:off x="2472" y="1660"/>
              <a:ext cx="196" cy="324"/>
            </a:xfrm>
            <a:prstGeom prst="rect">
              <a:avLst/>
            </a:prstGeom>
            <a:noFill/>
            <a:ln w="9525">
              <a:noFill/>
              <a:miter lim="800000"/>
              <a:headEnd/>
              <a:tailEnd type="none" w="lg" len="lg"/>
            </a:ln>
            <a:effectLst/>
          </p:spPr>
          <p:txBody>
            <a:bodyPr>
              <a:spAutoFit/>
            </a:bodyPr>
            <a:lstStyle/>
            <a:p>
              <a:r>
                <a:rPr lang="en-US" sz="2000">
                  <a:latin typeface="Times New Roman" pitchFamily="18" charset="0"/>
                </a:rPr>
                <a:t>3</a:t>
              </a:r>
            </a:p>
          </p:txBody>
        </p:sp>
        <p:sp>
          <p:nvSpPr>
            <p:cNvPr id="7379" name="Text Box 211"/>
            <p:cNvSpPr txBox="1">
              <a:spLocks noChangeArrowheads="1"/>
            </p:cNvSpPr>
            <p:nvPr/>
          </p:nvSpPr>
          <p:spPr bwMode="auto">
            <a:xfrm>
              <a:off x="2472" y="2067"/>
              <a:ext cx="196" cy="325"/>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4</a:t>
              </a:r>
            </a:p>
          </p:txBody>
        </p:sp>
        <p:sp>
          <p:nvSpPr>
            <p:cNvPr id="7380" name="Text Box 212"/>
            <p:cNvSpPr txBox="1">
              <a:spLocks noChangeArrowheads="1"/>
            </p:cNvSpPr>
            <p:nvPr/>
          </p:nvSpPr>
          <p:spPr bwMode="auto">
            <a:xfrm>
              <a:off x="2472" y="2454"/>
              <a:ext cx="196" cy="324"/>
            </a:xfrm>
            <a:prstGeom prst="rect">
              <a:avLst/>
            </a:prstGeom>
            <a:noFill/>
            <a:ln w="9525">
              <a:noFill/>
              <a:miter lim="800000"/>
              <a:headEnd/>
              <a:tailEnd type="none" w="lg" len="lg"/>
            </a:ln>
            <a:effectLst/>
          </p:spPr>
          <p:txBody>
            <a:bodyPr wrap="none">
              <a:spAutoFit/>
            </a:bodyPr>
            <a:lstStyle/>
            <a:p>
              <a:r>
                <a:rPr lang="en-US" sz="2000">
                  <a:latin typeface="Times New Roman" pitchFamily="18" charset="0"/>
                </a:rPr>
                <a:t>5</a:t>
              </a:r>
            </a:p>
          </p:txBody>
        </p:sp>
      </p:grpSp>
      <p:sp>
        <p:nvSpPr>
          <p:cNvPr id="7381" name="Text Box 213"/>
          <p:cNvSpPr txBox="1">
            <a:spLocks noChangeArrowheads="1"/>
          </p:cNvSpPr>
          <p:nvPr/>
        </p:nvSpPr>
        <p:spPr bwMode="auto">
          <a:xfrm>
            <a:off x="3865563" y="5056188"/>
            <a:ext cx="4314825" cy="1187450"/>
          </a:xfrm>
          <a:prstGeom prst="rect">
            <a:avLst/>
          </a:prstGeom>
          <a:noFill/>
          <a:ln w="9525">
            <a:noFill/>
            <a:miter lim="800000"/>
            <a:headEnd/>
            <a:tailEnd type="none" w="lg" len="lg"/>
          </a:ln>
          <a:effectLst/>
        </p:spPr>
        <p:txBody>
          <a:bodyPr>
            <a:spAutoFit/>
          </a:bodyPr>
          <a:lstStyle/>
          <a:p>
            <a:r>
              <a:rPr lang="en-US" sz="2400">
                <a:latin typeface="Times New Roman" pitchFamily="18" charset="0"/>
                <a:sym typeface="Wingdings" pitchFamily="2" charset="2"/>
              </a:rPr>
              <a:t> </a:t>
            </a:r>
            <a:r>
              <a:rPr lang="en-US" sz="2400">
                <a:sym typeface="Wingdings" pitchFamily="2" charset="2"/>
              </a:rPr>
              <a:t>Check to see that each row represents the KCL equation at the corresponding node.</a:t>
            </a:r>
            <a:endParaRPr 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28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29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29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29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29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29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29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17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29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729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30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nodeType="clickEffect">
                                  <p:stCondLst>
                                    <p:cond delay="0"/>
                                  </p:stCondLst>
                                  <p:childTnLst>
                                    <p:set>
                                      <p:cBhvr>
                                        <p:cTn id="54" dur="1" fill="hold">
                                          <p:stCondLst>
                                            <p:cond delay="0"/>
                                          </p:stCondLst>
                                        </p:cTn>
                                        <p:tgtEl>
                                          <p:spTgt spid="7339"/>
                                        </p:tgtEl>
                                        <p:attrNameLst>
                                          <p:attrName>style.visibility</p:attrName>
                                        </p:attrNameLst>
                                      </p:cBhvr>
                                      <p:to>
                                        <p:strVal val="visible"/>
                                      </p:to>
                                    </p:set>
                                    <p:animEffect transition="in" filter="wipe(up)">
                                      <p:cBhvr>
                                        <p:cTn id="55" dur="500"/>
                                        <p:tgtEl>
                                          <p:spTgt spid="7339"/>
                                        </p:tgtEl>
                                      </p:cBhvr>
                                    </p:animEffec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7303"/>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22" presetClass="entr" presetSubtype="1" fill="hold" nodeType="clickEffect">
                                  <p:stCondLst>
                                    <p:cond delay="0"/>
                                  </p:stCondLst>
                                  <p:childTnLst>
                                    <p:set>
                                      <p:cBhvr>
                                        <p:cTn id="63" dur="1" fill="hold">
                                          <p:stCondLst>
                                            <p:cond delay="0"/>
                                          </p:stCondLst>
                                        </p:cTn>
                                        <p:tgtEl>
                                          <p:spTgt spid="7333"/>
                                        </p:tgtEl>
                                        <p:attrNameLst>
                                          <p:attrName>style.visibility</p:attrName>
                                        </p:attrNameLst>
                                      </p:cBhvr>
                                      <p:to>
                                        <p:strVal val="visible"/>
                                      </p:to>
                                    </p:set>
                                    <p:animEffect transition="in" filter="wipe(up)">
                                      <p:cBhvr>
                                        <p:cTn id="64" dur="500"/>
                                        <p:tgtEl>
                                          <p:spTgt spid="7333"/>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nodeType="clickEffect">
                                  <p:stCondLst>
                                    <p:cond delay="0"/>
                                  </p:stCondLst>
                                  <p:childTnLst>
                                    <p:set>
                                      <p:cBhvr>
                                        <p:cTn id="68" dur="1" fill="hold">
                                          <p:stCondLst>
                                            <p:cond delay="0"/>
                                          </p:stCondLst>
                                        </p:cTn>
                                        <p:tgtEl>
                                          <p:spTgt spid="7327"/>
                                        </p:tgtEl>
                                        <p:attrNameLst>
                                          <p:attrName>style.visibility</p:attrName>
                                        </p:attrNameLst>
                                      </p:cBhvr>
                                      <p:to>
                                        <p:strVal val="visible"/>
                                      </p:to>
                                    </p:set>
                                    <p:animEffect transition="in" filter="wipe(left)">
                                      <p:cBhvr>
                                        <p:cTn id="69" dur="500"/>
                                        <p:tgtEl>
                                          <p:spTgt spid="7327"/>
                                        </p:tgtEl>
                                      </p:cBhvr>
                                    </p:animEffec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7312"/>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7313"/>
                                        </p:tgtEl>
                                        <p:attrNameLst>
                                          <p:attrName>style.visibility</p:attrName>
                                        </p:attrNameLst>
                                      </p:cBhvr>
                                      <p:to>
                                        <p:strVal val="visible"/>
                                      </p:to>
                                    </p:set>
                                  </p:childTnLst>
                                </p:cTn>
                              </p:par>
                              <p:par>
                                <p:cTn id="76" presetID="1" presetClass="entr" presetSubtype="0" fill="hold" grpId="0" nodeType="withEffect">
                                  <p:stCondLst>
                                    <p:cond delay="0"/>
                                  </p:stCondLst>
                                  <p:childTnLst>
                                    <p:set>
                                      <p:cBhvr>
                                        <p:cTn id="77" dur="1" fill="hold">
                                          <p:stCondLst>
                                            <p:cond delay="0"/>
                                          </p:stCondLst>
                                        </p:cTn>
                                        <p:tgtEl>
                                          <p:spTgt spid="7314"/>
                                        </p:tgtEl>
                                        <p:attrNameLst>
                                          <p:attrName>style.visibility</p:attrName>
                                        </p:attrNameLst>
                                      </p:cBhvr>
                                      <p:to>
                                        <p:strVal val="visible"/>
                                      </p:to>
                                    </p:set>
                                  </p:childTnLst>
                                </p:cTn>
                              </p:par>
                              <p:par>
                                <p:cTn id="78" presetID="1" presetClass="entr" presetSubtype="0" fill="hold" grpId="0" nodeType="withEffect">
                                  <p:stCondLst>
                                    <p:cond delay="0"/>
                                  </p:stCondLst>
                                  <p:childTnLst>
                                    <p:set>
                                      <p:cBhvr>
                                        <p:cTn id="79" dur="1" fill="hold">
                                          <p:stCondLst>
                                            <p:cond delay="0"/>
                                          </p:stCondLst>
                                        </p:cTn>
                                        <p:tgtEl>
                                          <p:spTgt spid="7315"/>
                                        </p:tgtEl>
                                        <p:attrNameLst>
                                          <p:attrName>style.visibility</p:attrName>
                                        </p:attrNameLst>
                                      </p:cBhvr>
                                      <p:to>
                                        <p:strVal val="visible"/>
                                      </p:to>
                                    </p:set>
                                  </p:childTnLst>
                                </p:cTn>
                              </p:par>
                            </p:childTnLst>
                          </p:cTn>
                        </p:par>
                      </p:childTnLst>
                    </p:cTn>
                  </p:par>
                  <p:par>
                    <p:cTn id="80" fill="hold">
                      <p:stCondLst>
                        <p:cond delay="indefinite"/>
                      </p:stCondLst>
                      <p:childTnLst>
                        <p:par>
                          <p:cTn id="81" fill="hold">
                            <p:stCondLst>
                              <p:cond delay="0"/>
                            </p:stCondLst>
                            <p:childTnLst>
                              <p:par>
                                <p:cTn id="82" presetID="1" presetClass="entr" presetSubtype="0" fill="hold" grpId="0" nodeType="clickEffect">
                                  <p:stCondLst>
                                    <p:cond delay="0"/>
                                  </p:stCondLst>
                                  <p:childTnLst>
                                    <p:set>
                                      <p:cBhvr>
                                        <p:cTn id="83" dur="1" fill="hold">
                                          <p:stCondLst>
                                            <p:cond delay="0"/>
                                          </p:stCondLst>
                                        </p:cTn>
                                        <p:tgtEl>
                                          <p:spTgt spid="7316"/>
                                        </p:tgtEl>
                                        <p:attrNameLst>
                                          <p:attrName>style.visibility</p:attrName>
                                        </p:attrNameLst>
                                      </p:cBhvr>
                                      <p:to>
                                        <p:strVal val="visible"/>
                                      </p:to>
                                    </p:set>
                                  </p:childTnLst>
                                </p:cTn>
                              </p:par>
                            </p:childTnLst>
                          </p:cTn>
                        </p:par>
                      </p:childTnLst>
                    </p:cTn>
                  </p:par>
                  <p:par>
                    <p:cTn id="84" fill="hold">
                      <p:stCondLst>
                        <p:cond delay="indefinite"/>
                      </p:stCondLst>
                      <p:childTnLst>
                        <p:par>
                          <p:cTn id="85" fill="hold">
                            <p:stCondLst>
                              <p:cond delay="0"/>
                            </p:stCondLst>
                            <p:childTnLst>
                              <p:par>
                                <p:cTn id="86" presetID="1" presetClass="entr" presetSubtype="0" fill="hold" grpId="0" nodeType="clickEffect">
                                  <p:stCondLst>
                                    <p:cond delay="0"/>
                                  </p:stCondLst>
                                  <p:childTnLst>
                                    <p:set>
                                      <p:cBhvr>
                                        <p:cTn id="87" dur="1" fill="hold">
                                          <p:stCondLst>
                                            <p:cond delay="0"/>
                                          </p:stCondLst>
                                        </p:cTn>
                                        <p:tgtEl>
                                          <p:spTgt spid="7317"/>
                                        </p:tgtEl>
                                        <p:attrNameLst>
                                          <p:attrName>style.visibility</p:attrName>
                                        </p:attrNameLst>
                                      </p:cBhvr>
                                      <p:to>
                                        <p:strVal val="visible"/>
                                      </p:to>
                                    </p:se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grpId="0" nodeType="clickEffect">
                                  <p:stCondLst>
                                    <p:cond delay="0"/>
                                  </p:stCondLst>
                                  <p:childTnLst>
                                    <p:set>
                                      <p:cBhvr>
                                        <p:cTn id="91" dur="1" fill="hold">
                                          <p:stCondLst>
                                            <p:cond delay="0"/>
                                          </p:stCondLst>
                                        </p:cTn>
                                        <p:tgtEl>
                                          <p:spTgt spid="7318"/>
                                        </p:tgtEl>
                                        <p:attrNameLst>
                                          <p:attrName>style.visibility</p:attrName>
                                        </p:attrNameLst>
                                      </p:cBhvr>
                                      <p:to>
                                        <p:strVal val="visible"/>
                                      </p:to>
                                    </p:set>
                                  </p:childTnLst>
                                </p:cTn>
                              </p:par>
                              <p:par>
                                <p:cTn id="92" presetID="1" presetClass="entr" presetSubtype="0" fill="hold" grpId="0" nodeType="withEffect">
                                  <p:stCondLst>
                                    <p:cond delay="0"/>
                                  </p:stCondLst>
                                  <p:childTnLst>
                                    <p:set>
                                      <p:cBhvr>
                                        <p:cTn id="93" dur="1" fill="hold">
                                          <p:stCondLst>
                                            <p:cond delay="0"/>
                                          </p:stCondLst>
                                        </p:cTn>
                                        <p:tgtEl>
                                          <p:spTgt spid="7319"/>
                                        </p:tgtEl>
                                        <p:attrNameLst>
                                          <p:attrName>style.visibility</p:attrName>
                                        </p:attrNameLst>
                                      </p:cBhvr>
                                      <p:to>
                                        <p:strVal val="visible"/>
                                      </p:to>
                                    </p:set>
                                  </p:childTnLst>
                                </p:cTn>
                              </p:par>
                              <p:par>
                                <p:cTn id="94" presetID="1" presetClass="entr" presetSubtype="0" fill="hold" grpId="0" nodeType="withEffect">
                                  <p:stCondLst>
                                    <p:cond delay="0"/>
                                  </p:stCondLst>
                                  <p:childTnLst>
                                    <p:set>
                                      <p:cBhvr>
                                        <p:cTn id="95" dur="1" fill="hold">
                                          <p:stCondLst>
                                            <p:cond delay="0"/>
                                          </p:stCondLst>
                                        </p:cTn>
                                        <p:tgtEl>
                                          <p:spTgt spid="7320"/>
                                        </p:tgtEl>
                                        <p:attrNameLst>
                                          <p:attrName>style.visibility</p:attrName>
                                        </p:attrNameLst>
                                      </p:cBhvr>
                                      <p:to>
                                        <p:strVal val="visible"/>
                                      </p:to>
                                    </p:set>
                                  </p:childTnLst>
                                </p:cTn>
                              </p:par>
                              <p:par>
                                <p:cTn id="96" presetID="1" presetClass="entr" presetSubtype="0" fill="hold" grpId="0" nodeType="withEffect">
                                  <p:stCondLst>
                                    <p:cond delay="0"/>
                                  </p:stCondLst>
                                  <p:childTnLst>
                                    <p:set>
                                      <p:cBhvr>
                                        <p:cTn id="97" dur="1" fill="hold">
                                          <p:stCondLst>
                                            <p:cond delay="0"/>
                                          </p:stCondLst>
                                        </p:cTn>
                                        <p:tgtEl>
                                          <p:spTgt spid="7321"/>
                                        </p:tgtEl>
                                        <p:attrNameLst>
                                          <p:attrName>style.visibility</p:attrName>
                                        </p:attrNameLst>
                                      </p:cBhvr>
                                      <p:to>
                                        <p:strVal val="visible"/>
                                      </p:to>
                                    </p:set>
                                  </p:childTnLst>
                                </p:cTn>
                              </p:par>
                            </p:childTnLst>
                          </p:cTn>
                        </p:par>
                      </p:childTnLst>
                    </p:cTn>
                  </p:par>
                  <p:par>
                    <p:cTn id="98" fill="hold">
                      <p:stCondLst>
                        <p:cond delay="indefinite"/>
                      </p:stCondLst>
                      <p:childTnLst>
                        <p:par>
                          <p:cTn id="99" fill="hold">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7322"/>
                                        </p:tgtEl>
                                        <p:attrNameLst>
                                          <p:attrName>style.visibility</p:attrName>
                                        </p:attrNameLst>
                                      </p:cBhvr>
                                      <p:to>
                                        <p:strVal val="visible"/>
                                      </p:to>
                                    </p:set>
                                  </p:childTnLst>
                                </p:cTn>
                              </p:par>
                            </p:childTnLst>
                          </p:cTn>
                        </p:par>
                      </p:childTnLst>
                    </p:cTn>
                  </p:par>
                  <p:par>
                    <p:cTn id="102" fill="hold">
                      <p:stCondLst>
                        <p:cond delay="indefinite"/>
                      </p:stCondLst>
                      <p:childTnLst>
                        <p:par>
                          <p:cTn id="103" fill="hold">
                            <p:stCondLst>
                              <p:cond delay="0"/>
                            </p:stCondLst>
                            <p:childTnLst>
                              <p:par>
                                <p:cTn id="104" presetID="1" presetClass="entr" presetSubtype="0" fill="hold" grpId="0" nodeType="clickEffect">
                                  <p:stCondLst>
                                    <p:cond delay="0"/>
                                  </p:stCondLst>
                                  <p:childTnLst>
                                    <p:set>
                                      <p:cBhvr>
                                        <p:cTn id="105" dur="1" fill="hold">
                                          <p:stCondLst>
                                            <p:cond delay="0"/>
                                          </p:stCondLst>
                                        </p:cTn>
                                        <p:tgtEl>
                                          <p:spTgt spid="7323"/>
                                        </p:tgtEl>
                                        <p:attrNameLst>
                                          <p:attrName>style.visibility</p:attrName>
                                        </p:attrNameLst>
                                      </p:cBhvr>
                                      <p:to>
                                        <p:strVal val="visible"/>
                                      </p:to>
                                    </p:set>
                                  </p:childTnLst>
                                </p:cTn>
                              </p:par>
                              <p:par>
                                <p:cTn id="106" presetID="1" presetClass="entr" presetSubtype="0" fill="hold" grpId="0" nodeType="withEffect">
                                  <p:stCondLst>
                                    <p:cond delay="0"/>
                                  </p:stCondLst>
                                  <p:childTnLst>
                                    <p:set>
                                      <p:cBhvr>
                                        <p:cTn id="107" dur="1" fill="hold">
                                          <p:stCondLst>
                                            <p:cond delay="0"/>
                                          </p:stCondLst>
                                        </p:cTn>
                                        <p:tgtEl>
                                          <p:spTgt spid="7324"/>
                                        </p:tgtEl>
                                        <p:attrNameLst>
                                          <p:attrName>style.visibility</p:attrName>
                                        </p:attrNameLst>
                                      </p:cBhvr>
                                      <p:to>
                                        <p:strVal val="visible"/>
                                      </p:to>
                                    </p:set>
                                  </p:childTnLst>
                                </p:cTn>
                              </p:par>
                              <p:par>
                                <p:cTn id="108" presetID="1" presetClass="entr" presetSubtype="0" fill="hold" grpId="0" nodeType="withEffect">
                                  <p:stCondLst>
                                    <p:cond delay="0"/>
                                  </p:stCondLst>
                                  <p:childTnLst>
                                    <p:set>
                                      <p:cBhvr>
                                        <p:cTn id="109" dur="1" fill="hold">
                                          <p:stCondLst>
                                            <p:cond delay="0"/>
                                          </p:stCondLst>
                                        </p:cTn>
                                        <p:tgtEl>
                                          <p:spTgt spid="7325"/>
                                        </p:tgtEl>
                                        <p:attrNameLst>
                                          <p:attrName>style.visibility</p:attrName>
                                        </p:attrNameLst>
                                      </p:cBhvr>
                                      <p:to>
                                        <p:strVal val="visible"/>
                                      </p:to>
                                    </p:set>
                                  </p:childTnLst>
                                </p:cTn>
                              </p:par>
                              <p:par>
                                <p:cTn id="110" presetID="1" presetClass="entr" presetSubtype="0" fill="hold" grpId="0" nodeType="withEffect">
                                  <p:stCondLst>
                                    <p:cond delay="0"/>
                                  </p:stCondLst>
                                  <p:childTnLst>
                                    <p:set>
                                      <p:cBhvr>
                                        <p:cTn id="111" dur="1" fill="hold">
                                          <p:stCondLst>
                                            <p:cond delay="0"/>
                                          </p:stCondLst>
                                        </p:cTn>
                                        <p:tgtEl>
                                          <p:spTgt spid="7326"/>
                                        </p:tgtEl>
                                        <p:attrNameLst>
                                          <p:attrName>style.visibility</p:attrName>
                                        </p:attrNameLst>
                                      </p:cBhvr>
                                      <p:to>
                                        <p:strVal val="visible"/>
                                      </p:to>
                                    </p:set>
                                  </p:childTnLst>
                                </p:cTn>
                              </p:par>
                            </p:childTnLst>
                          </p:cTn>
                        </p:par>
                      </p:childTnLst>
                    </p:cTn>
                  </p:par>
                  <p:par>
                    <p:cTn id="112" fill="hold">
                      <p:stCondLst>
                        <p:cond delay="indefinite"/>
                      </p:stCondLst>
                      <p:childTnLst>
                        <p:par>
                          <p:cTn id="113" fill="hold">
                            <p:stCondLst>
                              <p:cond delay="0"/>
                            </p:stCondLst>
                            <p:childTnLst>
                              <p:par>
                                <p:cTn id="114" presetID="1" presetClass="entr" presetSubtype="0" fill="hold" grpId="0" nodeType="clickEffect">
                                  <p:stCondLst>
                                    <p:cond delay="0"/>
                                  </p:stCondLst>
                                  <p:childTnLst>
                                    <p:set>
                                      <p:cBhvr>
                                        <p:cTn id="115" dur="1" fill="hold">
                                          <p:stCondLst>
                                            <p:cond delay="0"/>
                                          </p:stCondLst>
                                        </p:cTn>
                                        <p:tgtEl>
                                          <p:spTgt spid="7347"/>
                                        </p:tgtEl>
                                        <p:attrNameLst>
                                          <p:attrName>style.visibility</p:attrName>
                                        </p:attrNameLst>
                                      </p:cBhvr>
                                      <p:to>
                                        <p:strVal val="visible"/>
                                      </p:to>
                                    </p:set>
                                  </p:childTnLst>
                                </p:cTn>
                              </p:par>
                              <p:par>
                                <p:cTn id="116" presetID="1" presetClass="entr" presetSubtype="0" fill="hold" grpId="0" nodeType="withEffect">
                                  <p:stCondLst>
                                    <p:cond delay="0"/>
                                  </p:stCondLst>
                                  <p:childTnLst>
                                    <p:set>
                                      <p:cBhvr>
                                        <p:cTn id="117" dur="1" fill="hold">
                                          <p:stCondLst>
                                            <p:cond delay="0"/>
                                          </p:stCondLst>
                                        </p:cTn>
                                        <p:tgtEl>
                                          <p:spTgt spid="7348"/>
                                        </p:tgtEl>
                                        <p:attrNameLst>
                                          <p:attrName>style.visibility</p:attrName>
                                        </p:attrNameLst>
                                      </p:cBhvr>
                                      <p:to>
                                        <p:strVal val="visible"/>
                                      </p:to>
                                    </p:set>
                                  </p:childTnLst>
                                </p:cTn>
                              </p:par>
                              <p:par>
                                <p:cTn id="118" presetID="1" presetClass="entr" presetSubtype="0" fill="hold" grpId="0" nodeType="withEffect">
                                  <p:stCondLst>
                                    <p:cond delay="0"/>
                                  </p:stCondLst>
                                  <p:childTnLst>
                                    <p:set>
                                      <p:cBhvr>
                                        <p:cTn id="119" dur="1" fill="hold">
                                          <p:stCondLst>
                                            <p:cond delay="0"/>
                                          </p:stCondLst>
                                        </p:cTn>
                                        <p:tgtEl>
                                          <p:spTgt spid="7349"/>
                                        </p:tgtEl>
                                        <p:attrNameLst>
                                          <p:attrName>style.visibility</p:attrName>
                                        </p:attrNameLst>
                                      </p:cBhvr>
                                      <p:to>
                                        <p:strVal val="visible"/>
                                      </p:to>
                                    </p:set>
                                  </p:childTnLst>
                                </p:cTn>
                              </p:par>
                              <p:par>
                                <p:cTn id="120" presetID="1" presetClass="entr" presetSubtype="0" fill="hold" grpId="0" nodeType="withEffect">
                                  <p:stCondLst>
                                    <p:cond delay="0"/>
                                  </p:stCondLst>
                                  <p:childTnLst>
                                    <p:set>
                                      <p:cBhvr>
                                        <p:cTn id="121" dur="1" fill="hold">
                                          <p:stCondLst>
                                            <p:cond delay="0"/>
                                          </p:stCondLst>
                                        </p:cTn>
                                        <p:tgtEl>
                                          <p:spTgt spid="7350"/>
                                        </p:tgtEl>
                                        <p:attrNameLst>
                                          <p:attrName>style.visibility</p:attrName>
                                        </p:attrNameLst>
                                      </p:cBhvr>
                                      <p:to>
                                        <p:strVal val="visible"/>
                                      </p:to>
                                    </p:set>
                                  </p:childTnLst>
                                </p:cTn>
                              </p:par>
                              <p:par>
                                <p:cTn id="122" presetID="1" presetClass="entr" presetSubtype="0" fill="hold" grpId="0" nodeType="withEffect">
                                  <p:stCondLst>
                                    <p:cond delay="0"/>
                                  </p:stCondLst>
                                  <p:childTnLst>
                                    <p:set>
                                      <p:cBhvr>
                                        <p:cTn id="123" dur="1" fill="hold">
                                          <p:stCondLst>
                                            <p:cond delay="0"/>
                                          </p:stCondLst>
                                        </p:cTn>
                                        <p:tgtEl>
                                          <p:spTgt spid="7351"/>
                                        </p:tgtEl>
                                        <p:attrNameLst>
                                          <p:attrName>style.visibility</p:attrName>
                                        </p:attrNameLst>
                                      </p:cBhvr>
                                      <p:to>
                                        <p:strVal val="visible"/>
                                      </p:to>
                                    </p:set>
                                  </p:childTnLst>
                                </p:cTn>
                              </p:par>
                              <p:par>
                                <p:cTn id="124" presetID="1" presetClass="entr" presetSubtype="0" fill="hold" grpId="0" nodeType="withEffect">
                                  <p:stCondLst>
                                    <p:cond delay="0"/>
                                  </p:stCondLst>
                                  <p:childTnLst>
                                    <p:set>
                                      <p:cBhvr>
                                        <p:cTn id="125" dur="1" fill="hold">
                                          <p:stCondLst>
                                            <p:cond delay="0"/>
                                          </p:stCondLst>
                                        </p:cTn>
                                        <p:tgtEl>
                                          <p:spTgt spid="7352"/>
                                        </p:tgtEl>
                                        <p:attrNameLst>
                                          <p:attrName>style.visibility</p:attrName>
                                        </p:attrNameLst>
                                      </p:cBhvr>
                                      <p:to>
                                        <p:strVal val="visible"/>
                                      </p:to>
                                    </p:set>
                                  </p:childTnLst>
                                </p:cTn>
                              </p:par>
                              <p:par>
                                <p:cTn id="126" presetID="1" presetClass="entr" presetSubtype="0" fill="hold" grpId="0" nodeType="withEffect">
                                  <p:stCondLst>
                                    <p:cond delay="0"/>
                                  </p:stCondLst>
                                  <p:childTnLst>
                                    <p:set>
                                      <p:cBhvr>
                                        <p:cTn id="127" dur="1" fill="hold">
                                          <p:stCondLst>
                                            <p:cond delay="0"/>
                                          </p:stCondLst>
                                        </p:cTn>
                                        <p:tgtEl>
                                          <p:spTgt spid="7353"/>
                                        </p:tgtEl>
                                        <p:attrNameLst>
                                          <p:attrName>style.visibility</p:attrName>
                                        </p:attrNameLst>
                                      </p:cBhvr>
                                      <p:to>
                                        <p:strVal val="visible"/>
                                      </p:to>
                                    </p:set>
                                  </p:childTnLst>
                                </p:cTn>
                              </p:par>
                              <p:par>
                                <p:cTn id="128" presetID="1" presetClass="entr" presetSubtype="0" fill="hold" grpId="0" nodeType="withEffect">
                                  <p:stCondLst>
                                    <p:cond delay="0"/>
                                  </p:stCondLst>
                                  <p:childTnLst>
                                    <p:set>
                                      <p:cBhvr>
                                        <p:cTn id="129" dur="1" fill="hold">
                                          <p:stCondLst>
                                            <p:cond delay="0"/>
                                          </p:stCondLst>
                                        </p:cTn>
                                        <p:tgtEl>
                                          <p:spTgt spid="7354"/>
                                        </p:tgtEl>
                                        <p:attrNameLst>
                                          <p:attrName>style.visibility</p:attrName>
                                        </p:attrNameLst>
                                      </p:cBhvr>
                                      <p:to>
                                        <p:strVal val="visible"/>
                                      </p:to>
                                    </p:set>
                                  </p:childTnLst>
                                </p:cTn>
                              </p:par>
                              <p:par>
                                <p:cTn id="130" presetID="1" presetClass="entr" presetSubtype="0" fill="hold" grpId="0" nodeType="withEffect">
                                  <p:stCondLst>
                                    <p:cond delay="0"/>
                                  </p:stCondLst>
                                  <p:childTnLst>
                                    <p:set>
                                      <p:cBhvr>
                                        <p:cTn id="131" dur="1" fill="hold">
                                          <p:stCondLst>
                                            <p:cond delay="0"/>
                                          </p:stCondLst>
                                        </p:cTn>
                                        <p:tgtEl>
                                          <p:spTgt spid="7355"/>
                                        </p:tgtEl>
                                        <p:attrNameLst>
                                          <p:attrName>style.visibility</p:attrName>
                                        </p:attrNameLst>
                                      </p:cBhvr>
                                      <p:to>
                                        <p:strVal val="visible"/>
                                      </p:to>
                                    </p:set>
                                  </p:childTnLst>
                                </p:cTn>
                              </p:par>
                              <p:par>
                                <p:cTn id="132" presetID="1" presetClass="entr" presetSubtype="0" fill="hold" grpId="0" nodeType="withEffect">
                                  <p:stCondLst>
                                    <p:cond delay="0"/>
                                  </p:stCondLst>
                                  <p:childTnLst>
                                    <p:set>
                                      <p:cBhvr>
                                        <p:cTn id="133" dur="1" fill="hold">
                                          <p:stCondLst>
                                            <p:cond delay="0"/>
                                          </p:stCondLst>
                                        </p:cTn>
                                        <p:tgtEl>
                                          <p:spTgt spid="7356"/>
                                        </p:tgtEl>
                                        <p:attrNameLst>
                                          <p:attrName>style.visibility</p:attrName>
                                        </p:attrNameLst>
                                      </p:cBhvr>
                                      <p:to>
                                        <p:strVal val="visible"/>
                                      </p:to>
                                    </p:set>
                                  </p:childTnLst>
                                </p:cTn>
                              </p:par>
                              <p:par>
                                <p:cTn id="134" presetID="1" presetClass="entr" presetSubtype="0" fill="hold" grpId="0" nodeType="withEffect">
                                  <p:stCondLst>
                                    <p:cond delay="0"/>
                                  </p:stCondLst>
                                  <p:childTnLst>
                                    <p:set>
                                      <p:cBhvr>
                                        <p:cTn id="135" dur="1" fill="hold">
                                          <p:stCondLst>
                                            <p:cond delay="0"/>
                                          </p:stCondLst>
                                        </p:cTn>
                                        <p:tgtEl>
                                          <p:spTgt spid="7360"/>
                                        </p:tgtEl>
                                        <p:attrNameLst>
                                          <p:attrName>style.visibility</p:attrName>
                                        </p:attrNameLst>
                                      </p:cBhvr>
                                      <p:to>
                                        <p:strVal val="visible"/>
                                      </p:to>
                                    </p:set>
                                  </p:childTnLst>
                                </p:cTn>
                              </p:par>
                              <p:par>
                                <p:cTn id="136" presetID="1" presetClass="entr" presetSubtype="0" fill="hold" grpId="0" nodeType="withEffect">
                                  <p:stCondLst>
                                    <p:cond delay="0"/>
                                  </p:stCondLst>
                                  <p:childTnLst>
                                    <p:set>
                                      <p:cBhvr>
                                        <p:cTn id="137" dur="1" fill="hold">
                                          <p:stCondLst>
                                            <p:cond delay="0"/>
                                          </p:stCondLst>
                                        </p:cTn>
                                        <p:tgtEl>
                                          <p:spTgt spid="7359"/>
                                        </p:tgtEl>
                                        <p:attrNameLst>
                                          <p:attrName>style.visibility</p:attrName>
                                        </p:attrNameLst>
                                      </p:cBhvr>
                                      <p:to>
                                        <p:strVal val="visible"/>
                                      </p:to>
                                    </p:set>
                                  </p:childTnLst>
                                </p:cTn>
                              </p:par>
                              <p:par>
                                <p:cTn id="138" presetID="1" presetClass="entr" presetSubtype="0" fill="hold" grpId="0" nodeType="withEffect">
                                  <p:stCondLst>
                                    <p:cond delay="0"/>
                                  </p:stCondLst>
                                  <p:childTnLst>
                                    <p:set>
                                      <p:cBhvr>
                                        <p:cTn id="139" dur="1" fill="hold">
                                          <p:stCondLst>
                                            <p:cond delay="0"/>
                                          </p:stCondLst>
                                        </p:cTn>
                                        <p:tgtEl>
                                          <p:spTgt spid="7358"/>
                                        </p:tgtEl>
                                        <p:attrNameLst>
                                          <p:attrName>style.visibility</p:attrName>
                                        </p:attrNameLst>
                                      </p:cBhvr>
                                      <p:to>
                                        <p:strVal val="visible"/>
                                      </p:to>
                                    </p:set>
                                  </p:childTnLst>
                                </p:cTn>
                              </p:par>
                              <p:par>
                                <p:cTn id="140" presetID="1" presetClass="entr" presetSubtype="0" fill="hold" grpId="0" nodeType="withEffect">
                                  <p:stCondLst>
                                    <p:cond delay="0"/>
                                  </p:stCondLst>
                                  <p:childTnLst>
                                    <p:set>
                                      <p:cBhvr>
                                        <p:cTn id="141" dur="1" fill="hold">
                                          <p:stCondLst>
                                            <p:cond delay="0"/>
                                          </p:stCondLst>
                                        </p:cTn>
                                        <p:tgtEl>
                                          <p:spTgt spid="7357"/>
                                        </p:tgtEl>
                                        <p:attrNameLst>
                                          <p:attrName>style.visibility</p:attrName>
                                        </p:attrNameLst>
                                      </p:cBhvr>
                                      <p:to>
                                        <p:strVal val="visible"/>
                                      </p:to>
                                    </p:set>
                                  </p:childTnLst>
                                </p:cTn>
                              </p:par>
                            </p:childTnLst>
                          </p:cTn>
                        </p:par>
                      </p:childTnLst>
                    </p:cTn>
                  </p:par>
                  <p:par>
                    <p:cTn id="142" fill="hold">
                      <p:stCondLst>
                        <p:cond delay="indefinite"/>
                      </p:stCondLst>
                      <p:childTnLst>
                        <p:par>
                          <p:cTn id="143" fill="hold">
                            <p:stCondLst>
                              <p:cond delay="0"/>
                            </p:stCondLst>
                            <p:childTnLst>
                              <p:par>
                                <p:cTn id="144" presetID="1" presetClass="entr" presetSubtype="0" fill="hold" nodeType="clickEffect">
                                  <p:stCondLst>
                                    <p:cond delay="0"/>
                                  </p:stCondLst>
                                  <p:childTnLst>
                                    <p:set>
                                      <p:cBhvr>
                                        <p:cTn id="145" dur="1" fill="hold">
                                          <p:stCondLst>
                                            <p:cond delay="0"/>
                                          </p:stCondLst>
                                        </p:cTn>
                                        <p:tgtEl>
                                          <p:spTgt spid="7361"/>
                                        </p:tgtEl>
                                        <p:attrNameLst>
                                          <p:attrName>style.visibility</p:attrName>
                                        </p:attrNameLst>
                                      </p:cBhvr>
                                      <p:to>
                                        <p:strVal val="visible"/>
                                      </p:to>
                                    </p:set>
                                  </p:childTnLst>
                                </p:cTn>
                              </p:par>
                            </p:childTnLst>
                          </p:cTn>
                        </p:par>
                      </p:childTnLst>
                    </p:cTn>
                  </p:par>
                  <p:par>
                    <p:cTn id="146" fill="hold">
                      <p:stCondLst>
                        <p:cond delay="indefinite"/>
                      </p:stCondLst>
                      <p:childTnLst>
                        <p:par>
                          <p:cTn id="147" fill="hold">
                            <p:stCondLst>
                              <p:cond delay="0"/>
                            </p:stCondLst>
                            <p:childTnLst>
                              <p:par>
                                <p:cTn id="148" presetID="22" presetClass="entr" presetSubtype="1" fill="hold" nodeType="clickEffect">
                                  <p:stCondLst>
                                    <p:cond delay="0"/>
                                  </p:stCondLst>
                                  <p:childTnLst>
                                    <p:set>
                                      <p:cBhvr>
                                        <p:cTn id="149" dur="1" fill="hold">
                                          <p:stCondLst>
                                            <p:cond delay="0"/>
                                          </p:stCondLst>
                                        </p:cTn>
                                        <p:tgtEl>
                                          <p:spTgt spid="7375"/>
                                        </p:tgtEl>
                                        <p:attrNameLst>
                                          <p:attrName>style.visibility</p:attrName>
                                        </p:attrNameLst>
                                      </p:cBhvr>
                                      <p:to>
                                        <p:strVal val="visible"/>
                                      </p:to>
                                    </p:set>
                                    <p:animEffect transition="in" filter="wipe(up)">
                                      <p:cBhvr>
                                        <p:cTn id="150" dur="500"/>
                                        <p:tgtEl>
                                          <p:spTgt spid="7375"/>
                                        </p:tgtEl>
                                      </p:cBhvr>
                                    </p:animEffect>
                                  </p:childTnLst>
                                </p:cTn>
                              </p:par>
                            </p:childTnLst>
                          </p:cTn>
                        </p:par>
                      </p:childTnLst>
                    </p:cTn>
                  </p:par>
                  <p:par>
                    <p:cTn id="151" fill="hold">
                      <p:stCondLst>
                        <p:cond delay="indefinite"/>
                      </p:stCondLst>
                      <p:childTnLst>
                        <p:par>
                          <p:cTn id="152" fill="hold">
                            <p:stCondLst>
                              <p:cond delay="0"/>
                            </p:stCondLst>
                            <p:childTnLst>
                              <p:par>
                                <p:cTn id="153" presetID="1" presetClass="entr" presetSubtype="0" fill="hold" nodeType="clickEffect">
                                  <p:stCondLst>
                                    <p:cond delay="0"/>
                                  </p:stCondLst>
                                  <p:childTnLst>
                                    <p:set>
                                      <p:cBhvr>
                                        <p:cTn id="154" dur="1" fill="hold">
                                          <p:stCondLst>
                                            <p:cond delay="0"/>
                                          </p:stCondLst>
                                        </p:cTn>
                                        <p:tgtEl>
                                          <p:spTgt spid="7370"/>
                                        </p:tgtEl>
                                        <p:attrNameLst>
                                          <p:attrName>style.visibility</p:attrName>
                                        </p:attrNameLst>
                                      </p:cBhvr>
                                      <p:to>
                                        <p:strVal val="visible"/>
                                      </p:to>
                                    </p:set>
                                  </p:childTnLst>
                                </p:cTn>
                              </p:par>
                            </p:childTnLst>
                          </p:cTn>
                        </p:par>
                      </p:childTnLst>
                    </p:cTn>
                  </p:par>
                  <p:par>
                    <p:cTn id="155" fill="hold">
                      <p:stCondLst>
                        <p:cond delay="indefinite"/>
                      </p:stCondLst>
                      <p:childTnLst>
                        <p:par>
                          <p:cTn id="156" fill="hold">
                            <p:stCondLst>
                              <p:cond delay="0"/>
                            </p:stCondLst>
                            <p:childTnLst>
                              <p:par>
                                <p:cTn id="157" presetID="1" presetClass="entr" presetSubtype="0" fill="hold" grpId="0" nodeType="clickEffect">
                                  <p:stCondLst>
                                    <p:cond delay="0"/>
                                  </p:stCondLst>
                                  <p:childTnLst>
                                    <p:set>
                                      <p:cBhvr>
                                        <p:cTn id="158" dur="1" fill="hold">
                                          <p:stCondLst>
                                            <p:cond delay="0"/>
                                          </p:stCondLst>
                                        </p:cTn>
                                        <p:tgtEl>
                                          <p:spTgt spid="7365"/>
                                        </p:tgtEl>
                                        <p:attrNameLst>
                                          <p:attrName>style.visibility</p:attrName>
                                        </p:attrNameLst>
                                      </p:cBhvr>
                                      <p:to>
                                        <p:strVal val="visible"/>
                                      </p:to>
                                    </p:set>
                                  </p:childTnLst>
                                </p:cTn>
                              </p:par>
                              <p:par>
                                <p:cTn id="159" presetID="1" presetClass="entr" presetSubtype="0" fill="hold" grpId="0" nodeType="withEffect">
                                  <p:stCondLst>
                                    <p:cond delay="0"/>
                                  </p:stCondLst>
                                  <p:childTnLst>
                                    <p:set>
                                      <p:cBhvr>
                                        <p:cTn id="160" dur="1" fill="hold">
                                          <p:stCondLst>
                                            <p:cond delay="0"/>
                                          </p:stCondLst>
                                        </p:cTn>
                                        <p:tgtEl>
                                          <p:spTgt spid="7366"/>
                                        </p:tgtEl>
                                        <p:attrNameLst>
                                          <p:attrName>style.visibility</p:attrName>
                                        </p:attrNameLst>
                                      </p:cBhvr>
                                      <p:to>
                                        <p:strVal val="visible"/>
                                      </p:to>
                                    </p:set>
                                  </p:childTnLst>
                                </p:cTn>
                              </p:par>
                            </p:childTnLst>
                          </p:cTn>
                        </p:par>
                      </p:childTnLst>
                    </p:cTn>
                  </p:par>
                  <p:par>
                    <p:cTn id="161" fill="hold">
                      <p:stCondLst>
                        <p:cond delay="indefinite"/>
                      </p:stCondLst>
                      <p:childTnLst>
                        <p:par>
                          <p:cTn id="162" fill="hold">
                            <p:stCondLst>
                              <p:cond delay="0"/>
                            </p:stCondLst>
                            <p:childTnLst>
                              <p:par>
                                <p:cTn id="163" presetID="1" presetClass="entr" presetSubtype="0" fill="hold" grpId="0" nodeType="clickEffect">
                                  <p:stCondLst>
                                    <p:cond delay="0"/>
                                  </p:stCondLst>
                                  <p:childTnLst>
                                    <p:set>
                                      <p:cBhvr>
                                        <p:cTn id="164" dur="1" fill="hold">
                                          <p:stCondLst>
                                            <p:cond delay="0"/>
                                          </p:stCondLst>
                                        </p:cTn>
                                        <p:tgtEl>
                                          <p:spTgt spid="7369"/>
                                        </p:tgtEl>
                                        <p:attrNameLst>
                                          <p:attrName>style.visibility</p:attrName>
                                        </p:attrNameLst>
                                      </p:cBhvr>
                                      <p:to>
                                        <p:strVal val="visible"/>
                                      </p:to>
                                    </p:set>
                                  </p:childTnLst>
                                </p:cTn>
                              </p:par>
                            </p:childTnLst>
                          </p:cTn>
                        </p:par>
                      </p:childTnLst>
                    </p:cTn>
                  </p:par>
                  <p:par>
                    <p:cTn id="165" fill="hold">
                      <p:stCondLst>
                        <p:cond delay="indefinite"/>
                      </p:stCondLst>
                      <p:childTnLst>
                        <p:par>
                          <p:cTn id="166" fill="hold">
                            <p:stCondLst>
                              <p:cond delay="0"/>
                            </p:stCondLst>
                            <p:childTnLst>
                              <p:par>
                                <p:cTn id="167" presetID="1" presetClass="entr" presetSubtype="0" fill="hold" grpId="0" nodeType="clickEffect">
                                  <p:stCondLst>
                                    <p:cond delay="0"/>
                                  </p:stCondLst>
                                  <p:childTnLst>
                                    <p:set>
                                      <p:cBhvr>
                                        <p:cTn id="168" dur="1" fill="hold">
                                          <p:stCondLst>
                                            <p:cond delay="0"/>
                                          </p:stCondLst>
                                        </p:cTn>
                                        <p:tgtEl>
                                          <p:spTgt spid="7367"/>
                                        </p:tgtEl>
                                        <p:attrNameLst>
                                          <p:attrName>style.visibility</p:attrName>
                                        </p:attrNameLst>
                                      </p:cBhvr>
                                      <p:to>
                                        <p:strVal val="visible"/>
                                      </p:to>
                                    </p:set>
                                  </p:childTnLst>
                                </p:cTn>
                              </p:par>
                              <p:par>
                                <p:cTn id="169" presetID="1" presetClass="entr" presetSubtype="0" fill="hold" grpId="0" nodeType="withEffect">
                                  <p:stCondLst>
                                    <p:cond delay="0"/>
                                  </p:stCondLst>
                                  <p:childTnLst>
                                    <p:set>
                                      <p:cBhvr>
                                        <p:cTn id="170" dur="1" fill="hold">
                                          <p:stCondLst>
                                            <p:cond delay="0"/>
                                          </p:stCondLst>
                                        </p:cTn>
                                        <p:tgtEl>
                                          <p:spTgt spid="7368"/>
                                        </p:tgtEl>
                                        <p:attrNameLst>
                                          <p:attrName>style.visibility</p:attrName>
                                        </p:attrNameLst>
                                      </p:cBhvr>
                                      <p:to>
                                        <p:strVal val="visible"/>
                                      </p:to>
                                    </p:set>
                                  </p:childTnLst>
                                </p:cTn>
                              </p:par>
                            </p:childTnLst>
                          </p:cTn>
                        </p:par>
                      </p:childTnLst>
                    </p:cTn>
                  </p:par>
                  <p:par>
                    <p:cTn id="171" fill="hold">
                      <p:stCondLst>
                        <p:cond delay="indefinite"/>
                      </p:stCondLst>
                      <p:childTnLst>
                        <p:par>
                          <p:cTn id="172" fill="hold">
                            <p:stCondLst>
                              <p:cond delay="0"/>
                            </p:stCondLst>
                            <p:childTnLst>
                              <p:par>
                                <p:cTn id="173" presetID="1" presetClass="entr" presetSubtype="0" fill="hold" grpId="0" nodeType="clickEffect">
                                  <p:stCondLst>
                                    <p:cond delay="0"/>
                                  </p:stCondLst>
                                  <p:childTnLst>
                                    <p:set>
                                      <p:cBhvr>
                                        <p:cTn id="174" dur="1" fill="hold">
                                          <p:stCondLst>
                                            <p:cond delay="0"/>
                                          </p:stCondLst>
                                        </p:cTn>
                                        <p:tgtEl>
                                          <p:spTgt spid="73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P spid="7173" grpId="0"/>
      <p:bldP spid="7292" grpId="0" animBg="1"/>
      <p:bldP spid="7293" grpId="0" animBg="1"/>
      <p:bldP spid="7294" grpId="0" animBg="1"/>
      <p:bldP spid="7295" grpId="0" animBg="1"/>
      <p:bldP spid="7296" grpId="0"/>
      <p:bldP spid="7297" grpId="0"/>
      <p:bldP spid="7298" grpId="0"/>
      <p:bldP spid="7299" grpId="0"/>
      <p:bldP spid="7312" grpId="0"/>
      <p:bldP spid="7313" grpId="0"/>
      <p:bldP spid="7314" grpId="0"/>
      <p:bldP spid="7315" grpId="0"/>
      <p:bldP spid="7316" grpId="0"/>
      <p:bldP spid="7317" grpId="0"/>
      <p:bldP spid="7318" grpId="0"/>
      <p:bldP spid="7319" grpId="0"/>
      <p:bldP spid="7320" grpId="0"/>
      <p:bldP spid="7321" grpId="0"/>
      <p:bldP spid="7322" grpId="0"/>
      <p:bldP spid="7323" grpId="0"/>
      <p:bldP spid="7324" grpId="0"/>
      <p:bldP spid="7325" grpId="0"/>
      <p:bldP spid="7326" grpId="0"/>
      <p:bldP spid="7347" grpId="0"/>
      <p:bldP spid="7348" grpId="0"/>
      <p:bldP spid="7349" grpId="0"/>
      <p:bldP spid="7350" grpId="0"/>
      <p:bldP spid="7351" grpId="0"/>
      <p:bldP spid="7352" grpId="0"/>
      <p:bldP spid="7353" grpId="0"/>
      <p:bldP spid="7354" grpId="0"/>
      <p:bldP spid="7355" grpId="0"/>
      <p:bldP spid="7356" grpId="0"/>
      <p:bldP spid="7357" grpId="0"/>
      <p:bldP spid="7358" grpId="0"/>
      <p:bldP spid="7359" grpId="0"/>
      <p:bldP spid="7360" grpId="0"/>
      <p:bldP spid="7365" grpId="0"/>
      <p:bldP spid="7366" grpId="0"/>
      <p:bldP spid="7367" grpId="0"/>
      <p:bldP spid="7368" grpId="0"/>
      <p:bldP spid="7369" grpId="0"/>
      <p:bldP spid="738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684212"/>
          </a:xfrm>
        </p:spPr>
        <p:txBody>
          <a:bodyPr/>
          <a:lstStyle/>
          <a:p>
            <a:r>
              <a:rPr lang="en-US" sz="3200"/>
              <a:t>Nodal Analysis by Inspection</a:t>
            </a:r>
          </a:p>
        </p:txBody>
      </p:sp>
      <p:sp>
        <p:nvSpPr>
          <p:cNvPr id="4099"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4100" name="Oval 4"/>
          <p:cNvSpPr>
            <a:spLocks noChangeArrowheads="1"/>
          </p:cNvSpPr>
          <p:nvPr/>
        </p:nvSpPr>
        <p:spPr bwMode="auto">
          <a:xfrm>
            <a:off x="6789738" y="2274888"/>
            <a:ext cx="115887" cy="115887"/>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4101" name="Oval 5"/>
          <p:cNvSpPr>
            <a:spLocks noChangeArrowheads="1"/>
          </p:cNvSpPr>
          <p:nvPr/>
        </p:nvSpPr>
        <p:spPr bwMode="auto">
          <a:xfrm>
            <a:off x="2754313" y="2276475"/>
            <a:ext cx="115887" cy="115888"/>
          </a:xfrm>
          <a:prstGeom prst="ellipse">
            <a:avLst/>
          </a:prstGeom>
          <a:solidFill>
            <a:schemeClr val="tx1"/>
          </a:solidFill>
          <a:ln w="9525">
            <a:solidFill>
              <a:schemeClr val="tx1"/>
            </a:solidFill>
            <a:round/>
            <a:headEnd/>
            <a:tailEnd/>
          </a:ln>
          <a:effectLst/>
        </p:spPr>
        <p:txBody>
          <a:bodyPr wrap="none" anchor="ctr"/>
          <a:lstStyle/>
          <a:p>
            <a:endParaRPr lang="en-US"/>
          </a:p>
        </p:txBody>
      </p:sp>
      <p:grpSp>
        <p:nvGrpSpPr>
          <p:cNvPr id="4102" name="Group 6"/>
          <p:cNvGrpSpPr>
            <a:grpSpLocks/>
          </p:cNvGrpSpPr>
          <p:nvPr/>
        </p:nvGrpSpPr>
        <p:grpSpPr bwMode="auto">
          <a:xfrm>
            <a:off x="6686550" y="2622550"/>
            <a:ext cx="352425" cy="914400"/>
            <a:chOff x="4512" y="1008"/>
            <a:chExt cx="384" cy="960"/>
          </a:xfrm>
        </p:grpSpPr>
        <p:sp>
          <p:nvSpPr>
            <p:cNvPr id="4103" name="Oval 7"/>
            <p:cNvSpPr>
              <a:spLocks noChangeArrowheads="1"/>
            </p:cNvSpPr>
            <p:nvPr/>
          </p:nvSpPr>
          <p:spPr bwMode="auto">
            <a:xfrm>
              <a:off x="4512" y="1296"/>
              <a:ext cx="384" cy="384"/>
            </a:xfrm>
            <a:prstGeom prst="ellipse">
              <a:avLst/>
            </a:prstGeom>
            <a:noFill/>
            <a:ln w="19050">
              <a:solidFill>
                <a:schemeClr val="tx1"/>
              </a:solidFill>
              <a:round/>
              <a:headEnd/>
              <a:tailEnd/>
            </a:ln>
            <a:effectLst/>
          </p:spPr>
          <p:txBody>
            <a:bodyPr wrap="none" anchor="ctr"/>
            <a:lstStyle/>
            <a:p>
              <a:endParaRPr lang="en-US"/>
            </a:p>
          </p:txBody>
        </p:sp>
        <p:sp>
          <p:nvSpPr>
            <p:cNvPr id="4104" name="Line 8"/>
            <p:cNvSpPr>
              <a:spLocks noChangeShapeType="1"/>
            </p:cNvSpPr>
            <p:nvPr/>
          </p:nvSpPr>
          <p:spPr bwMode="auto">
            <a:xfrm>
              <a:off x="4704" y="1008"/>
              <a:ext cx="0" cy="288"/>
            </a:xfrm>
            <a:prstGeom prst="line">
              <a:avLst/>
            </a:prstGeom>
            <a:noFill/>
            <a:ln w="19050">
              <a:solidFill>
                <a:schemeClr val="tx1"/>
              </a:solidFill>
              <a:round/>
              <a:headEnd/>
              <a:tailEnd/>
            </a:ln>
            <a:effectLst/>
          </p:spPr>
          <p:txBody>
            <a:bodyPr wrap="none" anchor="ctr"/>
            <a:lstStyle/>
            <a:p>
              <a:endParaRPr lang="en-US"/>
            </a:p>
          </p:txBody>
        </p:sp>
        <p:sp>
          <p:nvSpPr>
            <p:cNvPr id="4105" name="Line 9"/>
            <p:cNvSpPr>
              <a:spLocks noChangeShapeType="1"/>
            </p:cNvSpPr>
            <p:nvPr/>
          </p:nvSpPr>
          <p:spPr bwMode="auto">
            <a:xfrm>
              <a:off x="4704" y="1680"/>
              <a:ext cx="0" cy="288"/>
            </a:xfrm>
            <a:prstGeom prst="line">
              <a:avLst/>
            </a:prstGeom>
            <a:noFill/>
            <a:ln w="19050">
              <a:solidFill>
                <a:schemeClr val="tx1"/>
              </a:solidFill>
              <a:round/>
              <a:headEnd/>
              <a:tailEnd/>
            </a:ln>
            <a:effectLst/>
          </p:spPr>
          <p:txBody>
            <a:bodyPr wrap="none" anchor="ctr"/>
            <a:lstStyle/>
            <a:p>
              <a:endParaRPr lang="en-US"/>
            </a:p>
          </p:txBody>
        </p:sp>
      </p:grpSp>
      <p:sp>
        <p:nvSpPr>
          <p:cNvPr id="4106" name="Line 10"/>
          <p:cNvSpPr>
            <a:spLocks noChangeShapeType="1"/>
          </p:cNvSpPr>
          <p:nvPr/>
        </p:nvSpPr>
        <p:spPr bwMode="auto">
          <a:xfrm flipV="1">
            <a:off x="6848475" y="2963863"/>
            <a:ext cx="0" cy="246062"/>
          </a:xfrm>
          <a:prstGeom prst="line">
            <a:avLst/>
          </a:prstGeom>
          <a:noFill/>
          <a:ln w="9525">
            <a:solidFill>
              <a:schemeClr val="tx1"/>
            </a:solidFill>
            <a:round/>
            <a:headEnd type="triangle" w="med" len="med"/>
            <a:tailEnd/>
          </a:ln>
          <a:effectLst/>
        </p:spPr>
        <p:txBody>
          <a:bodyPr wrap="none"/>
          <a:lstStyle/>
          <a:p>
            <a:endParaRPr lang="en-US"/>
          </a:p>
        </p:txBody>
      </p:sp>
      <p:sp>
        <p:nvSpPr>
          <p:cNvPr id="4107" name="Text Box 11"/>
          <p:cNvSpPr txBox="1">
            <a:spLocks noChangeArrowheads="1"/>
          </p:cNvSpPr>
          <p:nvPr/>
        </p:nvSpPr>
        <p:spPr bwMode="auto">
          <a:xfrm>
            <a:off x="6848475" y="3160713"/>
            <a:ext cx="438150" cy="519112"/>
          </a:xfrm>
          <a:prstGeom prst="rect">
            <a:avLst/>
          </a:prstGeom>
          <a:noFill/>
          <a:ln w="9525">
            <a:noFill/>
            <a:miter lim="800000"/>
            <a:headEnd/>
            <a:tailEnd/>
          </a:ln>
          <a:effectLst/>
        </p:spPr>
        <p:txBody>
          <a:bodyPr wrap="none">
            <a:spAutoFit/>
          </a:bodyPr>
          <a:lstStyle/>
          <a:p>
            <a:r>
              <a:rPr lang="en-US" sz="2800">
                <a:latin typeface="Symbol" pitchFamily="18" charset="2"/>
              </a:rPr>
              <a:t>I</a:t>
            </a:r>
            <a:r>
              <a:rPr lang="en-US" sz="2800" baseline="-25000"/>
              <a:t>b</a:t>
            </a:r>
          </a:p>
        </p:txBody>
      </p:sp>
      <p:grpSp>
        <p:nvGrpSpPr>
          <p:cNvPr id="4108" name="Group 12"/>
          <p:cNvGrpSpPr>
            <a:grpSpLocks/>
          </p:cNvGrpSpPr>
          <p:nvPr/>
        </p:nvGrpSpPr>
        <p:grpSpPr bwMode="auto">
          <a:xfrm>
            <a:off x="3313113" y="2219325"/>
            <a:ext cx="1143000" cy="228600"/>
            <a:chOff x="1920" y="672"/>
            <a:chExt cx="720" cy="192"/>
          </a:xfrm>
        </p:grpSpPr>
        <p:sp>
          <p:nvSpPr>
            <p:cNvPr id="4109" name="Line 13"/>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4110" name="Line 14"/>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4111" name="Line 15"/>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4112" name="Line 16"/>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4113" name="Line 17"/>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4114" name="Line 18"/>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4115" name="Line 19"/>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4116" name="Line 20"/>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4117" name="Line 21"/>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4118" name="Line 22"/>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4119" name="Line 23"/>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grpSp>
        <p:nvGrpSpPr>
          <p:cNvPr id="4120" name="Group 24"/>
          <p:cNvGrpSpPr>
            <a:grpSpLocks/>
          </p:cNvGrpSpPr>
          <p:nvPr/>
        </p:nvGrpSpPr>
        <p:grpSpPr bwMode="auto">
          <a:xfrm>
            <a:off x="4981575" y="2219325"/>
            <a:ext cx="1143000" cy="228600"/>
            <a:chOff x="1920" y="672"/>
            <a:chExt cx="720" cy="192"/>
          </a:xfrm>
        </p:grpSpPr>
        <p:sp>
          <p:nvSpPr>
            <p:cNvPr id="4121" name="Line 25"/>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4122" name="Line 26"/>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4123" name="Line 27"/>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4124" name="Line 28"/>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4125" name="Line 29"/>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4126" name="Line 30"/>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4127" name="Line 31"/>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4128" name="Line 32"/>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4129" name="Line 33"/>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4130" name="Line 34"/>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4131" name="Line 35"/>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grpSp>
        <p:nvGrpSpPr>
          <p:cNvPr id="4132" name="Group 36"/>
          <p:cNvGrpSpPr>
            <a:grpSpLocks/>
          </p:cNvGrpSpPr>
          <p:nvPr/>
        </p:nvGrpSpPr>
        <p:grpSpPr bwMode="auto">
          <a:xfrm>
            <a:off x="4143375" y="1354138"/>
            <a:ext cx="1143000" cy="228600"/>
            <a:chOff x="1920" y="672"/>
            <a:chExt cx="720" cy="192"/>
          </a:xfrm>
        </p:grpSpPr>
        <p:sp>
          <p:nvSpPr>
            <p:cNvPr id="4133" name="Line 37"/>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4134" name="Line 38"/>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4135" name="Line 39"/>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4136" name="Line 40"/>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4137" name="Line 41"/>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4138" name="Line 42"/>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4139" name="Line 43"/>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4140" name="Line 44"/>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4141" name="Line 45"/>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4142" name="Line 46"/>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4143" name="Line 47"/>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grpSp>
        <p:nvGrpSpPr>
          <p:cNvPr id="4144" name="Group 48"/>
          <p:cNvGrpSpPr>
            <a:grpSpLocks/>
          </p:cNvGrpSpPr>
          <p:nvPr/>
        </p:nvGrpSpPr>
        <p:grpSpPr bwMode="auto">
          <a:xfrm rot="5400000">
            <a:off x="4162425" y="3079750"/>
            <a:ext cx="1143000" cy="228600"/>
            <a:chOff x="1920" y="672"/>
            <a:chExt cx="720" cy="192"/>
          </a:xfrm>
        </p:grpSpPr>
        <p:sp>
          <p:nvSpPr>
            <p:cNvPr id="4145" name="Line 49"/>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4146" name="Line 50"/>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4147" name="Line 51"/>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4148" name="Line 52"/>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4149" name="Line 53"/>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4150" name="Line 54"/>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4151" name="Line 55"/>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4152" name="Line 56"/>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4153" name="Line 57"/>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4154" name="Line 58"/>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4155" name="Line 59"/>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grpSp>
        <p:nvGrpSpPr>
          <p:cNvPr id="4156" name="Group 60"/>
          <p:cNvGrpSpPr>
            <a:grpSpLocks/>
          </p:cNvGrpSpPr>
          <p:nvPr/>
        </p:nvGrpSpPr>
        <p:grpSpPr bwMode="auto">
          <a:xfrm rot="5400000">
            <a:off x="1335088" y="3079750"/>
            <a:ext cx="1143000" cy="228600"/>
            <a:chOff x="1920" y="672"/>
            <a:chExt cx="720" cy="192"/>
          </a:xfrm>
        </p:grpSpPr>
        <p:sp>
          <p:nvSpPr>
            <p:cNvPr id="4157" name="Line 61"/>
            <p:cNvSpPr>
              <a:spLocks noChangeShapeType="1"/>
            </p:cNvSpPr>
            <p:nvPr/>
          </p:nvSpPr>
          <p:spPr bwMode="auto">
            <a:xfrm>
              <a:off x="1920" y="768"/>
              <a:ext cx="144" cy="0"/>
            </a:xfrm>
            <a:prstGeom prst="line">
              <a:avLst/>
            </a:prstGeom>
            <a:noFill/>
            <a:ln w="19050">
              <a:solidFill>
                <a:schemeClr val="tx1"/>
              </a:solidFill>
              <a:round/>
              <a:headEnd/>
              <a:tailEnd/>
            </a:ln>
            <a:effectLst/>
          </p:spPr>
          <p:txBody>
            <a:bodyPr wrap="none" anchor="ctr"/>
            <a:lstStyle/>
            <a:p>
              <a:endParaRPr lang="en-US"/>
            </a:p>
          </p:txBody>
        </p:sp>
        <p:sp>
          <p:nvSpPr>
            <p:cNvPr id="4158" name="Line 62"/>
            <p:cNvSpPr>
              <a:spLocks noChangeShapeType="1"/>
            </p:cNvSpPr>
            <p:nvPr/>
          </p:nvSpPr>
          <p:spPr bwMode="auto">
            <a:xfrm flipV="1">
              <a:off x="2064" y="672"/>
              <a:ext cx="48" cy="96"/>
            </a:xfrm>
            <a:prstGeom prst="line">
              <a:avLst/>
            </a:prstGeom>
            <a:noFill/>
            <a:ln w="19050">
              <a:solidFill>
                <a:schemeClr val="tx1"/>
              </a:solidFill>
              <a:round/>
              <a:headEnd/>
              <a:tailEnd/>
            </a:ln>
            <a:effectLst/>
          </p:spPr>
          <p:txBody>
            <a:bodyPr wrap="none" anchor="ctr"/>
            <a:lstStyle/>
            <a:p>
              <a:endParaRPr lang="en-US"/>
            </a:p>
          </p:txBody>
        </p:sp>
        <p:sp>
          <p:nvSpPr>
            <p:cNvPr id="4159" name="Line 63"/>
            <p:cNvSpPr>
              <a:spLocks noChangeShapeType="1"/>
            </p:cNvSpPr>
            <p:nvPr/>
          </p:nvSpPr>
          <p:spPr bwMode="auto">
            <a:xfrm>
              <a:off x="2112" y="672"/>
              <a:ext cx="48" cy="192"/>
            </a:xfrm>
            <a:prstGeom prst="line">
              <a:avLst/>
            </a:prstGeom>
            <a:noFill/>
            <a:ln w="19050">
              <a:solidFill>
                <a:schemeClr val="tx1"/>
              </a:solidFill>
              <a:round/>
              <a:headEnd/>
              <a:tailEnd/>
            </a:ln>
            <a:effectLst/>
          </p:spPr>
          <p:txBody>
            <a:bodyPr wrap="none" anchor="ctr"/>
            <a:lstStyle/>
            <a:p>
              <a:endParaRPr lang="en-US"/>
            </a:p>
          </p:txBody>
        </p:sp>
        <p:sp>
          <p:nvSpPr>
            <p:cNvPr id="4160" name="Line 64"/>
            <p:cNvSpPr>
              <a:spLocks noChangeShapeType="1"/>
            </p:cNvSpPr>
            <p:nvPr/>
          </p:nvSpPr>
          <p:spPr bwMode="auto">
            <a:xfrm flipV="1">
              <a:off x="2160" y="672"/>
              <a:ext cx="48" cy="192"/>
            </a:xfrm>
            <a:prstGeom prst="line">
              <a:avLst/>
            </a:prstGeom>
            <a:noFill/>
            <a:ln w="19050">
              <a:solidFill>
                <a:schemeClr val="tx1"/>
              </a:solidFill>
              <a:round/>
              <a:headEnd/>
              <a:tailEnd/>
            </a:ln>
            <a:effectLst/>
          </p:spPr>
          <p:txBody>
            <a:bodyPr wrap="none" anchor="ctr"/>
            <a:lstStyle/>
            <a:p>
              <a:endParaRPr lang="en-US"/>
            </a:p>
          </p:txBody>
        </p:sp>
        <p:sp>
          <p:nvSpPr>
            <p:cNvPr id="4161" name="Line 65"/>
            <p:cNvSpPr>
              <a:spLocks noChangeShapeType="1"/>
            </p:cNvSpPr>
            <p:nvPr/>
          </p:nvSpPr>
          <p:spPr bwMode="auto">
            <a:xfrm>
              <a:off x="2208" y="672"/>
              <a:ext cx="48" cy="192"/>
            </a:xfrm>
            <a:prstGeom prst="line">
              <a:avLst/>
            </a:prstGeom>
            <a:noFill/>
            <a:ln w="19050">
              <a:solidFill>
                <a:schemeClr val="tx1"/>
              </a:solidFill>
              <a:round/>
              <a:headEnd/>
              <a:tailEnd/>
            </a:ln>
            <a:effectLst/>
          </p:spPr>
          <p:txBody>
            <a:bodyPr wrap="none" anchor="ctr"/>
            <a:lstStyle/>
            <a:p>
              <a:endParaRPr lang="en-US"/>
            </a:p>
          </p:txBody>
        </p:sp>
        <p:sp>
          <p:nvSpPr>
            <p:cNvPr id="4162" name="Line 66"/>
            <p:cNvSpPr>
              <a:spLocks noChangeShapeType="1"/>
            </p:cNvSpPr>
            <p:nvPr/>
          </p:nvSpPr>
          <p:spPr bwMode="auto">
            <a:xfrm flipV="1">
              <a:off x="2256" y="672"/>
              <a:ext cx="48" cy="192"/>
            </a:xfrm>
            <a:prstGeom prst="line">
              <a:avLst/>
            </a:prstGeom>
            <a:noFill/>
            <a:ln w="19050">
              <a:solidFill>
                <a:schemeClr val="tx1"/>
              </a:solidFill>
              <a:round/>
              <a:headEnd/>
              <a:tailEnd/>
            </a:ln>
            <a:effectLst/>
          </p:spPr>
          <p:txBody>
            <a:bodyPr wrap="none" anchor="ctr"/>
            <a:lstStyle/>
            <a:p>
              <a:endParaRPr lang="en-US"/>
            </a:p>
          </p:txBody>
        </p:sp>
        <p:sp>
          <p:nvSpPr>
            <p:cNvPr id="4163" name="Line 67"/>
            <p:cNvSpPr>
              <a:spLocks noChangeShapeType="1"/>
            </p:cNvSpPr>
            <p:nvPr/>
          </p:nvSpPr>
          <p:spPr bwMode="auto">
            <a:xfrm>
              <a:off x="2304" y="672"/>
              <a:ext cx="48" cy="192"/>
            </a:xfrm>
            <a:prstGeom prst="line">
              <a:avLst/>
            </a:prstGeom>
            <a:noFill/>
            <a:ln w="19050">
              <a:solidFill>
                <a:schemeClr val="tx1"/>
              </a:solidFill>
              <a:round/>
              <a:headEnd/>
              <a:tailEnd/>
            </a:ln>
            <a:effectLst/>
          </p:spPr>
          <p:txBody>
            <a:bodyPr wrap="none" anchor="ctr"/>
            <a:lstStyle/>
            <a:p>
              <a:endParaRPr lang="en-US"/>
            </a:p>
          </p:txBody>
        </p:sp>
        <p:sp>
          <p:nvSpPr>
            <p:cNvPr id="4164" name="Line 68"/>
            <p:cNvSpPr>
              <a:spLocks noChangeShapeType="1"/>
            </p:cNvSpPr>
            <p:nvPr/>
          </p:nvSpPr>
          <p:spPr bwMode="auto">
            <a:xfrm flipV="1">
              <a:off x="2352" y="672"/>
              <a:ext cx="48" cy="192"/>
            </a:xfrm>
            <a:prstGeom prst="line">
              <a:avLst/>
            </a:prstGeom>
            <a:noFill/>
            <a:ln w="19050">
              <a:solidFill>
                <a:schemeClr val="tx1"/>
              </a:solidFill>
              <a:round/>
              <a:headEnd/>
              <a:tailEnd/>
            </a:ln>
            <a:effectLst/>
          </p:spPr>
          <p:txBody>
            <a:bodyPr wrap="none" anchor="ctr"/>
            <a:lstStyle/>
            <a:p>
              <a:endParaRPr lang="en-US"/>
            </a:p>
          </p:txBody>
        </p:sp>
        <p:sp>
          <p:nvSpPr>
            <p:cNvPr id="4165" name="Line 69"/>
            <p:cNvSpPr>
              <a:spLocks noChangeShapeType="1"/>
            </p:cNvSpPr>
            <p:nvPr/>
          </p:nvSpPr>
          <p:spPr bwMode="auto">
            <a:xfrm>
              <a:off x="2400" y="672"/>
              <a:ext cx="48" cy="192"/>
            </a:xfrm>
            <a:prstGeom prst="line">
              <a:avLst/>
            </a:prstGeom>
            <a:noFill/>
            <a:ln w="19050">
              <a:solidFill>
                <a:schemeClr val="tx1"/>
              </a:solidFill>
              <a:round/>
              <a:headEnd/>
              <a:tailEnd/>
            </a:ln>
            <a:effectLst/>
          </p:spPr>
          <p:txBody>
            <a:bodyPr wrap="none" anchor="ctr"/>
            <a:lstStyle/>
            <a:p>
              <a:endParaRPr lang="en-US"/>
            </a:p>
          </p:txBody>
        </p:sp>
        <p:sp>
          <p:nvSpPr>
            <p:cNvPr id="4166" name="Line 70"/>
            <p:cNvSpPr>
              <a:spLocks noChangeShapeType="1"/>
            </p:cNvSpPr>
            <p:nvPr/>
          </p:nvSpPr>
          <p:spPr bwMode="auto">
            <a:xfrm flipV="1">
              <a:off x="2448" y="768"/>
              <a:ext cx="48" cy="96"/>
            </a:xfrm>
            <a:prstGeom prst="line">
              <a:avLst/>
            </a:prstGeom>
            <a:noFill/>
            <a:ln w="19050">
              <a:solidFill>
                <a:schemeClr val="tx1"/>
              </a:solidFill>
              <a:round/>
              <a:headEnd/>
              <a:tailEnd/>
            </a:ln>
            <a:effectLst/>
          </p:spPr>
          <p:txBody>
            <a:bodyPr wrap="none" anchor="ctr"/>
            <a:lstStyle/>
            <a:p>
              <a:endParaRPr lang="en-US"/>
            </a:p>
          </p:txBody>
        </p:sp>
        <p:sp>
          <p:nvSpPr>
            <p:cNvPr id="4167" name="Line 71"/>
            <p:cNvSpPr>
              <a:spLocks noChangeShapeType="1"/>
            </p:cNvSpPr>
            <p:nvPr/>
          </p:nvSpPr>
          <p:spPr bwMode="auto">
            <a:xfrm>
              <a:off x="2496" y="768"/>
              <a:ext cx="144" cy="0"/>
            </a:xfrm>
            <a:prstGeom prst="line">
              <a:avLst/>
            </a:prstGeom>
            <a:noFill/>
            <a:ln w="19050">
              <a:solidFill>
                <a:schemeClr val="tx1"/>
              </a:solidFill>
              <a:round/>
              <a:headEnd/>
              <a:tailEnd/>
            </a:ln>
            <a:effectLst/>
          </p:spPr>
          <p:txBody>
            <a:bodyPr wrap="none" anchor="ctr"/>
            <a:lstStyle/>
            <a:p>
              <a:endParaRPr lang="en-US"/>
            </a:p>
          </p:txBody>
        </p:sp>
      </p:grpSp>
      <p:sp>
        <p:nvSpPr>
          <p:cNvPr id="4168" name="Freeform 72"/>
          <p:cNvSpPr>
            <a:spLocks/>
          </p:cNvSpPr>
          <p:nvPr/>
        </p:nvSpPr>
        <p:spPr bwMode="auto">
          <a:xfrm>
            <a:off x="1906588" y="2335213"/>
            <a:ext cx="1406525" cy="401637"/>
          </a:xfrm>
          <a:custGeom>
            <a:avLst/>
            <a:gdLst/>
            <a:ahLst/>
            <a:cxnLst>
              <a:cxn ang="0">
                <a:pos x="0" y="181"/>
              </a:cxn>
              <a:cxn ang="0">
                <a:pos x="0" y="0"/>
              </a:cxn>
              <a:cxn ang="0">
                <a:pos x="254" y="0"/>
              </a:cxn>
            </a:cxnLst>
            <a:rect l="0" t="0" r="r" b="b"/>
            <a:pathLst>
              <a:path w="254" h="181">
                <a:moveTo>
                  <a:pt x="0" y="181"/>
                </a:moveTo>
                <a:lnTo>
                  <a:pt x="0" y="0"/>
                </a:lnTo>
                <a:lnTo>
                  <a:pt x="254" y="0"/>
                </a:lnTo>
              </a:path>
            </a:pathLst>
          </a:custGeom>
          <a:noFill/>
          <a:ln w="19050" cap="flat" cmpd="sng">
            <a:solidFill>
              <a:schemeClr val="tx1"/>
            </a:solidFill>
            <a:prstDash val="solid"/>
            <a:round/>
            <a:headEnd type="none" w="med" len="med"/>
            <a:tailEnd type="none" w="lg" len="lg"/>
          </a:ln>
          <a:effectLst/>
        </p:spPr>
        <p:txBody>
          <a:bodyPr wrap="none"/>
          <a:lstStyle/>
          <a:p>
            <a:endParaRPr lang="en-US"/>
          </a:p>
        </p:txBody>
      </p:sp>
      <p:sp>
        <p:nvSpPr>
          <p:cNvPr id="4169" name="Line 73"/>
          <p:cNvSpPr>
            <a:spLocks noChangeShapeType="1"/>
          </p:cNvSpPr>
          <p:nvPr/>
        </p:nvSpPr>
        <p:spPr bwMode="auto">
          <a:xfrm>
            <a:off x="4470400" y="2333625"/>
            <a:ext cx="635000" cy="0"/>
          </a:xfrm>
          <a:prstGeom prst="line">
            <a:avLst/>
          </a:prstGeom>
          <a:noFill/>
          <a:ln w="19050">
            <a:solidFill>
              <a:schemeClr val="tx1"/>
            </a:solidFill>
            <a:round/>
            <a:headEnd/>
            <a:tailEnd type="none" w="lg" len="lg"/>
          </a:ln>
          <a:effectLst/>
        </p:spPr>
        <p:txBody>
          <a:bodyPr wrap="none"/>
          <a:lstStyle/>
          <a:p>
            <a:endParaRPr lang="en-US"/>
          </a:p>
        </p:txBody>
      </p:sp>
      <p:sp>
        <p:nvSpPr>
          <p:cNvPr id="4170" name="Freeform 74"/>
          <p:cNvSpPr>
            <a:spLocks/>
          </p:cNvSpPr>
          <p:nvPr/>
        </p:nvSpPr>
        <p:spPr bwMode="auto">
          <a:xfrm>
            <a:off x="6022975" y="2333625"/>
            <a:ext cx="836613" cy="403225"/>
          </a:xfrm>
          <a:custGeom>
            <a:avLst/>
            <a:gdLst/>
            <a:ahLst/>
            <a:cxnLst>
              <a:cxn ang="0">
                <a:pos x="0" y="0"/>
              </a:cxn>
              <a:cxn ang="0">
                <a:pos x="1198" y="0"/>
              </a:cxn>
              <a:cxn ang="0">
                <a:pos x="1198" y="254"/>
              </a:cxn>
            </a:cxnLst>
            <a:rect l="0" t="0" r="r" b="b"/>
            <a:pathLst>
              <a:path w="1198" h="254">
                <a:moveTo>
                  <a:pt x="0" y="0"/>
                </a:moveTo>
                <a:lnTo>
                  <a:pt x="1198" y="0"/>
                </a:lnTo>
                <a:lnTo>
                  <a:pt x="1198" y="254"/>
                </a:lnTo>
              </a:path>
            </a:pathLst>
          </a:custGeom>
          <a:noFill/>
          <a:ln w="19050" cap="flat" cmpd="sng">
            <a:solidFill>
              <a:schemeClr val="tx1"/>
            </a:solidFill>
            <a:prstDash val="solid"/>
            <a:round/>
            <a:headEnd type="none" w="med" len="med"/>
            <a:tailEnd type="none" w="lg" len="lg"/>
          </a:ln>
          <a:effectLst/>
        </p:spPr>
        <p:txBody>
          <a:bodyPr wrap="none"/>
          <a:lstStyle/>
          <a:p>
            <a:endParaRPr lang="en-US"/>
          </a:p>
        </p:txBody>
      </p:sp>
      <p:sp>
        <p:nvSpPr>
          <p:cNvPr id="4171" name="Line 75"/>
          <p:cNvSpPr>
            <a:spLocks noChangeShapeType="1"/>
          </p:cNvSpPr>
          <p:nvPr/>
        </p:nvSpPr>
        <p:spPr bwMode="auto">
          <a:xfrm flipV="1">
            <a:off x="6859588" y="3551238"/>
            <a:ext cx="0" cy="346075"/>
          </a:xfrm>
          <a:prstGeom prst="line">
            <a:avLst/>
          </a:prstGeom>
          <a:noFill/>
          <a:ln w="19050">
            <a:solidFill>
              <a:schemeClr val="tx1"/>
            </a:solidFill>
            <a:round/>
            <a:headEnd/>
            <a:tailEnd type="none" w="lg" len="lg"/>
          </a:ln>
          <a:effectLst/>
        </p:spPr>
        <p:txBody>
          <a:bodyPr wrap="none"/>
          <a:lstStyle/>
          <a:p>
            <a:endParaRPr lang="en-US"/>
          </a:p>
        </p:txBody>
      </p:sp>
      <p:sp>
        <p:nvSpPr>
          <p:cNvPr id="4172" name="Freeform 76"/>
          <p:cNvSpPr>
            <a:spLocks/>
          </p:cNvSpPr>
          <p:nvPr/>
        </p:nvSpPr>
        <p:spPr bwMode="auto">
          <a:xfrm>
            <a:off x="1906588" y="3652838"/>
            <a:ext cx="4953000" cy="409575"/>
          </a:xfrm>
          <a:custGeom>
            <a:avLst/>
            <a:gdLst/>
            <a:ahLst/>
            <a:cxnLst>
              <a:cxn ang="0">
                <a:pos x="3992" y="218"/>
              </a:cxn>
              <a:cxn ang="0">
                <a:pos x="3992" y="435"/>
              </a:cxn>
              <a:cxn ang="0">
                <a:pos x="0" y="435"/>
              </a:cxn>
              <a:cxn ang="0">
                <a:pos x="0" y="0"/>
              </a:cxn>
            </a:cxnLst>
            <a:rect l="0" t="0" r="r" b="b"/>
            <a:pathLst>
              <a:path w="3992" h="435">
                <a:moveTo>
                  <a:pt x="3992" y="218"/>
                </a:moveTo>
                <a:lnTo>
                  <a:pt x="3992" y="435"/>
                </a:lnTo>
                <a:lnTo>
                  <a:pt x="0" y="435"/>
                </a:lnTo>
                <a:lnTo>
                  <a:pt x="0" y="0"/>
                </a:lnTo>
              </a:path>
            </a:pathLst>
          </a:custGeom>
          <a:noFill/>
          <a:ln w="19050" cap="flat" cmpd="sng">
            <a:solidFill>
              <a:schemeClr val="tx1"/>
            </a:solidFill>
            <a:prstDash val="solid"/>
            <a:round/>
            <a:headEnd type="none" w="med" len="med"/>
            <a:tailEnd type="none" w="lg" len="lg"/>
          </a:ln>
          <a:effectLst/>
        </p:spPr>
        <p:txBody>
          <a:bodyPr wrap="none"/>
          <a:lstStyle/>
          <a:p>
            <a:endParaRPr lang="en-US"/>
          </a:p>
        </p:txBody>
      </p:sp>
      <p:sp>
        <p:nvSpPr>
          <p:cNvPr id="4173" name="Text Box 77"/>
          <p:cNvSpPr txBox="1">
            <a:spLocks noChangeArrowheads="1"/>
          </p:cNvSpPr>
          <p:nvPr/>
        </p:nvSpPr>
        <p:spPr bwMode="auto">
          <a:xfrm>
            <a:off x="1354138" y="2911475"/>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r>
              <a:rPr lang="en-US" sz="2400" baseline="-25000">
                <a:latin typeface="Times New Roman" pitchFamily="18" charset="0"/>
              </a:rPr>
              <a:t>1</a:t>
            </a:r>
          </a:p>
        </p:txBody>
      </p:sp>
      <p:sp>
        <p:nvSpPr>
          <p:cNvPr id="4174" name="Text Box 78"/>
          <p:cNvSpPr txBox="1">
            <a:spLocks noChangeArrowheads="1"/>
          </p:cNvSpPr>
          <p:nvPr/>
        </p:nvSpPr>
        <p:spPr bwMode="auto">
          <a:xfrm>
            <a:off x="3641725" y="1731963"/>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4175" name="Text Box 79"/>
          <p:cNvSpPr txBox="1">
            <a:spLocks noChangeArrowheads="1"/>
          </p:cNvSpPr>
          <p:nvPr/>
        </p:nvSpPr>
        <p:spPr bwMode="auto">
          <a:xfrm>
            <a:off x="4860925" y="2963863"/>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r>
              <a:rPr lang="en-US" sz="2400" baseline="-25000">
                <a:latin typeface="Times New Roman" pitchFamily="18" charset="0"/>
              </a:rPr>
              <a:t>4</a:t>
            </a:r>
          </a:p>
        </p:txBody>
      </p:sp>
      <p:sp>
        <p:nvSpPr>
          <p:cNvPr id="4176" name="Text Box 80"/>
          <p:cNvSpPr txBox="1">
            <a:spLocks noChangeArrowheads="1"/>
          </p:cNvSpPr>
          <p:nvPr/>
        </p:nvSpPr>
        <p:spPr bwMode="auto">
          <a:xfrm>
            <a:off x="5343525" y="1736725"/>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r>
              <a:rPr lang="en-US" sz="2400" baseline="-25000">
                <a:latin typeface="Times New Roman" pitchFamily="18" charset="0"/>
              </a:rPr>
              <a:t>5</a:t>
            </a:r>
          </a:p>
        </p:txBody>
      </p:sp>
      <p:sp>
        <p:nvSpPr>
          <p:cNvPr id="4177" name="Text Box 81"/>
          <p:cNvSpPr txBox="1">
            <a:spLocks noChangeArrowheads="1"/>
          </p:cNvSpPr>
          <p:nvPr/>
        </p:nvSpPr>
        <p:spPr bwMode="auto">
          <a:xfrm>
            <a:off x="4516438" y="865188"/>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r>
              <a:rPr lang="en-US" sz="2400" baseline="-25000">
                <a:latin typeface="Times New Roman" pitchFamily="18" charset="0"/>
              </a:rPr>
              <a:t>3</a:t>
            </a:r>
          </a:p>
        </p:txBody>
      </p:sp>
      <p:grpSp>
        <p:nvGrpSpPr>
          <p:cNvPr id="4178" name="Group 82"/>
          <p:cNvGrpSpPr>
            <a:grpSpLocks/>
          </p:cNvGrpSpPr>
          <p:nvPr/>
        </p:nvGrpSpPr>
        <p:grpSpPr bwMode="auto">
          <a:xfrm>
            <a:off x="3922713" y="4062413"/>
            <a:ext cx="457200" cy="384175"/>
            <a:chOff x="1755" y="2450"/>
            <a:chExt cx="288" cy="242"/>
          </a:xfrm>
        </p:grpSpPr>
        <p:grpSp>
          <p:nvGrpSpPr>
            <p:cNvPr id="4179" name="Group 83"/>
            <p:cNvGrpSpPr>
              <a:grpSpLocks/>
            </p:cNvGrpSpPr>
            <p:nvPr/>
          </p:nvGrpSpPr>
          <p:grpSpPr bwMode="auto">
            <a:xfrm>
              <a:off x="1755" y="2596"/>
              <a:ext cx="288" cy="96"/>
              <a:chOff x="3792" y="2304"/>
              <a:chExt cx="288" cy="96"/>
            </a:xfrm>
          </p:grpSpPr>
          <p:sp>
            <p:nvSpPr>
              <p:cNvPr id="4180" name="Line 84"/>
              <p:cNvSpPr>
                <a:spLocks noChangeShapeType="1"/>
              </p:cNvSpPr>
              <p:nvPr/>
            </p:nvSpPr>
            <p:spPr bwMode="auto">
              <a:xfrm>
                <a:off x="3792" y="2304"/>
                <a:ext cx="288" cy="0"/>
              </a:xfrm>
              <a:prstGeom prst="line">
                <a:avLst/>
              </a:prstGeom>
              <a:noFill/>
              <a:ln w="9525">
                <a:solidFill>
                  <a:schemeClr val="tx1"/>
                </a:solidFill>
                <a:round/>
                <a:headEnd/>
                <a:tailEnd/>
              </a:ln>
              <a:effectLst/>
            </p:spPr>
            <p:txBody>
              <a:bodyPr wrap="none" anchor="ctr"/>
              <a:lstStyle/>
              <a:p>
                <a:endParaRPr lang="en-US"/>
              </a:p>
            </p:txBody>
          </p:sp>
          <p:sp>
            <p:nvSpPr>
              <p:cNvPr id="4181" name="Line 85"/>
              <p:cNvSpPr>
                <a:spLocks noChangeShapeType="1"/>
              </p:cNvSpPr>
              <p:nvPr/>
            </p:nvSpPr>
            <p:spPr bwMode="auto">
              <a:xfrm>
                <a:off x="3840" y="2352"/>
                <a:ext cx="192" cy="0"/>
              </a:xfrm>
              <a:prstGeom prst="line">
                <a:avLst/>
              </a:prstGeom>
              <a:noFill/>
              <a:ln w="9525">
                <a:solidFill>
                  <a:schemeClr val="tx1"/>
                </a:solidFill>
                <a:round/>
                <a:headEnd/>
                <a:tailEnd/>
              </a:ln>
              <a:effectLst/>
            </p:spPr>
            <p:txBody>
              <a:bodyPr wrap="none" anchor="ctr"/>
              <a:lstStyle/>
              <a:p>
                <a:endParaRPr lang="en-US"/>
              </a:p>
            </p:txBody>
          </p:sp>
          <p:sp>
            <p:nvSpPr>
              <p:cNvPr id="4182" name="Line 86"/>
              <p:cNvSpPr>
                <a:spLocks noChangeShapeType="1"/>
              </p:cNvSpPr>
              <p:nvPr/>
            </p:nvSpPr>
            <p:spPr bwMode="auto">
              <a:xfrm>
                <a:off x="3888" y="2400"/>
                <a:ext cx="96" cy="0"/>
              </a:xfrm>
              <a:prstGeom prst="line">
                <a:avLst/>
              </a:prstGeom>
              <a:noFill/>
              <a:ln w="9525">
                <a:solidFill>
                  <a:schemeClr val="tx1"/>
                </a:solidFill>
                <a:round/>
                <a:headEnd/>
                <a:tailEnd/>
              </a:ln>
              <a:effectLst/>
            </p:spPr>
            <p:txBody>
              <a:bodyPr wrap="none" anchor="ctr"/>
              <a:lstStyle/>
              <a:p>
                <a:endParaRPr lang="en-US"/>
              </a:p>
            </p:txBody>
          </p:sp>
        </p:grpSp>
        <p:sp>
          <p:nvSpPr>
            <p:cNvPr id="4183" name="Line 87"/>
            <p:cNvSpPr>
              <a:spLocks noChangeShapeType="1"/>
            </p:cNvSpPr>
            <p:nvPr/>
          </p:nvSpPr>
          <p:spPr bwMode="auto">
            <a:xfrm flipV="1">
              <a:off x="1900" y="2450"/>
              <a:ext cx="0" cy="146"/>
            </a:xfrm>
            <a:prstGeom prst="line">
              <a:avLst/>
            </a:prstGeom>
            <a:noFill/>
            <a:ln w="9525">
              <a:solidFill>
                <a:schemeClr val="tx1"/>
              </a:solidFill>
              <a:round/>
              <a:headEnd/>
              <a:tailEnd type="none" w="lg" len="lg"/>
            </a:ln>
            <a:effectLst/>
          </p:spPr>
          <p:txBody>
            <a:bodyPr wrap="none"/>
            <a:lstStyle/>
            <a:p>
              <a:endParaRPr lang="en-US"/>
            </a:p>
          </p:txBody>
        </p:sp>
      </p:grpSp>
      <p:sp>
        <p:nvSpPr>
          <p:cNvPr id="4184" name="Text Box 88"/>
          <p:cNvSpPr txBox="1">
            <a:spLocks noChangeArrowheads="1"/>
          </p:cNvSpPr>
          <p:nvPr/>
        </p:nvSpPr>
        <p:spPr bwMode="auto">
          <a:xfrm>
            <a:off x="2581275" y="1757363"/>
            <a:ext cx="461963" cy="519112"/>
          </a:xfrm>
          <a:prstGeom prst="rect">
            <a:avLst/>
          </a:prstGeom>
          <a:noFill/>
          <a:ln w="9525">
            <a:noFill/>
            <a:miter lim="800000"/>
            <a:headEnd/>
            <a:tailEnd type="none" w="lg" len="lg"/>
          </a:ln>
          <a:effectLst/>
        </p:spPr>
        <p:txBody>
          <a:bodyPr wrap="none">
            <a:spAutoFit/>
          </a:bodyPr>
          <a:lstStyle/>
          <a:p>
            <a:r>
              <a:rPr lang="en-US" sz="2800" b="1" i="1">
                <a:latin typeface="Times New Roman" pitchFamily="18" charset="0"/>
              </a:rPr>
              <a:t>v</a:t>
            </a:r>
            <a:r>
              <a:rPr lang="en-US" sz="2800" b="1" i="1" baseline="-25000">
                <a:latin typeface="Times New Roman" pitchFamily="18" charset="0"/>
              </a:rPr>
              <a:t>1</a:t>
            </a:r>
          </a:p>
        </p:txBody>
      </p:sp>
      <p:sp>
        <p:nvSpPr>
          <p:cNvPr id="4185" name="Text Box 89"/>
          <p:cNvSpPr txBox="1">
            <a:spLocks noChangeArrowheads="1"/>
          </p:cNvSpPr>
          <p:nvPr/>
        </p:nvSpPr>
        <p:spPr bwMode="auto">
          <a:xfrm>
            <a:off x="4456113" y="1755775"/>
            <a:ext cx="461962" cy="519113"/>
          </a:xfrm>
          <a:prstGeom prst="rect">
            <a:avLst/>
          </a:prstGeom>
          <a:noFill/>
          <a:ln w="9525">
            <a:noFill/>
            <a:miter lim="800000"/>
            <a:headEnd/>
            <a:tailEnd type="none" w="lg" len="lg"/>
          </a:ln>
          <a:effectLst/>
        </p:spPr>
        <p:txBody>
          <a:bodyPr wrap="none">
            <a:spAutoFit/>
          </a:bodyPr>
          <a:lstStyle/>
          <a:p>
            <a:r>
              <a:rPr lang="en-US" sz="2800" b="1" i="1">
                <a:latin typeface="Times New Roman" pitchFamily="18" charset="0"/>
              </a:rPr>
              <a:t>v</a:t>
            </a:r>
            <a:r>
              <a:rPr lang="en-US" sz="2800" b="1" i="1" baseline="-25000">
                <a:latin typeface="Times New Roman" pitchFamily="18" charset="0"/>
              </a:rPr>
              <a:t>2</a:t>
            </a:r>
          </a:p>
        </p:txBody>
      </p:sp>
      <p:sp>
        <p:nvSpPr>
          <p:cNvPr id="4186" name="Text Box 90"/>
          <p:cNvSpPr txBox="1">
            <a:spLocks noChangeArrowheads="1"/>
          </p:cNvSpPr>
          <p:nvPr/>
        </p:nvSpPr>
        <p:spPr bwMode="auto">
          <a:xfrm>
            <a:off x="6905625" y="1958975"/>
            <a:ext cx="461963" cy="519113"/>
          </a:xfrm>
          <a:prstGeom prst="rect">
            <a:avLst/>
          </a:prstGeom>
          <a:noFill/>
          <a:ln w="9525">
            <a:noFill/>
            <a:miter lim="800000"/>
            <a:headEnd/>
            <a:tailEnd type="none" w="lg" len="lg"/>
          </a:ln>
          <a:effectLst/>
        </p:spPr>
        <p:txBody>
          <a:bodyPr wrap="none">
            <a:spAutoFit/>
          </a:bodyPr>
          <a:lstStyle/>
          <a:p>
            <a:r>
              <a:rPr lang="en-US" sz="2800" b="1" i="1">
                <a:latin typeface="Times New Roman" pitchFamily="18" charset="0"/>
              </a:rPr>
              <a:t>v</a:t>
            </a:r>
            <a:r>
              <a:rPr lang="en-US" sz="2800" b="1" i="1" baseline="-25000">
                <a:latin typeface="Times New Roman" pitchFamily="18" charset="0"/>
              </a:rPr>
              <a:t>3</a:t>
            </a:r>
          </a:p>
        </p:txBody>
      </p:sp>
      <p:grpSp>
        <p:nvGrpSpPr>
          <p:cNvPr id="4187" name="Group 91"/>
          <p:cNvGrpSpPr>
            <a:grpSpLocks/>
          </p:cNvGrpSpPr>
          <p:nvPr/>
        </p:nvGrpSpPr>
        <p:grpSpPr bwMode="auto">
          <a:xfrm>
            <a:off x="2636838" y="2698750"/>
            <a:ext cx="352425" cy="914400"/>
            <a:chOff x="4512" y="1008"/>
            <a:chExt cx="384" cy="960"/>
          </a:xfrm>
        </p:grpSpPr>
        <p:sp>
          <p:nvSpPr>
            <p:cNvPr id="4188" name="Oval 92"/>
            <p:cNvSpPr>
              <a:spLocks noChangeArrowheads="1"/>
            </p:cNvSpPr>
            <p:nvPr/>
          </p:nvSpPr>
          <p:spPr bwMode="auto">
            <a:xfrm>
              <a:off x="4512" y="1296"/>
              <a:ext cx="384" cy="384"/>
            </a:xfrm>
            <a:prstGeom prst="ellipse">
              <a:avLst/>
            </a:prstGeom>
            <a:noFill/>
            <a:ln w="19050">
              <a:solidFill>
                <a:schemeClr val="tx1"/>
              </a:solidFill>
              <a:round/>
              <a:headEnd/>
              <a:tailEnd/>
            </a:ln>
            <a:effectLst/>
          </p:spPr>
          <p:txBody>
            <a:bodyPr wrap="none" anchor="ctr"/>
            <a:lstStyle/>
            <a:p>
              <a:endParaRPr lang="en-US"/>
            </a:p>
          </p:txBody>
        </p:sp>
        <p:sp>
          <p:nvSpPr>
            <p:cNvPr id="4189" name="Line 93"/>
            <p:cNvSpPr>
              <a:spLocks noChangeShapeType="1"/>
            </p:cNvSpPr>
            <p:nvPr/>
          </p:nvSpPr>
          <p:spPr bwMode="auto">
            <a:xfrm>
              <a:off x="4704" y="1008"/>
              <a:ext cx="0" cy="288"/>
            </a:xfrm>
            <a:prstGeom prst="line">
              <a:avLst/>
            </a:prstGeom>
            <a:noFill/>
            <a:ln w="19050">
              <a:solidFill>
                <a:schemeClr val="tx1"/>
              </a:solidFill>
              <a:round/>
              <a:headEnd/>
              <a:tailEnd/>
            </a:ln>
            <a:effectLst/>
          </p:spPr>
          <p:txBody>
            <a:bodyPr wrap="none" anchor="ctr"/>
            <a:lstStyle/>
            <a:p>
              <a:endParaRPr lang="en-US"/>
            </a:p>
          </p:txBody>
        </p:sp>
        <p:sp>
          <p:nvSpPr>
            <p:cNvPr id="4190" name="Line 94"/>
            <p:cNvSpPr>
              <a:spLocks noChangeShapeType="1"/>
            </p:cNvSpPr>
            <p:nvPr/>
          </p:nvSpPr>
          <p:spPr bwMode="auto">
            <a:xfrm>
              <a:off x="4704" y="1680"/>
              <a:ext cx="0" cy="288"/>
            </a:xfrm>
            <a:prstGeom prst="line">
              <a:avLst/>
            </a:prstGeom>
            <a:noFill/>
            <a:ln w="19050">
              <a:solidFill>
                <a:schemeClr val="tx1"/>
              </a:solidFill>
              <a:round/>
              <a:headEnd/>
              <a:tailEnd/>
            </a:ln>
            <a:effectLst/>
          </p:spPr>
          <p:txBody>
            <a:bodyPr wrap="none" anchor="ctr"/>
            <a:lstStyle/>
            <a:p>
              <a:endParaRPr lang="en-US"/>
            </a:p>
          </p:txBody>
        </p:sp>
      </p:grpSp>
      <p:sp>
        <p:nvSpPr>
          <p:cNvPr id="4191" name="Line 95"/>
          <p:cNvSpPr>
            <a:spLocks noChangeShapeType="1"/>
          </p:cNvSpPr>
          <p:nvPr/>
        </p:nvSpPr>
        <p:spPr bwMode="auto">
          <a:xfrm flipV="1">
            <a:off x="2813050" y="3040063"/>
            <a:ext cx="0" cy="246062"/>
          </a:xfrm>
          <a:prstGeom prst="line">
            <a:avLst/>
          </a:prstGeom>
          <a:noFill/>
          <a:ln w="9525">
            <a:solidFill>
              <a:schemeClr val="tx1"/>
            </a:solidFill>
            <a:round/>
            <a:headEnd/>
            <a:tailEnd type="triangle" w="med" len="med"/>
          </a:ln>
          <a:effectLst/>
        </p:spPr>
        <p:txBody>
          <a:bodyPr wrap="none"/>
          <a:lstStyle/>
          <a:p>
            <a:endParaRPr lang="en-US"/>
          </a:p>
        </p:txBody>
      </p:sp>
      <p:sp>
        <p:nvSpPr>
          <p:cNvPr id="4192" name="Text Box 96"/>
          <p:cNvSpPr txBox="1">
            <a:spLocks noChangeArrowheads="1"/>
          </p:cNvSpPr>
          <p:nvPr/>
        </p:nvSpPr>
        <p:spPr bwMode="auto">
          <a:xfrm>
            <a:off x="2813050" y="3236913"/>
            <a:ext cx="438150" cy="519112"/>
          </a:xfrm>
          <a:prstGeom prst="rect">
            <a:avLst/>
          </a:prstGeom>
          <a:noFill/>
          <a:ln w="9525">
            <a:noFill/>
            <a:miter lim="800000"/>
            <a:headEnd/>
            <a:tailEnd/>
          </a:ln>
          <a:effectLst/>
        </p:spPr>
        <p:txBody>
          <a:bodyPr wrap="none">
            <a:spAutoFit/>
          </a:bodyPr>
          <a:lstStyle/>
          <a:p>
            <a:r>
              <a:rPr lang="en-US" sz="2800">
                <a:latin typeface="Symbol" pitchFamily="18" charset="2"/>
              </a:rPr>
              <a:t>I</a:t>
            </a:r>
            <a:r>
              <a:rPr lang="en-US" sz="2800" baseline="-25000"/>
              <a:t>a</a:t>
            </a:r>
          </a:p>
        </p:txBody>
      </p:sp>
      <p:sp>
        <p:nvSpPr>
          <p:cNvPr id="4193" name="Line 97"/>
          <p:cNvSpPr>
            <a:spLocks noChangeShapeType="1"/>
          </p:cNvSpPr>
          <p:nvPr/>
        </p:nvSpPr>
        <p:spPr bwMode="auto">
          <a:xfrm flipV="1">
            <a:off x="4733925" y="2333625"/>
            <a:ext cx="0" cy="346075"/>
          </a:xfrm>
          <a:prstGeom prst="line">
            <a:avLst/>
          </a:prstGeom>
          <a:noFill/>
          <a:ln w="19050">
            <a:solidFill>
              <a:schemeClr val="tx1"/>
            </a:solidFill>
            <a:round/>
            <a:headEnd/>
            <a:tailEnd type="none" w="lg" len="lg"/>
          </a:ln>
          <a:effectLst/>
        </p:spPr>
        <p:txBody>
          <a:bodyPr wrap="none"/>
          <a:lstStyle/>
          <a:p>
            <a:endParaRPr lang="en-US"/>
          </a:p>
        </p:txBody>
      </p:sp>
      <p:sp>
        <p:nvSpPr>
          <p:cNvPr id="4194" name="Line 98"/>
          <p:cNvSpPr>
            <a:spLocks noChangeShapeType="1"/>
          </p:cNvSpPr>
          <p:nvPr/>
        </p:nvSpPr>
        <p:spPr bwMode="auto">
          <a:xfrm>
            <a:off x="4733925" y="3613150"/>
            <a:ext cx="0" cy="449263"/>
          </a:xfrm>
          <a:prstGeom prst="line">
            <a:avLst/>
          </a:prstGeom>
          <a:noFill/>
          <a:ln w="19050">
            <a:solidFill>
              <a:schemeClr val="tx1"/>
            </a:solidFill>
            <a:round/>
            <a:headEnd/>
            <a:tailEnd type="none" w="lg" len="lg"/>
          </a:ln>
          <a:effectLst/>
        </p:spPr>
        <p:txBody>
          <a:bodyPr wrap="none"/>
          <a:lstStyle/>
          <a:p>
            <a:endParaRPr lang="en-US"/>
          </a:p>
        </p:txBody>
      </p:sp>
      <p:sp>
        <p:nvSpPr>
          <p:cNvPr id="4195" name="Freeform 99"/>
          <p:cNvSpPr>
            <a:spLocks/>
          </p:cNvSpPr>
          <p:nvPr/>
        </p:nvSpPr>
        <p:spPr bwMode="auto">
          <a:xfrm>
            <a:off x="1914525" y="1479550"/>
            <a:ext cx="2265363" cy="1060450"/>
          </a:xfrm>
          <a:custGeom>
            <a:avLst/>
            <a:gdLst/>
            <a:ahLst/>
            <a:cxnLst>
              <a:cxn ang="0">
                <a:pos x="1426" y="0"/>
              </a:cxn>
              <a:cxn ang="0">
                <a:pos x="0" y="0"/>
              </a:cxn>
              <a:cxn ang="0">
                <a:pos x="0" y="677"/>
              </a:cxn>
            </a:cxnLst>
            <a:rect l="0" t="0" r="r" b="b"/>
            <a:pathLst>
              <a:path w="1426" h="677">
                <a:moveTo>
                  <a:pt x="1426" y="0"/>
                </a:moveTo>
                <a:lnTo>
                  <a:pt x="0" y="0"/>
                </a:lnTo>
                <a:lnTo>
                  <a:pt x="0" y="677"/>
                </a:lnTo>
              </a:path>
            </a:pathLst>
          </a:custGeom>
          <a:noFill/>
          <a:ln w="19050" cap="flat" cmpd="sng">
            <a:solidFill>
              <a:schemeClr val="tx1"/>
            </a:solidFill>
            <a:prstDash val="solid"/>
            <a:round/>
            <a:headEnd type="none" w="med" len="med"/>
            <a:tailEnd type="none" w="lg" len="lg"/>
          </a:ln>
          <a:effectLst/>
        </p:spPr>
        <p:txBody>
          <a:bodyPr wrap="none"/>
          <a:lstStyle/>
          <a:p>
            <a:endParaRPr lang="en-US"/>
          </a:p>
        </p:txBody>
      </p:sp>
      <p:sp>
        <p:nvSpPr>
          <p:cNvPr id="4196" name="Freeform 100"/>
          <p:cNvSpPr>
            <a:spLocks/>
          </p:cNvSpPr>
          <p:nvPr/>
        </p:nvSpPr>
        <p:spPr bwMode="auto">
          <a:xfrm>
            <a:off x="5167313" y="1466850"/>
            <a:ext cx="1697037" cy="957263"/>
          </a:xfrm>
          <a:custGeom>
            <a:avLst/>
            <a:gdLst/>
            <a:ahLst/>
            <a:cxnLst>
              <a:cxn ang="0">
                <a:pos x="0" y="0"/>
              </a:cxn>
              <a:cxn ang="0">
                <a:pos x="1060" y="0"/>
              </a:cxn>
              <a:cxn ang="0">
                <a:pos x="1060" y="594"/>
              </a:cxn>
            </a:cxnLst>
            <a:rect l="0" t="0" r="r" b="b"/>
            <a:pathLst>
              <a:path w="1060" h="594">
                <a:moveTo>
                  <a:pt x="0" y="0"/>
                </a:moveTo>
                <a:lnTo>
                  <a:pt x="1060" y="0"/>
                </a:lnTo>
                <a:lnTo>
                  <a:pt x="1060" y="594"/>
                </a:lnTo>
              </a:path>
            </a:pathLst>
          </a:custGeom>
          <a:noFill/>
          <a:ln w="19050" cap="flat" cmpd="sng">
            <a:solidFill>
              <a:schemeClr val="tx1"/>
            </a:solidFill>
            <a:prstDash val="solid"/>
            <a:round/>
            <a:headEnd type="none" w="med" len="med"/>
            <a:tailEnd type="none" w="lg" len="lg"/>
          </a:ln>
          <a:effectLst/>
        </p:spPr>
        <p:txBody>
          <a:bodyPr wrap="none"/>
          <a:lstStyle/>
          <a:p>
            <a:endParaRPr lang="en-US"/>
          </a:p>
        </p:txBody>
      </p:sp>
      <p:sp>
        <p:nvSpPr>
          <p:cNvPr id="4197" name="Line 101"/>
          <p:cNvSpPr>
            <a:spLocks noChangeShapeType="1"/>
          </p:cNvSpPr>
          <p:nvPr/>
        </p:nvSpPr>
        <p:spPr bwMode="auto">
          <a:xfrm flipV="1">
            <a:off x="2813050" y="2333625"/>
            <a:ext cx="0" cy="517525"/>
          </a:xfrm>
          <a:prstGeom prst="line">
            <a:avLst/>
          </a:prstGeom>
          <a:noFill/>
          <a:ln w="19050">
            <a:solidFill>
              <a:schemeClr val="tx1"/>
            </a:solidFill>
            <a:round/>
            <a:headEnd/>
            <a:tailEnd type="none" w="lg" len="lg"/>
          </a:ln>
          <a:effectLst/>
        </p:spPr>
        <p:txBody>
          <a:bodyPr wrap="none"/>
          <a:lstStyle/>
          <a:p>
            <a:endParaRPr lang="en-US"/>
          </a:p>
        </p:txBody>
      </p:sp>
      <p:sp>
        <p:nvSpPr>
          <p:cNvPr id="4198" name="Line 102"/>
          <p:cNvSpPr>
            <a:spLocks noChangeShapeType="1"/>
          </p:cNvSpPr>
          <p:nvPr/>
        </p:nvSpPr>
        <p:spPr bwMode="auto">
          <a:xfrm>
            <a:off x="2813050" y="3536950"/>
            <a:ext cx="0" cy="525463"/>
          </a:xfrm>
          <a:prstGeom prst="line">
            <a:avLst/>
          </a:prstGeom>
          <a:noFill/>
          <a:ln w="19050">
            <a:solidFill>
              <a:schemeClr val="tx1"/>
            </a:solidFill>
            <a:round/>
            <a:headEnd/>
            <a:tailEnd type="none" w="lg" len="lg"/>
          </a:ln>
          <a:effectLst/>
        </p:spPr>
        <p:txBody>
          <a:bodyPr wrap="none"/>
          <a:lstStyle/>
          <a:p>
            <a:endParaRPr lang="en-US"/>
          </a:p>
        </p:txBody>
      </p:sp>
      <p:sp>
        <p:nvSpPr>
          <p:cNvPr id="4199" name="Oval 103"/>
          <p:cNvSpPr>
            <a:spLocks noChangeArrowheads="1"/>
          </p:cNvSpPr>
          <p:nvPr/>
        </p:nvSpPr>
        <p:spPr bwMode="auto">
          <a:xfrm>
            <a:off x="4675188" y="2276475"/>
            <a:ext cx="115887" cy="115888"/>
          </a:xfrm>
          <a:prstGeom prst="ellipse">
            <a:avLst/>
          </a:prstGeom>
          <a:solidFill>
            <a:schemeClr val="tx1"/>
          </a:solidFill>
          <a:ln w="9525">
            <a:solidFill>
              <a:schemeClr val="tx1"/>
            </a:solidFill>
            <a:round/>
            <a:headEnd/>
            <a:tailEnd/>
          </a:ln>
          <a:effectLst/>
        </p:spPr>
        <p:txBody>
          <a:bodyPr wrap="none" anchor="ctr"/>
          <a:lstStyle/>
          <a:p>
            <a:endParaRPr lang="en-US"/>
          </a:p>
        </p:txBody>
      </p:sp>
      <p:graphicFrame>
        <p:nvGraphicFramePr>
          <p:cNvPr id="4200" name="Object 104"/>
          <p:cNvGraphicFramePr>
            <a:graphicFrameLocks noChangeAspect="1"/>
          </p:cNvGraphicFramePr>
          <p:nvPr>
            <p:ph idx="1"/>
          </p:nvPr>
        </p:nvGraphicFramePr>
        <p:xfrm>
          <a:off x="1552575" y="4841875"/>
          <a:ext cx="6096000" cy="1387475"/>
        </p:xfrm>
        <a:graphic>
          <a:graphicData uri="http://schemas.openxmlformats.org/presentationml/2006/ole">
            <p:oleObj spid="_x0000_s4200" name="Equation" r:id="rId4" imgW="3124080" imgH="711000" progId="Equation.3">
              <p:embed/>
            </p:oleObj>
          </a:graphicData>
        </a:graphic>
      </p:graphicFrame>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684212"/>
          </a:xfrm>
        </p:spPr>
        <p:txBody>
          <a:bodyPr/>
          <a:lstStyle/>
          <a:p>
            <a:r>
              <a:rPr lang="en-US" sz="3200"/>
              <a:t>Nodal Analysis by Inspection</a:t>
            </a:r>
          </a:p>
        </p:txBody>
      </p:sp>
      <p:sp>
        <p:nvSpPr>
          <p:cNvPr id="9219"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9220" name="Text Box 4"/>
          <p:cNvSpPr txBox="1">
            <a:spLocks noChangeArrowheads="1"/>
          </p:cNvSpPr>
          <p:nvPr/>
        </p:nvSpPr>
        <p:spPr bwMode="auto">
          <a:xfrm>
            <a:off x="1104900" y="1941513"/>
            <a:ext cx="7183438" cy="4108450"/>
          </a:xfrm>
          <a:prstGeom prst="rect">
            <a:avLst/>
          </a:prstGeom>
          <a:noFill/>
          <a:ln w="9525">
            <a:noFill/>
            <a:miter lim="800000"/>
            <a:headEnd/>
            <a:tailEnd type="none" w="lg" len="lg"/>
          </a:ln>
          <a:effectLst/>
        </p:spPr>
        <p:txBody>
          <a:bodyPr>
            <a:spAutoFit/>
          </a:bodyPr>
          <a:lstStyle/>
          <a:p>
            <a:pPr marL="457200" indent="-457200">
              <a:buFontTx/>
              <a:buAutoNum type="arabicPeriod"/>
            </a:pPr>
            <a:r>
              <a:rPr lang="en-US" sz="2400"/>
              <a:t>Designate a reference node.</a:t>
            </a:r>
          </a:p>
          <a:p>
            <a:pPr marL="457200" indent="-457200">
              <a:buFontTx/>
              <a:buAutoNum type="arabicPeriod"/>
            </a:pPr>
            <a:r>
              <a:rPr lang="en-US" sz="2400"/>
              <a:t>Number the remaining nodes.</a:t>
            </a:r>
          </a:p>
          <a:p>
            <a:pPr marL="457200" indent="-457200">
              <a:buFontTx/>
              <a:buAutoNum type="arabicPeriod"/>
            </a:pPr>
            <a:r>
              <a:rPr lang="en-US" sz="2400"/>
              <a:t>Size of the matrix (number of eqs) is equal to the number of nodes (not including the reference node).</a:t>
            </a:r>
          </a:p>
          <a:p>
            <a:pPr marL="457200" indent="-457200">
              <a:buFontTx/>
              <a:buAutoNum type="arabicPeriod"/>
            </a:pPr>
            <a:r>
              <a:rPr lang="en-US" sz="2400"/>
              <a:t>Add the contribution of each element (or its “stamp”) to the matrix equations.</a:t>
            </a:r>
          </a:p>
          <a:p>
            <a:pPr marL="457200" indent="-457200">
              <a:buFontTx/>
              <a:buAutoNum type="arabicPeriod"/>
            </a:pPr>
            <a:r>
              <a:rPr lang="en-US" sz="2400"/>
              <a:t>Resistors contribute to the LHS equations or to the matrix itself.</a:t>
            </a:r>
          </a:p>
          <a:p>
            <a:pPr marL="457200" indent="-457200">
              <a:buFontTx/>
              <a:buAutoNum type="arabicPeriod"/>
            </a:pPr>
            <a:r>
              <a:rPr lang="en-US" sz="2400"/>
              <a:t>Current sources contribute to the right hand side (RHS) vector.</a:t>
            </a:r>
          </a:p>
        </p:txBody>
      </p:sp>
      <p:sp>
        <p:nvSpPr>
          <p:cNvPr id="9221" name="Text Box 5"/>
          <p:cNvSpPr txBox="1">
            <a:spLocks noChangeArrowheads="1"/>
          </p:cNvSpPr>
          <p:nvPr/>
        </p:nvSpPr>
        <p:spPr bwMode="auto">
          <a:xfrm>
            <a:off x="787400" y="1176338"/>
            <a:ext cx="7896225" cy="457200"/>
          </a:xfrm>
          <a:prstGeom prst="rect">
            <a:avLst/>
          </a:prstGeom>
          <a:noFill/>
          <a:ln w="9525">
            <a:noFill/>
            <a:miter lim="800000"/>
            <a:headEnd/>
            <a:tailEnd/>
          </a:ln>
          <a:effectLst/>
        </p:spPr>
        <p:txBody>
          <a:bodyPr wrap="none">
            <a:spAutoFit/>
          </a:bodyPr>
          <a:lstStyle/>
          <a:p>
            <a:r>
              <a:rPr lang="en-US" sz="2400"/>
              <a:t>For circuits containing resistors and current sources only:</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2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22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22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274638"/>
            <a:ext cx="8229600" cy="684212"/>
          </a:xfrm>
        </p:spPr>
        <p:txBody>
          <a:bodyPr/>
          <a:lstStyle/>
          <a:p>
            <a:r>
              <a:rPr lang="en-US" sz="3200"/>
              <a:t>Capacitor Stamp</a:t>
            </a:r>
          </a:p>
        </p:txBody>
      </p:sp>
      <p:sp>
        <p:nvSpPr>
          <p:cNvPr id="12291"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12292" name="Text Box 4"/>
          <p:cNvSpPr txBox="1">
            <a:spLocks noChangeArrowheads="1"/>
          </p:cNvSpPr>
          <p:nvPr/>
        </p:nvSpPr>
        <p:spPr bwMode="auto">
          <a:xfrm>
            <a:off x="2298700" y="1071563"/>
            <a:ext cx="3873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a:t>
            </a:r>
            <a:endParaRPr lang="en-US" sz="2400" baseline="-25000">
              <a:latin typeface="Times New Roman" pitchFamily="18" charset="0"/>
            </a:endParaRPr>
          </a:p>
        </p:txBody>
      </p:sp>
      <p:sp>
        <p:nvSpPr>
          <p:cNvPr id="12293" name="Text Box 5"/>
          <p:cNvSpPr txBox="1">
            <a:spLocks noChangeArrowheads="1"/>
          </p:cNvSpPr>
          <p:nvPr/>
        </p:nvSpPr>
        <p:spPr bwMode="auto">
          <a:xfrm>
            <a:off x="1666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i</a:t>
            </a:r>
          </a:p>
        </p:txBody>
      </p:sp>
      <p:sp>
        <p:nvSpPr>
          <p:cNvPr id="12294" name="Line 6"/>
          <p:cNvSpPr>
            <a:spLocks noChangeShapeType="1"/>
          </p:cNvSpPr>
          <p:nvPr/>
        </p:nvSpPr>
        <p:spPr bwMode="auto">
          <a:xfrm flipH="1">
            <a:off x="1325563" y="1720850"/>
            <a:ext cx="661987" cy="0"/>
          </a:xfrm>
          <a:prstGeom prst="line">
            <a:avLst/>
          </a:prstGeom>
          <a:noFill/>
          <a:ln w="9525">
            <a:solidFill>
              <a:schemeClr val="tx1"/>
            </a:solidFill>
            <a:round/>
            <a:headEnd/>
            <a:tailEnd type="none" w="lg" len="lg"/>
          </a:ln>
          <a:effectLst/>
        </p:spPr>
        <p:txBody>
          <a:bodyPr wrap="none"/>
          <a:lstStyle/>
          <a:p>
            <a:endParaRPr lang="en-US"/>
          </a:p>
        </p:txBody>
      </p:sp>
      <p:sp>
        <p:nvSpPr>
          <p:cNvPr id="12295" name="Line 7"/>
          <p:cNvSpPr>
            <a:spLocks noChangeShapeType="1"/>
          </p:cNvSpPr>
          <p:nvPr/>
        </p:nvSpPr>
        <p:spPr bwMode="auto">
          <a:xfrm>
            <a:off x="2882900" y="1720850"/>
            <a:ext cx="733425" cy="0"/>
          </a:xfrm>
          <a:prstGeom prst="line">
            <a:avLst/>
          </a:prstGeom>
          <a:noFill/>
          <a:ln w="9525">
            <a:solidFill>
              <a:schemeClr val="tx1"/>
            </a:solidFill>
            <a:round/>
            <a:headEnd/>
            <a:tailEnd type="none" w="lg" len="lg"/>
          </a:ln>
          <a:effectLst/>
        </p:spPr>
        <p:txBody>
          <a:bodyPr wrap="none"/>
          <a:lstStyle/>
          <a:p>
            <a:endParaRPr lang="en-US"/>
          </a:p>
        </p:txBody>
      </p:sp>
      <p:sp>
        <p:nvSpPr>
          <p:cNvPr id="12296" name="Text Box 8"/>
          <p:cNvSpPr txBox="1">
            <a:spLocks noChangeArrowheads="1"/>
          </p:cNvSpPr>
          <p:nvPr/>
        </p:nvSpPr>
        <p:spPr bwMode="auto">
          <a:xfrm>
            <a:off x="37988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j</a:t>
            </a:r>
          </a:p>
        </p:txBody>
      </p:sp>
      <p:sp>
        <p:nvSpPr>
          <p:cNvPr id="12297" name="Oval 9"/>
          <p:cNvSpPr>
            <a:spLocks noChangeArrowheads="1"/>
          </p:cNvSpPr>
          <p:nvPr/>
        </p:nvSpPr>
        <p:spPr bwMode="auto">
          <a:xfrm>
            <a:off x="3578225"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12298" name="Oval 10"/>
          <p:cNvSpPr>
            <a:spLocks noChangeArrowheads="1"/>
          </p:cNvSpPr>
          <p:nvPr/>
        </p:nvSpPr>
        <p:spPr bwMode="auto">
          <a:xfrm>
            <a:off x="1276350"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12299" name="Text Box 11"/>
          <p:cNvSpPr txBox="1">
            <a:spLocks noChangeArrowheads="1"/>
          </p:cNvSpPr>
          <p:nvPr/>
        </p:nvSpPr>
        <p:spPr bwMode="auto">
          <a:xfrm>
            <a:off x="184150" y="4124325"/>
            <a:ext cx="1004888"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i</a:t>
            </a:r>
          </a:p>
        </p:txBody>
      </p:sp>
      <p:sp>
        <p:nvSpPr>
          <p:cNvPr id="12300" name="Line 12"/>
          <p:cNvSpPr>
            <a:spLocks noChangeShapeType="1"/>
          </p:cNvSpPr>
          <p:nvPr/>
        </p:nvSpPr>
        <p:spPr bwMode="auto">
          <a:xfrm flipH="1">
            <a:off x="1343025" y="4352925"/>
            <a:ext cx="661988" cy="0"/>
          </a:xfrm>
          <a:prstGeom prst="line">
            <a:avLst/>
          </a:prstGeom>
          <a:noFill/>
          <a:ln w="9525">
            <a:solidFill>
              <a:schemeClr val="tx1"/>
            </a:solidFill>
            <a:round/>
            <a:headEnd/>
            <a:tailEnd type="none" w="lg" len="lg"/>
          </a:ln>
          <a:effectLst/>
        </p:spPr>
        <p:txBody>
          <a:bodyPr wrap="none"/>
          <a:lstStyle/>
          <a:p>
            <a:endParaRPr lang="en-US"/>
          </a:p>
        </p:txBody>
      </p:sp>
      <p:sp>
        <p:nvSpPr>
          <p:cNvPr id="12301" name="Line 13"/>
          <p:cNvSpPr>
            <a:spLocks noChangeShapeType="1"/>
          </p:cNvSpPr>
          <p:nvPr/>
        </p:nvSpPr>
        <p:spPr bwMode="auto">
          <a:xfrm>
            <a:off x="2990850" y="4352925"/>
            <a:ext cx="655638" cy="0"/>
          </a:xfrm>
          <a:prstGeom prst="line">
            <a:avLst/>
          </a:prstGeom>
          <a:noFill/>
          <a:ln w="9525">
            <a:solidFill>
              <a:schemeClr val="tx1"/>
            </a:solidFill>
            <a:round/>
            <a:headEnd/>
            <a:tailEnd type="none" w="lg" len="lg"/>
          </a:ln>
          <a:effectLst/>
        </p:spPr>
        <p:txBody>
          <a:bodyPr wrap="none"/>
          <a:lstStyle/>
          <a:p>
            <a:endParaRPr lang="en-US"/>
          </a:p>
        </p:txBody>
      </p:sp>
      <p:sp>
        <p:nvSpPr>
          <p:cNvPr id="12302" name="Oval 14"/>
          <p:cNvSpPr>
            <a:spLocks noChangeArrowheads="1"/>
          </p:cNvSpPr>
          <p:nvPr/>
        </p:nvSpPr>
        <p:spPr bwMode="auto">
          <a:xfrm>
            <a:off x="1293813" y="4295775"/>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grpSp>
        <p:nvGrpSpPr>
          <p:cNvPr id="12303" name="Group 15"/>
          <p:cNvGrpSpPr>
            <a:grpSpLocks/>
          </p:cNvGrpSpPr>
          <p:nvPr/>
        </p:nvGrpSpPr>
        <p:grpSpPr bwMode="auto">
          <a:xfrm rot="16200000">
            <a:off x="3533776" y="4171950"/>
            <a:ext cx="457200" cy="384175"/>
            <a:chOff x="1755" y="2450"/>
            <a:chExt cx="288" cy="242"/>
          </a:xfrm>
        </p:grpSpPr>
        <p:grpSp>
          <p:nvGrpSpPr>
            <p:cNvPr id="12304" name="Group 16"/>
            <p:cNvGrpSpPr>
              <a:grpSpLocks/>
            </p:cNvGrpSpPr>
            <p:nvPr/>
          </p:nvGrpSpPr>
          <p:grpSpPr bwMode="auto">
            <a:xfrm>
              <a:off x="1755" y="2596"/>
              <a:ext cx="288" cy="96"/>
              <a:chOff x="3792" y="2304"/>
              <a:chExt cx="288" cy="96"/>
            </a:xfrm>
          </p:grpSpPr>
          <p:sp>
            <p:nvSpPr>
              <p:cNvPr id="12305" name="Line 17"/>
              <p:cNvSpPr>
                <a:spLocks noChangeShapeType="1"/>
              </p:cNvSpPr>
              <p:nvPr/>
            </p:nvSpPr>
            <p:spPr bwMode="auto">
              <a:xfrm>
                <a:off x="3792" y="2304"/>
                <a:ext cx="288" cy="0"/>
              </a:xfrm>
              <a:prstGeom prst="line">
                <a:avLst/>
              </a:prstGeom>
              <a:noFill/>
              <a:ln w="9525">
                <a:solidFill>
                  <a:schemeClr val="tx1"/>
                </a:solidFill>
                <a:round/>
                <a:headEnd/>
                <a:tailEnd/>
              </a:ln>
              <a:effectLst/>
            </p:spPr>
            <p:txBody>
              <a:bodyPr wrap="none" anchor="ctr"/>
              <a:lstStyle/>
              <a:p>
                <a:endParaRPr lang="en-US"/>
              </a:p>
            </p:txBody>
          </p:sp>
          <p:sp>
            <p:nvSpPr>
              <p:cNvPr id="12306" name="Line 18"/>
              <p:cNvSpPr>
                <a:spLocks noChangeShapeType="1"/>
              </p:cNvSpPr>
              <p:nvPr/>
            </p:nvSpPr>
            <p:spPr bwMode="auto">
              <a:xfrm>
                <a:off x="3840" y="2352"/>
                <a:ext cx="192" cy="0"/>
              </a:xfrm>
              <a:prstGeom prst="line">
                <a:avLst/>
              </a:prstGeom>
              <a:noFill/>
              <a:ln w="9525">
                <a:solidFill>
                  <a:schemeClr val="tx1"/>
                </a:solidFill>
                <a:round/>
                <a:headEnd/>
                <a:tailEnd/>
              </a:ln>
              <a:effectLst/>
            </p:spPr>
            <p:txBody>
              <a:bodyPr wrap="none" anchor="ctr"/>
              <a:lstStyle/>
              <a:p>
                <a:endParaRPr lang="en-US"/>
              </a:p>
            </p:txBody>
          </p:sp>
          <p:sp>
            <p:nvSpPr>
              <p:cNvPr id="12307" name="Line 19"/>
              <p:cNvSpPr>
                <a:spLocks noChangeShapeType="1"/>
              </p:cNvSpPr>
              <p:nvPr/>
            </p:nvSpPr>
            <p:spPr bwMode="auto">
              <a:xfrm>
                <a:off x="3888" y="2400"/>
                <a:ext cx="96" cy="0"/>
              </a:xfrm>
              <a:prstGeom prst="line">
                <a:avLst/>
              </a:prstGeom>
              <a:noFill/>
              <a:ln w="9525">
                <a:solidFill>
                  <a:schemeClr val="tx1"/>
                </a:solidFill>
                <a:round/>
                <a:headEnd/>
                <a:tailEnd/>
              </a:ln>
              <a:effectLst/>
            </p:spPr>
            <p:txBody>
              <a:bodyPr wrap="none" anchor="ctr"/>
              <a:lstStyle/>
              <a:p>
                <a:endParaRPr lang="en-US"/>
              </a:p>
            </p:txBody>
          </p:sp>
        </p:grpSp>
        <p:sp>
          <p:nvSpPr>
            <p:cNvPr id="12308" name="Line 20"/>
            <p:cNvSpPr>
              <a:spLocks noChangeShapeType="1"/>
            </p:cNvSpPr>
            <p:nvPr/>
          </p:nvSpPr>
          <p:spPr bwMode="auto">
            <a:xfrm flipV="1">
              <a:off x="1900" y="2450"/>
              <a:ext cx="0" cy="146"/>
            </a:xfrm>
            <a:prstGeom prst="line">
              <a:avLst/>
            </a:prstGeom>
            <a:noFill/>
            <a:ln w="9525">
              <a:solidFill>
                <a:schemeClr val="tx1"/>
              </a:solidFill>
              <a:round/>
              <a:headEnd/>
              <a:tailEnd type="none" w="lg" len="lg"/>
            </a:ln>
            <a:effectLst/>
          </p:spPr>
          <p:txBody>
            <a:bodyPr wrap="none"/>
            <a:lstStyle/>
            <a:p>
              <a:endParaRPr lang="en-US"/>
            </a:p>
          </p:txBody>
        </p:sp>
      </p:grpSp>
      <p:sp>
        <p:nvSpPr>
          <p:cNvPr id="12309" name="Text Box 21"/>
          <p:cNvSpPr txBox="1">
            <a:spLocks noChangeArrowheads="1"/>
          </p:cNvSpPr>
          <p:nvPr/>
        </p:nvSpPr>
        <p:spPr bwMode="auto">
          <a:xfrm>
            <a:off x="2339975" y="3667125"/>
            <a:ext cx="3873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a:t>
            </a:r>
            <a:endParaRPr lang="en-US" sz="2400" baseline="-25000">
              <a:latin typeface="Times New Roman" pitchFamily="18" charset="0"/>
            </a:endParaRPr>
          </a:p>
        </p:txBody>
      </p:sp>
      <p:grpSp>
        <p:nvGrpSpPr>
          <p:cNvPr id="12310" name="Group 22"/>
          <p:cNvGrpSpPr>
            <a:grpSpLocks/>
          </p:cNvGrpSpPr>
          <p:nvPr/>
        </p:nvGrpSpPr>
        <p:grpSpPr bwMode="auto">
          <a:xfrm>
            <a:off x="2117725" y="1090613"/>
            <a:ext cx="6426200" cy="2243137"/>
            <a:chOff x="1334" y="687"/>
            <a:chExt cx="4048" cy="1413"/>
          </a:xfrm>
        </p:grpSpPr>
        <p:sp>
          <p:nvSpPr>
            <p:cNvPr id="12311" name="Text Box 23"/>
            <p:cNvSpPr txBox="1">
              <a:spLocks noChangeArrowheads="1"/>
            </p:cNvSpPr>
            <p:nvPr/>
          </p:nvSpPr>
          <p:spPr bwMode="auto">
            <a:xfrm>
              <a:off x="4886" y="687"/>
              <a:ext cx="451"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j</a:t>
              </a:r>
            </a:p>
          </p:txBody>
        </p:sp>
        <p:sp>
          <p:nvSpPr>
            <p:cNvPr id="12312" name="Freeform 24"/>
            <p:cNvSpPr>
              <a:spLocks/>
            </p:cNvSpPr>
            <p:nvPr/>
          </p:nvSpPr>
          <p:spPr bwMode="auto">
            <a:xfrm>
              <a:off x="4180" y="1059"/>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12313" name="Freeform 25"/>
            <p:cNvSpPr>
              <a:spLocks/>
            </p:cNvSpPr>
            <p:nvPr/>
          </p:nvSpPr>
          <p:spPr bwMode="auto">
            <a:xfrm flipH="1">
              <a:off x="5251" y="1029"/>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12314" name="Text Box 26"/>
            <p:cNvSpPr txBox="1">
              <a:spLocks noChangeArrowheads="1"/>
            </p:cNvSpPr>
            <p:nvPr/>
          </p:nvSpPr>
          <p:spPr bwMode="auto">
            <a:xfrm>
              <a:off x="4406" y="1228"/>
              <a:ext cx="319"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sC</a:t>
              </a:r>
              <a:endParaRPr lang="en-US" sz="2400" baseline="-25000">
                <a:latin typeface="Times New Roman" pitchFamily="18" charset="0"/>
              </a:endParaRPr>
            </a:p>
          </p:txBody>
        </p:sp>
        <p:sp>
          <p:nvSpPr>
            <p:cNvPr id="12315" name="Text Box 27"/>
            <p:cNvSpPr txBox="1">
              <a:spLocks noChangeArrowheads="1"/>
            </p:cNvSpPr>
            <p:nvPr/>
          </p:nvSpPr>
          <p:spPr bwMode="auto">
            <a:xfrm>
              <a:off x="4941" y="1238"/>
              <a:ext cx="383"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-sC</a:t>
              </a:r>
              <a:endParaRPr lang="en-US" sz="2400" baseline="-25000">
                <a:latin typeface="Times New Roman" pitchFamily="18" charset="0"/>
              </a:endParaRPr>
            </a:p>
          </p:txBody>
        </p:sp>
        <p:sp>
          <p:nvSpPr>
            <p:cNvPr id="12316" name="Text Box 28"/>
            <p:cNvSpPr txBox="1">
              <a:spLocks noChangeArrowheads="1"/>
            </p:cNvSpPr>
            <p:nvPr/>
          </p:nvSpPr>
          <p:spPr bwMode="auto">
            <a:xfrm>
              <a:off x="5002" y="1672"/>
              <a:ext cx="319"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sC</a:t>
              </a:r>
              <a:endParaRPr lang="en-US" sz="2400" baseline="-25000">
                <a:latin typeface="Times New Roman" pitchFamily="18" charset="0"/>
              </a:endParaRPr>
            </a:p>
          </p:txBody>
        </p:sp>
        <p:sp>
          <p:nvSpPr>
            <p:cNvPr id="12317" name="Text Box 29"/>
            <p:cNvSpPr txBox="1">
              <a:spLocks noChangeArrowheads="1"/>
            </p:cNvSpPr>
            <p:nvPr/>
          </p:nvSpPr>
          <p:spPr bwMode="auto">
            <a:xfrm>
              <a:off x="4386" y="1674"/>
              <a:ext cx="383"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-sC</a:t>
              </a:r>
              <a:endParaRPr lang="en-US" sz="2400" baseline="-25000">
                <a:latin typeface="Times New Roman" pitchFamily="18" charset="0"/>
              </a:endParaRPr>
            </a:p>
          </p:txBody>
        </p:sp>
        <p:sp>
          <p:nvSpPr>
            <p:cNvPr id="12318" name="Text Box 30"/>
            <p:cNvSpPr txBox="1">
              <a:spLocks noChangeArrowheads="1"/>
            </p:cNvSpPr>
            <p:nvPr/>
          </p:nvSpPr>
          <p:spPr bwMode="auto">
            <a:xfrm>
              <a:off x="3421" y="1677"/>
              <a:ext cx="51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j</a:t>
              </a:r>
            </a:p>
          </p:txBody>
        </p:sp>
        <p:sp>
          <p:nvSpPr>
            <p:cNvPr id="12319" name="Text Box 31"/>
            <p:cNvSpPr txBox="1">
              <a:spLocks noChangeArrowheads="1"/>
            </p:cNvSpPr>
            <p:nvPr/>
          </p:nvSpPr>
          <p:spPr bwMode="auto">
            <a:xfrm>
              <a:off x="3420" y="1273"/>
              <a:ext cx="51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i</a:t>
              </a:r>
            </a:p>
          </p:txBody>
        </p:sp>
        <p:sp>
          <p:nvSpPr>
            <p:cNvPr id="12320" name="Text Box 32"/>
            <p:cNvSpPr txBox="1">
              <a:spLocks noChangeArrowheads="1"/>
            </p:cNvSpPr>
            <p:nvPr/>
          </p:nvSpPr>
          <p:spPr bwMode="auto">
            <a:xfrm>
              <a:off x="4249" y="697"/>
              <a:ext cx="451"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i</a:t>
              </a:r>
            </a:p>
          </p:txBody>
        </p:sp>
        <p:sp>
          <p:nvSpPr>
            <p:cNvPr id="12321" name="AutoShape 33"/>
            <p:cNvSpPr>
              <a:spLocks noChangeArrowheads="1"/>
            </p:cNvSpPr>
            <p:nvPr/>
          </p:nvSpPr>
          <p:spPr bwMode="auto">
            <a:xfrm rot="5400000">
              <a:off x="2063" y="544"/>
              <a:ext cx="477" cy="1936"/>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folHlink"/>
            </a:solidFill>
            <a:ln w="9525">
              <a:solidFill>
                <a:schemeClr val="tx1"/>
              </a:solidFill>
              <a:miter lim="800000"/>
              <a:headEnd/>
              <a:tailEnd type="none" w="lg" len="lg"/>
            </a:ln>
            <a:effectLst/>
          </p:spPr>
          <p:txBody>
            <a:bodyPr wrap="none" anchor="ctr"/>
            <a:lstStyle/>
            <a:p>
              <a:endParaRPr lang="en-US"/>
            </a:p>
          </p:txBody>
        </p:sp>
      </p:grpSp>
      <p:grpSp>
        <p:nvGrpSpPr>
          <p:cNvPr id="12322" name="Group 34"/>
          <p:cNvGrpSpPr>
            <a:grpSpLocks/>
          </p:cNvGrpSpPr>
          <p:nvPr/>
        </p:nvGrpSpPr>
        <p:grpSpPr bwMode="auto">
          <a:xfrm>
            <a:off x="2117725" y="3544888"/>
            <a:ext cx="6340475" cy="2227262"/>
            <a:chOff x="1334" y="2233"/>
            <a:chExt cx="3994" cy="1403"/>
          </a:xfrm>
        </p:grpSpPr>
        <p:sp>
          <p:nvSpPr>
            <p:cNvPr id="12323" name="Freeform 35"/>
            <p:cNvSpPr>
              <a:spLocks/>
            </p:cNvSpPr>
            <p:nvPr/>
          </p:nvSpPr>
          <p:spPr bwMode="auto">
            <a:xfrm>
              <a:off x="4126" y="2595"/>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12324" name="Freeform 36"/>
            <p:cNvSpPr>
              <a:spLocks/>
            </p:cNvSpPr>
            <p:nvPr/>
          </p:nvSpPr>
          <p:spPr bwMode="auto">
            <a:xfrm flipH="1">
              <a:off x="5197" y="2565"/>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12325" name="Text Box 37"/>
            <p:cNvSpPr txBox="1">
              <a:spLocks noChangeArrowheads="1"/>
            </p:cNvSpPr>
            <p:nvPr/>
          </p:nvSpPr>
          <p:spPr bwMode="auto">
            <a:xfrm>
              <a:off x="4352" y="2764"/>
              <a:ext cx="319"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sC</a:t>
              </a:r>
              <a:endParaRPr lang="en-US" sz="2400" baseline="-25000">
                <a:latin typeface="Times New Roman" pitchFamily="18" charset="0"/>
              </a:endParaRPr>
            </a:p>
          </p:txBody>
        </p:sp>
        <p:sp>
          <p:nvSpPr>
            <p:cNvPr id="12326" name="Text Box 38"/>
            <p:cNvSpPr txBox="1">
              <a:spLocks noChangeArrowheads="1"/>
            </p:cNvSpPr>
            <p:nvPr/>
          </p:nvSpPr>
          <p:spPr bwMode="auto">
            <a:xfrm>
              <a:off x="3366" y="2809"/>
              <a:ext cx="516"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i</a:t>
              </a:r>
            </a:p>
          </p:txBody>
        </p:sp>
        <p:sp>
          <p:nvSpPr>
            <p:cNvPr id="12327" name="Text Box 39"/>
            <p:cNvSpPr txBox="1">
              <a:spLocks noChangeArrowheads="1"/>
            </p:cNvSpPr>
            <p:nvPr/>
          </p:nvSpPr>
          <p:spPr bwMode="auto">
            <a:xfrm>
              <a:off x="4195" y="2233"/>
              <a:ext cx="451" cy="288"/>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i</a:t>
              </a:r>
            </a:p>
          </p:txBody>
        </p:sp>
        <p:sp>
          <p:nvSpPr>
            <p:cNvPr id="12328" name="AutoShape 40"/>
            <p:cNvSpPr>
              <a:spLocks noChangeArrowheads="1"/>
            </p:cNvSpPr>
            <p:nvPr/>
          </p:nvSpPr>
          <p:spPr bwMode="auto">
            <a:xfrm rot="5400000">
              <a:off x="2063" y="2323"/>
              <a:ext cx="477" cy="1936"/>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folHlink"/>
            </a:solidFill>
            <a:ln w="9525">
              <a:solidFill>
                <a:schemeClr val="tx1"/>
              </a:solidFill>
              <a:miter lim="800000"/>
              <a:headEnd/>
              <a:tailEnd type="none" w="lg" len="lg"/>
            </a:ln>
            <a:effectLst/>
          </p:spPr>
          <p:txBody>
            <a:bodyPr wrap="none" anchor="ctr"/>
            <a:lstStyle/>
            <a:p>
              <a:endParaRPr lang="en-US"/>
            </a:p>
          </p:txBody>
        </p:sp>
      </p:grpSp>
      <p:grpSp>
        <p:nvGrpSpPr>
          <p:cNvPr id="12329" name="Group 41"/>
          <p:cNvGrpSpPr>
            <a:grpSpLocks/>
          </p:cNvGrpSpPr>
          <p:nvPr/>
        </p:nvGrpSpPr>
        <p:grpSpPr bwMode="auto">
          <a:xfrm>
            <a:off x="2020888" y="1562100"/>
            <a:ext cx="955675" cy="304800"/>
            <a:chOff x="2880" y="1296"/>
            <a:chExt cx="528" cy="192"/>
          </a:xfrm>
        </p:grpSpPr>
        <p:sp>
          <p:nvSpPr>
            <p:cNvPr id="12330" name="Line 42"/>
            <p:cNvSpPr>
              <a:spLocks noChangeShapeType="1"/>
            </p:cNvSpPr>
            <p:nvPr/>
          </p:nvSpPr>
          <p:spPr bwMode="auto">
            <a:xfrm>
              <a:off x="2880" y="1392"/>
              <a:ext cx="240" cy="0"/>
            </a:xfrm>
            <a:prstGeom prst="line">
              <a:avLst/>
            </a:prstGeom>
            <a:noFill/>
            <a:ln w="19050">
              <a:solidFill>
                <a:schemeClr val="tx1"/>
              </a:solidFill>
              <a:round/>
              <a:headEnd/>
              <a:tailEnd/>
            </a:ln>
            <a:effectLst/>
          </p:spPr>
          <p:txBody>
            <a:bodyPr wrap="none" anchor="ctr"/>
            <a:lstStyle/>
            <a:p>
              <a:endParaRPr lang="en-US"/>
            </a:p>
          </p:txBody>
        </p:sp>
        <p:sp>
          <p:nvSpPr>
            <p:cNvPr id="12331" name="Line 43"/>
            <p:cNvSpPr>
              <a:spLocks noChangeShapeType="1"/>
            </p:cNvSpPr>
            <p:nvPr/>
          </p:nvSpPr>
          <p:spPr bwMode="auto">
            <a:xfrm>
              <a:off x="3120" y="1296"/>
              <a:ext cx="0" cy="192"/>
            </a:xfrm>
            <a:prstGeom prst="line">
              <a:avLst/>
            </a:prstGeom>
            <a:noFill/>
            <a:ln w="19050">
              <a:solidFill>
                <a:schemeClr val="tx1"/>
              </a:solidFill>
              <a:round/>
              <a:headEnd/>
              <a:tailEnd/>
            </a:ln>
            <a:effectLst/>
          </p:spPr>
          <p:txBody>
            <a:bodyPr wrap="none" anchor="ctr"/>
            <a:lstStyle/>
            <a:p>
              <a:endParaRPr lang="en-US"/>
            </a:p>
          </p:txBody>
        </p:sp>
        <p:sp>
          <p:nvSpPr>
            <p:cNvPr id="12332" name="Freeform 44"/>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19050" cmpd="sng">
              <a:solidFill>
                <a:schemeClr val="tx1"/>
              </a:solidFill>
              <a:round/>
              <a:headEnd/>
              <a:tailEnd/>
            </a:ln>
            <a:effectLst/>
          </p:spPr>
          <p:txBody>
            <a:bodyPr wrap="none" anchor="ctr"/>
            <a:lstStyle/>
            <a:p>
              <a:endParaRPr lang="en-US"/>
            </a:p>
          </p:txBody>
        </p:sp>
        <p:sp>
          <p:nvSpPr>
            <p:cNvPr id="12333" name="Line 45"/>
            <p:cNvSpPr>
              <a:spLocks noChangeShapeType="1"/>
            </p:cNvSpPr>
            <p:nvPr/>
          </p:nvSpPr>
          <p:spPr bwMode="auto">
            <a:xfrm>
              <a:off x="3168" y="1392"/>
              <a:ext cx="240" cy="0"/>
            </a:xfrm>
            <a:prstGeom prst="line">
              <a:avLst/>
            </a:prstGeom>
            <a:noFill/>
            <a:ln w="19050">
              <a:solidFill>
                <a:schemeClr val="tx1"/>
              </a:solidFill>
              <a:round/>
              <a:headEnd/>
              <a:tailEnd/>
            </a:ln>
            <a:effectLst/>
          </p:spPr>
          <p:txBody>
            <a:bodyPr wrap="none" anchor="ctr"/>
            <a:lstStyle/>
            <a:p>
              <a:endParaRPr lang="en-US"/>
            </a:p>
          </p:txBody>
        </p:sp>
      </p:grpSp>
      <p:grpSp>
        <p:nvGrpSpPr>
          <p:cNvPr id="12334" name="Group 46"/>
          <p:cNvGrpSpPr>
            <a:grpSpLocks/>
          </p:cNvGrpSpPr>
          <p:nvPr/>
        </p:nvGrpSpPr>
        <p:grpSpPr bwMode="auto">
          <a:xfrm>
            <a:off x="2020888" y="4200525"/>
            <a:ext cx="955675" cy="304800"/>
            <a:chOff x="2880" y="1296"/>
            <a:chExt cx="528" cy="192"/>
          </a:xfrm>
        </p:grpSpPr>
        <p:sp>
          <p:nvSpPr>
            <p:cNvPr id="12335" name="Line 47"/>
            <p:cNvSpPr>
              <a:spLocks noChangeShapeType="1"/>
            </p:cNvSpPr>
            <p:nvPr/>
          </p:nvSpPr>
          <p:spPr bwMode="auto">
            <a:xfrm>
              <a:off x="2880" y="1392"/>
              <a:ext cx="240" cy="0"/>
            </a:xfrm>
            <a:prstGeom prst="line">
              <a:avLst/>
            </a:prstGeom>
            <a:noFill/>
            <a:ln w="19050">
              <a:solidFill>
                <a:schemeClr val="tx1"/>
              </a:solidFill>
              <a:round/>
              <a:headEnd/>
              <a:tailEnd/>
            </a:ln>
            <a:effectLst/>
          </p:spPr>
          <p:txBody>
            <a:bodyPr wrap="none" anchor="ctr"/>
            <a:lstStyle/>
            <a:p>
              <a:endParaRPr lang="en-US"/>
            </a:p>
          </p:txBody>
        </p:sp>
        <p:sp>
          <p:nvSpPr>
            <p:cNvPr id="12336" name="Line 48"/>
            <p:cNvSpPr>
              <a:spLocks noChangeShapeType="1"/>
            </p:cNvSpPr>
            <p:nvPr/>
          </p:nvSpPr>
          <p:spPr bwMode="auto">
            <a:xfrm>
              <a:off x="3120" y="1296"/>
              <a:ext cx="0" cy="192"/>
            </a:xfrm>
            <a:prstGeom prst="line">
              <a:avLst/>
            </a:prstGeom>
            <a:noFill/>
            <a:ln w="19050">
              <a:solidFill>
                <a:schemeClr val="tx1"/>
              </a:solidFill>
              <a:round/>
              <a:headEnd/>
              <a:tailEnd/>
            </a:ln>
            <a:effectLst/>
          </p:spPr>
          <p:txBody>
            <a:bodyPr wrap="none" anchor="ctr"/>
            <a:lstStyle/>
            <a:p>
              <a:endParaRPr lang="en-US"/>
            </a:p>
          </p:txBody>
        </p:sp>
        <p:sp>
          <p:nvSpPr>
            <p:cNvPr id="12337" name="Freeform 49"/>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19050" cmpd="sng">
              <a:solidFill>
                <a:schemeClr val="tx1"/>
              </a:solidFill>
              <a:round/>
              <a:headEnd/>
              <a:tailEnd/>
            </a:ln>
            <a:effectLst/>
          </p:spPr>
          <p:txBody>
            <a:bodyPr wrap="none" anchor="ctr"/>
            <a:lstStyle/>
            <a:p>
              <a:endParaRPr lang="en-US"/>
            </a:p>
          </p:txBody>
        </p:sp>
        <p:sp>
          <p:nvSpPr>
            <p:cNvPr id="12338" name="Line 50"/>
            <p:cNvSpPr>
              <a:spLocks noChangeShapeType="1"/>
            </p:cNvSpPr>
            <p:nvPr/>
          </p:nvSpPr>
          <p:spPr bwMode="auto">
            <a:xfrm>
              <a:off x="3168" y="1392"/>
              <a:ext cx="240" cy="0"/>
            </a:xfrm>
            <a:prstGeom prst="line">
              <a:avLst/>
            </a:prstGeom>
            <a:noFill/>
            <a:ln w="19050">
              <a:solidFill>
                <a:schemeClr val="tx1"/>
              </a:solidFill>
              <a:round/>
              <a:headEnd/>
              <a:tailEnd/>
            </a:ln>
            <a:effectLst/>
          </p:spPr>
          <p:txBody>
            <a:bodyPr wrap="none" anchor="ct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310"/>
                                        </p:tgtEl>
                                        <p:attrNameLst>
                                          <p:attrName>style.visibility</p:attrName>
                                        </p:attrNameLst>
                                      </p:cBhvr>
                                      <p:to>
                                        <p:strVal val="visible"/>
                                      </p:to>
                                    </p:set>
                                    <p:animEffect transition="in" filter="wipe(left)">
                                      <p:cBhvr>
                                        <p:cTn id="7" dur="500"/>
                                        <p:tgtEl>
                                          <p:spTgt spid="123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322"/>
                                        </p:tgtEl>
                                        <p:attrNameLst>
                                          <p:attrName>style.visibility</p:attrName>
                                        </p:attrNameLst>
                                      </p:cBhvr>
                                      <p:to>
                                        <p:strVal val="visible"/>
                                      </p:to>
                                    </p:set>
                                    <p:animEffect transition="in" filter="wipe(left)">
                                      <p:cBhvr>
                                        <p:cTn id="12" dur="500"/>
                                        <p:tgtEl>
                                          <p:spTgt spid="12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4638"/>
            <a:ext cx="8229600" cy="684212"/>
          </a:xfrm>
        </p:spPr>
        <p:txBody>
          <a:bodyPr/>
          <a:lstStyle/>
          <a:p>
            <a:r>
              <a:rPr lang="en-US" sz="3200"/>
              <a:t>Example: Using capacitor stamp</a:t>
            </a:r>
          </a:p>
        </p:txBody>
      </p:sp>
      <p:sp>
        <p:nvSpPr>
          <p:cNvPr id="13315"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pSp>
        <p:nvGrpSpPr>
          <p:cNvPr id="13316" name="Group 4"/>
          <p:cNvGrpSpPr>
            <a:grpSpLocks/>
          </p:cNvGrpSpPr>
          <p:nvPr/>
        </p:nvGrpSpPr>
        <p:grpSpPr bwMode="auto">
          <a:xfrm rot="-10800000">
            <a:off x="5145088" y="1719263"/>
            <a:ext cx="1143000" cy="228600"/>
            <a:chOff x="1920" y="672"/>
            <a:chExt cx="720" cy="192"/>
          </a:xfrm>
        </p:grpSpPr>
        <p:sp>
          <p:nvSpPr>
            <p:cNvPr id="13317" name="Line 5"/>
            <p:cNvSpPr>
              <a:spLocks noChangeShapeType="1"/>
            </p:cNvSpPr>
            <p:nvPr/>
          </p:nvSpPr>
          <p:spPr bwMode="auto">
            <a:xfrm>
              <a:off x="1920" y="768"/>
              <a:ext cx="144" cy="0"/>
            </a:xfrm>
            <a:prstGeom prst="line">
              <a:avLst/>
            </a:prstGeom>
            <a:noFill/>
            <a:ln w="28575">
              <a:solidFill>
                <a:schemeClr val="tx1"/>
              </a:solidFill>
              <a:round/>
              <a:headEnd/>
              <a:tailEnd/>
            </a:ln>
            <a:effectLst/>
          </p:spPr>
          <p:txBody>
            <a:bodyPr wrap="none" anchor="ctr"/>
            <a:lstStyle/>
            <a:p>
              <a:endParaRPr lang="en-US"/>
            </a:p>
          </p:txBody>
        </p:sp>
        <p:sp>
          <p:nvSpPr>
            <p:cNvPr id="13318" name="Line 6"/>
            <p:cNvSpPr>
              <a:spLocks noChangeShapeType="1"/>
            </p:cNvSpPr>
            <p:nvPr/>
          </p:nvSpPr>
          <p:spPr bwMode="auto">
            <a:xfrm flipV="1">
              <a:off x="2064" y="672"/>
              <a:ext cx="48" cy="96"/>
            </a:xfrm>
            <a:prstGeom prst="line">
              <a:avLst/>
            </a:prstGeom>
            <a:noFill/>
            <a:ln w="28575">
              <a:solidFill>
                <a:schemeClr val="tx1"/>
              </a:solidFill>
              <a:round/>
              <a:headEnd/>
              <a:tailEnd/>
            </a:ln>
            <a:effectLst/>
          </p:spPr>
          <p:txBody>
            <a:bodyPr wrap="none" anchor="ctr"/>
            <a:lstStyle/>
            <a:p>
              <a:endParaRPr lang="en-US"/>
            </a:p>
          </p:txBody>
        </p:sp>
        <p:sp>
          <p:nvSpPr>
            <p:cNvPr id="13319" name="Line 7"/>
            <p:cNvSpPr>
              <a:spLocks noChangeShapeType="1"/>
            </p:cNvSpPr>
            <p:nvPr/>
          </p:nvSpPr>
          <p:spPr bwMode="auto">
            <a:xfrm>
              <a:off x="2112" y="672"/>
              <a:ext cx="48" cy="192"/>
            </a:xfrm>
            <a:prstGeom prst="line">
              <a:avLst/>
            </a:prstGeom>
            <a:noFill/>
            <a:ln w="28575">
              <a:solidFill>
                <a:schemeClr val="tx1"/>
              </a:solidFill>
              <a:round/>
              <a:headEnd/>
              <a:tailEnd/>
            </a:ln>
            <a:effectLst/>
          </p:spPr>
          <p:txBody>
            <a:bodyPr wrap="none" anchor="ctr"/>
            <a:lstStyle/>
            <a:p>
              <a:endParaRPr lang="en-US"/>
            </a:p>
          </p:txBody>
        </p:sp>
        <p:sp>
          <p:nvSpPr>
            <p:cNvPr id="13320" name="Line 8"/>
            <p:cNvSpPr>
              <a:spLocks noChangeShapeType="1"/>
            </p:cNvSpPr>
            <p:nvPr/>
          </p:nvSpPr>
          <p:spPr bwMode="auto">
            <a:xfrm flipV="1">
              <a:off x="2160" y="672"/>
              <a:ext cx="48" cy="192"/>
            </a:xfrm>
            <a:prstGeom prst="line">
              <a:avLst/>
            </a:prstGeom>
            <a:noFill/>
            <a:ln w="28575">
              <a:solidFill>
                <a:schemeClr val="tx1"/>
              </a:solidFill>
              <a:round/>
              <a:headEnd/>
              <a:tailEnd/>
            </a:ln>
            <a:effectLst/>
          </p:spPr>
          <p:txBody>
            <a:bodyPr wrap="none" anchor="ctr"/>
            <a:lstStyle/>
            <a:p>
              <a:endParaRPr lang="en-US"/>
            </a:p>
          </p:txBody>
        </p:sp>
        <p:sp>
          <p:nvSpPr>
            <p:cNvPr id="13321" name="Line 9"/>
            <p:cNvSpPr>
              <a:spLocks noChangeShapeType="1"/>
            </p:cNvSpPr>
            <p:nvPr/>
          </p:nvSpPr>
          <p:spPr bwMode="auto">
            <a:xfrm>
              <a:off x="2208" y="672"/>
              <a:ext cx="48" cy="192"/>
            </a:xfrm>
            <a:prstGeom prst="line">
              <a:avLst/>
            </a:prstGeom>
            <a:noFill/>
            <a:ln w="28575">
              <a:solidFill>
                <a:schemeClr val="tx1"/>
              </a:solidFill>
              <a:round/>
              <a:headEnd/>
              <a:tailEnd/>
            </a:ln>
            <a:effectLst/>
          </p:spPr>
          <p:txBody>
            <a:bodyPr wrap="none" anchor="ctr"/>
            <a:lstStyle/>
            <a:p>
              <a:endParaRPr lang="en-US"/>
            </a:p>
          </p:txBody>
        </p:sp>
        <p:sp>
          <p:nvSpPr>
            <p:cNvPr id="13322" name="Line 10"/>
            <p:cNvSpPr>
              <a:spLocks noChangeShapeType="1"/>
            </p:cNvSpPr>
            <p:nvPr/>
          </p:nvSpPr>
          <p:spPr bwMode="auto">
            <a:xfrm flipV="1">
              <a:off x="2256" y="672"/>
              <a:ext cx="48" cy="192"/>
            </a:xfrm>
            <a:prstGeom prst="line">
              <a:avLst/>
            </a:prstGeom>
            <a:noFill/>
            <a:ln w="28575">
              <a:solidFill>
                <a:schemeClr val="tx1"/>
              </a:solidFill>
              <a:round/>
              <a:headEnd/>
              <a:tailEnd/>
            </a:ln>
            <a:effectLst/>
          </p:spPr>
          <p:txBody>
            <a:bodyPr wrap="none" anchor="ctr"/>
            <a:lstStyle/>
            <a:p>
              <a:endParaRPr lang="en-US"/>
            </a:p>
          </p:txBody>
        </p:sp>
        <p:sp>
          <p:nvSpPr>
            <p:cNvPr id="13323" name="Line 11"/>
            <p:cNvSpPr>
              <a:spLocks noChangeShapeType="1"/>
            </p:cNvSpPr>
            <p:nvPr/>
          </p:nvSpPr>
          <p:spPr bwMode="auto">
            <a:xfrm>
              <a:off x="2304" y="672"/>
              <a:ext cx="48" cy="192"/>
            </a:xfrm>
            <a:prstGeom prst="line">
              <a:avLst/>
            </a:prstGeom>
            <a:noFill/>
            <a:ln w="28575">
              <a:solidFill>
                <a:schemeClr val="tx1"/>
              </a:solidFill>
              <a:round/>
              <a:headEnd/>
              <a:tailEnd/>
            </a:ln>
            <a:effectLst/>
          </p:spPr>
          <p:txBody>
            <a:bodyPr wrap="none" anchor="ctr"/>
            <a:lstStyle/>
            <a:p>
              <a:endParaRPr lang="en-US"/>
            </a:p>
          </p:txBody>
        </p:sp>
        <p:sp>
          <p:nvSpPr>
            <p:cNvPr id="13324" name="Line 12"/>
            <p:cNvSpPr>
              <a:spLocks noChangeShapeType="1"/>
            </p:cNvSpPr>
            <p:nvPr/>
          </p:nvSpPr>
          <p:spPr bwMode="auto">
            <a:xfrm flipV="1">
              <a:off x="2352" y="672"/>
              <a:ext cx="48" cy="192"/>
            </a:xfrm>
            <a:prstGeom prst="line">
              <a:avLst/>
            </a:prstGeom>
            <a:noFill/>
            <a:ln w="28575">
              <a:solidFill>
                <a:schemeClr val="tx1"/>
              </a:solidFill>
              <a:round/>
              <a:headEnd/>
              <a:tailEnd/>
            </a:ln>
            <a:effectLst/>
          </p:spPr>
          <p:txBody>
            <a:bodyPr wrap="none" anchor="ctr"/>
            <a:lstStyle/>
            <a:p>
              <a:endParaRPr lang="en-US"/>
            </a:p>
          </p:txBody>
        </p:sp>
        <p:sp>
          <p:nvSpPr>
            <p:cNvPr id="13325" name="Line 13"/>
            <p:cNvSpPr>
              <a:spLocks noChangeShapeType="1"/>
            </p:cNvSpPr>
            <p:nvPr/>
          </p:nvSpPr>
          <p:spPr bwMode="auto">
            <a:xfrm>
              <a:off x="2400" y="672"/>
              <a:ext cx="48" cy="192"/>
            </a:xfrm>
            <a:prstGeom prst="line">
              <a:avLst/>
            </a:prstGeom>
            <a:noFill/>
            <a:ln w="28575">
              <a:solidFill>
                <a:schemeClr val="tx1"/>
              </a:solidFill>
              <a:round/>
              <a:headEnd/>
              <a:tailEnd/>
            </a:ln>
            <a:effectLst/>
          </p:spPr>
          <p:txBody>
            <a:bodyPr wrap="none" anchor="ctr"/>
            <a:lstStyle/>
            <a:p>
              <a:endParaRPr lang="en-US"/>
            </a:p>
          </p:txBody>
        </p:sp>
        <p:sp>
          <p:nvSpPr>
            <p:cNvPr id="13326" name="Line 14"/>
            <p:cNvSpPr>
              <a:spLocks noChangeShapeType="1"/>
            </p:cNvSpPr>
            <p:nvPr/>
          </p:nvSpPr>
          <p:spPr bwMode="auto">
            <a:xfrm flipV="1">
              <a:off x="2448" y="768"/>
              <a:ext cx="48" cy="96"/>
            </a:xfrm>
            <a:prstGeom prst="line">
              <a:avLst/>
            </a:prstGeom>
            <a:noFill/>
            <a:ln w="28575">
              <a:solidFill>
                <a:schemeClr val="tx1"/>
              </a:solidFill>
              <a:round/>
              <a:headEnd/>
              <a:tailEnd/>
            </a:ln>
            <a:effectLst/>
          </p:spPr>
          <p:txBody>
            <a:bodyPr wrap="none" anchor="ctr"/>
            <a:lstStyle/>
            <a:p>
              <a:endParaRPr lang="en-US"/>
            </a:p>
          </p:txBody>
        </p:sp>
        <p:sp>
          <p:nvSpPr>
            <p:cNvPr id="13327" name="Line 15"/>
            <p:cNvSpPr>
              <a:spLocks noChangeShapeType="1"/>
            </p:cNvSpPr>
            <p:nvPr/>
          </p:nvSpPr>
          <p:spPr bwMode="auto">
            <a:xfrm>
              <a:off x="2496" y="768"/>
              <a:ext cx="144" cy="0"/>
            </a:xfrm>
            <a:prstGeom prst="line">
              <a:avLst/>
            </a:prstGeom>
            <a:noFill/>
            <a:ln w="28575">
              <a:solidFill>
                <a:schemeClr val="tx1"/>
              </a:solidFill>
              <a:round/>
              <a:headEnd/>
              <a:tailEnd/>
            </a:ln>
            <a:effectLst/>
          </p:spPr>
          <p:txBody>
            <a:bodyPr wrap="none" anchor="ctr"/>
            <a:lstStyle/>
            <a:p>
              <a:endParaRPr lang="en-US"/>
            </a:p>
          </p:txBody>
        </p:sp>
      </p:grpSp>
      <p:sp>
        <p:nvSpPr>
          <p:cNvPr id="13328" name="Line 16"/>
          <p:cNvSpPr>
            <a:spLocks noChangeShapeType="1"/>
          </p:cNvSpPr>
          <p:nvPr/>
        </p:nvSpPr>
        <p:spPr bwMode="auto">
          <a:xfrm>
            <a:off x="4625975" y="1835150"/>
            <a:ext cx="690563" cy="0"/>
          </a:xfrm>
          <a:prstGeom prst="line">
            <a:avLst/>
          </a:prstGeom>
          <a:noFill/>
          <a:ln w="28575">
            <a:solidFill>
              <a:schemeClr val="tx1"/>
            </a:solidFill>
            <a:round/>
            <a:headEnd/>
            <a:tailEnd/>
          </a:ln>
          <a:effectLst/>
        </p:spPr>
        <p:txBody>
          <a:bodyPr wrap="none"/>
          <a:lstStyle/>
          <a:p>
            <a:endParaRPr lang="en-US"/>
          </a:p>
        </p:txBody>
      </p:sp>
      <p:grpSp>
        <p:nvGrpSpPr>
          <p:cNvPr id="13329" name="Group 17"/>
          <p:cNvGrpSpPr>
            <a:grpSpLocks/>
          </p:cNvGrpSpPr>
          <p:nvPr/>
        </p:nvGrpSpPr>
        <p:grpSpPr bwMode="auto">
          <a:xfrm rot="5400000">
            <a:off x="4467225" y="2554288"/>
            <a:ext cx="979487" cy="230188"/>
            <a:chOff x="2928" y="2256"/>
            <a:chExt cx="864" cy="144"/>
          </a:xfrm>
        </p:grpSpPr>
        <p:sp>
          <p:nvSpPr>
            <p:cNvPr id="13330" name="Line 18"/>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13331" name="Line 19"/>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13332" name="Line 20"/>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13333" name="Line 21"/>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13334" name="Line 22"/>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13335" name="Line 23"/>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13336" name="Line 24"/>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13337" name="Line 25"/>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13338" name="Line 26"/>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13339" name="Line 27"/>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13340" name="Line 28"/>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13341" name="Line 29"/>
          <p:cNvSpPr>
            <a:spLocks noChangeShapeType="1"/>
          </p:cNvSpPr>
          <p:nvPr/>
        </p:nvSpPr>
        <p:spPr bwMode="auto">
          <a:xfrm flipV="1">
            <a:off x="4957763" y="1835150"/>
            <a:ext cx="0" cy="403225"/>
          </a:xfrm>
          <a:prstGeom prst="line">
            <a:avLst/>
          </a:prstGeom>
          <a:noFill/>
          <a:ln w="28575">
            <a:solidFill>
              <a:schemeClr val="tx1"/>
            </a:solidFill>
            <a:round/>
            <a:headEnd/>
            <a:tailEnd/>
          </a:ln>
          <a:effectLst/>
        </p:spPr>
        <p:txBody>
          <a:bodyPr wrap="none"/>
          <a:lstStyle/>
          <a:p>
            <a:endParaRPr lang="en-US"/>
          </a:p>
        </p:txBody>
      </p:sp>
      <p:sp>
        <p:nvSpPr>
          <p:cNvPr id="13342" name="Freeform 30"/>
          <p:cNvSpPr>
            <a:spLocks/>
          </p:cNvSpPr>
          <p:nvPr/>
        </p:nvSpPr>
        <p:spPr bwMode="auto">
          <a:xfrm>
            <a:off x="3070225" y="1835150"/>
            <a:ext cx="633413" cy="460375"/>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US"/>
          </a:p>
        </p:txBody>
      </p:sp>
      <p:sp>
        <p:nvSpPr>
          <p:cNvPr id="13343" name="Freeform 31"/>
          <p:cNvSpPr>
            <a:spLocks/>
          </p:cNvSpPr>
          <p:nvPr/>
        </p:nvSpPr>
        <p:spPr bwMode="auto">
          <a:xfrm>
            <a:off x="6238875" y="1835150"/>
            <a:ext cx="3746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13344" name="Freeform 32"/>
          <p:cNvSpPr>
            <a:spLocks/>
          </p:cNvSpPr>
          <p:nvPr/>
        </p:nvSpPr>
        <p:spPr bwMode="auto">
          <a:xfrm>
            <a:off x="3070225" y="3101975"/>
            <a:ext cx="1890713" cy="346075"/>
          </a:xfrm>
          <a:custGeom>
            <a:avLst/>
            <a:gdLst/>
            <a:ahLst/>
            <a:cxnLst>
              <a:cxn ang="0">
                <a:pos x="0" y="0"/>
              </a:cxn>
              <a:cxn ang="0">
                <a:pos x="0" y="218"/>
              </a:cxn>
              <a:cxn ang="0">
                <a:pos x="1198" y="218"/>
              </a:cxn>
              <a:cxn ang="0">
                <a:pos x="1198" y="0"/>
              </a:cxn>
            </a:cxnLst>
            <a:rect l="0" t="0" r="r" b="b"/>
            <a:pathLst>
              <a:path w="1198" h="218">
                <a:moveTo>
                  <a:pt x="0" y="0"/>
                </a:moveTo>
                <a:lnTo>
                  <a:pt x="0" y="218"/>
                </a:lnTo>
                <a:lnTo>
                  <a:pt x="1198" y="218"/>
                </a:lnTo>
                <a:lnTo>
                  <a:pt x="1198" y="0"/>
                </a:lnTo>
              </a:path>
            </a:pathLst>
          </a:custGeom>
          <a:noFill/>
          <a:ln w="28575" cmpd="sng">
            <a:solidFill>
              <a:schemeClr val="tx1"/>
            </a:solidFill>
            <a:round/>
            <a:headEnd/>
            <a:tailEnd/>
          </a:ln>
          <a:effectLst/>
        </p:spPr>
        <p:txBody>
          <a:bodyPr wrap="none"/>
          <a:lstStyle/>
          <a:p>
            <a:endParaRPr lang="en-US"/>
          </a:p>
        </p:txBody>
      </p:sp>
      <p:sp>
        <p:nvSpPr>
          <p:cNvPr id="13345" name="Freeform 33"/>
          <p:cNvSpPr>
            <a:spLocks/>
          </p:cNvSpPr>
          <p:nvPr/>
        </p:nvSpPr>
        <p:spPr bwMode="auto">
          <a:xfrm>
            <a:off x="4856163" y="3046413"/>
            <a:ext cx="1758950" cy="401637"/>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grpSp>
        <p:nvGrpSpPr>
          <p:cNvPr id="13346" name="Group 34"/>
          <p:cNvGrpSpPr>
            <a:grpSpLocks/>
          </p:cNvGrpSpPr>
          <p:nvPr/>
        </p:nvGrpSpPr>
        <p:grpSpPr bwMode="auto">
          <a:xfrm>
            <a:off x="2882900" y="2252663"/>
            <a:ext cx="381000" cy="914400"/>
            <a:chOff x="1320" y="1725"/>
            <a:chExt cx="240" cy="576"/>
          </a:xfrm>
        </p:grpSpPr>
        <p:grpSp>
          <p:nvGrpSpPr>
            <p:cNvPr id="13347" name="Group 35"/>
            <p:cNvGrpSpPr>
              <a:grpSpLocks/>
            </p:cNvGrpSpPr>
            <p:nvPr/>
          </p:nvGrpSpPr>
          <p:grpSpPr bwMode="auto">
            <a:xfrm>
              <a:off x="1320" y="1725"/>
              <a:ext cx="240" cy="576"/>
              <a:chOff x="4512" y="1008"/>
              <a:chExt cx="384" cy="960"/>
            </a:xfrm>
          </p:grpSpPr>
          <p:sp>
            <p:nvSpPr>
              <p:cNvPr id="13348" name="Oval 36"/>
              <p:cNvSpPr>
                <a:spLocks noChangeArrowheads="1"/>
              </p:cNvSpPr>
              <p:nvPr/>
            </p:nvSpPr>
            <p:spPr bwMode="auto">
              <a:xfrm>
                <a:off x="4512" y="1296"/>
                <a:ext cx="384" cy="384"/>
              </a:xfrm>
              <a:prstGeom prst="ellipse">
                <a:avLst/>
              </a:prstGeom>
              <a:noFill/>
              <a:ln w="28575">
                <a:solidFill>
                  <a:schemeClr val="tx1"/>
                </a:solidFill>
                <a:round/>
                <a:headEnd/>
                <a:tailEnd/>
              </a:ln>
              <a:effectLst/>
            </p:spPr>
            <p:txBody>
              <a:bodyPr wrap="none" anchor="ctr"/>
              <a:lstStyle/>
              <a:p>
                <a:endParaRPr lang="en-US"/>
              </a:p>
            </p:txBody>
          </p:sp>
          <p:sp>
            <p:nvSpPr>
              <p:cNvPr id="13349" name="Line 37"/>
              <p:cNvSpPr>
                <a:spLocks noChangeShapeType="1"/>
              </p:cNvSpPr>
              <p:nvPr/>
            </p:nvSpPr>
            <p:spPr bwMode="auto">
              <a:xfrm>
                <a:off x="4704" y="1008"/>
                <a:ext cx="0" cy="288"/>
              </a:xfrm>
              <a:prstGeom prst="line">
                <a:avLst/>
              </a:prstGeom>
              <a:noFill/>
              <a:ln w="28575">
                <a:solidFill>
                  <a:schemeClr val="tx1"/>
                </a:solidFill>
                <a:round/>
                <a:headEnd/>
                <a:tailEnd/>
              </a:ln>
              <a:effectLst/>
            </p:spPr>
            <p:txBody>
              <a:bodyPr wrap="none" anchor="ctr"/>
              <a:lstStyle/>
              <a:p>
                <a:endParaRPr lang="en-US"/>
              </a:p>
            </p:txBody>
          </p:sp>
          <p:sp>
            <p:nvSpPr>
              <p:cNvPr id="13350" name="Line 38"/>
              <p:cNvSpPr>
                <a:spLocks noChangeShapeType="1"/>
              </p:cNvSpPr>
              <p:nvPr/>
            </p:nvSpPr>
            <p:spPr bwMode="auto">
              <a:xfrm>
                <a:off x="4704" y="1680"/>
                <a:ext cx="0" cy="288"/>
              </a:xfrm>
              <a:prstGeom prst="line">
                <a:avLst/>
              </a:prstGeom>
              <a:noFill/>
              <a:ln w="28575">
                <a:solidFill>
                  <a:schemeClr val="tx1"/>
                </a:solidFill>
                <a:round/>
                <a:headEnd/>
                <a:tailEnd/>
              </a:ln>
              <a:effectLst/>
            </p:spPr>
            <p:txBody>
              <a:bodyPr wrap="none" anchor="ctr"/>
              <a:lstStyle/>
              <a:p>
                <a:endParaRPr lang="en-US"/>
              </a:p>
            </p:txBody>
          </p:sp>
        </p:grpSp>
        <p:sp>
          <p:nvSpPr>
            <p:cNvPr id="13351" name="Line 39"/>
            <p:cNvSpPr>
              <a:spLocks noChangeShapeType="1"/>
            </p:cNvSpPr>
            <p:nvPr/>
          </p:nvSpPr>
          <p:spPr bwMode="auto">
            <a:xfrm flipV="1">
              <a:off x="1436" y="1924"/>
              <a:ext cx="0" cy="181"/>
            </a:xfrm>
            <a:prstGeom prst="line">
              <a:avLst/>
            </a:prstGeom>
            <a:noFill/>
            <a:ln w="28575">
              <a:solidFill>
                <a:schemeClr val="tx1"/>
              </a:solidFill>
              <a:round/>
              <a:headEnd/>
              <a:tailEnd type="triangle" w="med" len="med"/>
            </a:ln>
            <a:effectLst/>
          </p:spPr>
          <p:txBody>
            <a:bodyPr wrap="none"/>
            <a:lstStyle/>
            <a:p>
              <a:endParaRPr lang="en-US"/>
            </a:p>
          </p:txBody>
        </p:sp>
      </p:grpSp>
      <p:grpSp>
        <p:nvGrpSpPr>
          <p:cNvPr id="13352" name="Group 40"/>
          <p:cNvGrpSpPr>
            <a:grpSpLocks/>
          </p:cNvGrpSpPr>
          <p:nvPr/>
        </p:nvGrpSpPr>
        <p:grpSpPr bwMode="auto">
          <a:xfrm>
            <a:off x="4703763" y="3427413"/>
            <a:ext cx="457200" cy="384175"/>
            <a:chOff x="1755" y="2450"/>
            <a:chExt cx="288" cy="242"/>
          </a:xfrm>
        </p:grpSpPr>
        <p:grpSp>
          <p:nvGrpSpPr>
            <p:cNvPr id="13353" name="Group 41"/>
            <p:cNvGrpSpPr>
              <a:grpSpLocks/>
            </p:cNvGrpSpPr>
            <p:nvPr/>
          </p:nvGrpSpPr>
          <p:grpSpPr bwMode="auto">
            <a:xfrm>
              <a:off x="1755" y="2596"/>
              <a:ext cx="288" cy="96"/>
              <a:chOff x="3792" y="2304"/>
              <a:chExt cx="288" cy="96"/>
            </a:xfrm>
          </p:grpSpPr>
          <p:sp>
            <p:nvSpPr>
              <p:cNvPr id="13354" name="Line 42"/>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US"/>
              </a:p>
            </p:txBody>
          </p:sp>
          <p:sp>
            <p:nvSpPr>
              <p:cNvPr id="13355" name="Line 43"/>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US"/>
              </a:p>
            </p:txBody>
          </p:sp>
          <p:sp>
            <p:nvSpPr>
              <p:cNvPr id="13356" name="Line 44"/>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US"/>
              </a:p>
            </p:txBody>
          </p:sp>
        </p:grpSp>
        <p:sp>
          <p:nvSpPr>
            <p:cNvPr id="13357" name="Line 45"/>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US"/>
            </a:p>
          </p:txBody>
        </p:sp>
      </p:grpSp>
      <p:sp>
        <p:nvSpPr>
          <p:cNvPr id="13358" name="Text Box 46"/>
          <p:cNvSpPr txBox="1">
            <a:spLocks noChangeArrowheads="1"/>
          </p:cNvSpPr>
          <p:nvPr/>
        </p:nvSpPr>
        <p:spPr bwMode="auto">
          <a:xfrm>
            <a:off x="2843213" y="13144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1</a:t>
            </a:r>
          </a:p>
        </p:txBody>
      </p:sp>
      <p:sp>
        <p:nvSpPr>
          <p:cNvPr id="13359" name="Oval 47"/>
          <p:cNvSpPr>
            <a:spLocks noChangeArrowheads="1"/>
          </p:cNvSpPr>
          <p:nvPr/>
        </p:nvSpPr>
        <p:spPr bwMode="auto">
          <a:xfrm>
            <a:off x="2843213" y="1379538"/>
            <a:ext cx="352425" cy="365125"/>
          </a:xfrm>
          <a:prstGeom prst="ellipse">
            <a:avLst/>
          </a:prstGeom>
          <a:noFill/>
          <a:ln w="9525">
            <a:solidFill>
              <a:schemeClr val="tx1"/>
            </a:solidFill>
            <a:round/>
            <a:headEnd/>
            <a:tailEnd/>
          </a:ln>
          <a:effectLst/>
        </p:spPr>
        <p:txBody>
          <a:bodyPr wrap="none" anchor="ctr"/>
          <a:lstStyle/>
          <a:p>
            <a:endParaRPr lang="en-US"/>
          </a:p>
        </p:txBody>
      </p:sp>
      <p:sp>
        <p:nvSpPr>
          <p:cNvPr id="13360" name="Text Box 48"/>
          <p:cNvSpPr txBox="1">
            <a:spLocks noChangeArrowheads="1"/>
          </p:cNvSpPr>
          <p:nvPr/>
        </p:nvSpPr>
        <p:spPr bwMode="auto">
          <a:xfrm>
            <a:off x="4724400" y="13271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2</a:t>
            </a:r>
          </a:p>
        </p:txBody>
      </p:sp>
      <p:sp>
        <p:nvSpPr>
          <p:cNvPr id="13361" name="Oval 49"/>
          <p:cNvSpPr>
            <a:spLocks noChangeArrowheads="1"/>
          </p:cNvSpPr>
          <p:nvPr/>
        </p:nvSpPr>
        <p:spPr bwMode="auto">
          <a:xfrm>
            <a:off x="4724400" y="1392238"/>
            <a:ext cx="352425" cy="365125"/>
          </a:xfrm>
          <a:prstGeom prst="ellipse">
            <a:avLst/>
          </a:prstGeom>
          <a:noFill/>
          <a:ln w="9525">
            <a:solidFill>
              <a:schemeClr val="tx1"/>
            </a:solidFill>
            <a:round/>
            <a:headEnd/>
            <a:tailEnd/>
          </a:ln>
          <a:effectLst/>
        </p:spPr>
        <p:txBody>
          <a:bodyPr wrap="none" anchor="ctr"/>
          <a:lstStyle/>
          <a:p>
            <a:endParaRPr lang="en-US"/>
          </a:p>
        </p:txBody>
      </p:sp>
      <p:sp>
        <p:nvSpPr>
          <p:cNvPr id="13362" name="Text Box 50"/>
          <p:cNvSpPr txBox="1">
            <a:spLocks noChangeArrowheads="1"/>
          </p:cNvSpPr>
          <p:nvPr/>
        </p:nvSpPr>
        <p:spPr bwMode="auto">
          <a:xfrm>
            <a:off x="6448425" y="13144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3</a:t>
            </a:r>
          </a:p>
        </p:txBody>
      </p:sp>
      <p:sp>
        <p:nvSpPr>
          <p:cNvPr id="13363" name="Oval 51"/>
          <p:cNvSpPr>
            <a:spLocks noChangeArrowheads="1"/>
          </p:cNvSpPr>
          <p:nvPr/>
        </p:nvSpPr>
        <p:spPr bwMode="auto">
          <a:xfrm>
            <a:off x="6448425" y="1379538"/>
            <a:ext cx="352425" cy="365125"/>
          </a:xfrm>
          <a:prstGeom prst="ellipse">
            <a:avLst/>
          </a:prstGeom>
          <a:noFill/>
          <a:ln w="9525">
            <a:solidFill>
              <a:schemeClr val="tx1"/>
            </a:solidFill>
            <a:round/>
            <a:headEnd/>
            <a:tailEnd/>
          </a:ln>
          <a:effectLst/>
        </p:spPr>
        <p:txBody>
          <a:bodyPr wrap="none" anchor="ctr"/>
          <a:lstStyle/>
          <a:p>
            <a:endParaRPr lang="en-US"/>
          </a:p>
        </p:txBody>
      </p:sp>
      <p:grpSp>
        <p:nvGrpSpPr>
          <p:cNvPr id="13364" name="Group 52"/>
          <p:cNvGrpSpPr>
            <a:grpSpLocks/>
          </p:cNvGrpSpPr>
          <p:nvPr/>
        </p:nvGrpSpPr>
        <p:grpSpPr bwMode="auto">
          <a:xfrm>
            <a:off x="3694113" y="1679575"/>
            <a:ext cx="955675" cy="304800"/>
            <a:chOff x="2880" y="1296"/>
            <a:chExt cx="528" cy="192"/>
          </a:xfrm>
        </p:grpSpPr>
        <p:sp>
          <p:nvSpPr>
            <p:cNvPr id="13365" name="Line 53"/>
            <p:cNvSpPr>
              <a:spLocks noChangeShapeType="1"/>
            </p:cNvSpPr>
            <p:nvPr/>
          </p:nvSpPr>
          <p:spPr bwMode="auto">
            <a:xfrm>
              <a:off x="2880" y="1392"/>
              <a:ext cx="240" cy="0"/>
            </a:xfrm>
            <a:prstGeom prst="line">
              <a:avLst/>
            </a:prstGeom>
            <a:noFill/>
            <a:ln w="28575">
              <a:solidFill>
                <a:schemeClr val="tx1"/>
              </a:solidFill>
              <a:round/>
              <a:headEnd/>
              <a:tailEnd/>
            </a:ln>
            <a:effectLst/>
          </p:spPr>
          <p:txBody>
            <a:bodyPr wrap="none" anchor="ctr"/>
            <a:lstStyle/>
            <a:p>
              <a:endParaRPr lang="en-US"/>
            </a:p>
          </p:txBody>
        </p:sp>
        <p:sp>
          <p:nvSpPr>
            <p:cNvPr id="13366" name="Line 54"/>
            <p:cNvSpPr>
              <a:spLocks noChangeShapeType="1"/>
            </p:cNvSpPr>
            <p:nvPr/>
          </p:nvSpPr>
          <p:spPr bwMode="auto">
            <a:xfrm>
              <a:off x="3120" y="1296"/>
              <a:ext cx="0" cy="192"/>
            </a:xfrm>
            <a:prstGeom prst="line">
              <a:avLst/>
            </a:prstGeom>
            <a:noFill/>
            <a:ln w="28575">
              <a:solidFill>
                <a:schemeClr val="tx1"/>
              </a:solidFill>
              <a:round/>
              <a:headEnd/>
              <a:tailEnd/>
            </a:ln>
            <a:effectLst/>
          </p:spPr>
          <p:txBody>
            <a:bodyPr wrap="none" anchor="ctr"/>
            <a:lstStyle/>
            <a:p>
              <a:endParaRPr lang="en-US"/>
            </a:p>
          </p:txBody>
        </p:sp>
        <p:sp>
          <p:nvSpPr>
            <p:cNvPr id="13367" name="Freeform 55"/>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28575" cmpd="sng">
              <a:solidFill>
                <a:schemeClr val="tx1"/>
              </a:solidFill>
              <a:round/>
              <a:headEnd/>
              <a:tailEnd/>
            </a:ln>
            <a:effectLst/>
          </p:spPr>
          <p:txBody>
            <a:bodyPr wrap="none" anchor="ctr"/>
            <a:lstStyle/>
            <a:p>
              <a:endParaRPr lang="en-US"/>
            </a:p>
          </p:txBody>
        </p:sp>
        <p:sp>
          <p:nvSpPr>
            <p:cNvPr id="13368" name="Line 56"/>
            <p:cNvSpPr>
              <a:spLocks noChangeShapeType="1"/>
            </p:cNvSpPr>
            <p:nvPr/>
          </p:nvSpPr>
          <p:spPr bwMode="auto">
            <a:xfrm>
              <a:off x="3168" y="1392"/>
              <a:ext cx="240" cy="0"/>
            </a:xfrm>
            <a:prstGeom prst="line">
              <a:avLst/>
            </a:prstGeom>
            <a:noFill/>
            <a:ln w="28575">
              <a:solidFill>
                <a:schemeClr val="tx1"/>
              </a:solidFill>
              <a:round/>
              <a:headEnd/>
              <a:tailEnd/>
            </a:ln>
            <a:effectLst/>
          </p:spPr>
          <p:txBody>
            <a:bodyPr wrap="none" anchor="ctr"/>
            <a:lstStyle/>
            <a:p>
              <a:endParaRPr lang="en-US"/>
            </a:p>
          </p:txBody>
        </p:sp>
      </p:grpSp>
      <p:grpSp>
        <p:nvGrpSpPr>
          <p:cNvPr id="13369" name="Group 57"/>
          <p:cNvGrpSpPr>
            <a:grpSpLocks/>
          </p:cNvGrpSpPr>
          <p:nvPr/>
        </p:nvGrpSpPr>
        <p:grpSpPr bwMode="auto">
          <a:xfrm rot="5400000">
            <a:off x="6137275" y="2489201"/>
            <a:ext cx="955675" cy="304800"/>
            <a:chOff x="2880" y="1296"/>
            <a:chExt cx="528" cy="192"/>
          </a:xfrm>
        </p:grpSpPr>
        <p:sp>
          <p:nvSpPr>
            <p:cNvPr id="13370" name="Line 58"/>
            <p:cNvSpPr>
              <a:spLocks noChangeShapeType="1"/>
            </p:cNvSpPr>
            <p:nvPr/>
          </p:nvSpPr>
          <p:spPr bwMode="auto">
            <a:xfrm>
              <a:off x="2880" y="1392"/>
              <a:ext cx="240" cy="0"/>
            </a:xfrm>
            <a:prstGeom prst="line">
              <a:avLst/>
            </a:prstGeom>
            <a:noFill/>
            <a:ln w="28575">
              <a:solidFill>
                <a:schemeClr val="tx1"/>
              </a:solidFill>
              <a:round/>
              <a:headEnd/>
              <a:tailEnd/>
            </a:ln>
            <a:effectLst/>
          </p:spPr>
          <p:txBody>
            <a:bodyPr wrap="none" anchor="ctr"/>
            <a:lstStyle/>
            <a:p>
              <a:endParaRPr lang="en-US"/>
            </a:p>
          </p:txBody>
        </p:sp>
        <p:sp>
          <p:nvSpPr>
            <p:cNvPr id="13371" name="Line 59"/>
            <p:cNvSpPr>
              <a:spLocks noChangeShapeType="1"/>
            </p:cNvSpPr>
            <p:nvPr/>
          </p:nvSpPr>
          <p:spPr bwMode="auto">
            <a:xfrm>
              <a:off x="3120" y="1296"/>
              <a:ext cx="0" cy="192"/>
            </a:xfrm>
            <a:prstGeom prst="line">
              <a:avLst/>
            </a:prstGeom>
            <a:noFill/>
            <a:ln w="28575">
              <a:solidFill>
                <a:schemeClr val="tx1"/>
              </a:solidFill>
              <a:round/>
              <a:headEnd/>
              <a:tailEnd/>
            </a:ln>
            <a:effectLst/>
          </p:spPr>
          <p:txBody>
            <a:bodyPr wrap="none" anchor="ctr"/>
            <a:lstStyle/>
            <a:p>
              <a:endParaRPr lang="en-US"/>
            </a:p>
          </p:txBody>
        </p:sp>
        <p:sp>
          <p:nvSpPr>
            <p:cNvPr id="13372" name="Freeform 60"/>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28575" cmpd="sng">
              <a:solidFill>
                <a:schemeClr val="tx1"/>
              </a:solidFill>
              <a:round/>
              <a:headEnd/>
              <a:tailEnd/>
            </a:ln>
            <a:effectLst/>
          </p:spPr>
          <p:txBody>
            <a:bodyPr wrap="none" anchor="ctr"/>
            <a:lstStyle/>
            <a:p>
              <a:endParaRPr lang="en-US"/>
            </a:p>
          </p:txBody>
        </p:sp>
        <p:sp>
          <p:nvSpPr>
            <p:cNvPr id="13373" name="Line 61"/>
            <p:cNvSpPr>
              <a:spLocks noChangeShapeType="1"/>
            </p:cNvSpPr>
            <p:nvPr/>
          </p:nvSpPr>
          <p:spPr bwMode="auto">
            <a:xfrm>
              <a:off x="3168" y="1392"/>
              <a:ext cx="240" cy="0"/>
            </a:xfrm>
            <a:prstGeom prst="line">
              <a:avLst/>
            </a:prstGeom>
            <a:noFill/>
            <a:ln w="28575">
              <a:solidFill>
                <a:schemeClr val="tx1"/>
              </a:solidFill>
              <a:round/>
              <a:headEnd/>
              <a:tailEnd/>
            </a:ln>
            <a:effectLst/>
          </p:spPr>
          <p:txBody>
            <a:bodyPr wrap="none" anchor="ctr"/>
            <a:lstStyle/>
            <a:p>
              <a:endParaRPr lang="en-US"/>
            </a:p>
          </p:txBody>
        </p:sp>
      </p:grpSp>
      <p:sp>
        <p:nvSpPr>
          <p:cNvPr id="13374" name="Text Box 62"/>
          <p:cNvSpPr txBox="1">
            <a:spLocks noChangeArrowheads="1"/>
          </p:cNvSpPr>
          <p:nvPr/>
        </p:nvSpPr>
        <p:spPr bwMode="auto">
          <a:xfrm>
            <a:off x="2500313" y="2449513"/>
            <a:ext cx="303212" cy="457200"/>
          </a:xfrm>
          <a:prstGeom prst="rect">
            <a:avLst/>
          </a:prstGeom>
          <a:noFill/>
          <a:ln w="9525">
            <a:noFill/>
            <a:miter lim="800000"/>
            <a:headEnd/>
            <a:tailEnd/>
          </a:ln>
          <a:effectLst/>
        </p:spPr>
        <p:txBody>
          <a:bodyPr wrap="none">
            <a:spAutoFit/>
          </a:bodyPr>
          <a:lstStyle/>
          <a:p>
            <a:r>
              <a:rPr lang="en-US" sz="2400">
                <a:latin typeface="Times New Roman" pitchFamily="18" charset="0"/>
              </a:rPr>
              <a:t>J</a:t>
            </a:r>
          </a:p>
        </p:txBody>
      </p:sp>
      <p:sp>
        <p:nvSpPr>
          <p:cNvPr id="13375" name="Text Box 63"/>
          <p:cNvSpPr txBox="1">
            <a:spLocks noChangeArrowheads="1"/>
          </p:cNvSpPr>
          <p:nvPr/>
        </p:nvSpPr>
        <p:spPr bwMode="auto">
          <a:xfrm>
            <a:off x="5127625" y="2424113"/>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1</a:t>
            </a:r>
          </a:p>
        </p:txBody>
      </p:sp>
      <p:sp>
        <p:nvSpPr>
          <p:cNvPr id="13376" name="Text Box 64"/>
          <p:cNvSpPr txBox="1">
            <a:spLocks noChangeArrowheads="1"/>
          </p:cNvSpPr>
          <p:nvPr/>
        </p:nvSpPr>
        <p:spPr bwMode="auto">
          <a:xfrm>
            <a:off x="5376863" y="1119188"/>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13377" name="Text Box 65"/>
          <p:cNvSpPr txBox="1">
            <a:spLocks noChangeArrowheads="1"/>
          </p:cNvSpPr>
          <p:nvPr/>
        </p:nvSpPr>
        <p:spPr bwMode="auto">
          <a:xfrm>
            <a:off x="3860800" y="1157288"/>
            <a:ext cx="488950" cy="457200"/>
          </a:xfrm>
          <a:prstGeom prst="rect">
            <a:avLst/>
          </a:prstGeom>
          <a:noFill/>
          <a:ln w="9525">
            <a:noFill/>
            <a:miter lim="800000"/>
            <a:headEnd/>
            <a:tailEnd/>
          </a:ln>
          <a:effectLst/>
        </p:spPr>
        <p:txBody>
          <a:bodyPr wrap="none">
            <a:spAutoFit/>
          </a:bodyPr>
          <a:lstStyle/>
          <a:p>
            <a:r>
              <a:rPr lang="en-US" sz="2400">
                <a:latin typeface="Times New Roman" pitchFamily="18" charset="0"/>
              </a:rPr>
              <a:t>C</a:t>
            </a:r>
            <a:r>
              <a:rPr lang="en-US" sz="2400" baseline="-25000">
                <a:latin typeface="Times New Roman" pitchFamily="18" charset="0"/>
              </a:rPr>
              <a:t>1</a:t>
            </a:r>
          </a:p>
        </p:txBody>
      </p:sp>
      <p:sp>
        <p:nvSpPr>
          <p:cNvPr id="13378" name="Text Box 66"/>
          <p:cNvSpPr txBox="1">
            <a:spLocks noChangeArrowheads="1"/>
          </p:cNvSpPr>
          <p:nvPr/>
        </p:nvSpPr>
        <p:spPr bwMode="auto">
          <a:xfrm>
            <a:off x="6838950" y="2438400"/>
            <a:ext cx="488950" cy="457200"/>
          </a:xfrm>
          <a:prstGeom prst="rect">
            <a:avLst/>
          </a:prstGeom>
          <a:noFill/>
          <a:ln w="9525">
            <a:noFill/>
            <a:miter lim="800000"/>
            <a:headEnd/>
            <a:tailEnd/>
          </a:ln>
          <a:effectLst/>
        </p:spPr>
        <p:txBody>
          <a:bodyPr wrap="none">
            <a:spAutoFit/>
          </a:bodyPr>
          <a:lstStyle/>
          <a:p>
            <a:r>
              <a:rPr lang="en-US" sz="2400">
                <a:latin typeface="Times New Roman" pitchFamily="18" charset="0"/>
              </a:rPr>
              <a:t>C</a:t>
            </a:r>
            <a:r>
              <a:rPr lang="en-US" sz="2400" baseline="-25000">
                <a:latin typeface="Times New Roman" pitchFamily="18" charset="0"/>
              </a:rPr>
              <a:t>2</a:t>
            </a:r>
          </a:p>
        </p:txBody>
      </p:sp>
      <p:sp>
        <p:nvSpPr>
          <p:cNvPr id="13379" name="Line 67"/>
          <p:cNvSpPr>
            <a:spLocks noChangeShapeType="1"/>
          </p:cNvSpPr>
          <p:nvPr/>
        </p:nvSpPr>
        <p:spPr bwMode="auto">
          <a:xfrm>
            <a:off x="614363" y="4819650"/>
            <a:ext cx="4140200" cy="0"/>
          </a:xfrm>
          <a:prstGeom prst="line">
            <a:avLst/>
          </a:prstGeom>
          <a:noFill/>
          <a:ln w="9525" cap="rnd">
            <a:solidFill>
              <a:schemeClr val="tx1"/>
            </a:solidFill>
            <a:prstDash val="sysDot"/>
            <a:round/>
            <a:headEnd/>
            <a:tailEnd/>
          </a:ln>
          <a:effectLst/>
        </p:spPr>
        <p:txBody>
          <a:bodyPr wrap="none"/>
          <a:lstStyle/>
          <a:p>
            <a:endParaRPr lang="en-US"/>
          </a:p>
        </p:txBody>
      </p:sp>
      <p:sp>
        <p:nvSpPr>
          <p:cNvPr id="13380" name="Line 68"/>
          <p:cNvSpPr>
            <a:spLocks noChangeShapeType="1"/>
          </p:cNvSpPr>
          <p:nvPr/>
        </p:nvSpPr>
        <p:spPr bwMode="auto">
          <a:xfrm>
            <a:off x="627063" y="5368925"/>
            <a:ext cx="4090987" cy="0"/>
          </a:xfrm>
          <a:prstGeom prst="line">
            <a:avLst/>
          </a:prstGeom>
          <a:noFill/>
          <a:ln w="9525" cap="rnd">
            <a:solidFill>
              <a:schemeClr val="tx1"/>
            </a:solidFill>
            <a:prstDash val="sysDot"/>
            <a:round/>
            <a:headEnd/>
            <a:tailEnd/>
          </a:ln>
          <a:effectLst/>
        </p:spPr>
        <p:txBody>
          <a:bodyPr wrap="none"/>
          <a:lstStyle/>
          <a:p>
            <a:endParaRPr lang="en-US"/>
          </a:p>
        </p:txBody>
      </p:sp>
      <p:sp>
        <p:nvSpPr>
          <p:cNvPr id="13381" name="Line 69"/>
          <p:cNvSpPr>
            <a:spLocks noChangeShapeType="1"/>
          </p:cNvSpPr>
          <p:nvPr/>
        </p:nvSpPr>
        <p:spPr bwMode="auto">
          <a:xfrm>
            <a:off x="1816100" y="4364038"/>
            <a:ext cx="0" cy="1449387"/>
          </a:xfrm>
          <a:prstGeom prst="line">
            <a:avLst/>
          </a:prstGeom>
          <a:noFill/>
          <a:ln w="9525" cap="rnd">
            <a:solidFill>
              <a:schemeClr val="tx1"/>
            </a:solidFill>
            <a:prstDash val="sysDot"/>
            <a:round/>
            <a:headEnd/>
            <a:tailEnd/>
          </a:ln>
          <a:effectLst/>
        </p:spPr>
        <p:txBody>
          <a:bodyPr wrap="none"/>
          <a:lstStyle/>
          <a:p>
            <a:endParaRPr lang="en-US"/>
          </a:p>
        </p:txBody>
      </p:sp>
      <p:sp>
        <p:nvSpPr>
          <p:cNvPr id="13382" name="Line 70"/>
          <p:cNvSpPr>
            <a:spLocks noChangeShapeType="1"/>
          </p:cNvSpPr>
          <p:nvPr/>
        </p:nvSpPr>
        <p:spPr bwMode="auto">
          <a:xfrm>
            <a:off x="3382963" y="4364038"/>
            <a:ext cx="0" cy="1449387"/>
          </a:xfrm>
          <a:prstGeom prst="line">
            <a:avLst/>
          </a:prstGeom>
          <a:noFill/>
          <a:ln w="9525" cap="rnd">
            <a:solidFill>
              <a:schemeClr val="tx1"/>
            </a:solidFill>
            <a:prstDash val="sysDot"/>
            <a:round/>
            <a:headEnd/>
            <a:tailEnd/>
          </a:ln>
          <a:effectLst/>
        </p:spPr>
        <p:txBody>
          <a:bodyPr wrap="none"/>
          <a:lstStyle/>
          <a:p>
            <a:endParaRPr lang="en-US"/>
          </a:p>
        </p:txBody>
      </p:sp>
      <p:sp>
        <p:nvSpPr>
          <p:cNvPr id="13383" name="Text Box 71"/>
          <p:cNvSpPr txBox="1">
            <a:spLocks noChangeArrowheads="1"/>
          </p:cNvSpPr>
          <p:nvPr/>
        </p:nvSpPr>
        <p:spPr bwMode="auto">
          <a:xfrm>
            <a:off x="1862138" y="4816475"/>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1</a:t>
            </a:r>
          </a:p>
        </p:txBody>
      </p:sp>
      <p:sp>
        <p:nvSpPr>
          <p:cNvPr id="13384" name="Text Box 72"/>
          <p:cNvSpPr txBox="1">
            <a:spLocks noChangeArrowheads="1"/>
          </p:cNvSpPr>
          <p:nvPr/>
        </p:nvSpPr>
        <p:spPr bwMode="auto">
          <a:xfrm>
            <a:off x="2176463" y="4857750"/>
            <a:ext cx="60960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13385" name="Text Box 73"/>
          <p:cNvSpPr txBox="1">
            <a:spLocks noChangeArrowheads="1"/>
          </p:cNvSpPr>
          <p:nvPr/>
        </p:nvSpPr>
        <p:spPr bwMode="auto">
          <a:xfrm>
            <a:off x="3587750" y="4843463"/>
            <a:ext cx="5397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13386" name="Text Box 74"/>
          <p:cNvSpPr txBox="1">
            <a:spLocks noChangeArrowheads="1"/>
          </p:cNvSpPr>
          <p:nvPr/>
        </p:nvSpPr>
        <p:spPr bwMode="auto">
          <a:xfrm>
            <a:off x="1941513" y="5432425"/>
            <a:ext cx="5397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13387" name="Text Box 75"/>
          <p:cNvSpPr txBox="1">
            <a:spLocks noChangeArrowheads="1"/>
          </p:cNvSpPr>
          <p:nvPr/>
        </p:nvSpPr>
        <p:spPr bwMode="auto">
          <a:xfrm>
            <a:off x="3548063" y="5391150"/>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13388" name="Text Box 76"/>
          <p:cNvSpPr txBox="1">
            <a:spLocks noChangeArrowheads="1"/>
          </p:cNvSpPr>
          <p:nvPr/>
        </p:nvSpPr>
        <p:spPr bwMode="auto">
          <a:xfrm>
            <a:off x="935038" y="4281488"/>
            <a:ext cx="608012" cy="457200"/>
          </a:xfrm>
          <a:prstGeom prst="rect">
            <a:avLst/>
          </a:prstGeom>
          <a:noFill/>
          <a:ln w="9525">
            <a:noFill/>
            <a:miter lim="800000"/>
            <a:headEnd/>
            <a:tailEnd/>
          </a:ln>
          <a:effectLst/>
        </p:spPr>
        <p:txBody>
          <a:bodyPr wrap="none">
            <a:spAutoFit/>
          </a:bodyPr>
          <a:lstStyle/>
          <a:p>
            <a:r>
              <a:rPr lang="en-US" sz="2400">
                <a:latin typeface="Times New Roman" pitchFamily="18" charset="0"/>
              </a:rPr>
              <a:t>sC</a:t>
            </a:r>
            <a:r>
              <a:rPr lang="en-US" sz="2400" baseline="-25000">
                <a:latin typeface="Times New Roman" pitchFamily="18" charset="0"/>
              </a:rPr>
              <a:t>1</a:t>
            </a:r>
          </a:p>
        </p:txBody>
      </p:sp>
      <p:sp>
        <p:nvSpPr>
          <p:cNvPr id="13389" name="Text Box 77"/>
          <p:cNvSpPr txBox="1">
            <a:spLocks noChangeArrowheads="1"/>
          </p:cNvSpPr>
          <p:nvPr/>
        </p:nvSpPr>
        <p:spPr bwMode="auto">
          <a:xfrm>
            <a:off x="1979613" y="4306888"/>
            <a:ext cx="709612" cy="457200"/>
          </a:xfrm>
          <a:prstGeom prst="rect">
            <a:avLst/>
          </a:prstGeom>
          <a:noFill/>
          <a:ln w="9525">
            <a:noFill/>
            <a:miter lim="800000"/>
            <a:headEnd/>
            <a:tailEnd/>
          </a:ln>
          <a:effectLst/>
        </p:spPr>
        <p:txBody>
          <a:bodyPr wrap="none">
            <a:spAutoFit/>
          </a:bodyPr>
          <a:lstStyle/>
          <a:p>
            <a:r>
              <a:rPr lang="en-US" sz="2400">
                <a:latin typeface="Times New Roman" pitchFamily="18" charset="0"/>
              </a:rPr>
              <a:t>-sC</a:t>
            </a:r>
            <a:r>
              <a:rPr lang="en-US" sz="2400" baseline="-25000">
                <a:latin typeface="Times New Roman" pitchFamily="18" charset="0"/>
              </a:rPr>
              <a:t>1</a:t>
            </a:r>
          </a:p>
        </p:txBody>
      </p:sp>
      <p:sp>
        <p:nvSpPr>
          <p:cNvPr id="13390" name="Text Box 78"/>
          <p:cNvSpPr txBox="1">
            <a:spLocks noChangeArrowheads="1"/>
          </p:cNvSpPr>
          <p:nvPr/>
        </p:nvSpPr>
        <p:spPr bwMode="auto">
          <a:xfrm>
            <a:off x="1000125" y="4856163"/>
            <a:ext cx="709613" cy="457200"/>
          </a:xfrm>
          <a:prstGeom prst="rect">
            <a:avLst/>
          </a:prstGeom>
          <a:noFill/>
          <a:ln w="9525">
            <a:noFill/>
            <a:miter lim="800000"/>
            <a:headEnd/>
            <a:tailEnd/>
          </a:ln>
          <a:effectLst/>
        </p:spPr>
        <p:txBody>
          <a:bodyPr wrap="none">
            <a:spAutoFit/>
          </a:bodyPr>
          <a:lstStyle/>
          <a:p>
            <a:r>
              <a:rPr lang="en-US" sz="2400">
                <a:latin typeface="Times New Roman" pitchFamily="18" charset="0"/>
              </a:rPr>
              <a:t>-sC</a:t>
            </a:r>
            <a:r>
              <a:rPr lang="en-US" sz="2400" baseline="-25000">
                <a:latin typeface="Times New Roman" pitchFamily="18" charset="0"/>
              </a:rPr>
              <a:t>1</a:t>
            </a:r>
          </a:p>
        </p:txBody>
      </p:sp>
      <p:sp>
        <p:nvSpPr>
          <p:cNvPr id="13391" name="Text Box 79"/>
          <p:cNvSpPr txBox="1">
            <a:spLocks noChangeArrowheads="1"/>
          </p:cNvSpPr>
          <p:nvPr/>
        </p:nvSpPr>
        <p:spPr bwMode="auto">
          <a:xfrm>
            <a:off x="2633663" y="4868863"/>
            <a:ext cx="779462" cy="457200"/>
          </a:xfrm>
          <a:prstGeom prst="rect">
            <a:avLst/>
          </a:prstGeom>
          <a:noFill/>
          <a:ln w="9525">
            <a:noFill/>
            <a:miter lim="800000"/>
            <a:headEnd/>
            <a:tailEnd/>
          </a:ln>
          <a:effectLst/>
        </p:spPr>
        <p:txBody>
          <a:bodyPr wrap="none">
            <a:spAutoFit/>
          </a:bodyPr>
          <a:lstStyle/>
          <a:p>
            <a:r>
              <a:rPr lang="en-US" sz="2400">
                <a:latin typeface="Times New Roman" pitchFamily="18" charset="0"/>
              </a:rPr>
              <a:t>+sC</a:t>
            </a:r>
            <a:r>
              <a:rPr lang="en-US" sz="2400" baseline="-25000">
                <a:latin typeface="Times New Roman" pitchFamily="18" charset="0"/>
              </a:rPr>
              <a:t>1</a:t>
            </a:r>
          </a:p>
        </p:txBody>
      </p:sp>
      <p:sp>
        <p:nvSpPr>
          <p:cNvPr id="13392" name="Text Box 80"/>
          <p:cNvSpPr txBox="1">
            <a:spLocks noChangeArrowheads="1"/>
          </p:cNvSpPr>
          <p:nvPr/>
        </p:nvSpPr>
        <p:spPr bwMode="auto">
          <a:xfrm>
            <a:off x="3873500" y="5443538"/>
            <a:ext cx="779463" cy="457200"/>
          </a:xfrm>
          <a:prstGeom prst="rect">
            <a:avLst/>
          </a:prstGeom>
          <a:noFill/>
          <a:ln w="9525">
            <a:noFill/>
            <a:miter lim="800000"/>
            <a:headEnd/>
            <a:tailEnd/>
          </a:ln>
          <a:effectLst/>
        </p:spPr>
        <p:txBody>
          <a:bodyPr wrap="none">
            <a:spAutoFit/>
          </a:bodyPr>
          <a:lstStyle/>
          <a:p>
            <a:r>
              <a:rPr lang="en-US" sz="2400">
                <a:latin typeface="Times New Roman" pitchFamily="18" charset="0"/>
              </a:rPr>
              <a:t>+sC</a:t>
            </a:r>
            <a:r>
              <a:rPr lang="en-US" sz="2400" baseline="-25000">
                <a:latin typeface="Times New Roman" pitchFamily="18" charset="0"/>
              </a:rPr>
              <a:t>2</a:t>
            </a:r>
          </a:p>
        </p:txBody>
      </p:sp>
      <p:sp>
        <p:nvSpPr>
          <p:cNvPr id="13393" name="Freeform 81"/>
          <p:cNvSpPr>
            <a:spLocks/>
          </p:cNvSpPr>
          <p:nvPr/>
        </p:nvSpPr>
        <p:spPr bwMode="auto">
          <a:xfrm>
            <a:off x="836613" y="4165600"/>
            <a:ext cx="301625" cy="2000250"/>
          </a:xfrm>
          <a:custGeom>
            <a:avLst/>
            <a:gdLst/>
            <a:ahLst/>
            <a:cxnLst>
              <a:cxn ang="0">
                <a:pos x="173" y="0"/>
              </a:cxn>
              <a:cxn ang="0">
                <a:pos x="0" y="0"/>
              </a:cxn>
              <a:cxn ang="0">
                <a:pos x="0" y="1309"/>
              </a:cxn>
              <a:cxn ang="0">
                <a:pos x="148" y="1309"/>
              </a:cxn>
            </a:cxnLst>
            <a:rect l="0" t="0" r="r" b="b"/>
            <a:pathLst>
              <a:path w="173" h="1309">
                <a:moveTo>
                  <a:pt x="173" y="0"/>
                </a:moveTo>
                <a:lnTo>
                  <a:pt x="0" y="0"/>
                </a:lnTo>
                <a:lnTo>
                  <a:pt x="0" y="1309"/>
                </a:lnTo>
                <a:lnTo>
                  <a:pt x="148" y="1309"/>
                </a:lnTo>
              </a:path>
            </a:pathLst>
          </a:custGeom>
          <a:noFill/>
          <a:ln w="9525">
            <a:solidFill>
              <a:schemeClr val="tx1"/>
            </a:solidFill>
            <a:round/>
            <a:headEnd/>
            <a:tailEnd/>
          </a:ln>
          <a:effectLst/>
        </p:spPr>
        <p:txBody>
          <a:bodyPr wrap="none"/>
          <a:lstStyle/>
          <a:p>
            <a:endParaRPr lang="en-US"/>
          </a:p>
        </p:txBody>
      </p:sp>
      <p:sp>
        <p:nvSpPr>
          <p:cNvPr id="13394" name="Freeform 82"/>
          <p:cNvSpPr>
            <a:spLocks/>
          </p:cNvSpPr>
          <p:nvPr/>
        </p:nvSpPr>
        <p:spPr bwMode="auto">
          <a:xfrm flipH="1">
            <a:off x="4311650" y="4165600"/>
            <a:ext cx="325438" cy="2000250"/>
          </a:xfrm>
          <a:custGeom>
            <a:avLst/>
            <a:gdLst/>
            <a:ahLst/>
            <a:cxnLst>
              <a:cxn ang="0">
                <a:pos x="173" y="0"/>
              </a:cxn>
              <a:cxn ang="0">
                <a:pos x="0" y="0"/>
              </a:cxn>
              <a:cxn ang="0">
                <a:pos x="0" y="1309"/>
              </a:cxn>
              <a:cxn ang="0">
                <a:pos x="148" y="1309"/>
              </a:cxn>
            </a:cxnLst>
            <a:rect l="0" t="0" r="r" b="b"/>
            <a:pathLst>
              <a:path w="173" h="1309">
                <a:moveTo>
                  <a:pt x="173" y="0"/>
                </a:moveTo>
                <a:lnTo>
                  <a:pt x="0" y="0"/>
                </a:lnTo>
                <a:lnTo>
                  <a:pt x="0" y="1309"/>
                </a:lnTo>
                <a:lnTo>
                  <a:pt x="148" y="1309"/>
                </a:lnTo>
              </a:path>
            </a:pathLst>
          </a:custGeom>
          <a:noFill/>
          <a:ln w="9525">
            <a:solidFill>
              <a:schemeClr val="tx1"/>
            </a:solidFill>
            <a:round/>
            <a:headEnd/>
            <a:tailEnd/>
          </a:ln>
          <a:effectLst/>
        </p:spPr>
        <p:txBody>
          <a:bodyPr wrap="none"/>
          <a:lstStyle/>
          <a:p>
            <a:endParaRPr lang="en-US"/>
          </a:p>
        </p:txBody>
      </p:sp>
      <p:sp>
        <p:nvSpPr>
          <p:cNvPr id="13395" name="Text Box 83"/>
          <p:cNvSpPr txBox="1">
            <a:spLocks noChangeArrowheads="1"/>
          </p:cNvSpPr>
          <p:nvPr/>
        </p:nvSpPr>
        <p:spPr bwMode="auto">
          <a:xfrm>
            <a:off x="3743325" y="4281488"/>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0</a:t>
            </a:r>
            <a:endParaRPr lang="en-US" sz="2400" baseline="-25000">
              <a:latin typeface="Times New Roman" pitchFamily="18" charset="0"/>
            </a:endParaRPr>
          </a:p>
        </p:txBody>
      </p:sp>
      <p:sp>
        <p:nvSpPr>
          <p:cNvPr id="13396" name="Text Box 84"/>
          <p:cNvSpPr txBox="1">
            <a:spLocks noChangeArrowheads="1"/>
          </p:cNvSpPr>
          <p:nvPr/>
        </p:nvSpPr>
        <p:spPr bwMode="auto">
          <a:xfrm>
            <a:off x="1169988" y="5470525"/>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0</a:t>
            </a:r>
            <a:endParaRPr lang="en-US" sz="2400" baseline="-25000">
              <a:latin typeface="Times New Roman" pitchFamily="18" charset="0"/>
            </a:endParaRPr>
          </a:p>
        </p:txBody>
      </p:sp>
      <p:sp>
        <p:nvSpPr>
          <p:cNvPr id="13397" name="Text Box 85"/>
          <p:cNvSpPr txBox="1">
            <a:spLocks noChangeArrowheads="1"/>
          </p:cNvSpPr>
          <p:nvPr/>
        </p:nvSpPr>
        <p:spPr bwMode="auto">
          <a:xfrm>
            <a:off x="215900" y="4268788"/>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13398" name="Text Box 86"/>
          <p:cNvSpPr txBox="1">
            <a:spLocks noChangeArrowheads="1"/>
          </p:cNvSpPr>
          <p:nvPr/>
        </p:nvSpPr>
        <p:spPr bwMode="auto">
          <a:xfrm>
            <a:off x="215900" y="48831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2</a:t>
            </a:r>
            <a:endParaRPr lang="en-US" sz="2400" baseline="-25000">
              <a:latin typeface="Times New Roman" pitchFamily="18" charset="0"/>
            </a:endParaRPr>
          </a:p>
        </p:txBody>
      </p:sp>
      <p:sp>
        <p:nvSpPr>
          <p:cNvPr id="13399" name="Text Box 87"/>
          <p:cNvSpPr txBox="1">
            <a:spLocks noChangeArrowheads="1"/>
          </p:cNvSpPr>
          <p:nvPr/>
        </p:nvSpPr>
        <p:spPr bwMode="auto">
          <a:xfrm>
            <a:off x="215900" y="5432425"/>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3</a:t>
            </a:r>
            <a:endParaRPr lang="en-US" sz="2400" baseline="-25000">
              <a:latin typeface="Times New Roman" pitchFamily="18" charset="0"/>
            </a:endParaRPr>
          </a:p>
        </p:txBody>
      </p:sp>
      <p:sp>
        <p:nvSpPr>
          <p:cNvPr id="13400" name="Text Box 88"/>
          <p:cNvSpPr txBox="1">
            <a:spLocks noChangeArrowheads="1"/>
          </p:cNvSpPr>
          <p:nvPr/>
        </p:nvSpPr>
        <p:spPr bwMode="auto">
          <a:xfrm>
            <a:off x="1077913" y="3694113"/>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13401" name="Text Box 89"/>
          <p:cNvSpPr txBox="1">
            <a:spLocks noChangeArrowheads="1"/>
          </p:cNvSpPr>
          <p:nvPr/>
        </p:nvSpPr>
        <p:spPr bwMode="auto">
          <a:xfrm>
            <a:off x="2422525" y="370840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2</a:t>
            </a:r>
            <a:endParaRPr lang="en-US" sz="2400" baseline="-25000">
              <a:latin typeface="Times New Roman" pitchFamily="18" charset="0"/>
            </a:endParaRPr>
          </a:p>
        </p:txBody>
      </p:sp>
      <p:sp>
        <p:nvSpPr>
          <p:cNvPr id="13402" name="Text Box 90"/>
          <p:cNvSpPr txBox="1">
            <a:spLocks noChangeArrowheads="1"/>
          </p:cNvSpPr>
          <p:nvPr/>
        </p:nvSpPr>
        <p:spPr bwMode="auto">
          <a:xfrm>
            <a:off x="3690938" y="3668713"/>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3</a:t>
            </a:r>
            <a:endParaRPr lang="en-US" sz="2400" baseline="-25000">
              <a:latin typeface="Times New Roman" pitchFamily="18" charset="0"/>
            </a:endParaRPr>
          </a:p>
        </p:txBody>
      </p:sp>
      <p:sp>
        <p:nvSpPr>
          <p:cNvPr id="13403" name="Freeform 91"/>
          <p:cNvSpPr>
            <a:spLocks/>
          </p:cNvSpPr>
          <p:nvPr/>
        </p:nvSpPr>
        <p:spPr bwMode="auto">
          <a:xfrm>
            <a:off x="4859338" y="4165600"/>
            <a:ext cx="106362" cy="2000250"/>
          </a:xfrm>
          <a:custGeom>
            <a:avLst/>
            <a:gdLst/>
            <a:ahLst/>
            <a:cxnLst>
              <a:cxn ang="0">
                <a:pos x="173" y="0"/>
              </a:cxn>
              <a:cxn ang="0">
                <a:pos x="0" y="0"/>
              </a:cxn>
              <a:cxn ang="0">
                <a:pos x="0" y="1309"/>
              </a:cxn>
              <a:cxn ang="0">
                <a:pos x="148" y="1309"/>
              </a:cxn>
            </a:cxnLst>
            <a:rect l="0" t="0" r="r" b="b"/>
            <a:pathLst>
              <a:path w="173" h="1309">
                <a:moveTo>
                  <a:pt x="173" y="0"/>
                </a:moveTo>
                <a:lnTo>
                  <a:pt x="0" y="0"/>
                </a:lnTo>
                <a:lnTo>
                  <a:pt x="0" y="1309"/>
                </a:lnTo>
                <a:lnTo>
                  <a:pt x="148" y="1309"/>
                </a:lnTo>
              </a:path>
            </a:pathLst>
          </a:custGeom>
          <a:noFill/>
          <a:ln w="9525">
            <a:solidFill>
              <a:schemeClr val="tx1"/>
            </a:solidFill>
            <a:round/>
            <a:headEnd/>
            <a:tailEnd/>
          </a:ln>
          <a:effectLst/>
        </p:spPr>
        <p:txBody>
          <a:bodyPr wrap="none"/>
          <a:lstStyle/>
          <a:p>
            <a:endParaRPr lang="en-US"/>
          </a:p>
        </p:txBody>
      </p:sp>
      <p:sp>
        <p:nvSpPr>
          <p:cNvPr id="13404" name="Freeform 92"/>
          <p:cNvSpPr>
            <a:spLocks/>
          </p:cNvSpPr>
          <p:nvPr/>
        </p:nvSpPr>
        <p:spPr bwMode="auto">
          <a:xfrm flipH="1">
            <a:off x="5368925" y="4165600"/>
            <a:ext cx="106363" cy="2000250"/>
          </a:xfrm>
          <a:custGeom>
            <a:avLst/>
            <a:gdLst/>
            <a:ahLst/>
            <a:cxnLst>
              <a:cxn ang="0">
                <a:pos x="173" y="0"/>
              </a:cxn>
              <a:cxn ang="0">
                <a:pos x="0" y="0"/>
              </a:cxn>
              <a:cxn ang="0">
                <a:pos x="0" y="1309"/>
              </a:cxn>
              <a:cxn ang="0">
                <a:pos x="148" y="1309"/>
              </a:cxn>
            </a:cxnLst>
            <a:rect l="0" t="0" r="r" b="b"/>
            <a:pathLst>
              <a:path w="173" h="1309">
                <a:moveTo>
                  <a:pt x="173" y="0"/>
                </a:moveTo>
                <a:lnTo>
                  <a:pt x="0" y="0"/>
                </a:lnTo>
                <a:lnTo>
                  <a:pt x="0" y="1309"/>
                </a:lnTo>
                <a:lnTo>
                  <a:pt x="148" y="1309"/>
                </a:lnTo>
              </a:path>
            </a:pathLst>
          </a:custGeom>
          <a:noFill/>
          <a:ln w="9525">
            <a:solidFill>
              <a:schemeClr val="tx1"/>
            </a:solidFill>
            <a:round/>
            <a:headEnd/>
            <a:tailEnd/>
          </a:ln>
          <a:effectLst/>
        </p:spPr>
        <p:txBody>
          <a:bodyPr wrap="none"/>
          <a:lstStyle/>
          <a:p>
            <a:endParaRPr lang="en-US"/>
          </a:p>
        </p:txBody>
      </p:sp>
      <p:sp>
        <p:nvSpPr>
          <p:cNvPr id="13405" name="Text Box 93"/>
          <p:cNvSpPr txBox="1">
            <a:spLocks noChangeArrowheads="1"/>
          </p:cNvSpPr>
          <p:nvPr/>
        </p:nvSpPr>
        <p:spPr bwMode="auto">
          <a:xfrm>
            <a:off x="4945063" y="4267200"/>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v</a:t>
            </a:r>
            <a:r>
              <a:rPr lang="en-US" sz="2400" baseline="-25000">
                <a:latin typeface="Times New Roman" pitchFamily="18" charset="0"/>
              </a:rPr>
              <a:t>1</a:t>
            </a:r>
          </a:p>
        </p:txBody>
      </p:sp>
      <p:sp>
        <p:nvSpPr>
          <p:cNvPr id="13406" name="Text Box 94"/>
          <p:cNvSpPr txBox="1">
            <a:spLocks noChangeArrowheads="1"/>
          </p:cNvSpPr>
          <p:nvPr/>
        </p:nvSpPr>
        <p:spPr bwMode="auto">
          <a:xfrm>
            <a:off x="4945063" y="4868863"/>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v</a:t>
            </a:r>
            <a:r>
              <a:rPr lang="en-US" sz="2400" baseline="-25000">
                <a:latin typeface="Times New Roman" pitchFamily="18" charset="0"/>
              </a:rPr>
              <a:t>2</a:t>
            </a:r>
          </a:p>
        </p:txBody>
      </p:sp>
      <p:sp>
        <p:nvSpPr>
          <p:cNvPr id="13407" name="Text Box 95"/>
          <p:cNvSpPr txBox="1">
            <a:spLocks noChangeArrowheads="1"/>
          </p:cNvSpPr>
          <p:nvPr/>
        </p:nvSpPr>
        <p:spPr bwMode="auto">
          <a:xfrm>
            <a:off x="4945063" y="5522913"/>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v</a:t>
            </a:r>
            <a:r>
              <a:rPr lang="en-US" sz="2400" baseline="-25000">
                <a:latin typeface="Times New Roman" pitchFamily="18" charset="0"/>
              </a:rPr>
              <a:t>3</a:t>
            </a:r>
          </a:p>
        </p:txBody>
      </p:sp>
      <p:sp>
        <p:nvSpPr>
          <p:cNvPr id="13408" name="Text Box 96"/>
          <p:cNvSpPr txBox="1">
            <a:spLocks noChangeArrowheads="1"/>
          </p:cNvSpPr>
          <p:nvPr/>
        </p:nvSpPr>
        <p:spPr bwMode="auto">
          <a:xfrm>
            <a:off x="5589588" y="4924425"/>
            <a:ext cx="355600" cy="457200"/>
          </a:xfrm>
          <a:prstGeom prst="rect">
            <a:avLst/>
          </a:prstGeom>
          <a:noFill/>
          <a:ln w="9525">
            <a:noFill/>
            <a:miter lim="800000"/>
            <a:headEnd/>
            <a:tailEnd/>
          </a:ln>
          <a:effectLst/>
        </p:spPr>
        <p:txBody>
          <a:bodyPr wrap="none">
            <a:spAutoFit/>
          </a:bodyPr>
          <a:lstStyle/>
          <a:p>
            <a:r>
              <a:rPr lang="en-US" sz="2400">
                <a:latin typeface="Times New Roman" pitchFamily="18" charset="0"/>
              </a:rPr>
              <a:t>=</a:t>
            </a:r>
          </a:p>
        </p:txBody>
      </p:sp>
      <p:sp>
        <p:nvSpPr>
          <p:cNvPr id="13409" name="Freeform 97"/>
          <p:cNvSpPr>
            <a:spLocks/>
          </p:cNvSpPr>
          <p:nvPr/>
        </p:nvSpPr>
        <p:spPr bwMode="auto">
          <a:xfrm>
            <a:off x="6126163" y="4165600"/>
            <a:ext cx="106362" cy="2000250"/>
          </a:xfrm>
          <a:custGeom>
            <a:avLst/>
            <a:gdLst/>
            <a:ahLst/>
            <a:cxnLst>
              <a:cxn ang="0">
                <a:pos x="173" y="0"/>
              </a:cxn>
              <a:cxn ang="0">
                <a:pos x="0" y="0"/>
              </a:cxn>
              <a:cxn ang="0">
                <a:pos x="0" y="1309"/>
              </a:cxn>
              <a:cxn ang="0">
                <a:pos x="148" y="1309"/>
              </a:cxn>
            </a:cxnLst>
            <a:rect l="0" t="0" r="r" b="b"/>
            <a:pathLst>
              <a:path w="173" h="1309">
                <a:moveTo>
                  <a:pt x="173" y="0"/>
                </a:moveTo>
                <a:lnTo>
                  <a:pt x="0" y="0"/>
                </a:lnTo>
                <a:lnTo>
                  <a:pt x="0" y="1309"/>
                </a:lnTo>
                <a:lnTo>
                  <a:pt x="148" y="1309"/>
                </a:lnTo>
              </a:path>
            </a:pathLst>
          </a:custGeom>
          <a:noFill/>
          <a:ln w="9525">
            <a:solidFill>
              <a:schemeClr val="tx1"/>
            </a:solidFill>
            <a:round/>
            <a:headEnd/>
            <a:tailEnd/>
          </a:ln>
          <a:effectLst/>
        </p:spPr>
        <p:txBody>
          <a:bodyPr wrap="none"/>
          <a:lstStyle/>
          <a:p>
            <a:endParaRPr lang="en-US"/>
          </a:p>
        </p:txBody>
      </p:sp>
      <p:sp>
        <p:nvSpPr>
          <p:cNvPr id="13410" name="Freeform 98"/>
          <p:cNvSpPr>
            <a:spLocks/>
          </p:cNvSpPr>
          <p:nvPr/>
        </p:nvSpPr>
        <p:spPr bwMode="auto">
          <a:xfrm flipH="1">
            <a:off x="6635750" y="4165600"/>
            <a:ext cx="106363" cy="2000250"/>
          </a:xfrm>
          <a:custGeom>
            <a:avLst/>
            <a:gdLst/>
            <a:ahLst/>
            <a:cxnLst>
              <a:cxn ang="0">
                <a:pos x="173" y="0"/>
              </a:cxn>
              <a:cxn ang="0">
                <a:pos x="0" y="0"/>
              </a:cxn>
              <a:cxn ang="0">
                <a:pos x="0" y="1309"/>
              </a:cxn>
              <a:cxn ang="0">
                <a:pos x="148" y="1309"/>
              </a:cxn>
            </a:cxnLst>
            <a:rect l="0" t="0" r="r" b="b"/>
            <a:pathLst>
              <a:path w="173" h="1309">
                <a:moveTo>
                  <a:pt x="173" y="0"/>
                </a:moveTo>
                <a:lnTo>
                  <a:pt x="0" y="0"/>
                </a:lnTo>
                <a:lnTo>
                  <a:pt x="0" y="1309"/>
                </a:lnTo>
                <a:lnTo>
                  <a:pt x="148" y="1309"/>
                </a:lnTo>
              </a:path>
            </a:pathLst>
          </a:custGeom>
          <a:noFill/>
          <a:ln w="9525">
            <a:solidFill>
              <a:schemeClr val="tx1"/>
            </a:solidFill>
            <a:round/>
            <a:headEnd/>
            <a:tailEnd/>
          </a:ln>
          <a:effectLst/>
        </p:spPr>
        <p:txBody>
          <a:bodyPr wrap="none"/>
          <a:lstStyle/>
          <a:p>
            <a:endParaRPr lang="en-US"/>
          </a:p>
        </p:txBody>
      </p:sp>
      <p:sp>
        <p:nvSpPr>
          <p:cNvPr id="13411" name="Text Box 99"/>
          <p:cNvSpPr txBox="1">
            <a:spLocks noChangeArrowheads="1"/>
          </p:cNvSpPr>
          <p:nvPr/>
        </p:nvSpPr>
        <p:spPr bwMode="auto">
          <a:xfrm>
            <a:off x="6211888" y="4267200"/>
            <a:ext cx="303212" cy="457200"/>
          </a:xfrm>
          <a:prstGeom prst="rect">
            <a:avLst/>
          </a:prstGeom>
          <a:noFill/>
          <a:ln w="9525">
            <a:noFill/>
            <a:miter lim="800000"/>
            <a:headEnd/>
            <a:tailEnd/>
          </a:ln>
          <a:effectLst/>
        </p:spPr>
        <p:txBody>
          <a:bodyPr wrap="none">
            <a:spAutoFit/>
          </a:bodyPr>
          <a:lstStyle/>
          <a:p>
            <a:r>
              <a:rPr lang="en-US" sz="2400">
                <a:latin typeface="Times New Roman" pitchFamily="18" charset="0"/>
              </a:rPr>
              <a:t>J</a:t>
            </a:r>
            <a:endParaRPr lang="en-US" sz="2400" baseline="-25000">
              <a:latin typeface="Times New Roman" pitchFamily="18" charset="0"/>
            </a:endParaRPr>
          </a:p>
        </p:txBody>
      </p:sp>
      <p:sp>
        <p:nvSpPr>
          <p:cNvPr id="13412" name="Text Box 100"/>
          <p:cNvSpPr txBox="1">
            <a:spLocks noChangeArrowheads="1"/>
          </p:cNvSpPr>
          <p:nvPr/>
        </p:nvSpPr>
        <p:spPr bwMode="auto">
          <a:xfrm>
            <a:off x="6211888" y="4868863"/>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0</a:t>
            </a:r>
            <a:endParaRPr lang="en-US" sz="2400" baseline="-25000">
              <a:latin typeface="Times New Roman" pitchFamily="18" charset="0"/>
            </a:endParaRPr>
          </a:p>
        </p:txBody>
      </p:sp>
      <p:sp>
        <p:nvSpPr>
          <p:cNvPr id="13413" name="Text Box 101"/>
          <p:cNvSpPr txBox="1">
            <a:spLocks noChangeArrowheads="1"/>
          </p:cNvSpPr>
          <p:nvPr/>
        </p:nvSpPr>
        <p:spPr bwMode="auto">
          <a:xfrm>
            <a:off x="6211888" y="5522913"/>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0</a:t>
            </a:r>
            <a:endParaRPr lang="en-US" sz="2400" baseline="-25000">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5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35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36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36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36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6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39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40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39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40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340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341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40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3405"/>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340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3407"/>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3381"/>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338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3379"/>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338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3397"/>
                                        </p:tgtEl>
                                        <p:attrNameLst>
                                          <p:attrName>style.visibility</p:attrName>
                                        </p:attrNameLst>
                                      </p:cBhvr>
                                      <p:to>
                                        <p:strVal val="visible"/>
                                      </p:to>
                                    </p:set>
                                  </p:childTnLst>
                                </p:cTn>
                              </p:par>
                            </p:childTnLst>
                          </p:cTn>
                        </p:par>
                        <p:par>
                          <p:cTn id="59" fill="hold">
                            <p:stCondLst>
                              <p:cond delay="0"/>
                            </p:stCondLst>
                            <p:childTnLst>
                              <p:par>
                                <p:cTn id="60" presetID="1" presetClass="entr" presetSubtype="0" fill="hold" grpId="0" nodeType="afterEffect">
                                  <p:stCondLst>
                                    <p:cond delay="100"/>
                                  </p:stCondLst>
                                  <p:childTnLst>
                                    <p:set>
                                      <p:cBhvr>
                                        <p:cTn id="61" dur="1" fill="hold">
                                          <p:stCondLst>
                                            <p:cond delay="0"/>
                                          </p:stCondLst>
                                        </p:cTn>
                                        <p:tgtEl>
                                          <p:spTgt spid="13398"/>
                                        </p:tgtEl>
                                        <p:attrNameLst>
                                          <p:attrName>style.visibility</p:attrName>
                                        </p:attrNameLst>
                                      </p:cBhvr>
                                      <p:to>
                                        <p:strVal val="visible"/>
                                      </p:to>
                                    </p:set>
                                  </p:childTnLst>
                                </p:cTn>
                              </p:par>
                            </p:childTnLst>
                          </p:cTn>
                        </p:par>
                        <p:par>
                          <p:cTn id="62" fill="hold">
                            <p:stCondLst>
                              <p:cond delay="100"/>
                            </p:stCondLst>
                            <p:childTnLst>
                              <p:par>
                                <p:cTn id="63" presetID="1" presetClass="entr" presetSubtype="0" fill="hold" grpId="0" nodeType="afterEffect">
                                  <p:stCondLst>
                                    <p:cond delay="100"/>
                                  </p:stCondLst>
                                  <p:childTnLst>
                                    <p:set>
                                      <p:cBhvr>
                                        <p:cTn id="64" dur="1" fill="hold">
                                          <p:stCondLst>
                                            <p:cond delay="0"/>
                                          </p:stCondLst>
                                        </p:cTn>
                                        <p:tgtEl>
                                          <p:spTgt spid="13399"/>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13400"/>
                                        </p:tgtEl>
                                        <p:attrNameLst>
                                          <p:attrName>style.visibility</p:attrName>
                                        </p:attrNameLst>
                                      </p:cBhvr>
                                      <p:to>
                                        <p:strVal val="visible"/>
                                      </p:to>
                                    </p:set>
                                  </p:childTnLst>
                                </p:cTn>
                              </p:par>
                            </p:childTnLst>
                          </p:cTn>
                        </p:par>
                        <p:par>
                          <p:cTn id="69" fill="hold">
                            <p:stCondLst>
                              <p:cond delay="0"/>
                            </p:stCondLst>
                            <p:childTnLst>
                              <p:par>
                                <p:cTn id="70" presetID="1" presetClass="entr" presetSubtype="0" fill="hold" grpId="0" nodeType="afterEffect">
                                  <p:stCondLst>
                                    <p:cond delay="100"/>
                                  </p:stCondLst>
                                  <p:childTnLst>
                                    <p:set>
                                      <p:cBhvr>
                                        <p:cTn id="71" dur="1" fill="hold">
                                          <p:stCondLst>
                                            <p:cond delay="0"/>
                                          </p:stCondLst>
                                        </p:cTn>
                                        <p:tgtEl>
                                          <p:spTgt spid="13401"/>
                                        </p:tgtEl>
                                        <p:attrNameLst>
                                          <p:attrName>style.visibility</p:attrName>
                                        </p:attrNameLst>
                                      </p:cBhvr>
                                      <p:to>
                                        <p:strVal val="visible"/>
                                      </p:to>
                                    </p:set>
                                  </p:childTnLst>
                                </p:cTn>
                              </p:par>
                            </p:childTnLst>
                          </p:cTn>
                        </p:par>
                        <p:par>
                          <p:cTn id="72" fill="hold">
                            <p:stCondLst>
                              <p:cond delay="100"/>
                            </p:stCondLst>
                            <p:childTnLst>
                              <p:par>
                                <p:cTn id="73" presetID="1" presetClass="entr" presetSubtype="0" fill="hold" grpId="0" nodeType="afterEffect">
                                  <p:stCondLst>
                                    <p:cond delay="100"/>
                                  </p:stCondLst>
                                  <p:childTnLst>
                                    <p:set>
                                      <p:cBhvr>
                                        <p:cTn id="74" dur="1" fill="hold">
                                          <p:stCondLst>
                                            <p:cond delay="0"/>
                                          </p:stCondLst>
                                        </p:cTn>
                                        <p:tgtEl>
                                          <p:spTgt spid="13402"/>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13383"/>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3384"/>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13385"/>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13386"/>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13387"/>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13388"/>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13389"/>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13390"/>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13391"/>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13392"/>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13395"/>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13396"/>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13411"/>
                                        </p:tgtEl>
                                        <p:attrNameLst>
                                          <p:attrName>style.visibility</p:attrName>
                                        </p:attrNameLst>
                                      </p:cBhvr>
                                      <p:to>
                                        <p:strVal val="visible"/>
                                      </p:to>
                                    </p:set>
                                  </p:childTnLst>
                                </p:cTn>
                              </p:par>
                            </p:childTnLst>
                          </p:cTn>
                        </p:par>
                      </p:childTnLst>
                    </p:cTn>
                  </p:par>
                  <p:par>
                    <p:cTn id="113" fill="hold">
                      <p:stCondLst>
                        <p:cond delay="indefinite"/>
                      </p:stCondLst>
                      <p:childTnLst>
                        <p:par>
                          <p:cTn id="114" fill="hold">
                            <p:stCondLst>
                              <p:cond delay="0"/>
                            </p:stCondLst>
                            <p:childTnLst>
                              <p:par>
                                <p:cTn id="115" presetID="1" presetClass="entr" presetSubtype="0" fill="hold" grpId="0" nodeType="clickEffect">
                                  <p:stCondLst>
                                    <p:cond delay="0"/>
                                  </p:stCondLst>
                                  <p:childTnLst>
                                    <p:set>
                                      <p:cBhvr>
                                        <p:cTn id="116" dur="1" fill="hold">
                                          <p:stCondLst>
                                            <p:cond delay="0"/>
                                          </p:stCondLst>
                                        </p:cTn>
                                        <p:tgtEl>
                                          <p:spTgt spid="13412"/>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134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8" grpId="0"/>
      <p:bldP spid="13359" grpId="0" animBg="1"/>
      <p:bldP spid="13360" grpId="0"/>
      <p:bldP spid="13361" grpId="0" animBg="1"/>
      <p:bldP spid="13362" grpId="0"/>
      <p:bldP spid="13363" grpId="0" animBg="1"/>
      <p:bldP spid="13379" grpId="0" animBg="1"/>
      <p:bldP spid="13380" grpId="0" animBg="1"/>
      <p:bldP spid="13381" grpId="0" animBg="1"/>
      <p:bldP spid="13382" grpId="0" animBg="1"/>
      <p:bldP spid="13383" grpId="0"/>
      <p:bldP spid="13384" grpId="0"/>
      <p:bldP spid="13385" grpId="0"/>
      <p:bldP spid="13386" grpId="0"/>
      <p:bldP spid="13387" grpId="0"/>
      <p:bldP spid="13388" grpId="0"/>
      <p:bldP spid="13389" grpId="0"/>
      <p:bldP spid="13390" grpId="0"/>
      <p:bldP spid="13391" grpId="0"/>
      <p:bldP spid="13392" grpId="0"/>
      <p:bldP spid="13393" grpId="0" animBg="1"/>
      <p:bldP spid="13394" grpId="0" animBg="1"/>
      <p:bldP spid="13395" grpId="0"/>
      <p:bldP spid="13396" grpId="0"/>
      <p:bldP spid="13397" grpId="0"/>
      <p:bldP spid="13398" grpId="0"/>
      <p:bldP spid="13399" grpId="0"/>
      <p:bldP spid="13400" grpId="0"/>
      <p:bldP spid="13401" grpId="0"/>
      <p:bldP spid="13402" grpId="0"/>
      <p:bldP spid="13403" grpId="0" animBg="1"/>
      <p:bldP spid="13404" grpId="0" animBg="1"/>
      <p:bldP spid="13405" grpId="0"/>
      <p:bldP spid="13406" grpId="0"/>
      <p:bldP spid="13407" grpId="0"/>
      <p:bldP spid="13408" grpId="0"/>
      <p:bldP spid="13409" grpId="0" animBg="1"/>
      <p:bldP spid="13410" grpId="0" animBg="1"/>
      <p:bldP spid="13411" grpId="0"/>
      <p:bldP spid="13412" grpId="0"/>
      <p:bldP spid="134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1988840"/>
            <a:ext cx="7344816" cy="1569660"/>
          </a:xfrm>
          <a:prstGeom prst="rect">
            <a:avLst/>
          </a:prstGeom>
          <a:noFill/>
        </p:spPr>
        <p:txBody>
          <a:bodyPr wrap="square" rtlCol="0">
            <a:spAutoFit/>
          </a:bodyPr>
          <a:lstStyle/>
          <a:p>
            <a:r>
              <a:rPr lang="en-US" sz="2400" u="sng" dirty="0" smtClean="0">
                <a:solidFill>
                  <a:srgbClr val="FF0000"/>
                </a:solidFill>
              </a:rPr>
              <a:t>Question</a:t>
            </a:r>
          </a:p>
          <a:p>
            <a:endParaRPr lang="en-US" sz="2400" u="sng" dirty="0" smtClean="0">
              <a:solidFill>
                <a:srgbClr val="0033CC"/>
              </a:solidFill>
            </a:endParaRPr>
          </a:p>
          <a:p>
            <a:r>
              <a:rPr lang="en-US" sz="2400" i="1" dirty="0" smtClean="0">
                <a:solidFill>
                  <a:srgbClr val="0033CC"/>
                </a:solidFill>
              </a:rPr>
              <a:t>What is the meaning of the “frequency-domain response?</a:t>
            </a:r>
            <a:endParaRPr lang="en-US" sz="2400" i="1" dirty="0">
              <a:solidFill>
                <a:srgbClr val="0033CC"/>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1988840"/>
            <a:ext cx="7344816" cy="1938992"/>
          </a:xfrm>
          <a:prstGeom prst="rect">
            <a:avLst/>
          </a:prstGeom>
          <a:noFill/>
        </p:spPr>
        <p:txBody>
          <a:bodyPr wrap="square" rtlCol="0">
            <a:spAutoFit/>
          </a:bodyPr>
          <a:lstStyle/>
          <a:p>
            <a:r>
              <a:rPr lang="en-US" sz="2400" u="sng" dirty="0" smtClean="0">
                <a:solidFill>
                  <a:srgbClr val="FF0000"/>
                </a:solidFill>
              </a:rPr>
              <a:t>Challenging Question (1)</a:t>
            </a:r>
          </a:p>
          <a:p>
            <a:endParaRPr lang="en-US" sz="2400" u="sng" dirty="0" smtClean="0">
              <a:solidFill>
                <a:srgbClr val="0033CC"/>
              </a:solidFill>
            </a:endParaRPr>
          </a:p>
          <a:p>
            <a:r>
              <a:rPr lang="en-US" sz="2400" i="1" dirty="0" smtClean="0">
                <a:solidFill>
                  <a:srgbClr val="0033CC"/>
                </a:solidFill>
              </a:rPr>
              <a:t>Given an RC circuit with all positive components, prove that the circuit is stable (all poles are in the LHP) </a:t>
            </a:r>
            <a:endParaRPr lang="en-US" sz="2400" i="1" dirty="0">
              <a:solidFill>
                <a:srgbClr val="0033CC"/>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0" y="0"/>
            <a:ext cx="9144000" cy="914400"/>
          </a:xfrm>
          <a:prstGeom prst="rect">
            <a:avLst/>
          </a:prstGeom>
          <a:noFill/>
          <a:ln w="9525">
            <a:noFill/>
            <a:miter lim="800000"/>
            <a:headEnd/>
            <a:tailEnd/>
          </a:ln>
          <a:effectLst/>
        </p:spPr>
        <p:txBody>
          <a:bodyPr anchor="ctr"/>
          <a:lstStyle/>
          <a:p>
            <a:pPr algn="ctr"/>
            <a:r>
              <a:rPr lang="en-US" sz="4400" b="1">
                <a:solidFill>
                  <a:srgbClr val="FF0303"/>
                </a:solidFill>
              </a:rPr>
              <a:t>Example: Voltage source</a:t>
            </a:r>
          </a:p>
        </p:txBody>
      </p:sp>
      <p:sp>
        <p:nvSpPr>
          <p:cNvPr id="23555"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pSp>
        <p:nvGrpSpPr>
          <p:cNvPr id="23556" name="Group 4"/>
          <p:cNvGrpSpPr>
            <a:grpSpLocks/>
          </p:cNvGrpSpPr>
          <p:nvPr/>
        </p:nvGrpSpPr>
        <p:grpSpPr bwMode="auto">
          <a:xfrm>
            <a:off x="3779838" y="1722438"/>
            <a:ext cx="979487" cy="230187"/>
            <a:chOff x="2928" y="2256"/>
            <a:chExt cx="864" cy="144"/>
          </a:xfrm>
        </p:grpSpPr>
        <p:sp>
          <p:nvSpPr>
            <p:cNvPr id="23557" name="Line 5"/>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23558" name="Line 6"/>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23559" name="Line 7"/>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23560" name="Line 8"/>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23561" name="Line 9"/>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23562" name="Line 10"/>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23563" name="Line 11"/>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23564" name="Line 12"/>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23565" name="Line 13"/>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23566" name="Line 14"/>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23567" name="Line 15"/>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23568" name="Freeform 16"/>
          <p:cNvSpPr>
            <a:spLocks/>
          </p:cNvSpPr>
          <p:nvPr/>
        </p:nvSpPr>
        <p:spPr bwMode="auto">
          <a:xfrm>
            <a:off x="3094038" y="1836738"/>
            <a:ext cx="738187" cy="447675"/>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US"/>
          </a:p>
        </p:txBody>
      </p:sp>
      <p:sp>
        <p:nvSpPr>
          <p:cNvPr id="23569" name="Freeform 17"/>
          <p:cNvSpPr>
            <a:spLocks/>
          </p:cNvSpPr>
          <p:nvPr/>
        </p:nvSpPr>
        <p:spPr bwMode="auto">
          <a:xfrm>
            <a:off x="4748213" y="1824038"/>
            <a:ext cx="3619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23570" name="Freeform 18"/>
          <p:cNvSpPr>
            <a:spLocks/>
          </p:cNvSpPr>
          <p:nvPr/>
        </p:nvSpPr>
        <p:spPr bwMode="auto">
          <a:xfrm>
            <a:off x="3524250" y="3035300"/>
            <a:ext cx="1600200" cy="401638"/>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grpSp>
        <p:nvGrpSpPr>
          <p:cNvPr id="23571" name="Group 19"/>
          <p:cNvGrpSpPr>
            <a:grpSpLocks/>
          </p:cNvGrpSpPr>
          <p:nvPr/>
        </p:nvGrpSpPr>
        <p:grpSpPr bwMode="auto">
          <a:xfrm rot="5400000">
            <a:off x="4624388" y="2543175"/>
            <a:ext cx="979488" cy="230187"/>
            <a:chOff x="2928" y="2256"/>
            <a:chExt cx="864" cy="144"/>
          </a:xfrm>
        </p:grpSpPr>
        <p:sp>
          <p:nvSpPr>
            <p:cNvPr id="23572" name="Line 20"/>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23573" name="Line 21"/>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23574" name="Line 22"/>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23575" name="Line 23"/>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23576" name="Line 24"/>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23577" name="Line 25"/>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23578" name="Line 26"/>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23579" name="Line 27"/>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23580" name="Line 28"/>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23581" name="Line 29"/>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23582" name="Line 30"/>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23583" name="Text Box 31"/>
          <p:cNvSpPr txBox="1">
            <a:spLocks noChangeArrowheads="1"/>
          </p:cNvSpPr>
          <p:nvPr/>
        </p:nvSpPr>
        <p:spPr bwMode="auto">
          <a:xfrm>
            <a:off x="2536825" y="2646363"/>
            <a:ext cx="387350" cy="457200"/>
          </a:xfrm>
          <a:prstGeom prst="rect">
            <a:avLst/>
          </a:prstGeom>
          <a:noFill/>
          <a:ln w="9525">
            <a:noFill/>
            <a:miter lim="800000"/>
            <a:headEnd/>
            <a:tailEnd/>
          </a:ln>
          <a:effectLst/>
        </p:spPr>
        <p:txBody>
          <a:bodyPr wrap="none">
            <a:spAutoFit/>
          </a:bodyPr>
          <a:lstStyle/>
          <a:p>
            <a:r>
              <a:rPr lang="en-US" sz="2400"/>
              <a:t>E</a:t>
            </a:r>
          </a:p>
        </p:txBody>
      </p:sp>
      <p:sp>
        <p:nvSpPr>
          <p:cNvPr id="23584" name="Text Box 32"/>
          <p:cNvSpPr txBox="1">
            <a:spLocks noChangeArrowheads="1"/>
          </p:cNvSpPr>
          <p:nvPr/>
        </p:nvSpPr>
        <p:spPr bwMode="auto">
          <a:xfrm>
            <a:off x="4157663" y="1168400"/>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1</a:t>
            </a:r>
          </a:p>
        </p:txBody>
      </p:sp>
      <p:grpSp>
        <p:nvGrpSpPr>
          <p:cNvPr id="23585" name="Group 33"/>
          <p:cNvGrpSpPr>
            <a:grpSpLocks/>
          </p:cNvGrpSpPr>
          <p:nvPr/>
        </p:nvGrpSpPr>
        <p:grpSpPr bwMode="auto">
          <a:xfrm>
            <a:off x="4219575" y="3429000"/>
            <a:ext cx="457200" cy="346075"/>
            <a:chOff x="1755" y="2450"/>
            <a:chExt cx="288" cy="242"/>
          </a:xfrm>
        </p:grpSpPr>
        <p:grpSp>
          <p:nvGrpSpPr>
            <p:cNvPr id="23586" name="Group 34"/>
            <p:cNvGrpSpPr>
              <a:grpSpLocks/>
            </p:cNvGrpSpPr>
            <p:nvPr/>
          </p:nvGrpSpPr>
          <p:grpSpPr bwMode="auto">
            <a:xfrm>
              <a:off x="1755" y="2596"/>
              <a:ext cx="288" cy="96"/>
              <a:chOff x="3792" y="2304"/>
              <a:chExt cx="288" cy="96"/>
            </a:xfrm>
          </p:grpSpPr>
          <p:sp>
            <p:nvSpPr>
              <p:cNvPr id="23587" name="Line 35"/>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US"/>
              </a:p>
            </p:txBody>
          </p:sp>
          <p:sp>
            <p:nvSpPr>
              <p:cNvPr id="23588" name="Line 36"/>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US"/>
              </a:p>
            </p:txBody>
          </p:sp>
          <p:sp>
            <p:nvSpPr>
              <p:cNvPr id="23589" name="Line 37"/>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US"/>
              </a:p>
            </p:txBody>
          </p:sp>
        </p:grpSp>
        <p:sp>
          <p:nvSpPr>
            <p:cNvPr id="23590" name="Line 38"/>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US"/>
            </a:p>
          </p:txBody>
        </p:sp>
      </p:grpSp>
      <p:sp>
        <p:nvSpPr>
          <p:cNvPr id="23591" name="Text Box 39"/>
          <p:cNvSpPr txBox="1">
            <a:spLocks noChangeArrowheads="1"/>
          </p:cNvSpPr>
          <p:nvPr/>
        </p:nvSpPr>
        <p:spPr bwMode="auto">
          <a:xfrm>
            <a:off x="3038475" y="1303338"/>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1</a:t>
            </a:r>
          </a:p>
        </p:txBody>
      </p:sp>
      <p:sp>
        <p:nvSpPr>
          <p:cNvPr id="23592" name="Oval 40"/>
          <p:cNvSpPr>
            <a:spLocks noChangeArrowheads="1"/>
          </p:cNvSpPr>
          <p:nvPr/>
        </p:nvSpPr>
        <p:spPr bwMode="auto">
          <a:xfrm>
            <a:off x="3038475" y="1368425"/>
            <a:ext cx="352425" cy="365125"/>
          </a:xfrm>
          <a:prstGeom prst="ellipse">
            <a:avLst/>
          </a:prstGeom>
          <a:noFill/>
          <a:ln w="9525">
            <a:solidFill>
              <a:schemeClr val="tx1"/>
            </a:solidFill>
            <a:round/>
            <a:headEnd/>
            <a:tailEnd/>
          </a:ln>
          <a:effectLst/>
        </p:spPr>
        <p:txBody>
          <a:bodyPr wrap="none" anchor="ctr"/>
          <a:lstStyle/>
          <a:p>
            <a:endParaRPr lang="en-US"/>
          </a:p>
        </p:txBody>
      </p:sp>
      <p:sp>
        <p:nvSpPr>
          <p:cNvPr id="23593" name="Text Box 41"/>
          <p:cNvSpPr txBox="1">
            <a:spLocks noChangeArrowheads="1"/>
          </p:cNvSpPr>
          <p:nvPr/>
        </p:nvSpPr>
        <p:spPr bwMode="auto">
          <a:xfrm>
            <a:off x="5062538" y="12255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2</a:t>
            </a:r>
          </a:p>
        </p:txBody>
      </p:sp>
      <p:sp>
        <p:nvSpPr>
          <p:cNvPr id="23594" name="Oval 42"/>
          <p:cNvSpPr>
            <a:spLocks noChangeArrowheads="1"/>
          </p:cNvSpPr>
          <p:nvPr/>
        </p:nvSpPr>
        <p:spPr bwMode="auto">
          <a:xfrm>
            <a:off x="5062538" y="1290638"/>
            <a:ext cx="352425" cy="365125"/>
          </a:xfrm>
          <a:prstGeom prst="ellipse">
            <a:avLst/>
          </a:prstGeom>
          <a:noFill/>
          <a:ln w="9525">
            <a:solidFill>
              <a:schemeClr val="tx1"/>
            </a:solidFill>
            <a:round/>
            <a:headEnd/>
            <a:tailEnd/>
          </a:ln>
          <a:effectLst/>
        </p:spPr>
        <p:txBody>
          <a:bodyPr wrap="none" anchor="ctr"/>
          <a:lstStyle/>
          <a:p>
            <a:endParaRPr lang="en-US"/>
          </a:p>
        </p:txBody>
      </p:sp>
      <p:grpSp>
        <p:nvGrpSpPr>
          <p:cNvPr id="23595" name="Group 43"/>
          <p:cNvGrpSpPr>
            <a:grpSpLocks/>
          </p:cNvGrpSpPr>
          <p:nvPr/>
        </p:nvGrpSpPr>
        <p:grpSpPr bwMode="auto">
          <a:xfrm rot="5400000">
            <a:off x="5726112" y="2476501"/>
            <a:ext cx="955675" cy="304800"/>
            <a:chOff x="2880" y="1296"/>
            <a:chExt cx="528" cy="192"/>
          </a:xfrm>
        </p:grpSpPr>
        <p:sp>
          <p:nvSpPr>
            <p:cNvPr id="23596" name="Line 44"/>
            <p:cNvSpPr>
              <a:spLocks noChangeShapeType="1"/>
            </p:cNvSpPr>
            <p:nvPr/>
          </p:nvSpPr>
          <p:spPr bwMode="auto">
            <a:xfrm>
              <a:off x="2880" y="1392"/>
              <a:ext cx="240" cy="0"/>
            </a:xfrm>
            <a:prstGeom prst="line">
              <a:avLst/>
            </a:prstGeom>
            <a:noFill/>
            <a:ln w="28575">
              <a:solidFill>
                <a:schemeClr val="tx1"/>
              </a:solidFill>
              <a:round/>
              <a:headEnd/>
              <a:tailEnd/>
            </a:ln>
            <a:effectLst/>
          </p:spPr>
          <p:txBody>
            <a:bodyPr wrap="none" anchor="ctr"/>
            <a:lstStyle/>
            <a:p>
              <a:endParaRPr lang="en-US"/>
            </a:p>
          </p:txBody>
        </p:sp>
        <p:sp>
          <p:nvSpPr>
            <p:cNvPr id="23597" name="Line 45"/>
            <p:cNvSpPr>
              <a:spLocks noChangeShapeType="1"/>
            </p:cNvSpPr>
            <p:nvPr/>
          </p:nvSpPr>
          <p:spPr bwMode="auto">
            <a:xfrm>
              <a:off x="3120" y="1296"/>
              <a:ext cx="0" cy="192"/>
            </a:xfrm>
            <a:prstGeom prst="line">
              <a:avLst/>
            </a:prstGeom>
            <a:noFill/>
            <a:ln w="28575">
              <a:solidFill>
                <a:schemeClr val="tx1"/>
              </a:solidFill>
              <a:round/>
              <a:headEnd/>
              <a:tailEnd/>
            </a:ln>
            <a:effectLst/>
          </p:spPr>
          <p:txBody>
            <a:bodyPr wrap="none" anchor="ctr"/>
            <a:lstStyle/>
            <a:p>
              <a:endParaRPr lang="en-US"/>
            </a:p>
          </p:txBody>
        </p:sp>
        <p:sp>
          <p:nvSpPr>
            <p:cNvPr id="23598" name="Freeform 46"/>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28575" cmpd="sng">
              <a:solidFill>
                <a:schemeClr val="tx1"/>
              </a:solidFill>
              <a:round/>
              <a:headEnd/>
              <a:tailEnd/>
            </a:ln>
            <a:effectLst/>
          </p:spPr>
          <p:txBody>
            <a:bodyPr wrap="none" anchor="ctr"/>
            <a:lstStyle/>
            <a:p>
              <a:endParaRPr lang="en-US"/>
            </a:p>
          </p:txBody>
        </p:sp>
        <p:sp>
          <p:nvSpPr>
            <p:cNvPr id="23599" name="Line 47"/>
            <p:cNvSpPr>
              <a:spLocks noChangeShapeType="1"/>
            </p:cNvSpPr>
            <p:nvPr/>
          </p:nvSpPr>
          <p:spPr bwMode="auto">
            <a:xfrm>
              <a:off x="3168" y="1392"/>
              <a:ext cx="240" cy="0"/>
            </a:xfrm>
            <a:prstGeom prst="line">
              <a:avLst/>
            </a:prstGeom>
            <a:noFill/>
            <a:ln w="28575">
              <a:solidFill>
                <a:schemeClr val="tx1"/>
              </a:solidFill>
              <a:round/>
              <a:headEnd/>
              <a:tailEnd/>
            </a:ln>
            <a:effectLst/>
          </p:spPr>
          <p:txBody>
            <a:bodyPr wrap="none" anchor="ctr"/>
            <a:lstStyle/>
            <a:p>
              <a:endParaRPr lang="en-US"/>
            </a:p>
          </p:txBody>
        </p:sp>
      </p:grpSp>
      <p:sp>
        <p:nvSpPr>
          <p:cNvPr id="23600" name="Text Box 48"/>
          <p:cNvSpPr txBox="1">
            <a:spLocks noChangeArrowheads="1"/>
          </p:cNvSpPr>
          <p:nvPr/>
        </p:nvSpPr>
        <p:spPr bwMode="auto">
          <a:xfrm>
            <a:off x="5283200" y="2517775"/>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23601" name="Text Box 49"/>
          <p:cNvSpPr txBox="1">
            <a:spLocks noChangeArrowheads="1"/>
          </p:cNvSpPr>
          <p:nvPr/>
        </p:nvSpPr>
        <p:spPr bwMode="auto">
          <a:xfrm>
            <a:off x="6450013" y="2506663"/>
            <a:ext cx="488950" cy="457200"/>
          </a:xfrm>
          <a:prstGeom prst="rect">
            <a:avLst/>
          </a:prstGeom>
          <a:noFill/>
          <a:ln w="9525">
            <a:noFill/>
            <a:miter lim="800000"/>
            <a:headEnd/>
            <a:tailEnd/>
          </a:ln>
          <a:effectLst/>
        </p:spPr>
        <p:txBody>
          <a:bodyPr wrap="none">
            <a:spAutoFit/>
          </a:bodyPr>
          <a:lstStyle/>
          <a:p>
            <a:r>
              <a:rPr lang="en-US" sz="2400">
                <a:latin typeface="Times New Roman" pitchFamily="18" charset="0"/>
              </a:rPr>
              <a:t>C</a:t>
            </a:r>
            <a:r>
              <a:rPr lang="en-US" sz="2400" baseline="-25000">
                <a:latin typeface="Times New Roman" pitchFamily="18" charset="0"/>
              </a:rPr>
              <a:t>1</a:t>
            </a:r>
          </a:p>
        </p:txBody>
      </p:sp>
      <p:sp>
        <p:nvSpPr>
          <p:cNvPr id="23602" name="Freeform 50"/>
          <p:cNvSpPr>
            <a:spLocks/>
          </p:cNvSpPr>
          <p:nvPr/>
        </p:nvSpPr>
        <p:spPr bwMode="auto">
          <a:xfrm>
            <a:off x="5083175" y="1824038"/>
            <a:ext cx="11239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23603" name="Freeform 51"/>
          <p:cNvSpPr>
            <a:spLocks/>
          </p:cNvSpPr>
          <p:nvPr/>
        </p:nvSpPr>
        <p:spPr bwMode="auto">
          <a:xfrm>
            <a:off x="4003675" y="3035300"/>
            <a:ext cx="2201863" cy="401638"/>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grpSp>
        <p:nvGrpSpPr>
          <p:cNvPr id="23604" name="Group 52"/>
          <p:cNvGrpSpPr>
            <a:grpSpLocks/>
          </p:cNvGrpSpPr>
          <p:nvPr/>
        </p:nvGrpSpPr>
        <p:grpSpPr bwMode="auto">
          <a:xfrm>
            <a:off x="2892425" y="2228850"/>
            <a:ext cx="381000" cy="914400"/>
            <a:chOff x="1602" y="1403"/>
            <a:chExt cx="240" cy="576"/>
          </a:xfrm>
        </p:grpSpPr>
        <p:grpSp>
          <p:nvGrpSpPr>
            <p:cNvPr id="23605" name="Group 53"/>
            <p:cNvGrpSpPr>
              <a:grpSpLocks/>
            </p:cNvGrpSpPr>
            <p:nvPr/>
          </p:nvGrpSpPr>
          <p:grpSpPr bwMode="auto">
            <a:xfrm>
              <a:off x="1602" y="1403"/>
              <a:ext cx="240" cy="576"/>
              <a:chOff x="4512" y="1008"/>
              <a:chExt cx="384" cy="960"/>
            </a:xfrm>
          </p:grpSpPr>
          <p:sp>
            <p:nvSpPr>
              <p:cNvPr id="23606" name="Oval 54"/>
              <p:cNvSpPr>
                <a:spLocks noChangeArrowheads="1"/>
              </p:cNvSpPr>
              <p:nvPr/>
            </p:nvSpPr>
            <p:spPr bwMode="auto">
              <a:xfrm>
                <a:off x="4512" y="1296"/>
                <a:ext cx="384" cy="384"/>
              </a:xfrm>
              <a:prstGeom prst="ellipse">
                <a:avLst/>
              </a:prstGeom>
              <a:noFill/>
              <a:ln w="28575">
                <a:solidFill>
                  <a:schemeClr val="tx1"/>
                </a:solidFill>
                <a:round/>
                <a:headEnd/>
                <a:tailEnd/>
              </a:ln>
              <a:effectLst/>
            </p:spPr>
            <p:txBody>
              <a:bodyPr wrap="none" anchor="ctr"/>
              <a:lstStyle/>
              <a:p>
                <a:endParaRPr lang="en-US"/>
              </a:p>
            </p:txBody>
          </p:sp>
          <p:sp>
            <p:nvSpPr>
              <p:cNvPr id="23607" name="Line 55"/>
              <p:cNvSpPr>
                <a:spLocks noChangeShapeType="1"/>
              </p:cNvSpPr>
              <p:nvPr/>
            </p:nvSpPr>
            <p:spPr bwMode="auto">
              <a:xfrm>
                <a:off x="4704" y="1008"/>
                <a:ext cx="0" cy="288"/>
              </a:xfrm>
              <a:prstGeom prst="line">
                <a:avLst/>
              </a:prstGeom>
              <a:noFill/>
              <a:ln w="28575">
                <a:solidFill>
                  <a:schemeClr val="tx1"/>
                </a:solidFill>
                <a:round/>
                <a:headEnd/>
                <a:tailEnd/>
              </a:ln>
              <a:effectLst/>
            </p:spPr>
            <p:txBody>
              <a:bodyPr wrap="none" anchor="ctr"/>
              <a:lstStyle/>
              <a:p>
                <a:endParaRPr lang="en-US"/>
              </a:p>
            </p:txBody>
          </p:sp>
          <p:sp>
            <p:nvSpPr>
              <p:cNvPr id="23608" name="Line 56"/>
              <p:cNvSpPr>
                <a:spLocks noChangeShapeType="1"/>
              </p:cNvSpPr>
              <p:nvPr/>
            </p:nvSpPr>
            <p:spPr bwMode="auto">
              <a:xfrm>
                <a:off x="4704" y="1680"/>
                <a:ext cx="0" cy="288"/>
              </a:xfrm>
              <a:prstGeom prst="line">
                <a:avLst/>
              </a:prstGeom>
              <a:noFill/>
              <a:ln w="28575">
                <a:solidFill>
                  <a:schemeClr val="tx1"/>
                </a:solidFill>
                <a:round/>
                <a:headEnd/>
                <a:tailEnd/>
              </a:ln>
              <a:effectLst/>
            </p:spPr>
            <p:txBody>
              <a:bodyPr wrap="none" anchor="ctr"/>
              <a:lstStyle/>
              <a:p>
                <a:endParaRPr lang="en-US"/>
              </a:p>
            </p:txBody>
          </p:sp>
        </p:grpSp>
        <p:graphicFrame>
          <p:nvGraphicFramePr>
            <p:cNvPr id="23609" name="Object 57"/>
            <p:cNvGraphicFramePr>
              <a:graphicFrameLocks noChangeAspect="1"/>
            </p:cNvGraphicFramePr>
            <p:nvPr/>
          </p:nvGraphicFramePr>
          <p:xfrm>
            <a:off x="1676" y="1614"/>
            <a:ext cx="88" cy="88"/>
          </p:xfrm>
          <a:graphic>
            <a:graphicData uri="http://schemas.openxmlformats.org/presentationml/2006/ole">
              <p:oleObj spid="_x0000_s23609" name="Equation" r:id="rId4" imgW="139680" imgH="139680" progId="Equation.3">
                <p:embed/>
              </p:oleObj>
            </a:graphicData>
          </a:graphic>
        </p:graphicFrame>
        <p:graphicFrame>
          <p:nvGraphicFramePr>
            <p:cNvPr id="23610" name="Object 58"/>
            <p:cNvGraphicFramePr>
              <a:graphicFrameLocks noChangeAspect="1"/>
            </p:cNvGraphicFramePr>
            <p:nvPr/>
          </p:nvGraphicFramePr>
          <p:xfrm>
            <a:off x="1688" y="1725"/>
            <a:ext cx="80" cy="48"/>
          </p:xfrm>
          <a:graphic>
            <a:graphicData uri="http://schemas.openxmlformats.org/presentationml/2006/ole">
              <p:oleObj spid="_x0000_s23610" name="Equation" r:id="rId5" imgW="126720" imgH="75960" progId="Equation.3">
                <p:embed/>
              </p:oleObj>
            </a:graphicData>
          </a:graphic>
        </p:graphicFrame>
      </p:grpSp>
      <p:sp>
        <p:nvSpPr>
          <p:cNvPr id="23611" name="Freeform 59"/>
          <p:cNvSpPr>
            <a:spLocks/>
          </p:cNvSpPr>
          <p:nvPr/>
        </p:nvSpPr>
        <p:spPr bwMode="auto">
          <a:xfrm flipH="1">
            <a:off x="3082925" y="3022600"/>
            <a:ext cx="815975" cy="427038"/>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sp>
        <p:nvSpPr>
          <p:cNvPr id="23612" name="Line 60"/>
          <p:cNvSpPr>
            <a:spLocks noChangeShapeType="1"/>
          </p:cNvSpPr>
          <p:nvPr/>
        </p:nvSpPr>
        <p:spPr bwMode="auto">
          <a:xfrm>
            <a:off x="3357563" y="2376488"/>
            <a:ext cx="12700" cy="549275"/>
          </a:xfrm>
          <a:prstGeom prst="line">
            <a:avLst/>
          </a:prstGeom>
          <a:noFill/>
          <a:ln w="28575">
            <a:solidFill>
              <a:srgbClr val="FF3300"/>
            </a:solidFill>
            <a:round/>
            <a:headEnd/>
            <a:tailEnd type="triangle" w="med" len="med"/>
          </a:ln>
          <a:effectLst/>
        </p:spPr>
        <p:txBody>
          <a:bodyPr wrap="none"/>
          <a:lstStyle/>
          <a:p>
            <a:endParaRPr lang="en-US"/>
          </a:p>
        </p:txBody>
      </p:sp>
      <p:sp>
        <p:nvSpPr>
          <p:cNvPr id="23613" name="Text Box 61"/>
          <p:cNvSpPr txBox="1">
            <a:spLocks noChangeArrowheads="1"/>
          </p:cNvSpPr>
          <p:nvPr/>
        </p:nvSpPr>
        <p:spPr bwMode="auto">
          <a:xfrm>
            <a:off x="3411538" y="2411413"/>
            <a:ext cx="403225" cy="457200"/>
          </a:xfrm>
          <a:prstGeom prst="rect">
            <a:avLst/>
          </a:prstGeom>
          <a:noFill/>
          <a:ln w="9525">
            <a:noFill/>
            <a:miter lim="800000"/>
            <a:headEnd/>
            <a:tailEnd/>
          </a:ln>
          <a:effectLst/>
        </p:spPr>
        <p:txBody>
          <a:bodyPr wrap="none">
            <a:spAutoFit/>
          </a:bodyPr>
          <a:lstStyle/>
          <a:p>
            <a:r>
              <a:rPr lang="en-US" sz="2400">
                <a:solidFill>
                  <a:srgbClr val="FF3300"/>
                </a:solidFill>
              </a:rPr>
              <a:t>I</a:t>
            </a:r>
            <a:r>
              <a:rPr lang="en-US" sz="2400" baseline="-25000">
                <a:solidFill>
                  <a:srgbClr val="FF3300"/>
                </a:solidFill>
              </a:rPr>
              <a:t>E</a:t>
            </a:r>
          </a:p>
        </p:txBody>
      </p:sp>
      <p:graphicFrame>
        <p:nvGraphicFramePr>
          <p:cNvPr id="23614" name="Object 62"/>
          <p:cNvGraphicFramePr>
            <a:graphicFrameLocks noChangeAspect="1"/>
          </p:cNvGraphicFramePr>
          <p:nvPr/>
        </p:nvGraphicFramePr>
        <p:xfrm>
          <a:off x="828675" y="4249738"/>
          <a:ext cx="3282950" cy="593725"/>
        </p:xfrm>
        <a:graphic>
          <a:graphicData uri="http://schemas.openxmlformats.org/presentationml/2006/ole">
            <p:oleObj spid="_x0000_s23614" name="Equation" r:id="rId6" imgW="1193760" imgH="215640" progId="Equation.3">
              <p:embed/>
            </p:oleObj>
          </a:graphicData>
        </a:graphic>
      </p:graphicFrame>
      <p:graphicFrame>
        <p:nvGraphicFramePr>
          <p:cNvPr id="23615" name="Object 63"/>
          <p:cNvGraphicFramePr>
            <a:graphicFrameLocks noChangeAspect="1"/>
          </p:cNvGraphicFramePr>
          <p:nvPr/>
        </p:nvGraphicFramePr>
        <p:xfrm>
          <a:off x="812800" y="4903788"/>
          <a:ext cx="4959350" cy="593725"/>
        </p:xfrm>
        <a:graphic>
          <a:graphicData uri="http://schemas.openxmlformats.org/presentationml/2006/ole">
            <p:oleObj spid="_x0000_s23615" name="Equation" r:id="rId7" imgW="1803240" imgH="215640" progId="Equation.3">
              <p:embed/>
            </p:oleObj>
          </a:graphicData>
        </a:graphic>
      </p:graphicFrame>
      <p:sp>
        <p:nvSpPr>
          <p:cNvPr id="23616" name="AutoShape 64"/>
          <p:cNvSpPr>
            <a:spLocks/>
          </p:cNvSpPr>
          <p:nvPr/>
        </p:nvSpPr>
        <p:spPr bwMode="auto">
          <a:xfrm>
            <a:off x="5826125" y="4310063"/>
            <a:ext cx="300038" cy="1136650"/>
          </a:xfrm>
          <a:prstGeom prst="rightBrace">
            <a:avLst>
              <a:gd name="adj1" fmla="val 31570"/>
              <a:gd name="adj2" fmla="val 50000"/>
            </a:avLst>
          </a:prstGeom>
          <a:noFill/>
          <a:ln w="28575">
            <a:solidFill>
              <a:schemeClr val="tx1"/>
            </a:solidFill>
            <a:round/>
            <a:headEnd/>
            <a:tailEnd/>
          </a:ln>
          <a:effectLst/>
        </p:spPr>
        <p:txBody>
          <a:bodyPr wrap="none" anchor="ctr"/>
          <a:lstStyle/>
          <a:p>
            <a:endParaRPr lang="en-US"/>
          </a:p>
        </p:txBody>
      </p:sp>
      <p:sp>
        <p:nvSpPr>
          <p:cNvPr id="23617" name="Text Box 65"/>
          <p:cNvSpPr txBox="1">
            <a:spLocks noChangeArrowheads="1"/>
          </p:cNvSpPr>
          <p:nvPr/>
        </p:nvSpPr>
        <p:spPr bwMode="auto">
          <a:xfrm>
            <a:off x="6283325" y="4360863"/>
            <a:ext cx="1846263" cy="822325"/>
          </a:xfrm>
          <a:prstGeom prst="rect">
            <a:avLst/>
          </a:prstGeom>
          <a:noFill/>
          <a:ln w="9525">
            <a:noFill/>
            <a:miter lim="800000"/>
            <a:headEnd/>
            <a:tailEnd/>
          </a:ln>
          <a:effectLst/>
        </p:spPr>
        <p:txBody>
          <a:bodyPr wrap="none">
            <a:spAutoFit/>
          </a:bodyPr>
          <a:lstStyle/>
          <a:p>
            <a:r>
              <a:rPr lang="en-US" sz="2400"/>
              <a:t>2 equations,</a:t>
            </a:r>
          </a:p>
          <a:p>
            <a:r>
              <a:rPr lang="en-US" sz="2400"/>
              <a:t>3 unknowns</a:t>
            </a:r>
          </a:p>
        </p:txBody>
      </p:sp>
      <p:graphicFrame>
        <p:nvGraphicFramePr>
          <p:cNvPr id="23618" name="Object 66"/>
          <p:cNvGraphicFramePr>
            <a:graphicFrameLocks noChangeAspect="1"/>
          </p:cNvGraphicFramePr>
          <p:nvPr/>
        </p:nvGraphicFramePr>
        <p:xfrm>
          <a:off x="895350" y="5649913"/>
          <a:ext cx="1187450" cy="593725"/>
        </p:xfrm>
        <a:graphic>
          <a:graphicData uri="http://schemas.openxmlformats.org/presentationml/2006/ole">
            <p:oleObj spid="_x0000_s23618" name="Equation" r:id="rId8" imgW="431640" imgH="215640" progId="Equation.3">
              <p:embed/>
            </p:oleObj>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6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36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6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36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361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36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6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12" grpId="0" animBg="1"/>
      <p:bldP spid="23613" grpId="0"/>
      <p:bldP spid="23616" grpId="0" animBg="1"/>
      <p:bldP spid="236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274638"/>
            <a:ext cx="8229600" cy="684212"/>
          </a:xfrm>
        </p:spPr>
        <p:txBody>
          <a:bodyPr/>
          <a:lstStyle/>
          <a:p>
            <a:r>
              <a:rPr lang="en-US" sz="3200"/>
              <a:t>Voltage Source Stamp</a:t>
            </a:r>
          </a:p>
        </p:txBody>
      </p:sp>
      <p:sp>
        <p:nvSpPr>
          <p:cNvPr id="24579"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24580" name="Text Box 4"/>
          <p:cNvSpPr txBox="1">
            <a:spLocks noChangeArrowheads="1"/>
          </p:cNvSpPr>
          <p:nvPr/>
        </p:nvSpPr>
        <p:spPr bwMode="auto">
          <a:xfrm>
            <a:off x="2627313" y="1114425"/>
            <a:ext cx="369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E</a:t>
            </a:r>
            <a:endParaRPr lang="en-US" sz="2400" baseline="-25000">
              <a:latin typeface="Times New Roman" pitchFamily="18" charset="0"/>
            </a:endParaRPr>
          </a:p>
        </p:txBody>
      </p:sp>
      <p:sp>
        <p:nvSpPr>
          <p:cNvPr id="24581" name="Text Box 5"/>
          <p:cNvSpPr txBox="1">
            <a:spLocks noChangeArrowheads="1"/>
          </p:cNvSpPr>
          <p:nvPr/>
        </p:nvSpPr>
        <p:spPr bwMode="auto">
          <a:xfrm>
            <a:off x="1666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i</a:t>
            </a:r>
          </a:p>
        </p:txBody>
      </p:sp>
      <p:sp>
        <p:nvSpPr>
          <p:cNvPr id="24582" name="Line 6"/>
          <p:cNvSpPr>
            <a:spLocks noChangeShapeType="1"/>
          </p:cNvSpPr>
          <p:nvPr/>
        </p:nvSpPr>
        <p:spPr bwMode="auto">
          <a:xfrm flipH="1">
            <a:off x="1325563" y="1720850"/>
            <a:ext cx="661987" cy="0"/>
          </a:xfrm>
          <a:prstGeom prst="line">
            <a:avLst/>
          </a:prstGeom>
          <a:noFill/>
          <a:ln w="9525">
            <a:solidFill>
              <a:schemeClr val="tx1"/>
            </a:solidFill>
            <a:round/>
            <a:headEnd/>
            <a:tailEnd type="none" w="lg" len="lg"/>
          </a:ln>
          <a:effectLst/>
        </p:spPr>
        <p:txBody>
          <a:bodyPr wrap="none"/>
          <a:lstStyle/>
          <a:p>
            <a:endParaRPr lang="en-US"/>
          </a:p>
        </p:txBody>
      </p:sp>
      <p:sp>
        <p:nvSpPr>
          <p:cNvPr id="24583" name="Line 7"/>
          <p:cNvSpPr>
            <a:spLocks noChangeShapeType="1"/>
          </p:cNvSpPr>
          <p:nvPr/>
        </p:nvSpPr>
        <p:spPr bwMode="auto">
          <a:xfrm>
            <a:off x="2882900" y="1720850"/>
            <a:ext cx="733425" cy="0"/>
          </a:xfrm>
          <a:prstGeom prst="line">
            <a:avLst/>
          </a:prstGeom>
          <a:noFill/>
          <a:ln w="9525">
            <a:solidFill>
              <a:schemeClr val="tx1"/>
            </a:solidFill>
            <a:round/>
            <a:headEnd/>
            <a:tailEnd type="none" w="lg" len="lg"/>
          </a:ln>
          <a:effectLst/>
        </p:spPr>
        <p:txBody>
          <a:bodyPr wrap="none"/>
          <a:lstStyle/>
          <a:p>
            <a:endParaRPr lang="en-US"/>
          </a:p>
        </p:txBody>
      </p:sp>
      <p:sp>
        <p:nvSpPr>
          <p:cNvPr id="24584" name="Text Box 8"/>
          <p:cNvSpPr txBox="1">
            <a:spLocks noChangeArrowheads="1"/>
          </p:cNvSpPr>
          <p:nvPr/>
        </p:nvSpPr>
        <p:spPr bwMode="auto">
          <a:xfrm>
            <a:off x="37988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j</a:t>
            </a:r>
          </a:p>
        </p:txBody>
      </p:sp>
      <p:sp>
        <p:nvSpPr>
          <p:cNvPr id="24585" name="Oval 9"/>
          <p:cNvSpPr>
            <a:spLocks noChangeArrowheads="1"/>
          </p:cNvSpPr>
          <p:nvPr/>
        </p:nvSpPr>
        <p:spPr bwMode="auto">
          <a:xfrm>
            <a:off x="3578225"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24586" name="Oval 10"/>
          <p:cNvSpPr>
            <a:spLocks noChangeArrowheads="1"/>
          </p:cNvSpPr>
          <p:nvPr/>
        </p:nvSpPr>
        <p:spPr bwMode="auto">
          <a:xfrm>
            <a:off x="1276350"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24587" name="Text Box 11"/>
          <p:cNvSpPr txBox="1">
            <a:spLocks noChangeArrowheads="1"/>
          </p:cNvSpPr>
          <p:nvPr/>
        </p:nvSpPr>
        <p:spPr bwMode="auto">
          <a:xfrm>
            <a:off x="5099050" y="2176463"/>
            <a:ext cx="715963"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j</a:t>
            </a:r>
          </a:p>
        </p:txBody>
      </p:sp>
      <p:grpSp>
        <p:nvGrpSpPr>
          <p:cNvPr id="24588" name="Group 12"/>
          <p:cNvGrpSpPr>
            <a:grpSpLocks/>
          </p:cNvGrpSpPr>
          <p:nvPr/>
        </p:nvGrpSpPr>
        <p:grpSpPr bwMode="auto">
          <a:xfrm>
            <a:off x="3978275" y="2719388"/>
            <a:ext cx="2908300" cy="2185987"/>
            <a:chOff x="3325" y="1713"/>
            <a:chExt cx="1832" cy="1071"/>
          </a:xfrm>
        </p:grpSpPr>
        <p:sp>
          <p:nvSpPr>
            <p:cNvPr id="24589" name="Freeform 13"/>
            <p:cNvSpPr>
              <a:spLocks/>
            </p:cNvSpPr>
            <p:nvPr/>
          </p:nvSpPr>
          <p:spPr bwMode="auto">
            <a:xfrm>
              <a:off x="3325" y="1743"/>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24590" name="Freeform 14"/>
            <p:cNvSpPr>
              <a:spLocks/>
            </p:cNvSpPr>
            <p:nvPr/>
          </p:nvSpPr>
          <p:spPr bwMode="auto">
            <a:xfrm flipH="1">
              <a:off x="5026" y="1713"/>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grpSp>
      <p:sp>
        <p:nvSpPr>
          <p:cNvPr id="24591" name="Text Box 15"/>
          <p:cNvSpPr txBox="1">
            <a:spLocks noChangeArrowheads="1"/>
          </p:cNvSpPr>
          <p:nvPr/>
        </p:nvSpPr>
        <p:spPr bwMode="auto">
          <a:xfrm>
            <a:off x="2773363" y="3748088"/>
            <a:ext cx="819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j</a:t>
            </a:r>
          </a:p>
        </p:txBody>
      </p:sp>
      <p:sp>
        <p:nvSpPr>
          <p:cNvPr id="24592" name="Text Box 16"/>
          <p:cNvSpPr txBox="1">
            <a:spLocks noChangeArrowheads="1"/>
          </p:cNvSpPr>
          <p:nvPr/>
        </p:nvSpPr>
        <p:spPr bwMode="auto">
          <a:xfrm>
            <a:off x="2771775" y="3106738"/>
            <a:ext cx="819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i</a:t>
            </a:r>
          </a:p>
        </p:txBody>
      </p:sp>
      <p:sp>
        <p:nvSpPr>
          <p:cNvPr id="24593" name="Text Box 17"/>
          <p:cNvSpPr txBox="1">
            <a:spLocks noChangeArrowheads="1"/>
          </p:cNvSpPr>
          <p:nvPr/>
        </p:nvSpPr>
        <p:spPr bwMode="auto">
          <a:xfrm>
            <a:off x="4087813" y="2192338"/>
            <a:ext cx="715962"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i</a:t>
            </a:r>
          </a:p>
        </p:txBody>
      </p:sp>
      <p:sp>
        <p:nvSpPr>
          <p:cNvPr id="24594" name="AutoShape 18"/>
          <p:cNvSpPr>
            <a:spLocks noChangeArrowheads="1"/>
          </p:cNvSpPr>
          <p:nvPr/>
        </p:nvSpPr>
        <p:spPr bwMode="auto">
          <a:xfrm rot="5400000">
            <a:off x="1096963" y="2527300"/>
            <a:ext cx="757237" cy="1858963"/>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folHlink"/>
          </a:solidFill>
          <a:ln w="9525">
            <a:solidFill>
              <a:schemeClr val="tx1"/>
            </a:solidFill>
            <a:miter lim="800000"/>
            <a:headEnd/>
            <a:tailEnd type="none" w="lg" len="lg"/>
          </a:ln>
          <a:effectLst/>
        </p:spPr>
        <p:txBody>
          <a:bodyPr wrap="none" anchor="ctr"/>
          <a:lstStyle/>
          <a:p>
            <a:endParaRPr lang="en-US"/>
          </a:p>
        </p:txBody>
      </p:sp>
      <p:sp>
        <p:nvSpPr>
          <p:cNvPr id="24595" name="Line 19"/>
          <p:cNvSpPr>
            <a:spLocks noChangeShapeType="1"/>
          </p:cNvSpPr>
          <p:nvPr/>
        </p:nvSpPr>
        <p:spPr bwMode="auto">
          <a:xfrm>
            <a:off x="6315075" y="2028825"/>
            <a:ext cx="0" cy="471488"/>
          </a:xfrm>
          <a:prstGeom prst="line">
            <a:avLst/>
          </a:prstGeom>
          <a:noFill/>
          <a:ln w="9525">
            <a:solidFill>
              <a:schemeClr val="tx1"/>
            </a:solidFill>
            <a:round/>
            <a:headEnd/>
            <a:tailEnd type="triangle" w="med" len="med"/>
          </a:ln>
          <a:effectLst/>
        </p:spPr>
        <p:txBody>
          <a:bodyPr wrap="none"/>
          <a:lstStyle/>
          <a:p>
            <a:endParaRPr lang="en-US"/>
          </a:p>
        </p:txBody>
      </p:sp>
      <p:sp>
        <p:nvSpPr>
          <p:cNvPr id="24596" name="Text Box 20"/>
          <p:cNvSpPr txBox="1">
            <a:spLocks noChangeArrowheads="1"/>
          </p:cNvSpPr>
          <p:nvPr/>
        </p:nvSpPr>
        <p:spPr bwMode="auto">
          <a:xfrm>
            <a:off x="5908675" y="1589088"/>
            <a:ext cx="1208088" cy="457200"/>
          </a:xfrm>
          <a:prstGeom prst="rect">
            <a:avLst/>
          </a:prstGeom>
          <a:noFill/>
          <a:ln w="9525">
            <a:noFill/>
            <a:miter lim="800000"/>
            <a:headEnd/>
            <a:tailEnd/>
          </a:ln>
          <a:effectLst/>
        </p:spPr>
        <p:txBody>
          <a:bodyPr wrap="none">
            <a:spAutoFit/>
          </a:bodyPr>
          <a:lstStyle/>
          <a:p>
            <a:r>
              <a:rPr lang="en-US" sz="2400">
                <a:latin typeface="Times New Roman" pitchFamily="18" charset="0"/>
              </a:rPr>
              <a:t>New col</a:t>
            </a:r>
          </a:p>
        </p:txBody>
      </p:sp>
      <p:sp>
        <p:nvSpPr>
          <p:cNvPr id="24597" name="Text Box 21"/>
          <p:cNvSpPr txBox="1">
            <a:spLocks noChangeArrowheads="1"/>
          </p:cNvSpPr>
          <p:nvPr/>
        </p:nvSpPr>
        <p:spPr bwMode="auto">
          <a:xfrm>
            <a:off x="2493963" y="4375150"/>
            <a:ext cx="1311275" cy="457200"/>
          </a:xfrm>
          <a:prstGeom prst="rect">
            <a:avLst/>
          </a:prstGeom>
          <a:noFill/>
          <a:ln w="9525">
            <a:noFill/>
            <a:miter lim="800000"/>
            <a:headEnd/>
            <a:tailEnd/>
          </a:ln>
          <a:effectLst/>
        </p:spPr>
        <p:txBody>
          <a:bodyPr wrap="none">
            <a:spAutoFit/>
          </a:bodyPr>
          <a:lstStyle/>
          <a:p>
            <a:r>
              <a:rPr lang="en-US" sz="2400">
                <a:latin typeface="Times New Roman" pitchFamily="18" charset="0"/>
              </a:rPr>
              <a:t>New row</a:t>
            </a:r>
          </a:p>
        </p:txBody>
      </p:sp>
      <p:sp>
        <p:nvSpPr>
          <p:cNvPr id="24598" name="Text Box 22"/>
          <p:cNvSpPr txBox="1">
            <a:spLocks noChangeArrowheads="1"/>
          </p:cNvSpPr>
          <p:nvPr/>
        </p:nvSpPr>
        <p:spPr bwMode="auto">
          <a:xfrm>
            <a:off x="6122988" y="3035300"/>
            <a:ext cx="5080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4599" name="Text Box 23"/>
          <p:cNvSpPr txBox="1">
            <a:spLocks noChangeArrowheads="1"/>
          </p:cNvSpPr>
          <p:nvPr/>
        </p:nvSpPr>
        <p:spPr bwMode="auto">
          <a:xfrm>
            <a:off x="6169025" y="3740150"/>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4600" name="Text Box 24"/>
          <p:cNvSpPr txBox="1">
            <a:spLocks noChangeArrowheads="1"/>
          </p:cNvSpPr>
          <p:nvPr/>
        </p:nvSpPr>
        <p:spPr bwMode="auto">
          <a:xfrm>
            <a:off x="4351338" y="4392613"/>
            <a:ext cx="5080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4601" name="Text Box 25"/>
          <p:cNvSpPr txBox="1">
            <a:spLocks noChangeArrowheads="1"/>
          </p:cNvSpPr>
          <p:nvPr/>
        </p:nvSpPr>
        <p:spPr bwMode="auto">
          <a:xfrm>
            <a:off x="5265738" y="4392613"/>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grpSp>
        <p:nvGrpSpPr>
          <p:cNvPr id="24602" name="Group 26"/>
          <p:cNvGrpSpPr>
            <a:grpSpLocks/>
          </p:cNvGrpSpPr>
          <p:nvPr/>
        </p:nvGrpSpPr>
        <p:grpSpPr bwMode="auto">
          <a:xfrm rot="16200000">
            <a:off x="2263775" y="1271588"/>
            <a:ext cx="381000" cy="914400"/>
            <a:chOff x="4512" y="1008"/>
            <a:chExt cx="384" cy="960"/>
          </a:xfrm>
        </p:grpSpPr>
        <p:sp>
          <p:nvSpPr>
            <p:cNvPr id="24603" name="Oval 27"/>
            <p:cNvSpPr>
              <a:spLocks noChangeArrowheads="1"/>
            </p:cNvSpPr>
            <p:nvPr/>
          </p:nvSpPr>
          <p:spPr bwMode="auto">
            <a:xfrm>
              <a:off x="4512" y="1296"/>
              <a:ext cx="384" cy="384"/>
            </a:xfrm>
            <a:prstGeom prst="ellipse">
              <a:avLst/>
            </a:prstGeom>
            <a:noFill/>
            <a:ln w="28575">
              <a:solidFill>
                <a:schemeClr val="tx1"/>
              </a:solidFill>
              <a:round/>
              <a:headEnd/>
              <a:tailEnd/>
            </a:ln>
            <a:effectLst/>
          </p:spPr>
          <p:txBody>
            <a:bodyPr wrap="none" anchor="ctr"/>
            <a:lstStyle/>
            <a:p>
              <a:endParaRPr lang="en-US"/>
            </a:p>
          </p:txBody>
        </p:sp>
        <p:sp>
          <p:nvSpPr>
            <p:cNvPr id="24604" name="Line 28"/>
            <p:cNvSpPr>
              <a:spLocks noChangeShapeType="1"/>
            </p:cNvSpPr>
            <p:nvPr/>
          </p:nvSpPr>
          <p:spPr bwMode="auto">
            <a:xfrm>
              <a:off x="4704" y="1008"/>
              <a:ext cx="0" cy="288"/>
            </a:xfrm>
            <a:prstGeom prst="line">
              <a:avLst/>
            </a:prstGeom>
            <a:noFill/>
            <a:ln w="28575">
              <a:solidFill>
                <a:schemeClr val="tx1"/>
              </a:solidFill>
              <a:round/>
              <a:headEnd/>
              <a:tailEnd/>
            </a:ln>
            <a:effectLst/>
          </p:spPr>
          <p:txBody>
            <a:bodyPr wrap="none" anchor="ctr"/>
            <a:lstStyle/>
            <a:p>
              <a:endParaRPr lang="en-US"/>
            </a:p>
          </p:txBody>
        </p:sp>
        <p:sp>
          <p:nvSpPr>
            <p:cNvPr id="24605" name="Line 29"/>
            <p:cNvSpPr>
              <a:spLocks noChangeShapeType="1"/>
            </p:cNvSpPr>
            <p:nvPr/>
          </p:nvSpPr>
          <p:spPr bwMode="auto">
            <a:xfrm>
              <a:off x="4704" y="1680"/>
              <a:ext cx="0" cy="288"/>
            </a:xfrm>
            <a:prstGeom prst="line">
              <a:avLst/>
            </a:prstGeom>
            <a:noFill/>
            <a:ln w="28575">
              <a:solidFill>
                <a:schemeClr val="tx1"/>
              </a:solidFill>
              <a:round/>
              <a:headEnd/>
              <a:tailEnd/>
            </a:ln>
            <a:effectLst/>
          </p:spPr>
          <p:txBody>
            <a:bodyPr wrap="none" anchor="ctr"/>
            <a:lstStyle/>
            <a:p>
              <a:endParaRPr lang="en-US"/>
            </a:p>
          </p:txBody>
        </p:sp>
      </p:grpSp>
      <p:graphicFrame>
        <p:nvGraphicFramePr>
          <p:cNvPr id="24606" name="Object 30"/>
          <p:cNvGraphicFramePr>
            <a:graphicFrameLocks noChangeAspect="1"/>
          </p:cNvGraphicFramePr>
          <p:nvPr/>
        </p:nvGraphicFramePr>
        <p:xfrm>
          <a:off x="2324100" y="1677988"/>
          <a:ext cx="139700" cy="139700"/>
        </p:xfrm>
        <a:graphic>
          <a:graphicData uri="http://schemas.openxmlformats.org/presentationml/2006/ole">
            <p:oleObj spid="_x0000_s24606" name="Equation" r:id="rId4" imgW="139680" imgH="139680" progId="Equation.3">
              <p:embed/>
            </p:oleObj>
          </a:graphicData>
        </a:graphic>
      </p:graphicFrame>
      <p:graphicFrame>
        <p:nvGraphicFramePr>
          <p:cNvPr id="24607" name="Object 31"/>
          <p:cNvGraphicFramePr>
            <a:graphicFrameLocks noChangeAspect="1"/>
          </p:cNvGraphicFramePr>
          <p:nvPr/>
        </p:nvGraphicFramePr>
        <p:xfrm>
          <a:off x="2486025" y="1711325"/>
          <a:ext cx="127000" cy="76200"/>
        </p:xfrm>
        <a:graphic>
          <a:graphicData uri="http://schemas.openxmlformats.org/presentationml/2006/ole">
            <p:oleObj spid="_x0000_s24607" name="Equation" r:id="rId5" imgW="126720" imgH="75960" progId="Equation.3">
              <p:embed/>
            </p:oleObj>
          </a:graphicData>
        </a:graphic>
      </p:graphicFrame>
      <p:sp>
        <p:nvSpPr>
          <p:cNvPr id="24608" name="Freeform 32"/>
          <p:cNvSpPr>
            <a:spLocks/>
          </p:cNvSpPr>
          <p:nvPr/>
        </p:nvSpPr>
        <p:spPr bwMode="auto">
          <a:xfrm>
            <a:off x="7429500" y="2728913"/>
            <a:ext cx="200025" cy="2085975"/>
          </a:xfrm>
          <a:custGeom>
            <a:avLst/>
            <a:gdLst/>
            <a:ahLst/>
            <a:cxnLst>
              <a:cxn ang="0">
                <a:pos x="99" y="0"/>
              </a:cxn>
              <a:cxn ang="0">
                <a:pos x="0" y="9"/>
              </a:cxn>
              <a:cxn ang="0">
                <a:pos x="0" y="1314"/>
              </a:cxn>
              <a:cxn ang="0">
                <a:pos x="126" y="1314"/>
              </a:cxn>
            </a:cxnLst>
            <a:rect l="0" t="0" r="r" b="b"/>
            <a:pathLst>
              <a:path w="126" h="1314">
                <a:moveTo>
                  <a:pt x="99" y="0"/>
                </a:moveTo>
                <a:lnTo>
                  <a:pt x="0" y="9"/>
                </a:lnTo>
                <a:lnTo>
                  <a:pt x="0" y="1314"/>
                </a:lnTo>
                <a:lnTo>
                  <a:pt x="126" y="1314"/>
                </a:lnTo>
              </a:path>
            </a:pathLst>
          </a:custGeom>
          <a:noFill/>
          <a:ln w="9525">
            <a:solidFill>
              <a:schemeClr val="tx1"/>
            </a:solidFill>
            <a:round/>
            <a:headEnd/>
            <a:tailEnd/>
          </a:ln>
          <a:effectLst/>
        </p:spPr>
        <p:txBody>
          <a:bodyPr wrap="none"/>
          <a:lstStyle/>
          <a:p>
            <a:endParaRPr lang="en-US"/>
          </a:p>
        </p:txBody>
      </p:sp>
      <p:sp>
        <p:nvSpPr>
          <p:cNvPr id="24609" name="Freeform 33"/>
          <p:cNvSpPr>
            <a:spLocks/>
          </p:cNvSpPr>
          <p:nvPr/>
        </p:nvSpPr>
        <p:spPr bwMode="auto">
          <a:xfrm flipH="1">
            <a:off x="7843838" y="2728913"/>
            <a:ext cx="228600" cy="2085975"/>
          </a:xfrm>
          <a:custGeom>
            <a:avLst/>
            <a:gdLst/>
            <a:ahLst/>
            <a:cxnLst>
              <a:cxn ang="0">
                <a:pos x="99" y="0"/>
              </a:cxn>
              <a:cxn ang="0">
                <a:pos x="0" y="9"/>
              </a:cxn>
              <a:cxn ang="0">
                <a:pos x="0" y="1314"/>
              </a:cxn>
              <a:cxn ang="0">
                <a:pos x="126" y="1314"/>
              </a:cxn>
            </a:cxnLst>
            <a:rect l="0" t="0" r="r" b="b"/>
            <a:pathLst>
              <a:path w="126" h="1314">
                <a:moveTo>
                  <a:pt x="99" y="0"/>
                </a:moveTo>
                <a:lnTo>
                  <a:pt x="0" y="9"/>
                </a:lnTo>
                <a:lnTo>
                  <a:pt x="0" y="1314"/>
                </a:lnTo>
                <a:lnTo>
                  <a:pt x="126" y="1314"/>
                </a:lnTo>
              </a:path>
            </a:pathLst>
          </a:custGeom>
          <a:noFill/>
          <a:ln w="9525">
            <a:solidFill>
              <a:schemeClr val="tx1"/>
            </a:solidFill>
            <a:round/>
            <a:headEnd/>
            <a:tailEnd/>
          </a:ln>
          <a:effectLst/>
        </p:spPr>
        <p:txBody>
          <a:bodyPr wrap="none"/>
          <a:lstStyle/>
          <a:p>
            <a:endParaRPr lang="en-US"/>
          </a:p>
        </p:txBody>
      </p:sp>
      <p:sp>
        <p:nvSpPr>
          <p:cNvPr id="24610" name="Text Box 34"/>
          <p:cNvSpPr txBox="1">
            <a:spLocks noChangeArrowheads="1"/>
          </p:cNvSpPr>
          <p:nvPr/>
        </p:nvSpPr>
        <p:spPr bwMode="auto">
          <a:xfrm>
            <a:off x="7508875" y="4349750"/>
            <a:ext cx="369888"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E</a:t>
            </a:r>
            <a:endParaRPr lang="en-US" sz="2400" baseline="-25000">
              <a:latin typeface="Times New Roman" pitchFamily="18" charset="0"/>
            </a:endParaRPr>
          </a:p>
        </p:txBody>
      </p:sp>
      <p:sp>
        <p:nvSpPr>
          <p:cNvPr id="24611" name="Line 35"/>
          <p:cNvSpPr>
            <a:spLocks noChangeShapeType="1"/>
          </p:cNvSpPr>
          <p:nvPr/>
        </p:nvSpPr>
        <p:spPr bwMode="auto">
          <a:xfrm flipH="1">
            <a:off x="7758113" y="2271713"/>
            <a:ext cx="114300" cy="357187"/>
          </a:xfrm>
          <a:prstGeom prst="line">
            <a:avLst/>
          </a:prstGeom>
          <a:noFill/>
          <a:ln w="9525">
            <a:solidFill>
              <a:schemeClr val="tx1"/>
            </a:solidFill>
            <a:round/>
            <a:headEnd/>
            <a:tailEnd type="triangle" w="med" len="med"/>
          </a:ln>
          <a:effectLst/>
        </p:spPr>
        <p:txBody>
          <a:bodyPr wrap="none"/>
          <a:lstStyle/>
          <a:p>
            <a:endParaRPr lang="en-US"/>
          </a:p>
        </p:txBody>
      </p:sp>
      <p:sp>
        <p:nvSpPr>
          <p:cNvPr id="24612" name="Text Box 36"/>
          <p:cNvSpPr txBox="1">
            <a:spLocks noChangeArrowheads="1"/>
          </p:cNvSpPr>
          <p:nvPr/>
        </p:nvSpPr>
        <p:spPr bwMode="auto">
          <a:xfrm>
            <a:off x="7623175" y="1389063"/>
            <a:ext cx="944563" cy="822325"/>
          </a:xfrm>
          <a:prstGeom prst="rect">
            <a:avLst/>
          </a:prstGeom>
          <a:noFill/>
          <a:ln w="9525">
            <a:noFill/>
            <a:miter lim="800000"/>
            <a:headEnd/>
            <a:tailEnd/>
          </a:ln>
          <a:effectLst/>
        </p:spPr>
        <p:txBody>
          <a:bodyPr wrap="none">
            <a:spAutoFit/>
          </a:bodyPr>
          <a:lstStyle/>
          <a:p>
            <a:r>
              <a:rPr lang="en-US" sz="2400">
                <a:latin typeface="Times New Roman" pitchFamily="18" charset="0"/>
              </a:rPr>
              <a:t>RHS</a:t>
            </a:r>
          </a:p>
          <a:p>
            <a:r>
              <a:rPr lang="en-US" sz="2400">
                <a:latin typeface="Times New Roman" pitchFamily="18" charset="0"/>
              </a:rPr>
              <a:t>vector</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0" y="0"/>
            <a:ext cx="9144000" cy="914400"/>
          </a:xfrm>
          <a:prstGeom prst="rect">
            <a:avLst/>
          </a:prstGeom>
          <a:noFill/>
          <a:ln w="9525">
            <a:noFill/>
            <a:miter lim="800000"/>
            <a:headEnd/>
            <a:tailEnd/>
          </a:ln>
          <a:effectLst/>
        </p:spPr>
        <p:txBody>
          <a:bodyPr anchor="ctr"/>
          <a:lstStyle/>
          <a:p>
            <a:pPr algn="ctr"/>
            <a:r>
              <a:rPr lang="en-US" sz="4400" b="1">
                <a:solidFill>
                  <a:srgbClr val="FF0303"/>
                </a:solidFill>
              </a:rPr>
              <a:t>Example: Inductors</a:t>
            </a:r>
          </a:p>
        </p:txBody>
      </p:sp>
      <p:sp>
        <p:nvSpPr>
          <p:cNvPr id="18435"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aphicFrame>
        <p:nvGraphicFramePr>
          <p:cNvPr id="18436" name="Object 4"/>
          <p:cNvGraphicFramePr>
            <a:graphicFrameLocks noChangeAspect="1"/>
          </p:cNvGraphicFramePr>
          <p:nvPr/>
        </p:nvGraphicFramePr>
        <p:xfrm>
          <a:off x="1836738" y="1227138"/>
          <a:ext cx="3643312" cy="1136650"/>
        </p:xfrm>
        <a:graphic>
          <a:graphicData uri="http://schemas.openxmlformats.org/presentationml/2006/ole">
            <p:oleObj spid="_x0000_s18436" name="Equation" r:id="rId4" imgW="1384200" imgH="431640" progId="Equation.3">
              <p:embed/>
            </p:oleObj>
          </a:graphicData>
        </a:graphic>
      </p:graphicFrame>
      <p:graphicFrame>
        <p:nvGraphicFramePr>
          <p:cNvPr id="18437" name="Object 5"/>
          <p:cNvGraphicFramePr>
            <a:graphicFrameLocks noChangeAspect="1"/>
          </p:cNvGraphicFramePr>
          <p:nvPr/>
        </p:nvGraphicFramePr>
        <p:xfrm>
          <a:off x="1719263" y="2341563"/>
          <a:ext cx="4879975" cy="1136650"/>
        </p:xfrm>
        <a:graphic>
          <a:graphicData uri="http://schemas.openxmlformats.org/presentationml/2006/ole">
            <p:oleObj spid="_x0000_s18437" name="Equation" r:id="rId5" imgW="1854000" imgH="431640" progId="Equation.3">
              <p:embed/>
            </p:oleObj>
          </a:graphicData>
        </a:graphic>
      </p:graphicFrame>
      <p:sp>
        <p:nvSpPr>
          <p:cNvPr id="18438" name="AutoShape 6"/>
          <p:cNvSpPr>
            <a:spLocks/>
          </p:cNvSpPr>
          <p:nvPr/>
        </p:nvSpPr>
        <p:spPr bwMode="auto">
          <a:xfrm>
            <a:off x="1371600" y="1457325"/>
            <a:ext cx="357188" cy="2143125"/>
          </a:xfrm>
          <a:prstGeom prst="leftBrace">
            <a:avLst>
              <a:gd name="adj1" fmla="val 50000"/>
              <a:gd name="adj2" fmla="val 50000"/>
            </a:avLst>
          </a:prstGeom>
          <a:noFill/>
          <a:ln w="9525">
            <a:solidFill>
              <a:schemeClr val="tx1"/>
            </a:solidFill>
            <a:round/>
            <a:headEnd/>
            <a:tailEnd/>
          </a:ln>
          <a:effectLst/>
        </p:spPr>
        <p:txBody>
          <a:bodyPr wrap="none" anchor="ctr"/>
          <a:lstStyle/>
          <a:p>
            <a:endParaRPr lang="en-US"/>
          </a:p>
        </p:txBody>
      </p:sp>
      <p:grpSp>
        <p:nvGrpSpPr>
          <p:cNvPr id="18439" name="Group 7"/>
          <p:cNvGrpSpPr>
            <a:grpSpLocks/>
          </p:cNvGrpSpPr>
          <p:nvPr/>
        </p:nvGrpSpPr>
        <p:grpSpPr bwMode="auto">
          <a:xfrm>
            <a:off x="757238" y="2214563"/>
            <a:ext cx="6311900" cy="3789362"/>
            <a:chOff x="477" y="1395"/>
            <a:chExt cx="3976" cy="2387"/>
          </a:xfrm>
        </p:grpSpPr>
        <p:graphicFrame>
          <p:nvGraphicFramePr>
            <p:cNvPr id="18440" name="Object 8"/>
            <p:cNvGraphicFramePr>
              <a:graphicFrameLocks noChangeAspect="1"/>
            </p:cNvGraphicFramePr>
            <p:nvPr/>
          </p:nvGraphicFramePr>
          <p:xfrm>
            <a:off x="1328" y="2608"/>
            <a:ext cx="3125" cy="1174"/>
          </p:xfrm>
          <a:graphic>
            <a:graphicData uri="http://schemas.openxmlformats.org/presentationml/2006/ole">
              <p:oleObj spid="_x0000_s18440" name="Equation" r:id="rId6" imgW="2298600" imgH="863280" progId="Equation.3">
                <p:embed/>
              </p:oleObj>
            </a:graphicData>
          </a:graphic>
        </p:graphicFrame>
        <p:sp>
          <p:nvSpPr>
            <p:cNvPr id="18441" name="AutoShape 9"/>
            <p:cNvSpPr>
              <a:spLocks noChangeArrowheads="1"/>
            </p:cNvSpPr>
            <p:nvPr/>
          </p:nvSpPr>
          <p:spPr bwMode="auto">
            <a:xfrm>
              <a:off x="477" y="1395"/>
              <a:ext cx="279" cy="2133"/>
            </a:xfrm>
            <a:prstGeom prst="curvedRightArrow">
              <a:avLst>
                <a:gd name="adj1" fmla="val 152903"/>
                <a:gd name="adj2" fmla="val 305806"/>
                <a:gd name="adj3" fmla="val 33333"/>
              </a:avLst>
            </a:prstGeom>
            <a:solidFill>
              <a:schemeClr val="folHlink"/>
            </a:solidFill>
            <a:ln w="9525">
              <a:solidFill>
                <a:schemeClr val="tx1"/>
              </a:solidFill>
              <a:miter lim="800000"/>
              <a:headEnd/>
              <a:tailEnd/>
            </a:ln>
            <a:effectLst/>
          </p:spPr>
          <p:txBody>
            <a:bodyPr wrap="none" anchor="ct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8439"/>
                                        </p:tgtEl>
                                        <p:attrNameLst>
                                          <p:attrName>style.visibility</p:attrName>
                                        </p:attrNameLst>
                                      </p:cBhvr>
                                      <p:to>
                                        <p:strVal val="visible"/>
                                      </p:to>
                                    </p:set>
                                    <p:animEffect transition="in" filter="wipe(up)">
                                      <p:cBhvr>
                                        <p:cTn id="7" dur="500"/>
                                        <p:tgtEl>
                                          <p:spTgt spid="184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0" y="0"/>
            <a:ext cx="9144000" cy="914400"/>
          </a:xfrm>
          <a:prstGeom prst="rect">
            <a:avLst/>
          </a:prstGeom>
          <a:noFill/>
          <a:ln w="9525">
            <a:noFill/>
            <a:miter lim="800000"/>
            <a:headEnd/>
            <a:tailEnd/>
          </a:ln>
          <a:effectLst/>
        </p:spPr>
        <p:txBody>
          <a:bodyPr anchor="ctr"/>
          <a:lstStyle/>
          <a:p>
            <a:pPr algn="ctr"/>
            <a:r>
              <a:rPr lang="en-US" sz="4400" b="1">
                <a:solidFill>
                  <a:srgbClr val="FF0303"/>
                </a:solidFill>
              </a:rPr>
              <a:t>Example: Inductors</a:t>
            </a:r>
          </a:p>
        </p:txBody>
      </p:sp>
      <p:sp>
        <p:nvSpPr>
          <p:cNvPr id="19459"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19460" name="Line 4"/>
          <p:cNvSpPr>
            <a:spLocks noChangeShapeType="1"/>
          </p:cNvSpPr>
          <p:nvPr/>
        </p:nvSpPr>
        <p:spPr bwMode="auto">
          <a:xfrm>
            <a:off x="4273550" y="1811338"/>
            <a:ext cx="555625" cy="0"/>
          </a:xfrm>
          <a:prstGeom prst="line">
            <a:avLst/>
          </a:prstGeom>
          <a:noFill/>
          <a:ln w="28575">
            <a:solidFill>
              <a:schemeClr val="tx1"/>
            </a:solidFill>
            <a:round/>
            <a:headEnd/>
            <a:tailEnd/>
          </a:ln>
          <a:effectLst/>
        </p:spPr>
        <p:txBody>
          <a:bodyPr wrap="none"/>
          <a:lstStyle/>
          <a:p>
            <a:endParaRPr lang="en-US"/>
          </a:p>
        </p:txBody>
      </p:sp>
      <p:grpSp>
        <p:nvGrpSpPr>
          <p:cNvPr id="19461" name="Group 5"/>
          <p:cNvGrpSpPr>
            <a:grpSpLocks/>
          </p:cNvGrpSpPr>
          <p:nvPr/>
        </p:nvGrpSpPr>
        <p:grpSpPr bwMode="auto">
          <a:xfrm rot="5400000">
            <a:off x="3716338" y="2543175"/>
            <a:ext cx="979488" cy="230187"/>
            <a:chOff x="2928" y="2256"/>
            <a:chExt cx="864" cy="144"/>
          </a:xfrm>
        </p:grpSpPr>
        <p:sp>
          <p:nvSpPr>
            <p:cNvPr id="19462" name="Line 6"/>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19463" name="Line 7"/>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19464" name="Line 8"/>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19465" name="Line 9"/>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19466" name="Line 10"/>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19467" name="Line 11"/>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19468" name="Line 12"/>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19469" name="Line 13"/>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19470" name="Line 14"/>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19471" name="Line 15"/>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19472" name="Line 16"/>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19473" name="Line 17"/>
          <p:cNvSpPr>
            <a:spLocks noChangeShapeType="1"/>
          </p:cNvSpPr>
          <p:nvPr/>
        </p:nvSpPr>
        <p:spPr bwMode="auto">
          <a:xfrm flipV="1">
            <a:off x="4191000" y="1825625"/>
            <a:ext cx="0" cy="403225"/>
          </a:xfrm>
          <a:prstGeom prst="line">
            <a:avLst/>
          </a:prstGeom>
          <a:noFill/>
          <a:ln w="28575">
            <a:solidFill>
              <a:schemeClr val="tx1"/>
            </a:solidFill>
            <a:round/>
            <a:headEnd/>
            <a:tailEnd/>
          </a:ln>
          <a:effectLst/>
        </p:spPr>
        <p:txBody>
          <a:bodyPr wrap="none"/>
          <a:lstStyle/>
          <a:p>
            <a:endParaRPr lang="en-US"/>
          </a:p>
        </p:txBody>
      </p:sp>
      <p:sp>
        <p:nvSpPr>
          <p:cNvPr id="19474" name="Freeform 18"/>
          <p:cNvSpPr>
            <a:spLocks/>
          </p:cNvSpPr>
          <p:nvPr/>
        </p:nvSpPr>
        <p:spPr bwMode="auto">
          <a:xfrm>
            <a:off x="2730500" y="1809750"/>
            <a:ext cx="1730375" cy="460375"/>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US"/>
          </a:p>
        </p:txBody>
      </p:sp>
      <p:sp>
        <p:nvSpPr>
          <p:cNvPr id="19475" name="Freeform 19"/>
          <p:cNvSpPr>
            <a:spLocks/>
          </p:cNvSpPr>
          <p:nvPr/>
        </p:nvSpPr>
        <p:spPr bwMode="auto">
          <a:xfrm>
            <a:off x="5899150" y="1809750"/>
            <a:ext cx="3619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19476" name="Freeform 20"/>
          <p:cNvSpPr>
            <a:spLocks/>
          </p:cNvSpPr>
          <p:nvPr/>
        </p:nvSpPr>
        <p:spPr bwMode="auto">
          <a:xfrm>
            <a:off x="2730500" y="3076575"/>
            <a:ext cx="1495425" cy="346075"/>
          </a:xfrm>
          <a:custGeom>
            <a:avLst/>
            <a:gdLst/>
            <a:ahLst/>
            <a:cxnLst>
              <a:cxn ang="0">
                <a:pos x="0" y="0"/>
              </a:cxn>
              <a:cxn ang="0">
                <a:pos x="0" y="218"/>
              </a:cxn>
              <a:cxn ang="0">
                <a:pos x="1198" y="218"/>
              </a:cxn>
              <a:cxn ang="0">
                <a:pos x="1198" y="0"/>
              </a:cxn>
            </a:cxnLst>
            <a:rect l="0" t="0" r="r" b="b"/>
            <a:pathLst>
              <a:path w="1198" h="218">
                <a:moveTo>
                  <a:pt x="0" y="0"/>
                </a:moveTo>
                <a:lnTo>
                  <a:pt x="0" y="218"/>
                </a:lnTo>
                <a:lnTo>
                  <a:pt x="1198" y="218"/>
                </a:lnTo>
                <a:lnTo>
                  <a:pt x="1198" y="0"/>
                </a:lnTo>
              </a:path>
            </a:pathLst>
          </a:custGeom>
          <a:noFill/>
          <a:ln w="28575" cmpd="sng">
            <a:solidFill>
              <a:schemeClr val="tx1"/>
            </a:solidFill>
            <a:round/>
            <a:headEnd/>
            <a:tailEnd/>
          </a:ln>
          <a:effectLst/>
        </p:spPr>
        <p:txBody>
          <a:bodyPr wrap="none"/>
          <a:lstStyle/>
          <a:p>
            <a:endParaRPr lang="en-US"/>
          </a:p>
        </p:txBody>
      </p:sp>
      <p:sp>
        <p:nvSpPr>
          <p:cNvPr id="19477" name="Freeform 21"/>
          <p:cNvSpPr>
            <a:spLocks/>
          </p:cNvSpPr>
          <p:nvPr/>
        </p:nvSpPr>
        <p:spPr bwMode="auto">
          <a:xfrm>
            <a:off x="4073525" y="3021013"/>
            <a:ext cx="2201863" cy="401637"/>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grpSp>
        <p:nvGrpSpPr>
          <p:cNvPr id="19478" name="Group 22"/>
          <p:cNvGrpSpPr>
            <a:grpSpLocks/>
          </p:cNvGrpSpPr>
          <p:nvPr/>
        </p:nvGrpSpPr>
        <p:grpSpPr bwMode="auto">
          <a:xfrm>
            <a:off x="2543175" y="2227263"/>
            <a:ext cx="381000" cy="914400"/>
            <a:chOff x="1320" y="1725"/>
            <a:chExt cx="240" cy="576"/>
          </a:xfrm>
        </p:grpSpPr>
        <p:grpSp>
          <p:nvGrpSpPr>
            <p:cNvPr id="19479" name="Group 23"/>
            <p:cNvGrpSpPr>
              <a:grpSpLocks/>
            </p:cNvGrpSpPr>
            <p:nvPr/>
          </p:nvGrpSpPr>
          <p:grpSpPr bwMode="auto">
            <a:xfrm>
              <a:off x="1320" y="1725"/>
              <a:ext cx="240" cy="576"/>
              <a:chOff x="4512" y="1008"/>
              <a:chExt cx="384" cy="960"/>
            </a:xfrm>
          </p:grpSpPr>
          <p:sp>
            <p:nvSpPr>
              <p:cNvPr id="19480" name="Oval 24"/>
              <p:cNvSpPr>
                <a:spLocks noChangeArrowheads="1"/>
              </p:cNvSpPr>
              <p:nvPr/>
            </p:nvSpPr>
            <p:spPr bwMode="auto">
              <a:xfrm>
                <a:off x="4512" y="1296"/>
                <a:ext cx="384" cy="384"/>
              </a:xfrm>
              <a:prstGeom prst="ellipse">
                <a:avLst/>
              </a:prstGeom>
              <a:noFill/>
              <a:ln w="28575">
                <a:solidFill>
                  <a:schemeClr val="tx1"/>
                </a:solidFill>
                <a:round/>
                <a:headEnd/>
                <a:tailEnd/>
              </a:ln>
              <a:effectLst/>
            </p:spPr>
            <p:txBody>
              <a:bodyPr wrap="none" anchor="ctr"/>
              <a:lstStyle/>
              <a:p>
                <a:endParaRPr lang="en-US"/>
              </a:p>
            </p:txBody>
          </p:sp>
          <p:sp>
            <p:nvSpPr>
              <p:cNvPr id="19481" name="Line 25"/>
              <p:cNvSpPr>
                <a:spLocks noChangeShapeType="1"/>
              </p:cNvSpPr>
              <p:nvPr/>
            </p:nvSpPr>
            <p:spPr bwMode="auto">
              <a:xfrm>
                <a:off x="4704" y="1008"/>
                <a:ext cx="0" cy="288"/>
              </a:xfrm>
              <a:prstGeom prst="line">
                <a:avLst/>
              </a:prstGeom>
              <a:noFill/>
              <a:ln w="28575">
                <a:solidFill>
                  <a:schemeClr val="tx1"/>
                </a:solidFill>
                <a:round/>
                <a:headEnd/>
                <a:tailEnd/>
              </a:ln>
              <a:effectLst/>
            </p:spPr>
            <p:txBody>
              <a:bodyPr wrap="none" anchor="ctr"/>
              <a:lstStyle/>
              <a:p>
                <a:endParaRPr lang="en-US"/>
              </a:p>
            </p:txBody>
          </p:sp>
          <p:sp>
            <p:nvSpPr>
              <p:cNvPr id="19482" name="Line 26"/>
              <p:cNvSpPr>
                <a:spLocks noChangeShapeType="1"/>
              </p:cNvSpPr>
              <p:nvPr/>
            </p:nvSpPr>
            <p:spPr bwMode="auto">
              <a:xfrm>
                <a:off x="4704" y="1680"/>
                <a:ext cx="0" cy="288"/>
              </a:xfrm>
              <a:prstGeom prst="line">
                <a:avLst/>
              </a:prstGeom>
              <a:noFill/>
              <a:ln w="28575">
                <a:solidFill>
                  <a:schemeClr val="tx1"/>
                </a:solidFill>
                <a:round/>
                <a:headEnd/>
                <a:tailEnd/>
              </a:ln>
              <a:effectLst/>
            </p:spPr>
            <p:txBody>
              <a:bodyPr wrap="none" anchor="ctr"/>
              <a:lstStyle/>
              <a:p>
                <a:endParaRPr lang="en-US"/>
              </a:p>
            </p:txBody>
          </p:sp>
        </p:grpSp>
        <p:sp>
          <p:nvSpPr>
            <p:cNvPr id="19483" name="Line 27"/>
            <p:cNvSpPr>
              <a:spLocks noChangeShapeType="1"/>
            </p:cNvSpPr>
            <p:nvPr/>
          </p:nvSpPr>
          <p:spPr bwMode="auto">
            <a:xfrm flipV="1">
              <a:off x="1436" y="1924"/>
              <a:ext cx="0" cy="181"/>
            </a:xfrm>
            <a:prstGeom prst="line">
              <a:avLst/>
            </a:prstGeom>
            <a:noFill/>
            <a:ln w="28575">
              <a:solidFill>
                <a:schemeClr val="tx1"/>
              </a:solidFill>
              <a:round/>
              <a:headEnd/>
              <a:tailEnd type="triangle" w="med" len="med"/>
            </a:ln>
            <a:effectLst/>
          </p:spPr>
          <p:txBody>
            <a:bodyPr wrap="none"/>
            <a:lstStyle/>
            <a:p>
              <a:endParaRPr lang="en-US"/>
            </a:p>
          </p:txBody>
        </p:sp>
      </p:grpSp>
      <p:grpSp>
        <p:nvGrpSpPr>
          <p:cNvPr id="19484" name="Group 28"/>
          <p:cNvGrpSpPr>
            <a:grpSpLocks/>
          </p:cNvGrpSpPr>
          <p:nvPr/>
        </p:nvGrpSpPr>
        <p:grpSpPr bwMode="auto">
          <a:xfrm rot="5400000">
            <a:off x="5775325" y="2528888"/>
            <a:ext cx="979487" cy="230188"/>
            <a:chOff x="2928" y="2256"/>
            <a:chExt cx="864" cy="144"/>
          </a:xfrm>
        </p:grpSpPr>
        <p:sp>
          <p:nvSpPr>
            <p:cNvPr id="19485" name="Line 29"/>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19486" name="Line 30"/>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19487" name="Line 31"/>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19488" name="Line 32"/>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19489" name="Line 33"/>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19490" name="Line 34"/>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19491" name="Line 35"/>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19492" name="Line 36"/>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19493" name="Line 37"/>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19494" name="Line 38"/>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19495" name="Line 39"/>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19496" name="Text Box 40"/>
          <p:cNvSpPr txBox="1">
            <a:spLocks noChangeArrowheads="1"/>
          </p:cNvSpPr>
          <p:nvPr/>
        </p:nvSpPr>
        <p:spPr bwMode="auto">
          <a:xfrm>
            <a:off x="2108200" y="2541588"/>
            <a:ext cx="303213" cy="457200"/>
          </a:xfrm>
          <a:prstGeom prst="rect">
            <a:avLst/>
          </a:prstGeom>
          <a:noFill/>
          <a:ln w="9525">
            <a:noFill/>
            <a:miter lim="800000"/>
            <a:headEnd/>
            <a:tailEnd/>
          </a:ln>
          <a:effectLst/>
        </p:spPr>
        <p:txBody>
          <a:bodyPr wrap="none">
            <a:spAutoFit/>
          </a:bodyPr>
          <a:lstStyle/>
          <a:p>
            <a:r>
              <a:rPr lang="en-US" sz="2400">
                <a:latin typeface="Times New Roman" pitchFamily="18" charset="0"/>
              </a:rPr>
              <a:t>J</a:t>
            </a:r>
          </a:p>
        </p:txBody>
      </p:sp>
      <p:sp>
        <p:nvSpPr>
          <p:cNvPr id="19497" name="Text Box 41"/>
          <p:cNvSpPr txBox="1">
            <a:spLocks noChangeArrowheads="1"/>
          </p:cNvSpPr>
          <p:nvPr/>
        </p:nvSpPr>
        <p:spPr bwMode="auto">
          <a:xfrm>
            <a:off x="4354513" y="2576513"/>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1</a:t>
            </a:r>
          </a:p>
        </p:txBody>
      </p:sp>
      <p:grpSp>
        <p:nvGrpSpPr>
          <p:cNvPr id="19498" name="Group 42"/>
          <p:cNvGrpSpPr>
            <a:grpSpLocks/>
          </p:cNvGrpSpPr>
          <p:nvPr/>
        </p:nvGrpSpPr>
        <p:grpSpPr bwMode="auto">
          <a:xfrm>
            <a:off x="4364038" y="3402013"/>
            <a:ext cx="457200" cy="384175"/>
            <a:chOff x="1755" y="2450"/>
            <a:chExt cx="288" cy="242"/>
          </a:xfrm>
        </p:grpSpPr>
        <p:grpSp>
          <p:nvGrpSpPr>
            <p:cNvPr id="19499" name="Group 43"/>
            <p:cNvGrpSpPr>
              <a:grpSpLocks/>
            </p:cNvGrpSpPr>
            <p:nvPr/>
          </p:nvGrpSpPr>
          <p:grpSpPr bwMode="auto">
            <a:xfrm>
              <a:off x="1755" y="2596"/>
              <a:ext cx="288" cy="96"/>
              <a:chOff x="3792" y="2304"/>
              <a:chExt cx="288" cy="96"/>
            </a:xfrm>
          </p:grpSpPr>
          <p:sp>
            <p:nvSpPr>
              <p:cNvPr id="19500" name="Line 44"/>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US"/>
              </a:p>
            </p:txBody>
          </p:sp>
          <p:sp>
            <p:nvSpPr>
              <p:cNvPr id="19501" name="Line 45"/>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US"/>
              </a:p>
            </p:txBody>
          </p:sp>
          <p:sp>
            <p:nvSpPr>
              <p:cNvPr id="19502" name="Line 46"/>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US"/>
              </a:p>
            </p:txBody>
          </p:sp>
        </p:grpSp>
        <p:sp>
          <p:nvSpPr>
            <p:cNvPr id="19503" name="Line 47"/>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US"/>
            </a:p>
          </p:txBody>
        </p:sp>
      </p:grpSp>
      <p:sp>
        <p:nvSpPr>
          <p:cNvPr id="19504" name="Text Box 48"/>
          <p:cNvSpPr txBox="1">
            <a:spLocks noChangeArrowheads="1"/>
          </p:cNvSpPr>
          <p:nvPr/>
        </p:nvSpPr>
        <p:spPr bwMode="auto">
          <a:xfrm>
            <a:off x="2503488" y="12890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1</a:t>
            </a:r>
          </a:p>
        </p:txBody>
      </p:sp>
      <p:sp>
        <p:nvSpPr>
          <p:cNvPr id="19505" name="Oval 49"/>
          <p:cNvSpPr>
            <a:spLocks noChangeArrowheads="1"/>
          </p:cNvSpPr>
          <p:nvPr/>
        </p:nvSpPr>
        <p:spPr bwMode="auto">
          <a:xfrm>
            <a:off x="2503488" y="1354138"/>
            <a:ext cx="352425" cy="365125"/>
          </a:xfrm>
          <a:prstGeom prst="ellipse">
            <a:avLst/>
          </a:prstGeom>
          <a:noFill/>
          <a:ln w="9525">
            <a:solidFill>
              <a:schemeClr val="tx1"/>
            </a:solidFill>
            <a:round/>
            <a:headEnd/>
            <a:tailEnd/>
          </a:ln>
          <a:effectLst/>
        </p:spPr>
        <p:txBody>
          <a:bodyPr wrap="none" anchor="ctr"/>
          <a:lstStyle/>
          <a:p>
            <a:endParaRPr lang="en-US"/>
          </a:p>
        </p:txBody>
      </p:sp>
      <p:sp>
        <p:nvSpPr>
          <p:cNvPr id="19506" name="Text Box 50"/>
          <p:cNvSpPr txBox="1">
            <a:spLocks noChangeArrowheads="1"/>
          </p:cNvSpPr>
          <p:nvPr/>
        </p:nvSpPr>
        <p:spPr bwMode="auto">
          <a:xfrm>
            <a:off x="6213475" y="1211263"/>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2</a:t>
            </a:r>
          </a:p>
        </p:txBody>
      </p:sp>
      <p:sp>
        <p:nvSpPr>
          <p:cNvPr id="19507" name="Oval 51"/>
          <p:cNvSpPr>
            <a:spLocks noChangeArrowheads="1"/>
          </p:cNvSpPr>
          <p:nvPr/>
        </p:nvSpPr>
        <p:spPr bwMode="auto">
          <a:xfrm>
            <a:off x="6213475" y="1276350"/>
            <a:ext cx="352425" cy="365125"/>
          </a:xfrm>
          <a:prstGeom prst="ellipse">
            <a:avLst/>
          </a:prstGeom>
          <a:noFill/>
          <a:ln w="9525">
            <a:solidFill>
              <a:schemeClr val="tx1"/>
            </a:solidFill>
            <a:round/>
            <a:headEnd/>
            <a:tailEnd/>
          </a:ln>
          <a:effectLst/>
        </p:spPr>
        <p:txBody>
          <a:bodyPr wrap="none" anchor="ctr"/>
          <a:lstStyle/>
          <a:p>
            <a:endParaRPr lang="en-US"/>
          </a:p>
        </p:txBody>
      </p:sp>
      <p:grpSp>
        <p:nvGrpSpPr>
          <p:cNvPr id="19508" name="Group 52"/>
          <p:cNvGrpSpPr>
            <a:grpSpLocks/>
          </p:cNvGrpSpPr>
          <p:nvPr/>
        </p:nvGrpSpPr>
        <p:grpSpPr bwMode="auto">
          <a:xfrm rot="5400000">
            <a:off x="6877050" y="2462213"/>
            <a:ext cx="955675" cy="304800"/>
            <a:chOff x="2880" y="1296"/>
            <a:chExt cx="528" cy="192"/>
          </a:xfrm>
        </p:grpSpPr>
        <p:sp>
          <p:nvSpPr>
            <p:cNvPr id="19509" name="Line 53"/>
            <p:cNvSpPr>
              <a:spLocks noChangeShapeType="1"/>
            </p:cNvSpPr>
            <p:nvPr/>
          </p:nvSpPr>
          <p:spPr bwMode="auto">
            <a:xfrm>
              <a:off x="2880" y="1392"/>
              <a:ext cx="240" cy="0"/>
            </a:xfrm>
            <a:prstGeom prst="line">
              <a:avLst/>
            </a:prstGeom>
            <a:noFill/>
            <a:ln w="28575">
              <a:solidFill>
                <a:schemeClr val="tx1"/>
              </a:solidFill>
              <a:round/>
              <a:headEnd/>
              <a:tailEnd/>
            </a:ln>
            <a:effectLst/>
          </p:spPr>
          <p:txBody>
            <a:bodyPr wrap="none" anchor="ctr"/>
            <a:lstStyle/>
            <a:p>
              <a:endParaRPr lang="en-US"/>
            </a:p>
          </p:txBody>
        </p:sp>
        <p:sp>
          <p:nvSpPr>
            <p:cNvPr id="19510" name="Line 54"/>
            <p:cNvSpPr>
              <a:spLocks noChangeShapeType="1"/>
            </p:cNvSpPr>
            <p:nvPr/>
          </p:nvSpPr>
          <p:spPr bwMode="auto">
            <a:xfrm>
              <a:off x="3120" y="1296"/>
              <a:ext cx="0" cy="192"/>
            </a:xfrm>
            <a:prstGeom prst="line">
              <a:avLst/>
            </a:prstGeom>
            <a:noFill/>
            <a:ln w="28575">
              <a:solidFill>
                <a:schemeClr val="tx1"/>
              </a:solidFill>
              <a:round/>
              <a:headEnd/>
              <a:tailEnd/>
            </a:ln>
            <a:effectLst/>
          </p:spPr>
          <p:txBody>
            <a:bodyPr wrap="none" anchor="ctr"/>
            <a:lstStyle/>
            <a:p>
              <a:endParaRPr lang="en-US"/>
            </a:p>
          </p:txBody>
        </p:sp>
        <p:sp>
          <p:nvSpPr>
            <p:cNvPr id="19511" name="Freeform 55"/>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28575" cmpd="sng">
              <a:solidFill>
                <a:schemeClr val="tx1"/>
              </a:solidFill>
              <a:round/>
              <a:headEnd/>
              <a:tailEnd/>
            </a:ln>
            <a:effectLst/>
          </p:spPr>
          <p:txBody>
            <a:bodyPr wrap="none" anchor="ctr"/>
            <a:lstStyle/>
            <a:p>
              <a:endParaRPr lang="en-US"/>
            </a:p>
          </p:txBody>
        </p:sp>
        <p:sp>
          <p:nvSpPr>
            <p:cNvPr id="19512" name="Line 56"/>
            <p:cNvSpPr>
              <a:spLocks noChangeShapeType="1"/>
            </p:cNvSpPr>
            <p:nvPr/>
          </p:nvSpPr>
          <p:spPr bwMode="auto">
            <a:xfrm>
              <a:off x="3168" y="1392"/>
              <a:ext cx="240" cy="0"/>
            </a:xfrm>
            <a:prstGeom prst="line">
              <a:avLst/>
            </a:prstGeom>
            <a:noFill/>
            <a:ln w="28575">
              <a:solidFill>
                <a:schemeClr val="tx1"/>
              </a:solidFill>
              <a:round/>
              <a:headEnd/>
              <a:tailEnd/>
            </a:ln>
            <a:effectLst/>
          </p:spPr>
          <p:txBody>
            <a:bodyPr wrap="none" anchor="ctr"/>
            <a:lstStyle/>
            <a:p>
              <a:endParaRPr lang="en-US"/>
            </a:p>
          </p:txBody>
        </p:sp>
      </p:grpSp>
      <p:sp>
        <p:nvSpPr>
          <p:cNvPr id="19513" name="Text Box 57"/>
          <p:cNvSpPr txBox="1">
            <a:spLocks noChangeArrowheads="1"/>
          </p:cNvSpPr>
          <p:nvPr/>
        </p:nvSpPr>
        <p:spPr bwMode="auto">
          <a:xfrm>
            <a:off x="6434138" y="2503488"/>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19514" name="Text Box 58"/>
          <p:cNvSpPr txBox="1">
            <a:spLocks noChangeArrowheads="1"/>
          </p:cNvSpPr>
          <p:nvPr/>
        </p:nvSpPr>
        <p:spPr bwMode="auto">
          <a:xfrm>
            <a:off x="7600950" y="2492375"/>
            <a:ext cx="488950" cy="457200"/>
          </a:xfrm>
          <a:prstGeom prst="rect">
            <a:avLst/>
          </a:prstGeom>
          <a:noFill/>
          <a:ln w="9525">
            <a:noFill/>
            <a:miter lim="800000"/>
            <a:headEnd/>
            <a:tailEnd/>
          </a:ln>
          <a:effectLst/>
        </p:spPr>
        <p:txBody>
          <a:bodyPr wrap="none">
            <a:spAutoFit/>
          </a:bodyPr>
          <a:lstStyle/>
          <a:p>
            <a:r>
              <a:rPr lang="en-US" sz="2400">
                <a:latin typeface="Times New Roman" pitchFamily="18" charset="0"/>
              </a:rPr>
              <a:t>C</a:t>
            </a:r>
            <a:r>
              <a:rPr lang="en-US" sz="2400" baseline="-25000">
                <a:latin typeface="Times New Roman" pitchFamily="18" charset="0"/>
              </a:rPr>
              <a:t>1</a:t>
            </a:r>
          </a:p>
        </p:txBody>
      </p:sp>
      <p:grpSp>
        <p:nvGrpSpPr>
          <p:cNvPr id="19515" name="Group 59"/>
          <p:cNvGrpSpPr>
            <a:grpSpLocks/>
          </p:cNvGrpSpPr>
          <p:nvPr/>
        </p:nvGrpSpPr>
        <p:grpSpPr bwMode="auto">
          <a:xfrm>
            <a:off x="4527550" y="1660525"/>
            <a:ext cx="1676400" cy="304800"/>
            <a:chOff x="2832" y="1680"/>
            <a:chExt cx="1056" cy="192"/>
          </a:xfrm>
        </p:grpSpPr>
        <p:sp>
          <p:nvSpPr>
            <p:cNvPr id="19516" name="Line 60"/>
            <p:cNvSpPr>
              <a:spLocks noChangeShapeType="1"/>
            </p:cNvSpPr>
            <p:nvPr/>
          </p:nvSpPr>
          <p:spPr bwMode="auto">
            <a:xfrm>
              <a:off x="2832" y="1776"/>
              <a:ext cx="240" cy="0"/>
            </a:xfrm>
            <a:prstGeom prst="line">
              <a:avLst/>
            </a:prstGeom>
            <a:noFill/>
            <a:ln w="9525">
              <a:solidFill>
                <a:schemeClr val="tx1"/>
              </a:solidFill>
              <a:round/>
              <a:headEnd/>
              <a:tailEnd/>
            </a:ln>
            <a:effectLst/>
          </p:spPr>
          <p:txBody>
            <a:bodyPr wrap="none" anchor="ctr"/>
            <a:lstStyle/>
            <a:p>
              <a:endParaRPr lang="en-US"/>
            </a:p>
          </p:txBody>
        </p:sp>
        <p:sp>
          <p:nvSpPr>
            <p:cNvPr id="19517" name="Freeform 61"/>
            <p:cNvSpPr>
              <a:spLocks/>
            </p:cNvSpPr>
            <p:nvPr/>
          </p:nvSpPr>
          <p:spPr bwMode="auto">
            <a:xfrm>
              <a:off x="3072" y="1680"/>
              <a:ext cx="576" cy="192"/>
            </a:xfrm>
            <a:custGeom>
              <a:avLst/>
              <a:gdLst/>
              <a:ahLst/>
              <a:cxnLst>
                <a:cxn ang="0">
                  <a:pos x="0" y="96"/>
                </a:cxn>
                <a:cxn ang="0">
                  <a:pos x="96" y="0"/>
                </a:cxn>
                <a:cxn ang="0">
                  <a:pos x="192" y="96"/>
                </a:cxn>
                <a:cxn ang="0">
                  <a:pos x="144" y="192"/>
                </a:cxn>
                <a:cxn ang="0">
                  <a:pos x="96" y="96"/>
                </a:cxn>
                <a:cxn ang="0">
                  <a:pos x="192" y="0"/>
                </a:cxn>
                <a:cxn ang="0">
                  <a:pos x="288" y="96"/>
                </a:cxn>
                <a:cxn ang="0">
                  <a:pos x="240" y="192"/>
                </a:cxn>
                <a:cxn ang="0">
                  <a:pos x="192" y="96"/>
                </a:cxn>
                <a:cxn ang="0">
                  <a:pos x="288" y="0"/>
                </a:cxn>
                <a:cxn ang="0">
                  <a:pos x="384" y="96"/>
                </a:cxn>
                <a:cxn ang="0">
                  <a:pos x="336" y="192"/>
                </a:cxn>
                <a:cxn ang="0">
                  <a:pos x="288" y="96"/>
                </a:cxn>
                <a:cxn ang="0">
                  <a:pos x="384" y="0"/>
                </a:cxn>
                <a:cxn ang="0">
                  <a:pos x="480" y="96"/>
                </a:cxn>
                <a:cxn ang="0">
                  <a:pos x="432" y="192"/>
                </a:cxn>
                <a:cxn ang="0">
                  <a:pos x="384" y="96"/>
                </a:cxn>
                <a:cxn ang="0">
                  <a:pos x="480" y="0"/>
                </a:cxn>
                <a:cxn ang="0">
                  <a:pos x="576" y="96"/>
                </a:cxn>
              </a:cxnLst>
              <a:rect l="0" t="0" r="r" b="b"/>
              <a:pathLst>
                <a:path w="576" h="192">
                  <a:moveTo>
                    <a:pt x="0" y="96"/>
                  </a:moveTo>
                  <a:cubicBezTo>
                    <a:pt x="32" y="48"/>
                    <a:pt x="64" y="0"/>
                    <a:pt x="96" y="0"/>
                  </a:cubicBezTo>
                  <a:cubicBezTo>
                    <a:pt x="128" y="0"/>
                    <a:pt x="184" y="64"/>
                    <a:pt x="192" y="96"/>
                  </a:cubicBezTo>
                  <a:cubicBezTo>
                    <a:pt x="200" y="128"/>
                    <a:pt x="160" y="192"/>
                    <a:pt x="144" y="192"/>
                  </a:cubicBezTo>
                  <a:cubicBezTo>
                    <a:pt x="128" y="192"/>
                    <a:pt x="88" y="128"/>
                    <a:pt x="96" y="96"/>
                  </a:cubicBezTo>
                  <a:cubicBezTo>
                    <a:pt x="104" y="64"/>
                    <a:pt x="160" y="0"/>
                    <a:pt x="192" y="0"/>
                  </a:cubicBezTo>
                  <a:cubicBezTo>
                    <a:pt x="224" y="0"/>
                    <a:pt x="280" y="64"/>
                    <a:pt x="288" y="96"/>
                  </a:cubicBezTo>
                  <a:cubicBezTo>
                    <a:pt x="296" y="128"/>
                    <a:pt x="256" y="192"/>
                    <a:pt x="240" y="192"/>
                  </a:cubicBezTo>
                  <a:cubicBezTo>
                    <a:pt x="224" y="192"/>
                    <a:pt x="184" y="128"/>
                    <a:pt x="192" y="96"/>
                  </a:cubicBezTo>
                  <a:cubicBezTo>
                    <a:pt x="200" y="64"/>
                    <a:pt x="256" y="0"/>
                    <a:pt x="288" y="0"/>
                  </a:cubicBezTo>
                  <a:cubicBezTo>
                    <a:pt x="320" y="0"/>
                    <a:pt x="376" y="64"/>
                    <a:pt x="384" y="96"/>
                  </a:cubicBezTo>
                  <a:cubicBezTo>
                    <a:pt x="392" y="128"/>
                    <a:pt x="352" y="192"/>
                    <a:pt x="336" y="192"/>
                  </a:cubicBezTo>
                  <a:cubicBezTo>
                    <a:pt x="320" y="192"/>
                    <a:pt x="280" y="128"/>
                    <a:pt x="288" y="96"/>
                  </a:cubicBezTo>
                  <a:cubicBezTo>
                    <a:pt x="296" y="64"/>
                    <a:pt x="352" y="0"/>
                    <a:pt x="384" y="0"/>
                  </a:cubicBezTo>
                  <a:cubicBezTo>
                    <a:pt x="416" y="0"/>
                    <a:pt x="472" y="64"/>
                    <a:pt x="480" y="96"/>
                  </a:cubicBezTo>
                  <a:cubicBezTo>
                    <a:pt x="488" y="128"/>
                    <a:pt x="448" y="192"/>
                    <a:pt x="432" y="192"/>
                  </a:cubicBezTo>
                  <a:cubicBezTo>
                    <a:pt x="416" y="192"/>
                    <a:pt x="376" y="128"/>
                    <a:pt x="384" y="96"/>
                  </a:cubicBezTo>
                  <a:cubicBezTo>
                    <a:pt x="392" y="64"/>
                    <a:pt x="448" y="0"/>
                    <a:pt x="480" y="0"/>
                  </a:cubicBezTo>
                  <a:cubicBezTo>
                    <a:pt x="512" y="0"/>
                    <a:pt x="560" y="80"/>
                    <a:pt x="576" y="96"/>
                  </a:cubicBezTo>
                </a:path>
              </a:pathLst>
            </a:custGeom>
            <a:noFill/>
            <a:ln w="28575" cmpd="sng">
              <a:solidFill>
                <a:schemeClr val="tx1"/>
              </a:solidFill>
              <a:round/>
              <a:headEnd/>
              <a:tailEnd/>
            </a:ln>
            <a:effectLst/>
          </p:spPr>
          <p:txBody>
            <a:bodyPr wrap="none" anchor="ctr"/>
            <a:lstStyle/>
            <a:p>
              <a:endParaRPr lang="en-US"/>
            </a:p>
          </p:txBody>
        </p:sp>
        <p:sp>
          <p:nvSpPr>
            <p:cNvPr id="19518" name="Line 62"/>
            <p:cNvSpPr>
              <a:spLocks noChangeShapeType="1"/>
            </p:cNvSpPr>
            <p:nvPr/>
          </p:nvSpPr>
          <p:spPr bwMode="auto">
            <a:xfrm>
              <a:off x="3648" y="1776"/>
              <a:ext cx="240" cy="0"/>
            </a:xfrm>
            <a:prstGeom prst="line">
              <a:avLst/>
            </a:prstGeom>
            <a:noFill/>
            <a:ln w="9525">
              <a:solidFill>
                <a:schemeClr val="tx1"/>
              </a:solidFill>
              <a:round/>
              <a:headEnd/>
              <a:tailEnd/>
            </a:ln>
            <a:effectLst/>
          </p:spPr>
          <p:txBody>
            <a:bodyPr wrap="none" anchor="ctr"/>
            <a:lstStyle/>
            <a:p>
              <a:endParaRPr lang="en-US"/>
            </a:p>
          </p:txBody>
        </p:sp>
      </p:grpSp>
      <p:sp>
        <p:nvSpPr>
          <p:cNvPr id="19519" name="Freeform 63"/>
          <p:cNvSpPr>
            <a:spLocks/>
          </p:cNvSpPr>
          <p:nvPr/>
        </p:nvSpPr>
        <p:spPr bwMode="auto">
          <a:xfrm>
            <a:off x="6234113" y="1809750"/>
            <a:ext cx="11239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19520" name="Freeform 64"/>
          <p:cNvSpPr>
            <a:spLocks/>
          </p:cNvSpPr>
          <p:nvPr/>
        </p:nvSpPr>
        <p:spPr bwMode="auto">
          <a:xfrm>
            <a:off x="5154613" y="3021013"/>
            <a:ext cx="2201862" cy="401637"/>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sp>
        <p:nvSpPr>
          <p:cNvPr id="19521" name="Text Box 65"/>
          <p:cNvSpPr txBox="1">
            <a:spLocks noChangeArrowheads="1"/>
          </p:cNvSpPr>
          <p:nvPr/>
        </p:nvSpPr>
        <p:spPr bwMode="auto">
          <a:xfrm>
            <a:off x="4949825" y="1106488"/>
            <a:ext cx="471488" cy="457200"/>
          </a:xfrm>
          <a:prstGeom prst="rect">
            <a:avLst/>
          </a:prstGeom>
          <a:noFill/>
          <a:ln w="9525">
            <a:noFill/>
            <a:miter lim="800000"/>
            <a:headEnd/>
            <a:tailEnd/>
          </a:ln>
          <a:effectLst/>
        </p:spPr>
        <p:txBody>
          <a:bodyPr wrap="none">
            <a:spAutoFit/>
          </a:bodyPr>
          <a:lstStyle/>
          <a:p>
            <a:r>
              <a:rPr lang="en-US" sz="2400">
                <a:latin typeface="Times New Roman" pitchFamily="18" charset="0"/>
              </a:rPr>
              <a:t>L</a:t>
            </a:r>
            <a:r>
              <a:rPr lang="en-US" sz="2400" baseline="-25000">
                <a:latin typeface="Times New Roman" pitchFamily="18" charset="0"/>
              </a:rPr>
              <a:t>1</a:t>
            </a:r>
          </a:p>
        </p:txBody>
      </p:sp>
      <p:grpSp>
        <p:nvGrpSpPr>
          <p:cNvPr id="19522" name="Group 66"/>
          <p:cNvGrpSpPr>
            <a:grpSpLocks/>
          </p:cNvGrpSpPr>
          <p:nvPr/>
        </p:nvGrpSpPr>
        <p:grpSpPr bwMode="auto">
          <a:xfrm>
            <a:off x="757238" y="2214563"/>
            <a:ext cx="6311900" cy="3789362"/>
            <a:chOff x="477" y="1395"/>
            <a:chExt cx="3976" cy="2387"/>
          </a:xfrm>
        </p:grpSpPr>
        <p:graphicFrame>
          <p:nvGraphicFramePr>
            <p:cNvPr id="19523" name="Object 67"/>
            <p:cNvGraphicFramePr>
              <a:graphicFrameLocks noChangeAspect="1"/>
            </p:cNvGraphicFramePr>
            <p:nvPr/>
          </p:nvGraphicFramePr>
          <p:xfrm>
            <a:off x="1328" y="2608"/>
            <a:ext cx="3125" cy="1174"/>
          </p:xfrm>
          <a:graphic>
            <a:graphicData uri="http://schemas.openxmlformats.org/presentationml/2006/ole">
              <p:oleObj spid="_x0000_s19523" name="Equation" r:id="rId4" imgW="2298600" imgH="863280" progId="Equation.3">
                <p:embed/>
              </p:oleObj>
            </a:graphicData>
          </a:graphic>
        </p:graphicFrame>
        <p:sp>
          <p:nvSpPr>
            <p:cNvPr id="19524" name="AutoShape 68"/>
            <p:cNvSpPr>
              <a:spLocks noChangeArrowheads="1"/>
            </p:cNvSpPr>
            <p:nvPr/>
          </p:nvSpPr>
          <p:spPr bwMode="auto">
            <a:xfrm>
              <a:off x="477" y="1395"/>
              <a:ext cx="279" cy="2133"/>
            </a:xfrm>
            <a:prstGeom prst="curvedRightArrow">
              <a:avLst>
                <a:gd name="adj1" fmla="val 152903"/>
                <a:gd name="adj2" fmla="val 305806"/>
                <a:gd name="adj3" fmla="val 33333"/>
              </a:avLst>
            </a:prstGeom>
            <a:solidFill>
              <a:schemeClr val="folHlink"/>
            </a:solidFill>
            <a:ln w="9525">
              <a:solidFill>
                <a:schemeClr val="tx1"/>
              </a:solidFill>
              <a:miter lim="800000"/>
              <a:headEnd/>
              <a:tailEnd/>
            </a:ln>
            <a:effectLst/>
          </p:spPr>
          <p:txBody>
            <a:bodyPr wrap="none" anchor="ctr"/>
            <a:lstStyle/>
            <a:p>
              <a:endParaRPr lang="en-US"/>
            </a:p>
          </p:txBody>
        </p:sp>
      </p:grpSp>
      <p:sp>
        <p:nvSpPr>
          <p:cNvPr id="19525" name="Oval 69"/>
          <p:cNvSpPr>
            <a:spLocks noChangeArrowheads="1"/>
          </p:cNvSpPr>
          <p:nvPr/>
        </p:nvSpPr>
        <p:spPr bwMode="auto">
          <a:xfrm>
            <a:off x="2800350" y="4171950"/>
            <a:ext cx="600075" cy="928688"/>
          </a:xfrm>
          <a:prstGeom prst="ellipse">
            <a:avLst/>
          </a:prstGeom>
          <a:noFill/>
          <a:ln w="9525">
            <a:solidFill>
              <a:schemeClr val="hlink"/>
            </a:solidFill>
            <a:round/>
            <a:headEnd/>
            <a:tailEnd/>
          </a:ln>
          <a:effectLst/>
        </p:spPr>
        <p:txBody>
          <a:bodyPr wrap="none" anchor="ctr"/>
          <a:lstStyle/>
          <a:p>
            <a:endParaRPr lang="en-US"/>
          </a:p>
        </p:txBody>
      </p:sp>
      <p:sp>
        <p:nvSpPr>
          <p:cNvPr id="19526" name="Oval 70"/>
          <p:cNvSpPr>
            <a:spLocks noChangeArrowheads="1"/>
          </p:cNvSpPr>
          <p:nvPr/>
        </p:nvSpPr>
        <p:spPr bwMode="auto">
          <a:xfrm>
            <a:off x="2628900" y="5057775"/>
            <a:ext cx="600075" cy="928688"/>
          </a:xfrm>
          <a:prstGeom prst="ellipse">
            <a:avLst/>
          </a:prstGeom>
          <a:noFill/>
          <a:ln w="9525">
            <a:solidFill>
              <a:schemeClr val="hlink"/>
            </a:solidFill>
            <a:round/>
            <a:headEnd/>
            <a:tailEnd/>
          </a:ln>
          <a:effectLst/>
        </p:spPr>
        <p:txBody>
          <a:bodyPr wrap="none" anchor="ctr"/>
          <a:lstStyle/>
          <a:p>
            <a:endParaRPr lang="en-US"/>
          </a:p>
        </p:txBody>
      </p:sp>
      <p:sp>
        <p:nvSpPr>
          <p:cNvPr id="19527" name="Oval 71"/>
          <p:cNvSpPr>
            <a:spLocks noChangeArrowheads="1"/>
          </p:cNvSpPr>
          <p:nvPr/>
        </p:nvSpPr>
        <p:spPr bwMode="auto">
          <a:xfrm>
            <a:off x="4186238" y="5057775"/>
            <a:ext cx="600075" cy="928688"/>
          </a:xfrm>
          <a:prstGeom prst="ellipse">
            <a:avLst/>
          </a:prstGeom>
          <a:noFill/>
          <a:ln w="9525">
            <a:solidFill>
              <a:schemeClr val="hlink"/>
            </a:solidFill>
            <a:round/>
            <a:headEnd/>
            <a:tailEnd/>
          </a:ln>
          <a:effectLst/>
        </p:spPr>
        <p:txBody>
          <a:bodyPr wrap="none" anchor="ctr"/>
          <a:lstStyle/>
          <a:p>
            <a:endParaRPr lang="en-US"/>
          </a:p>
        </p:txBody>
      </p:sp>
      <p:sp>
        <p:nvSpPr>
          <p:cNvPr id="19528" name="Oval 72"/>
          <p:cNvSpPr>
            <a:spLocks noChangeArrowheads="1"/>
          </p:cNvSpPr>
          <p:nvPr/>
        </p:nvSpPr>
        <p:spPr bwMode="auto">
          <a:xfrm>
            <a:off x="4371975" y="4186238"/>
            <a:ext cx="600075" cy="928687"/>
          </a:xfrm>
          <a:prstGeom prst="ellipse">
            <a:avLst/>
          </a:prstGeom>
          <a:noFill/>
          <a:ln w="9525">
            <a:solidFill>
              <a:schemeClr val="hlink"/>
            </a:solidFill>
            <a:round/>
            <a:headEnd/>
            <a:tailEnd/>
          </a:ln>
          <a:effectLst/>
        </p:spPr>
        <p:txBody>
          <a:bodyPr wrap="none"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9522"/>
                                        </p:tgtEl>
                                        <p:attrNameLst>
                                          <p:attrName>style.visibility</p:attrName>
                                        </p:attrNameLst>
                                      </p:cBhvr>
                                      <p:to>
                                        <p:strVal val="visible"/>
                                      </p:to>
                                    </p:set>
                                    <p:animEffect transition="in" filter="wipe(up)">
                                      <p:cBhvr>
                                        <p:cTn id="7" dur="500"/>
                                        <p:tgtEl>
                                          <p:spTgt spid="1952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528"/>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19527"/>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9526"/>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195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25" grpId="0" animBg="1"/>
      <p:bldP spid="19526" grpId="0" animBg="1"/>
      <p:bldP spid="19527" grpId="0" animBg="1"/>
      <p:bldP spid="195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0" y="0"/>
            <a:ext cx="9144000" cy="914400"/>
          </a:xfrm>
          <a:prstGeom prst="rect">
            <a:avLst/>
          </a:prstGeom>
          <a:noFill/>
          <a:ln w="9525">
            <a:noFill/>
            <a:miter lim="800000"/>
            <a:headEnd/>
            <a:tailEnd/>
          </a:ln>
          <a:effectLst/>
        </p:spPr>
        <p:txBody>
          <a:bodyPr anchor="ctr"/>
          <a:lstStyle/>
          <a:p>
            <a:pPr algn="ctr"/>
            <a:r>
              <a:rPr lang="en-US" sz="4400" b="1">
                <a:solidFill>
                  <a:srgbClr val="FF0303"/>
                </a:solidFill>
              </a:rPr>
              <a:t>MNA Formulation</a:t>
            </a:r>
          </a:p>
        </p:txBody>
      </p:sp>
      <p:sp>
        <p:nvSpPr>
          <p:cNvPr id="20483"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20484" name="Line 4"/>
          <p:cNvSpPr>
            <a:spLocks noChangeShapeType="1"/>
          </p:cNvSpPr>
          <p:nvPr/>
        </p:nvSpPr>
        <p:spPr bwMode="auto">
          <a:xfrm>
            <a:off x="4273550" y="1811338"/>
            <a:ext cx="555625" cy="0"/>
          </a:xfrm>
          <a:prstGeom prst="line">
            <a:avLst/>
          </a:prstGeom>
          <a:noFill/>
          <a:ln w="28575">
            <a:solidFill>
              <a:schemeClr val="tx1"/>
            </a:solidFill>
            <a:round/>
            <a:headEnd/>
            <a:tailEnd/>
          </a:ln>
          <a:effectLst/>
        </p:spPr>
        <p:txBody>
          <a:bodyPr wrap="none"/>
          <a:lstStyle/>
          <a:p>
            <a:endParaRPr lang="en-US"/>
          </a:p>
        </p:txBody>
      </p:sp>
      <p:grpSp>
        <p:nvGrpSpPr>
          <p:cNvPr id="20485" name="Group 5"/>
          <p:cNvGrpSpPr>
            <a:grpSpLocks/>
          </p:cNvGrpSpPr>
          <p:nvPr/>
        </p:nvGrpSpPr>
        <p:grpSpPr bwMode="auto">
          <a:xfrm rot="5400000">
            <a:off x="3716338" y="2543175"/>
            <a:ext cx="979488" cy="230187"/>
            <a:chOff x="2928" y="2256"/>
            <a:chExt cx="864" cy="144"/>
          </a:xfrm>
        </p:grpSpPr>
        <p:sp>
          <p:nvSpPr>
            <p:cNvPr id="20486" name="Line 6"/>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20487" name="Line 7"/>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20488" name="Line 8"/>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20489" name="Line 9"/>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20490" name="Line 10"/>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20491" name="Line 11"/>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20492" name="Line 12"/>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20493" name="Line 13"/>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20494" name="Line 14"/>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20495" name="Line 15"/>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20496" name="Line 16"/>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20497" name="Line 17"/>
          <p:cNvSpPr>
            <a:spLocks noChangeShapeType="1"/>
          </p:cNvSpPr>
          <p:nvPr/>
        </p:nvSpPr>
        <p:spPr bwMode="auto">
          <a:xfrm flipV="1">
            <a:off x="4191000" y="1825625"/>
            <a:ext cx="0" cy="403225"/>
          </a:xfrm>
          <a:prstGeom prst="line">
            <a:avLst/>
          </a:prstGeom>
          <a:noFill/>
          <a:ln w="28575">
            <a:solidFill>
              <a:schemeClr val="tx1"/>
            </a:solidFill>
            <a:round/>
            <a:headEnd/>
            <a:tailEnd/>
          </a:ln>
          <a:effectLst/>
        </p:spPr>
        <p:txBody>
          <a:bodyPr wrap="none"/>
          <a:lstStyle/>
          <a:p>
            <a:endParaRPr lang="en-US"/>
          </a:p>
        </p:txBody>
      </p:sp>
      <p:sp>
        <p:nvSpPr>
          <p:cNvPr id="20498" name="Freeform 18"/>
          <p:cNvSpPr>
            <a:spLocks/>
          </p:cNvSpPr>
          <p:nvPr/>
        </p:nvSpPr>
        <p:spPr bwMode="auto">
          <a:xfrm>
            <a:off x="2730500" y="1809750"/>
            <a:ext cx="1730375" cy="460375"/>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US"/>
          </a:p>
        </p:txBody>
      </p:sp>
      <p:sp>
        <p:nvSpPr>
          <p:cNvPr id="20499" name="Freeform 19"/>
          <p:cNvSpPr>
            <a:spLocks/>
          </p:cNvSpPr>
          <p:nvPr/>
        </p:nvSpPr>
        <p:spPr bwMode="auto">
          <a:xfrm>
            <a:off x="5899150" y="1809750"/>
            <a:ext cx="3619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20500" name="Freeform 20"/>
          <p:cNvSpPr>
            <a:spLocks/>
          </p:cNvSpPr>
          <p:nvPr/>
        </p:nvSpPr>
        <p:spPr bwMode="auto">
          <a:xfrm>
            <a:off x="2730500" y="3076575"/>
            <a:ext cx="1495425" cy="346075"/>
          </a:xfrm>
          <a:custGeom>
            <a:avLst/>
            <a:gdLst/>
            <a:ahLst/>
            <a:cxnLst>
              <a:cxn ang="0">
                <a:pos x="0" y="0"/>
              </a:cxn>
              <a:cxn ang="0">
                <a:pos x="0" y="218"/>
              </a:cxn>
              <a:cxn ang="0">
                <a:pos x="1198" y="218"/>
              </a:cxn>
              <a:cxn ang="0">
                <a:pos x="1198" y="0"/>
              </a:cxn>
            </a:cxnLst>
            <a:rect l="0" t="0" r="r" b="b"/>
            <a:pathLst>
              <a:path w="1198" h="218">
                <a:moveTo>
                  <a:pt x="0" y="0"/>
                </a:moveTo>
                <a:lnTo>
                  <a:pt x="0" y="218"/>
                </a:lnTo>
                <a:lnTo>
                  <a:pt x="1198" y="218"/>
                </a:lnTo>
                <a:lnTo>
                  <a:pt x="1198" y="0"/>
                </a:lnTo>
              </a:path>
            </a:pathLst>
          </a:custGeom>
          <a:noFill/>
          <a:ln w="28575" cmpd="sng">
            <a:solidFill>
              <a:schemeClr val="tx1"/>
            </a:solidFill>
            <a:round/>
            <a:headEnd/>
            <a:tailEnd/>
          </a:ln>
          <a:effectLst/>
        </p:spPr>
        <p:txBody>
          <a:bodyPr wrap="none"/>
          <a:lstStyle/>
          <a:p>
            <a:endParaRPr lang="en-US"/>
          </a:p>
        </p:txBody>
      </p:sp>
      <p:sp>
        <p:nvSpPr>
          <p:cNvPr id="20501" name="Freeform 21"/>
          <p:cNvSpPr>
            <a:spLocks/>
          </p:cNvSpPr>
          <p:nvPr/>
        </p:nvSpPr>
        <p:spPr bwMode="auto">
          <a:xfrm>
            <a:off x="4073525" y="3021013"/>
            <a:ext cx="2201863" cy="401637"/>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grpSp>
        <p:nvGrpSpPr>
          <p:cNvPr id="20502" name="Group 22"/>
          <p:cNvGrpSpPr>
            <a:grpSpLocks/>
          </p:cNvGrpSpPr>
          <p:nvPr/>
        </p:nvGrpSpPr>
        <p:grpSpPr bwMode="auto">
          <a:xfrm>
            <a:off x="2543175" y="2227263"/>
            <a:ext cx="381000" cy="914400"/>
            <a:chOff x="1320" y="1725"/>
            <a:chExt cx="240" cy="576"/>
          </a:xfrm>
        </p:grpSpPr>
        <p:grpSp>
          <p:nvGrpSpPr>
            <p:cNvPr id="20503" name="Group 23"/>
            <p:cNvGrpSpPr>
              <a:grpSpLocks/>
            </p:cNvGrpSpPr>
            <p:nvPr/>
          </p:nvGrpSpPr>
          <p:grpSpPr bwMode="auto">
            <a:xfrm>
              <a:off x="1320" y="1725"/>
              <a:ext cx="240" cy="576"/>
              <a:chOff x="4512" y="1008"/>
              <a:chExt cx="384" cy="960"/>
            </a:xfrm>
          </p:grpSpPr>
          <p:sp>
            <p:nvSpPr>
              <p:cNvPr id="20504" name="Oval 24"/>
              <p:cNvSpPr>
                <a:spLocks noChangeArrowheads="1"/>
              </p:cNvSpPr>
              <p:nvPr/>
            </p:nvSpPr>
            <p:spPr bwMode="auto">
              <a:xfrm>
                <a:off x="4512" y="1296"/>
                <a:ext cx="384" cy="384"/>
              </a:xfrm>
              <a:prstGeom prst="ellipse">
                <a:avLst/>
              </a:prstGeom>
              <a:noFill/>
              <a:ln w="28575">
                <a:solidFill>
                  <a:schemeClr val="tx1"/>
                </a:solidFill>
                <a:round/>
                <a:headEnd/>
                <a:tailEnd/>
              </a:ln>
              <a:effectLst/>
            </p:spPr>
            <p:txBody>
              <a:bodyPr wrap="none" anchor="ctr"/>
              <a:lstStyle/>
              <a:p>
                <a:endParaRPr lang="en-US"/>
              </a:p>
            </p:txBody>
          </p:sp>
          <p:sp>
            <p:nvSpPr>
              <p:cNvPr id="20505" name="Line 25"/>
              <p:cNvSpPr>
                <a:spLocks noChangeShapeType="1"/>
              </p:cNvSpPr>
              <p:nvPr/>
            </p:nvSpPr>
            <p:spPr bwMode="auto">
              <a:xfrm>
                <a:off x="4704" y="1008"/>
                <a:ext cx="0" cy="288"/>
              </a:xfrm>
              <a:prstGeom prst="line">
                <a:avLst/>
              </a:prstGeom>
              <a:noFill/>
              <a:ln w="28575">
                <a:solidFill>
                  <a:schemeClr val="tx1"/>
                </a:solidFill>
                <a:round/>
                <a:headEnd/>
                <a:tailEnd/>
              </a:ln>
              <a:effectLst/>
            </p:spPr>
            <p:txBody>
              <a:bodyPr wrap="none" anchor="ctr"/>
              <a:lstStyle/>
              <a:p>
                <a:endParaRPr lang="en-US"/>
              </a:p>
            </p:txBody>
          </p:sp>
          <p:sp>
            <p:nvSpPr>
              <p:cNvPr id="20506" name="Line 26"/>
              <p:cNvSpPr>
                <a:spLocks noChangeShapeType="1"/>
              </p:cNvSpPr>
              <p:nvPr/>
            </p:nvSpPr>
            <p:spPr bwMode="auto">
              <a:xfrm>
                <a:off x="4704" y="1680"/>
                <a:ext cx="0" cy="288"/>
              </a:xfrm>
              <a:prstGeom prst="line">
                <a:avLst/>
              </a:prstGeom>
              <a:noFill/>
              <a:ln w="28575">
                <a:solidFill>
                  <a:schemeClr val="tx1"/>
                </a:solidFill>
                <a:round/>
                <a:headEnd/>
                <a:tailEnd/>
              </a:ln>
              <a:effectLst/>
            </p:spPr>
            <p:txBody>
              <a:bodyPr wrap="none" anchor="ctr"/>
              <a:lstStyle/>
              <a:p>
                <a:endParaRPr lang="en-US"/>
              </a:p>
            </p:txBody>
          </p:sp>
        </p:grpSp>
        <p:sp>
          <p:nvSpPr>
            <p:cNvPr id="20507" name="Line 27"/>
            <p:cNvSpPr>
              <a:spLocks noChangeShapeType="1"/>
            </p:cNvSpPr>
            <p:nvPr/>
          </p:nvSpPr>
          <p:spPr bwMode="auto">
            <a:xfrm flipV="1">
              <a:off x="1436" y="1924"/>
              <a:ext cx="0" cy="181"/>
            </a:xfrm>
            <a:prstGeom prst="line">
              <a:avLst/>
            </a:prstGeom>
            <a:noFill/>
            <a:ln w="28575">
              <a:solidFill>
                <a:schemeClr val="tx1"/>
              </a:solidFill>
              <a:round/>
              <a:headEnd/>
              <a:tailEnd type="triangle" w="med" len="med"/>
            </a:ln>
            <a:effectLst/>
          </p:spPr>
          <p:txBody>
            <a:bodyPr wrap="none"/>
            <a:lstStyle/>
            <a:p>
              <a:endParaRPr lang="en-US"/>
            </a:p>
          </p:txBody>
        </p:sp>
      </p:grpSp>
      <p:grpSp>
        <p:nvGrpSpPr>
          <p:cNvPr id="20508" name="Group 28"/>
          <p:cNvGrpSpPr>
            <a:grpSpLocks/>
          </p:cNvGrpSpPr>
          <p:nvPr/>
        </p:nvGrpSpPr>
        <p:grpSpPr bwMode="auto">
          <a:xfrm rot="5400000">
            <a:off x="5775325" y="2528888"/>
            <a:ext cx="979487" cy="230188"/>
            <a:chOff x="2928" y="2256"/>
            <a:chExt cx="864" cy="144"/>
          </a:xfrm>
        </p:grpSpPr>
        <p:sp>
          <p:nvSpPr>
            <p:cNvPr id="20509" name="Line 29"/>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20510" name="Line 30"/>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20511" name="Line 31"/>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20512" name="Line 32"/>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20513" name="Line 33"/>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20514" name="Line 34"/>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20515" name="Line 35"/>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20516" name="Line 36"/>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20517" name="Line 37"/>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20518" name="Line 38"/>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20519" name="Line 39"/>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20520" name="Text Box 40"/>
          <p:cNvSpPr txBox="1">
            <a:spLocks noChangeArrowheads="1"/>
          </p:cNvSpPr>
          <p:nvPr/>
        </p:nvSpPr>
        <p:spPr bwMode="auto">
          <a:xfrm>
            <a:off x="2108200" y="2541588"/>
            <a:ext cx="303213" cy="457200"/>
          </a:xfrm>
          <a:prstGeom prst="rect">
            <a:avLst/>
          </a:prstGeom>
          <a:noFill/>
          <a:ln w="9525">
            <a:noFill/>
            <a:miter lim="800000"/>
            <a:headEnd/>
            <a:tailEnd/>
          </a:ln>
          <a:effectLst/>
        </p:spPr>
        <p:txBody>
          <a:bodyPr wrap="none">
            <a:spAutoFit/>
          </a:bodyPr>
          <a:lstStyle/>
          <a:p>
            <a:r>
              <a:rPr lang="en-US" sz="2400">
                <a:latin typeface="Times New Roman" pitchFamily="18" charset="0"/>
              </a:rPr>
              <a:t>J</a:t>
            </a:r>
          </a:p>
        </p:txBody>
      </p:sp>
      <p:sp>
        <p:nvSpPr>
          <p:cNvPr id="20521" name="Text Box 41"/>
          <p:cNvSpPr txBox="1">
            <a:spLocks noChangeArrowheads="1"/>
          </p:cNvSpPr>
          <p:nvPr/>
        </p:nvSpPr>
        <p:spPr bwMode="auto">
          <a:xfrm>
            <a:off x="4354513" y="2576513"/>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1</a:t>
            </a:r>
          </a:p>
        </p:txBody>
      </p:sp>
      <p:grpSp>
        <p:nvGrpSpPr>
          <p:cNvPr id="20522" name="Group 42"/>
          <p:cNvGrpSpPr>
            <a:grpSpLocks/>
          </p:cNvGrpSpPr>
          <p:nvPr/>
        </p:nvGrpSpPr>
        <p:grpSpPr bwMode="auto">
          <a:xfrm>
            <a:off x="4364038" y="3402013"/>
            <a:ext cx="457200" cy="384175"/>
            <a:chOff x="1755" y="2450"/>
            <a:chExt cx="288" cy="242"/>
          </a:xfrm>
        </p:grpSpPr>
        <p:grpSp>
          <p:nvGrpSpPr>
            <p:cNvPr id="20523" name="Group 43"/>
            <p:cNvGrpSpPr>
              <a:grpSpLocks/>
            </p:cNvGrpSpPr>
            <p:nvPr/>
          </p:nvGrpSpPr>
          <p:grpSpPr bwMode="auto">
            <a:xfrm>
              <a:off x="1755" y="2596"/>
              <a:ext cx="288" cy="96"/>
              <a:chOff x="3792" y="2304"/>
              <a:chExt cx="288" cy="96"/>
            </a:xfrm>
          </p:grpSpPr>
          <p:sp>
            <p:nvSpPr>
              <p:cNvPr id="20524" name="Line 44"/>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US"/>
              </a:p>
            </p:txBody>
          </p:sp>
          <p:sp>
            <p:nvSpPr>
              <p:cNvPr id="20525" name="Line 45"/>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US"/>
              </a:p>
            </p:txBody>
          </p:sp>
          <p:sp>
            <p:nvSpPr>
              <p:cNvPr id="20526" name="Line 46"/>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US"/>
              </a:p>
            </p:txBody>
          </p:sp>
        </p:grpSp>
        <p:sp>
          <p:nvSpPr>
            <p:cNvPr id="20527" name="Line 47"/>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US"/>
            </a:p>
          </p:txBody>
        </p:sp>
      </p:grpSp>
      <p:sp>
        <p:nvSpPr>
          <p:cNvPr id="20528" name="Text Box 48"/>
          <p:cNvSpPr txBox="1">
            <a:spLocks noChangeArrowheads="1"/>
          </p:cNvSpPr>
          <p:nvPr/>
        </p:nvSpPr>
        <p:spPr bwMode="auto">
          <a:xfrm>
            <a:off x="2503488" y="12890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1</a:t>
            </a:r>
          </a:p>
        </p:txBody>
      </p:sp>
      <p:sp>
        <p:nvSpPr>
          <p:cNvPr id="20529" name="Oval 49"/>
          <p:cNvSpPr>
            <a:spLocks noChangeArrowheads="1"/>
          </p:cNvSpPr>
          <p:nvPr/>
        </p:nvSpPr>
        <p:spPr bwMode="auto">
          <a:xfrm>
            <a:off x="2503488" y="1354138"/>
            <a:ext cx="352425" cy="365125"/>
          </a:xfrm>
          <a:prstGeom prst="ellipse">
            <a:avLst/>
          </a:prstGeom>
          <a:noFill/>
          <a:ln w="9525">
            <a:solidFill>
              <a:schemeClr val="tx1"/>
            </a:solidFill>
            <a:round/>
            <a:headEnd/>
            <a:tailEnd/>
          </a:ln>
          <a:effectLst/>
        </p:spPr>
        <p:txBody>
          <a:bodyPr wrap="none" anchor="ctr"/>
          <a:lstStyle/>
          <a:p>
            <a:endParaRPr lang="en-US"/>
          </a:p>
        </p:txBody>
      </p:sp>
      <p:sp>
        <p:nvSpPr>
          <p:cNvPr id="20530" name="Text Box 50"/>
          <p:cNvSpPr txBox="1">
            <a:spLocks noChangeArrowheads="1"/>
          </p:cNvSpPr>
          <p:nvPr/>
        </p:nvSpPr>
        <p:spPr bwMode="auto">
          <a:xfrm>
            <a:off x="6213475" y="1211263"/>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2</a:t>
            </a:r>
          </a:p>
        </p:txBody>
      </p:sp>
      <p:sp>
        <p:nvSpPr>
          <p:cNvPr id="20531" name="Oval 51"/>
          <p:cNvSpPr>
            <a:spLocks noChangeArrowheads="1"/>
          </p:cNvSpPr>
          <p:nvPr/>
        </p:nvSpPr>
        <p:spPr bwMode="auto">
          <a:xfrm>
            <a:off x="6213475" y="1276350"/>
            <a:ext cx="352425" cy="365125"/>
          </a:xfrm>
          <a:prstGeom prst="ellipse">
            <a:avLst/>
          </a:prstGeom>
          <a:noFill/>
          <a:ln w="9525">
            <a:solidFill>
              <a:schemeClr val="tx1"/>
            </a:solidFill>
            <a:round/>
            <a:headEnd/>
            <a:tailEnd/>
          </a:ln>
          <a:effectLst/>
        </p:spPr>
        <p:txBody>
          <a:bodyPr wrap="none" anchor="ctr"/>
          <a:lstStyle/>
          <a:p>
            <a:endParaRPr lang="en-US"/>
          </a:p>
        </p:txBody>
      </p:sp>
      <p:grpSp>
        <p:nvGrpSpPr>
          <p:cNvPr id="20532" name="Group 52"/>
          <p:cNvGrpSpPr>
            <a:grpSpLocks/>
          </p:cNvGrpSpPr>
          <p:nvPr/>
        </p:nvGrpSpPr>
        <p:grpSpPr bwMode="auto">
          <a:xfrm rot="5400000">
            <a:off x="6877050" y="2462213"/>
            <a:ext cx="955675" cy="304800"/>
            <a:chOff x="2880" y="1296"/>
            <a:chExt cx="528" cy="192"/>
          </a:xfrm>
        </p:grpSpPr>
        <p:sp>
          <p:nvSpPr>
            <p:cNvPr id="20533" name="Line 53"/>
            <p:cNvSpPr>
              <a:spLocks noChangeShapeType="1"/>
            </p:cNvSpPr>
            <p:nvPr/>
          </p:nvSpPr>
          <p:spPr bwMode="auto">
            <a:xfrm>
              <a:off x="2880" y="1392"/>
              <a:ext cx="240" cy="0"/>
            </a:xfrm>
            <a:prstGeom prst="line">
              <a:avLst/>
            </a:prstGeom>
            <a:noFill/>
            <a:ln w="28575">
              <a:solidFill>
                <a:schemeClr val="tx1"/>
              </a:solidFill>
              <a:round/>
              <a:headEnd/>
              <a:tailEnd/>
            </a:ln>
            <a:effectLst/>
          </p:spPr>
          <p:txBody>
            <a:bodyPr wrap="none" anchor="ctr"/>
            <a:lstStyle/>
            <a:p>
              <a:endParaRPr lang="en-US"/>
            </a:p>
          </p:txBody>
        </p:sp>
        <p:sp>
          <p:nvSpPr>
            <p:cNvPr id="20534" name="Line 54"/>
            <p:cNvSpPr>
              <a:spLocks noChangeShapeType="1"/>
            </p:cNvSpPr>
            <p:nvPr/>
          </p:nvSpPr>
          <p:spPr bwMode="auto">
            <a:xfrm>
              <a:off x="3120" y="1296"/>
              <a:ext cx="0" cy="192"/>
            </a:xfrm>
            <a:prstGeom prst="line">
              <a:avLst/>
            </a:prstGeom>
            <a:noFill/>
            <a:ln w="28575">
              <a:solidFill>
                <a:schemeClr val="tx1"/>
              </a:solidFill>
              <a:round/>
              <a:headEnd/>
              <a:tailEnd/>
            </a:ln>
            <a:effectLst/>
          </p:spPr>
          <p:txBody>
            <a:bodyPr wrap="none" anchor="ctr"/>
            <a:lstStyle/>
            <a:p>
              <a:endParaRPr lang="en-US"/>
            </a:p>
          </p:txBody>
        </p:sp>
        <p:sp>
          <p:nvSpPr>
            <p:cNvPr id="20535" name="Freeform 55"/>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28575" cmpd="sng">
              <a:solidFill>
                <a:schemeClr val="tx1"/>
              </a:solidFill>
              <a:round/>
              <a:headEnd/>
              <a:tailEnd/>
            </a:ln>
            <a:effectLst/>
          </p:spPr>
          <p:txBody>
            <a:bodyPr wrap="none" anchor="ctr"/>
            <a:lstStyle/>
            <a:p>
              <a:endParaRPr lang="en-US"/>
            </a:p>
          </p:txBody>
        </p:sp>
        <p:sp>
          <p:nvSpPr>
            <p:cNvPr id="20536" name="Line 56"/>
            <p:cNvSpPr>
              <a:spLocks noChangeShapeType="1"/>
            </p:cNvSpPr>
            <p:nvPr/>
          </p:nvSpPr>
          <p:spPr bwMode="auto">
            <a:xfrm>
              <a:off x="3168" y="1392"/>
              <a:ext cx="240" cy="0"/>
            </a:xfrm>
            <a:prstGeom prst="line">
              <a:avLst/>
            </a:prstGeom>
            <a:noFill/>
            <a:ln w="28575">
              <a:solidFill>
                <a:schemeClr val="tx1"/>
              </a:solidFill>
              <a:round/>
              <a:headEnd/>
              <a:tailEnd/>
            </a:ln>
            <a:effectLst/>
          </p:spPr>
          <p:txBody>
            <a:bodyPr wrap="none" anchor="ctr"/>
            <a:lstStyle/>
            <a:p>
              <a:endParaRPr lang="en-US"/>
            </a:p>
          </p:txBody>
        </p:sp>
      </p:grpSp>
      <p:sp>
        <p:nvSpPr>
          <p:cNvPr id="20537" name="Text Box 57"/>
          <p:cNvSpPr txBox="1">
            <a:spLocks noChangeArrowheads="1"/>
          </p:cNvSpPr>
          <p:nvPr/>
        </p:nvSpPr>
        <p:spPr bwMode="auto">
          <a:xfrm>
            <a:off x="6434138" y="2503488"/>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20538" name="Text Box 58"/>
          <p:cNvSpPr txBox="1">
            <a:spLocks noChangeArrowheads="1"/>
          </p:cNvSpPr>
          <p:nvPr/>
        </p:nvSpPr>
        <p:spPr bwMode="auto">
          <a:xfrm>
            <a:off x="7600950" y="2492375"/>
            <a:ext cx="488950" cy="457200"/>
          </a:xfrm>
          <a:prstGeom prst="rect">
            <a:avLst/>
          </a:prstGeom>
          <a:noFill/>
          <a:ln w="9525">
            <a:noFill/>
            <a:miter lim="800000"/>
            <a:headEnd/>
            <a:tailEnd/>
          </a:ln>
          <a:effectLst/>
        </p:spPr>
        <p:txBody>
          <a:bodyPr wrap="none">
            <a:spAutoFit/>
          </a:bodyPr>
          <a:lstStyle/>
          <a:p>
            <a:r>
              <a:rPr lang="en-US" sz="2400">
                <a:latin typeface="Times New Roman" pitchFamily="18" charset="0"/>
              </a:rPr>
              <a:t>C</a:t>
            </a:r>
            <a:r>
              <a:rPr lang="en-US" sz="2400" baseline="-25000">
                <a:latin typeface="Times New Roman" pitchFamily="18" charset="0"/>
              </a:rPr>
              <a:t>1</a:t>
            </a:r>
          </a:p>
        </p:txBody>
      </p:sp>
      <p:grpSp>
        <p:nvGrpSpPr>
          <p:cNvPr id="20539" name="Group 59"/>
          <p:cNvGrpSpPr>
            <a:grpSpLocks/>
          </p:cNvGrpSpPr>
          <p:nvPr/>
        </p:nvGrpSpPr>
        <p:grpSpPr bwMode="auto">
          <a:xfrm>
            <a:off x="4527550" y="1660525"/>
            <a:ext cx="1676400" cy="304800"/>
            <a:chOff x="2832" y="1680"/>
            <a:chExt cx="1056" cy="192"/>
          </a:xfrm>
        </p:grpSpPr>
        <p:sp>
          <p:nvSpPr>
            <p:cNvPr id="20540" name="Line 60"/>
            <p:cNvSpPr>
              <a:spLocks noChangeShapeType="1"/>
            </p:cNvSpPr>
            <p:nvPr/>
          </p:nvSpPr>
          <p:spPr bwMode="auto">
            <a:xfrm>
              <a:off x="2832" y="1776"/>
              <a:ext cx="240" cy="0"/>
            </a:xfrm>
            <a:prstGeom prst="line">
              <a:avLst/>
            </a:prstGeom>
            <a:noFill/>
            <a:ln w="9525">
              <a:solidFill>
                <a:schemeClr val="tx1"/>
              </a:solidFill>
              <a:round/>
              <a:headEnd/>
              <a:tailEnd/>
            </a:ln>
            <a:effectLst/>
          </p:spPr>
          <p:txBody>
            <a:bodyPr wrap="none" anchor="ctr"/>
            <a:lstStyle/>
            <a:p>
              <a:endParaRPr lang="en-US"/>
            </a:p>
          </p:txBody>
        </p:sp>
        <p:sp>
          <p:nvSpPr>
            <p:cNvPr id="20541" name="Freeform 61"/>
            <p:cNvSpPr>
              <a:spLocks/>
            </p:cNvSpPr>
            <p:nvPr/>
          </p:nvSpPr>
          <p:spPr bwMode="auto">
            <a:xfrm>
              <a:off x="3072" y="1680"/>
              <a:ext cx="576" cy="192"/>
            </a:xfrm>
            <a:custGeom>
              <a:avLst/>
              <a:gdLst/>
              <a:ahLst/>
              <a:cxnLst>
                <a:cxn ang="0">
                  <a:pos x="0" y="96"/>
                </a:cxn>
                <a:cxn ang="0">
                  <a:pos x="96" y="0"/>
                </a:cxn>
                <a:cxn ang="0">
                  <a:pos x="192" y="96"/>
                </a:cxn>
                <a:cxn ang="0">
                  <a:pos x="144" y="192"/>
                </a:cxn>
                <a:cxn ang="0">
                  <a:pos x="96" y="96"/>
                </a:cxn>
                <a:cxn ang="0">
                  <a:pos x="192" y="0"/>
                </a:cxn>
                <a:cxn ang="0">
                  <a:pos x="288" y="96"/>
                </a:cxn>
                <a:cxn ang="0">
                  <a:pos x="240" y="192"/>
                </a:cxn>
                <a:cxn ang="0">
                  <a:pos x="192" y="96"/>
                </a:cxn>
                <a:cxn ang="0">
                  <a:pos x="288" y="0"/>
                </a:cxn>
                <a:cxn ang="0">
                  <a:pos x="384" y="96"/>
                </a:cxn>
                <a:cxn ang="0">
                  <a:pos x="336" y="192"/>
                </a:cxn>
                <a:cxn ang="0">
                  <a:pos x="288" y="96"/>
                </a:cxn>
                <a:cxn ang="0">
                  <a:pos x="384" y="0"/>
                </a:cxn>
                <a:cxn ang="0">
                  <a:pos x="480" y="96"/>
                </a:cxn>
                <a:cxn ang="0">
                  <a:pos x="432" y="192"/>
                </a:cxn>
                <a:cxn ang="0">
                  <a:pos x="384" y="96"/>
                </a:cxn>
                <a:cxn ang="0">
                  <a:pos x="480" y="0"/>
                </a:cxn>
                <a:cxn ang="0">
                  <a:pos x="576" y="96"/>
                </a:cxn>
              </a:cxnLst>
              <a:rect l="0" t="0" r="r" b="b"/>
              <a:pathLst>
                <a:path w="576" h="192">
                  <a:moveTo>
                    <a:pt x="0" y="96"/>
                  </a:moveTo>
                  <a:cubicBezTo>
                    <a:pt x="32" y="48"/>
                    <a:pt x="64" y="0"/>
                    <a:pt x="96" y="0"/>
                  </a:cubicBezTo>
                  <a:cubicBezTo>
                    <a:pt x="128" y="0"/>
                    <a:pt x="184" y="64"/>
                    <a:pt x="192" y="96"/>
                  </a:cubicBezTo>
                  <a:cubicBezTo>
                    <a:pt x="200" y="128"/>
                    <a:pt x="160" y="192"/>
                    <a:pt x="144" y="192"/>
                  </a:cubicBezTo>
                  <a:cubicBezTo>
                    <a:pt x="128" y="192"/>
                    <a:pt x="88" y="128"/>
                    <a:pt x="96" y="96"/>
                  </a:cubicBezTo>
                  <a:cubicBezTo>
                    <a:pt x="104" y="64"/>
                    <a:pt x="160" y="0"/>
                    <a:pt x="192" y="0"/>
                  </a:cubicBezTo>
                  <a:cubicBezTo>
                    <a:pt x="224" y="0"/>
                    <a:pt x="280" y="64"/>
                    <a:pt x="288" y="96"/>
                  </a:cubicBezTo>
                  <a:cubicBezTo>
                    <a:pt x="296" y="128"/>
                    <a:pt x="256" y="192"/>
                    <a:pt x="240" y="192"/>
                  </a:cubicBezTo>
                  <a:cubicBezTo>
                    <a:pt x="224" y="192"/>
                    <a:pt x="184" y="128"/>
                    <a:pt x="192" y="96"/>
                  </a:cubicBezTo>
                  <a:cubicBezTo>
                    <a:pt x="200" y="64"/>
                    <a:pt x="256" y="0"/>
                    <a:pt x="288" y="0"/>
                  </a:cubicBezTo>
                  <a:cubicBezTo>
                    <a:pt x="320" y="0"/>
                    <a:pt x="376" y="64"/>
                    <a:pt x="384" y="96"/>
                  </a:cubicBezTo>
                  <a:cubicBezTo>
                    <a:pt x="392" y="128"/>
                    <a:pt x="352" y="192"/>
                    <a:pt x="336" y="192"/>
                  </a:cubicBezTo>
                  <a:cubicBezTo>
                    <a:pt x="320" y="192"/>
                    <a:pt x="280" y="128"/>
                    <a:pt x="288" y="96"/>
                  </a:cubicBezTo>
                  <a:cubicBezTo>
                    <a:pt x="296" y="64"/>
                    <a:pt x="352" y="0"/>
                    <a:pt x="384" y="0"/>
                  </a:cubicBezTo>
                  <a:cubicBezTo>
                    <a:pt x="416" y="0"/>
                    <a:pt x="472" y="64"/>
                    <a:pt x="480" y="96"/>
                  </a:cubicBezTo>
                  <a:cubicBezTo>
                    <a:pt x="488" y="128"/>
                    <a:pt x="448" y="192"/>
                    <a:pt x="432" y="192"/>
                  </a:cubicBezTo>
                  <a:cubicBezTo>
                    <a:pt x="416" y="192"/>
                    <a:pt x="376" y="128"/>
                    <a:pt x="384" y="96"/>
                  </a:cubicBezTo>
                  <a:cubicBezTo>
                    <a:pt x="392" y="64"/>
                    <a:pt x="448" y="0"/>
                    <a:pt x="480" y="0"/>
                  </a:cubicBezTo>
                  <a:cubicBezTo>
                    <a:pt x="512" y="0"/>
                    <a:pt x="560" y="80"/>
                    <a:pt x="576" y="96"/>
                  </a:cubicBezTo>
                </a:path>
              </a:pathLst>
            </a:custGeom>
            <a:noFill/>
            <a:ln w="28575" cmpd="sng">
              <a:solidFill>
                <a:schemeClr val="tx1"/>
              </a:solidFill>
              <a:round/>
              <a:headEnd/>
              <a:tailEnd/>
            </a:ln>
            <a:effectLst/>
          </p:spPr>
          <p:txBody>
            <a:bodyPr wrap="none" anchor="ctr"/>
            <a:lstStyle/>
            <a:p>
              <a:endParaRPr lang="en-US"/>
            </a:p>
          </p:txBody>
        </p:sp>
        <p:sp>
          <p:nvSpPr>
            <p:cNvPr id="20542" name="Line 62"/>
            <p:cNvSpPr>
              <a:spLocks noChangeShapeType="1"/>
            </p:cNvSpPr>
            <p:nvPr/>
          </p:nvSpPr>
          <p:spPr bwMode="auto">
            <a:xfrm>
              <a:off x="3648" y="1776"/>
              <a:ext cx="240" cy="0"/>
            </a:xfrm>
            <a:prstGeom prst="line">
              <a:avLst/>
            </a:prstGeom>
            <a:noFill/>
            <a:ln w="9525">
              <a:solidFill>
                <a:schemeClr val="tx1"/>
              </a:solidFill>
              <a:round/>
              <a:headEnd/>
              <a:tailEnd/>
            </a:ln>
            <a:effectLst/>
          </p:spPr>
          <p:txBody>
            <a:bodyPr wrap="none" anchor="ctr"/>
            <a:lstStyle/>
            <a:p>
              <a:endParaRPr lang="en-US"/>
            </a:p>
          </p:txBody>
        </p:sp>
      </p:grpSp>
      <p:sp>
        <p:nvSpPr>
          <p:cNvPr id="20543" name="Freeform 63"/>
          <p:cNvSpPr>
            <a:spLocks/>
          </p:cNvSpPr>
          <p:nvPr/>
        </p:nvSpPr>
        <p:spPr bwMode="auto">
          <a:xfrm>
            <a:off x="6234113" y="1809750"/>
            <a:ext cx="11239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20544" name="Freeform 64"/>
          <p:cNvSpPr>
            <a:spLocks/>
          </p:cNvSpPr>
          <p:nvPr/>
        </p:nvSpPr>
        <p:spPr bwMode="auto">
          <a:xfrm>
            <a:off x="5154613" y="3021013"/>
            <a:ext cx="2201862" cy="401637"/>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sp>
        <p:nvSpPr>
          <p:cNvPr id="20545" name="Text Box 65"/>
          <p:cNvSpPr txBox="1">
            <a:spLocks noChangeArrowheads="1"/>
          </p:cNvSpPr>
          <p:nvPr/>
        </p:nvSpPr>
        <p:spPr bwMode="auto">
          <a:xfrm>
            <a:off x="4949825" y="1106488"/>
            <a:ext cx="471488" cy="457200"/>
          </a:xfrm>
          <a:prstGeom prst="rect">
            <a:avLst/>
          </a:prstGeom>
          <a:noFill/>
          <a:ln w="9525">
            <a:noFill/>
            <a:miter lim="800000"/>
            <a:headEnd/>
            <a:tailEnd/>
          </a:ln>
          <a:effectLst/>
        </p:spPr>
        <p:txBody>
          <a:bodyPr wrap="none">
            <a:spAutoFit/>
          </a:bodyPr>
          <a:lstStyle/>
          <a:p>
            <a:r>
              <a:rPr lang="en-US" sz="2400">
                <a:latin typeface="Times New Roman" pitchFamily="18" charset="0"/>
              </a:rPr>
              <a:t>L</a:t>
            </a:r>
            <a:r>
              <a:rPr lang="en-US" sz="2400" baseline="-25000">
                <a:latin typeface="Times New Roman" pitchFamily="18" charset="0"/>
              </a:rPr>
              <a:t>1</a:t>
            </a:r>
          </a:p>
        </p:txBody>
      </p:sp>
      <p:sp>
        <p:nvSpPr>
          <p:cNvPr id="20546" name="Line 66"/>
          <p:cNvSpPr>
            <a:spLocks noChangeShapeType="1"/>
          </p:cNvSpPr>
          <p:nvPr/>
        </p:nvSpPr>
        <p:spPr bwMode="auto">
          <a:xfrm>
            <a:off x="5043488" y="2128838"/>
            <a:ext cx="657225" cy="0"/>
          </a:xfrm>
          <a:prstGeom prst="line">
            <a:avLst/>
          </a:prstGeom>
          <a:noFill/>
          <a:ln w="28575">
            <a:solidFill>
              <a:srgbClr val="FF3300"/>
            </a:solidFill>
            <a:round/>
            <a:headEnd/>
            <a:tailEnd type="triangle" w="med" len="med"/>
          </a:ln>
          <a:effectLst/>
        </p:spPr>
        <p:txBody>
          <a:bodyPr wrap="none"/>
          <a:lstStyle/>
          <a:p>
            <a:endParaRPr lang="en-US"/>
          </a:p>
        </p:txBody>
      </p:sp>
      <p:sp>
        <p:nvSpPr>
          <p:cNvPr id="20547" name="Text Box 67"/>
          <p:cNvSpPr txBox="1">
            <a:spLocks noChangeArrowheads="1"/>
          </p:cNvSpPr>
          <p:nvPr/>
        </p:nvSpPr>
        <p:spPr bwMode="auto">
          <a:xfrm>
            <a:off x="5237163" y="2112963"/>
            <a:ext cx="409575" cy="457200"/>
          </a:xfrm>
          <a:prstGeom prst="rect">
            <a:avLst/>
          </a:prstGeom>
          <a:noFill/>
          <a:ln w="9525">
            <a:noFill/>
            <a:miter lim="800000"/>
            <a:headEnd/>
            <a:tailEnd/>
          </a:ln>
          <a:effectLst/>
        </p:spPr>
        <p:txBody>
          <a:bodyPr wrap="none">
            <a:spAutoFit/>
          </a:bodyPr>
          <a:lstStyle/>
          <a:p>
            <a:r>
              <a:rPr lang="en-US" sz="2400">
                <a:solidFill>
                  <a:srgbClr val="FF3300"/>
                </a:solidFill>
                <a:latin typeface="Times New Roman" pitchFamily="18" charset="0"/>
              </a:rPr>
              <a:t>I</a:t>
            </a:r>
            <a:r>
              <a:rPr lang="en-US" sz="2400" baseline="-25000">
                <a:solidFill>
                  <a:srgbClr val="FF3300"/>
                </a:solidFill>
                <a:latin typeface="Times New Roman" pitchFamily="18" charset="0"/>
              </a:rPr>
              <a:t>L</a:t>
            </a:r>
          </a:p>
        </p:txBody>
      </p:sp>
      <p:grpSp>
        <p:nvGrpSpPr>
          <p:cNvPr id="20548" name="Group 68"/>
          <p:cNvGrpSpPr>
            <a:grpSpLocks/>
          </p:cNvGrpSpPr>
          <p:nvPr/>
        </p:nvGrpSpPr>
        <p:grpSpPr bwMode="auto">
          <a:xfrm>
            <a:off x="642938" y="2043113"/>
            <a:ext cx="6219825" cy="3975100"/>
            <a:chOff x="405" y="1287"/>
            <a:chExt cx="3918" cy="2504"/>
          </a:xfrm>
        </p:grpSpPr>
        <p:graphicFrame>
          <p:nvGraphicFramePr>
            <p:cNvPr id="20549" name="Object 69"/>
            <p:cNvGraphicFramePr>
              <a:graphicFrameLocks noChangeAspect="1"/>
            </p:cNvGraphicFramePr>
            <p:nvPr/>
          </p:nvGraphicFramePr>
          <p:xfrm>
            <a:off x="935" y="2612"/>
            <a:ext cx="3388" cy="1179"/>
          </p:xfrm>
          <a:graphic>
            <a:graphicData uri="http://schemas.openxmlformats.org/presentationml/2006/ole">
              <p:oleObj spid="_x0000_s20549" name="Equation" r:id="rId4" imgW="2044440" imgH="711000" progId="Equation.3">
                <p:embed/>
              </p:oleObj>
            </a:graphicData>
          </a:graphic>
        </p:graphicFrame>
        <p:sp>
          <p:nvSpPr>
            <p:cNvPr id="20550" name="AutoShape 70"/>
            <p:cNvSpPr>
              <a:spLocks noChangeArrowheads="1"/>
            </p:cNvSpPr>
            <p:nvPr/>
          </p:nvSpPr>
          <p:spPr bwMode="auto">
            <a:xfrm>
              <a:off x="405" y="1287"/>
              <a:ext cx="333" cy="2394"/>
            </a:xfrm>
            <a:prstGeom prst="curvedRightArrow">
              <a:avLst>
                <a:gd name="adj1" fmla="val 143784"/>
                <a:gd name="adj2" fmla="val 287568"/>
                <a:gd name="adj3" fmla="val 33333"/>
              </a:avLst>
            </a:prstGeom>
            <a:solidFill>
              <a:schemeClr val="folHlink"/>
            </a:solidFill>
            <a:ln w="9525">
              <a:solidFill>
                <a:schemeClr val="tx1"/>
              </a:solidFill>
              <a:miter lim="800000"/>
              <a:headEnd/>
              <a:tailEnd/>
            </a:ln>
            <a:effectLst/>
          </p:spPr>
          <p:txBody>
            <a:bodyPr wrap="none" anchor="ctr"/>
            <a:lstStyle/>
            <a:p>
              <a:endParaRPr lang="en-US"/>
            </a:p>
          </p:txBody>
        </p:sp>
      </p:grpSp>
      <p:sp>
        <p:nvSpPr>
          <p:cNvPr id="20551" name="Oval 71"/>
          <p:cNvSpPr>
            <a:spLocks noChangeArrowheads="1"/>
          </p:cNvSpPr>
          <p:nvPr/>
        </p:nvSpPr>
        <p:spPr bwMode="auto">
          <a:xfrm>
            <a:off x="4443413" y="4800600"/>
            <a:ext cx="400050" cy="500063"/>
          </a:xfrm>
          <a:prstGeom prst="ellipse">
            <a:avLst/>
          </a:prstGeom>
          <a:noFill/>
          <a:ln w="9525">
            <a:solidFill>
              <a:srgbClr val="FF3300"/>
            </a:solidFill>
            <a:round/>
            <a:headEnd/>
            <a:tailEnd/>
          </a:ln>
          <a:effectLst/>
        </p:spPr>
        <p:txBody>
          <a:bodyPr wrap="none" anchor="ctr"/>
          <a:lstStyle/>
          <a:p>
            <a:endParaRPr lang="en-US"/>
          </a:p>
        </p:txBody>
      </p:sp>
      <p:sp>
        <p:nvSpPr>
          <p:cNvPr id="20552" name="Oval 72"/>
          <p:cNvSpPr>
            <a:spLocks noChangeArrowheads="1"/>
          </p:cNvSpPr>
          <p:nvPr/>
        </p:nvSpPr>
        <p:spPr bwMode="auto">
          <a:xfrm>
            <a:off x="4314825" y="4200525"/>
            <a:ext cx="400050" cy="500063"/>
          </a:xfrm>
          <a:prstGeom prst="ellipse">
            <a:avLst/>
          </a:prstGeom>
          <a:noFill/>
          <a:ln w="9525">
            <a:solidFill>
              <a:srgbClr val="FF3300"/>
            </a:solidFill>
            <a:round/>
            <a:headEnd/>
            <a:tailEnd/>
          </a:ln>
          <a:effectLst/>
        </p:spPr>
        <p:txBody>
          <a:bodyPr wrap="none" anchor="ctr"/>
          <a:lstStyle/>
          <a:p>
            <a:endParaRPr lang="en-US"/>
          </a:p>
        </p:txBody>
      </p:sp>
      <p:sp>
        <p:nvSpPr>
          <p:cNvPr id="20553" name="Oval 73"/>
          <p:cNvSpPr>
            <a:spLocks noChangeArrowheads="1"/>
          </p:cNvSpPr>
          <p:nvPr/>
        </p:nvSpPr>
        <p:spPr bwMode="auto">
          <a:xfrm>
            <a:off x="1657350" y="5372100"/>
            <a:ext cx="400050" cy="500063"/>
          </a:xfrm>
          <a:prstGeom prst="ellipse">
            <a:avLst/>
          </a:prstGeom>
          <a:noFill/>
          <a:ln w="9525">
            <a:solidFill>
              <a:srgbClr val="FF3300"/>
            </a:solidFill>
            <a:round/>
            <a:headEnd/>
            <a:tailEnd/>
          </a:ln>
          <a:effectLst/>
        </p:spPr>
        <p:txBody>
          <a:bodyPr wrap="none" anchor="ctr"/>
          <a:lstStyle/>
          <a:p>
            <a:endParaRPr lang="en-US"/>
          </a:p>
        </p:txBody>
      </p:sp>
      <p:sp>
        <p:nvSpPr>
          <p:cNvPr id="20554" name="Oval 74"/>
          <p:cNvSpPr>
            <a:spLocks noChangeArrowheads="1"/>
          </p:cNvSpPr>
          <p:nvPr/>
        </p:nvSpPr>
        <p:spPr bwMode="auto">
          <a:xfrm>
            <a:off x="3000375" y="5429250"/>
            <a:ext cx="400050" cy="500063"/>
          </a:xfrm>
          <a:prstGeom prst="ellipse">
            <a:avLst/>
          </a:prstGeom>
          <a:noFill/>
          <a:ln w="9525">
            <a:solidFill>
              <a:srgbClr val="FF3300"/>
            </a:solidFill>
            <a:round/>
            <a:headEnd/>
            <a:tailEnd/>
          </a:ln>
          <a:effectLst/>
        </p:spPr>
        <p:txBody>
          <a:bodyPr wrap="none" anchor="ctr"/>
          <a:lstStyle/>
          <a:p>
            <a:endParaRPr lang="en-US"/>
          </a:p>
        </p:txBody>
      </p:sp>
      <p:sp>
        <p:nvSpPr>
          <p:cNvPr id="20555" name="Oval 75"/>
          <p:cNvSpPr>
            <a:spLocks noChangeArrowheads="1"/>
          </p:cNvSpPr>
          <p:nvPr/>
        </p:nvSpPr>
        <p:spPr bwMode="auto">
          <a:xfrm>
            <a:off x="4371975" y="5414963"/>
            <a:ext cx="585788" cy="571500"/>
          </a:xfrm>
          <a:prstGeom prst="ellipse">
            <a:avLst/>
          </a:prstGeom>
          <a:noFill/>
          <a:ln w="9525">
            <a:solidFill>
              <a:srgbClr val="FF3300"/>
            </a:solidFill>
            <a:round/>
            <a:headEnd/>
            <a:tailEnd/>
          </a:ln>
          <a:effectLst/>
        </p:spPr>
        <p:txBody>
          <a:bodyPr wrap="none"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55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55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55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55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5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1" grpId="0" animBg="1"/>
      <p:bldP spid="20552" grpId="0" animBg="1"/>
      <p:bldP spid="20553" grpId="0" animBg="1"/>
      <p:bldP spid="20554" grpId="0" animBg="1"/>
      <p:bldP spid="2055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274638"/>
            <a:ext cx="8229600" cy="684212"/>
          </a:xfrm>
        </p:spPr>
        <p:txBody>
          <a:bodyPr/>
          <a:lstStyle/>
          <a:p>
            <a:r>
              <a:rPr lang="en-US" sz="3200"/>
              <a:t>Inductor Stamp</a:t>
            </a:r>
          </a:p>
        </p:txBody>
      </p:sp>
      <p:sp>
        <p:nvSpPr>
          <p:cNvPr id="22531"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22532" name="Text Box 4"/>
          <p:cNvSpPr txBox="1">
            <a:spLocks noChangeArrowheads="1"/>
          </p:cNvSpPr>
          <p:nvPr/>
        </p:nvSpPr>
        <p:spPr bwMode="auto">
          <a:xfrm>
            <a:off x="2312988" y="957263"/>
            <a:ext cx="369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L</a:t>
            </a:r>
            <a:endParaRPr lang="en-US" sz="2400" baseline="-25000">
              <a:latin typeface="Times New Roman" pitchFamily="18" charset="0"/>
            </a:endParaRPr>
          </a:p>
        </p:txBody>
      </p:sp>
      <p:sp>
        <p:nvSpPr>
          <p:cNvPr id="22533" name="Text Box 5"/>
          <p:cNvSpPr txBox="1">
            <a:spLocks noChangeArrowheads="1"/>
          </p:cNvSpPr>
          <p:nvPr/>
        </p:nvSpPr>
        <p:spPr bwMode="auto">
          <a:xfrm>
            <a:off x="1666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i</a:t>
            </a:r>
          </a:p>
        </p:txBody>
      </p:sp>
      <p:sp>
        <p:nvSpPr>
          <p:cNvPr id="22534" name="Line 6"/>
          <p:cNvSpPr>
            <a:spLocks noChangeShapeType="1"/>
          </p:cNvSpPr>
          <p:nvPr/>
        </p:nvSpPr>
        <p:spPr bwMode="auto">
          <a:xfrm flipH="1">
            <a:off x="1325563" y="1720850"/>
            <a:ext cx="661987" cy="0"/>
          </a:xfrm>
          <a:prstGeom prst="line">
            <a:avLst/>
          </a:prstGeom>
          <a:noFill/>
          <a:ln w="9525">
            <a:solidFill>
              <a:schemeClr val="tx1"/>
            </a:solidFill>
            <a:round/>
            <a:headEnd/>
            <a:tailEnd type="none" w="lg" len="lg"/>
          </a:ln>
          <a:effectLst/>
        </p:spPr>
        <p:txBody>
          <a:bodyPr wrap="none"/>
          <a:lstStyle/>
          <a:p>
            <a:endParaRPr lang="en-US"/>
          </a:p>
        </p:txBody>
      </p:sp>
      <p:sp>
        <p:nvSpPr>
          <p:cNvPr id="22535" name="Line 7"/>
          <p:cNvSpPr>
            <a:spLocks noChangeShapeType="1"/>
          </p:cNvSpPr>
          <p:nvPr/>
        </p:nvSpPr>
        <p:spPr bwMode="auto">
          <a:xfrm>
            <a:off x="2882900" y="1720850"/>
            <a:ext cx="733425" cy="0"/>
          </a:xfrm>
          <a:prstGeom prst="line">
            <a:avLst/>
          </a:prstGeom>
          <a:noFill/>
          <a:ln w="9525">
            <a:solidFill>
              <a:schemeClr val="tx1"/>
            </a:solidFill>
            <a:round/>
            <a:headEnd/>
            <a:tailEnd type="none" w="lg" len="lg"/>
          </a:ln>
          <a:effectLst/>
        </p:spPr>
        <p:txBody>
          <a:bodyPr wrap="none"/>
          <a:lstStyle/>
          <a:p>
            <a:endParaRPr lang="en-US"/>
          </a:p>
        </p:txBody>
      </p:sp>
      <p:sp>
        <p:nvSpPr>
          <p:cNvPr id="22536" name="Text Box 8"/>
          <p:cNvSpPr txBox="1">
            <a:spLocks noChangeArrowheads="1"/>
          </p:cNvSpPr>
          <p:nvPr/>
        </p:nvSpPr>
        <p:spPr bwMode="auto">
          <a:xfrm>
            <a:off x="37988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j</a:t>
            </a:r>
          </a:p>
        </p:txBody>
      </p:sp>
      <p:sp>
        <p:nvSpPr>
          <p:cNvPr id="22537" name="Oval 9"/>
          <p:cNvSpPr>
            <a:spLocks noChangeArrowheads="1"/>
          </p:cNvSpPr>
          <p:nvPr/>
        </p:nvSpPr>
        <p:spPr bwMode="auto">
          <a:xfrm>
            <a:off x="3578225"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22538" name="Oval 10"/>
          <p:cNvSpPr>
            <a:spLocks noChangeArrowheads="1"/>
          </p:cNvSpPr>
          <p:nvPr/>
        </p:nvSpPr>
        <p:spPr bwMode="auto">
          <a:xfrm>
            <a:off x="1276350"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22539" name="Text Box 11"/>
          <p:cNvSpPr txBox="1">
            <a:spLocks noChangeArrowheads="1"/>
          </p:cNvSpPr>
          <p:nvPr/>
        </p:nvSpPr>
        <p:spPr bwMode="auto">
          <a:xfrm>
            <a:off x="6399213" y="2176463"/>
            <a:ext cx="715962"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j</a:t>
            </a:r>
          </a:p>
        </p:txBody>
      </p:sp>
      <p:grpSp>
        <p:nvGrpSpPr>
          <p:cNvPr id="22540" name="Group 12"/>
          <p:cNvGrpSpPr>
            <a:grpSpLocks/>
          </p:cNvGrpSpPr>
          <p:nvPr/>
        </p:nvGrpSpPr>
        <p:grpSpPr bwMode="auto">
          <a:xfrm>
            <a:off x="5278438" y="2719388"/>
            <a:ext cx="2908300" cy="2185987"/>
            <a:chOff x="3325" y="1713"/>
            <a:chExt cx="1832" cy="1071"/>
          </a:xfrm>
        </p:grpSpPr>
        <p:sp>
          <p:nvSpPr>
            <p:cNvPr id="22541" name="Freeform 13"/>
            <p:cNvSpPr>
              <a:spLocks/>
            </p:cNvSpPr>
            <p:nvPr/>
          </p:nvSpPr>
          <p:spPr bwMode="auto">
            <a:xfrm>
              <a:off x="3325" y="1743"/>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22542" name="Freeform 14"/>
            <p:cNvSpPr>
              <a:spLocks/>
            </p:cNvSpPr>
            <p:nvPr/>
          </p:nvSpPr>
          <p:spPr bwMode="auto">
            <a:xfrm flipH="1">
              <a:off x="5026" y="1713"/>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grpSp>
      <p:sp>
        <p:nvSpPr>
          <p:cNvPr id="22543" name="Text Box 15"/>
          <p:cNvSpPr txBox="1">
            <a:spLocks noChangeArrowheads="1"/>
          </p:cNvSpPr>
          <p:nvPr/>
        </p:nvSpPr>
        <p:spPr bwMode="auto">
          <a:xfrm>
            <a:off x="4073525" y="3748088"/>
            <a:ext cx="819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j</a:t>
            </a:r>
          </a:p>
        </p:txBody>
      </p:sp>
      <p:sp>
        <p:nvSpPr>
          <p:cNvPr id="22544" name="Text Box 16"/>
          <p:cNvSpPr txBox="1">
            <a:spLocks noChangeArrowheads="1"/>
          </p:cNvSpPr>
          <p:nvPr/>
        </p:nvSpPr>
        <p:spPr bwMode="auto">
          <a:xfrm>
            <a:off x="4071938" y="3106738"/>
            <a:ext cx="819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i</a:t>
            </a:r>
          </a:p>
        </p:txBody>
      </p:sp>
      <p:sp>
        <p:nvSpPr>
          <p:cNvPr id="22545" name="Text Box 17"/>
          <p:cNvSpPr txBox="1">
            <a:spLocks noChangeArrowheads="1"/>
          </p:cNvSpPr>
          <p:nvPr/>
        </p:nvSpPr>
        <p:spPr bwMode="auto">
          <a:xfrm>
            <a:off x="5387975" y="2192338"/>
            <a:ext cx="715963"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i</a:t>
            </a:r>
          </a:p>
        </p:txBody>
      </p:sp>
      <p:sp>
        <p:nvSpPr>
          <p:cNvPr id="22546" name="AutoShape 18"/>
          <p:cNvSpPr>
            <a:spLocks noChangeArrowheads="1"/>
          </p:cNvSpPr>
          <p:nvPr/>
        </p:nvSpPr>
        <p:spPr bwMode="auto">
          <a:xfrm rot="5400000">
            <a:off x="1918494" y="1948657"/>
            <a:ext cx="757237" cy="3073400"/>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folHlink"/>
          </a:solidFill>
          <a:ln w="9525">
            <a:solidFill>
              <a:schemeClr val="tx1"/>
            </a:solidFill>
            <a:miter lim="800000"/>
            <a:headEnd/>
            <a:tailEnd type="none" w="lg" len="lg"/>
          </a:ln>
          <a:effectLst/>
        </p:spPr>
        <p:txBody>
          <a:bodyPr wrap="none" anchor="ctr"/>
          <a:lstStyle/>
          <a:p>
            <a:endParaRPr lang="en-US"/>
          </a:p>
        </p:txBody>
      </p:sp>
      <p:grpSp>
        <p:nvGrpSpPr>
          <p:cNvPr id="22547" name="Group 19"/>
          <p:cNvGrpSpPr>
            <a:grpSpLocks/>
          </p:cNvGrpSpPr>
          <p:nvPr/>
        </p:nvGrpSpPr>
        <p:grpSpPr bwMode="auto">
          <a:xfrm>
            <a:off x="1612900" y="1574800"/>
            <a:ext cx="1676400" cy="304800"/>
            <a:chOff x="2832" y="1680"/>
            <a:chExt cx="1056" cy="192"/>
          </a:xfrm>
        </p:grpSpPr>
        <p:sp>
          <p:nvSpPr>
            <p:cNvPr id="22548" name="Line 20"/>
            <p:cNvSpPr>
              <a:spLocks noChangeShapeType="1"/>
            </p:cNvSpPr>
            <p:nvPr/>
          </p:nvSpPr>
          <p:spPr bwMode="auto">
            <a:xfrm>
              <a:off x="2832" y="1776"/>
              <a:ext cx="240" cy="0"/>
            </a:xfrm>
            <a:prstGeom prst="line">
              <a:avLst/>
            </a:prstGeom>
            <a:noFill/>
            <a:ln w="9525">
              <a:solidFill>
                <a:schemeClr val="tx1"/>
              </a:solidFill>
              <a:round/>
              <a:headEnd/>
              <a:tailEnd/>
            </a:ln>
            <a:effectLst/>
          </p:spPr>
          <p:txBody>
            <a:bodyPr wrap="none" anchor="ctr"/>
            <a:lstStyle/>
            <a:p>
              <a:endParaRPr lang="en-US"/>
            </a:p>
          </p:txBody>
        </p:sp>
        <p:sp>
          <p:nvSpPr>
            <p:cNvPr id="22549" name="Freeform 21"/>
            <p:cNvSpPr>
              <a:spLocks/>
            </p:cNvSpPr>
            <p:nvPr/>
          </p:nvSpPr>
          <p:spPr bwMode="auto">
            <a:xfrm>
              <a:off x="3072" y="1680"/>
              <a:ext cx="576" cy="192"/>
            </a:xfrm>
            <a:custGeom>
              <a:avLst/>
              <a:gdLst/>
              <a:ahLst/>
              <a:cxnLst>
                <a:cxn ang="0">
                  <a:pos x="0" y="96"/>
                </a:cxn>
                <a:cxn ang="0">
                  <a:pos x="96" y="0"/>
                </a:cxn>
                <a:cxn ang="0">
                  <a:pos x="192" y="96"/>
                </a:cxn>
                <a:cxn ang="0">
                  <a:pos x="144" y="192"/>
                </a:cxn>
                <a:cxn ang="0">
                  <a:pos x="96" y="96"/>
                </a:cxn>
                <a:cxn ang="0">
                  <a:pos x="192" y="0"/>
                </a:cxn>
                <a:cxn ang="0">
                  <a:pos x="288" y="96"/>
                </a:cxn>
                <a:cxn ang="0">
                  <a:pos x="240" y="192"/>
                </a:cxn>
                <a:cxn ang="0">
                  <a:pos x="192" y="96"/>
                </a:cxn>
                <a:cxn ang="0">
                  <a:pos x="288" y="0"/>
                </a:cxn>
                <a:cxn ang="0">
                  <a:pos x="384" y="96"/>
                </a:cxn>
                <a:cxn ang="0">
                  <a:pos x="336" y="192"/>
                </a:cxn>
                <a:cxn ang="0">
                  <a:pos x="288" y="96"/>
                </a:cxn>
                <a:cxn ang="0">
                  <a:pos x="384" y="0"/>
                </a:cxn>
                <a:cxn ang="0">
                  <a:pos x="480" y="96"/>
                </a:cxn>
                <a:cxn ang="0">
                  <a:pos x="432" y="192"/>
                </a:cxn>
                <a:cxn ang="0">
                  <a:pos x="384" y="96"/>
                </a:cxn>
                <a:cxn ang="0">
                  <a:pos x="480" y="0"/>
                </a:cxn>
                <a:cxn ang="0">
                  <a:pos x="576" y="96"/>
                </a:cxn>
              </a:cxnLst>
              <a:rect l="0" t="0" r="r" b="b"/>
              <a:pathLst>
                <a:path w="576" h="192">
                  <a:moveTo>
                    <a:pt x="0" y="96"/>
                  </a:moveTo>
                  <a:cubicBezTo>
                    <a:pt x="32" y="48"/>
                    <a:pt x="64" y="0"/>
                    <a:pt x="96" y="0"/>
                  </a:cubicBezTo>
                  <a:cubicBezTo>
                    <a:pt x="128" y="0"/>
                    <a:pt x="184" y="64"/>
                    <a:pt x="192" y="96"/>
                  </a:cubicBezTo>
                  <a:cubicBezTo>
                    <a:pt x="200" y="128"/>
                    <a:pt x="160" y="192"/>
                    <a:pt x="144" y="192"/>
                  </a:cubicBezTo>
                  <a:cubicBezTo>
                    <a:pt x="128" y="192"/>
                    <a:pt x="88" y="128"/>
                    <a:pt x="96" y="96"/>
                  </a:cubicBezTo>
                  <a:cubicBezTo>
                    <a:pt x="104" y="64"/>
                    <a:pt x="160" y="0"/>
                    <a:pt x="192" y="0"/>
                  </a:cubicBezTo>
                  <a:cubicBezTo>
                    <a:pt x="224" y="0"/>
                    <a:pt x="280" y="64"/>
                    <a:pt x="288" y="96"/>
                  </a:cubicBezTo>
                  <a:cubicBezTo>
                    <a:pt x="296" y="128"/>
                    <a:pt x="256" y="192"/>
                    <a:pt x="240" y="192"/>
                  </a:cubicBezTo>
                  <a:cubicBezTo>
                    <a:pt x="224" y="192"/>
                    <a:pt x="184" y="128"/>
                    <a:pt x="192" y="96"/>
                  </a:cubicBezTo>
                  <a:cubicBezTo>
                    <a:pt x="200" y="64"/>
                    <a:pt x="256" y="0"/>
                    <a:pt x="288" y="0"/>
                  </a:cubicBezTo>
                  <a:cubicBezTo>
                    <a:pt x="320" y="0"/>
                    <a:pt x="376" y="64"/>
                    <a:pt x="384" y="96"/>
                  </a:cubicBezTo>
                  <a:cubicBezTo>
                    <a:pt x="392" y="128"/>
                    <a:pt x="352" y="192"/>
                    <a:pt x="336" y="192"/>
                  </a:cubicBezTo>
                  <a:cubicBezTo>
                    <a:pt x="320" y="192"/>
                    <a:pt x="280" y="128"/>
                    <a:pt x="288" y="96"/>
                  </a:cubicBezTo>
                  <a:cubicBezTo>
                    <a:pt x="296" y="64"/>
                    <a:pt x="352" y="0"/>
                    <a:pt x="384" y="0"/>
                  </a:cubicBezTo>
                  <a:cubicBezTo>
                    <a:pt x="416" y="0"/>
                    <a:pt x="472" y="64"/>
                    <a:pt x="480" y="96"/>
                  </a:cubicBezTo>
                  <a:cubicBezTo>
                    <a:pt x="488" y="128"/>
                    <a:pt x="448" y="192"/>
                    <a:pt x="432" y="192"/>
                  </a:cubicBezTo>
                  <a:cubicBezTo>
                    <a:pt x="416" y="192"/>
                    <a:pt x="376" y="128"/>
                    <a:pt x="384" y="96"/>
                  </a:cubicBezTo>
                  <a:cubicBezTo>
                    <a:pt x="392" y="64"/>
                    <a:pt x="448" y="0"/>
                    <a:pt x="480" y="0"/>
                  </a:cubicBezTo>
                  <a:cubicBezTo>
                    <a:pt x="512" y="0"/>
                    <a:pt x="560" y="80"/>
                    <a:pt x="576" y="96"/>
                  </a:cubicBezTo>
                </a:path>
              </a:pathLst>
            </a:custGeom>
            <a:noFill/>
            <a:ln w="28575" cmpd="sng">
              <a:solidFill>
                <a:schemeClr val="tx1"/>
              </a:solidFill>
              <a:round/>
              <a:headEnd/>
              <a:tailEnd/>
            </a:ln>
            <a:effectLst/>
          </p:spPr>
          <p:txBody>
            <a:bodyPr wrap="none" anchor="ctr"/>
            <a:lstStyle/>
            <a:p>
              <a:endParaRPr lang="en-US"/>
            </a:p>
          </p:txBody>
        </p:sp>
        <p:sp>
          <p:nvSpPr>
            <p:cNvPr id="22550" name="Line 22"/>
            <p:cNvSpPr>
              <a:spLocks noChangeShapeType="1"/>
            </p:cNvSpPr>
            <p:nvPr/>
          </p:nvSpPr>
          <p:spPr bwMode="auto">
            <a:xfrm>
              <a:off x="3648" y="1776"/>
              <a:ext cx="240" cy="0"/>
            </a:xfrm>
            <a:prstGeom prst="line">
              <a:avLst/>
            </a:prstGeom>
            <a:noFill/>
            <a:ln w="9525">
              <a:solidFill>
                <a:schemeClr val="tx1"/>
              </a:solidFill>
              <a:round/>
              <a:headEnd/>
              <a:tailEnd/>
            </a:ln>
            <a:effectLst/>
          </p:spPr>
          <p:txBody>
            <a:bodyPr wrap="none" anchor="ctr"/>
            <a:lstStyle/>
            <a:p>
              <a:endParaRPr lang="en-US"/>
            </a:p>
          </p:txBody>
        </p:sp>
      </p:grpSp>
      <p:sp>
        <p:nvSpPr>
          <p:cNvPr id="22551" name="Line 23"/>
          <p:cNvSpPr>
            <a:spLocks noChangeShapeType="1"/>
          </p:cNvSpPr>
          <p:nvPr/>
        </p:nvSpPr>
        <p:spPr bwMode="auto">
          <a:xfrm>
            <a:off x="7615238" y="2028825"/>
            <a:ext cx="0" cy="471488"/>
          </a:xfrm>
          <a:prstGeom prst="line">
            <a:avLst/>
          </a:prstGeom>
          <a:noFill/>
          <a:ln w="9525">
            <a:solidFill>
              <a:schemeClr val="tx1"/>
            </a:solidFill>
            <a:round/>
            <a:headEnd/>
            <a:tailEnd type="triangle" w="med" len="med"/>
          </a:ln>
          <a:effectLst/>
        </p:spPr>
        <p:txBody>
          <a:bodyPr wrap="none"/>
          <a:lstStyle/>
          <a:p>
            <a:endParaRPr lang="en-US"/>
          </a:p>
        </p:txBody>
      </p:sp>
      <p:sp>
        <p:nvSpPr>
          <p:cNvPr id="22552" name="Text Box 24"/>
          <p:cNvSpPr txBox="1">
            <a:spLocks noChangeArrowheads="1"/>
          </p:cNvSpPr>
          <p:nvPr/>
        </p:nvSpPr>
        <p:spPr bwMode="auto">
          <a:xfrm>
            <a:off x="7208838" y="1589088"/>
            <a:ext cx="1208087" cy="457200"/>
          </a:xfrm>
          <a:prstGeom prst="rect">
            <a:avLst/>
          </a:prstGeom>
          <a:noFill/>
          <a:ln w="9525">
            <a:noFill/>
            <a:miter lim="800000"/>
            <a:headEnd/>
            <a:tailEnd/>
          </a:ln>
          <a:effectLst/>
        </p:spPr>
        <p:txBody>
          <a:bodyPr wrap="none">
            <a:spAutoFit/>
          </a:bodyPr>
          <a:lstStyle/>
          <a:p>
            <a:r>
              <a:rPr lang="en-US" sz="2400">
                <a:latin typeface="Times New Roman" pitchFamily="18" charset="0"/>
              </a:rPr>
              <a:t>New col</a:t>
            </a:r>
          </a:p>
        </p:txBody>
      </p:sp>
      <p:sp>
        <p:nvSpPr>
          <p:cNvPr id="22553" name="Text Box 25"/>
          <p:cNvSpPr txBox="1">
            <a:spLocks noChangeArrowheads="1"/>
          </p:cNvSpPr>
          <p:nvPr/>
        </p:nvSpPr>
        <p:spPr bwMode="auto">
          <a:xfrm>
            <a:off x="3794125" y="4375150"/>
            <a:ext cx="1311275" cy="457200"/>
          </a:xfrm>
          <a:prstGeom prst="rect">
            <a:avLst/>
          </a:prstGeom>
          <a:noFill/>
          <a:ln w="9525">
            <a:noFill/>
            <a:miter lim="800000"/>
            <a:headEnd/>
            <a:tailEnd/>
          </a:ln>
          <a:effectLst/>
        </p:spPr>
        <p:txBody>
          <a:bodyPr wrap="none">
            <a:spAutoFit/>
          </a:bodyPr>
          <a:lstStyle/>
          <a:p>
            <a:r>
              <a:rPr lang="en-US" sz="2400">
                <a:latin typeface="Times New Roman" pitchFamily="18" charset="0"/>
              </a:rPr>
              <a:t>New row</a:t>
            </a:r>
          </a:p>
        </p:txBody>
      </p:sp>
      <p:sp>
        <p:nvSpPr>
          <p:cNvPr id="22554" name="Text Box 26"/>
          <p:cNvSpPr txBox="1">
            <a:spLocks noChangeArrowheads="1"/>
          </p:cNvSpPr>
          <p:nvPr/>
        </p:nvSpPr>
        <p:spPr bwMode="auto">
          <a:xfrm>
            <a:off x="7423150" y="3035300"/>
            <a:ext cx="5080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2555" name="Text Box 27"/>
          <p:cNvSpPr txBox="1">
            <a:spLocks noChangeArrowheads="1"/>
          </p:cNvSpPr>
          <p:nvPr/>
        </p:nvSpPr>
        <p:spPr bwMode="auto">
          <a:xfrm>
            <a:off x="7469188" y="3740150"/>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2556" name="Text Box 28"/>
          <p:cNvSpPr txBox="1">
            <a:spLocks noChangeArrowheads="1"/>
          </p:cNvSpPr>
          <p:nvPr/>
        </p:nvSpPr>
        <p:spPr bwMode="auto">
          <a:xfrm>
            <a:off x="5651500" y="4392613"/>
            <a:ext cx="5080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2557" name="Text Box 29"/>
          <p:cNvSpPr txBox="1">
            <a:spLocks noChangeArrowheads="1"/>
          </p:cNvSpPr>
          <p:nvPr/>
        </p:nvSpPr>
        <p:spPr bwMode="auto">
          <a:xfrm>
            <a:off x="6565900" y="4392613"/>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2558" name="Text Box 30"/>
          <p:cNvSpPr txBox="1">
            <a:spLocks noChangeArrowheads="1"/>
          </p:cNvSpPr>
          <p:nvPr/>
        </p:nvSpPr>
        <p:spPr bwMode="auto">
          <a:xfrm>
            <a:off x="7454900" y="4354513"/>
            <a:ext cx="5905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-sL</a:t>
            </a:r>
            <a:endParaRPr lang="en-US" sz="2400" baseline="-25000">
              <a:latin typeface="Times New Roman" pitchFamily="18" charset="0"/>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0" y="0"/>
            <a:ext cx="9144000" cy="914400"/>
          </a:xfrm>
          <a:prstGeom prst="rect">
            <a:avLst/>
          </a:prstGeom>
          <a:noFill/>
          <a:ln w="9525">
            <a:noFill/>
            <a:miter lim="800000"/>
            <a:headEnd/>
            <a:tailEnd/>
          </a:ln>
          <a:effectLst/>
        </p:spPr>
        <p:txBody>
          <a:bodyPr anchor="ctr"/>
          <a:lstStyle/>
          <a:p>
            <a:pPr algn="ctr"/>
            <a:r>
              <a:rPr lang="en-US" sz="4400" b="1">
                <a:solidFill>
                  <a:srgbClr val="FF0303"/>
                </a:solidFill>
              </a:rPr>
              <a:t>Inductor Example: Time domain</a:t>
            </a:r>
          </a:p>
        </p:txBody>
      </p:sp>
      <p:sp>
        <p:nvSpPr>
          <p:cNvPr id="21507"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aphicFrame>
        <p:nvGraphicFramePr>
          <p:cNvPr id="21508" name="Object 4"/>
          <p:cNvGraphicFramePr>
            <a:graphicFrameLocks noChangeAspect="1"/>
          </p:cNvGraphicFramePr>
          <p:nvPr/>
        </p:nvGraphicFramePr>
        <p:xfrm>
          <a:off x="1655763" y="1246188"/>
          <a:ext cx="5378450" cy="1871662"/>
        </p:xfrm>
        <a:graphic>
          <a:graphicData uri="http://schemas.openxmlformats.org/presentationml/2006/ole">
            <p:oleObj spid="_x0000_s21508" name="Equation" r:id="rId4" imgW="2044440" imgH="711000" progId="Equation.3">
              <p:embed/>
            </p:oleObj>
          </a:graphicData>
        </a:graphic>
      </p:graphicFrame>
      <p:graphicFrame>
        <p:nvGraphicFramePr>
          <p:cNvPr id="21509" name="Object 5"/>
          <p:cNvGraphicFramePr>
            <a:graphicFrameLocks noChangeAspect="1"/>
          </p:cNvGraphicFramePr>
          <p:nvPr/>
        </p:nvGraphicFramePr>
        <p:xfrm>
          <a:off x="815975" y="3370263"/>
          <a:ext cx="7316788" cy="1938337"/>
        </p:xfrm>
        <a:graphic>
          <a:graphicData uri="http://schemas.openxmlformats.org/presentationml/2006/ole">
            <p:oleObj spid="_x0000_s21509" name="Equation" r:id="rId5" imgW="2781000" imgH="736560" progId="Equation.3">
              <p:embed/>
            </p:oleObj>
          </a:graphicData>
        </a:graphic>
      </p:graphicFrame>
      <p:graphicFrame>
        <p:nvGraphicFramePr>
          <p:cNvPr id="21510" name="Object 6"/>
          <p:cNvGraphicFramePr>
            <a:graphicFrameLocks noChangeAspect="1"/>
          </p:cNvGraphicFramePr>
          <p:nvPr/>
        </p:nvGraphicFramePr>
        <p:xfrm>
          <a:off x="3614738" y="5661025"/>
          <a:ext cx="2405062" cy="568325"/>
        </p:xfrm>
        <a:graphic>
          <a:graphicData uri="http://schemas.openxmlformats.org/presentationml/2006/ole">
            <p:oleObj spid="_x0000_s21510" name="Equation" r:id="rId6" imgW="914400" imgH="215640" progId="Equation.3">
              <p:embed/>
            </p:oleObj>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4"/>
          <p:cNvSpPr>
            <a:spLocks noChangeArrowheads="1"/>
          </p:cNvSpPr>
          <p:nvPr/>
        </p:nvSpPr>
        <p:spPr bwMode="auto">
          <a:xfrm>
            <a:off x="0" y="0"/>
            <a:ext cx="9144000" cy="914400"/>
          </a:xfrm>
          <a:prstGeom prst="rect">
            <a:avLst/>
          </a:prstGeom>
          <a:noFill/>
          <a:ln w="9525">
            <a:noFill/>
            <a:miter lim="800000"/>
            <a:headEnd/>
            <a:tailEnd/>
          </a:ln>
          <a:effectLst/>
        </p:spPr>
        <p:txBody>
          <a:bodyPr anchor="ctr"/>
          <a:lstStyle/>
          <a:p>
            <a:pPr algn="ctr"/>
            <a:r>
              <a:rPr lang="en-US" sz="4400" b="1">
                <a:solidFill>
                  <a:srgbClr val="FF0303"/>
                </a:solidFill>
              </a:rPr>
              <a:t>Inductor Example: Time domain</a:t>
            </a:r>
          </a:p>
        </p:txBody>
      </p:sp>
      <p:sp>
        <p:nvSpPr>
          <p:cNvPr id="45061" name="Line 5"/>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aphicFrame>
        <p:nvGraphicFramePr>
          <p:cNvPr id="45062" name="Object 6"/>
          <p:cNvGraphicFramePr>
            <a:graphicFrameLocks noChangeAspect="1"/>
          </p:cNvGraphicFramePr>
          <p:nvPr/>
        </p:nvGraphicFramePr>
        <p:xfrm>
          <a:off x="758825" y="1284288"/>
          <a:ext cx="7315200" cy="1938337"/>
        </p:xfrm>
        <a:graphic>
          <a:graphicData uri="http://schemas.openxmlformats.org/presentationml/2006/ole">
            <p:oleObj spid="_x0000_s45062" name="Equation" r:id="rId4" imgW="2781000" imgH="736560" progId="Equation.3">
              <p:embed/>
            </p:oleObj>
          </a:graphicData>
        </a:graphic>
      </p:graphicFrame>
      <p:graphicFrame>
        <p:nvGraphicFramePr>
          <p:cNvPr id="45063" name="Object 7"/>
          <p:cNvGraphicFramePr>
            <a:graphicFrameLocks noChangeAspect="1"/>
          </p:cNvGraphicFramePr>
          <p:nvPr/>
        </p:nvGraphicFramePr>
        <p:xfrm>
          <a:off x="504825" y="3489325"/>
          <a:ext cx="7883525" cy="1871663"/>
        </p:xfrm>
        <a:graphic>
          <a:graphicData uri="http://schemas.openxmlformats.org/presentationml/2006/ole">
            <p:oleObj spid="_x0000_s45063" name="Equation" r:id="rId5" imgW="2997000" imgH="711000" progId="Equation.3">
              <p:embed/>
            </p:oleObj>
          </a:graphicData>
        </a:graphic>
      </p:graphicFrame>
      <p:graphicFrame>
        <p:nvGraphicFramePr>
          <p:cNvPr id="45064" name="Object 8"/>
          <p:cNvGraphicFramePr>
            <a:graphicFrameLocks noChangeAspect="1"/>
          </p:cNvGraphicFramePr>
          <p:nvPr/>
        </p:nvGraphicFramePr>
        <p:xfrm>
          <a:off x="900113" y="5718175"/>
          <a:ext cx="2405062" cy="568325"/>
        </p:xfrm>
        <a:graphic>
          <a:graphicData uri="http://schemas.openxmlformats.org/presentationml/2006/ole">
            <p:oleObj spid="_x0000_s45064" name="Equation" r:id="rId6" imgW="914400" imgH="215640" progId="Equation.3">
              <p:embed/>
            </p:oleObj>
          </a:graphicData>
        </a:graphic>
      </p:graphicFrame>
      <p:grpSp>
        <p:nvGrpSpPr>
          <p:cNvPr id="45065" name="Group 9"/>
          <p:cNvGrpSpPr>
            <a:grpSpLocks/>
          </p:cNvGrpSpPr>
          <p:nvPr/>
        </p:nvGrpSpPr>
        <p:grpSpPr bwMode="auto">
          <a:xfrm>
            <a:off x="3671888" y="5748338"/>
            <a:ext cx="4498975" cy="534987"/>
            <a:chOff x="2313" y="3621"/>
            <a:chExt cx="2834" cy="337"/>
          </a:xfrm>
        </p:grpSpPr>
        <p:sp>
          <p:nvSpPr>
            <p:cNvPr id="45066" name="AutoShape 10"/>
            <p:cNvSpPr>
              <a:spLocks noChangeArrowheads="1"/>
            </p:cNvSpPr>
            <p:nvPr/>
          </p:nvSpPr>
          <p:spPr bwMode="auto">
            <a:xfrm>
              <a:off x="2313" y="3663"/>
              <a:ext cx="603" cy="207"/>
            </a:xfrm>
            <a:prstGeom prst="rightArrow">
              <a:avLst>
                <a:gd name="adj1" fmla="val 50000"/>
                <a:gd name="adj2" fmla="val 72826"/>
              </a:avLst>
            </a:prstGeom>
            <a:solidFill>
              <a:schemeClr val="folHlink"/>
            </a:solidFill>
            <a:ln w="9525">
              <a:solidFill>
                <a:schemeClr val="tx1"/>
              </a:solidFill>
              <a:miter lim="800000"/>
              <a:headEnd/>
              <a:tailEnd/>
            </a:ln>
            <a:effectLst/>
          </p:spPr>
          <p:txBody>
            <a:bodyPr wrap="none" anchor="ctr"/>
            <a:lstStyle/>
            <a:p>
              <a:pPr algn="ctr"/>
              <a:endParaRPr lang="en-US" sz="2400">
                <a:solidFill>
                  <a:schemeClr val="folHlink"/>
                </a:solidFill>
                <a:latin typeface="Times New Roman" pitchFamily="18" charset="0"/>
              </a:endParaRPr>
            </a:p>
          </p:txBody>
        </p:sp>
        <p:graphicFrame>
          <p:nvGraphicFramePr>
            <p:cNvPr id="45067" name="Object 11"/>
            <p:cNvGraphicFramePr>
              <a:graphicFrameLocks noChangeAspect="1"/>
            </p:cNvGraphicFramePr>
            <p:nvPr/>
          </p:nvGraphicFramePr>
          <p:xfrm>
            <a:off x="3064" y="3621"/>
            <a:ext cx="2083" cy="337"/>
          </p:xfrm>
          <a:graphic>
            <a:graphicData uri="http://schemas.openxmlformats.org/presentationml/2006/ole">
              <p:oleObj spid="_x0000_s45067" name="Equation" r:id="rId7" imgW="1257120" imgH="203040" progId="Equation.3">
                <p:embed/>
              </p:oleObj>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0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0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45065"/>
                                        </p:tgtEl>
                                        <p:attrNameLst>
                                          <p:attrName>style.visibility</p:attrName>
                                        </p:attrNameLst>
                                      </p:cBhvr>
                                      <p:to>
                                        <p:strVal val="visible"/>
                                      </p:to>
                                    </p:set>
                                    <p:animEffect transition="in" filter="wipe(left)">
                                      <p:cBhvr>
                                        <p:cTn id="15" dur="500"/>
                                        <p:tgtEl>
                                          <p:spTgt spid="450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1988840"/>
            <a:ext cx="7344816" cy="1938992"/>
          </a:xfrm>
          <a:prstGeom prst="rect">
            <a:avLst/>
          </a:prstGeom>
          <a:noFill/>
        </p:spPr>
        <p:txBody>
          <a:bodyPr wrap="square" rtlCol="0">
            <a:spAutoFit/>
          </a:bodyPr>
          <a:lstStyle/>
          <a:p>
            <a:r>
              <a:rPr lang="en-US" sz="2400" u="sng" dirty="0" smtClean="0">
                <a:solidFill>
                  <a:srgbClr val="FF0000"/>
                </a:solidFill>
              </a:rPr>
              <a:t>Challenging Question (2)</a:t>
            </a:r>
          </a:p>
          <a:p>
            <a:endParaRPr lang="en-US" sz="2400" u="sng" dirty="0" smtClean="0">
              <a:solidFill>
                <a:srgbClr val="0033CC"/>
              </a:solidFill>
            </a:endParaRPr>
          </a:p>
          <a:p>
            <a:r>
              <a:rPr lang="en-US" sz="2400" i="1" dirty="0" smtClean="0">
                <a:solidFill>
                  <a:srgbClr val="0033CC"/>
                </a:solidFill>
              </a:rPr>
              <a:t>Given an RLC circuit with all positive components, prove that the circuit is stable (all poles are in the LHP) </a:t>
            </a:r>
            <a:endParaRPr lang="en-US" sz="2400" i="1" dirty="0">
              <a:solidFill>
                <a:srgbClr val="0033CC"/>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4638"/>
            <a:ext cx="8229600" cy="684212"/>
          </a:xfrm>
        </p:spPr>
        <p:txBody>
          <a:bodyPr/>
          <a:lstStyle/>
          <a:p>
            <a:r>
              <a:rPr lang="en-US" sz="3200"/>
              <a:t>Short Circuit</a:t>
            </a:r>
          </a:p>
        </p:txBody>
      </p:sp>
      <p:sp>
        <p:nvSpPr>
          <p:cNvPr id="36867"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36868" name="Line 4"/>
          <p:cNvSpPr>
            <a:spLocks noChangeShapeType="1"/>
          </p:cNvSpPr>
          <p:nvPr/>
        </p:nvSpPr>
        <p:spPr bwMode="auto">
          <a:xfrm>
            <a:off x="4273550" y="1811338"/>
            <a:ext cx="711200" cy="0"/>
          </a:xfrm>
          <a:prstGeom prst="line">
            <a:avLst/>
          </a:prstGeom>
          <a:noFill/>
          <a:ln w="28575">
            <a:solidFill>
              <a:schemeClr val="tx1"/>
            </a:solidFill>
            <a:round/>
            <a:headEnd/>
            <a:tailEnd/>
          </a:ln>
          <a:effectLst/>
        </p:spPr>
        <p:txBody>
          <a:bodyPr wrap="none"/>
          <a:lstStyle/>
          <a:p>
            <a:endParaRPr lang="en-US"/>
          </a:p>
        </p:txBody>
      </p:sp>
      <p:grpSp>
        <p:nvGrpSpPr>
          <p:cNvPr id="36869" name="Group 5"/>
          <p:cNvGrpSpPr>
            <a:grpSpLocks/>
          </p:cNvGrpSpPr>
          <p:nvPr/>
        </p:nvGrpSpPr>
        <p:grpSpPr bwMode="auto">
          <a:xfrm rot="5400000">
            <a:off x="3716338" y="2543175"/>
            <a:ext cx="979488" cy="230187"/>
            <a:chOff x="2928" y="2256"/>
            <a:chExt cx="864" cy="144"/>
          </a:xfrm>
        </p:grpSpPr>
        <p:sp>
          <p:nvSpPr>
            <p:cNvPr id="36870" name="Line 6"/>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36871" name="Line 7"/>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36872" name="Line 8"/>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36873" name="Line 9"/>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36874" name="Line 10"/>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36875" name="Line 11"/>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36876" name="Line 12"/>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36877" name="Line 13"/>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36878" name="Line 14"/>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36879" name="Line 15"/>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36880" name="Line 16"/>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36881" name="Line 17"/>
          <p:cNvSpPr>
            <a:spLocks noChangeShapeType="1"/>
          </p:cNvSpPr>
          <p:nvPr/>
        </p:nvSpPr>
        <p:spPr bwMode="auto">
          <a:xfrm flipV="1">
            <a:off x="4191000" y="1825625"/>
            <a:ext cx="0" cy="403225"/>
          </a:xfrm>
          <a:prstGeom prst="line">
            <a:avLst/>
          </a:prstGeom>
          <a:noFill/>
          <a:ln w="28575">
            <a:solidFill>
              <a:schemeClr val="tx1"/>
            </a:solidFill>
            <a:round/>
            <a:headEnd/>
            <a:tailEnd/>
          </a:ln>
          <a:effectLst/>
        </p:spPr>
        <p:txBody>
          <a:bodyPr wrap="none"/>
          <a:lstStyle/>
          <a:p>
            <a:endParaRPr lang="en-US"/>
          </a:p>
        </p:txBody>
      </p:sp>
      <p:sp>
        <p:nvSpPr>
          <p:cNvPr id="36882" name="Freeform 18"/>
          <p:cNvSpPr>
            <a:spLocks/>
          </p:cNvSpPr>
          <p:nvPr/>
        </p:nvSpPr>
        <p:spPr bwMode="auto">
          <a:xfrm>
            <a:off x="2730500" y="1809750"/>
            <a:ext cx="1730375" cy="460375"/>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US"/>
          </a:p>
        </p:txBody>
      </p:sp>
      <p:sp>
        <p:nvSpPr>
          <p:cNvPr id="36883" name="Freeform 19"/>
          <p:cNvSpPr>
            <a:spLocks/>
          </p:cNvSpPr>
          <p:nvPr/>
        </p:nvSpPr>
        <p:spPr bwMode="auto">
          <a:xfrm>
            <a:off x="4922838" y="1809750"/>
            <a:ext cx="1338262"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36884" name="Freeform 20"/>
          <p:cNvSpPr>
            <a:spLocks/>
          </p:cNvSpPr>
          <p:nvPr/>
        </p:nvSpPr>
        <p:spPr bwMode="auto">
          <a:xfrm>
            <a:off x="2730500" y="3076575"/>
            <a:ext cx="1495425" cy="346075"/>
          </a:xfrm>
          <a:custGeom>
            <a:avLst/>
            <a:gdLst/>
            <a:ahLst/>
            <a:cxnLst>
              <a:cxn ang="0">
                <a:pos x="0" y="0"/>
              </a:cxn>
              <a:cxn ang="0">
                <a:pos x="0" y="218"/>
              </a:cxn>
              <a:cxn ang="0">
                <a:pos x="1198" y="218"/>
              </a:cxn>
              <a:cxn ang="0">
                <a:pos x="1198" y="0"/>
              </a:cxn>
            </a:cxnLst>
            <a:rect l="0" t="0" r="r" b="b"/>
            <a:pathLst>
              <a:path w="1198" h="218">
                <a:moveTo>
                  <a:pt x="0" y="0"/>
                </a:moveTo>
                <a:lnTo>
                  <a:pt x="0" y="218"/>
                </a:lnTo>
                <a:lnTo>
                  <a:pt x="1198" y="218"/>
                </a:lnTo>
                <a:lnTo>
                  <a:pt x="1198" y="0"/>
                </a:lnTo>
              </a:path>
            </a:pathLst>
          </a:custGeom>
          <a:noFill/>
          <a:ln w="28575" cmpd="sng">
            <a:solidFill>
              <a:schemeClr val="tx1"/>
            </a:solidFill>
            <a:round/>
            <a:headEnd/>
            <a:tailEnd/>
          </a:ln>
          <a:effectLst/>
        </p:spPr>
        <p:txBody>
          <a:bodyPr wrap="none"/>
          <a:lstStyle/>
          <a:p>
            <a:endParaRPr lang="en-US"/>
          </a:p>
        </p:txBody>
      </p:sp>
      <p:sp>
        <p:nvSpPr>
          <p:cNvPr id="36885" name="Freeform 21"/>
          <p:cNvSpPr>
            <a:spLocks/>
          </p:cNvSpPr>
          <p:nvPr/>
        </p:nvSpPr>
        <p:spPr bwMode="auto">
          <a:xfrm>
            <a:off x="4073525" y="3021013"/>
            <a:ext cx="2201863" cy="401637"/>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grpSp>
        <p:nvGrpSpPr>
          <p:cNvPr id="36886" name="Group 22"/>
          <p:cNvGrpSpPr>
            <a:grpSpLocks/>
          </p:cNvGrpSpPr>
          <p:nvPr/>
        </p:nvGrpSpPr>
        <p:grpSpPr bwMode="auto">
          <a:xfrm>
            <a:off x="2543175" y="2227263"/>
            <a:ext cx="381000" cy="914400"/>
            <a:chOff x="1320" y="1725"/>
            <a:chExt cx="240" cy="576"/>
          </a:xfrm>
        </p:grpSpPr>
        <p:grpSp>
          <p:nvGrpSpPr>
            <p:cNvPr id="36887" name="Group 23"/>
            <p:cNvGrpSpPr>
              <a:grpSpLocks/>
            </p:cNvGrpSpPr>
            <p:nvPr/>
          </p:nvGrpSpPr>
          <p:grpSpPr bwMode="auto">
            <a:xfrm>
              <a:off x="1320" y="1725"/>
              <a:ext cx="240" cy="576"/>
              <a:chOff x="4512" y="1008"/>
              <a:chExt cx="384" cy="960"/>
            </a:xfrm>
          </p:grpSpPr>
          <p:sp>
            <p:nvSpPr>
              <p:cNvPr id="36888" name="Oval 24"/>
              <p:cNvSpPr>
                <a:spLocks noChangeArrowheads="1"/>
              </p:cNvSpPr>
              <p:nvPr/>
            </p:nvSpPr>
            <p:spPr bwMode="auto">
              <a:xfrm>
                <a:off x="4512" y="1296"/>
                <a:ext cx="384" cy="384"/>
              </a:xfrm>
              <a:prstGeom prst="ellipse">
                <a:avLst/>
              </a:prstGeom>
              <a:noFill/>
              <a:ln w="28575">
                <a:solidFill>
                  <a:schemeClr val="tx1"/>
                </a:solidFill>
                <a:round/>
                <a:headEnd/>
                <a:tailEnd/>
              </a:ln>
              <a:effectLst/>
            </p:spPr>
            <p:txBody>
              <a:bodyPr wrap="none" anchor="ctr"/>
              <a:lstStyle/>
              <a:p>
                <a:endParaRPr lang="en-US"/>
              </a:p>
            </p:txBody>
          </p:sp>
          <p:sp>
            <p:nvSpPr>
              <p:cNvPr id="36889" name="Line 25"/>
              <p:cNvSpPr>
                <a:spLocks noChangeShapeType="1"/>
              </p:cNvSpPr>
              <p:nvPr/>
            </p:nvSpPr>
            <p:spPr bwMode="auto">
              <a:xfrm>
                <a:off x="4704" y="1008"/>
                <a:ext cx="0" cy="288"/>
              </a:xfrm>
              <a:prstGeom prst="line">
                <a:avLst/>
              </a:prstGeom>
              <a:noFill/>
              <a:ln w="28575">
                <a:solidFill>
                  <a:schemeClr val="tx1"/>
                </a:solidFill>
                <a:round/>
                <a:headEnd/>
                <a:tailEnd/>
              </a:ln>
              <a:effectLst/>
            </p:spPr>
            <p:txBody>
              <a:bodyPr wrap="none" anchor="ctr"/>
              <a:lstStyle/>
              <a:p>
                <a:endParaRPr lang="en-US"/>
              </a:p>
            </p:txBody>
          </p:sp>
          <p:sp>
            <p:nvSpPr>
              <p:cNvPr id="36890" name="Line 26"/>
              <p:cNvSpPr>
                <a:spLocks noChangeShapeType="1"/>
              </p:cNvSpPr>
              <p:nvPr/>
            </p:nvSpPr>
            <p:spPr bwMode="auto">
              <a:xfrm>
                <a:off x="4704" y="1680"/>
                <a:ext cx="0" cy="288"/>
              </a:xfrm>
              <a:prstGeom prst="line">
                <a:avLst/>
              </a:prstGeom>
              <a:noFill/>
              <a:ln w="28575">
                <a:solidFill>
                  <a:schemeClr val="tx1"/>
                </a:solidFill>
                <a:round/>
                <a:headEnd/>
                <a:tailEnd/>
              </a:ln>
              <a:effectLst/>
            </p:spPr>
            <p:txBody>
              <a:bodyPr wrap="none" anchor="ctr"/>
              <a:lstStyle/>
              <a:p>
                <a:endParaRPr lang="en-US"/>
              </a:p>
            </p:txBody>
          </p:sp>
        </p:grpSp>
        <p:sp>
          <p:nvSpPr>
            <p:cNvPr id="36891" name="Line 27"/>
            <p:cNvSpPr>
              <a:spLocks noChangeShapeType="1"/>
            </p:cNvSpPr>
            <p:nvPr/>
          </p:nvSpPr>
          <p:spPr bwMode="auto">
            <a:xfrm flipV="1">
              <a:off x="1436" y="1924"/>
              <a:ext cx="0" cy="181"/>
            </a:xfrm>
            <a:prstGeom prst="line">
              <a:avLst/>
            </a:prstGeom>
            <a:noFill/>
            <a:ln w="28575">
              <a:solidFill>
                <a:schemeClr val="tx1"/>
              </a:solidFill>
              <a:round/>
              <a:headEnd/>
              <a:tailEnd type="triangle" w="med" len="med"/>
            </a:ln>
            <a:effectLst/>
          </p:spPr>
          <p:txBody>
            <a:bodyPr wrap="none"/>
            <a:lstStyle/>
            <a:p>
              <a:endParaRPr lang="en-US"/>
            </a:p>
          </p:txBody>
        </p:sp>
      </p:grpSp>
      <p:grpSp>
        <p:nvGrpSpPr>
          <p:cNvPr id="36892" name="Group 28"/>
          <p:cNvGrpSpPr>
            <a:grpSpLocks/>
          </p:cNvGrpSpPr>
          <p:nvPr/>
        </p:nvGrpSpPr>
        <p:grpSpPr bwMode="auto">
          <a:xfrm rot="5400000">
            <a:off x="5775325" y="2528888"/>
            <a:ext cx="979487" cy="230188"/>
            <a:chOff x="2928" y="2256"/>
            <a:chExt cx="864" cy="144"/>
          </a:xfrm>
        </p:grpSpPr>
        <p:sp>
          <p:nvSpPr>
            <p:cNvPr id="36893" name="Line 29"/>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36894" name="Line 30"/>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36895" name="Line 31"/>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36896" name="Line 32"/>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36897" name="Line 33"/>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36898" name="Line 34"/>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36899" name="Line 35"/>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36900" name="Line 36"/>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36901" name="Line 37"/>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36902" name="Line 38"/>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36903" name="Line 39"/>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36904" name="Text Box 40"/>
          <p:cNvSpPr txBox="1">
            <a:spLocks noChangeArrowheads="1"/>
          </p:cNvSpPr>
          <p:nvPr/>
        </p:nvSpPr>
        <p:spPr bwMode="auto">
          <a:xfrm>
            <a:off x="2108200" y="2541588"/>
            <a:ext cx="303213" cy="457200"/>
          </a:xfrm>
          <a:prstGeom prst="rect">
            <a:avLst/>
          </a:prstGeom>
          <a:noFill/>
          <a:ln w="9525">
            <a:noFill/>
            <a:miter lim="800000"/>
            <a:headEnd/>
            <a:tailEnd/>
          </a:ln>
          <a:effectLst/>
        </p:spPr>
        <p:txBody>
          <a:bodyPr wrap="none">
            <a:spAutoFit/>
          </a:bodyPr>
          <a:lstStyle/>
          <a:p>
            <a:r>
              <a:rPr lang="en-US" sz="2400">
                <a:latin typeface="Times New Roman" pitchFamily="18" charset="0"/>
              </a:rPr>
              <a:t>J</a:t>
            </a:r>
          </a:p>
        </p:txBody>
      </p:sp>
      <p:sp>
        <p:nvSpPr>
          <p:cNvPr id="36905" name="Text Box 41"/>
          <p:cNvSpPr txBox="1">
            <a:spLocks noChangeArrowheads="1"/>
          </p:cNvSpPr>
          <p:nvPr/>
        </p:nvSpPr>
        <p:spPr bwMode="auto">
          <a:xfrm>
            <a:off x="4354513" y="2576513"/>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1</a:t>
            </a:r>
          </a:p>
        </p:txBody>
      </p:sp>
      <p:grpSp>
        <p:nvGrpSpPr>
          <p:cNvPr id="36906" name="Group 42"/>
          <p:cNvGrpSpPr>
            <a:grpSpLocks/>
          </p:cNvGrpSpPr>
          <p:nvPr/>
        </p:nvGrpSpPr>
        <p:grpSpPr bwMode="auto">
          <a:xfrm>
            <a:off x="4364038" y="3402013"/>
            <a:ext cx="457200" cy="384175"/>
            <a:chOff x="1755" y="2450"/>
            <a:chExt cx="288" cy="242"/>
          </a:xfrm>
        </p:grpSpPr>
        <p:grpSp>
          <p:nvGrpSpPr>
            <p:cNvPr id="36907" name="Group 43"/>
            <p:cNvGrpSpPr>
              <a:grpSpLocks/>
            </p:cNvGrpSpPr>
            <p:nvPr/>
          </p:nvGrpSpPr>
          <p:grpSpPr bwMode="auto">
            <a:xfrm>
              <a:off x="1755" y="2596"/>
              <a:ext cx="288" cy="96"/>
              <a:chOff x="3792" y="2304"/>
              <a:chExt cx="288" cy="96"/>
            </a:xfrm>
          </p:grpSpPr>
          <p:sp>
            <p:nvSpPr>
              <p:cNvPr id="36908" name="Line 44"/>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US"/>
              </a:p>
            </p:txBody>
          </p:sp>
          <p:sp>
            <p:nvSpPr>
              <p:cNvPr id="36909" name="Line 45"/>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US"/>
              </a:p>
            </p:txBody>
          </p:sp>
          <p:sp>
            <p:nvSpPr>
              <p:cNvPr id="36910" name="Line 46"/>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US"/>
              </a:p>
            </p:txBody>
          </p:sp>
        </p:grpSp>
        <p:sp>
          <p:nvSpPr>
            <p:cNvPr id="36911" name="Line 47"/>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US"/>
            </a:p>
          </p:txBody>
        </p:sp>
      </p:grpSp>
      <p:sp>
        <p:nvSpPr>
          <p:cNvPr id="36912" name="Text Box 48"/>
          <p:cNvSpPr txBox="1">
            <a:spLocks noChangeArrowheads="1"/>
          </p:cNvSpPr>
          <p:nvPr/>
        </p:nvSpPr>
        <p:spPr bwMode="auto">
          <a:xfrm>
            <a:off x="2503488" y="12890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1</a:t>
            </a:r>
          </a:p>
        </p:txBody>
      </p:sp>
      <p:sp>
        <p:nvSpPr>
          <p:cNvPr id="36913" name="Oval 49"/>
          <p:cNvSpPr>
            <a:spLocks noChangeArrowheads="1"/>
          </p:cNvSpPr>
          <p:nvPr/>
        </p:nvSpPr>
        <p:spPr bwMode="auto">
          <a:xfrm>
            <a:off x="2503488" y="1354138"/>
            <a:ext cx="352425" cy="365125"/>
          </a:xfrm>
          <a:prstGeom prst="ellipse">
            <a:avLst/>
          </a:prstGeom>
          <a:noFill/>
          <a:ln w="9525">
            <a:solidFill>
              <a:schemeClr val="tx1"/>
            </a:solidFill>
            <a:round/>
            <a:headEnd/>
            <a:tailEnd/>
          </a:ln>
          <a:effectLst/>
        </p:spPr>
        <p:txBody>
          <a:bodyPr wrap="none" anchor="ctr"/>
          <a:lstStyle/>
          <a:p>
            <a:endParaRPr lang="en-US"/>
          </a:p>
        </p:txBody>
      </p:sp>
      <p:sp>
        <p:nvSpPr>
          <p:cNvPr id="36914" name="Text Box 50"/>
          <p:cNvSpPr txBox="1">
            <a:spLocks noChangeArrowheads="1"/>
          </p:cNvSpPr>
          <p:nvPr/>
        </p:nvSpPr>
        <p:spPr bwMode="auto">
          <a:xfrm>
            <a:off x="6213475" y="1211263"/>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2</a:t>
            </a:r>
          </a:p>
        </p:txBody>
      </p:sp>
      <p:sp>
        <p:nvSpPr>
          <p:cNvPr id="36915" name="Oval 51"/>
          <p:cNvSpPr>
            <a:spLocks noChangeArrowheads="1"/>
          </p:cNvSpPr>
          <p:nvPr/>
        </p:nvSpPr>
        <p:spPr bwMode="auto">
          <a:xfrm>
            <a:off x="6213475" y="1276350"/>
            <a:ext cx="352425" cy="365125"/>
          </a:xfrm>
          <a:prstGeom prst="ellipse">
            <a:avLst/>
          </a:prstGeom>
          <a:noFill/>
          <a:ln w="9525">
            <a:solidFill>
              <a:schemeClr val="tx1"/>
            </a:solidFill>
            <a:round/>
            <a:headEnd/>
            <a:tailEnd/>
          </a:ln>
          <a:effectLst/>
        </p:spPr>
        <p:txBody>
          <a:bodyPr wrap="none" anchor="ctr"/>
          <a:lstStyle/>
          <a:p>
            <a:endParaRPr lang="en-US"/>
          </a:p>
        </p:txBody>
      </p:sp>
      <p:sp>
        <p:nvSpPr>
          <p:cNvPr id="36916" name="Text Box 52"/>
          <p:cNvSpPr txBox="1">
            <a:spLocks noChangeArrowheads="1"/>
          </p:cNvSpPr>
          <p:nvPr/>
        </p:nvSpPr>
        <p:spPr bwMode="auto">
          <a:xfrm>
            <a:off x="6434138" y="2503488"/>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36917" name="Oval 53"/>
          <p:cNvSpPr>
            <a:spLocks noChangeArrowheads="1"/>
          </p:cNvSpPr>
          <p:nvPr/>
        </p:nvSpPr>
        <p:spPr bwMode="auto">
          <a:xfrm>
            <a:off x="4757738" y="1757363"/>
            <a:ext cx="114300" cy="114300"/>
          </a:xfrm>
          <a:prstGeom prst="ellipse">
            <a:avLst/>
          </a:prstGeom>
          <a:solidFill>
            <a:schemeClr val="bg1"/>
          </a:solidFill>
          <a:ln w="28575">
            <a:solidFill>
              <a:schemeClr val="hlink"/>
            </a:solidFill>
            <a:round/>
            <a:headEnd/>
            <a:tailEnd/>
          </a:ln>
          <a:effectLst/>
        </p:spPr>
        <p:txBody>
          <a:bodyPr wrap="none" anchor="ctr"/>
          <a:lstStyle/>
          <a:p>
            <a:endParaRPr lang="en-US"/>
          </a:p>
        </p:txBody>
      </p:sp>
      <p:sp>
        <p:nvSpPr>
          <p:cNvPr id="36918" name="Oval 54"/>
          <p:cNvSpPr>
            <a:spLocks noChangeArrowheads="1"/>
          </p:cNvSpPr>
          <p:nvPr/>
        </p:nvSpPr>
        <p:spPr bwMode="auto">
          <a:xfrm>
            <a:off x="5200650" y="1757363"/>
            <a:ext cx="114300" cy="114300"/>
          </a:xfrm>
          <a:prstGeom prst="ellipse">
            <a:avLst/>
          </a:prstGeom>
          <a:solidFill>
            <a:schemeClr val="bg1"/>
          </a:solidFill>
          <a:ln w="28575">
            <a:solidFill>
              <a:schemeClr val="hlink"/>
            </a:solidFill>
            <a:round/>
            <a:headEnd/>
            <a:tailEnd/>
          </a:ln>
          <a:effectLst/>
        </p:spPr>
        <p:txBody>
          <a:bodyPr wrap="none" anchor="ctr"/>
          <a:lstStyle/>
          <a:p>
            <a:endParaRPr lang="en-US"/>
          </a:p>
        </p:txBody>
      </p:sp>
      <p:sp>
        <p:nvSpPr>
          <p:cNvPr id="36919" name="Line 55"/>
          <p:cNvSpPr>
            <a:spLocks noChangeShapeType="1"/>
          </p:cNvSpPr>
          <p:nvPr/>
        </p:nvSpPr>
        <p:spPr bwMode="auto">
          <a:xfrm flipV="1">
            <a:off x="4857750" y="1800225"/>
            <a:ext cx="385763" cy="14288"/>
          </a:xfrm>
          <a:prstGeom prst="line">
            <a:avLst/>
          </a:prstGeom>
          <a:noFill/>
          <a:ln w="28575">
            <a:solidFill>
              <a:schemeClr val="hlink"/>
            </a:solidFill>
            <a:round/>
            <a:headEnd/>
            <a:tailEnd/>
          </a:ln>
          <a:effectLst/>
        </p:spPr>
        <p:txBody>
          <a:bodyPr wrap="none"/>
          <a:lstStyle/>
          <a:p>
            <a:endParaRPr lang="en-US"/>
          </a:p>
        </p:txBody>
      </p:sp>
      <p:sp>
        <p:nvSpPr>
          <p:cNvPr id="36920" name="Line 56"/>
          <p:cNvSpPr>
            <a:spLocks noChangeShapeType="1"/>
          </p:cNvSpPr>
          <p:nvPr/>
        </p:nvSpPr>
        <p:spPr bwMode="auto">
          <a:xfrm>
            <a:off x="4859338" y="1989138"/>
            <a:ext cx="557212" cy="0"/>
          </a:xfrm>
          <a:prstGeom prst="line">
            <a:avLst/>
          </a:prstGeom>
          <a:noFill/>
          <a:ln w="28575">
            <a:solidFill>
              <a:srgbClr val="FF3300"/>
            </a:solidFill>
            <a:round/>
            <a:headEnd/>
            <a:tailEnd type="triangle" w="med" len="med"/>
          </a:ln>
          <a:effectLst/>
        </p:spPr>
        <p:txBody>
          <a:bodyPr wrap="none"/>
          <a:lstStyle/>
          <a:p>
            <a:endParaRPr lang="en-US"/>
          </a:p>
        </p:txBody>
      </p:sp>
      <p:sp>
        <p:nvSpPr>
          <p:cNvPr id="36921" name="Text Box 57"/>
          <p:cNvSpPr txBox="1">
            <a:spLocks noChangeArrowheads="1"/>
          </p:cNvSpPr>
          <p:nvPr/>
        </p:nvSpPr>
        <p:spPr bwMode="auto">
          <a:xfrm>
            <a:off x="5003800" y="1989138"/>
            <a:ext cx="365125" cy="457200"/>
          </a:xfrm>
          <a:prstGeom prst="rect">
            <a:avLst/>
          </a:prstGeom>
          <a:noFill/>
          <a:ln w="9525">
            <a:noFill/>
            <a:miter lim="800000"/>
            <a:headEnd/>
            <a:tailEnd/>
          </a:ln>
          <a:effectLst/>
        </p:spPr>
        <p:txBody>
          <a:bodyPr wrap="none">
            <a:spAutoFit/>
          </a:bodyPr>
          <a:lstStyle/>
          <a:p>
            <a:r>
              <a:rPr lang="en-US" sz="2400">
                <a:solidFill>
                  <a:srgbClr val="FF3300"/>
                </a:solidFill>
                <a:latin typeface="Times New Roman" pitchFamily="18" charset="0"/>
              </a:rPr>
              <a:t>I</a:t>
            </a:r>
            <a:r>
              <a:rPr lang="en-US" sz="2400" baseline="-25000">
                <a:solidFill>
                  <a:srgbClr val="FF3300"/>
                </a:solidFill>
                <a:latin typeface="Times New Roman" pitchFamily="18" charset="0"/>
              </a:rPr>
              <a:t>s</a:t>
            </a:r>
          </a:p>
        </p:txBody>
      </p:sp>
      <p:graphicFrame>
        <p:nvGraphicFramePr>
          <p:cNvPr id="36922" name="Object 58"/>
          <p:cNvGraphicFramePr>
            <a:graphicFrameLocks noChangeAspect="1"/>
          </p:cNvGraphicFramePr>
          <p:nvPr/>
        </p:nvGraphicFramePr>
        <p:xfrm>
          <a:off x="2190750" y="4102100"/>
          <a:ext cx="4638675" cy="2111375"/>
        </p:xfrm>
        <a:graphic>
          <a:graphicData uri="http://schemas.openxmlformats.org/presentationml/2006/ole">
            <p:oleObj spid="_x0000_s36922" name="Equation" r:id="rId4" imgW="1562040" imgH="711000" progId="Equation.3">
              <p:embed/>
            </p:oleObj>
          </a:graphicData>
        </a:graphic>
      </p:graphicFrame>
      <p:grpSp>
        <p:nvGrpSpPr>
          <p:cNvPr id="36923" name="Group 59"/>
          <p:cNvGrpSpPr>
            <a:grpSpLocks/>
          </p:cNvGrpSpPr>
          <p:nvPr/>
        </p:nvGrpSpPr>
        <p:grpSpPr bwMode="auto">
          <a:xfrm>
            <a:off x="2286000" y="4157663"/>
            <a:ext cx="2443163" cy="1914525"/>
            <a:chOff x="1440" y="2619"/>
            <a:chExt cx="1539" cy="1206"/>
          </a:xfrm>
        </p:grpSpPr>
        <p:sp>
          <p:nvSpPr>
            <p:cNvPr id="36924" name="Oval 60"/>
            <p:cNvSpPr>
              <a:spLocks noChangeArrowheads="1"/>
            </p:cNvSpPr>
            <p:nvPr/>
          </p:nvSpPr>
          <p:spPr bwMode="auto">
            <a:xfrm>
              <a:off x="1998" y="3474"/>
              <a:ext cx="432" cy="342"/>
            </a:xfrm>
            <a:prstGeom prst="ellipse">
              <a:avLst/>
            </a:prstGeom>
            <a:noFill/>
            <a:ln w="9525">
              <a:solidFill>
                <a:srgbClr val="FF3300"/>
              </a:solidFill>
              <a:round/>
              <a:headEnd/>
              <a:tailEnd/>
            </a:ln>
            <a:effectLst/>
          </p:spPr>
          <p:txBody>
            <a:bodyPr wrap="none" anchor="ctr"/>
            <a:lstStyle/>
            <a:p>
              <a:endParaRPr lang="en-US"/>
            </a:p>
          </p:txBody>
        </p:sp>
        <p:sp>
          <p:nvSpPr>
            <p:cNvPr id="36925" name="Oval 61"/>
            <p:cNvSpPr>
              <a:spLocks noChangeArrowheads="1"/>
            </p:cNvSpPr>
            <p:nvPr/>
          </p:nvSpPr>
          <p:spPr bwMode="auto">
            <a:xfrm>
              <a:off x="1440" y="3483"/>
              <a:ext cx="432" cy="342"/>
            </a:xfrm>
            <a:prstGeom prst="ellipse">
              <a:avLst/>
            </a:prstGeom>
            <a:noFill/>
            <a:ln w="9525">
              <a:solidFill>
                <a:srgbClr val="FF3300"/>
              </a:solidFill>
              <a:round/>
              <a:headEnd/>
              <a:tailEnd/>
            </a:ln>
            <a:effectLst/>
          </p:spPr>
          <p:txBody>
            <a:bodyPr wrap="none" anchor="ctr"/>
            <a:lstStyle/>
            <a:p>
              <a:endParaRPr lang="en-US"/>
            </a:p>
          </p:txBody>
        </p:sp>
        <p:sp>
          <p:nvSpPr>
            <p:cNvPr id="36926" name="Oval 62"/>
            <p:cNvSpPr>
              <a:spLocks noChangeArrowheads="1"/>
            </p:cNvSpPr>
            <p:nvPr/>
          </p:nvSpPr>
          <p:spPr bwMode="auto">
            <a:xfrm>
              <a:off x="2547" y="3060"/>
              <a:ext cx="432" cy="342"/>
            </a:xfrm>
            <a:prstGeom prst="ellipse">
              <a:avLst/>
            </a:prstGeom>
            <a:noFill/>
            <a:ln w="9525">
              <a:solidFill>
                <a:srgbClr val="FF3300"/>
              </a:solidFill>
              <a:round/>
              <a:headEnd/>
              <a:tailEnd/>
            </a:ln>
            <a:effectLst/>
          </p:spPr>
          <p:txBody>
            <a:bodyPr wrap="none" anchor="ctr"/>
            <a:lstStyle/>
            <a:p>
              <a:endParaRPr lang="en-US"/>
            </a:p>
          </p:txBody>
        </p:sp>
        <p:sp>
          <p:nvSpPr>
            <p:cNvPr id="36927" name="Oval 63"/>
            <p:cNvSpPr>
              <a:spLocks noChangeArrowheads="1"/>
            </p:cNvSpPr>
            <p:nvPr/>
          </p:nvSpPr>
          <p:spPr bwMode="auto">
            <a:xfrm>
              <a:off x="2547" y="2619"/>
              <a:ext cx="432" cy="342"/>
            </a:xfrm>
            <a:prstGeom prst="ellipse">
              <a:avLst/>
            </a:prstGeom>
            <a:noFill/>
            <a:ln w="9525">
              <a:solidFill>
                <a:srgbClr val="FF3300"/>
              </a:solidFill>
              <a:round/>
              <a:headEnd/>
              <a:tailEnd/>
            </a:ln>
            <a:effectLst/>
          </p:spPr>
          <p:txBody>
            <a:bodyPr wrap="none" anchor="ct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69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274638"/>
            <a:ext cx="8229600" cy="684212"/>
          </a:xfrm>
        </p:spPr>
        <p:txBody>
          <a:bodyPr/>
          <a:lstStyle/>
          <a:p>
            <a:r>
              <a:rPr lang="en-US" sz="3200"/>
              <a:t>Short circuit Stamp</a:t>
            </a:r>
          </a:p>
        </p:txBody>
      </p:sp>
      <p:sp>
        <p:nvSpPr>
          <p:cNvPr id="29699"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29700" name="Text Box 4"/>
          <p:cNvSpPr txBox="1">
            <a:spLocks noChangeArrowheads="1"/>
          </p:cNvSpPr>
          <p:nvPr/>
        </p:nvSpPr>
        <p:spPr bwMode="auto">
          <a:xfrm>
            <a:off x="1666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i</a:t>
            </a:r>
          </a:p>
        </p:txBody>
      </p:sp>
      <p:sp>
        <p:nvSpPr>
          <p:cNvPr id="29701" name="Line 5"/>
          <p:cNvSpPr>
            <a:spLocks noChangeShapeType="1"/>
          </p:cNvSpPr>
          <p:nvPr/>
        </p:nvSpPr>
        <p:spPr bwMode="auto">
          <a:xfrm flipH="1">
            <a:off x="1325563" y="1720850"/>
            <a:ext cx="1776412" cy="0"/>
          </a:xfrm>
          <a:prstGeom prst="line">
            <a:avLst/>
          </a:prstGeom>
          <a:noFill/>
          <a:ln w="9525">
            <a:solidFill>
              <a:schemeClr val="tx1"/>
            </a:solidFill>
            <a:round/>
            <a:headEnd/>
            <a:tailEnd type="none" w="lg" len="lg"/>
          </a:ln>
          <a:effectLst/>
        </p:spPr>
        <p:txBody>
          <a:bodyPr wrap="none"/>
          <a:lstStyle/>
          <a:p>
            <a:endParaRPr lang="en-US"/>
          </a:p>
        </p:txBody>
      </p:sp>
      <p:sp>
        <p:nvSpPr>
          <p:cNvPr id="29702" name="Line 6"/>
          <p:cNvSpPr>
            <a:spLocks noChangeShapeType="1"/>
          </p:cNvSpPr>
          <p:nvPr/>
        </p:nvSpPr>
        <p:spPr bwMode="auto">
          <a:xfrm>
            <a:off x="2882900" y="1720850"/>
            <a:ext cx="733425" cy="0"/>
          </a:xfrm>
          <a:prstGeom prst="line">
            <a:avLst/>
          </a:prstGeom>
          <a:noFill/>
          <a:ln w="9525">
            <a:solidFill>
              <a:schemeClr val="tx1"/>
            </a:solidFill>
            <a:round/>
            <a:headEnd/>
            <a:tailEnd type="none" w="lg" len="lg"/>
          </a:ln>
          <a:effectLst/>
        </p:spPr>
        <p:txBody>
          <a:bodyPr wrap="none"/>
          <a:lstStyle/>
          <a:p>
            <a:endParaRPr lang="en-US"/>
          </a:p>
        </p:txBody>
      </p:sp>
      <p:sp>
        <p:nvSpPr>
          <p:cNvPr id="29703" name="Text Box 7"/>
          <p:cNvSpPr txBox="1">
            <a:spLocks noChangeArrowheads="1"/>
          </p:cNvSpPr>
          <p:nvPr/>
        </p:nvSpPr>
        <p:spPr bwMode="auto">
          <a:xfrm>
            <a:off x="3798888" y="1492250"/>
            <a:ext cx="1004887"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Node j</a:t>
            </a:r>
          </a:p>
        </p:txBody>
      </p:sp>
      <p:sp>
        <p:nvSpPr>
          <p:cNvPr id="29704" name="Oval 8"/>
          <p:cNvSpPr>
            <a:spLocks noChangeArrowheads="1"/>
          </p:cNvSpPr>
          <p:nvPr/>
        </p:nvSpPr>
        <p:spPr bwMode="auto">
          <a:xfrm>
            <a:off x="3578225"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29705" name="Oval 9"/>
          <p:cNvSpPr>
            <a:spLocks noChangeArrowheads="1"/>
          </p:cNvSpPr>
          <p:nvPr/>
        </p:nvSpPr>
        <p:spPr bwMode="auto">
          <a:xfrm>
            <a:off x="1276350" y="1663700"/>
            <a:ext cx="76200" cy="114300"/>
          </a:xfrm>
          <a:prstGeom prst="ellipse">
            <a:avLst/>
          </a:prstGeom>
          <a:solidFill>
            <a:schemeClr val="bg1"/>
          </a:solidFill>
          <a:ln w="9525">
            <a:solidFill>
              <a:schemeClr val="tx1"/>
            </a:solidFill>
            <a:round/>
            <a:headEnd/>
            <a:tailEnd type="none" w="lg" len="lg"/>
          </a:ln>
          <a:effectLst/>
        </p:spPr>
        <p:txBody>
          <a:bodyPr wrap="none" anchor="ctr"/>
          <a:lstStyle/>
          <a:p>
            <a:endParaRPr lang="en-US"/>
          </a:p>
        </p:txBody>
      </p:sp>
      <p:sp>
        <p:nvSpPr>
          <p:cNvPr id="29706" name="Text Box 10"/>
          <p:cNvSpPr txBox="1">
            <a:spLocks noChangeArrowheads="1"/>
          </p:cNvSpPr>
          <p:nvPr/>
        </p:nvSpPr>
        <p:spPr bwMode="auto">
          <a:xfrm>
            <a:off x="5099050" y="2176463"/>
            <a:ext cx="715963"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j</a:t>
            </a:r>
          </a:p>
        </p:txBody>
      </p:sp>
      <p:grpSp>
        <p:nvGrpSpPr>
          <p:cNvPr id="29707" name="Group 11"/>
          <p:cNvGrpSpPr>
            <a:grpSpLocks/>
          </p:cNvGrpSpPr>
          <p:nvPr/>
        </p:nvGrpSpPr>
        <p:grpSpPr bwMode="auto">
          <a:xfrm>
            <a:off x="3978275" y="2719388"/>
            <a:ext cx="2908300" cy="2185987"/>
            <a:chOff x="3325" y="1713"/>
            <a:chExt cx="1832" cy="1071"/>
          </a:xfrm>
        </p:grpSpPr>
        <p:sp>
          <p:nvSpPr>
            <p:cNvPr id="29708" name="Freeform 12"/>
            <p:cNvSpPr>
              <a:spLocks/>
            </p:cNvSpPr>
            <p:nvPr/>
          </p:nvSpPr>
          <p:spPr bwMode="auto">
            <a:xfrm>
              <a:off x="3325" y="1743"/>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29709" name="Freeform 13"/>
            <p:cNvSpPr>
              <a:spLocks/>
            </p:cNvSpPr>
            <p:nvPr/>
          </p:nvSpPr>
          <p:spPr bwMode="auto">
            <a:xfrm flipH="1">
              <a:off x="5026" y="1713"/>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grpSp>
      <p:sp>
        <p:nvSpPr>
          <p:cNvPr id="29710" name="Text Box 14"/>
          <p:cNvSpPr txBox="1">
            <a:spLocks noChangeArrowheads="1"/>
          </p:cNvSpPr>
          <p:nvPr/>
        </p:nvSpPr>
        <p:spPr bwMode="auto">
          <a:xfrm>
            <a:off x="2773363" y="3748088"/>
            <a:ext cx="819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j</a:t>
            </a:r>
          </a:p>
        </p:txBody>
      </p:sp>
      <p:sp>
        <p:nvSpPr>
          <p:cNvPr id="29711" name="Text Box 15"/>
          <p:cNvSpPr txBox="1">
            <a:spLocks noChangeArrowheads="1"/>
          </p:cNvSpPr>
          <p:nvPr/>
        </p:nvSpPr>
        <p:spPr bwMode="auto">
          <a:xfrm>
            <a:off x="2771775" y="3106738"/>
            <a:ext cx="819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i</a:t>
            </a:r>
          </a:p>
        </p:txBody>
      </p:sp>
      <p:sp>
        <p:nvSpPr>
          <p:cNvPr id="29712" name="Text Box 16"/>
          <p:cNvSpPr txBox="1">
            <a:spLocks noChangeArrowheads="1"/>
          </p:cNvSpPr>
          <p:nvPr/>
        </p:nvSpPr>
        <p:spPr bwMode="auto">
          <a:xfrm>
            <a:off x="4087813" y="2192338"/>
            <a:ext cx="715962"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i</a:t>
            </a:r>
          </a:p>
        </p:txBody>
      </p:sp>
      <p:sp>
        <p:nvSpPr>
          <p:cNvPr id="29713" name="AutoShape 17"/>
          <p:cNvSpPr>
            <a:spLocks noChangeArrowheads="1"/>
          </p:cNvSpPr>
          <p:nvPr/>
        </p:nvSpPr>
        <p:spPr bwMode="auto">
          <a:xfrm rot="5400000">
            <a:off x="1096963" y="2527300"/>
            <a:ext cx="757237" cy="1858963"/>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folHlink"/>
          </a:solidFill>
          <a:ln w="9525">
            <a:solidFill>
              <a:schemeClr val="tx1"/>
            </a:solidFill>
            <a:miter lim="800000"/>
            <a:headEnd/>
            <a:tailEnd type="none" w="lg" len="lg"/>
          </a:ln>
          <a:effectLst/>
        </p:spPr>
        <p:txBody>
          <a:bodyPr wrap="none" anchor="ctr"/>
          <a:lstStyle/>
          <a:p>
            <a:endParaRPr lang="en-US"/>
          </a:p>
        </p:txBody>
      </p:sp>
      <p:sp>
        <p:nvSpPr>
          <p:cNvPr id="29714" name="Line 18"/>
          <p:cNvSpPr>
            <a:spLocks noChangeShapeType="1"/>
          </p:cNvSpPr>
          <p:nvPr/>
        </p:nvSpPr>
        <p:spPr bwMode="auto">
          <a:xfrm>
            <a:off x="6315075" y="2028825"/>
            <a:ext cx="0" cy="471488"/>
          </a:xfrm>
          <a:prstGeom prst="line">
            <a:avLst/>
          </a:prstGeom>
          <a:noFill/>
          <a:ln w="9525">
            <a:solidFill>
              <a:schemeClr val="tx1"/>
            </a:solidFill>
            <a:round/>
            <a:headEnd/>
            <a:tailEnd type="triangle" w="med" len="med"/>
          </a:ln>
          <a:effectLst/>
        </p:spPr>
        <p:txBody>
          <a:bodyPr wrap="none"/>
          <a:lstStyle/>
          <a:p>
            <a:endParaRPr lang="en-US"/>
          </a:p>
        </p:txBody>
      </p:sp>
      <p:sp>
        <p:nvSpPr>
          <p:cNvPr id="29715" name="Text Box 19"/>
          <p:cNvSpPr txBox="1">
            <a:spLocks noChangeArrowheads="1"/>
          </p:cNvSpPr>
          <p:nvPr/>
        </p:nvSpPr>
        <p:spPr bwMode="auto">
          <a:xfrm>
            <a:off x="5908675" y="1589088"/>
            <a:ext cx="1208088" cy="457200"/>
          </a:xfrm>
          <a:prstGeom prst="rect">
            <a:avLst/>
          </a:prstGeom>
          <a:noFill/>
          <a:ln w="9525">
            <a:noFill/>
            <a:miter lim="800000"/>
            <a:headEnd/>
            <a:tailEnd/>
          </a:ln>
          <a:effectLst/>
        </p:spPr>
        <p:txBody>
          <a:bodyPr wrap="none">
            <a:spAutoFit/>
          </a:bodyPr>
          <a:lstStyle/>
          <a:p>
            <a:r>
              <a:rPr lang="en-US" sz="2400">
                <a:latin typeface="Times New Roman" pitchFamily="18" charset="0"/>
              </a:rPr>
              <a:t>New col</a:t>
            </a:r>
          </a:p>
        </p:txBody>
      </p:sp>
      <p:sp>
        <p:nvSpPr>
          <p:cNvPr id="29716" name="Text Box 20"/>
          <p:cNvSpPr txBox="1">
            <a:spLocks noChangeArrowheads="1"/>
          </p:cNvSpPr>
          <p:nvPr/>
        </p:nvSpPr>
        <p:spPr bwMode="auto">
          <a:xfrm>
            <a:off x="2493963" y="4375150"/>
            <a:ext cx="1311275" cy="457200"/>
          </a:xfrm>
          <a:prstGeom prst="rect">
            <a:avLst/>
          </a:prstGeom>
          <a:noFill/>
          <a:ln w="9525">
            <a:noFill/>
            <a:miter lim="800000"/>
            <a:headEnd/>
            <a:tailEnd/>
          </a:ln>
          <a:effectLst/>
        </p:spPr>
        <p:txBody>
          <a:bodyPr wrap="none">
            <a:spAutoFit/>
          </a:bodyPr>
          <a:lstStyle/>
          <a:p>
            <a:r>
              <a:rPr lang="en-US" sz="2400">
                <a:latin typeface="Times New Roman" pitchFamily="18" charset="0"/>
              </a:rPr>
              <a:t>New row</a:t>
            </a:r>
          </a:p>
        </p:txBody>
      </p:sp>
      <p:sp>
        <p:nvSpPr>
          <p:cNvPr id="29717" name="Text Box 21"/>
          <p:cNvSpPr txBox="1">
            <a:spLocks noChangeArrowheads="1"/>
          </p:cNvSpPr>
          <p:nvPr/>
        </p:nvSpPr>
        <p:spPr bwMode="auto">
          <a:xfrm>
            <a:off x="6122988" y="3035300"/>
            <a:ext cx="5080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9718" name="Text Box 22"/>
          <p:cNvSpPr txBox="1">
            <a:spLocks noChangeArrowheads="1"/>
          </p:cNvSpPr>
          <p:nvPr/>
        </p:nvSpPr>
        <p:spPr bwMode="auto">
          <a:xfrm>
            <a:off x="6169025" y="3740150"/>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9719" name="Text Box 23"/>
          <p:cNvSpPr txBox="1">
            <a:spLocks noChangeArrowheads="1"/>
          </p:cNvSpPr>
          <p:nvPr/>
        </p:nvSpPr>
        <p:spPr bwMode="auto">
          <a:xfrm>
            <a:off x="4351338" y="4392613"/>
            <a:ext cx="5080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
        <p:nvSpPr>
          <p:cNvPr id="29720" name="Text Box 24"/>
          <p:cNvSpPr txBox="1">
            <a:spLocks noChangeArrowheads="1"/>
          </p:cNvSpPr>
          <p:nvPr/>
        </p:nvSpPr>
        <p:spPr bwMode="auto">
          <a:xfrm>
            <a:off x="5265738" y="4392613"/>
            <a:ext cx="43815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-1</a:t>
            </a:r>
            <a:endParaRPr lang="en-US" sz="2400" baseline="-25000">
              <a:latin typeface="Times New Roman" pitchFamily="18" charset="0"/>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684212"/>
          </a:xfrm>
        </p:spPr>
        <p:txBody>
          <a:bodyPr/>
          <a:lstStyle/>
          <a:p>
            <a:r>
              <a:rPr lang="en-US" sz="3200"/>
              <a:t>Modified Nodal Analysis</a:t>
            </a:r>
          </a:p>
        </p:txBody>
      </p:sp>
      <p:sp>
        <p:nvSpPr>
          <p:cNvPr id="28675"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28676" name="Text Box 4"/>
          <p:cNvSpPr txBox="1">
            <a:spLocks noChangeArrowheads="1"/>
          </p:cNvSpPr>
          <p:nvPr/>
        </p:nvSpPr>
        <p:spPr bwMode="auto">
          <a:xfrm>
            <a:off x="1408113" y="1774825"/>
            <a:ext cx="6275387" cy="3378200"/>
          </a:xfrm>
          <a:prstGeom prst="rect">
            <a:avLst/>
          </a:prstGeom>
          <a:noFill/>
          <a:ln w="9525">
            <a:noFill/>
            <a:miter lim="800000"/>
            <a:headEnd/>
            <a:tailEnd/>
          </a:ln>
          <a:effectLst/>
        </p:spPr>
        <p:txBody>
          <a:bodyPr>
            <a:spAutoFit/>
          </a:bodyPr>
          <a:lstStyle/>
          <a:p>
            <a:pPr marL="457200" indent="-457200">
              <a:buFontTx/>
              <a:buChar char="•"/>
            </a:pPr>
            <a:r>
              <a:rPr lang="en-US" sz="2400"/>
              <a:t>New variables are added for inductor and voltage source stamps.</a:t>
            </a:r>
          </a:p>
          <a:p>
            <a:pPr marL="457200" indent="-457200">
              <a:buFontTx/>
              <a:buChar char="•"/>
            </a:pPr>
            <a:r>
              <a:rPr lang="en-US" sz="2400"/>
              <a:t>Vector of unknowns contains node voltages, and some currents (we will add more later).</a:t>
            </a:r>
          </a:p>
          <a:p>
            <a:pPr marL="457200" indent="-457200">
              <a:buFontTx/>
              <a:buChar char="•"/>
            </a:pPr>
            <a:r>
              <a:rPr lang="en-US" sz="2400"/>
              <a:t>MNA matrices are typically very sparse.</a:t>
            </a:r>
          </a:p>
          <a:p>
            <a:pPr marL="457200" indent="-457200">
              <a:buFontTx/>
              <a:buChar char="•"/>
            </a:pPr>
            <a:r>
              <a:rPr lang="en-US" sz="2400"/>
              <a:t>MNA matrices are symmetric (in the absence of controlled sources).</a:t>
            </a:r>
          </a:p>
          <a:p>
            <a:pPr marL="457200" indent="-457200">
              <a:buFontTx/>
              <a:buChar char="•"/>
            </a:pPr>
            <a:endParaRPr lang="en-US" sz="240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Text Box 4"/>
          <p:cNvSpPr txBox="1">
            <a:spLocks noChangeArrowheads="1"/>
          </p:cNvSpPr>
          <p:nvPr/>
        </p:nvSpPr>
        <p:spPr bwMode="auto">
          <a:xfrm>
            <a:off x="304800" y="5867400"/>
            <a:ext cx="8839200" cy="260350"/>
          </a:xfrm>
          <a:prstGeom prst="rect">
            <a:avLst/>
          </a:prstGeom>
          <a:noFill/>
          <a:ln w="9525">
            <a:noFill/>
            <a:miter lim="800000"/>
            <a:headEnd/>
            <a:tailEnd/>
          </a:ln>
          <a:effectLst/>
        </p:spPr>
        <p:txBody>
          <a:bodyPr>
            <a:spAutoFit/>
          </a:bodyPr>
          <a:lstStyle/>
          <a:p>
            <a:pPr eaLnBrk="0" hangingPunct="0">
              <a:spcBef>
                <a:spcPct val="50000"/>
              </a:spcBef>
            </a:pPr>
            <a:r>
              <a:rPr lang="en-US" altLang="en-US" sz="1100" dirty="0" smtClean="0">
                <a:latin typeface="Times New Roman" pitchFamily="18" charset="0"/>
              </a:rPr>
              <a:t>.</a:t>
            </a:r>
            <a:endParaRPr lang="en-US" altLang="en-US" sz="1100" i="1" dirty="0">
              <a:latin typeface="Times New Roman" pitchFamily="18" charset="0"/>
            </a:endParaRPr>
          </a:p>
        </p:txBody>
      </p:sp>
      <p:grpSp>
        <p:nvGrpSpPr>
          <p:cNvPr id="47109" name="Group 5"/>
          <p:cNvGrpSpPr>
            <a:grpSpLocks/>
          </p:cNvGrpSpPr>
          <p:nvPr/>
        </p:nvGrpSpPr>
        <p:grpSpPr bwMode="auto">
          <a:xfrm>
            <a:off x="2674938" y="2095500"/>
            <a:ext cx="3792537" cy="2665413"/>
            <a:chOff x="1740" y="960"/>
            <a:chExt cx="2389" cy="1679"/>
          </a:xfrm>
        </p:grpSpPr>
        <p:pic>
          <p:nvPicPr>
            <p:cNvPr id="47110" name="Picture 6" descr="sedr42021_0513a"/>
            <p:cNvPicPr>
              <a:picLocks noChangeAspect="1" noChangeArrowheads="1"/>
            </p:cNvPicPr>
            <p:nvPr/>
          </p:nvPicPr>
          <p:blipFill>
            <a:blip r:embed="rId3" cstate="print"/>
            <a:srcRect/>
            <a:stretch>
              <a:fillRect/>
            </a:stretch>
          </p:blipFill>
          <p:spPr bwMode="auto">
            <a:xfrm>
              <a:off x="1740" y="966"/>
              <a:ext cx="967" cy="1673"/>
            </a:xfrm>
            <a:prstGeom prst="rect">
              <a:avLst/>
            </a:prstGeom>
            <a:noFill/>
            <a:ln w="9525">
              <a:noFill/>
              <a:miter lim="800000"/>
              <a:headEnd/>
              <a:tailEnd/>
            </a:ln>
            <a:effectLst/>
          </p:spPr>
        </p:pic>
        <p:pic>
          <p:nvPicPr>
            <p:cNvPr id="47111" name="Picture 7" descr="sedr42021_0513b"/>
            <p:cNvPicPr>
              <a:picLocks noChangeAspect="1" noChangeArrowheads="1"/>
            </p:cNvPicPr>
            <p:nvPr/>
          </p:nvPicPr>
          <p:blipFill>
            <a:blip r:embed="rId4" cstate="print"/>
            <a:srcRect/>
            <a:stretch>
              <a:fillRect/>
            </a:stretch>
          </p:blipFill>
          <p:spPr bwMode="auto">
            <a:xfrm>
              <a:off x="3168" y="960"/>
              <a:ext cx="961" cy="1679"/>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2" name="Group 4"/>
          <p:cNvGrpSpPr>
            <a:grpSpLocks/>
          </p:cNvGrpSpPr>
          <p:nvPr/>
        </p:nvGrpSpPr>
        <p:grpSpPr bwMode="auto">
          <a:xfrm>
            <a:off x="1166813" y="2435225"/>
            <a:ext cx="7240587" cy="2419350"/>
            <a:chOff x="480" y="1052"/>
            <a:chExt cx="4561" cy="1524"/>
          </a:xfrm>
        </p:grpSpPr>
        <p:pic>
          <p:nvPicPr>
            <p:cNvPr id="48133" name="Picture 5" descr="sedr42021_0551a"/>
            <p:cNvPicPr>
              <a:picLocks noChangeAspect="1" noChangeArrowheads="1"/>
            </p:cNvPicPr>
            <p:nvPr/>
          </p:nvPicPr>
          <p:blipFill>
            <a:blip r:embed="rId3" cstate="print"/>
            <a:srcRect/>
            <a:stretch>
              <a:fillRect/>
            </a:stretch>
          </p:blipFill>
          <p:spPr bwMode="auto">
            <a:xfrm>
              <a:off x="480" y="1052"/>
              <a:ext cx="2240" cy="1524"/>
            </a:xfrm>
            <a:prstGeom prst="rect">
              <a:avLst/>
            </a:prstGeom>
            <a:noFill/>
            <a:ln w="9525">
              <a:noFill/>
              <a:miter lim="800000"/>
              <a:headEnd/>
              <a:tailEnd/>
            </a:ln>
            <a:effectLst/>
          </p:spPr>
        </p:pic>
        <p:pic>
          <p:nvPicPr>
            <p:cNvPr id="48134" name="Picture 6" descr="sedr42021_0551b"/>
            <p:cNvPicPr>
              <a:picLocks noChangeAspect="1" noChangeArrowheads="1"/>
            </p:cNvPicPr>
            <p:nvPr/>
          </p:nvPicPr>
          <p:blipFill>
            <a:blip r:embed="rId4" cstate="print"/>
            <a:srcRect/>
            <a:stretch>
              <a:fillRect/>
            </a:stretch>
          </p:blipFill>
          <p:spPr bwMode="auto">
            <a:xfrm>
              <a:off x="3216" y="1056"/>
              <a:ext cx="1825" cy="1520"/>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descr="sedr42021_0567"/>
          <p:cNvPicPr>
            <a:picLocks noChangeAspect="1" noChangeArrowheads="1"/>
          </p:cNvPicPr>
          <p:nvPr/>
        </p:nvPicPr>
        <p:blipFill>
          <a:blip r:embed="rId3" cstate="print"/>
          <a:srcRect/>
          <a:stretch>
            <a:fillRect/>
          </a:stretch>
        </p:blipFill>
        <p:spPr bwMode="auto">
          <a:xfrm>
            <a:off x="1473200" y="2305050"/>
            <a:ext cx="6197600" cy="22494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80" name="Group 4"/>
          <p:cNvGrpSpPr>
            <a:grpSpLocks/>
          </p:cNvGrpSpPr>
          <p:nvPr/>
        </p:nvGrpSpPr>
        <p:grpSpPr bwMode="auto">
          <a:xfrm>
            <a:off x="836613" y="2454275"/>
            <a:ext cx="7902575" cy="2381250"/>
            <a:chOff x="384" y="960"/>
            <a:chExt cx="4978" cy="1500"/>
          </a:xfrm>
        </p:grpSpPr>
        <p:pic>
          <p:nvPicPr>
            <p:cNvPr id="50181" name="Picture 5" descr="sedr42021_0558a"/>
            <p:cNvPicPr>
              <a:picLocks noChangeAspect="1" noChangeArrowheads="1"/>
            </p:cNvPicPr>
            <p:nvPr/>
          </p:nvPicPr>
          <p:blipFill>
            <a:blip r:embed="rId3" cstate="print"/>
            <a:srcRect/>
            <a:stretch>
              <a:fillRect/>
            </a:stretch>
          </p:blipFill>
          <p:spPr bwMode="auto">
            <a:xfrm>
              <a:off x="384" y="1149"/>
              <a:ext cx="2344" cy="1311"/>
            </a:xfrm>
            <a:prstGeom prst="rect">
              <a:avLst/>
            </a:prstGeom>
            <a:noFill/>
            <a:ln w="9525">
              <a:noFill/>
              <a:miter lim="800000"/>
              <a:headEnd/>
              <a:tailEnd/>
            </a:ln>
            <a:effectLst/>
          </p:spPr>
        </p:pic>
        <p:pic>
          <p:nvPicPr>
            <p:cNvPr id="50182" name="Picture 6" descr="sedr42021_0558b"/>
            <p:cNvPicPr>
              <a:picLocks noChangeAspect="1" noChangeArrowheads="1"/>
            </p:cNvPicPr>
            <p:nvPr/>
          </p:nvPicPr>
          <p:blipFill>
            <a:blip r:embed="rId4" cstate="print"/>
            <a:srcRect/>
            <a:stretch>
              <a:fillRect/>
            </a:stretch>
          </p:blipFill>
          <p:spPr bwMode="auto">
            <a:xfrm>
              <a:off x="3024" y="960"/>
              <a:ext cx="2338" cy="1500"/>
            </a:xfrm>
            <a:prstGeom prst="rect">
              <a:avLst/>
            </a:prstGeom>
            <a:noFill/>
            <a:ln w="9525">
              <a:noFill/>
              <a:miter lim="800000"/>
              <a:headEnd/>
              <a:tailEnd/>
            </a:ln>
            <a:effectLst/>
          </p:spPr>
        </p:pic>
      </p:grpSp>
      <p:sp>
        <p:nvSpPr>
          <p:cNvPr id="50183" name="Text Box 7"/>
          <p:cNvSpPr txBox="1">
            <a:spLocks noChangeArrowheads="1"/>
          </p:cNvSpPr>
          <p:nvPr/>
        </p:nvSpPr>
        <p:spPr bwMode="auto">
          <a:xfrm>
            <a:off x="520700" y="6083300"/>
            <a:ext cx="7239000" cy="260350"/>
          </a:xfrm>
          <a:prstGeom prst="rect">
            <a:avLst/>
          </a:prstGeom>
          <a:noFill/>
          <a:ln w="9525">
            <a:noFill/>
            <a:miter lim="800000"/>
            <a:headEnd/>
            <a:tailEnd/>
          </a:ln>
          <a:effectLst/>
        </p:spPr>
        <p:txBody>
          <a:bodyPr>
            <a:spAutoFit/>
          </a:bodyPr>
          <a:lstStyle/>
          <a:p>
            <a:pPr eaLnBrk="0" hangingPunct="0">
              <a:spcBef>
                <a:spcPct val="50000"/>
              </a:spcBef>
            </a:pPr>
            <a:r>
              <a:rPr lang="en-US" altLang="en-US" sz="1100" dirty="0" smtClean="0">
                <a:latin typeface="Times New Roman" pitchFamily="18" charset="0"/>
              </a:rPr>
              <a:t>.</a:t>
            </a:r>
            <a:endParaRPr lang="en-US" altLang="en-US" sz="1100" dirty="0">
              <a:latin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6" name="Group 4"/>
          <p:cNvGrpSpPr>
            <a:grpSpLocks/>
          </p:cNvGrpSpPr>
          <p:nvPr/>
        </p:nvGrpSpPr>
        <p:grpSpPr bwMode="auto">
          <a:xfrm>
            <a:off x="2290763" y="528638"/>
            <a:ext cx="4298950" cy="4868863"/>
            <a:chOff x="1104" y="149"/>
            <a:chExt cx="2708" cy="3067"/>
          </a:xfrm>
        </p:grpSpPr>
        <p:pic>
          <p:nvPicPr>
            <p:cNvPr id="49157" name="Picture 5" descr="sedr42021_0553a"/>
            <p:cNvPicPr>
              <a:picLocks noChangeAspect="1" noChangeArrowheads="1"/>
            </p:cNvPicPr>
            <p:nvPr/>
          </p:nvPicPr>
          <p:blipFill>
            <a:blip r:embed="rId3" cstate="print"/>
            <a:srcRect/>
            <a:stretch>
              <a:fillRect/>
            </a:stretch>
          </p:blipFill>
          <p:spPr bwMode="auto">
            <a:xfrm>
              <a:off x="1104" y="149"/>
              <a:ext cx="1405" cy="1755"/>
            </a:xfrm>
            <a:prstGeom prst="rect">
              <a:avLst/>
            </a:prstGeom>
            <a:noFill/>
            <a:ln w="9525">
              <a:noFill/>
              <a:miter lim="800000"/>
              <a:headEnd/>
              <a:tailEnd/>
            </a:ln>
            <a:effectLst/>
          </p:spPr>
        </p:pic>
        <p:pic>
          <p:nvPicPr>
            <p:cNvPr id="49159" name="Picture 7" descr="sedr42021_0553c"/>
            <p:cNvPicPr>
              <a:picLocks noChangeAspect="1" noChangeArrowheads="1"/>
            </p:cNvPicPr>
            <p:nvPr/>
          </p:nvPicPr>
          <p:blipFill>
            <a:blip r:embed="rId4" cstate="print"/>
            <a:srcRect/>
            <a:stretch>
              <a:fillRect/>
            </a:stretch>
          </p:blipFill>
          <p:spPr bwMode="auto">
            <a:xfrm>
              <a:off x="1578" y="2178"/>
              <a:ext cx="2234" cy="1038"/>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274638"/>
            <a:ext cx="8229600" cy="684212"/>
          </a:xfrm>
        </p:spPr>
        <p:txBody>
          <a:bodyPr/>
          <a:lstStyle/>
          <a:p>
            <a:r>
              <a:rPr lang="en-US" sz="3600"/>
              <a:t>Voltage Controlled Current Source</a:t>
            </a:r>
          </a:p>
        </p:txBody>
      </p:sp>
      <p:sp>
        <p:nvSpPr>
          <p:cNvPr id="30723"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30724" name="Line 4"/>
          <p:cNvSpPr>
            <a:spLocks noChangeShapeType="1"/>
          </p:cNvSpPr>
          <p:nvPr/>
        </p:nvSpPr>
        <p:spPr bwMode="auto">
          <a:xfrm>
            <a:off x="3019425" y="1914525"/>
            <a:ext cx="863600" cy="0"/>
          </a:xfrm>
          <a:prstGeom prst="line">
            <a:avLst/>
          </a:prstGeom>
          <a:noFill/>
          <a:ln w="19050">
            <a:solidFill>
              <a:schemeClr val="tx1"/>
            </a:solidFill>
            <a:round/>
            <a:headEnd/>
            <a:tailEnd/>
          </a:ln>
          <a:effectLst/>
        </p:spPr>
        <p:txBody>
          <a:bodyPr wrap="none"/>
          <a:lstStyle/>
          <a:p>
            <a:endParaRPr lang="en-US"/>
          </a:p>
        </p:txBody>
      </p:sp>
      <p:sp>
        <p:nvSpPr>
          <p:cNvPr id="30725" name="Line 5"/>
          <p:cNvSpPr>
            <a:spLocks noChangeShapeType="1"/>
          </p:cNvSpPr>
          <p:nvPr/>
        </p:nvSpPr>
        <p:spPr bwMode="auto">
          <a:xfrm>
            <a:off x="3014663" y="3009900"/>
            <a:ext cx="863600" cy="0"/>
          </a:xfrm>
          <a:prstGeom prst="line">
            <a:avLst/>
          </a:prstGeom>
          <a:noFill/>
          <a:ln w="19050">
            <a:solidFill>
              <a:schemeClr val="tx1"/>
            </a:solidFill>
            <a:round/>
            <a:headEnd/>
            <a:tailEnd/>
          </a:ln>
          <a:effectLst/>
        </p:spPr>
        <p:txBody>
          <a:bodyPr wrap="none"/>
          <a:lstStyle/>
          <a:p>
            <a:endParaRPr lang="en-US"/>
          </a:p>
        </p:txBody>
      </p:sp>
      <p:sp>
        <p:nvSpPr>
          <p:cNvPr id="30726" name="AutoShape 6"/>
          <p:cNvSpPr>
            <a:spLocks noChangeArrowheads="1"/>
          </p:cNvSpPr>
          <p:nvPr/>
        </p:nvSpPr>
        <p:spPr bwMode="auto">
          <a:xfrm>
            <a:off x="4632325" y="2203450"/>
            <a:ext cx="519113" cy="517525"/>
          </a:xfrm>
          <a:prstGeom prst="diamond">
            <a:avLst/>
          </a:prstGeom>
          <a:noFill/>
          <a:ln w="19050">
            <a:solidFill>
              <a:schemeClr val="tx1"/>
            </a:solidFill>
            <a:miter lim="800000"/>
            <a:headEnd/>
            <a:tailEnd/>
          </a:ln>
          <a:effectLst/>
        </p:spPr>
        <p:txBody>
          <a:bodyPr wrap="none" anchor="ctr"/>
          <a:lstStyle/>
          <a:p>
            <a:endParaRPr lang="en-US"/>
          </a:p>
        </p:txBody>
      </p:sp>
      <p:sp>
        <p:nvSpPr>
          <p:cNvPr id="30727" name="Freeform 7"/>
          <p:cNvSpPr>
            <a:spLocks/>
          </p:cNvSpPr>
          <p:nvPr/>
        </p:nvSpPr>
        <p:spPr bwMode="auto">
          <a:xfrm>
            <a:off x="4897438" y="1914525"/>
            <a:ext cx="887412" cy="288925"/>
          </a:xfrm>
          <a:custGeom>
            <a:avLst/>
            <a:gdLst/>
            <a:ahLst/>
            <a:cxnLst>
              <a:cxn ang="0">
                <a:pos x="0" y="182"/>
              </a:cxn>
              <a:cxn ang="0">
                <a:pos x="0" y="0"/>
              </a:cxn>
              <a:cxn ang="0">
                <a:pos x="544" y="0"/>
              </a:cxn>
            </a:cxnLst>
            <a:rect l="0" t="0" r="r" b="b"/>
            <a:pathLst>
              <a:path w="544" h="182">
                <a:moveTo>
                  <a:pt x="0" y="182"/>
                </a:moveTo>
                <a:lnTo>
                  <a:pt x="0" y="0"/>
                </a:lnTo>
                <a:lnTo>
                  <a:pt x="544" y="0"/>
                </a:lnTo>
              </a:path>
            </a:pathLst>
          </a:custGeom>
          <a:noFill/>
          <a:ln w="19050" cmpd="sng">
            <a:solidFill>
              <a:schemeClr val="tx1"/>
            </a:solidFill>
            <a:round/>
            <a:headEnd/>
            <a:tailEnd/>
          </a:ln>
          <a:effectLst/>
        </p:spPr>
        <p:txBody>
          <a:bodyPr wrap="none"/>
          <a:lstStyle/>
          <a:p>
            <a:endParaRPr lang="en-US"/>
          </a:p>
        </p:txBody>
      </p:sp>
      <p:sp>
        <p:nvSpPr>
          <p:cNvPr id="30728" name="Freeform 8"/>
          <p:cNvSpPr>
            <a:spLocks/>
          </p:cNvSpPr>
          <p:nvPr/>
        </p:nvSpPr>
        <p:spPr bwMode="auto">
          <a:xfrm flipV="1">
            <a:off x="4875213" y="2720975"/>
            <a:ext cx="850900" cy="288925"/>
          </a:xfrm>
          <a:custGeom>
            <a:avLst/>
            <a:gdLst/>
            <a:ahLst/>
            <a:cxnLst>
              <a:cxn ang="0">
                <a:pos x="0" y="182"/>
              </a:cxn>
              <a:cxn ang="0">
                <a:pos x="0" y="0"/>
              </a:cxn>
              <a:cxn ang="0">
                <a:pos x="544" y="0"/>
              </a:cxn>
            </a:cxnLst>
            <a:rect l="0" t="0" r="r" b="b"/>
            <a:pathLst>
              <a:path w="544" h="182">
                <a:moveTo>
                  <a:pt x="0" y="182"/>
                </a:moveTo>
                <a:lnTo>
                  <a:pt x="0" y="0"/>
                </a:lnTo>
                <a:lnTo>
                  <a:pt x="544" y="0"/>
                </a:lnTo>
              </a:path>
            </a:pathLst>
          </a:custGeom>
          <a:noFill/>
          <a:ln w="19050" cmpd="sng">
            <a:solidFill>
              <a:schemeClr val="tx1"/>
            </a:solidFill>
            <a:round/>
            <a:headEnd/>
            <a:tailEnd/>
          </a:ln>
          <a:effectLst/>
        </p:spPr>
        <p:txBody>
          <a:bodyPr wrap="none"/>
          <a:lstStyle/>
          <a:p>
            <a:endParaRPr lang="en-US"/>
          </a:p>
        </p:txBody>
      </p:sp>
      <p:sp>
        <p:nvSpPr>
          <p:cNvPr id="30729" name="Oval 9"/>
          <p:cNvSpPr>
            <a:spLocks noChangeArrowheads="1"/>
          </p:cNvSpPr>
          <p:nvPr/>
        </p:nvSpPr>
        <p:spPr bwMode="auto">
          <a:xfrm>
            <a:off x="3875088" y="2971800"/>
            <a:ext cx="115887" cy="1143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0730" name="Oval 10"/>
          <p:cNvSpPr>
            <a:spLocks noChangeArrowheads="1"/>
          </p:cNvSpPr>
          <p:nvPr/>
        </p:nvSpPr>
        <p:spPr bwMode="auto">
          <a:xfrm>
            <a:off x="3887788" y="1871663"/>
            <a:ext cx="115887" cy="1143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0731" name="Oval 11"/>
          <p:cNvSpPr>
            <a:spLocks noChangeArrowheads="1"/>
          </p:cNvSpPr>
          <p:nvPr/>
        </p:nvSpPr>
        <p:spPr bwMode="auto">
          <a:xfrm>
            <a:off x="5716588" y="2959100"/>
            <a:ext cx="115887" cy="1143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0732" name="Oval 12"/>
          <p:cNvSpPr>
            <a:spLocks noChangeArrowheads="1"/>
          </p:cNvSpPr>
          <p:nvPr/>
        </p:nvSpPr>
        <p:spPr bwMode="auto">
          <a:xfrm>
            <a:off x="5791200" y="1858963"/>
            <a:ext cx="115888" cy="1143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0733" name="Text Box 13"/>
          <p:cNvSpPr txBox="1">
            <a:spLocks noChangeArrowheads="1"/>
          </p:cNvSpPr>
          <p:nvPr/>
        </p:nvSpPr>
        <p:spPr bwMode="auto">
          <a:xfrm>
            <a:off x="3794125" y="1884363"/>
            <a:ext cx="355600" cy="457200"/>
          </a:xfrm>
          <a:prstGeom prst="rect">
            <a:avLst/>
          </a:prstGeom>
          <a:noFill/>
          <a:ln w="9525">
            <a:noFill/>
            <a:miter lim="800000"/>
            <a:headEnd/>
            <a:tailEnd/>
          </a:ln>
          <a:effectLst/>
        </p:spPr>
        <p:txBody>
          <a:bodyPr wrap="none">
            <a:spAutoFit/>
          </a:bodyPr>
          <a:lstStyle/>
          <a:p>
            <a:r>
              <a:rPr lang="en-US" sz="2400">
                <a:latin typeface="Times New Roman" pitchFamily="18" charset="0"/>
              </a:rPr>
              <a:t>+</a:t>
            </a:r>
          </a:p>
        </p:txBody>
      </p:sp>
      <p:sp>
        <p:nvSpPr>
          <p:cNvPr id="30734" name="Text Box 14"/>
          <p:cNvSpPr txBox="1">
            <a:spLocks noChangeArrowheads="1"/>
          </p:cNvSpPr>
          <p:nvPr/>
        </p:nvSpPr>
        <p:spPr bwMode="auto">
          <a:xfrm>
            <a:off x="3806825" y="2625725"/>
            <a:ext cx="285750" cy="457200"/>
          </a:xfrm>
          <a:prstGeom prst="rect">
            <a:avLst/>
          </a:prstGeom>
          <a:noFill/>
          <a:ln w="9525">
            <a:noFill/>
            <a:miter lim="800000"/>
            <a:headEnd/>
            <a:tailEnd/>
          </a:ln>
          <a:effectLst/>
        </p:spPr>
        <p:txBody>
          <a:bodyPr wrap="none">
            <a:spAutoFit/>
          </a:bodyPr>
          <a:lstStyle/>
          <a:p>
            <a:r>
              <a:rPr lang="en-US" sz="2400">
                <a:latin typeface="Times New Roman" pitchFamily="18" charset="0"/>
              </a:rPr>
              <a:t>-</a:t>
            </a:r>
          </a:p>
        </p:txBody>
      </p:sp>
      <p:sp>
        <p:nvSpPr>
          <p:cNvPr id="30735" name="Text Box 15"/>
          <p:cNvSpPr txBox="1">
            <a:spLocks noChangeArrowheads="1"/>
          </p:cNvSpPr>
          <p:nvPr/>
        </p:nvSpPr>
        <p:spPr bwMode="auto">
          <a:xfrm>
            <a:off x="3708400" y="2230438"/>
            <a:ext cx="420688" cy="457200"/>
          </a:xfrm>
          <a:prstGeom prst="rect">
            <a:avLst/>
          </a:prstGeom>
          <a:noFill/>
          <a:ln w="9525">
            <a:noFill/>
            <a:miter lim="800000"/>
            <a:headEnd/>
            <a:tailEnd/>
          </a:ln>
          <a:effectLst/>
        </p:spPr>
        <p:txBody>
          <a:bodyPr wrap="none">
            <a:spAutoFit/>
          </a:bodyPr>
          <a:lstStyle/>
          <a:p>
            <a:r>
              <a:rPr lang="en-US" sz="2400" i="1">
                <a:latin typeface="Times New Roman" pitchFamily="18" charset="0"/>
              </a:rPr>
              <a:t>v</a:t>
            </a:r>
            <a:r>
              <a:rPr lang="en-US" sz="2400" i="1" baseline="-25000">
                <a:latin typeface="Times New Roman" pitchFamily="18" charset="0"/>
              </a:rPr>
              <a:t>o</a:t>
            </a:r>
          </a:p>
        </p:txBody>
      </p:sp>
      <p:sp>
        <p:nvSpPr>
          <p:cNvPr id="30736" name="Line 16"/>
          <p:cNvSpPr>
            <a:spLocks noChangeShapeType="1"/>
          </p:cNvSpPr>
          <p:nvPr/>
        </p:nvSpPr>
        <p:spPr bwMode="auto">
          <a:xfrm>
            <a:off x="4887913" y="2297113"/>
            <a:ext cx="0" cy="273050"/>
          </a:xfrm>
          <a:prstGeom prst="line">
            <a:avLst/>
          </a:prstGeom>
          <a:noFill/>
          <a:ln w="9525">
            <a:solidFill>
              <a:schemeClr val="tx1"/>
            </a:solidFill>
            <a:round/>
            <a:headEnd/>
            <a:tailEnd type="triangle" w="med" len="med"/>
          </a:ln>
          <a:effectLst/>
        </p:spPr>
        <p:txBody>
          <a:bodyPr wrap="none"/>
          <a:lstStyle/>
          <a:p>
            <a:endParaRPr lang="en-US"/>
          </a:p>
        </p:txBody>
      </p:sp>
      <p:sp>
        <p:nvSpPr>
          <p:cNvPr id="30737" name="Text Box 17"/>
          <p:cNvSpPr txBox="1">
            <a:spLocks noChangeArrowheads="1"/>
          </p:cNvSpPr>
          <p:nvPr/>
        </p:nvSpPr>
        <p:spPr bwMode="auto">
          <a:xfrm>
            <a:off x="5216525" y="2216150"/>
            <a:ext cx="1009650" cy="457200"/>
          </a:xfrm>
          <a:prstGeom prst="rect">
            <a:avLst/>
          </a:prstGeom>
          <a:noFill/>
          <a:ln w="9525">
            <a:noFill/>
            <a:miter lim="800000"/>
            <a:headEnd/>
            <a:tailEnd/>
          </a:ln>
          <a:effectLst/>
        </p:spPr>
        <p:txBody>
          <a:bodyPr wrap="none">
            <a:spAutoFit/>
          </a:bodyPr>
          <a:lstStyle/>
          <a:p>
            <a:r>
              <a:rPr lang="en-US" sz="2400" i="1">
                <a:latin typeface="Times New Roman" pitchFamily="18" charset="0"/>
              </a:rPr>
              <a:t>i=g</a:t>
            </a:r>
            <a:r>
              <a:rPr lang="en-US" sz="2400" i="1" baseline="-25000">
                <a:latin typeface="Times New Roman" pitchFamily="18" charset="0"/>
              </a:rPr>
              <a:t>m</a:t>
            </a:r>
            <a:r>
              <a:rPr lang="en-US" sz="2400" i="1">
                <a:latin typeface="Times New Roman" pitchFamily="18" charset="0"/>
              </a:rPr>
              <a:t>v</a:t>
            </a:r>
            <a:r>
              <a:rPr lang="en-US" sz="2400" i="1" baseline="-25000">
                <a:latin typeface="Times New Roman" pitchFamily="18" charset="0"/>
              </a:rPr>
              <a:t>o</a:t>
            </a:r>
          </a:p>
        </p:txBody>
      </p:sp>
      <p:sp>
        <p:nvSpPr>
          <p:cNvPr id="30738" name="Text Box 18"/>
          <p:cNvSpPr txBox="1">
            <a:spLocks noChangeArrowheads="1"/>
          </p:cNvSpPr>
          <p:nvPr/>
        </p:nvSpPr>
        <p:spPr bwMode="auto">
          <a:xfrm>
            <a:off x="3979863" y="1327150"/>
            <a:ext cx="1031875" cy="457200"/>
          </a:xfrm>
          <a:prstGeom prst="rect">
            <a:avLst/>
          </a:prstGeom>
          <a:noFill/>
          <a:ln w="9525">
            <a:noFill/>
            <a:miter lim="800000"/>
            <a:headEnd/>
            <a:tailEnd/>
          </a:ln>
          <a:effectLst/>
        </p:spPr>
        <p:txBody>
          <a:bodyPr wrap="none">
            <a:spAutoFit/>
          </a:bodyPr>
          <a:lstStyle/>
          <a:p>
            <a:r>
              <a:rPr lang="en-US" sz="2400"/>
              <a:t>VCCS</a:t>
            </a:r>
          </a:p>
        </p:txBody>
      </p:sp>
      <p:sp>
        <p:nvSpPr>
          <p:cNvPr id="30739" name="Text Box 19"/>
          <p:cNvSpPr txBox="1">
            <a:spLocks noChangeArrowheads="1"/>
          </p:cNvSpPr>
          <p:nvPr/>
        </p:nvSpPr>
        <p:spPr bwMode="auto">
          <a:xfrm>
            <a:off x="1331913" y="3787775"/>
            <a:ext cx="6510337" cy="1187450"/>
          </a:xfrm>
          <a:prstGeom prst="rect">
            <a:avLst/>
          </a:prstGeom>
          <a:noFill/>
          <a:ln w="9525">
            <a:noFill/>
            <a:miter lim="800000"/>
            <a:headEnd/>
            <a:tailEnd/>
          </a:ln>
          <a:effectLst/>
        </p:spPr>
        <p:txBody>
          <a:bodyPr>
            <a:spAutoFit/>
          </a:bodyPr>
          <a:lstStyle/>
          <a:p>
            <a:pPr marL="457200" indent="-457200">
              <a:buFontTx/>
              <a:buChar char="•"/>
            </a:pPr>
            <a:r>
              <a:rPr lang="en-US" sz="2400">
                <a:latin typeface="Times New Roman" pitchFamily="18" charset="0"/>
              </a:rPr>
              <a:t>A current source whose value is controlled by a voltage at another point in the circuit.</a:t>
            </a:r>
          </a:p>
          <a:p>
            <a:pPr marL="457200" indent="-457200">
              <a:buFontTx/>
              <a:buChar char="•"/>
            </a:pPr>
            <a:r>
              <a:rPr lang="en-US" sz="2400">
                <a:latin typeface="Times New Roman" pitchFamily="18" charset="0"/>
              </a:rPr>
              <a:t>Example: Transistor small signal model.</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9212"/>
          <p:cNvPicPr>
            <a:picLocks noChangeAspect="1" noChangeArrowheads="1"/>
          </p:cNvPicPr>
          <p:nvPr/>
        </p:nvPicPr>
        <p:blipFill>
          <a:blip r:embed="rId3" cstate="print"/>
          <a:srcRect/>
          <a:stretch>
            <a:fillRect/>
          </a:stretch>
        </p:blipFill>
        <p:spPr bwMode="auto">
          <a:xfrm>
            <a:off x="2124075" y="4652963"/>
            <a:ext cx="4495800" cy="1881187"/>
          </a:xfrm>
          <a:prstGeom prst="rect">
            <a:avLst/>
          </a:prstGeom>
          <a:noFill/>
        </p:spPr>
      </p:pic>
      <p:pic>
        <p:nvPicPr>
          <p:cNvPr id="44037" name="Picture 5" descr="9211"/>
          <p:cNvPicPr>
            <a:picLocks noChangeAspect="1" noChangeArrowheads="1"/>
          </p:cNvPicPr>
          <p:nvPr/>
        </p:nvPicPr>
        <p:blipFill>
          <a:blip r:embed="rId4" cstate="print"/>
          <a:srcRect/>
          <a:stretch>
            <a:fillRect/>
          </a:stretch>
        </p:blipFill>
        <p:spPr bwMode="auto">
          <a:xfrm>
            <a:off x="2052638" y="2852738"/>
            <a:ext cx="4267200" cy="1682750"/>
          </a:xfrm>
          <a:prstGeom prst="rect">
            <a:avLst/>
          </a:prstGeom>
          <a:noFill/>
        </p:spPr>
      </p:pic>
      <p:grpSp>
        <p:nvGrpSpPr>
          <p:cNvPr id="44038" name="Group 6"/>
          <p:cNvGrpSpPr>
            <a:grpSpLocks/>
          </p:cNvGrpSpPr>
          <p:nvPr/>
        </p:nvGrpSpPr>
        <p:grpSpPr bwMode="auto">
          <a:xfrm>
            <a:off x="1547813" y="1052513"/>
            <a:ext cx="5738812" cy="1411287"/>
            <a:chOff x="854" y="1658"/>
            <a:chExt cx="3615" cy="889"/>
          </a:xfrm>
        </p:grpSpPr>
        <p:sp>
          <p:nvSpPr>
            <p:cNvPr id="44039" name="Rectangle 7"/>
            <p:cNvSpPr>
              <a:spLocks noChangeArrowheads="1"/>
            </p:cNvSpPr>
            <p:nvPr/>
          </p:nvSpPr>
          <p:spPr bwMode="auto">
            <a:xfrm>
              <a:off x="1680" y="1680"/>
              <a:ext cx="1968" cy="816"/>
            </a:xfrm>
            <a:prstGeom prst="rect">
              <a:avLst/>
            </a:prstGeom>
            <a:noFill/>
            <a:ln w="9525">
              <a:solidFill>
                <a:schemeClr val="tx1"/>
              </a:solidFill>
              <a:miter lim="800000"/>
              <a:headEnd/>
              <a:tailEnd/>
            </a:ln>
            <a:effectLst/>
          </p:spPr>
          <p:txBody>
            <a:bodyPr wrap="none" anchor="ctr"/>
            <a:lstStyle/>
            <a:p>
              <a:endParaRPr lang="en-US"/>
            </a:p>
          </p:txBody>
        </p:sp>
        <p:sp>
          <p:nvSpPr>
            <p:cNvPr id="44040" name="Text Box 8"/>
            <p:cNvSpPr txBox="1">
              <a:spLocks noChangeArrowheads="1"/>
            </p:cNvSpPr>
            <p:nvPr/>
          </p:nvSpPr>
          <p:spPr bwMode="auto">
            <a:xfrm>
              <a:off x="2198" y="1942"/>
              <a:ext cx="926" cy="288"/>
            </a:xfrm>
            <a:prstGeom prst="rect">
              <a:avLst/>
            </a:prstGeom>
            <a:noFill/>
            <a:ln w="9525">
              <a:noFill/>
              <a:miter lim="800000"/>
              <a:headEnd/>
              <a:tailEnd/>
            </a:ln>
            <a:effectLst/>
          </p:spPr>
          <p:txBody>
            <a:bodyPr wrap="none">
              <a:spAutoFit/>
            </a:bodyPr>
            <a:lstStyle/>
            <a:p>
              <a:pPr eaLnBrk="0" hangingPunct="0"/>
              <a:r>
                <a:rPr lang="en-US" sz="2400" b="1">
                  <a:latin typeface="Times New Roman" pitchFamily="18" charset="0"/>
                </a:rPr>
                <a:t>MOSFET</a:t>
              </a:r>
            </a:p>
          </p:txBody>
        </p:sp>
        <p:sp>
          <p:nvSpPr>
            <p:cNvPr id="44041" name="Line 9"/>
            <p:cNvSpPr>
              <a:spLocks noChangeShapeType="1"/>
            </p:cNvSpPr>
            <p:nvPr/>
          </p:nvSpPr>
          <p:spPr bwMode="auto">
            <a:xfrm>
              <a:off x="1152" y="1824"/>
              <a:ext cx="528" cy="0"/>
            </a:xfrm>
            <a:prstGeom prst="line">
              <a:avLst/>
            </a:prstGeom>
            <a:noFill/>
            <a:ln w="9525">
              <a:solidFill>
                <a:schemeClr val="tx1"/>
              </a:solidFill>
              <a:round/>
              <a:headEnd/>
              <a:tailEnd/>
            </a:ln>
            <a:effectLst/>
          </p:spPr>
          <p:txBody>
            <a:bodyPr wrap="none" anchor="ctr"/>
            <a:lstStyle/>
            <a:p>
              <a:endParaRPr lang="en-US"/>
            </a:p>
          </p:txBody>
        </p:sp>
        <p:sp>
          <p:nvSpPr>
            <p:cNvPr id="44042" name="Line 10"/>
            <p:cNvSpPr>
              <a:spLocks noChangeShapeType="1"/>
            </p:cNvSpPr>
            <p:nvPr/>
          </p:nvSpPr>
          <p:spPr bwMode="auto">
            <a:xfrm>
              <a:off x="1152" y="2400"/>
              <a:ext cx="528" cy="0"/>
            </a:xfrm>
            <a:prstGeom prst="line">
              <a:avLst/>
            </a:prstGeom>
            <a:noFill/>
            <a:ln w="9525">
              <a:solidFill>
                <a:schemeClr val="tx1"/>
              </a:solidFill>
              <a:round/>
              <a:headEnd/>
              <a:tailEnd/>
            </a:ln>
            <a:effectLst/>
          </p:spPr>
          <p:txBody>
            <a:bodyPr wrap="none" anchor="ctr"/>
            <a:lstStyle/>
            <a:p>
              <a:endParaRPr lang="en-US"/>
            </a:p>
          </p:txBody>
        </p:sp>
        <p:sp>
          <p:nvSpPr>
            <p:cNvPr id="44043" name="Line 11"/>
            <p:cNvSpPr>
              <a:spLocks noChangeShapeType="1"/>
            </p:cNvSpPr>
            <p:nvPr/>
          </p:nvSpPr>
          <p:spPr bwMode="auto">
            <a:xfrm>
              <a:off x="3648" y="1824"/>
              <a:ext cx="528" cy="0"/>
            </a:xfrm>
            <a:prstGeom prst="line">
              <a:avLst/>
            </a:prstGeom>
            <a:noFill/>
            <a:ln w="9525">
              <a:solidFill>
                <a:schemeClr val="tx1"/>
              </a:solidFill>
              <a:round/>
              <a:headEnd/>
              <a:tailEnd/>
            </a:ln>
            <a:effectLst/>
          </p:spPr>
          <p:txBody>
            <a:bodyPr wrap="none" anchor="ctr"/>
            <a:lstStyle/>
            <a:p>
              <a:endParaRPr lang="en-US"/>
            </a:p>
          </p:txBody>
        </p:sp>
        <p:sp>
          <p:nvSpPr>
            <p:cNvPr id="44044" name="Line 12"/>
            <p:cNvSpPr>
              <a:spLocks noChangeShapeType="1"/>
            </p:cNvSpPr>
            <p:nvPr/>
          </p:nvSpPr>
          <p:spPr bwMode="auto">
            <a:xfrm>
              <a:off x="3648" y="2400"/>
              <a:ext cx="528" cy="0"/>
            </a:xfrm>
            <a:prstGeom prst="line">
              <a:avLst/>
            </a:prstGeom>
            <a:noFill/>
            <a:ln w="9525">
              <a:solidFill>
                <a:schemeClr val="tx1"/>
              </a:solidFill>
              <a:round/>
              <a:headEnd/>
              <a:tailEnd/>
            </a:ln>
            <a:effectLst/>
          </p:spPr>
          <p:txBody>
            <a:bodyPr wrap="none" anchor="ctr"/>
            <a:lstStyle/>
            <a:p>
              <a:endParaRPr lang="en-US"/>
            </a:p>
          </p:txBody>
        </p:sp>
        <p:sp>
          <p:nvSpPr>
            <p:cNvPr id="44045" name="Text Box 13"/>
            <p:cNvSpPr txBox="1">
              <a:spLocks noChangeArrowheads="1"/>
            </p:cNvSpPr>
            <p:nvPr/>
          </p:nvSpPr>
          <p:spPr bwMode="auto">
            <a:xfrm>
              <a:off x="854" y="1946"/>
              <a:ext cx="510" cy="288"/>
            </a:xfrm>
            <a:prstGeom prst="rect">
              <a:avLst/>
            </a:prstGeom>
            <a:noFill/>
            <a:ln w="9525">
              <a:noFill/>
              <a:miter lim="800000"/>
              <a:headEnd/>
              <a:tailEnd/>
            </a:ln>
            <a:effectLst/>
          </p:spPr>
          <p:txBody>
            <a:bodyPr wrap="none">
              <a:spAutoFit/>
            </a:bodyPr>
            <a:lstStyle/>
            <a:p>
              <a:pPr eaLnBrk="0" hangingPunct="0"/>
              <a:r>
                <a:rPr lang="en-US" sz="2400">
                  <a:latin typeface="Times New Roman" pitchFamily="18" charset="0"/>
                </a:rPr>
                <a:t>input</a:t>
              </a:r>
            </a:p>
          </p:txBody>
        </p:sp>
        <p:sp>
          <p:nvSpPr>
            <p:cNvPr id="44046" name="Text Box 14"/>
            <p:cNvSpPr txBox="1">
              <a:spLocks noChangeArrowheads="1"/>
            </p:cNvSpPr>
            <p:nvPr/>
          </p:nvSpPr>
          <p:spPr bwMode="auto">
            <a:xfrm>
              <a:off x="3734" y="1946"/>
              <a:ext cx="606" cy="288"/>
            </a:xfrm>
            <a:prstGeom prst="rect">
              <a:avLst/>
            </a:prstGeom>
            <a:noFill/>
            <a:ln w="9525">
              <a:noFill/>
              <a:miter lim="800000"/>
              <a:headEnd/>
              <a:tailEnd/>
            </a:ln>
            <a:effectLst/>
          </p:spPr>
          <p:txBody>
            <a:bodyPr wrap="none">
              <a:spAutoFit/>
            </a:bodyPr>
            <a:lstStyle/>
            <a:p>
              <a:pPr eaLnBrk="0" hangingPunct="0"/>
              <a:r>
                <a:rPr lang="en-US" sz="2400">
                  <a:latin typeface="Times New Roman" pitchFamily="18" charset="0"/>
                </a:rPr>
                <a:t>output</a:t>
              </a:r>
            </a:p>
          </p:txBody>
        </p:sp>
        <p:sp>
          <p:nvSpPr>
            <p:cNvPr id="44047" name="Text Box 15"/>
            <p:cNvSpPr txBox="1">
              <a:spLocks noChangeArrowheads="1"/>
            </p:cNvSpPr>
            <p:nvPr/>
          </p:nvSpPr>
          <p:spPr bwMode="auto">
            <a:xfrm>
              <a:off x="896" y="1658"/>
              <a:ext cx="265" cy="288"/>
            </a:xfrm>
            <a:prstGeom prst="rect">
              <a:avLst/>
            </a:prstGeom>
            <a:noFill/>
            <a:ln w="9525">
              <a:noFill/>
              <a:miter lim="800000"/>
              <a:headEnd/>
              <a:tailEnd/>
            </a:ln>
            <a:effectLst/>
          </p:spPr>
          <p:txBody>
            <a:bodyPr wrap="none">
              <a:spAutoFit/>
            </a:bodyPr>
            <a:lstStyle/>
            <a:p>
              <a:pPr eaLnBrk="0" hangingPunct="0"/>
              <a:r>
                <a:rPr lang="en-US" sz="2400" b="1">
                  <a:latin typeface="Times New Roman" pitchFamily="18" charset="0"/>
                </a:rPr>
                <a:t>G</a:t>
              </a:r>
            </a:p>
          </p:txBody>
        </p:sp>
        <p:sp>
          <p:nvSpPr>
            <p:cNvPr id="44048" name="Text Box 16"/>
            <p:cNvSpPr txBox="1">
              <a:spLocks noChangeArrowheads="1"/>
            </p:cNvSpPr>
            <p:nvPr/>
          </p:nvSpPr>
          <p:spPr bwMode="auto">
            <a:xfrm>
              <a:off x="915" y="2259"/>
              <a:ext cx="223" cy="288"/>
            </a:xfrm>
            <a:prstGeom prst="rect">
              <a:avLst/>
            </a:prstGeom>
            <a:noFill/>
            <a:ln w="9525">
              <a:noFill/>
              <a:miter lim="800000"/>
              <a:headEnd/>
              <a:tailEnd/>
            </a:ln>
            <a:effectLst/>
          </p:spPr>
          <p:txBody>
            <a:bodyPr wrap="none">
              <a:spAutoFit/>
            </a:bodyPr>
            <a:lstStyle/>
            <a:p>
              <a:pPr eaLnBrk="0" hangingPunct="0"/>
              <a:r>
                <a:rPr lang="en-US" sz="2400" b="1">
                  <a:latin typeface="Times New Roman" pitchFamily="18" charset="0"/>
                </a:rPr>
                <a:t>S</a:t>
              </a:r>
            </a:p>
          </p:txBody>
        </p:sp>
        <p:sp>
          <p:nvSpPr>
            <p:cNvPr id="44049" name="Text Box 17"/>
            <p:cNvSpPr txBox="1">
              <a:spLocks noChangeArrowheads="1"/>
            </p:cNvSpPr>
            <p:nvPr/>
          </p:nvSpPr>
          <p:spPr bwMode="auto">
            <a:xfrm>
              <a:off x="4214" y="1658"/>
              <a:ext cx="255" cy="288"/>
            </a:xfrm>
            <a:prstGeom prst="rect">
              <a:avLst/>
            </a:prstGeom>
            <a:noFill/>
            <a:ln w="9525">
              <a:noFill/>
              <a:miter lim="800000"/>
              <a:headEnd/>
              <a:tailEnd/>
            </a:ln>
            <a:effectLst/>
          </p:spPr>
          <p:txBody>
            <a:bodyPr wrap="none">
              <a:spAutoFit/>
            </a:bodyPr>
            <a:lstStyle/>
            <a:p>
              <a:pPr eaLnBrk="0" hangingPunct="0"/>
              <a:r>
                <a:rPr lang="en-US" sz="2400" b="1">
                  <a:latin typeface="Times New Roman" pitchFamily="18" charset="0"/>
                </a:rPr>
                <a:t>D</a:t>
              </a:r>
            </a:p>
          </p:txBody>
        </p:sp>
        <p:sp>
          <p:nvSpPr>
            <p:cNvPr id="44050" name="Text Box 18"/>
            <p:cNvSpPr txBox="1">
              <a:spLocks noChangeArrowheads="1"/>
            </p:cNvSpPr>
            <p:nvPr/>
          </p:nvSpPr>
          <p:spPr bwMode="auto">
            <a:xfrm>
              <a:off x="4230" y="2234"/>
              <a:ext cx="223" cy="288"/>
            </a:xfrm>
            <a:prstGeom prst="rect">
              <a:avLst/>
            </a:prstGeom>
            <a:noFill/>
            <a:ln w="9525">
              <a:noFill/>
              <a:miter lim="800000"/>
              <a:headEnd/>
              <a:tailEnd/>
            </a:ln>
            <a:effectLst/>
          </p:spPr>
          <p:txBody>
            <a:bodyPr wrap="none">
              <a:spAutoFit/>
            </a:bodyPr>
            <a:lstStyle/>
            <a:p>
              <a:pPr eaLnBrk="0" hangingPunct="0"/>
              <a:r>
                <a:rPr lang="en-US" sz="2400" b="1">
                  <a:latin typeface="Times New Roman" pitchFamily="18" charset="0"/>
                </a:rPr>
                <a:t>S</a:t>
              </a:r>
            </a:p>
          </p:txBody>
        </p:sp>
      </p:grpSp>
      <p:sp>
        <p:nvSpPr>
          <p:cNvPr id="44051" name="Text Box 19"/>
          <p:cNvSpPr txBox="1">
            <a:spLocks noChangeArrowheads="1"/>
          </p:cNvSpPr>
          <p:nvPr/>
        </p:nvSpPr>
        <p:spPr bwMode="auto">
          <a:xfrm>
            <a:off x="468313" y="188913"/>
            <a:ext cx="3311525" cy="366712"/>
          </a:xfrm>
          <a:prstGeom prst="rect">
            <a:avLst/>
          </a:prstGeom>
          <a:noFill/>
          <a:ln w="9525">
            <a:noFill/>
            <a:miter lim="800000"/>
            <a:headEnd/>
            <a:tailEnd/>
          </a:ln>
          <a:effectLst/>
        </p:spPr>
        <p:txBody>
          <a:bodyPr>
            <a:spAutoFit/>
          </a:bodyPr>
          <a:lstStyle/>
          <a:p>
            <a:pPr>
              <a:spcBef>
                <a:spcPct val="50000"/>
              </a:spcBef>
            </a:pPr>
            <a:r>
              <a:rPr lang="en-US" u="sng"/>
              <a:t>Application</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74638"/>
            <a:ext cx="8229600" cy="684212"/>
          </a:xfrm>
        </p:spPr>
        <p:txBody>
          <a:bodyPr/>
          <a:lstStyle/>
          <a:p>
            <a:r>
              <a:rPr lang="en-US" sz="3600"/>
              <a:t>Example</a:t>
            </a:r>
          </a:p>
        </p:txBody>
      </p:sp>
      <p:sp>
        <p:nvSpPr>
          <p:cNvPr id="31747"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grpSp>
        <p:nvGrpSpPr>
          <p:cNvPr id="31748" name="Group 4"/>
          <p:cNvGrpSpPr>
            <a:grpSpLocks/>
          </p:cNvGrpSpPr>
          <p:nvPr/>
        </p:nvGrpSpPr>
        <p:grpSpPr bwMode="auto">
          <a:xfrm rot="-10800000">
            <a:off x="5189538" y="1643063"/>
            <a:ext cx="1143000" cy="228600"/>
            <a:chOff x="1920" y="672"/>
            <a:chExt cx="720" cy="192"/>
          </a:xfrm>
        </p:grpSpPr>
        <p:sp>
          <p:nvSpPr>
            <p:cNvPr id="31749" name="Line 5"/>
            <p:cNvSpPr>
              <a:spLocks noChangeShapeType="1"/>
            </p:cNvSpPr>
            <p:nvPr/>
          </p:nvSpPr>
          <p:spPr bwMode="auto">
            <a:xfrm>
              <a:off x="1920" y="768"/>
              <a:ext cx="144" cy="0"/>
            </a:xfrm>
            <a:prstGeom prst="line">
              <a:avLst/>
            </a:prstGeom>
            <a:noFill/>
            <a:ln w="28575">
              <a:solidFill>
                <a:schemeClr val="tx1"/>
              </a:solidFill>
              <a:round/>
              <a:headEnd/>
              <a:tailEnd/>
            </a:ln>
            <a:effectLst/>
          </p:spPr>
          <p:txBody>
            <a:bodyPr wrap="none" anchor="ctr"/>
            <a:lstStyle/>
            <a:p>
              <a:endParaRPr lang="en-US"/>
            </a:p>
          </p:txBody>
        </p:sp>
        <p:sp>
          <p:nvSpPr>
            <p:cNvPr id="31750" name="Line 6"/>
            <p:cNvSpPr>
              <a:spLocks noChangeShapeType="1"/>
            </p:cNvSpPr>
            <p:nvPr/>
          </p:nvSpPr>
          <p:spPr bwMode="auto">
            <a:xfrm flipV="1">
              <a:off x="2064" y="672"/>
              <a:ext cx="48" cy="96"/>
            </a:xfrm>
            <a:prstGeom prst="line">
              <a:avLst/>
            </a:prstGeom>
            <a:noFill/>
            <a:ln w="28575">
              <a:solidFill>
                <a:schemeClr val="tx1"/>
              </a:solidFill>
              <a:round/>
              <a:headEnd/>
              <a:tailEnd/>
            </a:ln>
            <a:effectLst/>
          </p:spPr>
          <p:txBody>
            <a:bodyPr wrap="none" anchor="ctr"/>
            <a:lstStyle/>
            <a:p>
              <a:endParaRPr lang="en-US"/>
            </a:p>
          </p:txBody>
        </p:sp>
        <p:sp>
          <p:nvSpPr>
            <p:cNvPr id="31751" name="Line 7"/>
            <p:cNvSpPr>
              <a:spLocks noChangeShapeType="1"/>
            </p:cNvSpPr>
            <p:nvPr/>
          </p:nvSpPr>
          <p:spPr bwMode="auto">
            <a:xfrm>
              <a:off x="2112" y="672"/>
              <a:ext cx="48" cy="192"/>
            </a:xfrm>
            <a:prstGeom prst="line">
              <a:avLst/>
            </a:prstGeom>
            <a:noFill/>
            <a:ln w="28575">
              <a:solidFill>
                <a:schemeClr val="tx1"/>
              </a:solidFill>
              <a:round/>
              <a:headEnd/>
              <a:tailEnd/>
            </a:ln>
            <a:effectLst/>
          </p:spPr>
          <p:txBody>
            <a:bodyPr wrap="none" anchor="ctr"/>
            <a:lstStyle/>
            <a:p>
              <a:endParaRPr lang="en-US"/>
            </a:p>
          </p:txBody>
        </p:sp>
        <p:sp>
          <p:nvSpPr>
            <p:cNvPr id="31752" name="Line 8"/>
            <p:cNvSpPr>
              <a:spLocks noChangeShapeType="1"/>
            </p:cNvSpPr>
            <p:nvPr/>
          </p:nvSpPr>
          <p:spPr bwMode="auto">
            <a:xfrm flipV="1">
              <a:off x="2160" y="672"/>
              <a:ext cx="48" cy="192"/>
            </a:xfrm>
            <a:prstGeom prst="line">
              <a:avLst/>
            </a:prstGeom>
            <a:noFill/>
            <a:ln w="28575">
              <a:solidFill>
                <a:schemeClr val="tx1"/>
              </a:solidFill>
              <a:round/>
              <a:headEnd/>
              <a:tailEnd/>
            </a:ln>
            <a:effectLst/>
          </p:spPr>
          <p:txBody>
            <a:bodyPr wrap="none" anchor="ctr"/>
            <a:lstStyle/>
            <a:p>
              <a:endParaRPr lang="en-US"/>
            </a:p>
          </p:txBody>
        </p:sp>
        <p:sp>
          <p:nvSpPr>
            <p:cNvPr id="31753" name="Line 9"/>
            <p:cNvSpPr>
              <a:spLocks noChangeShapeType="1"/>
            </p:cNvSpPr>
            <p:nvPr/>
          </p:nvSpPr>
          <p:spPr bwMode="auto">
            <a:xfrm>
              <a:off x="2208" y="672"/>
              <a:ext cx="48" cy="192"/>
            </a:xfrm>
            <a:prstGeom prst="line">
              <a:avLst/>
            </a:prstGeom>
            <a:noFill/>
            <a:ln w="28575">
              <a:solidFill>
                <a:schemeClr val="tx1"/>
              </a:solidFill>
              <a:round/>
              <a:headEnd/>
              <a:tailEnd/>
            </a:ln>
            <a:effectLst/>
          </p:spPr>
          <p:txBody>
            <a:bodyPr wrap="none" anchor="ctr"/>
            <a:lstStyle/>
            <a:p>
              <a:endParaRPr lang="en-US"/>
            </a:p>
          </p:txBody>
        </p:sp>
        <p:sp>
          <p:nvSpPr>
            <p:cNvPr id="31754" name="Line 10"/>
            <p:cNvSpPr>
              <a:spLocks noChangeShapeType="1"/>
            </p:cNvSpPr>
            <p:nvPr/>
          </p:nvSpPr>
          <p:spPr bwMode="auto">
            <a:xfrm flipV="1">
              <a:off x="2256" y="672"/>
              <a:ext cx="48" cy="192"/>
            </a:xfrm>
            <a:prstGeom prst="line">
              <a:avLst/>
            </a:prstGeom>
            <a:noFill/>
            <a:ln w="28575">
              <a:solidFill>
                <a:schemeClr val="tx1"/>
              </a:solidFill>
              <a:round/>
              <a:headEnd/>
              <a:tailEnd/>
            </a:ln>
            <a:effectLst/>
          </p:spPr>
          <p:txBody>
            <a:bodyPr wrap="none" anchor="ctr"/>
            <a:lstStyle/>
            <a:p>
              <a:endParaRPr lang="en-US"/>
            </a:p>
          </p:txBody>
        </p:sp>
        <p:sp>
          <p:nvSpPr>
            <p:cNvPr id="31755" name="Line 11"/>
            <p:cNvSpPr>
              <a:spLocks noChangeShapeType="1"/>
            </p:cNvSpPr>
            <p:nvPr/>
          </p:nvSpPr>
          <p:spPr bwMode="auto">
            <a:xfrm>
              <a:off x="2304" y="672"/>
              <a:ext cx="48" cy="192"/>
            </a:xfrm>
            <a:prstGeom prst="line">
              <a:avLst/>
            </a:prstGeom>
            <a:noFill/>
            <a:ln w="28575">
              <a:solidFill>
                <a:schemeClr val="tx1"/>
              </a:solidFill>
              <a:round/>
              <a:headEnd/>
              <a:tailEnd/>
            </a:ln>
            <a:effectLst/>
          </p:spPr>
          <p:txBody>
            <a:bodyPr wrap="none" anchor="ctr"/>
            <a:lstStyle/>
            <a:p>
              <a:endParaRPr lang="en-US"/>
            </a:p>
          </p:txBody>
        </p:sp>
        <p:sp>
          <p:nvSpPr>
            <p:cNvPr id="31756" name="Line 12"/>
            <p:cNvSpPr>
              <a:spLocks noChangeShapeType="1"/>
            </p:cNvSpPr>
            <p:nvPr/>
          </p:nvSpPr>
          <p:spPr bwMode="auto">
            <a:xfrm flipV="1">
              <a:off x="2352" y="672"/>
              <a:ext cx="48" cy="192"/>
            </a:xfrm>
            <a:prstGeom prst="line">
              <a:avLst/>
            </a:prstGeom>
            <a:noFill/>
            <a:ln w="28575">
              <a:solidFill>
                <a:schemeClr val="tx1"/>
              </a:solidFill>
              <a:round/>
              <a:headEnd/>
              <a:tailEnd/>
            </a:ln>
            <a:effectLst/>
          </p:spPr>
          <p:txBody>
            <a:bodyPr wrap="none" anchor="ctr"/>
            <a:lstStyle/>
            <a:p>
              <a:endParaRPr lang="en-US"/>
            </a:p>
          </p:txBody>
        </p:sp>
        <p:sp>
          <p:nvSpPr>
            <p:cNvPr id="31757" name="Line 13"/>
            <p:cNvSpPr>
              <a:spLocks noChangeShapeType="1"/>
            </p:cNvSpPr>
            <p:nvPr/>
          </p:nvSpPr>
          <p:spPr bwMode="auto">
            <a:xfrm>
              <a:off x="2400" y="672"/>
              <a:ext cx="48" cy="192"/>
            </a:xfrm>
            <a:prstGeom prst="line">
              <a:avLst/>
            </a:prstGeom>
            <a:noFill/>
            <a:ln w="28575">
              <a:solidFill>
                <a:schemeClr val="tx1"/>
              </a:solidFill>
              <a:round/>
              <a:headEnd/>
              <a:tailEnd/>
            </a:ln>
            <a:effectLst/>
          </p:spPr>
          <p:txBody>
            <a:bodyPr wrap="none" anchor="ctr"/>
            <a:lstStyle/>
            <a:p>
              <a:endParaRPr lang="en-US"/>
            </a:p>
          </p:txBody>
        </p:sp>
        <p:sp>
          <p:nvSpPr>
            <p:cNvPr id="31758" name="Line 14"/>
            <p:cNvSpPr>
              <a:spLocks noChangeShapeType="1"/>
            </p:cNvSpPr>
            <p:nvPr/>
          </p:nvSpPr>
          <p:spPr bwMode="auto">
            <a:xfrm flipV="1">
              <a:off x="2448" y="768"/>
              <a:ext cx="48" cy="96"/>
            </a:xfrm>
            <a:prstGeom prst="line">
              <a:avLst/>
            </a:prstGeom>
            <a:noFill/>
            <a:ln w="28575">
              <a:solidFill>
                <a:schemeClr val="tx1"/>
              </a:solidFill>
              <a:round/>
              <a:headEnd/>
              <a:tailEnd/>
            </a:ln>
            <a:effectLst/>
          </p:spPr>
          <p:txBody>
            <a:bodyPr wrap="none" anchor="ctr"/>
            <a:lstStyle/>
            <a:p>
              <a:endParaRPr lang="en-US"/>
            </a:p>
          </p:txBody>
        </p:sp>
        <p:sp>
          <p:nvSpPr>
            <p:cNvPr id="31759" name="Line 15"/>
            <p:cNvSpPr>
              <a:spLocks noChangeShapeType="1"/>
            </p:cNvSpPr>
            <p:nvPr/>
          </p:nvSpPr>
          <p:spPr bwMode="auto">
            <a:xfrm>
              <a:off x="2496" y="768"/>
              <a:ext cx="144" cy="0"/>
            </a:xfrm>
            <a:prstGeom prst="line">
              <a:avLst/>
            </a:prstGeom>
            <a:noFill/>
            <a:ln w="28575">
              <a:solidFill>
                <a:schemeClr val="tx1"/>
              </a:solidFill>
              <a:round/>
              <a:headEnd/>
              <a:tailEnd/>
            </a:ln>
            <a:effectLst/>
          </p:spPr>
          <p:txBody>
            <a:bodyPr wrap="none" anchor="ctr"/>
            <a:lstStyle/>
            <a:p>
              <a:endParaRPr lang="en-US"/>
            </a:p>
          </p:txBody>
        </p:sp>
      </p:grpSp>
      <p:sp>
        <p:nvSpPr>
          <p:cNvPr id="31760" name="Line 16"/>
          <p:cNvSpPr>
            <a:spLocks noChangeShapeType="1"/>
          </p:cNvSpPr>
          <p:nvPr/>
        </p:nvSpPr>
        <p:spPr bwMode="auto">
          <a:xfrm>
            <a:off x="4670425" y="1758950"/>
            <a:ext cx="690563" cy="0"/>
          </a:xfrm>
          <a:prstGeom prst="line">
            <a:avLst/>
          </a:prstGeom>
          <a:noFill/>
          <a:ln w="28575">
            <a:solidFill>
              <a:schemeClr val="tx1"/>
            </a:solidFill>
            <a:round/>
            <a:headEnd/>
            <a:tailEnd/>
          </a:ln>
          <a:effectLst/>
        </p:spPr>
        <p:txBody>
          <a:bodyPr wrap="none"/>
          <a:lstStyle/>
          <a:p>
            <a:endParaRPr lang="en-US"/>
          </a:p>
        </p:txBody>
      </p:sp>
      <p:sp>
        <p:nvSpPr>
          <p:cNvPr id="31761" name="Line 17"/>
          <p:cNvSpPr>
            <a:spLocks noChangeShapeType="1"/>
          </p:cNvSpPr>
          <p:nvPr/>
        </p:nvSpPr>
        <p:spPr bwMode="auto">
          <a:xfrm flipV="1">
            <a:off x="5002213" y="1758950"/>
            <a:ext cx="0" cy="403225"/>
          </a:xfrm>
          <a:prstGeom prst="line">
            <a:avLst/>
          </a:prstGeom>
          <a:noFill/>
          <a:ln w="28575">
            <a:solidFill>
              <a:schemeClr val="tx1"/>
            </a:solidFill>
            <a:round/>
            <a:headEnd/>
            <a:tailEnd/>
          </a:ln>
          <a:effectLst/>
        </p:spPr>
        <p:txBody>
          <a:bodyPr wrap="none"/>
          <a:lstStyle/>
          <a:p>
            <a:endParaRPr lang="en-US"/>
          </a:p>
        </p:txBody>
      </p:sp>
      <p:sp>
        <p:nvSpPr>
          <p:cNvPr id="31762" name="Freeform 18"/>
          <p:cNvSpPr>
            <a:spLocks/>
          </p:cNvSpPr>
          <p:nvPr/>
        </p:nvSpPr>
        <p:spPr bwMode="auto">
          <a:xfrm>
            <a:off x="2317750" y="1758950"/>
            <a:ext cx="1430338" cy="460375"/>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US"/>
          </a:p>
        </p:txBody>
      </p:sp>
      <p:sp>
        <p:nvSpPr>
          <p:cNvPr id="31763" name="Freeform 19"/>
          <p:cNvSpPr>
            <a:spLocks/>
          </p:cNvSpPr>
          <p:nvPr/>
        </p:nvSpPr>
        <p:spPr bwMode="auto">
          <a:xfrm>
            <a:off x="6283325" y="1758950"/>
            <a:ext cx="3746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US"/>
          </a:p>
        </p:txBody>
      </p:sp>
      <p:sp>
        <p:nvSpPr>
          <p:cNvPr id="31764" name="Freeform 20"/>
          <p:cNvSpPr>
            <a:spLocks/>
          </p:cNvSpPr>
          <p:nvPr/>
        </p:nvSpPr>
        <p:spPr bwMode="auto">
          <a:xfrm>
            <a:off x="2317750" y="3025775"/>
            <a:ext cx="2687638" cy="346075"/>
          </a:xfrm>
          <a:custGeom>
            <a:avLst/>
            <a:gdLst/>
            <a:ahLst/>
            <a:cxnLst>
              <a:cxn ang="0">
                <a:pos x="0" y="0"/>
              </a:cxn>
              <a:cxn ang="0">
                <a:pos x="0" y="218"/>
              </a:cxn>
              <a:cxn ang="0">
                <a:pos x="1198" y="218"/>
              </a:cxn>
              <a:cxn ang="0">
                <a:pos x="1198" y="0"/>
              </a:cxn>
            </a:cxnLst>
            <a:rect l="0" t="0" r="r" b="b"/>
            <a:pathLst>
              <a:path w="1198" h="218">
                <a:moveTo>
                  <a:pt x="0" y="0"/>
                </a:moveTo>
                <a:lnTo>
                  <a:pt x="0" y="218"/>
                </a:lnTo>
                <a:lnTo>
                  <a:pt x="1198" y="218"/>
                </a:lnTo>
                <a:lnTo>
                  <a:pt x="1198" y="0"/>
                </a:lnTo>
              </a:path>
            </a:pathLst>
          </a:custGeom>
          <a:noFill/>
          <a:ln w="28575" cmpd="sng">
            <a:solidFill>
              <a:schemeClr val="tx1"/>
            </a:solidFill>
            <a:round/>
            <a:headEnd/>
            <a:tailEnd/>
          </a:ln>
          <a:effectLst/>
        </p:spPr>
        <p:txBody>
          <a:bodyPr wrap="none"/>
          <a:lstStyle/>
          <a:p>
            <a:endParaRPr lang="en-US"/>
          </a:p>
        </p:txBody>
      </p:sp>
      <p:sp>
        <p:nvSpPr>
          <p:cNvPr id="31765" name="Freeform 21"/>
          <p:cNvSpPr>
            <a:spLocks/>
          </p:cNvSpPr>
          <p:nvPr/>
        </p:nvSpPr>
        <p:spPr bwMode="auto">
          <a:xfrm>
            <a:off x="4900613" y="2970213"/>
            <a:ext cx="1758950" cy="401637"/>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US"/>
          </a:p>
        </p:txBody>
      </p:sp>
      <p:grpSp>
        <p:nvGrpSpPr>
          <p:cNvPr id="31766" name="Group 22"/>
          <p:cNvGrpSpPr>
            <a:grpSpLocks/>
          </p:cNvGrpSpPr>
          <p:nvPr/>
        </p:nvGrpSpPr>
        <p:grpSpPr bwMode="auto">
          <a:xfrm>
            <a:off x="2117725" y="2176463"/>
            <a:ext cx="381000" cy="914400"/>
            <a:chOff x="1320" y="1725"/>
            <a:chExt cx="240" cy="576"/>
          </a:xfrm>
        </p:grpSpPr>
        <p:grpSp>
          <p:nvGrpSpPr>
            <p:cNvPr id="31767" name="Group 23"/>
            <p:cNvGrpSpPr>
              <a:grpSpLocks/>
            </p:cNvGrpSpPr>
            <p:nvPr/>
          </p:nvGrpSpPr>
          <p:grpSpPr bwMode="auto">
            <a:xfrm>
              <a:off x="1320" y="1725"/>
              <a:ext cx="240" cy="576"/>
              <a:chOff x="4512" y="1008"/>
              <a:chExt cx="384" cy="960"/>
            </a:xfrm>
          </p:grpSpPr>
          <p:sp>
            <p:nvSpPr>
              <p:cNvPr id="31768" name="Oval 24"/>
              <p:cNvSpPr>
                <a:spLocks noChangeArrowheads="1"/>
              </p:cNvSpPr>
              <p:nvPr/>
            </p:nvSpPr>
            <p:spPr bwMode="auto">
              <a:xfrm>
                <a:off x="4512" y="1296"/>
                <a:ext cx="384" cy="384"/>
              </a:xfrm>
              <a:prstGeom prst="ellipse">
                <a:avLst/>
              </a:prstGeom>
              <a:noFill/>
              <a:ln w="28575">
                <a:solidFill>
                  <a:schemeClr val="tx1"/>
                </a:solidFill>
                <a:round/>
                <a:headEnd/>
                <a:tailEnd/>
              </a:ln>
              <a:effectLst/>
            </p:spPr>
            <p:txBody>
              <a:bodyPr wrap="none" anchor="ctr"/>
              <a:lstStyle/>
              <a:p>
                <a:endParaRPr lang="en-US"/>
              </a:p>
            </p:txBody>
          </p:sp>
          <p:sp>
            <p:nvSpPr>
              <p:cNvPr id="31769" name="Line 25"/>
              <p:cNvSpPr>
                <a:spLocks noChangeShapeType="1"/>
              </p:cNvSpPr>
              <p:nvPr/>
            </p:nvSpPr>
            <p:spPr bwMode="auto">
              <a:xfrm>
                <a:off x="4704" y="1008"/>
                <a:ext cx="0" cy="288"/>
              </a:xfrm>
              <a:prstGeom prst="line">
                <a:avLst/>
              </a:prstGeom>
              <a:noFill/>
              <a:ln w="28575">
                <a:solidFill>
                  <a:schemeClr val="tx1"/>
                </a:solidFill>
                <a:round/>
                <a:headEnd/>
                <a:tailEnd/>
              </a:ln>
              <a:effectLst/>
            </p:spPr>
            <p:txBody>
              <a:bodyPr wrap="none" anchor="ctr"/>
              <a:lstStyle/>
              <a:p>
                <a:endParaRPr lang="en-US"/>
              </a:p>
            </p:txBody>
          </p:sp>
          <p:sp>
            <p:nvSpPr>
              <p:cNvPr id="31770" name="Line 26"/>
              <p:cNvSpPr>
                <a:spLocks noChangeShapeType="1"/>
              </p:cNvSpPr>
              <p:nvPr/>
            </p:nvSpPr>
            <p:spPr bwMode="auto">
              <a:xfrm>
                <a:off x="4704" y="1680"/>
                <a:ext cx="0" cy="288"/>
              </a:xfrm>
              <a:prstGeom prst="line">
                <a:avLst/>
              </a:prstGeom>
              <a:noFill/>
              <a:ln w="28575">
                <a:solidFill>
                  <a:schemeClr val="tx1"/>
                </a:solidFill>
                <a:round/>
                <a:headEnd/>
                <a:tailEnd/>
              </a:ln>
              <a:effectLst/>
            </p:spPr>
            <p:txBody>
              <a:bodyPr wrap="none" anchor="ctr"/>
              <a:lstStyle/>
              <a:p>
                <a:endParaRPr lang="en-US"/>
              </a:p>
            </p:txBody>
          </p:sp>
        </p:grpSp>
        <p:sp>
          <p:nvSpPr>
            <p:cNvPr id="31771" name="Line 27"/>
            <p:cNvSpPr>
              <a:spLocks noChangeShapeType="1"/>
            </p:cNvSpPr>
            <p:nvPr/>
          </p:nvSpPr>
          <p:spPr bwMode="auto">
            <a:xfrm flipV="1">
              <a:off x="1436" y="1924"/>
              <a:ext cx="0" cy="181"/>
            </a:xfrm>
            <a:prstGeom prst="line">
              <a:avLst/>
            </a:prstGeom>
            <a:noFill/>
            <a:ln w="28575">
              <a:solidFill>
                <a:schemeClr val="tx1"/>
              </a:solidFill>
              <a:round/>
              <a:headEnd/>
              <a:tailEnd type="triangle" w="med" len="med"/>
            </a:ln>
            <a:effectLst/>
          </p:spPr>
          <p:txBody>
            <a:bodyPr wrap="none"/>
            <a:lstStyle/>
            <a:p>
              <a:endParaRPr lang="en-US"/>
            </a:p>
          </p:txBody>
        </p:sp>
      </p:grpSp>
      <p:grpSp>
        <p:nvGrpSpPr>
          <p:cNvPr id="31772" name="Group 28"/>
          <p:cNvGrpSpPr>
            <a:grpSpLocks/>
          </p:cNvGrpSpPr>
          <p:nvPr/>
        </p:nvGrpSpPr>
        <p:grpSpPr bwMode="auto">
          <a:xfrm>
            <a:off x="4748213" y="3351213"/>
            <a:ext cx="457200" cy="384175"/>
            <a:chOff x="1755" y="2450"/>
            <a:chExt cx="288" cy="242"/>
          </a:xfrm>
        </p:grpSpPr>
        <p:grpSp>
          <p:nvGrpSpPr>
            <p:cNvPr id="31773" name="Group 29"/>
            <p:cNvGrpSpPr>
              <a:grpSpLocks/>
            </p:cNvGrpSpPr>
            <p:nvPr/>
          </p:nvGrpSpPr>
          <p:grpSpPr bwMode="auto">
            <a:xfrm>
              <a:off x="1755" y="2596"/>
              <a:ext cx="288" cy="96"/>
              <a:chOff x="3792" y="2304"/>
              <a:chExt cx="288" cy="96"/>
            </a:xfrm>
          </p:grpSpPr>
          <p:sp>
            <p:nvSpPr>
              <p:cNvPr id="31774" name="Line 30"/>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US"/>
              </a:p>
            </p:txBody>
          </p:sp>
          <p:sp>
            <p:nvSpPr>
              <p:cNvPr id="31775" name="Line 31"/>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US"/>
              </a:p>
            </p:txBody>
          </p:sp>
          <p:sp>
            <p:nvSpPr>
              <p:cNvPr id="31776" name="Line 32"/>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US"/>
              </a:p>
            </p:txBody>
          </p:sp>
        </p:grpSp>
        <p:sp>
          <p:nvSpPr>
            <p:cNvPr id="31777" name="Line 33"/>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US"/>
            </a:p>
          </p:txBody>
        </p:sp>
      </p:grpSp>
      <p:sp>
        <p:nvSpPr>
          <p:cNvPr id="31778" name="Text Box 34"/>
          <p:cNvSpPr txBox="1">
            <a:spLocks noChangeArrowheads="1"/>
          </p:cNvSpPr>
          <p:nvPr/>
        </p:nvSpPr>
        <p:spPr bwMode="auto">
          <a:xfrm>
            <a:off x="2887663" y="12382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1</a:t>
            </a:r>
          </a:p>
        </p:txBody>
      </p:sp>
      <p:sp>
        <p:nvSpPr>
          <p:cNvPr id="31779" name="Oval 35"/>
          <p:cNvSpPr>
            <a:spLocks noChangeArrowheads="1"/>
          </p:cNvSpPr>
          <p:nvPr/>
        </p:nvSpPr>
        <p:spPr bwMode="auto">
          <a:xfrm>
            <a:off x="2887663" y="1303338"/>
            <a:ext cx="352425" cy="365125"/>
          </a:xfrm>
          <a:prstGeom prst="ellipse">
            <a:avLst/>
          </a:prstGeom>
          <a:noFill/>
          <a:ln w="9525">
            <a:solidFill>
              <a:schemeClr val="tx1"/>
            </a:solidFill>
            <a:round/>
            <a:headEnd/>
            <a:tailEnd/>
          </a:ln>
          <a:effectLst/>
        </p:spPr>
        <p:txBody>
          <a:bodyPr wrap="none" anchor="ctr"/>
          <a:lstStyle/>
          <a:p>
            <a:endParaRPr lang="en-US"/>
          </a:p>
        </p:txBody>
      </p:sp>
      <p:sp>
        <p:nvSpPr>
          <p:cNvPr id="31780" name="Text Box 36"/>
          <p:cNvSpPr txBox="1">
            <a:spLocks noChangeArrowheads="1"/>
          </p:cNvSpPr>
          <p:nvPr/>
        </p:nvSpPr>
        <p:spPr bwMode="auto">
          <a:xfrm>
            <a:off x="4768850" y="12509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2</a:t>
            </a:r>
          </a:p>
        </p:txBody>
      </p:sp>
      <p:sp>
        <p:nvSpPr>
          <p:cNvPr id="31781" name="Oval 37"/>
          <p:cNvSpPr>
            <a:spLocks noChangeArrowheads="1"/>
          </p:cNvSpPr>
          <p:nvPr/>
        </p:nvSpPr>
        <p:spPr bwMode="auto">
          <a:xfrm>
            <a:off x="4768850" y="1316038"/>
            <a:ext cx="352425" cy="365125"/>
          </a:xfrm>
          <a:prstGeom prst="ellipse">
            <a:avLst/>
          </a:prstGeom>
          <a:noFill/>
          <a:ln w="9525">
            <a:solidFill>
              <a:schemeClr val="tx1"/>
            </a:solidFill>
            <a:round/>
            <a:headEnd/>
            <a:tailEnd/>
          </a:ln>
          <a:effectLst/>
        </p:spPr>
        <p:txBody>
          <a:bodyPr wrap="none" anchor="ctr"/>
          <a:lstStyle/>
          <a:p>
            <a:endParaRPr lang="en-US"/>
          </a:p>
        </p:txBody>
      </p:sp>
      <p:sp>
        <p:nvSpPr>
          <p:cNvPr id="31782" name="Text Box 38"/>
          <p:cNvSpPr txBox="1">
            <a:spLocks noChangeArrowheads="1"/>
          </p:cNvSpPr>
          <p:nvPr/>
        </p:nvSpPr>
        <p:spPr bwMode="auto">
          <a:xfrm>
            <a:off x="6492875" y="1238250"/>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3</a:t>
            </a:r>
          </a:p>
        </p:txBody>
      </p:sp>
      <p:sp>
        <p:nvSpPr>
          <p:cNvPr id="31783" name="Oval 39"/>
          <p:cNvSpPr>
            <a:spLocks noChangeArrowheads="1"/>
          </p:cNvSpPr>
          <p:nvPr/>
        </p:nvSpPr>
        <p:spPr bwMode="auto">
          <a:xfrm>
            <a:off x="6492875" y="1303338"/>
            <a:ext cx="352425" cy="365125"/>
          </a:xfrm>
          <a:prstGeom prst="ellipse">
            <a:avLst/>
          </a:prstGeom>
          <a:noFill/>
          <a:ln w="9525">
            <a:solidFill>
              <a:schemeClr val="tx1"/>
            </a:solidFill>
            <a:round/>
            <a:headEnd/>
            <a:tailEnd/>
          </a:ln>
          <a:effectLst/>
        </p:spPr>
        <p:txBody>
          <a:bodyPr wrap="none" anchor="ctr"/>
          <a:lstStyle/>
          <a:p>
            <a:endParaRPr lang="en-US"/>
          </a:p>
        </p:txBody>
      </p:sp>
      <p:grpSp>
        <p:nvGrpSpPr>
          <p:cNvPr id="31784" name="Group 40"/>
          <p:cNvGrpSpPr>
            <a:grpSpLocks/>
          </p:cNvGrpSpPr>
          <p:nvPr/>
        </p:nvGrpSpPr>
        <p:grpSpPr bwMode="auto">
          <a:xfrm rot="5400000">
            <a:off x="6181725" y="2413001"/>
            <a:ext cx="955675" cy="304800"/>
            <a:chOff x="2880" y="1296"/>
            <a:chExt cx="528" cy="192"/>
          </a:xfrm>
        </p:grpSpPr>
        <p:sp>
          <p:nvSpPr>
            <p:cNvPr id="31785" name="Line 41"/>
            <p:cNvSpPr>
              <a:spLocks noChangeShapeType="1"/>
            </p:cNvSpPr>
            <p:nvPr/>
          </p:nvSpPr>
          <p:spPr bwMode="auto">
            <a:xfrm>
              <a:off x="2880" y="1392"/>
              <a:ext cx="240" cy="0"/>
            </a:xfrm>
            <a:prstGeom prst="line">
              <a:avLst/>
            </a:prstGeom>
            <a:noFill/>
            <a:ln w="28575">
              <a:solidFill>
                <a:schemeClr val="tx1"/>
              </a:solidFill>
              <a:round/>
              <a:headEnd/>
              <a:tailEnd/>
            </a:ln>
            <a:effectLst/>
          </p:spPr>
          <p:txBody>
            <a:bodyPr wrap="none" anchor="ctr"/>
            <a:lstStyle/>
            <a:p>
              <a:endParaRPr lang="en-US"/>
            </a:p>
          </p:txBody>
        </p:sp>
        <p:sp>
          <p:nvSpPr>
            <p:cNvPr id="31786" name="Line 42"/>
            <p:cNvSpPr>
              <a:spLocks noChangeShapeType="1"/>
            </p:cNvSpPr>
            <p:nvPr/>
          </p:nvSpPr>
          <p:spPr bwMode="auto">
            <a:xfrm>
              <a:off x="3120" y="1296"/>
              <a:ext cx="0" cy="192"/>
            </a:xfrm>
            <a:prstGeom prst="line">
              <a:avLst/>
            </a:prstGeom>
            <a:noFill/>
            <a:ln w="28575">
              <a:solidFill>
                <a:schemeClr val="tx1"/>
              </a:solidFill>
              <a:round/>
              <a:headEnd/>
              <a:tailEnd/>
            </a:ln>
            <a:effectLst/>
          </p:spPr>
          <p:txBody>
            <a:bodyPr wrap="none" anchor="ctr"/>
            <a:lstStyle/>
            <a:p>
              <a:endParaRPr lang="en-US"/>
            </a:p>
          </p:txBody>
        </p:sp>
        <p:sp>
          <p:nvSpPr>
            <p:cNvPr id="31787" name="Freeform 43"/>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28575" cmpd="sng">
              <a:solidFill>
                <a:schemeClr val="tx1"/>
              </a:solidFill>
              <a:round/>
              <a:headEnd/>
              <a:tailEnd/>
            </a:ln>
            <a:effectLst/>
          </p:spPr>
          <p:txBody>
            <a:bodyPr wrap="none" anchor="ctr"/>
            <a:lstStyle/>
            <a:p>
              <a:endParaRPr lang="en-US"/>
            </a:p>
          </p:txBody>
        </p:sp>
        <p:sp>
          <p:nvSpPr>
            <p:cNvPr id="31788" name="Line 44"/>
            <p:cNvSpPr>
              <a:spLocks noChangeShapeType="1"/>
            </p:cNvSpPr>
            <p:nvPr/>
          </p:nvSpPr>
          <p:spPr bwMode="auto">
            <a:xfrm>
              <a:off x="3168" y="1392"/>
              <a:ext cx="240" cy="0"/>
            </a:xfrm>
            <a:prstGeom prst="line">
              <a:avLst/>
            </a:prstGeom>
            <a:noFill/>
            <a:ln w="28575">
              <a:solidFill>
                <a:schemeClr val="tx1"/>
              </a:solidFill>
              <a:round/>
              <a:headEnd/>
              <a:tailEnd/>
            </a:ln>
            <a:effectLst/>
          </p:spPr>
          <p:txBody>
            <a:bodyPr wrap="none" anchor="ctr"/>
            <a:lstStyle/>
            <a:p>
              <a:endParaRPr lang="en-US"/>
            </a:p>
          </p:txBody>
        </p:sp>
      </p:grpSp>
      <p:sp>
        <p:nvSpPr>
          <p:cNvPr id="31789" name="Text Box 45"/>
          <p:cNvSpPr txBox="1">
            <a:spLocks noChangeArrowheads="1"/>
          </p:cNvSpPr>
          <p:nvPr/>
        </p:nvSpPr>
        <p:spPr bwMode="auto">
          <a:xfrm>
            <a:off x="1735138" y="2373313"/>
            <a:ext cx="303212" cy="457200"/>
          </a:xfrm>
          <a:prstGeom prst="rect">
            <a:avLst/>
          </a:prstGeom>
          <a:noFill/>
          <a:ln w="9525">
            <a:noFill/>
            <a:miter lim="800000"/>
            <a:headEnd/>
            <a:tailEnd/>
          </a:ln>
          <a:effectLst/>
        </p:spPr>
        <p:txBody>
          <a:bodyPr wrap="none">
            <a:spAutoFit/>
          </a:bodyPr>
          <a:lstStyle/>
          <a:p>
            <a:r>
              <a:rPr lang="en-US" sz="2400">
                <a:latin typeface="Times New Roman" pitchFamily="18" charset="0"/>
              </a:rPr>
              <a:t>J</a:t>
            </a:r>
          </a:p>
        </p:txBody>
      </p:sp>
      <p:sp>
        <p:nvSpPr>
          <p:cNvPr id="31790" name="Text Box 46"/>
          <p:cNvSpPr txBox="1">
            <a:spLocks noChangeArrowheads="1"/>
          </p:cNvSpPr>
          <p:nvPr/>
        </p:nvSpPr>
        <p:spPr bwMode="auto">
          <a:xfrm>
            <a:off x="3590925" y="2347913"/>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1</a:t>
            </a:r>
          </a:p>
        </p:txBody>
      </p:sp>
      <p:sp>
        <p:nvSpPr>
          <p:cNvPr id="31791" name="Text Box 47"/>
          <p:cNvSpPr txBox="1">
            <a:spLocks noChangeArrowheads="1"/>
          </p:cNvSpPr>
          <p:nvPr/>
        </p:nvSpPr>
        <p:spPr bwMode="auto">
          <a:xfrm>
            <a:off x="5557838" y="1089025"/>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g</a:t>
            </a:r>
            <a:r>
              <a:rPr lang="en-US" sz="2400" baseline="-25000">
                <a:latin typeface="Times New Roman" pitchFamily="18" charset="0"/>
              </a:rPr>
              <a:t>2</a:t>
            </a:r>
          </a:p>
        </p:txBody>
      </p:sp>
      <p:sp>
        <p:nvSpPr>
          <p:cNvPr id="31792" name="Text Box 48"/>
          <p:cNvSpPr txBox="1">
            <a:spLocks noChangeArrowheads="1"/>
          </p:cNvSpPr>
          <p:nvPr/>
        </p:nvSpPr>
        <p:spPr bwMode="auto">
          <a:xfrm>
            <a:off x="6883400" y="2362200"/>
            <a:ext cx="488950" cy="457200"/>
          </a:xfrm>
          <a:prstGeom prst="rect">
            <a:avLst/>
          </a:prstGeom>
          <a:noFill/>
          <a:ln w="9525">
            <a:noFill/>
            <a:miter lim="800000"/>
            <a:headEnd/>
            <a:tailEnd/>
          </a:ln>
          <a:effectLst/>
        </p:spPr>
        <p:txBody>
          <a:bodyPr wrap="none">
            <a:spAutoFit/>
          </a:bodyPr>
          <a:lstStyle/>
          <a:p>
            <a:r>
              <a:rPr lang="en-US" sz="2400">
                <a:latin typeface="Times New Roman" pitchFamily="18" charset="0"/>
              </a:rPr>
              <a:t>C</a:t>
            </a:r>
            <a:r>
              <a:rPr lang="en-US" sz="2400" baseline="-25000">
                <a:latin typeface="Times New Roman" pitchFamily="18" charset="0"/>
              </a:rPr>
              <a:t>2</a:t>
            </a:r>
          </a:p>
        </p:txBody>
      </p:sp>
      <p:grpSp>
        <p:nvGrpSpPr>
          <p:cNvPr id="31793" name="Group 49"/>
          <p:cNvGrpSpPr>
            <a:grpSpLocks/>
          </p:cNvGrpSpPr>
          <p:nvPr/>
        </p:nvGrpSpPr>
        <p:grpSpPr bwMode="auto">
          <a:xfrm rot="5400000">
            <a:off x="2855913" y="2478088"/>
            <a:ext cx="979487" cy="230187"/>
            <a:chOff x="2928" y="2256"/>
            <a:chExt cx="864" cy="144"/>
          </a:xfrm>
        </p:grpSpPr>
        <p:sp>
          <p:nvSpPr>
            <p:cNvPr id="31794" name="Line 50"/>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US"/>
            </a:p>
          </p:txBody>
        </p:sp>
        <p:sp>
          <p:nvSpPr>
            <p:cNvPr id="31795" name="Line 51"/>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US"/>
            </a:p>
          </p:txBody>
        </p:sp>
        <p:sp>
          <p:nvSpPr>
            <p:cNvPr id="31796" name="Line 52"/>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US"/>
            </a:p>
          </p:txBody>
        </p:sp>
        <p:sp>
          <p:nvSpPr>
            <p:cNvPr id="31797" name="Line 53"/>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US"/>
            </a:p>
          </p:txBody>
        </p:sp>
        <p:sp>
          <p:nvSpPr>
            <p:cNvPr id="31798" name="Line 54"/>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US"/>
            </a:p>
          </p:txBody>
        </p:sp>
        <p:sp>
          <p:nvSpPr>
            <p:cNvPr id="31799" name="Line 55"/>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US"/>
            </a:p>
          </p:txBody>
        </p:sp>
        <p:sp>
          <p:nvSpPr>
            <p:cNvPr id="31800" name="Line 56"/>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US"/>
            </a:p>
          </p:txBody>
        </p:sp>
        <p:sp>
          <p:nvSpPr>
            <p:cNvPr id="31801" name="Line 57"/>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US"/>
            </a:p>
          </p:txBody>
        </p:sp>
        <p:sp>
          <p:nvSpPr>
            <p:cNvPr id="31802" name="Line 58"/>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US"/>
            </a:p>
          </p:txBody>
        </p:sp>
        <p:sp>
          <p:nvSpPr>
            <p:cNvPr id="31803" name="Line 59"/>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US"/>
            </a:p>
          </p:txBody>
        </p:sp>
        <p:sp>
          <p:nvSpPr>
            <p:cNvPr id="31804" name="Line 60"/>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US"/>
            </a:p>
          </p:txBody>
        </p:sp>
      </p:grpSp>
      <p:sp>
        <p:nvSpPr>
          <p:cNvPr id="31805" name="Line 61"/>
          <p:cNvSpPr>
            <a:spLocks noChangeShapeType="1"/>
          </p:cNvSpPr>
          <p:nvPr/>
        </p:nvSpPr>
        <p:spPr bwMode="auto">
          <a:xfrm flipV="1">
            <a:off x="3327400" y="1770063"/>
            <a:ext cx="0" cy="431800"/>
          </a:xfrm>
          <a:prstGeom prst="line">
            <a:avLst/>
          </a:prstGeom>
          <a:noFill/>
          <a:ln w="28575">
            <a:solidFill>
              <a:schemeClr val="tx1"/>
            </a:solidFill>
            <a:round/>
            <a:headEnd/>
            <a:tailEnd/>
          </a:ln>
          <a:effectLst/>
        </p:spPr>
        <p:txBody>
          <a:bodyPr wrap="none"/>
          <a:lstStyle/>
          <a:p>
            <a:endParaRPr lang="en-US"/>
          </a:p>
        </p:txBody>
      </p:sp>
      <p:sp>
        <p:nvSpPr>
          <p:cNvPr id="31806" name="Line 62"/>
          <p:cNvSpPr>
            <a:spLocks noChangeShapeType="1"/>
          </p:cNvSpPr>
          <p:nvPr/>
        </p:nvSpPr>
        <p:spPr bwMode="auto">
          <a:xfrm flipV="1">
            <a:off x="3352800" y="2933700"/>
            <a:ext cx="0" cy="431800"/>
          </a:xfrm>
          <a:prstGeom prst="line">
            <a:avLst/>
          </a:prstGeom>
          <a:noFill/>
          <a:ln w="28575">
            <a:solidFill>
              <a:schemeClr val="tx1"/>
            </a:solidFill>
            <a:round/>
            <a:headEnd/>
            <a:tailEnd/>
          </a:ln>
          <a:effectLst/>
        </p:spPr>
        <p:txBody>
          <a:bodyPr wrap="none"/>
          <a:lstStyle/>
          <a:p>
            <a:endParaRPr lang="en-US"/>
          </a:p>
        </p:txBody>
      </p:sp>
      <p:grpSp>
        <p:nvGrpSpPr>
          <p:cNvPr id="31807" name="Group 63"/>
          <p:cNvGrpSpPr>
            <a:grpSpLocks/>
          </p:cNvGrpSpPr>
          <p:nvPr/>
        </p:nvGrpSpPr>
        <p:grpSpPr bwMode="auto">
          <a:xfrm rot="5400000">
            <a:off x="3962400" y="1184275"/>
            <a:ext cx="519113" cy="1135063"/>
            <a:chOff x="2087" y="2955"/>
            <a:chExt cx="327" cy="715"/>
          </a:xfrm>
        </p:grpSpPr>
        <p:sp>
          <p:nvSpPr>
            <p:cNvPr id="31808" name="AutoShape 64"/>
            <p:cNvSpPr>
              <a:spLocks noChangeArrowheads="1"/>
            </p:cNvSpPr>
            <p:nvPr/>
          </p:nvSpPr>
          <p:spPr bwMode="auto">
            <a:xfrm>
              <a:off x="2087" y="3149"/>
              <a:ext cx="327" cy="326"/>
            </a:xfrm>
            <a:prstGeom prst="diamond">
              <a:avLst/>
            </a:prstGeom>
            <a:noFill/>
            <a:ln w="28575">
              <a:solidFill>
                <a:schemeClr val="tx1"/>
              </a:solidFill>
              <a:miter lim="800000"/>
              <a:headEnd/>
              <a:tailEnd/>
            </a:ln>
            <a:effectLst/>
          </p:spPr>
          <p:txBody>
            <a:bodyPr wrap="none" anchor="ctr"/>
            <a:lstStyle/>
            <a:p>
              <a:endParaRPr lang="en-US"/>
            </a:p>
          </p:txBody>
        </p:sp>
        <p:sp>
          <p:nvSpPr>
            <p:cNvPr id="31809" name="Line 65"/>
            <p:cNvSpPr>
              <a:spLocks noChangeShapeType="1"/>
            </p:cNvSpPr>
            <p:nvPr/>
          </p:nvSpPr>
          <p:spPr bwMode="auto">
            <a:xfrm flipV="1">
              <a:off x="2248" y="3208"/>
              <a:ext cx="0" cy="172"/>
            </a:xfrm>
            <a:prstGeom prst="line">
              <a:avLst/>
            </a:prstGeom>
            <a:noFill/>
            <a:ln w="28575">
              <a:solidFill>
                <a:schemeClr val="tx1"/>
              </a:solidFill>
              <a:round/>
              <a:headEnd/>
              <a:tailEnd type="triangle" w="med" len="med"/>
            </a:ln>
            <a:effectLst/>
          </p:spPr>
          <p:txBody>
            <a:bodyPr wrap="none"/>
            <a:lstStyle/>
            <a:p>
              <a:endParaRPr lang="en-US"/>
            </a:p>
          </p:txBody>
        </p:sp>
        <p:sp>
          <p:nvSpPr>
            <p:cNvPr id="31810" name="Line 66"/>
            <p:cNvSpPr>
              <a:spLocks noChangeShapeType="1"/>
            </p:cNvSpPr>
            <p:nvPr/>
          </p:nvSpPr>
          <p:spPr bwMode="auto">
            <a:xfrm>
              <a:off x="2254" y="3481"/>
              <a:ext cx="0" cy="189"/>
            </a:xfrm>
            <a:prstGeom prst="line">
              <a:avLst/>
            </a:prstGeom>
            <a:noFill/>
            <a:ln w="28575">
              <a:solidFill>
                <a:schemeClr val="tx1"/>
              </a:solidFill>
              <a:round/>
              <a:headEnd/>
              <a:tailEnd/>
            </a:ln>
            <a:effectLst/>
          </p:spPr>
          <p:txBody>
            <a:bodyPr wrap="none"/>
            <a:lstStyle/>
            <a:p>
              <a:endParaRPr lang="en-US"/>
            </a:p>
          </p:txBody>
        </p:sp>
        <p:sp>
          <p:nvSpPr>
            <p:cNvPr id="31811" name="Line 67"/>
            <p:cNvSpPr>
              <a:spLocks noChangeShapeType="1"/>
            </p:cNvSpPr>
            <p:nvPr/>
          </p:nvSpPr>
          <p:spPr bwMode="auto">
            <a:xfrm>
              <a:off x="2254" y="2955"/>
              <a:ext cx="0" cy="189"/>
            </a:xfrm>
            <a:prstGeom prst="line">
              <a:avLst/>
            </a:prstGeom>
            <a:noFill/>
            <a:ln w="28575">
              <a:solidFill>
                <a:schemeClr val="tx1"/>
              </a:solidFill>
              <a:round/>
              <a:headEnd/>
              <a:tailEnd/>
            </a:ln>
            <a:effectLst/>
          </p:spPr>
          <p:txBody>
            <a:bodyPr wrap="none"/>
            <a:lstStyle/>
            <a:p>
              <a:endParaRPr lang="en-US"/>
            </a:p>
          </p:txBody>
        </p:sp>
      </p:grpSp>
      <p:grpSp>
        <p:nvGrpSpPr>
          <p:cNvPr id="31812" name="Group 68"/>
          <p:cNvGrpSpPr>
            <a:grpSpLocks/>
          </p:cNvGrpSpPr>
          <p:nvPr/>
        </p:nvGrpSpPr>
        <p:grpSpPr bwMode="auto">
          <a:xfrm rot="5400000">
            <a:off x="4522787" y="2413001"/>
            <a:ext cx="955675" cy="304800"/>
            <a:chOff x="2880" y="1296"/>
            <a:chExt cx="528" cy="192"/>
          </a:xfrm>
        </p:grpSpPr>
        <p:sp>
          <p:nvSpPr>
            <p:cNvPr id="31813" name="Line 69"/>
            <p:cNvSpPr>
              <a:spLocks noChangeShapeType="1"/>
            </p:cNvSpPr>
            <p:nvPr/>
          </p:nvSpPr>
          <p:spPr bwMode="auto">
            <a:xfrm>
              <a:off x="2880" y="1392"/>
              <a:ext cx="240" cy="0"/>
            </a:xfrm>
            <a:prstGeom prst="line">
              <a:avLst/>
            </a:prstGeom>
            <a:noFill/>
            <a:ln w="28575">
              <a:solidFill>
                <a:schemeClr val="tx1"/>
              </a:solidFill>
              <a:round/>
              <a:headEnd/>
              <a:tailEnd/>
            </a:ln>
            <a:effectLst/>
          </p:spPr>
          <p:txBody>
            <a:bodyPr wrap="none" anchor="ctr"/>
            <a:lstStyle/>
            <a:p>
              <a:endParaRPr lang="en-US"/>
            </a:p>
          </p:txBody>
        </p:sp>
        <p:sp>
          <p:nvSpPr>
            <p:cNvPr id="31814" name="Line 70"/>
            <p:cNvSpPr>
              <a:spLocks noChangeShapeType="1"/>
            </p:cNvSpPr>
            <p:nvPr/>
          </p:nvSpPr>
          <p:spPr bwMode="auto">
            <a:xfrm>
              <a:off x="3120" y="1296"/>
              <a:ext cx="0" cy="192"/>
            </a:xfrm>
            <a:prstGeom prst="line">
              <a:avLst/>
            </a:prstGeom>
            <a:noFill/>
            <a:ln w="28575">
              <a:solidFill>
                <a:schemeClr val="tx1"/>
              </a:solidFill>
              <a:round/>
              <a:headEnd/>
              <a:tailEnd/>
            </a:ln>
            <a:effectLst/>
          </p:spPr>
          <p:txBody>
            <a:bodyPr wrap="none" anchor="ctr"/>
            <a:lstStyle/>
            <a:p>
              <a:endParaRPr lang="en-US"/>
            </a:p>
          </p:txBody>
        </p:sp>
        <p:sp>
          <p:nvSpPr>
            <p:cNvPr id="31815" name="Freeform 71"/>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28575" cmpd="sng">
              <a:solidFill>
                <a:schemeClr val="tx1"/>
              </a:solidFill>
              <a:round/>
              <a:headEnd/>
              <a:tailEnd/>
            </a:ln>
            <a:effectLst/>
          </p:spPr>
          <p:txBody>
            <a:bodyPr wrap="none" anchor="ctr"/>
            <a:lstStyle/>
            <a:p>
              <a:endParaRPr lang="en-US"/>
            </a:p>
          </p:txBody>
        </p:sp>
        <p:sp>
          <p:nvSpPr>
            <p:cNvPr id="31816" name="Line 72"/>
            <p:cNvSpPr>
              <a:spLocks noChangeShapeType="1"/>
            </p:cNvSpPr>
            <p:nvPr/>
          </p:nvSpPr>
          <p:spPr bwMode="auto">
            <a:xfrm>
              <a:off x="3168" y="1392"/>
              <a:ext cx="240" cy="0"/>
            </a:xfrm>
            <a:prstGeom prst="line">
              <a:avLst/>
            </a:prstGeom>
            <a:noFill/>
            <a:ln w="28575">
              <a:solidFill>
                <a:schemeClr val="tx1"/>
              </a:solidFill>
              <a:round/>
              <a:headEnd/>
              <a:tailEnd/>
            </a:ln>
            <a:effectLst/>
          </p:spPr>
          <p:txBody>
            <a:bodyPr wrap="none" anchor="ctr"/>
            <a:lstStyle/>
            <a:p>
              <a:endParaRPr lang="en-US"/>
            </a:p>
          </p:txBody>
        </p:sp>
      </p:grpSp>
      <p:sp>
        <p:nvSpPr>
          <p:cNvPr id="31817" name="Text Box 73"/>
          <p:cNvSpPr txBox="1">
            <a:spLocks noChangeArrowheads="1"/>
          </p:cNvSpPr>
          <p:nvPr/>
        </p:nvSpPr>
        <p:spPr bwMode="auto">
          <a:xfrm>
            <a:off x="5119688" y="2362200"/>
            <a:ext cx="488950" cy="457200"/>
          </a:xfrm>
          <a:prstGeom prst="rect">
            <a:avLst/>
          </a:prstGeom>
          <a:noFill/>
          <a:ln w="9525">
            <a:noFill/>
            <a:miter lim="800000"/>
            <a:headEnd/>
            <a:tailEnd/>
          </a:ln>
          <a:effectLst/>
        </p:spPr>
        <p:txBody>
          <a:bodyPr wrap="none">
            <a:spAutoFit/>
          </a:bodyPr>
          <a:lstStyle/>
          <a:p>
            <a:r>
              <a:rPr lang="en-US" sz="2400">
                <a:latin typeface="Times New Roman" pitchFamily="18" charset="0"/>
              </a:rPr>
              <a:t>C</a:t>
            </a:r>
            <a:r>
              <a:rPr lang="en-US" sz="2400" baseline="-25000">
                <a:latin typeface="Times New Roman" pitchFamily="18" charset="0"/>
              </a:rPr>
              <a:t>1</a:t>
            </a:r>
          </a:p>
        </p:txBody>
      </p:sp>
      <p:graphicFrame>
        <p:nvGraphicFramePr>
          <p:cNvPr id="31818" name="Object 74"/>
          <p:cNvGraphicFramePr>
            <a:graphicFrameLocks noChangeAspect="1"/>
          </p:cNvGraphicFramePr>
          <p:nvPr/>
        </p:nvGraphicFramePr>
        <p:xfrm>
          <a:off x="3400425" y="1016000"/>
          <a:ext cx="1489075" cy="487363"/>
        </p:xfrm>
        <a:graphic>
          <a:graphicData uri="http://schemas.openxmlformats.org/presentationml/2006/ole">
            <p:oleObj spid="_x0000_s31818" name="Equation" r:id="rId4" imgW="698400" imgH="228600" progId="Equation.3">
              <p:embed/>
            </p:oleObj>
          </a:graphicData>
        </a:graphic>
      </p:graphicFrame>
      <p:graphicFrame>
        <p:nvGraphicFramePr>
          <p:cNvPr id="31819" name="Object 75"/>
          <p:cNvGraphicFramePr>
            <a:graphicFrameLocks noChangeAspect="1"/>
          </p:cNvGraphicFramePr>
          <p:nvPr/>
        </p:nvGraphicFramePr>
        <p:xfrm>
          <a:off x="817563" y="4138613"/>
          <a:ext cx="7135812" cy="1930400"/>
        </p:xfrm>
        <a:graphic>
          <a:graphicData uri="http://schemas.openxmlformats.org/presentationml/2006/ole">
            <p:oleObj spid="_x0000_s31819" name="Equation" r:id="rId5" imgW="2628720" imgH="711000" progId="Equation.3">
              <p:embed/>
            </p:oleObj>
          </a:graphicData>
        </a:graphic>
      </p:graphicFrame>
      <p:sp>
        <p:nvSpPr>
          <p:cNvPr id="31820" name="Oval 76"/>
          <p:cNvSpPr>
            <a:spLocks noChangeArrowheads="1"/>
          </p:cNvSpPr>
          <p:nvPr/>
        </p:nvSpPr>
        <p:spPr bwMode="auto">
          <a:xfrm>
            <a:off x="1736725" y="4205288"/>
            <a:ext cx="563563" cy="595312"/>
          </a:xfrm>
          <a:prstGeom prst="ellipse">
            <a:avLst/>
          </a:prstGeom>
          <a:noFill/>
          <a:ln w="19050">
            <a:solidFill>
              <a:schemeClr val="hlink"/>
            </a:solidFill>
            <a:round/>
            <a:headEnd/>
            <a:tailEnd/>
          </a:ln>
          <a:effectLst/>
        </p:spPr>
        <p:txBody>
          <a:bodyPr wrap="none" anchor="ctr"/>
          <a:lstStyle/>
          <a:p>
            <a:endParaRPr lang="en-US"/>
          </a:p>
        </p:txBody>
      </p:sp>
      <p:sp>
        <p:nvSpPr>
          <p:cNvPr id="31821" name="Oval 77"/>
          <p:cNvSpPr>
            <a:spLocks noChangeArrowheads="1"/>
          </p:cNvSpPr>
          <p:nvPr/>
        </p:nvSpPr>
        <p:spPr bwMode="auto">
          <a:xfrm>
            <a:off x="5408613" y="4845050"/>
            <a:ext cx="563562" cy="595313"/>
          </a:xfrm>
          <a:prstGeom prst="ellipse">
            <a:avLst/>
          </a:prstGeom>
          <a:noFill/>
          <a:ln w="19050">
            <a:solidFill>
              <a:schemeClr val="hlink"/>
            </a:solidFill>
            <a:round/>
            <a:headEnd/>
            <a:tailEnd/>
          </a:ln>
          <a:effectLst/>
        </p:spPr>
        <p:txBody>
          <a:bodyPr wrap="none" anchor="ctr"/>
          <a:lstStyle/>
          <a:p>
            <a:endParaRPr lang="en-US"/>
          </a:p>
        </p:txBody>
      </p:sp>
      <p:sp>
        <p:nvSpPr>
          <p:cNvPr id="31822" name="Oval 78"/>
          <p:cNvSpPr>
            <a:spLocks noChangeArrowheads="1"/>
          </p:cNvSpPr>
          <p:nvPr/>
        </p:nvSpPr>
        <p:spPr bwMode="auto">
          <a:xfrm>
            <a:off x="5059363" y="4221163"/>
            <a:ext cx="563562" cy="595312"/>
          </a:xfrm>
          <a:prstGeom prst="ellipse">
            <a:avLst/>
          </a:prstGeom>
          <a:noFill/>
          <a:ln w="19050">
            <a:solidFill>
              <a:schemeClr val="hlink"/>
            </a:solidFill>
            <a:round/>
            <a:headEnd/>
            <a:tailEnd/>
          </a:ln>
          <a:effectLst/>
        </p:spPr>
        <p:txBody>
          <a:bodyPr wrap="none" anchor="ctr"/>
          <a:lstStyle/>
          <a:p>
            <a:endParaRPr lang="en-US"/>
          </a:p>
        </p:txBody>
      </p:sp>
      <p:sp>
        <p:nvSpPr>
          <p:cNvPr id="31823" name="Oval 79"/>
          <p:cNvSpPr>
            <a:spLocks noChangeArrowheads="1"/>
          </p:cNvSpPr>
          <p:nvPr/>
        </p:nvSpPr>
        <p:spPr bwMode="auto">
          <a:xfrm>
            <a:off x="1538288" y="4891088"/>
            <a:ext cx="563562" cy="595312"/>
          </a:xfrm>
          <a:prstGeom prst="ellipse">
            <a:avLst/>
          </a:prstGeom>
          <a:noFill/>
          <a:ln w="19050">
            <a:solidFill>
              <a:schemeClr val="hlink"/>
            </a:solidFill>
            <a:round/>
            <a:headEnd/>
            <a:tailEnd/>
          </a:ln>
          <a:effectLst/>
        </p:spPr>
        <p:txBody>
          <a:bodyPr wrap="none"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82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8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18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18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20" grpId="0" animBg="1"/>
      <p:bldP spid="31821" grpId="0" animBg="1"/>
      <p:bldP spid="31822" grpId="0" animBg="1"/>
      <p:bldP spid="3182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57200" y="274638"/>
            <a:ext cx="8229600" cy="684212"/>
          </a:xfrm>
        </p:spPr>
        <p:txBody>
          <a:bodyPr/>
          <a:lstStyle/>
          <a:p>
            <a:r>
              <a:rPr lang="en-US" sz="3600"/>
              <a:t>VCCS Stamp</a:t>
            </a:r>
          </a:p>
        </p:txBody>
      </p:sp>
      <p:sp>
        <p:nvSpPr>
          <p:cNvPr id="32771"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US"/>
          </a:p>
        </p:txBody>
      </p:sp>
      <p:sp>
        <p:nvSpPr>
          <p:cNvPr id="32772" name="Line 4"/>
          <p:cNvSpPr>
            <a:spLocks noChangeShapeType="1"/>
          </p:cNvSpPr>
          <p:nvPr/>
        </p:nvSpPr>
        <p:spPr bwMode="auto">
          <a:xfrm>
            <a:off x="1601788" y="1714500"/>
            <a:ext cx="863600" cy="0"/>
          </a:xfrm>
          <a:prstGeom prst="line">
            <a:avLst/>
          </a:prstGeom>
          <a:noFill/>
          <a:ln w="28575">
            <a:solidFill>
              <a:schemeClr val="tx1"/>
            </a:solidFill>
            <a:round/>
            <a:headEnd/>
            <a:tailEnd/>
          </a:ln>
          <a:effectLst/>
        </p:spPr>
        <p:txBody>
          <a:bodyPr wrap="none"/>
          <a:lstStyle/>
          <a:p>
            <a:endParaRPr lang="en-US"/>
          </a:p>
        </p:txBody>
      </p:sp>
      <p:sp>
        <p:nvSpPr>
          <p:cNvPr id="32773" name="Line 5"/>
          <p:cNvSpPr>
            <a:spLocks noChangeShapeType="1"/>
          </p:cNvSpPr>
          <p:nvPr/>
        </p:nvSpPr>
        <p:spPr bwMode="auto">
          <a:xfrm>
            <a:off x="1597025" y="2809875"/>
            <a:ext cx="863600" cy="0"/>
          </a:xfrm>
          <a:prstGeom prst="line">
            <a:avLst/>
          </a:prstGeom>
          <a:noFill/>
          <a:ln w="28575">
            <a:solidFill>
              <a:schemeClr val="tx1"/>
            </a:solidFill>
            <a:round/>
            <a:headEnd/>
            <a:tailEnd/>
          </a:ln>
          <a:effectLst/>
        </p:spPr>
        <p:txBody>
          <a:bodyPr wrap="none"/>
          <a:lstStyle/>
          <a:p>
            <a:endParaRPr lang="en-US"/>
          </a:p>
        </p:txBody>
      </p:sp>
      <p:sp>
        <p:nvSpPr>
          <p:cNvPr id="32774" name="AutoShape 6"/>
          <p:cNvSpPr>
            <a:spLocks noChangeArrowheads="1"/>
          </p:cNvSpPr>
          <p:nvPr/>
        </p:nvSpPr>
        <p:spPr bwMode="auto">
          <a:xfrm>
            <a:off x="3214688" y="2003425"/>
            <a:ext cx="519112" cy="517525"/>
          </a:xfrm>
          <a:prstGeom prst="diamond">
            <a:avLst/>
          </a:prstGeom>
          <a:noFill/>
          <a:ln w="28575">
            <a:solidFill>
              <a:schemeClr val="tx1"/>
            </a:solidFill>
            <a:miter lim="800000"/>
            <a:headEnd/>
            <a:tailEnd/>
          </a:ln>
          <a:effectLst/>
        </p:spPr>
        <p:txBody>
          <a:bodyPr wrap="none" anchor="ctr"/>
          <a:lstStyle/>
          <a:p>
            <a:endParaRPr lang="en-US"/>
          </a:p>
        </p:txBody>
      </p:sp>
      <p:sp>
        <p:nvSpPr>
          <p:cNvPr id="32775" name="Freeform 7"/>
          <p:cNvSpPr>
            <a:spLocks/>
          </p:cNvSpPr>
          <p:nvPr/>
        </p:nvSpPr>
        <p:spPr bwMode="auto">
          <a:xfrm>
            <a:off x="3479800" y="1714500"/>
            <a:ext cx="887413" cy="288925"/>
          </a:xfrm>
          <a:custGeom>
            <a:avLst/>
            <a:gdLst/>
            <a:ahLst/>
            <a:cxnLst>
              <a:cxn ang="0">
                <a:pos x="0" y="182"/>
              </a:cxn>
              <a:cxn ang="0">
                <a:pos x="0" y="0"/>
              </a:cxn>
              <a:cxn ang="0">
                <a:pos x="544" y="0"/>
              </a:cxn>
            </a:cxnLst>
            <a:rect l="0" t="0" r="r" b="b"/>
            <a:pathLst>
              <a:path w="544" h="182">
                <a:moveTo>
                  <a:pt x="0" y="182"/>
                </a:moveTo>
                <a:lnTo>
                  <a:pt x="0" y="0"/>
                </a:lnTo>
                <a:lnTo>
                  <a:pt x="544" y="0"/>
                </a:lnTo>
              </a:path>
            </a:pathLst>
          </a:custGeom>
          <a:noFill/>
          <a:ln w="28575" cmpd="sng">
            <a:solidFill>
              <a:schemeClr val="tx1"/>
            </a:solidFill>
            <a:round/>
            <a:headEnd/>
            <a:tailEnd/>
          </a:ln>
          <a:effectLst/>
        </p:spPr>
        <p:txBody>
          <a:bodyPr wrap="none"/>
          <a:lstStyle/>
          <a:p>
            <a:endParaRPr lang="en-US"/>
          </a:p>
        </p:txBody>
      </p:sp>
      <p:sp>
        <p:nvSpPr>
          <p:cNvPr id="32776" name="Freeform 8"/>
          <p:cNvSpPr>
            <a:spLocks/>
          </p:cNvSpPr>
          <p:nvPr/>
        </p:nvSpPr>
        <p:spPr bwMode="auto">
          <a:xfrm flipV="1">
            <a:off x="3457575" y="2520950"/>
            <a:ext cx="850900" cy="288925"/>
          </a:xfrm>
          <a:custGeom>
            <a:avLst/>
            <a:gdLst/>
            <a:ahLst/>
            <a:cxnLst>
              <a:cxn ang="0">
                <a:pos x="0" y="182"/>
              </a:cxn>
              <a:cxn ang="0">
                <a:pos x="0" y="0"/>
              </a:cxn>
              <a:cxn ang="0">
                <a:pos x="544" y="0"/>
              </a:cxn>
            </a:cxnLst>
            <a:rect l="0" t="0" r="r" b="b"/>
            <a:pathLst>
              <a:path w="544" h="182">
                <a:moveTo>
                  <a:pt x="0" y="182"/>
                </a:moveTo>
                <a:lnTo>
                  <a:pt x="0" y="0"/>
                </a:lnTo>
                <a:lnTo>
                  <a:pt x="544" y="0"/>
                </a:lnTo>
              </a:path>
            </a:pathLst>
          </a:custGeom>
          <a:noFill/>
          <a:ln w="28575" cmpd="sng">
            <a:solidFill>
              <a:schemeClr val="tx1"/>
            </a:solidFill>
            <a:round/>
            <a:headEnd/>
            <a:tailEnd/>
          </a:ln>
          <a:effectLst/>
        </p:spPr>
        <p:txBody>
          <a:bodyPr wrap="none"/>
          <a:lstStyle/>
          <a:p>
            <a:endParaRPr lang="en-US"/>
          </a:p>
        </p:txBody>
      </p:sp>
      <p:sp>
        <p:nvSpPr>
          <p:cNvPr id="32777" name="Oval 9"/>
          <p:cNvSpPr>
            <a:spLocks noChangeArrowheads="1"/>
          </p:cNvSpPr>
          <p:nvPr/>
        </p:nvSpPr>
        <p:spPr bwMode="auto">
          <a:xfrm>
            <a:off x="2457450" y="2771775"/>
            <a:ext cx="115888" cy="114300"/>
          </a:xfrm>
          <a:prstGeom prst="ellipse">
            <a:avLst/>
          </a:prstGeom>
          <a:solidFill>
            <a:schemeClr val="bg1"/>
          </a:solidFill>
          <a:ln w="28575">
            <a:solidFill>
              <a:schemeClr val="tx1"/>
            </a:solidFill>
            <a:round/>
            <a:headEnd/>
            <a:tailEnd/>
          </a:ln>
          <a:effectLst/>
        </p:spPr>
        <p:txBody>
          <a:bodyPr wrap="none" anchor="ctr"/>
          <a:lstStyle/>
          <a:p>
            <a:endParaRPr lang="en-US"/>
          </a:p>
        </p:txBody>
      </p:sp>
      <p:sp>
        <p:nvSpPr>
          <p:cNvPr id="32778" name="Oval 10"/>
          <p:cNvSpPr>
            <a:spLocks noChangeArrowheads="1"/>
          </p:cNvSpPr>
          <p:nvPr/>
        </p:nvSpPr>
        <p:spPr bwMode="auto">
          <a:xfrm>
            <a:off x="2470150" y="1671638"/>
            <a:ext cx="115888" cy="114300"/>
          </a:xfrm>
          <a:prstGeom prst="ellipse">
            <a:avLst/>
          </a:prstGeom>
          <a:solidFill>
            <a:schemeClr val="bg1"/>
          </a:solidFill>
          <a:ln w="28575">
            <a:solidFill>
              <a:schemeClr val="tx1"/>
            </a:solidFill>
            <a:round/>
            <a:headEnd/>
            <a:tailEnd/>
          </a:ln>
          <a:effectLst/>
        </p:spPr>
        <p:txBody>
          <a:bodyPr wrap="none" anchor="ctr"/>
          <a:lstStyle/>
          <a:p>
            <a:endParaRPr lang="en-US"/>
          </a:p>
        </p:txBody>
      </p:sp>
      <p:sp>
        <p:nvSpPr>
          <p:cNvPr id="32779" name="Oval 11"/>
          <p:cNvSpPr>
            <a:spLocks noChangeArrowheads="1"/>
          </p:cNvSpPr>
          <p:nvPr/>
        </p:nvSpPr>
        <p:spPr bwMode="auto">
          <a:xfrm>
            <a:off x="4298950" y="2759075"/>
            <a:ext cx="115888" cy="1143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2780" name="Oval 12"/>
          <p:cNvSpPr>
            <a:spLocks noChangeArrowheads="1"/>
          </p:cNvSpPr>
          <p:nvPr/>
        </p:nvSpPr>
        <p:spPr bwMode="auto">
          <a:xfrm>
            <a:off x="4373563" y="1658938"/>
            <a:ext cx="115887" cy="114300"/>
          </a:xfrm>
          <a:prstGeom prst="ellipse">
            <a:avLst/>
          </a:prstGeom>
          <a:solidFill>
            <a:schemeClr val="bg1"/>
          </a:solidFill>
          <a:ln w="9525">
            <a:solidFill>
              <a:schemeClr val="tx1"/>
            </a:solidFill>
            <a:round/>
            <a:headEnd/>
            <a:tailEnd/>
          </a:ln>
          <a:effectLst/>
        </p:spPr>
        <p:txBody>
          <a:bodyPr wrap="none" anchor="ctr"/>
          <a:lstStyle/>
          <a:p>
            <a:endParaRPr lang="en-US"/>
          </a:p>
        </p:txBody>
      </p:sp>
      <p:sp>
        <p:nvSpPr>
          <p:cNvPr id="32781" name="Text Box 13"/>
          <p:cNvSpPr txBox="1">
            <a:spLocks noChangeArrowheads="1"/>
          </p:cNvSpPr>
          <p:nvPr/>
        </p:nvSpPr>
        <p:spPr bwMode="auto">
          <a:xfrm>
            <a:off x="2376488" y="1684338"/>
            <a:ext cx="355600" cy="457200"/>
          </a:xfrm>
          <a:prstGeom prst="rect">
            <a:avLst/>
          </a:prstGeom>
          <a:noFill/>
          <a:ln w="9525">
            <a:noFill/>
            <a:miter lim="800000"/>
            <a:headEnd/>
            <a:tailEnd/>
          </a:ln>
          <a:effectLst/>
        </p:spPr>
        <p:txBody>
          <a:bodyPr wrap="none">
            <a:spAutoFit/>
          </a:bodyPr>
          <a:lstStyle/>
          <a:p>
            <a:r>
              <a:rPr lang="en-US" sz="2400">
                <a:latin typeface="Times New Roman" pitchFamily="18" charset="0"/>
              </a:rPr>
              <a:t>+</a:t>
            </a:r>
          </a:p>
        </p:txBody>
      </p:sp>
      <p:sp>
        <p:nvSpPr>
          <p:cNvPr id="32782" name="Text Box 14"/>
          <p:cNvSpPr txBox="1">
            <a:spLocks noChangeArrowheads="1"/>
          </p:cNvSpPr>
          <p:nvPr/>
        </p:nvSpPr>
        <p:spPr bwMode="auto">
          <a:xfrm>
            <a:off x="2389188" y="2425700"/>
            <a:ext cx="285750" cy="457200"/>
          </a:xfrm>
          <a:prstGeom prst="rect">
            <a:avLst/>
          </a:prstGeom>
          <a:noFill/>
          <a:ln w="9525">
            <a:noFill/>
            <a:miter lim="800000"/>
            <a:headEnd/>
            <a:tailEnd/>
          </a:ln>
          <a:effectLst/>
        </p:spPr>
        <p:txBody>
          <a:bodyPr wrap="none">
            <a:spAutoFit/>
          </a:bodyPr>
          <a:lstStyle/>
          <a:p>
            <a:r>
              <a:rPr lang="en-US" sz="2400">
                <a:latin typeface="Times New Roman" pitchFamily="18" charset="0"/>
              </a:rPr>
              <a:t>-</a:t>
            </a:r>
          </a:p>
        </p:txBody>
      </p:sp>
      <p:sp>
        <p:nvSpPr>
          <p:cNvPr id="32783" name="Text Box 15"/>
          <p:cNvSpPr txBox="1">
            <a:spLocks noChangeArrowheads="1"/>
          </p:cNvSpPr>
          <p:nvPr/>
        </p:nvSpPr>
        <p:spPr bwMode="auto">
          <a:xfrm>
            <a:off x="2290763" y="2030413"/>
            <a:ext cx="420687" cy="457200"/>
          </a:xfrm>
          <a:prstGeom prst="rect">
            <a:avLst/>
          </a:prstGeom>
          <a:noFill/>
          <a:ln w="9525">
            <a:noFill/>
            <a:miter lim="800000"/>
            <a:headEnd/>
            <a:tailEnd/>
          </a:ln>
          <a:effectLst/>
        </p:spPr>
        <p:txBody>
          <a:bodyPr wrap="none">
            <a:spAutoFit/>
          </a:bodyPr>
          <a:lstStyle/>
          <a:p>
            <a:r>
              <a:rPr lang="en-US" sz="2400" i="1">
                <a:latin typeface="Times New Roman" pitchFamily="18" charset="0"/>
              </a:rPr>
              <a:t>v</a:t>
            </a:r>
            <a:r>
              <a:rPr lang="en-US" sz="2400" i="1" baseline="-25000">
                <a:latin typeface="Times New Roman" pitchFamily="18" charset="0"/>
              </a:rPr>
              <a:t>o</a:t>
            </a:r>
          </a:p>
        </p:txBody>
      </p:sp>
      <p:sp>
        <p:nvSpPr>
          <p:cNvPr id="32784" name="Line 16"/>
          <p:cNvSpPr>
            <a:spLocks noChangeShapeType="1"/>
          </p:cNvSpPr>
          <p:nvPr/>
        </p:nvSpPr>
        <p:spPr bwMode="auto">
          <a:xfrm>
            <a:off x="3470275" y="2097088"/>
            <a:ext cx="0" cy="273050"/>
          </a:xfrm>
          <a:prstGeom prst="line">
            <a:avLst/>
          </a:prstGeom>
          <a:noFill/>
          <a:ln w="28575">
            <a:solidFill>
              <a:schemeClr val="tx1"/>
            </a:solidFill>
            <a:round/>
            <a:headEnd/>
            <a:tailEnd type="triangle" w="med" len="med"/>
          </a:ln>
          <a:effectLst/>
        </p:spPr>
        <p:txBody>
          <a:bodyPr wrap="none"/>
          <a:lstStyle/>
          <a:p>
            <a:endParaRPr lang="en-US"/>
          </a:p>
        </p:txBody>
      </p:sp>
      <p:sp>
        <p:nvSpPr>
          <p:cNvPr id="32785" name="Text Box 17"/>
          <p:cNvSpPr txBox="1">
            <a:spLocks noChangeArrowheads="1"/>
          </p:cNvSpPr>
          <p:nvPr/>
        </p:nvSpPr>
        <p:spPr bwMode="auto">
          <a:xfrm>
            <a:off x="3798888" y="2016125"/>
            <a:ext cx="1009650" cy="457200"/>
          </a:xfrm>
          <a:prstGeom prst="rect">
            <a:avLst/>
          </a:prstGeom>
          <a:noFill/>
          <a:ln w="9525">
            <a:noFill/>
            <a:miter lim="800000"/>
            <a:headEnd/>
            <a:tailEnd/>
          </a:ln>
          <a:effectLst/>
        </p:spPr>
        <p:txBody>
          <a:bodyPr wrap="none">
            <a:spAutoFit/>
          </a:bodyPr>
          <a:lstStyle/>
          <a:p>
            <a:r>
              <a:rPr lang="en-US" sz="2400" i="1">
                <a:latin typeface="Times New Roman" pitchFamily="18" charset="0"/>
              </a:rPr>
              <a:t>i=g</a:t>
            </a:r>
            <a:r>
              <a:rPr lang="en-US" sz="2400" i="1" baseline="-25000">
                <a:latin typeface="Times New Roman" pitchFamily="18" charset="0"/>
              </a:rPr>
              <a:t>m</a:t>
            </a:r>
            <a:r>
              <a:rPr lang="en-US" sz="2400" i="1">
                <a:latin typeface="Times New Roman" pitchFamily="18" charset="0"/>
              </a:rPr>
              <a:t>v</a:t>
            </a:r>
            <a:r>
              <a:rPr lang="en-US" sz="2400" i="1" baseline="-25000">
                <a:latin typeface="Times New Roman" pitchFamily="18" charset="0"/>
              </a:rPr>
              <a:t>o</a:t>
            </a:r>
          </a:p>
        </p:txBody>
      </p:sp>
      <p:sp>
        <p:nvSpPr>
          <p:cNvPr id="32786" name="Text Box 18"/>
          <p:cNvSpPr txBox="1">
            <a:spLocks noChangeArrowheads="1"/>
          </p:cNvSpPr>
          <p:nvPr/>
        </p:nvSpPr>
        <p:spPr bwMode="auto">
          <a:xfrm>
            <a:off x="2562225" y="1127125"/>
            <a:ext cx="1031875" cy="457200"/>
          </a:xfrm>
          <a:prstGeom prst="rect">
            <a:avLst/>
          </a:prstGeom>
          <a:noFill/>
          <a:ln w="9525">
            <a:noFill/>
            <a:miter lim="800000"/>
            <a:headEnd/>
            <a:tailEnd/>
          </a:ln>
          <a:effectLst/>
        </p:spPr>
        <p:txBody>
          <a:bodyPr wrap="none">
            <a:spAutoFit/>
          </a:bodyPr>
          <a:lstStyle/>
          <a:p>
            <a:r>
              <a:rPr lang="en-US" sz="2400"/>
              <a:t>VCCS</a:t>
            </a:r>
          </a:p>
        </p:txBody>
      </p:sp>
      <p:sp>
        <p:nvSpPr>
          <p:cNvPr id="32787" name="Text Box 19"/>
          <p:cNvSpPr txBox="1">
            <a:spLocks noChangeArrowheads="1"/>
          </p:cNvSpPr>
          <p:nvPr/>
        </p:nvSpPr>
        <p:spPr bwMode="auto">
          <a:xfrm>
            <a:off x="1065213" y="1395413"/>
            <a:ext cx="268287" cy="457200"/>
          </a:xfrm>
          <a:prstGeom prst="rect">
            <a:avLst/>
          </a:prstGeom>
          <a:noFill/>
          <a:ln w="9525">
            <a:noFill/>
            <a:miter lim="800000"/>
            <a:headEnd/>
            <a:tailEnd/>
          </a:ln>
          <a:effectLst/>
        </p:spPr>
        <p:txBody>
          <a:bodyPr wrap="none">
            <a:spAutoFit/>
          </a:bodyPr>
          <a:lstStyle/>
          <a:p>
            <a:r>
              <a:rPr lang="en-US" sz="2400">
                <a:latin typeface="Times New Roman" pitchFamily="18" charset="0"/>
              </a:rPr>
              <a:t>j</a:t>
            </a:r>
          </a:p>
        </p:txBody>
      </p:sp>
      <p:sp>
        <p:nvSpPr>
          <p:cNvPr id="32788" name="Text Box 20"/>
          <p:cNvSpPr txBox="1">
            <a:spLocks noChangeArrowheads="1"/>
          </p:cNvSpPr>
          <p:nvPr/>
        </p:nvSpPr>
        <p:spPr bwMode="auto">
          <a:xfrm>
            <a:off x="1065213" y="2570163"/>
            <a:ext cx="369887" cy="457200"/>
          </a:xfrm>
          <a:prstGeom prst="rect">
            <a:avLst/>
          </a:prstGeom>
          <a:noFill/>
          <a:ln w="9525">
            <a:noFill/>
            <a:miter lim="800000"/>
            <a:headEnd/>
            <a:tailEnd/>
          </a:ln>
          <a:effectLst/>
        </p:spPr>
        <p:txBody>
          <a:bodyPr wrap="none">
            <a:spAutoFit/>
          </a:bodyPr>
          <a:lstStyle/>
          <a:p>
            <a:r>
              <a:rPr lang="en-US" sz="2400">
                <a:latin typeface="Times New Roman" pitchFamily="18" charset="0"/>
              </a:rPr>
              <a:t>j’</a:t>
            </a:r>
          </a:p>
        </p:txBody>
      </p:sp>
      <p:sp>
        <p:nvSpPr>
          <p:cNvPr id="32789" name="Text Box 21"/>
          <p:cNvSpPr txBox="1">
            <a:spLocks noChangeArrowheads="1"/>
          </p:cNvSpPr>
          <p:nvPr/>
        </p:nvSpPr>
        <p:spPr bwMode="auto">
          <a:xfrm>
            <a:off x="4676775" y="1395413"/>
            <a:ext cx="336550" cy="457200"/>
          </a:xfrm>
          <a:prstGeom prst="rect">
            <a:avLst/>
          </a:prstGeom>
          <a:noFill/>
          <a:ln w="9525">
            <a:noFill/>
            <a:miter lim="800000"/>
            <a:headEnd/>
            <a:tailEnd/>
          </a:ln>
          <a:effectLst/>
        </p:spPr>
        <p:txBody>
          <a:bodyPr wrap="none">
            <a:spAutoFit/>
          </a:bodyPr>
          <a:lstStyle/>
          <a:p>
            <a:r>
              <a:rPr lang="en-US" sz="2400">
                <a:latin typeface="Times New Roman" pitchFamily="18" charset="0"/>
              </a:rPr>
              <a:t>k</a:t>
            </a:r>
          </a:p>
        </p:txBody>
      </p:sp>
      <p:sp>
        <p:nvSpPr>
          <p:cNvPr id="32790" name="Text Box 22"/>
          <p:cNvSpPr txBox="1">
            <a:spLocks noChangeArrowheads="1"/>
          </p:cNvSpPr>
          <p:nvPr/>
        </p:nvSpPr>
        <p:spPr bwMode="auto">
          <a:xfrm>
            <a:off x="4616450" y="2570163"/>
            <a:ext cx="438150" cy="457200"/>
          </a:xfrm>
          <a:prstGeom prst="rect">
            <a:avLst/>
          </a:prstGeom>
          <a:noFill/>
          <a:ln w="9525">
            <a:noFill/>
            <a:miter lim="800000"/>
            <a:headEnd/>
            <a:tailEnd/>
          </a:ln>
          <a:effectLst/>
        </p:spPr>
        <p:txBody>
          <a:bodyPr wrap="none">
            <a:spAutoFit/>
          </a:bodyPr>
          <a:lstStyle/>
          <a:p>
            <a:r>
              <a:rPr lang="en-US" sz="2400">
                <a:latin typeface="Times New Roman" pitchFamily="18" charset="0"/>
              </a:rPr>
              <a:t>k’</a:t>
            </a:r>
          </a:p>
        </p:txBody>
      </p:sp>
      <p:sp>
        <p:nvSpPr>
          <p:cNvPr id="32791" name="Text Box 23"/>
          <p:cNvSpPr txBox="1">
            <a:spLocks noChangeArrowheads="1"/>
          </p:cNvSpPr>
          <p:nvPr/>
        </p:nvSpPr>
        <p:spPr bwMode="auto">
          <a:xfrm>
            <a:off x="7283450" y="2416175"/>
            <a:ext cx="817563"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j’</a:t>
            </a:r>
          </a:p>
        </p:txBody>
      </p:sp>
      <p:sp>
        <p:nvSpPr>
          <p:cNvPr id="32792" name="Freeform 24"/>
          <p:cNvSpPr>
            <a:spLocks/>
          </p:cNvSpPr>
          <p:nvPr/>
        </p:nvSpPr>
        <p:spPr bwMode="auto">
          <a:xfrm>
            <a:off x="6162675" y="3006725"/>
            <a:ext cx="207963" cy="1652588"/>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32793" name="Freeform 25"/>
          <p:cNvSpPr>
            <a:spLocks/>
          </p:cNvSpPr>
          <p:nvPr/>
        </p:nvSpPr>
        <p:spPr bwMode="auto">
          <a:xfrm flipH="1">
            <a:off x="7862888" y="2959100"/>
            <a:ext cx="207962" cy="1652588"/>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US"/>
          </a:p>
        </p:txBody>
      </p:sp>
      <p:sp>
        <p:nvSpPr>
          <p:cNvPr id="32794" name="Text Box 26"/>
          <p:cNvSpPr txBox="1">
            <a:spLocks noChangeArrowheads="1"/>
          </p:cNvSpPr>
          <p:nvPr/>
        </p:nvSpPr>
        <p:spPr bwMode="auto">
          <a:xfrm>
            <a:off x="6521450" y="3275013"/>
            <a:ext cx="4953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r>
              <a:rPr lang="en-US" sz="2400" baseline="-25000">
                <a:latin typeface="Times New Roman" pitchFamily="18" charset="0"/>
              </a:rPr>
              <a:t>m</a:t>
            </a:r>
          </a:p>
        </p:txBody>
      </p:sp>
      <p:sp>
        <p:nvSpPr>
          <p:cNvPr id="32795" name="Text Box 27"/>
          <p:cNvSpPr txBox="1">
            <a:spLocks noChangeArrowheads="1"/>
          </p:cNvSpPr>
          <p:nvPr/>
        </p:nvSpPr>
        <p:spPr bwMode="auto">
          <a:xfrm>
            <a:off x="7370763" y="3290888"/>
            <a:ext cx="5969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r>
              <a:rPr lang="en-US" sz="2400" baseline="-25000">
                <a:latin typeface="Times New Roman" pitchFamily="18" charset="0"/>
              </a:rPr>
              <a:t>m</a:t>
            </a:r>
          </a:p>
        </p:txBody>
      </p:sp>
      <p:sp>
        <p:nvSpPr>
          <p:cNvPr id="32796" name="Text Box 28"/>
          <p:cNvSpPr txBox="1">
            <a:spLocks noChangeArrowheads="1"/>
          </p:cNvSpPr>
          <p:nvPr/>
        </p:nvSpPr>
        <p:spPr bwMode="auto">
          <a:xfrm>
            <a:off x="7467600" y="3979863"/>
            <a:ext cx="4953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r>
              <a:rPr lang="en-US" sz="2400" baseline="-25000">
                <a:latin typeface="Times New Roman" pitchFamily="18" charset="0"/>
              </a:rPr>
              <a:t>m</a:t>
            </a:r>
          </a:p>
        </p:txBody>
      </p:sp>
      <p:sp>
        <p:nvSpPr>
          <p:cNvPr id="32797" name="Text Box 29"/>
          <p:cNvSpPr txBox="1">
            <a:spLocks noChangeArrowheads="1"/>
          </p:cNvSpPr>
          <p:nvPr/>
        </p:nvSpPr>
        <p:spPr bwMode="auto">
          <a:xfrm>
            <a:off x="6489700" y="3983038"/>
            <a:ext cx="596900"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-g</a:t>
            </a:r>
            <a:r>
              <a:rPr lang="en-US" sz="2400" baseline="-25000">
                <a:latin typeface="Times New Roman" pitchFamily="18" charset="0"/>
              </a:rPr>
              <a:t>m</a:t>
            </a:r>
          </a:p>
        </p:txBody>
      </p:sp>
      <p:sp>
        <p:nvSpPr>
          <p:cNvPr id="32798" name="Text Box 30"/>
          <p:cNvSpPr txBox="1">
            <a:spLocks noChangeArrowheads="1"/>
          </p:cNvSpPr>
          <p:nvPr/>
        </p:nvSpPr>
        <p:spPr bwMode="auto">
          <a:xfrm>
            <a:off x="4957763" y="3987800"/>
            <a:ext cx="989012"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k’</a:t>
            </a:r>
          </a:p>
        </p:txBody>
      </p:sp>
      <p:sp>
        <p:nvSpPr>
          <p:cNvPr id="32799" name="Text Box 31"/>
          <p:cNvSpPr txBox="1">
            <a:spLocks noChangeArrowheads="1"/>
          </p:cNvSpPr>
          <p:nvPr/>
        </p:nvSpPr>
        <p:spPr bwMode="auto">
          <a:xfrm>
            <a:off x="4956175" y="3346450"/>
            <a:ext cx="887413"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row k</a:t>
            </a:r>
          </a:p>
        </p:txBody>
      </p:sp>
      <p:sp>
        <p:nvSpPr>
          <p:cNvPr id="32800" name="Text Box 32"/>
          <p:cNvSpPr txBox="1">
            <a:spLocks noChangeArrowheads="1"/>
          </p:cNvSpPr>
          <p:nvPr/>
        </p:nvSpPr>
        <p:spPr bwMode="auto">
          <a:xfrm>
            <a:off x="6272213" y="2432050"/>
            <a:ext cx="715962" cy="457200"/>
          </a:xfrm>
          <a:prstGeom prst="rect">
            <a:avLst/>
          </a:prstGeom>
          <a:noFill/>
          <a:ln w="9525">
            <a:noFill/>
            <a:miter lim="800000"/>
            <a:headEnd/>
            <a:tailEnd type="none" w="lg" len="lg"/>
          </a:ln>
          <a:effectLst/>
        </p:spPr>
        <p:txBody>
          <a:bodyPr wrap="none">
            <a:spAutoFit/>
          </a:bodyPr>
          <a:lstStyle/>
          <a:p>
            <a:r>
              <a:rPr lang="en-US" sz="2400">
                <a:latin typeface="Times New Roman" pitchFamily="18" charset="0"/>
              </a:rPr>
              <a:t>col j</a:t>
            </a:r>
          </a:p>
        </p:txBody>
      </p:sp>
      <p:sp>
        <p:nvSpPr>
          <p:cNvPr id="32801" name="AutoShape 33"/>
          <p:cNvSpPr>
            <a:spLocks noChangeArrowheads="1"/>
          </p:cNvSpPr>
          <p:nvPr/>
        </p:nvSpPr>
        <p:spPr bwMode="auto">
          <a:xfrm rot="5400000">
            <a:off x="2802731" y="2188369"/>
            <a:ext cx="757238" cy="3073400"/>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folHlink"/>
          </a:solidFill>
          <a:ln w="9525">
            <a:solidFill>
              <a:schemeClr val="tx1"/>
            </a:solidFill>
            <a:miter lim="800000"/>
            <a:headEnd/>
            <a:tailEnd type="none" w="lg" len="lg"/>
          </a:ln>
          <a:effectLst/>
        </p:spPr>
        <p:txBody>
          <a:bodyPr wrap="none" anchor="ctr"/>
          <a:lstStyle/>
          <a:p>
            <a:endParaRPr lang="en-US"/>
          </a:p>
        </p:txBody>
      </p:sp>
      <p:grpSp>
        <p:nvGrpSpPr>
          <p:cNvPr id="32802" name="Group 34"/>
          <p:cNvGrpSpPr>
            <a:grpSpLocks/>
          </p:cNvGrpSpPr>
          <p:nvPr/>
        </p:nvGrpSpPr>
        <p:grpSpPr bwMode="auto">
          <a:xfrm>
            <a:off x="1020763" y="4983163"/>
            <a:ext cx="5619750" cy="563562"/>
            <a:chOff x="643" y="3139"/>
            <a:chExt cx="3540" cy="355"/>
          </a:xfrm>
        </p:grpSpPr>
        <p:sp>
          <p:nvSpPr>
            <p:cNvPr id="32803" name="AutoShape 35"/>
            <p:cNvSpPr>
              <a:spLocks noChangeArrowheads="1"/>
            </p:cNvSpPr>
            <p:nvPr/>
          </p:nvSpPr>
          <p:spPr bwMode="auto">
            <a:xfrm>
              <a:off x="643" y="3139"/>
              <a:ext cx="1095" cy="355"/>
            </a:xfrm>
            <a:prstGeom prst="rightArrow">
              <a:avLst>
                <a:gd name="adj1" fmla="val 50000"/>
                <a:gd name="adj2" fmla="val 77113"/>
              </a:avLst>
            </a:prstGeom>
            <a:solidFill>
              <a:schemeClr val="folHlink"/>
            </a:solidFill>
            <a:ln w="9525">
              <a:solidFill>
                <a:schemeClr val="tx1"/>
              </a:solidFill>
              <a:miter lim="800000"/>
              <a:headEnd/>
              <a:tailEnd/>
            </a:ln>
            <a:effectLst/>
          </p:spPr>
          <p:txBody>
            <a:bodyPr wrap="none" anchor="ctr"/>
            <a:lstStyle/>
            <a:p>
              <a:endParaRPr lang="en-US"/>
            </a:p>
          </p:txBody>
        </p:sp>
        <p:sp>
          <p:nvSpPr>
            <p:cNvPr id="32804" name="Text Box 36"/>
            <p:cNvSpPr txBox="1">
              <a:spLocks noChangeArrowheads="1"/>
            </p:cNvSpPr>
            <p:nvPr/>
          </p:nvSpPr>
          <p:spPr bwMode="auto">
            <a:xfrm>
              <a:off x="1900" y="3164"/>
              <a:ext cx="2283" cy="288"/>
            </a:xfrm>
            <a:prstGeom prst="rect">
              <a:avLst/>
            </a:prstGeom>
            <a:noFill/>
            <a:ln w="9525">
              <a:noFill/>
              <a:miter lim="800000"/>
              <a:headEnd/>
              <a:tailEnd/>
            </a:ln>
            <a:effectLst/>
          </p:spPr>
          <p:txBody>
            <a:bodyPr wrap="none">
              <a:spAutoFit/>
            </a:bodyPr>
            <a:lstStyle/>
            <a:p>
              <a:r>
                <a:rPr lang="en-US" sz="2400"/>
                <a:t>Note: No longer symetric!</a:t>
              </a:r>
            </a:p>
          </p:txBody>
        </p:sp>
      </p:grpSp>
      <p:grpSp>
        <p:nvGrpSpPr>
          <p:cNvPr id="32805" name="Group 37"/>
          <p:cNvGrpSpPr>
            <a:grpSpLocks/>
          </p:cNvGrpSpPr>
          <p:nvPr/>
        </p:nvGrpSpPr>
        <p:grpSpPr bwMode="auto">
          <a:xfrm>
            <a:off x="1020763" y="5729288"/>
            <a:ext cx="7881937" cy="862012"/>
            <a:chOff x="643" y="3609"/>
            <a:chExt cx="4965" cy="543"/>
          </a:xfrm>
        </p:grpSpPr>
        <p:sp>
          <p:nvSpPr>
            <p:cNvPr id="32806" name="AutoShape 38"/>
            <p:cNvSpPr>
              <a:spLocks noChangeArrowheads="1"/>
            </p:cNvSpPr>
            <p:nvPr/>
          </p:nvSpPr>
          <p:spPr bwMode="auto">
            <a:xfrm>
              <a:off x="643" y="3609"/>
              <a:ext cx="1095" cy="355"/>
            </a:xfrm>
            <a:prstGeom prst="rightArrow">
              <a:avLst>
                <a:gd name="adj1" fmla="val 50000"/>
                <a:gd name="adj2" fmla="val 77113"/>
              </a:avLst>
            </a:prstGeom>
            <a:solidFill>
              <a:schemeClr val="folHlink"/>
            </a:solidFill>
            <a:ln w="9525">
              <a:solidFill>
                <a:schemeClr val="tx1"/>
              </a:solidFill>
              <a:miter lim="800000"/>
              <a:headEnd/>
              <a:tailEnd/>
            </a:ln>
            <a:effectLst/>
          </p:spPr>
          <p:txBody>
            <a:bodyPr wrap="none" anchor="ctr"/>
            <a:lstStyle/>
            <a:p>
              <a:endParaRPr lang="en-US"/>
            </a:p>
          </p:txBody>
        </p:sp>
        <p:sp>
          <p:nvSpPr>
            <p:cNvPr id="32807" name="Text Box 39"/>
            <p:cNvSpPr txBox="1">
              <a:spLocks noChangeArrowheads="1"/>
            </p:cNvSpPr>
            <p:nvPr/>
          </p:nvSpPr>
          <p:spPr bwMode="auto">
            <a:xfrm>
              <a:off x="1900" y="3634"/>
              <a:ext cx="3708" cy="518"/>
            </a:xfrm>
            <a:prstGeom prst="rect">
              <a:avLst/>
            </a:prstGeom>
            <a:noFill/>
            <a:ln w="9525">
              <a:noFill/>
              <a:miter lim="800000"/>
              <a:headEnd/>
              <a:tailEnd/>
            </a:ln>
            <a:effectLst/>
          </p:spPr>
          <p:txBody>
            <a:bodyPr>
              <a:spAutoFit/>
            </a:bodyPr>
            <a:lstStyle/>
            <a:p>
              <a:r>
                <a:rPr lang="en-US" sz="2400"/>
                <a:t>What happens when one of the nodes is ground?</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2802"/>
                                        </p:tgtEl>
                                        <p:attrNameLst>
                                          <p:attrName>style.visibility</p:attrName>
                                        </p:attrNameLst>
                                      </p:cBhvr>
                                      <p:to>
                                        <p:strVal val="visible"/>
                                      </p:to>
                                    </p:set>
                                    <p:animEffect transition="in" filter="wipe(left)">
                                      <p:cBhvr>
                                        <p:cTn id="7" dur="500"/>
                                        <p:tgtEl>
                                          <p:spTgt spid="3280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2805"/>
                                        </p:tgtEl>
                                        <p:attrNameLst>
                                          <p:attrName>style.visibility</p:attrName>
                                        </p:attrNameLst>
                                      </p:cBhvr>
                                      <p:to>
                                        <p:strVal val="visible"/>
                                      </p:to>
                                    </p:set>
                                    <p:animEffect transition="in" filter="wipe(left)">
                                      <p:cBhvr>
                                        <p:cTn id="12" dur="500"/>
                                        <p:tgtEl>
                                          <p:spTgt spid="32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sedr42021_0437a"/>
          <p:cNvPicPr>
            <a:picLocks noChangeAspect="1" noChangeArrowheads="1"/>
          </p:cNvPicPr>
          <p:nvPr/>
        </p:nvPicPr>
        <p:blipFill>
          <a:blip r:embed="rId3" cstate="print"/>
          <a:srcRect/>
          <a:stretch>
            <a:fillRect/>
          </a:stretch>
        </p:blipFill>
        <p:spPr bwMode="auto">
          <a:xfrm>
            <a:off x="744538" y="1752600"/>
            <a:ext cx="3198812" cy="2514600"/>
          </a:xfrm>
          <a:prstGeom prst="rect">
            <a:avLst/>
          </a:prstGeom>
          <a:noFill/>
          <a:ln w="9525">
            <a:noFill/>
            <a:miter lim="800000"/>
            <a:headEnd/>
            <a:tailEnd/>
          </a:ln>
          <a:effectLst/>
        </p:spPr>
      </p:pic>
      <p:sp>
        <p:nvSpPr>
          <p:cNvPr id="55301" name="Text Box 5"/>
          <p:cNvSpPr txBox="1">
            <a:spLocks noChangeArrowheads="1"/>
          </p:cNvSpPr>
          <p:nvPr/>
        </p:nvSpPr>
        <p:spPr bwMode="auto">
          <a:xfrm>
            <a:off x="304800" y="5867400"/>
            <a:ext cx="7467600" cy="261610"/>
          </a:xfrm>
          <a:prstGeom prst="rect">
            <a:avLst/>
          </a:prstGeom>
          <a:noFill/>
          <a:ln w="9525">
            <a:noFill/>
            <a:miter lim="800000"/>
            <a:headEnd/>
            <a:tailEnd/>
          </a:ln>
          <a:effectLst/>
        </p:spPr>
        <p:txBody>
          <a:bodyPr>
            <a:spAutoFit/>
          </a:bodyPr>
          <a:lstStyle/>
          <a:p>
            <a:pPr eaLnBrk="0" hangingPunct="0">
              <a:spcBef>
                <a:spcPct val="50000"/>
              </a:spcBef>
            </a:pPr>
            <a:r>
              <a:rPr lang="en-US" sz="1100" dirty="0" smtClean="0">
                <a:latin typeface="Times New Roman" pitchFamily="18" charset="0"/>
              </a:rPr>
              <a:t>Small-signal </a:t>
            </a:r>
            <a:r>
              <a:rPr lang="en-US" sz="1100" dirty="0">
                <a:latin typeface="Times New Roman" pitchFamily="18" charset="0"/>
              </a:rPr>
              <a:t>models for the MOSFET: </a:t>
            </a:r>
            <a:endParaRPr lang="en-US" altLang="en-US" sz="1100" dirty="0">
              <a:latin typeface="Times New Roman" pitchFamily="18" charset="0"/>
            </a:endParaRPr>
          </a:p>
        </p:txBody>
      </p:sp>
      <p:pic>
        <p:nvPicPr>
          <p:cNvPr id="55302" name="Picture 6" descr="sedr42021_0437b"/>
          <p:cNvPicPr>
            <a:picLocks noChangeAspect="1" noChangeArrowheads="1"/>
          </p:cNvPicPr>
          <p:nvPr/>
        </p:nvPicPr>
        <p:blipFill>
          <a:blip r:embed="rId4" cstate="print"/>
          <a:srcRect/>
          <a:stretch>
            <a:fillRect/>
          </a:stretch>
        </p:blipFill>
        <p:spPr bwMode="auto">
          <a:xfrm>
            <a:off x="4687888" y="1752600"/>
            <a:ext cx="3711575" cy="25146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descr="sedr42021_0437a"/>
          <p:cNvPicPr>
            <a:picLocks noChangeAspect="1" noChangeArrowheads="1"/>
          </p:cNvPicPr>
          <p:nvPr/>
        </p:nvPicPr>
        <p:blipFill>
          <a:blip r:embed="rId3" cstate="print"/>
          <a:srcRect/>
          <a:stretch>
            <a:fillRect/>
          </a:stretch>
        </p:blipFill>
        <p:spPr bwMode="auto">
          <a:xfrm>
            <a:off x="744538" y="1752600"/>
            <a:ext cx="3198812" cy="2514600"/>
          </a:xfrm>
          <a:prstGeom prst="rect">
            <a:avLst/>
          </a:prstGeom>
          <a:noFill/>
          <a:ln w="9525">
            <a:noFill/>
            <a:miter lim="800000"/>
            <a:headEnd/>
            <a:tailEnd/>
          </a:ln>
          <a:effectLst/>
        </p:spPr>
      </p:pic>
      <p:pic>
        <p:nvPicPr>
          <p:cNvPr id="56326" name="Picture 6" descr="sedr42021_0437b"/>
          <p:cNvPicPr>
            <a:picLocks noChangeAspect="1" noChangeArrowheads="1"/>
          </p:cNvPicPr>
          <p:nvPr/>
        </p:nvPicPr>
        <p:blipFill>
          <a:blip r:embed="rId4" cstate="print"/>
          <a:srcRect/>
          <a:stretch>
            <a:fillRect/>
          </a:stretch>
        </p:blipFill>
        <p:spPr bwMode="auto">
          <a:xfrm>
            <a:off x="4687888" y="1752600"/>
            <a:ext cx="3711575" cy="25146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descr="sedr42021_0508"/>
          <p:cNvPicPr>
            <a:picLocks noChangeAspect="1" noChangeArrowheads="1"/>
          </p:cNvPicPr>
          <p:nvPr/>
        </p:nvPicPr>
        <p:blipFill>
          <a:blip r:embed="rId3" cstate="print"/>
          <a:srcRect/>
          <a:stretch>
            <a:fillRect/>
          </a:stretch>
        </p:blipFill>
        <p:spPr bwMode="auto">
          <a:xfrm>
            <a:off x="2638425" y="685800"/>
            <a:ext cx="3867150" cy="4387850"/>
          </a:xfrm>
          <a:prstGeom prst="rect">
            <a:avLst/>
          </a:prstGeom>
          <a:noFill/>
          <a:ln w="9525">
            <a:noFill/>
            <a:miter lim="800000"/>
            <a:headEnd/>
            <a:tailEnd/>
          </a:ln>
          <a:effectLst/>
        </p:spPr>
      </p:pic>
      <p:sp>
        <p:nvSpPr>
          <p:cNvPr id="46085" name="Text Box 5"/>
          <p:cNvSpPr txBox="1">
            <a:spLocks noChangeArrowheads="1"/>
          </p:cNvSpPr>
          <p:nvPr/>
        </p:nvSpPr>
        <p:spPr bwMode="auto">
          <a:xfrm>
            <a:off x="304800" y="5867400"/>
            <a:ext cx="8839200" cy="260350"/>
          </a:xfrm>
          <a:prstGeom prst="rect">
            <a:avLst/>
          </a:prstGeom>
          <a:noFill/>
          <a:ln w="9525">
            <a:noFill/>
            <a:miter lim="800000"/>
            <a:headEnd/>
            <a:tailEnd/>
          </a:ln>
          <a:effectLst/>
        </p:spPr>
        <p:txBody>
          <a:bodyPr>
            <a:spAutoFit/>
          </a:bodyPr>
          <a:lstStyle/>
          <a:p>
            <a:pPr eaLnBrk="0" hangingPunct="0">
              <a:spcBef>
                <a:spcPct val="50000"/>
              </a:spcBef>
            </a:pPr>
            <a:r>
              <a:rPr lang="en-US" altLang="en-US" sz="1100" dirty="0" smtClean="0">
                <a:latin typeface="Times New Roman" pitchFamily="18" charset="0"/>
              </a:rPr>
              <a:t>.</a:t>
            </a:r>
            <a:endParaRPr lang="en-US" altLang="en-US" sz="1100" i="1" dirty="0">
              <a:latin typeface="Times New Roman"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descr="sedr42021_s0576"/>
          <p:cNvPicPr>
            <a:picLocks noChangeAspect="1" noChangeArrowheads="1"/>
          </p:cNvPicPr>
          <p:nvPr/>
        </p:nvPicPr>
        <p:blipFill>
          <a:blip r:embed="rId3" cstate="print"/>
          <a:srcRect/>
          <a:stretch>
            <a:fillRect/>
          </a:stretch>
        </p:blipFill>
        <p:spPr bwMode="auto">
          <a:xfrm>
            <a:off x="2551113" y="762000"/>
            <a:ext cx="4040187" cy="4211638"/>
          </a:xfrm>
          <a:prstGeom prst="rect">
            <a:avLst/>
          </a:prstGeom>
          <a:noFill/>
          <a:ln w="9525">
            <a:noFill/>
            <a:miter lim="800000"/>
            <a:headEnd/>
            <a:tailEnd/>
          </a:ln>
          <a:effectLst/>
        </p:spPr>
      </p:pic>
      <p:sp>
        <p:nvSpPr>
          <p:cNvPr id="53253" name="Text Box 5"/>
          <p:cNvSpPr txBox="1">
            <a:spLocks noChangeArrowheads="1"/>
          </p:cNvSpPr>
          <p:nvPr/>
        </p:nvSpPr>
        <p:spPr bwMode="auto">
          <a:xfrm>
            <a:off x="304800" y="5943600"/>
            <a:ext cx="8382000" cy="260350"/>
          </a:xfrm>
          <a:prstGeom prst="rect">
            <a:avLst/>
          </a:prstGeom>
          <a:noFill/>
          <a:ln w="9525">
            <a:noFill/>
            <a:miter lim="800000"/>
            <a:headEnd/>
            <a:tailEnd/>
          </a:ln>
          <a:effectLst/>
        </p:spPr>
        <p:txBody>
          <a:bodyPr>
            <a:spAutoFit/>
          </a:bodyPr>
          <a:lstStyle/>
          <a:p>
            <a:pPr eaLnBrk="0" hangingPunct="0">
              <a:spcBef>
                <a:spcPct val="50000"/>
              </a:spcBef>
            </a:pPr>
            <a:r>
              <a:rPr lang="en-US" altLang="en-US" sz="1100" dirty="0" smtClean="0">
                <a:latin typeface="Times New Roman" pitchFamily="18" charset="0"/>
              </a:rPr>
              <a:t>.</a:t>
            </a:r>
            <a:endParaRPr lang="en-US" altLang="en-US" sz="1100" dirty="0">
              <a:latin typeface="Times New Roman"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descr="sedr42021_0577"/>
          <p:cNvPicPr>
            <a:picLocks noChangeAspect="1" noChangeArrowheads="1"/>
          </p:cNvPicPr>
          <p:nvPr/>
        </p:nvPicPr>
        <p:blipFill>
          <a:blip r:embed="rId3" cstate="print"/>
          <a:srcRect/>
          <a:stretch>
            <a:fillRect/>
          </a:stretch>
        </p:blipFill>
        <p:spPr bwMode="auto">
          <a:xfrm>
            <a:off x="2162175" y="1295400"/>
            <a:ext cx="4818063" cy="3452813"/>
          </a:xfrm>
          <a:prstGeom prst="rect">
            <a:avLst/>
          </a:prstGeom>
          <a:noFill/>
          <a:ln w="9525">
            <a:noFill/>
            <a:miter lim="800000"/>
            <a:headEnd/>
            <a:tailEnd/>
          </a:ln>
          <a:effectLst/>
        </p:spPr>
      </p:pic>
      <p:sp>
        <p:nvSpPr>
          <p:cNvPr id="54277" name="Text Box 5"/>
          <p:cNvSpPr txBox="1">
            <a:spLocks noChangeArrowheads="1"/>
          </p:cNvSpPr>
          <p:nvPr/>
        </p:nvSpPr>
        <p:spPr bwMode="auto">
          <a:xfrm>
            <a:off x="304800" y="5943600"/>
            <a:ext cx="8382000" cy="260350"/>
          </a:xfrm>
          <a:prstGeom prst="rect">
            <a:avLst/>
          </a:prstGeom>
          <a:noFill/>
          <a:ln w="9525">
            <a:noFill/>
            <a:miter lim="800000"/>
            <a:headEnd/>
            <a:tailEnd/>
          </a:ln>
          <a:effectLst/>
        </p:spPr>
        <p:txBody>
          <a:bodyPr>
            <a:spAutoFit/>
          </a:bodyPr>
          <a:lstStyle/>
          <a:p>
            <a:pPr eaLnBrk="0" hangingPunct="0">
              <a:spcBef>
                <a:spcPct val="50000"/>
              </a:spcBef>
            </a:pPr>
            <a:r>
              <a:rPr lang="en-US" altLang="en-US" sz="1100" dirty="0" smtClean="0">
                <a:latin typeface="Times New Roman" pitchFamily="18" charset="0"/>
              </a:rPr>
              <a:t>.</a:t>
            </a:r>
            <a:endParaRPr lang="en-US" altLang="en-US" sz="1100" dirty="0">
              <a:latin typeface="Times New Roman"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sedr42021_0203"/>
          <p:cNvPicPr>
            <a:picLocks noChangeAspect="1" noChangeArrowheads="1"/>
          </p:cNvPicPr>
          <p:nvPr/>
        </p:nvPicPr>
        <p:blipFill>
          <a:blip r:embed="rId3" cstate="print"/>
          <a:srcRect/>
          <a:stretch>
            <a:fillRect/>
          </a:stretch>
        </p:blipFill>
        <p:spPr bwMode="auto">
          <a:xfrm>
            <a:off x="3008313" y="2413000"/>
            <a:ext cx="3125787" cy="20304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descr="sedr42021_0206a"/>
          <p:cNvPicPr>
            <a:picLocks noChangeAspect="1" noChangeArrowheads="1"/>
          </p:cNvPicPr>
          <p:nvPr/>
        </p:nvPicPr>
        <p:blipFill>
          <a:blip r:embed="rId3" cstate="print"/>
          <a:srcRect/>
          <a:stretch>
            <a:fillRect/>
          </a:stretch>
        </p:blipFill>
        <p:spPr bwMode="auto">
          <a:xfrm>
            <a:off x="2411760" y="1484784"/>
            <a:ext cx="4543425" cy="334486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sedr42021_0206a"/>
          <p:cNvPicPr>
            <a:picLocks noChangeAspect="1" noChangeArrowheads="1"/>
          </p:cNvPicPr>
          <p:nvPr/>
        </p:nvPicPr>
        <p:blipFill>
          <a:blip r:embed="rId3" cstate="print"/>
          <a:srcRect/>
          <a:stretch>
            <a:fillRect/>
          </a:stretch>
        </p:blipFill>
        <p:spPr bwMode="auto">
          <a:xfrm>
            <a:off x="304800" y="1303338"/>
            <a:ext cx="4543425" cy="334486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57200" y="274638"/>
            <a:ext cx="8229600" cy="684212"/>
          </a:xfrm>
        </p:spPr>
        <p:txBody>
          <a:bodyPr/>
          <a:lstStyle/>
          <a:p>
            <a:r>
              <a:rPr lang="en-US" sz="3600" dirty="0" smtClean="0"/>
              <a:t>VCVS </a:t>
            </a:r>
            <a:r>
              <a:rPr lang="en-US" sz="3600" dirty="0"/>
              <a:t>Stamp</a:t>
            </a:r>
          </a:p>
        </p:txBody>
      </p:sp>
      <p:sp>
        <p:nvSpPr>
          <p:cNvPr id="32771"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CA">
              <a:solidFill>
                <a:srgbClr val="000000"/>
              </a:solidFill>
            </a:endParaRPr>
          </a:p>
        </p:txBody>
      </p:sp>
      <p:sp>
        <p:nvSpPr>
          <p:cNvPr id="32772" name="Line 4"/>
          <p:cNvSpPr>
            <a:spLocks noChangeShapeType="1"/>
          </p:cNvSpPr>
          <p:nvPr/>
        </p:nvSpPr>
        <p:spPr bwMode="auto">
          <a:xfrm>
            <a:off x="1601788" y="1714500"/>
            <a:ext cx="863600" cy="0"/>
          </a:xfrm>
          <a:prstGeom prst="line">
            <a:avLst/>
          </a:prstGeom>
          <a:noFill/>
          <a:ln w="28575">
            <a:solidFill>
              <a:schemeClr val="tx1"/>
            </a:solidFill>
            <a:round/>
            <a:headEnd/>
            <a:tailEnd/>
          </a:ln>
          <a:effectLst/>
        </p:spPr>
        <p:txBody>
          <a:bodyPr wrap="none"/>
          <a:lstStyle/>
          <a:p>
            <a:endParaRPr lang="en-CA">
              <a:solidFill>
                <a:srgbClr val="000000"/>
              </a:solidFill>
            </a:endParaRPr>
          </a:p>
        </p:txBody>
      </p:sp>
      <p:sp>
        <p:nvSpPr>
          <p:cNvPr id="32773" name="Line 5"/>
          <p:cNvSpPr>
            <a:spLocks noChangeShapeType="1"/>
          </p:cNvSpPr>
          <p:nvPr/>
        </p:nvSpPr>
        <p:spPr bwMode="auto">
          <a:xfrm>
            <a:off x="1597025" y="2809875"/>
            <a:ext cx="863600" cy="0"/>
          </a:xfrm>
          <a:prstGeom prst="line">
            <a:avLst/>
          </a:prstGeom>
          <a:noFill/>
          <a:ln w="28575">
            <a:solidFill>
              <a:schemeClr val="tx1"/>
            </a:solidFill>
            <a:round/>
            <a:headEnd/>
            <a:tailEnd/>
          </a:ln>
          <a:effectLst/>
        </p:spPr>
        <p:txBody>
          <a:bodyPr wrap="none"/>
          <a:lstStyle/>
          <a:p>
            <a:endParaRPr lang="en-CA">
              <a:solidFill>
                <a:srgbClr val="000000"/>
              </a:solidFill>
            </a:endParaRPr>
          </a:p>
        </p:txBody>
      </p:sp>
      <p:sp>
        <p:nvSpPr>
          <p:cNvPr id="32775" name="Freeform 7"/>
          <p:cNvSpPr>
            <a:spLocks/>
          </p:cNvSpPr>
          <p:nvPr/>
        </p:nvSpPr>
        <p:spPr bwMode="auto">
          <a:xfrm>
            <a:off x="3491880" y="1714500"/>
            <a:ext cx="875333" cy="346348"/>
          </a:xfrm>
          <a:custGeom>
            <a:avLst/>
            <a:gdLst/>
            <a:ahLst/>
            <a:cxnLst>
              <a:cxn ang="0">
                <a:pos x="0" y="182"/>
              </a:cxn>
              <a:cxn ang="0">
                <a:pos x="0" y="0"/>
              </a:cxn>
              <a:cxn ang="0">
                <a:pos x="544" y="0"/>
              </a:cxn>
            </a:cxnLst>
            <a:rect l="0" t="0" r="r" b="b"/>
            <a:pathLst>
              <a:path w="544" h="182">
                <a:moveTo>
                  <a:pt x="0" y="182"/>
                </a:moveTo>
                <a:lnTo>
                  <a:pt x="0" y="0"/>
                </a:lnTo>
                <a:lnTo>
                  <a:pt x="544" y="0"/>
                </a:lnTo>
              </a:path>
            </a:pathLst>
          </a:custGeom>
          <a:noFill/>
          <a:ln w="28575" cmpd="sng">
            <a:solidFill>
              <a:schemeClr val="tx1"/>
            </a:solidFill>
            <a:round/>
            <a:headEnd/>
            <a:tailEnd/>
          </a:ln>
          <a:effectLst/>
        </p:spPr>
        <p:txBody>
          <a:bodyPr wrap="none"/>
          <a:lstStyle/>
          <a:p>
            <a:endParaRPr lang="en-CA">
              <a:solidFill>
                <a:srgbClr val="000000"/>
              </a:solidFill>
            </a:endParaRPr>
          </a:p>
        </p:txBody>
      </p:sp>
      <p:sp>
        <p:nvSpPr>
          <p:cNvPr id="32776" name="Freeform 8"/>
          <p:cNvSpPr>
            <a:spLocks/>
          </p:cNvSpPr>
          <p:nvPr/>
        </p:nvSpPr>
        <p:spPr bwMode="auto">
          <a:xfrm flipV="1">
            <a:off x="3491879" y="2420887"/>
            <a:ext cx="816595" cy="388987"/>
          </a:xfrm>
          <a:custGeom>
            <a:avLst/>
            <a:gdLst/>
            <a:ahLst/>
            <a:cxnLst>
              <a:cxn ang="0">
                <a:pos x="0" y="182"/>
              </a:cxn>
              <a:cxn ang="0">
                <a:pos x="0" y="0"/>
              </a:cxn>
              <a:cxn ang="0">
                <a:pos x="544" y="0"/>
              </a:cxn>
            </a:cxnLst>
            <a:rect l="0" t="0" r="r" b="b"/>
            <a:pathLst>
              <a:path w="544" h="182">
                <a:moveTo>
                  <a:pt x="0" y="182"/>
                </a:moveTo>
                <a:lnTo>
                  <a:pt x="0" y="0"/>
                </a:lnTo>
                <a:lnTo>
                  <a:pt x="544" y="0"/>
                </a:lnTo>
              </a:path>
            </a:pathLst>
          </a:custGeom>
          <a:noFill/>
          <a:ln w="28575" cmpd="sng">
            <a:solidFill>
              <a:schemeClr val="tx1"/>
            </a:solidFill>
            <a:round/>
            <a:headEnd/>
            <a:tailEnd/>
          </a:ln>
          <a:effectLst/>
        </p:spPr>
        <p:txBody>
          <a:bodyPr wrap="none"/>
          <a:lstStyle/>
          <a:p>
            <a:endParaRPr lang="en-CA">
              <a:solidFill>
                <a:srgbClr val="000000"/>
              </a:solidFill>
            </a:endParaRPr>
          </a:p>
        </p:txBody>
      </p:sp>
      <p:sp>
        <p:nvSpPr>
          <p:cNvPr id="32777" name="Oval 9"/>
          <p:cNvSpPr>
            <a:spLocks noChangeArrowheads="1"/>
          </p:cNvSpPr>
          <p:nvPr/>
        </p:nvSpPr>
        <p:spPr bwMode="auto">
          <a:xfrm>
            <a:off x="2457450" y="2771775"/>
            <a:ext cx="115888" cy="114300"/>
          </a:xfrm>
          <a:prstGeom prst="ellipse">
            <a:avLst/>
          </a:prstGeom>
          <a:solidFill>
            <a:schemeClr val="bg1"/>
          </a:solidFill>
          <a:ln w="28575">
            <a:solidFill>
              <a:schemeClr val="tx1"/>
            </a:solidFill>
            <a:round/>
            <a:headEnd/>
            <a:tailEnd/>
          </a:ln>
          <a:effectLst/>
        </p:spPr>
        <p:txBody>
          <a:bodyPr wrap="none" anchor="ctr"/>
          <a:lstStyle/>
          <a:p>
            <a:endParaRPr lang="en-CA">
              <a:solidFill>
                <a:srgbClr val="000000"/>
              </a:solidFill>
            </a:endParaRPr>
          </a:p>
        </p:txBody>
      </p:sp>
      <p:sp>
        <p:nvSpPr>
          <p:cNvPr id="32778" name="Oval 10"/>
          <p:cNvSpPr>
            <a:spLocks noChangeArrowheads="1"/>
          </p:cNvSpPr>
          <p:nvPr/>
        </p:nvSpPr>
        <p:spPr bwMode="auto">
          <a:xfrm>
            <a:off x="2470150" y="1671638"/>
            <a:ext cx="115888" cy="114300"/>
          </a:xfrm>
          <a:prstGeom prst="ellipse">
            <a:avLst/>
          </a:prstGeom>
          <a:solidFill>
            <a:schemeClr val="bg1"/>
          </a:solidFill>
          <a:ln w="28575">
            <a:solidFill>
              <a:schemeClr val="tx1"/>
            </a:solidFill>
            <a:round/>
            <a:headEnd/>
            <a:tailEnd/>
          </a:ln>
          <a:effectLst/>
        </p:spPr>
        <p:txBody>
          <a:bodyPr wrap="none" anchor="ctr"/>
          <a:lstStyle/>
          <a:p>
            <a:endParaRPr lang="en-CA">
              <a:solidFill>
                <a:srgbClr val="000000"/>
              </a:solidFill>
            </a:endParaRPr>
          </a:p>
        </p:txBody>
      </p:sp>
      <p:sp>
        <p:nvSpPr>
          <p:cNvPr id="32779" name="Oval 11"/>
          <p:cNvSpPr>
            <a:spLocks noChangeArrowheads="1"/>
          </p:cNvSpPr>
          <p:nvPr/>
        </p:nvSpPr>
        <p:spPr bwMode="auto">
          <a:xfrm>
            <a:off x="4298950" y="2759075"/>
            <a:ext cx="115888" cy="114300"/>
          </a:xfrm>
          <a:prstGeom prst="ellipse">
            <a:avLst/>
          </a:prstGeom>
          <a:solidFill>
            <a:schemeClr val="bg1"/>
          </a:solidFill>
          <a:ln w="9525">
            <a:solidFill>
              <a:schemeClr val="tx1"/>
            </a:solidFill>
            <a:round/>
            <a:headEnd/>
            <a:tailEnd/>
          </a:ln>
          <a:effectLst/>
        </p:spPr>
        <p:txBody>
          <a:bodyPr wrap="none" anchor="ctr"/>
          <a:lstStyle/>
          <a:p>
            <a:endParaRPr lang="en-CA">
              <a:solidFill>
                <a:srgbClr val="000000"/>
              </a:solidFill>
            </a:endParaRPr>
          </a:p>
        </p:txBody>
      </p:sp>
      <p:sp>
        <p:nvSpPr>
          <p:cNvPr id="32780" name="Oval 12"/>
          <p:cNvSpPr>
            <a:spLocks noChangeArrowheads="1"/>
          </p:cNvSpPr>
          <p:nvPr/>
        </p:nvSpPr>
        <p:spPr bwMode="auto">
          <a:xfrm>
            <a:off x="4373563" y="1658938"/>
            <a:ext cx="115887" cy="114300"/>
          </a:xfrm>
          <a:prstGeom prst="ellipse">
            <a:avLst/>
          </a:prstGeom>
          <a:solidFill>
            <a:schemeClr val="bg1"/>
          </a:solidFill>
          <a:ln w="9525">
            <a:solidFill>
              <a:schemeClr val="tx1"/>
            </a:solidFill>
            <a:round/>
            <a:headEnd/>
            <a:tailEnd/>
          </a:ln>
          <a:effectLst/>
        </p:spPr>
        <p:txBody>
          <a:bodyPr wrap="none" anchor="ctr"/>
          <a:lstStyle/>
          <a:p>
            <a:endParaRPr lang="en-CA">
              <a:solidFill>
                <a:srgbClr val="000000"/>
              </a:solidFill>
            </a:endParaRPr>
          </a:p>
        </p:txBody>
      </p:sp>
      <p:sp>
        <p:nvSpPr>
          <p:cNvPr id="32781" name="Text Box 13"/>
          <p:cNvSpPr txBox="1">
            <a:spLocks noChangeArrowheads="1"/>
          </p:cNvSpPr>
          <p:nvPr/>
        </p:nvSpPr>
        <p:spPr bwMode="auto">
          <a:xfrm>
            <a:off x="2376488" y="1684338"/>
            <a:ext cx="35560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a:t>
            </a:r>
          </a:p>
        </p:txBody>
      </p:sp>
      <p:sp>
        <p:nvSpPr>
          <p:cNvPr id="32782" name="Text Box 14"/>
          <p:cNvSpPr txBox="1">
            <a:spLocks noChangeArrowheads="1"/>
          </p:cNvSpPr>
          <p:nvPr/>
        </p:nvSpPr>
        <p:spPr bwMode="auto">
          <a:xfrm>
            <a:off x="2389188" y="2425700"/>
            <a:ext cx="28575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a:t>
            </a:r>
          </a:p>
        </p:txBody>
      </p:sp>
      <p:sp>
        <p:nvSpPr>
          <p:cNvPr id="32783" name="Text Box 15"/>
          <p:cNvSpPr txBox="1">
            <a:spLocks noChangeArrowheads="1"/>
          </p:cNvSpPr>
          <p:nvPr/>
        </p:nvSpPr>
        <p:spPr bwMode="auto">
          <a:xfrm>
            <a:off x="2290763" y="2030413"/>
            <a:ext cx="420687" cy="457200"/>
          </a:xfrm>
          <a:prstGeom prst="rect">
            <a:avLst/>
          </a:prstGeom>
          <a:noFill/>
          <a:ln w="9525">
            <a:noFill/>
            <a:miter lim="800000"/>
            <a:headEnd/>
            <a:tailEnd/>
          </a:ln>
          <a:effectLst/>
        </p:spPr>
        <p:txBody>
          <a:bodyPr wrap="none">
            <a:spAutoFit/>
          </a:bodyPr>
          <a:lstStyle/>
          <a:p>
            <a:r>
              <a:rPr lang="en-US" sz="2400" i="1">
                <a:solidFill>
                  <a:srgbClr val="000000"/>
                </a:solidFill>
                <a:latin typeface="Times New Roman" pitchFamily="18" charset="0"/>
              </a:rPr>
              <a:t>v</a:t>
            </a:r>
            <a:r>
              <a:rPr lang="en-US" sz="2400" i="1" baseline="-25000">
                <a:solidFill>
                  <a:srgbClr val="000000"/>
                </a:solidFill>
                <a:latin typeface="Times New Roman" pitchFamily="18" charset="0"/>
              </a:rPr>
              <a:t>o</a:t>
            </a:r>
          </a:p>
        </p:txBody>
      </p:sp>
      <p:sp>
        <p:nvSpPr>
          <p:cNvPr id="32785" name="Text Box 17"/>
          <p:cNvSpPr txBox="1">
            <a:spLocks noChangeArrowheads="1"/>
          </p:cNvSpPr>
          <p:nvPr/>
        </p:nvSpPr>
        <p:spPr bwMode="auto">
          <a:xfrm>
            <a:off x="3798888" y="2016125"/>
            <a:ext cx="1027076" cy="461665"/>
          </a:xfrm>
          <a:prstGeom prst="rect">
            <a:avLst/>
          </a:prstGeom>
          <a:noFill/>
          <a:ln w="9525">
            <a:noFill/>
            <a:miter lim="800000"/>
            <a:headEnd/>
            <a:tailEnd/>
          </a:ln>
          <a:effectLst/>
        </p:spPr>
        <p:txBody>
          <a:bodyPr wrap="none">
            <a:spAutoFit/>
          </a:bodyPr>
          <a:lstStyle/>
          <a:p>
            <a:r>
              <a:rPr lang="en-US" sz="2400" i="1" dirty="0" smtClean="0">
                <a:solidFill>
                  <a:srgbClr val="000000"/>
                </a:solidFill>
                <a:latin typeface="Times New Roman" pitchFamily="18" charset="0"/>
              </a:rPr>
              <a:t>v=A </a:t>
            </a:r>
            <a:r>
              <a:rPr lang="en-US" sz="2400" i="1" dirty="0" err="1" smtClean="0">
                <a:solidFill>
                  <a:srgbClr val="000000"/>
                </a:solidFill>
                <a:latin typeface="Times New Roman" pitchFamily="18" charset="0"/>
              </a:rPr>
              <a:t>v</a:t>
            </a:r>
            <a:r>
              <a:rPr lang="en-US" sz="2400" i="1" baseline="-25000" dirty="0" err="1" smtClean="0">
                <a:solidFill>
                  <a:srgbClr val="000000"/>
                </a:solidFill>
                <a:latin typeface="Times New Roman" pitchFamily="18" charset="0"/>
              </a:rPr>
              <a:t>o</a:t>
            </a:r>
            <a:endParaRPr lang="en-US" sz="2400" i="1" baseline="-25000" dirty="0">
              <a:solidFill>
                <a:srgbClr val="000000"/>
              </a:solidFill>
              <a:latin typeface="Times New Roman" pitchFamily="18" charset="0"/>
            </a:endParaRPr>
          </a:p>
        </p:txBody>
      </p:sp>
      <p:sp>
        <p:nvSpPr>
          <p:cNvPr id="32786" name="Text Box 18"/>
          <p:cNvSpPr txBox="1">
            <a:spLocks noChangeArrowheads="1"/>
          </p:cNvSpPr>
          <p:nvPr/>
        </p:nvSpPr>
        <p:spPr bwMode="auto">
          <a:xfrm>
            <a:off x="2562225" y="1127125"/>
            <a:ext cx="1023037" cy="461665"/>
          </a:xfrm>
          <a:prstGeom prst="rect">
            <a:avLst/>
          </a:prstGeom>
          <a:noFill/>
          <a:ln w="9525">
            <a:noFill/>
            <a:miter lim="800000"/>
            <a:headEnd/>
            <a:tailEnd/>
          </a:ln>
          <a:effectLst/>
        </p:spPr>
        <p:txBody>
          <a:bodyPr wrap="none">
            <a:spAutoFit/>
          </a:bodyPr>
          <a:lstStyle/>
          <a:p>
            <a:r>
              <a:rPr lang="en-US" sz="2400" dirty="0" smtClean="0">
                <a:solidFill>
                  <a:srgbClr val="000000"/>
                </a:solidFill>
              </a:rPr>
              <a:t>VCVS</a:t>
            </a:r>
            <a:endParaRPr lang="en-US" sz="2400" dirty="0">
              <a:solidFill>
                <a:srgbClr val="000000"/>
              </a:solidFill>
            </a:endParaRPr>
          </a:p>
        </p:txBody>
      </p:sp>
      <p:sp>
        <p:nvSpPr>
          <p:cNvPr id="32787" name="Text Box 19"/>
          <p:cNvSpPr txBox="1">
            <a:spLocks noChangeArrowheads="1"/>
          </p:cNvSpPr>
          <p:nvPr/>
        </p:nvSpPr>
        <p:spPr bwMode="auto">
          <a:xfrm>
            <a:off x="1065213" y="1395413"/>
            <a:ext cx="268287"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j</a:t>
            </a:r>
          </a:p>
        </p:txBody>
      </p:sp>
      <p:sp>
        <p:nvSpPr>
          <p:cNvPr id="32788" name="Text Box 20"/>
          <p:cNvSpPr txBox="1">
            <a:spLocks noChangeArrowheads="1"/>
          </p:cNvSpPr>
          <p:nvPr/>
        </p:nvSpPr>
        <p:spPr bwMode="auto">
          <a:xfrm>
            <a:off x="1065213" y="2570163"/>
            <a:ext cx="369887"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j’</a:t>
            </a:r>
          </a:p>
        </p:txBody>
      </p:sp>
      <p:sp>
        <p:nvSpPr>
          <p:cNvPr id="32789" name="Text Box 21"/>
          <p:cNvSpPr txBox="1">
            <a:spLocks noChangeArrowheads="1"/>
          </p:cNvSpPr>
          <p:nvPr/>
        </p:nvSpPr>
        <p:spPr bwMode="auto">
          <a:xfrm>
            <a:off x="4676775" y="1395413"/>
            <a:ext cx="33655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k</a:t>
            </a:r>
          </a:p>
        </p:txBody>
      </p:sp>
      <p:sp>
        <p:nvSpPr>
          <p:cNvPr id="32790" name="Text Box 22"/>
          <p:cNvSpPr txBox="1">
            <a:spLocks noChangeArrowheads="1"/>
          </p:cNvSpPr>
          <p:nvPr/>
        </p:nvSpPr>
        <p:spPr bwMode="auto">
          <a:xfrm>
            <a:off x="4616450" y="2570163"/>
            <a:ext cx="43815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k’</a:t>
            </a:r>
          </a:p>
        </p:txBody>
      </p:sp>
      <p:sp>
        <p:nvSpPr>
          <p:cNvPr id="32801" name="AutoShape 33"/>
          <p:cNvSpPr>
            <a:spLocks noChangeArrowheads="1"/>
          </p:cNvSpPr>
          <p:nvPr/>
        </p:nvSpPr>
        <p:spPr bwMode="auto">
          <a:xfrm rot="5400000">
            <a:off x="1457077" y="3087539"/>
            <a:ext cx="1333302" cy="2160240"/>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folHlink"/>
          </a:solidFill>
          <a:ln w="9525">
            <a:solidFill>
              <a:schemeClr val="tx1"/>
            </a:solidFill>
            <a:miter lim="800000"/>
            <a:headEnd/>
            <a:tailEnd type="none" w="lg" len="lg"/>
          </a:ln>
          <a:effectLst/>
        </p:spPr>
        <p:txBody>
          <a:bodyPr wrap="none" anchor="ctr"/>
          <a:lstStyle/>
          <a:p>
            <a:endParaRPr lang="en-CA">
              <a:solidFill>
                <a:srgbClr val="000000"/>
              </a:solidFill>
            </a:endParaRPr>
          </a:p>
        </p:txBody>
      </p:sp>
      <p:grpSp>
        <p:nvGrpSpPr>
          <p:cNvPr id="2" name="Group 34"/>
          <p:cNvGrpSpPr>
            <a:grpSpLocks/>
          </p:cNvGrpSpPr>
          <p:nvPr/>
        </p:nvGrpSpPr>
        <p:grpSpPr bwMode="auto">
          <a:xfrm>
            <a:off x="323528" y="6021288"/>
            <a:ext cx="5910263" cy="563562"/>
            <a:chOff x="643" y="3139"/>
            <a:chExt cx="3723" cy="355"/>
          </a:xfrm>
        </p:grpSpPr>
        <p:sp>
          <p:nvSpPr>
            <p:cNvPr id="32803" name="AutoShape 35"/>
            <p:cNvSpPr>
              <a:spLocks noChangeArrowheads="1"/>
            </p:cNvSpPr>
            <p:nvPr/>
          </p:nvSpPr>
          <p:spPr bwMode="auto">
            <a:xfrm>
              <a:off x="643" y="3139"/>
              <a:ext cx="1095" cy="355"/>
            </a:xfrm>
            <a:prstGeom prst="rightArrow">
              <a:avLst>
                <a:gd name="adj1" fmla="val 50000"/>
                <a:gd name="adj2" fmla="val 77113"/>
              </a:avLst>
            </a:prstGeom>
            <a:solidFill>
              <a:schemeClr val="folHlink"/>
            </a:solidFill>
            <a:ln w="9525">
              <a:solidFill>
                <a:schemeClr val="tx1"/>
              </a:solidFill>
              <a:miter lim="800000"/>
              <a:headEnd/>
              <a:tailEnd/>
            </a:ln>
            <a:effectLst/>
          </p:spPr>
          <p:txBody>
            <a:bodyPr wrap="none" anchor="ctr"/>
            <a:lstStyle/>
            <a:p>
              <a:endParaRPr lang="en-CA">
                <a:solidFill>
                  <a:srgbClr val="000000"/>
                </a:solidFill>
              </a:endParaRPr>
            </a:p>
          </p:txBody>
        </p:sp>
        <p:sp>
          <p:nvSpPr>
            <p:cNvPr id="32804" name="Text Box 36"/>
            <p:cNvSpPr txBox="1">
              <a:spLocks noChangeArrowheads="1"/>
            </p:cNvSpPr>
            <p:nvPr/>
          </p:nvSpPr>
          <p:spPr bwMode="auto">
            <a:xfrm>
              <a:off x="1900" y="3164"/>
              <a:ext cx="2466" cy="291"/>
            </a:xfrm>
            <a:prstGeom prst="rect">
              <a:avLst/>
            </a:prstGeom>
            <a:noFill/>
            <a:ln w="9525">
              <a:noFill/>
              <a:miter lim="800000"/>
              <a:headEnd/>
              <a:tailEnd/>
            </a:ln>
            <a:effectLst/>
          </p:spPr>
          <p:txBody>
            <a:bodyPr wrap="none">
              <a:spAutoFit/>
            </a:bodyPr>
            <a:lstStyle/>
            <a:p>
              <a:r>
                <a:rPr lang="en-US" sz="2400" dirty="0">
                  <a:solidFill>
                    <a:srgbClr val="000000"/>
                  </a:solidFill>
                </a:rPr>
                <a:t>Note: No longer </a:t>
              </a:r>
              <a:r>
                <a:rPr lang="en-US" sz="2400" dirty="0" smtClean="0">
                  <a:solidFill>
                    <a:srgbClr val="000000"/>
                  </a:solidFill>
                </a:rPr>
                <a:t>symmetric!</a:t>
              </a:r>
              <a:endParaRPr lang="en-US" sz="2400" dirty="0">
                <a:solidFill>
                  <a:srgbClr val="000000"/>
                </a:solidFill>
              </a:endParaRPr>
            </a:p>
          </p:txBody>
        </p:sp>
      </p:grpSp>
      <p:grpSp>
        <p:nvGrpSpPr>
          <p:cNvPr id="3" name="Group 66"/>
          <p:cNvGrpSpPr/>
          <p:nvPr/>
        </p:nvGrpSpPr>
        <p:grpSpPr>
          <a:xfrm>
            <a:off x="3275856" y="1979604"/>
            <a:ext cx="360040" cy="549440"/>
            <a:chOff x="3275856" y="1979604"/>
            <a:chExt cx="360040" cy="549440"/>
          </a:xfrm>
        </p:grpSpPr>
        <p:sp>
          <p:nvSpPr>
            <p:cNvPr id="58" name="Oval 57"/>
            <p:cNvSpPr/>
            <p:nvPr/>
          </p:nvSpPr>
          <p:spPr>
            <a:xfrm>
              <a:off x="3275856" y="206084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FFFF"/>
                </a:solidFill>
              </a:endParaRPr>
            </a:p>
          </p:txBody>
        </p:sp>
        <p:sp>
          <p:nvSpPr>
            <p:cNvPr id="40" name="TextBox 39"/>
            <p:cNvSpPr txBox="1"/>
            <p:nvPr/>
          </p:nvSpPr>
          <p:spPr>
            <a:xfrm>
              <a:off x="3320156" y="1979604"/>
              <a:ext cx="288032" cy="369332"/>
            </a:xfrm>
            <a:prstGeom prst="rect">
              <a:avLst/>
            </a:prstGeom>
            <a:noFill/>
          </p:spPr>
          <p:txBody>
            <a:bodyPr wrap="square" rtlCol="0">
              <a:spAutoFit/>
            </a:bodyPr>
            <a:lstStyle/>
            <a:p>
              <a:r>
                <a:rPr lang="en-US" dirty="0" smtClean="0">
                  <a:solidFill>
                    <a:srgbClr val="000000"/>
                  </a:solidFill>
                </a:rPr>
                <a:t>+</a:t>
              </a:r>
              <a:endParaRPr lang="en-US" dirty="0">
                <a:solidFill>
                  <a:srgbClr val="000000"/>
                </a:solidFill>
              </a:endParaRPr>
            </a:p>
          </p:txBody>
        </p:sp>
        <p:sp>
          <p:nvSpPr>
            <p:cNvPr id="41" name="TextBox 40"/>
            <p:cNvSpPr txBox="1"/>
            <p:nvPr/>
          </p:nvSpPr>
          <p:spPr>
            <a:xfrm>
              <a:off x="3343252" y="2159712"/>
              <a:ext cx="288032" cy="369332"/>
            </a:xfrm>
            <a:prstGeom prst="rect">
              <a:avLst/>
            </a:prstGeom>
            <a:noFill/>
          </p:spPr>
          <p:txBody>
            <a:bodyPr wrap="square" rtlCol="0">
              <a:spAutoFit/>
            </a:bodyPr>
            <a:lstStyle/>
            <a:p>
              <a:r>
                <a:rPr lang="en-US" dirty="0" smtClean="0">
                  <a:solidFill>
                    <a:srgbClr val="000000"/>
                  </a:solidFill>
                </a:rPr>
                <a:t>-</a:t>
              </a:r>
              <a:endParaRPr lang="en-US" dirty="0">
                <a:solidFill>
                  <a:srgbClr val="000000"/>
                </a:solidFill>
              </a:endParaRPr>
            </a:p>
          </p:txBody>
        </p:sp>
      </p:grpSp>
      <p:sp>
        <p:nvSpPr>
          <p:cNvPr id="44" name="Text Box 10"/>
          <p:cNvSpPr txBox="1">
            <a:spLocks noChangeArrowheads="1"/>
          </p:cNvSpPr>
          <p:nvPr/>
        </p:nvSpPr>
        <p:spPr bwMode="auto">
          <a:xfrm>
            <a:off x="5653836" y="2996988"/>
            <a:ext cx="772969" cy="430887"/>
          </a:xfrm>
          <a:prstGeom prst="rect">
            <a:avLst/>
          </a:prstGeom>
          <a:noFill/>
          <a:ln w="9525">
            <a:noFill/>
            <a:miter lim="800000"/>
            <a:headEnd/>
            <a:tailEnd type="none" w="lg" len="lg"/>
          </a:ln>
          <a:effectLst/>
        </p:spPr>
        <p:txBody>
          <a:bodyPr wrap="none">
            <a:spAutoFit/>
          </a:bodyPr>
          <a:lstStyle/>
          <a:p>
            <a:r>
              <a:rPr lang="en-US" sz="2200" dirty="0" err="1">
                <a:solidFill>
                  <a:srgbClr val="000000"/>
                </a:solidFill>
                <a:latin typeface="Times New Roman" pitchFamily="18" charset="0"/>
              </a:rPr>
              <a:t>col</a:t>
            </a:r>
            <a:r>
              <a:rPr lang="en-US" sz="2200" dirty="0">
                <a:solidFill>
                  <a:srgbClr val="000000"/>
                </a:solidFill>
                <a:latin typeface="Times New Roman" pitchFamily="18" charset="0"/>
              </a:rPr>
              <a:t> </a:t>
            </a:r>
            <a:r>
              <a:rPr lang="en-US" sz="2200" dirty="0" smtClean="0">
                <a:solidFill>
                  <a:srgbClr val="000000"/>
                </a:solidFill>
                <a:latin typeface="Times New Roman" pitchFamily="18" charset="0"/>
              </a:rPr>
              <a:t>j’</a:t>
            </a:r>
            <a:endParaRPr lang="en-US" sz="2200" dirty="0">
              <a:solidFill>
                <a:srgbClr val="000000"/>
              </a:solidFill>
              <a:latin typeface="Times New Roman" pitchFamily="18" charset="0"/>
            </a:endParaRPr>
          </a:p>
        </p:txBody>
      </p:sp>
      <p:grpSp>
        <p:nvGrpSpPr>
          <p:cNvPr id="4" name="Group 11"/>
          <p:cNvGrpSpPr>
            <a:grpSpLocks/>
          </p:cNvGrpSpPr>
          <p:nvPr/>
        </p:nvGrpSpPr>
        <p:grpSpPr bwMode="auto">
          <a:xfrm>
            <a:off x="4787658" y="3475261"/>
            <a:ext cx="4032255" cy="2185987"/>
            <a:chOff x="2798" y="1713"/>
            <a:chExt cx="2540" cy="1071"/>
          </a:xfrm>
        </p:grpSpPr>
        <p:sp>
          <p:nvSpPr>
            <p:cNvPr id="46" name="Freeform 12"/>
            <p:cNvSpPr>
              <a:spLocks/>
            </p:cNvSpPr>
            <p:nvPr/>
          </p:nvSpPr>
          <p:spPr bwMode="auto">
            <a:xfrm>
              <a:off x="2798" y="1743"/>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CA">
                <a:solidFill>
                  <a:srgbClr val="000000"/>
                </a:solidFill>
              </a:endParaRPr>
            </a:p>
          </p:txBody>
        </p:sp>
        <p:sp>
          <p:nvSpPr>
            <p:cNvPr id="47" name="Freeform 13"/>
            <p:cNvSpPr>
              <a:spLocks/>
            </p:cNvSpPr>
            <p:nvPr/>
          </p:nvSpPr>
          <p:spPr bwMode="auto">
            <a:xfrm flipH="1">
              <a:off x="5207" y="1713"/>
              <a:ext cx="131" cy="1041"/>
            </a:xfrm>
            <a:custGeom>
              <a:avLst/>
              <a:gdLst/>
              <a:ahLst/>
              <a:cxnLst>
                <a:cxn ang="0">
                  <a:pos x="131" y="0"/>
                </a:cxn>
                <a:cxn ang="0">
                  <a:pos x="0" y="0"/>
                </a:cxn>
                <a:cxn ang="0">
                  <a:pos x="0" y="1041"/>
                </a:cxn>
                <a:cxn ang="0">
                  <a:pos x="131" y="1031"/>
                </a:cxn>
              </a:cxnLst>
              <a:rect l="0" t="0" r="r" b="b"/>
              <a:pathLst>
                <a:path w="131" h="1041">
                  <a:moveTo>
                    <a:pt x="131" y="0"/>
                  </a:moveTo>
                  <a:lnTo>
                    <a:pt x="0" y="0"/>
                  </a:lnTo>
                  <a:lnTo>
                    <a:pt x="0" y="1041"/>
                  </a:lnTo>
                  <a:lnTo>
                    <a:pt x="131" y="1031"/>
                  </a:lnTo>
                </a:path>
              </a:pathLst>
            </a:custGeom>
            <a:noFill/>
            <a:ln w="9525" cap="flat" cmpd="sng">
              <a:solidFill>
                <a:schemeClr val="tx1"/>
              </a:solidFill>
              <a:prstDash val="solid"/>
              <a:round/>
              <a:headEnd type="none" w="med" len="med"/>
              <a:tailEnd type="none" w="lg" len="lg"/>
            </a:ln>
            <a:effectLst/>
          </p:spPr>
          <p:txBody>
            <a:bodyPr wrap="none"/>
            <a:lstStyle/>
            <a:p>
              <a:endParaRPr lang="en-CA">
                <a:solidFill>
                  <a:srgbClr val="000000"/>
                </a:solidFill>
              </a:endParaRPr>
            </a:p>
          </p:txBody>
        </p:sp>
      </p:grpSp>
      <p:sp>
        <p:nvSpPr>
          <p:cNvPr id="48" name="Text Box 14"/>
          <p:cNvSpPr txBox="1">
            <a:spLocks noChangeArrowheads="1"/>
          </p:cNvSpPr>
          <p:nvPr/>
        </p:nvSpPr>
        <p:spPr bwMode="auto">
          <a:xfrm>
            <a:off x="3851920" y="4503961"/>
            <a:ext cx="997389" cy="461665"/>
          </a:xfrm>
          <a:prstGeom prst="rect">
            <a:avLst/>
          </a:prstGeom>
          <a:noFill/>
          <a:ln w="9525">
            <a:noFill/>
            <a:miter lim="800000"/>
            <a:headEnd/>
            <a:tailEnd type="none" w="lg" len="lg"/>
          </a:ln>
          <a:effectLst/>
        </p:spPr>
        <p:txBody>
          <a:bodyPr wrap="none">
            <a:spAutoFit/>
          </a:bodyPr>
          <a:lstStyle/>
          <a:p>
            <a:r>
              <a:rPr lang="en-US" sz="2400" dirty="0">
                <a:solidFill>
                  <a:srgbClr val="000000"/>
                </a:solidFill>
                <a:latin typeface="Times New Roman" pitchFamily="18" charset="0"/>
              </a:rPr>
              <a:t>row </a:t>
            </a:r>
            <a:r>
              <a:rPr lang="en-US" sz="2400" dirty="0" smtClean="0">
                <a:solidFill>
                  <a:srgbClr val="000000"/>
                </a:solidFill>
                <a:latin typeface="Times New Roman" pitchFamily="18" charset="0"/>
              </a:rPr>
              <a:t>k’</a:t>
            </a:r>
            <a:endParaRPr lang="en-US" sz="2400" dirty="0">
              <a:solidFill>
                <a:srgbClr val="000000"/>
              </a:solidFill>
              <a:latin typeface="Times New Roman" pitchFamily="18" charset="0"/>
            </a:endParaRPr>
          </a:p>
        </p:txBody>
      </p:sp>
      <p:sp>
        <p:nvSpPr>
          <p:cNvPr id="49" name="Text Box 15"/>
          <p:cNvSpPr txBox="1">
            <a:spLocks noChangeArrowheads="1"/>
          </p:cNvSpPr>
          <p:nvPr/>
        </p:nvSpPr>
        <p:spPr bwMode="auto">
          <a:xfrm>
            <a:off x="3851920" y="3862611"/>
            <a:ext cx="894797" cy="461665"/>
          </a:xfrm>
          <a:prstGeom prst="rect">
            <a:avLst/>
          </a:prstGeom>
          <a:noFill/>
          <a:ln w="9525">
            <a:noFill/>
            <a:miter lim="800000"/>
            <a:headEnd/>
            <a:tailEnd type="none" w="lg" len="lg"/>
          </a:ln>
          <a:effectLst/>
        </p:spPr>
        <p:txBody>
          <a:bodyPr wrap="none">
            <a:spAutoFit/>
          </a:bodyPr>
          <a:lstStyle/>
          <a:p>
            <a:r>
              <a:rPr lang="en-US" sz="2400" dirty="0">
                <a:solidFill>
                  <a:srgbClr val="000000"/>
                </a:solidFill>
                <a:latin typeface="Times New Roman" pitchFamily="18" charset="0"/>
              </a:rPr>
              <a:t>row </a:t>
            </a:r>
            <a:r>
              <a:rPr lang="en-US" sz="2400" dirty="0" smtClean="0">
                <a:solidFill>
                  <a:srgbClr val="000000"/>
                </a:solidFill>
                <a:latin typeface="Times New Roman" pitchFamily="18" charset="0"/>
              </a:rPr>
              <a:t>k</a:t>
            </a:r>
            <a:endParaRPr lang="en-US" sz="2400" dirty="0">
              <a:solidFill>
                <a:srgbClr val="000000"/>
              </a:solidFill>
              <a:latin typeface="Times New Roman" pitchFamily="18" charset="0"/>
            </a:endParaRPr>
          </a:p>
        </p:txBody>
      </p:sp>
      <p:sp>
        <p:nvSpPr>
          <p:cNvPr id="50" name="Text Box 16"/>
          <p:cNvSpPr txBox="1">
            <a:spLocks noChangeArrowheads="1"/>
          </p:cNvSpPr>
          <p:nvPr/>
        </p:nvSpPr>
        <p:spPr bwMode="auto">
          <a:xfrm>
            <a:off x="5016880" y="2985155"/>
            <a:ext cx="678391" cy="430887"/>
          </a:xfrm>
          <a:prstGeom prst="rect">
            <a:avLst/>
          </a:prstGeom>
          <a:noFill/>
          <a:ln w="9525">
            <a:noFill/>
            <a:miter lim="800000"/>
            <a:headEnd/>
            <a:tailEnd type="none" w="lg" len="lg"/>
          </a:ln>
          <a:effectLst/>
        </p:spPr>
        <p:txBody>
          <a:bodyPr wrap="none">
            <a:spAutoFit/>
          </a:bodyPr>
          <a:lstStyle/>
          <a:p>
            <a:r>
              <a:rPr lang="en-US" sz="2200" dirty="0" err="1">
                <a:solidFill>
                  <a:srgbClr val="000000"/>
                </a:solidFill>
                <a:latin typeface="Times New Roman" pitchFamily="18" charset="0"/>
              </a:rPr>
              <a:t>col</a:t>
            </a:r>
            <a:r>
              <a:rPr lang="en-US" sz="2200" dirty="0">
                <a:solidFill>
                  <a:srgbClr val="000000"/>
                </a:solidFill>
                <a:latin typeface="Times New Roman" pitchFamily="18" charset="0"/>
              </a:rPr>
              <a:t> j</a:t>
            </a:r>
          </a:p>
        </p:txBody>
      </p:sp>
      <p:sp>
        <p:nvSpPr>
          <p:cNvPr id="51" name="Line 18"/>
          <p:cNvSpPr>
            <a:spLocks noChangeShapeType="1"/>
          </p:cNvSpPr>
          <p:nvPr/>
        </p:nvSpPr>
        <p:spPr bwMode="auto">
          <a:xfrm>
            <a:off x="8316416" y="2784698"/>
            <a:ext cx="0" cy="471488"/>
          </a:xfrm>
          <a:prstGeom prst="line">
            <a:avLst/>
          </a:prstGeom>
          <a:noFill/>
          <a:ln w="9525">
            <a:solidFill>
              <a:schemeClr val="tx1"/>
            </a:solidFill>
            <a:round/>
            <a:headEnd/>
            <a:tailEnd type="triangle" w="med" len="med"/>
          </a:ln>
          <a:effectLst/>
        </p:spPr>
        <p:txBody>
          <a:bodyPr wrap="none"/>
          <a:lstStyle/>
          <a:p>
            <a:endParaRPr lang="en-CA">
              <a:solidFill>
                <a:srgbClr val="000000"/>
              </a:solidFill>
            </a:endParaRPr>
          </a:p>
        </p:txBody>
      </p:sp>
      <p:sp>
        <p:nvSpPr>
          <p:cNvPr id="52" name="Text Box 19"/>
          <p:cNvSpPr txBox="1">
            <a:spLocks noChangeArrowheads="1"/>
          </p:cNvSpPr>
          <p:nvPr/>
        </p:nvSpPr>
        <p:spPr bwMode="auto">
          <a:xfrm>
            <a:off x="7812360" y="2344961"/>
            <a:ext cx="1218603" cy="830997"/>
          </a:xfrm>
          <a:prstGeom prst="rect">
            <a:avLst/>
          </a:prstGeom>
          <a:noFill/>
          <a:ln w="9525">
            <a:noFill/>
            <a:miter lim="800000"/>
            <a:headEnd/>
            <a:tailEnd/>
          </a:ln>
          <a:effectLst/>
        </p:spPr>
        <p:txBody>
          <a:bodyPr wrap="none">
            <a:spAutoFit/>
          </a:bodyPr>
          <a:lstStyle/>
          <a:p>
            <a:r>
              <a:rPr lang="en-US" sz="2400" dirty="0">
                <a:solidFill>
                  <a:srgbClr val="000000"/>
                </a:solidFill>
                <a:latin typeface="Times New Roman" pitchFamily="18" charset="0"/>
              </a:rPr>
              <a:t>New </a:t>
            </a:r>
            <a:r>
              <a:rPr lang="en-US" sz="2400" dirty="0" err="1" smtClean="0">
                <a:solidFill>
                  <a:srgbClr val="000000"/>
                </a:solidFill>
                <a:latin typeface="Times New Roman" pitchFamily="18" charset="0"/>
              </a:rPr>
              <a:t>col</a:t>
            </a:r>
            <a:endParaRPr lang="en-US" sz="2400" dirty="0" smtClean="0">
              <a:solidFill>
                <a:srgbClr val="000000"/>
              </a:solidFill>
              <a:latin typeface="Times New Roman" pitchFamily="18" charset="0"/>
            </a:endParaRPr>
          </a:p>
          <a:p>
            <a:pPr algn="ctr"/>
            <a:r>
              <a:rPr lang="en-US" sz="2400" dirty="0" smtClean="0">
                <a:solidFill>
                  <a:srgbClr val="000000"/>
                </a:solidFill>
                <a:latin typeface="Times New Roman" pitchFamily="18" charset="0"/>
              </a:rPr>
              <a:t>I</a:t>
            </a:r>
            <a:endParaRPr lang="en-US" sz="2400" dirty="0">
              <a:solidFill>
                <a:srgbClr val="000000"/>
              </a:solidFill>
              <a:latin typeface="Times New Roman" pitchFamily="18" charset="0"/>
            </a:endParaRPr>
          </a:p>
        </p:txBody>
      </p:sp>
      <p:sp>
        <p:nvSpPr>
          <p:cNvPr id="53" name="Text Box 20"/>
          <p:cNvSpPr txBox="1">
            <a:spLocks noChangeArrowheads="1"/>
          </p:cNvSpPr>
          <p:nvPr/>
        </p:nvSpPr>
        <p:spPr bwMode="auto">
          <a:xfrm>
            <a:off x="2709028" y="5140600"/>
            <a:ext cx="1311275" cy="457200"/>
          </a:xfrm>
          <a:prstGeom prst="rect">
            <a:avLst/>
          </a:prstGeom>
          <a:noFill/>
          <a:ln w="9525">
            <a:noFill/>
            <a:miter lim="800000"/>
            <a:headEnd/>
            <a:tailEnd/>
          </a:ln>
          <a:effectLst/>
        </p:spPr>
        <p:txBody>
          <a:bodyPr wrap="none">
            <a:spAutoFit/>
          </a:bodyPr>
          <a:lstStyle/>
          <a:p>
            <a:r>
              <a:rPr lang="en-US" sz="2400" dirty="0">
                <a:solidFill>
                  <a:srgbClr val="000000"/>
                </a:solidFill>
                <a:latin typeface="Times New Roman" pitchFamily="18" charset="0"/>
              </a:rPr>
              <a:t>New row</a:t>
            </a:r>
          </a:p>
        </p:txBody>
      </p:sp>
      <p:sp>
        <p:nvSpPr>
          <p:cNvPr id="54" name="Text Box 21"/>
          <p:cNvSpPr txBox="1">
            <a:spLocks noChangeArrowheads="1"/>
          </p:cNvSpPr>
          <p:nvPr/>
        </p:nvSpPr>
        <p:spPr bwMode="auto">
          <a:xfrm>
            <a:off x="8096448" y="3791173"/>
            <a:ext cx="508000" cy="457200"/>
          </a:xfrm>
          <a:prstGeom prst="rect">
            <a:avLst/>
          </a:prstGeom>
          <a:noFill/>
          <a:ln w="9525">
            <a:noFill/>
            <a:miter lim="800000"/>
            <a:headEnd/>
            <a:tailEnd type="none" w="lg" len="lg"/>
          </a:ln>
          <a:effectLst/>
        </p:spPr>
        <p:txBody>
          <a:bodyPr wrap="none">
            <a:spAutoFit/>
          </a:bodyPr>
          <a:lstStyle/>
          <a:p>
            <a:r>
              <a:rPr lang="en-US" sz="2400" dirty="0">
                <a:solidFill>
                  <a:srgbClr val="000000"/>
                </a:solidFill>
                <a:latin typeface="Times New Roman" pitchFamily="18" charset="0"/>
              </a:rPr>
              <a:t>+1</a:t>
            </a:r>
            <a:endParaRPr lang="en-US" sz="2400" baseline="-25000" dirty="0">
              <a:solidFill>
                <a:srgbClr val="000000"/>
              </a:solidFill>
              <a:latin typeface="Times New Roman" pitchFamily="18" charset="0"/>
            </a:endParaRPr>
          </a:p>
        </p:txBody>
      </p:sp>
      <p:sp>
        <p:nvSpPr>
          <p:cNvPr id="55" name="Text Box 22"/>
          <p:cNvSpPr txBox="1">
            <a:spLocks noChangeArrowheads="1"/>
          </p:cNvSpPr>
          <p:nvPr/>
        </p:nvSpPr>
        <p:spPr bwMode="auto">
          <a:xfrm>
            <a:off x="8166298" y="4496023"/>
            <a:ext cx="438150" cy="457200"/>
          </a:xfrm>
          <a:prstGeom prst="rect">
            <a:avLst/>
          </a:prstGeom>
          <a:noFill/>
          <a:ln w="9525">
            <a:noFill/>
            <a:miter lim="800000"/>
            <a:headEnd/>
            <a:tailEnd type="none" w="lg" len="lg"/>
          </a:ln>
          <a:effectLst/>
        </p:spPr>
        <p:txBody>
          <a:bodyPr wrap="none">
            <a:spAutoFit/>
          </a:bodyPr>
          <a:lstStyle/>
          <a:p>
            <a:r>
              <a:rPr lang="en-US" sz="2400" dirty="0">
                <a:solidFill>
                  <a:srgbClr val="000000"/>
                </a:solidFill>
                <a:latin typeface="Times New Roman" pitchFamily="18" charset="0"/>
              </a:rPr>
              <a:t>-1</a:t>
            </a:r>
            <a:endParaRPr lang="en-US" sz="2400" baseline="-25000" dirty="0">
              <a:solidFill>
                <a:srgbClr val="000000"/>
              </a:solidFill>
              <a:latin typeface="Times New Roman" pitchFamily="18" charset="0"/>
            </a:endParaRPr>
          </a:p>
        </p:txBody>
      </p:sp>
      <p:sp>
        <p:nvSpPr>
          <p:cNvPr id="56" name="Text Box 23"/>
          <p:cNvSpPr txBox="1">
            <a:spLocks noChangeArrowheads="1"/>
          </p:cNvSpPr>
          <p:nvPr/>
        </p:nvSpPr>
        <p:spPr bwMode="auto">
          <a:xfrm>
            <a:off x="5129592" y="5148486"/>
            <a:ext cx="510076" cy="461665"/>
          </a:xfrm>
          <a:prstGeom prst="rect">
            <a:avLst/>
          </a:prstGeom>
          <a:noFill/>
          <a:ln w="9525">
            <a:noFill/>
            <a:miter lim="800000"/>
            <a:headEnd/>
            <a:tailEnd type="none" w="lg" len="lg"/>
          </a:ln>
          <a:effectLst/>
        </p:spPr>
        <p:txBody>
          <a:bodyPr wrap="none">
            <a:spAutoFit/>
          </a:bodyPr>
          <a:lstStyle/>
          <a:p>
            <a:r>
              <a:rPr lang="en-US" sz="2400" dirty="0" smtClean="0">
                <a:solidFill>
                  <a:srgbClr val="000000"/>
                </a:solidFill>
                <a:latin typeface="Times New Roman" pitchFamily="18" charset="0"/>
              </a:rPr>
              <a:t>-A</a:t>
            </a:r>
            <a:endParaRPr lang="en-US" sz="2400" baseline="-25000" dirty="0">
              <a:solidFill>
                <a:srgbClr val="000000"/>
              </a:solidFill>
              <a:latin typeface="Times New Roman" pitchFamily="18" charset="0"/>
            </a:endParaRPr>
          </a:p>
        </p:txBody>
      </p:sp>
      <p:sp>
        <p:nvSpPr>
          <p:cNvPr id="57" name="Text Box 24"/>
          <p:cNvSpPr txBox="1">
            <a:spLocks noChangeArrowheads="1"/>
          </p:cNvSpPr>
          <p:nvPr/>
        </p:nvSpPr>
        <p:spPr bwMode="auto">
          <a:xfrm>
            <a:off x="5803492" y="5148486"/>
            <a:ext cx="407484" cy="461665"/>
          </a:xfrm>
          <a:prstGeom prst="rect">
            <a:avLst/>
          </a:prstGeom>
          <a:noFill/>
          <a:ln w="9525">
            <a:noFill/>
            <a:miter lim="800000"/>
            <a:headEnd/>
            <a:tailEnd type="none" w="lg" len="lg"/>
          </a:ln>
          <a:effectLst/>
        </p:spPr>
        <p:txBody>
          <a:bodyPr wrap="none">
            <a:spAutoFit/>
          </a:bodyPr>
          <a:lstStyle/>
          <a:p>
            <a:r>
              <a:rPr lang="en-US" sz="2400" dirty="0" smtClean="0">
                <a:solidFill>
                  <a:srgbClr val="000000"/>
                </a:solidFill>
                <a:latin typeface="Times New Roman" pitchFamily="18" charset="0"/>
              </a:rPr>
              <a:t>A</a:t>
            </a:r>
            <a:endParaRPr lang="en-US" sz="2400" baseline="-25000" dirty="0">
              <a:solidFill>
                <a:srgbClr val="000000"/>
              </a:solidFill>
              <a:latin typeface="Times New Roman" pitchFamily="18" charset="0"/>
            </a:endParaRPr>
          </a:p>
        </p:txBody>
      </p:sp>
      <p:sp>
        <p:nvSpPr>
          <p:cNvPr id="60" name="Line 18"/>
          <p:cNvSpPr>
            <a:spLocks noChangeShapeType="1"/>
          </p:cNvSpPr>
          <p:nvPr/>
        </p:nvSpPr>
        <p:spPr bwMode="auto">
          <a:xfrm>
            <a:off x="3994056" y="5408280"/>
            <a:ext cx="720080" cy="0"/>
          </a:xfrm>
          <a:prstGeom prst="line">
            <a:avLst/>
          </a:prstGeom>
          <a:noFill/>
          <a:ln w="9525">
            <a:solidFill>
              <a:schemeClr val="tx1"/>
            </a:solidFill>
            <a:round/>
            <a:headEnd/>
            <a:tailEnd type="triangle" w="med" len="med"/>
          </a:ln>
          <a:effectLst/>
        </p:spPr>
        <p:txBody>
          <a:bodyPr wrap="none"/>
          <a:lstStyle/>
          <a:p>
            <a:endParaRPr lang="en-CA">
              <a:solidFill>
                <a:srgbClr val="000000"/>
              </a:solidFill>
            </a:endParaRPr>
          </a:p>
        </p:txBody>
      </p:sp>
      <p:sp>
        <p:nvSpPr>
          <p:cNvPr id="61" name="Text Box 10"/>
          <p:cNvSpPr txBox="1">
            <a:spLocks noChangeArrowheads="1"/>
          </p:cNvSpPr>
          <p:nvPr/>
        </p:nvSpPr>
        <p:spPr bwMode="auto">
          <a:xfrm>
            <a:off x="6610456" y="3013515"/>
            <a:ext cx="740908" cy="430887"/>
          </a:xfrm>
          <a:prstGeom prst="rect">
            <a:avLst/>
          </a:prstGeom>
          <a:noFill/>
          <a:ln w="9525">
            <a:noFill/>
            <a:miter lim="800000"/>
            <a:headEnd/>
            <a:tailEnd type="none" w="lg" len="lg"/>
          </a:ln>
          <a:effectLst/>
        </p:spPr>
        <p:txBody>
          <a:bodyPr wrap="none">
            <a:spAutoFit/>
          </a:bodyPr>
          <a:lstStyle/>
          <a:p>
            <a:r>
              <a:rPr lang="en-US" sz="2200" dirty="0" err="1">
                <a:solidFill>
                  <a:srgbClr val="000000"/>
                </a:solidFill>
                <a:latin typeface="Times New Roman" pitchFamily="18" charset="0"/>
              </a:rPr>
              <a:t>col</a:t>
            </a:r>
            <a:r>
              <a:rPr lang="en-US" sz="2200" dirty="0">
                <a:solidFill>
                  <a:srgbClr val="000000"/>
                </a:solidFill>
                <a:latin typeface="Times New Roman" pitchFamily="18" charset="0"/>
              </a:rPr>
              <a:t> </a:t>
            </a:r>
            <a:r>
              <a:rPr lang="en-US" sz="2200" dirty="0" smtClean="0">
                <a:solidFill>
                  <a:srgbClr val="000000"/>
                </a:solidFill>
                <a:latin typeface="Times New Roman" pitchFamily="18" charset="0"/>
              </a:rPr>
              <a:t>k</a:t>
            </a:r>
            <a:endParaRPr lang="en-US" sz="2200" dirty="0">
              <a:solidFill>
                <a:srgbClr val="000000"/>
              </a:solidFill>
              <a:latin typeface="Times New Roman" pitchFamily="18" charset="0"/>
            </a:endParaRPr>
          </a:p>
        </p:txBody>
      </p:sp>
      <p:sp>
        <p:nvSpPr>
          <p:cNvPr id="62" name="Text Box 10"/>
          <p:cNvSpPr txBox="1">
            <a:spLocks noChangeArrowheads="1"/>
          </p:cNvSpPr>
          <p:nvPr/>
        </p:nvSpPr>
        <p:spPr bwMode="auto">
          <a:xfrm>
            <a:off x="7331776" y="2998113"/>
            <a:ext cx="835485" cy="430887"/>
          </a:xfrm>
          <a:prstGeom prst="rect">
            <a:avLst/>
          </a:prstGeom>
          <a:noFill/>
          <a:ln w="9525">
            <a:noFill/>
            <a:miter lim="800000"/>
            <a:headEnd/>
            <a:tailEnd type="none" w="lg" len="lg"/>
          </a:ln>
          <a:effectLst/>
        </p:spPr>
        <p:txBody>
          <a:bodyPr wrap="none">
            <a:spAutoFit/>
          </a:bodyPr>
          <a:lstStyle/>
          <a:p>
            <a:r>
              <a:rPr lang="en-US" sz="2200" dirty="0" err="1">
                <a:solidFill>
                  <a:srgbClr val="000000"/>
                </a:solidFill>
                <a:latin typeface="Times New Roman" pitchFamily="18" charset="0"/>
              </a:rPr>
              <a:t>col</a:t>
            </a:r>
            <a:r>
              <a:rPr lang="en-US" sz="2200" dirty="0">
                <a:solidFill>
                  <a:srgbClr val="000000"/>
                </a:solidFill>
                <a:latin typeface="Times New Roman" pitchFamily="18" charset="0"/>
              </a:rPr>
              <a:t> </a:t>
            </a:r>
            <a:r>
              <a:rPr lang="en-US" sz="2200" dirty="0" smtClean="0">
                <a:solidFill>
                  <a:srgbClr val="000000"/>
                </a:solidFill>
                <a:latin typeface="Times New Roman" pitchFamily="18" charset="0"/>
              </a:rPr>
              <a:t>k’</a:t>
            </a:r>
            <a:endParaRPr lang="en-US" sz="2200" dirty="0">
              <a:solidFill>
                <a:srgbClr val="000000"/>
              </a:solidFill>
              <a:latin typeface="Times New Roman" pitchFamily="18" charset="0"/>
            </a:endParaRPr>
          </a:p>
        </p:txBody>
      </p:sp>
      <p:sp>
        <p:nvSpPr>
          <p:cNvPr id="63" name="Text Box 24"/>
          <p:cNvSpPr txBox="1">
            <a:spLocks noChangeArrowheads="1"/>
          </p:cNvSpPr>
          <p:nvPr/>
        </p:nvSpPr>
        <p:spPr bwMode="auto">
          <a:xfrm>
            <a:off x="6889868" y="5129484"/>
            <a:ext cx="338554" cy="461665"/>
          </a:xfrm>
          <a:prstGeom prst="rect">
            <a:avLst/>
          </a:prstGeom>
          <a:noFill/>
          <a:ln w="9525">
            <a:noFill/>
            <a:miter lim="800000"/>
            <a:headEnd/>
            <a:tailEnd type="none" w="lg" len="lg"/>
          </a:ln>
          <a:effectLst/>
        </p:spPr>
        <p:txBody>
          <a:bodyPr wrap="none">
            <a:spAutoFit/>
          </a:bodyPr>
          <a:lstStyle/>
          <a:p>
            <a:r>
              <a:rPr lang="en-US" sz="2400" dirty="0" smtClean="0">
                <a:solidFill>
                  <a:srgbClr val="000000"/>
                </a:solidFill>
                <a:latin typeface="Times New Roman" pitchFamily="18" charset="0"/>
              </a:rPr>
              <a:t>1</a:t>
            </a:r>
            <a:endParaRPr lang="en-US" sz="2400" baseline="-25000" dirty="0">
              <a:solidFill>
                <a:srgbClr val="000000"/>
              </a:solidFill>
              <a:latin typeface="Times New Roman" pitchFamily="18" charset="0"/>
            </a:endParaRPr>
          </a:p>
        </p:txBody>
      </p:sp>
      <p:sp>
        <p:nvSpPr>
          <p:cNvPr id="64" name="Text Box 24"/>
          <p:cNvSpPr txBox="1">
            <a:spLocks noChangeArrowheads="1"/>
          </p:cNvSpPr>
          <p:nvPr/>
        </p:nvSpPr>
        <p:spPr bwMode="auto">
          <a:xfrm>
            <a:off x="7597634" y="5136811"/>
            <a:ext cx="441146" cy="461665"/>
          </a:xfrm>
          <a:prstGeom prst="rect">
            <a:avLst/>
          </a:prstGeom>
          <a:noFill/>
          <a:ln w="9525">
            <a:noFill/>
            <a:miter lim="800000"/>
            <a:headEnd/>
            <a:tailEnd type="none" w="lg" len="lg"/>
          </a:ln>
          <a:effectLst/>
        </p:spPr>
        <p:txBody>
          <a:bodyPr wrap="none">
            <a:spAutoFit/>
          </a:bodyPr>
          <a:lstStyle/>
          <a:p>
            <a:r>
              <a:rPr lang="en-US" sz="2400" dirty="0" smtClean="0">
                <a:solidFill>
                  <a:srgbClr val="000000"/>
                </a:solidFill>
                <a:latin typeface="Times New Roman" pitchFamily="18" charset="0"/>
              </a:rPr>
              <a:t>-1</a:t>
            </a:r>
            <a:endParaRPr lang="en-US" sz="2400" baseline="-25000" dirty="0">
              <a:solidFill>
                <a:srgbClr val="000000"/>
              </a:solidFill>
              <a:latin typeface="Times New Roman" pitchFamily="18" charset="0"/>
            </a:endParaRPr>
          </a:p>
        </p:txBody>
      </p:sp>
      <p:cxnSp>
        <p:nvCxnSpPr>
          <p:cNvPr id="65" name="Straight Arrow Connector 64"/>
          <p:cNvCxnSpPr/>
          <p:nvPr/>
        </p:nvCxnSpPr>
        <p:spPr>
          <a:xfrm>
            <a:off x="3131840" y="1844824"/>
            <a:ext cx="0" cy="7920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66" name="TextBox 65"/>
          <p:cNvSpPr txBox="1"/>
          <p:nvPr/>
        </p:nvSpPr>
        <p:spPr>
          <a:xfrm>
            <a:off x="2915816" y="2204864"/>
            <a:ext cx="288032" cy="369332"/>
          </a:xfrm>
          <a:prstGeom prst="rect">
            <a:avLst/>
          </a:prstGeom>
          <a:noFill/>
        </p:spPr>
        <p:txBody>
          <a:bodyPr wrap="square" rtlCol="0">
            <a:spAutoFit/>
          </a:bodyPr>
          <a:lstStyle/>
          <a:p>
            <a:r>
              <a:rPr lang="en-CA" b="1" dirty="0" smtClean="0">
                <a:solidFill>
                  <a:srgbClr val="000000"/>
                </a:solidFill>
                <a:latin typeface="Times New Roman" pitchFamily="18" charset="0"/>
                <a:cs typeface="Times New Roman" pitchFamily="18" charset="0"/>
              </a:rPr>
              <a:t>I</a:t>
            </a:r>
            <a:endParaRPr lang="en-CA" b="1" dirty="0">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Oval 81"/>
          <p:cNvSpPr/>
          <p:nvPr/>
        </p:nvSpPr>
        <p:spPr>
          <a:xfrm>
            <a:off x="3923928" y="1484784"/>
            <a:ext cx="504056" cy="5040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rgbClr val="FFFFFF"/>
              </a:solidFill>
            </a:endParaRPr>
          </a:p>
        </p:txBody>
      </p:sp>
      <p:sp>
        <p:nvSpPr>
          <p:cNvPr id="31746" name="Rectangle 2"/>
          <p:cNvSpPr>
            <a:spLocks noGrp="1" noChangeArrowheads="1"/>
          </p:cNvSpPr>
          <p:nvPr>
            <p:ph type="title"/>
          </p:nvPr>
        </p:nvSpPr>
        <p:spPr>
          <a:xfrm>
            <a:off x="457200" y="274638"/>
            <a:ext cx="8229600" cy="684212"/>
          </a:xfrm>
        </p:spPr>
        <p:txBody>
          <a:bodyPr/>
          <a:lstStyle/>
          <a:p>
            <a:r>
              <a:rPr lang="en-US" sz="3600"/>
              <a:t>Example</a:t>
            </a:r>
          </a:p>
        </p:txBody>
      </p:sp>
      <p:sp>
        <p:nvSpPr>
          <p:cNvPr id="31747" name="Line 3"/>
          <p:cNvSpPr>
            <a:spLocks noChangeShapeType="1"/>
          </p:cNvSpPr>
          <p:nvPr/>
        </p:nvSpPr>
        <p:spPr bwMode="auto">
          <a:xfrm>
            <a:off x="0" y="914400"/>
            <a:ext cx="9144000" cy="0"/>
          </a:xfrm>
          <a:prstGeom prst="line">
            <a:avLst/>
          </a:prstGeom>
          <a:noFill/>
          <a:ln w="28575">
            <a:solidFill>
              <a:schemeClr val="tx1"/>
            </a:solidFill>
            <a:round/>
            <a:headEnd/>
            <a:tailEnd/>
          </a:ln>
          <a:effectLst/>
        </p:spPr>
        <p:txBody>
          <a:bodyPr/>
          <a:lstStyle/>
          <a:p>
            <a:endParaRPr lang="en-CA">
              <a:solidFill>
                <a:srgbClr val="000000"/>
              </a:solidFill>
            </a:endParaRPr>
          </a:p>
        </p:txBody>
      </p:sp>
      <p:grpSp>
        <p:nvGrpSpPr>
          <p:cNvPr id="2" name="Group 4"/>
          <p:cNvGrpSpPr>
            <a:grpSpLocks/>
          </p:cNvGrpSpPr>
          <p:nvPr/>
        </p:nvGrpSpPr>
        <p:grpSpPr bwMode="auto">
          <a:xfrm rot="-10800000">
            <a:off x="5189538" y="1643063"/>
            <a:ext cx="1143000" cy="228600"/>
            <a:chOff x="1920" y="672"/>
            <a:chExt cx="720" cy="192"/>
          </a:xfrm>
        </p:grpSpPr>
        <p:sp>
          <p:nvSpPr>
            <p:cNvPr id="31749" name="Line 5"/>
            <p:cNvSpPr>
              <a:spLocks noChangeShapeType="1"/>
            </p:cNvSpPr>
            <p:nvPr/>
          </p:nvSpPr>
          <p:spPr bwMode="auto">
            <a:xfrm>
              <a:off x="1920" y="768"/>
              <a:ext cx="144"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0" name="Line 6"/>
            <p:cNvSpPr>
              <a:spLocks noChangeShapeType="1"/>
            </p:cNvSpPr>
            <p:nvPr/>
          </p:nvSpPr>
          <p:spPr bwMode="auto">
            <a:xfrm flipV="1">
              <a:off x="2064" y="672"/>
              <a:ext cx="48" cy="96"/>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1" name="Line 7"/>
            <p:cNvSpPr>
              <a:spLocks noChangeShapeType="1"/>
            </p:cNvSpPr>
            <p:nvPr/>
          </p:nvSpPr>
          <p:spPr bwMode="auto">
            <a:xfrm>
              <a:off x="2112" y="672"/>
              <a:ext cx="48" cy="192"/>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2" name="Line 8"/>
            <p:cNvSpPr>
              <a:spLocks noChangeShapeType="1"/>
            </p:cNvSpPr>
            <p:nvPr/>
          </p:nvSpPr>
          <p:spPr bwMode="auto">
            <a:xfrm flipV="1">
              <a:off x="2160" y="672"/>
              <a:ext cx="48" cy="192"/>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3" name="Line 9"/>
            <p:cNvSpPr>
              <a:spLocks noChangeShapeType="1"/>
            </p:cNvSpPr>
            <p:nvPr/>
          </p:nvSpPr>
          <p:spPr bwMode="auto">
            <a:xfrm>
              <a:off x="2208" y="672"/>
              <a:ext cx="48" cy="192"/>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4" name="Line 10"/>
            <p:cNvSpPr>
              <a:spLocks noChangeShapeType="1"/>
            </p:cNvSpPr>
            <p:nvPr/>
          </p:nvSpPr>
          <p:spPr bwMode="auto">
            <a:xfrm flipV="1">
              <a:off x="2256" y="672"/>
              <a:ext cx="48" cy="192"/>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5" name="Line 11"/>
            <p:cNvSpPr>
              <a:spLocks noChangeShapeType="1"/>
            </p:cNvSpPr>
            <p:nvPr/>
          </p:nvSpPr>
          <p:spPr bwMode="auto">
            <a:xfrm>
              <a:off x="2304" y="672"/>
              <a:ext cx="48" cy="192"/>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6" name="Line 12"/>
            <p:cNvSpPr>
              <a:spLocks noChangeShapeType="1"/>
            </p:cNvSpPr>
            <p:nvPr/>
          </p:nvSpPr>
          <p:spPr bwMode="auto">
            <a:xfrm flipV="1">
              <a:off x="2352" y="672"/>
              <a:ext cx="48" cy="192"/>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7" name="Line 13"/>
            <p:cNvSpPr>
              <a:spLocks noChangeShapeType="1"/>
            </p:cNvSpPr>
            <p:nvPr/>
          </p:nvSpPr>
          <p:spPr bwMode="auto">
            <a:xfrm>
              <a:off x="2400" y="672"/>
              <a:ext cx="48" cy="192"/>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8" name="Line 14"/>
            <p:cNvSpPr>
              <a:spLocks noChangeShapeType="1"/>
            </p:cNvSpPr>
            <p:nvPr/>
          </p:nvSpPr>
          <p:spPr bwMode="auto">
            <a:xfrm flipV="1">
              <a:off x="2448" y="768"/>
              <a:ext cx="48" cy="96"/>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59" name="Line 15"/>
            <p:cNvSpPr>
              <a:spLocks noChangeShapeType="1"/>
            </p:cNvSpPr>
            <p:nvPr/>
          </p:nvSpPr>
          <p:spPr bwMode="auto">
            <a:xfrm>
              <a:off x="2496" y="768"/>
              <a:ext cx="144"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grpSp>
      <p:sp>
        <p:nvSpPr>
          <p:cNvPr id="31760" name="Line 16"/>
          <p:cNvSpPr>
            <a:spLocks noChangeShapeType="1"/>
          </p:cNvSpPr>
          <p:nvPr/>
        </p:nvSpPr>
        <p:spPr bwMode="auto">
          <a:xfrm>
            <a:off x="4427985" y="1758950"/>
            <a:ext cx="933004" cy="0"/>
          </a:xfrm>
          <a:prstGeom prst="line">
            <a:avLst/>
          </a:prstGeom>
          <a:noFill/>
          <a:ln w="28575">
            <a:solidFill>
              <a:schemeClr val="tx1"/>
            </a:solidFill>
            <a:round/>
            <a:headEnd/>
            <a:tailEnd/>
          </a:ln>
          <a:effectLst/>
        </p:spPr>
        <p:txBody>
          <a:bodyPr wrap="none"/>
          <a:lstStyle/>
          <a:p>
            <a:endParaRPr lang="en-CA">
              <a:solidFill>
                <a:srgbClr val="000000"/>
              </a:solidFill>
            </a:endParaRPr>
          </a:p>
        </p:txBody>
      </p:sp>
      <p:sp>
        <p:nvSpPr>
          <p:cNvPr id="31761" name="Line 17"/>
          <p:cNvSpPr>
            <a:spLocks noChangeShapeType="1"/>
          </p:cNvSpPr>
          <p:nvPr/>
        </p:nvSpPr>
        <p:spPr bwMode="auto">
          <a:xfrm flipV="1">
            <a:off x="5002213" y="1758950"/>
            <a:ext cx="0" cy="403225"/>
          </a:xfrm>
          <a:prstGeom prst="line">
            <a:avLst/>
          </a:prstGeom>
          <a:noFill/>
          <a:ln w="28575">
            <a:solidFill>
              <a:schemeClr val="tx1"/>
            </a:solidFill>
            <a:round/>
            <a:headEnd/>
            <a:tailEnd/>
          </a:ln>
          <a:effectLst/>
        </p:spPr>
        <p:txBody>
          <a:bodyPr wrap="none"/>
          <a:lstStyle/>
          <a:p>
            <a:endParaRPr lang="en-CA">
              <a:solidFill>
                <a:srgbClr val="000000"/>
              </a:solidFill>
            </a:endParaRPr>
          </a:p>
        </p:txBody>
      </p:sp>
      <p:sp>
        <p:nvSpPr>
          <p:cNvPr id="31762" name="Freeform 18"/>
          <p:cNvSpPr>
            <a:spLocks/>
          </p:cNvSpPr>
          <p:nvPr/>
        </p:nvSpPr>
        <p:spPr bwMode="auto">
          <a:xfrm>
            <a:off x="2317750" y="1772816"/>
            <a:ext cx="1606178" cy="446509"/>
          </a:xfrm>
          <a:custGeom>
            <a:avLst/>
            <a:gdLst/>
            <a:ahLst/>
            <a:cxnLst>
              <a:cxn ang="0">
                <a:pos x="0" y="327"/>
              </a:cxn>
              <a:cxn ang="0">
                <a:pos x="0" y="0"/>
              </a:cxn>
              <a:cxn ang="0">
                <a:pos x="399" y="0"/>
              </a:cxn>
            </a:cxnLst>
            <a:rect l="0" t="0" r="r" b="b"/>
            <a:pathLst>
              <a:path w="399" h="327">
                <a:moveTo>
                  <a:pt x="0" y="327"/>
                </a:moveTo>
                <a:lnTo>
                  <a:pt x="0" y="0"/>
                </a:lnTo>
                <a:lnTo>
                  <a:pt x="399" y="0"/>
                </a:lnTo>
              </a:path>
            </a:pathLst>
          </a:custGeom>
          <a:noFill/>
          <a:ln w="28575" cmpd="sng">
            <a:solidFill>
              <a:schemeClr val="tx1"/>
            </a:solidFill>
            <a:round/>
            <a:headEnd/>
            <a:tailEnd/>
          </a:ln>
          <a:effectLst/>
        </p:spPr>
        <p:txBody>
          <a:bodyPr wrap="none"/>
          <a:lstStyle/>
          <a:p>
            <a:endParaRPr lang="en-CA">
              <a:solidFill>
                <a:srgbClr val="000000"/>
              </a:solidFill>
            </a:endParaRPr>
          </a:p>
        </p:txBody>
      </p:sp>
      <p:sp>
        <p:nvSpPr>
          <p:cNvPr id="31763" name="Freeform 19"/>
          <p:cNvSpPr>
            <a:spLocks/>
          </p:cNvSpPr>
          <p:nvPr/>
        </p:nvSpPr>
        <p:spPr bwMode="auto">
          <a:xfrm>
            <a:off x="6283325" y="1758950"/>
            <a:ext cx="374650" cy="460375"/>
          </a:xfrm>
          <a:custGeom>
            <a:avLst/>
            <a:gdLst/>
            <a:ahLst/>
            <a:cxnLst>
              <a:cxn ang="0">
                <a:pos x="181" y="290"/>
              </a:cxn>
              <a:cxn ang="0">
                <a:pos x="181" y="0"/>
              </a:cxn>
              <a:cxn ang="0">
                <a:pos x="0" y="0"/>
              </a:cxn>
            </a:cxnLst>
            <a:rect l="0" t="0" r="r" b="b"/>
            <a:pathLst>
              <a:path w="181" h="290">
                <a:moveTo>
                  <a:pt x="181" y="290"/>
                </a:moveTo>
                <a:lnTo>
                  <a:pt x="181" y="0"/>
                </a:lnTo>
                <a:lnTo>
                  <a:pt x="0" y="0"/>
                </a:lnTo>
              </a:path>
            </a:pathLst>
          </a:custGeom>
          <a:noFill/>
          <a:ln w="28575" cmpd="sng">
            <a:solidFill>
              <a:schemeClr val="tx1"/>
            </a:solidFill>
            <a:round/>
            <a:headEnd/>
            <a:tailEnd/>
          </a:ln>
          <a:effectLst/>
        </p:spPr>
        <p:txBody>
          <a:bodyPr wrap="none"/>
          <a:lstStyle/>
          <a:p>
            <a:endParaRPr lang="en-CA">
              <a:solidFill>
                <a:srgbClr val="000000"/>
              </a:solidFill>
            </a:endParaRPr>
          </a:p>
        </p:txBody>
      </p:sp>
      <p:sp>
        <p:nvSpPr>
          <p:cNvPr id="31764" name="Freeform 20"/>
          <p:cNvSpPr>
            <a:spLocks/>
          </p:cNvSpPr>
          <p:nvPr/>
        </p:nvSpPr>
        <p:spPr bwMode="auto">
          <a:xfrm>
            <a:off x="2317750" y="3025775"/>
            <a:ext cx="2687638" cy="346075"/>
          </a:xfrm>
          <a:custGeom>
            <a:avLst/>
            <a:gdLst/>
            <a:ahLst/>
            <a:cxnLst>
              <a:cxn ang="0">
                <a:pos x="0" y="0"/>
              </a:cxn>
              <a:cxn ang="0">
                <a:pos x="0" y="218"/>
              </a:cxn>
              <a:cxn ang="0">
                <a:pos x="1198" y="218"/>
              </a:cxn>
              <a:cxn ang="0">
                <a:pos x="1198" y="0"/>
              </a:cxn>
            </a:cxnLst>
            <a:rect l="0" t="0" r="r" b="b"/>
            <a:pathLst>
              <a:path w="1198" h="218">
                <a:moveTo>
                  <a:pt x="0" y="0"/>
                </a:moveTo>
                <a:lnTo>
                  <a:pt x="0" y="218"/>
                </a:lnTo>
                <a:lnTo>
                  <a:pt x="1198" y="218"/>
                </a:lnTo>
                <a:lnTo>
                  <a:pt x="1198" y="0"/>
                </a:lnTo>
              </a:path>
            </a:pathLst>
          </a:custGeom>
          <a:noFill/>
          <a:ln w="28575" cmpd="sng">
            <a:solidFill>
              <a:schemeClr val="tx1"/>
            </a:solidFill>
            <a:round/>
            <a:headEnd/>
            <a:tailEnd/>
          </a:ln>
          <a:effectLst/>
        </p:spPr>
        <p:txBody>
          <a:bodyPr wrap="none"/>
          <a:lstStyle/>
          <a:p>
            <a:endParaRPr lang="en-CA">
              <a:solidFill>
                <a:srgbClr val="000000"/>
              </a:solidFill>
            </a:endParaRPr>
          </a:p>
        </p:txBody>
      </p:sp>
      <p:sp>
        <p:nvSpPr>
          <p:cNvPr id="31765" name="Freeform 21"/>
          <p:cNvSpPr>
            <a:spLocks/>
          </p:cNvSpPr>
          <p:nvPr/>
        </p:nvSpPr>
        <p:spPr bwMode="auto">
          <a:xfrm>
            <a:off x="4900613" y="2970213"/>
            <a:ext cx="1758950" cy="401637"/>
          </a:xfrm>
          <a:custGeom>
            <a:avLst/>
            <a:gdLst/>
            <a:ahLst/>
            <a:cxnLst>
              <a:cxn ang="0">
                <a:pos x="0" y="327"/>
              </a:cxn>
              <a:cxn ang="0">
                <a:pos x="1089" y="327"/>
              </a:cxn>
              <a:cxn ang="0">
                <a:pos x="1089" y="0"/>
              </a:cxn>
            </a:cxnLst>
            <a:rect l="0" t="0" r="r" b="b"/>
            <a:pathLst>
              <a:path w="1089" h="327">
                <a:moveTo>
                  <a:pt x="0" y="327"/>
                </a:moveTo>
                <a:lnTo>
                  <a:pt x="1089" y="327"/>
                </a:lnTo>
                <a:lnTo>
                  <a:pt x="1089" y="0"/>
                </a:lnTo>
              </a:path>
            </a:pathLst>
          </a:custGeom>
          <a:noFill/>
          <a:ln w="28575" cmpd="sng">
            <a:solidFill>
              <a:schemeClr val="tx1"/>
            </a:solidFill>
            <a:round/>
            <a:headEnd/>
            <a:tailEnd/>
          </a:ln>
          <a:effectLst/>
        </p:spPr>
        <p:txBody>
          <a:bodyPr wrap="none"/>
          <a:lstStyle/>
          <a:p>
            <a:endParaRPr lang="en-CA">
              <a:solidFill>
                <a:srgbClr val="000000"/>
              </a:solidFill>
            </a:endParaRPr>
          </a:p>
        </p:txBody>
      </p:sp>
      <p:grpSp>
        <p:nvGrpSpPr>
          <p:cNvPr id="3" name="Group 22"/>
          <p:cNvGrpSpPr>
            <a:grpSpLocks/>
          </p:cNvGrpSpPr>
          <p:nvPr/>
        </p:nvGrpSpPr>
        <p:grpSpPr bwMode="auto">
          <a:xfrm>
            <a:off x="2117725" y="2176463"/>
            <a:ext cx="381000" cy="914400"/>
            <a:chOff x="1320" y="1725"/>
            <a:chExt cx="240" cy="576"/>
          </a:xfrm>
        </p:grpSpPr>
        <p:grpSp>
          <p:nvGrpSpPr>
            <p:cNvPr id="4" name="Group 23"/>
            <p:cNvGrpSpPr>
              <a:grpSpLocks/>
            </p:cNvGrpSpPr>
            <p:nvPr/>
          </p:nvGrpSpPr>
          <p:grpSpPr bwMode="auto">
            <a:xfrm>
              <a:off x="1320" y="1725"/>
              <a:ext cx="240" cy="576"/>
              <a:chOff x="4512" y="1008"/>
              <a:chExt cx="384" cy="960"/>
            </a:xfrm>
          </p:grpSpPr>
          <p:sp>
            <p:nvSpPr>
              <p:cNvPr id="31768" name="Oval 24"/>
              <p:cNvSpPr>
                <a:spLocks noChangeArrowheads="1"/>
              </p:cNvSpPr>
              <p:nvPr/>
            </p:nvSpPr>
            <p:spPr bwMode="auto">
              <a:xfrm>
                <a:off x="4512" y="1296"/>
                <a:ext cx="384" cy="384"/>
              </a:xfrm>
              <a:prstGeom prst="ellips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69" name="Line 25"/>
              <p:cNvSpPr>
                <a:spLocks noChangeShapeType="1"/>
              </p:cNvSpPr>
              <p:nvPr/>
            </p:nvSpPr>
            <p:spPr bwMode="auto">
              <a:xfrm>
                <a:off x="4704" y="1008"/>
                <a:ext cx="0" cy="288"/>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70" name="Line 26"/>
              <p:cNvSpPr>
                <a:spLocks noChangeShapeType="1"/>
              </p:cNvSpPr>
              <p:nvPr/>
            </p:nvSpPr>
            <p:spPr bwMode="auto">
              <a:xfrm>
                <a:off x="4704" y="1680"/>
                <a:ext cx="0" cy="288"/>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grpSp>
        <p:sp>
          <p:nvSpPr>
            <p:cNvPr id="31771" name="Line 27"/>
            <p:cNvSpPr>
              <a:spLocks noChangeShapeType="1"/>
            </p:cNvSpPr>
            <p:nvPr/>
          </p:nvSpPr>
          <p:spPr bwMode="auto">
            <a:xfrm flipV="1">
              <a:off x="1436" y="1924"/>
              <a:ext cx="0" cy="181"/>
            </a:xfrm>
            <a:prstGeom prst="line">
              <a:avLst/>
            </a:prstGeom>
            <a:noFill/>
            <a:ln w="28575">
              <a:solidFill>
                <a:schemeClr val="tx1"/>
              </a:solidFill>
              <a:round/>
              <a:headEnd/>
              <a:tailEnd type="triangle" w="med" len="med"/>
            </a:ln>
            <a:effectLst/>
          </p:spPr>
          <p:txBody>
            <a:bodyPr wrap="none"/>
            <a:lstStyle/>
            <a:p>
              <a:endParaRPr lang="en-CA">
                <a:solidFill>
                  <a:srgbClr val="000000"/>
                </a:solidFill>
              </a:endParaRPr>
            </a:p>
          </p:txBody>
        </p:sp>
      </p:grpSp>
      <p:grpSp>
        <p:nvGrpSpPr>
          <p:cNvPr id="5" name="Group 28"/>
          <p:cNvGrpSpPr>
            <a:grpSpLocks/>
          </p:cNvGrpSpPr>
          <p:nvPr/>
        </p:nvGrpSpPr>
        <p:grpSpPr bwMode="auto">
          <a:xfrm>
            <a:off x="4748213" y="3351213"/>
            <a:ext cx="457200" cy="384175"/>
            <a:chOff x="1755" y="2450"/>
            <a:chExt cx="288" cy="242"/>
          </a:xfrm>
        </p:grpSpPr>
        <p:grpSp>
          <p:nvGrpSpPr>
            <p:cNvPr id="6" name="Group 29"/>
            <p:cNvGrpSpPr>
              <a:grpSpLocks/>
            </p:cNvGrpSpPr>
            <p:nvPr/>
          </p:nvGrpSpPr>
          <p:grpSpPr bwMode="auto">
            <a:xfrm>
              <a:off x="1755" y="2596"/>
              <a:ext cx="288" cy="96"/>
              <a:chOff x="3792" y="2304"/>
              <a:chExt cx="288" cy="96"/>
            </a:xfrm>
          </p:grpSpPr>
          <p:sp>
            <p:nvSpPr>
              <p:cNvPr id="31774" name="Line 30"/>
              <p:cNvSpPr>
                <a:spLocks noChangeShapeType="1"/>
              </p:cNvSpPr>
              <p:nvPr/>
            </p:nvSpPr>
            <p:spPr bwMode="auto">
              <a:xfrm>
                <a:off x="3792" y="2304"/>
                <a:ext cx="288"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75" name="Line 31"/>
              <p:cNvSpPr>
                <a:spLocks noChangeShapeType="1"/>
              </p:cNvSpPr>
              <p:nvPr/>
            </p:nvSpPr>
            <p:spPr bwMode="auto">
              <a:xfrm>
                <a:off x="3840" y="2352"/>
                <a:ext cx="192"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76" name="Line 32"/>
              <p:cNvSpPr>
                <a:spLocks noChangeShapeType="1"/>
              </p:cNvSpPr>
              <p:nvPr/>
            </p:nvSpPr>
            <p:spPr bwMode="auto">
              <a:xfrm>
                <a:off x="3888" y="2400"/>
                <a:ext cx="96"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grpSp>
        <p:sp>
          <p:nvSpPr>
            <p:cNvPr id="31777" name="Line 33"/>
            <p:cNvSpPr>
              <a:spLocks noChangeShapeType="1"/>
            </p:cNvSpPr>
            <p:nvPr/>
          </p:nvSpPr>
          <p:spPr bwMode="auto">
            <a:xfrm flipV="1">
              <a:off x="1900" y="2450"/>
              <a:ext cx="0" cy="146"/>
            </a:xfrm>
            <a:prstGeom prst="line">
              <a:avLst/>
            </a:prstGeom>
            <a:noFill/>
            <a:ln w="28575">
              <a:solidFill>
                <a:schemeClr val="tx1"/>
              </a:solidFill>
              <a:round/>
              <a:headEnd/>
              <a:tailEnd type="none" w="lg" len="lg"/>
            </a:ln>
            <a:effectLst/>
          </p:spPr>
          <p:txBody>
            <a:bodyPr wrap="none"/>
            <a:lstStyle/>
            <a:p>
              <a:endParaRPr lang="en-CA">
                <a:solidFill>
                  <a:srgbClr val="000000"/>
                </a:solidFill>
              </a:endParaRPr>
            </a:p>
          </p:txBody>
        </p:sp>
      </p:grpSp>
      <p:sp>
        <p:nvSpPr>
          <p:cNvPr id="31778" name="Text Box 34"/>
          <p:cNvSpPr txBox="1">
            <a:spLocks noChangeArrowheads="1"/>
          </p:cNvSpPr>
          <p:nvPr/>
        </p:nvSpPr>
        <p:spPr bwMode="auto">
          <a:xfrm>
            <a:off x="2887663" y="1238250"/>
            <a:ext cx="33655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1</a:t>
            </a:r>
          </a:p>
        </p:txBody>
      </p:sp>
      <p:sp>
        <p:nvSpPr>
          <p:cNvPr id="31779" name="Oval 35"/>
          <p:cNvSpPr>
            <a:spLocks noChangeArrowheads="1"/>
          </p:cNvSpPr>
          <p:nvPr/>
        </p:nvSpPr>
        <p:spPr bwMode="auto">
          <a:xfrm>
            <a:off x="2887663" y="1303338"/>
            <a:ext cx="352425" cy="365125"/>
          </a:xfrm>
          <a:prstGeom prst="ellipse">
            <a:avLst/>
          </a:prstGeom>
          <a:noFill/>
          <a:ln w="9525">
            <a:solidFill>
              <a:schemeClr val="tx1"/>
            </a:solidFill>
            <a:round/>
            <a:headEnd/>
            <a:tailEnd/>
          </a:ln>
          <a:effectLst/>
        </p:spPr>
        <p:txBody>
          <a:bodyPr wrap="none" anchor="ctr"/>
          <a:lstStyle/>
          <a:p>
            <a:endParaRPr lang="en-CA">
              <a:solidFill>
                <a:srgbClr val="000000"/>
              </a:solidFill>
            </a:endParaRPr>
          </a:p>
        </p:txBody>
      </p:sp>
      <p:sp>
        <p:nvSpPr>
          <p:cNvPr id="31780" name="Text Box 36"/>
          <p:cNvSpPr txBox="1">
            <a:spLocks noChangeArrowheads="1"/>
          </p:cNvSpPr>
          <p:nvPr/>
        </p:nvSpPr>
        <p:spPr bwMode="auto">
          <a:xfrm>
            <a:off x="4768850" y="1250950"/>
            <a:ext cx="33655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2</a:t>
            </a:r>
          </a:p>
        </p:txBody>
      </p:sp>
      <p:sp>
        <p:nvSpPr>
          <p:cNvPr id="31781" name="Oval 37"/>
          <p:cNvSpPr>
            <a:spLocks noChangeArrowheads="1"/>
          </p:cNvSpPr>
          <p:nvPr/>
        </p:nvSpPr>
        <p:spPr bwMode="auto">
          <a:xfrm>
            <a:off x="4768850" y="1316038"/>
            <a:ext cx="352425" cy="365125"/>
          </a:xfrm>
          <a:prstGeom prst="ellipse">
            <a:avLst/>
          </a:prstGeom>
          <a:noFill/>
          <a:ln w="9525">
            <a:solidFill>
              <a:schemeClr val="tx1"/>
            </a:solidFill>
            <a:round/>
            <a:headEnd/>
            <a:tailEnd/>
          </a:ln>
          <a:effectLst/>
        </p:spPr>
        <p:txBody>
          <a:bodyPr wrap="none" anchor="ctr"/>
          <a:lstStyle/>
          <a:p>
            <a:endParaRPr lang="en-CA">
              <a:solidFill>
                <a:srgbClr val="000000"/>
              </a:solidFill>
            </a:endParaRPr>
          </a:p>
        </p:txBody>
      </p:sp>
      <p:sp>
        <p:nvSpPr>
          <p:cNvPr id="31782" name="Text Box 38"/>
          <p:cNvSpPr txBox="1">
            <a:spLocks noChangeArrowheads="1"/>
          </p:cNvSpPr>
          <p:nvPr/>
        </p:nvSpPr>
        <p:spPr bwMode="auto">
          <a:xfrm>
            <a:off x="6492875" y="1238250"/>
            <a:ext cx="33655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3</a:t>
            </a:r>
          </a:p>
        </p:txBody>
      </p:sp>
      <p:sp>
        <p:nvSpPr>
          <p:cNvPr id="31783" name="Oval 39"/>
          <p:cNvSpPr>
            <a:spLocks noChangeArrowheads="1"/>
          </p:cNvSpPr>
          <p:nvPr/>
        </p:nvSpPr>
        <p:spPr bwMode="auto">
          <a:xfrm>
            <a:off x="6492875" y="1303338"/>
            <a:ext cx="352425" cy="365125"/>
          </a:xfrm>
          <a:prstGeom prst="ellipse">
            <a:avLst/>
          </a:prstGeom>
          <a:noFill/>
          <a:ln w="9525">
            <a:solidFill>
              <a:schemeClr val="tx1"/>
            </a:solidFill>
            <a:round/>
            <a:headEnd/>
            <a:tailEnd/>
          </a:ln>
          <a:effectLst/>
        </p:spPr>
        <p:txBody>
          <a:bodyPr wrap="none" anchor="ctr"/>
          <a:lstStyle/>
          <a:p>
            <a:endParaRPr lang="en-CA">
              <a:solidFill>
                <a:srgbClr val="000000"/>
              </a:solidFill>
            </a:endParaRPr>
          </a:p>
        </p:txBody>
      </p:sp>
      <p:grpSp>
        <p:nvGrpSpPr>
          <p:cNvPr id="7" name="Group 40"/>
          <p:cNvGrpSpPr>
            <a:grpSpLocks/>
          </p:cNvGrpSpPr>
          <p:nvPr/>
        </p:nvGrpSpPr>
        <p:grpSpPr bwMode="auto">
          <a:xfrm rot="5400000">
            <a:off x="6181725" y="2413001"/>
            <a:ext cx="955675" cy="304800"/>
            <a:chOff x="2880" y="1296"/>
            <a:chExt cx="528" cy="192"/>
          </a:xfrm>
        </p:grpSpPr>
        <p:sp>
          <p:nvSpPr>
            <p:cNvPr id="31785" name="Line 41"/>
            <p:cNvSpPr>
              <a:spLocks noChangeShapeType="1"/>
            </p:cNvSpPr>
            <p:nvPr/>
          </p:nvSpPr>
          <p:spPr bwMode="auto">
            <a:xfrm>
              <a:off x="2880" y="1392"/>
              <a:ext cx="240"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86" name="Line 42"/>
            <p:cNvSpPr>
              <a:spLocks noChangeShapeType="1"/>
            </p:cNvSpPr>
            <p:nvPr/>
          </p:nvSpPr>
          <p:spPr bwMode="auto">
            <a:xfrm>
              <a:off x="3120" y="1296"/>
              <a:ext cx="0" cy="192"/>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87" name="Freeform 43"/>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28575" cmpd="sng">
              <a:solidFill>
                <a:schemeClr val="tx1"/>
              </a:solidFill>
              <a:round/>
              <a:headEnd/>
              <a:tailEnd/>
            </a:ln>
            <a:effectLst/>
          </p:spPr>
          <p:txBody>
            <a:bodyPr wrap="none" anchor="ctr"/>
            <a:lstStyle/>
            <a:p>
              <a:endParaRPr lang="en-CA">
                <a:solidFill>
                  <a:srgbClr val="000000"/>
                </a:solidFill>
              </a:endParaRPr>
            </a:p>
          </p:txBody>
        </p:sp>
        <p:sp>
          <p:nvSpPr>
            <p:cNvPr id="31788" name="Line 44"/>
            <p:cNvSpPr>
              <a:spLocks noChangeShapeType="1"/>
            </p:cNvSpPr>
            <p:nvPr/>
          </p:nvSpPr>
          <p:spPr bwMode="auto">
            <a:xfrm>
              <a:off x="3168" y="1392"/>
              <a:ext cx="240"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grpSp>
      <p:sp>
        <p:nvSpPr>
          <p:cNvPr id="31789" name="Text Box 45"/>
          <p:cNvSpPr txBox="1">
            <a:spLocks noChangeArrowheads="1"/>
          </p:cNvSpPr>
          <p:nvPr/>
        </p:nvSpPr>
        <p:spPr bwMode="auto">
          <a:xfrm>
            <a:off x="1735138" y="2373313"/>
            <a:ext cx="303212"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J</a:t>
            </a:r>
          </a:p>
        </p:txBody>
      </p:sp>
      <p:sp>
        <p:nvSpPr>
          <p:cNvPr id="31790" name="Text Box 46"/>
          <p:cNvSpPr txBox="1">
            <a:spLocks noChangeArrowheads="1"/>
          </p:cNvSpPr>
          <p:nvPr/>
        </p:nvSpPr>
        <p:spPr bwMode="auto">
          <a:xfrm>
            <a:off x="3470857" y="2347913"/>
            <a:ext cx="438150" cy="457200"/>
          </a:xfrm>
          <a:prstGeom prst="rect">
            <a:avLst/>
          </a:prstGeom>
          <a:noFill/>
          <a:ln w="9525">
            <a:noFill/>
            <a:miter lim="800000"/>
            <a:headEnd/>
            <a:tailEnd/>
          </a:ln>
          <a:effectLst/>
        </p:spPr>
        <p:txBody>
          <a:bodyPr wrap="none">
            <a:spAutoFit/>
          </a:bodyPr>
          <a:lstStyle/>
          <a:p>
            <a:r>
              <a:rPr lang="en-US" sz="2400" dirty="0">
                <a:solidFill>
                  <a:srgbClr val="000000"/>
                </a:solidFill>
                <a:latin typeface="Times New Roman" pitchFamily="18" charset="0"/>
              </a:rPr>
              <a:t>g</a:t>
            </a:r>
            <a:r>
              <a:rPr lang="en-US" sz="2400" baseline="-25000" dirty="0">
                <a:solidFill>
                  <a:srgbClr val="000000"/>
                </a:solidFill>
                <a:latin typeface="Times New Roman" pitchFamily="18" charset="0"/>
              </a:rPr>
              <a:t>1</a:t>
            </a:r>
          </a:p>
        </p:txBody>
      </p:sp>
      <p:sp>
        <p:nvSpPr>
          <p:cNvPr id="31791" name="Text Box 47"/>
          <p:cNvSpPr txBox="1">
            <a:spLocks noChangeArrowheads="1"/>
          </p:cNvSpPr>
          <p:nvPr/>
        </p:nvSpPr>
        <p:spPr bwMode="auto">
          <a:xfrm>
            <a:off x="5557838" y="1089025"/>
            <a:ext cx="43815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g</a:t>
            </a:r>
            <a:r>
              <a:rPr lang="en-US" sz="2400" baseline="-25000">
                <a:solidFill>
                  <a:srgbClr val="000000"/>
                </a:solidFill>
                <a:latin typeface="Times New Roman" pitchFamily="18" charset="0"/>
              </a:rPr>
              <a:t>2</a:t>
            </a:r>
          </a:p>
        </p:txBody>
      </p:sp>
      <p:sp>
        <p:nvSpPr>
          <p:cNvPr id="31792" name="Text Box 48"/>
          <p:cNvSpPr txBox="1">
            <a:spLocks noChangeArrowheads="1"/>
          </p:cNvSpPr>
          <p:nvPr/>
        </p:nvSpPr>
        <p:spPr bwMode="auto">
          <a:xfrm>
            <a:off x="6883400" y="2362200"/>
            <a:ext cx="48895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C</a:t>
            </a:r>
            <a:r>
              <a:rPr lang="en-US" sz="2400" baseline="-25000">
                <a:solidFill>
                  <a:srgbClr val="000000"/>
                </a:solidFill>
                <a:latin typeface="Times New Roman" pitchFamily="18" charset="0"/>
              </a:rPr>
              <a:t>2</a:t>
            </a:r>
          </a:p>
        </p:txBody>
      </p:sp>
      <p:grpSp>
        <p:nvGrpSpPr>
          <p:cNvPr id="8" name="Group 49"/>
          <p:cNvGrpSpPr>
            <a:grpSpLocks/>
          </p:cNvGrpSpPr>
          <p:nvPr/>
        </p:nvGrpSpPr>
        <p:grpSpPr bwMode="auto">
          <a:xfrm rot="5400000">
            <a:off x="2855913" y="2478088"/>
            <a:ext cx="979487" cy="230187"/>
            <a:chOff x="2928" y="2256"/>
            <a:chExt cx="864" cy="144"/>
          </a:xfrm>
        </p:grpSpPr>
        <p:sp>
          <p:nvSpPr>
            <p:cNvPr id="31794" name="Line 50"/>
            <p:cNvSpPr>
              <a:spLocks noChangeShapeType="1"/>
            </p:cNvSpPr>
            <p:nvPr/>
          </p:nvSpPr>
          <p:spPr bwMode="auto">
            <a:xfrm>
              <a:off x="2928" y="2334"/>
              <a:ext cx="165"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95" name="Line 51"/>
            <p:cNvSpPr>
              <a:spLocks noChangeShapeType="1"/>
            </p:cNvSpPr>
            <p:nvPr/>
          </p:nvSpPr>
          <p:spPr bwMode="auto">
            <a:xfrm flipV="1">
              <a:off x="3093" y="2256"/>
              <a:ext cx="41" cy="78"/>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96" name="Line 52"/>
            <p:cNvSpPr>
              <a:spLocks noChangeShapeType="1"/>
            </p:cNvSpPr>
            <p:nvPr/>
          </p:nvSpPr>
          <p:spPr bwMode="auto">
            <a:xfrm>
              <a:off x="3134" y="2256"/>
              <a:ext cx="61" cy="144"/>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97" name="Line 53"/>
            <p:cNvSpPr>
              <a:spLocks noChangeShapeType="1"/>
            </p:cNvSpPr>
            <p:nvPr/>
          </p:nvSpPr>
          <p:spPr bwMode="auto">
            <a:xfrm flipV="1">
              <a:off x="3195" y="2256"/>
              <a:ext cx="72" cy="144"/>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98" name="Line 54"/>
            <p:cNvSpPr>
              <a:spLocks noChangeShapeType="1"/>
            </p:cNvSpPr>
            <p:nvPr/>
          </p:nvSpPr>
          <p:spPr bwMode="auto">
            <a:xfrm>
              <a:off x="3267" y="2256"/>
              <a:ext cx="72" cy="144"/>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799" name="Line 55"/>
            <p:cNvSpPr>
              <a:spLocks noChangeShapeType="1"/>
            </p:cNvSpPr>
            <p:nvPr/>
          </p:nvSpPr>
          <p:spPr bwMode="auto">
            <a:xfrm flipV="1">
              <a:off x="3339" y="2256"/>
              <a:ext cx="62" cy="144"/>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800" name="Line 56"/>
            <p:cNvSpPr>
              <a:spLocks noChangeShapeType="1"/>
            </p:cNvSpPr>
            <p:nvPr/>
          </p:nvSpPr>
          <p:spPr bwMode="auto">
            <a:xfrm>
              <a:off x="3401" y="2256"/>
              <a:ext cx="62" cy="144"/>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801" name="Line 57"/>
            <p:cNvSpPr>
              <a:spLocks noChangeShapeType="1"/>
            </p:cNvSpPr>
            <p:nvPr/>
          </p:nvSpPr>
          <p:spPr bwMode="auto">
            <a:xfrm flipV="1">
              <a:off x="3463" y="2256"/>
              <a:ext cx="72" cy="144"/>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802" name="Line 58"/>
            <p:cNvSpPr>
              <a:spLocks noChangeShapeType="1"/>
            </p:cNvSpPr>
            <p:nvPr/>
          </p:nvSpPr>
          <p:spPr bwMode="auto">
            <a:xfrm>
              <a:off x="3535" y="2256"/>
              <a:ext cx="62" cy="144"/>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803" name="Line 59"/>
            <p:cNvSpPr>
              <a:spLocks noChangeShapeType="1"/>
            </p:cNvSpPr>
            <p:nvPr/>
          </p:nvSpPr>
          <p:spPr bwMode="auto">
            <a:xfrm flipV="1">
              <a:off x="3597" y="2322"/>
              <a:ext cx="41" cy="78"/>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804" name="Line 60"/>
            <p:cNvSpPr>
              <a:spLocks noChangeShapeType="1"/>
            </p:cNvSpPr>
            <p:nvPr/>
          </p:nvSpPr>
          <p:spPr bwMode="auto">
            <a:xfrm>
              <a:off x="3638" y="2322"/>
              <a:ext cx="154"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grpSp>
      <p:sp>
        <p:nvSpPr>
          <p:cNvPr id="31805" name="Line 61"/>
          <p:cNvSpPr>
            <a:spLocks noChangeShapeType="1"/>
          </p:cNvSpPr>
          <p:nvPr/>
        </p:nvSpPr>
        <p:spPr bwMode="auto">
          <a:xfrm flipV="1">
            <a:off x="3327400" y="1770063"/>
            <a:ext cx="0" cy="431800"/>
          </a:xfrm>
          <a:prstGeom prst="line">
            <a:avLst/>
          </a:prstGeom>
          <a:noFill/>
          <a:ln w="28575">
            <a:solidFill>
              <a:schemeClr val="tx1"/>
            </a:solidFill>
            <a:round/>
            <a:headEnd/>
            <a:tailEnd/>
          </a:ln>
          <a:effectLst/>
        </p:spPr>
        <p:txBody>
          <a:bodyPr wrap="none"/>
          <a:lstStyle/>
          <a:p>
            <a:endParaRPr lang="en-CA">
              <a:solidFill>
                <a:srgbClr val="000000"/>
              </a:solidFill>
            </a:endParaRPr>
          </a:p>
        </p:txBody>
      </p:sp>
      <p:sp>
        <p:nvSpPr>
          <p:cNvPr id="31806" name="Line 62"/>
          <p:cNvSpPr>
            <a:spLocks noChangeShapeType="1"/>
          </p:cNvSpPr>
          <p:nvPr/>
        </p:nvSpPr>
        <p:spPr bwMode="auto">
          <a:xfrm flipV="1">
            <a:off x="3352800" y="2933700"/>
            <a:ext cx="0" cy="431800"/>
          </a:xfrm>
          <a:prstGeom prst="line">
            <a:avLst/>
          </a:prstGeom>
          <a:noFill/>
          <a:ln w="28575">
            <a:solidFill>
              <a:schemeClr val="tx1"/>
            </a:solidFill>
            <a:round/>
            <a:headEnd/>
            <a:tailEnd/>
          </a:ln>
          <a:effectLst/>
        </p:spPr>
        <p:txBody>
          <a:bodyPr wrap="none"/>
          <a:lstStyle/>
          <a:p>
            <a:endParaRPr lang="en-CA">
              <a:solidFill>
                <a:srgbClr val="000000"/>
              </a:solidFill>
            </a:endParaRPr>
          </a:p>
        </p:txBody>
      </p:sp>
      <p:grpSp>
        <p:nvGrpSpPr>
          <p:cNvPr id="9" name="Group 68"/>
          <p:cNvGrpSpPr>
            <a:grpSpLocks/>
          </p:cNvGrpSpPr>
          <p:nvPr/>
        </p:nvGrpSpPr>
        <p:grpSpPr bwMode="auto">
          <a:xfrm rot="5400000">
            <a:off x="4522787" y="2413001"/>
            <a:ext cx="955675" cy="304800"/>
            <a:chOff x="2880" y="1296"/>
            <a:chExt cx="528" cy="192"/>
          </a:xfrm>
        </p:grpSpPr>
        <p:sp>
          <p:nvSpPr>
            <p:cNvPr id="31813" name="Line 69"/>
            <p:cNvSpPr>
              <a:spLocks noChangeShapeType="1"/>
            </p:cNvSpPr>
            <p:nvPr/>
          </p:nvSpPr>
          <p:spPr bwMode="auto">
            <a:xfrm>
              <a:off x="2880" y="1392"/>
              <a:ext cx="240"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814" name="Line 70"/>
            <p:cNvSpPr>
              <a:spLocks noChangeShapeType="1"/>
            </p:cNvSpPr>
            <p:nvPr/>
          </p:nvSpPr>
          <p:spPr bwMode="auto">
            <a:xfrm>
              <a:off x="3120" y="1296"/>
              <a:ext cx="0" cy="192"/>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sp>
          <p:nvSpPr>
            <p:cNvPr id="31815" name="Freeform 71"/>
            <p:cNvSpPr>
              <a:spLocks/>
            </p:cNvSpPr>
            <p:nvPr/>
          </p:nvSpPr>
          <p:spPr bwMode="auto">
            <a:xfrm>
              <a:off x="3168" y="1296"/>
              <a:ext cx="48" cy="192"/>
            </a:xfrm>
            <a:custGeom>
              <a:avLst/>
              <a:gdLst/>
              <a:ahLst/>
              <a:cxnLst>
                <a:cxn ang="0">
                  <a:pos x="48" y="192"/>
                </a:cxn>
                <a:cxn ang="0">
                  <a:pos x="0" y="96"/>
                </a:cxn>
                <a:cxn ang="0">
                  <a:pos x="48" y="0"/>
                </a:cxn>
              </a:cxnLst>
              <a:rect l="0" t="0" r="r" b="b"/>
              <a:pathLst>
                <a:path w="48" h="192">
                  <a:moveTo>
                    <a:pt x="48" y="192"/>
                  </a:moveTo>
                  <a:cubicBezTo>
                    <a:pt x="24" y="160"/>
                    <a:pt x="0" y="128"/>
                    <a:pt x="0" y="96"/>
                  </a:cubicBezTo>
                  <a:cubicBezTo>
                    <a:pt x="0" y="64"/>
                    <a:pt x="40" y="16"/>
                    <a:pt x="48" y="0"/>
                  </a:cubicBezTo>
                </a:path>
              </a:pathLst>
            </a:custGeom>
            <a:noFill/>
            <a:ln w="28575" cmpd="sng">
              <a:solidFill>
                <a:schemeClr val="tx1"/>
              </a:solidFill>
              <a:round/>
              <a:headEnd/>
              <a:tailEnd/>
            </a:ln>
            <a:effectLst/>
          </p:spPr>
          <p:txBody>
            <a:bodyPr wrap="none" anchor="ctr"/>
            <a:lstStyle/>
            <a:p>
              <a:endParaRPr lang="en-CA">
                <a:solidFill>
                  <a:srgbClr val="000000"/>
                </a:solidFill>
              </a:endParaRPr>
            </a:p>
          </p:txBody>
        </p:sp>
        <p:sp>
          <p:nvSpPr>
            <p:cNvPr id="31816" name="Line 72"/>
            <p:cNvSpPr>
              <a:spLocks noChangeShapeType="1"/>
            </p:cNvSpPr>
            <p:nvPr/>
          </p:nvSpPr>
          <p:spPr bwMode="auto">
            <a:xfrm>
              <a:off x="3168" y="1392"/>
              <a:ext cx="240" cy="0"/>
            </a:xfrm>
            <a:prstGeom prst="line">
              <a:avLst/>
            </a:prstGeom>
            <a:noFill/>
            <a:ln w="28575">
              <a:solidFill>
                <a:schemeClr val="tx1"/>
              </a:solidFill>
              <a:round/>
              <a:headEnd/>
              <a:tailEnd/>
            </a:ln>
            <a:effectLst/>
          </p:spPr>
          <p:txBody>
            <a:bodyPr wrap="none" anchor="ctr"/>
            <a:lstStyle/>
            <a:p>
              <a:endParaRPr lang="en-CA">
                <a:solidFill>
                  <a:srgbClr val="000000"/>
                </a:solidFill>
              </a:endParaRPr>
            </a:p>
          </p:txBody>
        </p:sp>
      </p:grpSp>
      <p:sp>
        <p:nvSpPr>
          <p:cNvPr id="31817" name="Text Box 73"/>
          <p:cNvSpPr txBox="1">
            <a:spLocks noChangeArrowheads="1"/>
          </p:cNvSpPr>
          <p:nvPr/>
        </p:nvSpPr>
        <p:spPr bwMode="auto">
          <a:xfrm>
            <a:off x="5119688" y="2362200"/>
            <a:ext cx="488950" cy="457200"/>
          </a:xfrm>
          <a:prstGeom prst="rect">
            <a:avLst/>
          </a:prstGeom>
          <a:noFill/>
          <a:ln w="9525">
            <a:noFill/>
            <a:miter lim="800000"/>
            <a:headEnd/>
            <a:tailEnd/>
          </a:ln>
          <a:effectLst/>
        </p:spPr>
        <p:txBody>
          <a:bodyPr wrap="none">
            <a:spAutoFit/>
          </a:bodyPr>
          <a:lstStyle/>
          <a:p>
            <a:r>
              <a:rPr lang="en-US" sz="2400">
                <a:solidFill>
                  <a:srgbClr val="000000"/>
                </a:solidFill>
                <a:latin typeface="Times New Roman" pitchFamily="18" charset="0"/>
              </a:rPr>
              <a:t>C</a:t>
            </a:r>
            <a:r>
              <a:rPr lang="en-US" sz="2400" baseline="-25000">
                <a:solidFill>
                  <a:srgbClr val="000000"/>
                </a:solidFill>
                <a:latin typeface="Times New Roman" pitchFamily="18" charset="0"/>
              </a:rPr>
              <a:t>1</a:t>
            </a:r>
          </a:p>
        </p:txBody>
      </p:sp>
      <p:graphicFrame>
        <p:nvGraphicFramePr>
          <p:cNvPr id="31818" name="Object 74"/>
          <p:cNvGraphicFramePr>
            <a:graphicFrameLocks noChangeAspect="1"/>
          </p:cNvGraphicFramePr>
          <p:nvPr/>
        </p:nvGraphicFramePr>
        <p:xfrm>
          <a:off x="3481388" y="1016000"/>
          <a:ext cx="1327150" cy="487363"/>
        </p:xfrm>
        <a:graphic>
          <a:graphicData uri="http://schemas.openxmlformats.org/presentationml/2006/ole">
            <p:oleObj spid="_x0000_s84994" name="Equation" r:id="rId4" imgW="622080" imgH="228600" progId="Equation.3">
              <p:embed/>
            </p:oleObj>
          </a:graphicData>
        </a:graphic>
      </p:graphicFrame>
      <p:graphicFrame>
        <p:nvGraphicFramePr>
          <p:cNvPr id="31819" name="Object 75"/>
          <p:cNvGraphicFramePr>
            <a:graphicFrameLocks noChangeAspect="1"/>
          </p:cNvGraphicFramePr>
          <p:nvPr/>
        </p:nvGraphicFramePr>
        <p:xfrm>
          <a:off x="563563" y="3862388"/>
          <a:ext cx="7642225" cy="2482850"/>
        </p:xfrm>
        <a:graphic>
          <a:graphicData uri="http://schemas.openxmlformats.org/presentationml/2006/ole">
            <p:oleObj spid="_x0000_s84995" name="Equation" r:id="rId5" imgW="2819160" imgH="914400" progId="Equation.3">
              <p:embed/>
            </p:oleObj>
          </a:graphicData>
        </a:graphic>
      </p:graphicFrame>
      <p:sp>
        <p:nvSpPr>
          <p:cNvPr id="80" name="TextBox 79"/>
          <p:cNvSpPr txBox="1"/>
          <p:nvPr/>
        </p:nvSpPr>
        <p:spPr>
          <a:xfrm>
            <a:off x="3966348" y="1575264"/>
            <a:ext cx="288032" cy="369332"/>
          </a:xfrm>
          <a:prstGeom prst="rect">
            <a:avLst/>
          </a:prstGeom>
          <a:noFill/>
        </p:spPr>
        <p:txBody>
          <a:bodyPr wrap="square" rtlCol="0">
            <a:spAutoFit/>
          </a:bodyPr>
          <a:lstStyle/>
          <a:p>
            <a:r>
              <a:rPr lang="en-US" dirty="0" smtClean="0">
                <a:solidFill>
                  <a:srgbClr val="000000"/>
                </a:solidFill>
              </a:rPr>
              <a:t>+</a:t>
            </a:r>
            <a:endParaRPr lang="en-US" dirty="0">
              <a:solidFill>
                <a:srgbClr val="000000"/>
              </a:solidFill>
            </a:endParaRPr>
          </a:p>
        </p:txBody>
      </p:sp>
      <p:sp>
        <p:nvSpPr>
          <p:cNvPr id="81" name="TextBox 80"/>
          <p:cNvSpPr txBox="1"/>
          <p:nvPr/>
        </p:nvSpPr>
        <p:spPr>
          <a:xfrm>
            <a:off x="4197084" y="1549436"/>
            <a:ext cx="288032" cy="369332"/>
          </a:xfrm>
          <a:prstGeom prst="rect">
            <a:avLst/>
          </a:prstGeom>
          <a:noFill/>
        </p:spPr>
        <p:txBody>
          <a:bodyPr wrap="square" rtlCol="0">
            <a:spAutoFit/>
          </a:bodyPr>
          <a:lstStyle/>
          <a:p>
            <a:r>
              <a:rPr lang="en-US" dirty="0" smtClean="0">
                <a:solidFill>
                  <a:srgbClr val="000000"/>
                </a:solidFill>
              </a:rPr>
              <a:t>-</a:t>
            </a:r>
            <a:endParaRPr lang="en-US" dirty="0">
              <a:solidFill>
                <a:srgbClr val="000000"/>
              </a:solidFill>
            </a:endParaRPr>
          </a:p>
        </p:txBody>
      </p:sp>
      <p:sp>
        <p:nvSpPr>
          <p:cNvPr id="84" name="Line 27"/>
          <p:cNvSpPr>
            <a:spLocks noChangeShapeType="1"/>
          </p:cNvSpPr>
          <p:nvPr/>
        </p:nvSpPr>
        <p:spPr bwMode="auto">
          <a:xfrm>
            <a:off x="3923928" y="2132856"/>
            <a:ext cx="576064" cy="694"/>
          </a:xfrm>
          <a:prstGeom prst="line">
            <a:avLst/>
          </a:prstGeom>
          <a:noFill/>
          <a:ln w="28575">
            <a:solidFill>
              <a:schemeClr val="tx1"/>
            </a:solidFill>
            <a:round/>
            <a:headEnd/>
            <a:tailEnd type="triangle" w="med" len="med"/>
          </a:ln>
          <a:effectLst/>
        </p:spPr>
        <p:txBody>
          <a:bodyPr wrap="none"/>
          <a:lstStyle/>
          <a:p>
            <a:endParaRPr lang="en-CA">
              <a:solidFill>
                <a:srgbClr val="000000"/>
              </a:solidFill>
            </a:endParaRPr>
          </a:p>
        </p:txBody>
      </p:sp>
      <p:sp>
        <p:nvSpPr>
          <p:cNvPr id="85" name="Text Box 46"/>
          <p:cNvSpPr txBox="1">
            <a:spLocks noChangeArrowheads="1"/>
          </p:cNvSpPr>
          <p:nvPr/>
        </p:nvSpPr>
        <p:spPr bwMode="auto">
          <a:xfrm>
            <a:off x="4074838" y="2044256"/>
            <a:ext cx="287258" cy="461665"/>
          </a:xfrm>
          <a:prstGeom prst="rect">
            <a:avLst/>
          </a:prstGeom>
          <a:noFill/>
          <a:ln w="9525">
            <a:noFill/>
            <a:miter lim="800000"/>
            <a:headEnd/>
            <a:tailEnd/>
          </a:ln>
          <a:effectLst/>
        </p:spPr>
        <p:txBody>
          <a:bodyPr wrap="none">
            <a:spAutoFit/>
          </a:bodyPr>
          <a:lstStyle/>
          <a:p>
            <a:r>
              <a:rPr lang="en-US" sz="2400" dirty="0" smtClean="0">
                <a:solidFill>
                  <a:srgbClr val="000000"/>
                </a:solidFill>
                <a:latin typeface="Times New Roman" pitchFamily="18" charset="0"/>
              </a:rPr>
              <a:t>I</a:t>
            </a:r>
            <a:endParaRPr lang="en-US" sz="2400" baseline="-25000" dirty="0">
              <a:solidFill>
                <a:srgbClr val="000000"/>
              </a:solidFill>
              <a:latin typeface="Times New Roman" pitchFamily="18"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1381</TotalTime>
  <Words>948</Words>
  <Application>Microsoft Office PowerPoint</Application>
  <PresentationFormat>On-screen Show (4:3)</PresentationFormat>
  <Paragraphs>445</Paragraphs>
  <Slides>46</Slides>
  <Notes>46</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46</vt:i4>
      </vt:variant>
    </vt:vector>
  </HeadingPairs>
  <TitlesOfParts>
    <vt:vector size="50" baseType="lpstr">
      <vt:lpstr>Default Design</vt:lpstr>
      <vt:lpstr>1_Default Design</vt:lpstr>
      <vt:lpstr>2_Default Design</vt:lpstr>
      <vt:lpstr>Equation</vt:lpstr>
      <vt:lpstr>Slide 1</vt:lpstr>
      <vt:lpstr>Slide 2</vt:lpstr>
      <vt:lpstr>Slide 3</vt:lpstr>
      <vt:lpstr>Slide 4</vt:lpstr>
      <vt:lpstr>Slide 5</vt:lpstr>
      <vt:lpstr>Slide 6</vt:lpstr>
      <vt:lpstr>Nodal Analysis by Inspection</vt:lpstr>
      <vt:lpstr>Nodal Analysis by Inspection</vt:lpstr>
      <vt:lpstr>Nodal Analysis by Inspection: Example</vt:lpstr>
      <vt:lpstr>Nodal Analysis by Inspection</vt:lpstr>
      <vt:lpstr>Nodal Analysis by Inspection</vt:lpstr>
      <vt:lpstr>Capacitor Stamp</vt:lpstr>
      <vt:lpstr>Example: Using capacitor stamp</vt:lpstr>
      <vt:lpstr>Slide 14</vt:lpstr>
      <vt:lpstr>Slide 15</vt:lpstr>
      <vt:lpstr>Slide 16</vt:lpstr>
      <vt:lpstr>Voltage Source Stamp</vt:lpstr>
      <vt:lpstr>Slide 18</vt:lpstr>
      <vt:lpstr>Slide 19</vt:lpstr>
      <vt:lpstr>Slide 20</vt:lpstr>
      <vt:lpstr>Inductor Stamp</vt:lpstr>
      <vt:lpstr>Slide 22</vt:lpstr>
      <vt:lpstr>Slide 23</vt:lpstr>
      <vt:lpstr>Slide 24</vt:lpstr>
      <vt:lpstr>Short Circuit</vt:lpstr>
      <vt:lpstr>Short circuit Stamp</vt:lpstr>
      <vt:lpstr>Modified Nodal Analysis</vt:lpstr>
      <vt:lpstr>Slide 28</vt:lpstr>
      <vt:lpstr>Slide 29</vt:lpstr>
      <vt:lpstr>Slide 30</vt:lpstr>
      <vt:lpstr>Slide 31</vt:lpstr>
      <vt:lpstr>Slide 32</vt:lpstr>
      <vt:lpstr>Voltage Controlled Current Source</vt:lpstr>
      <vt:lpstr>Slide 34</vt:lpstr>
      <vt:lpstr>Example</vt:lpstr>
      <vt:lpstr>VCCS Stamp</vt:lpstr>
      <vt:lpstr>Slide 37</vt:lpstr>
      <vt:lpstr>Slide 38</vt:lpstr>
      <vt:lpstr>Slide 39</vt:lpstr>
      <vt:lpstr>Slide 40</vt:lpstr>
      <vt:lpstr>Slide 41</vt:lpstr>
      <vt:lpstr>Slide 42</vt:lpstr>
      <vt:lpstr>Slide 43</vt:lpstr>
      <vt:lpstr>Slide 44</vt:lpstr>
      <vt:lpstr>VCVS Stamp</vt:lpstr>
      <vt:lpstr>Example</vt:lpstr>
    </vt:vector>
  </TitlesOfParts>
  <Company>Carleton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Michel Nakhla</dc:creator>
  <cp:lastModifiedBy>Michel Nakhla</cp:lastModifiedBy>
  <cp:revision>145</cp:revision>
  <dcterms:created xsi:type="dcterms:W3CDTF">2005-01-12T21:02:44Z</dcterms:created>
  <dcterms:modified xsi:type="dcterms:W3CDTF">2013-09-11T18:26:50Z</dcterms:modified>
</cp:coreProperties>
</file>