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311" r:id="rId11"/>
    <p:sldId id="312" r:id="rId12"/>
    <p:sldId id="313" r:id="rId13"/>
    <p:sldId id="314" r:id="rId14"/>
    <p:sldId id="295" r:id="rId15"/>
    <p:sldId id="296" r:id="rId16"/>
    <p:sldId id="297" r:id="rId17"/>
    <p:sldId id="298" r:id="rId18"/>
    <p:sldId id="299" r:id="rId19"/>
    <p:sldId id="300" r:id="rId20"/>
    <p:sldId id="301" r:id="rId21"/>
    <p:sldId id="302" r:id="rId22"/>
    <p:sldId id="303" r:id="rId23"/>
    <p:sldId id="304" r:id="rId24"/>
    <p:sldId id="305" r:id="rId25"/>
    <p:sldId id="306" r:id="rId26"/>
    <p:sldId id="307" r:id="rId27"/>
    <p:sldId id="308" r:id="rId28"/>
    <p:sldId id="309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D11D-6C84-4159-A9BE-DBCE22B90E61}" type="datetimeFigureOut">
              <a:rPr lang="en-CA" smtClean="0"/>
              <a:t>2014-09-29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EB5F9-B2C0-4260-B6D2-B58DF23C3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24318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D11D-6C84-4159-A9BE-DBCE22B90E61}" type="datetimeFigureOut">
              <a:rPr lang="en-CA" smtClean="0"/>
              <a:t>2014-09-29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EB5F9-B2C0-4260-B6D2-B58DF23C3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87542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D11D-6C84-4159-A9BE-DBCE22B90E61}" type="datetimeFigureOut">
              <a:rPr lang="en-CA" smtClean="0"/>
              <a:t>2014-09-29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EB5F9-B2C0-4260-B6D2-B58DF23C3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7857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D11D-6C84-4159-A9BE-DBCE22B90E61}" type="datetimeFigureOut">
              <a:rPr lang="en-CA" smtClean="0"/>
              <a:t>2014-09-29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EB5F9-B2C0-4260-B6D2-B58DF23C3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9230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D11D-6C84-4159-A9BE-DBCE22B90E61}" type="datetimeFigureOut">
              <a:rPr lang="en-CA" smtClean="0"/>
              <a:t>2014-09-29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EB5F9-B2C0-4260-B6D2-B58DF23C3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5785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D11D-6C84-4159-A9BE-DBCE22B90E61}" type="datetimeFigureOut">
              <a:rPr lang="en-CA" smtClean="0"/>
              <a:t>2014-09-29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EB5F9-B2C0-4260-B6D2-B58DF23C3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84182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D11D-6C84-4159-A9BE-DBCE22B90E61}" type="datetimeFigureOut">
              <a:rPr lang="en-CA" smtClean="0"/>
              <a:t>2014-09-29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EB5F9-B2C0-4260-B6D2-B58DF23C3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82003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D11D-6C84-4159-A9BE-DBCE22B90E61}" type="datetimeFigureOut">
              <a:rPr lang="en-CA" smtClean="0"/>
              <a:t>2014-09-29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EB5F9-B2C0-4260-B6D2-B58DF23C3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42566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D11D-6C84-4159-A9BE-DBCE22B90E61}" type="datetimeFigureOut">
              <a:rPr lang="en-CA" smtClean="0"/>
              <a:t>2014-09-29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EB5F9-B2C0-4260-B6D2-B58DF23C3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19826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D11D-6C84-4159-A9BE-DBCE22B90E61}" type="datetimeFigureOut">
              <a:rPr lang="en-CA" smtClean="0"/>
              <a:t>2014-09-29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EB5F9-B2C0-4260-B6D2-B58DF23C3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96771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D11D-6C84-4159-A9BE-DBCE22B90E61}" type="datetimeFigureOut">
              <a:rPr lang="en-CA" smtClean="0"/>
              <a:t>2014-09-29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EB5F9-B2C0-4260-B6D2-B58DF23C3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184482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10972800" cy="1371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981200"/>
            <a:ext cx="538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38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670660-C65B-4444-B0CB-A2EF51DE25C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15064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D6D11D-6C84-4159-A9BE-DBCE22B90E61}" type="datetimeFigureOut">
              <a:rPr lang="en-CA" smtClean="0"/>
              <a:t>2014-09-29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EB5F9-B2C0-4260-B6D2-B58DF23C3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18412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Z71LzCJPCyU&amp;feature=fvwrel" TargetMode="External"/><Relationship Id="rId2" Type="http://schemas.openxmlformats.org/officeDocument/2006/relationships/hyperlink" Target="http://www.youtube.com/watch?v=QbKw0_v2clo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1.psych.purdue.edu/Magniphi/index.html" TargetMode="External"/><Relationship Id="rId2" Type="http://schemas.openxmlformats.org/officeDocument/2006/relationships/hyperlink" Target="http://www.youtube.com/watch?v=SE70zzs75tE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hyperlink" Target="http://www.sapdesignguild.org/goodies/optical_illusions/perspective.html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hCV2Ba5wrcs" TargetMode="External"/><Relationship Id="rId2" Type="http://schemas.openxmlformats.org/officeDocument/2006/relationships/hyperlink" Target="http://www.youtube.com/watch?v=Q45diWsVbHY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youtube.com/watch?v=Ttd0YjXF0no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z9Sen1HTu5o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hyperlink" Target="http://library.thinkquest.org/05aug/01744/shepard_tabletop_illusion.htm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Visual Organization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en-US" sz="2000" dirty="0" smtClean="0">
                <a:effectLst/>
              </a:rPr>
              <a:t>Sensation</a:t>
            </a:r>
          </a:p>
          <a:p>
            <a:pPr lvl="1"/>
            <a:r>
              <a:rPr lang="en-US" altLang="en-US" sz="1800" dirty="0" smtClean="0">
                <a:effectLst/>
              </a:rPr>
              <a:t>Detection of environmental energies (electromagnetic radiation) by photoreceptors</a:t>
            </a:r>
          </a:p>
          <a:p>
            <a:pPr lvl="1"/>
            <a:r>
              <a:rPr lang="en-US" altLang="en-US" sz="1800" dirty="0" smtClean="0">
                <a:effectLst/>
              </a:rPr>
              <a:t>Transduction</a:t>
            </a:r>
          </a:p>
          <a:p>
            <a:r>
              <a:rPr lang="en-US" altLang="en-US" sz="2000" dirty="0" smtClean="0">
                <a:effectLst/>
              </a:rPr>
              <a:t>Perception</a:t>
            </a:r>
          </a:p>
          <a:p>
            <a:pPr lvl="1"/>
            <a:r>
              <a:rPr lang="en-US" altLang="en-US" sz="1800" dirty="0" smtClean="0">
                <a:effectLst/>
              </a:rPr>
              <a:t>Feature Detection</a:t>
            </a:r>
          </a:p>
          <a:p>
            <a:pPr lvl="2"/>
            <a:r>
              <a:rPr lang="en-US" altLang="en-US" sz="1400" dirty="0" smtClean="0"/>
              <a:t>E.g., lines, angles, </a:t>
            </a:r>
            <a:r>
              <a:rPr lang="en-US" altLang="en-US" sz="1400" dirty="0" err="1" smtClean="0"/>
              <a:t>colour</a:t>
            </a:r>
            <a:endParaRPr lang="en-US" altLang="en-US" sz="1400" dirty="0" smtClean="0"/>
          </a:p>
          <a:p>
            <a:pPr lvl="1"/>
            <a:r>
              <a:rPr lang="en-US" altLang="en-US" sz="1800" dirty="0" smtClean="0"/>
              <a:t>Depth</a:t>
            </a:r>
            <a:endParaRPr lang="en-US" altLang="en-US" sz="1800" dirty="0" smtClean="0">
              <a:effectLst/>
            </a:endParaRPr>
          </a:p>
          <a:p>
            <a:pPr lvl="1"/>
            <a:r>
              <a:rPr lang="en-US" altLang="en-US" sz="1800" dirty="0" smtClean="0">
                <a:effectLst/>
              </a:rPr>
              <a:t>Organization of features into meaningful objects or scenes</a:t>
            </a:r>
          </a:p>
          <a:p>
            <a:pPr lvl="2"/>
            <a:r>
              <a:rPr lang="en-US" altLang="en-US" sz="1600" dirty="0" smtClean="0">
                <a:effectLst/>
              </a:rPr>
              <a:t>Organization in to a </a:t>
            </a:r>
            <a:r>
              <a:rPr lang="en-US" altLang="en-US" sz="1600" b="1" dirty="0" smtClean="0">
                <a:effectLst/>
              </a:rPr>
              <a:t>gestalt</a:t>
            </a:r>
          </a:p>
          <a:p>
            <a:pPr lvl="2"/>
            <a:r>
              <a:rPr lang="en-US" altLang="en-US" sz="1600" dirty="0" smtClean="0">
                <a:effectLst/>
              </a:rPr>
              <a:t>An organized whole</a:t>
            </a:r>
            <a:endParaRPr lang="en-US" altLang="en-US" sz="1600" dirty="0" smtClean="0">
              <a:solidFill>
                <a:srgbClr val="FF0000"/>
              </a:solidFill>
              <a:effectLst/>
            </a:endParaRPr>
          </a:p>
          <a:p>
            <a:pPr lvl="1"/>
            <a:r>
              <a:rPr lang="en-US" altLang="en-US" sz="1800" dirty="0" smtClean="0">
                <a:effectLst/>
              </a:rPr>
              <a:t>Gestalt psychologists identify principles of organization</a:t>
            </a:r>
          </a:p>
          <a:p>
            <a:pPr lvl="2"/>
            <a:r>
              <a:rPr lang="en-US" altLang="en-US" sz="1600" dirty="0" smtClean="0">
                <a:effectLst/>
              </a:rPr>
              <a:t>Principles of image </a:t>
            </a:r>
            <a:r>
              <a:rPr lang="en-US" altLang="en-US" sz="1600" i="1" dirty="0" smtClean="0">
                <a:effectLst/>
              </a:rPr>
              <a:t>construction</a:t>
            </a:r>
          </a:p>
          <a:p>
            <a:endParaRPr lang="en-CA" dirty="0"/>
          </a:p>
        </p:txBody>
      </p:sp>
      <p:pic>
        <p:nvPicPr>
          <p:cNvPr id="8" name="Picture 11" descr="Myers9e_fig_6_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564" y="1543606"/>
            <a:ext cx="2521744" cy="2603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http://1.bp.blogspot.com/-49HLUfsTgek/TduJ9BBA6WI/AAAAAAAAAHA/HSCKUy9uFio/s1600/closure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90261" y="4333701"/>
            <a:ext cx="2162175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http://t0.gstatic.com/images?q=tbn:ANd9GcTVCXLpVq8J3NOwgfgiRAJu79sewz5BBeQgVFBe6w0W0GjJ4Rn1r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724900" y="4333701"/>
            <a:ext cx="2057400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73198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Grp="1" noChangeArrowheads="1"/>
          </p:cNvSpPr>
          <p:nvPr>
            <p:ph type="title"/>
          </p:nvPr>
        </p:nvSpPr>
        <p:spPr>
          <a:xfrm>
            <a:off x="1981200" y="381000"/>
            <a:ext cx="8229600" cy="762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dirty="0"/>
              <a:t>Form Perception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143000"/>
            <a:ext cx="4038600" cy="4953000"/>
          </a:xfrm>
        </p:spPr>
        <p:txBody>
          <a:bodyPr>
            <a:normAutofit fontScale="925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000" dirty="0"/>
              <a:t>Figure and Ground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1800" dirty="0"/>
              <a:t>Figures constitute the objects we perceive and with which we interact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1800" dirty="0"/>
              <a:t>Ground is the background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000" dirty="0"/>
              <a:t>Edge/boundary detection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1800" dirty="0"/>
              <a:t>The boundary or edge belongs to the figure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000" dirty="0">
                <a:solidFill>
                  <a:srgbClr val="FF0000"/>
                </a:solidFill>
              </a:rPr>
              <a:t>Cues </a:t>
            </a:r>
            <a:r>
              <a:rPr lang="en-US" altLang="en-US" sz="2000" dirty="0" smtClean="0">
                <a:solidFill>
                  <a:srgbClr val="FF0000"/>
                </a:solidFill>
              </a:rPr>
              <a:t>for boundary/edge perception(NOT </a:t>
            </a:r>
            <a:r>
              <a:rPr lang="en-US" altLang="en-US" sz="2000" dirty="0">
                <a:solidFill>
                  <a:srgbClr val="FF0000"/>
                </a:solidFill>
              </a:rPr>
              <a:t>IN TEXT)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1800" dirty="0">
                <a:solidFill>
                  <a:srgbClr val="FF0000"/>
                </a:solidFill>
              </a:rPr>
              <a:t>Convex, symmetric, smaller in area, enclosed, or surrounded are more likely to be seen as the figure than are regions that are concave, asymmetric, larger in area, or surrounding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1800" dirty="0">
                <a:solidFill>
                  <a:srgbClr val="FF0000"/>
                </a:solidFill>
              </a:rPr>
              <a:t>Depth cues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1800" dirty="0">
                <a:solidFill>
                  <a:srgbClr val="FF0000"/>
                </a:solidFill>
              </a:rPr>
              <a:t>Experience (</a:t>
            </a:r>
            <a:r>
              <a:rPr lang="en-US" altLang="en-US" sz="1800" dirty="0" smtClean="0">
                <a:solidFill>
                  <a:srgbClr val="FF0000"/>
                </a:solidFill>
              </a:rPr>
              <a:t>Top-down processing)</a:t>
            </a:r>
            <a:endParaRPr lang="en-US" altLang="en-US" sz="1800" dirty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en-US" altLang="en-US" sz="2000" dirty="0"/>
          </a:p>
        </p:txBody>
      </p:sp>
      <p:pic>
        <p:nvPicPr>
          <p:cNvPr id="3076" name="Picture 8" descr="450px-FigureGroundPerceptionFigure2NewConvexitySmallAreaSymmetryEnclos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219201"/>
            <a:ext cx="4286250" cy="260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0" descr="ANd9GcQnweDdSshXGXExtHHzXS6E05YhgXJzceqKic3l85JxKRUh090A5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4294434"/>
            <a:ext cx="268605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6" descr="ANd9GcTUyBXbjOegmD39wGrCh6ZwAuZaMf9O5_3ze35sTuo-bnMnePF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3895727"/>
            <a:ext cx="1544796" cy="2321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1933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1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14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>
          <a:xfrm>
            <a:off x="1981200" y="381000"/>
            <a:ext cx="8229600" cy="762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dirty="0"/>
              <a:t>Ambiguous Figure-Ground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447800"/>
            <a:ext cx="3505200" cy="3048000"/>
          </a:xfrm>
        </p:spPr>
        <p:txBody>
          <a:bodyPr>
            <a:normAutofit fontScale="85000" lnSpcReduction="10000"/>
          </a:bodyPr>
          <a:lstStyle/>
          <a:p>
            <a:pPr eaLnBrk="1" hangingPunct="1">
              <a:defRPr/>
            </a:pPr>
            <a:r>
              <a:rPr lang="en-US" dirty="0" smtClean="0"/>
              <a:t>Cues are ambiguous</a:t>
            </a:r>
          </a:p>
          <a:p>
            <a:pPr lvl="1">
              <a:defRPr/>
            </a:pPr>
            <a:r>
              <a:rPr lang="en-US" dirty="0" smtClean="0"/>
              <a:t>Both “figures” have convex components</a:t>
            </a:r>
          </a:p>
          <a:p>
            <a:pPr lvl="1">
              <a:defRPr/>
            </a:pPr>
            <a:r>
              <a:rPr lang="en-US" dirty="0" smtClean="0"/>
              <a:t>Both are symmetric</a:t>
            </a:r>
          </a:p>
          <a:p>
            <a:pPr lvl="1">
              <a:defRPr/>
            </a:pPr>
            <a:r>
              <a:rPr lang="en-US" dirty="0" smtClean="0"/>
              <a:t>Areas are roughly equal</a:t>
            </a:r>
          </a:p>
          <a:p>
            <a:pPr lvl="1">
              <a:defRPr/>
            </a:pPr>
            <a:r>
              <a:rPr lang="en-US" dirty="0" smtClean="0"/>
              <a:t>In the bottom image, both figures are enclosed</a:t>
            </a:r>
          </a:p>
          <a:p>
            <a:pPr lvl="1">
              <a:defRPr/>
            </a:pPr>
            <a:r>
              <a:rPr lang="en-US" dirty="0" smtClean="0"/>
              <a:t>We have experience with both faces and vases (or people and columns)</a:t>
            </a:r>
          </a:p>
          <a:p>
            <a:pPr lvl="1">
              <a:defRPr/>
            </a:pPr>
            <a:endParaRPr lang="en-US" dirty="0"/>
          </a:p>
          <a:p>
            <a:pPr lvl="1" eaLnBrk="1" hangingPunct="1">
              <a:defRPr/>
            </a:pPr>
            <a:endParaRPr lang="en-US" dirty="0"/>
          </a:p>
        </p:txBody>
      </p:sp>
      <p:pic>
        <p:nvPicPr>
          <p:cNvPr id="2" name="Picture 10" descr="mental8-8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4343400"/>
            <a:ext cx="3695700" cy="231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2" descr="Pictu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1295401"/>
            <a:ext cx="2495550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14" descr="gestalt_figure_ground_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4572000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16" descr="figure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1811" y="1295400"/>
            <a:ext cx="1962150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3673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Grp="1" noChangeArrowheads="1"/>
          </p:cNvSpPr>
          <p:nvPr>
            <p:ph type="title"/>
          </p:nvPr>
        </p:nvSpPr>
        <p:spPr>
          <a:xfrm>
            <a:off x="1905000" y="228601"/>
            <a:ext cx="8229600" cy="639763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sz="4000" dirty="0"/>
              <a:t>Grouping: Proximity</a:t>
            </a:r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143000"/>
            <a:ext cx="2819400" cy="2590800"/>
          </a:xfrm>
        </p:spPr>
        <p:txBody>
          <a:bodyPr/>
          <a:lstStyle/>
          <a:p>
            <a:pPr eaLnBrk="1" hangingPunct="1"/>
            <a:r>
              <a:rPr lang="en-US" altLang="en-US"/>
              <a:t>Proximity</a:t>
            </a:r>
          </a:p>
          <a:p>
            <a:pPr lvl="1" eaLnBrk="1" hangingPunct="1"/>
            <a:r>
              <a:rPr lang="en-US" altLang="en-US"/>
              <a:t>We perceive things that are nearby as belonging together</a:t>
            </a:r>
          </a:p>
          <a:p>
            <a:pPr lvl="1" eaLnBrk="1" hangingPunct="1"/>
            <a:endParaRPr lang="en-US" altLang="en-US"/>
          </a:p>
        </p:txBody>
      </p:sp>
      <p:pic>
        <p:nvPicPr>
          <p:cNvPr id="5124" name="Picture 17" descr="Myers9e_fig_6_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990600"/>
            <a:ext cx="4497388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20" descr="gestalt_figure_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833813"/>
            <a:ext cx="251460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Rectangle 21"/>
          <p:cNvSpPr>
            <a:spLocks noChangeArrowheads="1"/>
          </p:cNvSpPr>
          <p:nvPr/>
        </p:nvSpPr>
        <p:spPr bwMode="auto">
          <a:xfrm>
            <a:off x="4343400" y="3810000"/>
            <a:ext cx="3200400" cy="28194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pic>
        <p:nvPicPr>
          <p:cNvPr id="5127" name="Picture 22" descr="gestalt_law_of_proximity_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900488"/>
            <a:ext cx="2895600" cy="264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Oval 23"/>
          <p:cNvSpPr>
            <a:spLocks noChangeArrowheads="1"/>
          </p:cNvSpPr>
          <p:nvPr/>
        </p:nvSpPr>
        <p:spPr bwMode="auto">
          <a:xfrm>
            <a:off x="5867400" y="762000"/>
            <a:ext cx="2209800" cy="1905000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pic>
        <p:nvPicPr>
          <p:cNvPr id="5129" name="Picture 26" descr="proximity0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8263" y="3819526"/>
            <a:ext cx="2743200" cy="280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3453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Grp="1" noChangeArrowheads="1"/>
          </p:cNvSpPr>
          <p:nvPr>
            <p:ph type="title"/>
          </p:nvPr>
        </p:nvSpPr>
        <p:spPr>
          <a:xfrm>
            <a:off x="1981200" y="228600"/>
            <a:ext cx="8229600" cy="6858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4000" dirty="0"/>
              <a:t>Grouping: Similarity</a:t>
            </a:r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295400"/>
            <a:ext cx="3429000" cy="4800600"/>
          </a:xfrm>
        </p:spPr>
        <p:txBody>
          <a:bodyPr/>
          <a:lstStyle/>
          <a:p>
            <a:pPr eaLnBrk="1" hangingPunct="1"/>
            <a:r>
              <a:rPr lang="en-US" altLang="en-US"/>
              <a:t>Similarity</a:t>
            </a:r>
          </a:p>
          <a:p>
            <a:pPr lvl="1" eaLnBrk="1" hangingPunct="1"/>
            <a:r>
              <a:rPr lang="en-US" altLang="en-US"/>
              <a:t>We perceive similar figures as belonging together</a:t>
            </a:r>
          </a:p>
        </p:txBody>
      </p:sp>
      <p:pic>
        <p:nvPicPr>
          <p:cNvPr id="6148" name="Picture 9" descr="Dec09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810000"/>
            <a:ext cx="4495800" cy="296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10" descr="gestalt_figure_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848101"/>
            <a:ext cx="2590800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11" descr="Myers9e_fig_6_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990600"/>
            <a:ext cx="4497388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1" name="Rectangle 12"/>
          <p:cNvSpPr>
            <a:spLocks noChangeArrowheads="1"/>
          </p:cNvSpPr>
          <p:nvPr/>
        </p:nvSpPr>
        <p:spPr bwMode="auto">
          <a:xfrm>
            <a:off x="6019800" y="5791200"/>
            <a:ext cx="2286000" cy="381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6152" name="Oval 13"/>
          <p:cNvSpPr>
            <a:spLocks noChangeArrowheads="1"/>
          </p:cNvSpPr>
          <p:nvPr/>
        </p:nvSpPr>
        <p:spPr bwMode="auto">
          <a:xfrm>
            <a:off x="8458200" y="685800"/>
            <a:ext cx="2209800" cy="1905000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6153" name="Oval 14"/>
          <p:cNvSpPr>
            <a:spLocks noChangeArrowheads="1"/>
          </p:cNvSpPr>
          <p:nvPr/>
        </p:nvSpPr>
        <p:spPr bwMode="auto">
          <a:xfrm>
            <a:off x="6019800" y="3810000"/>
            <a:ext cx="4648200" cy="1676400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</p:spTree>
    <p:extLst>
      <p:ext uri="{BB962C8B-B14F-4D97-AF65-F5344CB8AC3E}">
        <p14:creationId xmlns:p14="http://schemas.microsoft.com/office/powerpoint/2010/main" val="754896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>
          <a:xfrm>
            <a:off x="1905000" y="152400"/>
            <a:ext cx="8229600" cy="6858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4000" dirty="0"/>
              <a:t>Grouping: Continuity</a:t>
            </a:r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905000" y="1371600"/>
            <a:ext cx="3581400" cy="3657600"/>
          </a:xfrm>
        </p:spPr>
        <p:txBody>
          <a:bodyPr/>
          <a:lstStyle/>
          <a:p>
            <a:pPr eaLnBrk="1" hangingPunct="1"/>
            <a:r>
              <a:rPr lang="en-US" altLang="en-US" sz="2400"/>
              <a:t>Continuity</a:t>
            </a:r>
          </a:p>
          <a:p>
            <a:pPr lvl="1" eaLnBrk="1" hangingPunct="1"/>
            <a:r>
              <a:rPr lang="en-US" altLang="en-US" sz="2000"/>
              <a:t>We perceive smooth, continuous patterns, rather than discontinuous ones</a:t>
            </a:r>
          </a:p>
          <a:p>
            <a:pPr lvl="1" eaLnBrk="1" hangingPunct="1"/>
            <a:r>
              <a:rPr lang="en-US" altLang="en-US" sz="2000"/>
              <a:t>Thus, elements that are arranged on a line or a curve are perceived to be more related</a:t>
            </a:r>
          </a:p>
        </p:txBody>
      </p:sp>
      <p:sp>
        <p:nvSpPr>
          <p:cNvPr id="14344" name="AutoShape 8"/>
          <p:cNvSpPr>
            <a:spLocks noChangeArrowheads="1"/>
          </p:cNvSpPr>
          <p:nvPr/>
        </p:nvSpPr>
        <p:spPr bwMode="auto">
          <a:xfrm rot="-5400000">
            <a:off x="6934200" y="3886200"/>
            <a:ext cx="609600" cy="609600"/>
          </a:xfrm>
          <a:prstGeom prst="flowChartDelay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14345" name="AutoShape 9"/>
          <p:cNvSpPr>
            <a:spLocks noChangeArrowheads="1"/>
          </p:cNvSpPr>
          <p:nvPr/>
        </p:nvSpPr>
        <p:spPr bwMode="auto">
          <a:xfrm rot="5400000">
            <a:off x="7543800" y="5105400"/>
            <a:ext cx="609600" cy="609600"/>
          </a:xfrm>
          <a:prstGeom prst="flowChartDelay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14346" name="AutoShape 10"/>
          <p:cNvSpPr>
            <a:spLocks noChangeArrowheads="1"/>
          </p:cNvSpPr>
          <p:nvPr/>
        </p:nvSpPr>
        <p:spPr bwMode="auto">
          <a:xfrm rot="-5400000">
            <a:off x="6934200" y="4495800"/>
            <a:ext cx="609600" cy="609600"/>
          </a:xfrm>
          <a:prstGeom prst="flowChartDelay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14347" name="AutoShape 11"/>
          <p:cNvSpPr>
            <a:spLocks noChangeArrowheads="1"/>
          </p:cNvSpPr>
          <p:nvPr/>
        </p:nvSpPr>
        <p:spPr bwMode="auto">
          <a:xfrm rot="5400000">
            <a:off x="8763000" y="5105400"/>
            <a:ext cx="609600" cy="609600"/>
          </a:xfrm>
          <a:prstGeom prst="flowChartDelay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14348" name="AutoShape 12"/>
          <p:cNvSpPr>
            <a:spLocks noChangeArrowheads="1"/>
          </p:cNvSpPr>
          <p:nvPr/>
        </p:nvSpPr>
        <p:spPr bwMode="auto">
          <a:xfrm rot="-5400000">
            <a:off x="8153400" y="4495800"/>
            <a:ext cx="609600" cy="609600"/>
          </a:xfrm>
          <a:prstGeom prst="flowChartDelay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7177" name="AutoShape 13"/>
          <p:cNvSpPr>
            <a:spLocks noChangeArrowheads="1"/>
          </p:cNvSpPr>
          <p:nvPr/>
        </p:nvSpPr>
        <p:spPr bwMode="auto">
          <a:xfrm rot="5400000">
            <a:off x="6324600" y="5105400"/>
            <a:ext cx="609600" cy="609600"/>
          </a:xfrm>
          <a:prstGeom prst="flowChartDelay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14361" name="AutoShape 25"/>
          <p:cNvSpPr>
            <a:spLocks noChangeArrowheads="1"/>
          </p:cNvSpPr>
          <p:nvPr/>
        </p:nvSpPr>
        <p:spPr bwMode="auto">
          <a:xfrm rot="-5400000">
            <a:off x="8153400" y="3886200"/>
            <a:ext cx="609600" cy="609600"/>
          </a:xfrm>
          <a:prstGeom prst="flowChartDelay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14362" name="AutoShape 26"/>
          <p:cNvSpPr>
            <a:spLocks noChangeArrowheads="1"/>
          </p:cNvSpPr>
          <p:nvPr/>
        </p:nvSpPr>
        <p:spPr bwMode="auto">
          <a:xfrm rot="-5400000">
            <a:off x="9372600" y="4495800"/>
            <a:ext cx="609600" cy="609600"/>
          </a:xfrm>
          <a:prstGeom prst="flowChartDelay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14363" name="AutoShape 27"/>
          <p:cNvSpPr>
            <a:spLocks noChangeArrowheads="1"/>
          </p:cNvSpPr>
          <p:nvPr/>
        </p:nvSpPr>
        <p:spPr bwMode="auto">
          <a:xfrm rot="-5400000">
            <a:off x="9372600" y="3886200"/>
            <a:ext cx="609600" cy="609600"/>
          </a:xfrm>
          <a:prstGeom prst="flowChartDelay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14364" name="AutoShape 28"/>
          <p:cNvSpPr>
            <a:spLocks noChangeArrowheads="1"/>
          </p:cNvSpPr>
          <p:nvPr/>
        </p:nvSpPr>
        <p:spPr bwMode="auto">
          <a:xfrm rot="5400000">
            <a:off x="8763000" y="5715000"/>
            <a:ext cx="609600" cy="609600"/>
          </a:xfrm>
          <a:prstGeom prst="flowChartDelay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14366" name="AutoShape 30"/>
          <p:cNvSpPr>
            <a:spLocks noChangeArrowheads="1"/>
          </p:cNvSpPr>
          <p:nvPr/>
        </p:nvSpPr>
        <p:spPr bwMode="auto">
          <a:xfrm rot="5400000">
            <a:off x="7543800" y="5715000"/>
            <a:ext cx="609600" cy="609600"/>
          </a:xfrm>
          <a:prstGeom prst="flowChartDelay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pic>
        <p:nvPicPr>
          <p:cNvPr id="7183" name="Picture 36" descr="Myers9e_fig_6_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914400"/>
            <a:ext cx="4497388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4" name="Oval 37"/>
          <p:cNvSpPr>
            <a:spLocks noChangeArrowheads="1"/>
          </p:cNvSpPr>
          <p:nvPr/>
        </p:nvSpPr>
        <p:spPr bwMode="auto">
          <a:xfrm>
            <a:off x="5562600" y="2514600"/>
            <a:ext cx="2743200" cy="1143000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</p:spTree>
    <p:extLst>
      <p:ext uri="{BB962C8B-B14F-4D97-AF65-F5344CB8AC3E}">
        <p14:creationId xmlns:p14="http://schemas.microsoft.com/office/powerpoint/2010/main" val="14624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4" grpId="0" animBg="1"/>
      <p:bldP spid="14345" grpId="0" animBg="1"/>
      <p:bldP spid="14346" grpId="0" animBg="1"/>
      <p:bldP spid="14347" grpId="0" animBg="1"/>
      <p:bldP spid="14348" grpId="0" animBg="1"/>
      <p:bldP spid="14361" grpId="0" animBg="1"/>
      <p:bldP spid="14362" grpId="0" animBg="1"/>
      <p:bldP spid="14363" grpId="0" animBg="1"/>
      <p:bldP spid="14364" grpId="0" animBg="1"/>
      <p:bldP spid="1436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title"/>
          </p:nvPr>
        </p:nvSpPr>
        <p:spPr>
          <a:xfrm>
            <a:off x="1981200" y="457200"/>
            <a:ext cx="8229600" cy="6858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4000" dirty="0"/>
              <a:t>Grouping: Connectedness</a:t>
            </a: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0"/>
            <a:ext cx="4038600" cy="4495800"/>
          </a:xfrm>
        </p:spPr>
        <p:txBody>
          <a:bodyPr/>
          <a:lstStyle/>
          <a:p>
            <a:pPr eaLnBrk="1" hangingPunct="1"/>
            <a:r>
              <a:rPr lang="en-US" altLang="en-US"/>
              <a:t>Connectedness</a:t>
            </a:r>
          </a:p>
          <a:p>
            <a:pPr lvl="1" eaLnBrk="1" hangingPunct="1"/>
            <a:r>
              <a:rPr lang="en-US" altLang="en-US"/>
              <a:t>Things that are linked are perceived as belonging together</a:t>
            </a:r>
          </a:p>
          <a:p>
            <a:pPr lvl="1" eaLnBrk="1" hangingPunct="1"/>
            <a:endParaRPr lang="en-US" altLang="en-US"/>
          </a:p>
        </p:txBody>
      </p:sp>
      <p:pic>
        <p:nvPicPr>
          <p:cNvPr id="8196" name="Picture 12" descr="Myers9e_fig_6_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295400"/>
            <a:ext cx="4497388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Oval 13"/>
          <p:cNvSpPr>
            <a:spLocks noChangeArrowheads="1"/>
          </p:cNvSpPr>
          <p:nvPr/>
        </p:nvSpPr>
        <p:spPr bwMode="auto">
          <a:xfrm>
            <a:off x="8305800" y="2971800"/>
            <a:ext cx="2362200" cy="1143000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pic>
        <p:nvPicPr>
          <p:cNvPr id="8198" name="Picture 15" descr="gestalt-uniform-connectedness-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1" y="4267201"/>
            <a:ext cx="2143125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17" descr="gestalt-uniform-connectedness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1" y="4267201"/>
            <a:ext cx="2143125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18" descr="anomaly0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1" y="4691063"/>
            <a:ext cx="40481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6775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28600"/>
            <a:ext cx="8229600" cy="762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dirty="0"/>
              <a:t>Grouping: Closure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295400"/>
            <a:ext cx="3429000" cy="4800600"/>
          </a:xfrm>
        </p:spPr>
        <p:txBody>
          <a:bodyPr/>
          <a:lstStyle/>
          <a:p>
            <a:pPr eaLnBrk="1" hangingPunct="1"/>
            <a:r>
              <a:rPr lang="en-US" altLang="en-US"/>
              <a:t>Closure</a:t>
            </a:r>
          </a:p>
          <a:p>
            <a:pPr lvl="1" eaLnBrk="1" hangingPunct="1"/>
            <a:r>
              <a:rPr lang="en-US" altLang="en-US"/>
              <a:t>We tend to fill in gaps to create a complete, whole object</a:t>
            </a:r>
          </a:p>
        </p:txBody>
      </p:sp>
      <p:pic>
        <p:nvPicPr>
          <p:cNvPr id="9220" name="Picture 7" descr="closure_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1" y="4572001"/>
            <a:ext cx="1933575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8" descr="Myers9e_6UN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343401"/>
            <a:ext cx="4572000" cy="210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9" descr="Myers9e_fig_6_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1" y="1066800"/>
            <a:ext cx="3027363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350520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4800600"/>
            <a:ext cx="1905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1543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Grp="1" noChangeArrowheads="1"/>
          </p:cNvSpPr>
          <p:nvPr>
            <p:ph type="title"/>
          </p:nvPr>
        </p:nvSpPr>
        <p:spPr>
          <a:xfrm>
            <a:off x="1981200" y="381000"/>
            <a:ext cx="8229600" cy="9144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dirty="0"/>
              <a:t>Impossible Doghouse</a:t>
            </a:r>
          </a:p>
        </p:txBody>
      </p:sp>
      <p:sp>
        <p:nvSpPr>
          <p:cNvPr id="1024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0" y="1295400"/>
            <a:ext cx="7239000" cy="1600200"/>
          </a:xfrm>
        </p:spPr>
        <p:txBody>
          <a:bodyPr/>
          <a:lstStyle/>
          <a:p>
            <a:pPr eaLnBrk="1" hangingPunct="1"/>
            <a:r>
              <a:rPr lang="en-US" altLang="en-US"/>
              <a:t>Principles of continuity and closure cause this illusion</a:t>
            </a:r>
          </a:p>
        </p:txBody>
      </p:sp>
      <p:pic>
        <p:nvPicPr>
          <p:cNvPr id="10244" name="Picture 7" descr="12673_MyersPsy8e_f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3276601"/>
            <a:ext cx="3144838" cy="319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8" descr="12673_MyersPsy8e_6UN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3276600"/>
            <a:ext cx="318135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149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381000"/>
            <a:ext cx="8229600" cy="8382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dirty="0"/>
              <a:t>Bottom-Up </a:t>
            </a:r>
            <a:r>
              <a:rPr lang="en-US" sz="4000" dirty="0" smtClean="0"/>
              <a:t>Vs. </a:t>
            </a:r>
            <a:r>
              <a:rPr lang="en-US" sz="4000" dirty="0"/>
              <a:t>Top-Down Processing</a:t>
            </a:r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184857" y="1533792"/>
            <a:ext cx="3505200" cy="510540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400" dirty="0"/>
              <a:t>Bottom-Up Processing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dirty="0"/>
              <a:t>Stimulus energy detection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dirty="0"/>
              <a:t>Feature detection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dirty="0"/>
              <a:t>Organization into </a:t>
            </a:r>
            <a:r>
              <a:rPr lang="en-US" dirty="0" smtClean="0"/>
              <a:t>perception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dirty="0" smtClean="0"/>
              <a:t>Most of what we perceive is the result of this processing</a:t>
            </a:r>
            <a:endParaRPr lang="en-US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dirty="0"/>
              <a:t>Top-Down Processing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dirty="0" smtClean="0"/>
              <a:t>Context, experience, expectation impact perception </a:t>
            </a:r>
          </a:p>
          <a:p>
            <a:pPr lvl="2">
              <a:lnSpc>
                <a:spcPct val="80000"/>
              </a:lnSpc>
              <a:defRPr/>
            </a:pPr>
            <a:r>
              <a:rPr lang="en-US" dirty="0" smtClean="0"/>
              <a:t>Context effects</a:t>
            </a:r>
          </a:p>
          <a:p>
            <a:pPr lvl="2">
              <a:lnSpc>
                <a:spcPct val="80000"/>
              </a:lnSpc>
              <a:defRPr/>
            </a:pPr>
            <a:r>
              <a:rPr lang="en-US" dirty="0" smtClean="0"/>
              <a:t>Perceptual set</a:t>
            </a:r>
          </a:p>
          <a:p>
            <a:pPr lvl="1">
              <a:lnSpc>
                <a:spcPct val="80000"/>
              </a:lnSpc>
              <a:defRPr/>
            </a:pPr>
            <a:r>
              <a:rPr lang="en-US" dirty="0" smtClean="0">
                <a:solidFill>
                  <a:srgbClr val="FF0000"/>
                </a:solidFill>
              </a:rPr>
              <a:t>Phonemic restoration effect</a:t>
            </a:r>
            <a:endParaRPr lang="en-US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US" sz="1800" dirty="0"/>
          </a:p>
        </p:txBody>
      </p:sp>
      <p:sp>
        <p:nvSpPr>
          <p:cNvPr id="45059" name="AutoShape 8" descr="Z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pic>
        <p:nvPicPr>
          <p:cNvPr id="45060" name="Picture 10" descr="ANd9GcTBrCxECqnmdoQeq5tsQbHqCp4eUmNDWLcP-z0MaLDaqbQaEH9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0269" y="3345656"/>
            <a:ext cx="2743200" cy="47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1" name="Picture 14" descr="b_or_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01001" y="4183064"/>
            <a:ext cx="2347913" cy="180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2" name="Picture 27" descr="bor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29226" y="4191000"/>
            <a:ext cx="2466975" cy="179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8" name="Rectangle 8"/>
          <p:cNvSpPr>
            <a:spLocks noChangeArrowheads="1"/>
          </p:cNvSpPr>
          <p:nvPr/>
        </p:nvSpPr>
        <p:spPr bwMode="auto">
          <a:xfrm>
            <a:off x="9601200" y="5105400"/>
            <a:ext cx="762000" cy="838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09" name="Rectangle 9"/>
          <p:cNvSpPr>
            <a:spLocks noChangeArrowheads="1"/>
          </p:cNvSpPr>
          <p:nvPr/>
        </p:nvSpPr>
        <p:spPr bwMode="auto">
          <a:xfrm>
            <a:off x="8077200" y="5105400"/>
            <a:ext cx="762000" cy="838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9601200" y="4191000"/>
            <a:ext cx="762000" cy="838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11" name="Rectangle 11"/>
          <p:cNvSpPr>
            <a:spLocks noChangeArrowheads="1"/>
          </p:cNvSpPr>
          <p:nvPr/>
        </p:nvSpPr>
        <p:spPr bwMode="auto">
          <a:xfrm>
            <a:off x="8001000" y="4191000"/>
            <a:ext cx="762000" cy="838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12" name="Rectangle 12"/>
          <p:cNvSpPr>
            <a:spLocks noChangeArrowheads="1"/>
          </p:cNvSpPr>
          <p:nvPr/>
        </p:nvSpPr>
        <p:spPr bwMode="auto">
          <a:xfrm>
            <a:off x="5410200" y="4648200"/>
            <a:ext cx="762000" cy="762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13" name="Rectangle 13"/>
          <p:cNvSpPr>
            <a:spLocks noChangeArrowheads="1"/>
          </p:cNvSpPr>
          <p:nvPr/>
        </p:nvSpPr>
        <p:spPr bwMode="auto">
          <a:xfrm>
            <a:off x="6096000" y="5334000"/>
            <a:ext cx="762000" cy="609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14" name="Rectangle 14"/>
          <p:cNvSpPr>
            <a:spLocks noChangeArrowheads="1"/>
          </p:cNvSpPr>
          <p:nvPr/>
        </p:nvSpPr>
        <p:spPr bwMode="auto">
          <a:xfrm>
            <a:off x="6172200" y="4267200"/>
            <a:ext cx="685800" cy="5334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15" name="Rectangle 15"/>
          <p:cNvSpPr>
            <a:spLocks noChangeArrowheads="1"/>
          </p:cNvSpPr>
          <p:nvPr/>
        </p:nvSpPr>
        <p:spPr bwMode="auto">
          <a:xfrm>
            <a:off x="6858000" y="4648200"/>
            <a:ext cx="762000" cy="762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Text Box 24"/>
          <p:cNvSpPr txBox="1">
            <a:spLocks noChangeArrowheads="1"/>
          </p:cNvSpPr>
          <p:nvPr/>
        </p:nvSpPr>
        <p:spPr bwMode="auto">
          <a:xfrm>
            <a:off x="5248543" y="1600200"/>
            <a:ext cx="2084388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“Mary had a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a little lamb whose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fleece was white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as snow.”</a:t>
            </a:r>
          </a:p>
        </p:txBody>
      </p:sp>
      <p:sp>
        <p:nvSpPr>
          <p:cNvPr id="17" name="Text Box 26"/>
          <p:cNvSpPr txBox="1">
            <a:spLocks noChangeArrowheads="1"/>
          </p:cNvSpPr>
          <p:nvPr/>
        </p:nvSpPr>
        <p:spPr bwMode="auto">
          <a:xfrm>
            <a:off x="9971783" y="1737518"/>
            <a:ext cx="2022475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“It was found that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the </a:t>
            </a:r>
            <a:r>
              <a:rPr lang="en-US" altLang="en-US" sz="1800" i="1" u="sng" dirty="0"/>
              <a:t>wh</a:t>
            </a:r>
            <a:r>
              <a:rPr lang="en-US" altLang="en-US" sz="1800" dirty="0"/>
              <a:t>eel was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on the axle.”</a:t>
            </a:r>
          </a:p>
        </p:txBody>
      </p:sp>
      <p:sp>
        <p:nvSpPr>
          <p:cNvPr id="18" name="Text Box 25"/>
          <p:cNvSpPr txBox="1">
            <a:spLocks noChangeArrowheads="1"/>
          </p:cNvSpPr>
          <p:nvPr/>
        </p:nvSpPr>
        <p:spPr bwMode="auto">
          <a:xfrm>
            <a:off x="7620000" y="1524255"/>
            <a:ext cx="2303886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“The state governors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met with </a:t>
            </a:r>
            <a:r>
              <a:rPr lang="en-US" altLang="en-US" sz="1600" dirty="0" smtClean="0"/>
              <a:t>their respective legi</a:t>
            </a:r>
            <a:r>
              <a:rPr lang="en-US" altLang="en-US" sz="1600" i="1" u="sng" dirty="0" smtClean="0"/>
              <a:t>sla</a:t>
            </a:r>
            <a:r>
              <a:rPr lang="en-US" altLang="en-US" sz="1600" dirty="0" smtClean="0"/>
              <a:t>tures </a:t>
            </a:r>
            <a:r>
              <a:rPr lang="en-US" altLang="en-US" sz="1600" dirty="0"/>
              <a:t>convening </a:t>
            </a:r>
            <a:r>
              <a:rPr lang="en-US" altLang="en-US" sz="1600" dirty="0" smtClean="0"/>
              <a:t>in the </a:t>
            </a:r>
            <a:r>
              <a:rPr lang="en-US" altLang="en-US" sz="1600" dirty="0"/>
              <a:t>capital city.”</a:t>
            </a:r>
          </a:p>
        </p:txBody>
      </p:sp>
    </p:spTree>
    <p:extLst>
      <p:ext uri="{BB962C8B-B14F-4D97-AF65-F5344CB8AC3E}">
        <p14:creationId xmlns:p14="http://schemas.microsoft.com/office/powerpoint/2010/main" val="1938024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1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81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819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819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8" grpId="0" animBg="1"/>
      <p:bldP spid="51209" grpId="0" animBg="1"/>
      <p:bldP spid="51210" grpId="0" animBg="1"/>
      <p:bldP spid="51211" grpId="0" animBg="1"/>
      <p:bldP spid="51212" grpId="0" animBg="1"/>
      <p:bldP spid="51212" grpId="1" animBg="1"/>
      <p:bldP spid="51213" grpId="0" animBg="1"/>
      <p:bldP spid="51214" grpId="0" animBg="1"/>
      <p:bldP spid="51215" grpId="0" animBg="1"/>
      <p:bldP spid="51215" grpId="1" animBg="1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>
              <a:defRPr/>
            </a:pPr>
            <a:r>
              <a:rPr lang="en-US" dirty="0"/>
              <a:t>Bottom-Up VS Top-Down Processing</a:t>
            </a:r>
          </a:p>
        </p:txBody>
      </p:sp>
      <p:pic>
        <p:nvPicPr>
          <p:cNvPr id="46083" name="Picture 3" descr="Myers9e_fig_6_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1981201"/>
            <a:ext cx="4572000" cy="172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886200" y="1981201"/>
            <a:ext cx="1524000" cy="1725613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5429250" y="1981201"/>
            <a:ext cx="1581150" cy="1725613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7010400" y="1974851"/>
            <a:ext cx="1524000" cy="1725613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884613" y="1981201"/>
            <a:ext cx="1524000" cy="1725613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7032625" y="1970088"/>
            <a:ext cx="1524000" cy="1725612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431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6085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381000"/>
            <a:ext cx="82296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/>
              <a:t>Bottom-Up VS Top-Down Processing</a:t>
            </a:r>
          </a:p>
        </p:txBody>
      </p:sp>
      <p:pic>
        <p:nvPicPr>
          <p:cNvPr id="1026" name="Picture 2" descr="http://www.financialsense.com/sites/default/files/users/u98/images/2012/2012-09-06-duc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1" y="1768353"/>
            <a:ext cx="1971417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olorful du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415" y="2395171"/>
            <a:ext cx="1552575" cy="120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Duck-Rabbit_illusion_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19801" y="2088172"/>
            <a:ext cx="4362667" cy="2941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http://factmonster.files.wordpress.com/2011/11/duck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989" y="1464652"/>
            <a:ext cx="11430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fc04.deviantart.net/fs50/i/2009/311/9/6/Rabbit_Head_01_by_88_Lawstock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978" y="4089888"/>
            <a:ext cx="1943830" cy="161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mariacelestecarballo.com/images/drawing/history/02_rabbit_head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6601" y="3756512"/>
            <a:ext cx="1621824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img.answcdn.com/view:feature/getty/Animal_Life/56373f79/84189536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147" y="4899513"/>
            <a:ext cx="1580857" cy="1317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916723" y="1768354"/>
            <a:ext cx="1959694" cy="1725613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785574" y="3815583"/>
            <a:ext cx="1524000" cy="1027054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5967046" y="1768352"/>
            <a:ext cx="4415421" cy="3641848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3738987" y="4882170"/>
            <a:ext cx="1590698" cy="1334725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634785" y="4036706"/>
            <a:ext cx="2091498" cy="1725613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3967989" y="2414281"/>
            <a:ext cx="1524000" cy="119783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3967989" y="1467430"/>
            <a:ext cx="1524000" cy="85725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905000" y="1780991"/>
            <a:ext cx="1959694" cy="1725613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3774156" y="3813387"/>
            <a:ext cx="1524000" cy="1029251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634785" y="4036706"/>
            <a:ext cx="2051408" cy="1725613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3738988" y="4890840"/>
            <a:ext cx="1601279" cy="1334724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39415" y="2395171"/>
            <a:ext cx="1552575" cy="1234282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3967989" y="1464652"/>
            <a:ext cx="1524000" cy="862806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072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dirty="0"/>
              <a:t>Power of Top-Down Processing</a:t>
            </a:r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981200" y="1676400"/>
            <a:ext cx="3657600" cy="44196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>
                <a:hlinkClick r:id="rId2"/>
              </a:rPr>
              <a:t>http://www.youtube.com/watch?v=QbKw0_v2clo</a:t>
            </a:r>
            <a:r>
              <a:rPr lang="en-US" dirty="0"/>
              <a:t> </a:t>
            </a:r>
          </a:p>
          <a:p>
            <a:pPr lvl="1" eaLnBrk="1" hangingPunct="1">
              <a:defRPr/>
            </a:pPr>
            <a:r>
              <a:rPr lang="en-US" dirty="0"/>
              <a:t>Charlie Chaplin face</a:t>
            </a:r>
          </a:p>
          <a:p>
            <a:pPr eaLnBrk="1" hangingPunct="1">
              <a:defRPr/>
            </a:pPr>
            <a:r>
              <a:rPr lang="en-US" dirty="0">
                <a:hlinkClick r:id="rId3"/>
              </a:rPr>
              <a:t>http://www.youtube.com/watch?v=Z71LzCJPCyU&amp;feature=fvwrel</a:t>
            </a:r>
            <a:r>
              <a:rPr lang="en-US" dirty="0"/>
              <a:t> </a:t>
            </a:r>
          </a:p>
          <a:p>
            <a:pPr lvl="1" eaLnBrk="1" hangingPunct="1">
              <a:defRPr/>
            </a:pPr>
            <a:r>
              <a:rPr lang="en-US" dirty="0"/>
              <a:t>Einstein face</a:t>
            </a:r>
          </a:p>
        </p:txBody>
      </p:sp>
      <p:pic>
        <p:nvPicPr>
          <p:cNvPr id="48131" name="Picture 14" descr="Top-Down%23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53200" y="1752601"/>
            <a:ext cx="3200400" cy="451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66440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381000"/>
            <a:ext cx="8229600" cy="858838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dirty="0"/>
              <a:t>Motion Perception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981200" y="1219200"/>
            <a:ext cx="8229600" cy="2209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1800"/>
              <a:t>Brain infers motion by the change in images on your retina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800"/>
              <a:t>1) Same image taking up progressively </a:t>
            </a:r>
            <a:r>
              <a:rPr lang="en-US" altLang="en-US" sz="1800" b="1"/>
              <a:t>more</a:t>
            </a:r>
            <a:r>
              <a:rPr lang="en-US" altLang="en-US" sz="1800"/>
              <a:t> retinal space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/>
              <a:t>Approaching object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800"/>
              <a:t>2) Same image taking up progressively </a:t>
            </a:r>
            <a:r>
              <a:rPr lang="en-US" altLang="en-US" sz="1800" b="1"/>
              <a:t>less</a:t>
            </a:r>
            <a:r>
              <a:rPr lang="en-US" altLang="en-US" sz="1800"/>
              <a:t> retinal space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/>
              <a:t>Retreating object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800"/>
              <a:t>3) Same image displaced on the retina to the left, right, up, or down from one moment to the next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/>
              <a:t>Movement, right, left, down, or up</a:t>
            </a:r>
          </a:p>
        </p:txBody>
      </p:sp>
      <p:pic>
        <p:nvPicPr>
          <p:cNvPr id="14340" name="Picture 16" descr="2191262002_d6ca26779c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505201"/>
            <a:ext cx="7848600" cy="313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0860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381000"/>
            <a:ext cx="8229600" cy="10668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dirty="0"/>
              <a:t>Illusory Motion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981200" y="1600200"/>
            <a:ext cx="4038600" cy="4495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000" dirty="0"/>
              <a:t>Phi Phenomenon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dirty="0"/>
              <a:t>Adjacent stationary lights blink off and on in quick succession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dirty="0"/>
              <a:t>Perceive light as moving from one spot to the next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dirty="0"/>
              <a:t>E.g., moving arrow, Marquee lights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000" dirty="0"/>
              <a:t>Stroboscopic Movement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dirty="0"/>
              <a:t>Brain perceives continuous movement in a rapid series of slightly changing images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dirty="0"/>
              <a:t>E.g., flip books, movies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000" dirty="0">
                <a:hlinkClick r:id="rId2"/>
              </a:rPr>
              <a:t>http://www.youtube.com/watch?v=SE70zzs75tE</a:t>
            </a:r>
            <a:endParaRPr lang="en-US" sz="2000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000" dirty="0">
                <a:hlinkClick r:id="rId3"/>
              </a:rPr>
              <a:t>http://www1.psych.purdue.edu/Magniphi/index.html</a:t>
            </a:r>
            <a:endParaRPr lang="en-US" sz="2000" dirty="0"/>
          </a:p>
          <a:p>
            <a:pPr eaLnBrk="1" hangingPunct="1">
              <a:lnSpc>
                <a:spcPct val="80000"/>
              </a:lnSpc>
              <a:defRPr/>
            </a:pPr>
            <a:endParaRPr lang="en-US" sz="2000" dirty="0"/>
          </a:p>
          <a:p>
            <a:pPr eaLnBrk="1" hangingPunct="1">
              <a:lnSpc>
                <a:spcPct val="80000"/>
              </a:lnSpc>
              <a:defRPr/>
            </a:pPr>
            <a:endParaRPr lang="en-US" sz="2000" dirty="0"/>
          </a:p>
        </p:txBody>
      </p:sp>
      <p:pic>
        <p:nvPicPr>
          <p:cNvPr id="15364" name="Picture 12" descr="ANd9GcRP-7O85jjySkWJP1gzQzPVt9J-pqjBAjmjEJZX5iaQPgNI6u8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1" y="1371600"/>
            <a:ext cx="2157413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14" descr="ANd9GcT1qj6dawqfPk8hHpYZS6yC8SeDhVpHXePOoFJSV2Fuz47caA9HeQ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4343401"/>
            <a:ext cx="3886200" cy="217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9403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381000"/>
            <a:ext cx="82296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/>
              <a:t>Perceptual Constancy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981200" y="1371600"/>
            <a:ext cx="4038600" cy="495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000" dirty="0"/>
              <a:t>Perceptual Constancy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 dirty="0"/>
              <a:t>Perceiving objects as unchanging, even as retinal image or illumination changes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 dirty="0"/>
              <a:t>Size, lightness, </a:t>
            </a:r>
            <a:r>
              <a:rPr lang="en-US" altLang="en-US" sz="1800" dirty="0" err="1"/>
              <a:t>colour</a:t>
            </a:r>
            <a:r>
              <a:rPr lang="en-US" altLang="en-US" sz="1800" dirty="0"/>
              <a:t>, shape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dirty="0"/>
              <a:t>Relative Size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 dirty="0"/>
              <a:t>If we </a:t>
            </a:r>
            <a:r>
              <a:rPr lang="en-US" altLang="en-US" sz="1800" i="1" dirty="0"/>
              <a:t>assume</a:t>
            </a:r>
            <a:r>
              <a:rPr lang="en-US" altLang="en-US" sz="1800" dirty="0"/>
              <a:t> that two objects are similar in size (2 cars, 2 people), then the one that takes up the least amount of retinal space will be perceived as farther away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dirty="0"/>
              <a:t>“Assumption” that familiar objects are roughly the same size (cars, people) is learned through experience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dirty="0"/>
              <a:t>This is perceptual constancy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 dirty="0"/>
              <a:t>Specifically, this is called size constancy</a:t>
            </a:r>
          </a:p>
          <a:p>
            <a:pPr eaLnBrk="1" hangingPunct="1">
              <a:lnSpc>
                <a:spcPct val="80000"/>
              </a:lnSpc>
            </a:pPr>
            <a:endParaRPr lang="en-US" altLang="en-US" sz="2000" dirty="0"/>
          </a:p>
        </p:txBody>
      </p:sp>
      <p:pic>
        <p:nvPicPr>
          <p:cNvPr id="16388" name="Picture 4" descr="Myers9e_fig_6_35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1219200"/>
            <a:ext cx="236855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5" descr="KallDepth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1" y="4191000"/>
            <a:ext cx="3948113" cy="242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5397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/>
              <a:t>Illusions of Size Constancy</a:t>
            </a:r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981200" y="1981200"/>
            <a:ext cx="36576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/>
              <a:t>Which yellow line is bigger?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/>
              <a:t>They are the same size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/>
              <a:t>They are casting the same sized image on the retina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/>
              <a:t>But one is perceived as bigger than the other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/>
          </a:p>
          <a:p>
            <a:pPr eaLnBrk="1" hangingPunct="1">
              <a:lnSpc>
                <a:spcPct val="90000"/>
              </a:lnSpc>
              <a:defRPr/>
            </a:pPr>
            <a:endParaRPr lang="en-US"/>
          </a:p>
        </p:txBody>
      </p:sp>
      <p:pic>
        <p:nvPicPr>
          <p:cNvPr id="17412" name="Picture 10" descr="F85D8YPFRD89A7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1997075"/>
            <a:ext cx="4724400" cy="37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9" name="Line 11"/>
          <p:cNvSpPr>
            <a:spLocks noChangeShapeType="1"/>
          </p:cNvSpPr>
          <p:nvPr/>
        </p:nvSpPr>
        <p:spPr bwMode="auto">
          <a:xfrm>
            <a:off x="7391400" y="2286000"/>
            <a:ext cx="0" cy="3733800"/>
          </a:xfrm>
          <a:prstGeom prst="line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2540" name="Line 12"/>
          <p:cNvSpPr>
            <a:spLocks noChangeShapeType="1"/>
          </p:cNvSpPr>
          <p:nvPr/>
        </p:nvSpPr>
        <p:spPr bwMode="auto">
          <a:xfrm>
            <a:off x="8839200" y="2286000"/>
            <a:ext cx="0" cy="3733800"/>
          </a:xfrm>
          <a:prstGeom prst="line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76185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9" grpId="0" animBg="1"/>
      <p:bldP spid="2254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/>
              <a:t>Illusions of Size Constancy</a:t>
            </a:r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981200" y="1981200"/>
            <a:ext cx="40386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/>
              <a:t>Which monster is bigger?</a:t>
            </a:r>
          </a:p>
          <a:p>
            <a:r>
              <a:rPr lang="en-US" altLang="en-US" dirty="0">
                <a:hlinkClick r:id="rId2"/>
              </a:rPr>
              <a:t>http://</a:t>
            </a:r>
            <a:r>
              <a:rPr lang="en-US" altLang="en-US" dirty="0" smtClean="0">
                <a:hlinkClick r:id="rId2"/>
              </a:rPr>
              <a:t>www.sapdesignguild.org/goodies/optical_illusions/perspective.html</a:t>
            </a:r>
            <a:r>
              <a:rPr lang="en-US" altLang="en-US" dirty="0" smtClean="0"/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/>
              <a:t>Relative height &amp; linear perspective are depth cues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/>
              <a:t>Retinal image is the same size</a:t>
            </a:r>
          </a:p>
          <a:p>
            <a:r>
              <a:rPr lang="en-US" altLang="en-US" dirty="0" smtClean="0"/>
              <a:t>Depth </a:t>
            </a:r>
            <a:r>
              <a:rPr lang="en-US" altLang="en-US" dirty="0"/>
              <a:t>+ same retinal size = bigger</a:t>
            </a:r>
          </a:p>
        </p:txBody>
      </p:sp>
      <p:pic>
        <p:nvPicPr>
          <p:cNvPr id="18436" name="Picture 6" descr="Size Dist 1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71" r="7664"/>
          <a:stretch>
            <a:fillRect/>
          </a:stretch>
        </p:blipFill>
        <p:spPr>
          <a:xfrm>
            <a:off x="7158445" y="1690688"/>
            <a:ext cx="3333750" cy="4572000"/>
          </a:xfrm>
        </p:spPr>
      </p:pic>
    </p:spTree>
    <p:extLst>
      <p:ext uri="{BB962C8B-B14F-4D97-AF65-F5344CB8AC3E}">
        <p14:creationId xmlns:p14="http://schemas.microsoft.com/office/powerpoint/2010/main" val="501304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1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/>
              <a:t>Illusions of Size Constancy: Ames Room</a:t>
            </a:r>
          </a:p>
        </p:txBody>
      </p:sp>
      <p:sp>
        <p:nvSpPr>
          <p:cNvPr id="13322" name="Rectangle 10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981200" y="1981200"/>
            <a:ext cx="8229600" cy="198755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Two girls are actually about the same size</a:t>
            </a:r>
          </a:p>
        </p:txBody>
      </p:sp>
      <p:sp>
        <p:nvSpPr>
          <p:cNvPr id="13323" name="Rectangle 11"/>
          <p:cNvSpPr>
            <a:spLocks noGrp="1" noChangeArrowheads="1"/>
          </p:cNvSpPr>
          <p:nvPr>
            <p:ph sz="half" idx="4294967295"/>
          </p:nvPr>
        </p:nvSpPr>
        <p:spPr>
          <a:xfrm>
            <a:off x="1981200" y="4106864"/>
            <a:ext cx="8229600" cy="1989137"/>
          </a:xfrm>
        </p:spPr>
        <p:txBody>
          <a:bodyPr/>
          <a:lstStyle/>
          <a:p>
            <a:pPr eaLnBrk="1" hangingPunct="1">
              <a:defRPr/>
            </a:pPr>
            <a:endParaRPr lang="en-US"/>
          </a:p>
        </p:txBody>
      </p:sp>
      <p:pic>
        <p:nvPicPr>
          <p:cNvPr id="19461" name="Picture 4" descr="12673_MyersPsy8e_6UN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886201"/>
            <a:ext cx="822960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74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/>
              <a:t>Illusions of Size Constancy: Ames Room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/>
              <a:t>Videos</a:t>
            </a:r>
          </a:p>
          <a:p>
            <a:pPr eaLnBrk="1" hangingPunct="1">
              <a:defRPr/>
            </a:pPr>
            <a:r>
              <a:rPr lang="en-US" dirty="0">
                <a:hlinkClick r:id="rId2"/>
              </a:rPr>
              <a:t>http://www.youtube.com/watch?v=Q45diWsVbHY</a:t>
            </a:r>
            <a:r>
              <a:rPr lang="en-US" dirty="0"/>
              <a:t> </a:t>
            </a:r>
          </a:p>
          <a:p>
            <a:pPr eaLnBrk="1" hangingPunct="1">
              <a:defRPr/>
            </a:pPr>
            <a:r>
              <a:rPr lang="en-US" dirty="0">
                <a:hlinkClick r:id="rId3"/>
              </a:rPr>
              <a:t>http://www.youtube.com/watch?v=hCV2Ba5wrcs</a:t>
            </a:r>
            <a:r>
              <a:rPr lang="en-US" dirty="0"/>
              <a:t> </a:t>
            </a:r>
          </a:p>
          <a:p>
            <a:pPr eaLnBrk="1" hangingPunct="1">
              <a:defRPr/>
            </a:pPr>
            <a:r>
              <a:rPr lang="en-US" dirty="0">
                <a:hlinkClick r:id="rId4"/>
              </a:rPr>
              <a:t>http://www.youtube.com/watch?v=Ttd0YjXF0no</a:t>
            </a:r>
            <a:r>
              <a:rPr lang="en-US" dirty="0"/>
              <a:t> </a:t>
            </a:r>
          </a:p>
          <a:p>
            <a:pPr eaLnBrk="1" hangingPunct="1"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5026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/>
              <a:t>Illusions of Size Constancy: Ames Room</a:t>
            </a:r>
          </a:p>
        </p:txBody>
      </p:sp>
      <p:sp>
        <p:nvSpPr>
          <p:cNvPr id="21507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524000" y="1600201"/>
            <a:ext cx="3505200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000"/>
              <a:t>Room Shape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/>
              <a:t>Peep-hole eliminates binocular depth cues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/>
              <a:t>Linear cues altered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/>
              <a:t>Experience with rooms (Top-down)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/>
              <a:t>Size Distortion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/>
              <a:t>Since room seems cubed, two corners seem about the same distance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/>
              <a:t>Two people same distance, but one takes up more space on retina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/>
              <a:t>Thus, must be bigger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/>
              <a:t>Illusion overrides size constancy assumption (top down)</a:t>
            </a:r>
          </a:p>
        </p:txBody>
      </p:sp>
      <p:pic>
        <p:nvPicPr>
          <p:cNvPr id="21508" name="Picture 7" descr="figure-15-14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1" y="2057401"/>
            <a:ext cx="5389563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4260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dirty="0"/>
              <a:t>Lightness Constancy</a:t>
            </a:r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981200" y="1981200"/>
            <a:ext cx="40386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400"/>
              <a:t>Amount of light reflected influences lightness (brightness) perception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/>
              <a:t>Black paper in sunlight reflects more light than white paper indoors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/>
              <a:t>But the paper still appears black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/>
              <a:t>Called lightness constancy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/>
              <a:t>Relative luminance (lightness)</a:t>
            </a:r>
          </a:p>
        </p:txBody>
      </p:sp>
      <p:pic>
        <p:nvPicPr>
          <p:cNvPr id="22532" name="Picture 8" descr="220px-Gradient-optical-illus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2154239"/>
            <a:ext cx="4343400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6019800" y="3941763"/>
            <a:ext cx="4419600" cy="1371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27658" name="Rectangle 10"/>
          <p:cNvSpPr>
            <a:spLocks noChangeArrowheads="1"/>
          </p:cNvSpPr>
          <p:nvPr/>
        </p:nvSpPr>
        <p:spPr bwMode="auto">
          <a:xfrm>
            <a:off x="6019800" y="2133600"/>
            <a:ext cx="4419600" cy="1447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6019800" y="3429000"/>
            <a:ext cx="304800" cy="60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10058400" y="3429000"/>
            <a:ext cx="381000" cy="60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</p:spTree>
    <p:extLst>
      <p:ext uri="{BB962C8B-B14F-4D97-AF65-F5344CB8AC3E}">
        <p14:creationId xmlns:p14="http://schemas.microsoft.com/office/powerpoint/2010/main" val="1589811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7" grpId="0" animBg="1"/>
      <p:bldP spid="27658" grpId="0" animBg="1"/>
      <p:bldP spid="27659" grpId="0" animBg="1"/>
      <p:bldP spid="2766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5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dirty="0"/>
              <a:t>Lightness Constancy</a:t>
            </a:r>
          </a:p>
        </p:txBody>
      </p:sp>
      <p:pic>
        <p:nvPicPr>
          <p:cNvPr id="23555" name="Picture 4" descr="figure-06-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524001"/>
            <a:ext cx="6553200" cy="509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1905000" y="1524000"/>
            <a:ext cx="3429000" cy="5105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15369" name="Rectangle 9"/>
          <p:cNvSpPr>
            <a:spLocks noChangeArrowheads="1"/>
          </p:cNvSpPr>
          <p:nvPr/>
        </p:nvSpPr>
        <p:spPr bwMode="auto">
          <a:xfrm>
            <a:off x="6553200" y="1524000"/>
            <a:ext cx="2743200" cy="5105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5181600" y="3581400"/>
            <a:ext cx="1524000" cy="4572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15371" name="Rectangle 11"/>
          <p:cNvSpPr>
            <a:spLocks noChangeArrowheads="1"/>
          </p:cNvSpPr>
          <p:nvPr/>
        </p:nvSpPr>
        <p:spPr bwMode="auto">
          <a:xfrm>
            <a:off x="5105400" y="1524000"/>
            <a:ext cx="1981200" cy="1447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15372" name="Rectangle 12"/>
          <p:cNvSpPr>
            <a:spLocks noChangeArrowheads="1"/>
          </p:cNvSpPr>
          <p:nvPr/>
        </p:nvSpPr>
        <p:spPr bwMode="auto">
          <a:xfrm>
            <a:off x="5181600" y="4724400"/>
            <a:ext cx="1600200" cy="1905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</p:spTree>
    <p:extLst>
      <p:ext uri="{BB962C8B-B14F-4D97-AF65-F5344CB8AC3E}">
        <p14:creationId xmlns:p14="http://schemas.microsoft.com/office/powerpoint/2010/main" val="2819938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8" grpId="0" animBg="1"/>
      <p:bldP spid="15369" grpId="0" animBg="1"/>
      <p:bldP spid="15370" grpId="0" animBg="1"/>
      <p:bldP spid="15371" grpId="0" animBg="1"/>
      <p:bldP spid="1537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>
                <a:hlinkClick r:id="rId2"/>
              </a:rPr>
              <a:t>http://www.youtube.com/watch?v=z9Sen1HTu5o</a:t>
            </a:r>
            <a:endParaRPr lang="en-CA" dirty="0" smtClean="0"/>
          </a:p>
          <a:p>
            <a:pPr>
              <a:defRPr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53274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i="1" dirty="0" err="1"/>
              <a:t>Colour</a:t>
            </a:r>
            <a:r>
              <a:rPr lang="en-US" dirty="0"/>
              <a:t> Constancy</a:t>
            </a:r>
          </a:p>
        </p:txBody>
      </p:sp>
      <p:sp>
        <p:nvSpPr>
          <p:cNvPr id="41989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981200" y="1981200"/>
            <a:ext cx="40386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dirty="0"/>
              <a:t>Amount of light reflected influences lightness (brightness) perception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But dull blue does not become bright blue in sunlight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Relative luminance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i="1" dirty="0"/>
              <a:t>Everything</a:t>
            </a:r>
            <a:r>
              <a:rPr lang="en-US" altLang="en-US" dirty="0"/>
              <a:t> is brighter</a:t>
            </a:r>
          </a:p>
        </p:txBody>
      </p:sp>
      <p:pic>
        <p:nvPicPr>
          <p:cNvPr id="25604" name="Picture 7" descr="Myers9e_fig_6_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133600"/>
            <a:ext cx="4260850" cy="374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92" name="Rectangle 8"/>
          <p:cNvSpPr>
            <a:spLocks noChangeArrowheads="1"/>
          </p:cNvSpPr>
          <p:nvPr/>
        </p:nvSpPr>
        <p:spPr bwMode="auto">
          <a:xfrm>
            <a:off x="6019800" y="2057400"/>
            <a:ext cx="4419600" cy="12954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1993" name="Rectangle 9"/>
          <p:cNvSpPr>
            <a:spLocks noChangeArrowheads="1"/>
          </p:cNvSpPr>
          <p:nvPr/>
        </p:nvSpPr>
        <p:spPr bwMode="auto">
          <a:xfrm>
            <a:off x="6019800" y="5029200"/>
            <a:ext cx="4419600" cy="9144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1994" name="Rectangle 10"/>
          <p:cNvSpPr>
            <a:spLocks noChangeArrowheads="1"/>
          </p:cNvSpPr>
          <p:nvPr/>
        </p:nvSpPr>
        <p:spPr bwMode="auto">
          <a:xfrm>
            <a:off x="6019800" y="3352800"/>
            <a:ext cx="1295400" cy="16764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1995" name="Rectangle 11"/>
          <p:cNvSpPr>
            <a:spLocks noChangeArrowheads="1"/>
          </p:cNvSpPr>
          <p:nvPr/>
        </p:nvSpPr>
        <p:spPr bwMode="auto">
          <a:xfrm>
            <a:off x="9067800" y="3352800"/>
            <a:ext cx="1371600" cy="16764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1996" name="Rectangle 12"/>
          <p:cNvSpPr>
            <a:spLocks noChangeArrowheads="1"/>
          </p:cNvSpPr>
          <p:nvPr/>
        </p:nvSpPr>
        <p:spPr bwMode="auto">
          <a:xfrm>
            <a:off x="7315200" y="3581400"/>
            <a:ext cx="1752600" cy="9144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1997" name="Rectangle 13"/>
          <p:cNvSpPr>
            <a:spLocks noChangeArrowheads="1"/>
          </p:cNvSpPr>
          <p:nvPr/>
        </p:nvSpPr>
        <p:spPr bwMode="auto">
          <a:xfrm>
            <a:off x="8458200" y="3352800"/>
            <a:ext cx="609600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1998" name="Rectangle 14"/>
          <p:cNvSpPr>
            <a:spLocks noChangeArrowheads="1"/>
          </p:cNvSpPr>
          <p:nvPr/>
        </p:nvSpPr>
        <p:spPr bwMode="auto">
          <a:xfrm>
            <a:off x="7315200" y="3352800"/>
            <a:ext cx="685800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1999" name="Rectangle 15"/>
          <p:cNvSpPr>
            <a:spLocks noChangeArrowheads="1"/>
          </p:cNvSpPr>
          <p:nvPr/>
        </p:nvSpPr>
        <p:spPr bwMode="auto">
          <a:xfrm>
            <a:off x="7543800" y="4495800"/>
            <a:ext cx="1066800" cy="5334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2000" name="Rectangle 16"/>
          <p:cNvSpPr>
            <a:spLocks noChangeArrowheads="1"/>
          </p:cNvSpPr>
          <p:nvPr/>
        </p:nvSpPr>
        <p:spPr bwMode="auto">
          <a:xfrm>
            <a:off x="7315200" y="4800600"/>
            <a:ext cx="228600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2002" name="Rectangle 18"/>
          <p:cNvSpPr>
            <a:spLocks noChangeArrowheads="1"/>
          </p:cNvSpPr>
          <p:nvPr/>
        </p:nvSpPr>
        <p:spPr bwMode="auto">
          <a:xfrm rot="7757365">
            <a:off x="8115300" y="3467100"/>
            <a:ext cx="609600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2003" name="Rectangle 19"/>
          <p:cNvSpPr>
            <a:spLocks noChangeArrowheads="1"/>
          </p:cNvSpPr>
          <p:nvPr/>
        </p:nvSpPr>
        <p:spPr bwMode="auto">
          <a:xfrm rot="7381432">
            <a:off x="8724900" y="4838700"/>
            <a:ext cx="609600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2004" name="Rectangle 20"/>
          <p:cNvSpPr>
            <a:spLocks noChangeArrowheads="1"/>
          </p:cNvSpPr>
          <p:nvPr/>
        </p:nvSpPr>
        <p:spPr bwMode="auto">
          <a:xfrm rot="-2998747">
            <a:off x="8466138" y="4394200"/>
            <a:ext cx="609600" cy="304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2005" name="Rectangle 21"/>
          <p:cNvSpPr>
            <a:spLocks noChangeArrowheads="1"/>
          </p:cNvSpPr>
          <p:nvPr/>
        </p:nvSpPr>
        <p:spPr bwMode="auto">
          <a:xfrm rot="-8472938">
            <a:off x="7620000" y="3429000"/>
            <a:ext cx="609600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2006" name="Rectangle 22"/>
          <p:cNvSpPr>
            <a:spLocks noChangeArrowheads="1"/>
          </p:cNvSpPr>
          <p:nvPr/>
        </p:nvSpPr>
        <p:spPr bwMode="auto">
          <a:xfrm rot="2767398">
            <a:off x="8115300" y="3162300"/>
            <a:ext cx="609600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2007" name="Rectangle 23"/>
          <p:cNvSpPr>
            <a:spLocks noChangeArrowheads="1"/>
          </p:cNvSpPr>
          <p:nvPr/>
        </p:nvSpPr>
        <p:spPr bwMode="auto">
          <a:xfrm rot="-2297410">
            <a:off x="7696200" y="3200400"/>
            <a:ext cx="609600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2008" name="Rectangle 24"/>
          <p:cNvSpPr>
            <a:spLocks noChangeArrowheads="1"/>
          </p:cNvSpPr>
          <p:nvPr/>
        </p:nvSpPr>
        <p:spPr bwMode="auto">
          <a:xfrm rot="-7355555">
            <a:off x="6896100" y="4533900"/>
            <a:ext cx="609600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2009" name="Rectangle 25"/>
          <p:cNvSpPr>
            <a:spLocks noChangeArrowheads="1"/>
          </p:cNvSpPr>
          <p:nvPr/>
        </p:nvSpPr>
        <p:spPr bwMode="auto">
          <a:xfrm rot="3400428">
            <a:off x="7288213" y="4441826"/>
            <a:ext cx="609600" cy="2571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2010" name="Rectangle 26"/>
          <p:cNvSpPr>
            <a:spLocks noChangeArrowheads="1"/>
          </p:cNvSpPr>
          <p:nvPr/>
        </p:nvSpPr>
        <p:spPr bwMode="auto">
          <a:xfrm rot="-7487761">
            <a:off x="8279607" y="4826794"/>
            <a:ext cx="609600" cy="2524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2011" name="Rectangle 27"/>
          <p:cNvSpPr>
            <a:spLocks noChangeArrowheads="1"/>
          </p:cNvSpPr>
          <p:nvPr/>
        </p:nvSpPr>
        <p:spPr bwMode="auto">
          <a:xfrm rot="2734036">
            <a:off x="8724900" y="4457700"/>
            <a:ext cx="609600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2012" name="Rectangle 28"/>
          <p:cNvSpPr>
            <a:spLocks noChangeArrowheads="1"/>
          </p:cNvSpPr>
          <p:nvPr/>
        </p:nvSpPr>
        <p:spPr bwMode="auto">
          <a:xfrm rot="5400000">
            <a:off x="7277100" y="4686300"/>
            <a:ext cx="609600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</p:spTree>
    <p:extLst>
      <p:ext uri="{BB962C8B-B14F-4D97-AF65-F5344CB8AC3E}">
        <p14:creationId xmlns:p14="http://schemas.microsoft.com/office/powerpoint/2010/main" val="3900457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2" grpId="0" animBg="1"/>
      <p:bldP spid="41993" grpId="0" animBg="1"/>
      <p:bldP spid="41994" grpId="0" animBg="1"/>
      <p:bldP spid="41995" grpId="0" animBg="1"/>
      <p:bldP spid="41996" grpId="0" animBg="1"/>
      <p:bldP spid="41997" grpId="0" animBg="1"/>
      <p:bldP spid="41998" grpId="0" animBg="1"/>
      <p:bldP spid="41999" grpId="0" animBg="1"/>
      <p:bldP spid="42000" grpId="0" animBg="1"/>
      <p:bldP spid="42002" grpId="0" animBg="1"/>
      <p:bldP spid="42003" grpId="0" animBg="1"/>
      <p:bldP spid="42004" grpId="0" animBg="1"/>
      <p:bldP spid="42005" grpId="0" animBg="1"/>
      <p:bldP spid="42006" grpId="0" animBg="1"/>
      <p:bldP spid="42007" grpId="0" animBg="1"/>
      <p:bldP spid="42008" grpId="0" animBg="1"/>
      <p:bldP spid="42009" grpId="0" animBg="1"/>
      <p:bldP spid="42010" grpId="0" animBg="1"/>
      <p:bldP spid="42011" grpId="0" animBg="1"/>
      <p:bldP spid="420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381000"/>
            <a:ext cx="82296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Shape Constancy</a:t>
            </a: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905000" y="1524000"/>
            <a:ext cx="4038600" cy="2057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Perceive the shape of familiar objects as unchanging, even though the image on the retina changes</a:t>
            </a:r>
          </a:p>
        </p:txBody>
      </p:sp>
      <p:pic>
        <p:nvPicPr>
          <p:cNvPr id="26628" name="Picture 4" descr="Myers9e_fig_6_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371600"/>
            <a:ext cx="4191000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8" descr="free-skull-photos-previe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4114801"/>
            <a:ext cx="3333750" cy="251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10" descr="different_angl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3429000"/>
            <a:ext cx="3181350" cy="318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699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228600"/>
            <a:ext cx="8229600" cy="6096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4000"/>
              <a:t>Illusion of Shape Constancy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057400" y="1066800"/>
            <a:ext cx="4038600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>
                <a:hlinkClick r:id="rId2"/>
              </a:rPr>
              <a:t>http://library.thinkquest.org/05aug/01744/shepard_tabletop_illusion.htm</a:t>
            </a:r>
            <a:r>
              <a:rPr lang="en-US"/>
              <a:t> </a:t>
            </a:r>
          </a:p>
          <a:p>
            <a:pPr eaLnBrk="1" hangingPunct="1">
              <a:defRPr/>
            </a:pPr>
            <a:r>
              <a:rPr lang="en-US"/>
              <a:t>Horizontal-vertical illusion</a:t>
            </a:r>
          </a:p>
          <a:p>
            <a:pPr eaLnBrk="1" hangingPunct="1">
              <a:defRPr/>
            </a:pPr>
            <a:endParaRPr lang="en-US"/>
          </a:p>
        </p:txBody>
      </p:sp>
      <p:pic>
        <p:nvPicPr>
          <p:cNvPr id="27652" name="Picture 4" descr="Myers9e_fig_6_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1066800"/>
            <a:ext cx="4333875" cy="294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4648200"/>
            <a:ext cx="4114800" cy="202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8899" y="4168775"/>
            <a:ext cx="4105275" cy="250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1086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7" name="Rectangle 7"/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381000"/>
            <a:ext cx="82296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More Context Effects</a:t>
            </a:r>
          </a:p>
        </p:txBody>
      </p:sp>
      <p:sp>
        <p:nvSpPr>
          <p:cNvPr id="20488" name="Rectangle 8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981200" y="1600200"/>
            <a:ext cx="4038600" cy="403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1800" dirty="0"/>
              <a:t>1</a:t>
            </a:r>
            <a:r>
              <a:rPr lang="en-US" altLang="en-US" sz="1800" dirty="0" smtClean="0"/>
              <a:t>) </a:t>
            </a:r>
            <a:r>
              <a:rPr lang="en-US" altLang="en-US" sz="1800" dirty="0"/>
              <a:t>How tall is the basketball player in yellow?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800" dirty="0"/>
              <a:t>2</a:t>
            </a:r>
            <a:r>
              <a:rPr lang="en-US" altLang="en-US" sz="1800" dirty="0" smtClean="0"/>
              <a:t>) </a:t>
            </a:r>
            <a:r>
              <a:rPr lang="en-US" altLang="en-US" sz="1800" dirty="0"/>
              <a:t>Is the basket on the ground or hanging from the ceiling?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800" dirty="0"/>
              <a:t>3</a:t>
            </a:r>
            <a:r>
              <a:rPr lang="en-US" altLang="en-US" sz="1800" dirty="0" smtClean="0"/>
              <a:t>) </a:t>
            </a:r>
            <a:r>
              <a:rPr lang="en-US" altLang="en-US" sz="1800" dirty="0"/>
              <a:t>Which face appears aggressive and which face appears frightened?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800" dirty="0"/>
              <a:t>4</a:t>
            </a:r>
            <a:r>
              <a:rPr lang="en-US" altLang="en-US" sz="1800" dirty="0" smtClean="0"/>
              <a:t>) </a:t>
            </a:r>
            <a:r>
              <a:rPr lang="en-US" altLang="en-US" sz="1800" dirty="0"/>
              <a:t>What is the meaning of the following words?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/>
              <a:t>Happy music vs. sad music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/>
              <a:t>Mourning/morning, die/dye, pain/pane</a:t>
            </a:r>
          </a:p>
        </p:txBody>
      </p:sp>
      <p:pic>
        <p:nvPicPr>
          <p:cNvPr id="28676" name="Picture 4" descr="Myers9e_fig_6_4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1" y="1524000"/>
            <a:ext cx="1878013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10" descr="Size Dist 1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71" r="7664"/>
          <a:stretch>
            <a:fillRect/>
          </a:stretch>
        </p:blipFill>
        <p:spPr>
          <a:xfrm>
            <a:off x="8153401" y="1828800"/>
            <a:ext cx="2333625" cy="3200400"/>
          </a:xfrm>
        </p:spPr>
      </p:pic>
      <p:pic>
        <p:nvPicPr>
          <p:cNvPr id="28678" name="Picture 11" descr="Myers9e_fig_6_4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5410200"/>
            <a:ext cx="8231188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8852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917</Words>
  <Application>Microsoft Office PowerPoint</Application>
  <PresentationFormat>Widescreen</PresentationFormat>
  <Paragraphs>155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Tahoma</vt:lpstr>
      <vt:lpstr>Office Theme</vt:lpstr>
      <vt:lpstr>Visual Organization</vt:lpstr>
      <vt:lpstr>Form Perception</vt:lpstr>
      <vt:lpstr>Ambiguous Figure-Ground</vt:lpstr>
      <vt:lpstr>Grouping: Proximity</vt:lpstr>
      <vt:lpstr>Grouping: Similarity</vt:lpstr>
      <vt:lpstr>Grouping: Continuity</vt:lpstr>
      <vt:lpstr>Grouping: Connectedness</vt:lpstr>
      <vt:lpstr>Grouping: Closure</vt:lpstr>
      <vt:lpstr>Impossible Doghouse</vt:lpstr>
      <vt:lpstr>Bottom-Up Vs. Top-Down Processing</vt:lpstr>
      <vt:lpstr>Bottom-Up VS Top-Down Processing</vt:lpstr>
      <vt:lpstr>Bottom-Up VS Top-Down Processing</vt:lpstr>
      <vt:lpstr>Power of Top-Down Processing</vt:lpstr>
      <vt:lpstr>Motion Perception</vt:lpstr>
      <vt:lpstr>Illusory Motion</vt:lpstr>
      <vt:lpstr>Perceptual Constancy</vt:lpstr>
      <vt:lpstr>Illusions of Size Constancy</vt:lpstr>
      <vt:lpstr>Illusions of Size Constancy</vt:lpstr>
      <vt:lpstr>Illusions of Size Constancy: Ames Room</vt:lpstr>
      <vt:lpstr>Illusions of Size Constancy: Ames Room</vt:lpstr>
      <vt:lpstr>Illusions of Size Constancy: Ames Room</vt:lpstr>
      <vt:lpstr>Lightness Constancy</vt:lpstr>
      <vt:lpstr>Lightness Constancy</vt:lpstr>
      <vt:lpstr>PowerPoint Presentation</vt:lpstr>
      <vt:lpstr>Colour Constancy</vt:lpstr>
      <vt:lpstr>Shape Constancy</vt:lpstr>
      <vt:lpstr>Illusion of Shape Constancy</vt:lpstr>
      <vt:lpstr>More Context Effects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Visual Organization</dc:title>
  <dc:creator>Gary Capstick</dc:creator>
  <cp:lastModifiedBy>Gary Capstick</cp:lastModifiedBy>
  <cp:revision>14</cp:revision>
  <dcterms:created xsi:type="dcterms:W3CDTF">2014-09-28T19:13:01Z</dcterms:created>
  <dcterms:modified xsi:type="dcterms:W3CDTF">2014-09-30T01:29:14Z</dcterms:modified>
</cp:coreProperties>
</file>