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68" r:id="rId2"/>
    <p:sldId id="388" r:id="rId3"/>
    <p:sldId id="392" r:id="rId4"/>
    <p:sldId id="389" r:id="rId5"/>
    <p:sldId id="390" r:id="rId6"/>
    <p:sldId id="407" r:id="rId7"/>
    <p:sldId id="391" r:id="rId8"/>
    <p:sldId id="394" r:id="rId9"/>
    <p:sldId id="400" r:id="rId10"/>
    <p:sldId id="401" r:id="rId11"/>
    <p:sldId id="393" r:id="rId12"/>
    <p:sldId id="402" r:id="rId13"/>
    <p:sldId id="408" r:id="rId14"/>
    <p:sldId id="404" r:id="rId15"/>
    <p:sldId id="405" r:id="rId16"/>
    <p:sldId id="406" r:id="rId17"/>
    <p:sldId id="280" r:id="rId18"/>
    <p:sldId id="377" r:id="rId19"/>
    <p:sldId id="346" r:id="rId20"/>
    <p:sldId id="378" r:id="rId21"/>
    <p:sldId id="379" r:id="rId22"/>
    <p:sldId id="283" r:id="rId23"/>
    <p:sldId id="284" r:id="rId24"/>
    <p:sldId id="381" r:id="rId25"/>
    <p:sldId id="285" r:id="rId26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006699"/>
    <a:srgbClr val="0000FF"/>
    <a:srgbClr val="800080"/>
    <a:srgbClr val="008000"/>
    <a:srgbClr val="660066"/>
    <a:srgbClr val="0066C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79" autoAdjust="0"/>
    <p:restoredTop sz="94706" autoAdjust="0"/>
  </p:normalViewPr>
  <p:slideViewPr>
    <p:cSldViewPr snapToGrid="0">
      <p:cViewPr varScale="1">
        <p:scale>
          <a:sx n="42" d="100"/>
          <a:sy n="42" d="100"/>
        </p:scale>
        <p:origin x="-7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06"/>
    </p:cViewPr>
  </p:sorterViewPr>
  <p:notesViewPr>
    <p:cSldViewPr snapToGrid="0">
      <p:cViewPr varScale="1">
        <p:scale>
          <a:sx n="51" d="100"/>
          <a:sy n="51" d="100"/>
        </p:scale>
        <p:origin x="-183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768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Monotype Corsiva" pitchFamily="66" charset="0"/>
              </a:defRPr>
            </a:lvl1pPr>
          </a:lstStyle>
          <a:p>
            <a:r>
              <a:rPr lang="en-US"/>
              <a:t>J. Carnegie/2004</a:t>
            </a:r>
          </a:p>
        </p:txBody>
      </p:sp>
      <p:sp>
        <p:nvSpPr>
          <p:cNvPr id="768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10C429BA-2C0A-4FA4-9EFA-6F61381165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0221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13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45EB3CAB-5B6C-45AC-BE06-8C72B78801B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495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C73AB8-1694-44F4-95C6-4245E8FE1EB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A8467-A130-4CE0-AAB6-8C365824E4C6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A79EC-AEF5-414C-8D50-48B9D2FA712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99C248-E6B3-420D-A829-F13BB8BB6FC8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1CE88-4E86-47FB-A913-9184F0FEC03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24A96-3D82-46DB-88C9-BF21B7CBD741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74655D-C6A2-4B5E-8D2B-F2EC04B4D38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BCF46-C869-44CC-AF5A-659BBCC3E280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3C310-487E-4ED1-8CC9-9A6C09890C55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74F28-412A-4450-9EC3-9B68510F2FE5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E567B-13C8-4695-BB7C-C1D547467FF6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D673954-938F-4477-8CAD-4019532E08CD}" type="slidenum">
              <a:rPr lang="en-CA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en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B2D93622-0DEC-40E2-B0B8-9990A7C3BF40}" type="slidenum">
              <a:rPr lang="en-CA"/>
              <a:pPr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en.wikipedia.org/wiki/Image:Metabolism_790px_partly_labeled.pn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Metabolism_790px_partly_labeled">
            <a:hlinkClick r:id="rId2" tooltip="Metabolism 790px partly labeled.png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7050" y="955675"/>
            <a:ext cx="8005763" cy="5807075"/>
          </a:xfrm>
          <a:prstGeom prst="rect">
            <a:avLst/>
          </a:prstGeom>
          <a:noFill/>
        </p:spPr>
      </p:pic>
      <p:sp>
        <p:nvSpPr>
          <p:cNvPr id="123907" name="Rectangle 3"/>
          <p:cNvSpPr>
            <a:spLocks noChangeArrowheads="1"/>
          </p:cNvSpPr>
          <p:nvPr/>
        </p:nvSpPr>
        <p:spPr bwMode="auto">
          <a:xfrm>
            <a:off x="119063" y="207963"/>
            <a:ext cx="8818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 u="sng" dirty="0">
                <a:solidFill>
                  <a:srgbClr val="A50021"/>
                </a:solidFill>
              </a:rPr>
              <a:t>Chapter 24:  Regulation of Metabolism &amp; Body Temperature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9300" y="482600"/>
            <a:ext cx="8241359" cy="62478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1600" dirty="0" smtClean="0"/>
              <a:t>Bile Salt </a:t>
            </a:r>
            <a:r>
              <a:rPr lang="fr-CA" sz="1600" dirty="0" err="1" smtClean="0"/>
              <a:t>recycling</a:t>
            </a:r>
            <a:r>
              <a:rPr lang="fr-CA" sz="1600" dirty="0" smtClean="0"/>
              <a:t> </a:t>
            </a:r>
            <a:r>
              <a:rPr lang="fr-CA" sz="1600" dirty="0" err="1" smtClean="0"/>
              <a:t>occurs</a:t>
            </a:r>
            <a:r>
              <a:rPr lang="fr-CA" sz="1600" dirty="0" smtClean="0"/>
              <a:t> in the </a:t>
            </a:r>
            <a:r>
              <a:rPr lang="fr-CA" sz="1600" dirty="0" err="1" smtClean="0"/>
              <a:t>ileum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smtClean="0"/>
              <a:t>The </a:t>
            </a:r>
            <a:r>
              <a:rPr lang="fr-CA" sz="1600" dirty="0" err="1" smtClean="0"/>
              <a:t>stomach</a:t>
            </a:r>
            <a:r>
              <a:rPr lang="fr-CA" sz="1600" dirty="0" smtClean="0"/>
              <a:t>`s </a:t>
            </a:r>
            <a:r>
              <a:rPr lang="fr-CA" sz="1600" dirty="0" err="1" smtClean="0"/>
              <a:t>contracting</a:t>
            </a:r>
            <a:r>
              <a:rPr lang="fr-CA" sz="1600" dirty="0" smtClean="0"/>
              <a:t> </a:t>
            </a:r>
            <a:r>
              <a:rPr lang="fr-CA" sz="1600" dirty="0" err="1" smtClean="0"/>
              <a:t>rhythm</a:t>
            </a:r>
            <a:r>
              <a:rPr lang="fr-CA" sz="1600" dirty="0" smtClean="0"/>
              <a:t> </a:t>
            </a:r>
            <a:r>
              <a:rPr lang="fr-CA" sz="1600" dirty="0" err="1" smtClean="0"/>
              <a:t>is</a:t>
            </a:r>
            <a:r>
              <a:rPr lang="fr-CA" sz="1600" dirty="0" smtClean="0"/>
              <a:t> set by pacemaker </a:t>
            </a:r>
            <a:r>
              <a:rPr lang="fr-CA" sz="1600" dirty="0" err="1" smtClean="0"/>
              <a:t>cells</a:t>
            </a:r>
            <a:r>
              <a:rPr lang="fr-CA" sz="1600" dirty="0" smtClean="0"/>
              <a:t> </a:t>
            </a:r>
            <a:r>
              <a:rPr lang="fr-CA" sz="1600" dirty="0" err="1" smtClean="0"/>
              <a:t>found</a:t>
            </a:r>
            <a:r>
              <a:rPr lang="fr-CA" sz="1600" dirty="0" smtClean="0"/>
              <a:t> in the spinal </a:t>
            </a:r>
            <a:r>
              <a:rPr lang="fr-CA" sz="1600" dirty="0" err="1" smtClean="0"/>
              <a:t>cord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err="1" smtClean="0"/>
              <a:t>Enteropeptidase</a:t>
            </a:r>
            <a:r>
              <a:rPr lang="fr-CA" sz="1600" dirty="0" smtClean="0"/>
              <a:t> </a:t>
            </a:r>
            <a:r>
              <a:rPr lang="fr-CA" sz="1600" dirty="0" err="1" smtClean="0"/>
              <a:t>is</a:t>
            </a:r>
            <a:r>
              <a:rPr lang="fr-CA" sz="1600" dirty="0" smtClean="0"/>
              <a:t> a </a:t>
            </a:r>
            <a:r>
              <a:rPr lang="fr-CA" sz="1600" dirty="0" err="1" smtClean="0"/>
              <a:t>brush</a:t>
            </a:r>
            <a:r>
              <a:rPr lang="fr-CA" sz="1600" dirty="0" smtClean="0"/>
              <a:t> </a:t>
            </a:r>
            <a:r>
              <a:rPr lang="fr-CA" sz="1600" dirty="0" err="1" smtClean="0"/>
              <a:t>boder</a:t>
            </a:r>
            <a:r>
              <a:rPr lang="fr-CA" sz="1600" dirty="0" smtClean="0"/>
              <a:t> enzyme</a:t>
            </a:r>
          </a:p>
          <a:p>
            <a:endParaRPr lang="fr-CA" sz="1600" dirty="0"/>
          </a:p>
          <a:p>
            <a:r>
              <a:rPr lang="fr-CA" sz="1600" dirty="0" smtClean="0"/>
              <a:t>The first </a:t>
            </a:r>
            <a:r>
              <a:rPr lang="fr-CA" sz="1600" dirty="0" err="1" smtClean="0"/>
              <a:t>teeth</a:t>
            </a:r>
            <a:r>
              <a:rPr lang="fr-CA" sz="1600" dirty="0" smtClean="0"/>
              <a:t> to </a:t>
            </a:r>
            <a:r>
              <a:rPr lang="fr-CA" sz="1600" dirty="0" err="1" smtClean="0"/>
              <a:t>appear</a:t>
            </a:r>
            <a:r>
              <a:rPr lang="fr-CA" sz="1600" dirty="0" smtClean="0"/>
              <a:t> are the </a:t>
            </a:r>
            <a:r>
              <a:rPr lang="fr-CA" sz="1600" dirty="0" err="1" smtClean="0"/>
              <a:t>deciduous</a:t>
            </a:r>
            <a:r>
              <a:rPr lang="fr-CA" sz="1600" dirty="0" smtClean="0"/>
              <a:t> </a:t>
            </a:r>
            <a:r>
              <a:rPr lang="fr-CA" sz="1600" dirty="0" err="1" smtClean="0"/>
              <a:t>teeth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smtClean="0"/>
              <a:t>The main digestive </a:t>
            </a:r>
            <a:r>
              <a:rPr lang="fr-CA" sz="1600" dirty="0" err="1" smtClean="0"/>
              <a:t>activity</a:t>
            </a:r>
            <a:r>
              <a:rPr lang="fr-CA" sz="1600" dirty="0" smtClean="0"/>
              <a:t> of the </a:t>
            </a:r>
            <a:r>
              <a:rPr lang="fr-CA" sz="1600" dirty="0" err="1" smtClean="0"/>
              <a:t>stomach</a:t>
            </a:r>
            <a:r>
              <a:rPr lang="fr-CA" sz="1600" dirty="0" smtClean="0"/>
              <a:t> </a:t>
            </a:r>
            <a:r>
              <a:rPr lang="fr-CA" sz="1600" dirty="0" err="1" smtClean="0"/>
              <a:t>is</a:t>
            </a:r>
            <a:r>
              <a:rPr lang="fr-CA" sz="1600" dirty="0" smtClean="0"/>
              <a:t> to </a:t>
            </a:r>
            <a:r>
              <a:rPr lang="fr-CA" sz="1600" dirty="0" err="1" smtClean="0"/>
              <a:t>begin</a:t>
            </a:r>
            <a:r>
              <a:rPr lang="fr-CA" sz="1600" dirty="0" smtClean="0"/>
              <a:t> the digestion of </a:t>
            </a:r>
            <a:r>
              <a:rPr lang="fr-CA" sz="1600" dirty="0" err="1" smtClean="0"/>
              <a:t>protein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err="1" smtClean="0"/>
              <a:t>Another</a:t>
            </a:r>
            <a:r>
              <a:rPr lang="fr-CA" sz="1600" dirty="0" smtClean="0"/>
              <a:t> </a:t>
            </a:r>
            <a:r>
              <a:rPr lang="fr-CA" sz="1600" dirty="0" err="1" smtClean="0"/>
              <a:t>term</a:t>
            </a:r>
            <a:r>
              <a:rPr lang="fr-CA" sz="1600" dirty="0" smtClean="0"/>
              <a:t> for </a:t>
            </a:r>
            <a:r>
              <a:rPr lang="fr-CA" sz="1600" dirty="0" err="1" smtClean="0"/>
              <a:t>swallowing</a:t>
            </a:r>
            <a:r>
              <a:rPr lang="fr-CA" sz="1600" dirty="0" smtClean="0"/>
              <a:t> </a:t>
            </a:r>
            <a:r>
              <a:rPr lang="fr-CA" sz="1600" dirty="0" err="1" smtClean="0"/>
              <a:t>is</a:t>
            </a:r>
            <a:r>
              <a:rPr lang="fr-CA" sz="1600" dirty="0" smtClean="0"/>
              <a:t> </a:t>
            </a:r>
            <a:r>
              <a:rPr lang="fr-CA" sz="1600" dirty="0" err="1" smtClean="0"/>
              <a:t>deglutition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smtClean="0"/>
              <a:t>Fats </a:t>
            </a:r>
            <a:r>
              <a:rPr lang="fr-CA" sz="1600" dirty="0" err="1" smtClean="0"/>
              <a:t>significantly</a:t>
            </a:r>
            <a:r>
              <a:rPr lang="fr-CA" sz="1600" dirty="0" smtClean="0"/>
              <a:t> </a:t>
            </a:r>
            <a:r>
              <a:rPr lang="fr-CA" sz="1600" dirty="0" err="1" smtClean="0"/>
              <a:t>delay</a:t>
            </a:r>
            <a:r>
              <a:rPr lang="fr-CA" sz="1600" dirty="0" smtClean="0"/>
              <a:t> the </a:t>
            </a:r>
            <a:r>
              <a:rPr lang="fr-CA" sz="1600" dirty="0" err="1" smtClean="0"/>
              <a:t>emptying</a:t>
            </a:r>
            <a:r>
              <a:rPr lang="fr-CA" sz="1600" dirty="0" smtClean="0"/>
              <a:t> of the </a:t>
            </a:r>
            <a:r>
              <a:rPr lang="fr-CA" sz="1600" dirty="0" err="1" smtClean="0"/>
              <a:t>stomach</a:t>
            </a:r>
            <a:endParaRPr lang="fr-CA" sz="1600" dirty="0" smtClean="0"/>
          </a:p>
          <a:p>
            <a:endParaRPr lang="fr-CA" sz="1600" dirty="0" smtClean="0"/>
          </a:p>
          <a:p>
            <a:r>
              <a:rPr lang="fr-CA" sz="1600" dirty="0" smtClean="0"/>
              <a:t>There </a:t>
            </a:r>
            <a:r>
              <a:rPr lang="fr-CA" sz="1600" dirty="0" err="1" smtClean="0"/>
              <a:t>is</a:t>
            </a:r>
            <a:r>
              <a:rPr lang="fr-CA" sz="1600" dirty="0" smtClean="0"/>
              <a:t> a </a:t>
            </a:r>
            <a:r>
              <a:rPr lang="fr-CA" sz="1600" dirty="0" err="1" smtClean="0"/>
              <a:t>salivary</a:t>
            </a:r>
            <a:r>
              <a:rPr lang="fr-CA" sz="1600" dirty="0" smtClean="0"/>
              <a:t> amylase and a </a:t>
            </a:r>
            <a:r>
              <a:rPr lang="fr-CA" sz="1600" dirty="0" err="1" smtClean="0"/>
              <a:t>pancreatic</a:t>
            </a:r>
            <a:r>
              <a:rPr lang="fr-CA" sz="1600" dirty="0" smtClean="0"/>
              <a:t> amylase</a:t>
            </a:r>
          </a:p>
          <a:p>
            <a:endParaRPr lang="fr-CA" sz="1600" dirty="0"/>
          </a:p>
          <a:p>
            <a:r>
              <a:rPr lang="fr-CA" sz="1600" dirty="0" smtClean="0"/>
              <a:t>The </a:t>
            </a:r>
            <a:r>
              <a:rPr lang="fr-CA" sz="1600" dirty="0" err="1" smtClean="0"/>
              <a:t>myenteric</a:t>
            </a:r>
            <a:r>
              <a:rPr lang="fr-CA" sz="1600" dirty="0" smtClean="0"/>
              <a:t> nerve plexus </a:t>
            </a:r>
            <a:r>
              <a:rPr lang="fr-CA" sz="1600" dirty="0" err="1" smtClean="0"/>
              <a:t>controls</a:t>
            </a:r>
            <a:r>
              <a:rPr lang="fr-CA" sz="1600" dirty="0" smtClean="0"/>
              <a:t> GI </a:t>
            </a:r>
            <a:r>
              <a:rPr lang="fr-CA" sz="1600" dirty="0" err="1" smtClean="0"/>
              <a:t>motility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smtClean="0"/>
              <a:t>Saliva </a:t>
            </a:r>
            <a:r>
              <a:rPr lang="fr-CA" sz="1600" dirty="0" err="1" smtClean="0"/>
              <a:t>secretion</a:t>
            </a:r>
            <a:r>
              <a:rPr lang="fr-CA" sz="1600" dirty="0" smtClean="0"/>
              <a:t> </a:t>
            </a:r>
            <a:r>
              <a:rPr lang="fr-CA" sz="1600" dirty="0" err="1" smtClean="0"/>
              <a:t>can</a:t>
            </a:r>
            <a:r>
              <a:rPr lang="fr-CA" sz="1600" dirty="0" smtClean="0"/>
              <a:t> </a:t>
            </a:r>
            <a:r>
              <a:rPr lang="fr-CA" sz="1600" dirty="0" err="1" smtClean="0"/>
              <a:t>be</a:t>
            </a:r>
            <a:r>
              <a:rPr lang="fr-CA" sz="1600" dirty="0" smtClean="0"/>
              <a:t> </a:t>
            </a:r>
            <a:r>
              <a:rPr lang="fr-CA" sz="1600" dirty="0" err="1" smtClean="0"/>
              <a:t>increased</a:t>
            </a:r>
            <a:r>
              <a:rPr lang="fr-CA" sz="1600" dirty="0" smtClean="0"/>
              <a:t> by </a:t>
            </a:r>
            <a:r>
              <a:rPr lang="fr-CA" sz="1600" dirty="0" err="1" smtClean="0"/>
              <a:t>chewing</a:t>
            </a:r>
            <a:r>
              <a:rPr lang="fr-CA" sz="1600" dirty="0" smtClean="0"/>
              <a:t> a </a:t>
            </a:r>
            <a:r>
              <a:rPr lang="fr-CA" sz="1600" dirty="0" err="1" smtClean="0"/>
              <a:t>rubber</a:t>
            </a:r>
            <a:r>
              <a:rPr lang="fr-CA" sz="1600" dirty="0" smtClean="0"/>
              <a:t> band</a:t>
            </a:r>
          </a:p>
          <a:p>
            <a:endParaRPr lang="fr-CA" sz="1600" dirty="0"/>
          </a:p>
          <a:p>
            <a:r>
              <a:rPr lang="fr-CA" sz="1600" dirty="0" err="1" smtClean="0"/>
              <a:t>Pepsingen</a:t>
            </a:r>
            <a:r>
              <a:rPr lang="fr-CA" sz="1600" dirty="0" smtClean="0"/>
              <a:t> </a:t>
            </a:r>
            <a:r>
              <a:rPr lang="fr-CA" sz="1600" dirty="0" err="1" smtClean="0"/>
              <a:t>is</a:t>
            </a:r>
            <a:r>
              <a:rPr lang="fr-CA" sz="1600" dirty="0" smtClean="0"/>
              <a:t> </a:t>
            </a:r>
            <a:r>
              <a:rPr lang="fr-CA" sz="1600" dirty="0" err="1" smtClean="0"/>
              <a:t>secreted</a:t>
            </a:r>
            <a:r>
              <a:rPr lang="fr-CA" sz="1600" dirty="0" smtClean="0"/>
              <a:t> by </a:t>
            </a:r>
            <a:r>
              <a:rPr lang="fr-CA" sz="1600" dirty="0" err="1" smtClean="0"/>
              <a:t>parietal</a:t>
            </a:r>
            <a:r>
              <a:rPr lang="fr-CA" sz="1600" dirty="0" smtClean="0"/>
              <a:t> </a:t>
            </a:r>
            <a:r>
              <a:rPr lang="fr-CA" sz="1600" dirty="0" err="1" smtClean="0"/>
              <a:t>cells</a:t>
            </a:r>
            <a:endParaRPr lang="fr-CA" sz="1600" dirty="0" smtClean="0"/>
          </a:p>
          <a:p>
            <a:endParaRPr lang="fr-CA" sz="1600" dirty="0"/>
          </a:p>
          <a:p>
            <a:r>
              <a:rPr lang="fr-CA" sz="1600" dirty="0" err="1" smtClean="0"/>
              <a:t>Dentin</a:t>
            </a:r>
            <a:r>
              <a:rPr lang="fr-CA" sz="1600" dirty="0" smtClean="0"/>
              <a:t> </a:t>
            </a:r>
            <a:r>
              <a:rPr lang="fr-CA" sz="1600" dirty="0" err="1" smtClean="0"/>
              <a:t>anchors</a:t>
            </a:r>
            <a:r>
              <a:rPr lang="fr-CA" sz="1600" dirty="0" smtClean="0"/>
              <a:t> the </a:t>
            </a:r>
            <a:r>
              <a:rPr lang="fr-CA" sz="1600" dirty="0" err="1" smtClean="0"/>
              <a:t>tooth</a:t>
            </a:r>
            <a:r>
              <a:rPr lang="fr-CA" sz="1600" dirty="0" smtClean="0"/>
              <a:t> in place</a:t>
            </a:r>
          </a:p>
          <a:p>
            <a:endParaRPr lang="fr-CA" sz="1600" dirty="0"/>
          </a:p>
          <a:p>
            <a:r>
              <a:rPr lang="fr-CA" sz="1600" dirty="0" smtClean="0"/>
              <a:t>Most </a:t>
            </a:r>
            <a:r>
              <a:rPr lang="fr-CA" sz="1600" dirty="0" err="1" smtClean="0"/>
              <a:t>nutrients</a:t>
            </a:r>
            <a:r>
              <a:rPr lang="fr-CA" sz="1600" dirty="0" smtClean="0"/>
              <a:t> are </a:t>
            </a:r>
            <a:r>
              <a:rPr lang="fr-CA" sz="1600" dirty="0" err="1" smtClean="0"/>
              <a:t>absorbed</a:t>
            </a:r>
            <a:r>
              <a:rPr lang="fr-CA" sz="1600" dirty="0" smtClean="0"/>
              <a:t> </a:t>
            </a:r>
            <a:r>
              <a:rPr lang="fr-CA" sz="1600" dirty="0" err="1" smtClean="0"/>
              <a:t>through</a:t>
            </a:r>
            <a:r>
              <a:rPr lang="fr-CA" sz="1600" dirty="0" smtClean="0"/>
              <a:t> the </a:t>
            </a:r>
            <a:r>
              <a:rPr lang="fr-CA" sz="1600" dirty="0" err="1" smtClean="0"/>
              <a:t>mucosa</a:t>
            </a:r>
            <a:r>
              <a:rPr lang="fr-CA" sz="1600" dirty="0" smtClean="0"/>
              <a:t> of the intestinal </a:t>
            </a:r>
            <a:r>
              <a:rPr lang="fr-CA" sz="1600" dirty="0" err="1" smtClean="0"/>
              <a:t>villin</a:t>
            </a:r>
            <a:r>
              <a:rPr lang="fr-CA" sz="1600" dirty="0" smtClean="0"/>
              <a:t> by active transport</a:t>
            </a:r>
            <a:endParaRPr lang="fr-CA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ext Box 2" descr="Newsprint"/>
          <p:cNvSpPr txBox="1">
            <a:spLocks noChangeArrowheads="1"/>
          </p:cNvSpPr>
          <p:nvPr/>
        </p:nvSpPr>
        <p:spPr bwMode="auto">
          <a:xfrm>
            <a:off x="0" y="984251"/>
            <a:ext cx="9144000" cy="5355312"/>
          </a:xfrm>
          <a:prstGeom prst="rect">
            <a:avLst/>
          </a:prstGeom>
          <a:blipFill dpi="0" rotWithShape="0">
            <a:blip r:embed="rId2" cstate="print">
              <a:alphaModFix amt="14000"/>
            </a:blip>
            <a:srcRect/>
            <a:tile tx="0" ty="0" sx="100000" sy="100000" flip="none" algn="tl"/>
          </a:blip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>
                <a:solidFill>
                  <a:srgbClr val="FF0000"/>
                </a:solidFill>
              </a:rPr>
              <a:t>2.1 Review the metabolic pathways and their interactions 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>
                <a:solidFill>
                  <a:srgbClr val="FF0000"/>
                </a:solidFill>
              </a:rPr>
              <a:t>2.2  Define the absorptive state and justify the key role of insulin in its metabolic regulation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2.3  Define the </a:t>
            </a:r>
            <a:r>
              <a:rPr lang="en-CA" sz="1800" i="1" dirty="0" err="1"/>
              <a:t>postabsorptive</a:t>
            </a:r>
            <a:r>
              <a:rPr lang="en-CA" sz="1800" i="1" dirty="0"/>
              <a:t> state; describe the roles of glucagon &amp; other supporting mechanisms in the maintenance of blood glucose levels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2.4  Describe the metabolic consequences of the two types of diabetes mellitus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2.5  List the various hepatic functions associated with metabolism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2.6  List and describe the 4 major types of lipoproteins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2.7  Describe the synthesis of thyroid hormones and its regulation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2.8  List the metabolic processes regulated by thyroid hormones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2.9  Define basal metabolism and total metabolism and identify the factors that influence them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2.10  Discuss the mechanisms of appetite regulation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2.11  Describe and explain the mechanisms of heat exchange</a:t>
            </a:r>
          </a:p>
          <a:p>
            <a:pPr marL="520700" indent="-520700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CA" sz="1800" i="1" dirty="0"/>
              <a:t>2.12  Explain the mechanisms for the control of body temperature</a:t>
            </a:r>
            <a:endParaRPr lang="en-US" sz="1800" i="1" dirty="0"/>
          </a:p>
        </p:txBody>
      </p:sp>
      <p:sp>
        <p:nvSpPr>
          <p:cNvPr id="74756" name="Rectangle 4"/>
          <p:cNvSpPr>
            <a:spLocks noChangeArrowheads="1"/>
          </p:cNvSpPr>
          <p:nvPr/>
        </p:nvSpPr>
        <p:spPr bwMode="auto">
          <a:xfrm>
            <a:off x="1367367" y="182564"/>
            <a:ext cx="58771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Regulation of Metabolism &amp; Body Temperature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9" name="Text Box 7"/>
          <p:cNvSpPr txBox="1">
            <a:spLocks noChangeArrowheads="1"/>
          </p:cNvSpPr>
          <p:nvPr/>
        </p:nvSpPr>
        <p:spPr bwMode="auto">
          <a:xfrm>
            <a:off x="0" y="0"/>
            <a:ext cx="8658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</a:rPr>
              <a:t>2.1 Review the metabolic pathways and their interactions</a:t>
            </a:r>
          </a:p>
        </p:txBody>
      </p:sp>
      <p:sp>
        <p:nvSpPr>
          <p:cNvPr id="110602" name="Text Box 10"/>
          <p:cNvSpPr txBox="1">
            <a:spLocks noChangeArrowheads="1"/>
          </p:cNvSpPr>
          <p:nvPr/>
        </p:nvSpPr>
        <p:spPr bwMode="auto">
          <a:xfrm>
            <a:off x="443089" y="1538288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10603" name="Text Box 11"/>
          <p:cNvSpPr txBox="1">
            <a:spLocks noChangeArrowheads="1"/>
          </p:cNvSpPr>
          <p:nvPr/>
        </p:nvSpPr>
        <p:spPr bwMode="auto">
          <a:xfrm>
            <a:off x="143934" y="1314451"/>
            <a:ext cx="315524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A50021"/>
                </a:solidFill>
              </a:rPr>
              <a:t>Metabolism</a:t>
            </a:r>
            <a:r>
              <a:rPr lang="en-US" b="1" dirty="0"/>
              <a:t> – anabolism and catabolism.  </a:t>
            </a:r>
          </a:p>
          <a:p>
            <a:endParaRPr lang="en-US" b="1" dirty="0"/>
          </a:p>
          <a:p>
            <a:r>
              <a:rPr lang="en-US" b="1" dirty="0"/>
              <a:t>Used to: (</a:t>
            </a:r>
            <a:r>
              <a:rPr lang="en-US" b="1" dirty="0" err="1"/>
              <a:t>i</a:t>
            </a:r>
            <a:r>
              <a:rPr lang="en-US" b="1" dirty="0"/>
              <a:t>) construct</a:t>
            </a:r>
          </a:p>
          <a:p>
            <a:r>
              <a:rPr lang="en-US" b="1" dirty="0" smtClean="0"/>
              <a:t>bodies </a:t>
            </a:r>
            <a:r>
              <a:rPr lang="en-US" b="1" dirty="0"/>
              <a:t>molecules or: (ii</a:t>
            </a:r>
            <a:r>
              <a:rPr lang="en-US" b="1" dirty="0" smtClean="0"/>
              <a:t>) generate energy </a:t>
            </a:r>
            <a:r>
              <a:rPr lang="en-US" b="1" dirty="0"/>
              <a:t>mostly in the form of ATP through cellular respiration </a:t>
            </a:r>
            <a:r>
              <a:rPr lang="en-US" b="1" dirty="0" smtClean="0"/>
              <a:t>(stages 2 and 3).</a:t>
            </a:r>
            <a:endParaRPr lang="en-US" b="1" dirty="0"/>
          </a:p>
          <a:p>
            <a:endParaRPr lang="en-US" b="1" dirty="0"/>
          </a:p>
          <a:p>
            <a:r>
              <a:rPr lang="en-US" b="1" dirty="0"/>
              <a:t>Three steps in processing energy-containing nutrients:</a:t>
            </a:r>
          </a:p>
          <a:p>
            <a:endParaRPr lang="en-US" sz="2000" b="1" dirty="0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3251483" y="639469"/>
            <a:ext cx="5813496" cy="6324939"/>
            <a:chOff x="2593" y="439"/>
            <a:chExt cx="3887" cy="3876"/>
          </a:xfrm>
        </p:grpSpPr>
        <p:pic>
          <p:nvPicPr>
            <p:cNvPr id="110604" name="Picture 12" descr="figure_24_03_labeled"/>
            <p:cNvPicPr>
              <a:picLocks noChangeAspect="1" noChangeArrowheads="1"/>
            </p:cNvPicPr>
            <p:nvPr/>
          </p:nvPicPr>
          <p:blipFill>
            <a:blip r:embed="rId2" cstate="print"/>
            <a:srcRect l="2939" r="2777" b="5878"/>
            <a:stretch>
              <a:fillRect/>
            </a:stretch>
          </p:blipFill>
          <p:spPr bwMode="auto">
            <a:xfrm>
              <a:off x="2593" y="439"/>
              <a:ext cx="3887" cy="3730"/>
            </a:xfrm>
            <a:prstGeom prst="rect">
              <a:avLst/>
            </a:prstGeom>
            <a:noFill/>
          </p:spPr>
        </p:pic>
        <p:sp>
          <p:nvSpPr>
            <p:cNvPr id="110601" name="Text Box 9"/>
            <p:cNvSpPr txBox="1">
              <a:spLocks noChangeArrowheads="1"/>
            </p:cNvSpPr>
            <p:nvPr/>
          </p:nvSpPr>
          <p:spPr bwMode="auto">
            <a:xfrm>
              <a:off x="4160" y="4089"/>
              <a:ext cx="779" cy="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800" b="1"/>
                <a:t>Fig. 24.3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8" name="Text Box 4"/>
          <p:cNvSpPr txBox="1">
            <a:spLocks noChangeArrowheads="1"/>
          </p:cNvSpPr>
          <p:nvPr/>
        </p:nvSpPr>
        <p:spPr bwMode="auto">
          <a:xfrm>
            <a:off x="-55034" y="695326"/>
            <a:ext cx="3884789" cy="5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>
              <a:spcBef>
                <a:spcPct val="50000"/>
              </a:spcBef>
            </a:pPr>
            <a:r>
              <a:rPr lang="en-US" sz="1800" b="1" u="sng" dirty="0">
                <a:solidFill>
                  <a:srgbClr val="CC3300"/>
                </a:solidFill>
              </a:rPr>
              <a:t>Carbohydrates:</a:t>
            </a:r>
          </a:p>
          <a:p>
            <a:pPr marL="236538" indent="-236538">
              <a:spcBef>
                <a:spcPct val="50000"/>
              </a:spcBef>
              <a:buFontTx/>
              <a:buChar char="•"/>
            </a:pPr>
            <a:r>
              <a:rPr lang="en-US" sz="1800" dirty="0"/>
              <a:t>Metabolized </a:t>
            </a:r>
            <a:r>
              <a:rPr lang="en-US" sz="1800" dirty="0" smtClean="0"/>
              <a:t>first via </a:t>
            </a:r>
            <a:r>
              <a:rPr lang="en-US" sz="1800" dirty="0" err="1" smtClean="0">
                <a:solidFill>
                  <a:srgbClr val="A50021"/>
                </a:solidFill>
              </a:rPr>
              <a:t>glycolysis</a:t>
            </a:r>
            <a:r>
              <a:rPr lang="en-US" sz="1800" dirty="0">
                <a:solidFill>
                  <a:srgbClr val="A50021"/>
                </a:solidFill>
              </a:rPr>
              <a:t>; </a:t>
            </a:r>
            <a:r>
              <a:rPr lang="en-US" sz="1800" dirty="0"/>
              <a:t>produces </a:t>
            </a:r>
            <a:r>
              <a:rPr lang="en-US" sz="1800" i="1" dirty="0"/>
              <a:t>some </a:t>
            </a:r>
            <a:r>
              <a:rPr lang="en-US" sz="1800" dirty="0"/>
              <a:t>energy </a:t>
            </a:r>
            <a:r>
              <a:rPr lang="en-US" sz="1800" dirty="0" smtClean="0"/>
              <a:t>via </a:t>
            </a:r>
            <a:r>
              <a:rPr lang="en-US" sz="1800" dirty="0"/>
              <a:t>substrate-level </a:t>
            </a:r>
            <a:r>
              <a:rPr lang="en-US" sz="1800" dirty="0" err="1"/>
              <a:t>phosphorylation</a:t>
            </a:r>
            <a:endParaRPr lang="en-US" sz="1800" dirty="0"/>
          </a:p>
          <a:p>
            <a:pPr marL="236538" indent="-236538">
              <a:spcBef>
                <a:spcPct val="50000"/>
              </a:spcBef>
              <a:buFontTx/>
              <a:buChar char="•"/>
            </a:pPr>
            <a:r>
              <a:rPr lang="en-US" sz="1800" dirty="0" smtClean="0"/>
              <a:t>Typically followed </a:t>
            </a:r>
            <a:r>
              <a:rPr lang="en-US" sz="1800" dirty="0"/>
              <a:t>by the </a:t>
            </a:r>
            <a:r>
              <a:rPr lang="en-US" sz="1800" dirty="0" err="1"/>
              <a:t>Kreb’s</a:t>
            </a:r>
            <a:r>
              <a:rPr lang="en-US" sz="1800" dirty="0"/>
              <a:t> cycle; produces some ATP via substrate-level </a:t>
            </a:r>
            <a:r>
              <a:rPr lang="en-US" sz="1800" dirty="0" err="1"/>
              <a:t>phosphorylation</a:t>
            </a:r>
            <a:r>
              <a:rPr lang="en-US" sz="1800" dirty="0"/>
              <a:t>. </a:t>
            </a:r>
            <a:r>
              <a:rPr lang="en-US" sz="1800" dirty="0" smtClean="0"/>
              <a:t>However, </a:t>
            </a:r>
            <a:r>
              <a:rPr lang="en-US" sz="1800" i="1" dirty="0" smtClean="0"/>
              <a:t>most</a:t>
            </a:r>
            <a:r>
              <a:rPr lang="en-US" sz="1800" dirty="0" smtClean="0"/>
              <a:t> ATP </a:t>
            </a:r>
            <a:r>
              <a:rPr lang="en-US" sz="1800" dirty="0"/>
              <a:t>is produced </a:t>
            </a:r>
            <a:r>
              <a:rPr lang="en-US" sz="1800" i="1" dirty="0"/>
              <a:t>via</a:t>
            </a:r>
            <a:r>
              <a:rPr lang="en-US" sz="1800" dirty="0"/>
              <a:t> high energy </a:t>
            </a:r>
            <a:r>
              <a:rPr lang="en-US" sz="1800" dirty="0" err="1"/>
              <a:t>electons</a:t>
            </a:r>
            <a:r>
              <a:rPr lang="en-US" sz="1800" dirty="0"/>
              <a:t> used in the electron transport chain via </a:t>
            </a:r>
            <a:r>
              <a:rPr lang="en-US" sz="1800" i="1" dirty="0"/>
              <a:t>oxidative </a:t>
            </a:r>
            <a:r>
              <a:rPr lang="en-US" sz="1800" i="1" dirty="0" err="1"/>
              <a:t>phosphorylation</a:t>
            </a:r>
            <a:r>
              <a:rPr lang="en-US" sz="1800" dirty="0"/>
              <a:t>:  Complete oxidation of one molecule of glucose produces </a:t>
            </a:r>
            <a:r>
              <a:rPr lang="en-US" sz="1800" dirty="0" smtClean="0"/>
              <a:t>32 </a:t>
            </a:r>
            <a:r>
              <a:rPr lang="en-US" sz="1800" dirty="0"/>
              <a:t>molecules of </a:t>
            </a:r>
            <a:r>
              <a:rPr lang="en-US" sz="1800" dirty="0" smtClean="0"/>
              <a:t>ATP, heat, </a:t>
            </a:r>
            <a:r>
              <a:rPr lang="en-US" sz="1800" dirty="0"/>
              <a:t>+ 6H2O + 6 </a:t>
            </a:r>
            <a:r>
              <a:rPr lang="en-US" sz="1800" dirty="0" smtClean="0"/>
              <a:t>CO2.</a:t>
            </a:r>
            <a:endParaRPr lang="en-US" sz="1800" dirty="0"/>
          </a:p>
          <a:p>
            <a:pPr marL="236538" indent="-236538">
              <a:spcBef>
                <a:spcPct val="50000"/>
              </a:spcBef>
              <a:buFontTx/>
              <a:buChar char="•"/>
            </a:pPr>
            <a:r>
              <a:rPr lang="en-US" sz="1800" dirty="0"/>
              <a:t>note that amino acids and glycerol (from fats) can also feed into </a:t>
            </a:r>
            <a:r>
              <a:rPr lang="en-US" sz="1800" dirty="0" err="1"/>
              <a:t>glycolysis</a:t>
            </a:r>
            <a:endParaRPr lang="en-US" sz="1800" dirty="0"/>
          </a:p>
        </p:txBody>
      </p:sp>
      <p:sp>
        <p:nvSpPr>
          <p:cNvPr id="129029" name="Rectangle 5"/>
          <p:cNvSpPr>
            <a:spLocks noChangeArrowheads="1"/>
          </p:cNvSpPr>
          <p:nvPr/>
        </p:nvSpPr>
        <p:spPr bwMode="auto">
          <a:xfrm>
            <a:off x="1477434" y="0"/>
            <a:ext cx="62263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A50021"/>
                </a:solidFill>
              </a:rPr>
              <a:t>Review the metabolic pathways and their interactions</a:t>
            </a:r>
          </a:p>
        </p:txBody>
      </p:sp>
      <p:pic>
        <p:nvPicPr>
          <p:cNvPr id="129031" name="Picture 7" descr="24-05SitesATP_L"/>
          <p:cNvPicPr>
            <a:picLocks noChangeAspect="1" noChangeArrowheads="1"/>
          </p:cNvPicPr>
          <p:nvPr/>
        </p:nvPicPr>
        <p:blipFill>
          <a:blip r:embed="rId2" cstate="print"/>
          <a:srcRect b="8505"/>
          <a:stretch>
            <a:fillRect/>
          </a:stretch>
        </p:blipFill>
        <p:spPr bwMode="auto">
          <a:xfrm>
            <a:off x="3674534" y="1846264"/>
            <a:ext cx="5439834" cy="3381375"/>
          </a:xfrm>
          <a:prstGeom prst="rect">
            <a:avLst/>
          </a:prstGeom>
          <a:noFill/>
        </p:spPr>
      </p:pic>
      <p:sp>
        <p:nvSpPr>
          <p:cNvPr id="129032" name="Text Box 8"/>
          <p:cNvSpPr txBox="1">
            <a:spLocks noChangeArrowheads="1"/>
          </p:cNvSpPr>
          <p:nvPr/>
        </p:nvSpPr>
        <p:spPr bwMode="auto">
          <a:xfrm>
            <a:off x="7749823" y="1952626"/>
            <a:ext cx="118173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/>
              <a:t>Fig. 24.5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http://www.emc.maricopa.edu/faculty/farabee/biobk/redox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24" y="1509077"/>
            <a:ext cx="5181600" cy="318135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724912" y="5303520"/>
            <a:ext cx="3236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FAD                   FADH2</a:t>
            </a:r>
          </a:p>
          <a:p>
            <a:r>
              <a:rPr lang="en-US" dirty="0" smtClean="0"/>
              <a:t>NAD		NADH + H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835907" y="5431536"/>
            <a:ext cx="53949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rot="10800000">
            <a:off x="3845052" y="5568696"/>
            <a:ext cx="5212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3835907" y="5730240"/>
            <a:ext cx="53949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rot="10800000">
            <a:off x="3845051" y="5867400"/>
            <a:ext cx="5212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0" y="54864"/>
            <a:ext cx="8658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rgbClr val="CC0000"/>
                </a:solidFill>
              </a:rPr>
              <a:t>2.1 Review the metabolic pathways and their interactions</a:t>
            </a:r>
          </a:p>
        </p:txBody>
      </p:sp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152400" y="554736"/>
            <a:ext cx="865857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err="1" smtClean="0">
                <a:solidFill>
                  <a:srgbClr val="CC0000"/>
                </a:solidFill>
              </a:rPr>
              <a:t>Redox</a:t>
            </a:r>
            <a:r>
              <a:rPr lang="en-US" dirty="0" smtClean="0">
                <a:solidFill>
                  <a:srgbClr val="CC0000"/>
                </a:solidFill>
              </a:rPr>
              <a:t> reactions</a:t>
            </a:r>
            <a:endParaRPr lang="en-US" dirty="0">
              <a:solidFill>
                <a:srgbClr val="CC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1371600" y="403225"/>
            <a:ext cx="62263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A50021"/>
                </a:solidFill>
              </a:rPr>
              <a:t>Review the metabolic pathways and their interactions</a:t>
            </a:r>
          </a:p>
        </p:txBody>
      </p:sp>
      <p:pic>
        <p:nvPicPr>
          <p:cNvPr id="140293" name="Picture 5" descr="figure_24_04_labeled"/>
          <p:cNvPicPr>
            <a:picLocks noChangeAspect="1" noChangeArrowheads="1"/>
          </p:cNvPicPr>
          <p:nvPr/>
        </p:nvPicPr>
        <p:blipFill>
          <a:blip r:embed="rId2" cstate="print"/>
          <a:srcRect b="7570"/>
          <a:stretch>
            <a:fillRect/>
          </a:stretch>
        </p:blipFill>
        <p:spPr bwMode="auto">
          <a:xfrm>
            <a:off x="884767" y="1492250"/>
            <a:ext cx="7586133" cy="3779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gure_24_06_0_labeled.jpg"/>
          <p:cNvPicPr>
            <a:picLocks noChangeAspect="1"/>
          </p:cNvPicPr>
          <p:nvPr/>
        </p:nvPicPr>
        <p:blipFill>
          <a:blip r:embed="rId2" cstate="print"/>
          <a:srcRect l="27347"/>
          <a:stretch>
            <a:fillRect/>
          </a:stretch>
        </p:blipFill>
        <p:spPr>
          <a:xfrm>
            <a:off x="2295144" y="457200"/>
            <a:ext cx="4871835" cy="64008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2456" y="84969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64008" y="3035808"/>
            <a:ext cx="24160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err="1" smtClean="0"/>
              <a:t>Glycolysis</a:t>
            </a:r>
            <a:r>
              <a:rPr lang="en-US" sz="1800" dirty="0" smtClean="0"/>
              <a:t> – 10 steps </a:t>
            </a:r>
          </a:p>
          <a:p>
            <a:r>
              <a:rPr lang="en-US" sz="1800" dirty="0" smtClean="0">
                <a:solidFill>
                  <a:srgbClr val="FF0000"/>
                </a:solidFill>
              </a:rPr>
              <a:t>Anaerobic process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23443" y="1399032"/>
            <a:ext cx="3204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Why “activate” glucose?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98464" y="3346704"/>
            <a:ext cx="320472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Glycolysis</a:t>
            </a:r>
            <a:r>
              <a:rPr lang="en-US" dirty="0" smtClean="0"/>
              <a:t>:</a:t>
            </a:r>
          </a:p>
          <a:p>
            <a:r>
              <a:rPr lang="en-US" dirty="0" smtClean="0"/>
              <a:t>Glucose – 2 </a:t>
            </a:r>
            <a:r>
              <a:rPr lang="en-US" dirty="0" err="1" smtClean="0"/>
              <a:t>pyruvates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C</a:t>
            </a:r>
            <a:r>
              <a:rPr lang="en-US" sz="1400" dirty="0" smtClean="0"/>
              <a:t>6</a:t>
            </a:r>
            <a:r>
              <a:rPr lang="en-US" dirty="0" smtClean="0"/>
              <a:t>H</a:t>
            </a:r>
            <a:r>
              <a:rPr lang="en-US" sz="1200" dirty="0" smtClean="0"/>
              <a:t>12</a:t>
            </a:r>
            <a:r>
              <a:rPr lang="en-US" dirty="0" smtClean="0"/>
              <a:t>O</a:t>
            </a:r>
            <a:r>
              <a:rPr lang="en-US" sz="1400" dirty="0" smtClean="0"/>
              <a:t>6</a:t>
            </a:r>
            <a:r>
              <a:rPr lang="en-US" dirty="0" smtClean="0"/>
              <a:t> – 2X(C</a:t>
            </a:r>
            <a:r>
              <a:rPr lang="en-US" sz="1400" dirty="0" smtClean="0"/>
              <a:t>3</a:t>
            </a:r>
            <a:r>
              <a:rPr lang="en-US" dirty="0" smtClean="0"/>
              <a:t>H</a:t>
            </a:r>
            <a:r>
              <a:rPr lang="en-US" sz="1400" dirty="0" smtClean="0"/>
              <a:t>4</a:t>
            </a:r>
            <a:r>
              <a:rPr lang="en-US" dirty="0" smtClean="0"/>
              <a:t>O</a:t>
            </a:r>
            <a:r>
              <a:rPr lang="en-US" sz="1400" dirty="0" smtClean="0"/>
              <a:t>3</a:t>
            </a:r>
            <a:r>
              <a:rPr lang="en-US" dirty="0" smtClean="0"/>
              <a:t>)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What has happened here?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4916424"/>
            <a:ext cx="346120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NAD</a:t>
            </a:r>
            <a:r>
              <a:rPr lang="fr-CA" baseline="30000" dirty="0" smtClean="0"/>
              <a:t>+</a:t>
            </a:r>
            <a:r>
              <a:rPr lang="fr-CA" dirty="0" smtClean="0"/>
              <a:t> </a:t>
            </a:r>
            <a:r>
              <a:rPr lang="fr-CA" dirty="0" err="1" smtClean="0"/>
              <a:t>is</a:t>
            </a:r>
            <a:r>
              <a:rPr lang="fr-CA" dirty="0" smtClean="0"/>
              <a:t> </a:t>
            </a:r>
            <a:r>
              <a:rPr lang="fr-CA" dirty="0" err="1" smtClean="0"/>
              <a:t>limiting</a:t>
            </a:r>
            <a:r>
              <a:rPr lang="fr-CA" dirty="0" smtClean="0"/>
              <a:t> </a:t>
            </a:r>
            <a:r>
              <a:rPr lang="fr-CA" dirty="0" smtClean="0">
                <a:solidFill>
                  <a:srgbClr val="FF0000"/>
                </a:solidFill>
              </a:rPr>
              <a:t>– </a:t>
            </a:r>
            <a:r>
              <a:rPr lang="fr-CA" dirty="0" err="1" smtClean="0">
                <a:solidFill>
                  <a:srgbClr val="FF0000"/>
                </a:solidFill>
              </a:rPr>
              <a:t>what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</a:p>
          <a:p>
            <a:r>
              <a:rPr lang="fr-CA" dirty="0" err="1">
                <a:solidFill>
                  <a:srgbClr val="FF0000"/>
                </a:solidFill>
              </a:rPr>
              <a:t>d</a:t>
            </a:r>
            <a:r>
              <a:rPr lang="fr-CA" dirty="0" err="1" smtClean="0">
                <a:solidFill>
                  <a:srgbClr val="FF0000"/>
                </a:solidFill>
              </a:rPr>
              <a:t>oes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  <a:r>
              <a:rPr lang="fr-CA" dirty="0" err="1" smtClean="0">
                <a:solidFill>
                  <a:srgbClr val="FF0000"/>
                </a:solidFill>
              </a:rPr>
              <a:t>this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  <a:r>
              <a:rPr lang="fr-CA" dirty="0" err="1" smtClean="0">
                <a:solidFill>
                  <a:srgbClr val="FF0000"/>
                </a:solidFill>
              </a:rPr>
              <a:t>imply</a:t>
            </a:r>
            <a:r>
              <a:rPr lang="en-US" dirty="0" smtClean="0">
                <a:solidFill>
                  <a:srgbClr val="FF0000"/>
                </a:solidFill>
              </a:rPr>
              <a:t>? When might</a:t>
            </a:r>
          </a:p>
          <a:p>
            <a:r>
              <a:rPr lang="fr-CA" dirty="0" err="1">
                <a:solidFill>
                  <a:srgbClr val="FF0000"/>
                </a:solidFill>
              </a:rPr>
              <a:t>y</a:t>
            </a:r>
            <a:r>
              <a:rPr lang="fr-CA" dirty="0" err="1" smtClean="0">
                <a:solidFill>
                  <a:srgbClr val="FF0000"/>
                </a:solidFill>
              </a:rPr>
              <a:t>ou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  <a:r>
              <a:rPr lang="fr-CA" dirty="0" err="1" smtClean="0">
                <a:solidFill>
                  <a:srgbClr val="FF0000"/>
                </a:solidFill>
              </a:rPr>
              <a:t>encounter</a:t>
            </a:r>
            <a:r>
              <a:rPr lang="fr-CA" dirty="0" smtClean="0">
                <a:solidFill>
                  <a:srgbClr val="FF0000"/>
                </a:solidFill>
              </a:rPr>
              <a:t> </a:t>
            </a:r>
            <a:r>
              <a:rPr lang="fr-CA" dirty="0" err="1" smtClean="0">
                <a:solidFill>
                  <a:srgbClr val="FF0000"/>
                </a:solidFill>
              </a:rPr>
              <a:t>anaerobic</a:t>
            </a:r>
            <a:endParaRPr lang="fr-CA" dirty="0" smtClean="0">
              <a:solidFill>
                <a:srgbClr val="FF0000"/>
              </a:solidFill>
            </a:endParaRPr>
          </a:p>
          <a:p>
            <a:r>
              <a:rPr lang="fr-CA" dirty="0" err="1">
                <a:solidFill>
                  <a:srgbClr val="FF0000"/>
                </a:solidFill>
              </a:rPr>
              <a:t>m</a:t>
            </a:r>
            <a:r>
              <a:rPr lang="fr-CA" dirty="0" err="1" smtClean="0">
                <a:solidFill>
                  <a:srgbClr val="FF0000"/>
                </a:solidFill>
              </a:rPr>
              <a:t>etabolism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igure_24_07_labe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1967" t="4654" r="3116" b="6427"/>
          <a:stretch>
            <a:fillRect/>
          </a:stretch>
        </p:blipFill>
        <p:spPr>
          <a:xfrm>
            <a:off x="3438144" y="978408"/>
            <a:ext cx="5495544" cy="4892040"/>
          </a:xfrm>
        </p:spPr>
      </p:pic>
      <p:sp>
        <p:nvSpPr>
          <p:cNvPr id="5" name="Rectangle 4"/>
          <p:cNvSpPr/>
          <p:nvPr/>
        </p:nvSpPr>
        <p:spPr>
          <a:xfrm>
            <a:off x="1362456" y="139833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4592" y="1060704"/>
            <a:ext cx="9417963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 Mitochondrial matrix</a:t>
            </a:r>
          </a:p>
          <a:p>
            <a:pPr>
              <a:tabLst>
                <a:tab pos="347663" algn="l"/>
              </a:tabLst>
            </a:pPr>
            <a:r>
              <a:rPr lang="en-US" dirty="0"/>
              <a:t>	</a:t>
            </a:r>
            <a:r>
              <a:rPr lang="en-US" dirty="0" smtClean="0"/>
              <a:t>entry via </a:t>
            </a:r>
            <a:r>
              <a:rPr lang="en-US" dirty="0" err="1" smtClean="0"/>
              <a:t>decarboxylation</a:t>
            </a:r>
            <a:endParaRPr lang="en-US" dirty="0" smtClean="0"/>
          </a:p>
          <a:p>
            <a:pPr>
              <a:tabLst>
                <a:tab pos="347663" algn="l"/>
              </a:tabLst>
            </a:pPr>
            <a:r>
              <a:rPr lang="en-US" dirty="0" smtClean="0"/>
              <a:t>	(– C02) of </a:t>
            </a:r>
            <a:r>
              <a:rPr lang="en-US" dirty="0" err="1" smtClean="0"/>
              <a:t>pyruvate</a:t>
            </a:r>
            <a:r>
              <a:rPr lang="en-US" dirty="0" smtClean="0"/>
              <a:t> to </a:t>
            </a:r>
          </a:p>
          <a:p>
            <a:pPr>
              <a:tabLst>
                <a:tab pos="347663" algn="l"/>
              </a:tabLst>
            </a:pPr>
            <a:r>
              <a:rPr lang="en-US" dirty="0"/>
              <a:t>	</a:t>
            </a:r>
            <a:r>
              <a:rPr lang="en-US" dirty="0" smtClean="0"/>
              <a:t>form acetic acid –</a:t>
            </a:r>
            <a:r>
              <a:rPr lang="en-US" dirty="0" err="1" smtClean="0"/>
              <a:t>CoA</a:t>
            </a:r>
            <a:r>
              <a:rPr lang="en-US" dirty="0" smtClean="0"/>
              <a:t> to </a:t>
            </a:r>
          </a:p>
          <a:p>
            <a:pPr>
              <a:tabLst>
                <a:tab pos="347663" algn="l"/>
              </a:tabLst>
            </a:pPr>
            <a:r>
              <a:rPr lang="en-US" dirty="0"/>
              <a:t>	</a:t>
            </a:r>
            <a:r>
              <a:rPr lang="en-US" dirty="0" smtClean="0"/>
              <a:t>form acetyl </a:t>
            </a:r>
            <a:r>
              <a:rPr lang="en-US" dirty="0" err="1" smtClean="0"/>
              <a:t>CoA</a:t>
            </a:r>
            <a:r>
              <a:rPr lang="en-US" dirty="0" smtClean="0"/>
              <a:t>.</a:t>
            </a:r>
          </a:p>
          <a:p>
            <a:pPr>
              <a:tabLst>
                <a:tab pos="347663" algn="l"/>
              </a:tabLst>
            </a:pPr>
            <a:endParaRPr lang="en-US" dirty="0"/>
          </a:p>
          <a:p>
            <a:pPr>
              <a:tabLst>
                <a:tab pos="347663" algn="l"/>
              </a:tabLst>
            </a:pPr>
            <a:r>
              <a:rPr lang="en-US" dirty="0" err="1" smtClean="0"/>
              <a:t>Oxaloacetic</a:t>
            </a:r>
            <a:r>
              <a:rPr lang="en-US" dirty="0" smtClean="0"/>
              <a:t> acid “picks up”</a:t>
            </a:r>
          </a:p>
          <a:p>
            <a:pPr>
              <a:tabLst>
                <a:tab pos="347663" algn="l"/>
              </a:tabLst>
            </a:pPr>
            <a:r>
              <a:rPr lang="en-US" dirty="0" smtClean="0"/>
              <a:t>Acetyl </a:t>
            </a:r>
            <a:r>
              <a:rPr lang="en-US" dirty="0" err="1" smtClean="0"/>
              <a:t>CoA</a:t>
            </a:r>
            <a:r>
              <a:rPr lang="en-US" dirty="0" smtClean="0"/>
              <a:t>. </a:t>
            </a:r>
          </a:p>
          <a:p>
            <a:pPr>
              <a:tabLst>
                <a:tab pos="347663" algn="l"/>
              </a:tabLst>
            </a:pPr>
            <a:endParaRPr lang="en-US" dirty="0"/>
          </a:p>
          <a:p>
            <a:pPr>
              <a:tabLst>
                <a:tab pos="347663" algn="l"/>
              </a:tabLst>
            </a:pPr>
            <a:r>
              <a:rPr lang="en-US" dirty="0" smtClean="0"/>
              <a:t>Intermediates (</a:t>
            </a:r>
            <a:r>
              <a:rPr lang="en-US" dirty="0" err="1" smtClean="0"/>
              <a:t>keto</a:t>
            </a:r>
            <a:r>
              <a:rPr lang="en-US" dirty="0" smtClean="0"/>
              <a:t> acids) </a:t>
            </a:r>
          </a:p>
          <a:p>
            <a:pPr>
              <a:tabLst>
                <a:tab pos="347663" algn="l"/>
              </a:tabLst>
            </a:pPr>
            <a:r>
              <a:rPr lang="en-US" dirty="0" err="1"/>
              <a:t>d</a:t>
            </a:r>
            <a:r>
              <a:rPr lang="en-US" dirty="0" err="1" smtClean="0"/>
              <a:t>ecarboxylated</a:t>
            </a:r>
            <a:r>
              <a:rPr lang="en-US" dirty="0" smtClean="0"/>
              <a:t> (X2) and </a:t>
            </a:r>
          </a:p>
          <a:p>
            <a:pPr>
              <a:tabLst>
                <a:tab pos="347663" algn="l"/>
              </a:tabLst>
            </a:pPr>
            <a:r>
              <a:rPr lang="en-US" dirty="0" smtClean="0"/>
              <a:t>Oxidized (X4)– </a:t>
            </a:r>
            <a:r>
              <a:rPr lang="en-US" dirty="0" smtClean="0">
                <a:solidFill>
                  <a:srgbClr val="C00000"/>
                </a:solidFill>
              </a:rPr>
              <a:t>forming ___</a:t>
            </a:r>
          </a:p>
          <a:p>
            <a:pPr>
              <a:tabLst>
                <a:tab pos="347663" algn="l"/>
              </a:tabLst>
            </a:pPr>
            <a:endParaRPr lang="en-US" dirty="0" smtClean="0">
              <a:solidFill>
                <a:srgbClr val="C00000"/>
              </a:solidFill>
            </a:endParaRPr>
          </a:p>
          <a:p>
            <a:pPr>
              <a:tabLst>
                <a:tab pos="347663" algn="l"/>
              </a:tabLst>
            </a:pPr>
            <a:r>
              <a:rPr lang="en-US" dirty="0" err="1" smtClean="0"/>
              <a:t>Oxaloacetate</a:t>
            </a:r>
            <a:r>
              <a:rPr lang="en-US" dirty="0" smtClean="0"/>
              <a:t> regenerated.</a:t>
            </a:r>
          </a:p>
          <a:p>
            <a:pPr>
              <a:tabLst>
                <a:tab pos="347663" algn="l"/>
              </a:tabLst>
            </a:pPr>
            <a:endParaRPr lang="en-US" dirty="0"/>
          </a:p>
          <a:p>
            <a:pPr>
              <a:tabLst>
                <a:tab pos="347663" algn="l"/>
              </a:tabLst>
            </a:pPr>
            <a:r>
              <a:rPr lang="en-US" dirty="0" smtClean="0"/>
              <a:t>Some intermediates can be</a:t>
            </a:r>
          </a:p>
          <a:p>
            <a:pPr>
              <a:tabLst>
                <a:tab pos="347663" algn="l"/>
              </a:tabLst>
            </a:pPr>
            <a:r>
              <a:rPr lang="en-US" dirty="0"/>
              <a:t>u</a:t>
            </a:r>
            <a:r>
              <a:rPr lang="en-US" dirty="0" smtClean="0"/>
              <a:t>sed to make amino acids or </a:t>
            </a:r>
          </a:p>
          <a:p>
            <a:pPr>
              <a:tabLst>
                <a:tab pos="347663" algn="l"/>
              </a:tabLst>
            </a:pPr>
            <a:r>
              <a:rPr lang="en-US" dirty="0" smtClean="0"/>
              <a:t>fats, and Krebs cycle can also burn triglycerides and, if needed, amino acids</a:t>
            </a:r>
            <a:r>
              <a:rPr lang="en-US" dirty="0"/>
              <a:t>	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igure_24_08_labe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8291" t="668" b="6793"/>
          <a:stretch>
            <a:fillRect/>
          </a:stretch>
        </p:blipFill>
        <p:spPr>
          <a:xfrm>
            <a:off x="3180080" y="1197864"/>
            <a:ext cx="5963920" cy="5065776"/>
          </a:xfrm>
        </p:spPr>
      </p:pic>
      <p:sp>
        <p:nvSpPr>
          <p:cNvPr id="5" name="Rectangle 4"/>
          <p:cNvSpPr/>
          <p:nvPr/>
        </p:nvSpPr>
        <p:spPr>
          <a:xfrm>
            <a:off x="1362456" y="139833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892808"/>
            <a:ext cx="34420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err="1" smtClean="0"/>
              <a:t>Oxicative</a:t>
            </a:r>
            <a:r>
              <a:rPr lang="en-US" sz="1800" dirty="0" smtClean="0"/>
              <a:t> </a:t>
            </a:r>
            <a:r>
              <a:rPr lang="en-US" sz="1800" dirty="0" err="1" smtClean="0"/>
              <a:t>Phosphorylation</a:t>
            </a:r>
            <a:r>
              <a:rPr lang="en-US" sz="1800" dirty="0" smtClean="0"/>
              <a:t>:</a:t>
            </a:r>
          </a:p>
          <a:p>
            <a:endParaRPr lang="en-US" sz="1800" dirty="0"/>
          </a:p>
          <a:p>
            <a:r>
              <a:rPr lang="en-US" sz="1800" dirty="0" smtClean="0"/>
              <a:t>FADH2 and NADH </a:t>
            </a:r>
            <a:r>
              <a:rPr lang="en-US" sz="1800" i="1" dirty="0" smtClean="0"/>
              <a:t>carry </a:t>
            </a:r>
            <a:r>
              <a:rPr lang="en-US" sz="1800" dirty="0" smtClean="0"/>
              <a:t>energy</a:t>
            </a:r>
          </a:p>
          <a:p>
            <a:r>
              <a:rPr lang="en-US" sz="1800" dirty="0"/>
              <a:t>	</a:t>
            </a:r>
            <a:r>
              <a:rPr lang="en-US" sz="1800" dirty="0" smtClean="0"/>
              <a:t>- must be converted</a:t>
            </a:r>
          </a:p>
          <a:p>
            <a:endParaRPr lang="en-US" sz="1800" dirty="0"/>
          </a:p>
          <a:p>
            <a:r>
              <a:rPr lang="en-US" sz="1800" dirty="0" smtClean="0">
                <a:solidFill>
                  <a:srgbClr val="C00000"/>
                </a:solidFill>
              </a:rPr>
              <a:t>Coupled </a:t>
            </a:r>
            <a:r>
              <a:rPr lang="en-US" sz="1800" dirty="0" smtClean="0"/>
              <a:t>to formation of water</a:t>
            </a:r>
          </a:p>
          <a:p>
            <a:r>
              <a:rPr lang="en-US" sz="1800" dirty="0"/>
              <a:t>f</a:t>
            </a:r>
            <a:r>
              <a:rPr lang="en-US" sz="1800" dirty="0" smtClean="0"/>
              <a:t>rom oxygen and H.</a:t>
            </a:r>
          </a:p>
          <a:p>
            <a:endParaRPr lang="en-US" sz="1800" dirty="0"/>
          </a:p>
          <a:p>
            <a:r>
              <a:rPr lang="en-US" sz="1800" i="1" dirty="0" smtClean="0"/>
              <a:t>STEPWISE </a:t>
            </a:r>
            <a:r>
              <a:rPr lang="en-US" sz="1800" dirty="0" smtClean="0"/>
              <a:t>passage of </a:t>
            </a:r>
          </a:p>
          <a:p>
            <a:r>
              <a:rPr lang="en-US" sz="1800" dirty="0"/>
              <a:t>e</a:t>
            </a:r>
            <a:r>
              <a:rPr lang="en-US" sz="1800" dirty="0" smtClean="0"/>
              <a:t>lectrons coupled to H+</a:t>
            </a:r>
          </a:p>
          <a:p>
            <a:r>
              <a:rPr lang="en-US" sz="1800" dirty="0" err="1"/>
              <a:t>c</a:t>
            </a:r>
            <a:r>
              <a:rPr lang="en-US" sz="1800" dirty="0" err="1" smtClean="0"/>
              <a:t>hemiosomotic</a:t>
            </a:r>
            <a:r>
              <a:rPr lang="en-US" sz="1800" dirty="0" smtClean="0"/>
              <a:t> gradient</a:t>
            </a:r>
          </a:p>
          <a:p>
            <a:endParaRPr lang="en-US" sz="1800" dirty="0"/>
          </a:p>
          <a:p>
            <a:r>
              <a:rPr lang="en-US" sz="1800" dirty="0" smtClean="0"/>
              <a:t>ATP </a:t>
            </a:r>
            <a:r>
              <a:rPr lang="en-US" sz="1800" dirty="0" err="1" smtClean="0"/>
              <a:t>synthase</a:t>
            </a:r>
            <a:r>
              <a:rPr lang="en-US" sz="1800" dirty="0" smtClean="0"/>
              <a:t> H+ reentry, </a:t>
            </a:r>
          </a:p>
          <a:p>
            <a:r>
              <a:rPr lang="en-US" sz="1800" dirty="0"/>
              <a:t>d</a:t>
            </a:r>
            <a:r>
              <a:rPr lang="en-US" sz="1800" dirty="0" smtClean="0"/>
              <a:t>riving a “motor” which drives</a:t>
            </a:r>
          </a:p>
          <a:p>
            <a:r>
              <a:rPr lang="en-US" sz="1800" dirty="0" smtClean="0"/>
              <a:t>ADP + Pi to from ATP.  </a:t>
            </a:r>
            <a:r>
              <a:rPr lang="en-US" sz="1800" i="1" dirty="0" smtClean="0"/>
              <a:t>Reverse</a:t>
            </a:r>
          </a:p>
          <a:p>
            <a:r>
              <a:rPr lang="en-US" sz="1800" dirty="0"/>
              <a:t>i</a:t>
            </a:r>
            <a:r>
              <a:rPr lang="en-US" sz="1800" dirty="0" smtClean="0"/>
              <a:t>on pump.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Content Placeholder 28" descr="figure_24_05_label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306"/>
          <a:stretch>
            <a:fillRect/>
          </a:stretch>
        </p:blipFill>
        <p:spPr>
          <a:xfrm>
            <a:off x="1033272" y="777240"/>
            <a:ext cx="7506208" cy="3822192"/>
          </a:xfrm>
        </p:spPr>
      </p:pic>
      <p:sp>
        <p:nvSpPr>
          <p:cNvPr id="4" name="Rectangle 3"/>
          <p:cNvSpPr/>
          <p:nvPr/>
        </p:nvSpPr>
        <p:spPr>
          <a:xfrm>
            <a:off x="1362456" y="139833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38328" y="5056632"/>
            <a:ext cx="856420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“Burning” one molecule of glucose yields ~32 molecules of ATP- </a:t>
            </a:r>
          </a:p>
          <a:p>
            <a:r>
              <a:rPr lang="en-US" dirty="0" smtClean="0"/>
              <a:t>approximately 38% energy recovery.  </a:t>
            </a:r>
            <a:r>
              <a:rPr lang="en-US" dirty="0" smtClean="0">
                <a:solidFill>
                  <a:srgbClr val="C00000"/>
                </a:solidFill>
              </a:rPr>
              <a:t>Rest lost as ?  </a:t>
            </a:r>
          </a:p>
          <a:p>
            <a:r>
              <a:rPr lang="en-US" dirty="0" smtClean="0"/>
              <a:t>Generate approximately 55 Kg of ATP every day – </a:t>
            </a:r>
            <a:r>
              <a:rPr lang="en-US" dirty="0" smtClean="0">
                <a:solidFill>
                  <a:srgbClr val="C00000"/>
                </a:solidFill>
              </a:rPr>
              <a:t>where does all this go?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3" name="Text Box 7"/>
          <p:cNvSpPr txBox="1">
            <a:spLocks noChangeArrowheads="1"/>
          </p:cNvSpPr>
          <p:nvPr/>
        </p:nvSpPr>
        <p:spPr bwMode="auto">
          <a:xfrm>
            <a:off x="0" y="1155955"/>
            <a:ext cx="4839547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dirty="0" smtClean="0"/>
              <a:t>Fat – very efficient energy store; ~2x versus glycogen.</a:t>
            </a:r>
          </a:p>
          <a:p>
            <a:pPr marL="457200" indent="-457200">
              <a:spcBef>
                <a:spcPct val="50000"/>
              </a:spcBef>
            </a:pPr>
            <a:r>
              <a:rPr lang="en-US" dirty="0" smtClean="0"/>
              <a:t>Both glycerol and free fatty acid side chains can be used for energy.</a:t>
            </a:r>
          </a:p>
          <a:p>
            <a:pPr marL="457200" indent="-457200">
              <a:spcBef>
                <a:spcPct val="50000"/>
              </a:spcBef>
            </a:pPr>
            <a:r>
              <a:rPr lang="fr-CA" dirty="0" smtClean="0"/>
              <a:t>	</a:t>
            </a:r>
            <a:r>
              <a:rPr lang="fr-CA" b="1" i="1" dirty="0" smtClean="0"/>
              <a:t>ONLY </a:t>
            </a:r>
            <a:r>
              <a:rPr lang="fr-CA" dirty="0" err="1" smtClean="0"/>
              <a:t>glycerol</a:t>
            </a:r>
            <a:r>
              <a:rPr lang="fr-CA" dirty="0" smtClean="0"/>
              <a:t> </a:t>
            </a:r>
            <a:r>
              <a:rPr lang="fr-CA" dirty="0" err="1" smtClean="0"/>
              <a:t>enters</a:t>
            </a:r>
            <a:r>
              <a:rPr lang="fr-CA" dirty="0" smtClean="0"/>
              <a:t> </a:t>
            </a:r>
            <a:r>
              <a:rPr lang="fr-CA" dirty="0" err="1" smtClean="0"/>
              <a:t>glycolytic</a:t>
            </a:r>
            <a:r>
              <a:rPr lang="fr-CA" dirty="0" smtClean="0"/>
              <a:t> </a:t>
            </a:r>
            <a:r>
              <a:rPr lang="fr-CA" dirty="0" err="1" smtClean="0"/>
              <a:t>pathway</a:t>
            </a:r>
            <a:endParaRPr lang="fr-CA" dirty="0" smtClean="0"/>
          </a:p>
          <a:p>
            <a:pPr marL="457200" indent="-457200">
              <a:spcBef>
                <a:spcPct val="50000"/>
              </a:spcBef>
            </a:pPr>
            <a:r>
              <a:rPr lang="fr-CA" dirty="0"/>
              <a:t>	</a:t>
            </a:r>
            <a:r>
              <a:rPr lang="fr-CA" b="1" i="1" dirty="0" err="1" smtClean="0"/>
              <a:t>Both</a:t>
            </a:r>
            <a:r>
              <a:rPr lang="fr-CA" b="1" i="1" dirty="0" smtClean="0"/>
              <a:t> </a:t>
            </a:r>
            <a:r>
              <a:rPr lang="fr-CA" dirty="0" err="1" smtClean="0"/>
              <a:t>fatty</a:t>
            </a:r>
            <a:r>
              <a:rPr lang="fr-CA" dirty="0" smtClean="0"/>
              <a:t> </a:t>
            </a:r>
            <a:r>
              <a:rPr lang="fr-CA" dirty="0" err="1" smtClean="0"/>
              <a:t>acids</a:t>
            </a:r>
            <a:r>
              <a:rPr lang="fr-CA" dirty="0" smtClean="0"/>
              <a:t> and </a:t>
            </a:r>
            <a:r>
              <a:rPr lang="fr-CA" dirty="0" err="1" smtClean="0"/>
              <a:t>glycerol</a:t>
            </a:r>
            <a:r>
              <a:rPr lang="fr-CA" dirty="0" smtClean="0"/>
              <a:t> </a:t>
            </a:r>
            <a:r>
              <a:rPr lang="fr-CA" dirty="0" err="1" smtClean="0"/>
              <a:t>products</a:t>
            </a:r>
            <a:r>
              <a:rPr lang="fr-CA" dirty="0" smtClean="0"/>
              <a:t> enter Krebs cycle.</a:t>
            </a:r>
          </a:p>
          <a:p>
            <a:pPr marL="457200" indent="-457200">
              <a:spcBef>
                <a:spcPct val="50000"/>
              </a:spcBef>
            </a:pPr>
            <a:r>
              <a:rPr lang="fr-CA" dirty="0" smtClean="0">
                <a:latin typeface="Symbol" pitchFamily="18" charset="2"/>
              </a:rPr>
              <a:t>B</a:t>
            </a:r>
            <a:r>
              <a:rPr lang="fr-CA" dirty="0" smtClean="0"/>
              <a:t>-</a:t>
            </a:r>
            <a:r>
              <a:rPr lang="fr-CA" dirty="0" err="1" smtClean="0"/>
              <a:t>oxidation</a:t>
            </a:r>
            <a:r>
              <a:rPr lang="fr-CA" dirty="0" smtClean="0"/>
              <a:t> (2 </a:t>
            </a:r>
            <a:r>
              <a:rPr lang="fr-CA" dirty="0" err="1" smtClean="0"/>
              <a:t>carbon</a:t>
            </a:r>
            <a:r>
              <a:rPr lang="fr-CA" dirty="0" smtClean="0"/>
              <a:t> `</a:t>
            </a:r>
            <a:r>
              <a:rPr lang="fr-CA" dirty="0" err="1" smtClean="0"/>
              <a:t>snips</a:t>
            </a:r>
            <a:r>
              <a:rPr lang="fr-CA" dirty="0" smtClean="0"/>
              <a:t>`) of </a:t>
            </a:r>
            <a:r>
              <a:rPr lang="fr-CA" dirty="0" err="1" smtClean="0"/>
              <a:t>fatty</a:t>
            </a:r>
            <a:r>
              <a:rPr lang="fr-CA" dirty="0" smtClean="0"/>
              <a:t> </a:t>
            </a:r>
            <a:r>
              <a:rPr lang="fr-CA" dirty="0" err="1" smtClean="0"/>
              <a:t>acids</a:t>
            </a:r>
            <a:r>
              <a:rPr lang="fr-CA" dirty="0" smtClean="0"/>
              <a:t> </a:t>
            </a:r>
            <a:r>
              <a:rPr lang="fr-CA" dirty="0" err="1" smtClean="0"/>
              <a:t>yields</a:t>
            </a:r>
            <a:r>
              <a:rPr lang="fr-CA" dirty="0" smtClean="0"/>
              <a:t> </a:t>
            </a:r>
            <a:r>
              <a:rPr lang="fr-CA" dirty="0" err="1" smtClean="0"/>
              <a:t>acetic</a:t>
            </a:r>
            <a:r>
              <a:rPr lang="fr-CA" dirty="0" smtClean="0"/>
              <a:t> </a:t>
            </a:r>
            <a:r>
              <a:rPr lang="fr-CA" dirty="0" err="1" smtClean="0"/>
              <a:t>acid</a:t>
            </a:r>
            <a:r>
              <a:rPr lang="fr-CA" dirty="0" smtClean="0"/>
              <a:t> </a:t>
            </a:r>
            <a:r>
              <a:rPr lang="fr-CA" dirty="0" err="1" smtClean="0"/>
              <a:t>which</a:t>
            </a:r>
            <a:r>
              <a:rPr lang="fr-CA" dirty="0" smtClean="0"/>
              <a:t> </a:t>
            </a:r>
            <a:r>
              <a:rPr lang="fr-CA" dirty="0" err="1" smtClean="0"/>
              <a:t>is</a:t>
            </a:r>
            <a:r>
              <a:rPr lang="fr-CA" dirty="0" smtClean="0"/>
              <a:t> </a:t>
            </a:r>
            <a:r>
              <a:rPr lang="fr-CA" dirty="0" err="1" smtClean="0"/>
              <a:t>converted</a:t>
            </a:r>
            <a:r>
              <a:rPr lang="fr-CA" dirty="0" smtClean="0"/>
              <a:t> to </a:t>
            </a:r>
            <a:r>
              <a:rPr lang="fr-CA" dirty="0" err="1" smtClean="0"/>
              <a:t>acetyl</a:t>
            </a:r>
            <a:r>
              <a:rPr lang="fr-CA" dirty="0" smtClean="0"/>
              <a:t> </a:t>
            </a:r>
            <a:r>
              <a:rPr lang="fr-CA" dirty="0" err="1" smtClean="0"/>
              <a:t>CoA</a:t>
            </a:r>
            <a:r>
              <a:rPr lang="fr-CA" dirty="0" smtClean="0"/>
              <a:t> – Krebs.</a:t>
            </a:r>
          </a:p>
          <a:p>
            <a:pPr marL="457200" indent="-457200">
              <a:spcBef>
                <a:spcPct val="50000"/>
              </a:spcBef>
            </a:pPr>
            <a:r>
              <a:rPr lang="fr-CA" dirty="0" err="1" smtClean="0"/>
              <a:t>Fatty</a:t>
            </a:r>
            <a:r>
              <a:rPr lang="fr-CA" dirty="0" smtClean="0"/>
              <a:t> </a:t>
            </a:r>
            <a:r>
              <a:rPr lang="fr-CA" dirty="0" err="1" smtClean="0"/>
              <a:t>acids</a:t>
            </a:r>
            <a:r>
              <a:rPr lang="fr-CA" dirty="0" smtClean="0"/>
              <a:t> </a:t>
            </a:r>
            <a:r>
              <a:rPr lang="fr-CA" i="1" dirty="0" err="1" smtClean="0"/>
              <a:t>cannot</a:t>
            </a:r>
            <a:r>
              <a:rPr lang="fr-CA" i="1" dirty="0" smtClean="0"/>
              <a:t> </a:t>
            </a:r>
            <a:r>
              <a:rPr lang="fr-CA" dirty="0" err="1" smtClean="0"/>
              <a:t>be</a:t>
            </a:r>
            <a:r>
              <a:rPr lang="fr-CA" dirty="0" smtClean="0"/>
              <a:t> </a:t>
            </a:r>
            <a:r>
              <a:rPr lang="fr-CA" dirty="0" err="1" smtClean="0"/>
              <a:t>used</a:t>
            </a:r>
            <a:r>
              <a:rPr lang="fr-CA" dirty="0" smtClean="0"/>
              <a:t> to </a:t>
            </a:r>
            <a:r>
              <a:rPr lang="fr-CA" dirty="0" err="1" smtClean="0"/>
              <a:t>generate</a:t>
            </a:r>
            <a:r>
              <a:rPr lang="fr-CA" dirty="0" smtClean="0"/>
              <a:t> glucose.  </a:t>
            </a:r>
            <a:endParaRPr lang="en-US" dirty="0" smtClean="0"/>
          </a:p>
        </p:txBody>
      </p:sp>
      <p:pic>
        <p:nvPicPr>
          <p:cNvPr id="5" name="Picture 4" descr="figure_24_14_labeled.jpg"/>
          <p:cNvPicPr>
            <a:picLocks noChangeAspect="1"/>
          </p:cNvPicPr>
          <p:nvPr/>
        </p:nvPicPr>
        <p:blipFill>
          <a:blip r:embed="rId2" cstate="print"/>
          <a:srcRect l="4703" t="2857" r="5297" b="4571"/>
          <a:stretch>
            <a:fillRect/>
          </a:stretch>
        </p:blipFill>
        <p:spPr>
          <a:xfrm>
            <a:off x="4782312" y="539496"/>
            <a:ext cx="4160520" cy="59253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562088" y="6412170"/>
            <a:ext cx="13244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Fig. 24.14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362456" y="0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24-14Triglycerides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6818" t="2818" r="1453" b="6879"/>
          <a:stretch>
            <a:fillRect/>
          </a:stretch>
        </p:blipFill>
        <p:spPr bwMode="auto">
          <a:xfrm>
            <a:off x="0" y="720408"/>
            <a:ext cx="9064978" cy="4646612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362456" y="139833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2960" y="5714095"/>
            <a:ext cx="711403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</a:pPr>
            <a:r>
              <a:rPr lang="en-US" dirty="0" smtClean="0">
                <a:solidFill>
                  <a:srgbClr val="C00000"/>
                </a:solidFill>
                <a:sym typeface="Symbol" pitchFamily="18" charset="2"/>
              </a:rPr>
              <a:t>What </a:t>
            </a:r>
            <a:r>
              <a:rPr lang="en-US" dirty="0">
                <a:solidFill>
                  <a:srgbClr val="C00000"/>
                </a:solidFill>
                <a:sym typeface="Symbol" pitchFamily="18" charset="2"/>
              </a:rPr>
              <a:t>are possible fates for glycerol</a:t>
            </a:r>
            <a:r>
              <a:rPr lang="en-US" dirty="0" smtClean="0">
                <a:solidFill>
                  <a:srgbClr val="C00000"/>
                </a:solidFill>
                <a:sym typeface="Symbol" pitchFamily="18" charset="2"/>
              </a:rPr>
              <a:t>?  For FFA?</a:t>
            </a:r>
          </a:p>
          <a:p>
            <a:pPr marL="457200" indent="-457200">
              <a:spcBef>
                <a:spcPct val="50000"/>
              </a:spcBef>
            </a:pPr>
            <a:r>
              <a:rPr lang="en-US" dirty="0" smtClean="0">
                <a:solidFill>
                  <a:srgbClr val="C00000"/>
                </a:solidFill>
                <a:sym typeface="Symbol" pitchFamily="18" charset="2"/>
              </a:rPr>
              <a:t>What are </a:t>
            </a:r>
            <a:r>
              <a:rPr lang="en-US" dirty="0" err="1" smtClean="0">
                <a:solidFill>
                  <a:srgbClr val="C00000"/>
                </a:solidFill>
                <a:sym typeface="Symbol" pitchFamily="18" charset="2"/>
              </a:rPr>
              <a:t>Ketone</a:t>
            </a:r>
            <a:r>
              <a:rPr lang="en-US" dirty="0" smtClean="0">
                <a:solidFill>
                  <a:srgbClr val="C00000"/>
                </a:solidFill>
                <a:sym typeface="Symbol" pitchFamily="18" charset="2"/>
              </a:rPr>
              <a:t> Bodies?  Metabolic Acidosis?</a:t>
            </a:r>
            <a:endParaRPr lang="en-US" dirty="0">
              <a:solidFill>
                <a:srgbClr val="C00000"/>
              </a:solidFill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4948955" y="5576126"/>
            <a:ext cx="121104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 dirty="0"/>
              <a:t>Fig. 24.15</a:t>
            </a:r>
          </a:p>
        </p:txBody>
      </p:sp>
      <p:sp>
        <p:nvSpPr>
          <p:cNvPr id="130056" name="Text Box 8"/>
          <p:cNvSpPr txBox="1">
            <a:spLocks noChangeArrowheads="1"/>
          </p:cNvSpPr>
          <p:nvPr/>
        </p:nvSpPr>
        <p:spPr bwMode="auto">
          <a:xfrm>
            <a:off x="296842" y="1272096"/>
            <a:ext cx="4156286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 smtClean="0"/>
              <a:t>Proteins are not “stable” or stored;</a:t>
            </a:r>
          </a:p>
          <a:p>
            <a:r>
              <a:rPr lang="en-US" dirty="0"/>
              <a:t>e</a:t>
            </a:r>
            <a:r>
              <a:rPr lang="en-US" dirty="0" smtClean="0"/>
              <a:t>xcess converted to fat or burned </a:t>
            </a:r>
          </a:p>
          <a:p>
            <a:r>
              <a:rPr lang="en-US" dirty="0"/>
              <a:t>f</a:t>
            </a:r>
            <a:r>
              <a:rPr lang="en-US" dirty="0" smtClean="0"/>
              <a:t>or energy.</a:t>
            </a:r>
          </a:p>
          <a:p>
            <a:endParaRPr lang="en-US" dirty="0" smtClean="0"/>
          </a:p>
          <a:p>
            <a:r>
              <a:rPr lang="en-US" dirty="0" smtClean="0"/>
              <a:t>Undergo </a:t>
            </a:r>
            <a:r>
              <a:rPr lang="en-US" i="1" dirty="0" err="1" smtClean="0"/>
              <a:t>transamination</a:t>
            </a:r>
            <a:r>
              <a:rPr lang="en-US" i="1" dirty="0" smtClean="0"/>
              <a:t> </a:t>
            </a:r>
            <a:r>
              <a:rPr lang="en-US" dirty="0" smtClean="0"/>
              <a:t>and </a:t>
            </a:r>
            <a:endParaRPr lang="en-US" dirty="0"/>
          </a:p>
          <a:p>
            <a:r>
              <a:rPr lang="en-US" i="1" dirty="0" err="1"/>
              <a:t>deamination</a:t>
            </a:r>
            <a:r>
              <a:rPr lang="en-US" i="1" dirty="0"/>
              <a:t> </a:t>
            </a:r>
            <a:r>
              <a:rPr lang="en-US" dirty="0"/>
              <a:t>reactions</a:t>
            </a:r>
          </a:p>
          <a:p>
            <a:r>
              <a:rPr lang="en-US" dirty="0"/>
              <a:t>to </a:t>
            </a:r>
            <a:r>
              <a:rPr lang="en-US" dirty="0" smtClean="0"/>
              <a:t>generate </a:t>
            </a:r>
            <a:r>
              <a:rPr lang="en-US" dirty="0" err="1" smtClean="0"/>
              <a:t>keto</a:t>
            </a:r>
            <a:r>
              <a:rPr lang="en-US" dirty="0" smtClean="0"/>
              <a:t> </a:t>
            </a:r>
            <a:r>
              <a:rPr lang="en-US" dirty="0"/>
              <a:t>acid </a:t>
            </a:r>
            <a:r>
              <a:rPr lang="en-US" dirty="0" smtClean="0"/>
              <a:t>–Krebs </a:t>
            </a:r>
          </a:p>
          <a:p>
            <a:r>
              <a:rPr lang="en-US" dirty="0" smtClean="0"/>
              <a:t>Cycle intermediates </a:t>
            </a:r>
            <a:r>
              <a:rPr lang="en-US" dirty="0"/>
              <a:t>– as a source</a:t>
            </a:r>
          </a:p>
          <a:p>
            <a:r>
              <a:rPr lang="en-US" dirty="0"/>
              <a:t>of </a:t>
            </a:r>
            <a:r>
              <a:rPr lang="en-US" dirty="0" smtClean="0"/>
              <a:t>energy</a:t>
            </a:r>
            <a:r>
              <a:rPr lang="en-US" dirty="0"/>
              <a:t> </a:t>
            </a:r>
            <a:r>
              <a:rPr lang="en-US" dirty="0" smtClean="0"/>
              <a:t>(e.g. </a:t>
            </a:r>
            <a:r>
              <a:rPr lang="en-US" dirty="0" err="1" smtClean="0">
                <a:solidFill>
                  <a:srgbClr val="C00000"/>
                </a:solidFill>
              </a:rPr>
              <a:t>pyruvate</a:t>
            </a:r>
            <a:r>
              <a:rPr lang="en-US" dirty="0" smtClean="0"/>
              <a:t>, acetyl </a:t>
            </a:r>
          </a:p>
          <a:p>
            <a:r>
              <a:rPr lang="en-US" dirty="0" err="1" smtClean="0"/>
              <a:t>CoA</a:t>
            </a:r>
            <a:r>
              <a:rPr lang="en-US" dirty="0" smtClean="0"/>
              <a:t>, </a:t>
            </a:r>
            <a:r>
              <a:rPr lang="en-US" dirty="0" err="1" smtClean="0"/>
              <a:t>ketoglutaric</a:t>
            </a:r>
            <a:r>
              <a:rPr lang="en-US" dirty="0" smtClean="0"/>
              <a:t> acid).  Conversely, non-essential amino acids can be derived from Krebs cycle.</a:t>
            </a:r>
          </a:p>
          <a:p>
            <a:endParaRPr lang="en-US" dirty="0"/>
          </a:p>
          <a:p>
            <a:r>
              <a:rPr lang="en-US" dirty="0" smtClean="0"/>
              <a:t>Ammonia </a:t>
            </a:r>
            <a:r>
              <a:rPr lang="en-US" dirty="0"/>
              <a:t>is </a:t>
            </a:r>
            <a:r>
              <a:rPr lang="en-US" dirty="0" smtClean="0"/>
              <a:t>generated </a:t>
            </a:r>
            <a:r>
              <a:rPr lang="en-US" i="1" dirty="0" smtClean="0"/>
              <a:t>via </a:t>
            </a:r>
            <a:r>
              <a:rPr lang="en-US" dirty="0" err="1" smtClean="0"/>
              <a:t>deamination</a:t>
            </a:r>
            <a:r>
              <a:rPr lang="en-US" dirty="0" smtClean="0"/>
              <a:t> as </a:t>
            </a:r>
            <a:r>
              <a:rPr lang="en-US" dirty="0"/>
              <a:t>a byproduct </a:t>
            </a:r>
            <a:endParaRPr lang="en-US" dirty="0" smtClean="0"/>
          </a:p>
          <a:p>
            <a:r>
              <a:rPr lang="en-US" dirty="0" smtClean="0"/>
              <a:t>of this </a:t>
            </a:r>
            <a:r>
              <a:rPr lang="en-US" dirty="0"/>
              <a:t>cycle </a:t>
            </a:r>
            <a:r>
              <a:rPr lang="en-US" dirty="0" smtClean="0"/>
              <a:t>- converted to urea.</a:t>
            </a:r>
          </a:p>
          <a:p>
            <a:r>
              <a:rPr lang="fr-CA" i="1" dirty="0" err="1" smtClean="0">
                <a:solidFill>
                  <a:srgbClr val="C00000"/>
                </a:solidFill>
              </a:rPr>
              <a:t>Why</a:t>
            </a:r>
            <a:r>
              <a:rPr lang="fr-CA" i="1" dirty="0" smtClean="0">
                <a:solidFill>
                  <a:srgbClr val="C00000"/>
                </a:solidFill>
              </a:rPr>
              <a:t>?</a:t>
            </a:r>
            <a:endParaRPr lang="en-US" i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53312" y="194697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370832" y="512064"/>
            <a:ext cx="4617720" cy="6236208"/>
            <a:chOff x="4507992" y="0"/>
            <a:chExt cx="4937760" cy="6400800"/>
          </a:xfrm>
        </p:grpSpPr>
        <p:pic>
          <p:nvPicPr>
            <p:cNvPr id="10" name="Picture 9" descr="figure_24_16_labeled.jpg"/>
            <p:cNvPicPr>
              <a:picLocks noChangeAspect="1"/>
            </p:cNvPicPr>
            <p:nvPr/>
          </p:nvPicPr>
          <p:blipFill>
            <a:blip r:embed="rId2" cstate="print"/>
            <a:srcRect l="21714" r="20429"/>
            <a:stretch>
              <a:fillRect/>
            </a:stretch>
          </p:blipFill>
          <p:spPr>
            <a:xfrm>
              <a:off x="4507992" y="0"/>
              <a:ext cx="4937760" cy="64008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8412480" y="1591056"/>
              <a:ext cx="1033272" cy="243230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 descr="Newsprint"/>
          <p:cNvSpPr txBox="1">
            <a:spLocks noChangeArrowheads="1"/>
          </p:cNvSpPr>
          <p:nvPr/>
        </p:nvSpPr>
        <p:spPr bwMode="auto">
          <a:xfrm>
            <a:off x="5950092" y="1392620"/>
            <a:ext cx="2987322" cy="58102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1600" b="1" dirty="0">
                <a:solidFill>
                  <a:srgbClr val="336600"/>
                </a:solidFill>
              </a:rPr>
              <a:t>Fig. </a:t>
            </a:r>
            <a:r>
              <a:rPr lang="en-US" sz="1600" b="1" dirty="0" smtClean="0">
                <a:solidFill>
                  <a:srgbClr val="336600"/>
                </a:solidFill>
              </a:rPr>
              <a:t>24.17: </a:t>
            </a:r>
            <a:r>
              <a:rPr lang="en-US" sz="1600" b="1" dirty="0">
                <a:solidFill>
                  <a:srgbClr val="336600"/>
                </a:solidFill>
              </a:rPr>
              <a:t>Carbohydrate, fat and amino acid pools</a:t>
            </a:r>
            <a:endParaRPr lang="en-CA" sz="1600" b="1" dirty="0">
              <a:solidFill>
                <a:srgbClr val="3366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53312" y="194697"/>
            <a:ext cx="6858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A50021"/>
                </a:solidFill>
              </a:rPr>
              <a:t>Review the metabolic pathways and their interactions</a:t>
            </a:r>
            <a:endParaRPr lang="en-US" dirty="0">
              <a:solidFill>
                <a:srgbClr val="A50021"/>
              </a:solidFill>
            </a:endParaRPr>
          </a:p>
        </p:txBody>
      </p:sp>
      <p:pic>
        <p:nvPicPr>
          <p:cNvPr id="6" name="Picture 5" descr="figure_24_17_labeled.jpg"/>
          <p:cNvPicPr>
            <a:picLocks noChangeAspect="1"/>
          </p:cNvPicPr>
          <p:nvPr/>
        </p:nvPicPr>
        <p:blipFill>
          <a:blip r:embed="rId3" cstate="print"/>
          <a:srcRect b="6681"/>
          <a:stretch>
            <a:fillRect/>
          </a:stretch>
        </p:blipFill>
        <p:spPr>
          <a:xfrm>
            <a:off x="304800" y="1117600"/>
            <a:ext cx="8534400" cy="43139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6032" y="5508738"/>
            <a:ext cx="87430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Body in constant dynamic flux - can draw on nutrient pools to supply needs.</a:t>
            </a:r>
          </a:p>
          <a:p>
            <a:r>
              <a:rPr lang="en-US" dirty="0" smtClean="0"/>
              <a:t>Pools linked by key intermediates for </a:t>
            </a:r>
            <a:r>
              <a:rPr lang="en-US" dirty="0" err="1" smtClean="0"/>
              <a:t>interchangibility</a:t>
            </a:r>
            <a:r>
              <a:rPr lang="en-US" dirty="0" smtClean="0"/>
              <a:t>.  Fat/carbohydrates </a:t>
            </a:r>
          </a:p>
          <a:p>
            <a:r>
              <a:rPr lang="en-US" dirty="0" smtClean="0"/>
              <a:t>more readily interchanged, and directly used for fuel - a common pool, and </a:t>
            </a:r>
          </a:p>
          <a:p>
            <a:r>
              <a:rPr lang="en-US" dirty="0" smtClean="0"/>
              <a:t>can be stored.  Amino acids used for fuel indirectly and cannot be stored.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16933" y="4422522"/>
            <a:ext cx="9127067" cy="2400657"/>
          </a:xfrm>
          <a:prstGeom prst="rect">
            <a:avLst/>
          </a:prstGeom>
          <a:solidFill>
            <a:schemeClr val="bg1"/>
          </a:solidFill>
          <a:ln w="28575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en-US" sz="2000" b="1" dirty="0">
                <a:latin typeface="Arial Narrow" pitchFamily="34" charset="0"/>
              </a:rPr>
              <a:t>Trace the pathway by which </a:t>
            </a:r>
            <a:r>
              <a:rPr lang="en-US" sz="2000" b="1" dirty="0" err="1">
                <a:latin typeface="Arial Narrow" pitchFamily="34" charset="0"/>
              </a:rPr>
              <a:t>lipolysis</a:t>
            </a:r>
            <a:r>
              <a:rPr lang="en-US" sz="2000" b="1" dirty="0">
                <a:latin typeface="Arial Narrow" pitchFamily="34" charset="0"/>
              </a:rPr>
              <a:t> produces glucose. What triglyceride building block </a:t>
            </a:r>
            <a:r>
              <a:rPr lang="en-US" sz="2000" b="1" dirty="0">
                <a:solidFill>
                  <a:srgbClr val="990033"/>
                </a:solidFill>
                <a:latin typeface="Arial Narrow" pitchFamily="34" charset="0"/>
              </a:rPr>
              <a:t>can’t </a:t>
            </a:r>
            <a:r>
              <a:rPr lang="en-US" sz="2000" b="1" dirty="0">
                <a:latin typeface="Arial Narrow" pitchFamily="34" charset="0"/>
              </a:rPr>
              <a:t>be used to make glucose)?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en-US" sz="2000" b="1" dirty="0">
                <a:latin typeface="Arial Narrow" pitchFamily="34" charset="0"/>
              </a:rPr>
              <a:t>List 4 possible </a:t>
            </a:r>
            <a:r>
              <a:rPr lang="en-US" sz="2000" b="1" dirty="0" err="1">
                <a:solidFill>
                  <a:srgbClr val="990033"/>
                </a:solidFill>
                <a:latin typeface="Arial Narrow" pitchFamily="34" charset="0"/>
              </a:rPr>
              <a:t>noncarbohydrate</a:t>
            </a:r>
            <a:r>
              <a:rPr lang="en-US" sz="2000" b="1" dirty="0">
                <a:latin typeface="Arial Narrow" pitchFamily="34" charset="0"/>
              </a:rPr>
              <a:t> fates for glucose and work with the diagram to see how these fates can be achieved.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en-US" sz="2000" b="1" dirty="0">
                <a:latin typeface="Arial Narrow" pitchFamily="34" charset="0"/>
              </a:rPr>
              <a:t>List 2 possible </a:t>
            </a:r>
            <a:r>
              <a:rPr lang="en-US" sz="2000" b="1" dirty="0" err="1">
                <a:solidFill>
                  <a:srgbClr val="990033"/>
                </a:solidFill>
                <a:latin typeface="Arial Narrow" pitchFamily="34" charset="0"/>
              </a:rPr>
              <a:t>nonprotein</a:t>
            </a:r>
            <a:r>
              <a:rPr lang="en-US" sz="2000" b="1" dirty="0">
                <a:latin typeface="Arial Narrow" pitchFamily="34" charset="0"/>
              </a:rPr>
              <a:t> fates for amino acids and show how these fates are achieved.</a:t>
            </a:r>
          </a:p>
          <a:p>
            <a:pPr marL="457200" indent="-457200" eaLnBrk="0" hangingPunct="0">
              <a:lnSpc>
                <a:spcPct val="75000"/>
              </a:lnSpc>
              <a:spcBef>
                <a:spcPct val="50000"/>
              </a:spcBef>
              <a:buFontTx/>
              <a:buAutoNum type="arabicPeriod"/>
            </a:pPr>
            <a:r>
              <a:rPr lang="en-US" sz="2000" b="1" dirty="0">
                <a:latin typeface="Arial Narrow" pitchFamily="34" charset="0"/>
              </a:rPr>
              <a:t>Distinguish between:  </a:t>
            </a:r>
            <a:r>
              <a:rPr lang="en-US" sz="2000" b="1" dirty="0" err="1">
                <a:solidFill>
                  <a:srgbClr val="990033"/>
                </a:solidFill>
                <a:latin typeface="Arial Narrow" pitchFamily="34" charset="0"/>
              </a:rPr>
              <a:t>ketone</a:t>
            </a:r>
            <a:r>
              <a:rPr lang="en-US" sz="2000" b="1" dirty="0">
                <a:solidFill>
                  <a:srgbClr val="990033"/>
                </a:solidFill>
                <a:latin typeface="Arial Narrow" pitchFamily="34" charset="0"/>
              </a:rPr>
              <a:t> body </a:t>
            </a:r>
            <a:r>
              <a:rPr lang="en-US" sz="2000" b="1" dirty="0">
                <a:latin typeface="Arial Narrow" pitchFamily="34" charset="0"/>
              </a:rPr>
              <a:t>and</a:t>
            </a:r>
            <a:r>
              <a:rPr lang="en-US" sz="2000" b="1" dirty="0">
                <a:solidFill>
                  <a:srgbClr val="990033"/>
                </a:solidFill>
                <a:latin typeface="Arial Narrow" pitchFamily="34" charset="0"/>
              </a:rPr>
              <a:t> </a:t>
            </a:r>
            <a:r>
              <a:rPr lang="en-US" sz="2000" b="1" dirty="0" err="1">
                <a:solidFill>
                  <a:srgbClr val="990033"/>
                </a:solidFill>
                <a:latin typeface="Arial Narrow" pitchFamily="34" charset="0"/>
              </a:rPr>
              <a:t>keto</a:t>
            </a:r>
            <a:r>
              <a:rPr lang="en-US" sz="2000" b="1" dirty="0">
                <a:solidFill>
                  <a:srgbClr val="990033"/>
                </a:solidFill>
                <a:latin typeface="Arial Narrow" pitchFamily="34" charset="0"/>
              </a:rPr>
              <a:t> acid</a:t>
            </a:r>
            <a:r>
              <a:rPr lang="en-US" sz="2000" b="1" dirty="0">
                <a:latin typeface="Arial Narrow" pitchFamily="34" charset="0"/>
              </a:rPr>
              <a:t>. When is lactic acid a product of </a:t>
            </a:r>
            <a:r>
              <a:rPr lang="en-US" sz="2000" b="1" dirty="0" err="1">
                <a:latin typeface="Arial Narrow" pitchFamily="34" charset="0"/>
              </a:rPr>
              <a:t>glycolysis</a:t>
            </a:r>
            <a:r>
              <a:rPr lang="en-US" sz="2000" b="1" dirty="0">
                <a:latin typeface="Arial Narrow" pitchFamily="34" charset="0"/>
              </a:rPr>
              <a:t>?</a:t>
            </a:r>
            <a:endParaRPr lang="en-CA" sz="2000" b="1" dirty="0">
              <a:latin typeface="Arial Narrow" pitchFamily="34" charset="0"/>
            </a:endParaRPr>
          </a:p>
        </p:txBody>
      </p:sp>
      <p:pic>
        <p:nvPicPr>
          <p:cNvPr id="17415" name="Picture 7" descr="24-17Interconversion_L.jpg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2063" r="2582" b="7797"/>
          <a:stretch>
            <a:fillRect/>
          </a:stretch>
        </p:blipFill>
        <p:spPr bwMode="auto">
          <a:xfrm>
            <a:off x="77611" y="15875"/>
            <a:ext cx="8956322" cy="438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1952625"/>
            <a:ext cx="9144000" cy="34417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CC0000"/>
                </a:solidFill>
              </a:rPr>
              <a:t>1.  Absorptive &amp; </a:t>
            </a:r>
            <a:r>
              <a:rPr lang="en-US" b="1" u="sng" dirty="0" err="1">
                <a:solidFill>
                  <a:srgbClr val="CC0000"/>
                </a:solidFill>
              </a:rPr>
              <a:t>Postabsorptive</a:t>
            </a:r>
            <a:r>
              <a:rPr lang="en-US" b="1" u="sng" dirty="0">
                <a:solidFill>
                  <a:srgbClr val="CC0000"/>
                </a:solidFill>
              </a:rPr>
              <a:t> States:  Events &amp; Controls</a:t>
            </a:r>
            <a:endParaRPr lang="en-US" b="1" i="1" dirty="0">
              <a:solidFill>
                <a:srgbClr val="006699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endParaRPr lang="en-US" b="1" i="1" dirty="0">
              <a:solidFill>
                <a:srgbClr val="006699"/>
              </a:solidFill>
            </a:endParaRP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6699"/>
                </a:solidFill>
              </a:rPr>
              <a:t>Absorptive State (</a:t>
            </a:r>
            <a:r>
              <a:rPr lang="en-US" b="1" i="1" dirty="0">
                <a:solidFill>
                  <a:schemeClr val="hlink"/>
                </a:solidFill>
              </a:rPr>
              <a:t>fed</a:t>
            </a:r>
            <a:r>
              <a:rPr lang="en-US" b="1" i="1" dirty="0">
                <a:solidFill>
                  <a:srgbClr val="006699"/>
                </a:solidFill>
              </a:rPr>
              <a:t> state):</a:t>
            </a:r>
            <a:r>
              <a:rPr lang="en-US" dirty="0"/>
              <a:t>  time during and shortly after eating - nutrients entering circulation provide an energy supply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 dirty="0" err="1">
                <a:solidFill>
                  <a:schemeClr val="accent2"/>
                </a:solidFill>
              </a:rPr>
              <a:t>Postabsorptive</a:t>
            </a:r>
            <a:r>
              <a:rPr lang="en-US" b="1" i="1" dirty="0">
                <a:solidFill>
                  <a:schemeClr val="accent2"/>
                </a:solidFill>
              </a:rPr>
              <a:t> State (</a:t>
            </a:r>
            <a:r>
              <a:rPr lang="en-US" b="1" i="1" dirty="0">
                <a:solidFill>
                  <a:schemeClr val="hlink"/>
                </a:solidFill>
              </a:rPr>
              <a:t>fasting</a:t>
            </a:r>
            <a:r>
              <a:rPr lang="en-US" b="1" i="1" dirty="0">
                <a:solidFill>
                  <a:schemeClr val="accent2"/>
                </a:solidFill>
              </a:rPr>
              <a:t> state)</a:t>
            </a:r>
            <a:r>
              <a:rPr lang="en-US" b="1" i="1" dirty="0">
                <a:solidFill>
                  <a:srgbClr val="A50021"/>
                </a:solidFill>
              </a:rPr>
              <a:t>:</a:t>
            </a:r>
            <a:r>
              <a:rPr lang="en-US" dirty="0">
                <a:solidFill>
                  <a:schemeClr val="accent2"/>
                </a:solidFill>
              </a:rPr>
              <a:t> </a:t>
            </a:r>
            <a:r>
              <a:rPr lang="en-US" dirty="0"/>
              <a:t>GI tract empty; energy needs are met by </a:t>
            </a:r>
            <a:r>
              <a:rPr lang="en-US" b="1" i="1" u="sng" dirty="0"/>
              <a:t>breakdown</a:t>
            </a:r>
            <a:r>
              <a:rPr lang="en-US" dirty="0"/>
              <a:t> of food reserves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endParaRPr lang="en-US" dirty="0"/>
          </a:p>
          <a:p>
            <a:pPr marL="236538" indent="-236538"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6699"/>
                </a:solidFill>
              </a:rPr>
              <a:t>Metabolic controls act to equalize blood concentrations of nutrients during all time intervals associated with these 2 very different nutritional states</a:t>
            </a:r>
            <a:r>
              <a:rPr lang="en-US" dirty="0">
                <a:solidFill>
                  <a:srgbClr val="006699"/>
                </a:solidFill>
              </a:rPr>
              <a:t> </a:t>
            </a:r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200025" y="23813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200025" y="80963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  <p:sp>
        <p:nvSpPr>
          <p:cNvPr id="133127" name="Text Box 7"/>
          <p:cNvSpPr txBox="1">
            <a:spLocks noChangeArrowheads="1"/>
          </p:cNvSpPr>
          <p:nvPr/>
        </p:nvSpPr>
        <p:spPr bwMode="auto">
          <a:xfrm>
            <a:off x="307975" y="1114425"/>
            <a:ext cx="8513869" cy="2708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rgbClr val="CC0000"/>
                </a:solidFill>
              </a:rPr>
              <a:t>Absorptive state</a:t>
            </a:r>
            <a:r>
              <a:rPr lang="en-US" dirty="0"/>
              <a:t>:  </a:t>
            </a:r>
          </a:p>
          <a:p>
            <a:pPr>
              <a:spcAft>
                <a:spcPts val="600"/>
              </a:spcAft>
            </a:pPr>
            <a:r>
              <a:rPr lang="en-US" dirty="0"/>
              <a:t>	Anabolism </a:t>
            </a:r>
            <a:r>
              <a:rPr lang="en-US" dirty="0">
                <a:solidFill>
                  <a:srgbClr val="CC0000"/>
                </a:solidFill>
              </a:rPr>
              <a:t>exceeds</a:t>
            </a:r>
            <a:r>
              <a:rPr lang="en-US" dirty="0">
                <a:solidFill>
                  <a:schemeClr val="hlink"/>
                </a:solidFill>
              </a:rPr>
              <a:t> </a:t>
            </a:r>
            <a:r>
              <a:rPr lang="en-US" dirty="0"/>
              <a:t>catabolism</a:t>
            </a:r>
          </a:p>
          <a:p>
            <a:pPr>
              <a:spcAft>
                <a:spcPts val="600"/>
              </a:spcAft>
            </a:pPr>
            <a:r>
              <a:rPr lang="en-US" dirty="0"/>
              <a:t>	Glucose major fuel</a:t>
            </a:r>
          </a:p>
          <a:p>
            <a:pPr>
              <a:spcAft>
                <a:spcPts val="600"/>
              </a:spcAft>
            </a:pPr>
            <a:r>
              <a:rPr lang="en-US" dirty="0"/>
              <a:t>	Dietary amino acids and fats – used for anabolic processes </a:t>
            </a:r>
          </a:p>
          <a:p>
            <a:pPr>
              <a:spcAft>
                <a:spcPts val="600"/>
              </a:spcAft>
            </a:pPr>
            <a:r>
              <a:rPr lang="en-US" dirty="0"/>
              <a:t>		</a:t>
            </a:r>
            <a:r>
              <a:rPr lang="en-US" dirty="0" smtClean="0"/>
              <a:t>(</a:t>
            </a:r>
            <a:r>
              <a:rPr lang="en-US" dirty="0"/>
              <a:t>make new proteins/fat stores)</a:t>
            </a:r>
          </a:p>
          <a:p>
            <a:pPr>
              <a:spcAft>
                <a:spcPts val="600"/>
              </a:spcAft>
            </a:pPr>
            <a:r>
              <a:rPr lang="en-US" dirty="0"/>
              <a:t>	Excess metabolites of all sources used to make fat once anabolic</a:t>
            </a:r>
          </a:p>
          <a:p>
            <a:pPr>
              <a:spcAft>
                <a:spcPts val="600"/>
              </a:spcAft>
            </a:pPr>
            <a:r>
              <a:rPr lang="en-US" dirty="0"/>
              <a:t>	and energy demands are met</a:t>
            </a:r>
          </a:p>
        </p:txBody>
      </p:sp>
      <p:pic>
        <p:nvPicPr>
          <p:cNvPr id="8" name="Picture 7" descr="figure_24_19a_labeled.jpg"/>
          <p:cNvPicPr>
            <a:picLocks noChangeAspect="1"/>
          </p:cNvPicPr>
          <p:nvPr/>
        </p:nvPicPr>
        <p:blipFill>
          <a:blip r:embed="rId2" cstate="print"/>
          <a:srcRect b="12743"/>
          <a:stretch>
            <a:fillRect/>
          </a:stretch>
        </p:blipFill>
        <p:spPr>
          <a:xfrm>
            <a:off x="131064" y="3987800"/>
            <a:ext cx="8534400" cy="2504440"/>
          </a:xfrm>
          <a:prstGeom prst="rect">
            <a:avLst/>
          </a:prstGeom>
        </p:spPr>
      </p:pic>
      <p:sp>
        <p:nvSpPr>
          <p:cNvPr id="133124" name="Text Box 4"/>
          <p:cNvSpPr txBox="1">
            <a:spLocks noChangeArrowheads="1"/>
          </p:cNvSpPr>
          <p:nvPr/>
        </p:nvSpPr>
        <p:spPr bwMode="auto">
          <a:xfrm>
            <a:off x="7135559" y="6306249"/>
            <a:ext cx="1338828" cy="369332"/>
          </a:xfrm>
          <a:prstGeom prst="rect">
            <a:avLst/>
          </a:prstGeom>
          <a:solidFill>
            <a:srgbClr val="FFFFFF"/>
          </a:solidFill>
          <a:ln w="12700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sz="1800" dirty="0"/>
              <a:t>Fig. </a:t>
            </a:r>
            <a:r>
              <a:rPr lang="en-US" sz="1800" dirty="0" smtClean="0"/>
              <a:t>24.19a</a:t>
            </a:r>
            <a:endParaRPr lang="en-CA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104775" y="1109663"/>
            <a:ext cx="8991600" cy="403187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u="sng" dirty="0" smtClean="0">
                <a:solidFill>
                  <a:schemeClr val="accent2"/>
                </a:solidFill>
              </a:rPr>
              <a:t>Carbohydrates</a:t>
            </a:r>
            <a:r>
              <a:rPr lang="en-US" u="sng" dirty="0">
                <a:solidFill>
                  <a:schemeClr val="accent2"/>
                </a:solidFill>
              </a:rPr>
              <a:t>: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absorbed </a:t>
            </a:r>
            <a:r>
              <a:rPr lang="en-US" dirty="0" err="1"/>
              <a:t>monosaccharides</a:t>
            </a:r>
            <a:r>
              <a:rPr lang="en-US" dirty="0"/>
              <a:t> delivered directly </a:t>
            </a:r>
            <a:r>
              <a:rPr lang="en-US" b="1" dirty="0">
                <a:solidFill>
                  <a:schemeClr val="accent2"/>
                </a:solidFill>
              </a:rPr>
              <a:t>to</a:t>
            </a: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liver</a:t>
            </a:r>
            <a:r>
              <a:rPr lang="en-US" dirty="0"/>
              <a:t>; fructose and </a:t>
            </a:r>
            <a:r>
              <a:rPr lang="en-US" dirty="0" err="1"/>
              <a:t>galactose</a:t>
            </a:r>
            <a:r>
              <a:rPr lang="en-US" dirty="0"/>
              <a:t> converted to glucose (</a:t>
            </a:r>
            <a:r>
              <a:rPr lang="en-US" dirty="0" err="1"/>
              <a:t>isomerization</a:t>
            </a:r>
            <a:r>
              <a:rPr lang="en-US" dirty="0"/>
              <a:t>)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glucose </a:t>
            </a:r>
            <a:r>
              <a:rPr lang="en-US" b="1" dirty="0">
                <a:solidFill>
                  <a:schemeClr val="accent2"/>
                </a:solidFill>
              </a:rPr>
              <a:t>in liver</a:t>
            </a:r>
            <a:r>
              <a:rPr lang="en-US" dirty="0" smtClean="0"/>
              <a:t>: </a:t>
            </a:r>
            <a:r>
              <a:rPr lang="en-US" dirty="0"/>
              <a:t>released into blood or converted directly in liver to </a:t>
            </a:r>
            <a:r>
              <a:rPr lang="en-US" b="1" dirty="0">
                <a:solidFill>
                  <a:schemeClr val="accent2"/>
                </a:solidFill>
              </a:rPr>
              <a:t>glycogen</a:t>
            </a:r>
            <a:r>
              <a:rPr lang="en-US" dirty="0"/>
              <a:t> or </a:t>
            </a:r>
            <a:r>
              <a:rPr lang="en-US" b="1" dirty="0">
                <a:solidFill>
                  <a:schemeClr val="accent2"/>
                </a:solidFill>
              </a:rPr>
              <a:t>fat</a:t>
            </a:r>
            <a:endParaRPr lang="en-US" dirty="0"/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glycogen produced in liver is stored there, however, most fats synthesized in the liver </a:t>
            </a:r>
            <a:r>
              <a:rPr lang="en-US" dirty="0" smtClean="0"/>
              <a:t>are packaged </a:t>
            </a:r>
            <a:r>
              <a:rPr lang="en-US" dirty="0"/>
              <a:t>with proteins to form </a:t>
            </a:r>
            <a:r>
              <a:rPr lang="en-US" dirty="0">
                <a:solidFill>
                  <a:srgbClr val="CC0000"/>
                </a:solidFill>
              </a:rPr>
              <a:t>very low density lipoproteins (VLDL)</a:t>
            </a:r>
            <a:r>
              <a:rPr lang="en-US" dirty="0"/>
              <a:t> which are released into the circulation and picked up by adipose tissue for storage</a:t>
            </a:r>
          </a:p>
          <a:p>
            <a:pPr marL="236538" indent="-236538" eaLnBrk="0" hangingPunct="0">
              <a:lnSpc>
                <a:spcPct val="90000"/>
              </a:lnSpc>
              <a:spcBef>
                <a:spcPct val="50000"/>
              </a:spcBef>
            </a:pPr>
            <a:r>
              <a:rPr lang="en-US" dirty="0"/>
              <a:t>glucose released by liver </a:t>
            </a:r>
            <a:r>
              <a:rPr lang="en-US" dirty="0" smtClean="0"/>
              <a:t>into the circulation is taken up by cells and metabolized for </a:t>
            </a:r>
            <a:r>
              <a:rPr lang="en-US" dirty="0"/>
              <a:t>energy; excess stored in skeletal muscle (glycogen) or in adipose cells (fat</a:t>
            </a:r>
            <a:r>
              <a:rPr lang="en-US" dirty="0" smtClean="0"/>
              <a:t>)</a:t>
            </a:r>
            <a:endParaRPr lang="en-US" u="sng" dirty="0"/>
          </a:p>
        </p:txBody>
      </p:sp>
      <p:sp>
        <p:nvSpPr>
          <p:cNvPr id="97287" name="Rectangle 7"/>
          <p:cNvSpPr>
            <a:spLocks noChangeArrowheads="1"/>
          </p:cNvSpPr>
          <p:nvPr/>
        </p:nvSpPr>
        <p:spPr bwMode="auto">
          <a:xfrm>
            <a:off x="200025" y="80963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8" name="Text Box 4"/>
          <p:cNvSpPr txBox="1">
            <a:spLocks noChangeArrowheads="1"/>
          </p:cNvSpPr>
          <p:nvPr/>
        </p:nvSpPr>
        <p:spPr bwMode="auto">
          <a:xfrm>
            <a:off x="19050" y="1549400"/>
            <a:ext cx="8915400" cy="290848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u="sng" dirty="0" smtClean="0">
                <a:solidFill>
                  <a:srgbClr val="008000"/>
                </a:solidFill>
              </a:rPr>
              <a:t>Triglycerides</a:t>
            </a:r>
            <a:r>
              <a:rPr lang="en-US" u="sng" dirty="0">
                <a:solidFill>
                  <a:srgbClr val="008000"/>
                </a:solidFill>
              </a:rPr>
              <a:t>: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fat is absorbed into the lymph as </a:t>
            </a:r>
            <a:r>
              <a:rPr lang="en-US" dirty="0" err="1">
                <a:solidFill>
                  <a:srgbClr val="CC0000"/>
                </a:solidFill>
              </a:rPr>
              <a:t>chylomicrons</a:t>
            </a:r>
            <a:r>
              <a:rPr lang="en-US" dirty="0"/>
              <a:t> - hydrolyzed to free fatty acids &amp; glycerol by lipoprotein lipase on endothelial cells in order to pass out of capillary walls </a:t>
            </a:r>
            <a:r>
              <a:rPr lang="en-US" dirty="0" smtClean="0"/>
              <a:t>and into </a:t>
            </a:r>
            <a:r>
              <a:rPr lang="en-US" dirty="0"/>
              <a:t>cells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adipose cells, skeletal muscle &amp; liver cells </a:t>
            </a:r>
            <a:r>
              <a:rPr lang="en-US" dirty="0" smtClean="0"/>
              <a:t>all </a:t>
            </a:r>
            <a:r>
              <a:rPr lang="en-US" b="1" i="1" dirty="0" smtClean="0"/>
              <a:t>use </a:t>
            </a:r>
            <a:r>
              <a:rPr lang="en-US" b="1" i="1" dirty="0"/>
              <a:t>triglycerides as their primary energy source</a:t>
            </a:r>
            <a:r>
              <a:rPr lang="en-US" dirty="0"/>
              <a:t>; </a:t>
            </a:r>
            <a:r>
              <a:rPr lang="en-US" dirty="0" smtClean="0"/>
              <a:t>many other </a:t>
            </a:r>
            <a:r>
              <a:rPr lang="en-US" dirty="0"/>
              <a:t>cells </a:t>
            </a:r>
            <a:r>
              <a:rPr lang="en-US" i="1" dirty="0" smtClean="0"/>
              <a:t>can </a:t>
            </a:r>
            <a:r>
              <a:rPr lang="en-US" dirty="0" smtClean="0"/>
              <a:t>use </a:t>
            </a:r>
            <a:r>
              <a:rPr lang="en-US" dirty="0"/>
              <a:t>TGs for energy when dietary carbohydrates are limiting.</a:t>
            </a:r>
          </a:p>
          <a:p>
            <a:pPr marL="236538" indent="-236538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dirty="0"/>
              <a:t>Some fatty acids/glycerol is used for </a:t>
            </a:r>
            <a:r>
              <a:rPr lang="en-US" dirty="0" smtClean="0"/>
              <a:t>alternative anabolic </a:t>
            </a:r>
            <a:r>
              <a:rPr lang="en-US" dirty="0"/>
              <a:t>pathways, but most enters </a:t>
            </a:r>
            <a:r>
              <a:rPr lang="en-US" dirty="0" err="1"/>
              <a:t>adipocytes</a:t>
            </a:r>
            <a:r>
              <a:rPr lang="en-US" dirty="0"/>
              <a:t> for storage as TGs.</a:t>
            </a:r>
          </a:p>
        </p:txBody>
      </p:sp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200025" y="80963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4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134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34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4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8" grpId="0" build="allAtOnce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2" name="Text Box 4"/>
          <p:cNvSpPr txBox="1">
            <a:spLocks noChangeArrowheads="1"/>
          </p:cNvSpPr>
          <p:nvPr/>
        </p:nvSpPr>
        <p:spPr bwMode="auto">
          <a:xfrm>
            <a:off x="207963" y="1290638"/>
            <a:ext cx="8804275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u="sng" dirty="0">
              <a:solidFill>
                <a:srgbClr val="996633"/>
              </a:solidFill>
            </a:endParaRPr>
          </a:p>
          <a:p>
            <a:pPr eaLnBrk="0" hangingPunct="0">
              <a:spcBef>
                <a:spcPct val="50000"/>
              </a:spcBef>
            </a:pPr>
            <a:r>
              <a:rPr lang="en-US" u="sng" dirty="0" smtClean="0">
                <a:solidFill>
                  <a:srgbClr val="996633"/>
                </a:solidFill>
              </a:rPr>
              <a:t>Amino </a:t>
            </a:r>
            <a:r>
              <a:rPr lang="en-US" u="sng" dirty="0">
                <a:solidFill>
                  <a:srgbClr val="996633"/>
                </a:solidFill>
              </a:rPr>
              <a:t>Acids:</a:t>
            </a:r>
            <a:endParaRPr lang="en-US" dirty="0">
              <a:solidFill>
                <a:srgbClr val="996633"/>
              </a:solidFill>
            </a:endParaRPr>
          </a:p>
          <a:p>
            <a:pPr eaLnBrk="0" hangingPunct="0">
              <a:spcBef>
                <a:spcPct val="50000"/>
              </a:spcBef>
            </a:pPr>
            <a:endParaRPr lang="en-US" dirty="0"/>
          </a:p>
          <a:p>
            <a:pPr eaLnBrk="0" hangingPunct="0">
              <a:spcBef>
                <a:spcPct val="50000"/>
              </a:spcBef>
            </a:pPr>
            <a:r>
              <a:rPr lang="en-US" dirty="0"/>
              <a:t>Amino acids absorbed and delivered to liver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/>
              <a:t>Most </a:t>
            </a:r>
            <a:r>
              <a:rPr lang="en-US" dirty="0" smtClean="0"/>
              <a:t>are </a:t>
            </a:r>
            <a:r>
              <a:rPr lang="en-US" dirty="0"/>
              <a:t>not taken up by liver, but remain in circulation for delivery to other body cells (</a:t>
            </a:r>
            <a:r>
              <a:rPr lang="en-US" dirty="0" err="1"/>
              <a:t>eg</a:t>
            </a:r>
            <a:r>
              <a:rPr lang="en-US" dirty="0"/>
              <a:t>: muscle) for protein synthesis</a:t>
            </a:r>
          </a:p>
          <a:p>
            <a:pPr eaLnBrk="0" hangingPunct="0">
              <a:spcBef>
                <a:spcPct val="50000"/>
              </a:spcBef>
            </a:pPr>
            <a:r>
              <a:rPr lang="en-US" dirty="0"/>
              <a:t>Some amino acids absorbed by liver are </a:t>
            </a:r>
            <a:r>
              <a:rPr lang="en-US" b="1" dirty="0" err="1">
                <a:solidFill>
                  <a:srgbClr val="996633"/>
                </a:solidFill>
              </a:rPr>
              <a:t>deaminated</a:t>
            </a:r>
            <a:r>
              <a:rPr lang="en-US" dirty="0"/>
              <a:t> to </a:t>
            </a:r>
            <a:r>
              <a:rPr lang="en-US" dirty="0" err="1"/>
              <a:t>keto</a:t>
            </a:r>
            <a:r>
              <a:rPr lang="en-US" dirty="0"/>
              <a:t> acid which can enter </a:t>
            </a:r>
            <a:r>
              <a:rPr lang="en-US" dirty="0" err="1"/>
              <a:t>glycolysis</a:t>
            </a:r>
            <a:r>
              <a:rPr lang="en-US" dirty="0"/>
              <a:t>/</a:t>
            </a:r>
            <a:r>
              <a:rPr lang="en-US" dirty="0" err="1"/>
              <a:t>krebs</a:t>
            </a:r>
            <a:r>
              <a:rPr lang="en-US" dirty="0"/>
              <a:t> cycle for generation of </a:t>
            </a:r>
            <a:r>
              <a:rPr lang="en-US" dirty="0" smtClean="0"/>
              <a:t>ATP or storage as fat</a:t>
            </a:r>
            <a:endParaRPr lang="en-US" dirty="0"/>
          </a:p>
          <a:p>
            <a:pPr eaLnBrk="0" hangingPunct="0">
              <a:spcBef>
                <a:spcPct val="50000"/>
              </a:spcBef>
            </a:pPr>
            <a:r>
              <a:rPr lang="en-US" dirty="0"/>
              <a:t>Some amino acids used by liver cells for synthesis of plasma (blood) proteins </a:t>
            </a:r>
            <a:r>
              <a:rPr lang="en-US" i="1" dirty="0"/>
              <a:t>(</a:t>
            </a:r>
            <a:r>
              <a:rPr lang="en-US" i="1" dirty="0" err="1"/>
              <a:t>eg</a:t>
            </a:r>
            <a:r>
              <a:rPr lang="en-US" i="1" dirty="0"/>
              <a:t>: albumin, clotting proteins, transport proteins)</a:t>
            </a:r>
            <a:endParaRPr lang="en-US" i="1" u="sng" dirty="0"/>
          </a:p>
        </p:txBody>
      </p:sp>
      <p:sp>
        <p:nvSpPr>
          <p:cNvPr id="135173" name="Rectangle 5"/>
          <p:cNvSpPr>
            <a:spLocks noChangeArrowheads="1"/>
          </p:cNvSpPr>
          <p:nvPr/>
        </p:nvSpPr>
        <p:spPr bwMode="auto">
          <a:xfrm>
            <a:off x="200025" y="90488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76200" y="779463"/>
            <a:ext cx="8915400" cy="168507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u="sng" dirty="0" smtClean="0">
                <a:solidFill>
                  <a:srgbClr val="CC0000"/>
                </a:solidFill>
              </a:rPr>
              <a:t>Hormonal Control:</a:t>
            </a:r>
            <a:endParaRPr lang="en-US" sz="1800" b="1" i="1" dirty="0">
              <a:solidFill>
                <a:srgbClr val="CC0000"/>
              </a:solidFill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b="1" i="1" dirty="0" smtClean="0">
                <a:solidFill>
                  <a:srgbClr val="CC0000"/>
                </a:solidFill>
              </a:rPr>
              <a:t>INSULIN</a:t>
            </a:r>
            <a:r>
              <a:rPr lang="en-US" sz="1800" b="1" i="1" dirty="0" smtClean="0">
                <a:solidFill>
                  <a:srgbClr val="9900FF"/>
                </a:solidFill>
              </a:rPr>
              <a:t>  </a:t>
            </a:r>
            <a:endParaRPr lang="en-US" sz="1800" b="1" i="1" dirty="0">
              <a:solidFill>
                <a:srgbClr val="9900FF"/>
              </a:solidFill>
            </a:endParaRPr>
          </a:p>
          <a:p>
            <a:pPr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dirty="0" smtClean="0"/>
              <a:t>•  </a:t>
            </a:r>
            <a:r>
              <a:rPr lang="en-US" sz="1800" b="1" dirty="0"/>
              <a:t>insulin</a:t>
            </a:r>
            <a:r>
              <a:rPr lang="en-US" sz="1800" b="1" dirty="0">
                <a:solidFill>
                  <a:schemeClr val="accent2"/>
                </a:solidFill>
              </a:rPr>
              <a:t> </a:t>
            </a:r>
            <a:r>
              <a:rPr lang="en-US" sz="1800" dirty="0"/>
              <a:t>directs essentially </a:t>
            </a:r>
            <a:r>
              <a:rPr lang="en-US" sz="1800" b="1" dirty="0">
                <a:solidFill>
                  <a:schemeClr val="hlink"/>
                </a:solidFill>
              </a:rPr>
              <a:t>all</a:t>
            </a:r>
            <a:r>
              <a:rPr lang="en-US" sz="1800" dirty="0"/>
              <a:t> events of </a:t>
            </a:r>
            <a:r>
              <a:rPr lang="en-US" sz="1800" dirty="0">
                <a:solidFill>
                  <a:schemeClr val="hlink"/>
                </a:solidFill>
              </a:rPr>
              <a:t>absorptive</a:t>
            </a:r>
            <a:r>
              <a:rPr lang="en-US" sz="1800" dirty="0"/>
              <a:t> </a:t>
            </a:r>
            <a:r>
              <a:rPr lang="en-US" sz="1800" dirty="0">
                <a:solidFill>
                  <a:schemeClr val="hlink"/>
                </a:solidFill>
              </a:rPr>
              <a:t>state</a:t>
            </a:r>
          </a:p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1800" dirty="0"/>
              <a:t>produced by </a:t>
            </a:r>
            <a:r>
              <a:rPr lang="en-US" sz="1800" b="1" dirty="0">
                <a:solidFill>
                  <a:schemeClr val="hlink"/>
                </a:solidFill>
              </a:rPr>
              <a:t>ß cells</a:t>
            </a:r>
            <a:r>
              <a:rPr lang="en-US" sz="1800" dirty="0"/>
              <a:t> of pancreatic islets of </a:t>
            </a:r>
            <a:r>
              <a:rPr lang="en-US" sz="1800" dirty="0" err="1"/>
              <a:t>Langerhans</a:t>
            </a:r>
            <a:r>
              <a:rPr lang="en-US" sz="1800" dirty="0"/>
              <a:t> (endocrine pancreas; 2% of gland)</a:t>
            </a:r>
            <a:endParaRPr lang="en-US" sz="1800" u="sng" dirty="0"/>
          </a:p>
        </p:txBody>
      </p:sp>
      <p:pic>
        <p:nvPicPr>
          <p:cNvPr id="29700" name="Picture 4" descr="20"/>
          <p:cNvPicPr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906" t="4034"/>
          <a:stretch>
            <a:fillRect/>
          </a:stretch>
        </p:blipFill>
        <p:spPr bwMode="auto">
          <a:xfrm>
            <a:off x="685800" y="2668588"/>
            <a:ext cx="8105775" cy="414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200025" y="14288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92100" y="641350"/>
            <a:ext cx="5054600" cy="5765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 dirty="0">
                <a:solidFill>
                  <a:srgbClr val="006600"/>
                </a:solidFill>
              </a:rPr>
              <a:t>Insulin (cont):</a:t>
            </a:r>
            <a:endParaRPr lang="en-US" b="1" dirty="0">
              <a:solidFill>
                <a:srgbClr val="006600"/>
              </a:solidFill>
            </a:endParaRPr>
          </a:p>
          <a:p>
            <a:pPr marL="236538" indent="-236538"/>
            <a:endParaRPr lang="en-US" dirty="0"/>
          </a:p>
          <a:p>
            <a:pPr marL="236538" indent="-236538"/>
            <a:r>
              <a:rPr lang="en-US" dirty="0"/>
              <a:t>- </a:t>
            </a:r>
            <a:r>
              <a:rPr lang="en-US" i="1" u="sng" dirty="0">
                <a:solidFill>
                  <a:srgbClr val="006600"/>
                </a:solidFill>
              </a:rPr>
              <a:t>Structure:</a:t>
            </a:r>
            <a:r>
              <a:rPr lang="en-US" dirty="0"/>
              <a:t>  small (51 </a:t>
            </a:r>
            <a:r>
              <a:rPr lang="en-US" dirty="0" err="1"/>
              <a:t>aa</a:t>
            </a:r>
            <a:r>
              <a:rPr lang="en-US" dirty="0"/>
              <a:t>) protein consisting of 2 amino acid chains connected by disulfide bonds</a:t>
            </a:r>
          </a:p>
          <a:p>
            <a:pPr marL="236538" indent="-236538"/>
            <a:endParaRPr lang="en-US" dirty="0"/>
          </a:p>
          <a:p>
            <a:pPr marL="236538" indent="-236538">
              <a:buFontTx/>
              <a:buChar char="-"/>
            </a:pPr>
            <a:r>
              <a:rPr lang="en-US" dirty="0"/>
              <a:t>Initially synthesized as </a:t>
            </a:r>
            <a:r>
              <a:rPr lang="en-US" b="1" dirty="0" err="1">
                <a:solidFill>
                  <a:srgbClr val="006600"/>
                </a:solidFill>
              </a:rPr>
              <a:t>proinsulin</a:t>
            </a:r>
            <a:r>
              <a:rPr lang="en-US" b="1" dirty="0"/>
              <a:t>;</a:t>
            </a:r>
            <a:r>
              <a:rPr lang="en-US" dirty="0"/>
              <a:t> middle portion excised to make active hormone just before release </a:t>
            </a:r>
          </a:p>
          <a:p>
            <a:pPr marL="236538" indent="-236538">
              <a:buFontTx/>
              <a:buChar char="-"/>
            </a:pPr>
            <a:endParaRPr lang="en-US" dirty="0"/>
          </a:p>
          <a:p>
            <a:pPr marL="236538" indent="-236538">
              <a:buFontTx/>
              <a:buChar char="-"/>
            </a:pPr>
            <a:r>
              <a:rPr lang="en-US" dirty="0"/>
              <a:t> Synthesized as by pancreatic </a:t>
            </a:r>
            <a:r>
              <a:rPr lang="en-US" dirty="0">
                <a:latin typeface="Symbol" pitchFamily="18" charset="2"/>
              </a:rPr>
              <a:t>b</a:t>
            </a:r>
            <a:r>
              <a:rPr lang="en-US" dirty="0"/>
              <a:t>-cells. Primary stimulation for insulin secretion is a </a:t>
            </a:r>
            <a:r>
              <a:rPr lang="en-US" b="1" dirty="0">
                <a:solidFill>
                  <a:srgbClr val="006600"/>
                </a:solidFill>
              </a:rPr>
              <a:t>rise</a:t>
            </a:r>
            <a:r>
              <a:rPr lang="en-US" dirty="0"/>
              <a:t> in blood _______.</a:t>
            </a:r>
            <a:endParaRPr lang="en-US" i="1" u="sng" dirty="0"/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dirty="0"/>
              <a:t> - </a:t>
            </a:r>
            <a:r>
              <a:rPr lang="en-US" b="1" dirty="0">
                <a:solidFill>
                  <a:srgbClr val="006600"/>
                </a:solidFill>
              </a:rPr>
              <a:t>secretion</a:t>
            </a:r>
            <a:r>
              <a:rPr lang="en-US" b="1" dirty="0">
                <a:solidFill>
                  <a:srgbClr val="003300"/>
                </a:solidFill>
              </a:rPr>
              <a:t> </a:t>
            </a:r>
            <a:r>
              <a:rPr lang="en-US" dirty="0"/>
              <a:t>also stimulated by increased blood amino acids, by glucose-dependent </a:t>
            </a:r>
            <a:r>
              <a:rPr lang="en-US" dirty="0" err="1"/>
              <a:t>insulinotropic</a:t>
            </a:r>
            <a:r>
              <a:rPr lang="en-US" dirty="0"/>
              <a:t> </a:t>
            </a:r>
            <a:r>
              <a:rPr lang="en-US" dirty="0" err="1"/>
              <a:t>pepide</a:t>
            </a:r>
            <a:r>
              <a:rPr lang="en-US" dirty="0"/>
              <a:t> (GIP – produced by GI tract) and parasympathetic stimulation</a:t>
            </a:r>
          </a:p>
          <a:p>
            <a:pPr marL="236538" indent="-236538" eaLnBrk="0" hangingPunct="0">
              <a:lnSpc>
                <a:spcPct val="80000"/>
              </a:lnSpc>
              <a:spcBef>
                <a:spcPct val="50000"/>
              </a:spcBef>
            </a:pPr>
            <a:endParaRPr lang="en-US" b="1" i="1" u="sng" dirty="0"/>
          </a:p>
        </p:txBody>
      </p:sp>
      <p:pic>
        <p:nvPicPr>
          <p:cNvPr id="30723" name="Picture 3" descr="21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4181" t="8018" r="3833"/>
          <a:stretch>
            <a:fillRect/>
          </a:stretch>
        </p:blipFill>
        <p:spPr bwMode="auto">
          <a:xfrm>
            <a:off x="5791200" y="0"/>
            <a:ext cx="3278188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5" name="Rectangle 5"/>
          <p:cNvSpPr>
            <a:spLocks noChangeArrowheads="1"/>
          </p:cNvSpPr>
          <p:nvPr/>
        </p:nvSpPr>
        <p:spPr bwMode="auto">
          <a:xfrm>
            <a:off x="139700" y="1274763"/>
            <a:ext cx="83693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/>
              <a:t>The principal effect of insulin is to </a:t>
            </a:r>
            <a:r>
              <a:rPr lang="en-US" b="1">
                <a:solidFill>
                  <a:srgbClr val="006600"/>
                </a:solidFill>
              </a:rPr>
              <a:t>activate</a:t>
            </a:r>
            <a:r>
              <a:rPr lang="en-US"/>
              <a:t> carrier-mediated facilitated diffusion of glucose into cells (increases 15-20 fold within minutes via </a:t>
            </a:r>
            <a:r>
              <a:rPr lang="en-US" i="1"/>
              <a:t>translocation </a:t>
            </a:r>
            <a:r>
              <a:rPr lang="en-US"/>
              <a:t>of glucose transporter).  </a:t>
            </a:r>
          </a:p>
          <a:p>
            <a:endParaRPr lang="en-US"/>
          </a:p>
          <a:p>
            <a:r>
              <a:rPr lang="en-US" b="1" u="sng">
                <a:solidFill>
                  <a:srgbClr val="006600"/>
                </a:solidFill>
              </a:rPr>
              <a:t>This is especially true for skeletal muscle/adipose tissue</a:t>
            </a:r>
            <a:endParaRPr lang="en-US">
              <a:solidFill>
                <a:srgbClr val="006600"/>
              </a:solidFill>
            </a:endParaRPr>
          </a:p>
          <a:p>
            <a:endParaRPr lang="en-US" b="1" i="1" u="sng">
              <a:solidFill>
                <a:srgbClr val="006600"/>
              </a:solidFill>
            </a:endParaRPr>
          </a:p>
          <a:p>
            <a:r>
              <a:rPr lang="en-US" b="1" i="1" u="sng">
                <a:solidFill>
                  <a:srgbClr val="006600"/>
                </a:solidFill>
              </a:rPr>
              <a:t>NOTE:</a:t>
            </a:r>
            <a:r>
              <a:rPr lang="en-US" i="1">
                <a:solidFill>
                  <a:srgbClr val="006600"/>
                </a:solidFill>
              </a:rPr>
              <a:t>  insulin is </a:t>
            </a:r>
            <a:r>
              <a:rPr lang="en-US" b="1" i="1" u="sng">
                <a:solidFill>
                  <a:srgbClr val="006600"/>
                </a:solidFill>
              </a:rPr>
              <a:t>not </a:t>
            </a:r>
            <a:r>
              <a:rPr lang="en-US" i="1">
                <a:solidFill>
                  <a:srgbClr val="006600"/>
                </a:solidFill>
              </a:rPr>
              <a:t>needed for glucose entry into </a:t>
            </a:r>
            <a:r>
              <a:rPr lang="en-US" b="1" i="1">
                <a:solidFill>
                  <a:srgbClr val="A50021"/>
                </a:solidFill>
              </a:rPr>
              <a:t>liver</a:t>
            </a:r>
            <a:r>
              <a:rPr lang="en-US" i="1">
                <a:solidFill>
                  <a:srgbClr val="006600"/>
                </a:solidFill>
              </a:rPr>
              <a:t>, </a:t>
            </a:r>
            <a:r>
              <a:rPr lang="en-US" b="1" i="1">
                <a:solidFill>
                  <a:srgbClr val="A50021"/>
                </a:solidFill>
              </a:rPr>
              <a:t>kidney</a:t>
            </a:r>
            <a:r>
              <a:rPr lang="en-US" i="1">
                <a:solidFill>
                  <a:srgbClr val="006600"/>
                </a:solidFill>
              </a:rPr>
              <a:t>, </a:t>
            </a:r>
            <a:r>
              <a:rPr lang="en-US" b="1" i="1">
                <a:solidFill>
                  <a:srgbClr val="A50021"/>
                </a:solidFill>
              </a:rPr>
              <a:t>brain, or intestinal epithelial</a:t>
            </a:r>
            <a:r>
              <a:rPr lang="en-US" i="1">
                <a:solidFill>
                  <a:srgbClr val="006600"/>
                </a:solidFill>
              </a:rPr>
              <a:t> cells.  These cell types all readily absorb glucose irrespective of insulin levels</a:t>
            </a:r>
          </a:p>
        </p:txBody>
      </p:sp>
      <p:sp>
        <p:nvSpPr>
          <p:cNvPr id="138247" name="Rectangle 7"/>
          <p:cNvSpPr>
            <a:spLocks noChangeArrowheads="1"/>
          </p:cNvSpPr>
          <p:nvPr/>
        </p:nvSpPr>
        <p:spPr bwMode="auto">
          <a:xfrm>
            <a:off x="200025" y="14288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  <p:sp>
        <p:nvSpPr>
          <p:cNvPr id="138248" name="Rectangle 8"/>
          <p:cNvSpPr>
            <a:spLocks noChangeArrowheads="1"/>
          </p:cNvSpPr>
          <p:nvPr/>
        </p:nvSpPr>
        <p:spPr bwMode="auto">
          <a:xfrm>
            <a:off x="139700" y="784225"/>
            <a:ext cx="1860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6600"/>
                </a:solidFill>
              </a:rPr>
              <a:t>Insulin (cont):</a:t>
            </a:r>
          </a:p>
        </p:txBody>
      </p:sp>
      <p:pic>
        <p:nvPicPr>
          <p:cNvPr id="138249" name="Picture 9" descr="insulin-receptor-GLUT4_w500"/>
          <p:cNvPicPr>
            <a:picLocks noChangeAspect="1" noChangeArrowheads="1"/>
          </p:cNvPicPr>
          <p:nvPr/>
        </p:nvPicPr>
        <p:blipFill>
          <a:blip r:embed="rId2" cstate="print"/>
          <a:srcRect b="3078"/>
          <a:stretch>
            <a:fillRect/>
          </a:stretch>
        </p:blipFill>
        <p:spPr bwMode="auto">
          <a:xfrm>
            <a:off x="2089150" y="4132263"/>
            <a:ext cx="4762500" cy="2649537"/>
          </a:xfrm>
          <a:prstGeom prst="rect">
            <a:avLst/>
          </a:prstGeom>
          <a:noFill/>
        </p:spPr>
      </p:pic>
      <p:sp>
        <p:nvSpPr>
          <p:cNvPr id="138250" name="Rectangle 10"/>
          <p:cNvSpPr>
            <a:spLocks noChangeArrowheads="1"/>
          </p:cNvSpPr>
          <p:nvPr/>
        </p:nvSpPr>
        <p:spPr bwMode="auto">
          <a:xfrm>
            <a:off x="533400" y="6613525"/>
            <a:ext cx="29559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CA" sz="1000"/>
              <a:t>www.betacell.org/images/CMS/insulin-receptor-...</a:t>
            </a:r>
            <a:br>
              <a:rPr lang="en-CA" sz="1000"/>
            </a:br>
            <a:endParaRPr lang="en-CA" sz="10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0" y="850900"/>
            <a:ext cx="9144000" cy="14160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lnSpc>
                <a:spcPct val="75000"/>
              </a:lnSpc>
              <a:spcBef>
                <a:spcPct val="50000"/>
              </a:spcBef>
            </a:pPr>
            <a:r>
              <a:rPr lang="en-US" u="sng" dirty="0">
                <a:solidFill>
                  <a:schemeClr val="accent2"/>
                </a:solidFill>
              </a:rPr>
              <a:t>Other Effects  of Insulin (in addition to glucose transport):</a:t>
            </a:r>
            <a:endParaRPr lang="en-US" dirty="0">
              <a:solidFill>
                <a:schemeClr val="accent2"/>
              </a:solidFill>
            </a:endParaRP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(1)  Enhances glucose oxidation for energy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(2)  Stimulates conversion of glucose to glycogen and TGs (in adipose tissue) </a:t>
            </a:r>
          </a:p>
          <a:p>
            <a:pPr eaLnBrk="0" hangingPunct="0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(3)  Increases active uptake of amino acids &amp; promotes protein synthesis</a:t>
            </a:r>
          </a:p>
        </p:txBody>
      </p:sp>
      <p:pic>
        <p:nvPicPr>
          <p:cNvPr id="31753" name="Picture 9" descr="24-19EffectInsulin_L"/>
          <p:cNvPicPr>
            <a:picLocks noChangeAspect="1" noChangeArrowheads="1"/>
          </p:cNvPicPr>
          <p:nvPr/>
        </p:nvPicPr>
        <p:blipFill>
          <a:blip r:embed="rId2" cstate="print"/>
          <a:srcRect b="5652"/>
          <a:stretch>
            <a:fillRect/>
          </a:stretch>
        </p:blipFill>
        <p:spPr bwMode="auto">
          <a:xfrm>
            <a:off x="4502150" y="2300288"/>
            <a:ext cx="4518025" cy="4557712"/>
          </a:xfrm>
          <a:prstGeom prst="rect">
            <a:avLst/>
          </a:prstGeom>
          <a:noFill/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7950200" y="2374900"/>
            <a:ext cx="1143000" cy="346075"/>
          </a:xfrm>
          <a:prstGeom prst="rect">
            <a:avLst/>
          </a:prstGeom>
          <a:noFill/>
          <a:ln w="9525">
            <a:solidFill>
              <a:srgbClr val="99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600" dirty="0"/>
              <a:t>Fig. </a:t>
            </a:r>
            <a:r>
              <a:rPr lang="en-US" sz="1600" dirty="0" smtClean="0"/>
              <a:t>24.20</a:t>
            </a:r>
            <a:endParaRPr lang="en-CA" sz="1600" dirty="0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200025" y="1588"/>
            <a:ext cx="8791575" cy="71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CC0000"/>
                </a:solidFill>
              </a:rPr>
              <a:t>2.2  Define the absorptive state and the key role of insulin in its  metabolic regulation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2430463"/>
            <a:ext cx="5464175" cy="26828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dirty="0"/>
              <a:t>(4)  Inhibits virtually all liver enzymes that promote </a:t>
            </a:r>
            <a:r>
              <a:rPr lang="en-US" b="1" dirty="0" err="1">
                <a:solidFill>
                  <a:schemeClr val="accent2"/>
                </a:solidFill>
              </a:rPr>
              <a:t>gluconeogenesis</a:t>
            </a:r>
            <a:r>
              <a:rPr lang="en-US" dirty="0"/>
              <a:t> (</a:t>
            </a:r>
            <a:r>
              <a:rPr lang="en-US" i="1" dirty="0"/>
              <a:t>what is this?</a:t>
            </a:r>
            <a:r>
              <a:rPr lang="en-US" dirty="0"/>
              <a:t>) and inhibits hydrolysis of glycogen to glucose (</a:t>
            </a:r>
            <a:r>
              <a:rPr lang="en-US" dirty="0" err="1"/>
              <a:t>glycogenolysis</a:t>
            </a:r>
            <a:r>
              <a:rPr lang="en-US" dirty="0"/>
              <a:t> )</a:t>
            </a:r>
          </a:p>
          <a:p>
            <a:pPr algn="ctr" eaLnBrk="0" hangingPunct="0">
              <a:spcBef>
                <a:spcPct val="50000"/>
              </a:spcBef>
            </a:pPr>
            <a:r>
              <a:rPr lang="en-US" i="1" dirty="0">
                <a:solidFill>
                  <a:schemeClr val="accent2"/>
                </a:solidFill>
              </a:rPr>
              <a:t>Insulin is an </a:t>
            </a:r>
            <a:r>
              <a:rPr lang="en-US" b="1" i="1" dirty="0">
                <a:solidFill>
                  <a:schemeClr val="accent2"/>
                </a:solidFill>
              </a:rPr>
              <a:t>anabolic</a:t>
            </a:r>
            <a:r>
              <a:rPr lang="en-US" i="1" dirty="0">
                <a:solidFill>
                  <a:schemeClr val="accent2"/>
                </a:solidFill>
              </a:rPr>
              <a:t>, </a:t>
            </a:r>
            <a:r>
              <a:rPr lang="en-US" b="1" i="1" dirty="0">
                <a:solidFill>
                  <a:schemeClr val="accent2"/>
                </a:solidFill>
              </a:rPr>
              <a:t>hypoglycemic</a:t>
            </a:r>
            <a:r>
              <a:rPr lang="en-US" i="1" dirty="0">
                <a:solidFill>
                  <a:schemeClr val="accent2"/>
                </a:solidFill>
              </a:rPr>
              <a:t> hormone: it takes glucose out of the circulation and uses it for energy or converts it to storage forms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990033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3014</TotalTime>
  <Words>1617</Words>
  <Application>Microsoft Office PowerPoint</Application>
  <PresentationFormat>On-screen Show (4:3)</PresentationFormat>
  <Paragraphs>212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Faculty of Medicine</dc:creator>
  <cp:lastModifiedBy>COE Support</cp:lastModifiedBy>
  <cp:revision>154</cp:revision>
  <dcterms:created xsi:type="dcterms:W3CDTF">2002-12-09T14:56:50Z</dcterms:created>
  <dcterms:modified xsi:type="dcterms:W3CDTF">2011-02-03T15:41:21Z</dcterms:modified>
</cp:coreProperties>
</file>