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3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68" r:id="rId18"/>
    <p:sldId id="274" r:id="rId19"/>
    <p:sldId id="275" r:id="rId20"/>
    <p:sldId id="276" r:id="rId21"/>
    <p:sldId id="277" r:id="rId22"/>
    <p:sldId id="279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58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Old Burundian Camp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10.5 y</c:v>
                </c:pt>
                <c:pt idx="1">
                  <c:v>11.5 y</c:v>
                </c:pt>
                <c:pt idx="2">
                  <c:v>12.5 y</c:v>
                </c:pt>
                <c:pt idx="3">
                  <c:v>13.5 y</c:v>
                </c:pt>
                <c:pt idx="4">
                  <c:v>14.5 y</c:v>
                </c:pt>
                <c:pt idx="5">
                  <c:v>15.5 y</c:v>
                </c:pt>
                <c:pt idx="6">
                  <c:v>16.5 y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129.96</c:v>
                </c:pt>
                <c:pt idx="1">
                  <c:v>133.16999999999999</c:v>
                </c:pt>
                <c:pt idx="2">
                  <c:v>137.69</c:v>
                </c:pt>
                <c:pt idx="3">
                  <c:v>142.39000000000001</c:v>
                </c:pt>
                <c:pt idx="4">
                  <c:v>149.54</c:v>
                </c:pt>
                <c:pt idx="5">
                  <c:v>157.02000000000001</c:v>
                </c:pt>
                <c:pt idx="6">
                  <c:v>161.26999999999998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Burundian Camp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10.5 y</c:v>
                </c:pt>
                <c:pt idx="1">
                  <c:v>11.5 y</c:v>
                </c:pt>
                <c:pt idx="2">
                  <c:v>12.5 y</c:v>
                </c:pt>
                <c:pt idx="3">
                  <c:v>13.5 y</c:v>
                </c:pt>
                <c:pt idx="4">
                  <c:v>14.5 y</c:v>
                </c:pt>
                <c:pt idx="5">
                  <c:v>15.5 y</c:v>
                </c:pt>
                <c:pt idx="6">
                  <c:v>16.5 y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128.41999999999999</c:v>
                </c:pt>
                <c:pt idx="1">
                  <c:v>133.04</c:v>
                </c:pt>
                <c:pt idx="2">
                  <c:v>136.52000000000001</c:v>
                </c:pt>
                <c:pt idx="3">
                  <c:v>141.62</c:v>
                </c:pt>
                <c:pt idx="4">
                  <c:v>147.13999999999999</c:v>
                </c:pt>
                <c:pt idx="5">
                  <c:v>153.93</c:v>
                </c:pt>
                <c:pt idx="6">
                  <c:v>159.38000000000002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Tanzanian Village Schools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10.5 y</c:v>
                </c:pt>
                <c:pt idx="1">
                  <c:v>11.5 y</c:v>
                </c:pt>
                <c:pt idx="2">
                  <c:v>12.5 y</c:v>
                </c:pt>
                <c:pt idx="3">
                  <c:v>13.5 y</c:v>
                </c:pt>
                <c:pt idx="4">
                  <c:v>14.5 y</c:v>
                </c:pt>
                <c:pt idx="5">
                  <c:v>15.5 y</c:v>
                </c:pt>
                <c:pt idx="6">
                  <c:v>16.5 y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131.29</c:v>
                </c:pt>
                <c:pt idx="1">
                  <c:v>133.36000000000001</c:v>
                </c:pt>
                <c:pt idx="2">
                  <c:v>136.41</c:v>
                </c:pt>
                <c:pt idx="3">
                  <c:v>141.66</c:v>
                </c:pt>
                <c:pt idx="4">
                  <c:v>145.09</c:v>
                </c:pt>
                <c:pt idx="5">
                  <c:v>148.62</c:v>
                </c:pt>
                <c:pt idx="6">
                  <c:v>154.51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021184"/>
        <c:axId val="79022720"/>
      </c:lineChart>
      <c:catAx>
        <c:axId val="79021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n-CA"/>
            </a:pPr>
            <a:endParaRPr lang="en-US"/>
          </a:p>
        </c:txPr>
        <c:crossAx val="79022720"/>
        <c:crosses val="autoZero"/>
        <c:auto val="1"/>
        <c:lblAlgn val="ctr"/>
        <c:lblOffset val="100"/>
        <c:noMultiLvlLbl val="0"/>
      </c:catAx>
      <c:valAx>
        <c:axId val="79022720"/>
        <c:scaling>
          <c:orientation val="minMax"/>
          <c:min val="125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n-CA"/>
            </a:pPr>
            <a:endParaRPr lang="en-US"/>
          </a:p>
        </c:txPr>
        <c:crossAx val="7902118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lang="en-CA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B65C699-2E46-4F74-B5B6-1449AF57F144}" type="datetimeFigureOut">
              <a:rPr lang="en-CA"/>
              <a:pPr>
                <a:defRPr/>
              </a:pPr>
              <a:t>03/02/2012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DC6E726-2513-48CE-B43E-8EE07CDEA02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55155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In iodine replete countries goitre is usually Hashimoto’s thyroiditis, an auto-immune condition.</a:t>
            </a: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021450-8367-41D3-941D-3520E7DE4EE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Field et al in TZ study.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21EFBD-1302-440B-B486-B29924FEF23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C2B696-7DE1-4428-BA2C-D0F1265B5C5B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smtClean="0"/>
              <a:t>Canadian data from Measurement in Pediatric Exercise Science, Docherty, 1996</a:t>
            </a: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6AB4F8-603C-4340-886A-044F20FB7FB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9A11-2134-4510-91A0-6C6E3CE2328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68D99-D973-4586-AFC1-48D471CA863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A83EE-D8D6-46D2-A909-30CAAE65C41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FD46E-1004-4D3A-84DF-FBC8A4967CD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2438B-4F55-465C-9FAB-A84FB33C8D8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A6BFF-A071-47A8-A940-4E05B707AA1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C9B18-1D1E-4DE5-8ABF-2D029562BE8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02380-F5B7-43A5-8423-D414894B2E8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2DB15-C048-418B-8109-D111E403307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733D5-A638-428C-8D1B-46411E11B90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C3969-20B1-432A-85FC-9E549D3A51D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5FD9BB-7D62-4472-9B02-0A22EB22241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kporter@uottawa.c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00D538-42CE-453E-AD1B-59173EB6843E}" type="slidenum">
              <a:rPr lang="en-CA"/>
              <a:pPr>
                <a:defRPr/>
              </a:pPr>
              <a:t>1</a:t>
            </a:fld>
            <a:endParaRPr lang="en-CA"/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89138"/>
            <a:ext cx="7772400" cy="15113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Health: A Global Context</a:t>
            </a:r>
            <a:b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chemeClr val="accent2">
                    <a:lumMod val="50000"/>
                  </a:schemeClr>
                </a:solidFill>
              </a:rPr>
              <a:t>APA 1122</a:t>
            </a:r>
            <a:endParaRPr lang="en-CA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97425"/>
            <a:ext cx="6400800" cy="8413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Professor:  Ken Porter, DPhil</a:t>
            </a:r>
            <a:endParaRPr lang="en-CA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Administrivia</a:t>
            </a:r>
          </a:p>
          <a:p>
            <a:r>
              <a:rPr lang="en-CA" smtClean="0"/>
              <a:t>Preparing a better paper</a:t>
            </a:r>
          </a:p>
          <a:p>
            <a:r>
              <a:rPr lang="en-CA" smtClean="0"/>
              <a:t>Review of past lectures</a:t>
            </a:r>
          </a:p>
          <a:p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0B3059-146E-4EDB-A604-9D16DC270579}" type="slidenum">
              <a:rPr lang="en-CA"/>
              <a:pPr>
                <a:defRPr/>
              </a:pPr>
              <a:t>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Health Issue Assignment due in 7 days</a:t>
            </a:r>
          </a:p>
          <a:p>
            <a:pPr lvl="1"/>
            <a:r>
              <a:rPr lang="en-CA" smtClean="0"/>
              <a:t>In hard copy and e-copy formats</a:t>
            </a:r>
          </a:p>
          <a:p>
            <a:pPr lvl="1"/>
            <a:r>
              <a:rPr lang="en-CA" smtClean="0"/>
              <a:t>Leave hard copy in Montpetit 349</a:t>
            </a:r>
          </a:p>
          <a:p>
            <a:pPr lvl="1"/>
            <a:r>
              <a:rPr lang="en-CA" smtClean="0"/>
              <a:t>Email e-copy to </a:t>
            </a:r>
            <a:r>
              <a:rPr lang="en-CA" smtClean="0">
                <a:hlinkClick r:id="rId2"/>
              </a:rPr>
              <a:t>kporter@uottawa.ca</a:t>
            </a:r>
            <a:endParaRPr lang="en-CA" smtClean="0"/>
          </a:p>
          <a:p>
            <a:r>
              <a:rPr lang="en-CA" smtClean="0"/>
              <a:t>Dr Audrey Giles takes over on Feb 8</a:t>
            </a:r>
          </a:p>
          <a:p>
            <a:r>
              <a:rPr lang="en-CA" smtClean="0"/>
              <a:t>My questions will be on mid-term and final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2E7A76-0C66-4A72-965D-D49815094D14}" type="slidenum">
              <a:rPr lang="en-CA"/>
              <a:pPr>
                <a:defRPr/>
              </a:pPr>
              <a:t>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Preparing a Better Paper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7050" y="1533525"/>
            <a:ext cx="8229600" cy="4525963"/>
          </a:xfrm>
        </p:spPr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General Comments: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Avoid hyperbole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‘…still have </a:t>
            </a:r>
            <a:r>
              <a:rPr lang="en-CA" strike="sngStrike" dirty="0" smtClean="0">
                <a:solidFill>
                  <a:schemeClr val="accent2"/>
                </a:solidFill>
              </a:rPr>
              <a:t>a lot of</a:t>
            </a:r>
            <a:r>
              <a:rPr lang="en-CA" dirty="0" smtClean="0"/>
              <a:t> progress to make…’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</a:t>
            </a:r>
            <a:r>
              <a:rPr lang="en-CA" strike="sngStrike" dirty="0" smtClean="0">
                <a:solidFill>
                  <a:schemeClr val="accent2"/>
                </a:solidFill>
              </a:rPr>
              <a:t>All the efforts and sacrifices </a:t>
            </a:r>
            <a:r>
              <a:rPr lang="en-CA" strike="sngStrike" dirty="0" smtClean="0">
                <a:solidFill>
                  <a:schemeClr val="accent2"/>
                </a:solidFill>
              </a:rPr>
              <a:t>made </a:t>
            </a:r>
            <a:r>
              <a:rPr lang="en-CA" strike="sngStrike" dirty="0" smtClean="0">
                <a:solidFill>
                  <a:schemeClr val="accent2"/>
                </a:solidFill>
              </a:rPr>
              <a:t>up to now will quickly disappear…</a:t>
            </a:r>
            <a:r>
              <a:rPr lang="en-CA" dirty="0" smtClean="0"/>
              <a:t>’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Minimise use of adjectives and adverbs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Avoid contractions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‘Do not’ not</a:t>
            </a: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 ‘</a:t>
            </a:r>
            <a:r>
              <a:rPr lang="en-CA" strike="sngStrike" dirty="0" smtClean="0">
                <a:solidFill>
                  <a:schemeClr val="accent2">
                    <a:lumMod val="75000"/>
                  </a:schemeClr>
                </a:solidFill>
              </a:rPr>
              <a:t>Don’t</a:t>
            </a: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’</a:t>
            </a:r>
            <a:r>
              <a:rPr lang="en-CA" dirty="0" smtClean="0"/>
              <a:t>; ‘it is’ not </a:t>
            </a:r>
            <a:r>
              <a:rPr lang="en-CA" strike="sngStrike" dirty="0" smtClean="0">
                <a:solidFill>
                  <a:schemeClr val="accent2"/>
                </a:solidFill>
              </a:rPr>
              <a:t>‘it’s’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Its is also a possessive pronoun used without an apostrophe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Never use lower case to start proper names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B4CF6F-9C0C-4B9F-9451-63234478C988}" type="slidenum">
              <a:rPr lang="en-CA"/>
              <a:pPr>
                <a:defRPr/>
              </a:pPr>
              <a:t>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Preparing a Better Paper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Subject must agree in number with </a:t>
            </a:r>
            <a:r>
              <a:rPr lang="en-CA" dirty="0" smtClean="0"/>
              <a:t>verb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‘One in five of all childhood deaths in Africa are caused by malaria…’ should be…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‘One in five of all childhood deaths in Africa </a:t>
            </a:r>
            <a:r>
              <a:rPr lang="en-CA" i="1" dirty="0" smtClean="0">
                <a:solidFill>
                  <a:srgbClr val="FF0000"/>
                </a:solidFill>
              </a:rPr>
              <a:t>is </a:t>
            </a:r>
            <a:r>
              <a:rPr lang="en-CA" dirty="0" smtClean="0"/>
              <a:t>caused by malaria…’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Do not be prolix just to get to the word count </a:t>
            </a:r>
            <a:r>
              <a:rPr lang="en-CA" dirty="0" smtClean="0"/>
              <a:t>max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‘An explanation of why mosquito nets are important’  could be ‘The importance of mosquito nets’.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‘Children under the age of 5 years old’ could be ‘Children under 5’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22EE33-6A62-4A41-A5C0-7FEAAFBB761D}" type="slidenum">
              <a:rPr lang="en-CA"/>
              <a:pPr>
                <a:defRPr/>
              </a:pPr>
              <a:t>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Preparing a Better Paper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The word data is the plural of datum.  </a:t>
            </a:r>
          </a:p>
          <a:p>
            <a:pPr lvl="1"/>
            <a:r>
              <a:rPr lang="en-CA" smtClean="0"/>
              <a:t>E.g. The data </a:t>
            </a:r>
            <a:r>
              <a:rPr lang="en-CA" i="1" smtClean="0">
                <a:solidFill>
                  <a:srgbClr val="FF0000"/>
                </a:solidFill>
              </a:rPr>
              <a:t>are</a:t>
            </a:r>
            <a:r>
              <a:rPr lang="en-CA" smtClean="0"/>
              <a:t> robust.</a:t>
            </a:r>
          </a:p>
          <a:p>
            <a:r>
              <a:rPr lang="en-CA" smtClean="0"/>
              <a:t>When a number begins a sentence it is to be written in full.</a:t>
            </a:r>
          </a:p>
          <a:p>
            <a:pPr lvl="1"/>
            <a:r>
              <a:rPr lang="en-CA" smtClean="0"/>
              <a:t>E.g. ‘Sixteen attended.’  Not,  ‘16 attended.’</a:t>
            </a:r>
          </a:p>
          <a:p>
            <a:r>
              <a:rPr lang="en-CA" smtClean="0"/>
              <a:t>Small numbers (usually 1 to 10) should be written in full when used in a sentence.</a:t>
            </a:r>
          </a:p>
          <a:p>
            <a:r>
              <a:rPr lang="en-CA" smtClean="0"/>
              <a:t>Know the difference between ‘few’ and ‘less’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B8F97F-4A0D-4918-AC3E-C5B116F47A42}" type="slidenum">
              <a:rPr lang="en-CA"/>
              <a:pPr>
                <a:defRPr/>
              </a:pPr>
              <a:t>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Preparing a Better Paper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Do not use an acronym without having used the full name first.</a:t>
            </a:r>
          </a:p>
          <a:p>
            <a:pPr lvl="1"/>
            <a:r>
              <a:rPr lang="en-CA" dirty="0" smtClean="0"/>
              <a:t>E.g. On first use - the International Committee of the Red Cross (ICRC)</a:t>
            </a:r>
          </a:p>
          <a:p>
            <a:pPr lvl="1"/>
            <a:r>
              <a:rPr lang="en-CA" dirty="0" smtClean="0"/>
              <a:t>On subsequent uses – the ICRC</a:t>
            </a:r>
          </a:p>
          <a:p>
            <a:r>
              <a:rPr lang="en-CA" dirty="0" smtClean="0"/>
              <a:t>Vary your references, particularly if </a:t>
            </a:r>
            <a:r>
              <a:rPr lang="en-CA" dirty="0" smtClean="0"/>
              <a:t>source </a:t>
            </a:r>
            <a:r>
              <a:rPr lang="en-CA" dirty="0" smtClean="0"/>
              <a:t>is selling an product or service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6071DC-9947-4937-AF72-2FD4B47769DD}" type="slidenum">
              <a:rPr lang="en-CA"/>
              <a:pPr>
                <a:defRPr/>
              </a:pPr>
              <a:t>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76238" y="1557338"/>
            <a:ext cx="8310562" cy="4567237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1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72F996-9815-4981-9DE2-A542A9658522}" type="slidenum">
              <a:rPr lang="en-CA"/>
              <a:pPr>
                <a:defRPr/>
              </a:pPr>
              <a:t>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1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Context needed to value a life</a:t>
            </a:r>
          </a:p>
          <a:p>
            <a:r>
              <a:rPr lang="en-CA" dirty="0" smtClean="0"/>
              <a:t>Decisions are often based on most served</a:t>
            </a:r>
          </a:p>
          <a:p>
            <a:r>
              <a:rPr lang="en-CA" dirty="0" smtClean="0"/>
              <a:t>Contending/competing priorities in international health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4A0EB9-4FB3-4CE4-88DE-0EFFD9461474}" type="slidenum">
              <a:rPr lang="en-CA"/>
              <a:pPr>
                <a:defRPr/>
              </a:pPr>
              <a:t>10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2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Important international players in health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AB357-0428-4F6B-81D3-5A2742A5CF3B}" type="slidenum">
              <a:rPr lang="en-CA"/>
              <a:pPr>
                <a:defRPr/>
              </a:pPr>
              <a:t>11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2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World Health Organization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mtClean="0"/>
              <a:t>Agency of the UN</a:t>
            </a:r>
          </a:p>
          <a:p>
            <a:r>
              <a:rPr lang="en-CA" smtClean="0"/>
              <a:t>Data and statistics</a:t>
            </a:r>
          </a:p>
          <a:p>
            <a:r>
              <a:rPr lang="en-CA" smtClean="0"/>
              <a:t>Capacity building</a:t>
            </a:r>
          </a:p>
          <a:p>
            <a:r>
              <a:rPr lang="en-CA" smtClean="0"/>
              <a:t>Publication and advocacy</a:t>
            </a:r>
          </a:p>
          <a:p>
            <a:r>
              <a:rPr lang="en-CA" smtClean="0"/>
              <a:t>Emergency response</a:t>
            </a:r>
          </a:p>
          <a:p>
            <a:r>
              <a:rPr lang="en-CA" smtClean="0"/>
              <a:t>Sets norms on</a:t>
            </a:r>
          </a:p>
          <a:p>
            <a:pPr lvl="1"/>
            <a:r>
              <a:rPr lang="en-CA" smtClean="0"/>
              <a:t>Treatment protocols</a:t>
            </a:r>
          </a:p>
          <a:p>
            <a:pPr lvl="1"/>
            <a:r>
              <a:rPr lang="en-CA" smtClean="0"/>
              <a:t>Drug regimes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DB5DDA-B7B3-425C-A13C-0BB1D539C44C}" type="slidenum">
              <a:rPr lang="en-CA"/>
              <a:pPr>
                <a:defRPr/>
              </a:pPr>
              <a:t>12</a:t>
            </a:fld>
            <a:endParaRPr lang="en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800" y="2133600"/>
            <a:ext cx="414655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UNICEF (United Nations Children’s Fund)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Child survival and development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Basic education and gender equality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Immunisation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Child protection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Health and nutrition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err="1" smtClean="0"/>
              <a:t>Watsan</a:t>
            </a:r>
            <a:r>
              <a:rPr lang="en-CA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Statistics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Sport for development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DEB31-4C6B-4AEA-B0ED-2540F3D04CDC}" type="slidenum">
              <a:rPr lang="en-CA"/>
              <a:pPr>
                <a:defRPr/>
              </a:pPr>
              <a:t>13</a:t>
            </a:fld>
            <a:endParaRPr lang="en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997200"/>
            <a:ext cx="3805237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World Food Programme</a:t>
            </a:r>
          </a:p>
          <a:p>
            <a:pPr marL="0" indent="0">
              <a:buFont typeface="Arial" charset="0"/>
              <a:buNone/>
            </a:pPr>
            <a:endParaRPr lang="en-CA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mtClean="0"/>
              <a:t>Major arm of FAO</a:t>
            </a:r>
          </a:p>
          <a:p>
            <a:r>
              <a:rPr lang="en-CA" smtClean="0"/>
              <a:t>Food aid response in emergencies</a:t>
            </a:r>
          </a:p>
          <a:p>
            <a:r>
              <a:rPr lang="en-CA" smtClean="0"/>
              <a:t>Food security strategies</a:t>
            </a:r>
          </a:p>
          <a:p>
            <a:r>
              <a:rPr lang="en-CA" smtClean="0"/>
              <a:t>Donations in cash and kind</a:t>
            </a:r>
          </a:p>
          <a:p>
            <a:r>
              <a:rPr lang="en-CA" smtClean="0"/>
              <a:t>Operational research on nutritional needs</a:t>
            </a:r>
          </a:p>
          <a:p>
            <a:endParaRPr lang="en-CA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83FD24-4E8D-4772-B0CE-9DD35BE954F7}" type="slidenum">
              <a:rPr lang="en-CA"/>
              <a:pPr>
                <a:defRPr/>
              </a:pPr>
              <a:t>14</a:t>
            </a:fld>
            <a:endParaRPr lang="en-C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413" y="2420938"/>
            <a:ext cx="3211512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The Red Cross Movement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ICRC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Power under Geneva Conventions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First responders in war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Family reunification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Visitation of detainees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IFRC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Work with national societies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Natural disaster response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Family reunification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Capacity building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Work in areas affected by war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National Red Cross Societies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Work with civil authorities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Use volunteer network for emergency response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578667-4A66-466C-994D-BC5153F5AEE8}" type="slidenum">
              <a:rPr lang="en-CA"/>
              <a:pPr>
                <a:defRPr/>
              </a:pPr>
              <a:t>15</a:t>
            </a:fld>
            <a:endParaRPr lang="en-C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365625"/>
            <a:ext cx="2819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0750" y="2205038"/>
            <a:ext cx="2057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CA" smtClean="0"/>
              <a:t>Countless NGOs, </a:t>
            </a:r>
            <a:r>
              <a:rPr lang="en-CA" i="1" smtClean="0"/>
              <a:t>inter alia</a:t>
            </a:r>
            <a:r>
              <a:rPr lang="en-CA" smtClean="0"/>
              <a:t>:</a:t>
            </a:r>
          </a:p>
          <a:p>
            <a:pPr marL="0" indent="0">
              <a:buFont typeface="Arial" charset="0"/>
              <a:buNone/>
            </a:pP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13/01/2012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FD35F0-6922-4387-B2FD-5FE1BDE3619F}" type="slidenum">
              <a:rPr lang="en-CA"/>
              <a:pPr>
                <a:defRPr/>
              </a:pPr>
              <a:t>16</a:t>
            </a:fld>
            <a:endParaRPr lang="en-C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420938"/>
            <a:ext cx="1597025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395538"/>
            <a:ext cx="22098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4413" y="2708275"/>
            <a:ext cx="40735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150" y="4830763"/>
            <a:ext cx="1792288" cy="179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32138" y="4695825"/>
            <a:ext cx="2303462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53100" y="5289550"/>
            <a:ext cx="2951163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Micronutrients </a:t>
            </a:r>
            <a:r>
              <a:rPr lang="en-CA" dirty="0" err="1" smtClean="0"/>
              <a:t>vs</a:t>
            </a:r>
            <a:r>
              <a:rPr lang="en-CA" dirty="0" smtClean="0"/>
              <a:t> macronutrients</a:t>
            </a:r>
          </a:p>
          <a:p>
            <a:r>
              <a:rPr lang="en-CA" dirty="0" smtClean="0"/>
              <a:t>Standard refugee food basket</a:t>
            </a:r>
          </a:p>
          <a:p>
            <a:pPr lvl="1"/>
            <a:r>
              <a:rPr lang="en-CA" dirty="0" smtClean="0"/>
              <a:t>Cereal (300g), pulse (100g), oil (10ml)</a:t>
            </a:r>
          </a:p>
          <a:p>
            <a:pPr lvl="1"/>
            <a:r>
              <a:rPr lang="en-CA" dirty="0" smtClean="0"/>
              <a:t>1950 kcal/day (if available)</a:t>
            </a:r>
          </a:p>
          <a:p>
            <a:pPr lvl="1"/>
            <a:r>
              <a:rPr lang="en-CA" dirty="0" smtClean="0"/>
              <a:t>Balance not always possible</a:t>
            </a:r>
          </a:p>
          <a:p>
            <a:r>
              <a:rPr lang="en-CA" dirty="0" smtClean="0"/>
              <a:t>Consistent availability of food and growth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A23336-1F92-4CA0-989F-1A84B91B1C4A}" type="slidenum">
              <a:rPr lang="en-CA"/>
              <a:pPr>
                <a:defRPr/>
              </a:pPr>
              <a:t>17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3050"/>
            <a:ext cx="4330700" cy="77946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3600" dirty="0" smtClean="0">
                <a:solidFill>
                  <a:schemeClr val="accent1">
                    <a:lumMod val="75000"/>
                  </a:schemeClr>
                </a:solidFill>
              </a:rPr>
              <a:t>Micronutrients (MN)</a:t>
            </a:r>
            <a:endParaRPr lang="en-CA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 rot="17568042">
            <a:off x="5534025" y="1798638"/>
            <a:ext cx="3429000" cy="3429000"/>
          </a:xfrm>
        </p:spPr>
      </p:pic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200" y="1052513"/>
            <a:ext cx="5194300" cy="5073650"/>
          </a:xfrm>
        </p:spPr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CA" sz="3200" smtClean="0"/>
              <a:t>Humans need micronutrients as much as calories</a:t>
            </a:r>
          </a:p>
          <a:p>
            <a:pPr marL="457200" indent="-457200">
              <a:buFont typeface="Arial" charset="0"/>
              <a:buChar char="•"/>
            </a:pPr>
            <a:r>
              <a:rPr lang="en-CA" sz="3200" smtClean="0"/>
              <a:t>MNs are vitamins and minerals</a:t>
            </a:r>
          </a:p>
          <a:p>
            <a:pPr marL="457200" indent="-457200">
              <a:buFont typeface="Arial" charset="0"/>
              <a:buChar char="•"/>
            </a:pPr>
            <a:r>
              <a:rPr lang="en-CA" sz="3200" smtClean="0"/>
              <a:t>MN deficiencies referred to a ‘hidden hunger’</a:t>
            </a:r>
          </a:p>
          <a:p>
            <a:pPr marL="457200" indent="-457200">
              <a:buFont typeface="Arial" charset="0"/>
              <a:buChar char="•"/>
            </a:pPr>
            <a:endParaRPr lang="en-CA" sz="320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CC81F1-9F18-4AF4-B78F-3C28D58588DD}" type="slidenum">
              <a:rPr lang="en-CA"/>
              <a:pPr>
                <a:defRPr/>
              </a:pPr>
              <a:t>18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Height Comparisons - Boys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B72182-A49C-4380-931F-40E473D76A41}" type="slidenum">
              <a:rPr lang="en-CA"/>
              <a:pPr>
                <a:defRPr/>
              </a:pPr>
              <a:t>19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Chart bld="series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Iodine deficiency disorder (IDD)</a:t>
            </a:r>
          </a:p>
          <a:p>
            <a:r>
              <a:rPr lang="en-CA" dirty="0" smtClean="0"/>
              <a:t>How it is caused</a:t>
            </a:r>
          </a:p>
          <a:p>
            <a:r>
              <a:rPr lang="en-CA" dirty="0" smtClean="0"/>
              <a:t>What physical effects</a:t>
            </a:r>
          </a:p>
          <a:p>
            <a:r>
              <a:rPr lang="en-CA" dirty="0" smtClean="0"/>
              <a:t>IDD and cognition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22EB29-F055-4F6D-92E0-A8A52F11A548}" type="slidenum">
              <a:rPr lang="en-CA"/>
              <a:pPr>
                <a:defRPr/>
              </a:pPr>
              <a:t>20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Goitre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04813" y="1628775"/>
            <a:ext cx="3871912" cy="4321175"/>
          </a:xfr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smtClean="0"/>
              <a:t>Thyroid gland</a:t>
            </a:r>
          </a:p>
          <a:p>
            <a:pPr lvl="1"/>
            <a:r>
              <a:rPr lang="en-CA" smtClean="0"/>
              <a:t>On neck below laryngeal prominence</a:t>
            </a:r>
          </a:p>
          <a:p>
            <a:pPr lvl="1"/>
            <a:r>
              <a:rPr lang="en-CA" smtClean="0"/>
              <a:t>Controls energy use</a:t>
            </a:r>
          </a:p>
          <a:p>
            <a:pPr lvl="1"/>
            <a:r>
              <a:rPr lang="en-CA" smtClean="0"/>
              <a:t>Make proteins</a:t>
            </a:r>
          </a:p>
          <a:p>
            <a:pPr lvl="1"/>
            <a:r>
              <a:rPr lang="en-CA" smtClean="0"/>
              <a:t>Controls sensitivity to other hormones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28B651-2121-4889-949E-122298BE242C}" type="slidenum">
              <a:rPr lang="en-CA"/>
              <a:pPr>
                <a:defRPr/>
              </a:pPr>
              <a:t>21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 - Effects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95288" y="1484313"/>
            <a:ext cx="4040187" cy="639762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Goitre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2139950"/>
            <a:ext cx="2960688" cy="3952875"/>
          </a:xfrm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Cretinism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651500" y="2143125"/>
            <a:ext cx="2160588" cy="3992563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D29BB-9FF4-4C32-A2E9-5B4AB4405ADA}" type="slidenum">
              <a:rPr lang="en-CA"/>
              <a:pPr>
                <a:defRPr/>
              </a:pPr>
              <a:t>22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 and Cognition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10 – 15 IQ points lost to children of IDD mothers (many sources)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Maternal IDD affects brain development beginning in the 2</a:t>
            </a:r>
            <a:r>
              <a:rPr lang="en-CA" baseline="30000" dirty="0" smtClean="0"/>
              <a:t>nd</a:t>
            </a:r>
            <a:r>
              <a:rPr lang="en-CA" dirty="0" smtClean="0"/>
              <a:t> trimester (</a:t>
            </a:r>
            <a:r>
              <a:rPr lang="en-CA" dirty="0" err="1" smtClean="0"/>
              <a:t>Sethi</a:t>
            </a:r>
            <a:r>
              <a:rPr lang="en-CA" dirty="0" smtClean="0"/>
              <a:t> &amp; </a:t>
            </a:r>
            <a:r>
              <a:rPr lang="en-CA" dirty="0" err="1" smtClean="0"/>
              <a:t>Kapil</a:t>
            </a:r>
            <a:r>
              <a:rPr lang="en-CA" dirty="0" smtClean="0"/>
              <a:t>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In utero IDD protection is associated with additional 0.36 </a:t>
            </a:r>
            <a:r>
              <a:rPr lang="en-CA" dirty="0" err="1" smtClean="0"/>
              <a:t>yrs</a:t>
            </a:r>
            <a:r>
              <a:rPr lang="en-CA" dirty="0" smtClean="0"/>
              <a:t> of schooling (more for girls than boys) (Field, Robles &amp; Torero)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Repletion of mildly IDD NZ children (10 to 13) results in stat sig improvement in tests of cognitive ability – 0.19 SD higher (Gordon et al.); similar results in Albania (Zimmermann et al.)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2012-01-20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303CBD-3822-45E1-A364-7915399D025C}" type="slidenum">
              <a:rPr lang="en-CA"/>
              <a:pPr>
                <a:defRPr/>
              </a:pPr>
              <a:t>23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Review – Class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Malaria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Only female anopheles mosquitos carry malaria parasite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Four types of malaria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err="1" smtClean="0"/>
              <a:t>Vivax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err="1" smtClean="0"/>
              <a:t>Ovale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err="1" smtClean="0"/>
              <a:t>Malariae</a:t>
            </a:r>
            <a:endParaRPr lang="en-CA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dirty="0" smtClean="0"/>
              <a:t>Falciparum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i="1" dirty="0" smtClean="0"/>
              <a:t>P. falciparum</a:t>
            </a:r>
            <a:r>
              <a:rPr lang="en-CA" dirty="0" smtClean="0"/>
              <a:t> is the most deadly of forms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i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412B1-3155-42F8-99AE-E1868DE3C883}" type="slidenum">
              <a:rPr lang="en-CA"/>
              <a:pPr>
                <a:defRPr/>
              </a:pPr>
              <a:t>24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Principal Treatments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Cinchona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100263"/>
            <a:ext cx="2663825" cy="423545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Artemisia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538663" y="2205038"/>
            <a:ext cx="4329112" cy="3960812"/>
          </a:xfrm>
        </p:spPr>
      </p:pic>
      <p:sp>
        <p:nvSpPr>
          <p:cNvPr id="7" name="Date Placeholder 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2012-01-25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64605B-52F3-45CA-844F-1A7BF80B76FA}" type="slidenum">
              <a:rPr lang="en-CA"/>
              <a:pPr>
                <a:defRPr/>
              </a:pPr>
              <a:t>25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Quinine-based Medications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mtClean="0"/>
              <a:t>Quinine still used in some cases</a:t>
            </a:r>
          </a:p>
          <a:p>
            <a:r>
              <a:rPr lang="en-CA" smtClean="0"/>
              <a:t>Chloroquine remains first line drug in much of Asia for </a:t>
            </a:r>
            <a:r>
              <a:rPr lang="en-CA" i="1" smtClean="0"/>
              <a:t>p. vivax</a:t>
            </a:r>
            <a:r>
              <a:rPr lang="en-CA" smtClean="0"/>
              <a:t> and </a:t>
            </a:r>
            <a:r>
              <a:rPr lang="en-CA" i="1" smtClean="0"/>
              <a:t>p. malariae</a:t>
            </a:r>
            <a:endParaRPr lang="en-CA" smtClean="0"/>
          </a:p>
          <a:p>
            <a:r>
              <a:rPr lang="en-CA" smtClean="0"/>
              <a:t>Drug resistance limits use of quinine-based medications in SSA</a:t>
            </a:r>
          </a:p>
          <a:p>
            <a:r>
              <a:rPr lang="en-CA" smtClean="0"/>
              <a:t>Others include</a:t>
            </a:r>
          </a:p>
          <a:p>
            <a:pPr lvl="1"/>
            <a:r>
              <a:rPr lang="en-CA" smtClean="0"/>
              <a:t>Mefloquine (Lariam)</a:t>
            </a:r>
          </a:p>
          <a:p>
            <a:pPr lvl="1"/>
            <a:r>
              <a:rPr lang="en-CA" smtClean="0"/>
              <a:t>Primaquine </a:t>
            </a:r>
          </a:p>
          <a:p>
            <a:pPr lvl="1">
              <a:buFont typeface="Arial" charset="0"/>
              <a:buNone/>
            </a:pPr>
            <a:endParaRPr lang="en-CA" smtClean="0"/>
          </a:p>
          <a:p>
            <a:pPr lvl="1"/>
            <a:endParaRPr lang="en-CA" smtClean="0"/>
          </a:p>
          <a:p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2012-01-25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77427D-CF2B-4185-9290-631933CC1EF1}" type="slidenum">
              <a:rPr lang="en-CA"/>
              <a:pPr>
                <a:defRPr/>
              </a:pPr>
              <a:t>26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Artemisinin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-based Therapies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Used by Chinese for 2000 years</a:t>
            </a:r>
          </a:p>
          <a:p>
            <a:r>
              <a:rPr lang="en-CA" smtClean="0"/>
              <a:t>Derived from </a:t>
            </a:r>
            <a:r>
              <a:rPr lang="en-CA" i="1" smtClean="0"/>
              <a:t>artemisia annua</a:t>
            </a:r>
            <a:endParaRPr lang="en-CA" smtClean="0"/>
          </a:p>
          <a:p>
            <a:r>
              <a:rPr lang="en-CA" smtClean="0"/>
              <a:t>Fast-acting, effective, particularly in combination with other medications</a:t>
            </a:r>
          </a:p>
          <a:p>
            <a:r>
              <a:rPr lang="en-CA" smtClean="0"/>
              <a:t>Few side effects</a:t>
            </a:r>
          </a:p>
          <a:p>
            <a:r>
              <a:rPr lang="en-CA" smtClean="0"/>
              <a:t>First line treatment for </a:t>
            </a:r>
            <a:r>
              <a:rPr lang="en-CA" i="1" smtClean="0"/>
              <a:t>p. falciparum</a:t>
            </a:r>
            <a:r>
              <a:rPr lang="en-CA" smtClean="0"/>
              <a:t> in many parts of SSA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2012-01-25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D0FB12-73B6-4C6A-B3EE-B7C938B82F72}" type="slidenum">
              <a:rPr lang="en-CA"/>
              <a:pPr>
                <a:defRPr/>
              </a:pPr>
              <a:t>27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Protections by Bed Nets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Modern bednets are 100% polyethylene</a:t>
            </a:r>
          </a:p>
          <a:p>
            <a:r>
              <a:rPr lang="en-CA" smtClean="0"/>
              <a:t>Impregnated with deltamethrin or permethrin</a:t>
            </a:r>
          </a:p>
          <a:p>
            <a:r>
              <a:rPr lang="en-CA" smtClean="0"/>
              <a:t>Nets must repel, disable and/or kill mosquitos</a:t>
            </a:r>
          </a:p>
          <a:p>
            <a:r>
              <a:rPr lang="en-CA" smtClean="0"/>
              <a:t>Effective net life 4-5 years</a:t>
            </a:r>
          </a:p>
          <a:p>
            <a:r>
              <a:rPr lang="en-CA" smtClean="0"/>
              <a:t>Rectangular shape is preferred</a:t>
            </a:r>
          </a:p>
          <a:p>
            <a:r>
              <a:rPr lang="en-CA" smtClean="0"/>
              <a:t>Can be washed 20 times without loss of killing capacity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2012-01-25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A1C6D0-B780-47F4-A3C4-B4BD8E0DB0E7}" type="slidenum">
              <a:rPr lang="en-CA"/>
              <a:pPr>
                <a:defRPr/>
              </a:pPr>
              <a:t>28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Protections by Bed Nets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LLINs reduce malaria U5 mortality by 55%</a:t>
            </a:r>
          </a:p>
          <a:p>
            <a:r>
              <a:rPr lang="en-CA" dirty="0" smtClean="0"/>
              <a:t>Coverage of 60% of community confers protection on the rest (herd immunity)</a:t>
            </a:r>
          </a:p>
          <a:p>
            <a:r>
              <a:rPr lang="en-CA" dirty="0" err="1" smtClean="0"/>
              <a:t>Wt</a:t>
            </a:r>
            <a:r>
              <a:rPr lang="en-CA" dirty="0" smtClean="0"/>
              <a:t> for age Z-score improved for children under nets (</a:t>
            </a:r>
            <a:r>
              <a:rPr lang="en-CA" dirty="0" err="1" smtClean="0"/>
              <a:t>Lengeler</a:t>
            </a:r>
            <a:r>
              <a:rPr lang="en-CA" dirty="0" smtClean="0"/>
              <a:t>, 2009)</a:t>
            </a:r>
          </a:p>
          <a:p>
            <a:r>
              <a:rPr lang="en-CA" dirty="0" smtClean="0"/>
              <a:t>Higher </a:t>
            </a:r>
            <a:r>
              <a:rPr lang="en-CA" dirty="0" err="1" smtClean="0"/>
              <a:t>Hb</a:t>
            </a:r>
            <a:r>
              <a:rPr lang="en-CA" dirty="0" smtClean="0"/>
              <a:t> </a:t>
            </a:r>
            <a:r>
              <a:rPr lang="en-CA" dirty="0" smtClean="0"/>
              <a:t>for </a:t>
            </a:r>
            <a:r>
              <a:rPr lang="en-CA" dirty="0" smtClean="0"/>
              <a:t>children under nets</a:t>
            </a:r>
          </a:p>
          <a:p>
            <a:r>
              <a:rPr lang="en-CA" dirty="0" smtClean="0"/>
              <a:t>Kills other insects that cause disease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2012-01-25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DA2C99-BC83-4FBF-9D9C-7CBF3B070B63}" type="slidenum">
              <a:rPr lang="en-CA"/>
              <a:pPr>
                <a:defRPr/>
              </a:pPr>
              <a:t>29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Cerebral Malaria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Most </a:t>
            </a:r>
            <a:r>
              <a:rPr lang="en-CA" dirty="0"/>
              <a:t>serious form of </a:t>
            </a:r>
            <a:r>
              <a:rPr lang="en-CA" i="1" dirty="0" smtClean="0"/>
              <a:t>p. falciparum</a:t>
            </a:r>
            <a:r>
              <a:rPr lang="en-CA" dirty="0" smtClean="0"/>
              <a:t>.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Coma - increased </a:t>
            </a:r>
            <a:r>
              <a:rPr lang="en-CA" dirty="0"/>
              <a:t>mortality despite </a:t>
            </a:r>
            <a:r>
              <a:rPr lang="en-CA" dirty="0" smtClean="0"/>
              <a:t>treat­ment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Altered </a:t>
            </a:r>
            <a:r>
              <a:rPr lang="en-CA" dirty="0"/>
              <a:t>consciousness, delirium, ab­normal </a:t>
            </a:r>
            <a:r>
              <a:rPr lang="en-CA" dirty="0" smtClean="0"/>
              <a:t>behaviour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Onset </a:t>
            </a:r>
            <a:r>
              <a:rPr lang="en-CA" dirty="0"/>
              <a:t>gradual or sudden. There may be </a:t>
            </a:r>
            <a:r>
              <a:rPr lang="en-CA" dirty="0" smtClean="0"/>
              <a:t>convulsions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Tendon </a:t>
            </a:r>
            <a:r>
              <a:rPr lang="en-CA" dirty="0"/>
              <a:t>reflexes </a:t>
            </a:r>
            <a:r>
              <a:rPr lang="en-CA" dirty="0" smtClean="0"/>
              <a:t>variable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Fundus </a:t>
            </a:r>
            <a:r>
              <a:rPr lang="en-CA" dirty="0"/>
              <a:t>may show retinal </a:t>
            </a:r>
            <a:r>
              <a:rPr lang="en-CA" dirty="0" smtClean="0"/>
              <a:t>haemorrhages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Possible residual </a:t>
            </a:r>
            <a:r>
              <a:rPr lang="en-CA" dirty="0"/>
              <a:t>neurologic deficit, blindness, </a:t>
            </a:r>
            <a:r>
              <a:rPr lang="en-CA" dirty="0" smtClean="0"/>
              <a:t>deafness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2012-01-25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DC076F-8BC0-4580-A0D3-FE5B39C1584C}" type="slidenum">
              <a:rPr lang="en-CA"/>
              <a:pPr>
                <a:defRPr/>
              </a:pPr>
              <a:t>30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6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Helminths</a:t>
            </a:r>
          </a:p>
          <a:p>
            <a:r>
              <a:rPr lang="en-CA" smtClean="0"/>
              <a:t>Water-borne diseases</a:t>
            </a:r>
          </a:p>
          <a:p>
            <a:endParaRPr lang="en-CA" smtClean="0"/>
          </a:p>
          <a:p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1DCBC7-8B88-4651-AEC9-18ADAF572086}" type="slidenum">
              <a:rPr lang="en-CA"/>
              <a:pPr>
                <a:defRPr/>
              </a:pPr>
              <a:t>31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6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/>
              <a:t>Tapeworms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Can grow to 4 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Each segment can, independently, produce eggs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Poor hygiene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May not be evident until defecation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Treatment is easy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/>
              <a:t>Pinworms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Small intestinal worms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Most common worms in West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Intense itching at night around anus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Treated with </a:t>
            </a:r>
            <a:r>
              <a:rPr lang="en-CA" dirty="0" err="1"/>
              <a:t>mebendazole</a:t>
            </a:r>
            <a:r>
              <a:rPr lang="en-CA" dirty="0"/>
              <a:t> which kills worms but not eggs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Second treatment needed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AAE95A-6374-4749-BE25-214F5802B581}" type="slidenum">
              <a:rPr lang="en-CA"/>
              <a:pPr>
                <a:defRPr/>
              </a:pPr>
              <a:t>32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6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/>
              <a:t>Bilharzia or </a:t>
            </a:r>
            <a:r>
              <a:rPr lang="en-CA" dirty="0" err="1"/>
              <a:t>Schistosomiasis</a:t>
            </a:r>
            <a:endParaRPr lang="en-CA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Water-borne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Snails intermediate host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Parasite enters through skin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Serious if untreated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Can be fatal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6AE6FE-94EC-4FE7-8D09-A956BA638588}" type="slidenum">
              <a:rPr lang="en-CA"/>
              <a:pPr>
                <a:defRPr/>
              </a:pPr>
              <a:t>33</a:t>
            </a:fld>
            <a:endParaRPr lang="en-C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700213"/>
            <a:ext cx="4038600" cy="43926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6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Cholera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Bacterium </a:t>
            </a:r>
            <a:r>
              <a:rPr lang="en-CA" i="1" dirty="0"/>
              <a:t>vibrio </a:t>
            </a:r>
            <a:r>
              <a:rPr lang="en-CA" i="1" dirty="0" err="1"/>
              <a:t>cholerae</a:t>
            </a:r>
            <a:endParaRPr lang="en-CA" i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Infection of small intestine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Increased discharge of water in stool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Caused by contaminated water or food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Rapid dehydration can lead to death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1994 – 9,000 died in one day in camps near </a:t>
            </a:r>
            <a:r>
              <a:rPr lang="en-CA" dirty="0" err="1"/>
              <a:t>Goma</a:t>
            </a:r>
            <a:r>
              <a:rPr lang="en-CA" dirty="0"/>
              <a:t>, DR Congo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Symptoms appear in 4-5 hours to 3-5 days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Typhoid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Bacterial </a:t>
            </a:r>
            <a:r>
              <a:rPr lang="en-CA" dirty="0"/>
              <a:t>infection (</a:t>
            </a:r>
            <a:r>
              <a:rPr lang="en-CA" i="1" dirty="0"/>
              <a:t>Salmonella </a:t>
            </a:r>
            <a:r>
              <a:rPr lang="en-CA" i="1" dirty="0" err="1"/>
              <a:t>typhi</a:t>
            </a:r>
            <a:r>
              <a:rPr lang="en-CA" dirty="0"/>
              <a:t>) of digestive tract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Faeces and urine in water is then ingested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Due to contaminated water or food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Incidence 17M each </a:t>
            </a:r>
            <a:r>
              <a:rPr lang="en-CA" dirty="0" err="1"/>
              <a:t>yr</a:t>
            </a:r>
            <a:r>
              <a:rPr lang="en-CA" dirty="0"/>
              <a:t> worldwide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No vaccine provides full protection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/>
              <a:t>Scrubbing and disinfection to remove </a:t>
            </a:r>
            <a:r>
              <a:rPr lang="en-CA" dirty="0" smtClean="0"/>
              <a:t>bacterium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1F9F48-112F-4AE6-86A6-10FE76259CB3}" type="slidenum">
              <a:rPr lang="en-CA"/>
              <a:pPr>
                <a:defRPr/>
              </a:pPr>
              <a:t>34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7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Maternal health</a:t>
            </a:r>
          </a:p>
          <a:p>
            <a:pPr lvl="1"/>
            <a:r>
              <a:rPr lang="en-CA" dirty="0" smtClean="0"/>
              <a:t>MN deficiencies (vitamin A, iodine, </a:t>
            </a:r>
            <a:r>
              <a:rPr lang="en-CA" dirty="0" smtClean="0"/>
              <a:t>iron, </a:t>
            </a:r>
            <a:r>
              <a:rPr lang="en-CA" dirty="0" err="1" smtClean="0"/>
              <a:t>folate</a:t>
            </a:r>
            <a:r>
              <a:rPr lang="en-CA" dirty="0" smtClean="0"/>
              <a:t>)</a:t>
            </a:r>
            <a:endParaRPr lang="en-CA" dirty="0" smtClean="0"/>
          </a:p>
          <a:p>
            <a:r>
              <a:rPr lang="en-CA" dirty="0" smtClean="0"/>
              <a:t>Health and physical work capacity</a:t>
            </a:r>
          </a:p>
          <a:p>
            <a:pPr lvl="1"/>
            <a:r>
              <a:rPr lang="en-CA" dirty="0" smtClean="0"/>
              <a:t>Relationship between growth and performance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99D55-F407-42FA-B5F8-C523FC297DA9}" type="slidenum">
              <a:rPr lang="en-CA"/>
              <a:pPr>
                <a:defRPr/>
              </a:pPr>
              <a:t>35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Review – Class 7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Lack of access to obstetric services leading cause of maternal and infant mortality</a:t>
            </a:r>
          </a:p>
          <a:p>
            <a:r>
              <a:rPr lang="en-CA" smtClean="0"/>
              <a:t>Blood services and screening problematic</a:t>
            </a:r>
          </a:p>
          <a:p>
            <a:r>
              <a:rPr lang="en-CA" smtClean="0"/>
              <a:t>Maternal MN status very important</a:t>
            </a:r>
          </a:p>
          <a:p>
            <a:r>
              <a:rPr lang="en-CA" smtClean="0"/>
              <a:t>PMTCT of HIV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95CA9F-BF74-4B7B-945A-0289957E31A9}" type="slidenum">
              <a:rPr lang="en-CA"/>
              <a:pPr>
                <a:defRPr/>
              </a:pPr>
              <a:t>36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 and Physical Work Capacity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Height Comparison 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Canadian and African Boys 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57B5AD-124C-4486-A05A-719D49775644}" type="slidenum">
              <a:rPr lang="en-CA"/>
              <a:pPr>
                <a:defRPr/>
              </a:pPr>
              <a:t>37</a:t>
            </a:fld>
            <a:endParaRPr lang="en-CA"/>
          </a:p>
        </p:txBody>
      </p:sp>
      <p:pic>
        <p:nvPicPr>
          <p:cNvPr id="2867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00113" y="1785938"/>
            <a:ext cx="7502525" cy="45085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and Physical Work Capacity Grip Strength – African Boys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9600" y="1524000"/>
            <a:ext cx="8002588" cy="4808538"/>
          </a:xfrm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6AA4F0-1E15-4CF8-B69F-2E6FA3E02996}" type="slidenum">
              <a:rPr lang="en-CA"/>
              <a:pPr>
                <a:defRPr/>
              </a:pPr>
              <a:t>38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Health and Physical Work Capacity – </a:t>
            </a:r>
            <a:b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lumMod val="50000"/>
                  </a:schemeClr>
                </a:solidFill>
              </a:rPr>
              <a:t>3-minute Shuttle Run - Boys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01/02/2012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F11F67-6EF1-47C1-8FE5-3844B3602969}" type="slidenum">
              <a:rPr lang="en-CA"/>
              <a:pPr>
                <a:defRPr/>
              </a:pPr>
              <a:t>39</a:t>
            </a:fld>
            <a:endParaRPr lang="en-CA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35013" y="1557338"/>
            <a:ext cx="7786687" cy="46799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smtClean="0"/>
          </a:p>
        </p:txBody>
      </p:sp>
      <p:sp>
        <p:nvSpPr>
          <p:cNvPr id="58370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CA" sz="4400" smtClean="0"/>
          </a:p>
          <a:p>
            <a:pPr marL="0" indent="0">
              <a:buFont typeface="Arial" charset="0"/>
              <a:buNone/>
            </a:pPr>
            <a:endParaRPr lang="en-CA" sz="4400" smtClean="0"/>
          </a:p>
          <a:p>
            <a:pPr marL="0" indent="0" algn="ctr">
              <a:buFont typeface="Arial" charset="0"/>
              <a:buNone/>
            </a:pPr>
            <a:r>
              <a:rPr lang="en-CA" sz="4400" smtClean="0"/>
              <a:t>Thanks!!!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502CB-7719-4A7F-9697-E69E58363186}" type="slidenum">
              <a:rPr lang="en-CA"/>
              <a:pPr>
                <a:defRPr/>
              </a:pPr>
              <a:t>40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03/02/2012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APA 1122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6B368-5DFD-4DFB-AFEB-65FD0B19B00B}" type="slidenum">
              <a:rPr lang="en-CA"/>
              <a:pPr>
                <a:defRPr/>
              </a:pPr>
              <a:t>41</a:t>
            </a:fld>
            <a:endParaRPr lang="en-CA"/>
          </a:p>
        </p:txBody>
      </p:sp>
      <p:pic>
        <p:nvPicPr>
          <p:cNvPr id="59396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9144000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1464</Words>
  <Application>Microsoft Office PowerPoint</Application>
  <PresentationFormat>On-screen Show (4:3)</PresentationFormat>
  <Paragraphs>355</Paragraphs>
  <Slides>41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Health: A Global Context APA 1122</vt:lpstr>
      <vt:lpstr>Today</vt:lpstr>
      <vt:lpstr>Administrivia</vt:lpstr>
      <vt:lpstr>Preparing a Better Paper</vt:lpstr>
      <vt:lpstr>Preparing a Better Paper</vt:lpstr>
      <vt:lpstr>Preparing a Better Paper</vt:lpstr>
      <vt:lpstr>Preparing a Better Paper</vt:lpstr>
      <vt:lpstr>Review – Class 1</vt:lpstr>
      <vt:lpstr>Review – Class 1</vt:lpstr>
      <vt:lpstr>Review – Class 2</vt:lpstr>
      <vt:lpstr>Review – Class 2</vt:lpstr>
      <vt:lpstr>Review – Class 2</vt:lpstr>
      <vt:lpstr>Review – Class 2</vt:lpstr>
      <vt:lpstr>Review – Class 2</vt:lpstr>
      <vt:lpstr>Review – Class 2</vt:lpstr>
      <vt:lpstr>Review – Class 3</vt:lpstr>
      <vt:lpstr>Micronutrients (MN)</vt:lpstr>
      <vt:lpstr>Height Comparisons - Boys</vt:lpstr>
      <vt:lpstr>Review – Class 4</vt:lpstr>
      <vt:lpstr>Goitre</vt:lpstr>
      <vt:lpstr>Iodine Deficiency - Effects</vt:lpstr>
      <vt:lpstr>Iodine Deficiency and Cognition</vt:lpstr>
      <vt:lpstr>Review – Class 5</vt:lpstr>
      <vt:lpstr>Principal Treatments</vt:lpstr>
      <vt:lpstr>Quinine-based Medications</vt:lpstr>
      <vt:lpstr>Artemisinin-based Therapies</vt:lpstr>
      <vt:lpstr>Protections by Bed Nets</vt:lpstr>
      <vt:lpstr>Protections by Bed Nets – cont’d</vt:lpstr>
      <vt:lpstr>Cerebral Malaria</vt:lpstr>
      <vt:lpstr>Review – Class 6</vt:lpstr>
      <vt:lpstr>Review – Class 6</vt:lpstr>
      <vt:lpstr>Review – Class 6</vt:lpstr>
      <vt:lpstr>Review – Class 6</vt:lpstr>
      <vt:lpstr>Review – Class 7</vt:lpstr>
      <vt:lpstr>Review – Class 7</vt:lpstr>
      <vt:lpstr>Health and Physical Work Capacity Height Comparison  Canadian and African Boys </vt:lpstr>
      <vt:lpstr>Health and Physical Work Capacity Grip Strength – African Boys</vt:lpstr>
      <vt:lpstr>Health and Physical Work Capacity –  3-minute Shuttle Run - Boys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</dc:creator>
  <cp:lastModifiedBy>EN</cp:lastModifiedBy>
  <cp:revision>29</cp:revision>
  <dcterms:created xsi:type="dcterms:W3CDTF">2012-02-02T19:10:48Z</dcterms:created>
  <dcterms:modified xsi:type="dcterms:W3CDTF">2012-02-03T19:16:04Z</dcterms:modified>
</cp:coreProperties>
</file>