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legacyDocTextInfo.bin" ContentType="application/vnd.ms-office.legacyDocTextInfo"/>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ms-office.legacyDiagramText"/>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9" r:id="rId1"/>
  </p:sldMasterIdLst>
  <p:notesMasterIdLst>
    <p:notesMasterId r:id="rId49"/>
  </p:notesMasterIdLst>
  <p:sldIdLst>
    <p:sldId id="258" r:id="rId2"/>
    <p:sldId id="298" r:id="rId3"/>
    <p:sldId id="259" r:id="rId4"/>
    <p:sldId id="317" r:id="rId5"/>
    <p:sldId id="260" r:id="rId6"/>
    <p:sldId id="312" r:id="rId7"/>
    <p:sldId id="300" r:id="rId8"/>
    <p:sldId id="315" r:id="rId9"/>
    <p:sldId id="261" r:id="rId10"/>
    <p:sldId id="320" r:id="rId11"/>
    <p:sldId id="318" r:id="rId12"/>
    <p:sldId id="299" r:id="rId13"/>
    <p:sldId id="262" r:id="rId14"/>
    <p:sldId id="263" r:id="rId15"/>
    <p:sldId id="264" r:id="rId16"/>
    <p:sldId id="266" r:id="rId17"/>
    <p:sldId id="267" r:id="rId18"/>
    <p:sldId id="268" r:id="rId19"/>
    <p:sldId id="321" r:id="rId20"/>
    <p:sldId id="329" r:id="rId21"/>
    <p:sldId id="313" r:id="rId22"/>
    <p:sldId id="270" r:id="rId23"/>
    <p:sldId id="327" r:id="rId24"/>
    <p:sldId id="314" r:id="rId25"/>
    <p:sldId id="271" r:id="rId26"/>
    <p:sldId id="328" r:id="rId27"/>
    <p:sldId id="322" r:id="rId28"/>
    <p:sldId id="272" r:id="rId29"/>
    <p:sldId id="323" r:id="rId30"/>
    <p:sldId id="325" r:id="rId31"/>
    <p:sldId id="324" r:id="rId32"/>
    <p:sldId id="276" r:id="rId33"/>
    <p:sldId id="277" r:id="rId34"/>
    <p:sldId id="307" r:id="rId35"/>
    <p:sldId id="303" r:id="rId36"/>
    <p:sldId id="326" r:id="rId37"/>
    <p:sldId id="310" r:id="rId38"/>
    <p:sldId id="316" r:id="rId39"/>
    <p:sldId id="302" r:id="rId40"/>
    <p:sldId id="292" r:id="rId41"/>
    <p:sldId id="293" r:id="rId42"/>
    <p:sldId id="311" r:id="rId43"/>
    <p:sldId id="294" r:id="rId44"/>
    <p:sldId id="306" r:id="rId45"/>
    <p:sldId id="295" r:id="rId46"/>
    <p:sldId id="296" r:id="rId47"/>
    <p:sldId id="305" r:id="rId4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99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p:restoredLeft sz="34580" autoAdjust="0"/>
    <p:restoredTop sz="86410" autoAdjust="0"/>
  </p:normalViewPr>
  <p:slideViewPr>
    <p:cSldViewPr>
      <p:cViewPr varScale="1">
        <p:scale>
          <a:sx n="59" d="100"/>
          <a:sy n="59" d="100"/>
        </p:scale>
        <p:origin x="-715" y="-7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3389"/>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microsoft.com/office/2006/relationships/legacyDocTextInfo" Target="legacyDocTextInfo.bin"/><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microsoft.com/office/2006/relationships/legacyDiagramText" Target="legacyDiagramText3.bin"/><Relationship Id="rId7" Type="http://schemas.microsoft.com/office/2006/relationships/legacyDiagramText" Target="legacyDiagramText7.bin"/><Relationship Id="rId2" Type="http://schemas.microsoft.com/office/2006/relationships/legacyDiagramText" Target="legacyDiagramText2.bin"/><Relationship Id="rId1" Type="http://schemas.microsoft.com/office/2006/relationships/legacyDiagramText" Target="legacyDiagramText1.bin"/><Relationship Id="rId6" Type="http://schemas.microsoft.com/office/2006/relationships/legacyDiagramText" Target="legacyDiagramText6.bin"/><Relationship Id="rId5" Type="http://schemas.microsoft.com/office/2006/relationships/legacyDiagramText" Target="legacyDiagramText5.bin"/><Relationship Id="rId4" Type="http://schemas.microsoft.com/office/2006/relationships/legacyDiagramText" Target="legacyDiagramText4.bin"/></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5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cs typeface="+mn-cs"/>
              </a:defRPr>
            </a:lvl1pPr>
          </a:lstStyle>
          <a:p>
            <a:pPr>
              <a:defRPr/>
            </a:pPr>
            <a:endParaRPr lang="en-US"/>
          </a:p>
        </p:txBody>
      </p:sp>
      <p:sp>
        <p:nvSpPr>
          <p:cNvPr id="6451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cs typeface="+mn-cs"/>
              </a:defRPr>
            </a:lvl1pPr>
          </a:lstStyle>
          <a:p>
            <a:pPr>
              <a:defRPr/>
            </a:pPr>
            <a:endParaRPr 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645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451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cs typeface="+mn-cs"/>
              </a:defRPr>
            </a:lvl1pPr>
          </a:lstStyle>
          <a:p>
            <a:pPr>
              <a:defRPr/>
            </a:pPr>
            <a:endParaRPr lang="en-US"/>
          </a:p>
        </p:txBody>
      </p:sp>
      <p:sp>
        <p:nvSpPr>
          <p:cNvPr id="6451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cs typeface="+mn-cs"/>
              </a:defRPr>
            </a:lvl1pPr>
          </a:lstStyle>
          <a:p>
            <a:pPr>
              <a:defRPr/>
            </a:pPr>
            <a:fld id="{2650A12C-9D8E-480D-904B-BB2A04255216}"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pPr>
              <a:defRPr/>
            </a:pPr>
            <a:fld id="{2650A12C-9D8E-480D-904B-BB2A04255216}" type="slidenum">
              <a:rPr lang="en-US" smtClean="0"/>
              <a:pPr>
                <a:defRPr/>
              </a:pPr>
              <a:t>24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B868187F-A7CE-4149-B355-F88FFAA51C58}" type="slidenum">
              <a:rPr lang="en-US" smtClean="0"/>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i="1"/>
            </a:lvl1pPr>
          </a:lstStyle>
          <a:p>
            <a:r>
              <a:rPr lang="en-US" dirty="0" smtClean="0"/>
              <a:t>Click to edit Master title style</a:t>
            </a:r>
            <a:endParaRPr lang="en-CA" dirty="0"/>
          </a:p>
        </p:txBody>
      </p:sp>
      <p:sp>
        <p:nvSpPr>
          <p:cNvPr id="3" name="Content Placeholder 2"/>
          <p:cNvSpPr>
            <a:spLocks noGrp="1"/>
          </p:cNvSpPr>
          <p:nvPr>
            <p:ph idx="1"/>
          </p:nvPr>
        </p:nvSpPr>
        <p:spPr/>
        <p:txBody>
          <a:bodyPr/>
          <a:lstStyle>
            <a:lvl2pPr>
              <a:defRPr i="1">
                <a:latin typeface="Arial" pitchFamily="34" charset="0"/>
                <a:cs typeface="Arial" pitchFamily="34" charset="0"/>
              </a:defRPr>
            </a:lvl2pPr>
            <a:lvl4pPr>
              <a:defRPr i="1">
                <a:latin typeface="Arial" pitchFamily="34" charset="0"/>
                <a:cs typeface="Arial" pitchFamily="34" charset="0"/>
              </a:defRPr>
            </a:lvl4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EFA0674D-3168-490D-9BAC-97EE2483D1E1}" type="slidenum">
              <a:rPr lang="en-US" smtClean="0"/>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42E8BC06-28D3-42A1-8798-0AA87A1334FA}" type="slidenum">
              <a:rPr lang="en-US" smtClean="0"/>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D9B8CAD6-4470-40AC-AB3B-7A0F14D71AB4}" type="slidenum">
              <a:rPr lang="en-US" smtClean="0"/>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E229B20D-F224-4F32-8104-19CAFA8A021A}" type="slidenum">
              <a:rPr lang="en-US" smtClean="0"/>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6FD76FFF-94EA-46B8-AAC5-863FACA71DF9}" type="slidenum">
              <a:rPr lang="en-US" smtClean="0"/>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F2685C22-E249-4662-9D1F-8B70E4CF74FF}"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81E49C7E-16E7-4128-B57B-C8A9268CD755}" type="slidenum">
              <a:rPr lang="en-US" smtClean="0"/>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70850BEC-08A5-4D8C-B92F-79528AA7553D}" type="slidenum">
              <a:rPr lang="en-US" smtClean="0"/>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A0B591BC-88CD-4313-9184-D2C3BD0F7FC5}" type="slidenum">
              <a:rPr lang="en-US"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D60344F3-2380-4AB3-A684-81089F660310}" type="slidenum">
              <a:rPr lang="en-US" smtClean="0"/>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43000"/>
          </a:xfrm>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4"/>
          <p:cNvSpPr>
            <a:spLocks noGrp="1" noChangeArrowheads="1"/>
          </p:cNvSpPr>
          <p:nvPr>
            <p:ph type="dt" sz="half" idx="10"/>
          </p:nvPr>
        </p:nvSpPr>
        <p:spPr>
          <a:ln/>
        </p:spPr>
        <p:txBody>
          <a:bodyPr/>
          <a:lstStyle>
            <a:lvl1pPr>
              <a:defRPr/>
            </a:lvl1pPr>
          </a:lstStyle>
          <a:p>
            <a:pPr>
              <a:defRPr/>
            </a:pPr>
            <a:endParaRPr lang="en-US"/>
          </a:p>
        </p:txBody>
      </p:sp>
      <p:sp>
        <p:nvSpPr>
          <p:cNvPr id="6" name="Rectangle 45"/>
          <p:cNvSpPr>
            <a:spLocks noGrp="1" noChangeArrowheads="1"/>
          </p:cNvSpPr>
          <p:nvPr>
            <p:ph type="ftr" sz="quarter" idx="11"/>
          </p:nvPr>
        </p:nvSpPr>
        <p:spPr>
          <a:ln/>
        </p:spPr>
        <p:txBody>
          <a:bodyPr/>
          <a:lstStyle>
            <a:lvl1pPr>
              <a:defRPr/>
            </a:lvl1pPr>
          </a:lstStyle>
          <a:p>
            <a:pPr>
              <a:defRPr/>
            </a:pPr>
            <a:endParaRPr lang="en-US"/>
          </a:p>
        </p:txBody>
      </p:sp>
      <p:sp>
        <p:nvSpPr>
          <p:cNvPr id="7" name="Rectangle 46"/>
          <p:cNvSpPr>
            <a:spLocks noGrp="1" noChangeArrowheads="1"/>
          </p:cNvSpPr>
          <p:nvPr>
            <p:ph type="sldNum" sz="quarter" idx="12"/>
          </p:nvPr>
        </p:nvSpPr>
        <p:spPr>
          <a:ln/>
        </p:spPr>
        <p:txBody>
          <a:bodyPr/>
          <a:lstStyle>
            <a:lvl1pPr>
              <a:defRPr/>
            </a:lvl1pPr>
          </a:lstStyle>
          <a:p>
            <a:pPr>
              <a:defRPr/>
            </a:pPr>
            <a:fld id="{B055BB3A-8B7C-4E37-BBCE-FA14E50389C0}"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43000"/>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4"/>
          <p:cNvSpPr>
            <a:spLocks noGrp="1" noChangeArrowheads="1"/>
          </p:cNvSpPr>
          <p:nvPr>
            <p:ph type="dt" sz="half" idx="10"/>
          </p:nvPr>
        </p:nvSpPr>
        <p:spPr>
          <a:ln/>
        </p:spPr>
        <p:txBody>
          <a:bodyPr/>
          <a:lstStyle>
            <a:lvl1pPr>
              <a:defRPr/>
            </a:lvl1pPr>
          </a:lstStyle>
          <a:p>
            <a:pPr>
              <a:defRPr/>
            </a:pPr>
            <a:endParaRPr lang="en-US"/>
          </a:p>
        </p:txBody>
      </p:sp>
      <p:sp>
        <p:nvSpPr>
          <p:cNvPr id="6" name="Rectangle 45"/>
          <p:cNvSpPr>
            <a:spLocks noGrp="1" noChangeArrowheads="1"/>
          </p:cNvSpPr>
          <p:nvPr>
            <p:ph type="ftr" sz="quarter" idx="11"/>
          </p:nvPr>
        </p:nvSpPr>
        <p:spPr>
          <a:ln/>
        </p:spPr>
        <p:txBody>
          <a:bodyPr/>
          <a:lstStyle>
            <a:lvl1pPr>
              <a:defRPr/>
            </a:lvl1pPr>
          </a:lstStyle>
          <a:p>
            <a:pPr>
              <a:defRPr/>
            </a:pPr>
            <a:endParaRPr lang="en-US"/>
          </a:p>
        </p:txBody>
      </p:sp>
      <p:sp>
        <p:nvSpPr>
          <p:cNvPr id="7" name="Rectangle 46"/>
          <p:cNvSpPr>
            <a:spLocks noGrp="1" noChangeArrowheads="1"/>
          </p:cNvSpPr>
          <p:nvPr>
            <p:ph type="sldNum" sz="quarter" idx="12"/>
          </p:nvPr>
        </p:nvSpPr>
        <p:spPr>
          <a:ln/>
        </p:spPr>
        <p:txBody>
          <a:bodyPr/>
          <a:lstStyle>
            <a:lvl1pPr>
              <a:defRPr/>
            </a:lvl1pPr>
          </a:lstStyle>
          <a:p>
            <a:pPr>
              <a:defRPr/>
            </a:pPr>
            <a:fld id="{33BA4B3F-5775-4F77-8208-C762DD58740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B38C012B-E444-4894-99AB-DF8AAAC68063}" type="slidenum">
              <a:rPr lang="en-US" smtClean="0"/>
              <a:pPr>
                <a:defRPr/>
              </a:pPr>
              <a:t>‹#›</a:t>
            </a:fld>
            <a:endParaRPr lang="en-US"/>
          </a:p>
        </p:txBody>
      </p:sp>
    </p:spTree>
  </p:cSld>
  <p:clrMap bg1="dk1" tx1="lt1" bg2="dk2" tx2="lt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 id="2147483721" r:id="rId12"/>
    <p:sldLayoutId id="2147483722" r:id="rId13"/>
  </p:sldLayoutIdLst>
  <p:txStyles>
    <p:titleStyle>
      <a:lvl1pPr algn="ctr" defTabSz="914400" rtl="0" eaLnBrk="1" latinLnBrk="0" hangingPunct="1">
        <a:spcBef>
          <a:spcPct val="0"/>
        </a:spcBef>
        <a:buNone/>
        <a:defRPr sz="4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4.hrsdc.gc.ca/.3ndic.1t.4r@-eng.jsp?iid=2" TargetMode="External"/><Relationship Id="rId2" Type="http://schemas.openxmlformats.org/officeDocument/2006/relationships/hyperlink" Target="http://www4.hrsdc.gc.ca/.3ndic.1t.4r@-eng.jsp?iid=3" TargetMode="External"/><Relationship Id="rId1" Type="http://schemas.openxmlformats.org/officeDocument/2006/relationships/slideLayout" Target="../slideLayouts/slideLayout1.xml"/><Relationship Id="rId6" Type="http://schemas.openxmlformats.org/officeDocument/2006/relationships/hyperlink" Target="http://proquest.umi.com/pqdweb?did=2218002671&amp;sid=5&amp;Fmt=3&amp;clientId=10306&amp;RQT=309&amp;VName=PQD" TargetMode="External"/><Relationship Id="rId5" Type="http://schemas.openxmlformats.org/officeDocument/2006/relationships/hyperlink" Target="http://www4.hrsdc.gc.ca/.3ndic.1t.4r@-eng.jsp?iid=23" TargetMode="External"/><Relationship Id="rId4" Type="http://schemas.openxmlformats.org/officeDocument/2006/relationships/hyperlink" Target="http://www4.hrsdc.gc.ca/.3ndic.1t.4r@-eng.jsp?iid=5"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hyperlink" Target="http://data.worldbank.org/indicator/SP.DYN.IMRT.IN"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proquest.umi.com/pqdweb?RQT=572&amp;VType=PQD&amp;VName=PQD&amp;VInst=PROD&amp;pmid=83&amp;pcid=56343581&amp;SrchMode=3" TargetMode="External"/><Relationship Id="rId2" Type="http://schemas.openxmlformats.org/officeDocument/2006/relationships/hyperlink" Target="http://proquest.umi.com/pqdweb?RQT=318&amp;pmid=83&amp;TS=1294177407&amp;clientId=10306&amp;VInst=PROD&amp;VName=PQD&amp;VType=PQD"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2.png"/><Relationship Id="rId7" Type="http://schemas.openxmlformats.org/officeDocument/2006/relationships/hyperlink" Target="http://www.madd.ca/home.html" TargetMode="External"/><Relationship Id="rId2" Type="http://schemas.openxmlformats.org/officeDocument/2006/relationships/image" Target="../media/image11.jpeg"/><Relationship Id="rId1" Type="http://schemas.openxmlformats.org/officeDocument/2006/relationships/slideLayout" Target="../slideLayouts/slideLayout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xml"/><Relationship Id="rId4" Type="http://schemas.openxmlformats.org/officeDocument/2006/relationships/image" Target="../media/image21.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457200" y="1793875"/>
            <a:ext cx="8229600" cy="1422400"/>
          </a:xfrm>
        </p:spPr>
        <p:txBody>
          <a:bodyPr>
            <a:normAutofit fontScale="90000"/>
          </a:bodyPr>
          <a:lstStyle/>
          <a:p>
            <a:pPr>
              <a:defRPr/>
            </a:pPr>
            <a:r>
              <a:rPr lang="en-US" dirty="0"/>
              <a:t>An Invitation to Health for the 21</a:t>
            </a:r>
            <a:r>
              <a:rPr lang="en-US" baseline="30000" dirty="0"/>
              <a:t>st</a:t>
            </a:r>
            <a:r>
              <a:rPr lang="en-US" dirty="0"/>
              <a:t> </a:t>
            </a:r>
            <a:r>
              <a:rPr lang="en-US" dirty="0" smtClean="0"/>
              <a:t>Century</a:t>
            </a:r>
            <a:br>
              <a:rPr lang="en-US" dirty="0" smtClean="0"/>
            </a:br>
            <a:r>
              <a:rPr lang="en-US" sz="1800" dirty="0" smtClean="0"/>
              <a:t>Pages 5-24</a:t>
            </a:r>
            <a:r>
              <a:rPr lang="en-US" dirty="0" smtClean="0"/>
              <a:t/>
            </a:r>
            <a:br>
              <a:rPr lang="en-US" dirty="0" smtClean="0"/>
            </a:br>
            <a:endParaRPr lang="en-US" dirty="0"/>
          </a:p>
        </p:txBody>
      </p:sp>
      <p:sp>
        <p:nvSpPr>
          <p:cNvPr id="4099" name="Rectangle 3"/>
          <p:cNvSpPr>
            <a:spLocks noGrp="1" noChangeArrowheads="1"/>
          </p:cNvSpPr>
          <p:nvPr>
            <p:ph type="subTitle" idx="1"/>
          </p:nvPr>
        </p:nvSpPr>
        <p:spPr>
          <a:xfrm>
            <a:off x="1371600" y="3140968"/>
            <a:ext cx="6400800" cy="2497832"/>
          </a:xfrm>
        </p:spPr>
        <p:txBody>
          <a:bodyPr/>
          <a:lstStyle/>
          <a:p>
            <a:r>
              <a:rPr lang="en-US" sz="1200" dirty="0" smtClean="0">
                <a:hlinkClick r:id="rId2"/>
              </a:rPr>
              <a:t>http://www4.hrsdc.gc.ca/.3ndic.1t.4r@-eng.jsp?iid=3</a:t>
            </a:r>
            <a:r>
              <a:rPr lang="en-US" sz="1200" dirty="0" smtClean="0"/>
              <a:t> (life expectancy)</a:t>
            </a:r>
            <a:endParaRPr lang="en-CA" sz="1200" dirty="0" smtClean="0"/>
          </a:p>
          <a:p>
            <a:r>
              <a:rPr lang="en-CA" sz="1200" dirty="0" smtClean="0">
                <a:hlinkClick r:id="rId3"/>
              </a:rPr>
              <a:t>http://www4.hrsdc.gc.ca/.3ndic.1t.4r@-eng.jsp?iid=2#M_4</a:t>
            </a:r>
            <a:r>
              <a:rPr lang="en-CA" sz="1200" dirty="0" smtClean="0"/>
              <a:t> (Infant mortality rate)</a:t>
            </a:r>
          </a:p>
          <a:p>
            <a:r>
              <a:rPr lang="en-CA" sz="1200" dirty="0" smtClean="0">
                <a:hlinkClick r:id="rId4"/>
              </a:rPr>
              <a:t>http://www4.hrsdc.gc.ca/.3ndic.1t.4r@-eng.jsp?iid=5</a:t>
            </a:r>
            <a:r>
              <a:rPr lang="en-CA" sz="1200" dirty="0" smtClean="0"/>
              <a:t> (Mortality, all causes)</a:t>
            </a:r>
          </a:p>
          <a:p>
            <a:r>
              <a:rPr lang="en-CA" sz="1200" dirty="0" smtClean="0">
                <a:hlinkClick r:id="rId5"/>
              </a:rPr>
              <a:t>http://www4.hrsdc.gc.ca/.3ndic.1t.4r@-eng.jsp?iid=23</a:t>
            </a:r>
            <a:r>
              <a:rPr lang="en-CA" sz="1200" dirty="0" smtClean="0"/>
              <a:t> (Financial Security)</a:t>
            </a:r>
            <a:endParaRPr lang="en-US" sz="1200" dirty="0" smtClean="0">
              <a:hlinkClick r:id="rId6"/>
            </a:endParaRPr>
          </a:p>
          <a:p>
            <a:pPr eaLnBrk="1" hangingPunct="1">
              <a:defRPr/>
            </a:pPr>
            <a:endParaRPr lang="en-US" sz="1200" dirty="0" smtClean="0">
              <a:hlinkClick r:id="rId6"/>
            </a:endParaRPr>
          </a:p>
          <a:p>
            <a:pPr eaLnBrk="1" hangingPunct="1">
              <a:defRPr/>
            </a:pPr>
            <a:r>
              <a:rPr lang="en-US" sz="1200" dirty="0" smtClean="0">
                <a:hlinkClick r:id="rId6"/>
              </a:rPr>
              <a:t>http://proquest.umi.com/pqdweb?did=2218002671&amp;sid=5&amp;Fmt=3&amp;clientId=10306&amp;RQT=309&amp;VName=PQD</a:t>
            </a:r>
            <a:endParaRPr lang="en-US" sz="1200" dirty="0" smtClean="0"/>
          </a:p>
          <a:p>
            <a:pPr eaLnBrk="1" hangingPunct="1">
              <a:defRPr/>
            </a:pPr>
            <a:r>
              <a:rPr lang="en-US" sz="1200" b="1" dirty="0" err="1" smtClean="0"/>
              <a:t>ProQuest</a:t>
            </a:r>
            <a:r>
              <a:rPr lang="en-US" sz="1200" b="1" dirty="0" smtClean="0"/>
              <a:t> document ID:</a:t>
            </a:r>
            <a:r>
              <a:rPr lang="en-US" sz="1200" dirty="0" smtClean="0"/>
              <a:t> 2218002671</a:t>
            </a:r>
            <a:endParaRPr lang="en-US" sz="12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518864" y="274638"/>
            <a:ext cx="8229600" cy="1642194"/>
          </a:xfrm>
        </p:spPr>
        <p:txBody>
          <a:bodyPr>
            <a:normAutofit fontScale="90000"/>
          </a:bodyPr>
          <a:lstStyle/>
          <a:p>
            <a:pPr algn="ctr" eaLnBrk="1" hangingPunct="1">
              <a:defRPr/>
            </a:pPr>
            <a:r>
              <a:rPr lang="en-CA" dirty="0" smtClean="0"/>
              <a:t>Current Issues in Health-a simple and as similar as the older issues in health</a:t>
            </a:r>
            <a:endParaRPr lang="en-CA" dirty="0"/>
          </a:p>
        </p:txBody>
      </p:sp>
      <p:pic>
        <p:nvPicPr>
          <p:cNvPr id="17410" name="Picture 4" descr="DrVisit"/>
          <p:cNvPicPr>
            <a:picLocks noGrp="1" noChangeAspect="1" noChangeArrowheads="1"/>
          </p:cNvPicPr>
          <p:nvPr>
            <p:ph idx="1"/>
          </p:nvPr>
        </p:nvPicPr>
        <p:blipFill>
          <a:blip r:embed="rId2" cstate="print"/>
          <a:srcRect/>
          <a:stretch>
            <a:fillRect/>
          </a:stretch>
        </p:blipFill>
        <p:spPr>
          <a:xfrm>
            <a:off x="179512" y="2204864"/>
            <a:ext cx="3505200" cy="3960813"/>
          </a:xfrm>
        </p:spPr>
      </p:pic>
      <p:pic>
        <p:nvPicPr>
          <p:cNvPr id="111618" name="Picture 2" descr="http://www.glasbergen.com/wp-content/gallery/fitness/fit17.gif"/>
          <p:cNvPicPr>
            <a:picLocks noChangeAspect="1" noChangeArrowheads="1"/>
          </p:cNvPicPr>
          <p:nvPr/>
        </p:nvPicPr>
        <p:blipFill>
          <a:blip r:embed="rId3" cstate="print"/>
          <a:srcRect/>
          <a:stretch>
            <a:fillRect/>
          </a:stretch>
        </p:blipFill>
        <p:spPr bwMode="auto">
          <a:xfrm>
            <a:off x="3779912" y="2204864"/>
            <a:ext cx="5188676" cy="396044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defRPr/>
            </a:pPr>
            <a:r>
              <a:rPr lang="en-CA" dirty="0"/>
              <a:t>Summary</a:t>
            </a:r>
          </a:p>
        </p:txBody>
      </p:sp>
      <p:sp>
        <p:nvSpPr>
          <p:cNvPr id="5123" name="Rectangle 3"/>
          <p:cNvSpPr>
            <a:spLocks noGrp="1" noChangeArrowheads="1"/>
          </p:cNvSpPr>
          <p:nvPr>
            <p:ph idx="1"/>
          </p:nvPr>
        </p:nvSpPr>
        <p:spPr/>
        <p:txBody>
          <a:bodyPr/>
          <a:lstStyle/>
          <a:p>
            <a:pPr eaLnBrk="1" hangingPunct="1">
              <a:defRPr/>
            </a:pPr>
            <a:r>
              <a:rPr lang="en-CA" dirty="0"/>
              <a:t>Health and Wellness</a:t>
            </a:r>
          </a:p>
          <a:p>
            <a:pPr eaLnBrk="1" hangingPunct="1">
              <a:defRPr/>
            </a:pPr>
            <a:r>
              <a:rPr lang="en-CA" dirty="0"/>
              <a:t>Aspects of Health</a:t>
            </a:r>
          </a:p>
          <a:p>
            <a:pPr eaLnBrk="1" hangingPunct="1">
              <a:defRPr/>
            </a:pPr>
            <a:r>
              <a:rPr lang="en-CA" dirty="0"/>
              <a:t>Health in Canada</a:t>
            </a:r>
          </a:p>
          <a:p>
            <a:pPr eaLnBrk="1" hangingPunct="1">
              <a:defRPr/>
            </a:pPr>
            <a:r>
              <a:rPr lang="en-CA" dirty="0"/>
              <a:t>Health Education</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a:xfrm>
            <a:off x="539750" y="1844675"/>
            <a:ext cx="8229600" cy="2663825"/>
          </a:xfrm>
        </p:spPr>
        <p:txBody>
          <a:bodyPr/>
          <a:lstStyle/>
          <a:p>
            <a:pPr algn="ctr" eaLnBrk="1" hangingPunct="1">
              <a:defRPr/>
            </a:pPr>
            <a:r>
              <a:rPr lang="en-CA" sz="4800" dirty="0"/>
              <a:t>What’s the difference between health and wellness, or is there </a:t>
            </a:r>
            <a:r>
              <a:rPr lang="en-CA" sz="4800" dirty="0" smtClean="0"/>
              <a:t>any </a:t>
            </a:r>
            <a:r>
              <a:rPr lang="en-CA" sz="4800" dirty="0"/>
              <a:t>difference?</a:t>
            </a:r>
            <a:endParaRPr lang="en-US" sz="48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defRPr/>
            </a:pPr>
            <a:r>
              <a:rPr lang="en-US"/>
              <a:t>Health and Wellness</a:t>
            </a:r>
          </a:p>
        </p:txBody>
      </p:sp>
      <p:sp>
        <p:nvSpPr>
          <p:cNvPr id="6147" name="Rectangle 3"/>
          <p:cNvSpPr>
            <a:spLocks noGrp="1" noChangeArrowheads="1"/>
          </p:cNvSpPr>
          <p:nvPr>
            <p:ph idx="1"/>
          </p:nvPr>
        </p:nvSpPr>
        <p:spPr/>
        <p:txBody>
          <a:bodyPr/>
          <a:lstStyle/>
          <a:p>
            <a:pPr eaLnBrk="1" hangingPunct="1">
              <a:defRPr/>
            </a:pPr>
            <a:r>
              <a:rPr lang="en-US" dirty="0"/>
              <a:t>Health means being sound in body, mind and spirit</a:t>
            </a:r>
          </a:p>
          <a:p>
            <a:pPr eaLnBrk="1" hangingPunct="1">
              <a:defRPr/>
            </a:pPr>
            <a:r>
              <a:rPr lang="en-US" b="1" dirty="0" smtClean="0"/>
              <a:t>Wellness</a:t>
            </a:r>
            <a:r>
              <a:rPr lang="en-US" dirty="0" smtClean="0"/>
              <a:t> </a:t>
            </a:r>
            <a:r>
              <a:rPr lang="en-US" dirty="0"/>
              <a:t>is defined as purposeful, enjoyable </a:t>
            </a:r>
            <a:r>
              <a:rPr lang="en-US" dirty="0" smtClean="0"/>
              <a:t>living</a:t>
            </a:r>
          </a:p>
          <a:p>
            <a:pPr lvl="1" eaLnBrk="1" hangingPunct="1">
              <a:defRPr/>
            </a:pPr>
            <a:r>
              <a:rPr lang="en-US" dirty="0" smtClean="0"/>
              <a:t>What’s the difference?</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p:txBody>
          <a:bodyPr/>
          <a:lstStyle/>
          <a:p>
            <a:pPr eaLnBrk="1" hangingPunct="1">
              <a:defRPr/>
            </a:pPr>
            <a:r>
              <a:rPr lang="en-CA" sz="4000" dirty="0"/>
              <a:t>What do we know about icebergs?</a:t>
            </a:r>
            <a:endParaRPr lang="en-US" sz="4000" dirty="0"/>
          </a:p>
        </p:txBody>
      </p:sp>
      <p:sp>
        <p:nvSpPr>
          <p:cNvPr id="92163" name="Rectangle 3"/>
          <p:cNvSpPr>
            <a:spLocks noGrp="1" noChangeArrowheads="1"/>
          </p:cNvSpPr>
          <p:nvPr>
            <p:ph idx="1"/>
          </p:nvPr>
        </p:nvSpPr>
        <p:spPr/>
        <p:txBody>
          <a:bodyPr/>
          <a:lstStyle/>
          <a:p>
            <a:pPr eaLnBrk="1" hangingPunct="1">
              <a:defRPr/>
            </a:pPr>
            <a:r>
              <a:rPr lang="en-CA"/>
              <a:t>90% of the volume of an iceberg is under water</a:t>
            </a:r>
          </a:p>
          <a:p>
            <a:pPr eaLnBrk="1" hangingPunct="1">
              <a:defRPr/>
            </a:pPr>
            <a:r>
              <a:rPr lang="en-CA"/>
              <a:t>The shape of the underwater section of an iceberg is difficult to guess at</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2163">
                                            <p:txEl>
                                              <p:pRg st="0" end="0"/>
                                            </p:txEl>
                                          </p:spTgt>
                                        </p:tgtEl>
                                        <p:attrNameLst>
                                          <p:attrName>style.visibility</p:attrName>
                                        </p:attrNameLst>
                                      </p:cBhvr>
                                      <p:to>
                                        <p:strVal val="visible"/>
                                      </p:to>
                                    </p:set>
                                    <p:animEffect transition="in" filter="blinds(horizontal)">
                                      <p:cBhvr>
                                        <p:cTn id="7" dur="500"/>
                                        <p:tgtEl>
                                          <p:spTgt spid="9216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2163">
                                            <p:txEl>
                                              <p:pRg st="1" end="1"/>
                                            </p:txEl>
                                          </p:spTgt>
                                        </p:tgtEl>
                                        <p:attrNameLst>
                                          <p:attrName>style.visibility</p:attrName>
                                        </p:attrNameLst>
                                      </p:cBhvr>
                                      <p:to>
                                        <p:strVal val="visible"/>
                                      </p:to>
                                    </p:set>
                                    <p:animEffect transition="in" filter="blinds(horizontal)">
                                      <p:cBhvr>
                                        <p:cTn id="12" dur="500"/>
                                        <p:tgtEl>
                                          <p:spTgt spid="9216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normAutofit fontScale="90000"/>
          </a:bodyPr>
          <a:lstStyle/>
          <a:p>
            <a:pPr eaLnBrk="1" hangingPunct="1">
              <a:defRPr/>
            </a:pPr>
            <a:r>
              <a:rPr lang="en-CA" dirty="0"/>
              <a:t>Health and </a:t>
            </a:r>
            <a:r>
              <a:rPr lang="en-CA" dirty="0" smtClean="0"/>
              <a:t>Wellness-Like an Iceberg</a:t>
            </a:r>
            <a:endParaRPr lang="en-CA" dirty="0"/>
          </a:p>
        </p:txBody>
      </p:sp>
      <p:pic>
        <p:nvPicPr>
          <p:cNvPr id="22530" name="Picture 4"/>
          <p:cNvPicPr>
            <a:picLocks noGrp="1" noChangeAspect="1" noChangeArrowheads="1"/>
          </p:cNvPicPr>
          <p:nvPr>
            <p:ph sz="half" idx="1"/>
          </p:nvPr>
        </p:nvPicPr>
        <p:blipFill>
          <a:blip r:embed="rId2" cstate="print"/>
          <a:srcRect/>
          <a:stretch>
            <a:fillRect/>
          </a:stretch>
        </p:blipFill>
        <p:spPr>
          <a:xfrm>
            <a:off x="620713" y="1600200"/>
            <a:ext cx="3706812" cy="4530725"/>
          </a:xfrm>
        </p:spPr>
      </p:pic>
      <p:sp>
        <p:nvSpPr>
          <p:cNvPr id="50182" name="Rectangle 6"/>
          <p:cNvSpPr>
            <a:spLocks noGrp="1" noChangeArrowheads="1"/>
          </p:cNvSpPr>
          <p:nvPr>
            <p:ph type="body" sz="half" idx="2"/>
          </p:nvPr>
        </p:nvSpPr>
        <p:spPr>
          <a:xfrm>
            <a:off x="4652963" y="1600200"/>
            <a:ext cx="4033837" cy="4530725"/>
          </a:xfrm>
        </p:spPr>
        <p:txBody>
          <a:bodyPr/>
          <a:lstStyle/>
          <a:p>
            <a:pPr eaLnBrk="1" hangingPunct="1">
              <a:lnSpc>
                <a:spcPct val="90000"/>
              </a:lnSpc>
              <a:defRPr/>
            </a:pPr>
            <a:r>
              <a:rPr lang="en-CA" sz="2800"/>
              <a:t>What lifestyle habits, cultural or psychological factors have an effect on our health?</a:t>
            </a:r>
          </a:p>
          <a:p>
            <a:pPr eaLnBrk="1" hangingPunct="1">
              <a:lnSpc>
                <a:spcPct val="90000"/>
              </a:lnSpc>
              <a:defRPr/>
            </a:pPr>
            <a:r>
              <a:rPr lang="en-CA" sz="2800"/>
              <a:t>What about spiritual aspects?</a:t>
            </a:r>
          </a:p>
          <a:p>
            <a:pPr eaLnBrk="1" hangingPunct="1">
              <a:lnSpc>
                <a:spcPct val="90000"/>
              </a:lnSpc>
              <a:defRPr/>
            </a:pPr>
            <a:r>
              <a:rPr lang="en-CA" sz="2800"/>
              <a:t>Can you describe a situation where these factors interact with each other?</a:t>
            </a:r>
            <a:endParaRPr lang="en-US" sz="280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p:txBody>
          <a:bodyPr/>
          <a:lstStyle/>
          <a:p>
            <a:pPr eaLnBrk="1" hangingPunct="1">
              <a:defRPr/>
            </a:pPr>
            <a:r>
              <a:rPr lang="en-CA"/>
              <a:t>Think about it…..</a:t>
            </a:r>
            <a:endParaRPr lang="en-US"/>
          </a:p>
        </p:txBody>
      </p:sp>
      <p:sp>
        <p:nvSpPr>
          <p:cNvPr id="96259" name="Rectangle 3"/>
          <p:cNvSpPr>
            <a:spLocks noGrp="1" noChangeArrowheads="1"/>
          </p:cNvSpPr>
          <p:nvPr>
            <p:ph idx="1"/>
          </p:nvPr>
        </p:nvSpPr>
        <p:spPr/>
        <p:txBody>
          <a:bodyPr/>
          <a:lstStyle/>
          <a:p>
            <a:pPr eaLnBrk="1" hangingPunct="1">
              <a:defRPr/>
            </a:pPr>
            <a:r>
              <a:rPr lang="en-CA"/>
              <a:t>Can someone be healthy but not well?</a:t>
            </a:r>
          </a:p>
          <a:p>
            <a:pPr eaLnBrk="1" hangingPunct="1">
              <a:defRPr/>
            </a:pPr>
            <a:r>
              <a:rPr lang="en-CA"/>
              <a:t>Can you be well but not healthy?</a:t>
            </a:r>
          </a:p>
          <a:p>
            <a:pPr eaLnBrk="1" hangingPunct="1">
              <a:defRPr/>
            </a:pPr>
            <a:r>
              <a:rPr lang="en-CA"/>
              <a:t>Under what conditions could either of these circumstances occur, if at all?</a:t>
            </a:r>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defRPr/>
            </a:pPr>
            <a:r>
              <a:rPr lang="en-US" smtClean="0"/>
              <a:t>Health </a:t>
            </a:r>
            <a:r>
              <a:rPr lang="en-US" dirty="0"/>
              <a:t>and Wellness</a:t>
            </a:r>
          </a:p>
        </p:txBody>
      </p:sp>
      <p:sp>
        <p:nvSpPr>
          <p:cNvPr id="7171" name="Rectangle 3"/>
          <p:cNvSpPr>
            <a:spLocks noGrp="1" noChangeArrowheads="1"/>
          </p:cNvSpPr>
          <p:nvPr>
            <p:ph idx="1"/>
          </p:nvPr>
        </p:nvSpPr>
        <p:spPr/>
        <p:txBody>
          <a:bodyPr/>
          <a:lstStyle/>
          <a:p>
            <a:pPr eaLnBrk="1" hangingPunct="1">
              <a:defRPr/>
            </a:pPr>
            <a:r>
              <a:rPr lang="en-CA" dirty="0"/>
              <a:t>Iceberg Theory of Wellness</a:t>
            </a:r>
            <a:endParaRPr lang="en-US" dirty="0"/>
          </a:p>
          <a:p>
            <a:pPr lvl="1" eaLnBrk="1" hangingPunct="1">
              <a:defRPr/>
            </a:pPr>
            <a:r>
              <a:rPr lang="en-US" dirty="0"/>
              <a:t>Current state of health </a:t>
            </a:r>
            <a:r>
              <a:rPr lang="en-US" dirty="0" smtClean="0"/>
              <a:t>is comparable to the </a:t>
            </a:r>
            <a:r>
              <a:rPr lang="en-US" dirty="0"/>
              <a:t>tip of the </a:t>
            </a:r>
            <a:r>
              <a:rPr lang="en-US" dirty="0" smtClean="0"/>
              <a:t>iceberg</a:t>
            </a:r>
            <a:endParaRPr lang="en-US" dirty="0"/>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a:xfrm>
            <a:off x="250825" y="2133600"/>
            <a:ext cx="8229600" cy="1143000"/>
          </a:xfrm>
        </p:spPr>
        <p:txBody>
          <a:bodyPr>
            <a:normAutofit fontScale="90000"/>
          </a:bodyPr>
          <a:lstStyle/>
          <a:p>
            <a:pPr algn="ctr" eaLnBrk="1" hangingPunct="1">
              <a:defRPr/>
            </a:pPr>
            <a:r>
              <a:rPr lang="en-CA" sz="5400" dirty="0"/>
              <a:t>What are the six different aspects of health?</a:t>
            </a:r>
            <a:endParaRPr lang="en-US" sz="54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p:txBody>
          <a:bodyPr/>
          <a:lstStyle/>
          <a:p>
            <a:pPr eaLnBrk="1" hangingPunct="1">
              <a:defRPr/>
            </a:pPr>
            <a:r>
              <a:rPr lang="en-CA"/>
              <a:t> Six Different Aspects of Health</a:t>
            </a:r>
            <a:endParaRPr lang="en-US"/>
          </a:p>
        </p:txBody>
      </p:sp>
      <p:graphicFrame>
        <p:nvGraphicFramePr>
          <p:cNvPr id="102405" name="Diagram 5"/>
          <p:cNvGraphicFramePr>
            <a:graphicFrameLocks/>
          </p:cNvGraphicFramePr>
          <p:nvPr/>
        </p:nvGraphicFramePr>
        <p:xfrm>
          <a:off x="2309813" y="1268760"/>
          <a:ext cx="4998491" cy="5071715"/>
        </p:xfrm>
        <a:graphic>
          <a:graphicData uri="http://schemas.openxmlformats.org/drawingml/2006/compatibility">
            <com:legacyDrawing xmlns:com="http://schemas.openxmlformats.org/drawingml/2006/compatibility" spid="_x0000_s10240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2405">
                                            <p:subSp spid="_x0000_s102406"/>
                                          </p:spTgt>
                                        </p:tgtEl>
                                        <p:attrNameLst>
                                          <p:attrName>style.visibility</p:attrName>
                                        </p:attrNameLst>
                                      </p:cBhvr>
                                      <p:to>
                                        <p:strVal val="visible"/>
                                      </p:to>
                                    </p:set>
                                    <p:anim calcmode="lin" valueType="num">
                                      <p:cBhvr additive="base">
                                        <p:cTn id="7" dur="500" fill="hold"/>
                                        <p:tgtEl>
                                          <p:spTgt spid="102405">
                                            <p:subSp spid="_x0000_s102406"/>
                                          </p:spTgt>
                                        </p:tgtEl>
                                        <p:attrNameLst>
                                          <p:attrName>ppt_x</p:attrName>
                                        </p:attrNameLst>
                                      </p:cBhvr>
                                      <p:tavLst>
                                        <p:tav tm="0">
                                          <p:val>
                                            <p:strVal val="#ppt_x"/>
                                          </p:val>
                                        </p:tav>
                                        <p:tav tm="100000">
                                          <p:val>
                                            <p:strVal val="#ppt_x"/>
                                          </p:val>
                                        </p:tav>
                                      </p:tavLst>
                                    </p:anim>
                                    <p:anim calcmode="lin" valueType="num">
                                      <p:cBhvr additive="base">
                                        <p:cTn id="8" dur="500" fill="hold"/>
                                        <p:tgtEl>
                                          <p:spTgt spid="102405">
                                            <p:subSp spid="_x0000_s102406"/>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2405">
                                            <p:subSp spid="_x0000_s102415"/>
                                          </p:spTgt>
                                        </p:tgtEl>
                                        <p:attrNameLst>
                                          <p:attrName>style.visibility</p:attrName>
                                        </p:attrNameLst>
                                      </p:cBhvr>
                                      <p:to>
                                        <p:strVal val="visible"/>
                                      </p:to>
                                    </p:set>
                                    <p:anim calcmode="lin" valueType="num">
                                      <p:cBhvr additive="base">
                                        <p:cTn id="13" dur="500" fill="hold"/>
                                        <p:tgtEl>
                                          <p:spTgt spid="102405">
                                            <p:subSp spid="_x0000_s102415"/>
                                          </p:spTgt>
                                        </p:tgtEl>
                                        <p:attrNameLst>
                                          <p:attrName>ppt_x</p:attrName>
                                        </p:attrNameLst>
                                      </p:cBhvr>
                                      <p:tavLst>
                                        <p:tav tm="0">
                                          <p:val>
                                            <p:strVal val="#ppt_x"/>
                                          </p:val>
                                        </p:tav>
                                        <p:tav tm="100000">
                                          <p:val>
                                            <p:strVal val="#ppt_x"/>
                                          </p:val>
                                        </p:tav>
                                      </p:tavLst>
                                    </p:anim>
                                    <p:anim calcmode="lin" valueType="num">
                                      <p:cBhvr additive="base">
                                        <p:cTn id="14" dur="500" fill="hold"/>
                                        <p:tgtEl>
                                          <p:spTgt spid="102405">
                                            <p:subSp spid="_x0000_s102415"/>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2405">
                                            <p:subSp spid="_x0000_s102413"/>
                                          </p:spTgt>
                                        </p:tgtEl>
                                        <p:attrNameLst>
                                          <p:attrName>style.visibility</p:attrName>
                                        </p:attrNameLst>
                                      </p:cBhvr>
                                      <p:to>
                                        <p:strVal val="visible"/>
                                      </p:to>
                                    </p:set>
                                    <p:anim calcmode="lin" valueType="num">
                                      <p:cBhvr additive="base">
                                        <p:cTn id="19" dur="500" fill="hold"/>
                                        <p:tgtEl>
                                          <p:spTgt spid="102405">
                                            <p:subSp spid="_x0000_s102413"/>
                                          </p:spTgt>
                                        </p:tgtEl>
                                        <p:attrNameLst>
                                          <p:attrName>ppt_x</p:attrName>
                                        </p:attrNameLst>
                                      </p:cBhvr>
                                      <p:tavLst>
                                        <p:tav tm="0">
                                          <p:val>
                                            <p:strVal val="#ppt_x"/>
                                          </p:val>
                                        </p:tav>
                                        <p:tav tm="100000">
                                          <p:val>
                                            <p:strVal val="#ppt_x"/>
                                          </p:val>
                                        </p:tav>
                                      </p:tavLst>
                                    </p:anim>
                                    <p:anim calcmode="lin" valueType="num">
                                      <p:cBhvr additive="base">
                                        <p:cTn id="20" dur="500" fill="hold"/>
                                        <p:tgtEl>
                                          <p:spTgt spid="102405">
                                            <p:subSp spid="_x0000_s102413"/>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2405">
                                            <p:subSp spid="_x0000_s102417"/>
                                          </p:spTgt>
                                        </p:tgtEl>
                                        <p:attrNameLst>
                                          <p:attrName>style.visibility</p:attrName>
                                        </p:attrNameLst>
                                      </p:cBhvr>
                                      <p:to>
                                        <p:strVal val="visible"/>
                                      </p:to>
                                    </p:set>
                                    <p:anim calcmode="lin" valueType="num">
                                      <p:cBhvr additive="base">
                                        <p:cTn id="25" dur="500" fill="hold"/>
                                        <p:tgtEl>
                                          <p:spTgt spid="102405">
                                            <p:subSp spid="_x0000_s102417"/>
                                          </p:spTgt>
                                        </p:tgtEl>
                                        <p:attrNameLst>
                                          <p:attrName>ppt_x</p:attrName>
                                        </p:attrNameLst>
                                      </p:cBhvr>
                                      <p:tavLst>
                                        <p:tav tm="0">
                                          <p:val>
                                            <p:strVal val="#ppt_x"/>
                                          </p:val>
                                        </p:tav>
                                        <p:tav tm="100000">
                                          <p:val>
                                            <p:strVal val="#ppt_x"/>
                                          </p:val>
                                        </p:tav>
                                      </p:tavLst>
                                    </p:anim>
                                    <p:anim calcmode="lin" valueType="num">
                                      <p:cBhvr additive="base">
                                        <p:cTn id="26" dur="500" fill="hold"/>
                                        <p:tgtEl>
                                          <p:spTgt spid="102405">
                                            <p:subSp spid="_x0000_s102417"/>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2405">
                                            <p:subSp spid="_x0000_s102411"/>
                                          </p:spTgt>
                                        </p:tgtEl>
                                        <p:attrNameLst>
                                          <p:attrName>style.visibility</p:attrName>
                                        </p:attrNameLst>
                                      </p:cBhvr>
                                      <p:to>
                                        <p:strVal val="visible"/>
                                      </p:to>
                                    </p:set>
                                    <p:anim calcmode="lin" valueType="num">
                                      <p:cBhvr additive="base">
                                        <p:cTn id="31" dur="500" fill="hold"/>
                                        <p:tgtEl>
                                          <p:spTgt spid="102405">
                                            <p:subSp spid="_x0000_s102411"/>
                                          </p:spTgt>
                                        </p:tgtEl>
                                        <p:attrNameLst>
                                          <p:attrName>ppt_x</p:attrName>
                                        </p:attrNameLst>
                                      </p:cBhvr>
                                      <p:tavLst>
                                        <p:tav tm="0">
                                          <p:val>
                                            <p:strVal val="#ppt_x"/>
                                          </p:val>
                                        </p:tav>
                                        <p:tav tm="100000">
                                          <p:val>
                                            <p:strVal val="#ppt_x"/>
                                          </p:val>
                                        </p:tav>
                                      </p:tavLst>
                                    </p:anim>
                                    <p:anim calcmode="lin" valueType="num">
                                      <p:cBhvr additive="base">
                                        <p:cTn id="32" dur="500" fill="hold"/>
                                        <p:tgtEl>
                                          <p:spTgt spid="102405">
                                            <p:subSp spid="_x0000_s102411"/>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2405">
                                            <p:subSp spid="_x0000_s102409"/>
                                          </p:spTgt>
                                        </p:tgtEl>
                                        <p:attrNameLst>
                                          <p:attrName>style.visibility</p:attrName>
                                        </p:attrNameLst>
                                      </p:cBhvr>
                                      <p:to>
                                        <p:strVal val="visible"/>
                                      </p:to>
                                    </p:set>
                                    <p:anim calcmode="lin" valueType="num">
                                      <p:cBhvr additive="base">
                                        <p:cTn id="37" dur="500" fill="hold"/>
                                        <p:tgtEl>
                                          <p:spTgt spid="102405">
                                            <p:subSp spid="_x0000_s102409"/>
                                          </p:spTgt>
                                        </p:tgtEl>
                                        <p:attrNameLst>
                                          <p:attrName>ppt_x</p:attrName>
                                        </p:attrNameLst>
                                      </p:cBhvr>
                                      <p:tavLst>
                                        <p:tav tm="0">
                                          <p:val>
                                            <p:strVal val="#ppt_x"/>
                                          </p:val>
                                        </p:tav>
                                        <p:tav tm="100000">
                                          <p:val>
                                            <p:strVal val="#ppt_x"/>
                                          </p:val>
                                        </p:tav>
                                      </p:tavLst>
                                    </p:anim>
                                    <p:anim calcmode="lin" valueType="num">
                                      <p:cBhvr additive="base">
                                        <p:cTn id="38" dur="500" fill="hold"/>
                                        <p:tgtEl>
                                          <p:spTgt spid="102405">
                                            <p:subSp spid="_x0000_s102409"/>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02405">
                                            <p:subSp spid="_x0000_s102407"/>
                                          </p:spTgt>
                                        </p:tgtEl>
                                        <p:attrNameLst>
                                          <p:attrName>style.visibility</p:attrName>
                                        </p:attrNameLst>
                                      </p:cBhvr>
                                      <p:to>
                                        <p:strVal val="visible"/>
                                      </p:to>
                                    </p:set>
                                    <p:anim calcmode="lin" valueType="num">
                                      <p:cBhvr additive="base">
                                        <p:cTn id="43" dur="500" fill="hold"/>
                                        <p:tgtEl>
                                          <p:spTgt spid="102405">
                                            <p:subSp spid="_x0000_s102407"/>
                                          </p:spTgt>
                                        </p:tgtEl>
                                        <p:attrNameLst>
                                          <p:attrName>ppt_x</p:attrName>
                                        </p:attrNameLst>
                                      </p:cBhvr>
                                      <p:tavLst>
                                        <p:tav tm="0">
                                          <p:val>
                                            <p:strVal val="#ppt_x"/>
                                          </p:val>
                                        </p:tav>
                                        <p:tav tm="100000">
                                          <p:val>
                                            <p:strVal val="#ppt_x"/>
                                          </p:val>
                                        </p:tav>
                                      </p:tavLst>
                                    </p:anim>
                                    <p:anim calcmode="lin" valueType="num">
                                      <p:cBhvr additive="base">
                                        <p:cTn id="44" dur="500" fill="hold"/>
                                        <p:tgtEl>
                                          <p:spTgt spid="102405">
                                            <p:subSp spid="_x0000_s102407"/>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Dgm spid="102405" grpId="0" uiExpand="1" bld="ccwOut"/>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eaLnBrk="1" hangingPunct="1">
              <a:defRPr/>
            </a:pPr>
            <a:r>
              <a:rPr lang="en-CA" dirty="0"/>
              <a:t>Physical Health-a continuum</a:t>
            </a:r>
            <a:endParaRPr lang="en-US" dirty="0"/>
          </a:p>
        </p:txBody>
      </p:sp>
      <p:grpSp>
        <p:nvGrpSpPr>
          <p:cNvPr id="103426" name="Group 4"/>
          <p:cNvGrpSpPr>
            <a:grpSpLocks/>
          </p:cNvGrpSpPr>
          <p:nvPr/>
        </p:nvGrpSpPr>
        <p:grpSpPr bwMode="auto">
          <a:xfrm>
            <a:off x="395288" y="1844675"/>
            <a:ext cx="8382000" cy="2805113"/>
            <a:chOff x="240" y="1056"/>
            <a:chExt cx="5280" cy="1767"/>
          </a:xfrm>
        </p:grpSpPr>
        <p:pic>
          <p:nvPicPr>
            <p:cNvPr id="103427" name="Picture 5" descr="Fig 1"/>
            <p:cNvPicPr>
              <a:picLocks noChangeAspect="1" noChangeArrowheads="1"/>
            </p:cNvPicPr>
            <p:nvPr/>
          </p:nvPicPr>
          <p:blipFill>
            <a:blip r:embed="rId2" cstate="print"/>
            <a:srcRect/>
            <a:stretch>
              <a:fillRect/>
            </a:stretch>
          </p:blipFill>
          <p:spPr bwMode="auto">
            <a:xfrm>
              <a:off x="240" y="1056"/>
              <a:ext cx="5280" cy="1738"/>
            </a:xfrm>
            <a:prstGeom prst="rect">
              <a:avLst/>
            </a:prstGeom>
            <a:noFill/>
            <a:ln w="9525">
              <a:noFill/>
              <a:miter lim="800000"/>
              <a:headEnd/>
              <a:tailEnd/>
            </a:ln>
          </p:spPr>
        </p:pic>
        <p:sp>
          <p:nvSpPr>
            <p:cNvPr id="103428" name="Text Box 6"/>
            <p:cNvSpPr txBox="1">
              <a:spLocks noChangeArrowheads="1"/>
            </p:cNvSpPr>
            <p:nvPr/>
          </p:nvSpPr>
          <p:spPr bwMode="auto">
            <a:xfrm>
              <a:off x="240" y="2688"/>
              <a:ext cx="5280" cy="135"/>
            </a:xfrm>
            <a:prstGeom prst="rect">
              <a:avLst/>
            </a:prstGeom>
            <a:noFill/>
            <a:ln w="9525">
              <a:noFill/>
              <a:miter lim="800000"/>
              <a:headEnd/>
              <a:tailEnd/>
            </a:ln>
          </p:spPr>
          <p:txBody>
            <a:bodyPr>
              <a:spAutoFit/>
            </a:bodyPr>
            <a:lstStyle/>
            <a:p>
              <a:pPr algn="ctr" eaLnBrk="0" hangingPunct="0"/>
              <a:r>
                <a:rPr lang="en-US" sz="800">
                  <a:latin typeface="Times New Roman" pitchFamily="18" charset="0"/>
                </a:rPr>
                <a:t>©2003 Wadsworth, a division of Thomson Learning, Inc.  Thomson Learning</a:t>
              </a:r>
              <a:r>
                <a:rPr lang="en-US" sz="800" baseline="-25000">
                  <a:latin typeface="Times New Roman" pitchFamily="18" charset="0"/>
                </a:rPr>
                <a:t>™</a:t>
              </a:r>
              <a:r>
                <a:rPr lang="en-US" sz="800">
                  <a:latin typeface="Times New Roman" pitchFamily="18" charset="0"/>
                </a:rPr>
                <a:t> is a trademark used herein under license.</a:t>
              </a:r>
            </a:p>
          </p:txBody>
        </p: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defRPr/>
            </a:pPr>
            <a:r>
              <a:rPr lang="en-US" dirty="0"/>
              <a:t>Physical Health</a:t>
            </a:r>
          </a:p>
        </p:txBody>
      </p:sp>
      <p:sp>
        <p:nvSpPr>
          <p:cNvPr id="8195" name="Rectangle 3"/>
          <p:cNvSpPr>
            <a:spLocks noGrp="1" noChangeArrowheads="1"/>
          </p:cNvSpPr>
          <p:nvPr>
            <p:ph idx="1"/>
          </p:nvPr>
        </p:nvSpPr>
        <p:spPr/>
        <p:txBody>
          <a:bodyPr/>
          <a:lstStyle/>
          <a:p>
            <a:pPr eaLnBrk="1" hangingPunct="1">
              <a:defRPr/>
            </a:pPr>
            <a:r>
              <a:rPr lang="en-CA" dirty="0"/>
              <a:t>States of physical health can be seen as points on a continuum</a:t>
            </a:r>
            <a:endParaRPr lang="en-US" dirty="0"/>
          </a:p>
          <a:p>
            <a:pPr eaLnBrk="1" hangingPunct="1">
              <a:defRPr/>
            </a:pPr>
            <a:r>
              <a:rPr lang="en-US" dirty="0"/>
              <a:t>Physical health</a:t>
            </a:r>
          </a:p>
          <a:p>
            <a:pPr lvl="1" eaLnBrk="1" hangingPunct="1">
              <a:defRPr/>
            </a:pPr>
            <a:r>
              <a:rPr lang="en-US" dirty="0" smtClean="0"/>
              <a:t>Positive factors, also avoiding harm</a:t>
            </a:r>
            <a:endParaRPr lang="en-US" dirty="0"/>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defRPr/>
            </a:pPr>
            <a:r>
              <a:rPr lang="en-US" dirty="0"/>
              <a:t>Psychological Health</a:t>
            </a:r>
          </a:p>
        </p:txBody>
      </p:sp>
      <p:sp>
        <p:nvSpPr>
          <p:cNvPr id="9219" name="Rectangle 3"/>
          <p:cNvSpPr>
            <a:spLocks noGrp="1" noChangeArrowheads="1"/>
          </p:cNvSpPr>
          <p:nvPr>
            <p:ph idx="1"/>
          </p:nvPr>
        </p:nvSpPr>
        <p:spPr/>
        <p:txBody>
          <a:bodyPr/>
          <a:lstStyle/>
          <a:p>
            <a:pPr lvl="0" eaLnBrk="1" hangingPunct="1">
              <a:defRPr/>
            </a:pPr>
            <a:r>
              <a:rPr lang="en-US" dirty="0" smtClean="0"/>
              <a:t>The </a:t>
            </a:r>
            <a:r>
              <a:rPr lang="en-US" dirty="0"/>
              <a:t>awareness </a:t>
            </a:r>
            <a:r>
              <a:rPr lang="en-US" dirty="0" smtClean="0"/>
              <a:t>of </a:t>
            </a:r>
            <a:r>
              <a:rPr lang="en-US" dirty="0"/>
              <a:t>feelings in oneself and in others</a:t>
            </a:r>
          </a:p>
          <a:p>
            <a:pPr lvl="0" eaLnBrk="1" hangingPunct="1">
              <a:defRPr/>
            </a:pPr>
            <a:r>
              <a:rPr lang="en-US" dirty="0" smtClean="0"/>
              <a:t>One’s </a:t>
            </a:r>
            <a:r>
              <a:rPr lang="en-US" dirty="0"/>
              <a:t>ability to cope with </a:t>
            </a:r>
            <a:r>
              <a:rPr lang="en-US" dirty="0" smtClean="0"/>
              <a:t>stresses and to function </a:t>
            </a:r>
            <a:r>
              <a:rPr lang="en-US" dirty="0"/>
              <a:t>independently</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defRPr/>
            </a:pPr>
            <a:r>
              <a:rPr lang="en-US" dirty="0"/>
              <a:t>Spiritual Health</a:t>
            </a:r>
          </a:p>
        </p:txBody>
      </p:sp>
      <p:sp>
        <p:nvSpPr>
          <p:cNvPr id="10243" name="Rectangle 3"/>
          <p:cNvSpPr>
            <a:spLocks noGrp="1" noChangeArrowheads="1"/>
          </p:cNvSpPr>
          <p:nvPr>
            <p:ph idx="1"/>
          </p:nvPr>
        </p:nvSpPr>
        <p:spPr/>
        <p:txBody>
          <a:bodyPr/>
          <a:lstStyle/>
          <a:p>
            <a:pPr lvl="0" eaLnBrk="1" hangingPunct="1">
              <a:defRPr/>
            </a:pPr>
            <a:r>
              <a:rPr lang="en-US" dirty="0" smtClean="0"/>
              <a:t>Being </a:t>
            </a:r>
            <a:r>
              <a:rPr lang="en-US" dirty="0"/>
              <a:t>fulfilled, being at peace with oneself and with others</a:t>
            </a:r>
          </a:p>
          <a:p>
            <a:pPr lvl="0" eaLnBrk="1" hangingPunct="1">
              <a:defRPr/>
            </a:pPr>
            <a:r>
              <a:rPr lang="en-US" dirty="0" smtClean="0"/>
              <a:t>Able </a:t>
            </a:r>
            <a:r>
              <a:rPr lang="en-US" dirty="0"/>
              <a:t>to experience love and joy in oneself and in </a:t>
            </a:r>
            <a:r>
              <a:rPr lang="en-US" dirty="0" smtClean="0"/>
              <a:t>others</a:t>
            </a:r>
          </a:p>
          <a:p>
            <a:pPr lvl="0" eaLnBrk="1" hangingPunct="1">
              <a:defRPr/>
            </a:pPr>
            <a:r>
              <a:rPr lang="en-US" dirty="0" smtClean="0"/>
              <a:t>Not necessarily</a:t>
            </a:r>
            <a:r>
              <a:rPr lang="en-US" baseline="0" dirty="0" smtClean="0"/>
              <a:t> religion-based</a:t>
            </a:r>
            <a:endParaRPr lang="en-US" dirty="0"/>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defRPr/>
            </a:pPr>
            <a:r>
              <a:rPr lang="en-US" dirty="0"/>
              <a:t>Social Health</a:t>
            </a:r>
          </a:p>
        </p:txBody>
      </p:sp>
      <p:sp>
        <p:nvSpPr>
          <p:cNvPr id="12291" name="Rectangle 3"/>
          <p:cNvSpPr>
            <a:spLocks noGrp="1" noChangeArrowheads="1"/>
          </p:cNvSpPr>
          <p:nvPr>
            <p:ph idx="1"/>
          </p:nvPr>
        </p:nvSpPr>
        <p:spPr/>
        <p:txBody>
          <a:bodyPr/>
          <a:lstStyle/>
          <a:p>
            <a:pPr eaLnBrk="1" hangingPunct="1">
              <a:lnSpc>
                <a:spcPct val="90000"/>
              </a:lnSpc>
              <a:defRPr/>
            </a:pPr>
            <a:r>
              <a:rPr lang="en-US" dirty="0" smtClean="0"/>
              <a:t>Ability </a:t>
            </a:r>
            <a:r>
              <a:rPr lang="en-US" dirty="0"/>
              <a:t>to interact with others and the social </a:t>
            </a:r>
            <a:r>
              <a:rPr lang="en-US" dirty="0" smtClean="0"/>
              <a:t>environment</a:t>
            </a:r>
            <a:endParaRPr lang="en-US" dirty="0"/>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defRPr/>
            </a:pPr>
            <a:r>
              <a:rPr lang="en-US" dirty="0"/>
              <a:t>Intellectual Health</a:t>
            </a:r>
          </a:p>
        </p:txBody>
      </p:sp>
      <p:sp>
        <p:nvSpPr>
          <p:cNvPr id="13315" name="Rectangle 3"/>
          <p:cNvSpPr>
            <a:spLocks noGrp="1" noChangeArrowheads="1"/>
          </p:cNvSpPr>
          <p:nvPr>
            <p:ph idx="1"/>
          </p:nvPr>
        </p:nvSpPr>
        <p:spPr/>
        <p:txBody>
          <a:bodyPr/>
          <a:lstStyle/>
          <a:p>
            <a:pPr eaLnBrk="1" hangingPunct="1">
              <a:defRPr/>
            </a:pPr>
            <a:r>
              <a:rPr lang="en-US" dirty="0"/>
              <a:t>Ability to learn from life </a:t>
            </a:r>
            <a:r>
              <a:rPr lang="en-US" dirty="0" smtClean="0"/>
              <a:t>experiences, be </a:t>
            </a:r>
            <a:r>
              <a:rPr lang="en-US" dirty="0"/>
              <a:t>open to new ideas</a:t>
            </a:r>
          </a:p>
          <a:p>
            <a:pPr eaLnBrk="1" hangingPunct="1">
              <a:defRPr/>
            </a:pPr>
            <a:r>
              <a:rPr lang="en-US" dirty="0" smtClean="0"/>
              <a:t>Being able to </a:t>
            </a:r>
            <a:r>
              <a:rPr lang="en-US" dirty="0"/>
              <a:t>use critical thinking skills also contributes </a:t>
            </a: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defRPr/>
            </a:pPr>
            <a:r>
              <a:rPr lang="en-US" dirty="0"/>
              <a:t>Environmental Health</a:t>
            </a:r>
          </a:p>
        </p:txBody>
      </p:sp>
      <p:sp>
        <p:nvSpPr>
          <p:cNvPr id="14339" name="Rectangle 3"/>
          <p:cNvSpPr>
            <a:spLocks noGrp="1" noChangeArrowheads="1"/>
          </p:cNvSpPr>
          <p:nvPr>
            <p:ph idx="1"/>
          </p:nvPr>
        </p:nvSpPr>
        <p:spPr/>
        <p:txBody>
          <a:bodyPr/>
          <a:lstStyle/>
          <a:p>
            <a:pPr eaLnBrk="1" hangingPunct="1">
              <a:defRPr/>
            </a:pPr>
            <a:r>
              <a:rPr lang="en-US" dirty="0" smtClean="0"/>
              <a:t>The impact that dangers in the water, </a:t>
            </a:r>
            <a:r>
              <a:rPr lang="en-US" dirty="0"/>
              <a:t>air, </a:t>
            </a:r>
            <a:r>
              <a:rPr lang="en-US" dirty="0" smtClean="0"/>
              <a:t>soil have on our well-being</a:t>
            </a:r>
            <a:endParaRPr lang="en-US" dirty="0"/>
          </a:p>
          <a:p>
            <a:pPr eaLnBrk="1" hangingPunct="1">
              <a:defRPr/>
            </a:pPr>
            <a:r>
              <a:rPr lang="en-US" dirty="0" smtClean="0"/>
              <a:t>Knowing the dangers </a:t>
            </a:r>
            <a:r>
              <a:rPr lang="en-US" dirty="0"/>
              <a:t>of products we use and what </a:t>
            </a:r>
            <a:r>
              <a:rPr lang="en-US" dirty="0" smtClean="0"/>
              <a:t>to do to </a:t>
            </a:r>
            <a:r>
              <a:rPr lang="en-US" dirty="0"/>
              <a:t>protect the environment</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p:txBody>
          <a:bodyPr/>
          <a:lstStyle/>
          <a:p>
            <a:pPr algn="ctr" eaLnBrk="1" hangingPunct="1">
              <a:defRPr/>
            </a:pPr>
            <a:r>
              <a:rPr lang="en-CA" dirty="0"/>
              <a:t>What would you suggest?</a:t>
            </a:r>
            <a:endParaRPr lang="en-US" dirty="0"/>
          </a:p>
        </p:txBody>
      </p:sp>
      <p:sp>
        <p:nvSpPr>
          <p:cNvPr id="112643" name="Rectangle 3"/>
          <p:cNvSpPr>
            <a:spLocks noGrp="1" noChangeArrowheads="1"/>
          </p:cNvSpPr>
          <p:nvPr>
            <p:ph idx="1"/>
          </p:nvPr>
        </p:nvSpPr>
        <p:spPr>
          <a:xfrm>
            <a:off x="468313" y="1268413"/>
            <a:ext cx="8229600" cy="5328939"/>
          </a:xfrm>
        </p:spPr>
        <p:txBody>
          <a:bodyPr>
            <a:normAutofit lnSpcReduction="10000"/>
          </a:bodyPr>
          <a:lstStyle/>
          <a:p>
            <a:pPr eaLnBrk="1" hangingPunct="1">
              <a:lnSpc>
                <a:spcPct val="80000"/>
              </a:lnSpc>
              <a:buNone/>
              <a:defRPr/>
            </a:pPr>
            <a:r>
              <a:rPr lang="en-CA" sz="2200" dirty="0"/>
              <a:t>Ryan is in his first year of </a:t>
            </a:r>
            <a:r>
              <a:rPr lang="en-CA" sz="2200" dirty="0" smtClean="0"/>
              <a:t>university. As an out-of-town student away for </a:t>
            </a:r>
            <a:r>
              <a:rPr lang="en-CA" sz="2200" dirty="0"/>
              <a:t>his first </a:t>
            </a:r>
            <a:r>
              <a:rPr lang="en-CA" sz="2200" dirty="0" smtClean="0"/>
              <a:t>semester, he is living </a:t>
            </a:r>
            <a:r>
              <a:rPr lang="en-CA" sz="2200" dirty="0"/>
              <a:t>in residence. He </a:t>
            </a:r>
            <a:r>
              <a:rPr lang="en-CA" sz="2200" dirty="0" smtClean="0"/>
              <a:t>has always been relatively </a:t>
            </a:r>
            <a:r>
              <a:rPr lang="en-CA" sz="2200" dirty="0"/>
              <a:t>shy, and hasn’t made many friends so far. </a:t>
            </a:r>
          </a:p>
          <a:p>
            <a:pPr eaLnBrk="1" hangingPunct="1">
              <a:lnSpc>
                <a:spcPct val="80000"/>
              </a:lnSpc>
              <a:buNone/>
              <a:defRPr/>
            </a:pPr>
            <a:r>
              <a:rPr lang="en-CA" sz="2200" dirty="0"/>
              <a:t>His usual routine </a:t>
            </a:r>
            <a:r>
              <a:rPr lang="en-CA" sz="2200" dirty="0" smtClean="0"/>
              <a:t>now involves attending </a:t>
            </a:r>
            <a:r>
              <a:rPr lang="en-CA" sz="2200" dirty="0"/>
              <a:t>class, </a:t>
            </a:r>
            <a:r>
              <a:rPr lang="en-CA" sz="2200" dirty="0" smtClean="0"/>
              <a:t>studying, watching </a:t>
            </a:r>
            <a:r>
              <a:rPr lang="en-CA" sz="2200" dirty="0"/>
              <a:t>TV and </a:t>
            </a:r>
            <a:r>
              <a:rPr lang="en-CA" sz="2200" dirty="0" smtClean="0"/>
              <a:t>communicating </a:t>
            </a:r>
            <a:r>
              <a:rPr lang="en-CA" sz="2200" dirty="0"/>
              <a:t>with friends at home </a:t>
            </a:r>
            <a:r>
              <a:rPr lang="en-CA" sz="2200" dirty="0" smtClean="0"/>
              <a:t>online. </a:t>
            </a:r>
            <a:r>
              <a:rPr lang="en-CA" sz="2200" dirty="0"/>
              <a:t>At home, he </a:t>
            </a:r>
            <a:r>
              <a:rPr lang="en-CA" sz="2200" dirty="0" smtClean="0"/>
              <a:t>was very involved in </a:t>
            </a:r>
            <a:r>
              <a:rPr lang="en-CA" sz="2200" dirty="0"/>
              <a:t>cycling and outdoor activities, but since coming to university, he has not found much time to do any of these activities at all. </a:t>
            </a:r>
            <a:endParaRPr lang="en-CA" sz="2200" dirty="0" smtClean="0"/>
          </a:p>
          <a:p>
            <a:pPr eaLnBrk="1" hangingPunct="1">
              <a:lnSpc>
                <a:spcPct val="80000"/>
              </a:lnSpc>
              <a:buNone/>
              <a:defRPr/>
            </a:pPr>
            <a:r>
              <a:rPr lang="en-CA" sz="2200" dirty="0" smtClean="0"/>
              <a:t>In </a:t>
            </a:r>
            <a:r>
              <a:rPr lang="en-CA" sz="2200" dirty="0"/>
              <a:t>the past few months, his clothes seem to be getting a bit tighter. He finds he feels tired all the time, and is not so sure </a:t>
            </a:r>
            <a:r>
              <a:rPr lang="en-CA" sz="2200" dirty="0" smtClean="0"/>
              <a:t>if he made the right decision about when and what to study. </a:t>
            </a:r>
            <a:endParaRPr lang="en-CA" sz="2200" dirty="0"/>
          </a:p>
          <a:p>
            <a:pPr eaLnBrk="1" hangingPunct="1">
              <a:lnSpc>
                <a:spcPct val="80000"/>
              </a:lnSpc>
              <a:buNone/>
              <a:defRPr/>
            </a:pPr>
            <a:r>
              <a:rPr lang="en-CA" sz="2200" dirty="0"/>
              <a:t>Do you know people similar to Ryan? What aspects of his health are good? Which aspects </a:t>
            </a:r>
            <a:r>
              <a:rPr lang="en-CA" sz="2200" dirty="0" smtClean="0"/>
              <a:t>need improvement? What </a:t>
            </a:r>
            <a:r>
              <a:rPr lang="en-CA" sz="2200" dirty="0"/>
              <a:t>would you suggest to Ryan to improve his overall health/wellness situation?</a:t>
            </a:r>
          </a:p>
          <a:p>
            <a:pPr eaLnBrk="1" hangingPunct="1">
              <a:lnSpc>
                <a:spcPct val="80000"/>
              </a:lnSpc>
              <a:buNone/>
              <a:defRPr/>
            </a:pPr>
            <a:r>
              <a:rPr lang="en-CA" sz="2200" dirty="0"/>
              <a:t>What aspects of health were not mentioned in this scenario? What </a:t>
            </a:r>
            <a:r>
              <a:rPr lang="en-CA" sz="2200" dirty="0" smtClean="0"/>
              <a:t>should he </a:t>
            </a:r>
            <a:r>
              <a:rPr lang="en-CA" sz="2200" dirty="0"/>
              <a:t>be doing to maintain optimum health in these other </a:t>
            </a:r>
            <a:r>
              <a:rPr lang="en-CA" sz="2200" dirty="0" smtClean="0"/>
              <a:t>aspects of his life?  </a:t>
            </a:r>
          </a:p>
          <a:p>
            <a:pPr eaLnBrk="1" hangingPunct="1">
              <a:lnSpc>
                <a:spcPct val="80000"/>
              </a:lnSpc>
              <a:buNone/>
              <a:defRPr/>
            </a:pPr>
            <a:r>
              <a:rPr lang="en-CA" sz="2200" dirty="0" smtClean="0"/>
              <a:t>What resources are available here at Concordia that would help someone like Ryan in a similar situation?</a:t>
            </a:r>
            <a:endParaRPr lang="en-US" sz="22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55576" y="2564904"/>
            <a:ext cx="7772400" cy="2082155"/>
          </a:xfrm>
        </p:spPr>
        <p:txBody>
          <a:bodyPr/>
          <a:lstStyle/>
          <a:p>
            <a:pPr algn="ctr"/>
            <a:r>
              <a:rPr lang="en-CA" dirty="0" smtClean="0"/>
              <a:t>Health in Canada</a:t>
            </a:r>
            <a:br>
              <a:rPr lang="en-CA" dirty="0" smtClean="0"/>
            </a:br>
            <a:endParaRPr lang="en-CA" dirty="0"/>
          </a:p>
        </p:txBody>
      </p:sp>
      <p:sp>
        <p:nvSpPr>
          <p:cNvPr id="5" name="Text Placeholder 4"/>
          <p:cNvSpPr>
            <a:spLocks noGrp="1"/>
          </p:cNvSpPr>
          <p:nvPr>
            <p:ph type="body" idx="1"/>
          </p:nvPr>
        </p:nvSpPr>
        <p:spPr>
          <a:xfrm>
            <a:off x="722313" y="4797151"/>
            <a:ext cx="7772400" cy="1224137"/>
          </a:xfrm>
        </p:spPr>
        <p:txBody>
          <a:bodyPr/>
          <a:lstStyle/>
          <a:p>
            <a:endParaRPr lang="en-CA"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r>
              <a:rPr lang="en-CA" dirty="0"/>
              <a:t>Life Expectancy in Canada</a:t>
            </a:r>
            <a:endParaRPr lang="en-US" dirty="0"/>
          </a:p>
        </p:txBody>
      </p:sp>
      <p:sp>
        <p:nvSpPr>
          <p:cNvPr id="4" name="TextBox 3"/>
          <p:cNvSpPr txBox="1"/>
          <p:nvPr/>
        </p:nvSpPr>
        <p:spPr>
          <a:xfrm>
            <a:off x="971600" y="5157192"/>
            <a:ext cx="6624736" cy="1200329"/>
          </a:xfrm>
          <a:prstGeom prst="rect">
            <a:avLst/>
          </a:prstGeom>
          <a:noFill/>
        </p:spPr>
        <p:txBody>
          <a:bodyPr wrap="square" rtlCol="0">
            <a:spAutoFit/>
          </a:bodyPr>
          <a:lstStyle/>
          <a:p>
            <a:r>
              <a:rPr lang="en-US" dirty="0" smtClean="0"/>
              <a:t>How has life expectancy of Canadians overall changed over the last 35 years? </a:t>
            </a:r>
          </a:p>
          <a:p>
            <a:r>
              <a:rPr lang="en-US" dirty="0" smtClean="0"/>
              <a:t>How does life expectancy for women compare to that of men over the same period?</a:t>
            </a:r>
            <a:endParaRPr lang="en-CA" dirty="0"/>
          </a:p>
        </p:txBody>
      </p:sp>
      <p:pic>
        <p:nvPicPr>
          <p:cNvPr id="158722" name="Picture 2" descr="This Chart contains data for Life expectancy at birth, by gender, 1979-2007. Information is available in table below"/>
          <p:cNvPicPr>
            <a:picLocks noChangeAspect="1" noChangeArrowheads="1"/>
          </p:cNvPicPr>
          <p:nvPr/>
        </p:nvPicPr>
        <p:blipFill>
          <a:blip r:embed="rId2" cstate="print"/>
          <a:srcRect/>
          <a:stretch>
            <a:fillRect/>
          </a:stretch>
        </p:blipFill>
        <p:spPr bwMode="auto">
          <a:xfrm>
            <a:off x="971600" y="1196752"/>
            <a:ext cx="6143993" cy="3909814"/>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defRPr/>
            </a:pPr>
            <a:r>
              <a:rPr lang="en-US" dirty="0"/>
              <a:t>Life Expectancy</a:t>
            </a:r>
          </a:p>
        </p:txBody>
      </p:sp>
      <p:sp>
        <p:nvSpPr>
          <p:cNvPr id="16387" name="Rectangle 3"/>
          <p:cNvSpPr>
            <a:spLocks noGrp="1" noChangeArrowheads="1"/>
          </p:cNvSpPr>
          <p:nvPr>
            <p:ph idx="1"/>
          </p:nvPr>
        </p:nvSpPr>
        <p:spPr/>
        <p:txBody>
          <a:bodyPr/>
          <a:lstStyle/>
          <a:p>
            <a:pPr eaLnBrk="1" hangingPunct="1">
              <a:defRPr/>
            </a:pPr>
            <a:r>
              <a:rPr lang="en-US" dirty="0" smtClean="0"/>
              <a:t>Life expectancy in Canada is 80.7 years for those born in 2007</a:t>
            </a:r>
          </a:p>
          <a:p>
            <a:pPr eaLnBrk="1" hangingPunct="1">
              <a:defRPr/>
            </a:pPr>
            <a:r>
              <a:rPr lang="en-US" dirty="0" smtClean="0"/>
              <a:t>The figure is 83 years for women, 78.3 for men</a:t>
            </a:r>
          </a:p>
          <a:p>
            <a:pPr eaLnBrk="1" hangingPunct="1">
              <a:defRPr/>
            </a:pPr>
            <a:r>
              <a:rPr lang="en-US" dirty="0" smtClean="0"/>
              <a:t>Canada had the second highest life expectancy of G7 countries</a:t>
            </a:r>
            <a:endParaRPr lang="en-US" dirty="0"/>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Life Expectancy in Canada</a:t>
            </a:r>
            <a:endParaRPr lang="en-CA" dirty="0"/>
          </a:p>
        </p:txBody>
      </p:sp>
      <p:sp>
        <p:nvSpPr>
          <p:cNvPr id="3" name="Content Placeholder 2"/>
          <p:cNvSpPr>
            <a:spLocks noGrp="1"/>
          </p:cNvSpPr>
          <p:nvPr>
            <p:ph idx="1"/>
          </p:nvPr>
        </p:nvSpPr>
        <p:spPr>
          <a:xfrm>
            <a:off x="467544" y="1268760"/>
            <a:ext cx="8229600" cy="604664"/>
          </a:xfrm>
        </p:spPr>
        <p:txBody>
          <a:bodyPr/>
          <a:lstStyle/>
          <a:p>
            <a:pPr lvl="1"/>
            <a:r>
              <a:rPr lang="en-CA" dirty="0" smtClean="0"/>
              <a:t>A regional perspective</a:t>
            </a:r>
            <a:endParaRPr lang="en-CA" dirty="0"/>
          </a:p>
        </p:txBody>
      </p:sp>
      <p:pic>
        <p:nvPicPr>
          <p:cNvPr id="167938" name="Picture 2" descr="This Chart contains data for Life expectancy at birth, by region, 2007. Information is available in table below"/>
          <p:cNvPicPr>
            <a:picLocks noChangeAspect="1" noChangeArrowheads="1"/>
          </p:cNvPicPr>
          <p:nvPr/>
        </p:nvPicPr>
        <p:blipFill>
          <a:blip r:embed="rId2" cstate="print"/>
          <a:srcRect/>
          <a:stretch>
            <a:fillRect/>
          </a:stretch>
        </p:blipFill>
        <p:spPr bwMode="auto">
          <a:xfrm>
            <a:off x="1187624" y="1844824"/>
            <a:ext cx="5904656" cy="3757508"/>
          </a:xfrm>
          <a:prstGeom prst="rect">
            <a:avLst/>
          </a:prstGeom>
          <a:noFill/>
        </p:spPr>
      </p:pic>
      <p:sp>
        <p:nvSpPr>
          <p:cNvPr id="7" name="TextBox 6"/>
          <p:cNvSpPr txBox="1"/>
          <p:nvPr/>
        </p:nvSpPr>
        <p:spPr>
          <a:xfrm>
            <a:off x="899592" y="6021288"/>
            <a:ext cx="6984776" cy="523220"/>
          </a:xfrm>
          <a:prstGeom prst="rect">
            <a:avLst/>
          </a:prstGeom>
          <a:noFill/>
        </p:spPr>
        <p:txBody>
          <a:bodyPr wrap="square" rtlCol="0">
            <a:spAutoFit/>
          </a:bodyPr>
          <a:lstStyle/>
          <a:p>
            <a:r>
              <a:rPr lang="en-CA" sz="1400" dirty="0" smtClean="0"/>
              <a:t>Which areas have the greatest life expectancy? Which areas have the lowest life expectancy? What could explain the difference?</a:t>
            </a:r>
            <a:endParaRPr lang="en-CA" sz="14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pPr eaLnBrk="1" hangingPunct="1">
              <a:defRPr/>
            </a:pPr>
            <a:r>
              <a:rPr lang="en-CA" dirty="0"/>
              <a:t>Infant Mortality</a:t>
            </a:r>
            <a:endParaRPr lang="en-US" dirty="0"/>
          </a:p>
        </p:txBody>
      </p:sp>
      <p:sp>
        <p:nvSpPr>
          <p:cNvPr id="94211" name="Rectangle 3"/>
          <p:cNvSpPr>
            <a:spLocks noGrp="1" noChangeArrowheads="1"/>
          </p:cNvSpPr>
          <p:nvPr>
            <p:ph type="body" sz="half" idx="1"/>
          </p:nvPr>
        </p:nvSpPr>
        <p:spPr>
          <a:xfrm>
            <a:off x="457200" y="4779963"/>
            <a:ext cx="8154988" cy="1350962"/>
          </a:xfrm>
        </p:spPr>
        <p:txBody>
          <a:bodyPr>
            <a:normAutofit fontScale="85000" lnSpcReduction="20000"/>
          </a:bodyPr>
          <a:lstStyle/>
          <a:p>
            <a:pPr eaLnBrk="1" hangingPunct="1">
              <a:defRPr/>
            </a:pPr>
            <a:r>
              <a:rPr lang="en-CA" sz="2800" dirty="0"/>
              <a:t>Infant mortality is expressed as the # of deaths of a </a:t>
            </a:r>
            <a:r>
              <a:rPr lang="en-CA" sz="2800" u="sng" dirty="0" smtClean="0"/>
              <a:t>live-born</a:t>
            </a:r>
            <a:r>
              <a:rPr lang="en-CA" sz="2800" dirty="0" smtClean="0"/>
              <a:t> child </a:t>
            </a:r>
            <a:r>
              <a:rPr lang="en-CA" sz="2800" u="sng" dirty="0"/>
              <a:t>below 1 year of age per 1000 live </a:t>
            </a:r>
            <a:r>
              <a:rPr lang="en-CA" sz="2800" u="sng" dirty="0" smtClean="0"/>
              <a:t>births</a:t>
            </a:r>
          </a:p>
          <a:p>
            <a:pPr lvl="0">
              <a:defRPr/>
            </a:pPr>
            <a:r>
              <a:rPr lang="en-CA" sz="2800" dirty="0" smtClean="0"/>
              <a:t>What does this graph show about infant mortality rates (IMR) in Canada?</a:t>
            </a:r>
            <a:r>
              <a:rPr lang="en-US" sz="2400" dirty="0" smtClean="0"/>
              <a:t> </a:t>
            </a:r>
            <a:endParaRPr lang="en-CA" sz="2400" dirty="0" smtClean="0"/>
          </a:p>
          <a:p>
            <a:pPr eaLnBrk="1" hangingPunct="1">
              <a:defRPr/>
            </a:pPr>
            <a:endParaRPr lang="en-US" sz="2800" dirty="0"/>
          </a:p>
        </p:txBody>
      </p:sp>
      <p:pic>
        <p:nvPicPr>
          <p:cNvPr id="156674" name="Picture 2" descr="This Chart contains data for Infant mortality, by gender, 1979-2007. Information is available in table below"/>
          <p:cNvPicPr>
            <a:picLocks noChangeAspect="1" noChangeArrowheads="1"/>
          </p:cNvPicPr>
          <p:nvPr/>
        </p:nvPicPr>
        <p:blipFill>
          <a:blip r:embed="rId3" cstate="print"/>
          <a:srcRect/>
          <a:stretch>
            <a:fillRect/>
          </a:stretch>
        </p:blipFill>
        <p:spPr bwMode="auto">
          <a:xfrm>
            <a:off x="1475656" y="1340768"/>
            <a:ext cx="5238750" cy="3333750"/>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defRPr/>
            </a:pPr>
            <a:r>
              <a:rPr lang="en-US" dirty="0"/>
              <a:t>Canada’s </a:t>
            </a:r>
            <a:r>
              <a:rPr lang="en-US" dirty="0" smtClean="0"/>
              <a:t>Health</a:t>
            </a:r>
            <a:endParaRPr lang="en-US" dirty="0"/>
          </a:p>
        </p:txBody>
      </p:sp>
      <p:sp>
        <p:nvSpPr>
          <p:cNvPr id="17411" name="Rectangle 3"/>
          <p:cNvSpPr>
            <a:spLocks noGrp="1" noChangeArrowheads="1"/>
          </p:cNvSpPr>
          <p:nvPr>
            <p:ph idx="1"/>
          </p:nvPr>
        </p:nvSpPr>
        <p:spPr/>
        <p:txBody>
          <a:bodyPr/>
          <a:lstStyle/>
          <a:p>
            <a:pPr eaLnBrk="1" hangingPunct="1">
              <a:lnSpc>
                <a:spcPct val="90000"/>
              </a:lnSpc>
              <a:defRPr/>
            </a:pPr>
            <a:r>
              <a:rPr lang="en-US" dirty="0" smtClean="0"/>
              <a:t>Infant mortality (death of a live-born infant before the age of one) has declined dramatically in the last century</a:t>
            </a:r>
          </a:p>
          <a:p>
            <a:pPr rtl="0" eaLnBrk="1" fontAlgn="base" hangingPunct="1"/>
            <a:r>
              <a:rPr lang="en-US" sz="3200" kern="1200" dirty="0" smtClean="0">
                <a:solidFill>
                  <a:schemeClr val="tx1"/>
                </a:solidFill>
                <a:latin typeface="+mn-lt"/>
                <a:ea typeface="+mn-ea"/>
                <a:cs typeface="+mn-cs"/>
              </a:rPr>
              <a:t>In Canada in 2007, the infant mortality </a:t>
            </a:r>
            <a:r>
              <a:rPr lang="en-US" sz="3200" u="sng" kern="1200" dirty="0" smtClean="0">
                <a:solidFill>
                  <a:schemeClr val="tx1"/>
                </a:solidFill>
                <a:latin typeface="+mn-lt"/>
                <a:ea typeface="+mn-ea"/>
                <a:cs typeface="+mn-cs"/>
              </a:rPr>
              <a:t>rate</a:t>
            </a:r>
            <a:r>
              <a:rPr lang="en-US" sz="3200" kern="1200" dirty="0" smtClean="0">
                <a:solidFill>
                  <a:schemeClr val="tx1"/>
                </a:solidFill>
                <a:latin typeface="+mn-lt"/>
                <a:ea typeface="+mn-ea"/>
                <a:cs typeface="+mn-cs"/>
              </a:rPr>
              <a:t> (IMR) is 5.1/1000 live births; (in 1901, the rate was 130/1000 live births)</a:t>
            </a:r>
            <a:endParaRPr lang="en-CA" sz="3200" dirty="0" smtClean="0"/>
          </a:p>
          <a:p>
            <a:pPr>
              <a:lnSpc>
                <a:spcPct val="90000"/>
              </a:lnSpc>
              <a:defRPr/>
            </a:pPr>
            <a:r>
              <a:rPr lang="en-US" dirty="0" smtClean="0"/>
              <a:t>Canada’s IMR ranks second highest in rank order/ second lowest of G7 countries</a:t>
            </a:r>
          </a:p>
          <a:p>
            <a:pPr>
              <a:lnSpc>
                <a:spcPct val="90000"/>
              </a:lnSpc>
              <a:defRPr/>
            </a:pPr>
            <a:r>
              <a:rPr lang="en-US" sz="1600" smtClean="0">
                <a:hlinkClick r:id="rId2"/>
              </a:rPr>
              <a:t>http://data.worldbank.org/indicator/SP.DYN.IMRT.IN</a:t>
            </a:r>
            <a:r>
              <a:rPr lang="en-US" sz="1600" smtClean="0"/>
              <a:t> </a:t>
            </a:r>
          </a:p>
          <a:p>
            <a:pPr>
              <a:lnSpc>
                <a:spcPct val="90000"/>
              </a:lnSpc>
              <a:defRPr/>
            </a:pPr>
            <a:endParaRPr lang="en-US" sz="1600" dirty="0" smtClean="0"/>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Canada’s Health</a:t>
            </a:r>
            <a:endParaRPr lang="en-CA" dirty="0"/>
          </a:p>
        </p:txBody>
      </p:sp>
      <p:pic>
        <p:nvPicPr>
          <p:cNvPr id="168962" name="Picture 2" descr="This Chart contains data for Mortality from leading circulatory diseases and cancers, by gender, 2004. Information is available in table below"/>
          <p:cNvPicPr>
            <a:picLocks noChangeAspect="1" noChangeArrowheads="1"/>
          </p:cNvPicPr>
          <p:nvPr/>
        </p:nvPicPr>
        <p:blipFill>
          <a:blip r:embed="rId2" cstate="print"/>
          <a:srcRect/>
          <a:stretch>
            <a:fillRect/>
          </a:stretch>
        </p:blipFill>
        <p:spPr bwMode="auto">
          <a:xfrm>
            <a:off x="1331639" y="1700808"/>
            <a:ext cx="6709771" cy="4269854"/>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CA" dirty="0" smtClean="0"/>
              <a:t>Canada’s Health</a:t>
            </a:r>
            <a:endParaRPr lang="en-CA" dirty="0"/>
          </a:p>
        </p:txBody>
      </p:sp>
      <p:sp>
        <p:nvSpPr>
          <p:cNvPr id="3" name="Content Placeholder 2"/>
          <p:cNvSpPr>
            <a:spLocks noGrp="1"/>
          </p:cNvSpPr>
          <p:nvPr>
            <p:ph idx="1"/>
          </p:nvPr>
        </p:nvSpPr>
        <p:spPr/>
        <p:txBody>
          <a:bodyPr/>
          <a:lstStyle/>
          <a:p>
            <a:pPr eaLnBrk="1" hangingPunct="1">
              <a:defRPr/>
            </a:pPr>
            <a:r>
              <a:rPr lang="en-CA" dirty="0" smtClean="0"/>
              <a:t>Are there challenges to the health of Canadians, despite these good indexes? </a:t>
            </a:r>
            <a:endParaRPr lang="en-CA"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defRPr/>
            </a:pPr>
            <a:r>
              <a:rPr lang="en-CA" dirty="0"/>
              <a:t>Canada’s </a:t>
            </a:r>
            <a:r>
              <a:rPr lang="en-CA" dirty="0" smtClean="0"/>
              <a:t>Health</a:t>
            </a:r>
            <a:endParaRPr lang="en-CA" dirty="0"/>
          </a:p>
        </p:txBody>
      </p:sp>
      <p:sp>
        <p:nvSpPr>
          <p:cNvPr id="18435" name="Rectangle 3"/>
          <p:cNvSpPr>
            <a:spLocks noGrp="1" noChangeArrowheads="1"/>
          </p:cNvSpPr>
          <p:nvPr>
            <p:ph idx="1"/>
          </p:nvPr>
        </p:nvSpPr>
        <p:spPr/>
        <p:txBody>
          <a:bodyPr/>
          <a:lstStyle/>
          <a:p>
            <a:pPr eaLnBrk="1" hangingPunct="1">
              <a:lnSpc>
                <a:spcPct val="90000"/>
              </a:lnSpc>
              <a:defRPr/>
            </a:pPr>
            <a:r>
              <a:rPr lang="en-US" dirty="0" smtClean="0"/>
              <a:t>Heart disease and cancer become important causes of death in mid-age and up</a:t>
            </a:r>
          </a:p>
          <a:p>
            <a:pPr eaLnBrk="1" hangingPunct="1">
              <a:lnSpc>
                <a:spcPct val="90000"/>
              </a:lnSpc>
              <a:defRPr/>
            </a:pPr>
            <a:r>
              <a:rPr lang="en-US" dirty="0" smtClean="0"/>
              <a:t>Males have higher mortality from heart disease, stroke, colorectal and lung cancers</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smtClean="0"/>
              <a:t>Canada’s Health</a:t>
            </a:r>
            <a:endParaRPr lang="en-US" dirty="0"/>
          </a:p>
        </p:txBody>
      </p:sp>
      <p:sp>
        <p:nvSpPr>
          <p:cNvPr id="3" name="Content Placeholder 2"/>
          <p:cNvSpPr>
            <a:spLocks noGrp="1"/>
          </p:cNvSpPr>
          <p:nvPr>
            <p:ph idx="1"/>
          </p:nvPr>
        </p:nvSpPr>
        <p:spPr/>
        <p:txBody>
          <a:bodyPr/>
          <a:lstStyle/>
          <a:p>
            <a:pPr eaLnBrk="1" hangingPunct="1">
              <a:defRPr/>
            </a:pPr>
            <a:r>
              <a:rPr lang="en-US" dirty="0" smtClean="0"/>
              <a:t>Single parents, recent immigrants, disabled persons and Aboriginal people were at greater risk of low income compared to Canadians in general</a:t>
            </a:r>
          </a:p>
          <a:p>
            <a:pPr eaLnBrk="1" hangingPunct="1">
              <a:defRPr/>
            </a:pPr>
            <a:r>
              <a:rPr lang="en-US" dirty="0" smtClean="0"/>
              <a:t>Someone at a low income has greater challenges in providing food, shelter and basic necessities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smtClean="0"/>
              <a:t>Quite close </a:t>
            </a:r>
            <a:r>
              <a:rPr lang="en-US" smtClean="0"/>
              <a:t>to home….</a:t>
            </a:r>
            <a:endParaRPr lang="en-US" dirty="0"/>
          </a:p>
        </p:txBody>
      </p:sp>
      <p:sp>
        <p:nvSpPr>
          <p:cNvPr id="3" name="Content Placeholder 2"/>
          <p:cNvSpPr>
            <a:spLocks noGrp="1"/>
          </p:cNvSpPr>
          <p:nvPr>
            <p:ph idx="1"/>
          </p:nvPr>
        </p:nvSpPr>
        <p:spPr/>
        <p:txBody>
          <a:bodyPr>
            <a:normAutofit/>
          </a:bodyPr>
          <a:lstStyle/>
          <a:p>
            <a:pPr eaLnBrk="1" hangingPunct="1">
              <a:defRPr/>
            </a:pPr>
            <a:r>
              <a:rPr lang="en-US" sz="2800" dirty="0" smtClean="0"/>
              <a:t>The following is an excerpt from an article that appeared in the Montreal Gazette in December 2010. Interestingly, it presents some information about research done at Concordia, as well as profiling a Concordia student. </a:t>
            </a:r>
          </a:p>
          <a:p>
            <a:pPr eaLnBrk="1" hangingPunct="1">
              <a:defRPr/>
            </a:pPr>
            <a:r>
              <a:rPr lang="en-US" sz="2800" dirty="0" smtClean="0"/>
              <a:t>As you read it, think of what aspects of health are mentioned in this excerpt, what are some of the determinants oh health that are mentioned, and what factors are cited as negatively affecting health.</a:t>
            </a:r>
            <a:endParaRPr lang="en-US" sz="2800" dirty="0"/>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96975"/>
          </a:xfrm>
        </p:spPr>
        <p:txBody>
          <a:bodyPr/>
          <a:lstStyle/>
          <a:p>
            <a:pPr eaLnBrk="1" hangingPunct="1">
              <a:defRPr/>
            </a:pPr>
            <a:r>
              <a:rPr lang="en-US" sz="2400" b="1" dirty="0" smtClean="0"/>
              <a:t>Poverty: ending the cycle</a:t>
            </a:r>
            <a:r>
              <a:rPr lang="en-US" sz="1800" dirty="0" smtClean="0"/>
              <a:t/>
            </a:r>
            <a:br>
              <a:rPr lang="en-US" sz="1800" dirty="0" smtClean="0"/>
            </a:br>
            <a:r>
              <a:rPr lang="en-US" sz="1400" dirty="0" smtClean="0"/>
              <a:t>DONNA NEBENZAHL. </a:t>
            </a:r>
            <a:r>
              <a:rPr lang="en-US" sz="1400" b="1" dirty="0" smtClean="0">
                <a:hlinkClick r:id="rId2" action="ppaction://hlinkfile"/>
              </a:rPr>
              <a:t>The Gazette</a:t>
            </a:r>
            <a:r>
              <a:rPr lang="en-US" sz="1400" dirty="0" smtClean="0"/>
              <a:t>. Montreal, Que.: </a:t>
            </a:r>
            <a:r>
              <a:rPr lang="en-US" sz="1400" dirty="0" smtClean="0">
                <a:hlinkClick r:id="rId3" action="ppaction://hlinkfile"/>
              </a:rPr>
              <a:t>Dec 18, 2010</a:t>
            </a:r>
            <a:endParaRPr lang="en-US" sz="1400" dirty="0"/>
          </a:p>
        </p:txBody>
      </p:sp>
      <p:sp>
        <p:nvSpPr>
          <p:cNvPr id="3" name="Content Placeholder 2"/>
          <p:cNvSpPr>
            <a:spLocks noGrp="1"/>
          </p:cNvSpPr>
          <p:nvPr>
            <p:ph idx="1"/>
          </p:nvPr>
        </p:nvSpPr>
        <p:spPr>
          <a:xfrm>
            <a:off x="1" y="908720"/>
            <a:ext cx="9144000" cy="5615905"/>
          </a:xfrm>
        </p:spPr>
        <p:txBody>
          <a:bodyPr/>
          <a:lstStyle/>
          <a:p>
            <a:pPr eaLnBrk="1" hangingPunct="1">
              <a:defRPr/>
            </a:pPr>
            <a:r>
              <a:rPr lang="en-US" sz="1350" dirty="0" smtClean="0"/>
              <a:t>Christmas was a trip to the Salvation Army for </a:t>
            </a:r>
            <a:r>
              <a:rPr lang="en-US" sz="1350" i="1" dirty="0" smtClean="0"/>
              <a:t>Sarah Cote</a:t>
            </a:r>
            <a:r>
              <a:rPr lang="en-US" sz="1350" dirty="0" smtClean="0"/>
              <a:t> and her siblings - if she was lucky. "My father is a heroin addict. We had a single mom who worked as much as she could, raising three kids and working at a minimum wage job," says Cote, now 30. </a:t>
            </a:r>
          </a:p>
          <a:p>
            <a:pPr eaLnBrk="1" hangingPunct="1">
              <a:defRPr/>
            </a:pPr>
            <a:r>
              <a:rPr lang="en-US" sz="1350" dirty="0" smtClean="0"/>
              <a:t>She recalls taking just one family trip during her entire childhood, and that was because her mom's boyfriend at the time paid for it. "If we wanted things, we had to buy them ourselves," she says. "I've been working since age 13." </a:t>
            </a:r>
          </a:p>
          <a:p>
            <a:pPr eaLnBrk="1" hangingPunct="1">
              <a:defRPr/>
            </a:pPr>
            <a:r>
              <a:rPr lang="en-US" sz="1350" dirty="0" smtClean="0"/>
              <a:t>Everybody knows that poverty is tough, that it is often at the root of lack of </a:t>
            </a:r>
            <a:r>
              <a:rPr lang="en-US" sz="1350" i="1" dirty="0" smtClean="0"/>
              <a:t>education</a:t>
            </a:r>
            <a:r>
              <a:rPr lang="en-US" sz="1350" dirty="0" smtClean="0"/>
              <a:t>, drug abuse, even violent crime. </a:t>
            </a:r>
          </a:p>
          <a:p>
            <a:pPr eaLnBrk="1" hangingPunct="1">
              <a:defRPr/>
            </a:pPr>
            <a:r>
              <a:rPr lang="en-US" sz="1350" dirty="0" smtClean="0"/>
              <a:t>But everybody doesn't know why. Peeling back the layers of poverty has been a career's work for psychologist Lisa </a:t>
            </a:r>
            <a:r>
              <a:rPr lang="en-US" sz="1350" dirty="0" err="1" smtClean="0"/>
              <a:t>Serbin</a:t>
            </a:r>
            <a:r>
              <a:rPr lang="en-US" sz="1350" dirty="0" smtClean="0"/>
              <a:t> and her colleagues, the drivers behind </a:t>
            </a:r>
            <a:r>
              <a:rPr lang="en-US" sz="1350" i="1" dirty="0" smtClean="0"/>
              <a:t>Concordia University's</a:t>
            </a:r>
            <a:r>
              <a:rPr lang="en-US" sz="1350" dirty="0" smtClean="0"/>
              <a:t> 34-year Longitudinal Risk Project. </a:t>
            </a:r>
          </a:p>
          <a:p>
            <a:pPr eaLnBrk="1" hangingPunct="1">
              <a:defRPr/>
            </a:pPr>
            <a:r>
              <a:rPr lang="en-US" sz="1350" dirty="0" smtClean="0"/>
              <a:t>Since 1976, at the university's Centre for Research in Human Development, a group of academics have been surveying and studying three generations of </a:t>
            </a:r>
            <a:r>
              <a:rPr lang="en-US" sz="1350" dirty="0" err="1" smtClean="0"/>
              <a:t>Montrealers</a:t>
            </a:r>
            <a:r>
              <a:rPr lang="en-US" sz="1350" dirty="0" smtClean="0"/>
              <a:t>. The project started with 4,000 children in 22 inner-city Montreal schools in lower socio-economic areas, looking for predictors of health and development, and the transfer of risk from one generation to the next. </a:t>
            </a:r>
          </a:p>
          <a:p>
            <a:pPr eaLnBrk="1" hangingPunct="1">
              <a:defRPr/>
            </a:pPr>
            <a:r>
              <a:rPr lang="en-US" sz="1350" dirty="0" smtClean="0"/>
              <a:t>The researchers followed the children and their parents, and when the children became parents, they followed the third generation as well -studying mental health, childhood aggression, emotional stability, parenting skills, and more. </a:t>
            </a:r>
          </a:p>
          <a:p>
            <a:pPr eaLnBrk="1" hangingPunct="1">
              <a:defRPr/>
            </a:pPr>
            <a:r>
              <a:rPr lang="en-US" sz="1350" dirty="0" smtClean="0"/>
              <a:t>One thing they know for sure. </a:t>
            </a:r>
          </a:p>
          <a:p>
            <a:pPr eaLnBrk="1" hangingPunct="1">
              <a:defRPr/>
            </a:pPr>
            <a:r>
              <a:rPr lang="en-US" sz="1350" dirty="0" smtClean="0"/>
              <a:t>"Poverty causes trouble," </a:t>
            </a:r>
            <a:r>
              <a:rPr lang="en-US" sz="1350" dirty="0" err="1" smtClean="0"/>
              <a:t>Serbin</a:t>
            </a:r>
            <a:r>
              <a:rPr lang="en-US" sz="1350" dirty="0" smtClean="0"/>
              <a:t> says. "It limits education because if your parents don't finish school, then it's less likely you will." </a:t>
            </a:r>
          </a:p>
          <a:p>
            <a:pPr eaLnBrk="1" hangingPunct="1">
              <a:defRPr/>
            </a:pPr>
            <a:r>
              <a:rPr lang="en-US" sz="1350" dirty="0" smtClean="0"/>
              <a:t>These researchers talk about the concept of "unpacking poverty," she says. "We ask, 'Why does it have a bad impact?' " </a:t>
            </a:r>
          </a:p>
          <a:p>
            <a:pPr eaLnBrk="1" hangingPunct="1">
              <a:defRPr/>
            </a:pPr>
            <a:r>
              <a:rPr lang="en-US" sz="1350" dirty="0" smtClean="0"/>
              <a:t>For starters, people who live in poverty don't have material resources, she points out. "They're without proper housing and quality of food, and there is an effect on nutrition and on brain development." </a:t>
            </a:r>
          </a:p>
          <a:p>
            <a:pPr eaLnBrk="1" hangingPunct="1">
              <a:defRPr/>
            </a:pPr>
            <a:r>
              <a:rPr lang="en-US" sz="1350" dirty="0" smtClean="0"/>
              <a:t>In addition, poverty affects social resources, especially if the community in which you live is crowded and sometimes dangerous. "Often people work long hours," she says. "We know that social support is important for child rearing -well, your needs are even greater when you're poor." </a:t>
            </a:r>
          </a:p>
          <a:p>
            <a:pPr eaLnBrk="1" hangingPunct="1">
              <a:defRPr/>
            </a:pPr>
            <a:endParaRPr lang="en-US" sz="1200" dirty="0"/>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defRPr/>
            </a:pPr>
            <a:r>
              <a:rPr lang="en-US"/>
              <a:t>The Health of College Students</a:t>
            </a:r>
          </a:p>
        </p:txBody>
      </p:sp>
      <p:sp>
        <p:nvSpPr>
          <p:cNvPr id="22531" name="Rectangle 3"/>
          <p:cNvSpPr>
            <a:spLocks noGrp="1" noChangeArrowheads="1"/>
          </p:cNvSpPr>
          <p:nvPr>
            <p:ph idx="1"/>
          </p:nvPr>
        </p:nvSpPr>
        <p:spPr>
          <a:xfrm>
            <a:off x="684213" y="1700213"/>
            <a:ext cx="7772400" cy="4114800"/>
          </a:xfrm>
        </p:spPr>
        <p:txBody>
          <a:bodyPr>
            <a:normAutofit/>
          </a:bodyPr>
          <a:lstStyle/>
          <a:p>
            <a:pPr eaLnBrk="1" hangingPunct="1">
              <a:defRPr/>
            </a:pPr>
            <a:r>
              <a:rPr lang="en-CA" sz="2800" dirty="0"/>
              <a:t>Incidence of life-threatening illness is lowest in this age group</a:t>
            </a:r>
            <a:endParaRPr lang="en-US" sz="2800" dirty="0"/>
          </a:p>
          <a:p>
            <a:pPr eaLnBrk="1" hangingPunct="1">
              <a:defRPr/>
            </a:pPr>
            <a:r>
              <a:rPr lang="en-US" sz="2800" dirty="0"/>
              <a:t>Gender differences are apparent in this age group</a:t>
            </a:r>
          </a:p>
          <a:p>
            <a:pPr lvl="1">
              <a:defRPr/>
            </a:pPr>
            <a:r>
              <a:rPr lang="en-US" sz="2400" dirty="0"/>
              <a:t>College-aged men are more likely to engage in risk-taking </a:t>
            </a:r>
            <a:r>
              <a:rPr lang="en-US" sz="2400" dirty="0" err="1"/>
              <a:t>behaviours</a:t>
            </a:r>
            <a:r>
              <a:rPr lang="en-US" sz="2400" dirty="0"/>
              <a:t> than women of this age, and men are more likely to be </a:t>
            </a:r>
            <a:r>
              <a:rPr lang="en-US" sz="2400" dirty="0" smtClean="0"/>
              <a:t>hospitalized</a:t>
            </a:r>
            <a:endParaRPr lang="en-US" sz="2400" dirty="0"/>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defRPr/>
            </a:pPr>
            <a:r>
              <a:rPr lang="en-US"/>
              <a:t>The Health of College Students</a:t>
            </a:r>
          </a:p>
        </p:txBody>
      </p:sp>
      <p:sp>
        <p:nvSpPr>
          <p:cNvPr id="23555" name="Rectangle 3"/>
          <p:cNvSpPr>
            <a:spLocks noGrp="1" noChangeArrowheads="1"/>
          </p:cNvSpPr>
          <p:nvPr>
            <p:ph idx="1"/>
          </p:nvPr>
        </p:nvSpPr>
        <p:spPr/>
        <p:txBody>
          <a:bodyPr/>
          <a:lstStyle/>
          <a:p>
            <a:pPr eaLnBrk="1" hangingPunct="1">
              <a:defRPr/>
            </a:pPr>
            <a:r>
              <a:rPr lang="en-US" sz="2800" dirty="0"/>
              <a:t>Women more than men report significantly elevated stress </a:t>
            </a:r>
            <a:r>
              <a:rPr lang="en-US" sz="2800" dirty="0" smtClean="0"/>
              <a:t>levels</a:t>
            </a:r>
            <a:endParaRPr lang="en-US" sz="2800" dirty="0"/>
          </a:p>
          <a:p>
            <a:pPr eaLnBrk="1" hangingPunct="1">
              <a:defRPr/>
            </a:pPr>
            <a:r>
              <a:rPr lang="en-US" sz="2800" dirty="0" smtClean="0"/>
              <a:t>Higher levels </a:t>
            </a:r>
            <a:r>
              <a:rPr lang="en-US" sz="2800" dirty="0"/>
              <a:t>of education </a:t>
            </a:r>
            <a:r>
              <a:rPr lang="en-US" sz="2800" dirty="0" smtClean="0"/>
              <a:t>are related </a:t>
            </a:r>
            <a:r>
              <a:rPr lang="en-US" sz="2800" dirty="0"/>
              <a:t>to lower levels of </a:t>
            </a:r>
            <a:r>
              <a:rPr lang="en-US" sz="2800" dirty="0" smtClean="0"/>
              <a:t>certain diseases</a:t>
            </a:r>
            <a:endParaRPr lang="en-US" sz="2800" dirty="0"/>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lstStyle/>
          <a:p>
            <a:pPr eaLnBrk="1" hangingPunct="1">
              <a:defRPr/>
            </a:pPr>
            <a:r>
              <a:rPr lang="en-CA"/>
              <a:t>Questions to discuss</a:t>
            </a:r>
            <a:endParaRPr lang="en-US"/>
          </a:p>
        </p:txBody>
      </p:sp>
      <p:sp>
        <p:nvSpPr>
          <p:cNvPr id="86019" name="Rectangle 3"/>
          <p:cNvSpPr>
            <a:spLocks noGrp="1" noChangeArrowheads="1"/>
          </p:cNvSpPr>
          <p:nvPr>
            <p:ph idx="1"/>
          </p:nvPr>
        </p:nvSpPr>
        <p:spPr/>
        <p:txBody>
          <a:bodyPr/>
          <a:lstStyle/>
          <a:p>
            <a:pPr marL="609600" indent="-609600" eaLnBrk="1" hangingPunct="1">
              <a:defRPr/>
            </a:pPr>
            <a:r>
              <a:rPr lang="en-US"/>
              <a:t>Which of the 6 kinds of health is the most important, in your opinion? </a:t>
            </a:r>
          </a:p>
          <a:p>
            <a:pPr marL="609600" indent="-609600" eaLnBrk="1" hangingPunct="1">
              <a:defRPr/>
            </a:pPr>
            <a:r>
              <a:rPr lang="en-US"/>
              <a:t>Does this remain constant over the lifespan? </a:t>
            </a:r>
          </a:p>
          <a:p>
            <a:pPr marL="609600" indent="-609600" eaLnBrk="1" hangingPunct="1">
              <a:defRPr/>
            </a:pPr>
            <a:r>
              <a:rPr lang="en-US"/>
              <a:t>Are there any aspects of health one can ignore and still remain healthy?</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pPr eaLnBrk="1" hangingPunct="1">
              <a:defRPr/>
            </a:pPr>
            <a:r>
              <a:rPr lang="en-CA"/>
              <a:t>Summary</a:t>
            </a:r>
          </a:p>
        </p:txBody>
      </p:sp>
      <p:sp>
        <p:nvSpPr>
          <p:cNvPr id="59395" name="Rectangle 3"/>
          <p:cNvSpPr>
            <a:spLocks noGrp="1" noChangeArrowheads="1"/>
          </p:cNvSpPr>
          <p:nvPr>
            <p:ph idx="1"/>
          </p:nvPr>
        </p:nvSpPr>
        <p:spPr/>
        <p:txBody>
          <a:bodyPr/>
          <a:lstStyle/>
          <a:p>
            <a:pPr eaLnBrk="1" hangingPunct="1">
              <a:defRPr/>
            </a:pPr>
            <a:r>
              <a:rPr lang="en-CA">
                <a:solidFill>
                  <a:schemeClr val="accent2"/>
                </a:solidFill>
              </a:rPr>
              <a:t>Health and Wellness</a:t>
            </a:r>
          </a:p>
          <a:p>
            <a:pPr eaLnBrk="1" hangingPunct="1">
              <a:defRPr/>
            </a:pPr>
            <a:r>
              <a:rPr lang="en-CA">
                <a:solidFill>
                  <a:schemeClr val="accent2"/>
                </a:solidFill>
              </a:rPr>
              <a:t>Aspects of Health</a:t>
            </a:r>
          </a:p>
          <a:p>
            <a:pPr eaLnBrk="1" hangingPunct="1">
              <a:defRPr/>
            </a:pPr>
            <a:r>
              <a:rPr lang="en-CA">
                <a:solidFill>
                  <a:schemeClr val="accent2"/>
                </a:solidFill>
              </a:rPr>
              <a:t>Health in Canada</a:t>
            </a:r>
          </a:p>
          <a:p>
            <a:pPr eaLnBrk="1" hangingPunct="1">
              <a:defRPr/>
            </a:pPr>
            <a:r>
              <a:rPr lang="en-CA"/>
              <a:t>Health Education</a:t>
            </a:r>
            <a:endParaRPr lang="en-US"/>
          </a:p>
          <a:p>
            <a:pPr eaLnBrk="1" hangingPunct="1">
              <a:defRPr/>
            </a:pPr>
            <a:endParaRPr lang="en-US">
              <a:solidFill>
                <a:schemeClr val="accent2"/>
              </a:solidFill>
            </a:endParaRP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Motivation to Improve Our Health…</a:t>
            </a:r>
            <a:endParaRPr lang="en-CA" dirty="0"/>
          </a:p>
        </p:txBody>
      </p:sp>
      <p:pic>
        <p:nvPicPr>
          <p:cNvPr id="144386" name="Picture 2"/>
          <p:cNvPicPr>
            <a:picLocks noChangeAspect="1" noChangeArrowheads="1"/>
          </p:cNvPicPr>
          <p:nvPr/>
        </p:nvPicPr>
        <p:blipFill>
          <a:blip r:embed="rId2" cstate="print"/>
          <a:srcRect l="27034" t="36640" r="8917" b="27240"/>
          <a:stretch>
            <a:fillRect/>
          </a:stretch>
        </p:blipFill>
        <p:spPr bwMode="auto">
          <a:xfrm>
            <a:off x="539552" y="2179010"/>
            <a:ext cx="8245424" cy="2906174"/>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30049" name="Picture 4"/>
          <p:cNvPicPr>
            <a:picLocks noChangeAspect="1" noChangeArrowheads="1"/>
          </p:cNvPicPr>
          <p:nvPr/>
        </p:nvPicPr>
        <p:blipFill>
          <a:blip r:embed="rId2" cstate="print"/>
          <a:srcRect/>
          <a:stretch>
            <a:fillRect/>
          </a:stretch>
        </p:blipFill>
        <p:spPr bwMode="auto">
          <a:xfrm>
            <a:off x="323850" y="2276475"/>
            <a:ext cx="8459788" cy="2662238"/>
          </a:xfrm>
          <a:prstGeom prst="rect">
            <a:avLst/>
          </a:prstGeom>
          <a:noFill/>
          <a:ln w="9525">
            <a:noFill/>
            <a:miter lim="800000"/>
            <a:headEnd/>
            <a:tailEnd/>
          </a:ln>
        </p:spPr>
      </p:pic>
      <p:sp>
        <p:nvSpPr>
          <p:cNvPr id="89095" name="Rectangle 7"/>
          <p:cNvSpPr>
            <a:spLocks noGrp="1" noChangeArrowheads="1"/>
          </p:cNvSpPr>
          <p:nvPr>
            <p:ph idx="1"/>
          </p:nvPr>
        </p:nvSpPr>
        <p:spPr>
          <a:xfrm>
            <a:off x="468313" y="476250"/>
            <a:ext cx="8229600" cy="1008063"/>
          </a:xfrm>
        </p:spPr>
        <p:txBody>
          <a:bodyPr>
            <a:normAutofit fontScale="92500"/>
          </a:bodyPr>
          <a:lstStyle/>
          <a:p>
            <a:pPr>
              <a:spcBef>
                <a:spcPct val="50000"/>
              </a:spcBef>
              <a:buClrTx/>
              <a:buSzTx/>
              <a:buFontTx/>
              <a:buNone/>
              <a:defRPr/>
            </a:pPr>
            <a:r>
              <a:rPr lang="en-CA" sz="4400" dirty="0">
                <a:effectLst/>
              </a:rPr>
              <a:t>And </a:t>
            </a:r>
            <a:r>
              <a:rPr lang="en-CA" sz="4400" dirty="0" smtClean="0">
                <a:effectLst/>
              </a:rPr>
              <a:t>every New </a:t>
            </a:r>
            <a:r>
              <a:rPr lang="en-CA" sz="4400" dirty="0">
                <a:effectLst/>
              </a:rPr>
              <a:t>Year, I resolve to…..</a:t>
            </a:r>
            <a:endParaRPr lang="en-US" sz="4400" dirty="0">
              <a:effectLst/>
            </a:endParaRPr>
          </a:p>
          <a:p>
            <a:pPr eaLnBrk="1" hangingPunct="1">
              <a:defRPr/>
            </a:pPr>
            <a:endParaRPr lang="en-US" dirty="0"/>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a:xfrm>
            <a:off x="539750" y="1484313"/>
            <a:ext cx="8362950" cy="3079750"/>
          </a:xfrm>
        </p:spPr>
        <p:txBody>
          <a:bodyPr>
            <a:normAutofit fontScale="90000"/>
          </a:bodyPr>
          <a:lstStyle/>
          <a:p>
            <a:pPr eaLnBrk="1" hangingPunct="1">
              <a:defRPr/>
            </a:pPr>
            <a:r>
              <a:rPr lang="en-CA" sz="4000" dirty="0"/>
              <a:t>Can you think of any </a:t>
            </a:r>
            <a:r>
              <a:rPr lang="en-CA" sz="4000" dirty="0" smtClean="0"/>
              <a:t>campaigns</a:t>
            </a:r>
            <a:r>
              <a:rPr lang="en-CA" sz="4000" dirty="0"/>
              <a:t>, either from government or health-related </a:t>
            </a:r>
            <a:r>
              <a:rPr lang="en-CA" sz="4000" dirty="0" smtClean="0"/>
              <a:t>organizations, that aim to have us improve our health or change negative habits?</a:t>
            </a:r>
            <a:endParaRPr lang="en-US" sz="4000"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pPr eaLnBrk="1" hangingPunct="1">
              <a:defRPr/>
            </a:pPr>
            <a:r>
              <a:rPr lang="en-CA" sz="3600"/>
              <a:t>Prevention, Protection or Promotion?</a:t>
            </a:r>
          </a:p>
        </p:txBody>
      </p:sp>
      <p:pic>
        <p:nvPicPr>
          <p:cNvPr id="132098" name="Picture 6" descr="CigaretWarnGraphic1"/>
          <p:cNvPicPr>
            <a:picLocks noGrp="1" noChangeAspect="1" noChangeArrowheads="1"/>
          </p:cNvPicPr>
          <p:nvPr>
            <p:ph sz="half" idx="1"/>
          </p:nvPr>
        </p:nvPicPr>
        <p:blipFill>
          <a:blip r:embed="rId2" cstate="print"/>
          <a:srcRect/>
          <a:stretch>
            <a:fillRect/>
          </a:stretch>
        </p:blipFill>
        <p:spPr>
          <a:xfrm>
            <a:off x="2555875" y="1484313"/>
            <a:ext cx="2233613" cy="1674812"/>
          </a:xfrm>
        </p:spPr>
      </p:pic>
      <p:pic>
        <p:nvPicPr>
          <p:cNvPr id="132099" name="Picture 12"/>
          <p:cNvPicPr>
            <a:picLocks noChangeAspect="1" noChangeArrowheads="1"/>
          </p:cNvPicPr>
          <p:nvPr/>
        </p:nvPicPr>
        <p:blipFill>
          <a:blip r:embed="rId3" cstate="print"/>
          <a:srcRect/>
          <a:stretch>
            <a:fillRect/>
          </a:stretch>
        </p:blipFill>
        <p:spPr bwMode="auto">
          <a:xfrm>
            <a:off x="395288" y="1412875"/>
            <a:ext cx="1871662" cy="3275013"/>
          </a:xfrm>
          <a:prstGeom prst="rect">
            <a:avLst/>
          </a:prstGeom>
          <a:noFill/>
          <a:ln w="9525">
            <a:noFill/>
            <a:miter lim="800000"/>
            <a:headEnd/>
            <a:tailEnd/>
          </a:ln>
        </p:spPr>
      </p:pic>
      <p:pic>
        <p:nvPicPr>
          <p:cNvPr id="132100" name="Picture 13"/>
          <p:cNvPicPr>
            <a:picLocks noChangeAspect="1" noChangeArrowheads="1"/>
          </p:cNvPicPr>
          <p:nvPr/>
        </p:nvPicPr>
        <p:blipFill>
          <a:blip r:embed="rId4" cstate="print"/>
          <a:srcRect/>
          <a:stretch>
            <a:fillRect/>
          </a:stretch>
        </p:blipFill>
        <p:spPr bwMode="auto">
          <a:xfrm>
            <a:off x="2339975" y="3500438"/>
            <a:ext cx="2368550" cy="2773362"/>
          </a:xfrm>
          <a:prstGeom prst="rect">
            <a:avLst/>
          </a:prstGeom>
          <a:noFill/>
          <a:ln w="9525">
            <a:noFill/>
            <a:miter lim="800000"/>
            <a:headEnd/>
            <a:tailEnd/>
          </a:ln>
        </p:spPr>
      </p:pic>
      <p:pic>
        <p:nvPicPr>
          <p:cNvPr id="132101" name="Picture 14"/>
          <p:cNvPicPr>
            <a:picLocks noChangeAspect="1" noChangeArrowheads="1"/>
          </p:cNvPicPr>
          <p:nvPr/>
        </p:nvPicPr>
        <p:blipFill>
          <a:blip r:embed="rId5" cstate="print"/>
          <a:srcRect/>
          <a:stretch>
            <a:fillRect/>
          </a:stretch>
        </p:blipFill>
        <p:spPr bwMode="auto">
          <a:xfrm>
            <a:off x="4859338" y="3644900"/>
            <a:ext cx="3271837" cy="1223963"/>
          </a:xfrm>
          <a:prstGeom prst="rect">
            <a:avLst/>
          </a:prstGeom>
          <a:noFill/>
          <a:ln w="9525">
            <a:noFill/>
            <a:miter lim="800000"/>
            <a:headEnd/>
            <a:tailEnd/>
          </a:ln>
        </p:spPr>
      </p:pic>
      <p:pic>
        <p:nvPicPr>
          <p:cNvPr id="132102" name="Picture 15"/>
          <p:cNvPicPr>
            <a:picLocks noChangeAspect="1" noChangeArrowheads="1"/>
          </p:cNvPicPr>
          <p:nvPr/>
        </p:nvPicPr>
        <p:blipFill>
          <a:blip r:embed="rId6" cstate="print"/>
          <a:srcRect/>
          <a:stretch>
            <a:fillRect/>
          </a:stretch>
        </p:blipFill>
        <p:spPr bwMode="auto">
          <a:xfrm>
            <a:off x="5343525" y="1700213"/>
            <a:ext cx="3800475" cy="1809750"/>
          </a:xfrm>
          <a:prstGeom prst="rect">
            <a:avLst/>
          </a:prstGeom>
          <a:noFill/>
          <a:ln w="9525">
            <a:noFill/>
            <a:miter lim="800000"/>
            <a:headEnd/>
            <a:tailEnd/>
          </a:ln>
        </p:spPr>
      </p:pic>
      <p:pic>
        <p:nvPicPr>
          <p:cNvPr id="132103" name="Picture 2" descr="http://madd.ca/english/common/graphics/madd_logo.gif">
            <a:hlinkClick r:id="rId7"/>
          </p:cNvPr>
          <p:cNvPicPr>
            <a:picLocks noChangeAspect="1" noChangeArrowheads="1"/>
          </p:cNvPicPr>
          <p:nvPr/>
        </p:nvPicPr>
        <p:blipFill>
          <a:blip r:embed="rId8" cstate="print"/>
          <a:srcRect/>
          <a:stretch>
            <a:fillRect/>
          </a:stretch>
        </p:blipFill>
        <p:spPr bwMode="auto">
          <a:xfrm>
            <a:off x="4859338" y="5084763"/>
            <a:ext cx="3863975" cy="1152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defRPr/>
            </a:pPr>
            <a:r>
              <a:rPr lang="en-US"/>
              <a:t>Prevention</a:t>
            </a:r>
          </a:p>
        </p:txBody>
      </p:sp>
      <p:sp>
        <p:nvSpPr>
          <p:cNvPr id="38915" name="Rectangle 3"/>
          <p:cNvSpPr>
            <a:spLocks noGrp="1" noChangeArrowheads="1"/>
          </p:cNvSpPr>
          <p:nvPr>
            <p:ph idx="1"/>
          </p:nvPr>
        </p:nvSpPr>
        <p:spPr/>
        <p:txBody>
          <a:bodyPr/>
          <a:lstStyle/>
          <a:p>
            <a:pPr eaLnBrk="1" hangingPunct="1">
              <a:defRPr/>
            </a:pPr>
            <a:r>
              <a:rPr lang="en-US"/>
              <a:t>Prevention can take many forms</a:t>
            </a:r>
          </a:p>
          <a:p>
            <a:pPr lvl="1" eaLnBrk="1" hangingPunct="1">
              <a:defRPr/>
            </a:pPr>
            <a:r>
              <a:rPr lang="en-US"/>
              <a:t>Primary prevention seeks to stop problems before they start</a:t>
            </a:r>
          </a:p>
          <a:p>
            <a:pPr lvl="1" eaLnBrk="1" hangingPunct="1">
              <a:defRPr/>
            </a:pPr>
            <a:r>
              <a:rPr lang="en-US"/>
              <a:t>Prevention can also target individuals with certain risk factors and help them with information and support to avoid potential problems</a:t>
            </a:r>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defRPr/>
            </a:pPr>
            <a:r>
              <a:rPr lang="en-US"/>
              <a:t>Protection</a:t>
            </a:r>
          </a:p>
        </p:txBody>
      </p:sp>
      <p:sp>
        <p:nvSpPr>
          <p:cNvPr id="39939" name="Rectangle 3"/>
          <p:cNvSpPr>
            <a:spLocks noGrp="1" noChangeArrowheads="1"/>
          </p:cNvSpPr>
          <p:nvPr>
            <p:ph type="body" sz="half" idx="1"/>
          </p:nvPr>
        </p:nvSpPr>
        <p:spPr>
          <a:xfrm>
            <a:off x="457200" y="1600200"/>
            <a:ext cx="4033838" cy="4530725"/>
          </a:xfrm>
        </p:spPr>
        <p:txBody>
          <a:bodyPr/>
          <a:lstStyle/>
          <a:p>
            <a:pPr eaLnBrk="1" hangingPunct="1">
              <a:lnSpc>
                <a:spcPct val="90000"/>
              </a:lnSpc>
              <a:defRPr/>
            </a:pPr>
            <a:r>
              <a:rPr lang="en-US" sz="2800"/>
              <a:t>Protection goes hand-in-hand with prevention</a:t>
            </a:r>
          </a:p>
          <a:p>
            <a:pPr eaLnBrk="1" hangingPunct="1">
              <a:lnSpc>
                <a:spcPct val="90000"/>
              </a:lnSpc>
              <a:defRPr/>
            </a:pPr>
            <a:r>
              <a:rPr lang="en-US" sz="2800"/>
              <a:t>Protection is a way to decrease the risks of our actions</a:t>
            </a:r>
          </a:p>
          <a:p>
            <a:pPr eaLnBrk="1" hangingPunct="1">
              <a:lnSpc>
                <a:spcPct val="90000"/>
              </a:lnSpc>
              <a:defRPr/>
            </a:pPr>
            <a:r>
              <a:rPr lang="en-CA" sz="2800" i="1">
                <a:effectLst/>
                <a:latin typeface="Times New Roman" pitchFamily="18" charset="0"/>
              </a:rPr>
              <a:t>What is the DIFFERENCE between prevention and protection?</a:t>
            </a:r>
            <a:endParaRPr lang="en-US" sz="2800" i="1">
              <a:effectLst/>
              <a:latin typeface="Times New Roman" pitchFamily="18" charset="0"/>
            </a:endParaRPr>
          </a:p>
        </p:txBody>
      </p:sp>
      <p:pic>
        <p:nvPicPr>
          <p:cNvPr id="135171" name="Picture 4"/>
          <p:cNvPicPr>
            <a:picLocks noGrp="1" noChangeAspect="1" noChangeArrowheads="1"/>
          </p:cNvPicPr>
          <p:nvPr>
            <p:ph sz="half" idx="2"/>
          </p:nvPr>
        </p:nvPicPr>
        <p:blipFill>
          <a:blip r:embed="rId2" cstate="print"/>
          <a:srcRect/>
          <a:stretch>
            <a:fillRect/>
          </a:stretch>
        </p:blipFill>
        <p:spPr>
          <a:xfrm>
            <a:off x="5651500" y="1196975"/>
            <a:ext cx="2959100" cy="3744913"/>
          </a:xfrm>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684213" y="333375"/>
            <a:ext cx="7772400" cy="1143000"/>
          </a:xfrm>
        </p:spPr>
        <p:txBody>
          <a:bodyPr/>
          <a:lstStyle/>
          <a:p>
            <a:pPr eaLnBrk="1" hangingPunct="1">
              <a:defRPr/>
            </a:pPr>
            <a:r>
              <a:rPr lang="en-CA" dirty="0" smtClean="0"/>
              <a:t>Protection….…</a:t>
            </a:r>
            <a:r>
              <a:rPr lang="en-CA" dirty="0"/>
              <a:t>gone too far?</a:t>
            </a:r>
          </a:p>
        </p:txBody>
      </p:sp>
      <p:pic>
        <p:nvPicPr>
          <p:cNvPr id="134146" name="Picture 3"/>
          <p:cNvPicPr>
            <a:picLocks noGrp="1" noChangeAspect="1" noChangeArrowheads="1"/>
          </p:cNvPicPr>
          <p:nvPr>
            <p:ph idx="1"/>
          </p:nvPr>
        </p:nvPicPr>
        <p:blipFill>
          <a:blip r:embed="rId2" cstate="print"/>
          <a:srcRect/>
          <a:stretch>
            <a:fillRect/>
          </a:stretch>
        </p:blipFill>
        <p:spPr>
          <a:xfrm>
            <a:off x="971550" y="1700213"/>
            <a:ext cx="6910388" cy="4248150"/>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2" fill="hold" grpId="0" nodeType="clickEffect">
                                  <p:stCondLst>
                                    <p:cond delay="0"/>
                                  </p:stCondLst>
                                  <p:childTnLst>
                                    <p:set>
                                      <p:cBhvr>
                                        <p:cTn id="6" dur="1" fill="hold">
                                          <p:stCondLst>
                                            <p:cond delay="0"/>
                                          </p:stCondLst>
                                        </p:cTn>
                                        <p:tgtEl>
                                          <p:spTgt spid="91138"/>
                                        </p:tgtEl>
                                        <p:attrNameLst>
                                          <p:attrName>style.visibility</p:attrName>
                                        </p:attrNameLst>
                                      </p:cBhvr>
                                      <p:to>
                                        <p:strVal val="visible"/>
                                      </p:to>
                                    </p:set>
                                    <p:anim calcmode="lin" valueType="num">
                                      <p:cBhvr additive="base">
                                        <p:cTn id="7" dur="5000" fill="hold"/>
                                        <p:tgtEl>
                                          <p:spTgt spid="91138"/>
                                        </p:tgtEl>
                                        <p:attrNameLst>
                                          <p:attrName>ppt_x</p:attrName>
                                        </p:attrNameLst>
                                      </p:cBhvr>
                                      <p:tavLst>
                                        <p:tav tm="0">
                                          <p:val>
                                            <p:strVal val="1+#ppt_w/2"/>
                                          </p:val>
                                        </p:tav>
                                        <p:tav tm="100000">
                                          <p:val>
                                            <p:strVal val="#ppt_x"/>
                                          </p:val>
                                        </p:tav>
                                      </p:tavLst>
                                    </p:anim>
                                    <p:anim calcmode="lin" valueType="num">
                                      <p:cBhvr additive="base">
                                        <p:cTn id="8" dur="5000" fill="hold"/>
                                        <p:tgtEl>
                                          <p:spTgt spid="911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3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defRPr/>
            </a:pPr>
            <a:r>
              <a:rPr lang="en-US"/>
              <a:t>Assessing Risks</a:t>
            </a:r>
          </a:p>
        </p:txBody>
      </p:sp>
      <p:sp>
        <p:nvSpPr>
          <p:cNvPr id="40963" name="Rectangle 3"/>
          <p:cNvSpPr>
            <a:spLocks noGrp="1" noChangeArrowheads="1"/>
          </p:cNvSpPr>
          <p:nvPr>
            <p:ph idx="1"/>
          </p:nvPr>
        </p:nvSpPr>
        <p:spPr/>
        <p:txBody>
          <a:bodyPr/>
          <a:lstStyle/>
          <a:p>
            <a:pPr eaLnBrk="1" hangingPunct="1">
              <a:defRPr/>
            </a:pPr>
            <a:r>
              <a:rPr lang="en-US"/>
              <a:t>Are there possible benefits of taking this risk?</a:t>
            </a:r>
          </a:p>
          <a:p>
            <a:pPr lvl="1" eaLnBrk="1" hangingPunct="1">
              <a:defRPr/>
            </a:pPr>
            <a:r>
              <a:rPr lang="en-US"/>
              <a:t>Is risk voluntary? Is it fair? Are there alternatives?</a:t>
            </a:r>
          </a:p>
          <a:p>
            <a:pPr lvl="1" eaLnBrk="1" hangingPunct="1">
              <a:defRPr/>
            </a:pPr>
            <a:r>
              <a:rPr lang="en-US"/>
              <a:t>How the risk is presented-positive or negative light</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37222" name="Picture 6"/>
          <p:cNvPicPr>
            <a:picLocks noChangeAspect="1" noChangeArrowheads="1"/>
          </p:cNvPicPr>
          <p:nvPr/>
        </p:nvPicPr>
        <p:blipFill>
          <a:blip r:embed="rId2" cstate="print"/>
          <a:srcRect l="18501" t="15560" r="25850" b="30680"/>
          <a:stretch>
            <a:fillRect/>
          </a:stretch>
        </p:blipFill>
        <p:spPr bwMode="auto">
          <a:xfrm>
            <a:off x="179512" y="1196752"/>
            <a:ext cx="5009057" cy="3024336"/>
          </a:xfrm>
          <a:prstGeom prst="rect">
            <a:avLst/>
          </a:prstGeom>
          <a:noFill/>
          <a:ln w="25400">
            <a:solidFill>
              <a:srgbClr val="339966"/>
            </a:solidFill>
            <a:miter lim="800000"/>
            <a:headEnd/>
            <a:tailEnd/>
          </a:ln>
        </p:spPr>
      </p:pic>
      <p:sp>
        <p:nvSpPr>
          <p:cNvPr id="83973" name="Rectangle 5"/>
          <p:cNvSpPr>
            <a:spLocks noGrp="1" noChangeArrowheads="1"/>
          </p:cNvSpPr>
          <p:nvPr>
            <p:ph type="title"/>
          </p:nvPr>
        </p:nvSpPr>
        <p:spPr/>
        <p:txBody>
          <a:bodyPr/>
          <a:lstStyle/>
          <a:p>
            <a:pPr eaLnBrk="1" hangingPunct="1">
              <a:defRPr/>
            </a:pPr>
            <a:r>
              <a:rPr lang="en-CA"/>
              <a:t>Health Promotion</a:t>
            </a:r>
            <a:endParaRPr lang="en-US"/>
          </a:p>
        </p:txBody>
      </p:sp>
      <p:pic>
        <p:nvPicPr>
          <p:cNvPr id="137218" name="Picture 9"/>
          <p:cNvPicPr>
            <a:picLocks noGrp="1" noChangeAspect="1" noChangeArrowheads="1"/>
          </p:cNvPicPr>
          <p:nvPr>
            <p:ph sz="half" idx="1"/>
          </p:nvPr>
        </p:nvPicPr>
        <p:blipFill>
          <a:blip r:embed="rId3" cstate="print"/>
          <a:srcRect/>
          <a:stretch>
            <a:fillRect/>
          </a:stretch>
        </p:blipFill>
        <p:spPr>
          <a:xfrm>
            <a:off x="6372200" y="1052736"/>
            <a:ext cx="2359536" cy="2650184"/>
          </a:xfrm>
        </p:spPr>
      </p:pic>
      <p:pic>
        <p:nvPicPr>
          <p:cNvPr id="137221" name="Picture 5"/>
          <p:cNvPicPr>
            <a:picLocks noChangeAspect="1" noChangeArrowheads="1"/>
          </p:cNvPicPr>
          <p:nvPr/>
        </p:nvPicPr>
        <p:blipFill>
          <a:blip r:embed="rId4" cstate="print"/>
          <a:srcRect l="3409" t="19840" r="9442" b="14641"/>
          <a:stretch>
            <a:fillRect/>
          </a:stretch>
        </p:blipFill>
        <p:spPr bwMode="auto">
          <a:xfrm>
            <a:off x="1619672" y="3789040"/>
            <a:ext cx="6109602" cy="2870777"/>
          </a:xfrm>
          <a:prstGeom prst="rect">
            <a:avLst/>
          </a:prstGeom>
          <a:noFill/>
          <a:ln w="19050">
            <a:solidFill>
              <a:schemeClr val="accent1"/>
            </a:solidFill>
            <a:miter lim="800000"/>
            <a:headEnd/>
            <a:tailEnd/>
          </a:ln>
        </p:spPr>
      </p:pic>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defRPr/>
            </a:pPr>
            <a:r>
              <a:rPr lang="en-US"/>
              <a:t>Health Promotion</a:t>
            </a:r>
          </a:p>
        </p:txBody>
      </p:sp>
      <p:sp>
        <p:nvSpPr>
          <p:cNvPr id="41987" name="Rectangle 3"/>
          <p:cNvSpPr>
            <a:spLocks noGrp="1" noChangeArrowheads="1"/>
          </p:cNvSpPr>
          <p:nvPr>
            <p:ph idx="1"/>
          </p:nvPr>
        </p:nvSpPr>
        <p:spPr/>
        <p:txBody>
          <a:bodyPr/>
          <a:lstStyle/>
          <a:p>
            <a:pPr eaLnBrk="1" hangingPunct="1">
              <a:defRPr/>
            </a:pPr>
            <a:r>
              <a:rPr lang="en-US" sz="2800" dirty="0"/>
              <a:t>Health promotion combines prevention and protection </a:t>
            </a:r>
          </a:p>
          <a:p>
            <a:pPr eaLnBrk="1" hangingPunct="1">
              <a:defRPr/>
            </a:pPr>
            <a:r>
              <a:rPr lang="en-US" sz="2800" dirty="0"/>
              <a:t>WHO defines health promotion as “the process of enabling people to improve and increase control over their health</a:t>
            </a:r>
            <a:r>
              <a:rPr lang="en-US" sz="2800" dirty="0" smtClean="0"/>
              <a:t>”</a:t>
            </a:r>
            <a:endParaRPr lang="en-US" sz="2800"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defRPr/>
            </a:pPr>
            <a:r>
              <a:rPr lang="en-US"/>
              <a:t>Health Promotion</a:t>
            </a:r>
          </a:p>
        </p:txBody>
      </p:sp>
      <p:sp>
        <p:nvSpPr>
          <p:cNvPr id="43011" name="Rectangle 3"/>
          <p:cNvSpPr>
            <a:spLocks noGrp="1" noChangeArrowheads="1"/>
          </p:cNvSpPr>
          <p:nvPr>
            <p:ph idx="1"/>
          </p:nvPr>
        </p:nvSpPr>
        <p:spPr/>
        <p:txBody>
          <a:bodyPr/>
          <a:lstStyle/>
          <a:p>
            <a:pPr eaLnBrk="1" hangingPunct="1">
              <a:defRPr/>
            </a:pPr>
            <a:r>
              <a:rPr lang="en-US" sz="2800"/>
              <a:t>Health promotion programs combine different aspects:</a:t>
            </a:r>
          </a:p>
          <a:p>
            <a:pPr lvl="1" eaLnBrk="1" hangingPunct="1">
              <a:defRPr/>
            </a:pPr>
            <a:r>
              <a:rPr lang="en-US" sz="2400"/>
              <a:t>Educational-mass media, use of community leaders</a:t>
            </a:r>
          </a:p>
          <a:p>
            <a:pPr lvl="1" eaLnBrk="1" hangingPunct="1">
              <a:defRPr/>
            </a:pPr>
            <a:r>
              <a:rPr lang="en-US" sz="2400"/>
              <a:t>Peer counseling-one-to-one counseling</a:t>
            </a:r>
          </a:p>
          <a:p>
            <a:pPr lvl="1" eaLnBrk="1" hangingPunct="1">
              <a:defRPr/>
            </a:pPr>
            <a:r>
              <a:rPr lang="en-US" sz="2400"/>
              <a:t>Environmental-decreasing availability of poor choice items</a:t>
            </a:r>
          </a:p>
          <a:p>
            <a:pPr lvl="1" eaLnBrk="1" hangingPunct="1">
              <a:defRPr/>
            </a:pPr>
            <a:r>
              <a:rPr lang="en-US" sz="2400"/>
              <a:t>Encouraging volunteerism so young people look beyond themselves to the wider community </a:t>
            </a:r>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pPr eaLnBrk="1" hangingPunct="1">
              <a:defRPr/>
            </a:pPr>
            <a:r>
              <a:rPr lang="en-CA"/>
              <a:t>Summary</a:t>
            </a:r>
          </a:p>
        </p:txBody>
      </p:sp>
      <p:sp>
        <p:nvSpPr>
          <p:cNvPr id="62467" name="Rectangle 3"/>
          <p:cNvSpPr>
            <a:spLocks noGrp="1" noChangeArrowheads="1"/>
          </p:cNvSpPr>
          <p:nvPr>
            <p:ph idx="1"/>
          </p:nvPr>
        </p:nvSpPr>
        <p:spPr/>
        <p:txBody>
          <a:bodyPr/>
          <a:lstStyle/>
          <a:p>
            <a:pPr eaLnBrk="1" hangingPunct="1">
              <a:defRPr/>
            </a:pPr>
            <a:r>
              <a:rPr lang="en-CA"/>
              <a:t>Health and Wellness</a:t>
            </a:r>
          </a:p>
          <a:p>
            <a:pPr eaLnBrk="1" hangingPunct="1">
              <a:defRPr/>
            </a:pPr>
            <a:r>
              <a:rPr lang="en-CA"/>
              <a:t>Aspects of Health</a:t>
            </a:r>
          </a:p>
          <a:p>
            <a:pPr eaLnBrk="1" hangingPunct="1">
              <a:defRPr/>
            </a:pPr>
            <a:r>
              <a:rPr lang="en-CA"/>
              <a:t>Health in Canada</a:t>
            </a:r>
          </a:p>
          <a:p>
            <a:pPr eaLnBrk="1" hangingPunct="1">
              <a:defRPr/>
            </a:pPr>
            <a:r>
              <a:rPr lang="en-CA"/>
              <a:t>Health Education</a:t>
            </a:r>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UploadTheme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UploadFonts">
      <a:majorFont>
        <a:latin typeface="Arial"/>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UploadTheme1</Template>
  <TotalTime>1920</TotalTime>
  <Words>1825</Words>
  <Application>Microsoft Office PowerPoint</Application>
  <PresentationFormat>On-screen Show (4:3)</PresentationFormat>
  <Paragraphs>168</Paragraphs>
  <Slides>47</Slides>
  <Notes>1</Notes>
  <HiddenSlides>14</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47</vt:i4>
      </vt:variant>
    </vt:vector>
  </HeadingPairs>
  <TitlesOfParts>
    <vt:vector size="53" baseType="lpstr">
      <vt:lpstr>Arial</vt:lpstr>
      <vt:lpstr>Georgia</vt:lpstr>
      <vt:lpstr>Wingdings</vt:lpstr>
      <vt:lpstr>Consolas</vt:lpstr>
      <vt:lpstr>Times New Roman</vt:lpstr>
      <vt:lpstr>UploadTheme1</vt:lpstr>
      <vt:lpstr>An Invitation to Health for the 21st Century Pages 5-24 </vt:lpstr>
      <vt:lpstr>Current Issues in Health-a simple and as similar as the older issues in health</vt:lpstr>
      <vt:lpstr>Summary</vt:lpstr>
      <vt:lpstr>What’s the difference between health and wellness, or is there any difference?</vt:lpstr>
      <vt:lpstr>Health and Wellness</vt:lpstr>
      <vt:lpstr>What do we know about icebergs?</vt:lpstr>
      <vt:lpstr>Health and Wellness-Like an Iceberg</vt:lpstr>
      <vt:lpstr>Think about it…..</vt:lpstr>
      <vt:lpstr>Health and Wellness</vt:lpstr>
      <vt:lpstr>What are the six different aspects of health?</vt:lpstr>
      <vt:lpstr> Six Different Aspects of Health</vt:lpstr>
      <vt:lpstr>Physical Health-a continuum</vt:lpstr>
      <vt:lpstr>Physical Health</vt:lpstr>
      <vt:lpstr>Psychological Health</vt:lpstr>
      <vt:lpstr>Spiritual Health</vt:lpstr>
      <vt:lpstr>Social Health</vt:lpstr>
      <vt:lpstr>Intellectual Health</vt:lpstr>
      <vt:lpstr>Environmental Health</vt:lpstr>
      <vt:lpstr>What would you suggest?</vt:lpstr>
      <vt:lpstr>Health in Canada </vt:lpstr>
      <vt:lpstr>Life Expectancy in Canada</vt:lpstr>
      <vt:lpstr>Life Expectancy</vt:lpstr>
      <vt:lpstr>Life Expectancy in Canada</vt:lpstr>
      <vt:lpstr>Infant Mortality</vt:lpstr>
      <vt:lpstr>Canada’s Health</vt:lpstr>
      <vt:lpstr>Canada’s Health</vt:lpstr>
      <vt:lpstr>Canada’s Health</vt:lpstr>
      <vt:lpstr>Canada’s Health</vt:lpstr>
      <vt:lpstr>Canada’s Health</vt:lpstr>
      <vt:lpstr>Quite close to home….</vt:lpstr>
      <vt:lpstr>Poverty: ending the cycle DONNA NEBENZAHL. The Gazette. Montreal, Que.: Dec 18, 2010</vt:lpstr>
      <vt:lpstr>The Health of College Students</vt:lpstr>
      <vt:lpstr>The Health of College Students</vt:lpstr>
      <vt:lpstr>Questions to discuss</vt:lpstr>
      <vt:lpstr>Summary</vt:lpstr>
      <vt:lpstr>Motivation to Improve Our Health…</vt:lpstr>
      <vt:lpstr>Slide 37</vt:lpstr>
      <vt:lpstr>Can you think of any campaigns, either from government or health-related organizations, that aim to have us improve our health or change negative habits?</vt:lpstr>
      <vt:lpstr>Prevention, Protection or Promotion?</vt:lpstr>
      <vt:lpstr>Prevention</vt:lpstr>
      <vt:lpstr>Protection</vt:lpstr>
      <vt:lpstr>Protection….…gone too far?</vt:lpstr>
      <vt:lpstr>Assessing Risks</vt:lpstr>
      <vt:lpstr>Health Promotion</vt:lpstr>
      <vt:lpstr>Health Promotion</vt:lpstr>
      <vt:lpstr>Health Promotion</vt:lpstr>
      <vt:lpstr>Summary</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Invitation to Health for the 21st Century</dc:title>
  <dc:creator>Rehel Family</dc:creator>
  <cp:lastModifiedBy>Pat</cp:lastModifiedBy>
  <cp:revision>112</cp:revision>
  <dcterms:created xsi:type="dcterms:W3CDTF">2005-09-10T14:14:20Z</dcterms:created>
  <dcterms:modified xsi:type="dcterms:W3CDTF">2014-09-10T23:56:01Z</dcterms:modified>
</cp:coreProperties>
</file>