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1"/>
  </p:notesMasterIdLst>
  <p:handoutMasterIdLst>
    <p:handoutMasterId r:id="rId102"/>
  </p:handoutMasterIdLst>
  <p:sldIdLst>
    <p:sldId id="258" r:id="rId2"/>
    <p:sldId id="680" r:id="rId3"/>
    <p:sldId id="682" r:id="rId4"/>
    <p:sldId id="683" r:id="rId5"/>
    <p:sldId id="771" r:id="rId6"/>
    <p:sldId id="685" r:id="rId7"/>
    <p:sldId id="772" r:id="rId8"/>
    <p:sldId id="687" r:id="rId9"/>
    <p:sldId id="688" r:id="rId10"/>
    <p:sldId id="689" r:id="rId11"/>
    <p:sldId id="690" r:id="rId12"/>
    <p:sldId id="691" r:id="rId13"/>
    <p:sldId id="692" r:id="rId14"/>
    <p:sldId id="693" r:id="rId15"/>
    <p:sldId id="694" r:id="rId16"/>
    <p:sldId id="695" r:id="rId17"/>
    <p:sldId id="696" r:id="rId18"/>
    <p:sldId id="697" r:id="rId19"/>
    <p:sldId id="698" r:id="rId20"/>
    <p:sldId id="699" r:id="rId21"/>
    <p:sldId id="700" r:id="rId22"/>
    <p:sldId id="701" r:id="rId23"/>
    <p:sldId id="702" r:id="rId24"/>
    <p:sldId id="703" r:id="rId25"/>
    <p:sldId id="704" r:id="rId26"/>
    <p:sldId id="705" r:id="rId27"/>
    <p:sldId id="706" r:id="rId28"/>
    <p:sldId id="773" r:id="rId29"/>
    <p:sldId id="708" r:id="rId30"/>
    <p:sldId id="709" r:id="rId31"/>
    <p:sldId id="782" r:id="rId32"/>
    <p:sldId id="710" r:id="rId33"/>
    <p:sldId id="711" r:id="rId34"/>
    <p:sldId id="712" r:id="rId35"/>
    <p:sldId id="783" r:id="rId36"/>
    <p:sldId id="713" r:id="rId37"/>
    <p:sldId id="774" r:id="rId38"/>
    <p:sldId id="715" r:id="rId39"/>
    <p:sldId id="784" r:id="rId40"/>
    <p:sldId id="716" r:id="rId41"/>
    <p:sldId id="717" r:id="rId42"/>
    <p:sldId id="718" r:id="rId43"/>
    <p:sldId id="719" r:id="rId44"/>
    <p:sldId id="720" r:id="rId45"/>
    <p:sldId id="775" r:id="rId46"/>
    <p:sldId id="722" r:id="rId47"/>
    <p:sldId id="723" r:id="rId48"/>
    <p:sldId id="724" r:id="rId49"/>
    <p:sldId id="725" r:id="rId50"/>
    <p:sldId id="781" r:id="rId51"/>
    <p:sldId id="780" r:id="rId52"/>
    <p:sldId id="776" r:id="rId53"/>
    <p:sldId id="727" r:id="rId54"/>
    <p:sldId id="777" r:id="rId55"/>
    <p:sldId id="730" r:id="rId56"/>
    <p:sldId id="731" r:id="rId57"/>
    <p:sldId id="733" r:id="rId58"/>
    <p:sldId id="785" r:id="rId59"/>
    <p:sldId id="734" r:id="rId60"/>
    <p:sldId id="735" r:id="rId61"/>
    <p:sldId id="729" r:id="rId62"/>
    <p:sldId id="736" r:id="rId63"/>
    <p:sldId id="739" r:id="rId64"/>
    <p:sldId id="732" r:id="rId65"/>
    <p:sldId id="778" r:id="rId66"/>
    <p:sldId id="741" r:id="rId67"/>
    <p:sldId id="742" r:id="rId68"/>
    <p:sldId id="743" r:id="rId69"/>
    <p:sldId id="744" r:id="rId70"/>
    <p:sldId id="786" r:id="rId71"/>
    <p:sldId id="747" r:id="rId72"/>
    <p:sldId id="748" r:id="rId73"/>
    <p:sldId id="745" r:id="rId74"/>
    <p:sldId id="749" r:id="rId75"/>
    <p:sldId id="787" r:id="rId76"/>
    <p:sldId id="750" r:id="rId77"/>
    <p:sldId id="753" r:id="rId78"/>
    <p:sldId id="751" r:id="rId79"/>
    <p:sldId id="754" r:id="rId80"/>
    <p:sldId id="752" r:id="rId81"/>
    <p:sldId id="755" r:id="rId82"/>
    <p:sldId id="757" r:id="rId83"/>
    <p:sldId id="756" r:id="rId84"/>
    <p:sldId id="758" r:id="rId85"/>
    <p:sldId id="759" r:id="rId86"/>
    <p:sldId id="788" r:id="rId87"/>
    <p:sldId id="761" r:id="rId88"/>
    <p:sldId id="762" r:id="rId89"/>
    <p:sldId id="760" r:id="rId90"/>
    <p:sldId id="763" r:id="rId91"/>
    <p:sldId id="765" r:id="rId92"/>
    <p:sldId id="764" r:id="rId93"/>
    <p:sldId id="766" r:id="rId94"/>
    <p:sldId id="767" r:id="rId95"/>
    <p:sldId id="779" r:id="rId96"/>
    <p:sldId id="768" r:id="rId97"/>
    <p:sldId id="769" r:id="rId98"/>
    <p:sldId id="770" r:id="rId99"/>
    <p:sldId id="616" r:id="rId10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clrMru>
    <a:srgbClr val="8000FF"/>
    <a:srgbClr val="4F2683"/>
    <a:srgbClr val="F6AC41"/>
    <a:srgbClr val="DE3B3C"/>
    <a:srgbClr val="ABC61F"/>
    <a:srgbClr val="1573BD"/>
    <a:srgbClr val="807F83"/>
    <a:srgbClr val="3C1B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90" autoAdjust="0"/>
  </p:normalViewPr>
  <p:slideViewPr>
    <p:cSldViewPr snapToGrid="0" snapToObjects="1">
      <p:cViewPr>
        <p:scale>
          <a:sx n="66" d="100"/>
          <a:sy n="66" d="100"/>
        </p:scale>
        <p:origin x="-2328" y="-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notesMaster" Target="notesMasters/notesMaster1.xml"/><Relationship Id="rId102" Type="http://schemas.openxmlformats.org/officeDocument/2006/relationships/handoutMaster" Target="handoutMasters/handoutMaster1.xml"/><Relationship Id="rId103" Type="http://schemas.openxmlformats.org/officeDocument/2006/relationships/printerSettings" Target="printerSettings/printerSettings1.bin"/><Relationship Id="rId104" Type="http://schemas.openxmlformats.org/officeDocument/2006/relationships/presProps" Target="presProps.xml"/><Relationship Id="rId105" Type="http://schemas.openxmlformats.org/officeDocument/2006/relationships/viewProps" Target="viewProps.xml"/><Relationship Id="rId106" Type="http://schemas.openxmlformats.org/officeDocument/2006/relationships/theme" Target="theme/theme1.xml"/><Relationship Id="rId10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00" Type="http://schemas.openxmlformats.org/officeDocument/2006/relationships/slide" Target="slides/slide99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E7E02-177F-1742-9B54-4359DFA80663}" type="datetimeFigureOut">
              <a:rPr lang="en-US" smtClean="0">
                <a:latin typeface="Arial"/>
              </a:rPr>
              <a:pPr/>
              <a:t>2012-11-20</a:t>
            </a:fld>
            <a:endParaRPr lang="en-US" dirty="0"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0D64E-5987-2D4B-9D87-3BA09D935B88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58915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30A97568-298B-6740-9B9F-550E69FACD20}" type="datetimeFigureOut">
              <a:rPr lang="en-US" smtClean="0"/>
              <a:pPr/>
              <a:t>2012-11-20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FADC7D68-8AC4-0440-B1C1-67A64591BB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458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301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 smtClean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1A0A5D-A226-7741-841A-6755FE65BE56}" type="slidenum">
              <a:rPr lang="en-CA" smtClean="0"/>
              <a:pPr/>
              <a:t>38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 smtClean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1A0A5D-A226-7741-841A-6755FE65BE56}" type="slidenum">
              <a:rPr lang="en-CA" smtClean="0"/>
              <a:pPr/>
              <a:t>39</a:t>
            </a:fld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A0982B-9EFB-7349-A15F-5414C53F2B2B}" type="slidenum">
              <a:rPr lang="en-CA"/>
              <a:pPr/>
              <a:t>50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301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59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C7D68-8AC4-0440-B1C1-67A64591BBB7}" type="slidenum">
              <a:rPr lang="en-US" smtClean="0"/>
              <a:pPr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8556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dirty="0" smtClean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C0BA73B-6BB5-5744-9D89-9359B93B9580}" type="slidenum">
              <a:rPr lang="en-CA" smtClean="0"/>
              <a:pPr/>
              <a:t>97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CA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A0982B-9EFB-7349-A15F-5414C53F2B2B}" type="slidenum">
              <a:rPr lang="en-CA"/>
              <a:pPr/>
              <a:t>99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73051"/>
      </p:ext>
    </p:extLst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936007"/>
      </p:ext>
    </p:extLst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23564"/>
      </p:ext>
    </p:extLst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721869"/>
      </p:ext>
    </p:extLst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41004"/>
      </p:ext>
    </p:extLst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255846"/>
      </p:ext>
    </p:extLst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64446"/>
      </p:ext>
    </p:extLst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866753"/>
      </p:ext>
    </p:extLst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190381"/>
      </p:ext>
    </p:extLst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881093"/>
      </p:ext>
    </p:extLst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34A24-CCD4-E849-8882-22BD847D2D41}" type="datetimeFigureOut">
              <a:rPr lang="en-US" smtClean="0"/>
              <a:pPr/>
              <a:t>2012-11-20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F8058-3785-FA4E-971F-CD5983288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05745"/>
      </p:ext>
    </p:extLst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76A34A24-CCD4-E849-8882-22BD847D2D41}" type="datetimeFigureOut">
              <a:rPr lang="en-US" smtClean="0"/>
              <a:pPr/>
              <a:t>2012-11-20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6A6F8058-3785-FA4E-971F-CD59832881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hyperlink" Target="http://www.youtube.com/watch?v=B53de17Isnc" TargetMode="External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wMLLbfq5V64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eg"/><Relationship Id="rId3" Type="http://schemas.openxmlformats.org/officeDocument/2006/relationships/image" Target="../media/image26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Relationship Id="rId3" Type="http://schemas.openxmlformats.org/officeDocument/2006/relationships/image" Target="../media/image28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jpe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jpeg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shutterstock_76975498.jpg"/>
          <p:cNvPicPr>
            <a:picLocks noChangeAspect="1"/>
          </p:cNvPicPr>
          <p:nvPr/>
        </p:nvPicPr>
        <p:blipFill>
          <a:blip r:embed="rId4">
            <a:alphaModFix amt="4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6" y="573851"/>
            <a:ext cx="868099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latin typeface="Arial"/>
                <a:cs typeface="Arial Unicode MS"/>
              </a:rPr>
              <a:t>Chapter 7: The Vitamins</a:t>
            </a:r>
          </a:p>
          <a:p>
            <a:endParaRPr lang="en-US" sz="5000" b="1" dirty="0" smtClean="0">
              <a:latin typeface="Arial"/>
              <a:cs typeface="Arial Unicode MS"/>
            </a:endParaRPr>
          </a:p>
          <a:p>
            <a:endParaRPr lang="en-US" sz="3200" b="1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endParaRPr lang="en-US" sz="2800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endParaRPr lang="en-US" sz="2800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endParaRPr lang="en-US" sz="3200" dirty="0" smtClean="0">
              <a:latin typeface="Arial"/>
              <a:cs typeface="Arial Unicode MS"/>
            </a:endParaRPr>
          </a:p>
          <a:p>
            <a:r>
              <a:rPr lang="en-US" sz="3200" dirty="0" smtClean="0">
                <a:latin typeface="Arial"/>
                <a:cs typeface="Arial Unicode MS"/>
              </a:rPr>
              <a:t>Professor Jennifer Broxterman, </a:t>
            </a:r>
            <a:r>
              <a:rPr lang="en-US" sz="3200" dirty="0" err="1" smtClean="0">
                <a:latin typeface="Arial"/>
                <a:cs typeface="Arial Unicode MS"/>
              </a:rPr>
              <a:t>MSc</a:t>
            </a:r>
            <a:r>
              <a:rPr lang="en-US" sz="3200" dirty="0" smtClean="0">
                <a:latin typeface="Arial"/>
                <a:cs typeface="Arial Unicode MS"/>
              </a:rPr>
              <a:t>, RD</a:t>
            </a:r>
          </a:p>
          <a:p>
            <a:r>
              <a:rPr lang="en-US" sz="3200" dirty="0" smtClean="0">
                <a:latin typeface="Arial"/>
                <a:cs typeface="Arial Unicode MS"/>
              </a:rPr>
              <a:t>Department of Foods &amp; Nutritional Sciences</a:t>
            </a:r>
          </a:p>
          <a:p>
            <a:r>
              <a:rPr lang="en-US" sz="3200" dirty="0" smtClean="0">
                <a:latin typeface="Arial"/>
                <a:cs typeface="Arial Unicode MS"/>
              </a:rPr>
              <a:t>Brescia University College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78180" y="6302963"/>
            <a:ext cx="5111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4F2683"/>
                </a:solidFill>
                <a:latin typeface="Arial"/>
                <a:cs typeface="Arial"/>
              </a:rPr>
              <a:t>FN1021: Nutrition for Modern Living</a:t>
            </a:r>
            <a:endParaRPr lang="en-US" dirty="0">
              <a:solidFill>
                <a:srgbClr val="4F2683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048836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0" y="1616477"/>
            <a:ext cx="9144000" cy="5241523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____________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/>
              <a:t>___________ </a:t>
            </a:r>
            <a:r>
              <a:rPr lang="en-US" sz="2400" dirty="0"/>
              <a:t>compounds vital to life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Indispensable to body functions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Needed in minute amounts</a:t>
            </a:r>
            <a:endParaRPr lang="en-US" sz="2400" dirty="0" smtClean="0"/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/>
              <a:t>Non-_________ essential nutrients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/>
              <a:t>The only disease a vitamin can cure is the one caused by a deficiency of that vitamin!</a:t>
            </a: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Precursors</a:t>
            </a:r>
            <a:r>
              <a:rPr lang="en-US" sz="3000" b="1" dirty="0"/>
              <a:t>/</a:t>
            </a:r>
            <a:r>
              <a:rPr lang="en-US" sz="3000" b="1" dirty="0" err="1"/>
              <a:t>Provitamins</a:t>
            </a:r>
            <a:endParaRPr lang="en-US" sz="3000" b="1" dirty="0"/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Compounds in foods converted to</a:t>
            </a:r>
            <a:r>
              <a:rPr lang="en-US" sz="2400" dirty="0" smtClean="0"/>
              <a:t> _______ </a:t>
            </a:r>
            <a:r>
              <a:rPr lang="en-US" sz="2400" dirty="0"/>
              <a:t>vitamins</a:t>
            </a:r>
            <a:endParaRPr lang="en-US" sz="2400" dirty="0" smtClean="0"/>
          </a:p>
          <a:p>
            <a:pPr eaLnBrk="1" hangingPunct="1">
              <a:spcBef>
                <a:spcPts val="0"/>
              </a:spcBef>
            </a:pPr>
            <a:r>
              <a:rPr lang="en-US" sz="2000" dirty="0" smtClean="0">
                <a:solidFill>
                  <a:srgbClr val="DE3B3C"/>
                </a:solidFill>
              </a:rPr>
              <a:t>Summary </a:t>
            </a:r>
            <a:r>
              <a:rPr lang="en-US" sz="2000" dirty="0">
                <a:solidFill>
                  <a:srgbClr val="DE3B3C"/>
                </a:solidFill>
              </a:rPr>
              <a:t>of information for each vitamin: Table 7.3 pp 251-252 (fat-soluble </a:t>
            </a:r>
            <a:r>
              <a:rPr lang="en-US" sz="2000" dirty="0" err="1">
                <a:solidFill>
                  <a:srgbClr val="DE3B3C"/>
                </a:solidFill>
              </a:rPr>
              <a:t>vit</a:t>
            </a:r>
            <a:r>
              <a:rPr lang="en-US" sz="2000" dirty="0">
                <a:solidFill>
                  <a:srgbClr val="DE3B3C"/>
                </a:solidFill>
              </a:rPr>
              <a:t>), Table 7.4 pp 253-255 (water soluble </a:t>
            </a:r>
            <a:r>
              <a:rPr lang="en-US" sz="2000" dirty="0" err="1">
                <a:solidFill>
                  <a:srgbClr val="DE3B3C"/>
                </a:solidFill>
              </a:rPr>
              <a:t>vit</a:t>
            </a:r>
            <a:r>
              <a:rPr lang="en-US" sz="2000" dirty="0">
                <a:solidFill>
                  <a:srgbClr val="DE3B3C"/>
                </a:solidFill>
              </a:rPr>
              <a:t>), including other names, deficiency &amp; toxicity symptoms</a:t>
            </a:r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Definition &amp; Classification of Vitamins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0" y="1712697"/>
            <a:ext cx="9144000" cy="437974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/>
              <a:t>Fat-soluble vitamins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Vitamins</a:t>
            </a:r>
            <a:r>
              <a:rPr lang="en-US" sz="2400" dirty="0" smtClean="0"/>
              <a:t> ___________</a:t>
            </a:r>
          </a:p>
          <a:p>
            <a:pPr eaLnBrk="1" hangingPunct="1">
              <a:spcBef>
                <a:spcPts val="0"/>
              </a:spcBef>
            </a:pPr>
            <a:endParaRPr lang="en-US" sz="2400" b="1" dirty="0"/>
          </a:p>
          <a:p>
            <a:pPr eaLnBrk="1" hangingPunct="1">
              <a:spcBef>
                <a:spcPts val="0"/>
              </a:spcBef>
            </a:pPr>
            <a:r>
              <a:rPr lang="en-US" sz="3000" b="1" dirty="0"/>
              <a:t>Water-soluble vitamins</a:t>
            </a:r>
            <a:endParaRPr lang="en-US" sz="3000" b="1" dirty="0" smtClean="0"/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/>
              <a:t>___ </a:t>
            </a:r>
            <a:r>
              <a:rPr lang="en-US" sz="2400" dirty="0"/>
              <a:t>vitamins (thiamin [B1], riboflavin [B2], niacin [B3], folate, B12, B6, biotin, </a:t>
            </a:r>
            <a:r>
              <a:rPr lang="en-US" sz="2400" dirty="0" err="1"/>
              <a:t>pantothenic</a:t>
            </a:r>
            <a:r>
              <a:rPr lang="en-US" sz="2400" dirty="0"/>
              <a:t> acid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Vitamin</a:t>
            </a:r>
            <a:r>
              <a:rPr lang="en-US" sz="2400" dirty="0" smtClean="0"/>
              <a:t> ___ </a:t>
            </a:r>
            <a:endParaRPr lang="en-US" sz="2400" dirty="0"/>
          </a:p>
          <a:p>
            <a:pPr lvl="1" eaLnBrk="1" hangingPunct="1">
              <a:spcBef>
                <a:spcPts val="0"/>
              </a:spcBef>
              <a:buFont typeface="Wingdings" charset="2"/>
              <a:buNone/>
            </a:pPr>
            <a:endParaRPr lang="en-US" sz="2400" dirty="0"/>
          </a:p>
          <a:p>
            <a:pPr eaLnBrk="1" hangingPunct="1">
              <a:spcBef>
                <a:spcPts val="0"/>
              </a:spcBef>
            </a:pPr>
            <a:r>
              <a:rPr lang="en-US" sz="3000" b="1" dirty="0"/>
              <a:t>Factors that destroy vitamins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/>
              <a:t>Acids, bases,</a:t>
            </a:r>
            <a:r>
              <a:rPr lang="en-US" sz="2400" dirty="0" smtClean="0"/>
              <a:t> ________, </a:t>
            </a:r>
            <a:r>
              <a:rPr lang="en-US" sz="2400" dirty="0"/>
              <a:t>UV light,</a:t>
            </a:r>
            <a:r>
              <a:rPr lang="en-US" sz="2400" dirty="0" smtClean="0"/>
              <a:t> ______ </a:t>
            </a:r>
            <a:endParaRPr lang="en-US" sz="2400" dirty="0"/>
          </a:p>
          <a:p>
            <a:pPr lvl="1" eaLnBrk="1" hangingPunct="1">
              <a:lnSpc>
                <a:spcPct val="90000"/>
              </a:lnSpc>
              <a:buFont typeface="Wingdings" charset="2"/>
              <a:buNone/>
            </a:pPr>
            <a:endParaRPr lang="en-US" sz="2400" dirty="0"/>
          </a:p>
          <a:p>
            <a:pPr eaLnBrk="1" hangingPunct="1">
              <a:lnSpc>
                <a:spcPct val="9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321" y="151664"/>
            <a:ext cx="8646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Fat-Soluble &amp; Water-Soluble Vitamins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pic>
        <p:nvPicPr>
          <p:cNvPr id="5" name="Picture 2" descr="07una"/>
          <p:cNvPicPr>
            <a:picLocks noChangeAspect="1" noChangeArrowheads="1"/>
          </p:cNvPicPr>
          <p:nvPr/>
        </p:nvPicPr>
        <p:blipFill>
          <a:blip r:embed="rId2"/>
          <a:srcRect b="21163"/>
          <a:stretch>
            <a:fillRect/>
          </a:stretch>
        </p:blipFill>
        <p:spPr>
          <a:xfrm>
            <a:off x="4655599" y="799627"/>
            <a:ext cx="4234403" cy="26139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7T01"/>
          <p:cNvPicPr>
            <a:picLocks noChangeAspect="1" noChangeArrowheads="1"/>
          </p:cNvPicPr>
          <p:nvPr/>
        </p:nvPicPr>
        <p:blipFill>
          <a:blip r:embed="rId2"/>
          <a:srcRect b="6614"/>
          <a:stretch>
            <a:fillRect/>
          </a:stretch>
        </p:blipFill>
        <p:spPr bwMode="auto">
          <a:xfrm>
            <a:off x="1219200" y="0"/>
            <a:ext cx="6629400" cy="6094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Fat Soluble Vitamins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idx="1"/>
          </p:nvPr>
        </p:nvSpPr>
        <p:spPr>
          <a:xfrm>
            <a:off x="0" y="1789671"/>
            <a:ext cx="9144000" cy="434125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/>
              <a:t>Vitamins A, D, E, K</a:t>
            </a:r>
          </a:p>
          <a:p>
            <a:pPr lvl="1">
              <a:spcBef>
                <a:spcPts val="0"/>
              </a:spcBef>
            </a:pPr>
            <a:r>
              <a:rPr lang="en-US" sz="2400" dirty="0" smtClean="0"/>
              <a:t>Ab</a:t>
            </a:r>
            <a:r>
              <a:rPr lang="en-US" sz="2400" dirty="0" smtClean="0">
                <a:solidFill>
                  <a:srgbClr val="000000"/>
                </a:solidFill>
              </a:rPr>
              <a:t>sorbed into the _______, travel in the blood in association with protein carriers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Dissolve in 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Require ______ for absorption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Stored in the liver &amp; body tissues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May be toxic in excess from supplements (A, D, K)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Deficiencies occur with low intake or _____ malabsorption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endParaRPr lang="en-US" sz="2400" dirty="0" smtClean="0"/>
          </a:p>
          <a:p>
            <a:pPr eaLnBrk="1" hangingPunct="1">
              <a:spcBef>
                <a:spcPts val="0"/>
              </a:spcBef>
              <a:buFont typeface="Wingdings" charset="2"/>
              <a:buNone/>
            </a:pPr>
            <a:endParaRPr lang="en-US" sz="3000" b="1" dirty="0" smtClean="0"/>
          </a:p>
          <a:p>
            <a:pPr eaLnBrk="1" hangingPunct="1"/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Characteristics of Fat-Soluble Vitamins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16139"/>
            <a:ext cx="9144000" cy="5284661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Three active forms in the </a:t>
            </a:r>
            <a:r>
              <a:rPr lang="en-US" sz="3000" b="1" dirty="0" smtClean="0">
                <a:solidFill>
                  <a:srgbClr val="000000"/>
                </a:solidFill>
              </a:rPr>
              <a:t>body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_________ </a:t>
            </a:r>
            <a:r>
              <a:rPr lang="en-US" sz="2400" dirty="0">
                <a:solidFill>
                  <a:srgbClr val="000000"/>
                </a:solidFill>
              </a:rPr>
              <a:t>(stored in the liver), 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R</a:t>
            </a:r>
            <a:r>
              <a:rPr lang="en-US" sz="2400" dirty="0" smtClean="0">
                <a:solidFill>
                  <a:srgbClr val="000000"/>
                </a:solidFill>
              </a:rPr>
              <a:t>etinal </a:t>
            </a:r>
            <a:r>
              <a:rPr lang="en-US" sz="2400" dirty="0">
                <a:solidFill>
                  <a:srgbClr val="000000"/>
                </a:solidFill>
              </a:rPr>
              <a:t>&amp; retinoic acid (converted by cells from retinol</a:t>
            </a:r>
            <a:r>
              <a:rPr lang="en-US" sz="2400" dirty="0" smtClean="0">
                <a:solidFill>
                  <a:srgbClr val="000000"/>
                </a:solidFill>
              </a:rPr>
              <a:t>)</a:t>
            </a:r>
          </a:p>
          <a:p>
            <a:pPr lvl="1"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Plant-derived precursor </a:t>
            </a:r>
            <a:endParaRPr lang="en-US" sz="26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endParaRPr lang="en-US" sz="24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Good food sources</a:t>
            </a:r>
            <a:r>
              <a:rPr lang="en-US" sz="3000" dirty="0">
                <a:solidFill>
                  <a:srgbClr val="000000"/>
                </a:solidFill>
              </a:rPr>
              <a:t> 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Liver, fortified milk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Deep</a:t>
            </a:r>
            <a:r>
              <a:rPr lang="en-US" sz="2400" dirty="0" smtClean="0">
                <a:solidFill>
                  <a:srgbClr val="000000"/>
                </a:solidFill>
              </a:rPr>
              <a:t> _______ fruits/veggies </a:t>
            </a:r>
            <a:r>
              <a:rPr lang="en-US" sz="2400" dirty="0">
                <a:solidFill>
                  <a:srgbClr val="000000"/>
                </a:solidFill>
              </a:rPr>
              <a:t>&amp; dark</a:t>
            </a:r>
            <a:r>
              <a:rPr lang="en-US" sz="2400" dirty="0" smtClean="0">
                <a:solidFill>
                  <a:srgbClr val="000000"/>
                </a:solidFill>
              </a:rPr>
              <a:t> _____ </a:t>
            </a:r>
            <a:r>
              <a:rPr lang="en-US" sz="2400" dirty="0">
                <a:solidFill>
                  <a:srgbClr val="000000"/>
                </a:solidFill>
              </a:rPr>
              <a:t>leafy vegetables </a:t>
            </a:r>
            <a:r>
              <a:rPr lang="en-US" sz="2400" dirty="0" smtClean="0">
                <a:solidFill>
                  <a:srgbClr val="000000"/>
                </a:solidFill>
              </a:rPr>
              <a:t> (sweet </a:t>
            </a:r>
            <a:r>
              <a:rPr lang="en-US" sz="2400" dirty="0">
                <a:solidFill>
                  <a:srgbClr val="000000"/>
                </a:solidFill>
              </a:rPr>
              <a:t>potatoes, carrots,</a:t>
            </a:r>
            <a:r>
              <a:rPr lang="en-US" sz="2400" dirty="0" smtClean="0">
                <a:solidFill>
                  <a:srgbClr val="000000"/>
                </a:solidFill>
              </a:rPr>
              <a:t> squash, spinach</a:t>
            </a:r>
            <a:r>
              <a:rPr lang="en-US" sz="2400" dirty="0">
                <a:solidFill>
                  <a:srgbClr val="000000"/>
                </a:solidFill>
              </a:rPr>
              <a:t>, </a:t>
            </a:r>
            <a:r>
              <a:rPr lang="en-US" sz="2400" dirty="0" err="1">
                <a:solidFill>
                  <a:srgbClr val="000000"/>
                </a:solidFill>
              </a:rPr>
              <a:t>bok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choy</a:t>
            </a:r>
            <a:r>
              <a:rPr lang="en-US" sz="2400" dirty="0">
                <a:solidFill>
                  <a:srgbClr val="000000"/>
                </a:solidFill>
              </a:rPr>
              <a:t>, broccoli, apricots, mango, </a:t>
            </a:r>
            <a:r>
              <a:rPr lang="en-US" sz="2400" dirty="0" smtClean="0">
                <a:solidFill>
                  <a:srgbClr val="000000"/>
                </a:solidFill>
              </a:rPr>
              <a:t>cantaloupe)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Most abundant</a:t>
            </a:r>
            <a:r>
              <a:rPr lang="en-US" sz="3000" b="1" dirty="0" smtClean="0">
                <a:solidFill>
                  <a:srgbClr val="000000"/>
                </a:solidFill>
              </a:rPr>
              <a:t> ________________ precursor </a:t>
            </a:r>
            <a:r>
              <a:rPr lang="en-US" sz="3000" b="1" dirty="0">
                <a:solidFill>
                  <a:srgbClr val="000000"/>
                </a:solidFill>
              </a:rPr>
              <a:t>for vitamin A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Dietary</a:t>
            </a:r>
            <a:r>
              <a:rPr lang="en-US" sz="3000" b="1" dirty="0" smtClean="0">
                <a:solidFill>
                  <a:srgbClr val="000000"/>
                </a:solidFill>
              </a:rPr>
              <a:t> ______________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Measured in retinol activity</a:t>
            </a:r>
            <a:r>
              <a:rPr lang="en-US" sz="3000" b="1" dirty="0" smtClean="0">
                <a:solidFill>
                  <a:srgbClr val="000000"/>
                </a:solidFill>
              </a:rPr>
              <a:t> equivalents (____)</a:t>
            </a:r>
            <a:endParaRPr lang="en-US" sz="30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Convert B-carotene [&amp; other </a:t>
            </a:r>
            <a:r>
              <a:rPr lang="en-US" sz="2400" dirty="0" err="1">
                <a:solidFill>
                  <a:srgbClr val="000000"/>
                </a:solidFill>
              </a:rPr>
              <a:t>carotenoids</a:t>
            </a:r>
            <a:r>
              <a:rPr lang="en-US" sz="2400" dirty="0">
                <a:solidFill>
                  <a:srgbClr val="000000"/>
                </a:solidFill>
              </a:rPr>
              <a:t>] to retinol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Takes 12 </a:t>
            </a:r>
            <a:r>
              <a:rPr lang="en-US" sz="2400" dirty="0" err="1">
                <a:solidFill>
                  <a:srgbClr val="000000"/>
                </a:solidFill>
              </a:rPr>
              <a:t>ug</a:t>
            </a:r>
            <a:r>
              <a:rPr lang="en-US" sz="2400" dirty="0">
                <a:solidFill>
                  <a:srgbClr val="000000"/>
                </a:solidFill>
              </a:rPr>
              <a:t> B-carotene to equal 1 </a:t>
            </a:r>
            <a:r>
              <a:rPr lang="en-US" sz="2400" dirty="0" err="1">
                <a:solidFill>
                  <a:srgbClr val="000000"/>
                </a:solidFill>
              </a:rPr>
              <a:t>ug</a:t>
            </a:r>
            <a:r>
              <a:rPr lang="en-US" sz="2400" dirty="0">
                <a:solidFill>
                  <a:srgbClr val="000000"/>
                </a:solidFill>
              </a:rPr>
              <a:t> retinol for the body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Beta-Carotene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0" y="1250844"/>
            <a:ext cx="9144000" cy="4875319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B-carotene in </a:t>
            </a:r>
            <a:r>
              <a:rPr lang="en-US" sz="3000" b="1" dirty="0" smtClean="0">
                <a:solidFill>
                  <a:srgbClr val="000000"/>
                </a:solidFill>
              </a:rPr>
              <a:t>excess 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___________ compared </a:t>
            </a:r>
            <a:r>
              <a:rPr lang="en-US" sz="2600" dirty="0">
                <a:solidFill>
                  <a:srgbClr val="000000"/>
                </a:solidFill>
              </a:rPr>
              <a:t>to </a:t>
            </a:r>
            <a:r>
              <a:rPr lang="en-US" sz="2600" dirty="0" smtClean="0">
                <a:solidFill>
                  <a:srgbClr val="000000"/>
                </a:solidFill>
              </a:rPr>
              <a:t>retinol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Turns </a:t>
            </a:r>
            <a:r>
              <a:rPr lang="en-US" sz="2600" dirty="0">
                <a:solidFill>
                  <a:srgbClr val="000000"/>
                </a:solidFill>
              </a:rPr>
              <a:t>people bright</a:t>
            </a:r>
            <a:r>
              <a:rPr lang="en-US" sz="2600" dirty="0" smtClean="0">
                <a:solidFill>
                  <a:srgbClr val="000000"/>
                </a:solidFill>
              </a:rPr>
              <a:t> ______________ if </a:t>
            </a:r>
            <a:r>
              <a:rPr lang="en-US" sz="2600" dirty="0">
                <a:solidFill>
                  <a:srgbClr val="000000"/>
                </a:solidFill>
              </a:rPr>
              <a:t>eaten in excess</a:t>
            </a:r>
            <a:r>
              <a:rPr lang="en-US" sz="2600" dirty="0" smtClean="0">
                <a:solidFill>
                  <a:srgbClr val="000000"/>
                </a:solidFill>
              </a:rPr>
              <a:t> (due </a:t>
            </a:r>
            <a:r>
              <a:rPr lang="en-US" sz="2600" dirty="0">
                <a:solidFill>
                  <a:srgbClr val="000000"/>
                </a:solidFill>
              </a:rPr>
              <a:t>to build up in fat tissues beneath the </a:t>
            </a:r>
            <a:r>
              <a:rPr lang="en-US" sz="2600" dirty="0" smtClean="0">
                <a:solidFill>
                  <a:srgbClr val="000000"/>
                </a:solidFill>
              </a:rPr>
              <a:t>skin)</a:t>
            </a:r>
          </a:p>
          <a:p>
            <a:pPr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Rich </a:t>
            </a:r>
            <a:r>
              <a:rPr lang="en-US" sz="3000" b="1" dirty="0" smtClean="0">
                <a:solidFill>
                  <a:srgbClr val="000000"/>
                </a:solidFill>
              </a:rPr>
              <a:t>sources </a:t>
            </a:r>
            <a:r>
              <a:rPr lang="en-US" sz="3000" b="1" dirty="0">
                <a:solidFill>
                  <a:srgbClr val="000000"/>
                </a:solidFill>
              </a:rPr>
              <a:t>of B-</a:t>
            </a:r>
            <a:r>
              <a:rPr lang="en-US" sz="3000" b="1" dirty="0" smtClean="0">
                <a:solidFill>
                  <a:srgbClr val="000000"/>
                </a:solidFill>
              </a:rPr>
              <a:t>carotene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C</a:t>
            </a:r>
            <a:r>
              <a:rPr lang="en-US" sz="2400" dirty="0" smtClean="0">
                <a:solidFill>
                  <a:srgbClr val="000000"/>
                </a:solidFill>
              </a:rPr>
              <a:t>arrots</a:t>
            </a:r>
            <a:r>
              <a:rPr lang="en-US" sz="2400" dirty="0">
                <a:solidFill>
                  <a:srgbClr val="000000"/>
                </a:solidFill>
              </a:rPr>
              <a:t>, sweet potatoes/yams, pumpkins,</a:t>
            </a:r>
            <a:r>
              <a:rPr lang="en-US" sz="2400" dirty="0" smtClean="0">
                <a:solidFill>
                  <a:srgbClr val="000000"/>
                </a:solidFill>
              </a:rPr>
              <a:t> ________, </a:t>
            </a:r>
            <a:r>
              <a:rPr lang="en-US" sz="2400" dirty="0">
                <a:solidFill>
                  <a:srgbClr val="000000"/>
                </a:solidFill>
              </a:rPr>
              <a:t>cantaloupe, spinach, </a:t>
            </a:r>
            <a:r>
              <a:rPr lang="en-US" sz="2400" dirty="0" smtClean="0">
                <a:solidFill>
                  <a:srgbClr val="000000"/>
                </a:solidFill>
              </a:rPr>
              <a:t>broccoli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Other </a:t>
            </a:r>
            <a:r>
              <a:rPr lang="en-US" sz="2400" dirty="0">
                <a:solidFill>
                  <a:srgbClr val="000000"/>
                </a:solidFill>
              </a:rPr>
              <a:t>colorful veggies: red cabbage, beets, yellow corn, white yam</a:t>
            </a:r>
            <a:r>
              <a:rPr lang="en-US" sz="2400" dirty="0" smtClean="0">
                <a:solidFill>
                  <a:srgbClr val="000000"/>
                </a:solidFill>
              </a:rPr>
              <a:t> = </a:t>
            </a:r>
            <a:r>
              <a:rPr lang="en-US" sz="2400" dirty="0">
                <a:solidFill>
                  <a:srgbClr val="000000"/>
                </a:solidFill>
              </a:rPr>
              <a:t>poor sources of B-carotene</a:t>
            </a:r>
          </a:p>
          <a:p>
            <a:pPr eaLnBrk="1" hangingPunct="1"/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Beta-Carotene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704"/>
          <p:cNvPicPr>
            <a:picLocks noChangeAspect="1" noChangeArrowheads="1"/>
          </p:cNvPicPr>
          <p:nvPr/>
        </p:nvPicPr>
        <p:blipFill>
          <a:blip r:embed="rId2"/>
          <a:srcRect b="5291"/>
          <a:stretch>
            <a:fillRect/>
          </a:stretch>
        </p:blipFill>
        <p:spPr bwMode="auto">
          <a:xfrm>
            <a:off x="823913" y="36936"/>
            <a:ext cx="7481887" cy="6063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864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Eyesight and Vitamin A</a:t>
            </a:r>
          </a:p>
          <a:p>
            <a:pPr marL="914400" lvl="1" indent="-457200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Light perception at the retina (pigment _________ contains vitamin A)</a:t>
            </a:r>
          </a:p>
          <a:p>
            <a:pPr marL="914400" lvl="1" indent="-457200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Maintains healthy crystal-clear cornea</a:t>
            </a:r>
          </a:p>
          <a:p>
            <a:pPr marL="914400" lvl="1" indent="-457200" eaLnBrk="1" hangingPunct="1">
              <a:spcBef>
                <a:spcPts val="0"/>
              </a:spcBef>
              <a:buNone/>
            </a:pPr>
            <a:endParaRPr lang="en-US" sz="2400" dirty="0" smtClean="0"/>
          </a:p>
          <a:p>
            <a:pPr marL="514350" indent="-457200">
              <a:spcBef>
                <a:spcPts val="0"/>
              </a:spcBef>
            </a:pPr>
            <a:r>
              <a:rPr lang="en-US" sz="3000" b="1" dirty="0" smtClean="0"/>
              <a:t>Process of Eyesight</a:t>
            </a:r>
          </a:p>
          <a:p>
            <a:pPr marL="914400" lvl="1" indent="-457200">
              <a:spcBef>
                <a:spcPts val="0"/>
              </a:spcBef>
            </a:pPr>
            <a:r>
              <a:rPr lang="en-US" sz="2400" dirty="0" smtClean="0"/>
              <a:t>When </a:t>
            </a:r>
            <a:r>
              <a:rPr lang="en-US" sz="2400" dirty="0"/>
              <a:t>light hits the eye, it bleaches the </a:t>
            </a:r>
            <a:r>
              <a:rPr lang="en-US" sz="2400" dirty="0" err="1" smtClean="0"/>
              <a:t>rhodopsin</a:t>
            </a:r>
            <a:r>
              <a:rPr lang="en-US" sz="2400" dirty="0" smtClean="0"/>
              <a:t> </a:t>
            </a:r>
            <a:r>
              <a:rPr lang="en-US" sz="2400" dirty="0"/>
              <a:t>and a piece of vitamin A</a:t>
            </a:r>
            <a:r>
              <a:rPr lang="en-US" sz="2400" dirty="0" smtClean="0"/>
              <a:t> _________, </a:t>
            </a:r>
            <a:r>
              <a:rPr lang="en-US" sz="2400" dirty="0"/>
              <a:t>which conveys the sensation of sight to the optic center of the </a:t>
            </a:r>
            <a:r>
              <a:rPr lang="en-US" sz="2400" dirty="0" smtClean="0"/>
              <a:t>brain</a:t>
            </a:r>
          </a:p>
          <a:p>
            <a:pPr marL="914400" lvl="1" indent="-457200">
              <a:spcBef>
                <a:spcPts val="0"/>
              </a:spcBef>
            </a:pPr>
            <a:r>
              <a:rPr lang="en-US" sz="2400" dirty="0" smtClean="0"/>
              <a:t>New </a:t>
            </a:r>
            <a:r>
              <a:rPr lang="en-US" sz="2400" dirty="0"/>
              <a:t>vitamin A is needed to replace the part that breaks </a:t>
            </a:r>
            <a:r>
              <a:rPr lang="en-US" sz="2400" dirty="0" smtClean="0"/>
              <a:t>off</a:t>
            </a:r>
          </a:p>
          <a:p>
            <a:pPr marL="914400" lvl="1" indent="-457200">
              <a:spcBef>
                <a:spcPts val="0"/>
              </a:spcBef>
            </a:pPr>
            <a:r>
              <a:rPr lang="en-US" sz="2400" dirty="0" smtClean="0"/>
              <a:t>If </a:t>
            </a:r>
            <a:r>
              <a:rPr lang="en-US" sz="2400" dirty="0"/>
              <a:t>deficient in </a:t>
            </a:r>
            <a:r>
              <a:rPr lang="en-US" sz="2400" dirty="0" smtClean="0"/>
              <a:t>vitamin A: </a:t>
            </a:r>
            <a:r>
              <a:rPr lang="en-US" sz="2400" dirty="0"/>
              <a:t>lack in recovery of vitamin A = flash of light occurs =</a:t>
            </a:r>
            <a:r>
              <a:rPr lang="en-US" sz="2400" dirty="0" smtClean="0"/>
              <a:t> _____________________</a:t>
            </a:r>
          </a:p>
          <a:p>
            <a:pPr marL="914400" lvl="1" indent="-457200" eaLnBrk="1" hangingPunct="1">
              <a:lnSpc>
                <a:spcPct val="80000"/>
              </a:lnSpc>
              <a:buFont typeface="Wingdings" charset="2"/>
              <a:buNone/>
            </a:pPr>
            <a:endParaRPr lang="en-US" sz="2400" dirty="0"/>
          </a:p>
          <a:p>
            <a:pPr marL="914400" lvl="1" indent="-457200" eaLnBrk="1" hangingPunct="1">
              <a:lnSpc>
                <a:spcPct val="80000"/>
              </a:lnSpc>
            </a:pP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Functions of 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0" y="1058408"/>
            <a:ext cx="9144000" cy="503759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3000" b="1" dirty="0"/>
              <a:t>Progressive with Deficiency</a:t>
            </a:r>
          </a:p>
          <a:p>
            <a:pPr lvl="1"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2400" b="1" dirty="0" err="1"/>
              <a:t>Keratinization</a:t>
            </a:r>
            <a:r>
              <a:rPr lang="en-US" sz="2400" b="1" dirty="0"/>
              <a:t> </a:t>
            </a:r>
            <a:r>
              <a:rPr lang="en-US" sz="2400" dirty="0"/>
              <a:t>of the cornea: protein </a:t>
            </a:r>
            <a:r>
              <a:rPr lang="en-US" sz="2400" smtClean="0"/>
              <a:t>“</a:t>
            </a:r>
            <a:r>
              <a:rPr lang="en-US" sz="2400" smtClean="0"/>
              <a:t>_____” </a:t>
            </a:r>
            <a:r>
              <a:rPr lang="en-US" sz="2400" dirty="0"/>
              <a:t>accumulates in the cornea</a:t>
            </a:r>
            <a:endParaRPr lang="en-US" sz="2400" dirty="0" smtClean="0"/>
          </a:p>
          <a:p>
            <a:pPr lvl="1"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2400" b="1" dirty="0" smtClean="0"/>
              <a:t>___________</a:t>
            </a:r>
            <a:r>
              <a:rPr lang="en-US" sz="2400" dirty="0" smtClean="0"/>
              <a:t>: </a:t>
            </a:r>
            <a:r>
              <a:rPr lang="en-US" sz="2400" dirty="0"/>
              <a:t>drying of the cornea</a:t>
            </a:r>
          </a:p>
          <a:p>
            <a:pPr lvl="1"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2400" b="1" dirty="0" err="1"/>
              <a:t>Xerophthalmia</a:t>
            </a:r>
            <a:r>
              <a:rPr lang="en-US" sz="2400" b="1" dirty="0"/>
              <a:t>: </a:t>
            </a:r>
            <a:r>
              <a:rPr lang="en-US" sz="2400" dirty="0"/>
              <a:t>thickening of the cornea and permanent </a:t>
            </a:r>
            <a:r>
              <a:rPr lang="en-US" sz="2400" dirty="0" smtClean="0"/>
              <a:t>blindness</a:t>
            </a:r>
          </a:p>
          <a:p>
            <a:pPr lvl="1"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2400" b="1" dirty="0" smtClean="0"/>
              <a:t>_________ </a:t>
            </a:r>
            <a:r>
              <a:rPr lang="en-US" sz="2400" b="1" dirty="0"/>
              <a:t>degeneration</a:t>
            </a:r>
            <a:r>
              <a:rPr lang="en-US" sz="2400" dirty="0" smtClean="0"/>
              <a:t> (in </a:t>
            </a:r>
            <a:r>
              <a:rPr lang="en-US" sz="2400" dirty="0"/>
              <a:t>the </a:t>
            </a:r>
            <a:r>
              <a:rPr lang="en-US" sz="2400" dirty="0" smtClean="0"/>
              <a:t>elderly): </a:t>
            </a:r>
            <a:r>
              <a:rPr lang="en-US" sz="2400" dirty="0"/>
              <a:t>loss of the central focus of vision in the retina; macula’s protective yellow pigment provided by B-carotene &amp; other </a:t>
            </a:r>
            <a:r>
              <a:rPr lang="en-US" sz="2400" dirty="0" err="1"/>
              <a:t>carotenoids</a:t>
            </a:r>
            <a:endParaRPr lang="en-US" sz="2400" dirty="0"/>
          </a:p>
          <a:p>
            <a:pPr lvl="1" eaLnBrk="1" hangingPunct="1">
              <a:lnSpc>
                <a:spcPct val="110000"/>
              </a:lnSpc>
              <a:spcBef>
                <a:spcPts val="0"/>
              </a:spcBef>
            </a:pPr>
            <a:endParaRPr lang="en-US" sz="2400" dirty="0"/>
          </a:p>
          <a:p>
            <a:pPr eaLnBrk="1" hangingPunct="1">
              <a:lnSpc>
                <a:spcPct val="110000"/>
              </a:lnSpc>
              <a:spcBef>
                <a:spcPts val="0"/>
              </a:spcBef>
            </a:pPr>
            <a:r>
              <a:rPr lang="en-US" sz="3000" b="1" dirty="0" smtClean="0"/>
              <a:t>Prevention</a:t>
            </a:r>
            <a:endParaRPr lang="en-US" sz="3000" dirty="0" smtClean="0"/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Capsules </a:t>
            </a:r>
            <a:r>
              <a:rPr lang="en-US" sz="2400" dirty="0"/>
              <a:t>providing 60,000 </a:t>
            </a:r>
            <a:r>
              <a:rPr lang="en-US" sz="2400" dirty="0" err="1"/>
              <a:t>ug</a:t>
            </a:r>
            <a:r>
              <a:rPr lang="en-US" sz="2400" dirty="0"/>
              <a:t> 2x a year; regular intake of</a:t>
            </a:r>
            <a:r>
              <a:rPr lang="en-US" sz="2400" dirty="0" smtClean="0"/>
              <a:t> F&amp;V</a:t>
            </a:r>
            <a:endParaRPr lang="en-US" sz="2400" dirty="0"/>
          </a:p>
          <a:p>
            <a:pPr lvl="1"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  <a:p>
            <a:pPr lvl="1"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/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9006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Deficiency &amp; Eyesight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7unb"/>
          <p:cNvPicPr>
            <a:picLocks noChangeAspect="1" noChangeArrowheads="1"/>
          </p:cNvPicPr>
          <p:nvPr/>
        </p:nvPicPr>
        <p:blipFill>
          <a:blip r:embed="rId2"/>
          <a:srcRect t="2645" b="5291"/>
          <a:stretch>
            <a:fillRect/>
          </a:stretch>
        </p:blipFill>
        <p:spPr bwMode="auto">
          <a:xfrm>
            <a:off x="762000" y="92796"/>
            <a:ext cx="7543800" cy="596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7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680" y="377119"/>
            <a:ext cx="8915400" cy="5560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0" y="1193114"/>
            <a:ext cx="9144000" cy="4933049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Gene </a:t>
            </a:r>
            <a:r>
              <a:rPr lang="en-US" sz="3000" b="1" dirty="0" smtClean="0">
                <a:solidFill>
                  <a:srgbClr val="000000"/>
                </a:solidFill>
              </a:rPr>
              <a:t>expression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b="1" dirty="0" smtClean="0">
                <a:solidFill>
                  <a:srgbClr val="000000"/>
                </a:solidFill>
              </a:rPr>
              <a:t>______________ </a:t>
            </a:r>
            <a:r>
              <a:rPr lang="en-US" sz="2400" dirty="0" smtClean="0">
                <a:solidFill>
                  <a:srgbClr val="000000"/>
                </a:solidFill>
              </a:rPr>
              <a:t>regulates </a:t>
            </a:r>
            <a:r>
              <a:rPr lang="en-US" sz="2400" dirty="0">
                <a:solidFill>
                  <a:srgbClr val="000000"/>
                </a:solidFill>
              </a:rPr>
              <a:t>activities of genes that direct the synthesis of proteins &amp; enzymes (thus, affecting metabolic activities of tissues)</a:t>
            </a:r>
          </a:p>
          <a:p>
            <a:pPr lvl="1" eaLnBrk="1" hangingPunct="1">
              <a:spcBef>
                <a:spcPts val="0"/>
              </a:spcBef>
            </a:pPr>
            <a:endParaRPr lang="en-US" sz="24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b="1" dirty="0">
                <a:solidFill>
                  <a:srgbClr val="000000"/>
                </a:solidFill>
              </a:rPr>
              <a:t>Analogy: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</a:p>
          <a:p>
            <a:pPr lvl="2" eaLnBrk="1" hangingPunct="1">
              <a:spcBef>
                <a:spcPts val="0"/>
              </a:spcBef>
            </a:pPr>
            <a:r>
              <a:rPr lang="en-US" dirty="0">
                <a:solidFill>
                  <a:srgbClr val="000000"/>
                </a:solidFill>
              </a:rPr>
              <a:t>Car alone </a:t>
            </a:r>
            <a:r>
              <a:rPr lang="en-US" dirty="0" smtClean="0">
                <a:solidFill>
                  <a:srgbClr val="000000"/>
                </a:solidFill>
              </a:rPr>
              <a:t>can’t </a:t>
            </a:r>
            <a:r>
              <a:rPr lang="en-US" dirty="0">
                <a:solidFill>
                  <a:srgbClr val="000000"/>
                </a:solidFill>
              </a:rPr>
              <a:t>take you across town – need</a:t>
            </a:r>
            <a:r>
              <a:rPr lang="en-US" dirty="0" smtClean="0">
                <a:solidFill>
                  <a:srgbClr val="000000"/>
                </a:solidFill>
              </a:rPr>
              <a:t> a key in </a:t>
            </a:r>
            <a:r>
              <a:rPr lang="en-US" dirty="0">
                <a:solidFill>
                  <a:srgbClr val="000000"/>
                </a:solidFill>
              </a:rPr>
              <a:t>the ignition to start the motor</a:t>
            </a:r>
          </a:p>
          <a:p>
            <a:pPr lvl="2" eaLnBrk="1" hangingPunct="1">
              <a:spcBef>
                <a:spcPts val="0"/>
              </a:spcBef>
            </a:pPr>
            <a:r>
              <a:rPr lang="en-US" dirty="0">
                <a:solidFill>
                  <a:srgbClr val="000000"/>
                </a:solidFill>
              </a:rPr>
              <a:t>Having the machinery to make genes is not enough, need </a:t>
            </a:r>
            <a:r>
              <a:rPr lang="en-US" dirty="0" err="1">
                <a:solidFill>
                  <a:srgbClr val="000000"/>
                </a:solidFill>
              </a:rPr>
              <a:t>retonoic</a:t>
            </a:r>
            <a:r>
              <a:rPr lang="en-US" dirty="0">
                <a:solidFill>
                  <a:srgbClr val="000000"/>
                </a:solidFill>
              </a:rPr>
              <a:t> acid to activate and deactivate</a:t>
            </a:r>
            <a:r>
              <a:rPr lang="en-US" dirty="0" smtClean="0">
                <a:solidFill>
                  <a:srgbClr val="000000"/>
                </a:solidFill>
              </a:rPr>
              <a:t> ________</a:t>
            </a:r>
          </a:p>
          <a:p>
            <a:pPr eaLnBrk="1" hangingPunct="1">
              <a:lnSpc>
                <a:spcPct val="90000"/>
              </a:lnSpc>
            </a:pPr>
            <a:endParaRPr lang="en-CA" sz="25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Functions of 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8404"/>
            <a:ext cx="9144000" cy="52578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Skin &amp; body </a:t>
            </a:r>
            <a:r>
              <a:rPr lang="en-US" sz="3000" b="1" dirty="0" smtClean="0">
                <a:solidFill>
                  <a:srgbClr val="000000"/>
                </a:solidFill>
              </a:rPr>
              <a:t>linings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____________ </a:t>
            </a:r>
            <a:r>
              <a:rPr lang="en-US" sz="2400" dirty="0">
                <a:solidFill>
                  <a:srgbClr val="000000"/>
                </a:solidFill>
              </a:rPr>
              <a:t>cells (external skin &amp; protective linings of the lungs, intestines, vagina, urinary tract, &amp; bladder) need vitamin </a:t>
            </a:r>
            <a:r>
              <a:rPr lang="en-US" sz="2400" dirty="0" smtClean="0">
                <a:solidFill>
                  <a:srgbClr val="000000"/>
                </a:solidFill>
              </a:rPr>
              <a:t>A</a:t>
            </a:r>
          </a:p>
          <a:p>
            <a:pPr lvl="1"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Serve as protective barriers to infection by bacteria and to damage from other sources</a:t>
            </a:r>
          </a:p>
          <a:p>
            <a:pPr eaLnBrk="1" hangingPunct="1">
              <a:spcBef>
                <a:spcPts val="0"/>
              </a:spcBef>
            </a:pPr>
            <a:endParaRPr lang="en-US" sz="24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Major </a:t>
            </a:r>
            <a:r>
              <a:rPr lang="en-US" sz="3000" b="1" dirty="0" smtClean="0">
                <a:solidFill>
                  <a:srgbClr val="000000"/>
                </a:solidFill>
              </a:rPr>
              <a:t>antioxidant</a:t>
            </a:r>
          </a:p>
          <a:p>
            <a:pPr lvl="2" eaLnBrk="1" hangingPunct="1">
              <a:spcBef>
                <a:spcPts val="0"/>
              </a:spcBef>
            </a:pPr>
            <a:r>
              <a:rPr lang="en-US" dirty="0" smtClean="0">
                <a:solidFill>
                  <a:srgbClr val="000000"/>
                </a:solidFill>
              </a:rPr>
              <a:t>____________ (together </a:t>
            </a:r>
            <a:r>
              <a:rPr lang="en-US" dirty="0">
                <a:solidFill>
                  <a:srgbClr val="000000"/>
                </a:solidFill>
              </a:rPr>
              <a:t>with vitamins C &amp; E, </a:t>
            </a:r>
            <a:r>
              <a:rPr lang="en-US" dirty="0" smtClean="0">
                <a:solidFill>
                  <a:srgbClr val="000000"/>
                </a:solidFill>
              </a:rPr>
              <a:t>selenium)</a:t>
            </a:r>
          </a:p>
          <a:p>
            <a:pPr eaLnBrk="1" hangingPunct="1">
              <a:spcBef>
                <a:spcPts val="0"/>
              </a:spcBef>
            </a:pPr>
            <a:endParaRPr lang="en-US" sz="2800" dirty="0"/>
          </a:p>
          <a:p>
            <a:pPr lvl="1" eaLnBrk="1" hangingPunct="1"/>
            <a:endParaRPr lang="en-US" dirty="0"/>
          </a:p>
          <a:p>
            <a:pPr eaLnBrk="1" hangingPunct="1"/>
            <a:endParaRPr lang="en-US" dirty="0"/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Functions of 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0" y="1231602"/>
            <a:ext cx="9144000" cy="4894561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_______________________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Allows each type of cell to mature and perform a particular function, e.g., goblet cells produce mucus</a:t>
            </a:r>
            <a:r>
              <a:rPr lang="en-US" sz="2400" dirty="0" smtClean="0">
                <a:solidFill>
                  <a:srgbClr val="000000"/>
                </a:solidFill>
              </a:rPr>
              <a:t> (in lungs) </a:t>
            </a:r>
            <a:r>
              <a:rPr lang="en-US" sz="2400" dirty="0">
                <a:solidFill>
                  <a:srgbClr val="000000"/>
                </a:solidFill>
              </a:rPr>
              <a:t>to protect it from respiratory </a:t>
            </a:r>
            <a:r>
              <a:rPr lang="en-US" sz="2400" dirty="0" smtClean="0">
                <a:solidFill>
                  <a:srgbClr val="000000"/>
                </a:solidFill>
              </a:rPr>
              <a:t>infections</a:t>
            </a:r>
          </a:p>
          <a:p>
            <a:pPr lvl="1"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 err="1">
                <a:solidFill>
                  <a:srgbClr val="000000"/>
                </a:solidFill>
              </a:rPr>
              <a:t>Keratinization</a:t>
            </a:r>
            <a:r>
              <a:rPr lang="en-US" sz="2400" dirty="0">
                <a:solidFill>
                  <a:srgbClr val="000000"/>
                </a:solidFill>
              </a:rPr>
              <a:t> can occur in the wrong place (see next slide)</a:t>
            </a:r>
          </a:p>
          <a:p>
            <a:pPr lvl="2" eaLnBrk="1" hangingPunct="1">
              <a:spcBef>
                <a:spcPts val="0"/>
              </a:spcBef>
            </a:pPr>
            <a:r>
              <a:rPr lang="en-US" dirty="0">
                <a:solidFill>
                  <a:srgbClr val="000000"/>
                </a:solidFill>
              </a:rPr>
              <a:t>Makes the surface hard/dry/</a:t>
            </a:r>
            <a:r>
              <a:rPr lang="en-US" dirty="0" smtClean="0">
                <a:solidFill>
                  <a:srgbClr val="000000"/>
                </a:solidFill>
              </a:rPr>
              <a:t>cracked, which can increase risk </a:t>
            </a:r>
            <a:r>
              <a:rPr lang="en-US" dirty="0">
                <a:solidFill>
                  <a:srgbClr val="000000"/>
                </a:solidFill>
              </a:rPr>
              <a:t>of</a:t>
            </a:r>
            <a:r>
              <a:rPr lang="en-US" dirty="0" smtClean="0">
                <a:solidFill>
                  <a:srgbClr val="000000"/>
                </a:solidFill>
              </a:rPr>
              <a:t> ______________</a:t>
            </a:r>
          </a:p>
          <a:p>
            <a:pPr lvl="2" eaLnBrk="1" hangingPunct="1">
              <a:spcBef>
                <a:spcPts val="0"/>
              </a:spcBef>
            </a:pPr>
            <a:endParaRPr lang="en-US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Links to</a:t>
            </a:r>
            <a:r>
              <a:rPr lang="en-US" sz="2400" dirty="0" smtClean="0">
                <a:solidFill>
                  <a:srgbClr val="000000"/>
                </a:solidFill>
              </a:rPr>
              <a:t> ______, </a:t>
            </a:r>
            <a:r>
              <a:rPr lang="en-US" sz="2400" dirty="0">
                <a:solidFill>
                  <a:srgbClr val="000000"/>
                </a:solidFill>
              </a:rPr>
              <a:t>esp. role of retinoic acid in regulating genes that may suppress or even reverse malignant cell changes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Functions of 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7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488"/>
            <a:ext cx="8585202" cy="601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“Anti</a:t>
            </a:r>
            <a:r>
              <a:rPr lang="en-US" sz="2400" dirty="0">
                <a:solidFill>
                  <a:srgbClr val="000000"/>
                </a:solidFill>
              </a:rPr>
              <a:t>-infective” vitamin </a:t>
            </a:r>
            <a:r>
              <a:rPr lang="en-US" sz="2400" dirty="0" smtClean="0">
                <a:solidFill>
                  <a:srgbClr val="000000"/>
                </a:solidFill>
              </a:rPr>
              <a:t>due to </a:t>
            </a:r>
            <a:r>
              <a:rPr lang="en-US" sz="2400" dirty="0">
                <a:solidFill>
                  <a:srgbClr val="000000"/>
                </a:solidFill>
              </a:rPr>
              <a:t>many roles in body’s </a:t>
            </a:r>
            <a:r>
              <a:rPr lang="en-US" sz="2400" dirty="0" smtClean="0">
                <a:solidFill>
                  <a:srgbClr val="000000"/>
                </a:solidFill>
              </a:rPr>
              <a:t>defenses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Epithelial </a:t>
            </a:r>
            <a:r>
              <a:rPr lang="en-US" sz="2400" dirty="0" smtClean="0">
                <a:solidFill>
                  <a:srgbClr val="000000"/>
                </a:solidFill>
              </a:rPr>
              <a:t>tissue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Regulation of genes that produce proteins involved in immunity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</a:p>
          <a:p>
            <a:pPr lvl="1"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Assists in dismantling of bone for remodeling</a:t>
            </a:r>
            <a:r>
              <a:rPr lang="en-US" sz="2400" dirty="0" smtClean="0">
                <a:solidFill>
                  <a:srgbClr val="000000"/>
                </a:solidFill>
              </a:rPr>
              <a:t> (supports </a:t>
            </a:r>
            <a:r>
              <a:rPr lang="en-US" sz="2400" dirty="0">
                <a:solidFill>
                  <a:srgbClr val="000000"/>
                </a:solidFill>
              </a:rPr>
              <a:t>bone </a:t>
            </a:r>
            <a:r>
              <a:rPr lang="en-US" sz="2400" dirty="0" smtClean="0">
                <a:solidFill>
                  <a:srgbClr val="000000"/>
                </a:solidFill>
              </a:rPr>
              <a:t>growth)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Deficiency in</a:t>
            </a:r>
            <a:r>
              <a:rPr lang="en-US" sz="2400" dirty="0" smtClean="0">
                <a:solidFill>
                  <a:srgbClr val="000000"/>
                </a:solidFill>
              </a:rPr>
              <a:t> __________ </a:t>
            </a:r>
            <a:r>
              <a:rPr lang="en-US" sz="2400" dirty="0">
                <a:solidFill>
                  <a:srgbClr val="000000"/>
                </a:solidFill>
              </a:rPr>
              <a:t>evidenced in poor growth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Functions of Vitamin A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79160"/>
            <a:ext cx="8991600" cy="51816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Amounts of vitamin A needed</a:t>
            </a:r>
            <a:r>
              <a:rPr lang="en-US" sz="3000" b="1" dirty="0" smtClean="0">
                <a:solidFill>
                  <a:srgbClr val="000000"/>
                </a:solidFill>
              </a:rPr>
              <a:t> is </a:t>
            </a:r>
            <a:r>
              <a:rPr lang="en-US" sz="3000" b="1" dirty="0">
                <a:solidFill>
                  <a:srgbClr val="000000"/>
                </a:solidFill>
              </a:rPr>
              <a:t>proportional to</a:t>
            </a:r>
            <a:r>
              <a:rPr lang="en-US" sz="3000" b="1" dirty="0" smtClean="0">
                <a:solidFill>
                  <a:srgbClr val="000000"/>
                </a:solidFill>
              </a:rPr>
              <a:t> _______________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RDA</a:t>
            </a:r>
            <a:r>
              <a:rPr lang="en-US" sz="3000" dirty="0">
                <a:solidFill>
                  <a:srgbClr val="000000"/>
                </a:solidFill>
              </a:rPr>
              <a:t> – 700 </a:t>
            </a:r>
            <a:r>
              <a:rPr lang="en-US" sz="3000" dirty="0" err="1">
                <a:solidFill>
                  <a:srgbClr val="000000"/>
                </a:solidFill>
              </a:rPr>
              <a:t>ug</a:t>
            </a:r>
            <a:r>
              <a:rPr lang="en-US" sz="3000" dirty="0">
                <a:solidFill>
                  <a:srgbClr val="000000"/>
                </a:solidFill>
              </a:rPr>
              <a:t> RAE/</a:t>
            </a:r>
            <a:r>
              <a:rPr lang="en-US" sz="3000" dirty="0" smtClean="0">
                <a:solidFill>
                  <a:srgbClr val="000000"/>
                </a:solidFill>
              </a:rPr>
              <a:t>day (females); </a:t>
            </a:r>
            <a:r>
              <a:rPr lang="en-US" sz="3000" dirty="0">
                <a:solidFill>
                  <a:srgbClr val="000000"/>
                </a:solidFill>
              </a:rPr>
              <a:t>900 </a:t>
            </a:r>
            <a:r>
              <a:rPr lang="en-US" sz="3000" dirty="0" err="1">
                <a:solidFill>
                  <a:srgbClr val="000000"/>
                </a:solidFill>
              </a:rPr>
              <a:t>ug</a:t>
            </a:r>
            <a:r>
              <a:rPr lang="en-US" sz="3000" dirty="0">
                <a:solidFill>
                  <a:srgbClr val="000000"/>
                </a:solidFill>
              </a:rPr>
              <a:t> RAE/</a:t>
            </a:r>
            <a:r>
              <a:rPr lang="en-US" sz="3000" dirty="0" smtClean="0">
                <a:solidFill>
                  <a:srgbClr val="000000"/>
                </a:solidFill>
              </a:rPr>
              <a:t>day (males)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b="1" dirty="0">
                <a:solidFill>
                  <a:srgbClr val="000000"/>
                </a:solidFill>
              </a:rPr>
              <a:t>RAE</a:t>
            </a:r>
            <a:r>
              <a:rPr lang="en-US" sz="2400" dirty="0">
                <a:solidFill>
                  <a:srgbClr val="000000"/>
                </a:solidFill>
              </a:rPr>
              <a:t> = retinol activity equivalents (</a:t>
            </a:r>
            <a:r>
              <a:rPr lang="en-US" sz="2400" dirty="0" smtClean="0">
                <a:solidFill>
                  <a:srgbClr val="000000"/>
                </a:solidFill>
              </a:rPr>
              <a:t>considers </a:t>
            </a:r>
            <a:r>
              <a:rPr lang="en-US" sz="2400" dirty="0">
                <a:solidFill>
                  <a:srgbClr val="000000"/>
                </a:solidFill>
              </a:rPr>
              <a:t>amounts from B-carotene &amp; </a:t>
            </a:r>
            <a:r>
              <a:rPr lang="en-US" sz="2400" dirty="0" smtClean="0">
                <a:solidFill>
                  <a:srgbClr val="000000"/>
                </a:solidFill>
              </a:rPr>
              <a:t>precursors)</a:t>
            </a:r>
            <a:endParaRPr lang="en-US" sz="2400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 </a:t>
            </a:r>
            <a:r>
              <a:rPr lang="en-US" sz="3000" b="1" dirty="0">
                <a:solidFill>
                  <a:srgbClr val="000000"/>
                </a:solidFill>
              </a:rPr>
              <a:t>in the body, </a:t>
            </a:r>
            <a:r>
              <a:rPr lang="en-US" sz="3000" dirty="0">
                <a:solidFill>
                  <a:srgbClr val="000000"/>
                </a:solidFill>
              </a:rPr>
              <a:t>so average intake does not need to be from daily intake, but overall intake</a:t>
            </a:r>
          </a:p>
          <a:p>
            <a:pPr eaLnBrk="1" hangingPunct="1">
              <a:lnSpc>
                <a:spcPct val="9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35382"/>
            <a:ext cx="9144000" cy="4913805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UL – 3000 </a:t>
            </a:r>
            <a:r>
              <a:rPr lang="en-US" sz="3000" b="1" dirty="0" err="1">
                <a:solidFill>
                  <a:srgbClr val="000000"/>
                </a:solidFill>
              </a:rPr>
              <a:t>ug</a:t>
            </a:r>
            <a:r>
              <a:rPr lang="en-US" sz="3000" b="1" dirty="0">
                <a:solidFill>
                  <a:srgbClr val="000000"/>
                </a:solidFill>
              </a:rPr>
              <a:t> RAE/</a:t>
            </a:r>
            <a:r>
              <a:rPr lang="en-US" sz="3000" b="1" dirty="0" smtClean="0">
                <a:solidFill>
                  <a:srgbClr val="000000"/>
                </a:solidFill>
              </a:rPr>
              <a:t>day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From ________ </a:t>
            </a:r>
            <a:r>
              <a:rPr lang="en-US" sz="2600" dirty="0">
                <a:solidFill>
                  <a:srgbClr val="000000"/>
                </a:solidFill>
              </a:rPr>
              <a:t>(preformed vitamin) only – avoid supplements exceeding this (adults 18 yrs +</a:t>
            </a:r>
            <a:r>
              <a:rPr lang="en-US" sz="2600" dirty="0" smtClean="0">
                <a:solidFill>
                  <a:srgbClr val="000000"/>
                </a:solidFill>
              </a:rPr>
              <a:t>)</a:t>
            </a:r>
          </a:p>
          <a:p>
            <a:pPr lvl="1">
              <a:spcBef>
                <a:spcPts val="0"/>
              </a:spcBef>
            </a:pPr>
            <a:endParaRPr 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IU (international unit) = 0.3 </a:t>
            </a:r>
            <a:r>
              <a:rPr lang="en-US" sz="3000" b="1" dirty="0" err="1">
                <a:solidFill>
                  <a:srgbClr val="000000"/>
                </a:solidFill>
              </a:rPr>
              <a:t>ug</a:t>
            </a:r>
            <a:r>
              <a:rPr lang="en-US" sz="3000" b="1" dirty="0">
                <a:solidFill>
                  <a:srgbClr val="000000"/>
                </a:solidFill>
              </a:rPr>
              <a:t> </a:t>
            </a:r>
            <a:r>
              <a:rPr lang="en-US" sz="3000" b="1" dirty="0" smtClean="0">
                <a:solidFill>
                  <a:srgbClr val="000000"/>
                </a:solidFill>
              </a:rPr>
              <a:t>retinol 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Ensure </a:t>
            </a:r>
            <a:r>
              <a:rPr lang="en-US" sz="2600" dirty="0">
                <a:solidFill>
                  <a:srgbClr val="000000"/>
                </a:solidFill>
              </a:rPr>
              <a:t>you convert appropriately between food and </a:t>
            </a:r>
            <a:r>
              <a:rPr lang="en-US" sz="2600" dirty="0" smtClean="0">
                <a:solidFill>
                  <a:srgbClr val="000000"/>
                </a:solidFill>
              </a:rPr>
              <a:t>supplements</a:t>
            </a:r>
          </a:p>
          <a:p>
            <a:pPr lvl="1">
              <a:spcBef>
                <a:spcPts val="0"/>
              </a:spcBef>
            </a:pPr>
            <a:endParaRPr 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dirty="0">
                <a:solidFill>
                  <a:srgbClr val="000000"/>
                </a:solidFill>
              </a:rPr>
              <a:t>Recommendations easily reached through</a:t>
            </a:r>
            <a:r>
              <a:rPr lang="en-US" sz="3000" dirty="0" smtClean="0">
                <a:solidFill>
                  <a:srgbClr val="000000"/>
                </a:solidFill>
              </a:rPr>
              <a:t> _____ ______ </a:t>
            </a:r>
            <a:r>
              <a:rPr lang="en-US" sz="3000" dirty="0">
                <a:solidFill>
                  <a:srgbClr val="000000"/>
                </a:solidFill>
              </a:rPr>
              <a:t>in healthy balanced diet from retinol and beta-carotene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1448"/>
            <a:ext cx="9144000" cy="57150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Via</a:t>
            </a:r>
            <a:r>
              <a:rPr lang="en-US" sz="3000" b="1" dirty="0" smtClean="0">
                <a:solidFill>
                  <a:srgbClr val="000000"/>
                </a:solidFill>
              </a:rPr>
              <a:t> __________ </a:t>
            </a:r>
            <a:r>
              <a:rPr lang="en-US" sz="3000" b="1" dirty="0">
                <a:solidFill>
                  <a:srgbClr val="000000"/>
                </a:solidFill>
              </a:rPr>
              <a:t>or</a:t>
            </a:r>
            <a:r>
              <a:rPr lang="en-US" sz="3000" b="1" dirty="0" smtClean="0">
                <a:solidFill>
                  <a:srgbClr val="000000"/>
                </a:solidFill>
              </a:rPr>
              <a:t> _______________ </a:t>
            </a:r>
            <a:r>
              <a:rPr lang="en-US" sz="3000" b="1" dirty="0">
                <a:solidFill>
                  <a:srgbClr val="000000"/>
                </a:solidFill>
              </a:rPr>
              <a:t>(and liver</a:t>
            </a:r>
            <a:r>
              <a:rPr lang="en-US" sz="3000" b="1" dirty="0" smtClean="0">
                <a:solidFill>
                  <a:srgbClr val="000000"/>
                </a:solidFill>
              </a:rPr>
              <a:t>)</a:t>
            </a:r>
          </a:p>
          <a:p>
            <a:pPr eaLnBrk="1" hangingPunct="1">
              <a:spcBef>
                <a:spcPts val="0"/>
              </a:spcBef>
            </a:pPr>
            <a:endParaRPr lang="en-US" sz="24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Early symptoms of </a:t>
            </a:r>
            <a:r>
              <a:rPr lang="en-US" sz="3000" b="1" dirty="0" smtClean="0">
                <a:solidFill>
                  <a:srgbClr val="000000"/>
                </a:solidFill>
              </a:rPr>
              <a:t>overdose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Loss </a:t>
            </a:r>
            <a:r>
              <a:rPr lang="en-US" sz="2400" dirty="0">
                <a:solidFill>
                  <a:srgbClr val="000000"/>
                </a:solidFill>
              </a:rPr>
              <a:t>of appetite, blurred vision, growth failure in children, headache, itching of the skin, irritability,</a:t>
            </a:r>
            <a:r>
              <a:rPr lang="en-US" sz="2400" dirty="0" smtClean="0">
                <a:solidFill>
                  <a:srgbClr val="000000"/>
                </a:solidFill>
              </a:rPr>
              <a:t> ________________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Other </a:t>
            </a:r>
            <a:r>
              <a:rPr lang="en-US" sz="3000" b="1" dirty="0" smtClean="0">
                <a:solidFill>
                  <a:srgbClr val="000000"/>
                </a:solidFill>
              </a:rPr>
              <a:t>signs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Abdominal </a:t>
            </a:r>
            <a:r>
              <a:rPr lang="en-US" sz="2400" dirty="0">
                <a:solidFill>
                  <a:srgbClr val="000000"/>
                </a:solidFill>
              </a:rPr>
              <a:t>pain, hair loss, joint pain, stunted growth, bone &amp; muscle soreness, cessation of menstruation, nausea, diarrhea, rashes, damage to the liver, enlargement of the spleen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Toxicity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0" y="1173870"/>
            <a:ext cx="9144000" cy="4817586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3-4x </a:t>
            </a:r>
            <a:r>
              <a:rPr lang="en-US" sz="3000" b="1" dirty="0">
                <a:solidFill>
                  <a:srgbClr val="000000"/>
                </a:solidFill>
              </a:rPr>
              <a:t>RDA in </a:t>
            </a:r>
            <a:r>
              <a:rPr lang="en-US" sz="3000" b="1" dirty="0" smtClean="0">
                <a:solidFill>
                  <a:srgbClr val="000000"/>
                </a:solidFill>
              </a:rPr>
              <a:t>pregnancy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 </a:t>
            </a:r>
            <a:r>
              <a:rPr lang="en-US" sz="2400" dirty="0">
                <a:solidFill>
                  <a:srgbClr val="000000"/>
                </a:solidFill>
              </a:rPr>
              <a:t>to fetus</a:t>
            </a:r>
            <a:r>
              <a:rPr lang="en-US" sz="2400" dirty="0" smtClean="0">
                <a:solidFill>
                  <a:srgbClr val="000000"/>
                </a:solidFill>
              </a:rPr>
              <a:t> (malformations</a:t>
            </a:r>
            <a:r>
              <a:rPr lang="en-US" sz="2400" dirty="0">
                <a:solidFill>
                  <a:srgbClr val="000000"/>
                </a:solidFill>
              </a:rPr>
              <a:t>)</a:t>
            </a:r>
            <a:r>
              <a:rPr lang="en-US" sz="2400" dirty="0" smtClean="0">
                <a:solidFill>
                  <a:srgbClr val="000000"/>
                </a:solidFill>
              </a:rPr>
              <a:t>; </a:t>
            </a:r>
            <a:r>
              <a:rPr lang="en-US" sz="2400" dirty="0">
                <a:solidFill>
                  <a:srgbClr val="000000"/>
                </a:solidFill>
              </a:rPr>
              <a:t>single dose of 100x will cause toxic reactions; beware of heavily fortified foods</a:t>
            </a:r>
            <a:r>
              <a:rPr lang="en-US" sz="2400" dirty="0" smtClean="0">
                <a:solidFill>
                  <a:srgbClr val="000000"/>
                </a:solidFill>
              </a:rPr>
              <a:t>!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Vitamin </a:t>
            </a:r>
            <a:r>
              <a:rPr lang="en-US" sz="2400" dirty="0">
                <a:solidFill>
                  <a:srgbClr val="000000"/>
                </a:solidFill>
              </a:rPr>
              <a:t>A will not cure </a:t>
            </a:r>
            <a:r>
              <a:rPr lang="en-US" sz="2400" dirty="0" smtClean="0">
                <a:solidFill>
                  <a:srgbClr val="000000"/>
                </a:solidFill>
              </a:rPr>
              <a:t>acne</a:t>
            </a:r>
          </a:p>
          <a:p>
            <a:pPr lvl="1">
              <a:spcBef>
                <a:spcPts val="0"/>
              </a:spcBef>
            </a:pPr>
            <a:r>
              <a:rPr lang="en-US" sz="2400" b="1" dirty="0" err="1" smtClean="0">
                <a:solidFill>
                  <a:srgbClr val="000000"/>
                </a:solidFill>
              </a:rPr>
              <a:t>Accutane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>
                <a:solidFill>
                  <a:srgbClr val="000000"/>
                </a:solidFill>
              </a:rPr>
              <a:t>derived from </a:t>
            </a:r>
            <a:r>
              <a:rPr lang="en-US" sz="2400" dirty="0" smtClean="0">
                <a:solidFill>
                  <a:srgbClr val="000000"/>
                </a:solidFill>
              </a:rPr>
              <a:t>vitamin </a:t>
            </a:r>
            <a:r>
              <a:rPr lang="en-US" sz="2400" dirty="0">
                <a:solidFill>
                  <a:srgbClr val="000000"/>
                </a:solidFill>
              </a:rPr>
              <a:t>A but chemically altered &amp; doses </a:t>
            </a:r>
            <a:r>
              <a:rPr lang="en-US" sz="2400" dirty="0" smtClean="0">
                <a:solidFill>
                  <a:srgbClr val="000000"/>
                </a:solidFill>
              </a:rPr>
              <a:t>controlled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Increased activity of bone-dismantling cells</a:t>
            </a:r>
            <a:r>
              <a:rPr lang="en-US" sz="3000" b="1" dirty="0" smtClean="0">
                <a:solidFill>
                  <a:srgbClr val="000000"/>
                </a:solidFill>
              </a:rPr>
              <a:t> - </a:t>
            </a:r>
            <a:r>
              <a:rPr lang="en-US" sz="3000" b="1" dirty="0">
                <a:solidFill>
                  <a:srgbClr val="000000"/>
                </a:solidFill>
              </a:rPr>
              <a:t>reduced bone density &amp; pain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Toxicity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7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6494"/>
            <a:ext cx="9144000" cy="5703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11998"/>
            <a:ext cx="9144000" cy="54102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A deficiency statistics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3</a:t>
            </a:r>
            <a:r>
              <a:rPr lang="en-US" sz="2400" dirty="0">
                <a:solidFill>
                  <a:srgbClr val="000000"/>
                </a:solidFill>
              </a:rPr>
              <a:t>-10M children suffer from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</a:rPr>
              <a:t>________________</a:t>
            </a:r>
            <a:r>
              <a:rPr lang="en-US" sz="2400" dirty="0" smtClean="0">
                <a:solidFill>
                  <a:srgbClr val="000000"/>
                </a:solidFill>
              </a:rPr>
              <a:t>, </a:t>
            </a:r>
            <a:r>
              <a:rPr lang="en-US" sz="2400" dirty="0">
                <a:solidFill>
                  <a:srgbClr val="000000"/>
                </a:solidFill>
              </a:rPr>
              <a:t>diarrhea, reduced food </a:t>
            </a:r>
            <a:r>
              <a:rPr lang="en-US" sz="2400" dirty="0" smtClean="0">
                <a:solidFill>
                  <a:srgbClr val="000000"/>
                </a:solidFill>
              </a:rPr>
              <a:t>intake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275M </a:t>
            </a:r>
            <a:r>
              <a:rPr lang="en-US" sz="2400" dirty="0">
                <a:solidFill>
                  <a:srgbClr val="000000"/>
                </a:solidFill>
              </a:rPr>
              <a:t>children suffer from milder deficiency</a:t>
            </a:r>
            <a:r>
              <a:rPr lang="en-US" sz="2400" dirty="0" smtClean="0">
                <a:solidFill>
                  <a:srgbClr val="000000"/>
                </a:solidFill>
              </a:rPr>
              <a:t> (impairs </a:t>
            </a:r>
            <a:r>
              <a:rPr lang="en-US" sz="2400" dirty="0">
                <a:solidFill>
                  <a:srgbClr val="000000"/>
                </a:solidFill>
              </a:rPr>
              <a:t>immunity &amp; promotes </a:t>
            </a:r>
            <a:r>
              <a:rPr lang="en-US" sz="2400" dirty="0" smtClean="0">
                <a:solidFill>
                  <a:srgbClr val="000000"/>
                </a:solidFill>
              </a:rPr>
              <a:t>infections</a:t>
            </a:r>
            <a:r>
              <a:rPr lang="en-US" sz="2400" dirty="0">
                <a:solidFill>
                  <a:srgbClr val="000000"/>
                </a:solidFill>
              </a:rPr>
              <a:t>)</a:t>
            </a: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</a:t>
            </a:r>
            <a:r>
              <a:rPr lang="en-US" sz="3000" b="1" dirty="0">
                <a:solidFill>
                  <a:srgbClr val="000000"/>
                </a:solidFill>
              </a:rPr>
              <a:t>A supplementation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Recommended </a:t>
            </a:r>
            <a:r>
              <a:rPr lang="en-US" sz="2400" dirty="0">
                <a:solidFill>
                  <a:srgbClr val="000000"/>
                </a:solidFill>
              </a:rPr>
              <a:t>for protection against</a:t>
            </a:r>
            <a:r>
              <a:rPr lang="en-US" sz="2400" dirty="0" smtClean="0">
                <a:solidFill>
                  <a:srgbClr val="000000"/>
                </a:solidFill>
              </a:rPr>
              <a:t> _______, </a:t>
            </a:r>
            <a:r>
              <a:rPr lang="en-US" sz="2400" dirty="0">
                <a:solidFill>
                  <a:srgbClr val="000000"/>
                </a:solidFill>
              </a:rPr>
              <a:t>malaria, lung diseases, </a:t>
            </a:r>
            <a:r>
              <a:rPr lang="en-US" sz="2400" dirty="0" smtClean="0">
                <a:solidFill>
                  <a:srgbClr val="000000"/>
                </a:solidFill>
              </a:rPr>
              <a:t>HIV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Countries with </a:t>
            </a:r>
            <a:r>
              <a:rPr lang="en-US" sz="2400" dirty="0" err="1" smtClean="0">
                <a:solidFill>
                  <a:srgbClr val="000000"/>
                </a:solidFill>
              </a:rPr>
              <a:t>Vit</a:t>
            </a:r>
            <a:r>
              <a:rPr lang="en-US" sz="2400" dirty="0" smtClean="0">
                <a:solidFill>
                  <a:srgbClr val="000000"/>
                </a:solidFill>
              </a:rPr>
              <a:t>. A supplementation = child mortality cut in half</a:t>
            </a: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WHO &amp; </a:t>
            </a:r>
            <a:r>
              <a:rPr lang="en-US" sz="3000" b="1" dirty="0" smtClean="0">
                <a:solidFill>
                  <a:srgbClr val="000000"/>
                </a:solidFill>
              </a:rPr>
              <a:t>UNICEF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Lead </a:t>
            </a:r>
            <a:r>
              <a:rPr lang="en-US" sz="2400" dirty="0">
                <a:solidFill>
                  <a:srgbClr val="000000"/>
                </a:solidFill>
              </a:rPr>
              <a:t>international agencies fighting against </a:t>
            </a:r>
            <a:r>
              <a:rPr lang="en-US" sz="2400" dirty="0" err="1">
                <a:solidFill>
                  <a:srgbClr val="000000"/>
                </a:solidFill>
              </a:rPr>
              <a:t>Vit</a:t>
            </a:r>
            <a:r>
              <a:rPr lang="en-US" sz="2400" dirty="0">
                <a:solidFill>
                  <a:srgbClr val="000000"/>
                </a:solidFill>
              </a:rPr>
              <a:t>. A deficiency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21" y="151664"/>
            <a:ext cx="9144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4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Deficiency in the World</a:t>
            </a:r>
            <a:endParaRPr lang="en-US" sz="44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3"/>
          <p:cNvSpPr>
            <a:spLocks noGrp="1"/>
          </p:cNvSpPr>
          <p:nvPr>
            <p:ph idx="1"/>
          </p:nvPr>
        </p:nvSpPr>
        <p:spPr>
          <a:xfrm>
            <a:off x="457200" y="1481138"/>
            <a:ext cx="3581400" cy="4525962"/>
          </a:xfrm>
        </p:spPr>
        <p:txBody>
          <a:bodyPr>
            <a:normAutofit/>
          </a:bodyPr>
          <a:lstStyle/>
          <a:p>
            <a:pPr algn="ctr" eaLnBrk="1" hangingPunct="1">
              <a:buNone/>
            </a:pPr>
            <a:r>
              <a:rPr lang="en-CA" sz="3000" dirty="0" smtClean="0"/>
              <a:t>Vitamin A ______________</a:t>
            </a:r>
          </a:p>
        </p:txBody>
      </p:sp>
      <p:pic>
        <p:nvPicPr>
          <p:cNvPr id="43013" name="Picture 5" descr="sweet potato.JPG">
            <a:hlinkClick r:id="rId2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667000"/>
            <a:ext cx="43434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2514600"/>
            <a:ext cx="38655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721" y="151664"/>
            <a:ext cx="9144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4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A Deficiency in the World</a:t>
            </a:r>
            <a:endParaRPr lang="en-US" sz="44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4822120" y="1479586"/>
            <a:ext cx="35814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C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Orange Flesh ______________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 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>
          <a:xfrm>
            <a:off x="0" y="1066800"/>
            <a:ext cx="9144000" cy="53340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Body can synthesize it with the help of</a:t>
            </a:r>
            <a:r>
              <a:rPr lang="en-US" sz="3000" b="1" dirty="0" smtClean="0">
                <a:solidFill>
                  <a:srgbClr val="000000"/>
                </a:solidFill>
              </a:rPr>
              <a:t> 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UV light shines on 7-dehydrocholesterol in the </a:t>
            </a:r>
            <a:r>
              <a:rPr lang="en-US" sz="2400" dirty="0" smtClean="0">
                <a:solidFill>
                  <a:srgbClr val="000000"/>
                </a:solidFill>
              </a:rPr>
              <a:t>skin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7-DC transformed to inactive </a:t>
            </a:r>
            <a:r>
              <a:rPr lang="en-US" sz="2400" dirty="0" err="1" smtClean="0">
                <a:solidFill>
                  <a:srgbClr val="000000"/>
                </a:solidFill>
              </a:rPr>
              <a:t>vit</a:t>
            </a:r>
            <a:r>
              <a:rPr lang="en-US" sz="2400" dirty="0" smtClean="0">
                <a:solidFill>
                  <a:srgbClr val="000000"/>
                </a:solidFill>
              </a:rPr>
              <a:t>. </a:t>
            </a:r>
            <a:r>
              <a:rPr lang="en-US" sz="2400" dirty="0">
                <a:solidFill>
                  <a:srgbClr val="000000"/>
                </a:solidFill>
              </a:rPr>
              <a:t>D3 precursor absorbed directly into the blood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 </a:t>
            </a:r>
            <a:r>
              <a:rPr lang="en-US" sz="2400" dirty="0">
                <a:solidFill>
                  <a:srgbClr val="000000"/>
                </a:solidFill>
              </a:rPr>
              <a:t>&amp;</a:t>
            </a:r>
            <a:r>
              <a:rPr lang="en-US" sz="2400" dirty="0" smtClean="0">
                <a:solidFill>
                  <a:srgbClr val="000000"/>
                </a:solidFill>
              </a:rPr>
              <a:t> _______ </a:t>
            </a:r>
            <a:r>
              <a:rPr lang="en-US" sz="2400" dirty="0">
                <a:solidFill>
                  <a:srgbClr val="000000"/>
                </a:solidFill>
              </a:rPr>
              <a:t>convert precursor to active </a:t>
            </a:r>
            <a:r>
              <a:rPr lang="en-US" sz="2400" dirty="0" smtClean="0">
                <a:solidFill>
                  <a:srgbClr val="000000"/>
                </a:solidFill>
              </a:rPr>
              <a:t>1,25</a:t>
            </a:r>
            <a:r>
              <a:rPr lang="en-US" sz="2400" dirty="0">
                <a:solidFill>
                  <a:srgbClr val="000000"/>
                </a:solidFill>
              </a:rPr>
              <a:t>-hydroxy </a:t>
            </a:r>
            <a:r>
              <a:rPr lang="en-US" sz="2400" dirty="0" err="1" smtClean="0">
                <a:solidFill>
                  <a:srgbClr val="000000"/>
                </a:solidFill>
              </a:rPr>
              <a:t>vit</a:t>
            </a:r>
            <a:r>
              <a:rPr lang="en-US" sz="2400" dirty="0" smtClean="0">
                <a:solidFill>
                  <a:srgbClr val="000000"/>
                </a:solidFill>
              </a:rPr>
              <a:t>. D3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pic>
        <p:nvPicPr>
          <p:cNvPr id="5" name="Picture 4" descr="su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1" y="3500623"/>
            <a:ext cx="2866820" cy="256213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66024"/>
            <a:ext cx="9144000" cy="54864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/>
              <a:t>Functions relate to</a:t>
            </a:r>
            <a:r>
              <a:rPr lang="en-US" sz="3000" b="1" dirty="0" smtClean="0"/>
              <a:t> ________ </a:t>
            </a:r>
            <a:r>
              <a:rPr lang="en-US" sz="3000" b="1" dirty="0"/>
              <a:t>balance &amp;</a:t>
            </a:r>
            <a:r>
              <a:rPr lang="en-US" sz="3000" b="1" dirty="0" smtClean="0"/>
              <a:t> ______ health</a:t>
            </a:r>
          </a:p>
          <a:p>
            <a:pPr lvl="1">
              <a:spcBef>
                <a:spcPts val="0"/>
              </a:spcBef>
            </a:pPr>
            <a:r>
              <a:rPr lang="en-US" sz="2400" dirty="0" smtClean="0"/>
              <a:t>Helps with </a:t>
            </a:r>
            <a:r>
              <a:rPr lang="en-US" sz="2400" dirty="0"/>
              <a:t>absorption of dietary Ca &amp; P (from skeleton, digestive tract, kidneys) to maintain bone </a:t>
            </a:r>
            <a:r>
              <a:rPr lang="en-US" sz="2400" dirty="0" smtClean="0"/>
              <a:t>integrity</a:t>
            </a:r>
          </a:p>
          <a:p>
            <a:pPr lvl="1">
              <a:spcBef>
                <a:spcPts val="0"/>
              </a:spcBef>
            </a:pPr>
            <a:r>
              <a:rPr lang="en-US" sz="2400" dirty="0" smtClean="0"/>
              <a:t>Acts as a _________ to raise level of blood Ca when dietary Ca is lacking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Affects health of bones &amp; teeth (ensures sufficient Ca &amp; P available in blood)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>
              <a:spcBef>
                <a:spcPts val="0"/>
              </a:spcBef>
            </a:pPr>
            <a:r>
              <a:rPr lang="en-US" sz="3000" b="1" dirty="0" smtClean="0"/>
              <a:t>Also stimulates maturation of _____, especially cells of the immune system to fight off infections &amp; some cancers (colon, prostate)</a:t>
            </a:r>
            <a:endParaRPr lang="en-US" sz="3000" b="1" dirty="0" smtClean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 Functions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idx="1"/>
          </p:nvPr>
        </p:nvSpPr>
        <p:spPr>
          <a:xfrm>
            <a:off x="0" y="1066800"/>
            <a:ext cx="9144000" cy="53340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AI </a:t>
            </a:r>
            <a:r>
              <a:rPr lang="en-US" sz="3000" b="1" dirty="0">
                <a:solidFill>
                  <a:srgbClr val="000000"/>
                </a:solidFill>
              </a:rPr>
              <a:t>–</a:t>
            </a:r>
            <a:r>
              <a:rPr lang="en-US" sz="3000" b="1" dirty="0" smtClean="0">
                <a:solidFill>
                  <a:srgbClr val="000000"/>
                </a:solidFill>
              </a:rPr>
              <a:t> 15 </a:t>
            </a:r>
            <a:r>
              <a:rPr lang="en-US" sz="3000" b="1" dirty="0" err="1" smtClean="0">
                <a:solidFill>
                  <a:srgbClr val="000000"/>
                </a:solidFill>
              </a:rPr>
              <a:t>μg</a:t>
            </a:r>
            <a:r>
              <a:rPr lang="en-US" sz="3000" b="1" dirty="0">
                <a:solidFill>
                  <a:srgbClr val="000000"/>
                </a:solidFill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</a:rPr>
              <a:t>day (600 IU/day) from ages 1-70 </a:t>
            </a:r>
            <a:r>
              <a:rPr lang="en-US" sz="3000" b="1" dirty="0" err="1" smtClean="0">
                <a:solidFill>
                  <a:srgbClr val="000000"/>
                </a:solidFill>
              </a:rPr>
              <a:t>yo</a:t>
            </a:r>
            <a:r>
              <a:rPr lang="en-US" sz="3000" b="1" dirty="0" smtClean="0">
                <a:solidFill>
                  <a:srgbClr val="000000"/>
                </a:solidFill>
              </a:rPr>
              <a:t>, 20 </a:t>
            </a:r>
            <a:r>
              <a:rPr lang="en-US" sz="3000" b="1" dirty="0" err="1" smtClean="0">
                <a:solidFill>
                  <a:srgbClr val="000000"/>
                </a:solidFill>
              </a:rPr>
              <a:t>μg</a:t>
            </a:r>
            <a:r>
              <a:rPr lang="en-US" sz="3000" b="1" dirty="0" smtClean="0">
                <a:solidFill>
                  <a:srgbClr val="000000"/>
                </a:solidFill>
              </a:rPr>
              <a:t>/day (800 IU/day) for ages &gt; 70 </a:t>
            </a:r>
            <a:r>
              <a:rPr lang="en-US" sz="3000" b="1" dirty="0" err="1" smtClean="0">
                <a:solidFill>
                  <a:srgbClr val="000000"/>
                </a:solidFill>
              </a:rPr>
              <a:t>yo</a:t>
            </a:r>
            <a:endParaRPr lang="en-US" sz="3000" b="1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The </a:t>
            </a:r>
            <a:r>
              <a:rPr lang="en-US" sz="2400" dirty="0" err="1" smtClean="0">
                <a:solidFill>
                  <a:srgbClr val="000000"/>
                </a:solidFill>
              </a:rPr>
              <a:t>DRIs</a:t>
            </a:r>
            <a:r>
              <a:rPr lang="en-US" sz="2400" dirty="0" smtClean="0">
                <a:solidFill>
                  <a:srgbClr val="000000"/>
                </a:solidFill>
              </a:rPr>
              <a:t> for vitamin D are set based on the assumption of _________________________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UL –</a:t>
            </a:r>
            <a:r>
              <a:rPr lang="en-US" sz="3000" b="1" dirty="0" smtClean="0">
                <a:solidFill>
                  <a:srgbClr val="000000"/>
                </a:solidFill>
              </a:rPr>
              <a:t> 100 </a:t>
            </a:r>
            <a:r>
              <a:rPr lang="en-US" sz="3000" b="1" dirty="0" err="1" smtClean="0">
                <a:solidFill>
                  <a:srgbClr val="000000"/>
                </a:solidFill>
              </a:rPr>
              <a:t>μg</a:t>
            </a:r>
            <a:r>
              <a:rPr lang="en-US" sz="3000" b="1" dirty="0">
                <a:solidFill>
                  <a:srgbClr val="000000"/>
                </a:solidFill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</a:rPr>
              <a:t>day (4000 IU/day)</a:t>
            </a:r>
          </a:p>
          <a:p>
            <a:pPr eaLnBrk="1" hangingPunct="1">
              <a:spcBef>
                <a:spcPts val="0"/>
              </a:spcBef>
            </a:pPr>
            <a:endParaRPr lang="en-US" sz="24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D conversion factor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1 </a:t>
            </a:r>
            <a:r>
              <a:rPr lang="en-US" sz="2400" dirty="0" err="1" smtClean="0">
                <a:solidFill>
                  <a:srgbClr val="000000"/>
                </a:solidFill>
              </a:rPr>
              <a:t>μg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>
                <a:solidFill>
                  <a:srgbClr val="000000"/>
                </a:solidFill>
              </a:rPr>
              <a:t>=</a:t>
            </a:r>
            <a:r>
              <a:rPr lang="en-US" sz="2400" dirty="0" smtClean="0">
                <a:solidFill>
                  <a:srgbClr val="000000"/>
                </a:solidFill>
              </a:rPr>
              <a:t> ____ IU</a:t>
            </a:r>
          </a:p>
          <a:p>
            <a:pPr lvl="1">
              <a:spcBef>
                <a:spcPts val="0"/>
              </a:spcBef>
              <a:buNone/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Good food sources 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Fortified </a:t>
            </a:r>
            <a:r>
              <a:rPr lang="en-US" sz="2400" dirty="0">
                <a:solidFill>
                  <a:srgbClr val="000000"/>
                </a:solidFill>
              </a:rPr>
              <a:t>milk</a:t>
            </a:r>
            <a:r>
              <a:rPr lang="en-US" sz="2400">
                <a:solidFill>
                  <a:srgbClr val="000000"/>
                </a:solidFill>
              </a:rPr>
              <a:t>,</a:t>
            </a:r>
            <a:r>
              <a:rPr lang="en-US" sz="2400" smtClean="0">
                <a:solidFill>
                  <a:srgbClr val="000000"/>
                </a:solidFill>
              </a:rPr>
              <a:t> _________, </a:t>
            </a:r>
            <a:r>
              <a:rPr lang="en-US" sz="2400" dirty="0">
                <a:solidFill>
                  <a:srgbClr val="000000"/>
                </a:solidFill>
              </a:rPr>
              <a:t>shrimps, fortified soy beverages</a:t>
            </a:r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 Health Claims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143000"/>
            <a:ext cx="9144000" cy="5486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Diet-related ______ ______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“A healthy diet with adequate </a:t>
            </a:r>
            <a:r>
              <a:rPr lang="en-US" sz="2400" dirty="0" smtClean="0">
                <a:latin typeface="Arial"/>
              </a:rPr>
              <a:t>___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&amp;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 &amp; regular PA helps to achieve strong bones &amp; may reduce the risk of osteoporosis.”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 helps in the absorption &amp; use of Ca &amp; ___.”</a:t>
            </a:r>
          </a:p>
          <a:p>
            <a:pPr marL="342900" marR="0" lvl="0" indent="-342900" algn="l" defTabSz="4572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" name="Picture 7" descr="Milk 1%.png"/>
          <p:cNvPicPr>
            <a:picLocks noChangeAspect="1"/>
          </p:cNvPicPr>
          <p:nvPr/>
        </p:nvPicPr>
        <p:blipFill>
          <a:blip r:embed="rId2"/>
          <a:srcRect l="7249"/>
          <a:stretch>
            <a:fillRect/>
          </a:stretch>
        </p:blipFill>
        <p:spPr>
          <a:xfrm>
            <a:off x="7541769" y="3105772"/>
            <a:ext cx="1424251" cy="2741224"/>
          </a:xfrm>
          <a:prstGeom prst="rect">
            <a:avLst/>
          </a:prstGeom>
        </p:spPr>
      </p:pic>
      <p:pic>
        <p:nvPicPr>
          <p:cNvPr id="9" name="Picture 8" descr="woman and man - walk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8148" y="3163504"/>
            <a:ext cx="2187111" cy="279950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>
          <a:xfrm>
            <a:off x="0" y="1481138"/>
            <a:ext cx="9144000" cy="5072062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3000" b="1" dirty="0" smtClean="0">
                <a:solidFill>
                  <a:srgbClr val="000000"/>
                </a:solidFill>
              </a:rPr>
              <a:t>____________ in children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Protruding or ‘pigeon’ chest, beaded ribs, protruding belly, bowed legs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All breastfed healthy term infants supplemented with ___ </a:t>
            </a:r>
            <a:r>
              <a:rPr lang="en-US" sz="2400" dirty="0" err="1" smtClean="0">
                <a:solidFill>
                  <a:srgbClr val="000000"/>
                </a:solidFill>
              </a:rPr>
              <a:t>μg</a:t>
            </a:r>
            <a:r>
              <a:rPr lang="en-US" sz="2400" dirty="0" smtClean="0">
                <a:solidFill>
                  <a:srgbClr val="000000"/>
                </a:solidFill>
              </a:rPr>
              <a:t> of vitamin D</a:t>
            </a:r>
          </a:p>
          <a:p>
            <a:pPr lvl="1" eaLnBrk="1" hangingPunct="1">
              <a:lnSpc>
                <a:spcPct val="80000"/>
              </a:lnSpc>
              <a:buFont typeface="Verdana" charset="0"/>
              <a:buNone/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3000" b="1" dirty="0" smtClean="0">
                <a:solidFill>
                  <a:srgbClr val="000000"/>
                </a:solidFill>
              </a:rPr>
              <a:t>____________ in adults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Weak or soft bones in the legs &amp; spine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121" y="151664"/>
            <a:ext cx="89968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 Deficiency Symptoms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0705a"/>
          <p:cNvPicPr>
            <a:picLocks noChangeAspect="1" noChangeArrowheads="1"/>
          </p:cNvPicPr>
          <p:nvPr/>
        </p:nvPicPr>
        <p:blipFill>
          <a:blip r:embed="rId2"/>
          <a:srcRect b="5291"/>
          <a:stretch>
            <a:fillRect/>
          </a:stretch>
        </p:blipFill>
        <p:spPr bwMode="auto">
          <a:xfrm>
            <a:off x="307528" y="90911"/>
            <a:ext cx="3922712" cy="5938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 descr="0705b"/>
          <p:cNvPicPr>
            <a:picLocks noChangeAspect="1" noChangeArrowheads="1"/>
          </p:cNvPicPr>
          <p:nvPr/>
        </p:nvPicPr>
        <p:blipFill>
          <a:blip r:embed="rId3"/>
          <a:srcRect b="5291"/>
          <a:stretch>
            <a:fillRect/>
          </a:stretch>
        </p:blipFill>
        <p:spPr bwMode="auto">
          <a:xfrm>
            <a:off x="4458840" y="113136"/>
            <a:ext cx="4297363" cy="591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73870"/>
            <a:ext cx="9144000" cy="537933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D toxicity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Most potentially _____ of the fat-soluble vitamins; excess can cause loss of appetite, N &amp; V, severe psychological depression, ___ deposits in heart, arteries, kidneys, brain, nerves, bones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Intakes ___</a:t>
            </a:r>
            <a:r>
              <a:rPr lang="en-US" sz="2400" dirty="0" err="1" smtClean="0">
                <a:solidFill>
                  <a:srgbClr val="000000"/>
                </a:solidFill>
              </a:rPr>
              <a:t>x</a:t>
            </a:r>
            <a:r>
              <a:rPr lang="en-US" sz="2400" dirty="0" smtClean="0">
                <a:solidFill>
                  <a:srgbClr val="000000"/>
                </a:solidFill>
              </a:rPr>
              <a:t> - associated with toxicity; problems with over-supplementation &amp; wrong fortification doses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9006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D Toxicity Symptoms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9006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Factors Affecting Sun Exposure &amp; Vitamin D Synthesis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616482"/>
            <a:ext cx="9144000" cy="4686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Air pollution: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clouds,</a:t>
            </a:r>
            <a:r>
              <a:rPr kumimoji="0" lang="en-US" sz="240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smog, smoke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City living: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tall buildings, window glass, window screen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__________: </a:t>
            </a:r>
            <a:r>
              <a:rPr kumimoji="0" lang="en-US" sz="240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darker vs. lighter </a:t>
            </a:r>
            <a:r>
              <a:rPr kumimoji="0" lang="en-US" sz="240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colours</a:t>
            </a:r>
            <a:endParaRPr kumimoji="0" lang="en-US" sz="240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Homebound / institutionalized / night shift work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Dark skin: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need longer exposure vs. lighter skin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_________: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warmer summers; no risk of toxicity from sunlight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Sunscreen: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SPF____ prevents synthesis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______________: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mid-day hours are best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Geography: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lack of direct sunlight, Sept. – March (Canada), Nov. – Feb. (USA)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600" b="1" dirty="0" smtClean="0">
                <a:solidFill>
                  <a:srgbClr val="000000"/>
                </a:solidFill>
                <a:latin typeface="Arial"/>
              </a:rPr>
              <a:t>Sunbathing: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risks of premature wrinkling, skin cancer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2400" dirty="0" smtClean="0">
              <a:solidFill>
                <a:srgbClr val="000000"/>
              </a:solidFill>
              <a:latin typeface="Arial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40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 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>
          <a:xfrm>
            <a:off x="0" y="1068352"/>
            <a:ext cx="9144000" cy="4935706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Need for vitamin E increases as intakes of ________ increases (anti-oxidant function)</a:t>
            </a:r>
          </a:p>
          <a:p>
            <a:pPr eaLnBrk="1" hangingPunct="1">
              <a:spcBef>
                <a:spcPts val="0"/>
              </a:spcBef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 destroys vitamin E, therefore no vitamin E from the oils in in fried foods</a:t>
            </a:r>
          </a:p>
          <a:p>
            <a:pPr eaLnBrk="1" hangingPunct="1">
              <a:spcBef>
                <a:spcPts val="0"/>
              </a:spcBef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Good food sources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_________ oils (canola, safflower), products made from these oils (salad dressings), nuts &amp; seeds (sunflower), fortified cereals, wheat germ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Note: ________ fats are not a good source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>
          <a:xfrm>
            <a:off x="0" y="1231602"/>
            <a:ext cx="9144000" cy="5626398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DRI – 15 mg/day </a:t>
            </a:r>
            <a:r>
              <a:rPr lang="en-US" sz="3000" dirty="0" smtClean="0">
                <a:solidFill>
                  <a:srgbClr val="000000"/>
                </a:solidFill>
              </a:rPr>
              <a:t>(</a:t>
            </a:r>
            <a:r>
              <a:rPr lang="en-US" sz="3000" dirty="0" err="1" smtClean="0">
                <a:solidFill>
                  <a:srgbClr val="000000"/>
                </a:solidFill>
              </a:rPr>
              <a:t>α</a:t>
            </a:r>
            <a:r>
              <a:rPr lang="en-US" sz="3000" dirty="0" smtClean="0">
                <a:solidFill>
                  <a:srgbClr val="000000"/>
                </a:solidFill>
              </a:rPr>
              <a:t>-___________ equivalent)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000000"/>
              </a:solidFill>
            </a:endParaRPr>
          </a:p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UL – 1000 mg/day </a:t>
            </a:r>
            <a:r>
              <a:rPr lang="en-US" sz="3000" dirty="0" smtClean="0">
                <a:solidFill>
                  <a:srgbClr val="000000"/>
                </a:solidFill>
              </a:rPr>
              <a:t>(supplemental α-TE &amp; fortified foods)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E conversion factor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1 a-TE = 1 mg active vitamin E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To find IU, divide a-TE by ____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 Functions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923698"/>
            <a:ext cx="9144000" cy="5379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/>
              </a:rPr>
              <a:t>______________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Body’s defender against oxidative damage from free radicals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Protects all ________ &amp; related compounds (e.g. vitamin A) from oxidation (by itself being oxidized)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Special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anti-oxidant effect in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______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(cells exposed to high O2 concentrations) &amp;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_______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0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85750" indent="-285750">
              <a:buFont typeface="Arial"/>
              <a:buChar char="•"/>
            </a:pPr>
            <a:r>
              <a:rPr lang="en-US" sz="2800" b="1" dirty="0" smtClean="0">
                <a:solidFill>
                  <a:srgbClr val="000000"/>
                </a:solidFill>
                <a:latin typeface="Arial"/>
              </a:rPr>
              <a:t>Helps defend against CVD &amp; some cancers; assists normal nerve development; protects </a:t>
            </a:r>
            <a:r>
              <a:rPr lang="en-US" sz="2800" b="1" dirty="0" err="1" smtClean="0">
                <a:solidFill>
                  <a:srgbClr val="000000"/>
                </a:solidFill>
                <a:latin typeface="Arial"/>
              </a:rPr>
              <a:t>WBCs</a:t>
            </a:r>
            <a:r>
              <a:rPr lang="en-US" sz="2800" b="1" dirty="0" smtClean="0">
                <a:solidFill>
                  <a:srgbClr val="000000"/>
                </a:solidFill>
                <a:latin typeface="Arial"/>
              </a:rPr>
              <a:t> against disease</a:t>
            </a:r>
          </a:p>
          <a:p>
            <a:pPr marL="285750" indent="-285750">
              <a:buFont typeface="Arial"/>
              <a:buChar char="•"/>
            </a:pPr>
            <a:endParaRPr lang="en-US" sz="2000" b="1" dirty="0" smtClean="0">
              <a:solidFill>
                <a:srgbClr val="000000"/>
              </a:solidFill>
              <a:latin typeface="Arial"/>
            </a:endParaRPr>
          </a:p>
          <a:p>
            <a:pPr marL="285750" indent="-285750">
              <a:buFont typeface="Arial"/>
              <a:buChar char="•"/>
            </a:pP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Supplements found to improve immunity response among healthy elderly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0706"/>
          <p:cNvPicPr>
            <a:picLocks noChangeAspect="1" noChangeArrowheads="1"/>
          </p:cNvPicPr>
          <p:nvPr/>
        </p:nvPicPr>
        <p:blipFill>
          <a:blip r:embed="rId2"/>
          <a:srcRect b="9507"/>
          <a:stretch>
            <a:fillRect/>
          </a:stretch>
        </p:blipFill>
        <p:spPr bwMode="auto">
          <a:xfrm>
            <a:off x="25404" y="168485"/>
            <a:ext cx="9118596" cy="5695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idx="1"/>
          </p:nvPr>
        </p:nvSpPr>
        <p:spPr>
          <a:xfrm>
            <a:off x="0" y="1371600"/>
            <a:ext cx="9144000" cy="4759325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Population at </a:t>
            </a:r>
            <a:r>
              <a:rPr lang="en-US" sz="3000" b="1" dirty="0" smtClean="0">
                <a:solidFill>
                  <a:srgbClr val="000000"/>
                </a:solidFill>
              </a:rPr>
              <a:t>risk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Those </a:t>
            </a:r>
            <a:r>
              <a:rPr lang="en-US" sz="2400" dirty="0">
                <a:solidFill>
                  <a:srgbClr val="000000"/>
                </a:solidFill>
              </a:rPr>
              <a:t>taking</a:t>
            </a:r>
            <a:r>
              <a:rPr lang="en-US" sz="2400" dirty="0" smtClean="0">
                <a:solidFill>
                  <a:srgbClr val="000000"/>
                </a:solidFill>
              </a:rPr>
              <a:t> _______________ medication </a:t>
            </a:r>
            <a:r>
              <a:rPr lang="en-US" sz="2400" dirty="0">
                <a:solidFill>
                  <a:srgbClr val="000000"/>
                </a:solidFill>
              </a:rPr>
              <a:t>used to oppose unwanted blood clotting (risk of uncontrollable bleeding); vitamin E</a:t>
            </a:r>
            <a:r>
              <a:rPr lang="en-US" sz="2400" dirty="0" smtClean="0">
                <a:solidFill>
                  <a:srgbClr val="000000"/>
                </a:solidFill>
              </a:rPr>
              <a:t> ___________ </a:t>
            </a:r>
            <a:r>
              <a:rPr lang="en-US" sz="2400" dirty="0">
                <a:solidFill>
                  <a:srgbClr val="000000"/>
                </a:solidFill>
              </a:rPr>
              <a:t>effects of anti-coagulants = blood may become too thin</a:t>
            </a: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For </a:t>
            </a:r>
            <a:r>
              <a:rPr lang="en-US" sz="3000" b="1" dirty="0">
                <a:solidFill>
                  <a:srgbClr val="000000"/>
                </a:solidFill>
              </a:rPr>
              <a:t>some, long-term use of even low doses of </a:t>
            </a:r>
            <a:r>
              <a:rPr lang="en-US" sz="3000" b="1" dirty="0" smtClean="0">
                <a:solidFill>
                  <a:srgbClr val="000000"/>
                </a:solidFill>
              </a:rPr>
              <a:t>vitamin E is linked </a:t>
            </a:r>
            <a:r>
              <a:rPr lang="en-US" sz="3000" b="1" dirty="0">
                <a:solidFill>
                  <a:srgbClr val="000000"/>
                </a:solidFill>
              </a:rPr>
              <a:t>to brain</a:t>
            </a:r>
            <a:r>
              <a:rPr lang="en-US" sz="3000" b="1" dirty="0" smtClean="0">
                <a:solidFill>
                  <a:srgbClr val="000000"/>
                </a:solidFill>
              </a:rPr>
              <a:t> _____________ (a </a:t>
            </a:r>
            <a:r>
              <a:rPr lang="en-US" sz="3000" b="1" dirty="0">
                <a:solidFill>
                  <a:srgbClr val="000000"/>
                </a:solidFill>
              </a:rPr>
              <a:t>form of </a:t>
            </a:r>
            <a:r>
              <a:rPr lang="en-US" sz="3000" b="1" dirty="0" smtClean="0">
                <a:solidFill>
                  <a:srgbClr val="000000"/>
                </a:solidFill>
              </a:rPr>
              <a:t>stroke)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 Toxicity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>
          <a:xfrm>
            <a:off x="0" y="1077652"/>
            <a:ext cx="9144000" cy="532153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000" b="1" dirty="0" smtClean="0">
                <a:solidFill>
                  <a:srgbClr val="000000"/>
                </a:solidFill>
              </a:rPr>
              <a:t>_____ </a:t>
            </a:r>
            <a:r>
              <a:rPr lang="en-US" sz="3000" b="1" dirty="0">
                <a:solidFill>
                  <a:srgbClr val="000000"/>
                </a:solidFill>
              </a:rPr>
              <a:t>deficiencies in </a:t>
            </a:r>
            <a:r>
              <a:rPr lang="en-US" sz="3000" b="1" dirty="0" smtClean="0">
                <a:solidFill>
                  <a:srgbClr val="000000"/>
                </a:solidFill>
              </a:rPr>
              <a:t>humans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Vitamin </a:t>
            </a:r>
            <a:r>
              <a:rPr lang="en-US" sz="2400" dirty="0">
                <a:solidFill>
                  <a:srgbClr val="000000"/>
                </a:solidFill>
              </a:rPr>
              <a:t>E found in so many foods; body stores readily in tissues; cells</a:t>
            </a:r>
            <a:r>
              <a:rPr lang="en-US" sz="2400" dirty="0" smtClean="0">
                <a:solidFill>
                  <a:srgbClr val="000000"/>
                </a:solidFill>
              </a:rPr>
              <a:t> _________ </a:t>
            </a:r>
            <a:r>
              <a:rPr lang="en-US" sz="2400" dirty="0">
                <a:solidFill>
                  <a:srgbClr val="000000"/>
                </a:solidFill>
              </a:rPr>
              <a:t>their working supply of vitamin E</a:t>
            </a:r>
          </a:p>
          <a:p>
            <a:pPr eaLnBrk="1" hangingPunct="1">
              <a:lnSpc>
                <a:spcPct val="80000"/>
              </a:lnSpc>
            </a:pPr>
            <a:endParaRPr lang="en-US" sz="2400" b="1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3000" b="1" dirty="0">
                <a:solidFill>
                  <a:srgbClr val="000000"/>
                </a:solidFill>
              </a:rPr>
              <a:t>Classic deficiency in</a:t>
            </a:r>
            <a:r>
              <a:rPr lang="en-US" sz="3000" b="1" dirty="0" smtClean="0">
                <a:solidFill>
                  <a:srgbClr val="000000"/>
                </a:solidFill>
              </a:rPr>
              <a:t> __________ babies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Babies </a:t>
            </a:r>
            <a:r>
              <a:rPr lang="en-US" sz="2400" dirty="0">
                <a:solidFill>
                  <a:srgbClr val="000000"/>
                </a:solidFill>
              </a:rPr>
              <a:t>born before transfer of vitamin E from mother to fetus in last weeks of </a:t>
            </a:r>
            <a:r>
              <a:rPr lang="en-US" sz="2400" dirty="0" smtClean="0">
                <a:solidFill>
                  <a:srgbClr val="000000"/>
                </a:solidFill>
              </a:rPr>
              <a:t>pregnancy</a:t>
            </a:r>
          </a:p>
          <a:p>
            <a:pPr lvl="1">
              <a:lnSpc>
                <a:spcPct val="80000"/>
              </a:lnSpc>
            </a:pPr>
            <a:r>
              <a:rPr lang="en-US" sz="2400" dirty="0" err="1" smtClean="0">
                <a:solidFill>
                  <a:srgbClr val="000000"/>
                </a:solidFill>
              </a:rPr>
              <a:t>RBCs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>
                <a:solidFill>
                  <a:srgbClr val="000000"/>
                </a:solidFill>
              </a:rPr>
              <a:t>rupture</a:t>
            </a:r>
            <a:r>
              <a:rPr lang="en-US" sz="2400" dirty="0" smtClean="0">
                <a:solidFill>
                  <a:srgbClr val="000000"/>
                </a:solidFill>
              </a:rPr>
              <a:t> (erythrocyte </a:t>
            </a:r>
            <a:r>
              <a:rPr lang="en-US" sz="2400" dirty="0" err="1" smtClean="0">
                <a:solidFill>
                  <a:srgbClr val="000000"/>
                </a:solidFill>
              </a:rPr>
              <a:t>hemolysis</a:t>
            </a:r>
            <a:r>
              <a:rPr lang="en-US" sz="2400" dirty="0">
                <a:solidFill>
                  <a:srgbClr val="000000"/>
                </a:solidFill>
              </a:rPr>
              <a:t>)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>
                <a:solidFill>
                  <a:srgbClr val="000000"/>
                </a:solidFill>
              </a:rPr>
              <a:t>&amp; infant becomes</a:t>
            </a:r>
            <a:r>
              <a:rPr lang="en-US" sz="2400" dirty="0" smtClean="0">
                <a:solidFill>
                  <a:srgbClr val="000000"/>
                </a:solidFill>
              </a:rPr>
              <a:t> _________</a:t>
            </a:r>
          </a:p>
          <a:p>
            <a:pPr eaLnBrk="1" hangingPunct="1">
              <a:lnSpc>
                <a:spcPct val="80000"/>
              </a:lnSpc>
            </a:pPr>
            <a:endParaRPr lang="en-US" sz="2400" b="1" dirty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3000" b="1" dirty="0">
                <a:solidFill>
                  <a:srgbClr val="000000"/>
                </a:solidFill>
              </a:rPr>
              <a:t>Few</a:t>
            </a:r>
            <a:r>
              <a:rPr lang="en-US" sz="3000" b="1" dirty="0" smtClean="0">
                <a:solidFill>
                  <a:srgbClr val="000000"/>
                </a:solidFill>
              </a:rPr>
              <a:t> deficiency symptoms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b="1" dirty="0" smtClean="0">
                <a:solidFill>
                  <a:srgbClr val="000000"/>
                </a:solidFill>
              </a:rPr>
              <a:t>in ________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Loss </a:t>
            </a:r>
            <a:r>
              <a:rPr lang="en-US" sz="2400" dirty="0">
                <a:solidFill>
                  <a:srgbClr val="000000"/>
                </a:solidFill>
              </a:rPr>
              <a:t>of muscle coordination &amp; reflexes; impaired movement, vision, speech – corrected by vitamin E treatment</a:t>
            </a:r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9006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 Deficiency Symptoms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0" y="1045228"/>
            <a:ext cx="9144000" cy="533400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Vitamin E deficiency associated with _____ malabsorption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Due to disease or injury to the liver (bile production), gall bladder (delivery of bile to the intestines), pancreas (production of lipases)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Deficiencies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most likely seen in those who for years eat diets extremely low in fat, use 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fat</a:t>
            </a:r>
            <a:r>
              <a:rPr lang="en-US" sz="2400" dirty="0" smtClean="0">
                <a:solidFill>
                  <a:srgbClr val="000000"/>
                </a:solidFill>
              </a:rPr>
              <a:t> ________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(e.g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.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diet margarines, fat-free salad dressings), consume diets of highly processed or ‘convenience’ foods</a:t>
            </a:r>
          </a:p>
          <a:p>
            <a:pPr marL="365760" indent="-256032" eaLnBrk="1" fontAlgn="auto" hangingPunct="1">
              <a:spcBef>
                <a:spcPts val="0"/>
              </a:spcBef>
              <a:defRPr/>
            </a:pPr>
            <a:endParaRPr lang="en-US" sz="28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spcBef>
                <a:spcPts val="0"/>
              </a:spcBef>
              <a:defRPr/>
            </a:pPr>
            <a:r>
              <a:rPr lang="en-US" sz="2800" b="1" dirty="0" smtClean="0">
                <a:solidFill>
                  <a:srgbClr val="000000"/>
                </a:solidFill>
                <a:ea typeface="+mn-ea"/>
                <a:cs typeface="+mn-cs"/>
              </a:rPr>
              <a:t>Vitamin E and athletic performance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Research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has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___________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claims that vitamin E improves athletic endurance &amp; skill, enhances sexual performance, or cures sexual dysfunction in males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dirty="0"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9006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E Deficiency Symptoms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7725" y="1175925"/>
            <a:ext cx="892247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 K</a:t>
            </a:r>
          </a:p>
          <a:p>
            <a:endParaRPr lang="en-US" sz="5000" b="1" dirty="0" smtClean="0">
              <a:solidFill>
                <a:schemeClr val="bg1"/>
              </a:solidFill>
              <a:latin typeface="Arial"/>
              <a:cs typeface="Arial Unicode MS"/>
            </a:endParaRPr>
          </a:p>
          <a:p>
            <a:r>
              <a:rPr lang="en-US" sz="4500" b="1" i="1" dirty="0" smtClean="0">
                <a:solidFill>
                  <a:schemeClr val="bg1"/>
                </a:solidFill>
                <a:latin typeface="Arial"/>
                <a:cs typeface="Arial Unicode MS"/>
              </a:rPr>
              <a:t>K stands for the Danish word “</a:t>
            </a:r>
            <a:r>
              <a:rPr lang="en-US" sz="4500" b="1" i="1" dirty="0" err="1" smtClean="0">
                <a:solidFill>
                  <a:schemeClr val="bg1"/>
                </a:solidFill>
                <a:latin typeface="Arial"/>
                <a:cs typeface="Arial Unicode MS"/>
              </a:rPr>
              <a:t>Koagulation</a:t>
            </a:r>
            <a:r>
              <a:rPr lang="en-US" sz="4500" b="1" i="1" dirty="0" smtClean="0">
                <a:solidFill>
                  <a:schemeClr val="bg1"/>
                </a:solidFill>
                <a:latin typeface="Arial"/>
                <a:cs typeface="Arial Unicode MS"/>
              </a:rPr>
              <a:t>” (clotting)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P7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0478" y="2892216"/>
            <a:ext cx="54864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K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077652"/>
            <a:ext cx="9144000" cy="5321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Vitamin K and infants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At _______ newborns are given a dose of vitamin K to hold them until vitamin K producing __________ establish themselves in their intestinal tract (occurs after a few weeks of life)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>
          <a:xfrm>
            <a:off x="0" y="1007516"/>
            <a:ext cx="9144000" cy="50292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AI – 90 </a:t>
            </a:r>
            <a:r>
              <a:rPr lang="en-US" sz="3000" b="1" dirty="0" err="1">
                <a:solidFill>
                  <a:srgbClr val="000000"/>
                </a:solidFill>
              </a:rPr>
              <a:t>ug</a:t>
            </a:r>
            <a:r>
              <a:rPr lang="en-US" sz="3000" b="1" dirty="0">
                <a:solidFill>
                  <a:srgbClr val="000000"/>
                </a:solidFill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</a:rPr>
              <a:t>day (females); </a:t>
            </a:r>
            <a:r>
              <a:rPr lang="en-US" sz="3000" b="1" dirty="0">
                <a:solidFill>
                  <a:srgbClr val="000000"/>
                </a:solidFill>
              </a:rPr>
              <a:t>120 </a:t>
            </a:r>
            <a:r>
              <a:rPr lang="en-US" sz="3000" b="1" dirty="0" err="1">
                <a:solidFill>
                  <a:srgbClr val="000000"/>
                </a:solidFill>
              </a:rPr>
              <a:t>ug</a:t>
            </a:r>
            <a:r>
              <a:rPr lang="en-US" sz="3000" b="1" dirty="0">
                <a:solidFill>
                  <a:srgbClr val="000000"/>
                </a:solidFill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</a:rPr>
              <a:t>day (males)</a:t>
            </a:r>
          </a:p>
          <a:p>
            <a:pPr eaLnBrk="1" hangingPunct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UL – not determined</a:t>
            </a:r>
          </a:p>
          <a:p>
            <a:pPr eaLnBrk="1" hangingPunct="1">
              <a:spcBef>
                <a:spcPts val="0"/>
              </a:spcBef>
            </a:pPr>
            <a:endParaRPr lang="en-US" sz="24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Good food </a:t>
            </a:r>
            <a:r>
              <a:rPr lang="en-US" sz="3000" b="1" dirty="0" smtClean="0">
                <a:solidFill>
                  <a:srgbClr val="000000"/>
                </a:solidFill>
              </a:rPr>
              <a:t>sources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endParaRPr lang="en-US" sz="3000" dirty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Dark green leafy vegetables (spinach),</a:t>
            </a:r>
            <a:r>
              <a:rPr lang="en-US" sz="2400" dirty="0" smtClean="0">
                <a:solidFill>
                  <a:srgbClr val="000000"/>
                </a:solidFill>
              </a:rPr>
              <a:t> _________ </a:t>
            </a:r>
            <a:r>
              <a:rPr lang="en-US" sz="2400" dirty="0">
                <a:solidFill>
                  <a:srgbClr val="000000"/>
                </a:solidFill>
              </a:rPr>
              <a:t>family, broccoli, cauliflower, Brussels sprouts, liver, eggs, milk, canola &amp; soybean </a:t>
            </a:r>
            <a:r>
              <a:rPr lang="en-US" sz="2400" dirty="0" smtClean="0">
                <a:solidFill>
                  <a:srgbClr val="000000"/>
                </a:solidFill>
              </a:rPr>
              <a:t>oils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Also synthesized </a:t>
            </a:r>
            <a:r>
              <a:rPr lang="en-US" sz="2400" dirty="0">
                <a:solidFill>
                  <a:srgbClr val="000000"/>
                </a:solidFill>
              </a:rPr>
              <a:t>from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</a:rPr>
              <a:t>____________________</a:t>
            </a:r>
          </a:p>
          <a:p>
            <a:pPr eaLnBrk="1" hangingPunct="1">
              <a:spcBef>
                <a:spcPts val="0"/>
              </a:spcBef>
            </a:pPr>
            <a:endParaRPr lang="en-US" sz="2400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Those taking</a:t>
            </a:r>
            <a:r>
              <a:rPr lang="en-US" sz="3000" b="1" dirty="0" smtClean="0">
                <a:solidFill>
                  <a:srgbClr val="000000"/>
                </a:solidFill>
              </a:rPr>
              <a:t> ____________ </a:t>
            </a:r>
            <a:r>
              <a:rPr lang="en-US" sz="3000" b="1" dirty="0">
                <a:solidFill>
                  <a:srgbClr val="000000"/>
                </a:solidFill>
              </a:rPr>
              <a:t>that kill intestinal bacteria may be at risk</a:t>
            </a:r>
          </a:p>
          <a:p>
            <a:pPr eaLnBrk="1" hangingPunct="1">
              <a:lnSpc>
                <a:spcPct val="9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K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3999" cy="4899545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Help synthesize proteins that</a:t>
            </a:r>
            <a:r>
              <a:rPr lang="en-US" sz="3000" b="1" dirty="0" smtClean="0">
                <a:solidFill>
                  <a:srgbClr val="000000"/>
                </a:solidFill>
              </a:rPr>
              <a:t> _____ 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Measured </a:t>
            </a:r>
            <a:r>
              <a:rPr lang="en-US" sz="2400" dirty="0">
                <a:solidFill>
                  <a:srgbClr val="000000"/>
                </a:solidFill>
              </a:rPr>
              <a:t>before surgery and may supplement if levels are </a:t>
            </a:r>
            <a:r>
              <a:rPr lang="en-US" sz="2400" dirty="0" smtClean="0">
                <a:solidFill>
                  <a:srgbClr val="000000"/>
                </a:solidFill>
              </a:rPr>
              <a:t>low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Needed </a:t>
            </a:r>
            <a:r>
              <a:rPr lang="en-US" sz="2400" dirty="0">
                <a:solidFill>
                  <a:srgbClr val="000000"/>
                </a:solidFill>
              </a:rPr>
              <a:t>by people taking </a:t>
            </a:r>
            <a:r>
              <a:rPr lang="en-US" sz="2400" dirty="0" smtClean="0">
                <a:solidFill>
                  <a:srgbClr val="000000"/>
                </a:solidFill>
              </a:rPr>
              <a:t>“__________” </a:t>
            </a:r>
            <a:r>
              <a:rPr lang="en-US" sz="2400" dirty="0">
                <a:solidFill>
                  <a:srgbClr val="000000"/>
                </a:solidFill>
              </a:rPr>
              <a:t>or </a:t>
            </a:r>
            <a:r>
              <a:rPr lang="en-US" sz="2400" dirty="0" err="1" smtClean="0">
                <a:solidFill>
                  <a:srgbClr val="000000"/>
                </a:solidFill>
              </a:rPr>
              <a:t>dicumarol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en-US" sz="2400" dirty="0">
                <a:solidFill>
                  <a:srgbClr val="000000"/>
                </a:solidFill>
              </a:rPr>
              <a:t>if uncontrolled bleeding </a:t>
            </a:r>
            <a:r>
              <a:rPr lang="en-US" sz="2400" dirty="0" smtClean="0">
                <a:solidFill>
                  <a:srgbClr val="000000"/>
                </a:solidFill>
              </a:rPr>
              <a:t>occurs</a:t>
            </a:r>
          </a:p>
          <a:p>
            <a:pPr lvl="2">
              <a:spcBef>
                <a:spcPts val="0"/>
              </a:spcBef>
            </a:pPr>
            <a:r>
              <a:rPr lang="en-US" dirty="0" err="1" smtClean="0">
                <a:solidFill>
                  <a:srgbClr val="000000"/>
                </a:solidFill>
              </a:rPr>
              <a:t>Dicumarol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used for ‘thinning’ the blood to prevent formation of blood </a:t>
            </a:r>
            <a:r>
              <a:rPr lang="en-US" dirty="0" smtClean="0">
                <a:solidFill>
                  <a:srgbClr val="000000"/>
                </a:solidFill>
              </a:rPr>
              <a:t>clots</a:t>
            </a:r>
          </a:p>
          <a:p>
            <a:pPr lvl="1">
              <a:spcBef>
                <a:spcPts val="0"/>
              </a:spcBef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Necessary for the synthesis of protein needed in bone formation together with vitamin</a:t>
            </a:r>
            <a:r>
              <a:rPr lang="en-US" sz="3000" b="1" dirty="0" smtClean="0">
                <a:solidFill>
                  <a:srgbClr val="000000"/>
                </a:solidFill>
              </a:rPr>
              <a:t> 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May </a:t>
            </a:r>
            <a:r>
              <a:rPr lang="en-US" sz="2400" dirty="0">
                <a:solidFill>
                  <a:srgbClr val="000000"/>
                </a:solidFill>
              </a:rPr>
              <a:t>play a part in reducing hip fractures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K Functions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16140"/>
            <a:ext cx="9144000" cy="4810942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Toxicity with supplements of</a:t>
            </a:r>
            <a:r>
              <a:rPr lang="en-US" sz="3000" b="1" dirty="0" smtClean="0">
                <a:solidFill>
                  <a:srgbClr val="000000"/>
                </a:solidFill>
              </a:rPr>
              <a:t> ________ </a:t>
            </a:r>
            <a:r>
              <a:rPr lang="en-US" sz="3000" b="1" dirty="0">
                <a:solidFill>
                  <a:srgbClr val="000000"/>
                </a:solidFill>
              </a:rPr>
              <a:t>version if given to</a:t>
            </a:r>
            <a:r>
              <a:rPr lang="en-US" sz="3000" b="1" dirty="0" smtClean="0">
                <a:solidFill>
                  <a:srgbClr val="000000"/>
                </a:solidFill>
              </a:rPr>
              <a:t> ________ or ___________ women</a:t>
            </a:r>
            <a:endParaRPr lang="en-US" sz="30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endParaRPr lang="en-US" sz="2400" b="1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Toxic </a:t>
            </a:r>
            <a:r>
              <a:rPr lang="en-US" sz="3000" b="1" dirty="0" smtClean="0">
                <a:solidFill>
                  <a:srgbClr val="000000"/>
                </a:solidFill>
              </a:rPr>
              <a:t>symptoms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_________ </a:t>
            </a:r>
            <a:r>
              <a:rPr lang="en-US" sz="2400" dirty="0">
                <a:solidFill>
                  <a:srgbClr val="000000"/>
                </a:solidFill>
              </a:rPr>
              <a:t>skin due to breakage of </a:t>
            </a:r>
            <a:r>
              <a:rPr lang="en-US" sz="2400" dirty="0" err="1">
                <a:solidFill>
                  <a:srgbClr val="000000"/>
                </a:solidFill>
              </a:rPr>
              <a:t>RBCs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L</a:t>
            </a:r>
            <a:r>
              <a:rPr lang="en-US" sz="2400" dirty="0" smtClean="0">
                <a:solidFill>
                  <a:srgbClr val="000000"/>
                </a:solidFill>
              </a:rPr>
              <a:t>iver </a:t>
            </a:r>
            <a:r>
              <a:rPr lang="en-US" sz="2400" dirty="0">
                <a:solidFill>
                  <a:srgbClr val="000000"/>
                </a:solidFill>
              </a:rPr>
              <a:t>releases </a:t>
            </a:r>
            <a:r>
              <a:rPr lang="en-US" sz="2400" dirty="0" err="1">
                <a:solidFill>
                  <a:srgbClr val="000000"/>
                </a:solidFill>
              </a:rPr>
              <a:t>bilirubin</a:t>
            </a:r>
            <a:r>
              <a:rPr lang="en-US" sz="2400" dirty="0">
                <a:solidFill>
                  <a:srgbClr val="000000"/>
                </a:solidFill>
              </a:rPr>
              <a:t> into the blood instead of excreting it into the bile </a:t>
            </a:r>
            <a:r>
              <a:rPr lang="en-US" sz="2400" dirty="0" smtClean="0">
                <a:solidFill>
                  <a:srgbClr val="000000"/>
                </a:solidFill>
              </a:rPr>
              <a:t>(__________)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M</a:t>
            </a:r>
            <a:r>
              <a:rPr lang="en-US" sz="2400" dirty="0" smtClean="0">
                <a:solidFill>
                  <a:srgbClr val="000000"/>
                </a:solidFill>
              </a:rPr>
              <a:t>ay </a:t>
            </a:r>
            <a:r>
              <a:rPr lang="en-US" sz="2400" dirty="0">
                <a:solidFill>
                  <a:srgbClr val="000000"/>
                </a:solidFill>
              </a:rPr>
              <a:t>result in brain damage or death of infants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K Toxicity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0" y="1154620"/>
            <a:ext cx="9144000" cy="4724975"/>
          </a:xfrm>
        </p:spPr>
        <p:txBody>
          <a:bodyPr>
            <a:normAutofit/>
          </a:bodyPr>
          <a:lstStyle/>
          <a:p>
            <a:pPr eaLnBrk="1" hangingPunct="1">
              <a:spcBef>
                <a:spcPts val="578"/>
              </a:spcBef>
            </a:pPr>
            <a:r>
              <a:rPr lang="en-US" sz="2800" dirty="0" smtClean="0"/>
              <a:t>Read Chapter 7</a:t>
            </a:r>
          </a:p>
          <a:p>
            <a:pPr eaLnBrk="1" hangingPunct="1">
              <a:spcBef>
                <a:spcPts val="578"/>
              </a:spcBef>
            </a:pPr>
            <a:r>
              <a:rPr lang="en-US" sz="2800" dirty="0" smtClean="0"/>
              <a:t>Assignment 2 – varying due dates</a:t>
            </a:r>
          </a:p>
          <a:p>
            <a:pPr>
              <a:spcBef>
                <a:spcPts val="578"/>
              </a:spcBef>
            </a:pPr>
            <a:r>
              <a:rPr lang="en-US" sz="2800" dirty="0" smtClean="0"/>
              <a:t>Prepare for the December Exam (Mon. Dec. 17, 2012 @ 2pm, worth 25%)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Homework</a:t>
            </a:r>
            <a:endParaRPr lang="en-US" sz="45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shutterstock_76975498.jpg"/>
          <p:cNvPicPr>
            <a:picLocks noChangeAspect="1"/>
          </p:cNvPicPr>
          <p:nvPr/>
        </p:nvPicPr>
        <p:blipFill>
          <a:blip r:embed="rId4">
            <a:alphaModFix amt="4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6" y="573851"/>
            <a:ext cx="868099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latin typeface="Arial"/>
                <a:cs typeface="Arial Unicode MS"/>
              </a:rPr>
              <a:t>Chapter 7: The Vitamins</a:t>
            </a:r>
          </a:p>
          <a:p>
            <a:r>
              <a:rPr lang="en-US" sz="5000" b="1" dirty="0" smtClean="0">
                <a:latin typeface="Arial"/>
                <a:cs typeface="Arial Unicode MS"/>
              </a:rPr>
              <a:t>(continued)</a:t>
            </a:r>
          </a:p>
          <a:p>
            <a:endParaRPr lang="en-US" sz="5000" b="1" dirty="0" smtClean="0">
              <a:latin typeface="Arial"/>
              <a:cs typeface="Arial Unicode MS"/>
            </a:endParaRPr>
          </a:p>
          <a:p>
            <a:endParaRPr lang="en-US" sz="3200" b="1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endParaRPr lang="en-US" sz="2800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endParaRPr lang="en-US" sz="2800" dirty="0" smtClean="0">
              <a:solidFill>
                <a:srgbClr val="3C1B71"/>
              </a:solidFill>
              <a:latin typeface="Arial"/>
              <a:cs typeface="Arial Unicode MS"/>
            </a:endParaRPr>
          </a:p>
          <a:p>
            <a:r>
              <a:rPr lang="en-US" sz="3200" dirty="0" smtClean="0">
                <a:latin typeface="Arial"/>
                <a:cs typeface="Arial Unicode MS"/>
              </a:rPr>
              <a:t>Professor Jennifer Broxterman, </a:t>
            </a:r>
            <a:r>
              <a:rPr lang="en-US" sz="3200" dirty="0" err="1" smtClean="0">
                <a:latin typeface="Arial"/>
                <a:cs typeface="Arial Unicode MS"/>
              </a:rPr>
              <a:t>MSc</a:t>
            </a:r>
            <a:r>
              <a:rPr lang="en-US" sz="3200" dirty="0" smtClean="0">
                <a:latin typeface="Arial"/>
                <a:cs typeface="Arial Unicode MS"/>
              </a:rPr>
              <a:t>, RD</a:t>
            </a:r>
          </a:p>
          <a:p>
            <a:r>
              <a:rPr lang="en-US" sz="3200" dirty="0" smtClean="0">
                <a:latin typeface="Arial"/>
                <a:cs typeface="Arial Unicode MS"/>
              </a:rPr>
              <a:t>Department of Foods &amp; Nutritional Sciences</a:t>
            </a:r>
          </a:p>
          <a:p>
            <a:r>
              <a:rPr lang="en-US" sz="3200" dirty="0" smtClean="0">
                <a:latin typeface="Arial"/>
                <a:cs typeface="Arial Unicode MS"/>
              </a:rPr>
              <a:t>Brescia University College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78180" y="6302963"/>
            <a:ext cx="5111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4F2683"/>
                </a:solidFill>
                <a:latin typeface="Arial"/>
                <a:cs typeface="Arial"/>
              </a:rPr>
              <a:t>FN1021: Nutrition for Modern Living</a:t>
            </a:r>
            <a:endParaRPr lang="en-US" dirty="0">
              <a:solidFill>
                <a:srgbClr val="4F2683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5048836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Water soluble vitamins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idx="1"/>
          </p:nvPr>
        </p:nvSpPr>
        <p:spPr>
          <a:xfrm>
            <a:off x="0" y="1019920"/>
            <a:ext cx="9144000" cy="5111005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 </a:t>
            </a:r>
            <a:r>
              <a:rPr lang="en-US" sz="3000" b="1" dirty="0">
                <a:solidFill>
                  <a:srgbClr val="000000"/>
                </a:solidFill>
              </a:rPr>
              <a:t>vitamins and vitamin</a:t>
            </a:r>
            <a:r>
              <a:rPr lang="en-US" sz="3000" b="1" dirty="0" smtClean="0">
                <a:solidFill>
                  <a:srgbClr val="000000"/>
                </a:solidFill>
              </a:rPr>
              <a:t> ___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Dissolve in </a:t>
            </a:r>
            <a:r>
              <a:rPr lang="en-US" sz="2400" dirty="0" smtClean="0">
                <a:solidFill>
                  <a:srgbClr val="000000"/>
                </a:solidFill>
              </a:rPr>
              <a:t>water; </a:t>
            </a:r>
            <a:r>
              <a:rPr lang="en-US" sz="2400" dirty="0">
                <a:solidFill>
                  <a:srgbClr val="000000"/>
                </a:solidFill>
              </a:rPr>
              <a:t>cooking &amp; washing with water can</a:t>
            </a:r>
            <a:r>
              <a:rPr lang="en-US" sz="2400" dirty="0" smtClean="0">
                <a:solidFill>
                  <a:srgbClr val="000000"/>
                </a:solidFill>
              </a:rPr>
              <a:t> ______ </a:t>
            </a:r>
            <a:r>
              <a:rPr lang="en-US" sz="2400" dirty="0">
                <a:solidFill>
                  <a:srgbClr val="000000"/>
                </a:solidFill>
              </a:rPr>
              <a:t>them out of foods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Easily absorbed into the bloodstream &amp; excesses excreted in the</a:t>
            </a:r>
            <a:r>
              <a:rPr lang="en-US" sz="2400" dirty="0" smtClean="0">
                <a:solidFill>
                  <a:srgbClr val="000000"/>
                </a:solidFill>
              </a:rPr>
              <a:t> _______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Not stored extensively in body tissues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__________ </a:t>
            </a:r>
            <a:r>
              <a:rPr lang="en-US" sz="2400" dirty="0">
                <a:solidFill>
                  <a:srgbClr val="000000"/>
                </a:solidFill>
              </a:rPr>
              <a:t>reach toxic </a:t>
            </a:r>
            <a:r>
              <a:rPr lang="en-US" sz="2400" dirty="0" smtClean="0">
                <a:solidFill>
                  <a:srgbClr val="000000"/>
                </a:solidFill>
              </a:rPr>
              <a:t>levels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High </a:t>
            </a:r>
            <a:r>
              <a:rPr lang="en-US" sz="2400" dirty="0">
                <a:solidFill>
                  <a:srgbClr val="000000"/>
                </a:solidFill>
              </a:rPr>
              <a:t>doses of supplements = expensive </a:t>
            </a:r>
            <a:r>
              <a:rPr lang="en-US" sz="2400" dirty="0" smtClean="0">
                <a:solidFill>
                  <a:srgbClr val="000000"/>
                </a:solidFill>
              </a:rPr>
              <a:t>urine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Water-Soluble Vitamins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728" y="4136564"/>
            <a:ext cx="2939154" cy="1955873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 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0" y="1231600"/>
            <a:ext cx="9144000" cy="5263091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__________ </a:t>
            </a:r>
            <a:r>
              <a:rPr lang="en-US" sz="3000" b="1" dirty="0"/>
              <a:t>acid; ‘no-scurvy acid</a:t>
            </a:r>
            <a:r>
              <a:rPr lang="en-US" sz="3000" b="1" dirty="0" smtClean="0"/>
              <a:t>’</a:t>
            </a:r>
          </a:p>
          <a:p>
            <a:pPr eaLnBrk="1" hangingPunct="1">
              <a:spcBef>
                <a:spcPts val="0"/>
              </a:spcBef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RDA – 75 mg/</a:t>
            </a:r>
            <a:r>
              <a:rPr lang="en-US" sz="3000" b="1" dirty="0" smtClean="0">
                <a:solidFill>
                  <a:srgbClr val="000000"/>
                </a:solidFill>
              </a:rPr>
              <a:t>day (females); </a:t>
            </a:r>
            <a:r>
              <a:rPr lang="en-US" sz="3000" b="1" dirty="0">
                <a:solidFill>
                  <a:srgbClr val="000000"/>
                </a:solidFill>
              </a:rPr>
              <a:t>90 mg/</a:t>
            </a:r>
            <a:r>
              <a:rPr lang="en-US" sz="3000" b="1" dirty="0" smtClean="0">
                <a:solidFill>
                  <a:srgbClr val="000000"/>
                </a:solidFill>
              </a:rPr>
              <a:t>day (males)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+____mg</a:t>
            </a:r>
            <a:r>
              <a:rPr lang="en-US" sz="2400" dirty="0">
                <a:solidFill>
                  <a:srgbClr val="000000"/>
                </a:solidFill>
              </a:rPr>
              <a:t>/</a:t>
            </a:r>
            <a:r>
              <a:rPr lang="en-US" sz="2400" dirty="0" smtClean="0">
                <a:solidFill>
                  <a:srgbClr val="000000"/>
                </a:solidFill>
              </a:rPr>
              <a:t>day </a:t>
            </a:r>
            <a:r>
              <a:rPr lang="en-US" sz="2400" dirty="0">
                <a:solidFill>
                  <a:srgbClr val="000000"/>
                </a:solidFill>
              </a:rPr>
              <a:t>for smokers (smoking introduces oxidants</a:t>
            </a:r>
            <a:r>
              <a:rPr lang="en-US" sz="2400" dirty="0" smtClean="0">
                <a:solidFill>
                  <a:srgbClr val="000000"/>
                </a:solidFill>
              </a:rPr>
              <a:t>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Max. plasma levels reached with 60-100 mg/day, then urine levels rise sharply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Canadians consume ~ 100 mg/day</a:t>
            </a:r>
          </a:p>
          <a:p>
            <a:pPr lvl="1">
              <a:spcBef>
                <a:spcPts val="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UL – 2000 mg/</a:t>
            </a:r>
            <a:r>
              <a:rPr lang="en-US" sz="3000" b="1" dirty="0" smtClean="0">
                <a:solidFill>
                  <a:srgbClr val="000000"/>
                </a:solidFill>
              </a:rPr>
              <a:t>day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Acts </a:t>
            </a:r>
            <a:r>
              <a:rPr lang="en-US" sz="2600" dirty="0">
                <a:solidFill>
                  <a:srgbClr val="000000"/>
                </a:solidFill>
              </a:rPr>
              <a:t>as a</a:t>
            </a:r>
            <a:r>
              <a:rPr lang="en-US" sz="2600" dirty="0" smtClean="0">
                <a:solidFill>
                  <a:srgbClr val="000000"/>
                </a:solidFill>
              </a:rPr>
              <a:t> _______________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Requirements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pic>
        <p:nvPicPr>
          <p:cNvPr id="5" name="Picture 4" descr="P70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8268" y="3615181"/>
            <a:ext cx="2830974" cy="2352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P7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640" y="3175221"/>
            <a:ext cx="2743200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Food Sources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0" y="1009068"/>
            <a:ext cx="9144000" cy="556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Good food sources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________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fruits (grapefruit), OJ, strawberries, red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&amp;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green bell peppers, __________,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bokchoy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sweet potato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Many fortified products available (e.g. Rose Hips)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lang="en-US" sz="2400" dirty="0" smtClean="0">
              <a:solidFill>
                <a:srgbClr val="000000"/>
              </a:solidFill>
              <a:latin typeface="Arial"/>
            </a:endParaRPr>
          </a:p>
          <a:p>
            <a:pPr marL="342900" lvl="0" indent="-342900">
              <a:buFont typeface="Arial"/>
              <a:buChar char="•"/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/>
              </a:rPr>
              <a:t>Sample vitamin C-rich day</a:t>
            </a:r>
            <a:endParaRPr lang="en-US" sz="3000" dirty="0" smtClean="0">
              <a:solidFill>
                <a:srgbClr val="000000"/>
              </a:solidFill>
              <a:latin typeface="Arial"/>
            </a:endParaRPr>
          </a:p>
          <a:p>
            <a:pPr marL="742950" lvl="1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300 mg of vitamin C in a day:</a:t>
            </a:r>
          </a:p>
          <a:p>
            <a:pPr marL="1200150" lvl="2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250 mL orange juice for breakfast</a:t>
            </a:r>
          </a:p>
          <a:p>
            <a:pPr marL="1200150" lvl="2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Salad for lunch</a:t>
            </a:r>
          </a:p>
          <a:p>
            <a:pPr marL="1200150" lvl="2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Stalk of broccoli</a:t>
            </a:r>
          </a:p>
          <a:p>
            <a:pPr marL="1200150" lvl="2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A potato for dinner</a:t>
            </a:r>
          </a:p>
          <a:p>
            <a:pPr marL="342900" marR="0" lvl="0" indent="-34290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Functions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009068"/>
            <a:ext cx="9144000" cy="556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Antioxidant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Prevents oxidation and cell damage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Protects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 recycles vitamin ___ to its active form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lvl="0" indent="-342900">
              <a:buFont typeface="Arial"/>
              <a:buChar char="•"/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/>
              </a:rPr>
              <a:t>Supports ______ absorption</a:t>
            </a:r>
            <a:endParaRPr lang="en-US" sz="3000" dirty="0" smtClean="0">
              <a:solidFill>
                <a:srgbClr val="000000"/>
              </a:solidFill>
              <a:latin typeface="Arial"/>
            </a:endParaRPr>
          </a:p>
          <a:p>
            <a:pPr marL="742950" lvl="1" indent="-285750">
              <a:buFont typeface="Arial"/>
              <a:buChar char="–"/>
              <a:defRPr/>
            </a:pPr>
            <a:r>
              <a:rPr lang="en-US" sz="2400" noProof="0" dirty="0" smtClean="0">
                <a:solidFill>
                  <a:srgbClr val="000000"/>
                </a:solidFill>
                <a:latin typeface="Arial"/>
              </a:rPr>
              <a:t>Keeps _________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______</a:t>
            </a:r>
            <a:r>
              <a:rPr lang="en-US" sz="2400" noProof="0" dirty="0" smtClean="0">
                <a:solidFill>
                  <a:srgbClr val="000000"/>
                </a:solidFill>
                <a:latin typeface="Arial"/>
              </a:rPr>
              <a:t> in the form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needed for absorption</a:t>
            </a:r>
          </a:p>
          <a:p>
            <a:pPr marL="742950" lvl="1" indent="-285750">
              <a:buFont typeface="Arial"/>
              <a:buChar char="–"/>
              <a:defRPr/>
            </a:pP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lvl="0" indent="-342900">
              <a:buFont typeface="Arial"/>
              <a:buChar char="•"/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/>
              </a:rPr>
              <a:t>Structural role</a:t>
            </a:r>
            <a:endParaRPr lang="en-US" sz="3000" dirty="0" smtClean="0">
              <a:solidFill>
                <a:srgbClr val="000000"/>
              </a:solidFill>
              <a:latin typeface="Arial"/>
            </a:endParaRPr>
          </a:p>
          <a:p>
            <a:pPr marL="742950" lvl="1" indent="-285750">
              <a:buFont typeface="Arial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Causes __________ formation in bones, teeth, tendons</a:t>
            </a:r>
          </a:p>
          <a:p>
            <a:pPr marL="742950" lvl="1" indent="-285750">
              <a:buFont typeface="Arial"/>
              <a:buChar char="–"/>
              <a:defRPr/>
            </a:pP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Collag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en forms scar tissue, offers structure to mend fractures, supporting material for capillaries (prevents bruises)</a:t>
            </a:r>
            <a:endParaRPr kumimoji="0" lang="en-US" sz="24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Functions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009068"/>
            <a:ext cx="9144000" cy="556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Affects health of _______ and </a:t>
            </a:r>
            <a:r>
              <a:rPr lang="en-US" sz="3000" b="1" noProof="0" dirty="0" smtClean="0">
                <a:solidFill>
                  <a:srgbClr val="000000"/>
                </a:solidFill>
                <a:latin typeface="Arial"/>
              </a:rPr>
              <a:t>_______</a:t>
            </a:r>
            <a:endParaRPr lang="en-US" sz="3000" b="1" dirty="0" smtClean="0">
              <a:solidFill>
                <a:srgbClr val="000000"/>
              </a:solidFill>
              <a:latin typeface="Arial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lang="en-US" sz="3000" b="1" dirty="0" smtClean="0">
              <a:solidFill>
                <a:srgbClr val="000000"/>
              </a:solidFill>
              <a:latin typeface="Arial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Co-factor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Vitamin C acts as a co-factor in producing _______, which is important for transporting fatty acids within cells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idx="1"/>
          </p:nvPr>
        </p:nvSpPr>
        <p:spPr>
          <a:xfrm>
            <a:off x="0" y="1096898"/>
            <a:ext cx="9144000" cy="5061112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  <a:sym typeface="Symbol" charset="2"/>
              </a:rPr>
              <a:t>Vitamin C and the common cold 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  <a:sym typeface="Symbol" charset="2"/>
              </a:rPr>
              <a:t>__________ supported by research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  <a:sym typeface="Symbol" charset="2"/>
              </a:rPr>
              <a:t>May experience milder symptoms and a cold that lasts a shorter duration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  <a:sym typeface="Symbol" charset="2"/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  <a:sym typeface="Symbol" charset="2"/>
              </a:rPr>
              <a:t>Two grams of vitamin C </a:t>
            </a:r>
            <a:r>
              <a:rPr lang="en-US" sz="3000" b="1" dirty="0">
                <a:solidFill>
                  <a:srgbClr val="000000"/>
                </a:solidFill>
                <a:sym typeface="Symbol" charset="2"/>
              </a:rPr>
              <a:t>per day for two weeks seems to reduce blood</a:t>
            </a:r>
            <a:r>
              <a:rPr lang="en-US" sz="3000" b="1" dirty="0" smtClean="0">
                <a:solidFill>
                  <a:srgbClr val="000000"/>
                </a:solidFill>
                <a:sym typeface="Symbol" charset="2"/>
              </a:rPr>
              <a:t> ___________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  <a:sym typeface="Symbol" charset="2"/>
              </a:rPr>
              <a:t>The substance responsible for sneezing, runny or stuffy nose, swollen sinuses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  <a:sym typeface="Symbol" charset="2"/>
              </a:rPr>
              <a:t>At these doses, vitamin C may work like a weak antihistamine  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  <a:sym typeface="Symbol" charset="2"/>
              </a:rPr>
              <a:t>Or its</a:t>
            </a:r>
            <a:r>
              <a:rPr lang="en-US" sz="2400" dirty="0" smtClean="0">
                <a:solidFill>
                  <a:srgbClr val="000000"/>
                </a:solidFill>
                <a:sym typeface="Symbol" charset="2"/>
              </a:rPr>
              <a:t> ____________ </a:t>
            </a:r>
            <a:r>
              <a:rPr lang="en-US" sz="2400" dirty="0">
                <a:solidFill>
                  <a:srgbClr val="000000"/>
                </a:solidFill>
                <a:sym typeface="Symbol" charset="2"/>
              </a:rPr>
              <a:t>or other activities may improve the body’s immunity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&amp; the Common Cold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P7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358" y="3383273"/>
            <a:ext cx="3194844" cy="263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&amp; the Common Cold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096898"/>
            <a:ext cx="9144000" cy="5061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charset="2"/>
              </a:rPr>
              <a:t>The _________ effect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charset="2"/>
              </a:rPr>
              <a:t>In one study, half the experimental subjects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Symbol" charset="2"/>
              </a:rPr>
              <a:t> received a placebo but thought they were receiving vitamin C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baseline="0" dirty="0" smtClean="0">
                <a:solidFill>
                  <a:srgbClr val="000000"/>
                </a:solidFill>
                <a:latin typeface="Arial"/>
                <a:sym typeface="Symbol" charset="2"/>
              </a:rPr>
              <a:t>This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sym typeface="Symbol" charset="2"/>
              </a:rPr>
              <a:t> group reported having fewer colds than the group that had received the vitamin C but they they were receiving the placebo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  <a:sym typeface="Symbol" charset="2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UNF7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27618"/>
            <a:ext cx="4343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Deficiency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019920"/>
            <a:ext cx="9144000" cy="51110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3000" b="1" dirty="0" smtClean="0">
                <a:solidFill>
                  <a:srgbClr val="000000"/>
                </a:solidFill>
                <a:latin typeface="Arial"/>
              </a:rPr>
              <a:t>_________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Vitamin C (ascorbic acid) deficiency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Hazard of long distance seagoing journeys of 200+ years ago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avoid scurvy, British sailors were 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given ____________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3775410"/>
            <a:ext cx="3198837" cy="2107645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b="1" dirty="0" smtClean="0"/>
              <a:t>Deficiency symptoms 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/>
              <a:t>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Loss of appetite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Bleeding 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Growth </a:t>
            </a:r>
            <a:r>
              <a:rPr lang="en-US" sz="2400" dirty="0">
                <a:solidFill>
                  <a:srgbClr val="000000"/>
                </a:solidFill>
              </a:rPr>
              <a:t>cessation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Tenderness to touch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Weakness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Swollen </a:t>
            </a:r>
            <a:r>
              <a:rPr lang="en-US" sz="2400" dirty="0">
                <a:solidFill>
                  <a:srgbClr val="000000"/>
                </a:solidFill>
              </a:rPr>
              <a:t>ankles &amp; joints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Pinpoint</a:t>
            </a:r>
            <a:r>
              <a:rPr lang="en-US" sz="2400" dirty="0" smtClean="0">
                <a:solidFill>
                  <a:srgbClr val="000000"/>
                </a:solidFill>
              </a:rPr>
              <a:t> _______________</a:t>
            </a:r>
          </a:p>
          <a:p>
            <a:pPr lvl="1" eaLnBrk="1" hangingPunct="1">
              <a:spcBef>
                <a:spcPts val="0"/>
              </a:spcBef>
            </a:pPr>
            <a:r>
              <a:rPr lang="en-US" sz="2400" dirty="0">
                <a:solidFill>
                  <a:srgbClr val="000000"/>
                </a:solidFill>
              </a:rPr>
              <a:t>Anemia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Deficiency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pic>
        <p:nvPicPr>
          <p:cNvPr id="5" name="Picture 2" descr="0708a"/>
          <p:cNvPicPr>
            <a:picLocks noChangeAspect="1" noChangeArrowheads="1"/>
          </p:cNvPicPr>
          <p:nvPr/>
        </p:nvPicPr>
        <p:blipFill>
          <a:blip r:embed="rId2"/>
          <a:srcRect b="10616"/>
          <a:stretch>
            <a:fillRect/>
          </a:stretch>
        </p:blipFill>
        <p:spPr bwMode="auto">
          <a:xfrm>
            <a:off x="4968996" y="1048391"/>
            <a:ext cx="4055686" cy="2399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0708b"/>
          <p:cNvPicPr>
            <a:picLocks noChangeAspect="1" noChangeArrowheads="1"/>
          </p:cNvPicPr>
          <p:nvPr/>
        </p:nvPicPr>
        <p:blipFill>
          <a:blip r:embed="rId3"/>
          <a:srcRect b="10489"/>
          <a:stretch>
            <a:fillRect/>
          </a:stretch>
        </p:blipFill>
        <p:spPr bwMode="auto">
          <a:xfrm>
            <a:off x="4988236" y="3565216"/>
            <a:ext cx="4036446" cy="2421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Content Placeholder 2"/>
          <p:cNvSpPr>
            <a:spLocks noGrp="1"/>
          </p:cNvSpPr>
          <p:nvPr>
            <p:ph idx="1"/>
          </p:nvPr>
        </p:nvSpPr>
        <p:spPr>
          <a:xfrm>
            <a:off x="0" y="1116140"/>
            <a:ext cx="9144000" cy="5010024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Too much</a:t>
            </a:r>
            <a:r>
              <a:rPr lang="en-US" sz="3000" b="1" dirty="0" smtClean="0">
                <a:solidFill>
                  <a:srgbClr val="000000"/>
                </a:solidFill>
              </a:rPr>
              <a:t> vitamin C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____________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Activates </a:t>
            </a:r>
            <a:r>
              <a:rPr lang="en-US" sz="2400" dirty="0">
                <a:solidFill>
                  <a:srgbClr val="000000"/>
                </a:solidFill>
              </a:rPr>
              <a:t>oxidizing elements </a:t>
            </a:r>
            <a:r>
              <a:rPr lang="en-US" sz="2400" dirty="0" smtClean="0">
                <a:solidFill>
                  <a:srgbClr val="000000"/>
                </a:solidFill>
              </a:rPr>
              <a:t>(_____ </a:t>
            </a:r>
            <a:r>
              <a:rPr lang="en-US" sz="2400" dirty="0">
                <a:solidFill>
                  <a:srgbClr val="000000"/>
                </a:solidFill>
              </a:rPr>
              <a:t>&amp;</a:t>
            </a:r>
            <a:r>
              <a:rPr lang="en-US" sz="2400" dirty="0" smtClean="0">
                <a:solidFill>
                  <a:srgbClr val="000000"/>
                </a:solidFill>
              </a:rPr>
              <a:t> ________)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Dangerous </a:t>
            </a:r>
            <a:r>
              <a:rPr lang="en-US" sz="2400" dirty="0">
                <a:solidFill>
                  <a:srgbClr val="000000"/>
                </a:solidFill>
              </a:rPr>
              <a:t>in cases of iron </a:t>
            </a:r>
            <a:r>
              <a:rPr lang="en-US" sz="2400" dirty="0" smtClean="0">
                <a:solidFill>
                  <a:srgbClr val="000000"/>
                </a:solidFill>
              </a:rPr>
              <a:t>overload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Altered _______ </a:t>
            </a:r>
            <a:r>
              <a:rPr lang="en-US" sz="2400" dirty="0">
                <a:solidFill>
                  <a:srgbClr val="000000"/>
                </a:solidFill>
              </a:rPr>
              <a:t>response to </a:t>
            </a:r>
            <a:r>
              <a:rPr lang="en-US" sz="2400" dirty="0" smtClean="0">
                <a:solidFill>
                  <a:srgbClr val="000000"/>
                </a:solidFill>
              </a:rPr>
              <a:t>CHO</a:t>
            </a:r>
            <a:endParaRPr lang="en-US" sz="2400" dirty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Digestive </a:t>
            </a:r>
            <a:r>
              <a:rPr lang="en-US" sz="2400" dirty="0">
                <a:solidFill>
                  <a:srgbClr val="000000"/>
                </a:solidFill>
              </a:rPr>
              <a:t>upsets (nausea, abdominal cramps, excessive gas, diarrhea</a:t>
            </a:r>
            <a:r>
              <a:rPr lang="en-US" sz="2400" dirty="0" smtClean="0">
                <a:solidFill>
                  <a:srgbClr val="000000"/>
                </a:solidFill>
              </a:rPr>
              <a:t>)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May </a:t>
            </a:r>
            <a:r>
              <a:rPr lang="en-US" sz="2400" dirty="0">
                <a:solidFill>
                  <a:srgbClr val="000000"/>
                </a:solidFill>
              </a:rPr>
              <a:t>interfere with medications to prevent blood clotting</a:t>
            </a:r>
          </a:p>
          <a:p>
            <a:pPr eaLnBrk="1" hangingPunct="1"/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C Toxicity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07snap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7256" y="36160"/>
            <a:ext cx="8148536" cy="607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B Vitamins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DE3B3C"/>
                </a:solidFill>
              </a:rPr>
              <a:t>Check Fig </a:t>
            </a:r>
            <a:r>
              <a:rPr lang="en-US" sz="3000" b="1" dirty="0" smtClean="0">
                <a:solidFill>
                  <a:srgbClr val="DE3B3C"/>
                </a:solidFill>
              </a:rPr>
              <a:t>7.10 of text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DE3B3C"/>
              </a:solidFill>
            </a:endParaRPr>
          </a:p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Examples of roles of B vitamins in metabolism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B </a:t>
            </a:r>
            <a:r>
              <a:rPr lang="en-US" sz="2400" dirty="0">
                <a:solidFill>
                  <a:srgbClr val="000000"/>
                </a:solidFill>
              </a:rPr>
              <a:t>vitamins are ‘helper’ nutrients; directly or indirectly help the body use energy from</a:t>
            </a:r>
            <a:r>
              <a:rPr lang="en-US" sz="2400" dirty="0" smtClean="0">
                <a:solidFill>
                  <a:srgbClr val="000000"/>
                </a:solidFill>
              </a:rPr>
              <a:t> _____________________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Thiamin</a:t>
            </a:r>
            <a:r>
              <a:rPr lang="en-US" sz="2400" dirty="0">
                <a:solidFill>
                  <a:srgbClr val="000000"/>
                </a:solidFill>
              </a:rPr>
              <a:t>, riboflavin, niacin, </a:t>
            </a:r>
            <a:r>
              <a:rPr lang="en-US" sz="2400" dirty="0" err="1">
                <a:solidFill>
                  <a:srgbClr val="000000"/>
                </a:solidFill>
              </a:rPr>
              <a:t>pantothenic</a:t>
            </a:r>
            <a:r>
              <a:rPr lang="en-US" sz="2400" dirty="0">
                <a:solidFill>
                  <a:srgbClr val="000000"/>
                </a:solidFill>
              </a:rPr>
              <a:t> acid,</a:t>
            </a:r>
            <a:r>
              <a:rPr lang="en-US" sz="2400" dirty="0" smtClean="0">
                <a:solidFill>
                  <a:srgbClr val="000000"/>
                </a:solidFill>
              </a:rPr>
              <a:t> and biotin all </a:t>
            </a:r>
            <a:r>
              <a:rPr lang="en-US" sz="2400" dirty="0">
                <a:solidFill>
                  <a:srgbClr val="000000"/>
                </a:solidFill>
              </a:rPr>
              <a:t>participate in the release of energy from protein, CHO, &amp; </a:t>
            </a:r>
            <a:r>
              <a:rPr lang="en-US" sz="2400" dirty="0" smtClean="0">
                <a:solidFill>
                  <a:srgbClr val="000000"/>
                </a:solidFill>
              </a:rPr>
              <a:t>fat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Vitamin </a:t>
            </a:r>
            <a:r>
              <a:rPr lang="en-US" sz="2400" dirty="0">
                <a:solidFill>
                  <a:srgbClr val="000000"/>
                </a:solidFill>
              </a:rPr>
              <a:t>B6 helps the body use AA to make </a:t>
            </a:r>
            <a:r>
              <a:rPr lang="en-US" sz="2400" dirty="0" smtClean="0">
                <a:solidFill>
                  <a:srgbClr val="000000"/>
                </a:solidFill>
              </a:rPr>
              <a:t>protein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Folate </a:t>
            </a:r>
            <a:r>
              <a:rPr lang="en-US" sz="2400" dirty="0">
                <a:solidFill>
                  <a:srgbClr val="000000"/>
                </a:solidFill>
              </a:rPr>
              <a:t>&amp; </a:t>
            </a:r>
            <a:r>
              <a:rPr lang="en-US" sz="2400" dirty="0" smtClean="0">
                <a:solidFill>
                  <a:srgbClr val="000000"/>
                </a:solidFill>
              </a:rPr>
              <a:t>vitamin _____ </a:t>
            </a:r>
            <a:r>
              <a:rPr lang="en-US" sz="2400" dirty="0">
                <a:solidFill>
                  <a:srgbClr val="000000"/>
                </a:solidFill>
              </a:rPr>
              <a:t>help cells</a:t>
            </a:r>
            <a:r>
              <a:rPr lang="en-US" sz="2400" dirty="0" smtClean="0">
                <a:solidFill>
                  <a:srgbClr val="000000"/>
                </a:solidFill>
              </a:rPr>
              <a:t> __________</a:t>
            </a:r>
          </a:p>
          <a:p>
            <a:pPr lvl="1" eaLnBrk="1" hangingPunct="1">
              <a:spcBef>
                <a:spcPts val="0"/>
              </a:spcBef>
            </a:pPr>
            <a:endParaRPr lang="en-US" sz="3000" dirty="0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B Vitamins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0710"/>
          <p:cNvPicPr>
            <a:picLocks noChangeAspect="1" noChangeArrowheads="1"/>
          </p:cNvPicPr>
          <p:nvPr/>
        </p:nvPicPr>
        <p:blipFill>
          <a:blip r:embed="rId2"/>
          <a:srcRect b="5291"/>
          <a:stretch>
            <a:fillRect/>
          </a:stretch>
        </p:blipFill>
        <p:spPr bwMode="auto">
          <a:xfrm>
            <a:off x="329632" y="57732"/>
            <a:ext cx="8502650" cy="5971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B Vitamin Deficiencies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046780"/>
            <a:ext cx="9144000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General symptoms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of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 vitamin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deficiencies include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Nausea, severe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____________, irritability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Depression, forgetfulness, loss of appetite &amp; weight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Pain in ________, impairment of the immune response, loss of control of the limbs, abnormal heart action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Teary or bloodshot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eyes, swollen red tongue, severe skin problems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r>
              <a:rPr lang="en-US" sz="2400" baseline="0" dirty="0" smtClean="0">
                <a:solidFill>
                  <a:srgbClr val="000000"/>
                </a:solidFill>
                <a:latin typeface="Arial"/>
              </a:rPr>
              <a:t>Cell</a:t>
            </a:r>
            <a:r>
              <a:rPr lang="en-US" sz="2400" dirty="0" smtClean="0">
                <a:solidFill>
                  <a:srgbClr val="000000"/>
                </a:solidFill>
                <a:latin typeface="Arial"/>
              </a:rPr>
              <a:t> renewal of the digestive tract &amp; _______ affected</a:t>
            </a: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lang="en-US" sz="2400" dirty="0" smtClean="0">
              <a:solidFill>
                <a:srgbClr val="000000"/>
              </a:solidFill>
              <a:latin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900" b="1" dirty="0" smtClean="0">
                <a:solidFill>
                  <a:srgbClr val="000000"/>
                </a:solidFill>
                <a:latin typeface="Arial"/>
              </a:rPr>
              <a:t>A deficiency of any one B vitamin seldom shows up by itself, since nutrients are not eaten singly</a:t>
            </a:r>
            <a:endParaRPr kumimoji="0" lang="en-US" sz="29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742950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/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2358"/>
            <a:ext cx="9144000" cy="4995544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Functions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____________ in </a:t>
            </a:r>
            <a:r>
              <a:rPr lang="en-US" sz="2600" dirty="0"/>
              <a:t>energy (CHO &amp; protein) </a:t>
            </a:r>
            <a:r>
              <a:rPr lang="en-US" sz="2600" dirty="0" smtClean="0"/>
              <a:t>metabolism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Thiamin helps release energy from _________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Affects </a:t>
            </a:r>
            <a:r>
              <a:rPr lang="en-US" sz="2600" dirty="0"/>
              <a:t>nerve function (special site on nerve cell membrane</a:t>
            </a:r>
            <a:r>
              <a:rPr lang="en-US" sz="2600" dirty="0" smtClean="0"/>
              <a:t>)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Needed </a:t>
            </a:r>
            <a:r>
              <a:rPr lang="en-US" sz="2600" dirty="0"/>
              <a:t>for metabolism of</a:t>
            </a:r>
            <a:r>
              <a:rPr lang="en-US" sz="2600" dirty="0" smtClean="0"/>
              <a:t> _________</a:t>
            </a:r>
          </a:p>
          <a:p>
            <a:pPr lvl="1">
              <a:spcBef>
                <a:spcPts val="0"/>
              </a:spcBef>
            </a:pPr>
            <a:endParaRPr lang="en-US" sz="2600" dirty="0" smtClean="0"/>
          </a:p>
          <a:p>
            <a:pPr eaLnBrk="1" hangingPunct="1">
              <a:spcBef>
                <a:spcPts val="0"/>
              </a:spcBef>
            </a:pPr>
            <a:r>
              <a:rPr lang="en-US" sz="3000" b="1" dirty="0"/>
              <a:t>Good food </a:t>
            </a:r>
            <a:r>
              <a:rPr lang="en-US" sz="3000" b="1" dirty="0" smtClean="0"/>
              <a:t>sources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___________, </a:t>
            </a:r>
            <a:r>
              <a:rPr lang="en-US" sz="2600" dirty="0"/>
              <a:t>enriched cereals/wheat flour, pork chop, legumes (black beans), green peas, sunflower </a:t>
            </a:r>
            <a:r>
              <a:rPr lang="en-US" sz="2600" dirty="0" smtClean="0"/>
              <a:t>seeds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Thiamin (Vitamin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1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3"/>
          <p:cNvSpPr>
            <a:spLocks noGrp="1" noChangeArrowheads="1"/>
          </p:cNvSpPr>
          <p:nvPr>
            <p:ph idx="1"/>
          </p:nvPr>
        </p:nvSpPr>
        <p:spPr>
          <a:xfrm>
            <a:off x="0" y="1231602"/>
            <a:ext cx="9144000" cy="49763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/>
              <a:t>RDA</a:t>
            </a:r>
            <a:r>
              <a:rPr lang="en-US" sz="3000" dirty="0" smtClean="0"/>
              <a:t> </a:t>
            </a:r>
            <a:r>
              <a:rPr lang="en-US" sz="3000" dirty="0"/>
              <a:t>– </a:t>
            </a:r>
            <a:r>
              <a:rPr lang="en-US" sz="3000" b="1" dirty="0"/>
              <a:t>1.1 mg/</a:t>
            </a:r>
            <a:r>
              <a:rPr lang="en-US" sz="3000" b="1" dirty="0" smtClean="0"/>
              <a:t>day </a:t>
            </a:r>
            <a:r>
              <a:rPr lang="en-US" sz="3000" dirty="0" smtClean="0"/>
              <a:t>(females); </a:t>
            </a:r>
            <a:r>
              <a:rPr lang="en-US" sz="3000" b="1" dirty="0"/>
              <a:t>1.2 mg/</a:t>
            </a:r>
            <a:r>
              <a:rPr lang="en-US" sz="3000" b="1" dirty="0" smtClean="0"/>
              <a:t>day </a:t>
            </a:r>
            <a:r>
              <a:rPr lang="en-US" sz="3000" dirty="0" smtClean="0"/>
              <a:t>(males)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0.8 </a:t>
            </a:r>
            <a:r>
              <a:rPr lang="en-US" sz="2600" dirty="0"/>
              <a:t>mg/</a:t>
            </a:r>
            <a:r>
              <a:rPr lang="en-US" sz="2600" dirty="0" smtClean="0"/>
              <a:t>day minimum</a:t>
            </a:r>
          </a:p>
          <a:p>
            <a:pPr lvl="1">
              <a:spcBef>
                <a:spcPts val="0"/>
              </a:spcBef>
            </a:pPr>
            <a:r>
              <a:rPr lang="en-US" sz="2600" dirty="0" smtClean="0"/>
              <a:t>Needs </a:t>
            </a:r>
            <a:r>
              <a:rPr lang="en-US" sz="2600" dirty="0"/>
              <a:t>increase with increased</a:t>
            </a:r>
            <a:r>
              <a:rPr lang="en-US" sz="2600" dirty="0" smtClean="0"/>
              <a:t> ________ intake</a:t>
            </a:r>
          </a:p>
          <a:p>
            <a:pPr lvl="1">
              <a:spcBef>
                <a:spcPts val="0"/>
              </a:spcBef>
            </a:pPr>
            <a:endParaRPr lang="en-US" sz="2600" dirty="0" smtClean="0"/>
          </a:p>
          <a:p>
            <a:pPr>
              <a:spcBef>
                <a:spcPts val="0"/>
              </a:spcBef>
            </a:pPr>
            <a:r>
              <a:rPr lang="en-US" sz="3000" b="1" dirty="0" smtClean="0"/>
              <a:t>UL – not determined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Thiamin (B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1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 Requirements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>
            <a:spLocks noGrp="1" noChangeArrowheads="1"/>
          </p:cNvSpPr>
          <p:nvPr>
            <p:ph idx="1"/>
          </p:nvPr>
        </p:nvSpPr>
        <p:spPr>
          <a:xfrm>
            <a:off x="0" y="1179160"/>
            <a:ext cx="9144000" cy="4759325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 (</a:t>
            </a:r>
            <a:r>
              <a:rPr lang="en-US" sz="3000" b="1" dirty="0">
                <a:solidFill>
                  <a:srgbClr val="000000"/>
                </a:solidFill>
              </a:rPr>
              <a:t>wet or dry</a:t>
            </a:r>
            <a:r>
              <a:rPr lang="en-US" sz="3000" b="1" dirty="0" smtClean="0">
                <a:solidFill>
                  <a:srgbClr val="000000"/>
                </a:solidFill>
              </a:rPr>
              <a:t>)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Characterized </a:t>
            </a:r>
            <a:r>
              <a:rPr lang="en-US" sz="2400" dirty="0">
                <a:solidFill>
                  <a:srgbClr val="000000"/>
                </a:solidFill>
              </a:rPr>
              <a:t>by loss of sensation in the hands and feet; muscular weakness; advancing</a:t>
            </a:r>
            <a:r>
              <a:rPr lang="en-US" sz="2400" dirty="0" smtClean="0">
                <a:solidFill>
                  <a:srgbClr val="000000"/>
                </a:solidFill>
              </a:rPr>
              <a:t> _________; </a:t>
            </a:r>
            <a:r>
              <a:rPr lang="en-US" sz="2400" dirty="0">
                <a:solidFill>
                  <a:srgbClr val="000000"/>
                </a:solidFill>
              </a:rPr>
              <a:t>abnormal heart action in adults; during growth, permanent</a:t>
            </a:r>
            <a:r>
              <a:rPr lang="en-US" sz="2400" dirty="0" smtClean="0">
                <a:solidFill>
                  <a:srgbClr val="000000"/>
                </a:solidFill>
              </a:rPr>
              <a:t> _______ </a:t>
            </a:r>
            <a:r>
              <a:rPr lang="en-US" sz="2400" dirty="0">
                <a:solidFill>
                  <a:srgbClr val="000000"/>
                </a:solidFill>
              </a:rPr>
              <a:t>damage may </a:t>
            </a:r>
            <a:r>
              <a:rPr lang="en-US" sz="2400" dirty="0" smtClean="0">
                <a:solidFill>
                  <a:srgbClr val="000000"/>
                </a:solidFill>
              </a:rPr>
              <a:t>result</a:t>
            </a:r>
          </a:p>
          <a:p>
            <a:pPr lvl="1">
              <a:spcBef>
                <a:spcPts val="0"/>
              </a:spcBef>
            </a:pPr>
            <a:endParaRPr 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___________________ syndrome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Affects </a:t>
            </a:r>
            <a:r>
              <a:rPr lang="en-US" sz="2400" dirty="0">
                <a:solidFill>
                  <a:srgbClr val="000000"/>
                </a:solidFill>
              </a:rPr>
              <a:t>brain tissues; associated with alcohol abuse; characterized by apathy, irritability, mental confusion &amp; disorientation, loss of memory, jerky eye movements, staggering gait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Thiamin (B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1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 Deficiency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0711"/>
          <p:cNvPicPr>
            <a:picLocks noChangeAspect="1" noChangeArrowheads="1"/>
          </p:cNvPicPr>
          <p:nvPr/>
        </p:nvPicPr>
        <p:blipFill>
          <a:blip r:embed="rId2"/>
          <a:srcRect b="9259"/>
          <a:stretch>
            <a:fillRect/>
          </a:stretch>
        </p:blipFill>
        <p:spPr bwMode="auto">
          <a:xfrm>
            <a:off x="1161480" y="26212"/>
            <a:ext cx="6938730" cy="605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07_S06"/>
          <p:cNvPicPr>
            <a:picLocks noChangeAspect="1" noChangeArrowheads="1"/>
          </p:cNvPicPr>
          <p:nvPr/>
        </p:nvPicPr>
        <p:blipFill>
          <a:blip r:embed="rId2"/>
          <a:srcRect b="3490"/>
          <a:stretch>
            <a:fillRect/>
          </a:stretch>
        </p:blipFill>
        <p:spPr bwMode="auto">
          <a:xfrm>
            <a:off x="304800" y="0"/>
            <a:ext cx="8458200" cy="604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Functions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Co</a:t>
            </a:r>
            <a:r>
              <a:rPr lang="en-US" sz="2600" dirty="0">
                <a:solidFill>
                  <a:srgbClr val="000000"/>
                </a:solidFill>
              </a:rPr>
              <a:t>-enzyme for energy (CHO, fat, &amp; protein) </a:t>
            </a:r>
            <a:r>
              <a:rPr lang="en-US" sz="2600" dirty="0" smtClean="0">
                <a:solidFill>
                  <a:srgbClr val="000000"/>
                </a:solidFill>
              </a:rPr>
              <a:t>metabolism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Protects </a:t>
            </a:r>
            <a:r>
              <a:rPr lang="en-US" sz="2600" dirty="0">
                <a:solidFill>
                  <a:srgbClr val="000000"/>
                </a:solidFill>
              </a:rPr>
              <a:t>skin &amp; eyes; interacts with vitamin</a:t>
            </a:r>
            <a:r>
              <a:rPr lang="en-US" sz="2600" dirty="0" smtClean="0">
                <a:solidFill>
                  <a:srgbClr val="000000"/>
                </a:solidFill>
              </a:rPr>
              <a:t> ___ </a:t>
            </a:r>
            <a:r>
              <a:rPr lang="en-US" sz="2600" dirty="0">
                <a:solidFill>
                  <a:srgbClr val="000000"/>
                </a:solidFill>
              </a:rPr>
              <a:t>&amp; folic </a:t>
            </a:r>
            <a:r>
              <a:rPr lang="en-US" sz="2600" dirty="0" smtClean="0">
                <a:solidFill>
                  <a:srgbClr val="000000"/>
                </a:solidFill>
              </a:rPr>
              <a:t>acid</a:t>
            </a:r>
          </a:p>
          <a:p>
            <a:pPr lvl="1">
              <a:spcBef>
                <a:spcPts val="0"/>
              </a:spcBef>
            </a:pPr>
            <a:endParaRPr 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Good food </a:t>
            </a:r>
            <a:r>
              <a:rPr lang="en-US" sz="3000" b="1" dirty="0" smtClean="0">
                <a:solidFill>
                  <a:srgbClr val="000000"/>
                </a:solidFill>
              </a:rPr>
              <a:t>sources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Whole </a:t>
            </a:r>
            <a:r>
              <a:rPr lang="en-US" sz="2600" dirty="0">
                <a:solidFill>
                  <a:srgbClr val="000000"/>
                </a:solidFill>
              </a:rPr>
              <a:t>grains &amp; enriched cereals, milk &amp; milk products (yogurt),</a:t>
            </a:r>
            <a:r>
              <a:rPr lang="en-US" sz="2600" dirty="0" smtClean="0">
                <a:solidFill>
                  <a:srgbClr val="000000"/>
                </a:solidFill>
              </a:rPr>
              <a:t> ______, </a:t>
            </a:r>
            <a:r>
              <a:rPr lang="en-US" sz="2600" dirty="0">
                <a:solidFill>
                  <a:srgbClr val="000000"/>
                </a:solidFill>
              </a:rPr>
              <a:t>meats (beef liver), green leafy vegetables (spinach/kale),</a:t>
            </a:r>
            <a:r>
              <a:rPr lang="en-US" sz="2600" dirty="0" smtClean="0">
                <a:solidFill>
                  <a:srgbClr val="000000"/>
                </a:solidFill>
              </a:rPr>
              <a:t> ____________</a:t>
            </a:r>
            <a:endParaRPr lang="en-US" sz="26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Riboflavin (Vitamin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2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RDA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dirty="0">
                <a:solidFill>
                  <a:srgbClr val="000000"/>
                </a:solidFill>
              </a:rPr>
              <a:t>– </a:t>
            </a:r>
            <a:r>
              <a:rPr lang="en-US" sz="3000" b="1" dirty="0">
                <a:solidFill>
                  <a:srgbClr val="000000"/>
                </a:solidFill>
              </a:rPr>
              <a:t>1.1 mg/</a:t>
            </a:r>
            <a:r>
              <a:rPr lang="en-US" sz="3000" b="1" dirty="0" smtClean="0">
                <a:solidFill>
                  <a:srgbClr val="000000"/>
                </a:solidFill>
              </a:rPr>
              <a:t>day </a:t>
            </a:r>
            <a:r>
              <a:rPr lang="en-US" sz="3000" dirty="0" smtClean="0">
                <a:solidFill>
                  <a:srgbClr val="000000"/>
                </a:solidFill>
              </a:rPr>
              <a:t>(females); </a:t>
            </a:r>
            <a:r>
              <a:rPr lang="en-US" sz="3000" b="1" dirty="0">
                <a:solidFill>
                  <a:srgbClr val="000000"/>
                </a:solidFill>
              </a:rPr>
              <a:t>1.3 mg/</a:t>
            </a:r>
            <a:r>
              <a:rPr lang="en-US" sz="3000" b="1" dirty="0" smtClean="0">
                <a:solidFill>
                  <a:srgbClr val="000000"/>
                </a:solidFill>
              </a:rPr>
              <a:t>day </a:t>
            </a:r>
            <a:r>
              <a:rPr lang="en-US" sz="3000" dirty="0" smtClean="0">
                <a:solidFill>
                  <a:srgbClr val="000000"/>
                </a:solidFill>
              </a:rPr>
              <a:t>(males) 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Needs increase with increased ________ intake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When _________ is deficient, riboflavin may also be lacking</a:t>
            </a:r>
            <a:endParaRPr lang="en-US" sz="26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UL – not determined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Riboflavin (B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2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 Requirements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07_S07"/>
          <p:cNvPicPr>
            <a:picLocks noChangeAspect="1" noChangeArrowheads="1"/>
          </p:cNvPicPr>
          <p:nvPr/>
        </p:nvPicPr>
        <p:blipFill>
          <a:blip r:embed="rId2"/>
          <a:srcRect b="3616"/>
          <a:stretch>
            <a:fillRect/>
          </a:stretch>
        </p:blipFill>
        <p:spPr bwMode="auto">
          <a:xfrm>
            <a:off x="437960" y="19244"/>
            <a:ext cx="8305800" cy="602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3321" y="151664"/>
            <a:ext cx="86466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Niacin / Nicotinic Acid (Vitamin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3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628992"/>
            <a:ext cx="9144000" cy="4501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buClrTx/>
              <a:buSzTx/>
              <a:buFont typeface="Arial"/>
              <a:buChar char="•"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Functions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742950" marR="0" lvl="1" indent="-285750" algn="l" defTabSz="457200" rtl="0" eaLnBrk="1" fontAlgn="auto" latinLnBrk="0" hangingPunct="1"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Co-enzyme for energy (CHO, protein, fat, &amp; alcohol)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metabolism</a:t>
            </a:r>
          </a:p>
          <a:p>
            <a:pPr marL="742950" marR="0" lvl="1" indent="-285750" algn="l" defTabSz="457200" rtl="0" eaLnBrk="1" fontAlgn="auto" latinLnBrk="0" hangingPunct="1">
              <a:buClrTx/>
              <a:buSzTx/>
              <a:buFont typeface="Arial"/>
              <a:buChar char="–"/>
              <a:tabLst/>
              <a:defRPr/>
            </a:pPr>
            <a:r>
              <a:rPr lang="en-US" sz="2400" baseline="0" dirty="0" smtClean="0">
                <a:solidFill>
                  <a:srgbClr val="000000"/>
                </a:solidFill>
                <a:latin typeface="Arial"/>
                <a:cs typeface="Arial"/>
              </a:rPr>
              <a:t>Needed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in &gt;40 reactions</a:t>
            </a:r>
          </a:p>
          <a:p>
            <a:pPr marL="742950" marR="0" lvl="1" indent="-285750" algn="l" defTabSz="457200" rtl="0" eaLnBrk="1" fontAlgn="auto" latinLnBrk="0" hangingPunct="1">
              <a:buClrTx/>
              <a:buSzTx/>
              <a:buFont typeface="Arial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Interacts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with vitamin A in ________ cycle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742950" marR="0" lvl="1" indent="-285750" algn="l" defTabSz="457200" rtl="0" eaLnBrk="1" fontAlgn="auto" latinLnBrk="0" hangingPunct="1">
              <a:buClrTx/>
              <a:buSzTx/>
              <a:buFont typeface="Arial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457200" rtl="0" eaLnBrk="1" fontAlgn="auto" latinLnBrk="0" hangingPunct="1">
              <a:buClrTx/>
              <a:buSzTx/>
              <a:buFont typeface="Arial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Good food sources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742950" lvl="1" indent="-285750">
              <a:buFont typeface="Arial"/>
              <a:buChar char="–"/>
            </a:pP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____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, 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fish, nuts, whole grains, enriched cereals, mushrooms, baked potato, tuna </a:t>
            </a:r>
          </a:p>
          <a:p>
            <a:pPr marL="742950" lvl="1" indent="-285750">
              <a:buFont typeface="Arial"/>
              <a:buChar char="–"/>
            </a:pP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Adequate _________ intake = no niacin deficiency</a:t>
            </a:r>
          </a:p>
          <a:p>
            <a:pPr marL="742950" lvl="1" indent="-285750">
              <a:buFont typeface="Arial"/>
              <a:buChar char="–"/>
            </a:pP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Diet of corn meal, salted pork fat, molasses = deficiency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2358"/>
            <a:ext cx="9144000" cy="491856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000" b="1" dirty="0" smtClean="0">
                <a:solidFill>
                  <a:srgbClr val="000000"/>
                </a:solidFill>
              </a:rPr>
              <a:t>RDA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dirty="0">
                <a:solidFill>
                  <a:srgbClr val="000000"/>
                </a:solidFill>
              </a:rPr>
              <a:t>– </a:t>
            </a:r>
            <a:r>
              <a:rPr lang="en-US" sz="3000" b="1" dirty="0">
                <a:solidFill>
                  <a:srgbClr val="000000"/>
                </a:solidFill>
              </a:rPr>
              <a:t>14 mg/</a:t>
            </a:r>
            <a:r>
              <a:rPr lang="en-US" sz="3000" b="1" dirty="0" smtClean="0">
                <a:solidFill>
                  <a:srgbClr val="000000"/>
                </a:solidFill>
              </a:rPr>
              <a:t>day</a:t>
            </a:r>
            <a:r>
              <a:rPr lang="en-US" sz="3000" dirty="0" smtClean="0">
                <a:solidFill>
                  <a:srgbClr val="000000"/>
                </a:solidFill>
              </a:rPr>
              <a:t> (females); </a:t>
            </a:r>
            <a:r>
              <a:rPr lang="en-US" sz="3000" b="1" dirty="0">
                <a:solidFill>
                  <a:srgbClr val="000000"/>
                </a:solidFill>
              </a:rPr>
              <a:t>16 mg</a:t>
            </a:r>
            <a:r>
              <a:rPr lang="en-US" sz="3000" b="1" dirty="0" smtClean="0">
                <a:solidFill>
                  <a:srgbClr val="000000"/>
                </a:solidFill>
              </a:rPr>
              <a:t>/day </a:t>
            </a:r>
            <a:r>
              <a:rPr lang="en-US" sz="3000" dirty="0" smtClean="0">
                <a:solidFill>
                  <a:srgbClr val="000000"/>
                </a:solidFill>
              </a:rPr>
              <a:t>(males)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Niacin equivalents: some can be made from ____________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</a:rPr>
              <a:t>Needs increase with increased energy &amp; _________ intakes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3000" b="1" dirty="0">
                <a:solidFill>
                  <a:srgbClr val="000000"/>
                </a:solidFill>
              </a:rPr>
              <a:t>UL</a:t>
            </a:r>
            <a:r>
              <a:rPr lang="en-US" sz="3000" dirty="0">
                <a:solidFill>
                  <a:srgbClr val="000000"/>
                </a:solidFill>
              </a:rPr>
              <a:t> – </a:t>
            </a:r>
            <a:r>
              <a:rPr lang="en-US" sz="3000" b="1" dirty="0">
                <a:solidFill>
                  <a:srgbClr val="000000"/>
                </a:solidFill>
              </a:rPr>
              <a:t>35 mg/</a:t>
            </a:r>
            <a:r>
              <a:rPr lang="en-US" sz="3000" b="1" dirty="0" err="1">
                <a:solidFill>
                  <a:srgbClr val="000000"/>
                </a:solidFill>
              </a:rPr>
              <a:t>d</a:t>
            </a:r>
            <a:r>
              <a:rPr lang="en-US" sz="3000" dirty="0" smtClean="0">
                <a:solidFill>
                  <a:srgbClr val="000000"/>
                </a:solidFill>
              </a:rPr>
              <a:t> (from </a:t>
            </a:r>
            <a:r>
              <a:rPr lang="en-US" sz="3000" dirty="0">
                <a:solidFill>
                  <a:srgbClr val="000000"/>
                </a:solidFill>
              </a:rPr>
              <a:t>fortified foods &amp; </a:t>
            </a:r>
            <a:r>
              <a:rPr lang="en-US" sz="3000" dirty="0" smtClean="0">
                <a:solidFill>
                  <a:srgbClr val="000000"/>
                </a:solidFill>
              </a:rPr>
              <a:t>supplements)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3000" b="1" dirty="0" smtClean="0">
                <a:solidFill>
                  <a:srgbClr val="000000"/>
                </a:solidFill>
              </a:rPr>
              <a:t>Niacin excess 2-3x DRI</a:t>
            </a:r>
          </a:p>
          <a:p>
            <a:pPr lvl="1">
              <a:lnSpc>
                <a:spcPct val="80000"/>
              </a:lnSpc>
            </a:pPr>
            <a:r>
              <a:rPr lang="en-US" sz="2400" b="1" dirty="0" smtClean="0">
                <a:solidFill>
                  <a:srgbClr val="000000"/>
                </a:solidFill>
              </a:rPr>
              <a:t>______________: </a:t>
            </a:r>
            <a:r>
              <a:rPr lang="en-US" sz="2400" dirty="0" smtClean="0">
                <a:solidFill>
                  <a:srgbClr val="000000"/>
                </a:solidFill>
              </a:rPr>
              <a:t>dilation of the capillaries of the skin with painful tingling</a:t>
            </a:r>
          </a:p>
          <a:p>
            <a:pPr lvl="1">
              <a:lnSpc>
                <a:spcPct val="80000"/>
              </a:lnSpc>
            </a:pPr>
            <a:r>
              <a:rPr lang="en-US" sz="2400" b="1" dirty="0" smtClean="0">
                <a:solidFill>
                  <a:srgbClr val="000000"/>
                </a:solidFill>
              </a:rPr>
              <a:t>Drug-like effect: </a:t>
            </a:r>
            <a:r>
              <a:rPr lang="en-US" sz="2400" dirty="0" smtClean="0">
                <a:solidFill>
                  <a:srgbClr val="000000"/>
                </a:solidFill>
              </a:rPr>
              <a:t>large doses given for atherosclerosis and diabetes; could injure the liver, cause peptic ulcers, and vision loss</a:t>
            </a:r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Niacin (B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3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) Requirements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0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5204" y="2665778"/>
            <a:ext cx="4398796" cy="346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Niacin Deficiency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962188"/>
            <a:ext cx="9144000" cy="502926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3000" b="1" dirty="0" err="1" smtClean="0">
                <a:solidFill>
                  <a:srgbClr val="000000"/>
                </a:solidFill>
              </a:rPr>
              <a:t>Pellegra</a:t>
            </a:r>
            <a:endParaRPr lang="en-US" sz="3000" b="1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4D’s = __________________________________________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Can be prevented by adequate protein because tryptophan can be converted to niacin in the body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07_S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42" y="19244"/>
            <a:ext cx="8864598" cy="6040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3"/>
          <p:cNvSpPr>
            <a:spLocks noGrp="1" noChangeArrowheads="1"/>
          </p:cNvSpPr>
          <p:nvPr>
            <p:ph idx="1"/>
          </p:nvPr>
        </p:nvSpPr>
        <p:spPr>
          <a:xfrm>
            <a:off x="0" y="1000676"/>
            <a:ext cx="9144000" cy="507251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/>
              <a:t>Functions:</a:t>
            </a:r>
            <a:endParaRPr lang="en-US" sz="2000" dirty="0" smtClean="0"/>
          </a:p>
          <a:p>
            <a:pPr lvl="1">
              <a:spcBef>
                <a:spcPts val="0"/>
              </a:spcBef>
            </a:pPr>
            <a:r>
              <a:rPr lang="en-US" sz="2400" dirty="0" smtClean="0"/>
              <a:t>Required to make all new cells (_____ cells &amp; digestive tract most vulnerable to deficiency)</a:t>
            </a:r>
            <a:endParaRPr lang="en-US" sz="2000" dirty="0" smtClean="0"/>
          </a:p>
          <a:p>
            <a:pPr lvl="1">
              <a:spcBef>
                <a:spcPts val="0"/>
              </a:spcBef>
            </a:pPr>
            <a:r>
              <a:rPr lang="en-US" sz="2400" dirty="0" smtClean="0"/>
              <a:t>Aids metabolism of _____ &amp; _____ (genetic material)</a:t>
            </a:r>
            <a:endParaRPr lang="en-US" sz="2000" dirty="0" smtClean="0"/>
          </a:p>
          <a:p>
            <a:pPr lvl="1">
              <a:spcBef>
                <a:spcPts val="0"/>
              </a:spcBef>
            </a:pPr>
            <a:r>
              <a:rPr lang="en-US" sz="2400" dirty="0" smtClean="0"/>
              <a:t>Aids homo-</a:t>
            </a:r>
            <a:r>
              <a:rPr lang="en-US" sz="2400" dirty="0" err="1" smtClean="0"/>
              <a:t>cysteine</a:t>
            </a:r>
            <a:r>
              <a:rPr lang="en-US" sz="2400" dirty="0" smtClean="0"/>
              <a:t> metabolism (increased blood levels highly correlated with CVD)</a:t>
            </a:r>
            <a:endParaRPr lang="en-US" sz="2000" dirty="0" smtClean="0"/>
          </a:p>
          <a:p>
            <a:pPr lvl="1">
              <a:spcBef>
                <a:spcPts val="0"/>
              </a:spcBef>
            </a:pPr>
            <a:r>
              <a:rPr lang="en-US" sz="2400" dirty="0" smtClean="0"/>
              <a:t>Prevents folate-deficiency anemia (related to pernicious anemia of </a:t>
            </a:r>
            <a:r>
              <a:rPr lang="en-US" sz="2400" dirty="0" err="1" smtClean="0"/>
              <a:t>vit</a:t>
            </a:r>
            <a:r>
              <a:rPr lang="en-US" sz="2400" dirty="0" smtClean="0"/>
              <a:t> B12 malabsorption)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</a:p>
          <a:p>
            <a:pPr lvl="1">
              <a:spcBef>
                <a:spcPts val="0"/>
              </a:spcBef>
            </a:pPr>
            <a:endParaRPr lang="en-US" sz="2400" b="1" dirty="0" smtClean="0">
              <a:solidFill>
                <a:srgbClr val="000000"/>
              </a:solidFill>
            </a:endParaRPr>
          </a:p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Good food sources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Green leafy vegetables (spinach, kale), ______, pinto beans, asparagus, avocado, beets, beef liver, enriched grains, cantaloupe, orange juice</a:t>
            </a:r>
          </a:p>
          <a:p>
            <a:pPr lvl="1">
              <a:spcBef>
                <a:spcPts val="0"/>
              </a:spcBef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Folic Acid / Folate / </a:t>
            </a:r>
            <a:r>
              <a:rPr lang="en-US" sz="4500" b="1" dirty="0" err="1" smtClean="0">
                <a:solidFill>
                  <a:srgbClr val="3B1B70"/>
                </a:solidFill>
                <a:latin typeface="Arial"/>
                <a:cs typeface="Arial Unicode MS"/>
              </a:rPr>
              <a:t>Folacin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0672"/>
            <a:ext cx="9144000" cy="5105400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RDA – 400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ea typeface="+mn-ea"/>
                <a:cs typeface="+mn-cs"/>
              </a:rPr>
              <a:t>μg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/day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err="1" smtClean="0">
                <a:solidFill>
                  <a:srgbClr val="000000"/>
                </a:solidFill>
              </a:rPr>
              <a:t>Peri</a:t>
            </a:r>
            <a:r>
              <a:rPr lang="en-US" sz="2400" dirty="0" smtClean="0">
                <a:solidFill>
                  <a:srgbClr val="000000"/>
                </a:solidFill>
              </a:rPr>
              <a:t>-conceptual nutrition = 400 </a:t>
            </a:r>
            <a:r>
              <a:rPr lang="en-US" sz="2400" dirty="0" err="1" smtClean="0">
                <a:solidFill>
                  <a:srgbClr val="000000"/>
                </a:solidFill>
              </a:rPr>
              <a:t>μg</a:t>
            </a:r>
            <a:r>
              <a:rPr lang="en-US" sz="2400" dirty="0" smtClean="0">
                <a:solidFill>
                  <a:srgbClr val="000000"/>
                </a:solidFill>
              </a:rPr>
              <a:t>/day (from synthetic form, folic acid) reduces the risk of _______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RDA in _____________ = 600 </a:t>
            </a:r>
            <a:r>
              <a:rPr lang="en-US" sz="2400" dirty="0" err="1" smtClean="0">
                <a:solidFill>
                  <a:srgbClr val="000000"/>
                </a:solidFill>
              </a:rPr>
              <a:t>μg</a:t>
            </a:r>
            <a:r>
              <a:rPr lang="en-US" sz="2400" dirty="0" smtClean="0">
                <a:solidFill>
                  <a:srgbClr val="000000"/>
                </a:solidFill>
              </a:rPr>
              <a:t>/day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RDA during lactation = 500 </a:t>
            </a:r>
            <a:r>
              <a:rPr lang="en-US" sz="2400" dirty="0" err="1" smtClean="0">
                <a:solidFill>
                  <a:srgbClr val="000000"/>
                </a:solidFill>
              </a:rPr>
              <a:t>μg</a:t>
            </a:r>
            <a:r>
              <a:rPr lang="en-US" sz="2400" dirty="0" smtClean="0">
                <a:solidFill>
                  <a:srgbClr val="000000"/>
                </a:solidFill>
              </a:rPr>
              <a:t>/day 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DFE = dietary folate equivalents</a:t>
            </a: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UL – 1000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</a:rPr>
              <a:t>μg</a:t>
            </a: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day </a:t>
            </a:r>
            <a:r>
              <a:rPr lang="en-US" sz="3000" dirty="0">
                <a:solidFill>
                  <a:srgbClr val="000000"/>
                </a:solidFill>
                <a:ea typeface="+mn-ea"/>
                <a:cs typeface="+mn-cs"/>
              </a:rPr>
              <a:t>(from synthetic forms </a:t>
            </a:r>
            <a:r>
              <a:rPr lang="en-US" sz="3000" dirty="0" smtClean="0">
                <a:solidFill>
                  <a:srgbClr val="000000"/>
                </a:solidFill>
                <a:ea typeface="+mn-ea"/>
                <a:cs typeface="+mn-cs"/>
              </a:rPr>
              <a:t>only</a:t>
            </a:r>
            <a:r>
              <a:rPr lang="en-US" sz="3000" dirty="0" smtClean="0">
                <a:solidFill>
                  <a:srgbClr val="000000"/>
                </a:solidFill>
              </a:rPr>
              <a:t>;</a:t>
            </a:r>
            <a:r>
              <a:rPr lang="en-US" sz="30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3000" dirty="0">
                <a:solidFill>
                  <a:srgbClr val="000000"/>
                </a:solidFill>
                <a:ea typeface="+mn-ea"/>
                <a:cs typeface="+mn-cs"/>
              </a:rPr>
              <a:t>supplements &amp; fortified foods)</a:t>
            </a:r>
            <a:endParaRPr lang="en-US" sz="30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High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intake can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_____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blood symptom of </a:t>
            </a:r>
            <a:r>
              <a:rPr lang="en-US" sz="2400" dirty="0" err="1">
                <a:solidFill>
                  <a:srgbClr val="000000"/>
                </a:solidFill>
                <a:ea typeface="+mn-ea"/>
                <a:cs typeface="+mn-cs"/>
              </a:rPr>
              <a:t>vit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____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deficiency, but will not prevent nerve damage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dirty="0"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Folate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8404"/>
            <a:ext cx="9144000" cy="4759325"/>
          </a:xfrm>
        </p:spPr>
        <p:txBody>
          <a:bodyPr>
            <a:normAutofit fontScale="92500" lnSpcReduction="20000"/>
          </a:bodyPr>
          <a:lstStyle/>
          <a:p>
            <a:pPr marL="365760" indent="-256032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43" b="1" dirty="0" smtClean="0">
                <a:solidFill>
                  <a:srgbClr val="000000"/>
                </a:solidFill>
                <a:ea typeface="+mn-ea"/>
                <a:cs typeface="+mn-cs"/>
              </a:rPr>
              <a:t>_______</a:t>
            </a:r>
            <a:r>
              <a:rPr lang="en-US" sz="3243" dirty="0" smtClean="0">
                <a:solidFill>
                  <a:srgbClr val="000000"/>
                </a:solidFill>
                <a:ea typeface="+mn-ea"/>
                <a:cs typeface="+mn-cs"/>
              </a:rPr>
              <a:t>, 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diminished immunity, abnormal digestive function</a:t>
            </a:r>
          </a:p>
          <a:p>
            <a:pPr marL="365760" indent="-256032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43" b="1" dirty="0">
                <a:solidFill>
                  <a:srgbClr val="000000"/>
                </a:solidFill>
                <a:ea typeface="+mn-ea"/>
                <a:cs typeface="+mn-cs"/>
              </a:rPr>
              <a:t>Elevated risk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 for</a:t>
            </a:r>
            <a:r>
              <a:rPr lang="en-US" sz="3243" dirty="0" smtClean="0">
                <a:solidFill>
                  <a:srgbClr val="000000"/>
                </a:solidFill>
                <a:ea typeface="+mn-ea"/>
                <a:cs typeface="+mn-cs"/>
              </a:rPr>
              <a:t> ____ 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&amp; colon cancer, &amp; cervical cancer in women</a:t>
            </a:r>
          </a:p>
          <a:p>
            <a:pPr marL="365760" indent="-256032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43" b="1" dirty="0">
                <a:solidFill>
                  <a:srgbClr val="000000"/>
                </a:solidFill>
                <a:ea typeface="+mn-ea"/>
                <a:cs typeface="+mn-cs"/>
              </a:rPr>
              <a:t>Neural tube defects (</a:t>
            </a:r>
            <a:r>
              <a:rPr lang="en-US" sz="3243" b="1" dirty="0" err="1">
                <a:solidFill>
                  <a:srgbClr val="000000"/>
                </a:solidFill>
                <a:ea typeface="+mn-ea"/>
                <a:cs typeface="+mn-cs"/>
              </a:rPr>
              <a:t>NTDs</a:t>
            </a:r>
            <a:r>
              <a:rPr lang="en-US" sz="3243" b="1" dirty="0" smtClean="0">
                <a:solidFill>
                  <a:srgbClr val="000000"/>
                </a:solidFill>
                <a:ea typeface="+mn-ea"/>
                <a:cs typeface="+mn-cs"/>
              </a:rPr>
              <a:t>)</a:t>
            </a:r>
            <a:endParaRPr lang="en-US" sz="3243" b="1" dirty="0" smtClean="0">
              <a:solidFill>
                <a:srgbClr val="000000"/>
              </a:solidFill>
            </a:endParaRPr>
          </a:p>
          <a:p>
            <a:pPr marL="765810" lvl="1" indent="-256032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2843" dirty="0" smtClean="0">
                <a:solidFill>
                  <a:srgbClr val="000000"/>
                </a:solidFill>
              </a:rPr>
              <a:t>__________</a:t>
            </a:r>
            <a:r>
              <a:rPr lang="en-US" sz="2843" dirty="0" smtClean="0">
                <a:solidFill>
                  <a:srgbClr val="000000"/>
                </a:solidFill>
                <a:ea typeface="+mn-ea"/>
                <a:cs typeface="+mn-cs"/>
              </a:rPr>
              <a:t>, </a:t>
            </a:r>
            <a:r>
              <a:rPr lang="en-US" sz="2843" dirty="0">
                <a:solidFill>
                  <a:srgbClr val="000000"/>
                </a:solidFill>
                <a:ea typeface="+mn-ea"/>
                <a:cs typeface="+mn-cs"/>
              </a:rPr>
              <a:t>anencephaly, mental retardation, severely diminished brain size, death shortly after birth</a:t>
            </a:r>
          </a:p>
          <a:p>
            <a:pPr marL="365760" indent="-256032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43" b="1" dirty="0">
                <a:solidFill>
                  <a:srgbClr val="000000"/>
                </a:solidFill>
                <a:ea typeface="+mn-ea"/>
                <a:cs typeface="+mn-cs"/>
              </a:rPr>
              <a:t>Low RBC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 levels along with high plasma H-</a:t>
            </a:r>
            <a:r>
              <a:rPr lang="en-US" sz="3243" dirty="0" err="1">
                <a:solidFill>
                  <a:srgbClr val="000000"/>
                </a:solidFill>
                <a:ea typeface="+mn-ea"/>
                <a:cs typeface="+mn-cs"/>
              </a:rPr>
              <a:t>Cys</a:t>
            </a:r>
            <a:endParaRPr lang="en-US" sz="3243" dirty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Deficiencies may result from inadequate intake, illnesses, excretion, medication interactions (</a:t>
            </a:r>
            <a:r>
              <a:rPr lang="en-US" sz="3243" b="1" dirty="0">
                <a:solidFill>
                  <a:srgbClr val="000000"/>
                </a:solidFill>
                <a:ea typeface="+mn-ea"/>
                <a:cs typeface="+mn-cs"/>
              </a:rPr>
              <a:t>aspirin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, anti-</a:t>
            </a:r>
            <a:r>
              <a:rPr lang="en-US" sz="3243" dirty="0" err="1">
                <a:solidFill>
                  <a:srgbClr val="000000"/>
                </a:solidFill>
                <a:ea typeface="+mn-ea"/>
                <a:cs typeface="+mn-cs"/>
              </a:rPr>
              <a:t>convulsants</a:t>
            </a:r>
            <a:r>
              <a:rPr lang="en-US" sz="3243" dirty="0">
                <a:solidFill>
                  <a:srgbClr val="000000"/>
                </a:solidFill>
                <a:ea typeface="+mn-ea"/>
                <a:cs typeface="+mn-cs"/>
              </a:rPr>
              <a:t>, barbiturates, antacids)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dirty="0"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Folate Deficiency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07_S09"/>
          <p:cNvPicPr>
            <a:picLocks noChangeAspect="1" noChangeArrowheads="1"/>
          </p:cNvPicPr>
          <p:nvPr/>
        </p:nvPicPr>
        <p:blipFill>
          <a:blip r:embed="rId2"/>
          <a:srcRect b="3903"/>
          <a:stretch>
            <a:fillRect/>
          </a:stretch>
        </p:blipFill>
        <p:spPr bwMode="auto">
          <a:xfrm>
            <a:off x="343280" y="38488"/>
            <a:ext cx="8458200" cy="6004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334000"/>
          </a:xfrm>
        </p:spPr>
        <p:txBody>
          <a:bodyPr>
            <a:normAutofit/>
          </a:bodyPr>
          <a:lstStyle/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</a:rPr>
              <a:t>Functions</a:t>
            </a:r>
            <a:endParaRPr lang="en-US" sz="30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Converts _______ to its active form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Helps folate make _______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Aids DNA &amp; RNA metabolism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Maintains nerve fiber sheaths</a:t>
            </a: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</a:endParaRPr>
          </a:p>
          <a:p>
            <a:pPr marL="365760" indent="-256032" eaLnBrk="1" fontAlgn="auto" hangingPunct="1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Good </a:t>
            </a: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food 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sources</a:t>
            </a:r>
            <a:endParaRPr lang="en-US" sz="30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F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oods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of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_________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origin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(chicken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liver, sirloin steak, pork roast, Swiss cheese, cottage cheese, sardines, 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tuna</a:t>
            </a:r>
            <a:r>
              <a:rPr lang="en-US" sz="2400" dirty="0" smtClean="0">
                <a:solidFill>
                  <a:srgbClr val="000000"/>
                </a:solidFill>
              </a:rPr>
              <a:t>)</a:t>
            </a: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spcBef>
                <a:spcPts val="0"/>
              </a:spcBef>
              <a:defRPr/>
            </a:pPr>
            <a:r>
              <a:rPr lang="en-US" sz="2500" dirty="0">
                <a:solidFill>
                  <a:srgbClr val="000000"/>
                </a:solidFill>
                <a:ea typeface="+mn-ea"/>
                <a:cs typeface="+mn-cs"/>
              </a:rPr>
              <a:t>Absorption requires</a:t>
            </a:r>
            <a:r>
              <a:rPr lang="en-US" sz="25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500" b="1" dirty="0" smtClean="0">
                <a:solidFill>
                  <a:srgbClr val="000000"/>
                </a:solidFill>
                <a:ea typeface="+mn-ea"/>
                <a:cs typeface="+mn-cs"/>
              </a:rPr>
              <a:t>_____________ </a:t>
            </a:r>
            <a:r>
              <a:rPr lang="en-US" sz="2500" dirty="0" smtClean="0">
                <a:solidFill>
                  <a:srgbClr val="000000"/>
                </a:solidFill>
                <a:ea typeface="+mn-ea"/>
                <a:cs typeface="+mn-cs"/>
              </a:rPr>
              <a:t>(</a:t>
            </a:r>
            <a:r>
              <a:rPr lang="en-US" sz="2500" dirty="0">
                <a:solidFill>
                  <a:srgbClr val="000000"/>
                </a:solidFill>
                <a:ea typeface="+mn-ea"/>
                <a:cs typeface="+mn-cs"/>
              </a:rPr>
              <a:t>IF) from stomach </a:t>
            </a:r>
            <a:r>
              <a:rPr lang="en-US" sz="2500" dirty="0" smtClean="0">
                <a:solidFill>
                  <a:srgbClr val="000000"/>
                </a:solidFill>
                <a:ea typeface="+mn-ea"/>
                <a:cs typeface="+mn-cs"/>
              </a:rPr>
              <a:t>lining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</a:rPr>
              <a:t>What </a:t>
            </a:r>
            <a:r>
              <a:rPr lang="en-US" sz="2400" dirty="0">
                <a:solidFill>
                  <a:srgbClr val="000000"/>
                </a:solidFill>
                <a:ea typeface="+mn-ea"/>
              </a:rPr>
              <a:t>if this is lacking</a:t>
            </a:r>
            <a:r>
              <a:rPr lang="en-US" sz="2400" dirty="0" smtClean="0">
                <a:solidFill>
                  <a:srgbClr val="000000"/>
                </a:solidFill>
                <a:ea typeface="+mn-ea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12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 / </a:t>
            </a:r>
            <a:r>
              <a:rPr lang="en-US" sz="4500" b="1" dirty="0" err="1" smtClean="0">
                <a:solidFill>
                  <a:srgbClr val="3B1B70"/>
                </a:solidFill>
                <a:latin typeface="Arial"/>
                <a:cs typeface="Arial Unicode MS"/>
              </a:rPr>
              <a:t>Cobalamin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334000"/>
          </a:xfrm>
        </p:spPr>
        <p:txBody>
          <a:bodyPr>
            <a:normAutofit/>
          </a:bodyPr>
          <a:lstStyle/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</a:rPr>
              <a:t>RDA – 2.4 </a:t>
            </a:r>
            <a:r>
              <a:rPr lang="en-US" sz="3000" b="1" dirty="0" err="1" smtClean="0">
                <a:solidFill>
                  <a:srgbClr val="000000"/>
                </a:solidFill>
              </a:rPr>
              <a:t>μg/d</a:t>
            </a:r>
            <a:endParaRPr lang="en-US" sz="3000" b="1" dirty="0" smtClean="0">
              <a:solidFill>
                <a:srgbClr val="000000"/>
              </a:solidFill>
            </a:endParaRPr>
          </a:p>
          <a:p>
            <a:pPr marL="365760" indent="-256032">
              <a:spcBef>
                <a:spcPts val="0"/>
              </a:spcBef>
              <a:defRPr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</a:rPr>
              <a:t>UL – not determined</a:t>
            </a:r>
          </a:p>
          <a:p>
            <a:pPr marL="365760" indent="-256032">
              <a:spcBef>
                <a:spcPts val="0"/>
              </a:spcBef>
              <a:defRPr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365760" indent="-256032" eaLnBrk="1" fontAlgn="auto" hangingPunct="1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Deficiency </a:t>
            </a: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–</a:t>
            </a: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 ____________________</a:t>
            </a:r>
            <a:endParaRPr lang="en-US" sz="3000" b="1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L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arge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immature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______</a:t>
            </a:r>
            <a:endParaRPr lang="en-US" sz="24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Damaged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nerve 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sheaths</a:t>
            </a:r>
            <a:endParaRPr lang="en-US" sz="24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Creeping __________</a:t>
            </a:r>
            <a:endParaRPr lang="en-US" sz="24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General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malfunctioning of nerves &amp; 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muscles</a:t>
            </a:r>
          </a:p>
          <a:p>
            <a:pPr marL="765810" lvl="1" indent="-256032">
              <a:spcBef>
                <a:spcPts val="0"/>
              </a:spcBef>
              <a:defRPr/>
            </a:pPr>
            <a:endParaRPr lang="en-US" sz="20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Who </a:t>
            </a:r>
            <a:r>
              <a:rPr lang="en-US" sz="3000" b="1" dirty="0">
                <a:solidFill>
                  <a:srgbClr val="000000"/>
                </a:solidFill>
                <a:ea typeface="+mn-ea"/>
                <a:cs typeface="+mn-cs"/>
              </a:rPr>
              <a:t>is at risk for inadequate intake?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US" sz="2800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12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0714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240" y="19244"/>
            <a:ext cx="8432802" cy="6034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0714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240" y="0"/>
            <a:ext cx="83693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07_S10"/>
          <p:cNvPicPr>
            <a:picLocks noChangeAspect="1" noChangeArrowheads="1"/>
          </p:cNvPicPr>
          <p:nvPr/>
        </p:nvPicPr>
        <p:blipFill>
          <a:blip r:embed="rId2"/>
          <a:srcRect b="4326"/>
          <a:stretch>
            <a:fillRect/>
          </a:stretch>
        </p:blipFill>
        <p:spPr bwMode="auto">
          <a:xfrm>
            <a:off x="245560" y="0"/>
            <a:ext cx="8686800" cy="609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86400"/>
          </a:xfrm>
        </p:spPr>
        <p:txBody>
          <a:bodyPr>
            <a:normAutofit/>
          </a:bodyPr>
          <a:lstStyle/>
          <a:p>
            <a:pPr marL="365760" indent="-256032">
              <a:spcBef>
                <a:spcPts val="0"/>
              </a:spcBef>
              <a:defRPr/>
            </a:pPr>
            <a:r>
              <a:rPr lang="en-US" sz="3000" b="1" dirty="0" smtClean="0"/>
              <a:t>___ active forms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600" dirty="0" smtClean="0"/>
              <a:t>Pyridoxine, </a:t>
            </a:r>
            <a:r>
              <a:rPr lang="en-US" sz="2600" dirty="0" err="1" smtClean="0"/>
              <a:t>pyridoxal</a:t>
            </a:r>
            <a:r>
              <a:rPr lang="en-US" sz="2600" dirty="0" smtClean="0"/>
              <a:t>, </a:t>
            </a:r>
            <a:r>
              <a:rPr lang="en-US" sz="2600" dirty="0" err="1" smtClean="0"/>
              <a:t>pyridoxamine</a:t>
            </a:r>
            <a:endParaRPr lang="en-US" sz="2600" dirty="0" smtClean="0"/>
          </a:p>
          <a:p>
            <a:pPr marL="365760" indent="-256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000" b="1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Functions</a:t>
            </a:r>
            <a:endParaRPr lang="en-US" sz="30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Required for &gt;</a:t>
            </a:r>
            <a:r>
              <a:rPr lang="en-US" sz="2400" dirty="0" smtClean="0">
                <a:solidFill>
                  <a:srgbClr val="000000"/>
                </a:solidFill>
              </a:rPr>
              <a:t>___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reactions in the body; aids in metabolism of amino acids &amp; protein, e.g. hemoglobin &amp; neurotransmitters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Synthesis of non-essential &amp; other AA metabolism, e.g. tryptophan to niacin or serotonin, H-</a:t>
            </a:r>
            <a:r>
              <a:rPr lang="en-US" sz="2400" dirty="0" err="1" smtClean="0">
                <a:solidFill>
                  <a:srgbClr val="000000"/>
                </a:solidFill>
                <a:ea typeface="+mn-ea"/>
                <a:cs typeface="+mn-cs"/>
              </a:rPr>
              <a:t>Cys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metabolism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Has roles in immune function &amp; ________________ activity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Assists in releasing stored glucose form __________</a:t>
            </a: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Critical to developing brain &amp; </a:t>
            </a:r>
            <a:r>
              <a:rPr lang="en-US" sz="2400" dirty="0" smtClean="0">
                <a:solidFill>
                  <a:srgbClr val="000000"/>
                </a:solidFill>
              </a:rPr>
              <a:t>nervous system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of fetus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6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Good food </a:t>
            </a:r>
            <a:r>
              <a:rPr lang="en-US" sz="3000" b="1" dirty="0" smtClean="0">
                <a:solidFill>
                  <a:srgbClr val="000000"/>
                </a:solidFill>
              </a:rPr>
              <a:t>sources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Most </a:t>
            </a:r>
            <a:r>
              <a:rPr lang="en-US" sz="2400" dirty="0">
                <a:solidFill>
                  <a:srgbClr val="000000"/>
                </a:solidFill>
              </a:rPr>
              <a:t>high</a:t>
            </a:r>
            <a:r>
              <a:rPr lang="en-US" sz="2400" dirty="0" smtClean="0">
                <a:solidFill>
                  <a:srgbClr val="000000"/>
                </a:solidFill>
              </a:rPr>
              <a:t> _________ </a:t>
            </a:r>
            <a:r>
              <a:rPr lang="en-US" sz="2400" dirty="0">
                <a:solidFill>
                  <a:srgbClr val="000000"/>
                </a:solidFill>
              </a:rPr>
              <a:t>foods: MFP, potatoes, green leafy </a:t>
            </a:r>
            <a:r>
              <a:rPr lang="en-US" sz="2400" dirty="0" smtClean="0">
                <a:solidFill>
                  <a:srgbClr val="000000"/>
                </a:solidFill>
              </a:rPr>
              <a:t>vegetables (e.g. spinach</a:t>
            </a:r>
            <a:r>
              <a:rPr lang="en-US" sz="2400" dirty="0">
                <a:solidFill>
                  <a:srgbClr val="000000"/>
                </a:solidFill>
              </a:rPr>
              <a:t>),</a:t>
            </a:r>
            <a:r>
              <a:rPr lang="en-US" sz="2400" dirty="0" smtClean="0">
                <a:solidFill>
                  <a:srgbClr val="000000"/>
                </a:solidFill>
              </a:rPr>
              <a:t> _________, </a:t>
            </a:r>
            <a:r>
              <a:rPr lang="en-US" sz="2400" dirty="0">
                <a:solidFill>
                  <a:srgbClr val="000000"/>
                </a:solidFill>
              </a:rPr>
              <a:t>sweet </a:t>
            </a:r>
            <a:r>
              <a:rPr lang="en-US" sz="2400" dirty="0" smtClean="0">
                <a:solidFill>
                  <a:srgbClr val="000000"/>
                </a:solidFill>
              </a:rPr>
              <a:t>potato</a:t>
            </a:r>
          </a:p>
          <a:p>
            <a:pPr lvl="1">
              <a:spcBef>
                <a:spcPts val="0"/>
              </a:spcBef>
            </a:pPr>
            <a:endParaRPr 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RDA</a:t>
            </a:r>
            <a:r>
              <a:rPr lang="en-US" sz="3000" dirty="0">
                <a:solidFill>
                  <a:srgbClr val="000000"/>
                </a:solidFill>
              </a:rPr>
              <a:t> – </a:t>
            </a:r>
            <a:r>
              <a:rPr lang="en-US" sz="3000" b="1" dirty="0">
                <a:solidFill>
                  <a:srgbClr val="000000"/>
                </a:solidFill>
              </a:rPr>
              <a:t>1.3 mg/</a:t>
            </a:r>
            <a:r>
              <a:rPr lang="en-US" sz="3000" b="1" dirty="0" smtClean="0">
                <a:solidFill>
                  <a:srgbClr val="000000"/>
                </a:solidFill>
              </a:rPr>
              <a:t>day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Needs related to </a:t>
            </a:r>
            <a:r>
              <a:rPr lang="en-US" sz="2400" b="1" dirty="0" smtClean="0">
                <a:solidFill>
                  <a:srgbClr val="000000"/>
                </a:solidFill>
              </a:rPr>
              <a:t>________ intake</a:t>
            </a:r>
            <a:r>
              <a:rPr lang="en-US" sz="2400" dirty="0" smtClean="0">
                <a:solidFill>
                  <a:srgbClr val="000000"/>
                </a:solidFill>
              </a:rPr>
              <a:t> &amp; _________ metabolism</a:t>
            </a:r>
          </a:p>
          <a:p>
            <a:pPr eaLnBrk="1" hangingPunct="1">
              <a:spcBef>
                <a:spcPts val="0"/>
              </a:spcBef>
            </a:pPr>
            <a:endParaRPr lang="en-US" sz="3000" b="1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UL</a:t>
            </a:r>
            <a:r>
              <a:rPr lang="en-US" sz="3000" dirty="0">
                <a:solidFill>
                  <a:srgbClr val="000000"/>
                </a:solidFill>
              </a:rPr>
              <a:t> – </a:t>
            </a:r>
            <a:r>
              <a:rPr lang="en-US" sz="3000" b="1" dirty="0">
                <a:solidFill>
                  <a:srgbClr val="000000"/>
                </a:solidFill>
              </a:rPr>
              <a:t>100 mg/</a:t>
            </a:r>
            <a:r>
              <a:rPr lang="en-US" sz="3000" b="1" dirty="0" smtClean="0">
                <a:solidFill>
                  <a:srgbClr val="000000"/>
                </a:solidFill>
              </a:rPr>
              <a:t>day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6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 Recommendations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082940"/>
            <a:ext cx="9144000" cy="5220023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Deficiency</a:t>
            </a:r>
            <a:endParaRPr lang="en-US" sz="30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__________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,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psychological depression, irritability, confusion, insomnia, greasy dermatitis, anemia, convulsions; weakened immune response, increased incidence of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</a:t>
            </a:r>
            <a:r>
              <a:rPr lang="en-US" sz="2400" dirty="0" smtClean="0">
                <a:solidFill>
                  <a:srgbClr val="000000"/>
                </a:solidFill>
              </a:rPr>
              <a:t>_____</a:t>
            </a: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 smtClean="0">
                <a:solidFill>
                  <a:srgbClr val="000000"/>
                </a:solidFill>
                <a:ea typeface="+mn-ea"/>
                <a:cs typeface="+mn-cs"/>
              </a:rPr>
              <a:t>Toxicity</a:t>
            </a:r>
            <a:endParaRPr lang="en-US" sz="3000" dirty="0" smtClean="0">
              <a:solidFill>
                <a:srgbClr val="000000"/>
              </a:solidFill>
            </a:endParaRPr>
          </a:p>
          <a:p>
            <a:pPr marL="765810" lvl="1" indent="-256032">
              <a:spcBef>
                <a:spcPts val="0"/>
              </a:spcBef>
              <a:defRPr/>
            </a:pP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Nerve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damage causing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 _______________ </a:t>
            </a:r>
            <a:r>
              <a:rPr lang="en-US" sz="2400" dirty="0">
                <a:solidFill>
                  <a:srgbClr val="000000"/>
                </a:solidFill>
                <a:ea typeface="+mn-ea"/>
                <a:cs typeface="+mn-cs"/>
              </a:rPr>
              <a:t>of feet &amp; hands; muscle weakness leading to inability to walk, skin lesions, depression, fatigue, impaired memory, irritability, </a:t>
            </a:r>
            <a:r>
              <a:rPr lang="en-US" sz="2400" dirty="0" smtClean="0">
                <a:solidFill>
                  <a:srgbClr val="000000"/>
                </a:solidFill>
                <a:ea typeface="+mn-ea"/>
                <a:cs typeface="+mn-cs"/>
              </a:rPr>
              <a:t>headache</a:t>
            </a: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>
              <a:spcBef>
                <a:spcPts val="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</a:rPr>
              <a:t>Together, deficiencies of folate, vitamin B12 , B6 are linked to increased H-</a:t>
            </a:r>
            <a:r>
              <a:rPr lang="en-US" sz="2400" b="1" dirty="0" err="1" smtClean="0">
                <a:solidFill>
                  <a:srgbClr val="000000"/>
                </a:solidFill>
              </a:rPr>
              <a:t>Cys</a:t>
            </a:r>
            <a:r>
              <a:rPr lang="en-US" sz="2400" b="1" dirty="0" smtClean="0">
                <a:solidFill>
                  <a:srgbClr val="000000"/>
                </a:solidFill>
              </a:rPr>
              <a:t> &amp; a severe early form of CVD</a:t>
            </a:r>
          </a:p>
          <a:p>
            <a:pPr marL="765810" lvl="1" indent="-256032">
              <a:spcBef>
                <a:spcPts val="0"/>
              </a:spcBef>
              <a:defRPr/>
            </a:pPr>
            <a:endParaRPr lang="en-US" sz="2400" dirty="0" smtClean="0">
              <a:solidFill>
                <a:srgbClr val="000000"/>
              </a:solidFill>
              <a:ea typeface="+mn-ea"/>
              <a:cs typeface="+mn-cs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sz="2800" dirty="0"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 B</a:t>
            </a:r>
            <a:r>
              <a:rPr lang="en-US" sz="4500" b="1" baseline="-25000" dirty="0" smtClean="0">
                <a:solidFill>
                  <a:srgbClr val="3B1B70"/>
                </a:solidFill>
                <a:latin typeface="Arial"/>
                <a:cs typeface="Arial Unicode MS"/>
              </a:rPr>
              <a:t>6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C07_S11"/>
          <p:cNvPicPr>
            <a:picLocks noChangeAspect="1" noChangeArrowheads="1"/>
          </p:cNvPicPr>
          <p:nvPr/>
        </p:nvPicPr>
        <p:blipFill>
          <a:blip r:embed="rId2"/>
          <a:srcRect b="2381"/>
          <a:stretch>
            <a:fillRect/>
          </a:stretch>
        </p:blipFill>
        <p:spPr bwMode="auto">
          <a:xfrm>
            <a:off x="134681" y="76259"/>
            <a:ext cx="8890002" cy="5941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/>
          <p:cNvSpPr>
            <a:spLocks noGrp="1" noChangeArrowheads="1"/>
          </p:cNvSpPr>
          <p:nvPr>
            <p:ph idx="1"/>
          </p:nvPr>
        </p:nvSpPr>
        <p:spPr>
          <a:xfrm>
            <a:off x="0" y="1096895"/>
            <a:ext cx="9144000" cy="545630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Functions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Co-enzymes for energy (CHO, protein, fat) metabolism</a:t>
            </a:r>
          </a:p>
          <a:p>
            <a:pPr lvl="1">
              <a:spcBef>
                <a:spcPts val="0"/>
              </a:spcBef>
            </a:pPr>
            <a:r>
              <a:rPr lang="en-US" sz="2400" dirty="0" err="1" smtClean="0">
                <a:solidFill>
                  <a:srgbClr val="000000"/>
                </a:solidFill>
              </a:rPr>
              <a:t>Pantothenic</a:t>
            </a:r>
            <a:r>
              <a:rPr lang="en-US" sz="2400" dirty="0" smtClean="0">
                <a:solidFill>
                  <a:srgbClr val="000000"/>
                </a:solidFill>
              </a:rPr>
              <a:t> acid also participates in the synthesis of _____, steroid hormones, neurotransmitters, &amp; ____________</a:t>
            </a:r>
          </a:p>
          <a:p>
            <a:pPr lvl="1">
              <a:spcBef>
                <a:spcPts val="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Good </a:t>
            </a:r>
            <a:r>
              <a:rPr lang="en-US" sz="3000" b="1" dirty="0">
                <a:solidFill>
                  <a:srgbClr val="000000"/>
                </a:solidFill>
              </a:rPr>
              <a:t>food </a:t>
            </a:r>
            <a:r>
              <a:rPr lang="en-US" sz="3000" b="1" dirty="0" smtClean="0">
                <a:solidFill>
                  <a:srgbClr val="000000"/>
                </a:solidFill>
              </a:rPr>
              <a:t>sources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Most </a:t>
            </a:r>
            <a:r>
              <a:rPr lang="en-US" sz="2400" dirty="0">
                <a:solidFill>
                  <a:srgbClr val="000000"/>
                </a:solidFill>
              </a:rPr>
              <a:t>foods of plant &amp; animal </a:t>
            </a:r>
            <a:r>
              <a:rPr lang="en-US" sz="2400" dirty="0" smtClean="0">
                <a:solidFill>
                  <a:srgbClr val="000000"/>
                </a:solidFill>
              </a:rPr>
              <a:t>origin</a:t>
            </a:r>
          </a:p>
          <a:p>
            <a:pPr lvl="1">
              <a:spcBef>
                <a:spcPts val="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AI </a:t>
            </a:r>
            <a:r>
              <a:rPr lang="en-US" sz="3000" b="1" dirty="0">
                <a:solidFill>
                  <a:srgbClr val="000000"/>
                </a:solidFill>
              </a:rPr>
              <a:t>(</a:t>
            </a:r>
            <a:r>
              <a:rPr lang="en-US" sz="3000" b="1" dirty="0" err="1">
                <a:solidFill>
                  <a:srgbClr val="000000"/>
                </a:solidFill>
              </a:rPr>
              <a:t>pantothenic</a:t>
            </a:r>
            <a:r>
              <a:rPr lang="en-US" sz="3000" b="1" dirty="0">
                <a:solidFill>
                  <a:srgbClr val="000000"/>
                </a:solidFill>
              </a:rPr>
              <a:t> acid) – 5 mg/</a:t>
            </a:r>
            <a:r>
              <a:rPr lang="en-US" sz="3000" b="1" dirty="0" smtClean="0">
                <a:solidFill>
                  <a:srgbClr val="000000"/>
                </a:solidFill>
              </a:rPr>
              <a:t>day; </a:t>
            </a:r>
            <a:r>
              <a:rPr lang="en-US" sz="3000" b="1" dirty="0">
                <a:solidFill>
                  <a:srgbClr val="000000"/>
                </a:solidFill>
              </a:rPr>
              <a:t>no </a:t>
            </a:r>
            <a:r>
              <a:rPr lang="en-US" sz="3000" b="1" dirty="0" smtClean="0">
                <a:solidFill>
                  <a:srgbClr val="000000"/>
                </a:solidFill>
              </a:rPr>
              <a:t>UL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Needs </a:t>
            </a:r>
            <a:r>
              <a:rPr lang="en-US" sz="2400" dirty="0">
                <a:solidFill>
                  <a:srgbClr val="000000"/>
                </a:solidFill>
              </a:rPr>
              <a:t>increase with increased</a:t>
            </a:r>
            <a:r>
              <a:rPr lang="en-US" sz="2400" dirty="0" smtClean="0">
                <a:solidFill>
                  <a:srgbClr val="000000"/>
                </a:solidFill>
              </a:rPr>
              <a:t> ________ intake</a:t>
            </a:r>
          </a:p>
          <a:p>
            <a:pPr lvl="1">
              <a:spcBef>
                <a:spcPts val="0"/>
              </a:spcBef>
            </a:pPr>
            <a:endParaRPr lang="en-US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>
                <a:solidFill>
                  <a:srgbClr val="000000"/>
                </a:solidFill>
              </a:rPr>
              <a:t>AI (biotin) – 30</a:t>
            </a:r>
            <a:r>
              <a:rPr lang="en-US" sz="3000" b="1" dirty="0" smtClean="0">
                <a:solidFill>
                  <a:srgbClr val="000000"/>
                </a:solidFill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</a:rPr>
              <a:t>μg</a:t>
            </a:r>
            <a:r>
              <a:rPr lang="en-US" sz="3000" b="1" dirty="0">
                <a:solidFill>
                  <a:srgbClr val="000000"/>
                </a:solidFill>
              </a:rPr>
              <a:t>/</a:t>
            </a:r>
            <a:r>
              <a:rPr lang="en-US" sz="3000" b="1" dirty="0" smtClean="0">
                <a:solidFill>
                  <a:srgbClr val="000000"/>
                </a:solidFill>
              </a:rPr>
              <a:t>day; </a:t>
            </a:r>
            <a:r>
              <a:rPr lang="en-US" sz="3000" b="1" dirty="0">
                <a:solidFill>
                  <a:srgbClr val="000000"/>
                </a:solidFill>
              </a:rPr>
              <a:t>no UL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err="1" smtClean="0">
                <a:solidFill>
                  <a:srgbClr val="3B1B70"/>
                </a:solidFill>
                <a:latin typeface="Arial"/>
                <a:cs typeface="Arial Unicode MS"/>
              </a:rPr>
              <a:t>Pantothenic</a:t>
            </a: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 Acid &amp; Biotin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925" y="1175925"/>
            <a:ext cx="80903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chemeClr val="bg1"/>
                </a:solidFill>
                <a:latin typeface="Arial"/>
                <a:cs typeface="Arial Unicode MS"/>
              </a:rPr>
              <a:t>Vitamin-like bioactive compounds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007160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/>
          <p:cNvSpPr>
            <a:spLocks noGrp="1" noChangeArrowheads="1"/>
          </p:cNvSpPr>
          <p:nvPr>
            <p:ph idx="1"/>
          </p:nvPr>
        </p:nvSpPr>
        <p:spPr>
          <a:xfrm>
            <a:off x="-1" y="885214"/>
            <a:ext cx="9163241" cy="5260194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Nonessential </a:t>
            </a:r>
            <a:r>
              <a:rPr lang="en-US" sz="2400" dirty="0">
                <a:solidFill>
                  <a:srgbClr val="000000"/>
                </a:solidFill>
              </a:rPr>
              <a:t>nutrient used to make lecithin &amp; other </a:t>
            </a:r>
            <a:r>
              <a:rPr lang="en-US" sz="2400" dirty="0" smtClean="0">
                <a:solidFill>
                  <a:srgbClr val="000000"/>
                </a:solidFill>
              </a:rPr>
              <a:t>molecules</a:t>
            </a:r>
          </a:p>
          <a:p>
            <a:pPr lvl="1">
              <a:spcBef>
                <a:spcPts val="0"/>
              </a:spcBef>
            </a:pPr>
            <a:endParaRPr lang="en-US" sz="18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___________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Nonessential </a:t>
            </a:r>
            <a:r>
              <a:rPr lang="en-US" sz="2400" dirty="0">
                <a:solidFill>
                  <a:srgbClr val="000000"/>
                </a:solidFill>
              </a:rPr>
              <a:t>nutrient that functions in cellular </a:t>
            </a:r>
            <a:r>
              <a:rPr lang="en-US" sz="2400" dirty="0" smtClean="0">
                <a:solidFill>
                  <a:srgbClr val="000000"/>
                </a:solidFill>
              </a:rPr>
              <a:t>activities</a:t>
            </a:r>
          </a:p>
          <a:p>
            <a:pPr lvl="1">
              <a:spcBef>
                <a:spcPts val="0"/>
              </a:spcBef>
            </a:pPr>
            <a:endParaRPr lang="en-US" sz="18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________, </a:t>
            </a:r>
            <a:r>
              <a:rPr lang="en-US" sz="3000" b="1" dirty="0" err="1">
                <a:solidFill>
                  <a:srgbClr val="000000"/>
                </a:solidFill>
              </a:rPr>
              <a:t>Lipoic</a:t>
            </a:r>
            <a:r>
              <a:rPr lang="en-US" sz="3000" b="1" dirty="0">
                <a:solidFill>
                  <a:srgbClr val="000000"/>
                </a:solidFill>
              </a:rPr>
              <a:t> </a:t>
            </a:r>
            <a:r>
              <a:rPr lang="en-US" sz="3000" b="1" dirty="0" smtClean="0">
                <a:solidFill>
                  <a:srgbClr val="000000"/>
                </a:solidFill>
              </a:rPr>
              <a:t>acid</a:t>
            </a:r>
            <a:endParaRPr lang="en-US" sz="300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2600" dirty="0" smtClean="0">
                <a:solidFill>
                  <a:srgbClr val="000000"/>
                </a:solidFill>
              </a:rPr>
              <a:t>Nonessential nutrients</a:t>
            </a:r>
          </a:p>
          <a:p>
            <a:pPr lvl="1">
              <a:spcBef>
                <a:spcPts val="0"/>
              </a:spcBef>
            </a:pPr>
            <a:endParaRPr lang="en-US" sz="18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dirty="0">
                <a:solidFill>
                  <a:srgbClr val="000000"/>
                </a:solidFill>
              </a:rPr>
              <a:t>Beware of many others being marketed for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b="1" dirty="0" smtClean="0">
                <a:solidFill>
                  <a:srgbClr val="000000"/>
                </a:solidFill>
              </a:rPr>
              <a:t>_____</a:t>
            </a:r>
            <a:r>
              <a:rPr lang="en-US" sz="3000" dirty="0" smtClean="0">
                <a:solidFill>
                  <a:srgbClr val="000000"/>
                </a:solidFill>
              </a:rPr>
              <a:t>!</a:t>
            </a:r>
            <a:endParaRPr lang="en-US" sz="3000" dirty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dirty="0">
                <a:solidFill>
                  <a:srgbClr val="000000"/>
                </a:solidFill>
              </a:rPr>
              <a:t>Most are used to make formulas appear more ‘complete’, but offer no physiological benefit</a:t>
            </a:r>
          </a:p>
          <a:p>
            <a:pPr eaLnBrk="1" hangingPunct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41" y="151664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200" b="1" dirty="0" smtClean="0">
                <a:solidFill>
                  <a:srgbClr val="3B1B70"/>
                </a:solidFill>
                <a:latin typeface="Arial"/>
                <a:cs typeface="Arial Unicode MS"/>
              </a:rPr>
              <a:t>Vitamin-Like Bioactive Compounds</a:t>
            </a:r>
            <a:endParaRPr lang="en-US" sz="42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7563"/>
            <a:ext cx="9144000" cy="510540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US" sz="3000" b="1" dirty="0" smtClean="0">
                <a:solidFill>
                  <a:srgbClr val="000000"/>
                </a:solidFill>
              </a:rPr>
              <a:t>In Canada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Wheat flour is bleached </a:t>
            </a:r>
            <a:r>
              <a:rPr lang="en-US" sz="2400" dirty="0">
                <a:solidFill>
                  <a:srgbClr val="000000"/>
                </a:solidFill>
              </a:rPr>
              <a:t>&amp; fortified with</a:t>
            </a:r>
            <a:r>
              <a:rPr lang="en-US" sz="2400" dirty="0" smtClean="0">
                <a:solidFill>
                  <a:srgbClr val="000000"/>
                </a:solidFill>
              </a:rPr>
              <a:t> _________________ __________________________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Vitamins </a:t>
            </a:r>
            <a:r>
              <a:rPr lang="en-US" sz="2400" dirty="0">
                <a:solidFill>
                  <a:srgbClr val="000000"/>
                </a:solidFill>
              </a:rPr>
              <a:t>A &amp; D are not permitted to be added to cereals, but we can get these nutrients in fortified </a:t>
            </a:r>
            <a:r>
              <a:rPr lang="en-US" sz="2400" dirty="0" smtClean="0">
                <a:solidFill>
                  <a:srgbClr val="000000"/>
                </a:solidFill>
              </a:rPr>
              <a:t>milk</a:t>
            </a:r>
          </a:p>
          <a:p>
            <a:pPr lvl="1">
              <a:spcBef>
                <a:spcPts val="0"/>
              </a:spcBef>
            </a:pPr>
            <a:endParaRPr lang="en-US" sz="24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dirty="0">
                <a:solidFill>
                  <a:srgbClr val="000000"/>
                </a:solidFill>
              </a:rPr>
              <a:t>Eat a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b="1" dirty="0" smtClean="0">
                <a:solidFill>
                  <a:srgbClr val="000000"/>
                </a:solidFill>
              </a:rPr>
              <a:t>_______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  <a:r>
              <a:rPr lang="en-US" sz="3000" dirty="0">
                <a:solidFill>
                  <a:srgbClr val="000000"/>
                </a:solidFill>
              </a:rPr>
              <a:t>of foods to provide nutrient needs - foods work in harmony</a:t>
            </a:r>
            <a:r>
              <a:rPr lang="en-US" sz="3000" dirty="0" smtClean="0">
                <a:solidFill>
                  <a:srgbClr val="000000"/>
                </a:solidFill>
              </a:rPr>
              <a:t> </a:t>
            </a:r>
          </a:p>
          <a:p>
            <a:pPr eaLnBrk="1" hangingPunct="1">
              <a:spcBef>
                <a:spcPts val="0"/>
              </a:spcBef>
            </a:pPr>
            <a:endParaRPr lang="en-US" sz="3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ts val="0"/>
              </a:spcBef>
            </a:pPr>
            <a:r>
              <a:rPr lang="en-US" sz="3000" dirty="0">
                <a:solidFill>
                  <a:srgbClr val="000000"/>
                </a:solidFill>
              </a:rPr>
              <a:t>Remember </a:t>
            </a:r>
            <a:r>
              <a:rPr lang="en-US" sz="3000" b="1" dirty="0">
                <a:solidFill>
                  <a:srgbClr val="000000"/>
                </a:solidFill>
              </a:rPr>
              <a:t>ABCDMV principles</a:t>
            </a:r>
            <a:r>
              <a:rPr lang="en-US" sz="3000" dirty="0">
                <a:solidFill>
                  <a:srgbClr val="000000"/>
                </a:solidFill>
              </a:rPr>
              <a:t> of diet planning</a:t>
            </a:r>
          </a:p>
          <a:p>
            <a:pPr eaLnBrk="1" hangingPunct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41" y="151664"/>
            <a:ext cx="9144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400" b="1" dirty="0" smtClean="0">
                <a:solidFill>
                  <a:srgbClr val="3B1B70"/>
                </a:solidFill>
                <a:latin typeface="Arial"/>
                <a:cs typeface="Arial Unicode MS"/>
              </a:rPr>
              <a:t>Choosing Foods Rich in Vitamins</a:t>
            </a:r>
            <a:endParaRPr lang="en-US" sz="44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Content Placeholder 2"/>
          <p:cNvSpPr>
            <a:spLocks noGrp="1"/>
          </p:cNvSpPr>
          <p:nvPr>
            <p:ph idx="1"/>
          </p:nvPr>
        </p:nvSpPr>
        <p:spPr>
          <a:xfrm>
            <a:off x="0" y="2611597"/>
            <a:ext cx="8610600" cy="3527170"/>
          </a:xfrm>
        </p:spPr>
        <p:txBody>
          <a:bodyPr/>
          <a:lstStyle/>
          <a:p>
            <a:pPr eaLnBrk="1" hangingPunct="1">
              <a:spcBef>
                <a:spcPts val="0"/>
              </a:spcBef>
            </a:pPr>
            <a:r>
              <a:rPr lang="en-CA" b="1" dirty="0" smtClean="0"/>
              <a:t>Breakfast: </a:t>
            </a:r>
            <a:r>
              <a:rPr lang="en-CA" dirty="0" smtClean="0"/>
              <a:t>Banana on the run</a:t>
            </a:r>
          </a:p>
          <a:p>
            <a:pPr eaLnBrk="1" hangingPunct="1">
              <a:spcBef>
                <a:spcPts val="0"/>
              </a:spcBef>
            </a:pPr>
            <a:r>
              <a:rPr lang="en-CA" b="1" dirty="0" smtClean="0"/>
              <a:t>Morning Snack: </a:t>
            </a:r>
            <a:r>
              <a:rPr lang="en-CA" dirty="0" smtClean="0"/>
              <a:t>Latte</a:t>
            </a:r>
          </a:p>
          <a:p>
            <a:pPr eaLnBrk="1" hangingPunct="1">
              <a:spcBef>
                <a:spcPts val="0"/>
              </a:spcBef>
            </a:pPr>
            <a:r>
              <a:rPr lang="en-CA" b="1" dirty="0" smtClean="0"/>
              <a:t>Lunch: </a:t>
            </a:r>
            <a:r>
              <a:rPr lang="en-CA" dirty="0" smtClean="0"/>
              <a:t>TH Muffin with chocolate milk </a:t>
            </a:r>
          </a:p>
          <a:p>
            <a:pPr eaLnBrk="1" hangingPunct="1">
              <a:spcBef>
                <a:spcPts val="0"/>
              </a:spcBef>
            </a:pPr>
            <a:r>
              <a:rPr lang="en-CA" b="1" dirty="0" smtClean="0"/>
              <a:t>Afternoon Snack: </a:t>
            </a:r>
            <a:r>
              <a:rPr lang="en-CA" dirty="0" smtClean="0"/>
              <a:t>Apple</a:t>
            </a:r>
          </a:p>
          <a:p>
            <a:pPr eaLnBrk="1" hangingPunct="1">
              <a:spcBef>
                <a:spcPts val="0"/>
              </a:spcBef>
            </a:pPr>
            <a:r>
              <a:rPr lang="en-CA" b="1" dirty="0" smtClean="0"/>
              <a:t>Supper: </a:t>
            </a:r>
            <a:r>
              <a:rPr lang="en-CA" dirty="0" smtClean="0"/>
              <a:t>Pasta with Tomato Sauce</a:t>
            </a:r>
          </a:p>
          <a:p>
            <a:pPr eaLnBrk="1" hangingPunct="1">
              <a:spcBef>
                <a:spcPts val="0"/>
              </a:spcBef>
            </a:pPr>
            <a:r>
              <a:rPr lang="en-CA" b="1" dirty="0" smtClean="0"/>
              <a:t>Evening Snack: </a:t>
            </a:r>
            <a:r>
              <a:rPr lang="en-CA" dirty="0" smtClean="0"/>
              <a:t>Popcorn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3321" y="151664"/>
            <a:ext cx="8646681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This person has low iron &amp; osteoporosis.  What dietary changes can we suggest?</a:t>
            </a:r>
            <a:endParaRPr lang="en-US" sz="28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0" y="1154620"/>
            <a:ext cx="9144000" cy="4724975"/>
          </a:xfrm>
        </p:spPr>
        <p:txBody>
          <a:bodyPr>
            <a:normAutofit/>
          </a:bodyPr>
          <a:lstStyle/>
          <a:p>
            <a:pPr eaLnBrk="1" hangingPunct="1">
              <a:spcBef>
                <a:spcPts val="578"/>
              </a:spcBef>
            </a:pPr>
            <a:r>
              <a:rPr lang="en-US" sz="2800" dirty="0" smtClean="0"/>
              <a:t>Read Chapter 7</a:t>
            </a:r>
          </a:p>
          <a:p>
            <a:pPr eaLnBrk="1" hangingPunct="1">
              <a:spcBef>
                <a:spcPts val="578"/>
              </a:spcBef>
            </a:pPr>
            <a:r>
              <a:rPr lang="en-US" sz="2800" dirty="0" smtClean="0"/>
              <a:t>Prepare for the December Exam (Mon. Dec. 17, 2012 @ 2pm, worth 25%)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3321" y="151664"/>
            <a:ext cx="864668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4500" b="1" dirty="0" smtClean="0">
                <a:solidFill>
                  <a:srgbClr val="3B1B70"/>
                </a:solidFill>
                <a:latin typeface="Arial"/>
                <a:cs typeface="Arial Unicode MS"/>
              </a:rPr>
              <a:t>Homework</a:t>
            </a:r>
            <a:endParaRPr lang="en-US" sz="4500" dirty="0" smtClean="0">
              <a:solidFill>
                <a:srgbClr val="807F83"/>
              </a:solidFill>
              <a:latin typeface="Arial"/>
              <a:cs typeface="Arial"/>
            </a:endParaRPr>
          </a:p>
          <a:p>
            <a:endParaRPr lang="en-US" sz="6000" b="1" dirty="0" smtClean="0">
              <a:solidFill>
                <a:srgbClr val="807F83"/>
              </a:solidFill>
              <a:latin typeface="Arial"/>
              <a:cs typeface="Arial Unicode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0058" y="6302963"/>
            <a:ext cx="67999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700" dirty="0" smtClean="0">
                <a:solidFill>
                  <a:schemeClr val="bg1"/>
                </a:solidFill>
                <a:latin typeface="Arial"/>
                <a:cs typeface="Arial"/>
              </a:rPr>
              <a:t>FN1021 – Chapter 7</a:t>
            </a:r>
            <a:endParaRPr lang="en-US" sz="17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24437</TotalTime>
  <Words>4885</Words>
  <Application>Microsoft Macintosh PowerPoint</Application>
  <PresentationFormat>On-screen Show (4:3)</PresentationFormat>
  <Paragraphs>702</Paragraphs>
  <Slides>99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99</vt:i4>
      </vt:variant>
    </vt:vector>
  </HeadingPairs>
  <TitlesOfParts>
    <vt:vector size="10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UWO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Wilson</dc:creator>
  <cp:lastModifiedBy>Jordan Kadlecik</cp:lastModifiedBy>
  <cp:revision>488</cp:revision>
  <cp:lastPrinted>2012-01-12T15:01:17Z</cp:lastPrinted>
  <dcterms:created xsi:type="dcterms:W3CDTF">2012-11-19T20:35:48Z</dcterms:created>
  <dcterms:modified xsi:type="dcterms:W3CDTF">2012-11-20T13:37:13Z</dcterms:modified>
</cp:coreProperties>
</file>