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9" r:id="rId1"/>
  </p:sldMasterIdLst>
  <p:notesMasterIdLst>
    <p:notesMasterId r:id="rId40"/>
  </p:notesMasterIdLst>
  <p:handoutMasterIdLst>
    <p:handoutMasterId r:id="rId41"/>
  </p:handoutMasterIdLst>
  <p:sldIdLst>
    <p:sldId id="474" r:id="rId2"/>
    <p:sldId id="458" r:id="rId3"/>
    <p:sldId id="459" r:id="rId4"/>
    <p:sldId id="419" r:id="rId5"/>
    <p:sldId id="420" r:id="rId6"/>
    <p:sldId id="421" r:id="rId7"/>
    <p:sldId id="422" r:id="rId8"/>
    <p:sldId id="423" r:id="rId9"/>
    <p:sldId id="424" r:id="rId10"/>
    <p:sldId id="437" r:id="rId11"/>
    <p:sldId id="438" r:id="rId12"/>
    <p:sldId id="439" r:id="rId13"/>
    <p:sldId id="440" r:id="rId14"/>
    <p:sldId id="441" r:id="rId15"/>
    <p:sldId id="442" r:id="rId16"/>
    <p:sldId id="443" r:id="rId17"/>
    <p:sldId id="444" r:id="rId18"/>
    <p:sldId id="445" r:id="rId19"/>
    <p:sldId id="446" r:id="rId20"/>
    <p:sldId id="447" r:id="rId21"/>
    <p:sldId id="448" r:id="rId22"/>
    <p:sldId id="449" r:id="rId23"/>
    <p:sldId id="450" r:id="rId24"/>
    <p:sldId id="451" r:id="rId25"/>
    <p:sldId id="452" r:id="rId26"/>
    <p:sldId id="453" r:id="rId27"/>
    <p:sldId id="454" r:id="rId28"/>
    <p:sldId id="455" r:id="rId29"/>
    <p:sldId id="456" r:id="rId30"/>
    <p:sldId id="464" r:id="rId31"/>
    <p:sldId id="465" r:id="rId32"/>
    <p:sldId id="466" r:id="rId33"/>
    <p:sldId id="467" r:id="rId34"/>
    <p:sldId id="468" r:id="rId35"/>
    <p:sldId id="469" r:id="rId36"/>
    <p:sldId id="470" r:id="rId37"/>
    <p:sldId id="471" r:id="rId38"/>
    <p:sldId id="472" r:id="rId3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737" autoAdjust="0"/>
  </p:normalViewPr>
  <p:slideViewPr>
    <p:cSldViewPr>
      <p:cViewPr varScale="1">
        <p:scale>
          <a:sx n="65" d="100"/>
          <a:sy n="65" d="100"/>
        </p:scale>
        <p:origin x="1452"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53" d="100"/>
          <a:sy n="53" d="100"/>
        </p:scale>
        <p:origin x="-1794"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cs typeface="Arial" charset="0"/>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cs typeface="Arial" charset="0"/>
              </a:defRPr>
            </a:lvl1pPr>
          </a:lstStyle>
          <a:p>
            <a:pPr>
              <a:defRPr/>
            </a:pPr>
            <a:fld id="{AC1B717A-E3DB-4883-AD9A-B26322490AA8}" type="datetimeFigureOut">
              <a:rPr lang="en-US"/>
              <a:pPr>
                <a:defRPr/>
              </a:pPr>
              <a:t>10/29/2017</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cs typeface="Arial" charset="0"/>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02AB2E26-EBB5-4E90-B561-02E21316BC3B}" type="slidenum">
              <a:rPr lang="en-US" altLang="en-US"/>
              <a:pPr/>
              <a:t>‹#›</a:t>
            </a:fld>
            <a:endParaRPr lang="en-US" altLang="en-US"/>
          </a:p>
        </p:txBody>
      </p:sp>
    </p:spTree>
    <p:extLst>
      <p:ext uri="{BB962C8B-B14F-4D97-AF65-F5344CB8AC3E}">
        <p14:creationId xmlns:p14="http://schemas.microsoft.com/office/powerpoint/2010/main" val="16434428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cs typeface="Arial"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cs typeface="Arial" charset="0"/>
              </a:defRPr>
            </a:lvl1pPr>
          </a:lstStyle>
          <a:p>
            <a:pPr>
              <a:defRPr/>
            </a:pPr>
            <a:fld id="{D11EF32D-181F-408B-A0D9-C026337BC18B}" type="datetimeFigureOut">
              <a:rPr lang="en-US"/>
              <a:pPr>
                <a:defRPr/>
              </a:pPr>
              <a:t>10/29/2017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cs typeface="Arial"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67A95AFA-0995-44F2-8105-F5D44902E83E}" type="slidenum">
              <a:rPr lang="en-US" altLang="en-US"/>
              <a:pPr/>
              <a:t>‹#›</a:t>
            </a:fld>
            <a:endParaRPr lang="en-US" altLang="en-US"/>
          </a:p>
        </p:txBody>
      </p:sp>
    </p:spTree>
    <p:extLst>
      <p:ext uri="{BB962C8B-B14F-4D97-AF65-F5344CB8AC3E}">
        <p14:creationId xmlns:p14="http://schemas.microsoft.com/office/powerpoint/2010/main" val="274447449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45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0447E0B-0397-4770-B968-0980C91F0FDF}" type="slidenum">
              <a:rPr lang="en-US" altLang="en-US"/>
              <a:pPr eaLnBrk="1" hangingPunct="1"/>
              <a:t>1</a:t>
            </a:fld>
            <a:endParaRPr lang="en-US" altLang="en-US" dirty="0"/>
          </a:p>
        </p:txBody>
      </p:sp>
    </p:spTree>
    <p:extLst>
      <p:ext uri="{BB962C8B-B14F-4D97-AF65-F5344CB8AC3E}">
        <p14:creationId xmlns:p14="http://schemas.microsoft.com/office/powerpoint/2010/main" val="872725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CA" altLang="en-US"/>
          </a:p>
        </p:txBody>
      </p:sp>
      <p:sp>
        <p:nvSpPr>
          <p:cNvPr id="47108"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fld id="{134490C0-902C-491A-8562-92BA63E57579}" type="slidenum">
              <a:rPr lang="en-US" altLang="en-US" sz="1200"/>
              <a:pPr algn="r" eaLnBrk="1" hangingPunct="1"/>
              <a:t>10</a:t>
            </a:fld>
            <a:endParaRPr lang="en-US" altLang="en-US" sz="1200"/>
          </a:p>
        </p:txBody>
      </p:sp>
    </p:spTree>
    <p:extLst>
      <p:ext uri="{BB962C8B-B14F-4D97-AF65-F5344CB8AC3E}">
        <p14:creationId xmlns:p14="http://schemas.microsoft.com/office/powerpoint/2010/main" val="39199567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B467A4C-69C2-4246-9DFA-8C6591D3C420}" type="slidenum">
              <a:rPr lang="en-US" altLang="en-US"/>
              <a:pPr eaLnBrk="1" hangingPunct="1"/>
              <a:t>11</a:t>
            </a:fld>
            <a:endParaRPr lang="en-US" altLang="en-US"/>
          </a:p>
        </p:txBody>
      </p:sp>
      <p:sp>
        <p:nvSpPr>
          <p:cNvPr id="4813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CA" altLang="en-US"/>
          </a:p>
        </p:txBody>
      </p:sp>
    </p:spTree>
    <p:extLst>
      <p:ext uri="{BB962C8B-B14F-4D97-AF65-F5344CB8AC3E}">
        <p14:creationId xmlns:p14="http://schemas.microsoft.com/office/powerpoint/2010/main" val="38486517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3EF7BB7-EE17-40D8-8A43-40B7B19DBD10}" type="slidenum">
              <a:rPr lang="en-US" altLang="en-US"/>
              <a:pPr eaLnBrk="1" hangingPunct="1"/>
              <a:t>12</a:t>
            </a:fld>
            <a:endParaRPr lang="en-US" altLang="en-US"/>
          </a:p>
        </p:txBody>
      </p:sp>
      <p:sp>
        <p:nvSpPr>
          <p:cNvPr id="4915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CA" altLang="en-US"/>
          </a:p>
        </p:txBody>
      </p:sp>
    </p:spTree>
    <p:extLst>
      <p:ext uri="{BB962C8B-B14F-4D97-AF65-F5344CB8AC3E}">
        <p14:creationId xmlns:p14="http://schemas.microsoft.com/office/powerpoint/2010/main" val="18123716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CA" altLang="en-US"/>
          </a:p>
        </p:txBody>
      </p:sp>
      <p:sp>
        <p:nvSpPr>
          <p:cNvPr id="501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A82B958-5AF4-4D81-BD09-97023EE0558B}" type="slidenum">
              <a:rPr lang="en-US" altLang="en-US"/>
              <a:pPr eaLnBrk="1" hangingPunct="1"/>
              <a:t>13</a:t>
            </a:fld>
            <a:endParaRPr lang="en-US" altLang="en-US"/>
          </a:p>
        </p:txBody>
      </p:sp>
    </p:spTree>
    <p:extLst>
      <p:ext uri="{BB962C8B-B14F-4D97-AF65-F5344CB8AC3E}">
        <p14:creationId xmlns:p14="http://schemas.microsoft.com/office/powerpoint/2010/main" val="35565222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CA" altLang="en-US"/>
          </a:p>
        </p:txBody>
      </p:sp>
      <p:sp>
        <p:nvSpPr>
          <p:cNvPr id="512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1DC08CE-9DED-4725-8BAE-3C44060D81BA}" type="slidenum">
              <a:rPr lang="en-US" altLang="en-US"/>
              <a:pPr eaLnBrk="1" hangingPunct="1"/>
              <a:t>14</a:t>
            </a:fld>
            <a:endParaRPr lang="en-US" altLang="en-US"/>
          </a:p>
        </p:txBody>
      </p:sp>
    </p:spTree>
    <p:extLst>
      <p:ext uri="{BB962C8B-B14F-4D97-AF65-F5344CB8AC3E}">
        <p14:creationId xmlns:p14="http://schemas.microsoft.com/office/powerpoint/2010/main" val="29214980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9F133BF2-8880-4228-8071-62A85D9CF8E3}" type="slidenum">
              <a:rPr lang="en-US" altLang="en-US"/>
              <a:pPr eaLnBrk="1" hangingPunct="1"/>
              <a:t>15</a:t>
            </a:fld>
            <a:endParaRPr lang="en-US" altLang="en-US"/>
          </a:p>
        </p:txBody>
      </p:sp>
      <p:sp>
        <p:nvSpPr>
          <p:cNvPr id="5222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CA" altLang="en-US"/>
          </a:p>
        </p:txBody>
      </p:sp>
    </p:spTree>
    <p:extLst>
      <p:ext uri="{BB962C8B-B14F-4D97-AF65-F5344CB8AC3E}">
        <p14:creationId xmlns:p14="http://schemas.microsoft.com/office/powerpoint/2010/main" val="33946606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F4216246-3A29-4462-9BB2-C346BBBE8DB9}" type="slidenum">
              <a:rPr lang="en-US" altLang="en-US"/>
              <a:pPr eaLnBrk="1" hangingPunct="1"/>
              <a:t>16</a:t>
            </a:fld>
            <a:endParaRPr lang="en-US" altLang="en-US"/>
          </a:p>
        </p:txBody>
      </p:sp>
      <p:sp>
        <p:nvSpPr>
          <p:cNvPr id="5325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CA" altLang="en-US"/>
          </a:p>
        </p:txBody>
      </p:sp>
    </p:spTree>
    <p:extLst>
      <p:ext uri="{BB962C8B-B14F-4D97-AF65-F5344CB8AC3E}">
        <p14:creationId xmlns:p14="http://schemas.microsoft.com/office/powerpoint/2010/main" val="34411170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CA" altLang="en-US"/>
          </a:p>
        </p:txBody>
      </p:sp>
      <p:sp>
        <p:nvSpPr>
          <p:cNvPr id="542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AFB4A07-FFC5-4C8A-B53F-EE20521A4F53}" type="slidenum">
              <a:rPr lang="en-US" altLang="en-US"/>
              <a:pPr eaLnBrk="1" hangingPunct="1"/>
              <a:t>17</a:t>
            </a:fld>
            <a:endParaRPr lang="en-US" altLang="en-US"/>
          </a:p>
        </p:txBody>
      </p:sp>
    </p:spTree>
    <p:extLst>
      <p:ext uri="{BB962C8B-B14F-4D97-AF65-F5344CB8AC3E}">
        <p14:creationId xmlns:p14="http://schemas.microsoft.com/office/powerpoint/2010/main" val="6299438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CA" altLang="en-US"/>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513D801-F305-456E-99FC-C594F6DECD2F}" type="slidenum">
              <a:rPr lang="en-US" altLang="en-US"/>
              <a:pPr eaLnBrk="1" hangingPunct="1"/>
              <a:t>18</a:t>
            </a:fld>
            <a:endParaRPr lang="en-US" altLang="en-US"/>
          </a:p>
        </p:txBody>
      </p:sp>
    </p:spTree>
    <p:extLst>
      <p:ext uri="{BB962C8B-B14F-4D97-AF65-F5344CB8AC3E}">
        <p14:creationId xmlns:p14="http://schemas.microsoft.com/office/powerpoint/2010/main" val="22866204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23B1F44-83C3-44AB-90F5-180353242784}" type="slidenum">
              <a:rPr lang="en-US" altLang="en-US"/>
              <a:pPr eaLnBrk="1" hangingPunct="1"/>
              <a:t>19</a:t>
            </a:fld>
            <a:endParaRPr lang="en-US" altLang="en-US"/>
          </a:p>
        </p:txBody>
      </p:sp>
      <p:sp>
        <p:nvSpPr>
          <p:cNvPr id="5632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CA" altLang="en-US"/>
          </a:p>
        </p:txBody>
      </p:sp>
    </p:spTree>
    <p:extLst>
      <p:ext uri="{BB962C8B-B14F-4D97-AF65-F5344CB8AC3E}">
        <p14:creationId xmlns:p14="http://schemas.microsoft.com/office/powerpoint/2010/main" val="1392749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918A711-CDB4-43C8-A147-583B5578A394}" type="slidenum">
              <a:rPr lang="en-US" altLang="en-US"/>
              <a:pPr eaLnBrk="1" hangingPunct="1"/>
              <a:t>2</a:t>
            </a:fld>
            <a:endParaRPr lang="en-US" altLang="en-US"/>
          </a:p>
        </p:txBody>
      </p:sp>
    </p:spTree>
    <p:extLst>
      <p:ext uri="{BB962C8B-B14F-4D97-AF65-F5344CB8AC3E}">
        <p14:creationId xmlns:p14="http://schemas.microsoft.com/office/powerpoint/2010/main" val="6726806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87C24E5-C2BA-4EDC-9C69-B22476204376}" type="slidenum">
              <a:rPr lang="en-US" altLang="en-US"/>
              <a:pPr eaLnBrk="1" hangingPunct="1"/>
              <a:t>20</a:t>
            </a:fld>
            <a:endParaRPr lang="en-US" altLang="en-US"/>
          </a:p>
        </p:txBody>
      </p:sp>
      <p:sp>
        <p:nvSpPr>
          <p:cNvPr id="5734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CA" altLang="en-US"/>
          </a:p>
        </p:txBody>
      </p:sp>
    </p:spTree>
    <p:extLst>
      <p:ext uri="{BB962C8B-B14F-4D97-AF65-F5344CB8AC3E}">
        <p14:creationId xmlns:p14="http://schemas.microsoft.com/office/powerpoint/2010/main" val="20722659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CA" altLang="en-US"/>
          </a:p>
        </p:txBody>
      </p:sp>
      <p:sp>
        <p:nvSpPr>
          <p:cNvPr id="583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30EBC70-351B-4D17-8837-71D13AD3D85A}" type="slidenum">
              <a:rPr lang="en-US" altLang="en-US"/>
              <a:pPr eaLnBrk="1" hangingPunct="1"/>
              <a:t>21</a:t>
            </a:fld>
            <a:endParaRPr lang="en-US" altLang="en-US"/>
          </a:p>
        </p:txBody>
      </p:sp>
    </p:spTree>
    <p:extLst>
      <p:ext uri="{BB962C8B-B14F-4D97-AF65-F5344CB8AC3E}">
        <p14:creationId xmlns:p14="http://schemas.microsoft.com/office/powerpoint/2010/main" val="23925406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ED5F7D5-B35D-419F-98AF-652BA8D48FD5}" type="slidenum">
              <a:rPr lang="en-US" altLang="en-US"/>
              <a:pPr eaLnBrk="1" hangingPunct="1"/>
              <a:t>22</a:t>
            </a:fld>
            <a:endParaRPr lang="en-US" altLang="en-US"/>
          </a:p>
        </p:txBody>
      </p:sp>
      <p:sp>
        <p:nvSpPr>
          <p:cNvPr id="5939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CA" altLang="en-US"/>
          </a:p>
        </p:txBody>
      </p:sp>
    </p:spTree>
    <p:extLst>
      <p:ext uri="{BB962C8B-B14F-4D97-AF65-F5344CB8AC3E}">
        <p14:creationId xmlns:p14="http://schemas.microsoft.com/office/powerpoint/2010/main" val="23040626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CA" altLang="en-US"/>
          </a:p>
        </p:txBody>
      </p:sp>
      <p:sp>
        <p:nvSpPr>
          <p:cNvPr id="604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D615EF8-C91A-489A-B3FB-58007583FED1}" type="slidenum">
              <a:rPr lang="en-US" altLang="en-US"/>
              <a:pPr eaLnBrk="1" hangingPunct="1"/>
              <a:t>23</a:t>
            </a:fld>
            <a:endParaRPr lang="en-US" altLang="en-US"/>
          </a:p>
        </p:txBody>
      </p:sp>
    </p:spTree>
    <p:extLst>
      <p:ext uri="{BB962C8B-B14F-4D97-AF65-F5344CB8AC3E}">
        <p14:creationId xmlns:p14="http://schemas.microsoft.com/office/powerpoint/2010/main" val="38825189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917B4F5-6615-4EE8-8011-D1F331D85941}" type="slidenum">
              <a:rPr lang="en-US" altLang="en-US"/>
              <a:pPr eaLnBrk="1" hangingPunct="1"/>
              <a:t>24</a:t>
            </a:fld>
            <a:endParaRPr lang="en-US" altLang="en-US"/>
          </a:p>
        </p:txBody>
      </p:sp>
      <p:sp>
        <p:nvSpPr>
          <p:cNvPr id="6144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CA" altLang="en-US"/>
          </a:p>
        </p:txBody>
      </p:sp>
    </p:spTree>
    <p:extLst>
      <p:ext uri="{BB962C8B-B14F-4D97-AF65-F5344CB8AC3E}">
        <p14:creationId xmlns:p14="http://schemas.microsoft.com/office/powerpoint/2010/main" val="15139953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73F3A55-129B-424E-9D17-60C80A48E43E}" type="slidenum">
              <a:rPr lang="en-US" altLang="en-US"/>
              <a:pPr eaLnBrk="1" hangingPunct="1"/>
              <a:t>25</a:t>
            </a:fld>
            <a:endParaRPr lang="en-US" altLang="en-US"/>
          </a:p>
        </p:txBody>
      </p:sp>
      <p:sp>
        <p:nvSpPr>
          <p:cNvPr id="6246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CA" altLang="en-US"/>
          </a:p>
        </p:txBody>
      </p:sp>
    </p:spTree>
    <p:extLst>
      <p:ext uri="{BB962C8B-B14F-4D97-AF65-F5344CB8AC3E}">
        <p14:creationId xmlns:p14="http://schemas.microsoft.com/office/powerpoint/2010/main" val="9326895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3C26025-B1A0-4D82-993B-9170919C8E36}" type="slidenum">
              <a:rPr lang="en-US" altLang="en-US"/>
              <a:pPr eaLnBrk="1" hangingPunct="1"/>
              <a:t>26</a:t>
            </a:fld>
            <a:endParaRPr lang="en-US" altLang="en-US"/>
          </a:p>
        </p:txBody>
      </p:sp>
      <p:sp>
        <p:nvSpPr>
          <p:cNvPr id="6349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CA" altLang="en-US"/>
          </a:p>
        </p:txBody>
      </p:sp>
    </p:spTree>
    <p:extLst>
      <p:ext uri="{BB962C8B-B14F-4D97-AF65-F5344CB8AC3E}">
        <p14:creationId xmlns:p14="http://schemas.microsoft.com/office/powerpoint/2010/main" val="32951733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069312EE-2D14-47E2-BEEC-E27C21E7F4E3}" type="slidenum">
              <a:rPr lang="en-US" altLang="en-US"/>
              <a:pPr eaLnBrk="1" hangingPunct="1"/>
              <a:t>27</a:t>
            </a:fld>
            <a:endParaRPr lang="en-US" altLang="en-US"/>
          </a:p>
        </p:txBody>
      </p:sp>
      <p:sp>
        <p:nvSpPr>
          <p:cNvPr id="6451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CA" altLang="en-US"/>
          </a:p>
        </p:txBody>
      </p:sp>
    </p:spTree>
    <p:extLst>
      <p:ext uri="{BB962C8B-B14F-4D97-AF65-F5344CB8AC3E}">
        <p14:creationId xmlns:p14="http://schemas.microsoft.com/office/powerpoint/2010/main" val="41512505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B1C470C-88D9-4C51-B95D-84294379A810}" type="slidenum">
              <a:rPr lang="en-US" altLang="en-US"/>
              <a:pPr eaLnBrk="1" hangingPunct="1"/>
              <a:t>28</a:t>
            </a:fld>
            <a:endParaRPr lang="en-US" altLang="en-US"/>
          </a:p>
        </p:txBody>
      </p:sp>
      <p:sp>
        <p:nvSpPr>
          <p:cNvPr id="6553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4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CA" altLang="en-US"/>
          </a:p>
        </p:txBody>
      </p:sp>
    </p:spTree>
    <p:extLst>
      <p:ext uri="{BB962C8B-B14F-4D97-AF65-F5344CB8AC3E}">
        <p14:creationId xmlns:p14="http://schemas.microsoft.com/office/powerpoint/2010/main" val="19569653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68DCC18-E352-4DE5-8561-E8551FDAE03A}" type="slidenum">
              <a:rPr lang="en-US" altLang="en-US"/>
              <a:pPr eaLnBrk="1" hangingPunct="1"/>
              <a:t>29</a:t>
            </a:fld>
            <a:endParaRPr lang="en-US" altLang="en-US"/>
          </a:p>
        </p:txBody>
      </p:sp>
      <p:sp>
        <p:nvSpPr>
          <p:cNvPr id="6656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CA" altLang="en-US"/>
          </a:p>
        </p:txBody>
      </p:sp>
    </p:spTree>
    <p:extLst>
      <p:ext uri="{BB962C8B-B14F-4D97-AF65-F5344CB8AC3E}">
        <p14:creationId xmlns:p14="http://schemas.microsoft.com/office/powerpoint/2010/main" val="18048173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1519416-F564-4C28-A863-9D6571241E30}" type="slidenum">
              <a:rPr lang="en-US" altLang="en-US"/>
              <a:pPr eaLnBrk="1" hangingPunct="1"/>
              <a:t>3</a:t>
            </a:fld>
            <a:endParaRPr lang="en-US" altLang="en-US"/>
          </a:p>
        </p:txBody>
      </p:sp>
      <p:sp>
        <p:nvSpPr>
          <p:cNvPr id="4198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39200691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43EEB7D8-2B01-428E-8A07-8E4EC23FC224}" type="slidenum">
              <a:rPr lang="en-US" altLang="en-US" sz="1200"/>
              <a:pPr algn="r"/>
              <a:t>30</a:t>
            </a:fld>
            <a:endParaRPr lang="en-US" altLang="en-US" sz="1200"/>
          </a:p>
        </p:txBody>
      </p:sp>
      <p:sp>
        <p:nvSpPr>
          <p:cNvPr id="7168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168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CA" altLang="en-US"/>
          </a:p>
        </p:txBody>
      </p:sp>
    </p:spTree>
    <p:extLst>
      <p:ext uri="{BB962C8B-B14F-4D97-AF65-F5344CB8AC3E}">
        <p14:creationId xmlns:p14="http://schemas.microsoft.com/office/powerpoint/2010/main" val="325802401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43EEB7D8-2B01-428E-8A07-8E4EC23FC224}" type="slidenum">
              <a:rPr lang="en-US" altLang="en-US" sz="1200"/>
              <a:pPr algn="r"/>
              <a:t>31</a:t>
            </a:fld>
            <a:endParaRPr lang="en-US" altLang="en-US" sz="1200"/>
          </a:p>
        </p:txBody>
      </p:sp>
      <p:sp>
        <p:nvSpPr>
          <p:cNvPr id="7168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168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CA" altLang="en-US"/>
          </a:p>
        </p:txBody>
      </p:sp>
    </p:spTree>
    <p:extLst>
      <p:ext uri="{BB962C8B-B14F-4D97-AF65-F5344CB8AC3E}">
        <p14:creationId xmlns:p14="http://schemas.microsoft.com/office/powerpoint/2010/main" val="13739842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43EEB7D8-2B01-428E-8A07-8E4EC23FC224}" type="slidenum">
              <a:rPr lang="en-US" altLang="en-US" sz="1200"/>
              <a:pPr algn="r"/>
              <a:t>32</a:t>
            </a:fld>
            <a:endParaRPr lang="en-US" altLang="en-US" sz="1200"/>
          </a:p>
        </p:txBody>
      </p:sp>
      <p:sp>
        <p:nvSpPr>
          <p:cNvPr id="7168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168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CA" altLang="en-US"/>
          </a:p>
        </p:txBody>
      </p:sp>
    </p:spTree>
    <p:extLst>
      <p:ext uri="{BB962C8B-B14F-4D97-AF65-F5344CB8AC3E}">
        <p14:creationId xmlns:p14="http://schemas.microsoft.com/office/powerpoint/2010/main" val="15637052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43EEB7D8-2B01-428E-8A07-8E4EC23FC224}" type="slidenum">
              <a:rPr lang="en-US" altLang="en-US" sz="1200"/>
              <a:pPr algn="r"/>
              <a:t>33</a:t>
            </a:fld>
            <a:endParaRPr lang="en-US" altLang="en-US" sz="1200"/>
          </a:p>
        </p:txBody>
      </p:sp>
      <p:sp>
        <p:nvSpPr>
          <p:cNvPr id="7168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168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CA" altLang="en-US"/>
          </a:p>
        </p:txBody>
      </p:sp>
    </p:spTree>
    <p:extLst>
      <p:ext uri="{BB962C8B-B14F-4D97-AF65-F5344CB8AC3E}">
        <p14:creationId xmlns:p14="http://schemas.microsoft.com/office/powerpoint/2010/main" val="26331667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43EEB7D8-2B01-428E-8A07-8E4EC23FC224}" type="slidenum">
              <a:rPr lang="en-US" altLang="en-US" sz="1200"/>
              <a:pPr algn="r"/>
              <a:t>34</a:t>
            </a:fld>
            <a:endParaRPr lang="en-US" altLang="en-US" sz="1200"/>
          </a:p>
        </p:txBody>
      </p:sp>
      <p:sp>
        <p:nvSpPr>
          <p:cNvPr id="7168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168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CA" altLang="en-US"/>
          </a:p>
        </p:txBody>
      </p:sp>
    </p:spTree>
    <p:extLst>
      <p:ext uri="{BB962C8B-B14F-4D97-AF65-F5344CB8AC3E}">
        <p14:creationId xmlns:p14="http://schemas.microsoft.com/office/powerpoint/2010/main" val="230969750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43EEB7D8-2B01-428E-8A07-8E4EC23FC224}" type="slidenum">
              <a:rPr lang="en-US" altLang="en-US" sz="1200"/>
              <a:pPr algn="r"/>
              <a:t>35</a:t>
            </a:fld>
            <a:endParaRPr lang="en-US" altLang="en-US" sz="1200"/>
          </a:p>
        </p:txBody>
      </p:sp>
      <p:sp>
        <p:nvSpPr>
          <p:cNvPr id="7168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168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CA" altLang="en-US"/>
          </a:p>
        </p:txBody>
      </p:sp>
    </p:spTree>
    <p:extLst>
      <p:ext uri="{BB962C8B-B14F-4D97-AF65-F5344CB8AC3E}">
        <p14:creationId xmlns:p14="http://schemas.microsoft.com/office/powerpoint/2010/main" val="356922816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p:cNvSpPr>
            <a:spLocks noGrp="1" noRot="1" noChangeAspect="1" noTextEdit="1"/>
          </p:cNvSpPr>
          <p:nvPr>
            <p:ph type="sldImg"/>
          </p:nvPr>
        </p:nvSpPr>
        <p:spPr bwMode="auto">
          <a:noFill/>
          <a:ln>
            <a:solidFill>
              <a:srgbClr val="000000"/>
            </a:solidFill>
            <a:miter lim="800000"/>
            <a:headEnd/>
            <a:tailEnd/>
          </a:ln>
        </p:spPr>
      </p:sp>
      <p:sp>
        <p:nvSpPr>
          <p:cNvPr id="73730"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a:p>
        </p:txBody>
      </p:sp>
      <p:sp>
        <p:nvSpPr>
          <p:cNvPr id="73731" name="Slide Number Placeholder 3"/>
          <p:cNvSpPr>
            <a:spLocks noGrp="1"/>
          </p:cNvSpPr>
          <p:nvPr>
            <p:ph type="sldNum" sz="quarter" idx="5"/>
          </p:nvPr>
        </p:nvSpPr>
        <p:spPr bwMode="auto">
          <a:noFill/>
          <a:ln>
            <a:miter lim="800000"/>
            <a:headEnd/>
            <a:tailEnd/>
          </a:ln>
        </p:spPr>
        <p:txBody>
          <a:bodyPr/>
          <a:lstStyle/>
          <a:p>
            <a:fld id="{D945EFDC-C0F5-4EB2-AFD8-A682196CEA9C}" type="slidenum">
              <a:rPr lang="en-US" altLang="en-US" smtClean="0">
                <a:latin typeface="Arial" charset="0"/>
                <a:cs typeface="Arial" charset="0"/>
              </a:rPr>
              <a:pPr/>
              <a:t>36</a:t>
            </a:fld>
            <a:endParaRPr lang="en-US" altLang="en-US">
              <a:latin typeface="Arial" charset="0"/>
              <a:cs typeface="Arial" charset="0"/>
            </a:endParaRPr>
          </a:p>
        </p:txBody>
      </p:sp>
    </p:spTree>
    <p:extLst>
      <p:ext uri="{BB962C8B-B14F-4D97-AF65-F5344CB8AC3E}">
        <p14:creationId xmlns:p14="http://schemas.microsoft.com/office/powerpoint/2010/main" val="387099409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AF12661-DDF6-4054-8E3E-E051A57C53BB}" type="slidenum">
              <a:rPr lang="en-US" altLang="en-US" sz="1200"/>
              <a:pPr algn="r"/>
              <a:t>37</a:t>
            </a:fld>
            <a:endParaRPr lang="en-US" altLang="en-US" sz="1200"/>
          </a:p>
        </p:txBody>
      </p:sp>
      <p:sp>
        <p:nvSpPr>
          <p:cNvPr id="7577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577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CA" altLang="en-US"/>
          </a:p>
        </p:txBody>
      </p:sp>
    </p:spTree>
    <p:extLst>
      <p:ext uri="{BB962C8B-B14F-4D97-AF65-F5344CB8AC3E}">
        <p14:creationId xmlns:p14="http://schemas.microsoft.com/office/powerpoint/2010/main" val="378922423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8851D65-7FDE-4010-986B-C42905BA9CA9}" type="slidenum">
              <a:rPr lang="en-US" altLang="en-US"/>
              <a:pPr eaLnBrk="1" hangingPunct="1"/>
              <a:t>38</a:t>
            </a:fld>
            <a:endParaRPr lang="en-US" altLang="en-US" dirty="0"/>
          </a:p>
        </p:txBody>
      </p:sp>
      <p:sp>
        <p:nvSpPr>
          <p:cNvPr id="10240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extLst>
      <p:ext uri="{BB962C8B-B14F-4D97-AF65-F5344CB8AC3E}">
        <p14:creationId xmlns:p14="http://schemas.microsoft.com/office/powerpoint/2010/main" val="7246275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30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F7997C93-6CFA-4009-A846-63C774C947E7}" type="slidenum">
              <a:rPr lang="en-US" altLang="en-US" smtClean="0"/>
              <a:pPr eaLnBrk="1" hangingPunct="1"/>
              <a:t>4</a:t>
            </a:fld>
            <a:endParaRPr lang="en-US" altLang="en-US"/>
          </a:p>
        </p:txBody>
      </p:sp>
    </p:spTree>
    <p:extLst>
      <p:ext uri="{BB962C8B-B14F-4D97-AF65-F5344CB8AC3E}">
        <p14:creationId xmlns:p14="http://schemas.microsoft.com/office/powerpoint/2010/main" val="41425158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7279C4A8-EB9C-47E8-8D5A-E3895AC9D364}" type="slidenum">
              <a:rPr lang="en-US" altLang="en-US" smtClean="0"/>
              <a:pPr eaLnBrk="1" hangingPunct="1"/>
              <a:t>5</a:t>
            </a:fld>
            <a:endParaRPr lang="en-US" altLang="en-US"/>
          </a:p>
        </p:txBody>
      </p:sp>
    </p:spTree>
    <p:extLst>
      <p:ext uri="{BB962C8B-B14F-4D97-AF65-F5344CB8AC3E}">
        <p14:creationId xmlns:p14="http://schemas.microsoft.com/office/powerpoint/2010/main" val="31393928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CA" altLang="en-US"/>
          </a:p>
        </p:txBody>
      </p:sp>
      <p:sp>
        <p:nvSpPr>
          <p:cNvPr id="33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746C8AAA-95B5-420E-915F-5C05E8397822}" type="slidenum">
              <a:rPr lang="en-CA" altLang="en-US" smtClean="0"/>
              <a:pPr eaLnBrk="1" hangingPunct="1"/>
              <a:t>6</a:t>
            </a:fld>
            <a:endParaRPr lang="en-CA" altLang="en-US"/>
          </a:p>
        </p:txBody>
      </p:sp>
    </p:spTree>
    <p:extLst>
      <p:ext uri="{BB962C8B-B14F-4D97-AF65-F5344CB8AC3E}">
        <p14:creationId xmlns:p14="http://schemas.microsoft.com/office/powerpoint/2010/main" val="16271403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CA" altLang="en-US"/>
          </a:p>
        </p:txBody>
      </p:sp>
      <p:sp>
        <p:nvSpPr>
          <p:cNvPr id="34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9B4347A0-8A27-48A1-8911-E6014CB5CBD5}" type="slidenum">
              <a:rPr lang="en-CA" altLang="en-US" smtClean="0"/>
              <a:pPr eaLnBrk="1" hangingPunct="1"/>
              <a:t>7</a:t>
            </a:fld>
            <a:endParaRPr lang="en-CA" altLang="en-US"/>
          </a:p>
        </p:txBody>
      </p:sp>
    </p:spTree>
    <p:extLst>
      <p:ext uri="{BB962C8B-B14F-4D97-AF65-F5344CB8AC3E}">
        <p14:creationId xmlns:p14="http://schemas.microsoft.com/office/powerpoint/2010/main" val="31618857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CA" altLang="en-US"/>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09EAB660-719B-4154-8758-53A28114D698}" type="slidenum">
              <a:rPr lang="en-CA" altLang="en-US" smtClean="0"/>
              <a:pPr eaLnBrk="1" hangingPunct="1"/>
              <a:t>8</a:t>
            </a:fld>
            <a:endParaRPr lang="en-CA" altLang="en-US"/>
          </a:p>
        </p:txBody>
      </p:sp>
    </p:spTree>
    <p:extLst>
      <p:ext uri="{BB962C8B-B14F-4D97-AF65-F5344CB8AC3E}">
        <p14:creationId xmlns:p14="http://schemas.microsoft.com/office/powerpoint/2010/main" val="22895788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36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356B0CD9-4200-48F2-AEF2-3B8CEB5BD1AF}" type="slidenum">
              <a:rPr lang="en-US" altLang="en-US" smtClean="0"/>
              <a:pPr eaLnBrk="1" hangingPunct="1"/>
              <a:t>9</a:t>
            </a:fld>
            <a:endParaRPr lang="en-US" altLang="en-US"/>
          </a:p>
        </p:txBody>
      </p:sp>
    </p:spTree>
    <p:extLst>
      <p:ext uri="{BB962C8B-B14F-4D97-AF65-F5344CB8AC3E}">
        <p14:creationId xmlns:p14="http://schemas.microsoft.com/office/powerpoint/2010/main" val="32567875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p>
        </p:txBody>
      </p:sp>
      <p:sp>
        <p:nvSpPr>
          <p:cNvPr id="4" name="Date Placeholder 29"/>
          <p:cNvSpPr>
            <a:spLocks noGrp="1"/>
          </p:cNvSpPr>
          <p:nvPr>
            <p:ph type="dt" sz="half" idx="10"/>
          </p:nvPr>
        </p:nvSpPr>
        <p:spPr/>
        <p:txBody>
          <a:bodyPr/>
          <a:lstStyle>
            <a:lvl1pPr>
              <a:defRPr/>
            </a:lvl1pPr>
          </a:lstStyle>
          <a:p>
            <a:pPr>
              <a:defRPr/>
            </a:pPr>
            <a:fld id="{0DD53F1D-775B-4E95-8929-262593269B4D}" type="datetimeFigureOut">
              <a:rPr lang="en-US"/>
              <a:pPr>
                <a:defRPr/>
              </a:pPr>
              <a:t>10/29/2017</a:t>
            </a:fld>
            <a:endParaRPr lang="en-CA" dirty="0"/>
          </a:p>
        </p:txBody>
      </p:sp>
      <p:sp>
        <p:nvSpPr>
          <p:cNvPr id="5" name="Footer Placeholder 18"/>
          <p:cNvSpPr>
            <a:spLocks noGrp="1"/>
          </p:cNvSpPr>
          <p:nvPr>
            <p:ph type="ftr" sz="quarter" idx="11"/>
          </p:nvPr>
        </p:nvSpPr>
        <p:spPr/>
        <p:txBody>
          <a:bodyPr/>
          <a:lstStyle>
            <a:lvl1pPr>
              <a:defRPr/>
            </a:lvl1pPr>
          </a:lstStyle>
          <a:p>
            <a:pPr>
              <a:defRPr/>
            </a:pPr>
            <a:endParaRPr lang="en-CA"/>
          </a:p>
        </p:txBody>
      </p:sp>
      <p:sp>
        <p:nvSpPr>
          <p:cNvPr id="6" name="Slide Number Placeholder 26"/>
          <p:cNvSpPr>
            <a:spLocks noGrp="1"/>
          </p:cNvSpPr>
          <p:nvPr>
            <p:ph type="sldNum" sz="quarter" idx="12"/>
          </p:nvPr>
        </p:nvSpPr>
        <p:spPr/>
        <p:txBody>
          <a:bodyPr/>
          <a:lstStyle>
            <a:lvl1pPr>
              <a:defRPr>
                <a:solidFill>
                  <a:srgbClr val="D1EAEE"/>
                </a:solidFill>
              </a:defRPr>
            </a:lvl1pPr>
          </a:lstStyle>
          <a:p>
            <a:fld id="{731C9F38-8C4A-482E-B426-DF63DB7F7167}" type="slidenum">
              <a:rPr lang="en-CA" altLang="en-US"/>
              <a:pPr/>
              <a:t>‹#›</a:t>
            </a:fld>
            <a:endParaRPr lang="en-CA" altLang="en-US"/>
          </a:p>
        </p:txBody>
      </p:sp>
    </p:spTree>
    <p:extLst>
      <p:ext uri="{BB962C8B-B14F-4D97-AF65-F5344CB8AC3E}">
        <p14:creationId xmlns:p14="http://schemas.microsoft.com/office/powerpoint/2010/main" val="3901520763"/>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fld id="{A7B823CB-8B86-40A1-B0D5-1D8ED22A2A2B}" type="datetimeFigureOut">
              <a:rPr lang="en-US"/>
              <a:pPr>
                <a:defRPr/>
              </a:pPr>
              <a:t>10/29/2017</a:t>
            </a:fld>
            <a:endParaRPr lang="en-CA" dirty="0"/>
          </a:p>
        </p:txBody>
      </p:sp>
      <p:sp>
        <p:nvSpPr>
          <p:cNvPr id="5" name="Footer Placeholder 21"/>
          <p:cNvSpPr>
            <a:spLocks noGrp="1"/>
          </p:cNvSpPr>
          <p:nvPr>
            <p:ph type="ftr" sz="quarter" idx="11"/>
          </p:nvPr>
        </p:nvSpPr>
        <p:spPr/>
        <p:txBody>
          <a:bodyPr/>
          <a:lstStyle>
            <a:lvl1pPr>
              <a:defRPr/>
            </a:lvl1pPr>
          </a:lstStyle>
          <a:p>
            <a:pPr>
              <a:defRPr/>
            </a:pPr>
            <a:endParaRPr lang="en-CA"/>
          </a:p>
        </p:txBody>
      </p:sp>
      <p:sp>
        <p:nvSpPr>
          <p:cNvPr id="6" name="Slide Number Placeholder 17"/>
          <p:cNvSpPr>
            <a:spLocks noGrp="1"/>
          </p:cNvSpPr>
          <p:nvPr>
            <p:ph type="sldNum" sz="quarter" idx="12"/>
          </p:nvPr>
        </p:nvSpPr>
        <p:spPr/>
        <p:txBody>
          <a:bodyPr/>
          <a:lstStyle>
            <a:lvl1pPr>
              <a:defRPr/>
            </a:lvl1pPr>
          </a:lstStyle>
          <a:p>
            <a:fld id="{384ECC99-51F9-49BB-B389-33101DFA9CF0}" type="slidenum">
              <a:rPr lang="en-CA" altLang="en-US"/>
              <a:pPr/>
              <a:t>‹#›</a:t>
            </a:fld>
            <a:endParaRPr lang="en-CA" altLang="en-US"/>
          </a:p>
        </p:txBody>
      </p:sp>
    </p:spTree>
    <p:extLst>
      <p:ext uri="{BB962C8B-B14F-4D97-AF65-F5344CB8AC3E}">
        <p14:creationId xmlns:p14="http://schemas.microsoft.com/office/powerpoint/2010/main" val="36868906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fld id="{7C6DF13D-C934-4E9F-A6C1-20030A985E18}" type="datetimeFigureOut">
              <a:rPr lang="en-US"/>
              <a:pPr>
                <a:defRPr/>
              </a:pPr>
              <a:t>10/29/2017</a:t>
            </a:fld>
            <a:endParaRPr lang="en-CA" dirty="0"/>
          </a:p>
        </p:txBody>
      </p:sp>
      <p:sp>
        <p:nvSpPr>
          <p:cNvPr id="5" name="Footer Placeholder 21"/>
          <p:cNvSpPr>
            <a:spLocks noGrp="1"/>
          </p:cNvSpPr>
          <p:nvPr>
            <p:ph type="ftr" sz="quarter" idx="11"/>
          </p:nvPr>
        </p:nvSpPr>
        <p:spPr/>
        <p:txBody>
          <a:bodyPr/>
          <a:lstStyle>
            <a:lvl1pPr>
              <a:defRPr/>
            </a:lvl1pPr>
          </a:lstStyle>
          <a:p>
            <a:pPr>
              <a:defRPr/>
            </a:pPr>
            <a:endParaRPr lang="en-CA"/>
          </a:p>
        </p:txBody>
      </p:sp>
      <p:sp>
        <p:nvSpPr>
          <p:cNvPr id="6" name="Slide Number Placeholder 17"/>
          <p:cNvSpPr>
            <a:spLocks noGrp="1"/>
          </p:cNvSpPr>
          <p:nvPr>
            <p:ph type="sldNum" sz="quarter" idx="12"/>
          </p:nvPr>
        </p:nvSpPr>
        <p:spPr/>
        <p:txBody>
          <a:bodyPr/>
          <a:lstStyle>
            <a:lvl1pPr>
              <a:defRPr/>
            </a:lvl1pPr>
          </a:lstStyle>
          <a:p>
            <a:fld id="{C90313B6-591A-48A1-968F-68C74E9F4877}" type="slidenum">
              <a:rPr lang="en-CA" altLang="en-US"/>
              <a:pPr/>
              <a:t>‹#›</a:t>
            </a:fld>
            <a:endParaRPr lang="en-CA" altLang="en-US"/>
          </a:p>
        </p:txBody>
      </p:sp>
    </p:spTree>
    <p:extLst>
      <p:ext uri="{BB962C8B-B14F-4D97-AF65-F5344CB8AC3E}">
        <p14:creationId xmlns:p14="http://schemas.microsoft.com/office/powerpoint/2010/main" val="29912171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fld id="{AA9302A4-FD1F-4865-8DCD-1A364AC66E12}" type="datetimeFigureOut">
              <a:rPr lang="en-US"/>
              <a:pPr>
                <a:defRPr/>
              </a:pPr>
              <a:t>10/29/2017</a:t>
            </a:fld>
            <a:endParaRPr lang="en-CA" dirty="0"/>
          </a:p>
        </p:txBody>
      </p:sp>
      <p:sp>
        <p:nvSpPr>
          <p:cNvPr id="5" name="Footer Placeholder 21"/>
          <p:cNvSpPr>
            <a:spLocks noGrp="1"/>
          </p:cNvSpPr>
          <p:nvPr>
            <p:ph type="ftr" sz="quarter" idx="11"/>
          </p:nvPr>
        </p:nvSpPr>
        <p:spPr/>
        <p:txBody>
          <a:bodyPr/>
          <a:lstStyle>
            <a:lvl1pPr>
              <a:defRPr/>
            </a:lvl1pPr>
          </a:lstStyle>
          <a:p>
            <a:pPr>
              <a:defRPr/>
            </a:pPr>
            <a:endParaRPr lang="en-CA"/>
          </a:p>
        </p:txBody>
      </p:sp>
      <p:sp>
        <p:nvSpPr>
          <p:cNvPr id="6" name="Slide Number Placeholder 17"/>
          <p:cNvSpPr>
            <a:spLocks noGrp="1"/>
          </p:cNvSpPr>
          <p:nvPr>
            <p:ph type="sldNum" sz="quarter" idx="12"/>
          </p:nvPr>
        </p:nvSpPr>
        <p:spPr/>
        <p:txBody>
          <a:bodyPr/>
          <a:lstStyle>
            <a:lvl1pPr>
              <a:defRPr/>
            </a:lvl1pPr>
          </a:lstStyle>
          <a:p>
            <a:fld id="{56DBD9A1-C118-4B35-9D29-29DF9B29E748}" type="slidenum">
              <a:rPr lang="en-CA" altLang="en-US"/>
              <a:pPr/>
              <a:t>‹#›</a:t>
            </a:fld>
            <a:endParaRPr lang="en-CA" altLang="en-US"/>
          </a:p>
        </p:txBody>
      </p:sp>
    </p:spTree>
    <p:extLst>
      <p:ext uri="{BB962C8B-B14F-4D97-AF65-F5344CB8AC3E}">
        <p14:creationId xmlns:p14="http://schemas.microsoft.com/office/powerpoint/2010/main" val="34972686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B1E38ABB-585C-4601-9F14-8BAE0BCDB86A}" type="datetimeFigureOut">
              <a:rPr lang="en-US"/>
              <a:pPr>
                <a:defRPr/>
              </a:pPr>
              <a:t>10/29/2017</a:t>
            </a:fld>
            <a:endParaRPr lang="en-CA" dirty="0"/>
          </a:p>
        </p:txBody>
      </p:sp>
      <p:sp>
        <p:nvSpPr>
          <p:cNvPr id="5" name="Footer Placeholder 4"/>
          <p:cNvSpPr>
            <a:spLocks noGrp="1"/>
          </p:cNvSpPr>
          <p:nvPr>
            <p:ph type="ftr" sz="quarter" idx="11"/>
          </p:nvPr>
        </p:nvSpPr>
        <p:spPr/>
        <p:txBody>
          <a:bodyPr/>
          <a:lstStyle>
            <a:lvl1pPr>
              <a:defRPr/>
            </a:lvl1pPr>
          </a:lstStyle>
          <a:p>
            <a:pPr>
              <a:defRPr/>
            </a:pPr>
            <a:endParaRPr lang="en-CA"/>
          </a:p>
        </p:txBody>
      </p:sp>
      <p:sp>
        <p:nvSpPr>
          <p:cNvPr id="6" name="Slide Number Placeholder 5"/>
          <p:cNvSpPr>
            <a:spLocks noGrp="1"/>
          </p:cNvSpPr>
          <p:nvPr>
            <p:ph type="sldNum" sz="quarter" idx="12"/>
          </p:nvPr>
        </p:nvSpPr>
        <p:spPr/>
        <p:txBody>
          <a:bodyPr/>
          <a:lstStyle>
            <a:lvl1pPr>
              <a:defRPr>
                <a:solidFill>
                  <a:srgbClr val="D1EAEE"/>
                </a:solidFill>
              </a:defRPr>
            </a:lvl1pPr>
          </a:lstStyle>
          <a:p>
            <a:fld id="{F97605E2-E1AE-40D7-9175-3BD88BD01EE6}" type="slidenum">
              <a:rPr lang="en-CA" altLang="en-US"/>
              <a:pPr/>
              <a:t>‹#›</a:t>
            </a:fld>
            <a:endParaRPr lang="en-CA" altLang="en-US"/>
          </a:p>
        </p:txBody>
      </p:sp>
    </p:spTree>
    <p:extLst>
      <p:ext uri="{BB962C8B-B14F-4D97-AF65-F5344CB8AC3E}">
        <p14:creationId xmlns:p14="http://schemas.microsoft.com/office/powerpoint/2010/main" val="2964693362"/>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9"/>
          <p:cNvSpPr>
            <a:spLocks noGrp="1"/>
          </p:cNvSpPr>
          <p:nvPr>
            <p:ph type="dt" sz="half" idx="10"/>
          </p:nvPr>
        </p:nvSpPr>
        <p:spPr/>
        <p:txBody>
          <a:bodyPr/>
          <a:lstStyle>
            <a:lvl1pPr>
              <a:defRPr/>
            </a:lvl1pPr>
          </a:lstStyle>
          <a:p>
            <a:pPr>
              <a:defRPr/>
            </a:pPr>
            <a:fld id="{8A21C33E-0EE9-4599-BC61-8F83A6E0EE63}" type="datetimeFigureOut">
              <a:rPr lang="en-US"/>
              <a:pPr>
                <a:defRPr/>
              </a:pPr>
              <a:t>10/29/2017</a:t>
            </a:fld>
            <a:endParaRPr lang="en-CA" dirty="0"/>
          </a:p>
        </p:txBody>
      </p:sp>
      <p:sp>
        <p:nvSpPr>
          <p:cNvPr id="6" name="Footer Placeholder 21"/>
          <p:cNvSpPr>
            <a:spLocks noGrp="1"/>
          </p:cNvSpPr>
          <p:nvPr>
            <p:ph type="ftr" sz="quarter" idx="11"/>
          </p:nvPr>
        </p:nvSpPr>
        <p:spPr/>
        <p:txBody>
          <a:bodyPr/>
          <a:lstStyle>
            <a:lvl1pPr>
              <a:defRPr/>
            </a:lvl1pPr>
          </a:lstStyle>
          <a:p>
            <a:pPr>
              <a:defRPr/>
            </a:pPr>
            <a:endParaRPr lang="en-CA"/>
          </a:p>
        </p:txBody>
      </p:sp>
      <p:sp>
        <p:nvSpPr>
          <p:cNvPr id="7" name="Slide Number Placeholder 17"/>
          <p:cNvSpPr>
            <a:spLocks noGrp="1"/>
          </p:cNvSpPr>
          <p:nvPr>
            <p:ph type="sldNum" sz="quarter" idx="12"/>
          </p:nvPr>
        </p:nvSpPr>
        <p:spPr/>
        <p:txBody>
          <a:bodyPr/>
          <a:lstStyle>
            <a:lvl1pPr>
              <a:defRPr/>
            </a:lvl1pPr>
          </a:lstStyle>
          <a:p>
            <a:fld id="{ED7545D1-B80F-40FB-BE2B-6178638B2195}" type="slidenum">
              <a:rPr lang="en-CA" altLang="en-US"/>
              <a:pPr/>
              <a:t>‹#›</a:t>
            </a:fld>
            <a:endParaRPr lang="en-CA" altLang="en-US"/>
          </a:p>
        </p:txBody>
      </p:sp>
    </p:spTree>
    <p:extLst>
      <p:ext uri="{BB962C8B-B14F-4D97-AF65-F5344CB8AC3E}">
        <p14:creationId xmlns:p14="http://schemas.microsoft.com/office/powerpoint/2010/main" val="39744507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9"/>
          <p:cNvSpPr>
            <a:spLocks noGrp="1"/>
          </p:cNvSpPr>
          <p:nvPr>
            <p:ph type="dt" sz="half" idx="10"/>
          </p:nvPr>
        </p:nvSpPr>
        <p:spPr/>
        <p:txBody>
          <a:bodyPr/>
          <a:lstStyle>
            <a:lvl1pPr>
              <a:defRPr/>
            </a:lvl1pPr>
          </a:lstStyle>
          <a:p>
            <a:pPr>
              <a:defRPr/>
            </a:pPr>
            <a:fld id="{BA1680EA-7CEB-4124-96AD-4C2205A74D3F}" type="datetimeFigureOut">
              <a:rPr lang="en-US"/>
              <a:pPr>
                <a:defRPr/>
              </a:pPr>
              <a:t>10/29/2017</a:t>
            </a:fld>
            <a:endParaRPr lang="en-CA" dirty="0"/>
          </a:p>
        </p:txBody>
      </p:sp>
      <p:sp>
        <p:nvSpPr>
          <p:cNvPr id="8" name="Footer Placeholder 21"/>
          <p:cNvSpPr>
            <a:spLocks noGrp="1"/>
          </p:cNvSpPr>
          <p:nvPr>
            <p:ph type="ftr" sz="quarter" idx="11"/>
          </p:nvPr>
        </p:nvSpPr>
        <p:spPr/>
        <p:txBody>
          <a:bodyPr/>
          <a:lstStyle>
            <a:lvl1pPr>
              <a:defRPr/>
            </a:lvl1pPr>
          </a:lstStyle>
          <a:p>
            <a:pPr>
              <a:defRPr/>
            </a:pPr>
            <a:endParaRPr lang="en-CA"/>
          </a:p>
        </p:txBody>
      </p:sp>
      <p:sp>
        <p:nvSpPr>
          <p:cNvPr id="9" name="Slide Number Placeholder 17"/>
          <p:cNvSpPr>
            <a:spLocks noGrp="1"/>
          </p:cNvSpPr>
          <p:nvPr>
            <p:ph type="sldNum" sz="quarter" idx="12"/>
          </p:nvPr>
        </p:nvSpPr>
        <p:spPr/>
        <p:txBody>
          <a:bodyPr/>
          <a:lstStyle>
            <a:lvl1pPr>
              <a:defRPr/>
            </a:lvl1pPr>
          </a:lstStyle>
          <a:p>
            <a:fld id="{5B7A7E3B-F835-47C9-91CB-D81E51CDC1D9}" type="slidenum">
              <a:rPr lang="en-CA" altLang="en-US"/>
              <a:pPr/>
              <a:t>‹#›</a:t>
            </a:fld>
            <a:endParaRPr lang="en-CA" altLang="en-US"/>
          </a:p>
        </p:txBody>
      </p:sp>
    </p:spTree>
    <p:extLst>
      <p:ext uri="{BB962C8B-B14F-4D97-AF65-F5344CB8AC3E}">
        <p14:creationId xmlns:p14="http://schemas.microsoft.com/office/powerpoint/2010/main" val="17926634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a:t>Click to edit Master title style</a:t>
            </a:r>
          </a:p>
        </p:txBody>
      </p:sp>
      <p:sp>
        <p:nvSpPr>
          <p:cNvPr id="3" name="Date Placeholder 9"/>
          <p:cNvSpPr>
            <a:spLocks noGrp="1"/>
          </p:cNvSpPr>
          <p:nvPr>
            <p:ph type="dt" sz="half" idx="10"/>
          </p:nvPr>
        </p:nvSpPr>
        <p:spPr/>
        <p:txBody>
          <a:bodyPr/>
          <a:lstStyle>
            <a:lvl1pPr>
              <a:defRPr/>
            </a:lvl1pPr>
          </a:lstStyle>
          <a:p>
            <a:pPr>
              <a:defRPr/>
            </a:pPr>
            <a:fld id="{02646F29-87A9-4B0F-89CD-48DFA347AC9A}" type="datetimeFigureOut">
              <a:rPr lang="en-US"/>
              <a:pPr>
                <a:defRPr/>
              </a:pPr>
              <a:t>10/29/2017</a:t>
            </a:fld>
            <a:endParaRPr lang="en-CA" dirty="0"/>
          </a:p>
        </p:txBody>
      </p:sp>
      <p:sp>
        <p:nvSpPr>
          <p:cNvPr id="4" name="Footer Placeholder 21"/>
          <p:cNvSpPr>
            <a:spLocks noGrp="1"/>
          </p:cNvSpPr>
          <p:nvPr>
            <p:ph type="ftr" sz="quarter" idx="11"/>
          </p:nvPr>
        </p:nvSpPr>
        <p:spPr/>
        <p:txBody>
          <a:bodyPr/>
          <a:lstStyle>
            <a:lvl1pPr>
              <a:defRPr/>
            </a:lvl1pPr>
          </a:lstStyle>
          <a:p>
            <a:pPr>
              <a:defRPr/>
            </a:pPr>
            <a:endParaRPr lang="en-CA"/>
          </a:p>
        </p:txBody>
      </p:sp>
      <p:sp>
        <p:nvSpPr>
          <p:cNvPr id="5" name="Slide Number Placeholder 17"/>
          <p:cNvSpPr>
            <a:spLocks noGrp="1"/>
          </p:cNvSpPr>
          <p:nvPr>
            <p:ph type="sldNum" sz="quarter" idx="12"/>
          </p:nvPr>
        </p:nvSpPr>
        <p:spPr/>
        <p:txBody>
          <a:bodyPr/>
          <a:lstStyle>
            <a:lvl1pPr>
              <a:defRPr/>
            </a:lvl1pPr>
          </a:lstStyle>
          <a:p>
            <a:fld id="{BCD03A5F-FF6E-4BDC-A446-117A77C843F5}" type="slidenum">
              <a:rPr lang="en-CA" altLang="en-US"/>
              <a:pPr/>
              <a:t>‹#›</a:t>
            </a:fld>
            <a:endParaRPr lang="en-CA" altLang="en-US"/>
          </a:p>
        </p:txBody>
      </p:sp>
    </p:spTree>
    <p:extLst>
      <p:ext uri="{BB962C8B-B14F-4D97-AF65-F5344CB8AC3E}">
        <p14:creationId xmlns:p14="http://schemas.microsoft.com/office/powerpoint/2010/main" val="15767480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FA3FA792-0506-4229-BA58-01A0AFBC1383}" type="datetimeFigureOut">
              <a:rPr lang="en-US"/>
              <a:pPr>
                <a:defRPr/>
              </a:pPr>
              <a:t>10/29/2017</a:t>
            </a:fld>
            <a:endParaRPr lang="en-CA" dirty="0"/>
          </a:p>
        </p:txBody>
      </p:sp>
      <p:sp>
        <p:nvSpPr>
          <p:cNvPr id="3" name="Footer Placeholder 21"/>
          <p:cNvSpPr>
            <a:spLocks noGrp="1"/>
          </p:cNvSpPr>
          <p:nvPr>
            <p:ph type="ftr" sz="quarter" idx="11"/>
          </p:nvPr>
        </p:nvSpPr>
        <p:spPr/>
        <p:txBody>
          <a:bodyPr/>
          <a:lstStyle>
            <a:lvl1pPr>
              <a:defRPr/>
            </a:lvl1pPr>
          </a:lstStyle>
          <a:p>
            <a:pPr>
              <a:defRPr/>
            </a:pPr>
            <a:endParaRPr lang="en-CA"/>
          </a:p>
        </p:txBody>
      </p:sp>
      <p:sp>
        <p:nvSpPr>
          <p:cNvPr id="4" name="Slide Number Placeholder 17"/>
          <p:cNvSpPr>
            <a:spLocks noGrp="1"/>
          </p:cNvSpPr>
          <p:nvPr>
            <p:ph type="sldNum" sz="quarter" idx="12"/>
          </p:nvPr>
        </p:nvSpPr>
        <p:spPr/>
        <p:txBody>
          <a:bodyPr/>
          <a:lstStyle>
            <a:lvl1pPr>
              <a:defRPr/>
            </a:lvl1pPr>
          </a:lstStyle>
          <a:p>
            <a:fld id="{BE5CAE27-51E5-4F8C-B749-6515A655EDAC}" type="slidenum">
              <a:rPr lang="en-CA" altLang="en-US"/>
              <a:pPr/>
              <a:t>‹#›</a:t>
            </a:fld>
            <a:endParaRPr lang="en-CA" altLang="en-US"/>
          </a:p>
        </p:txBody>
      </p:sp>
    </p:spTree>
    <p:extLst>
      <p:ext uri="{BB962C8B-B14F-4D97-AF65-F5344CB8AC3E}">
        <p14:creationId xmlns:p14="http://schemas.microsoft.com/office/powerpoint/2010/main" val="39846318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9"/>
          <p:cNvSpPr>
            <a:spLocks noGrp="1"/>
          </p:cNvSpPr>
          <p:nvPr>
            <p:ph type="dt" sz="half" idx="10"/>
          </p:nvPr>
        </p:nvSpPr>
        <p:spPr/>
        <p:txBody>
          <a:bodyPr/>
          <a:lstStyle>
            <a:lvl1pPr>
              <a:defRPr/>
            </a:lvl1pPr>
          </a:lstStyle>
          <a:p>
            <a:pPr>
              <a:defRPr/>
            </a:pPr>
            <a:fld id="{971CA275-FE4F-4784-8E69-65FCB88C45A4}" type="datetimeFigureOut">
              <a:rPr lang="en-US"/>
              <a:pPr>
                <a:defRPr/>
              </a:pPr>
              <a:t>10/29/2017</a:t>
            </a:fld>
            <a:endParaRPr lang="en-CA" dirty="0"/>
          </a:p>
        </p:txBody>
      </p:sp>
      <p:sp>
        <p:nvSpPr>
          <p:cNvPr id="6" name="Footer Placeholder 21"/>
          <p:cNvSpPr>
            <a:spLocks noGrp="1"/>
          </p:cNvSpPr>
          <p:nvPr>
            <p:ph type="ftr" sz="quarter" idx="11"/>
          </p:nvPr>
        </p:nvSpPr>
        <p:spPr/>
        <p:txBody>
          <a:bodyPr/>
          <a:lstStyle>
            <a:lvl1pPr>
              <a:defRPr/>
            </a:lvl1pPr>
          </a:lstStyle>
          <a:p>
            <a:pPr>
              <a:defRPr/>
            </a:pPr>
            <a:endParaRPr lang="en-CA"/>
          </a:p>
        </p:txBody>
      </p:sp>
      <p:sp>
        <p:nvSpPr>
          <p:cNvPr id="7" name="Slide Number Placeholder 17"/>
          <p:cNvSpPr>
            <a:spLocks noGrp="1"/>
          </p:cNvSpPr>
          <p:nvPr>
            <p:ph type="sldNum" sz="quarter" idx="12"/>
          </p:nvPr>
        </p:nvSpPr>
        <p:spPr/>
        <p:txBody>
          <a:bodyPr/>
          <a:lstStyle>
            <a:lvl1pPr>
              <a:defRPr/>
            </a:lvl1pPr>
          </a:lstStyle>
          <a:p>
            <a:fld id="{7BE09346-E94C-41F9-877D-23F6B4A4884C}" type="slidenum">
              <a:rPr lang="en-CA" altLang="en-US"/>
              <a:pPr/>
              <a:t>‹#›</a:t>
            </a:fld>
            <a:endParaRPr lang="en-CA" altLang="en-US"/>
          </a:p>
        </p:txBody>
      </p:sp>
    </p:spTree>
    <p:extLst>
      <p:ext uri="{BB962C8B-B14F-4D97-AF65-F5344CB8AC3E}">
        <p14:creationId xmlns:p14="http://schemas.microsoft.com/office/powerpoint/2010/main" val="15271225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dirty="0">
              <a:latin typeface="+mn-lt"/>
              <a:cs typeface="+mn-cs"/>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dirty="0">
              <a:latin typeface="+mn-lt"/>
              <a:cs typeface="+mn-cs"/>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dirty="0"/>
              <a:t>Click icon to add picture</a:t>
            </a:r>
          </a:p>
        </p:txBody>
      </p:sp>
      <p:sp>
        <p:nvSpPr>
          <p:cNvPr id="9" name="Date Placeholder 4"/>
          <p:cNvSpPr>
            <a:spLocks noGrp="1"/>
          </p:cNvSpPr>
          <p:nvPr>
            <p:ph type="dt" sz="half" idx="10"/>
          </p:nvPr>
        </p:nvSpPr>
        <p:spPr/>
        <p:txBody>
          <a:bodyPr/>
          <a:lstStyle>
            <a:lvl1pPr>
              <a:defRPr/>
            </a:lvl1pPr>
          </a:lstStyle>
          <a:p>
            <a:pPr>
              <a:defRPr/>
            </a:pPr>
            <a:fld id="{1EE56A90-5164-4AE5-88DD-390156F551D8}" type="datetimeFigureOut">
              <a:rPr lang="en-US"/>
              <a:pPr>
                <a:defRPr/>
              </a:pPr>
              <a:t>10/29/2017</a:t>
            </a:fld>
            <a:endParaRPr lang="en-CA" dirty="0"/>
          </a:p>
        </p:txBody>
      </p:sp>
      <p:sp>
        <p:nvSpPr>
          <p:cNvPr id="10" name="Footer Placeholder 5"/>
          <p:cNvSpPr>
            <a:spLocks noGrp="1"/>
          </p:cNvSpPr>
          <p:nvPr>
            <p:ph type="ftr" sz="quarter" idx="11"/>
          </p:nvPr>
        </p:nvSpPr>
        <p:spPr/>
        <p:txBody>
          <a:bodyPr/>
          <a:lstStyle>
            <a:lvl1pPr>
              <a:defRPr/>
            </a:lvl1pPr>
          </a:lstStyle>
          <a:p>
            <a:pPr>
              <a:defRPr/>
            </a:pPr>
            <a:endParaRPr lang="en-CA"/>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fld id="{7AC42626-91D1-4572-8718-3DCEC2730055}" type="slidenum">
              <a:rPr lang="en-CA" altLang="en-US"/>
              <a:pPr/>
              <a:t>‹#›</a:t>
            </a:fld>
            <a:endParaRPr lang="en-CA" altLang="en-US"/>
          </a:p>
        </p:txBody>
      </p:sp>
    </p:spTree>
    <p:extLst>
      <p:ext uri="{BB962C8B-B14F-4D97-AF65-F5344CB8AC3E}">
        <p14:creationId xmlns:p14="http://schemas.microsoft.com/office/powerpoint/2010/main" val="16482238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dirty="0">
              <a:latin typeface="+mn-lt"/>
              <a:cs typeface="+mn-cs"/>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dirty="0">
              <a:latin typeface="+mn-lt"/>
              <a:cs typeface="+mn-cs"/>
            </a:endParaRPr>
          </a:p>
        </p:txBody>
      </p:sp>
      <p:sp>
        <p:nvSpPr>
          <p:cNvPr id="1028" name="Title Placeholder 8"/>
          <p:cNvSpPr>
            <a:spLocks noGrp="1"/>
          </p:cNvSpPr>
          <p:nvPr>
            <p:ph type="title"/>
          </p:nvPr>
        </p:nvSpPr>
        <p:spPr bwMode="auto">
          <a:xfrm>
            <a:off x="457200" y="7048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en-US" altLang="en-US"/>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latin typeface="Arial" charset="0"/>
                <a:cs typeface="Arial" charset="0"/>
              </a:defRPr>
            </a:lvl1pPr>
          </a:lstStyle>
          <a:p>
            <a:pPr>
              <a:defRPr/>
            </a:pPr>
            <a:fld id="{28CD86AE-06BC-4A5B-85C0-0AC04DEAEF78}" type="datetimeFigureOut">
              <a:rPr lang="en-US"/>
              <a:pPr>
                <a:defRPr/>
              </a:pPr>
              <a:t>10/29/2017</a:t>
            </a:fld>
            <a:endParaRPr lang="en-CA" dirty="0"/>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latin typeface="Arial" charset="0"/>
                <a:cs typeface="Arial" charset="0"/>
              </a:defRPr>
            </a:lvl1pPr>
          </a:lstStyle>
          <a:p>
            <a:pPr>
              <a:defRPr/>
            </a:pPr>
            <a:endParaRPr lang="en-CA"/>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wrap="square" lIns="0" tIns="0" rIns="0" bIns="0" numCol="1" anchor="b" anchorCtr="0" compatLnSpc="1">
            <a:prstTxWarp prst="textNoShape">
              <a:avLst/>
            </a:prstTxWarp>
          </a:bodyPr>
          <a:lstStyle>
            <a:lvl1pPr algn="r">
              <a:defRPr sz="1200">
                <a:solidFill>
                  <a:srgbClr val="045C75"/>
                </a:solidFill>
              </a:defRPr>
            </a:lvl1pPr>
          </a:lstStyle>
          <a:p>
            <a:fld id="{CE2BCDEA-A9DE-4AE0-9B72-8B197F87156E}" type="slidenum">
              <a:rPr lang="en-CA" altLang="en-US"/>
              <a:pPr/>
              <a:t>‹#›</a:t>
            </a:fld>
            <a:endParaRPr lang="en-CA" altLang="en-US"/>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defRPr/>
              </a:pPr>
              <a:endParaRPr lang="en-US" dirty="0">
                <a:latin typeface="Arial" charset="0"/>
                <a:cs typeface="Arial" charset="0"/>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defRPr/>
              </a:pPr>
              <a:endParaRPr lang="en-US" dirty="0">
                <a:latin typeface="Arial" charset="0"/>
                <a:cs typeface="Arial" charset="0"/>
              </a:endParaRPr>
            </a:p>
          </p:txBody>
        </p:sp>
      </p:grpSp>
    </p:spTree>
  </p:cSld>
  <p:clrMap bg1="lt1" tx1="dk1" bg2="lt2" tx2="dk2" accent1="accent1" accent2="accent2" accent3="accent3" accent4="accent4" accent5="accent5" accent6="accent6" hlink="hlink" folHlink="folHlink"/>
  <p:sldLayoutIdLst>
    <p:sldLayoutId id="2147484224" r:id="rId1"/>
    <p:sldLayoutId id="2147484216" r:id="rId2"/>
    <p:sldLayoutId id="2147484225" r:id="rId3"/>
    <p:sldLayoutId id="2147484217" r:id="rId4"/>
    <p:sldLayoutId id="2147484218" r:id="rId5"/>
    <p:sldLayoutId id="2147484219" r:id="rId6"/>
    <p:sldLayoutId id="2147484220" r:id="rId7"/>
    <p:sldLayoutId id="2147484221" r:id="rId8"/>
    <p:sldLayoutId id="2147484226" r:id="rId9"/>
    <p:sldLayoutId id="2147484222" r:id="rId10"/>
    <p:sldLayoutId id="2147484223"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714347" y="1077444"/>
            <a:ext cx="7772400" cy="3041661"/>
          </a:xfrm>
          <a:ln>
            <a:miter lim="800000"/>
            <a:headEnd/>
            <a:tailEnd/>
          </a:ln>
          <a:extLst/>
        </p:spPr>
        <p:txBody>
          <a:bodyPr/>
          <a:lstStyle/>
          <a:p>
            <a:pPr algn="ctr" eaLnBrk="1" fontAlgn="auto" hangingPunct="1">
              <a:spcAft>
                <a:spcPts val="0"/>
              </a:spcAft>
              <a:defRPr/>
            </a:pPr>
            <a:r>
              <a:rPr lang="en-CA" sz="4900" dirty="0">
                <a:solidFill>
                  <a:schemeClr val="tx1"/>
                </a:solidFill>
              </a:rPr>
              <a:t>English 1112D</a:t>
            </a:r>
            <a:br>
              <a:rPr lang="en-CA" sz="4900" dirty="0">
                <a:solidFill>
                  <a:schemeClr val="tx1"/>
                </a:solidFill>
              </a:rPr>
            </a:br>
            <a:r>
              <a:rPr lang="en-CA" sz="4900" dirty="0">
                <a:solidFill>
                  <a:schemeClr val="tx1"/>
                </a:solidFill>
              </a:rPr>
              <a:t>Technical Report Writing</a:t>
            </a:r>
            <a:br>
              <a:rPr lang="en-CA" sz="4900" dirty="0">
                <a:solidFill>
                  <a:schemeClr val="tx1"/>
                </a:solidFill>
              </a:rPr>
            </a:br>
            <a:r>
              <a:rPr lang="en-CA" sz="6000" dirty="0"/>
              <a:t> </a:t>
            </a:r>
            <a:r>
              <a:rPr lang="en-CA" sz="3200" dirty="0">
                <a:solidFill>
                  <a:schemeClr val="tx1"/>
                </a:solidFill>
              </a:rPr>
              <a:t>Lynda Morrissey</a:t>
            </a:r>
            <a:br>
              <a:rPr lang="en-CA" sz="3200" dirty="0">
                <a:solidFill>
                  <a:schemeClr val="tx1"/>
                </a:solidFill>
              </a:rPr>
            </a:br>
            <a:r>
              <a:rPr lang="en-CA" sz="3200" dirty="0">
                <a:solidFill>
                  <a:schemeClr val="tx1"/>
                </a:solidFill>
              </a:rPr>
              <a:t>October 30, 2017</a:t>
            </a:r>
          </a:p>
        </p:txBody>
      </p:sp>
      <p:sp>
        <p:nvSpPr>
          <p:cNvPr id="5123" name="Subtitle 2"/>
          <p:cNvSpPr>
            <a:spLocks noGrp="1"/>
          </p:cNvSpPr>
          <p:nvPr>
            <p:ph type="subTitle" idx="1"/>
          </p:nvPr>
        </p:nvSpPr>
        <p:spPr>
          <a:xfrm>
            <a:off x="1035829" y="4581128"/>
            <a:ext cx="7129435" cy="1296144"/>
          </a:xfrm>
        </p:spPr>
        <p:txBody>
          <a:bodyPr/>
          <a:lstStyle/>
          <a:p>
            <a:pPr marR="0" algn="l" eaLnBrk="1" hangingPunct="1"/>
            <a:r>
              <a:rPr lang="en-CA" altLang="en-US" sz="2800" b="1" dirty="0"/>
              <a:t>Teaching Assistants:  	Patricia Magazoni</a:t>
            </a:r>
          </a:p>
          <a:p>
            <a:pPr marR="0" algn="l" eaLnBrk="1" hangingPunct="1"/>
            <a:r>
              <a:rPr lang="en-CA" altLang="en-US" sz="2800" b="1" dirty="0"/>
              <a:t>				Brenner Holash	</a:t>
            </a:r>
            <a:endParaRPr lang="en-CA" altLang="en-US" dirty="0"/>
          </a:p>
        </p:txBody>
      </p:sp>
    </p:spTree>
    <p:extLst>
      <p:ext uri="{BB962C8B-B14F-4D97-AF65-F5344CB8AC3E}">
        <p14:creationId xmlns:p14="http://schemas.microsoft.com/office/powerpoint/2010/main" val="14470323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idx="4294967295"/>
          </p:nvPr>
        </p:nvSpPr>
        <p:spPr>
          <a:xfrm>
            <a:off x="468313" y="549275"/>
            <a:ext cx="8229600" cy="938213"/>
          </a:xfrm>
        </p:spPr>
        <p:txBody>
          <a:bodyPr/>
          <a:lstStyle/>
          <a:p>
            <a:r>
              <a:rPr lang="en-CA" altLang="en-US" b="1">
                <a:solidFill>
                  <a:srgbClr val="0070C0"/>
                </a:solidFill>
              </a:rPr>
              <a:t>Reference for Citation styles</a:t>
            </a:r>
          </a:p>
        </p:txBody>
      </p:sp>
      <p:sp>
        <p:nvSpPr>
          <p:cNvPr id="12291" name="Content Placeholder 2"/>
          <p:cNvSpPr>
            <a:spLocks noGrp="1"/>
          </p:cNvSpPr>
          <p:nvPr>
            <p:ph idx="4294967295"/>
          </p:nvPr>
        </p:nvSpPr>
        <p:spPr>
          <a:xfrm>
            <a:off x="468313" y="1628775"/>
            <a:ext cx="8229600" cy="4389438"/>
          </a:xfrm>
        </p:spPr>
        <p:txBody>
          <a:bodyPr/>
          <a:lstStyle/>
          <a:p>
            <a:pPr>
              <a:buFont typeface="Wingdings 2" panose="05020102010507070707" pitchFamily="18" charset="2"/>
              <a:buNone/>
            </a:pPr>
            <a:r>
              <a:rPr lang="en-CA" altLang="en-US" sz="2200" b="1">
                <a:latin typeface="Arial" panose="020B0604020202020204" pitchFamily="34" charset="0"/>
                <a:cs typeface="Arial" panose="020B0604020202020204" pitchFamily="34" charset="0"/>
              </a:rPr>
              <a:t>Student Academic Success Service (SASS) website - Academic Writing Help Centre Service – </a:t>
            </a:r>
          </a:p>
          <a:p>
            <a:pPr>
              <a:buFont typeface="Wingdings 2" panose="05020102010507070707" pitchFamily="18" charset="2"/>
              <a:buNone/>
            </a:pPr>
            <a:r>
              <a:rPr lang="en-CA" altLang="en-US" sz="2200" b="1">
                <a:latin typeface="Arial" panose="020B0604020202020204" pitchFamily="34" charset="0"/>
                <a:cs typeface="Arial" panose="020B0604020202020204" pitchFamily="34" charset="0"/>
              </a:rPr>
              <a:t>http://www.sass.uottawa.ca/writing/kit/referencing.php</a:t>
            </a:r>
          </a:p>
          <a:p>
            <a:pPr>
              <a:buFont typeface="Wingdings 2" panose="05020102010507070707" pitchFamily="18" charset="2"/>
              <a:buNone/>
            </a:pPr>
            <a:endParaRPr lang="en-CA" altLang="en-US" sz="2200" b="1">
              <a:latin typeface="Arial" panose="020B0604020202020204" pitchFamily="34" charset="0"/>
              <a:cs typeface="Arial" panose="020B0604020202020204" pitchFamily="34" charset="0"/>
            </a:endParaRPr>
          </a:p>
          <a:p>
            <a:pPr>
              <a:buFont typeface="Wingdings 2" panose="05020102010507070707" pitchFamily="18" charset="2"/>
              <a:buNone/>
            </a:pPr>
            <a:r>
              <a:rPr lang="en-CA" altLang="en-US" sz="2200" b="1">
                <a:latin typeface="Arial" panose="020B0604020202020204" pitchFamily="34" charset="0"/>
                <a:cs typeface="Arial" panose="020B0604020202020204" pitchFamily="34" charset="0"/>
              </a:rPr>
              <a:t>OWL – Purdue Online Writing Lab.  </a:t>
            </a:r>
          </a:p>
          <a:p>
            <a:pPr>
              <a:buFont typeface="Wingdings 2" panose="05020102010507070707" pitchFamily="18" charset="2"/>
              <a:buNone/>
            </a:pPr>
            <a:endParaRPr lang="en-CA" altLang="en-US" sz="2200" b="1">
              <a:latin typeface="Arial" panose="020B0604020202020204" pitchFamily="34" charset="0"/>
              <a:cs typeface="Arial" panose="020B0604020202020204" pitchFamily="34" charset="0"/>
            </a:endParaRPr>
          </a:p>
          <a:p>
            <a:pPr>
              <a:lnSpc>
                <a:spcPct val="150000"/>
              </a:lnSpc>
              <a:spcBef>
                <a:spcPct val="0"/>
              </a:spcBef>
              <a:buFont typeface="Wingdings 2" panose="05020102010507070707" pitchFamily="18" charset="2"/>
              <a:buNone/>
            </a:pPr>
            <a:r>
              <a:rPr lang="en-CA" altLang="en-US" sz="2200" b="1"/>
              <a:t>Owl at Purdue. “Research and Citation Resources.” </a:t>
            </a:r>
            <a:r>
              <a:rPr lang="en-CA" altLang="en-US" sz="2200" b="1" i="1"/>
              <a:t>The Purdue Owl Family of Sites.</a:t>
            </a:r>
            <a:r>
              <a:rPr lang="en-CA" altLang="en-US" sz="2200" b="1"/>
              <a:t> The Writing Lab and OWL at Purdue and Purdue U, 2009. Web. 5 May 2009.</a:t>
            </a:r>
          </a:p>
          <a:p>
            <a:pPr>
              <a:buFont typeface="Wingdings 2" panose="05020102010507070707" pitchFamily="18" charset="2"/>
              <a:buNone/>
            </a:pPr>
            <a:r>
              <a:rPr lang="en-CA" altLang="en-US" sz="2200" b="1">
                <a:latin typeface="Arial" panose="020B0604020202020204" pitchFamily="34" charset="0"/>
                <a:cs typeface="Arial" panose="020B0604020202020204" pitchFamily="34" charset="0"/>
              </a:rPr>
              <a:t>	&lt; </a:t>
            </a:r>
            <a:r>
              <a:rPr lang="en-CA" altLang="en-US" b="1"/>
              <a:t>https://owl.english.purdue.edu/owl/section/2/</a:t>
            </a:r>
            <a:r>
              <a:rPr lang="en-CA" altLang="en-US" sz="2400" b="1">
                <a:latin typeface="Arial" panose="020B0604020202020204" pitchFamily="34" charset="0"/>
                <a:cs typeface="Arial" panose="020B0604020202020204" pitchFamily="34" charset="0"/>
              </a:rPr>
              <a:t>&gt;</a:t>
            </a:r>
          </a:p>
          <a:p>
            <a:pPr>
              <a:buFont typeface="Wingdings 2" panose="05020102010507070707" pitchFamily="18" charset="2"/>
              <a:buNone/>
            </a:pPr>
            <a:endParaRPr lang="en-CA" altLang="en-US" b="1"/>
          </a:p>
        </p:txBody>
      </p:sp>
    </p:spTree>
    <p:extLst>
      <p:ext uri="{BB962C8B-B14F-4D97-AF65-F5344CB8AC3E}">
        <p14:creationId xmlns:p14="http://schemas.microsoft.com/office/powerpoint/2010/main" val="42860804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642938" y="1357313"/>
            <a:ext cx="8101012" cy="571500"/>
          </a:xfrm>
        </p:spPr>
        <p:txBody>
          <a:bodyPr/>
          <a:lstStyle/>
          <a:p>
            <a:pPr marL="342900" indent="-342900">
              <a:defRPr/>
            </a:pPr>
            <a:br>
              <a:rPr lang="en-CA" sz="1700" b="1" dirty="0">
                <a:latin typeface="Arial" charset="0"/>
                <a:cs typeface="Arial" charset="0"/>
              </a:rPr>
            </a:br>
            <a:r>
              <a:rPr lang="en-US" b="1" dirty="0">
                <a:solidFill>
                  <a:schemeClr val="bg2">
                    <a:lumMod val="50000"/>
                  </a:schemeClr>
                </a:solidFill>
                <a:latin typeface="Arial" charset="0"/>
                <a:cs typeface="Arial" charset="0"/>
              </a:rPr>
              <a:t> </a:t>
            </a:r>
            <a:r>
              <a:rPr lang="en-CA" b="1" u="sng" dirty="0">
                <a:solidFill>
                  <a:schemeClr val="bg2">
                    <a:lumMod val="50000"/>
                  </a:schemeClr>
                </a:solidFill>
                <a:latin typeface="Arial" charset="0"/>
                <a:cs typeface="Arial" charset="0"/>
              </a:rPr>
              <a:t>In-Text</a:t>
            </a:r>
            <a:r>
              <a:rPr lang="en-CA" b="1" dirty="0">
                <a:solidFill>
                  <a:schemeClr val="bg2">
                    <a:lumMod val="50000"/>
                  </a:schemeClr>
                </a:solidFill>
                <a:latin typeface="Arial" charset="0"/>
                <a:cs typeface="Arial" charset="0"/>
              </a:rPr>
              <a:t> References</a:t>
            </a:r>
            <a:endParaRPr lang="en-US" b="1" dirty="0">
              <a:solidFill>
                <a:schemeClr val="bg2">
                  <a:lumMod val="50000"/>
                </a:schemeClr>
              </a:solidFill>
              <a:latin typeface="Arial" charset="0"/>
              <a:cs typeface="Arial" charset="0"/>
            </a:endParaRPr>
          </a:p>
        </p:txBody>
      </p:sp>
      <p:sp>
        <p:nvSpPr>
          <p:cNvPr id="13315" name="Rectangle 1"/>
          <p:cNvSpPr>
            <a:spLocks noGrp="1" noChangeArrowheads="1"/>
          </p:cNvSpPr>
          <p:nvPr>
            <p:ph idx="1"/>
          </p:nvPr>
        </p:nvSpPr>
        <p:spPr>
          <a:xfrm>
            <a:off x="500063" y="1328372"/>
            <a:ext cx="8286750" cy="5755422"/>
          </a:xfrm>
        </p:spPr>
        <p:txBody>
          <a:bodyPr anchor="ctr">
            <a:spAutoFit/>
          </a:bodyPr>
          <a:lstStyle/>
          <a:p>
            <a:pPr marL="457200" indent="-457200">
              <a:spcAft>
                <a:spcPts val="1200"/>
              </a:spcAft>
              <a:buClr>
                <a:schemeClr val="accent1"/>
              </a:buClr>
            </a:pPr>
            <a:endParaRPr lang="en-CA" altLang="en-US" b="1" dirty="0">
              <a:latin typeface="Arial" panose="020B0604020202020204" pitchFamily="34" charset="0"/>
              <a:cs typeface="Arial" panose="020B0604020202020204" pitchFamily="34" charset="0"/>
            </a:endParaRPr>
          </a:p>
          <a:p>
            <a:pPr marL="457200" indent="-457200">
              <a:spcAft>
                <a:spcPts val="1200"/>
              </a:spcAft>
              <a:buClrTx/>
            </a:pPr>
            <a:r>
              <a:rPr lang="en-CA" altLang="en-US" b="1" dirty="0">
                <a:latin typeface="Arial" panose="020B0604020202020204" pitchFamily="34" charset="0"/>
                <a:cs typeface="Arial" panose="020B0604020202020204" pitchFamily="34" charset="0"/>
              </a:rPr>
              <a:t>Use quotations wisely and logically.</a:t>
            </a:r>
          </a:p>
          <a:p>
            <a:pPr marL="457200" indent="-457200">
              <a:spcAft>
                <a:spcPts val="1200"/>
              </a:spcAft>
              <a:buClrTx/>
            </a:pPr>
            <a:r>
              <a:rPr lang="en-CA" altLang="en-US" b="1" dirty="0">
                <a:latin typeface="Arial" panose="020B0604020202020204" pitchFamily="34" charset="0"/>
                <a:cs typeface="Arial" panose="020B0604020202020204" pitchFamily="34" charset="0"/>
              </a:rPr>
              <a:t>Do not overload writing with long quotations.</a:t>
            </a:r>
          </a:p>
          <a:p>
            <a:pPr marL="457200" indent="-457200">
              <a:spcAft>
                <a:spcPts val="1200"/>
              </a:spcAft>
              <a:buClrTx/>
            </a:pPr>
            <a:r>
              <a:rPr lang="en-CA" altLang="en-US" b="1" dirty="0">
                <a:latin typeface="Arial" panose="020B0604020202020204" pitchFamily="34" charset="0"/>
                <a:cs typeface="Arial" panose="020B0604020202020204" pitchFamily="34" charset="0"/>
              </a:rPr>
              <a:t>Summarize or paraphrase carefully and ethically. (Do not change another person’s ideas to support your argument.  Be true to the original meaning.  Otherwise, it is </a:t>
            </a:r>
            <a:r>
              <a:rPr lang="en-CA" altLang="en-US" b="1" dirty="0">
                <a:solidFill>
                  <a:srgbClr val="FF0000"/>
                </a:solidFill>
                <a:latin typeface="Arial" panose="020B0604020202020204" pitchFamily="34" charset="0"/>
                <a:cs typeface="Arial" panose="020B0604020202020204" pitchFamily="34" charset="0"/>
              </a:rPr>
              <a:t>unethical</a:t>
            </a:r>
            <a:r>
              <a:rPr lang="en-CA" altLang="en-US" b="1" dirty="0">
                <a:latin typeface="Arial" panose="020B0604020202020204" pitchFamily="34" charset="0"/>
                <a:cs typeface="Arial" panose="020B0604020202020204" pitchFamily="34" charset="0"/>
              </a:rPr>
              <a:t>.)</a:t>
            </a:r>
            <a:endParaRPr lang="en-CA" altLang="en-US" b="1" dirty="0">
              <a:solidFill>
                <a:srgbClr val="FF0000"/>
              </a:solidFill>
              <a:latin typeface="Arial" panose="020B0604020202020204" pitchFamily="34" charset="0"/>
              <a:cs typeface="Arial" panose="020B0604020202020204" pitchFamily="34" charset="0"/>
            </a:endParaRPr>
          </a:p>
          <a:p>
            <a:pPr marL="457200" indent="-457200">
              <a:spcAft>
                <a:spcPts val="1200"/>
              </a:spcAft>
              <a:buClr>
                <a:srgbClr val="FF0000"/>
              </a:buClr>
            </a:pPr>
            <a:r>
              <a:rPr lang="en-CA" altLang="en-US" sz="4000" b="1" dirty="0">
                <a:solidFill>
                  <a:srgbClr val="FF0000"/>
                </a:solidFill>
                <a:latin typeface="Arial" panose="020B0604020202020204" pitchFamily="34" charset="0"/>
                <a:cs typeface="Arial" panose="020B0604020202020204" pitchFamily="34" charset="0"/>
              </a:rPr>
              <a:t>Identify sources!</a:t>
            </a:r>
            <a:endParaRPr lang="en-CA" altLang="en-US" sz="4000" b="1" dirty="0">
              <a:latin typeface="Arial" panose="020B0604020202020204" pitchFamily="34" charset="0"/>
              <a:cs typeface="Arial" panose="020B0604020202020204" pitchFamily="34" charset="0"/>
            </a:endParaRPr>
          </a:p>
          <a:p>
            <a:pPr marL="457200" indent="-457200">
              <a:spcAft>
                <a:spcPts val="1200"/>
              </a:spcAft>
              <a:buFont typeface="Wingdings 2" panose="05020102010507070707" pitchFamily="18" charset="2"/>
              <a:buNone/>
            </a:pPr>
            <a:endParaRPr lang="en-CA" altLang="en-US" b="1" dirty="0">
              <a:latin typeface="Arial" panose="020B0604020202020204" pitchFamily="34" charset="0"/>
              <a:cs typeface="Arial" panose="020B0604020202020204" pitchFamily="34" charset="0"/>
            </a:endParaRPr>
          </a:p>
          <a:p>
            <a:pPr marL="457200" indent="-457200">
              <a:spcAft>
                <a:spcPts val="1200"/>
              </a:spcAft>
              <a:buFont typeface="Wingdings 2" panose="05020102010507070707" pitchFamily="18" charset="2"/>
              <a:buNone/>
            </a:pPr>
            <a:endParaRPr lang="en-CA" altLang="en-US"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98171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785813" y="1143000"/>
            <a:ext cx="8101012" cy="571500"/>
          </a:xfrm>
        </p:spPr>
        <p:txBody>
          <a:bodyPr/>
          <a:lstStyle/>
          <a:p>
            <a:pPr marL="342900" indent="-342900">
              <a:defRPr/>
            </a:pPr>
            <a:br>
              <a:rPr lang="en-CA" sz="1700" b="1" dirty="0">
                <a:latin typeface="Arial" charset="0"/>
                <a:cs typeface="Arial" charset="0"/>
              </a:rPr>
            </a:br>
            <a:r>
              <a:rPr lang="en-US" b="1" dirty="0">
                <a:solidFill>
                  <a:schemeClr val="bg2">
                    <a:lumMod val="50000"/>
                  </a:schemeClr>
                </a:solidFill>
                <a:latin typeface="Arial" charset="0"/>
                <a:cs typeface="Arial" charset="0"/>
              </a:rPr>
              <a:t> </a:t>
            </a:r>
            <a:r>
              <a:rPr lang="en-CA" b="1" u="sng" dirty="0">
                <a:solidFill>
                  <a:schemeClr val="bg2">
                    <a:lumMod val="50000"/>
                  </a:schemeClr>
                </a:solidFill>
                <a:latin typeface="Arial" charset="0"/>
                <a:cs typeface="Arial" charset="0"/>
              </a:rPr>
              <a:t>In-Text</a:t>
            </a:r>
            <a:r>
              <a:rPr lang="en-CA" b="1" dirty="0">
                <a:solidFill>
                  <a:schemeClr val="bg2">
                    <a:lumMod val="50000"/>
                  </a:schemeClr>
                </a:solidFill>
                <a:latin typeface="Arial" charset="0"/>
                <a:cs typeface="Arial" charset="0"/>
              </a:rPr>
              <a:t> Citation</a:t>
            </a:r>
            <a:endParaRPr lang="en-US" b="1" dirty="0">
              <a:solidFill>
                <a:schemeClr val="bg2">
                  <a:lumMod val="50000"/>
                </a:schemeClr>
              </a:solidFill>
              <a:latin typeface="Arial" charset="0"/>
              <a:cs typeface="Arial" charset="0"/>
            </a:endParaRPr>
          </a:p>
        </p:txBody>
      </p:sp>
      <p:sp>
        <p:nvSpPr>
          <p:cNvPr id="14339" name="Rectangle 1"/>
          <p:cNvSpPr>
            <a:spLocks noGrp="1" noChangeArrowheads="1"/>
          </p:cNvSpPr>
          <p:nvPr>
            <p:ph idx="1"/>
          </p:nvPr>
        </p:nvSpPr>
        <p:spPr>
          <a:xfrm>
            <a:off x="571500" y="1976438"/>
            <a:ext cx="8286750" cy="4756150"/>
          </a:xfrm>
        </p:spPr>
        <p:txBody>
          <a:bodyPr anchor="ctr">
            <a:spAutoFit/>
          </a:bodyPr>
          <a:lstStyle/>
          <a:p>
            <a:pPr marL="457200" indent="-457200">
              <a:spcAft>
                <a:spcPts val="1200"/>
              </a:spcAft>
              <a:buFont typeface="Wingdings 2" panose="05020102010507070707" pitchFamily="18" charset="2"/>
              <a:buNone/>
            </a:pPr>
            <a:r>
              <a:rPr lang="en-CA" altLang="en-US" b="1" dirty="0">
                <a:latin typeface="Arial" panose="020B0604020202020204" pitchFamily="34" charset="0"/>
                <a:cs typeface="Arial" panose="020B0604020202020204" pitchFamily="34" charset="0"/>
              </a:rPr>
              <a:t>“In-Text”  – refers to how a source should  be cited </a:t>
            </a:r>
            <a:r>
              <a:rPr lang="en-CA" altLang="en-US" b="1" dirty="0">
                <a:solidFill>
                  <a:srgbClr val="FF0000"/>
                </a:solidFill>
                <a:latin typeface="Arial" panose="020B0604020202020204" pitchFamily="34" charset="0"/>
                <a:cs typeface="Arial" panose="020B0604020202020204" pitchFamily="34" charset="0"/>
              </a:rPr>
              <a:t>in</a:t>
            </a:r>
            <a:r>
              <a:rPr lang="en-CA" altLang="en-US" b="1" dirty="0">
                <a:latin typeface="Arial" panose="020B0604020202020204" pitchFamily="34" charset="0"/>
                <a:cs typeface="Arial" panose="020B0604020202020204" pitchFamily="34" charset="0"/>
              </a:rPr>
              <a:t> the body of the </a:t>
            </a:r>
            <a:r>
              <a:rPr lang="en-CA" altLang="en-US" b="1" dirty="0">
                <a:solidFill>
                  <a:srgbClr val="FF0000"/>
                </a:solidFill>
                <a:latin typeface="Arial" panose="020B0604020202020204" pitchFamily="34" charset="0"/>
                <a:cs typeface="Arial" panose="020B0604020202020204" pitchFamily="34" charset="0"/>
              </a:rPr>
              <a:t>text</a:t>
            </a:r>
            <a:r>
              <a:rPr lang="en-CA" altLang="en-US" b="1" dirty="0">
                <a:latin typeface="Arial" panose="020B0604020202020204" pitchFamily="34" charset="0"/>
                <a:cs typeface="Arial" panose="020B0604020202020204" pitchFamily="34" charset="0"/>
              </a:rPr>
              <a:t>.</a:t>
            </a:r>
          </a:p>
          <a:p>
            <a:pPr marL="457200" indent="-457200">
              <a:spcAft>
                <a:spcPts val="1200"/>
              </a:spcAft>
              <a:buFont typeface="Wingdings 2" panose="05020102010507070707" pitchFamily="18" charset="2"/>
              <a:buNone/>
            </a:pPr>
            <a:r>
              <a:rPr lang="en-CA" altLang="en-US" b="1" dirty="0">
                <a:latin typeface="Arial" panose="020B0604020202020204" pitchFamily="34" charset="0"/>
                <a:cs typeface="Arial" panose="020B0604020202020204" pitchFamily="34" charset="0"/>
              </a:rPr>
              <a:t>At the point in the text that you reference work by someone else, you must cite (identify) the source.</a:t>
            </a:r>
          </a:p>
          <a:p>
            <a:pPr marL="457200" indent="-457200">
              <a:spcAft>
                <a:spcPts val="1200"/>
              </a:spcAft>
              <a:buFont typeface="Wingdings 2" panose="05020102010507070707" pitchFamily="18" charset="2"/>
              <a:buNone/>
            </a:pPr>
            <a:r>
              <a:rPr lang="en-CA" altLang="en-US" b="1" dirty="0">
                <a:latin typeface="Arial" panose="020B0604020202020204" pitchFamily="34" charset="0"/>
                <a:cs typeface="Arial" panose="020B0604020202020204" pitchFamily="34" charset="0"/>
              </a:rPr>
              <a:t>How? - Parenthetical references in the body of the paper that direct the reader to a list of Sources (References, Works Cited) at the end of the paper</a:t>
            </a:r>
          </a:p>
          <a:p>
            <a:pPr marL="457200" indent="-457200">
              <a:spcAft>
                <a:spcPts val="1200"/>
              </a:spcAft>
              <a:buFont typeface="Wingdings 2" panose="05020102010507070707" pitchFamily="18" charset="2"/>
              <a:buNone/>
            </a:pPr>
            <a:endParaRPr lang="en-CA" altLang="en-US"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883597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500063" y="928688"/>
            <a:ext cx="8229600" cy="776287"/>
          </a:xfrm>
        </p:spPr>
        <p:txBody>
          <a:bodyPr/>
          <a:lstStyle/>
          <a:p>
            <a:pPr>
              <a:defRPr/>
            </a:pPr>
            <a:r>
              <a:rPr lang="en-CA" b="1" dirty="0">
                <a:solidFill>
                  <a:schemeClr val="bg2">
                    <a:lumMod val="50000"/>
                  </a:schemeClr>
                </a:solidFill>
              </a:rPr>
              <a:t>In text Citations (MLA)</a:t>
            </a:r>
          </a:p>
        </p:txBody>
      </p:sp>
      <p:sp>
        <p:nvSpPr>
          <p:cNvPr id="15363" name="Content Placeholder 2"/>
          <p:cNvSpPr>
            <a:spLocks noGrp="1"/>
          </p:cNvSpPr>
          <p:nvPr>
            <p:ph idx="1"/>
          </p:nvPr>
        </p:nvSpPr>
        <p:spPr>
          <a:xfrm>
            <a:off x="428625" y="2143125"/>
            <a:ext cx="8229600" cy="4389438"/>
          </a:xfrm>
        </p:spPr>
        <p:txBody>
          <a:bodyPr/>
          <a:lstStyle/>
          <a:p>
            <a:pPr>
              <a:spcAft>
                <a:spcPts val="1200"/>
              </a:spcAft>
              <a:buFont typeface="Wingdings 2" panose="05020102010507070707" pitchFamily="18" charset="2"/>
              <a:buNone/>
            </a:pPr>
            <a:r>
              <a:rPr lang="en-US" altLang="en-US" sz="2400" b="1" dirty="0">
                <a:latin typeface="Arial" panose="020B0604020202020204" pitchFamily="34" charset="0"/>
                <a:cs typeface="Arial" panose="020B0604020202020204" pitchFamily="34" charset="0"/>
              </a:rPr>
              <a:t>THE BASICS</a:t>
            </a:r>
          </a:p>
          <a:p>
            <a:pPr>
              <a:spcAft>
                <a:spcPts val="600"/>
              </a:spcAft>
              <a:buFont typeface="Wingdings 2" panose="05020102010507070707" pitchFamily="18" charset="2"/>
              <a:buNone/>
            </a:pPr>
            <a:r>
              <a:rPr lang="en-US" altLang="en-US" sz="2200" b="1" dirty="0">
                <a:latin typeface="Arial" panose="020B0604020202020204" pitchFamily="34" charset="0"/>
                <a:cs typeface="Arial" panose="020B0604020202020204" pitchFamily="34" charset="0"/>
              </a:rPr>
              <a:t>Parenthetical citation (placing relevant source information in parentheses (brackets) after a quote, summary or a paraphrase)</a:t>
            </a:r>
            <a:endParaRPr lang="en-CA" altLang="en-US" sz="2200" b="1" dirty="0">
              <a:latin typeface="Arial" panose="020B0604020202020204" pitchFamily="34" charset="0"/>
              <a:cs typeface="Arial" panose="020B0604020202020204" pitchFamily="34" charset="0"/>
            </a:endParaRPr>
          </a:p>
          <a:p>
            <a:pPr>
              <a:spcBef>
                <a:spcPts val="1200"/>
              </a:spcBef>
              <a:buFont typeface="Wingdings 2" panose="05020102010507070707" pitchFamily="18" charset="2"/>
              <a:buNone/>
            </a:pPr>
            <a:r>
              <a:rPr lang="en-US" altLang="en-US" sz="2200" b="1" dirty="0">
                <a:latin typeface="Arial" panose="020B0604020202020204" pitchFamily="34" charset="0"/>
                <a:cs typeface="Arial" panose="020B0604020202020204" pitchFamily="34" charset="0"/>
              </a:rPr>
              <a:t>In-text source information must </a:t>
            </a:r>
            <a:r>
              <a:rPr lang="en-US" altLang="en-US" sz="2200" b="1" dirty="0">
                <a:solidFill>
                  <a:srgbClr val="FF0000"/>
                </a:solidFill>
                <a:latin typeface="Arial" panose="020B0604020202020204" pitchFamily="34" charset="0"/>
                <a:cs typeface="Arial" panose="020B0604020202020204" pitchFamily="34" charset="0"/>
              </a:rPr>
              <a:t>correspond</a:t>
            </a:r>
            <a:r>
              <a:rPr lang="en-US" altLang="en-US" sz="2200" b="1" dirty="0">
                <a:latin typeface="Arial" panose="020B0604020202020204" pitchFamily="34" charset="0"/>
                <a:cs typeface="Arial" panose="020B0604020202020204" pitchFamily="34" charset="0"/>
              </a:rPr>
              <a:t> to the source information on the “Works Cited” page.</a:t>
            </a:r>
          </a:p>
          <a:p>
            <a:pPr>
              <a:buFont typeface="Wingdings 2" panose="05020102010507070707" pitchFamily="18" charset="2"/>
              <a:buNone/>
            </a:pPr>
            <a:r>
              <a:rPr lang="en-US" altLang="en-US" sz="2200" dirty="0">
                <a:latin typeface="Arial" panose="020B0604020202020204" pitchFamily="34" charset="0"/>
              </a:rPr>
              <a:t>	</a:t>
            </a:r>
            <a:r>
              <a:rPr lang="en-US" altLang="en-US" sz="2200" b="1" dirty="0">
                <a:latin typeface="Arial" panose="020B0604020202020204" pitchFamily="34" charset="0"/>
              </a:rPr>
              <a:t>(i.e. </a:t>
            </a:r>
            <a:r>
              <a:rPr lang="en-US" altLang="en-US" sz="2200" b="1" dirty="0">
                <a:solidFill>
                  <a:srgbClr val="FF0000"/>
                </a:solidFill>
                <a:latin typeface="Arial" panose="020B0604020202020204" pitchFamily="34" charset="0"/>
              </a:rPr>
              <a:t>Signal word or phrase </a:t>
            </a:r>
            <a:r>
              <a:rPr lang="en-US" altLang="en-US" sz="2200" b="1" dirty="0">
                <a:latin typeface="Arial" panose="020B0604020202020204" pitchFamily="34" charset="0"/>
              </a:rPr>
              <a:t>in parenthetical citation in the text must correspond to </a:t>
            </a:r>
            <a:r>
              <a:rPr lang="en-US" altLang="en-US" sz="2200" b="1" dirty="0">
                <a:solidFill>
                  <a:srgbClr val="FF0000"/>
                </a:solidFill>
                <a:latin typeface="Arial" panose="020B0604020202020204" pitchFamily="34" charset="0"/>
              </a:rPr>
              <a:t>first word </a:t>
            </a:r>
            <a:r>
              <a:rPr lang="en-US" altLang="en-US" sz="2200" b="1" dirty="0">
                <a:latin typeface="Arial" panose="020B0604020202020204" pitchFamily="34" charset="0"/>
              </a:rPr>
              <a:t>in corresponding entry in the </a:t>
            </a:r>
            <a:r>
              <a:rPr lang="en-US" altLang="en-US" sz="2200" b="1" dirty="0">
                <a:solidFill>
                  <a:srgbClr val="FF0000"/>
                </a:solidFill>
                <a:latin typeface="Arial" panose="020B0604020202020204" pitchFamily="34" charset="0"/>
              </a:rPr>
              <a:t>Works Cited </a:t>
            </a:r>
            <a:r>
              <a:rPr lang="en-US" altLang="en-US" sz="2200" b="1" dirty="0">
                <a:latin typeface="Arial" panose="020B0604020202020204" pitchFamily="34" charset="0"/>
              </a:rPr>
              <a:t>List.)</a:t>
            </a:r>
            <a:endParaRPr lang="en-CA" altLang="en-US" sz="2200" b="1" dirty="0">
              <a:latin typeface="Arial" panose="020B0604020202020204" pitchFamily="34" charset="0"/>
            </a:endParaRPr>
          </a:p>
          <a:p>
            <a:pPr>
              <a:buFont typeface="Wingdings 2" panose="05020102010507070707" pitchFamily="18" charset="2"/>
              <a:buNone/>
            </a:pPr>
            <a:endParaRPr lang="en-CA" altLang="en-US" b="1" dirty="0">
              <a:latin typeface="Arial" panose="020B0604020202020204" pitchFamily="34" charset="0"/>
              <a:cs typeface="Arial" panose="020B0604020202020204" pitchFamily="34" charset="0"/>
            </a:endParaRPr>
          </a:p>
          <a:p>
            <a:pPr>
              <a:buFont typeface="Wingdings 2" panose="05020102010507070707" pitchFamily="18" charset="2"/>
              <a:buNone/>
            </a:pPr>
            <a:endParaRPr lang="en-CA" altLang="en-US" b="1" dirty="0">
              <a:latin typeface="Arial" panose="020B0604020202020204" pitchFamily="34" charset="0"/>
            </a:endParaRPr>
          </a:p>
        </p:txBody>
      </p:sp>
    </p:spTree>
    <p:extLst>
      <p:ext uri="{BB962C8B-B14F-4D97-AF65-F5344CB8AC3E}">
        <p14:creationId xmlns:p14="http://schemas.microsoft.com/office/powerpoint/2010/main" val="18098737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500063" y="571500"/>
            <a:ext cx="8229600" cy="776288"/>
          </a:xfrm>
        </p:spPr>
        <p:txBody>
          <a:bodyPr/>
          <a:lstStyle/>
          <a:p>
            <a:r>
              <a:rPr lang="en-CA" altLang="en-US" b="1">
                <a:solidFill>
                  <a:schemeClr val="accent1"/>
                </a:solidFill>
              </a:rPr>
              <a:t>In text Citations (MLA)</a:t>
            </a:r>
          </a:p>
        </p:txBody>
      </p:sp>
      <p:sp>
        <p:nvSpPr>
          <p:cNvPr id="25603" name="Content Placeholder 2"/>
          <p:cNvSpPr>
            <a:spLocks noGrp="1"/>
          </p:cNvSpPr>
          <p:nvPr>
            <p:ph idx="1"/>
          </p:nvPr>
        </p:nvSpPr>
        <p:spPr>
          <a:xfrm>
            <a:off x="500063" y="1500188"/>
            <a:ext cx="8229600" cy="5072062"/>
          </a:xfrm>
        </p:spPr>
        <p:txBody>
          <a:bodyPr rtlCol="0">
            <a:normAutofit fontScale="77500" lnSpcReduction="20000"/>
          </a:bodyPr>
          <a:lstStyle/>
          <a:p>
            <a:pPr fontAlgn="auto">
              <a:spcBef>
                <a:spcPts val="0"/>
              </a:spcBef>
              <a:spcAft>
                <a:spcPts val="0"/>
              </a:spcAft>
              <a:buFont typeface="Wingdings 2" panose="05020102010507070707" pitchFamily="18" charset="2"/>
              <a:buNone/>
              <a:defRPr/>
            </a:pPr>
            <a:r>
              <a:rPr lang="en-CA" b="1" dirty="0">
                <a:latin typeface="Arial" pitchFamily="34" charset="0"/>
                <a:cs typeface="Arial" pitchFamily="34" charset="0"/>
              </a:rPr>
              <a:t>Example:</a:t>
            </a:r>
            <a:endParaRPr lang="en-CA" sz="1600" b="1" dirty="0">
              <a:latin typeface="Arial" pitchFamily="34" charset="0"/>
              <a:cs typeface="Arial" pitchFamily="34" charset="0"/>
            </a:endParaRPr>
          </a:p>
          <a:p>
            <a:pPr fontAlgn="auto">
              <a:spcAft>
                <a:spcPts val="0"/>
              </a:spcAft>
              <a:buFont typeface="Wingdings 2" panose="05020102010507070707" pitchFamily="18" charset="2"/>
              <a:buNone/>
              <a:defRPr/>
            </a:pPr>
            <a:r>
              <a:rPr lang="en-CA" b="1" dirty="0">
                <a:latin typeface="Arial" pitchFamily="34" charset="0"/>
                <a:cs typeface="Arial" pitchFamily="34" charset="0"/>
              </a:rPr>
              <a:t>In text citations:</a:t>
            </a:r>
          </a:p>
          <a:p>
            <a:pPr fontAlgn="auto">
              <a:spcAft>
                <a:spcPts val="0"/>
              </a:spcAft>
              <a:buFont typeface="Wingdings 2" panose="05020102010507070707" pitchFamily="18" charset="2"/>
              <a:buNone/>
              <a:defRPr/>
            </a:pPr>
            <a:endParaRPr lang="en-CA" sz="1600" dirty="0">
              <a:cs typeface="Arial" pitchFamily="34" charset="0"/>
            </a:endParaRPr>
          </a:p>
          <a:p>
            <a:pPr fontAlgn="auto">
              <a:spcAft>
                <a:spcPts val="0"/>
              </a:spcAft>
              <a:buFont typeface="Wingdings 2" panose="05020102010507070707" pitchFamily="18" charset="2"/>
              <a:buNone/>
              <a:defRPr/>
            </a:pPr>
            <a:r>
              <a:rPr lang="en-CA" sz="2400" b="1" dirty="0">
                <a:cs typeface="Arial" pitchFamily="34" charset="0"/>
              </a:rPr>
              <a:t>Direct Quotes</a:t>
            </a:r>
          </a:p>
          <a:p>
            <a:pPr marL="354013" indent="0" fontAlgn="auto">
              <a:spcAft>
                <a:spcPts val="1200"/>
              </a:spcAft>
              <a:buClr>
                <a:schemeClr val="tx1"/>
              </a:buClr>
              <a:buNone/>
              <a:defRPr/>
            </a:pPr>
            <a:r>
              <a:rPr lang="en-US" sz="2400" u="sng" dirty="0">
                <a:solidFill>
                  <a:srgbClr val="FF0000"/>
                </a:solidFill>
              </a:rPr>
              <a:t>Wordsworth</a:t>
            </a:r>
            <a:r>
              <a:rPr lang="en-US" sz="2400" dirty="0"/>
              <a:t> stated that Romantic poetry was marked by a "spontaneous overflow of powerful feelings" (263). </a:t>
            </a:r>
          </a:p>
          <a:p>
            <a:pPr marL="354013" indent="0" fontAlgn="auto">
              <a:spcAft>
                <a:spcPts val="1200"/>
              </a:spcAft>
              <a:buClr>
                <a:schemeClr val="tx1"/>
              </a:buClr>
              <a:buNone/>
              <a:defRPr/>
            </a:pPr>
            <a:r>
              <a:rPr lang="en-US" sz="2400" dirty="0"/>
              <a:t>Romantic poetry is characterized by the "spontaneous overflow of powerful feelings" </a:t>
            </a:r>
            <a:r>
              <a:rPr lang="en-US" sz="2400" dirty="0">
                <a:solidFill>
                  <a:srgbClr val="FF0000"/>
                </a:solidFill>
              </a:rPr>
              <a:t>(</a:t>
            </a:r>
            <a:r>
              <a:rPr lang="en-US" sz="2400" u="sng" dirty="0">
                <a:solidFill>
                  <a:srgbClr val="FF0000"/>
                </a:solidFill>
              </a:rPr>
              <a:t>Wordsworth</a:t>
            </a:r>
            <a:r>
              <a:rPr lang="en-US" sz="2400" dirty="0">
                <a:solidFill>
                  <a:srgbClr val="FF0000"/>
                </a:solidFill>
              </a:rPr>
              <a:t> </a:t>
            </a:r>
            <a:r>
              <a:rPr lang="en-US" sz="2400" dirty="0"/>
              <a:t>263).</a:t>
            </a:r>
          </a:p>
          <a:p>
            <a:pPr marL="0" indent="0" fontAlgn="auto">
              <a:spcAft>
                <a:spcPts val="1200"/>
              </a:spcAft>
              <a:buClr>
                <a:schemeClr val="tx1"/>
              </a:buClr>
              <a:buNone/>
              <a:defRPr/>
            </a:pPr>
            <a:r>
              <a:rPr lang="en-US" sz="2400" b="1" dirty="0"/>
              <a:t>Paraphrase</a:t>
            </a:r>
            <a:endParaRPr lang="en-CA" sz="2400" b="1" dirty="0"/>
          </a:p>
          <a:p>
            <a:pPr marL="354013" indent="0" fontAlgn="auto">
              <a:spcAft>
                <a:spcPts val="0"/>
              </a:spcAft>
              <a:buClr>
                <a:schemeClr val="tx1"/>
              </a:buClr>
              <a:buNone/>
              <a:defRPr/>
            </a:pPr>
            <a:r>
              <a:rPr lang="en-US" sz="2400" u="sng" dirty="0">
                <a:solidFill>
                  <a:srgbClr val="FF0000"/>
                </a:solidFill>
              </a:rPr>
              <a:t>Wordsworth</a:t>
            </a:r>
            <a:r>
              <a:rPr lang="en-US" sz="2400" dirty="0"/>
              <a:t> extensively explored the role of strong emotion in his Romantic poetry(263).</a:t>
            </a:r>
          </a:p>
          <a:p>
            <a:pPr marL="514350" indent="-514350" fontAlgn="auto">
              <a:spcAft>
                <a:spcPts val="0"/>
              </a:spcAft>
              <a:buClr>
                <a:schemeClr val="tx1"/>
              </a:buClr>
              <a:buFont typeface="+mj-lt"/>
              <a:buAutoNum type="arabicPeriod"/>
              <a:defRPr/>
            </a:pPr>
            <a:endParaRPr lang="en-CA" sz="2400" b="1" dirty="0">
              <a:latin typeface="Arial" pitchFamily="34" charset="0"/>
              <a:cs typeface="Arial" pitchFamily="34" charset="0"/>
            </a:endParaRPr>
          </a:p>
          <a:p>
            <a:pPr marL="514350" indent="-514350" fontAlgn="auto">
              <a:spcAft>
                <a:spcPts val="0"/>
              </a:spcAft>
              <a:buFont typeface="Wingdings 2" panose="05020102010507070707" pitchFamily="18" charset="2"/>
              <a:buNone/>
              <a:defRPr/>
            </a:pPr>
            <a:r>
              <a:rPr lang="en-CA" sz="2400" b="1" dirty="0">
                <a:latin typeface="Arial" pitchFamily="34" charset="0"/>
                <a:cs typeface="Arial" pitchFamily="34" charset="0"/>
              </a:rPr>
              <a:t>Entry in Works Cited</a:t>
            </a:r>
          </a:p>
          <a:p>
            <a:pPr marL="514350" indent="-514350" fontAlgn="auto">
              <a:lnSpc>
                <a:spcPct val="150000"/>
              </a:lnSpc>
              <a:spcAft>
                <a:spcPts val="0"/>
              </a:spcAft>
              <a:buFont typeface="Wingdings 2" panose="05020102010507070707" pitchFamily="18" charset="2"/>
              <a:buNone/>
              <a:defRPr/>
            </a:pPr>
            <a:r>
              <a:rPr lang="en-US" u="sng" dirty="0">
                <a:solidFill>
                  <a:srgbClr val="FF0000"/>
                </a:solidFill>
              </a:rPr>
              <a:t>Wordsworth</a:t>
            </a:r>
            <a:r>
              <a:rPr lang="en-US" dirty="0"/>
              <a:t>, William. </a:t>
            </a:r>
            <a:r>
              <a:rPr lang="en-US" i="1" dirty="0"/>
              <a:t>Lyrical Ballads</a:t>
            </a:r>
            <a:r>
              <a:rPr lang="en-US" dirty="0"/>
              <a:t>. London: Oxford U.P., 1967. Print.</a:t>
            </a:r>
            <a:endParaRPr lang="en-CA" dirty="0"/>
          </a:p>
          <a:p>
            <a:pPr fontAlgn="auto">
              <a:spcAft>
                <a:spcPts val="0"/>
              </a:spcAft>
              <a:buFont typeface="Wingdings 2" panose="05020102010507070707" pitchFamily="18" charset="2"/>
              <a:buNone/>
              <a:defRPr/>
            </a:pPr>
            <a:endParaRPr lang="en-CA" b="1" dirty="0">
              <a:latin typeface="Arial" pitchFamily="34" charset="0"/>
              <a:cs typeface="Arial" pitchFamily="34" charset="0"/>
            </a:endParaRPr>
          </a:p>
          <a:p>
            <a:pPr fontAlgn="auto">
              <a:spcAft>
                <a:spcPts val="0"/>
              </a:spcAft>
              <a:buFont typeface="Wingdings 2" panose="05020102010507070707" pitchFamily="18" charset="2"/>
              <a:buNone/>
              <a:defRPr/>
            </a:pPr>
            <a:r>
              <a:rPr lang="en-CA" b="1" dirty="0">
                <a:latin typeface="Arial" pitchFamily="34" charset="0"/>
                <a:cs typeface="Arial" pitchFamily="34" charset="0"/>
              </a:rPr>
              <a:t> </a:t>
            </a:r>
            <a:r>
              <a:rPr lang="en-CA" sz="1600" dirty="0">
                <a:latin typeface="Arial" pitchFamily="34" charset="0"/>
                <a:cs typeface="Arial" pitchFamily="34" charset="0"/>
              </a:rPr>
              <a:t>(Purdue Owl, “MLA Formatting and Style Guide: MLA In-Text Citations: The Basics”)</a:t>
            </a:r>
          </a:p>
          <a:p>
            <a:pPr fontAlgn="auto">
              <a:spcAft>
                <a:spcPts val="0"/>
              </a:spcAft>
              <a:buFont typeface="Wingdings 2" panose="05020102010507070707" pitchFamily="18" charset="2"/>
              <a:buNone/>
              <a:defRPr/>
            </a:pPr>
            <a:endParaRPr lang="en-CA" b="1" dirty="0">
              <a:latin typeface="Arial" pitchFamily="34" charset="0"/>
              <a:cs typeface="Arial" pitchFamily="34" charset="0"/>
            </a:endParaRPr>
          </a:p>
          <a:p>
            <a:pPr fontAlgn="auto">
              <a:spcAft>
                <a:spcPts val="0"/>
              </a:spcAft>
              <a:buFont typeface="Wingdings 2" panose="05020102010507070707" pitchFamily="18" charset="2"/>
              <a:buNone/>
              <a:defRPr/>
            </a:pPr>
            <a:endParaRPr lang="en-CA" b="1" dirty="0">
              <a:latin typeface="Arial" pitchFamily="34" charset="0"/>
              <a:cs typeface="Arial" pitchFamily="34" charset="0"/>
            </a:endParaRPr>
          </a:p>
          <a:p>
            <a:pPr fontAlgn="auto">
              <a:spcAft>
                <a:spcPts val="0"/>
              </a:spcAft>
              <a:buFont typeface="Wingdings 2" panose="05020102010507070707" pitchFamily="18" charset="2"/>
              <a:buNone/>
              <a:defRPr/>
            </a:pPr>
            <a:endParaRPr lang="en-CA" b="1" dirty="0"/>
          </a:p>
        </p:txBody>
      </p:sp>
    </p:spTree>
    <p:extLst>
      <p:ext uri="{BB962C8B-B14F-4D97-AF65-F5344CB8AC3E}">
        <p14:creationId xmlns:p14="http://schemas.microsoft.com/office/powerpoint/2010/main" val="11936909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714375" y="785813"/>
            <a:ext cx="8101013" cy="571500"/>
          </a:xfrm>
        </p:spPr>
        <p:txBody>
          <a:bodyPr/>
          <a:lstStyle/>
          <a:p>
            <a:pPr marL="342900" indent="-342900"/>
            <a:br>
              <a:rPr lang="en-CA" altLang="en-US" sz="1700" b="1">
                <a:latin typeface="Arial" panose="020B0604020202020204" pitchFamily="34" charset="0"/>
                <a:cs typeface="Arial" panose="020B0604020202020204" pitchFamily="34" charset="0"/>
              </a:rPr>
            </a:br>
            <a:r>
              <a:rPr lang="en-CA" altLang="en-US" sz="4000" b="1">
                <a:solidFill>
                  <a:schemeClr val="accent1"/>
                </a:solidFill>
                <a:latin typeface="Arial" panose="020B0604020202020204" pitchFamily="34" charset="0"/>
                <a:cs typeface="Arial" panose="020B0604020202020204" pitchFamily="34" charset="0"/>
              </a:rPr>
              <a:t>Formatting Quotations (MLA)</a:t>
            </a:r>
            <a:endParaRPr lang="en-US" altLang="en-US" sz="4000" b="1">
              <a:solidFill>
                <a:schemeClr val="accent1"/>
              </a:solidFill>
              <a:latin typeface="Arial" panose="020B0604020202020204" pitchFamily="34" charset="0"/>
              <a:cs typeface="Arial" panose="020B0604020202020204" pitchFamily="34" charset="0"/>
            </a:endParaRPr>
          </a:p>
        </p:txBody>
      </p:sp>
      <p:sp>
        <p:nvSpPr>
          <p:cNvPr id="17411" name="Rectangle 1"/>
          <p:cNvSpPr>
            <a:spLocks noGrp="1" noChangeArrowheads="1"/>
          </p:cNvSpPr>
          <p:nvPr>
            <p:ph idx="1"/>
          </p:nvPr>
        </p:nvSpPr>
        <p:spPr>
          <a:xfrm>
            <a:off x="500063" y="1726133"/>
            <a:ext cx="8286750" cy="5309146"/>
          </a:xfrm>
        </p:spPr>
        <p:txBody>
          <a:bodyPr anchor="ctr">
            <a:spAutoFit/>
          </a:bodyPr>
          <a:lstStyle/>
          <a:p>
            <a:pPr marL="457200" indent="-457200">
              <a:spcAft>
                <a:spcPts val="600"/>
              </a:spcAft>
              <a:buFont typeface="Wingdings 2" panose="05020102010507070707" pitchFamily="18" charset="2"/>
              <a:buNone/>
            </a:pPr>
            <a:r>
              <a:rPr lang="en-US" altLang="en-US" b="1" dirty="0">
                <a:latin typeface="Arial" panose="020B0604020202020204" pitchFamily="34" charset="0"/>
                <a:cs typeface="Arial" panose="020B0604020202020204" pitchFamily="34" charset="0"/>
              </a:rPr>
              <a:t>Short quotations </a:t>
            </a:r>
            <a:r>
              <a:rPr lang="en-US" altLang="en-US" sz="2800" b="1" dirty="0"/>
              <a:t>(</a:t>
            </a:r>
            <a:r>
              <a:rPr lang="en-US" altLang="en-US" sz="2400" b="1" dirty="0">
                <a:latin typeface="Arial" panose="020B0604020202020204" pitchFamily="34" charset="0"/>
                <a:cs typeface="Arial" panose="020B0604020202020204" pitchFamily="34" charset="0"/>
              </a:rPr>
              <a:t>four or fewer typed lines</a:t>
            </a:r>
            <a:r>
              <a:rPr lang="en-US" altLang="en-US" sz="2800" b="1" dirty="0"/>
              <a:t>) *</a:t>
            </a:r>
          </a:p>
          <a:p>
            <a:pPr marL="530225" indent="-530225">
              <a:spcAft>
                <a:spcPts val="600"/>
              </a:spcAft>
              <a:buClr>
                <a:schemeClr val="tx1"/>
              </a:buClr>
              <a:buFont typeface="Wingdings" panose="05000000000000000000" pitchFamily="2" charset="2"/>
              <a:buChar char="Ø"/>
            </a:pPr>
            <a:r>
              <a:rPr lang="en-US" altLang="en-US" b="1" dirty="0">
                <a:latin typeface="Arial" panose="020B0604020202020204" pitchFamily="34" charset="0"/>
                <a:cs typeface="Arial" panose="020B0604020202020204" pitchFamily="34" charset="0"/>
              </a:rPr>
              <a:t>Incorporated into text, enclosed within double quotation marks </a:t>
            </a:r>
          </a:p>
          <a:p>
            <a:pPr marL="530225" indent="-530225">
              <a:spcAft>
                <a:spcPts val="600"/>
              </a:spcAft>
              <a:buClr>
                <a:schemeClr val="tx1"/>
              </a:buClr>
              <a:buFont typeface="Wingdings" panose="05000000000000000000" pitchFamily="2" charset="2"/>
              <a:buChar char="Ø"/>
            </a:pPr>
            <a:r>
              <a:rPr lang="en-US" altLang="en-US" b="1" dirty="0">
                <a:latin typeface="Arial" panose="020B0604020202020204" pitchFamily="34" charset="0"/>
                <a:cs typeface="Arial" panose="020B0604020202020204" pitchFamily="34" charset="0"/>
              </a:rPr>
              <a:t>author identified and specific page citation included in the text within parentheses (parenthetical citation).</a:t>
            </a:r>
          </a:p>
          <a:p>
            <a:pPr marL="530225" indent="-530225">
              <a:spcAft>
                <a:spcPts val="600"/>
              </a:spcAft>
              <a:buClr>
                <a:schemeClr val="tx1"/>
              </a:buClr>
              <a:buFont typeface="Wingdings" panose="05000000000000000000" pitchFamily="2" charset="2"/>
              <a:buChar char="Ø"/>
            </a:pPr>
            <a:r>
              <a:rPr lang="en-US" altLang="en-US" b="1" dirty="0">
                <a:latin typeface="Arial" panose="020B0604020202020204" pitchFamily="34" charset="0"/>
                <a:cs typeface="Arial" panose="020B0604020202020204" pitchFamily="34" charset="0"/>
              </a:rPr>
              <a:t>Punctuation marks such as periods, commas, and semicolons should appear after the parenthetical citation.</a:t>
            </a:r>
          </a:p>
          <a:p>
            <a:pPr marL="0" indent="0">
              <a:spcAft>
                <a:spcPts val="600"/>
              </a:spcAft>
              <a:buNone/>
            </a:pPr>
            <a:r>
              <a:rPr lang="en-US" altLang="en-US" b="1" dirty="0">
                <a:latin typeface="Arial" panose="020B0604020202020204" pitchFamily="34" charset="0"/>
                <a:cs typeface="Arial" panose="020B0604020202020204" pitchFamily="34" charset="0"/>
              </a:rPr>
              <a:t>	* APA – 40 words or less</a:t>
            </a:r>
          </a:p>
          <a:p>
            <a:pPr marL="457200" indent="-457200">
              <a:spcAft>
                <a:spcPts val="1200"/>
              </a:spcAft>
              <a:buFont typeface="Wingdings 2" panose="05020102010507070707" pitchFamily="18" charset="2"/>
              <a:buNone/>
            </a:pPr>
            <a:endParaRPr lang="en-CA" altLang="en-US"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678522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714375" y="785813"/>
            <a:ext cx="8101013" cy="571500"/>
          </a:xfrm>
        </p:spPr>
        <p:txBody>
          <a:bodyPr/>
          <a:lstStyle/>
          <a:p>
            <a:pPr marL="342900" indent="-342900"/>
            <a:br>
              <a:rPr lang="en-CA" altLang="en-US" sz="1700" b="1">
                <a:latin typeface="Arial" panose="020B0604020202020204" pitchFamily="34" charset="0"/>
                <a:cs typeface="Arial" panose="020B0604020202020204" pitchFamily="34" charset="0"/>
              </a:rPr>
            </a:br>
            <a:r>
              <a:rPr lang="en-CA" altLang="en-US" sz="4000" b="1">
                <a:solidFill>
                  <a:schemeClr val="accent1"/>
                </a:solidFill>
                <a:latin typeface="Arial" panose="020B0604020202020204" pitchFamily="34" charset="0"/>
                <a:cs typeface="Arial" panose="020B0604020202020204" pitchFamily="34" charset="0"/>
              </a:rPr>
              <a:t>Formatting Quotations (MLA)</a:t>
            </a:r>
            <a:endParaRPr lang="en-US" altLang="en-US" sz="4000" b="1">
              <a:solidFill>
                <a:schemeClr val="accent1"/>
              </a:solidFill>
              <a:latin typeface="Arial" panose="020B0604020202020204" pitchFamily="34" charset="0"/>
              <a:cs typeface="Arial" panose="020B0604020202020204" pitchFamily="34" charset="0"/>
            </a:endParaRPr>
          </a:p>
        </p:txBody>
      </p:sp>
      <p:sp>
        <p:nvSpPr>
          <p:cNvPr id="18435" name="Rectangle 1"/>
          <p:cNvSpPr>
            <a:spLocks noGrp="1" noChangeArrowheads="1"/>
          </p:cNvSpPr>
          <p:nvPr>
            <p:ph idx="1"/>
          </p:nvPr>
        </p:nvSpPr>
        <p:spPr>
          <a:xfrm>
            <a:off x="500063" y="1468680"/>
            <a:ext cx="8286750" cy="4789003"/>
          </a:xfrm>
        </p:spPr>
        <p:txBody>
          <a:bodyPr anchor="ctr">
            <a:spAutoFit/>
          </a:bodyPr>
          <a:lstStyle/>
          <a:p>
            <a:pPr marL="457200" indent="-457200">
              <a:spcAft>
                <a:spcPts val="600"/>
              </a:spcAft>
              <a:buFont typeface="Wingdings 2" panose="05020102010507070707" pitchFamily="18" charset="2"/>
              <a:buNone/>
            </a:pPr>
            <a:r>
              <a:rPr lang="en-US" altLang="en-US" sz="2800" b="1" dirty="0">
                <a:latin typeface="Arial" panose="020B0604020202020204" pitchFamily="34" charset="0"/>
                <a:cs typeface="Arial" panose="020B0604020202020204" pitchFamily="34" charset="0"/>
              </a:rPr>
              <a:t>Long quotations </a:t>
            </a:r>
            <a:r>
              <a:rPr lang="en-US" altLang="en-US" sz="2400" b="1" dirty="0">
                <a:latin typeface="Arial" panose="020B0604020202020204" pitchFamily="34" charset="0"/>
                <a:cs typeface="Arial" panose="020B0604020202020204" pitchFamily="34" charset="0"/>
              </a:rPr>
              <a:t>(more than four typed lines) *</a:t>
            </a:r>
          </a:p>
          <a:p>
            <a:pPr marL="530225" indent="-530225">
              <a:spcAft>
                <a:spcPts val="600"/>
              </a:spcAft>
              <a:buClr>
                <a:schemeClr val="tx1"/>
              </a:buClr>
              <a:buFont typeface="Wingdings" panose="05000000000000000000" pitchFamily="2" charset="2"/>
              <a:buChar char="Ø"/>
            </a:pPr>
            <a:r>
              <a:rPr lang="en-CA" altLang="en-US" sz="2800" b="1" dirty="0">
                <a:latin typeface="Arial" panose="020B0604020202020204" pitchFamily="34" charset="0"/>
                <a:cs typeface="Arial" panose="020B0604020202020204" pitchFamily="34" charset="0"/>
              </a:rPr>
              <a:t>in a free-standing block of text – no quotation marks</a:t>
            </a:r>
          </a:p>
          <a:p>
            <a:pPr marL="530225" indent="-530225">
              <a:spcAft>
                <a:spcPts val="600"/>
              </a:spcAft>
              <a:buClr>
                <a:schemeClr val="tx1"/>
              </a:buClr>
              <a:buFont typeface="Wingdings" panose="05000000000000000000" pitchFamily="2" charset="2"/>
              <a:buChar char="Ø"/>
            </a:pPr>
            <a:r>
              <a:rPr lang="en-CA" altLang="en-US" sz="2800" b="1" dirty="0">
                <a:latin typeface="Arial" panose="020B0604020202020204" pitchFamily="34" charset="0"/>
                <a:cs typeface="Arial" panose="020B0604020202020204" pitchFamily="34" charset="0"/>
              </a:rPr>
              <a:t>Entire quote indented one inch from the left margin</a:t>
            </a:r>
          </a:p>
          <a:p>
            <a:pPr marL="530225" indent="-530225">
              <a:spcAft>
                <a:spcPts val="600"/>
              </a:spcAft>
              <a:buClr>
                <a:schemeClr val="tx1"/>
              </a:buClr>
              <a:buFont typeface="Wingdings" panose="05000000000000000000" pitchFamily="2" charset="2"/>
              <a:buChar char="Ø"/>
            </a:pPr>
            <a:r>
              <a:rPr lang="en-CA" altLang="en-US" sz="2800" b="1" dirty="0">
                <a:latin typeface="Arial" panose="020B0604020202020204" pitchFamily="34" charset="0"/>
                <a:cs typeface="Arial" panose="020B0604020202020204" pitchFamily="34" charset="0"/>
              </a:rPr>
              <a:t>parenthetical citation after the closing punctuation mark</a:t>
            </a:r>
          </a:p>
          <a:p>
            <a:pPr marL="457200" indent="-457200">
              <a:spcAft>
                <a:spcPts val="1200"/>
              </a:spcAft>
              <a:buFont typeface="Wingdings 2" panose="05020102010507070707" pitchFamily="18" charset="2"/>
              <a:buNone/>
            </a:pPr>
            <a:endParaRPr lang="en-CA" altLang="en-US" b="1" dirty="0">
              <a:latin typeface="Arial" panose="020B0604020202020204" pitchFamily="34" charset="0"/>
              <a:cs typeface="Arial" panose="020B0604020202020204" pitchFamily="34" charset="0"/>
            </a:endParaRPr>
          </a:p>
          <a:p>
            <a:pPr marL="457200" indent="-457200">
              <a:spcAft>
                <a:spcPts val="1200"/>
              </a:spcAft>
              <a:buFont typeface="Wingdings 2" panose="05020102010507070707" pitchFamily="18" charset="2"/>
              <a:buNone/>
            </a:pPr>
            <a:r>
              <a:rPr lang="en-CA" altLang="en-US" b="1" dirty="0">
                <a:latin typeface="Arial" panose="020B0604020202020204" pitchFamily="34" charset="0"/>
                <a:cs typeface="Arial" panose="020B0604020202020204" pitchFamily="34" charset="0"/>
              </a:rPr>
              <a:t>* APA – more than 40 words</a:t>
            </a:r>
          </a:p>
        </p:txBody>
      </p:sp>
    </p:spTree>
    <p:extLst>
      <p:ext uri="{BB962C8B-B14F-4D97-AF65-F5344CB8AC3E}">
        <p14:creationId xmlns:p14="http://schemas.microsoft.com/office/powerpoint/2010/main" val="39751965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14375" y="857250"/>
            <a:ext cx="8143875" cy="8340745"/>
          </a:xfrm>
          <a:prstGeom prst="rect">
            <a:avLst/>
          </a:prstGeom>
          <a:noFill/>
        </p:spPr>
        <p:txBody>
          <a:bodyPr>
            <a:spAutoFit/>
          </a:bodyPr>
          <a:lstStyle/>
          <a:p>
            <a:pPr marL="6350" indent="-6350" fontAlgn="auto">
              <a:spcBef>
                <a:spcPts val="0"/>
              </a:spcBef>
              <a:spcAft>
                <a:spcPts val="0"/>
              </a:spcAft>
              <a:defRPr/>
            </a:pPr>
            <a:r>
              <a:rPr lang="en-GB" sz="1600" dirty="0">
                <a:latin typeface="+mn-lt"/>
                <a:cs typeface="+mn-cs"/>
              </a:rPr>
              <a:t>		</a:t>
            </a:r>
          </a:p>
          <a:p>
            <a:pPr marL="6350" indent="-6350" fontAlgn="auto">
              <a:spcBef>
                <a:spcPts val="0"/>
              </a:spcBef>
              <a:spcAft>
                <a:spcPts val="0"/>
              </a:spcAft>
              <a:defRPr/>
            </a:pPr>
            <a:endParaRPr lang="en-GB" sz="1600" dirty="0">
              <a:latin typeface="+mn-lt"/>
              <a:cs typeface="+mn-cs"/>
            </a:endParaRPr>
          </a:p>
          <a:p>
            <a:pPr marL="6350" indent="-6350" fontAlgn="auto">
              <a:spcBef>
                <a:spcPts val="0"/>
              </a:spcBef>
              <a:spcAft>
                <a:spcPts val="0"/>
              </a:spcAft>
              <a:defRPr/>
            </a:pPr>
            <a:endParaRPr lang="en-CA" sz="7200" dirty="0">
              <a:latin typeface="+mn-lt"/>
              <a:cs typeface="+mn-cs"/>
            </a:endParaRPr>
          </a:p>
          <a:p>
            <a:pPr marL="6350" indent="-6350" fontAlgn="auto">
              <a:spcBef>
                <a:spcPts val="0"/>
              </a:spcBef>
              <a:spcAft>
                <a:spcPts val="0"/>
              </a:spcAft>
              <a:defRPr/>
            </a:pPr>
            <a:r>
              <a:rPr lang="en-CA" sz="7200" dirty="0">
                <a:latin typeface="+mn-lt"/>
                <a:cs typeface="+mn-cs"/>
              </a:rPr>
              <a:t>Let’s look at an Example Page (MLA).</a:t>
            </a:r>
            <a:endParaRPr lang="en-GB" sz="7200" i="1" dirty="0">
              <a:latin typeface="+mn-lt"/>
              <a:cs typeface="+mn-cs"/>
            </a:endParaRPr>
          </a:p>
          <a:p>
            <a:pPr marL="6350" indent="-6350" fontAlgn="auto">
              <a:spcBef>
                <a:spcPts val="0"/>
              </a:spcBef>
              <a:spcAft>
                <a:spcPts val="0"/>
              </a:spcAft>
              <a:defRPr/>
            </a:pPr>
            <a:endParaRPr lang="en-GB" sz="7200" dirty="0">
              <a:latin typeface="+mn-lt"/>
              <a:cs typeface="+mn-cs"/>
            </a:endParaRPr>
          </a:p>
          <a:p>
            <a:pPr marL="893763" indent="-6350" fontAlgn="auto">
              <a:spcBef>
                <a:spcPts val="0"/>
              </a:spcBef>
              <a:spcAft>
                <a:spcPts val="0"/>
              </a:spcAft>
              <a:defRPr/>
            </a:pPr>
            <a:endParaRPr lang="en-GB" sz="7200" dirty="0">
              <a:latin typeface="+mn-lt"/>
              <a:cs typeface="+mn-cs"/>
            </a:endParaRPr>
          </a:p>
          <a:p>
            <a:pPr marL="893763" indent="-6350" fontAlgn="auto">
              <a:spcBef>
                <a:spcPts val="0"/>
              </a:spcBef>
              <a:spcAft>
                <a:spcPts val="0"/>
              </a:spcAft>
              <a:defRPr/>
            </a:pPr>
            <a:endParaRPr lang="en-CA" sz="7200" dirty="0">
              <a:latin typeface="+mn-lt"/>
              <a:cs typeface="+mn-cs"/>
            </a:endParaRPr>
          </a:p>
        </p:txBody>
      </p:sp>
    </p:spTree>
    <p:extLst>
      <p:ext uri="{BB962C8B-B14F-4D97-AF65-F5344CB8AC3E}">
        <p14:creationId xmlns:p14="http://schemas.microsoft.com/office/powerpoint/2010/main" val="26851589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0219" y="857250"/>
            <a:ext cx="8324229" cy="6355586"/>
          </a:xfrm>
          <a:prstGeom prst="rect">
            <a:avLst/>
          </a:prstGeom>
          <a:noFill/>
        </p:spPr>
        <p:txBody>
          <a:bodyPr wrap="square">
            <a:spAutoFit/>
          </a:bodyPr>
          <a:lstStyle/>
          <a:p>
            <a:pPr marL="176213" indent="-6350">
              <a:defRPr/>
            </a:pPr>
            <a:r>
              <a:rPr lang="en-GB" sz="1600" dirty="0">
                <a:latin typeface="Constantia" pitchFamily="18" charset="0"/>
                <a:cs typeface="Arial" charset="0"/>
              </a:rPr>
              <a:t>		</a:t>
            </a:r>
            <a:r>
              <a:rPr lang="en-GB" sz="1500" dirty="0">
                <a:latin typeface="Constantia" pitchFamily="18" charset="0"/>
                <a:cs typeface="Arial" charset="0"/>
              </a:rPr>
              <a:t>Since classical times, the relationship between good writing and effective historical representation has been a serious, sometimes problematic consideration.  In the first century AD, contending that the role of the historian </a:t>
            </a:r>
            <a:r>
              <a:rPr lang="en-GB" sz="1500" b="1" dirty="0">
                <a:latin typeface="Constantia" pitchFamily="18" charset="0"/>
                <a:cs typeface="Arial" charset="0"/>
              </a:rPr>
              <a:t>was “not to demonstrate or argue or persuade, but to narrate and to memorialize,” </a:t>
            </a:r>
            <a:r>
              <a:rPr lang="en-GB" sz="1500" dirty="0">
                <a:latin typeface="Constantia" pitchFamily="18" charset="0"/>
                <a:cs typeface="Arial" charset="0"/>
              </a:rPr>
              <a:t>Quintilian maintained that the historian was bound to </a:t>
            </a:r>
            <a:r>
              <a:rPr lang="en-GB" sz="1500" b="1" dirty="0">
                <a:latin typeface="Constantia" pitchFamily="18" charset="0"/>
                <a:cs typeface="Arial" charset="0"/>
              </a:rPr>
              <a:t>“employ unfamiliar expressions and bold figures” </a:t>
            </a:r>
            <a:r>
              <a:rPr lang="en-GB" sz="1500" dirty="0">
                <a:latin typeface="Constantia" pitchFamily="18" charset="0"/>
                <a:cs typeface="Arial" charset="0"/>
              </a:rPr>
              <a:t>in his work that would not be appropriate in more polemical writing.  Cicero before him also acknowledged the importance of </a:t>
            </a:r>
            <a:r>
              <a:rPr lang="en-GB" sz="1500" b="1" dirty="0">
                <a:latin typeface="Constantia" pitchFamily="18" charset="0"/>
                <a:cs typeface="Arial" charset="0"/>
              </a:rPr>
              <a:t>“style and presentation,” </a:t>
            </a:r>
            <a:r>
              <a:rPr lang="en-GB" sz="1500" dirty="0">
                <a:latin typeface="Constantia" pitchFamily="18" charset="0"/>
                <a:cs typeface="Arial" charset="0"/>
              </a:rPr>
              <a:t>but his emphasis was on the need for honesty and objectivity in historical writing.  Defining the historian </a:t>
            </a:r>
            <a:r>
              <a:rPr lang="en-GB" sz="1500" b="1" dirty="0">
                <a:latin typeface="Constantia" pitchFamily="18" charset="0"/>
                <a:cs typeface="Arial" charset="0"/>
              </a:rPr>
              <a:t>“as the impersonal mirror of reality,” </a:t>
            </a:r>
            <a:r>
              <a:rPr lang="en-GB" sz="1500" dirty="0">
                <a:latin typeface="Constantia" pitchFamily="18" charset="0"/>
                <a:cs typeface="Arial" charset="0"/>
              </a:rPr>
              <a:t>he demanded that </a:t>
            </a:r>
            <a:r>
              <a:rPr lang="en-GB" sz="1500" b="1" dirty="0">
                <a:latin typeface="Constantia" pitchFamily="18" charset="0"/>
                <a:cs typeface="Arial" charset="0"/>
              </a:rPr>
              <a:t>“the historian . . . say nothing false . . . [and] avoid partiality</a:t>
            </a:r>
            <a:r>
              <a:rPr lang="en-GB" sz="1500" dirty="0">
                <a:latin typeface="Constantia" pitchFamily="18" charset="0"/>
                <a:cs typeface="Arial" charset="0"/>
              </a:rPr>
              <a:t>” (</a:t>
            </a:r>
            <a:r>
              <a:rPr lang="en-GB" sz="1500" b="1" dirty="0">
                <a:latin typeface="Constantia" pitchFamily="18" charset="0"/>
                <a:cs typeface="Arial" charset="0"/>
              </a:rPr>
              <a:t>Gossman 3‑4</a:t>
            </a:r>
            <a:r>
              <a:rPr lang="en-GB" sz="1500" dirty="0">
                <a:latin typeface="Constantia" pitchFamily="18" charset="0"/>
                <a:cs typeface="Arial" charset="0"/>
              </a:rPr>
              <a:t>).  Similar thought prevailed during the Renaissance, when historical representation was considered a serious undertaking, the success of which could only be achieved through stylistic prowess.  For example, in his </a:t>
            </a:r>
            <a:r>
              <a:rPr lang="en-GB" sz="1500" u="sng" dirty="0">
                <a:latin typeface="Constantia" pitchFamily="18" charset="0"/>
                <a:cs typeface="Arial" charset="0"/>
              </a:rPr>
              <a:t>Lectures on Rhetoric</a:t>
            </a:r>
            <a:r>
              <a:rPr lang="en-GB" sz="1500" dirty="0">
                <a:latin typeface="Constantia" pitchFamily="18" charset="0"/>
                <a:cs typeface="Arial" charset="0"/>
              </a:rPr>
              <a:t> of 1783, Hugh </a:t>
            </a:r>
            <a:r>
              <a:rPr lang="en-GB" sz="1500" b="1" dirty="0">
                <a:latin typeface="Constantia" pitchFamily="18" charset="0"/>
                <a:cs typeface="Arial" charset="0"/>
              </a:rPr>
              <a:t>Blair</a:t>
            </a:r>
            <a:r>
              <a:rPr lang="en-GB" sz="1500" dirty="0">
                <a:latin typeface="Constantia" pitchFamily="18" charset="0"/>
                <a:cs typeface="Arial" charset="0"/>
              </a:rPr>
              <a:t> maintained:</a:t>
            </a:r>
          </a:p>
          <a:p>
            <a:pPr marL="6350" indent="-6350">
              <a:defRPr/>
            </a:pPr>
            <a:endParaRPr lang="en-CA" sz="1500" dirty="0">
              <a:latin typeface="Constantia" pitchFamily="18" charset="0"/>
              <a:cs typeface="Arial" charset="0"/>
            </a:endParaRPr>
          </a:p>
          <a:p>
            <a:pPr marL="711200" indent="-6350">
              <a:defRPr/>
            </a:pPr>
            <a:r>
              <a:rPr lang="en-GB" sz="1500" dirty="0">
                <a:latin typeface="Constantia" pitchFamily="18" charset="0"/>
                <a:cs typeface="Arial" charset="0"/>
              </a:rPr>
              <a:t>	an Historian may possess these qualities of being perspicuous, distinct, and grave, and may notwithstanding be a dull Writer: in which case, we shall reap little benefit from his labours.  We will read him without pleasure; or, most probably, we shall soon give over to read him at all.  He must study to render his narration interesting;  which is the quality that chiefly distinguishes a Writer of genius and eloquence.  (</a:t>
            </a:r>
            <a:r>
              <a:rPr lang="en-GB" sz="1500" b="1" dirty="0">
                <a:latin typeface="Constantia" pitchFamily="18" charset="0"/>
                <a:cs typeface="Arial" charset="0"/>
              </a:rPr>
              <a:t>274</a:t>
            </a:r>
            <a:r>
              <a:rPr lang="en-GB" sz="1500" dirty="0">
                <a:latin typeface="Constantia" pitchFamily="18" charset="0"/>
                <a:cs typeface="Arial" charset="0"/>
              </a:rPr>
              <a:t>)</a:t>
            </a:r>
          </a:p>
          <a:p>
            <a:pPr marL="6350" indent="-6350">
              <a:defRPr/>
            </a:pPr>
            <a:endParaRPr lang="en-GB" sz="1500" dirty="0">
              <a:latin typeface="Constantia" pitchFamily="18" charset="0"/>
              <a:cs typeface="Arial" charset="0"/>
            </a:endParaRPr>
          </a:p>
          <a:p>
            <a:pPr marL="6350" indent="-6350">
              <a:defRPr/>
            </a:pPr>
            <a:endParaRPr lang="en-GB" sz="1500" dirty="0">
              <a:latin typeface="Constantia" pitchFamily="18" charset="0"/>
              <a:cs typeface="Arial" charset="0"/>
            </a:endParaRPr>
          </a:p>
          <a:p>
            <a:pPr marL="6350" indent="-6350">
              <a:defRPr/>
            </a:pPr>
            <a:r>
              <a:rPr lang="en-GB" sz="1500" b="1" dirty="0"/>
              <a:t>[</a:t>
            </a:r>
            <a:r>
              <a:rPr lang="en-GB" sz="1500" b="1" i="1" dirty="0"/>
              <a:t>bold – for emphasis]</a:t>
            </a:r>
          </a:p>
          <a:p>
            <a:pPr marL="6350" indent="-6350">
              <a:defRPr/>
            </a:pPr>
            <a:r>
              <a:rPr lang="en-GB" sz="1500" b="1" i="1" dirty="0"/>
              <a:t>[direct quotes integrated into text – within quotation marks (less than 4 lines)]</a:t>
            </a:r>
          </a:p>
          <a:p>
            <a:pPr marL="6350" indent="-6350">
              <a:defRPr/>
            </a:pPr>
            <a:r>
              <a:rPr lang="en-GB" sz="1500" b="1" i="1" dirty="0"/>
              <a:t>[direct quote – more than 4 lines – author identified in text – only page number in parenthesis]</a:t>
            </a:r>
          </a:p>
          <a:p>
            <a:pPr marL="6350" indent="-6350">
              <a:defRPr/>
            </a:pPr>
            <a:endParaRPr lang="en-GB" sz="1500" dirty="0">
              <a:latin typeface="Constantia" pitchFamily="18" charset="0"/>
              <a:cs typeface="Arial" charset="0"/>
            </a:endParaRPr>
          </a:p>
          <a:p>
            <a:pPr marL="6350" indent="-6350">
              <a:defRPr/>
            </a:pPr>
            <a:endParaRPr lang="en-GB" sz="1500" dirty="0">
              <a:latin typeface="Constantia" pitchFamily="18" charset="0"/>
              <a:cs typeface="Arial" charset="0"/>
            </a:endParaRPr>
          </a:p>
          <a:p>
            <a:pPr marL="6350" indent="-6350">
              <a:defRPr/>
            </a:pPr>
            <a:endParaRPr lang="en-CA" sz="1600" dirty="0">
              <a:latin typeface="Constantia" pitchFamily="18" charset="0"/>
              <a:cs typeface="Arial" charset="0"/>
            </a:endParaRPr>
          </a:p>
        </p:txBody>
      </p:sp>
    </p:spTree>
    <p:extLst>
      <p:ext uri="{BB962C8B-B14F-4D97-AF65-F5344CB8AC3E}">
        <p14:creationId xmlns:p14="http://schemas.microsoft.com/office/powerpoint/2010/main" val="26880797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685800" y="692696"/>
            <a:ext cx="8101013" cy="571500"/>
          </a:xfrm>
        </p:spPr>
        <p:txBody>
          <a:bodyPr/>
          <a:lstStyle/>
          <a:p>
            <a:pPr marL="342900" indent="-342900"/>
            <a:br>
              <a:rPr lang="en-CA" altLang="en-US" sz="1700" b="1" dirty="0">
                <a:latin typeface="Arial" panose="020B0604020202020204" pitchFamily="34" charset="0"/>
                <a:cs typeface="Arial" panose="020B0604020202020204" pitchFamily="34" charset="0"/>
              </a:rPr>
            </a:br>
            <a:r>
              <a:rPr lang="en-US" altLang="en-US" sz="3600" b="1" dirty="0">
                <a:latin typeface="Arial" panose="020B0604020202020204" pitchFamily="34" charset="0"/>
                <a:cs typeface="Arial" panose="020B0604020202020204" pitchFamily="34" charset="0"/>
              </a:rPr>
              <a:t> </a:t>
            </a:r>
            <a:r>
              <a:rPr lang="en-CA" altLang="en-US" sz="3600" b="1" dirty="0">
                <a:latin typeface="Arial" panose="020B0604020202020204" pitchFamily="34" charset="0"/>
                <a:cs typeface="Arial" panose="020B0604020202020204" pitchFamily="34" charset="0"/>
              </a:rPr>
              <a:t>How referenced in “works cited”</a:t>
            </a:r>
            <a:endParaRPr lang="en-US" altLang="en-US" sz="3600" b="1" dirty="0">
              <a:latin typeface="Arial" panose="020B0604020202020204" pitchFamily="34" charset="0"/>
              <a:cs typeface="Arial" panose="020B0604020202020204" pitchFamily="34" charset="0"/>
            </a:endParaRPr>
          </a:p>
        </p:txBody>
      </p:sp>
      <p:sp>
        <p:nvSpPr>
          <p:cNvPr id="11267" name="Rectangle 1"/>
          <p:cNvSpPr>
            <a:spLocks noGrp="1" noChangeArrowheads="1"/>
          </p:cNvSpPr>
          <p:nvPr>
            <p:ph idx="1"/>
          </p:nvPr>
        </p:nvSpPr>
        <p:spPr>
          <a:xfrm>
            <a:off x="500063" y="1412776"/>
            <a:ext cx="8286750" cy="5130635"/>
          </a:xfrm>
        </p:spPr>
        <p:txBody>
          <a:bodyPr rtlCol="0" anchor="ctr">
            <a:spAutoFit/>
          </a:bodyPr>
          <a:lstStyle/>
          <a:p>
            <a:pPr marL="371475" indent="-371475" fontAlgn="auto">
              <a:lnSpc>
                <a:spcPct val="150000"/>
              </a:lnSpc>
              <a:spcAft>
                <a:spcPts val="0"/>
              </a:spcAft>
              <a:buFont typeface="Wingdings 2" panose="05020102010507070707" pitchFamily="18" charset="2"/>
              <a:buNone/>
              <a:defRPr/>
            </a:pPr>
            <a:r>
              <a:rPr lang="en-CA" sz="1800" dirty="0"/>
              <a:t>Blair, Hugh.  </a:t>
            </a:r>
            <a:r>
              <a:rPr lang="en-CA" sz="1800" i="1" dirty="0"/>
              <a:t>Lectures on Rhetoric and Belles Lettres</a:t>
            </a:r>
            <a:r>
              <a:rPr lang="en-CA" sz="1800" dirty="0"/>
              <a:t>.  London: W Strahan and T. Cadell, 1783. Print</a:t>
            </a:r>
          </a:p>
          <a:p>
            <a:pPr marL="371475" indent="-371475" fontAlgn="auto">
              <a:lnSpc>
                <a:spcPct val="150000"/>
              </a:lnSpc>
              <a:spcAft>
                <a:spcPts val="0"/>
              </a:spcAft>
              <a:buNone/>
              <a:defRPr/>
            </a:pPr>
            <a:r>
              <a:rPr lang="en-CA" sz="1800" dirty="0">
                <a:cs typeface="Arial" charset="0"/>
              </a:rPr>
              <a:t>Canary, Robert H.  and Henry </a:t>
            </a:r>
            <a:r>
              <a:rPr lang="en-CA" sz="1800" dirty="0" err="1">
                <a:cs typeface="Arial" charset="0"/>
              </a:rPr>
              <a:t>Kozicki</a:t>
            </a:r>
            <a:r>
              <a:rPr lang="en-CA" sz="1800" dirty="0">
                <a:cs typeface="Arial" charset="0"/>
              </a:rPr>
              <a:t>. Eds. </a:t>
            </a:r>
            <a:r>
              <a:rPr lang="en-CA" sz="1800" i="1" dirty="0">
                <a:cs typeface="Arial" charset="0"/>
              </a:rPr>
              <a:t>The Writing of History: Literary Form and Historical Understanding. </a:t>
            </a:r>
            <a:r>
              <a:rPr lang="en-CA" sz="1800" dirty="0">
                <a:cs typeface="Arial" charset="0"/>
              </a:rPr>
              <a:t>Madison: U of Wisconsin P, 1978. </a:t>
            </a:r>
          </a:p>
          <a:p>
            <a:pPr marL="371475" indent="-371475" fontAlgn="auto">
              <a:lnSpc>
                <a:spcPct val="150000"/>
              </a:lnSpc>
              <a:spcAft>
                <a:spcPts val="0"/>
              </a:spcAft>
              <a:buFont typeface="Wingdings 2" panose="05020102010507070707" pitchFamily="18" charset="2"/>
              <a:buNone/>
              <a:defRPr/>
            </a:pPr>
            <a:r>
              <a:rPr lang="en-CA" sz="1800" dirty="0" err="1"/>
              <a:t>Gossman</a:t>
            </a:r>
            <a:r>
              <a:rPr lang="en-CA" sz="1800" dirty="0"/>
              <a:t>, Lionel. “History and Literature: Reproduction or Signification.”  </a:t>
            </a:r>
            <a:r>
              <a:rPr lang="en-CA" sz="1800" i="1" dirty="0"/>
              <a:t>The Writing of History:  Literary Form and Historical Understanding</a:t>
            </a:r>
            <a:r>
              <a:rPr lang="en-CA" sz="1800" dirty="0"/>
              <a:t>.  Ed. Robert H. Canary and Henry Kozicki.  Madison: U of Wisconsin P, 1978.  3-40. Print</a:t>
            </a:r>
          </a:p>
          <a:p>
            <a:pPr marL="371475" indent="-371475" fontAlgn="auto">
              <a:lnSpc>
                <a:spcPct val="150000"/>
              </a:lnSpc>
              <a:spcAft>
                <a:spcPts val="0"/>
              </a:spcAft>
              <a:buFont typeface="Wingdings 2" panose="05020102010507070707" pitchFamily="18" charset="2"/>
              <a:buNone/>
              <a:defRPr/>
            </a:pPr>
            <a:endParaRPr lang="en-CA" sz="2000" dirty="0"/>
          </a:p>
          <a:p>
            <a:pPr marL="371475" indent="-6350" fontAlgn="auto">
              <a:spcAft>
                <a:spcPts val="0"/>
              </a:spcAft>
              <a:buFont typeface="Wingdings 2" panose="05020102010507070707" pitchFamily="18" charset="2"/>
              <a:buNone/>
              <a:defRPr/>
            </a:pPr>
            <a:r>
              <a:rPr lang="en-CA" sz="1600" b="1" i="1" dirty="0"/>
              <a:t>Note 1: article title within quotation marks; title book (periodical) italicized]</a:t>
            </a:r>
          </a:p>
          <a:p>
            <a:pPr marL="371475" indent="-6350" fontAlgn="auto">
              <a:spcAft>
                <a:spcPts val="0"/>
              </a:spcAft>
              <a:buNone/>
              <a:defRPr/>
            </a:pPr>
            <a:r>
              <a:rPr lang="en-CA" sz="1600" b="1" i="1" dirty="0"/>
              <a:t>Note 2:  </a:t>
            </a:r>
            <a:r>
              <a:rPr lang="en-CA" sz="1600" b="1" i="1" dirty="0" err="1"/>
              <a:t>Gossman</a:t>
            </a:r>
            <a:r>
              <a:rPr lang="en-CA" sz="1600" b="1" i="1" dirty="0"/>
              <a:t> – an essay in a collection with editors (</a:t>
            </a:r>
            <a:r>
              <a:rPr lang="en-CA" sz="1600" dirty="0">
                <a:cs typeface="Arial" charset="0"/>
              </a:rPr>
              <a:t>Canary, Robert H.  and Henry </a:t>
            </a:r>
            <a:r>
              <a:rPr lang="en-CA" sz="1600" dirty="0" err="1">
                <a:cs typeface="Arial" charset="0"/>
              </a:rPr>
              <a:t>Kozicki</a:t>
            </a:r>
            <a:r>
              <a:rPr lang="en-CA" sz="1600" dirty="0">
                <a:cs typeface="Arial" charset="0"/>
              </a:rPr>
              <a:t>. Eds.)</a:t>
            </a:r>
            <a:r>
              <a:rPr lang="en-CA" sz="1600" b="1" i="1" dirty="0"/>
              <a:t>  Collection needs to be cited in list of works.</a:t>
            </a:r>
          </a:p>
          <a:p>
            <a:pPr marL="6350" indent="-6350" fontAlgn="auto">
              <a:spcAft>
                <a:spcPts val="0"/>
              </a:spcAft>
              <a:buFont typeface="Wingdings 2" panose="05020102010507070707" pitchFamily="18" charset="2"/>
              <a:buNone/>
              <a:defRPr/>
            </a:pPr>
            <a:endParaRPr lang="en-US" sz="3000" b="1" dirty="0">
              <a:latin typeface="Arial" charset="0"/>
              <a:cs typeface="Arial" charset="0"/>
            </a:endParaRPr>
          </a:p>
        </p:txBody>
      </p:sp>
    </p:spTree>
    <p:extLst>
      <p:ext uri="{BB962C8B-B14F-4D97-AF65-F5344CB8AC3E}">
        <p14:creationId xmlns:p14="http://schemas.microsoft.com/office/powerpoint/2010/main" val="37114400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500063" y="428625"/>
            <a:ext cx="8183562" cy="1050925"/>
          </a:xfrm>
        </p:spPr>
        <p:txBody>
          <a:bodyPr/>
          <a:lstStyle/>
          <a:p>
            <a:pPr eaLnBrk="1" hangingPunct="1">
              <a:defRPr/>
            </a:pPr>
            <a:r>
              <a:rPr lang="en-CA" b="1" dirty="0">
                <a:solidFill>
                  <a:schemeClr val="bg2">
                    <a:lumMod val="50000"/>
                  </a:schemeClr>
                </a:solidFill>
              </a:rPr>
              <a:t>Administrative Information</a:t>
            </a:r>
          </a:p>
        </p:txBody>
      </p:sp>
      <p:sp>
        <p:nvSpPr>
          <p:cNvPr id="6147" name="Content Placeholder 2"/>
          <p:cNvSpPr>
            <a:spLocks noGrp="1"/>
          </p:cNvSpPr>
          <p:nvPr>
            <p:ph idx="1"/>
          </p:nvPr>
        </p:nvSpPr>
        <p:spPr>
          <a:xfrm>
            <a:off x="454025" y="1479550"/>
            <a:ext cx="8229600" cy="4525963"/>
          </a:xfrm>
        </p:spPr>
        <p:txBody>
          <a:bodyPr/>
          <a:lstStyle/>
          <a:p>
            <a:pPr marL="231775" indent="-231775" eaLnBrk="1" hangingPunct="1">
              <a:spcBef>
                <a:spcPts val="0"/>
              </a:spcBef>
              <a:buFont typeface="Wingdings 2" panose="05020102010507070707" pitchFamily="18" charset="2"/>
              <a:buNone/>
            </a:pPr>
            <a:endParaRPr lang="en-CA" altLang="en-US" sz="2300" b="1" dirty="0">
              <a:latin typeface="Arial" panose="020B0604020202020204" pitchFamily="34" charset="0"/>
              <a:cs typeface="Arial" panose="020B0604020202020204" pitchFamily="34" charset="0"/>
            </a:endParaRPr>
          </a:p>
          <a:p>
            <a:pPr marL="231775" indent="-231775" eaLnBrk="1" hangingPunct="1">
              <a:spcBef>
                <a:spcPts val="0"/>
              </a:spcBef>
              <a:buFont typeface="Wingdings 2" panose="05020102010507070707" pitchFamily="18" charset="2"/>
              <a:buNone/>
            </a:pPr>
            <a:r>
              <a:rPr lang="en-CA" altLang="en-US" sz="2300" b="1" dirty="0">
                <a:latin typeface="Arial" panose="020B0604020202020204" pitchFamily="34" charset="0"/>
                <a:cs typeface="Arial" panose="020B0604020202020204" pitchFamily="34" charset="0"/>
              </a:rPr>
              <a:t>Bibliography Assignment and quizzes returned at the end of the class.</a:t>
            </a:r>
          </a:p>
          <a:p>
            <a:pPr marL="231775" indent="-231775" eaLnBrk="1" hangingPunct="1">
              <a:spcBef>
                <a:spcPts val="0"/>
              </a:spcBef>
              <a:buNone/>
            </a:pPr>
            <a:r>
              <a:rPr lang="en-CA" altLang="en-US" sz="2300" b="1" dirty="0">
                <a:latin typeface="Arial" panose="020B0604020202020204" pitchFamily="34" charset="0"/>
                <a:cs typeface="Arial" panose="020B0604020202020204" pitchFamily="34" charset="0"/>
              </a:rPr>
              <a:t>Marking approach for both will  discussed at next lecture – Nov. 6</a:t>
            </a:r>
          </a:p>
          <a:p>
            <a:pPr marL="231775" indent="-231775" eaLnBrk="1" hangingPunct="1">
              <a:spcBef>
                <a:spcPts val="0"/>
              </a:spcBef>
              <a:buFont typeface="Wingdings 2" panose="05020102010507070707" pitchFamily="18" charset="2"/>
              <a:buNone/>
            </a:pPr>
            <a:endParaRPr lang="en-CA" altLang="en-US" sz="1600" b="1" dirty="0">
              <a:latin typeface="Arial" panose="020B0604020202020204" pitchFamily="34" charset="0"/>
              <a:cs typeface="Arial" panose="020B0604020202020204" pitchFamily="34" charset="0"/>
            </a:endParaRPr>
          </a:p>
          <a:p>
            <a:pPr marL="231775" indent="-231775" eaLnBrk="1" hangingPunct="1">
              <a:spcBef>
                <a:spcPts val="0"/>
              </a:spcBef>
              <a:buNone/>
            </a:pPr>
            <a:r>
              <a:rPr lang="en-CA" altLang="en-US" sz="2400" b="1" dirty="0">
                <a:latin typeface="Arial" panose="020B0604020202020204" pitchFamily="34" charset="0"/>
                <a:cs typeface="Arial" panose="020B0604020202020204" pitchFamily="34" charset="0"/>
              </a:rPr>
              <a:t>Discussion groups this week – another open session – to discuss Report Proposal – or any other matter</a:t>
            </a:r>
            <a:endParaRPr lang="en-CA" sz="2400" dirty="0">
              <a:latin typeface="Arial" pitchFamily="34" charset="0"/>
              <a:cs typeface="Arial" pitchFamily="34" charset="0"/>
            </a:endParaRPr>
          </a:p>
          <a:p>
            <a:pPr marL="231775" indent="-231775" eaLnBrk="1" hangingPunct="1">
              <a:lnSpc>
                <a:spcPct val="110000"/>
              </a:lnSpc>
              <a:buFont typeface="Wingdings 2" panose="05020102010507070707" pitchFamily="18" charset="2"/>
              <a:buNone/>
            </a:pPr>
            <a:endParaRPr lang="en-CA" altLang="en-US" sz="2300" b="1" dirty="0">
              <a:latin typeface="Arial" panose="020B0604020202020204" pitchFamily="34" charset="0"/>
              <a:cs typeface="Arial" panose="020B0604020202020204" pitchFamily="34" charset="0"/>
            </a:endParaRPr>
          </a:p>
          <a:p>
            <a:pPr marL="231775" indent="-231775" eaLnBrk="1" hangingPunct="1">
              <a:lnSpc>
                <a:spcPct val="110000"/>
              </a:lnSpc>
              <a:buFont typeface="Wingdings 2" panose="05020102010507070707" pitchFamily="18" charset="2"/>
              <a:buNone/>
            </a:pPr>
            <a:endParaRPr lang="en-CA" altLang="en-US" sz="2300" b="1" dirty="0">
              <a:solidFill>
                <a:srgbClr val="FF0000"/>
              </a:solidFill>
              <a:latin typeface="Arial" panose="020B0604020202020204" pitchFamily="34" charset="0"/>
              <a:cs typeface="Arial" panose="020B0604020202020204" pitchFamily="34" charset="0"/>
            </a:endParaRPr>
          </a:p>
          <a:p>
            <a:pPr marL="231775" indent="-231775" eaLnBrk="1" hangingPunct="1">
              <a:lnSpc>
                <a:spcPct val="110000"/>
              </a:lnSpc>
              <a:buFont typeface="Arial" panose="020B0604020202020204" pitchFamily="34" charset="0"/>
              <a:buChar char="•"/>
            </a:pPr>
            <a:endParaRPr lang="en-CA" altLang="en-US" sz="3200" b="1" dirty="0">
              <a:solidFill>
                <a:srgbClr val="FF0000"/>
              </a:solidFill>
              <a:latin typeface="Arial" panose="020B0604020202020204" pitchFamily="34" charset="0"/>
              <a:cs typeface="Arial" panose="020B0604020202020204" pitchFamily="34" charset="0"/>
            </a:endParaRPr>
          </a:p>
          <a:p>
            <a:pPr marL="231775" indent="-231775" eaLnBrk="1" hangingPunct="1">
              <a:lnSpc>
                <a:spcPct val="110000"/>
              </a:lnSpc>
              <a:buFont typeface="Wingdings 2" panose="05020102010507070707" pitchFamily="18" charset="2"/>
              <a:buNone/>
            </a:pPr>
            <a:endParaRPr lang="en-CA" altLang="en-US" sz="3200" b="1" dirty="0">
              <a:latin typeface="Arial" panose="020B0604020202020204" pitchFamily="34" charset="0"/>
              <a:cs typeface="Arial" panose="020B0604020202020204" pitchFamily="34" charset="0"/>
            </a:endParaRPr>
          </a:p>
          <a:p>
            <a:pPr marL="290513" lvl="1" indent="0" algn="r" eaLnBrk="1" hangingPunct="1">
              <a:lnSpc>
                <a:spcPct val="110000"/>
              </a:lnSpc>
              <a:buFont typeface="Arial" panose="020B0604020202020204" pitchFamily="34" charset="0"/>
              <a:buNone/>
            </a:pPr>
            <a:endParaRPr lang="en-US" altLang="en-US" sz="3200" b="1" dirty="0">
              <a:latin typeface="Arial" panose="020B0604020202020204" pitchFamily="34" charset="0"/>
              <a:cs typeface="Arial" panose="020B0604020202020204" pitchFamily="34" charset="0"/>
            </a:endParaRPr>
          </a:p>
          <a:p>
            <a:pPr marL="231775" indent="-231775" eaLnBrk="1" hangingPunct="1">
              <a:buFont typeface="Arial" panose="020B0604020202020204" pitchFamily="34" charset="0"/>
              <a:buChar char="•"/>
            </a:pPr>
            <a:endParaRPr lang="en-CA" altLang="en-US" dirty="0"/>
          </a:p>
        </p:txBody>
      </p:sp>
    </p:spTree>
    <p:extLst>
      <p:ext uri="{BB962C8B-B14F-4D97-AF65-F5344CB8AC3E}">
        <p14:creationId xmlns:p14="http://schemas.microsoft.com/office/powerpoint/2010/main" val="41224166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714375" y="785813"/>
            <a:ext cx="8101013" cy="571500"/>
          </a:xfrm>
        </p:spPr>
        <p:txBody>
          <a:bodyPr/>
          <a:lstStyle/>
          <a:p>
            <a:pPr marL="4763" indent="22225"/>
            <a:br>
              <a:rPr lang="en-CA" altLang="en-US" sz="1700" b="1">
                <a:latin typeface="Arial" panose="020B0604020202020204" pitchFamily="34" charset="0"/>
                <a:cs typeface="Arial" panose="020B0604020202020204" pitchFamily="34" charset="0"/>
              </a:rPr>
            </a:br>
            <a:r>
              <a:rPr lang="en-US" altLang="en-US" sz="3600" b="1">
                <a:latin typeface="Arial" panose="020B0604020202020204" pitchFamily="34" charset="0"/>
                <a:cs typeface="Arial" panose="020B0604020202020204" pitchFamily="34" charset="0"/>
              </a:rPr>
              <a:t> </a:t>
            </a:r>
            <a:r>
              <a:rPr lang="en-CA" altLang="en-US" sz="3600" b="1">
                <a:latin typeface="Arial" panose="020B0604020202020204" pitchFamily="34" charset="0"/>
                <a:cs typeface="Arial" panose="020B0604020202020204" pitchFamily="34" charset="0"/>
              </a:rPr>
              <a:t>Multiple references by single author</a:t>
            </a:r>
            <a:endParaRPr lang="en-US" altLang="en-US" sz="3600" b="1">
              <a:latin typeface="Arial" panose="020B0604020202020204" pitchFamily="34" charset="0"/>
              <a:cs typeface="Arial" panose="020B0604020202020204" pitchFamily="34" charset="0"/>
            </a:endParaRPr>
          </a:p>
        </p:txBody>
      </p:sp>
      <p:sp>
        <p:nvSpPr>
          <p:cNvPr id="11267" name="Rectangle 1"/>
          <p:cNvSpPr>
            <a:spLocks noGrp="1" noChangeArrowheads="1"/>
          </p:cNvSpPr>
          <p:nvPr>
            <p:ph idx="1"/>
          </p:nvPr>
        </p:nvSpPr>
        <p:spPr>
          <a:xfrm>
            <a:off x="468313" y="1271313"/>
            <a:ext cx="8286750" cy="4856714"/>
          </a:xfrm>
        </p:spPr>
        <p:txBody>
          <a:bodyPr anchor="ctr">
            <a:spAutoFit/>
          </a:bodyPr>
          <a:lstStyle/>
          <a:p>
            <a:pPr marL="6350" indent="-6350">
              <a:buFont typeface="Wingdings 2" panose="05020102010507070707" pitchFamily="18" charset="2"/>
              <a:buNone/>
              <a:defRPr/>
            </a:pPr>
            <a:r>
              <a:rPr lang="en-GB" sz="2800" b="1" dirty="0">
                <a:latin typeface="Arial" charset="0"/>
                <a:cs typeface="Arial" charset="0"/>
              </a:rPr>
              <a:t>In-text</a:t>
            </a:r>
          </a:p>
          <a:p>
            <a:pPr marL="530225" indent="-530225">
              <a:buClr>
                <a:schemeClr val="tx1"/>
              </a:buClr>
              <a:buFont typeface="Wingdings" panose="05000000000000000000" pitchFamily="2" charset="2"/>
              <a:buChar char="ü"/>
              <a:defRPr/>
            </a:pPr>
            <a:r>
              <a:rPr lang="en-US" sz="2000" dirty="0">
                <a:latin typeface="Arial" charset="0"/>
                <a:cs typeface="Arial" charset="0"/>
              </a:rPr>
              <a:t>Include a </a:t>
            </a:r>
            <a:r>
              <a:rPr lang="en-US" sz="2000" b="1" dirty="0">
                <a:solidFill>
                  <a:srgbClr val="FF0000"/>
                </a:solidFill>
                <a:latin typeface="Arial" charset="0"/>
                <a:cs typeface="Arial" charset="0"/>
              </a:rPr>
              <a:t>shortened title </a:t>
            </a:r>
            <a:r>
              <a:rPr lang="en-US" sz="2000" dirty="0">
                <a:latin typeface="Arial" charset="0"/>
                <a:cs typeface="Arial" charset="0"/>
              </a:rPr>
              <a:t>of the particular reference work</a:t>
            </a:r>
          </a:p>
          <a:p>
            <a:pPr marL="530225" indent="-530225">
              <a:buClr>
                <a:schemeClr val="tx1"/>
              </a:buClr>
              <a:buFont typeface="Wingdings" panose="05000000000000000000" pitchFamily="2" charset="2"/>
              <a:buChar char="ü"/>
              <a:defRPr/>
            </a:pPr>
            <a:r>
              <a:rPr lang="en-US" sz="2000" dirty="0">
                <a:latin typeface="Arial" charset="0"/>
                <a:cs typeface="Arial" charset="0"/>
              </a:rPr>
              <a:t>titles of books in italics - titles of articles in quotation marks</a:t>
            </a:r>
          </a:p>
          <a:p>
            <a:pPr marL="530225" indent="-530225">
              <a:buClr>
                <a:schemeClr val="tx1"/>
              </a:buClr>
              <a:buFont typeface="Wingdings" panose="05000000000000000000" pitchFamily="2" charset="2"/>
              <a:buChar char="ü"/>
              <a:defRPr/>
            </a:pPr>
            <a:r>
              <a:rPr lang="en-US" sz="2000" dirty="0">
                <a:latin typeface="Arial" charset="0"/>
                <a:cs typeface="Arial" charset="0"/>
              </a:rPr>
              <a:t>If the author's name is required in parenthetical citation (i.e. not mentioned in the text), format is author's surname followed by a comma, followed by shorted title.</a:t>
            </a:r>
          </a:p>
          <a:p>
            <a:pPr marL="6350" indent="-6350">
              <a:buFont typeface="Wingdings 2" panose="05020102010507070707" pitchFamily="18" charset="2"/>
              <a:buNone/>
              <a:defRPr/>
            </a:pPr>
            <a:endParaRPr lang="en-US" sz="2000" dirty="0">
              <a:latin typeface="Arial" charset="0"/>
              <a:cs typeface="Arial" charset="0"/>
            </a:endParaRPr>
          </a:p>
          <a:p>
            <a:pPr marL="6350" indent="-6350">
              <a:buFont typeface="Wingdings 2" panose="05020102010507070707" pitchFamily="18" charset="2"/>
              <a:buNone/>
              <a:defRPr/>
            </a:pPr>
            <a:r>
              <a:rPr lang="en-US" sz="2000" b="1" dirty="0">
                <a:latin typeface="Arial" charset="0"/>
                <a:cs typeface="Arial" charset="0"/>
              </a:rPr>
              <a:t>In </a:t>
            </a:r>
            <a:r>
              <a:rPr lang="en-US" sz="2800" b="1" dirty="0">
                <a:latin typeface="Arial" charset="0"/>
                <a:cs typeface="Arial" charset="0"/>
              </a:rPr>
              <a:t>works cited</a:t>
            </a:r>
          </a:p>
          <a:p>
            <a:pPr marL="530225" indent="-530225">
              <a:buClr>
                <a:schemeClr val="tx1"/>
              </a:buClr>
              <a:buFont typeface="Wingdings 2" panose="05020102010507070707" pitchFamily="18" charset="2"/>
              <a:buChar char="P"/>
              <a:defRPr/>
            </a:pPr>
            <a:r>
              <a:rPr lang="en-US" sz="2000" dirty="0">
                <a:latin typeface="Arial" charset="0"/>
                <a:cs typeface="Arial" charset="0"/>
              </a:rPr>
              <a:t>Works listed alphabetically by title (ignoring articles [A, An, and The])</a:t>
            </a:r>
          </a:p>
          <a:p>
            <a:pPr marL="530225" indent="-530225">
              <a:buClr>
                <a:schemeClr val="tx1"/>
              </a:buClr>
              <a:buFont typeface="Wingdings 2" panose="05020102010507070707" pitchFamily="18" charset="2"/>
              <a:buChar char="P"/>
              <a:defRPr/>
            </a:pPr>
            <a:r>
              <a:rPr lang="en-US" sz="2000" dirty="0">
                <a:latin typeface="Arial" charset="0"/>
                <a:cs typeface="Arial" charset="0"/>
              </a:rPr>
              <a:t>author’s name in first entry only (last name, first name format )</a:t>
            </a:r>
          </a:p>
          <a:p>
            <a:pPr marL="530225" indent="-530225">
              <a:buClr>
                <a:schemeClr val="tx1"/>
              </a:buClr>
              <a:buFont typeface="Wingdings 2" panose="05020102010507070707" pitchFamily="18" charset="2"/>
              <a:buChar char="P"/>
              <a:defRPr/>
            </a:pPr>
            <a:r>
              <a:rPr lang="en-US" sz="2000" dirty="0">
                <a:latin typeface="Arial" charset="0"/>
                <a:cs typeface="Arial" charset="0"/>
              </a:rPr>
              <a:t>subsequent entry by the same author, use three hyphens and a period</a:t>
            </a:r>
            <a:endParaRPr lang="en-US" sz="2000" b="1" dirty="0">
              <a:latin typeface="Arial" charset="0"/>
              <a:cs typeface="Arial" charset="0"/>
            </a:endParaRPr>
          </a:p>
        </p:txBody>
      </p:sp>
    </p:spTree>
    <p:extLst>
      <p:ext uri="{BB962C8B-B14F-4D97-AF65-F5344CB8AC3E}">
        <p14:creationId xmlns:p14="http://schemas.microsoft.com/office/powerpoint/2010/main" val="11564767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14375" y="857250"/>
            <a:ext cx="8143875" cy="7232650"/>
          </a:xfrm>
          <a:prstGeom prst="rect">
            <a:avLst/>
          </a:prstGeom>
          <a:noFill/>
        </p:spPr>
        <p:txBody>
          <a:bodyPr>
            <a:spAutoFit/>
          </a:bodyPr>
          <a:lstStyle/>
          <a:p>
            <a:pPr marL="6350" indent="-6350" fontAlgn="auto">
              <a:spcBef>
                <a:spcPts val="0"/>
              </a:spcBef>
              <a:spcAft>
                <a:spcPts val="0"/>
              </a:spcAft>
              <a:defRPr/>
            </a:pPr>
            <a:r>
              <a:rPr lang="en-GB" sz="1600" dirty="0">
                <a:latin typeface="+mn-lt"/>
                <a:cs typeface="+mn-cs"/>
              </a:rPr>
              <a:t>		</a:t>
            </a:r>
          </a:p>
          <a:p>
            <a:pPr marL="6350" indent="-6350" fontAlgn="auto">
              <a:spcBef>
                <a:spcPts val="0"/>
              </a:spcBef>
              <a:spcAft>
                <a:spcPts val="0"/>
              </a:spcAft>
              <a:defRPr/>
            </a:pPr>
            <a:endParaRPr lang="en-GB" sz="1600" dirty="0">
              <a:latin typeface="+mn-lt"/>
              <a:cs typeface="+mn-cs"/>
            </a:endParaRPr>
          </a:p>
          <a:p>
            <a:pPr marL="6350" indent="-6350" fontAlgn="auto">
              <a:spcBef>
                <a:spcPts val="0"/>
              </a:spcBef>
              <a:spcAft>
                <a:spcPts val="0"/>
              </a:spcAft>
              <a:defRPr/>
            </a:pPr>
            <a:endParaRPr lang="en-CA" sz="7200" dirty="0">
              <a:latin typeface="+mn-lt"/>
              <a:cs typeface="+mn-cs"/>
            </a:endParaRPr>
          </a:p>
          <a:p>
            <a:pPr marL="6350" indent="-6350" fontAlgn="auto">
              <a:spcBef>
                <a:spcPts val="0"/>
              </a:spcBef>
              <a:spcAft>
                <a:spcPts val="0"/>
              </a:spcAft>
              <a:defRPr/>
            </a:pPr>
            <a:r>
              <a:rPr lang="en-CA" sz="7200" dirty="0">
                <a:latin typeface="+mn-lt"/>
                <a:cs typeface="+mn-cs"/>
              </a:rPr>
              <a:t>Let’s look at an Example Page.</a:t>
            </a:r>
            <a:endParaRPr lang="en-GB" sz="7200" i="1" dirty="0">
              <a:latin typeface="+mn-lt"/>
              <a:cs typeface="+mn-cs"/>
            </a:endParaRPr>
          </a:p>
          <a:p>
            <a:pPr marL="6350" indent="-6350" fontAlgn="auto">
              <a:spcBef>
                <a:spcPts val="0"/>
              </a:spcBef>
              <a:spcAft>
                <a:spcPts val="0"/>
              </a:spcAft>
              <a:defRPr/>
            </a:pPr>
            <a:endParaRPr lang="en-GB" sz="7200" dirty="0">
              <a:latin typeface="+mn-lt"/>
              <a:cs typeface="+mn-cs"/>
            </a:endParaRPr>
          </a:p>
          <a:p>
            <a:pPr marL="893763" indent="-6350" fontAlgn="auto">
              <a:spcBef>
                <a:spcPts val="0"/>
              </a:spcBef>
              <a:spcAft>
                <a:spcPts val="0"/>
              </a:spcAft>
              <a:defRPr/>
            </a:pPr>
            <a:endParaRPr lang="en-GB" sz="7200" dirty="0">
              <a:latin typeface="+mn-lt"/>
              <a:cs typeface="+mn-cs"/>
            </a:endParaRPr>
          </a:p>
          <a:p>
            <a:pPr marL="893763" indent="-6350" fontAlgn="auto">
              <a:spcBef>
                <a:spcPts val="0"/>
              </a:spcBef>
              <a:spcAft>
                <a:spcPts val="0"/>
              </a:spcAft>
              <a:defRPr/>
            </a:pPr>
            <a:endParaRPr lang="en-CA" sz="7200" dirty="0">
              <a:latin typeface="+mn-lt"/>
              <a:cs typeface="+mn-cs"/>
            </a:endParaRPr>
          </a:p>
        </p:txBody>
      </p:sp>
    </p:spTree>
    <p:extLst>
      <p:ext uri="{BB962C8B-B14F-4D97-AF65-F5344CB8AC3E}">
        <p14:creationId xmlns:p14="http://schemas.microsoft.com/office/powerpoint/2010/main" val="24008237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714375" y="620688"/>
            <a:ext cx="8101013" cy="571500"/>
          </a:xfrm>
        </p:spPr>
        <p:txBody>
          <a:bodyPr/>
          <a:lstStyle/>
          <a:p>
            <a:pPr marL="4763" indent="22225"/>
            <a:br>
              <a:rPr lang="en-CA" altLang="en-US" sz="1700" b="1" dirty="0">
                <a:latin typeface="Arial" panose="020B0604020202020204" pitchFamily="34" charset="0"/>
                <a:cs typeface="Arial" panose="020B0604020202020204" pitchFamily="34" charset="0"/>
              </a:rPr>
            </a:br>
            <a:r>
              <a:rPr lang="en-US" altLang="en-US" sz="3600" b="1" dirty="0">
                <a:latin typeface="Arial" panose="020B0604020202020204" pitchFamily="34" charset="0"/>
                <a:cs typeface="Arial" panose="020B0604020202020204" pitchFamily="34" charset="0"/>
              </a:rPr>
              <a:t> </a:t>
            </a:r>
            <a:r>
              <a:rPr lang="en-CA" altLang="en-US" sz="3600" b="1" dirty="0">
                <a:latin typeface="Arial" panose="020B0604020202020204" pitchFamily="34" charset="0"/>
                <a:cs typeface="Arial" panose="020B0604020202020204" pitchFamily="34" charset="0"/>
              </a:rPr>
              <a:t>Multiple references by single author</a:t>
            </a:r>
            <a:endParaRPr lang="en-US" altLang="en-US" sz="3600" b="1" dirty="0">
              <a:latin typeface="Arial" panose="020B0604020202020204" pitchFamily="34" charset="0"/>
              <a:cs typeface="Arial" panose="020B0604020202020204" pitchFamily="34" charset="0"/>
            </a:endParaRPr>
          </a:p>
        </p:txBody>
      </p:sp>
      <p:sp>
        <p:nvSpPr>
          <p:cNvPr id="11267" name="Rectangle 1"/>
          <p:cNvSpPr>
            <a:spLocks noGrp="1" noChangeArrowheads="1"/>
          </p:cNvSpPr>
          <p:nvPr>
            <p:ph idx="1"/>
          </p:nvPr>
        </p:nvSpPr>
        <p:spPr>
          <a:xfrm>
            <a:off x="528638" y="1227713"/>
            <a:ext cx="8286750" cy="5595378"/>
          </a:xfrm>
        </p:spPr>
        <p:txBody>
          <a:bodyPr anchor="ctr">
            <a:spAutoFit/>
          </a:bodyPr>
          <a:lstStyle/>
          <a:p>
            <a:pPr marL="6350" indent="-6350">
              <a:buFont typeface="Wingdings 2" panose="05020102010507070707" pitchFamily="18" charset="2"/>
              <a:buNone/>
              <a:defRPr/>
            </a:pPr>
            <a:r>
              <a:rPr lang="en-GB" sz="2000" dirty="0"/>
              <a:t>		As Hayden </a:t>
            </a:r>
            <a:r>
              <a:rPr lang="en-GB" sz="2000" b="1" dirty="0"/>
              <a:t>White</a:t>
            </a:r>
            <a:r>
              <a:rPr lang="en-GB" sz="2000" dirty="0"/>
              <a:t> points out, the implication that the historian exposes an already existing story “obscures the extent to which ‘invention’ plays a part in the historian’s operations” (</a:t>
            </a:r>
            <a:r>
              <a:rPr lang="en-GB" sz="2000" b="1" i="1" dirty="0">
                <a:solidFill>
                  <a:srgbClr val="FF0000"/>
                </a:solidFill>
              </a:rPr>
              <a:t>Metahistory</a:t>
            </a:r>
            <a:r>
              <a:rPr lang="en-GB" sz="2000" dirty="0"/>
              <a:t> 6-7).  In the first place, the historian’s task involves a distinct element of personal selection:</a:t>
            </a:r>
            <a:endParaRPr lang="en-CA" sz="2000" dirty="0"/>
          </a:p>
          <a:p>
            <a:pPr marL="862013" indent="-6350">
              <a:buFont typeface="Wingdings 2" panose="05020102010507070707" pitchFamily="18" charset="2"/>
              <a:buNone/>
              <a:defRPr/>
            </a:pPr>
            <a:r>
              <a:rPr lang="en-GB" sz="2000" b="1" dirty="0"/>
              <a:t>[The</a:t>
            </a:r>
            <a:r>
              <a:rPr lang="en-GB" sz="2000" dirty="0"/>
              <a:t>] historian confronts a veritable chaos of events </a:t>
            </a:r>
            <a:r>
              <a:rPr lang="en-GB" sz="2000" i="1" dirty="0"/>
              <a:t>already constituted</a:t>
            </a:r>
            <a:r>
              <a:rPr lang="en-GB" sz="2000" dirty="0"/>
              <a:t>, out of which he must choose the elements of the story he would tell.  He makes his story by including some events and excluding others, by stressing some and subordinating others.  This process of exclusion, stress, and subordination is carried out in the interest of constituting </a:t>
            </a:r>
            <a:r>
              <a:rPr lang="en-GB" sz="2000" i="1" dirty="0"/>
              <a:t>a story of a particular kind</a:t>
            </a:r>
            <a:r>
              <a:rPr lang="en-GB" sz="2000" dirty="0"/>
              <a:t>.  (</a:t>
            </a:r>
            <a:r>
              <a:rPr lang="en-GB" sz="2000" b="1" dirty="0"/>
              <a:t>White,</a:t>
            </a:r>
            <a:r>
              <a:rPr lang="en-GB" sz="2000" dirty="0"/>
              <a:t> </a:t>
            </a:r>
            <a:r>
              <a:rPr lang="en-GB" sz="2000" b="1" dirty="0"/>
              <a:t>“</a:t>
            </a:r>
            <a:r>
              <a:rPr lang="en-GB" sz="2000" b="1" dirty="0">
                <a:solidFill>
                  <a:srgbClr val="FF0000"/>
                </a:solidFill>
              </a:rPr>
              <a:t>Historical Text</a:t>
            </a:r>
            <a:r>
              <a:rPr lang="en-GB" sz="2000" b="1" dirty="0"/>
              <a:t>” </a:t>
            </a:r>
            <a:r>
              <a:rPr lang="en-GB" sz="2000" dirty="0"/>
              <a:t>316)</a:t>
            </a:r>
          </a:p>
          <a:p>
            <a:pPr marL="6350" indent="-6350">
              <a:buFont typeface="Wingdings 2" panose="05020102010507070707" pitchFamily="18" charset="2"/>
              <a:buNone/>
              <a:defRPr/>
            </a:pPr>
            <a:endParaRPr lang="en-GB" sz="2000" dirty="0"/>
          </a:p>
          <a:p>
            <a:pPr marL="6350" indent="-6350">
              <a:buFont typeface="Wingdings 2" panose="05020102010507070707" pitchFamily="18" charset="2"/>
              <a:buNone/>
              <a:defRPr/>
            </a:pPr>
            <a:r>
              <a:rPr lang="en-CA" sz="1600" b="1" dirty="0">
                <a:latin typeface="Arial" charset="0"/>
                <a:cs typeface="Arial" charset="0"/>
              </a:rPr>
              <a:t>Note </a:t>
            </a:r>
            <a:r>
              <a:rPr lang="en-CA" sz="1600" b="1" dirty="0">
                <a:solidFill>
                  <a:srgbClr val="FF0000"/>
                </a:solidFill>
                <a:latin typeface="Arial" charset="0"/>
                <a:cs typeface="Arial" charset="0"/>
              </a:rPr>
              <a:t>punctuation</a:t>
            </a:r>
            <a:r>
              <a:rPr lang="en-CA" sz="1600" b="1" dirty="0">
                <a:latin typeface="Arial" charset="0"/>
                <a:cs typeface="Arial" charset="0"/>
              </a:rPr>
              <a:t> position: – incorporated into text, punctuation after  parenthetical citation; block quotation, punctuation precedes parenthetical citation. </a:t>
            </a:r>
          </a:p>
          <a:p>
            <a:pPr marL="6350" indent="-6350">
              <a:buFont typeface="Wingdings 2" panose="05020102010507070707" pitchFamily="18" charset="2"/>
              <a:buNone/>
              <a:defRPr/>
            </a:pPr>
            <a:r>
              <a:rPr lang="en-CA" sz="1600" b="1" dirty="0">
                <a:latin typeface="Arial" charset="0"/>
                <a:cs typeface="Arial" charset="0"/>
              </a:rPr>
              <a:t>Note: author’s name required in 2</a:t>
            </a:r>
            <a:r>
              <a:rPr lang="en-CA" sz="1600" b="1" baseline="30000" dirty="0">
                <a:latin typeface="Arial" charset="0"/>
                <a:cs typeface="Arial" charset="0"/>
              </a:rPr>
              <a:t>nd</a:t>
            </a:r>
            <a:r>
              <a:rPr lang="en-CA" sz="1600" b="1" dirty="0">
                <a:latin typeface="Arial" charset="0"/>
                <a:cs typeface="Arial" charset="0"/>
              </a:rPr>
              <a:t> citation.</a:t>
            </a:r>
          </a:p>
          <a:p>
            <a:pPr marL="6350" indent="-6350">
              <a:buFont typeface="Wingdings 2" panose="05020102010507070707" pitchFamily="18" charset="2"/>
              <a:buNone/>
              <a:defRPr/>
            </a:pPr>
            <a:r>
              <a:rPr lang="en-CA" sz="1600" b="1" dirty="0">
                <a:latin typeface="Arial" charset="0"/>
                <a:cs typeface="Arial" charset="0"/>
              </a:rPr>
              <a:t>Note: Book in italics, article within quotation marks  </a:t>
            </a:r>
          </a:p>
          <a:p>
            <a:pPr marL="6350" indent="-6350">
              <a:buFont typeface="Wingdings 2" panose="05020102010507070707" pitchFamily="18" charset="2"/>
              <a:buNone/>
              <a:defRPr/>
            </a:pPr>
            <a:endParaRPr lang="en-US" sz="3000" b="1" dirty="0">
              <a:latin typeface="Arial" charset="0"/>
              <a:cs typeface="Arial" charset="0"/>
            </a:endParaRPr>
          </a:p>
        </p:txBody>
      </p:sp>
    </p:spTree>
    <p:extLst>
      <p:ext uri="{BB962C8B-B14F-4D97-AF65-F5344CB8AC3E}">
        <p14:creationId xmlns:p14="http://schemas.microsoft.com/office/powerpoint/2010/main" val="23310028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7544" y="1052736"/>
            <a:ext cx="8072438" cy="4247317"/>
          </a:xfrm>
          <a:prstGeom prst="rect">
            <a:avLst/>
          </a:prstGeom>
          <a:noFill/>
        </p:spPr>
        <p:txBody>
          <a:bodyPr>
            <a:spAutoFit/>
          </a:bodyPr>
          <a:lstStyle/>
          <a:p>
            <a:pPr marL="444500" indent="-444500" algn="ctr" fontAlgn="auto">
              <a:spcBef>
                <a:spcPts val="0"/>
              </a:spcBef>
              <a:spcAft>
                <a:spcPts val="0"/>
              </a:spcAft>
              <a:defRPr/>
            </a:pPr>
            <a:r>
              <a:rPr lang="en-CA" dirty="0">
                <a:latin typeface="+mn-lt"/>
                <a:cs typeface="Arial" charset="0"/>
              </a:rPr>
              <a:t>Works Cited</a:t>
            </a:r>
          </a:p>
          <a:p>
            <a:pPr marL="444500" indent="-444500" fontAlgn="auto">
              <a:lnSpc>
                <a:spcPct val="200000"/>
              </a:lnSpc>
              <a:spcAft>
                <a:spcPts val="0"/>
              </a:spcAft>
              <a:defRPr/>
            </a:pPr>
            <a:r>
              <a:rPr lang="en-CA" dirty="0">
                <a:latin typeface="+mn-lt"/>
                <a:cs typeface="Arial" charset="0"/>
              </a:rPr>
              <a:t>Canary, Robert H.  and Henry </a:t>
            </a:r>
            <a:r>
              <a:rPr lang="en-CA" dirty="0" err="1">
                <a:latin typeface="+mn-lt"/>
                <a:cs typeface="Arial" charset="0"/>
              </a:rPr>
              <a:t>Kozicki</a:t>
            </a:r>
            <a:r>
              <a:rPr lang="en-CA" dirty="0">
                <a:latin typeface="+mn-lt"/>
                <a:cs typeface="Arial" charset="0"/>
              </a:rPr>
              <a:t>. Eds. </a:t>
            </a:r>
            <a:r>
              <a:rPr lang="en-CA" i="1" dirty="0">
                <a:latin typeface="+mn-lt"/>
                <a:cs typeface="Arial" charset="0"/>
              </a:rPr>
              <a:t>The Writing of History: Literary Form and Historical Understanding. </a:t>
            </a:r>
            <a:r>
              <a:rPr lang="en-CA" dirty="0">
                <a:latin typeface="+mn-lt"/>
                <a:cs typeface="Arial" charset="0"/>
              </a:rPr>
              <a:t>Madison: U of Wisconsin P, 1978. </a:t>
            </a:r>
          </a:p>
          <a:p>
            <a:pPr marL="444500" indent="-444500" fontAlgn="auto">
              <a:lnSpc>
                <a:spcPct val="200000"/>
              </a:lnSpc>
              <a:spcAft>
                <a:spcPts val="0"/>
              </a:spcAft>
              <a:defRPr/>
            </a:pPr>
            <a:r>
              <a:rPr lang="en-CA" dirty="0">
                <a:latin typeface="+mn-lt"/>
                <a:cs typeface="Arial" charset="0"/>
              </a:rPr>
              <a:t>White, Hayden. “The </a:t>
            </a:r>
            <a:r>
              <a:rPr lang="en-CA" b="1" dirty="0">
                <a:solidFill>
                  <a:srgbClr val="FF0000"/>
                </a:solidFill>
                <a:latin typeface="+mn-lt"/>
                <a:cs typeface="Arial" charset="0"/>
              </a:rPr>
              <a:t>Historical Text </a:t>
            </a:r>
            <a:r>
              <a:rPr lang="en-CA" dirty="0">
                <a:latin typeface="+mn-lt"/>
                <a:cs typeface="Arial" charset="0"/>
              </a:rPr>
              <a:t>as Literary Artifact.” </a:t>
            </a:r>
            <a:r>
              <a:rPr lang="en-CA" i="1" dirty="0">
                <a:latin typeface="+mn-lt"/>
                <a:cs typeface="Arial" charset="0"/>
              </a:rPr>
              <a:t>The Writing of History: Literary Form and Historical Understanding</a:t>
            </a:r>
            <a:r>
              <a:rPr lang="en-CA" dirty="0">
                <a:latin typeface="+mn-lt"/>
                <a:cs typeface="Arial" charset="0"/>
              </a:rPr>
              <a:t>. Ed. Robert H. Canary and Henry Kozicki. Madison: U of Wisconsin P, 1978. 41-62.</a:t>
            </a:r>
          </a:p>
          <a:p>
            <a:pPr marL="444500" indent="-444500" fontAlgn="auto">
              <a:lnSpc>
                <a:spcPct val="200000"/>
              </a:lnSpc>
              <a:spcAft>
                <a:spcPts val="0"/>
              </a:spcAft>
              <a:defRPr/>
            </a:pPr>
            <a:r>
              <a:rPr lang="en-CA" dirty="0">
                <a:latin typeface="+mn-lt"/>
                <a:cs typeface="Arial" charset="0"/>
              </a:rPr>
              <a:t>---. </a:t>
            </a:r>
            <a:r>
              <a:rPr lang="en-CA" b="1" i="1" dirty="0">
                <a:solidFill>
                  <a:srgbClr val="FF0000"/>
                </a:solidFill>
                <a:latin typeface="+mn-lt"/>
                <a:cs typeface="Arial" charset="0"/>
              </a:rPr>
              <a:t>Metahistory</a:t>
            </a:r>
            <a:r>
              <a:rPr lang="en-CA" b="1" i="1" dirty="0">
                <a:latin typeface="+mn-lt"/>
                <a:cs typeface="Arial" charset="0"/>
              </a:rPr>
              <a:t>:</a:t>
            </a:r>
            <a:r>
              <a:rPr lang="en-CA" i="1" dirty="0">
                <a:latin typeface="+mn-lt"/>
                <a:cs typeface="Arial" charset="0"/>
              </a:rPr>
              <a:t> The Historical Imagination in Nineteenth-Century Europe</a:t>
            </a:r>
            <a:r>
              <a:rPr lang="en-CA" dirty="0">
                <a:latin typeface="+mn-lt"/>
                <a:cs typeface="Arial" charset="0"/>
              </a:rPr>
              <a:t>. Baltimore: Johns Hopkins UP, 1973.</a:t>
            </a:r>
          </a:p>
        </p:txBody>
      </p:sp>
    </p:spTree>
    <p:extLst>
      <p:ext uri="{BB962C8B-B14F-4D97-AF65-F5344CB8AC3E}">
        <p14:creationId xmlns:p14="http://schemas.microsoft.com/office/powerpoint/2010/main" val="22868807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571500" y="642938"/>
            <a:ext cx="8101013" cy="571500"/>
          </a:xfrm>
        </p:spPr>
        <p:txBody>
          <a:bodyPr/>
          <a:lstStyle/>
          <a:p>
            <a:pPr marL="4763" indent="22225"/>
            <a:br>
              <a:rPr lang="en-CA" altLang="en-US" sz="1700" b="1">
                <a:latin typeface="Arial" panose="020B0604020202020204" pitchFamily="34" charset="0"/>
                <a:cs typeface="Arial" panose="020B0604020202020204" pitchFamily="34" charset="0"/>
              </a:rPr>
            </a:br>
            <a:r>
              <a:rPr lang="en-US" altLang="en-US" sz="2800" b="1">
                <a:latin typeface="Arial" panose="020B0604020202020204" pitchFamily="34" charset="0"/>
                <a:cs typeface="Arial" panose="020B0604020202020204" pitchFamily="34" charset="0"/>
              </a:rPr>
              <a:t> </a:t>
            </a:r>
            <a:r>
              <a:rPr lang="en-CA" altLang="en-US" sz="2800" b="1">
                <a:latin typeface="Arial" panose="020B0604020202020204" pitchFamily="34" charset="0"/>
                <a:cs typeface="Arial" panose="020B0604020202020204" pitchFamily="34" charset="0"/>
              </a:rPr>
              <a:t>Work by Multiple Authors</a:t>
            </a:r>
            <a:endParaRPr lang="en-US" altLang="en-US" sz="3200" b="1">
              <a:latin typeface="Arial" panose="020B0604020202020204" pitchFamily="34" charset="0"/>
              <a:cs typeface="Arial" panose="020B0604020202020204" pitchFamily="34" charset="0"/>
            </a:endParaRPr>
          </a:p>
        </p:txBody>
      </p:sp>
      <p:sp>
        <p:nvSpPr>
          <p:cNvPr id="11267" name="Rectangle 1"/>
          <p:cNvSpPr>
            <a:spLocks noGrp="1" noChangeArrowheads="1"/>
          </p:cNvSpPr>
          <p:nvPr>
            <p:ph idx="1"/>
          </p:nvPr>
        </p:nvSpPr>
        <p:spPr>
          <a:xfrm>
            <a:off x="500063" y="1244600"/>
            <a:ext cx="8286750" cy="4600575"/>
          </a:xfrm>
        </p:spPr>
        <p:txBody>
          <a:bodyPr rtlCol="0" anchor="ctr">
            <a:spAutoFit/>
          </a:bodyPr>
          <a:lstStyle/>
          <a:p>
            <a:pPr marL="6350" indent="-6350" fontAlgn="auto">
              <a:spcBef>
                <a:spcPts val="0"/>
              </a:spcBef>
              <a:spcAft>
                <a:spcPts val="1200"/>
              </a:spcAft>
              <a:buFont typeface="Wingdings 2" panose="05020102010507070707" pitchFamily="18" charset="2"/>
              <a:buNone/>
              <a:defRPr/>
            </a:pPr>
            <a:r>
              <a:rPr lang="en-GB" sz="2000" dirty="0"/>
              <a:t>	</a:t>
            </a:r>
            <a:r>
              <a:rPr lang="en-US" sz="2800" b="1" dirty="0">
                <a:latin typeface="Arial" pitchFamily="34" charset="0"/>
                <a:cs typeface="Arial" pitchFamily="34" charset="0"/>
              </a:rPr>
              <a:t>Three or fewer authors</a:t>
            </a:r>
          </a:p>
          <a:p>
            <a:pPr fontAlgn="auto">
              <a:spcBef>
                <a:spcPts val="0"/>
              </a:spcBef>
              <a:spcAft>
                <a:spcPts val="0"/>
              </a:spcAft>
              <a:buClr>
                <a:schemeClr val="tx1"/>
              </a:buClr>
              <a:buFont typeface="Arial" pitchFamily="34" charset="0"/>
              <a:buChar char="•"/>
              <a:defRPr/>
            </a:pPr>
            <a:r>
              <a:rPr lang="en-US" sz="2400" b="1" dirty="0">
                <a:latin typeface="Arial" pitchFamily="34" charset="0"/>
                <a:cs typeface="Arial" pitchFamily="34" charset="0"/>
              </a:rPr>
              <a:t>list all last names in the text or in the parenthetical citation</a:t>
            </a:r>
            <a:endParaRPr lang="en-US" sz="2200" b="1" dirty="0">
              <a:latin typeface="Arial" pitchFamily="34" charset="0"/>
              <a:cs typeface="Arial" pitchFamily="34" charset="0"/>
            </a:endParaRPr>
          </a:p>
          <a:p>
            <a:pPr marL="6350" indent="-6350" fontAlgn="auto">
              <a:spcAft>
                <a:spcPts val="600"/>
              </a:spcAft>
              <a:buFont typeface="Wingdings 2" panose="05020102010507070707" pitchFamily="18" charset="2"/>
              <a:buNone/>
              <a:defRPr/>
            </a:pPr>
            <a:r>
              <a:rPr lang="en-US" sz="2000" b="1" dirty="0">
                <a:latin typeface="Arial" charset="0"/>
                <a:cs typeface="Arial" charset="0"/>
              </a:rPr>
              <a:t>Example:</a:t>
            </a:r>
          </a:p>
          <a:p>
            <a:pPr indent="-6350" fontAlgn="auto">
              <a:spcAft>
                <a:spcPts val="0"/>
              </a:spcAft>
              <a:buFont typeface="Wingdings 2" panose="05020102010507070707" pitchFamily="18" charset="2"/>
              <a:buNone/>
              <a:defRPr/>
            </a:pPr>
            <a:r>
              <a:rPr lang="en-US" sz="2000" dirty="0"/>
              <a:t>The authors contend that “tighter gun control in the United States erodes Second Amendment rights" (Smith, Yang, and Moore 76).</a:t>
            </a:r>
            <a:endParaRPr lang="en-CA" sz="2000" dirty="0"/>
          </a:p>
          <a:p>
            <a:pPr marL="6350" indent="-6350" fontAlgn="auto">
              <a:spcBef>
                <a:spcPts val="0"/>
              </a:spcBef>
              <a:spcAft>
                <a:spcPts val="0"/>
              </a:spcAft>
              <a:buFont typeface="Wingdings 2" panose="05020102010507070707" pitchFamily="18" charset="2"/>
              <a:buNone/>
              <a:defRPr/>
            </a:pPr>
            <a:endParaRPr lang="en-US" sz="2400" dirty="0"/>
          </a:p>
          <a:p>
            <a:pPr marL="6350" indent="-6350" fontAlgn="auto">
              <a:spcBef>
                <a:spcPts val="0"/>
              </a:spcBef>
              <a:spcAft>
                <a:spcPts val="1200"/>
              </a:spcAft>
              <a:buFont typeface="Wingdings 2" panose="05020102010507070707" pitchFamily="18" charset="2"/>
              <a:buNone/>
              <a:defRPr/>
            </a:pPr>
            <a:r>
              <a:rPr lang="en-US" sz="2800" b="1" dirty="0">
                <a:latin typeface="Arial" pitchFamily="34" charset="0"/>
                <a:cs typeface="Arial" pitchFamily="34" charset="0"/>
              </a:rPr>
              <a:t>More than three authors</a:t>
            </a:r>
          </a:p>
          <a:p>
            <a:pPr fontAlgn="auto">
              <a:spcBef>
                <a:spcPts val="0"/>
              </a:spcBef>
              <a:spcAft>
                <a:spcPts val="0"/>
              </a:spcAft>
              <a:buClr>
                <a:schemeClr val="tx1"/>
              </a:buClr>
              <a:buFont typeface="Arial" pitchFamily="34" charset="0"/>
              <a:buChar char="•"/>
              <a:defRPr/>
            </a:pPr>
            <a:r>
              <a:rPr lang="en-US" sz="2400" b="1" dirty="0">
                <a:latin typeface="Arial" pitchFamily="34" charset="0"/>
                <a:cs typeface="Arial" pitchFamily="34" charset="0"/>
              </a:rPr>
              <a:t>First author's last name followed by “et al” or list all the last names (</a:t>
            </a:r>
            <a:r>
              <a:rPr lang="en-US" sz="2400" b="1" dirty="0">
                <a:solidFill>
                  <a:srgbClr val="FF0000"/>
                </a:solidFill>
                <a:latin typeface="Arial" pitchFamily="34" charset="0"/>
                <a:cs typeface="Arial" pitchFamily="34" charset="0"/>
              </a:rPr>
              <a:t>must correspond to style in works cited</a:t>
            </a:r>
            <a:r>
              <a:rPr lang="en-US" sz="2400" b="1" dirty="0">
                <a:latin typeface="Arial" pitchFamily="34" charset="0"/>
                <a:cs typeface="Arial" pitchFamily="34" charset="0"/>
              </a:rPr>
              <a:t>)</a:t>
            </a:r>
            <a:endParaRPr lang="en-US" sz="2400" b="1" dirty="0">
              <a:solidFill>
                <a:srgbClr val="FF0000"/>
              </a:solidFill>
              <a:latin typeface="Arial" pitchFamily="34" charset="0"/>
              <a:cs typeface="Arial" pitchFamily="34" charset="0"/>
            </a:endParaRPr>
          </a:p>
        </p:txBody>
      </p:sp>
    </p:spTree>
    <p:extLst>
      <p:ext uri="{BB962C8B-B14F-4D97-AF65-F5344CB8AC3E}">
        <p14:creationId xmlns:p14="http://schemas.microsoft.com/office/powerpoint/2010/main" val="6652852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642938" y="571500"/>
            <a:ext cx="8101012" cy="571500"/>
          </a:xfrm>
        </p:spPr>
        <p:txBody>
          <a:bodyPr/>
          <a:lstStyle/>
          <a:p>
            <a:pPr marL="4763" indent="22225"/>
            <a:br>
              <a:rPr lang="en-CA" altLang="en-US" sz="1700" b="1">
                <a:latin typeface="Arial" panose="020B0604020202020204" pitchFamily="34" charset="0"/>
                <a:cs typeface="Arial" panose="020B0604020202020204" pitchFamily="34" charset="0"/>
              </a:rPr>
            </a:br>
            <a:r>
              <a:rPr lang="en-US" altLang="en-US" sz="3200" b="1">
                <a:latin typeface="Arial" panose="020B0604020202020204" pitchFamily="34" charset="0"/>
                <a:cs typeface="Arial" panose="020B0604020202020204" pitchFamily="34" charset="0"/>
              </a:rPr>
              <a:t> </a:t>
            </a:r>
            <a:r>
              <a:rPr lang="en-CA" altLang="en-US" sz="3200" b="1">
                <a:latin typeface="Arial" panose="020B0604020202020204" pitchFamily="34" charset="0"/>
                <a:cs typeface="Arial" panose="020B0604020202020204" pitchFamily="34" charset="0"/>
              </a:rPr>
              <a:t>Print Sources with No Known Author</a:t>
            </a:r>
            <a:endParaRPr lang="en-US" altLang="en-US" sz="3200" b="1">
              <a:latin typeface="Arial" panose="020B0604020202020204" pitchFamily="34" charset="0"/>
              <a:cs typeface="Arial" panose="020B0604020202020204" pitchFamily="34" charset="0"/>
            </a:endParaRPr>
          </a:p>
        </p:txBody>
      </p:sp>
      <p:sp>
        <p:nvSpPr>
          <p:cNvPr id="11267" name="Rectangle 1"/>
          <p:cNvSpPr>
            <a:spLocks noGrp="1" noChangeArrowheads="1"/>
          </p:cNvSpPr>
          <p:nvPr>
            <p:ph idx="1"/>
          </p:nvPr>
        </p:nvSpPr>
        <p:spPr>
          <a:xfrm>
            <a:off x="500063" y="1379538"/>
            <a:ext cx="8286750" cy="5124450"/>
          </a:xfrm>
        </p:spPr>
        <p:txBody>
          <a:bodyPr rtlCol="0" anchor="ctr">
            <a:spAutoFit/>
          </a:bodyPr>
          <a:lstStyle/>
          <a:p>
            <a:pPr marL="6350" indent="-6350" fontAlgn="auto">
              <a:spcAft>
                <a:spcPts val="600"/>
              </a:spcAft>
              <a:buFont typeface="Wingdings 2" panose="05020102010507070707" pitchFamily="18" charset="2"/>
              <a:buNone/>
              <a:defRPr/>
            </a:pPr>
            <a:r>
              <a:rPr lang="en-GB" sz="2000" dirty="0"/>
              <a:t>	</a:t>
            </a:r>
            <a:r>
              <a:rPr lang="en-US" sz="2200" b="1" dirty="0">
                <a:latin typeface="Arial" pitchFamily="34" charset="0"/>
                <a:cs typeface="Arial" pitchFamily="34" charset="0"/>
              </a:rPr>
              <a:t>Shortened title of the work in citation – within quotes for article or essay; use italics for books, films, television shows, entire websites, etc.</a:t>
            </a:r>
          </a:p>
          <a:p>
            <a:pPr marL="6350" indent="-6350" fontAlgn="auto">
              <a:spcAft>
                <a:spcPts val="600"/>
              </a:spcAft>
              <a:buFont typeface="Wingdings 2" panose="05020102010507070707" pitchFamily="18" charset="2"/>
              <a:buNone/>
              <a:defRPr/>
            </a:pPr>
            <a:r>
              <a:rPr lang="en-US" sz="2000" b="1" dirty="0">
                <a:latin typeface="Arial" charset="0"/>
                <a:cs typeface="Arial" charset="0"/>
              </a:rPr>
              <a:t>Example:</a:t>
            </a:r>
          </a:p>
          <a:p>
            <a:pPr marL="6350" indent="-6350" fontAlgn="auto">
              <a:spcAft>
                <a:spcPts val="0"/>
              </a:spcAft>
              <a:buFont typeface="Wingdings 2" panose="05020102010507070707" pitchFamily="18" charset="2"/>
              <a:buNone/>
              <a:defRPr/>
            </a:pPr>
            <a:r>
              <a:rPr lang="en-US" sz="2000" b="1" dirty="0">
                <a:latin typeface="Arial" charset="0"/>
                <a:cs typeface="Arial" charset="0"/>
              </a:rPr>
              <a:t>In text</a:t>
            </a:r>
          </a:p>
          <a:p>
            <a:pPr marL="6350" indent="-6350" fontAlgn="auto">
              <a:spcAft>
                <a:spcPts val="600"/>
              </a:spcAft>
              <a:buFont typeface="Wingdings 2" panose="05020102010507070707" pitchFamily="18" charset="2"/>
              <a:buNone/>
              <a:defRPr/>
            </a:pPr>
            <a:r>
              <a:rPr lang="en-US" sz="2000" dirty="0"/>
              <a:t>We see so many global warming hotspots in North America likely because this region has "more readily accessible climatic data and more comprehensive programs to monitor and study environmental change . . ." ("Impact of Global Warming" 6).</a:t>
            </a:r>
            <a:endParaRPr lang="en-CA" sz="2000" dirty="0"/>
          </a:p>
          <a:p>
            <a:pPr marL="6350" indent="-6350" fontAlgn="auto">
              <a:spcAft>
                <a:spcPts val="0"/>
              </a:spcAft>
              <a:buFont typeface="Wingdings 2" panose="05020102010507070707" pitchFamily="18" charset="2"/>
              <a:buNone/>
              <a:defRPr/>
            </a:pPr>
            <a:r>
              <a:rPr lang="en-US" sz="2000" b="1" dirty="0">
                <a:latin typeface="Arial" charset="0"/>
                <a:cs typeface="Arial" charset="0"/>
              </a:rPr>
              <a:t>In Works Cited</a:t>
            </a:r>
          </a:p>
          <a:p>
            <a:pPr marL="528638" indent="-528638" fontAlgn="auto">
              <a:lnSpc>
                <a:spcPct val="150000"/>
              </a:lnSpc>
              <a:spcBef>
                <a:spcPts val="0"/>
              </a:spcBef>
              <a:spcAft>
                <a:spcPts val="0"/>
              </a:spcAft>
              <a:buFont typeface="Wingdings 2" panose="05020102010507070707" pitchFamily="18" charset="2"/>
              <a:buNone/>
              <a:defRPr/>
            </a:pPr>
            <a:r>
              <a:rPr lang="en-US" sz="2000" dirty="0"/>
              <a:t>"The Impact of Global Warming in North America." </a:t>
            </a:r>
            <a:r>
              <a:rPr lang="en-US" sz="2000" i="1" dirty="0"/>
              <a:t>GLOBAL WARMING: Early Signs</a:t>
            </a:r>
            <a:r>
              <a:rPr lang="en-US" sz="2000" dirty="0"/>
              <a:t>. 1999. Web. 23 Mar. 2009.</a:t>
            </a:r>
          </a:p>
          <a:p>
            <a:pPr marL="528638" indent="-528638" fontAlgn="auto">
              <a:lnSpc>
                <a:spcPct val="150000"/>
              </a:lnSpc>
              <a:spcBef>
                <a:spcPts val="0"/>
              </a:spcBef>
              <a:spcAft>
                <a:spcPts val="0"/>
              </a:spcAft>
              <a:buFont typeface="Wingdings 2" panose="05020102010507070707" pitchFamily="18" charset="2"/>
              <a:buNone/>
              <a:defRPr/>
            </a:pPr>
            <a:r>
              <a:rPr lang="en-US" sz="2000" dirty="0"/>
              <a:t>	</a:t>
            </a:r>
            <a:endParaRPr lang="en-US" sz="2000" b="1" dirty="0">
              <a:latin typeface="Arial" charset="0"/>
              <a:cs typeface="Arial" charset="0"/>
            </a:endParaRPr>
          </a:p>
        </p:txBody>
      </p:sp>
    </p:spTree>
    <p:extLst>
      <p:ext uri="{BB962C8B-B14F-4D97-AF65-F5344CB8AC3E}">
        <p14:creationId xmlns:p14="http://schemas.microsoft.com/office/powerpoint/2010/main" val="41761289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684213" y="1412875"/>
            <a:ext cx="8101012" cy="571500"/>
          </a:xfrm>
        </p:spPr>
        <p:txBody>
          <a:bodyPr/>
          <a:lstStyle/>
          <a:p>
            <a:pPr marL="4763" indent="22225"/>
            <a:br>
              <a:rPr lang="en-CA" altLang="en-US" sz="1700" b="1">
                <a:latin typeface="Arial" panose="020B0604020202020204" pitchFamily="34" charset="0"/>
                <a:cs typeface="Arial" panose="020B0604020202020204" pitchFamily="34" charset="0"/>
              </a:rPr>
            </a:br>
            <a:r>
              <a:rPr lang="en-US" altLang="en-US" sz="3200" b="1">
                <a:latin typeface="Arial" panose="020B0604020202020204" pitchFamily="34" charset="0"/>
                <a:cs typeface="Arial" panose="020B0604020202020204" pitchFamily="34" charset="0"/>
              </a:rPr>
              <a:t> </a:t>
            </a:r>
            <a:r>
              <a:rPr lang="en-CA" altLang="en-US" sz="4400" b="1">
                <a:latin typeface="Arial" panose="020B0604020202020204" pitchFamily="34" charset="0"/>
                <a:cs typeface="Arial" panose="020B0604020202020204" pitchFamily="34" charset="0"/>
              </a:rPr>
              <a:t>Adding or deleting word from a quote</a:t>
            </a:r>
            <a:endParaRPr lang="en-US" altLang="en-US" sz="4400" b="1">
              <a:latin typeface="Arial" panose="020B0604020202020204" pitchFamily="34" charset="0"/>
              <a:cs typeface="Arial" panose="020B0604020202020204" pitchFamily="34" charset="0"/>
            </a:endParaRPr>
          </a:p>
        </p:txBody>
      </p:sp>
      <p:sp>
        <p:nvSpPr>
          <p:cNvPr id="11267" name="Rectangle 1"/>
          <p:cNvSpPr>
            <a:spLocks noGrp="1" noChangeArrowheads="1"/>
          </p:cNvSpPr>
          <p:nvPr>
            <p:ph idx="1"/>
          </p:nvPr>
        </p:nvSpPr>
        <p:spPr>
          <a:xfrm>
            <a:off x="428625" y="2084388"/>
            <a:ext cx="8286750" cy="4329112"/>
          </a:xfrm>
        </p:spPr>
        <p:txBody>
          <a:bodyPr rtlCol="0" anchor="ctr">
            <a:spAutoFit/>
          </a:bodyPr>
          <a:lstStyle/>
          <a:p>
            <a:pPr>
              <a:buFont typeface="Wingdings 2" panose="05020102010507070707" pitchFamily="18" charset="2"/>
              <a:buNone/>
              <a:defRPr/>
            </a:pPr>
            <a:r>
              <a:rPr lang="en-US" sz="2800" b="1" dirty="0">
                <a:latin typeface="Arial" pitchFamily="34" charset="0"/>
                <a:cs typeface="Arial" pitchFamily="34" charset="0"/>
              </a:rPr>
              <a:t>If you add a word or words in a quotation, you should put square brackets around the words to indicate that they are not part of the original text.</a:t>
            </a:r>
          </a:p>
          <a:p>
            <a:pPr>
              <a:buFont typeface="Wingdings 2" panose="05020102010507070707" pitchFamily="18" charset="2"/>
              <a:buNone/>
              <a:defRPr/>
            </a:pPr>
            <a:endParaRPr lang="en-US" sz="2800" b="1" dirty="0">
              <a:latin typeface="Arial" pitchFamily="34" charset="0"/>
              <a:cs typeface="Arial" pitchFamily="34" charset="0"/>
            </a:endParaRPr>
          </a:p>
          <a:p>
            <a:pPr>
              <a:buFont typeface="Wingdings 2" panose="05020102010507070707" pitchFamily="18" charset="2"/>
              <a:buNone/>
              <a:defRPr/>
            </a:pPr>
            <a:r>
              <a:rPr lang="en-US" sz="2400" dirty="0"/>
              <a:t>	Jan Harold Brunvand, in an essay on urban legends, states, "some individuals [who retell urban legends] make a point of learning every rumor or tale" (78).</a:t>
            </a:r>
          </a:p>
          <a:p>
            <a:pPr marL="6350" indent="-6350" fontAlgn="auto">
              <a:spcAft>
                <a:spcPts val="600"/>
              </a:spcAft>
              <a:buFont typeface="Wingdings 2" panose="05020102010507070707" pitchFamily="18" charset="2"/>
              <a:buNone/>
              <a:defRPr/>
            </a:pPr>
            <a:endParaRPr lang="en-US" sz="2000" b="1" dirty="0">
              <a:latin typeface="Arial" charset="0"/>
              <a:cs typeface="Arial" charset="0"/>
            </a:endParaRPr>
          </a:p>
          <a:p>
            <a:pPr marL="6350" indent="-6350" fontAlgn="auto">
              <a:spcAft>
                <a:spcPts val="600"/>
              </a:spcAft>
              <a:buFont typeface="Wingdings 2" panose="05020102010507070707" pitchFamily="18" charset="2"/>
              <a:buNone/>
              <a:defRPr/>
            </a:pPr>
            <a:endParaRPr lang="en-US" sz="2000" b="1" dirty="0">
              <a:latin typeface="Arial" charset="0"/>
              <a:cs typeface="Arial" charset="0"/>
            </a:endParaRPr>
          </a:p>
        </p:txBody>
      </p:sp>
    </p:spTree>
    <p:extLst>
      <p:ext uri="{BB962C8B-B14F-4D97-AF65-F5344CB8AC3E}">
        <p14:creationId xmlns:p14="http://schemas.microsoft.com/office/powerpoint/2010/main" val="23517604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684213" y="1412875"/>
            <a:ext cx="8101012" cy="571500"/>
          </a:xfrm>
        </p:spPr>
        <p:txBody>
          <a:bodyPr/>
          <a:lstStyle/>
          <a:p>
            <a:pPr marL="4763" indent="22225"/>
            <a:br>
              <a:rPr lang="en-CA" altLang="en-US" sz="1700" b="1">
                <a:latin typeface="Arial" panose="020B0604020202020204" pitchFamily="34" charset="0"/>
                <a:cs typeface="Arial" panose="020B0604020202020204" pitchFamily="34" charset="0"/>
              </a:rPr>
            </a:br>
            <a:r>
              <a:rPr lang="en-US" altLang="en-US" sz="3200" b="1">
                <a:latin typeface="Arial" panose="020B0604020202020204" pitchFamily="34" charset="0"/>
                <a:cs typeface="Arial" panose="020B0604020202020204" pitchFamily="34" charset="0"/>
              </a:rPr>
              <a:t> </a:t>
            </a:r>
            <a:r>
              <a:rPr lang="en-CA" altLang="en-US" sz="4400" b="1">
                <a:latin typeface="Arial" panose="020B0604020202020204" pitchFamily="34" charset="0"/>
                <a:cs typeface="Arial" panose="020B0604020202020204" pitchFamily="34" charset="0"/>
              </a:rPr>
              <a:t>Adding or deleting word from a quote</a:t>
            </a:r>
            <a:endParaRPr lang="en-US" altLang="en-US" sz="4400" b="1">
              <a:latin typeface="Arial" panose="020B0604020202020204" pitchFamily="34" charset="0"/>
              <a:cs typeface="Arial" panose="020B0604020202020204" pitchFamily="34" charset="0"/>
            </a:endParaRPr>
          </a:p>
        </p:txBody>
      </p:sp>
      <p:sp>
        <p:nvSpPr>
          <p:cNvPr id="11267" name="Rectangle 1"/>
          <p:cNvSpPr>
            <a:spLocks noGrp="1" noChangeArrowheads="1"/>
          </p:cNvSpPr>
          <p:nvPr>
            <p:ph idx="1"/>
          </p:nvPr>
        </p:nvSpPr>
        <p:spPr>
          <a:xfrm>
            <a:off x="428625" y="2232025"/>
            <a:ext cx="8286750" cy="4033838"/>
          </a:xfrm>
        </p:spPr>
        <p:txBody>
          <a:bodyPr rtlCol="0" anchor="ctr">
            <a:spAutoFit/>
          </a:bodyPr>
          <a:lstStyle/>
          <a:p>
            <a:pPr>
              <a:buFont typeface="Wingdings 2" panose="05020102010507070707" pitchFamily="18" charset="2"/>
              <a:buNone/>
              <a:defRPr/>
            </a:pPr>
            <a:r>
              <a:rPr lang="en-US" sz="2400" b="1" dirty="0">
                <a:latin typeface="Arial" pitchFamily="34" charset="0"/>
                <a:cs typeface="Arial" pitchFamily="34" charset="0"/>
              </a:rPr>
              <a:t>If you omit a word or words from within a quotation, you should indicate the deleted word or words by using ellipsis marks, which are three periods ( . . . ) preceded and followed by a space. For example:</a:t>
            </a:r>
          </a:p>
          <a:p>
            <a:pPr>
              <a:defRPr/>
            </a:pPr>
            <a:endParaRPr lang="en-US" sz="2800" dirty="0"/>
          </a:p>
          <a:p>
            <a:pPr>
              <a:spcBef>
                <a:spcPts val="0"/>
              </a:spcBef>
              <a:buFont typeface="Wingdings 2" panose="05020102010507070707" pitchFamily="18" charset="2"/>
              <a:buNone/>
              <a:defRPr/>
            </a:pPr>
            <a:r>
              <a:rPr lang="en-US" sz="2800" dirty="0"/>
              <a:t>	</a:t>
            </a:r>
            <a:r>
              <a:rPr lang="en-US" sz="2000" dirty="0"/>
              <a:t>In an essay on urban legends, Jan Harold Brunvand notes that "some individuals make a point of learning every recent rumor or tale . . . and in a short time a lively exchange of details occurs" (78).</a:t>
            </a:r>
          </a:p>
          <a:p>
            <a:pPr marL="6350" indent="-6350" fontAlgn="auto">
              <a:spcAft>
                <a:spcPts val="600"/>
              </a:spcAft>
              <a:buFont typeface="Wingdings 2" panose="05020102010507070707" pitchFamily="18" charset="2"/>
              <a:buNone/>
              <a:defRPr/>
            </a:pPr>
            <a:endParaRPr lang="en-US" sz="2000" b="1" dirty="0">
              <a:latin typeface="Arial" charset="0"/>
              <a:cs typeface="Arial" charset="0"/>
            </a:endParaRPr>
          </a:p>
          <a:p>
            <a:pPr marL="6350" indent="-6350" fontAlgn="auto">
              <a:spcAft>
                <a:spcPts val="600"/>
              </a:spcAft>
              <a:buFont typeface="Wingdings 2" panose="05020102010507070707" pitchFamily="18" charset="2"/>
              <a:buNone/>
              <a:defRPr/>
            </a:pPr>
            <a:endParaRPr lang="en-US" sz="2000" b="1" dirty="0">
              <a:latin typeface="Arial" charset="0"/>
              <a:cs typeface="Arial" charset="0"/>
            </a:endParaRPr>
          </a:p>
        </p:txBody>
      </p:sp>
    </p:spTree>
    <p:extLst>
      <p:ext uri="{BB962C8B-B14F-4D97-AF65-F5344CB8AC3E}">
        <p14:creationId xmlns:p14="http://schemas.microsoft.com/office/powerpoint/2010/main" val="36028806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684213" y="1412875"/>
            <a:ext cx="8101012" cy="571500"/>
          </a:xfrm>
        </p:spPr>
        <p:txBody>
          <a:bodyPr/>
          <a:lstStyle/>
          <a:p>
            <a:pPr marL="4763" indent="22225"/>
            <a:br>
              <a:rPr lang="en-CA" altLang="en-US" sz="1700" b="1">
                <a:latin typeface="Arial" panose="020B0604020202020204" pitchFamily="34" charset="0"/>
                <a:cs typeface="Arial" panose="020B0604020202020204" pitchFamily="34" charset="0"/>
              </a:rPr>
            </a:br>
            <a:r>
              <a:rPr lang="en-US" altLang="en-US" sz="3200" b="1">
                <a:latin typeface="Arial" panose="020B0604020202020204" pitchFamily="34" charset="0"/>
                <a:cs typeface="Arial" panose="020B0604020202020204" pitchFamily="34" charset="0"/>
              </a:rPr>
              <a:t> </a:t>
            </a:r>
            <a:r>
              <a:rPr lang="en-CA" altLang="en-US" sz="4400" b="1">
                <a:latin typeface="Arial" panose="020B0604020202020204" pitchFamily="34" charset="0"/>
                <a:cs typeface="Arial" panose="020B0604020202020204" pitchFamily="34" charset="0"/>
              </a:rPr>
              <a:t>Adding or deleting word from a quote</a:t>
            </a:r>
            <a:endParaRPr lang="en-US" altLang="en-US" sz="4400" b="1">
              <a:latin typeface="Arial" panose="020B0604020202020204" pitchFamily="34" charset="0"/>
              <a:cs typeface="Arial" panose="020B0604020202020204" pitchFamily="34" charset="0"/>
            </a:endParaRPr>
          </a:p>
        </p:txBody>
      </p:sp>
      <p:sp>
        <p:nvSpPr>
          <p:cNvPr id="11267" name="Rectangle 1"/>
          <p:cNvSpPr>
            <a:spLocks noGrp="1" noChangeArrowheads="1"/>
          </p:cNvSpPr>
          <p:nvPr>
            <p:ph idx="1"/>
          </p:nvPr>
        </p:nvSpPr>
        <p:spPr>
          <a:xfrm>
            <a:off x="395288" y="2513013"/>
            <a:ext cx="8286750" cy="3022600"/>
          </a:xfrm>
        </p:spPr>
        <p:txBody>
          <a:bodyPr rtlCol="0" anchor="ctr">
            <a:spAutoFit/>
          </a:bodyPr>
          <a:lstStyle/>
          <a:p>
            <a:pPr marL="6350" indent="-6350">
              <a:buFont typeface="Wingdings 2" panose="05020102010507070707" pitchFamily="18" charset="2"/>
              <a:buNone/>
              <a:defRPr/>
            </a:pPr>
            <a:r>
              <a:rPr lang="en-CA" sz="2400" b="1" dirty="0">
                <a:latin typeface="Arial" pitchFamily="34" charset="0"/>
                <a:cs typeface="Arial" pitchFamily="34" charset="0"/>
              </a:rPr>
              <a:t>Words omitted at the end of a sentence – need ellipsis and a period.</a:t>
            </a:r>
          </a:p>
          <a:p>
            <a:pPr marL="6350" indent="-6350">
              <a:buFont typeface="Wingdings 2" panose="05020102010507070707" pitchFamily="18" charset="2"/>
              <a:buNone/>
              <a:defRPr/>
            </a:pPr>
            <a:endParaRPr lang="en-CA" sz="2400" b="1" dirty="0">
              <a:latin typeface="Arial" pitchFamily="34" charset="0"/>
              <a:cs typeface="Arial" pitchFamily="34" charset="0"/>
            </a:endParaRPr>
          </a:p>
          <a:p>
            <a:pPr marL="6350" indent="-6350">
              <a:buFont typeface="Wingdings 2" panose="05020102010507070707" pitchFamily="18" charset="2"/>
              <a:buNone/>
              <a:defRPr/>
            </a:pPr>
            <a:r>
              <a:rPr lang="en-CA" sz="2400" b="1" dirty="0">
                <a:latin typeface="Arial" pitchFamily="34" charset="0"/>
                <a:cs typeface="Arial" pitchFamily="34" charset="0"/>
              </a:rPr>
              <a:t>Within the text, when followed by citation, period after the citation:</a:t>
            </a:r>
          </a:p>
          <a:p>
            <a:pPr marL="6350" indent="-6350">
              <a:buFont typeface="Wingdings 2" panose="05020102010507070707" pitchFamily="18" charset="2"/>
              <a:buNone/>
              <a:defRPr/>
            </a:pPr>
            <a:endParaRPr lang="en-CA" sz="1400" b="1" dirty="0">
              <a:latin typeface="Arial" pitchFamily="34" charset="0"/>
              <a:cs typeface="Arial" pitchFamily="34" charset="0"/>
            </a:endParaRPr>
          </a:p>
          <a:p>
            <a:pPr marL="371475" indent="-6350">
              <a:buFont typeface="Wingdings 2" panose="05020102010507070707" pitchFamily="18" charset="2"/>
              <a:buNone/>
              <a:defRPr/>
            </a:pPr>
            <a:r>
              <a:rPr lang="en-CA" sz="2000" dirty="0"/>
              <a:t>“This brutal dance is a stark example of the innate evolutionary drive to pass genes on to offspring . . .” (citation).</a:t>
            </a:r>
            <a:endParaRPr lang="en-US" sz="2000" b="1" dirty="0">
              <a:latin typeface="Arial" charset="0"/>
              <a:cs typeface="Arial" charset="0"/>
            </a:endParaRPr>
          </a:p>
        </p:txBody>
      </p:sp>
    </p:spTree>
    <p:extLst>
      <p:ext uri="{BB962C8B-B14F-4D97-AF65-F5344CB8AC3E}">
        <p14:creationId xmlns:p14="http://schemas.microsoft.com/office/powerpoint/2010/main" val="35720136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684213" y="1412875"/>
            <a:ext cx="8101012" cy="571500"/>
          </a:xfrm>
        </p:spPr>
        <p:txBody>
          <a:bodyPr/>
          <a:lstStyle/>
          <a:p>
            <a:pPr marL="4763" indent="22225"/>
            <a:br>
              <a:rPr lang="en-CA" altLang="en-US" sz="1700" b="1">
                <a:latin typeface="Arial" panose="020B0604020202020204" pitchFamily="34" charset="0"/>
                <a:cs typeface="Arial" panose="020B0604020202020204" pitchFamily="34" charset="0"/>
              </a:rPr>
            </a:br>
            <a:r>
              <a:rPr lang="en-US" altLang="en-US" sz="3200" b="1">
                <a:latin typeface="Arial" panose="020B0604020202020204" pitchFamily="34" charset="0"/>
                <a:cs typeface="Arial" panose="020B0604020202020204" pitchFamily="34" charset="0"/>
              </a:rPr>
              <a:t> </a:t>
            </a:r>
            <a:r>
              <a:rPr lang="en-CA" altLang="en-US" sz="4000" b="1">
                <a:latin typeface="Arial" panose="020B0604020202020204" pitchFamily="34" charset="0"/>
                <a:cs typeface="Arial" panose="020B0604020202020204" pitchFamily="34" charset="0"/>
              </a:rPr>
              <a:t>Adding or deleting word from a quote</a:t>
            </a:r>
            <a:endParaRPr lang="en-US" altLang="en-US" sz="4000" b="1">
              <a:latin typeface="Arial" panose="020B0604020202020204" pitchFamily="34" charset="0"/>
              <a:cs typeface="Arial" panose="020B0604020202020204" pitchFamily="34" charset="0"/>
            </a:endParaRPr>
          </a:p>
        </p:txBody>
      </p:sp>
      <p:sp>
        <p:nvSpPr>
          <p:cNvPr id="11267" name="Rectangle 1"/>
          <p:cNvSpPr>
            <a:spLocks noGrp="1" noChangeArrowheads="1"/>
          </p:cNvSpPr>
          <p:nvPr>
            <p:ph idx="1"/>
          </p:nvPr>
        </p:nvSpPr>
        <p:spPr>
          <a:xfrm>
            <a:off x="539750" y="2084388"/>
            <a:ext cx="8286750" cy="4338637"/>
          </a:xfrm>
        </p:spPr>
        <p:txBody>
          <a:bodyPr rtlCol="0" anchor="ctr">
            <a:spAutoFit/>
          </a:bodyPr>
          <a:lstStyle/>
          <a:p>
            <a:pPr>
              <a:buFont typeface="Wingdings 2" panose="05020102010507070707" pitchFamily="18" charset="2"/>
              <a:buNone/>
              <a:defRPr/>
            </a:pPr>
            <a:r>
              <a:rPr lang="en-US" sz="2400" b="1" dirty="0">
                <a:latin typeface="Arial" pitchFamily="34" charset="0"/>
                <a:cs typeface="Arial" pitchFamily="34" charset="0"/>
              </a:rPr>
              <a:t>Within the text when not followed by citation, or</a:t>
            </a:r>
          </a:p>
          <a:p>
            <a:pPr>
              <a:buFont typeface="Wingdings 2" panose="05020102010507070707" pitchFamily="18" charset="2"/>
              <a:buNone/>
              <a:defRPr/>
            </a:pPr>
            <a:r>
              <a:rPr lang="en-CA" sz="2400" b="1" dirty="0">
                <a:latin typeface="Arial" charset="0"/>
                <a:cs typeface="Arial" charset="0"/>
              </a:rPr>
              <a:t>in a free-standing block of text ellipsis and period together (. . . .)</a:t>
            </a:r>
            <a:endParaRPr lang="en-US" sz="2400" b="1" dirty="0">
              <a:latin typeface="Arial" pitchFamily="34" charset="0"/>
              <a:cs typeface="Arial" pitchFamily="34" charset="0"/>
            </a:endParaRPr>
          </a:p>
          <a:p>
            <a:pPr marL="171450" indent="3175">
              <a:lnSpc>
                <a:spcPct val="150000"/>
              </a:lnSpc>
              <a:buFont typeface="Wingdings 2" panose="05020102010507070707" pitchFamily="18" charset="2"/>
              <a:buNone/>
              <a:defRPr/>
            </a:pPr>
            <a:r>
              <a:rPr lang="en-US" sz="1800" dirty="0"/>
              <a:t>David Russell argues “writing has been an issue in American secondary and higher education since the 1870s . . . .” He continues:</a:t>
            </a:r>
          </a:p>
          <a:p>
            <a:pPr marL="795338" indent="3175">
              <a:lnSpc>
                <a:spcPct val="150000"/>
              </a:lnSpc>
              <a:buFont typeface="Wingdings 2" panose="05020102010507070707" pitchFamily="18" charset="2"/>
              <a:buNone/>
              <a:defRPr/>
            </a:pPr>
            <a:r>
              <a:rPr lang="en-US" sz="1800" dirty="0"/>
              <a:t> From its birth in the late nineteenth century, progressive education has wrestled with the conflict within industrial society between pressure to increase specialization of knowledge and of professional work and pressure to integrate more fully an ever-widening number of citizens into intellectually meaningful activity within mass society . . . . (3</a:t>
            </a:r>
            <a:r>
              <a:rPr lang="en-US" sz="2000" dirty="0"/>
              <a:t>)</a:t>
            </a:r>
            <a:endParaRPr lang="en-US" sz="2400" b="1" dirty="0">
              <a:latin typeface="Arial" pitchFamily="34" charset="0"/>
              <a:cs typeface="Arial" pitchFamily="34" charset="0"/>
            </a:endParaRPr>
          </a:p>
        </p:txBody>
      </p:sp>
    </p:spTree>
    <p:extLst>
      <p:ext uri="{BB962C8B-B14F-4D97-AF65-F5344CB8AC3E}">
        <p14:creationId xmlns:p14="http://schemas.microsoft.com/office/powerpoint/2010/main" val="5572917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042988" y="1357313"/>
            <a:ext cx="8101012" cy="571500"/>
          </a:xfrm>
        </p:spPr>
        <p:txBody>
          <a:bodyPr/>
          <a:lstStyle/>
          <a:p>
            <a:pPr eaLnBrk="1" hangingPunct="1">
              <a:defRPr/>
            </a:pPr>
            <a:r>
              <a:rPr lang="en-US" sz="6000" b="1" dirty="0">
                <a:solidFill>
                  <a:schemeClr val="bg2">
                    <a:lumMod val="50000"/>
                  </a:schemeClr>
                </a:solidFill>
              </a:rPr>
              <a:t>Lecture outline</a:t>
            </a:r>
            <a:endParaRPr lang="en-US" sz="6000" b="1" dirty="0">
              <a:solidFill>
                <a:schemeClr val="bg2">
                  <a:lumMod val="50000"/>
                </a:schemeClr>
              </a:solidFill>
              <a:latin typeface="Arial" charset="0"/>
            </a:endParaRPr>
          </a:p>
        </p:txBody>
      </p:sp>
      <p:sp>
        <p:nvSpPr>
          <p:cNvPr id="7171" name="Rectangle 3"/>
          <p:cNvSpPr>
            <a:spLocks noGrp="1" noChangeArrowheads="1"/>
          </p:cNvSpPr>
          <p:nvPr>
            <p:ph idx="1"/>
          </p:nvPr>
        </p:nvSpPr>
        <p:spPr>
          <a:xfrm>
            <a:off x="428625" y="1857375"/>
            <a:ext cx="8223250" cy="4419600"/>
          </a:xfrm>
        </p:spPr>
        <p:txBody>
          <a:bodyPr/>
          <a:lstStyle/>
          <a:p>
            <a:pPr eaLnBrk="1" hangingPunct="1">
              <a:buFont typeface="Wingdings 2" panose="05020102010507070707" pitchFamily="18" charset="2"/>
              <a:buNone/>
            </a:pPr>
            <a:endParaRPr lang="en-US" altLang="en-US" sz="2000" dirty="0">
              <a:latin typeface="Arial" panose="020B0604020202020204" pitchFamily="34" charset="0"/>
              <a:cs typeface="Arial" panose="020B0604020202020204" pitchFamily="34" charset="0"/>
            </a:endParaRPr>
          </a:p>
          <a:p>
            <a:pPr marL="542925" indent="-542925" eaLnBrk="1" hangingPunct="1">
              <a:spcBef>
                <a:spcPct val="0"/>
              </a:spcBef>
              <a:spcAft>
                <a:spcPts val="600"/>
              </a:spcAft>
              <a:buClrTx/>
              <a:buFont typeface="Wingdings" panose="05000000000000000000" pitchFamily="2" charset="2"/>
              <a:buChar char="Ø"/>
            </a:pPr>
            <a:r>
              <a:rPr lang="en-US" altLang="en-US" sz="3000" b="1" dirty="0">
                <a:latin typeface="Arial" panose="020B0604020202020204" pitchFamily="34" charset="0"/>
                <a:cs typeface="Arial" panose="020B0604020202020204" pitchFamily="34" charset="0"/>
              </a:rPr>
              <a:t>Avoiding Plagiarism: </a:t>
            </a:r>
          </a:p>
          <a:p>
            <a:pPr marL="909638" lvl="1" indent="-542925" eaLnBrk="1" hangingPunct="1">
              <a:spcBef>
                <a:spcPct val="0"/>
              </a:spcBef>
              <a:spcAft>
                <a:spcPts val="600"/>
              </a:spcAft>
              <a:buClrTx/>
              <a:buFont typeface="Wingdings" panose="05000000000000000000" pitchFamily="2" charset="2"/>
              <a:buChar char="ü"/>
            </a:pPr>
            <a:r>
              <a:rPr lang="en-US" altLang="en-US" sz="3000" b="1" dirty="0">
                <a:latin typeface="Arial" panose="020B0604020202020204" pitchFamily="34" charset="0"/>
                <a:cs typeface="Arial" panose="020B0604020202020204" pitchFamily="34" charset="0"/>
              </a:rPr>
              <a:t>Incorporating secondary source material</a:t>
            </a:r>
          </a:p>
          <a:p>
            <a:pPr marL="909638" lvl="1" indent="-542925" eaLnBrk="1" hangingPunct="1">
              <a:spcBef>
                <a:spcPct val="0"/>
              </a:spcBef>
              <a:spcAft>
                <a:spcPts val="600"/>
              </a:spcAft>
              <a:buClrTx/>
              <a:buFont typeface="Wingdings" panose="05000000000000000000" pitchFamily="2" charset="2"/>
              <a:buChar char="ü"/>
            </a:pPr>
            <a:r>
              <a:rPr lang="en-US" altLang="en-US" sz="3000" b="1" dirty="0">
                <a:latin typeface="Arial" panose="020B0604020202020204" pitchFamily="34" charset="0"/>
                <a:cs typeface="Arial" panose="020B0604020202020204" pitchFamily="34" charset="0"/>
              </a:rPr>
              <a:t>Documenting Sources - In text citations </a:t>
            </a:r>
          </a:p>
          <a:p>
            <a:pPr marL="530225" indent="-530225" eaLnBrk="1" hangingPunct="1">
              <a:spcBef>
                <a:spcPct val="0"/>
              </a:spcBef>
              <a:buClrTx/>
              <a:buFont typeface="Wingdings" panose="05000000000000000000" pitchFamily="2" charset="2"/>
              <a:buChar char="Ø"/>
            </a:pPr>
            <a:r>
              <a:rPr lang="en-US" altLang="en-US" sz="3200" b="1" dirty="0">
                <a:latin typeface="Arial" panose="020B0604020202020204" pitchFamily="34" charset="0"/>
                <a:cs typeface="Arial" panose="020B0604020202020204" pitchFamily="34" charset="0"/>
              </a:rPr>
              <a:t>The Report Proposal</a:t>
            </a:r>
          </a:p>
          <a:p>
            <a:pPr eaLnBrk="1" hangingPunct="1">
              <a:spcBef>
                <a:spcPct val="0"/>
              </a:spcBef>
              <a:buFont typeface="Wingdings 2" panose="05020102010507070707" pitchFamily="18" charset="2"/>
              <a:buNone/>
            </a:pPr>
            <a:endParaRPr lang="en-CA" altLang="en-US" sz="3200" b="1" dirty="0">
              <a:latin typeface="Arial" panose="020B0604020202020204" pitchFamily="34" charset="0"/>
              <a:cs typeface="Arial" panose="020B0604020202020204" pitchFamily="34" charset="0"/>
            </a:endParaRPr>
          </a:p>
          <a:p>
            <a:pPr eaLnBrk="1" hangingPunct="1">
              <a:spcBef>
                <a:spcPct val="0"/>
              </a:spcBef>
              <a:buFont typeface="Wingdings 2" panose="05020102010507070707" pitchFamily="18" charset="2"/>
              <a:buNone/>
            </a:pPr>
            <a:endParaRPr lang="en-CA" altLang="en-US" sz="1500" b="1" dirty="0">
              <a:latin typeface="Arial" panose="020B0604020202020204" pitchFamily="34" charset="0"/>
              <a:cs typeface="Arial" panose="020B0604020202020204" pitchFamily="34" charset="0"/>
            </a:endParaRPr>
          </a:p>
          <a:p>
            <a:pPr eaLnBrk="1" hangingPunct="1">
              <a:spcBef>
                <a:spcPct val="0"/>
              </a:spcBef>
            </a:pPr>
            <a:endParaRPr lang="en-CA" altLang="en-US" sz="2200" b="1" dirty="0">
              <a:latin typeface="Arial" panose="020B0604020202020204" pitchFamily="34" charset="0"/>
              <a:cs typeface="Arial" panose="020B0604020202020204" pitchFamily="34" charset="0"/>
            </a:endParaRPr>
          </a:p>
          <a:p>
            <a:pPr marL="723900" lvl="1" indent="-357188" eaLnBrk="1" hangingPunct="1">
              <a:spcBef>
                <a:spcPct val="0"/>
              </a:spcBef>
              <a:buClr>
                <a:srgbClr val="0BD0D9"/>
              </a:buClr>
              <a:buFont typeface="Wingdings 2" panose="05020102010507070707" pitchFamily="18" charset="2"/>
              <a:buNone/>
            </a:pPr>
            <a:endParaRPr lang="en-CA" altLang="en-US" sz="1800" b="1" dirty="0"/>
          </a:p>
          <a:p>
            <a:pPr eaLnBrk="1" hangingPunct="1">
              <a:spcBef>
                <a:spcPct val="0"/>
              </a:spcBef>
            </a:pPr>
            <a:endParaRPr lang="en-CA" altLang="en-US" sz="2000" b="1" dirty="0"/>
          </a:p>
          <a:p>
            <a:pPr eaLnBrk="1" hangingPunct="1">
              <a:spcBef>
                <a:spcPct val="0"/>
              </a:spcBef>
            </a:pPr>
            <a:endParaRPr lang="en-CA" altLang="en-US" sz="2000" b="1" dirty="0"/>
          </a:p>
          <a:p>
            <a:pPr eaLnBrk="1" hangingPunct="1">
              <a:spcBef>
                <a:spcPct val="0"/>
              </a:spcBef>
            </a:pPr>
            <a:endParaRPr lang="en-CA" altLang="en-US" sz="2000" dirty="0"/>
          </a:p>
        </p:txBody>
      </p:sp>
    </p:spTree>
    <p:extLst>
      <p:ext uri="{BB962C8B-B14F-4D97-AF65-F5344CB8AC3E}">
        <p14:creationId xmlns:p14="http://schemas.microsoft.com/office/powerpoint/2010/main" val="40694462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2"/>
          <p:cNvSpPr>
            <a:spLocks noGrp="1" noChangeArrowheads="1"/>
          </p:cNvSpPr>
          <p:nvPr>
            <p:ph type="title" idx="4294967295"/>
          </p:nvPr>
        </p:nvSpPr>
        <p:spPr>
          <a:xfrm>
            <a:off x="427038" y="765175"/>
            <a:ext cx="8101012" cy="571500"/>
          </a:xfrm>
        </p:spPr>
        <p:txBody>
          <a:bodyPr/>
          <a:lstStyle/>
          <a:p>
            <a:pPr marL="342900" indent="-342900" eaLnBrk="1" hangingPunct="1"/>
            <a:br>
              <a:rPr lang="en-CA" altLang="en-US" sz="1700" b="1">
                <a:latin typeface="Arial" charset="0"/>
                <a:cs typeface="Arial" charset="0"/>
              </a:rPr>
            </a:br>
            <a:r>
              <a:rPr lang="en-CA" altLang="en-US" sz="4000" b="1">
                <a:solidFill>
                  <a:schemeClr val="accent1"/>
                </a:solidFill>
              </a:rPr>
              <a:t>The Report Proposal – assignment 2</a:t>
            </a:r>
            <a:endParaRPr lang="en-US" altLang="en-US" sz="4000" b="1">
              <a:latin typeface="Arial" charset="0"/>
            </a:endParaRPr>
          </a:p>
        </p:txBody>
      </p:sp>
      <p:sp>
        <p:nvSpPr>
          <p:cNvPr id="70658" name="Rectangle 3"/>
          <p:cNvSpPr>
            <a:spLocks noGrp="1" noChangeArrowheads="1"/>
          </p:cNvSpPr>
          <p:nvPr>
            <p:ph idx="4294967295"/>
          </p:nvPr>
        </p:nvSpPr>
        <p:spPr>
          <a:xfrm>
            <a:off x="428625" y="1557338"/>
            <a:ext cx="8223250" cy="4862512"/>
          </a:xfrm>
        </p:spPr>
        <p:txBody>
          <a:bodyPr/>
          <a:lstStyle/>
          <a:p>
            <a:pPr>
              <a:spcAft>
                <a:spcPts val="1200"/>
              </a:spcAft>
              <a:buFont typeface="Wingdings 2" pitchFamily="18" charset="2"/>
              <a:buNone/>
            </a:pPr>
            <a:r>
              <a:rPr lang="en-US" altLang="en-US" sz="2400" b="1" dirty="0">
                <a:latin typeface="Arial" charset="0"/>
                <a:cs typeface="Arial" charset="0"/>
              </a:rPr>
              <a:t>Due – Nov. 13</a:t>
            </a:r>
          </a:p>
          <a:p>
            <a:pPr>
              <a:spcAft>
                <a:spcPts val="1200"/>
              </a:spcAft>
              <a:buFont typeface="Wingdings 2" pitchFamily="18" charset="2"/>
              <a:buNone/>
            </a:pPr>
            <a:r>
              <a:rPr lang="en-US" altLang="en-US" sz="2400" b="1" dirty="0">
                <a:latin typeface="Arial" charset="0"/>
                <a:cs typeface="Arial" charset="0"/>
              </a:rPr>
              <a:t>20% of final mark</a:t>
            </a:r>
          </a:p>
          <a:p>
            <a:pPr>
              <a:spcAft>
                <a:spcPts val="1200"/>
              </a:spcAft>
              <a:buFont typeface="Wingdings 2" pitchFamily="18" charset="2"/>
              <a:buNone/>
            </a:pPr>
            <a:r>
              <a:rPr lang="en-US" altLang="en-US" sz="2400" b="1" dirty="0">
                <a:latin typeface="Arial" charset="0"/>
                <a:cs typeface="Arial" charset="0"/>
              </a:rPr>
              <a:t>Must be formatted according to specifications</a:t>
            </a:r>
          </a:p>
          <a:p>
            <a:pPr>
              <a:spcAft>
                <a:spcPts val="1200"/>
              </a:spcAft>
              <a:buFont typeface="Wingdings 2" pitchFamily="18" charset="2"/>
              <a:buNone/>
            </a:pPr>
            <a:r>
              <a:rPr lang="en-US" altLang="en-US" sz="2400" b="1" dirty="0">
                <a:latin typeface="Arial" charset="0"/>
                <a:cs typeface="Arial" charset="0"/>
              </a:rPr>
              <a:t>Length – 1 to 1-1/2 page/s</a:t>
            </a:r>
          </a:p>
          <a:p>
            <a:pPr>
              <a:spcAft>
                <a:spcPts val="1200"/>
              </a:spcAft>
              <a:buFont typeface="Wingdings 2" pitchFamily="18" charset="2"/>
              <a:buNone/>
            </a:pPr>
            <a:r>
              <a:rPr lang="en-US" altLang="en-US" sz="2400" b="1" dirty="0">
                <a:latin typeface="Arial" charset="0"/>
                <a:cs typeface="Arial" charset="0"/>
              </a:rPr>
              <a:t>Sections:</a:t>
            </a:r>
          </a:p>
          <a:p>
            <a:pPr marL="530225">
              <a:buFont typeface="Wingdings 2" pitchFamily="18" charset="2"/>
              <a:buNone/>
            </a:pPr>
            <a:r>
              <a:rPr lang="en-CA" altLang="en-US" sz="2000" b="1" dirty="0">
                <a:latin typeface="Arial" charset="0"/>
                <a:cs typeface="Arial" charset="0"/>
              </a:rPr>
              <a:t>Document Identification</a:t>
            </a:r>
          </a:p>
          <a:p>
            <a:pPr marL="530225">
              <a:buFont typeface="Wingdings 2" pitchFamily="18" charset="2"/>
              <a:buNone/>
            </a:pPr>
            <a:r>
              <a:rPr lang="en-CA" altLang="en-US" sz="2000" b="1" dirty="0">
                <a:latin typeface="Arial" charset="0"/>
                <a:cs typeface="Arial" charset="0"/>
              </a:rPr>
              <a:t>Title</a:t>
            </a:r>
          </a:p>
          <a:p>
            <a:pPr marL="530225">
              <a:buFont typeface="Wingdings 2" pitchFamily="18" charset="2"/>
              <a:buNone/>
            </a:pPr>
            <a:r>
              <a:rPr lang="en-CA" altLang="en-US" sz="2000" b="1" dirty="0">
                <a:latin typeface="Arial" charset="0"/>
                <a:cs typeface="Arial" charset="0"/>
              </a:rPr>
              <a:t>Research Statement </a:t>
            </a:r>
          </a:p>
          <a:p>
            <a:pPr marL="530225">
              <a:buFont typeface="Wingdings 2" pitchFamily="18" charset="2"/>
              <a:buNone/>
            </a:pPr>
            <a:r>
              <a:rPr lang="en-CA" altLang="en-US" sz="2000" b="1" dirty="0">
                <a:latin typeface="Arial" charset="0"/>
                <a:cs typeface="Arial" charset="0"/>
              </a:rPr>
              <a:t>Background </a:t>
            </a:r>
          </a:p>
          <a:p>
            <a:pPr marL="530225">
              <a:buFont typeface="Wingdings 2" pitchFamily="18" charset="2"/>
              <a:buNone/>
            </a:pPr>
            <a:r>
              <a:rPr lang="en-CA" altLang="en-US" sz="2000" b="1" dirty="0">
                <a:latin typeface="Arial" charset="0"/>
                <a:cs typeface="Arial" charset="0"/>
              </a:rPr>
              <a:t>Proposed Methodology</a:t>
            </a:r>
          </a:p>
        </p:txBody>
      </p:sp>
    </p:spTree>
    <p:extLst>
      <p:ext uri="{BB962C8B-B14F-4D97-AF65-F5344CB8AC3E}">
        <p14:creationId xmlns:p14="http://schemas.microsoft.com/office/powerpoint/2010/main" val="30722189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2"/>
          <p:cNvSpPr>
            <a:spLocks noGrp="1" noChangeArrowheads="1"/>
          </p:cNvSpPr>
          <p:nvPr>
            <p:ph type="title" idx="4294967295"/>
          </p:nvPr>
        </p:nvSpPr>
        <p:spPr>
          <a:xfrm>
            <a:off x="427038" y="765175"/>
            <a:ext cx="8101012" cy="571500"/>
          </a:xfrm>
        </p:spPr>
        <p:txBody>
          <a:bodyPr/>
          <a:lstStyle/>
          <a:p>
            <a:pPr marL="342900" indent="-342900" eaLnBrk="1" hangingPunct="1"/>
            <a:br>
              <a:rPr lang="en-CA" altLang="en-US" sz="1700" b="1" dirty="0">
                <a:latin typeface="Arial" charset="0"/>
                <a:cs typeface="Arial" charset="0"/>
              </a:rPr>
            </a:br>
            <a:r>
              <a:rPr lang="en-CA" altLang="en-US" sz="4000" b="1" dirty="0">
                <a:solidFill>
                  <a:schemeClr val="accent1"/>
                </a:solidFill>
              </a:rPr>
              <a:t>The Report Proposal – Requirements</a:t>
            </a:r>
            <a:endParaRPr lang="en-US" altLang="en-US" sz="4000" b="1" dirty="0">
              <a:latin typeface="Arial" charset="0"/>
            </a:endParaRPr>
          </a:p>
        </p:txBody>
      </p:sp>
      <p:sp>
        <p:nvSpPr>
          <p:cNvPr id="70658" name="Rectangle 3"/>
          <p:cNvSpPr>
            <a:spLocks noGrp="1" noChangeArrowheads="1"/>
          </p:cNvSpPr>
          <p:nvPr>
            <p:ph idx="4294967295"/>
          </p:nvPr>
        </p:nvSpPr>
        <p:spPr>
          <a:xfrm>
            <a:off x="428625" y="1557338"/>
            <a:ext cx="8223250" cy="4862512"/>
          </a:xfrm>
        </p:spPr>
        <p:txBody>
          <a:bodyPr/>
          <a:lstStyle/>
          <a:p>
            <a:pPr>
              <a:spcAft>
                <a:spcPts val="1200"/>
              </a:spcAft>
              <a:buFont typeface="Wingdings 2" pitchFamily="18" charset="2"/>
              <a:buNone/>
            </a:pPr>
            <a:r>
              <a:rPr lang="en-US" altLang="en-US" sz="2800" b="1" dirty="0">
                <a:latin typeface="Arial" charset="0"/>
                <a:cs typeface="Arial" charset="0"/>
              </a:rPr>
              <a:t>Report Proposal Format</a:t>
            </a:r>
          </a:p>
          <a:p>
            <a:pPr>
              <a:buFont typeface="Wingdings 2" pitchFamily="18" charset="2"/>
              <a:buNone/>
            </a:pPr>
            <a:r>
              <a:rPr lang="en-CA" altLang="en-US" b="1" dirty="0">
                <a:latin typeface="Arial" charset="0"/>
                <a:cs typeface="Arial" charset="0"/>
              </a:rPr>
              <a:t>Document Identification</a:t>
            </a:r>
            <a:r>
              <a:rPr lang="en-CA" altLang="en-US" sz="2400" b="1" dirty="0">
                <a:latin typeface="Arial" charset="0"/>
                <a:cs typeface="Arial" charset="0"/>
              </a:rPr>
              <a:t>:</a:t>
            </a:r>
          </a:p>
          <a:p>
            <a:pPr>
              <a:buFont typeface="Wingdings 2" pitchFamily="18" charset="2"/>
              <a:buNone/>
            </a:pPr>
            <a:r>
              <a:rPr lang="en-CA" altLang="en-US" sz="2000" b="1" dirty="0">
                <a:latin typeface="Arial" charset="0"/>
                <a:cs typeface="Arial" charset="0"/>
              </a:rPr>
              <a:t>	Your Name, student number, course id, professor name and date</a:t>
            </a:r>
          </a:p>
          <a:p>
            <a:pPr>
              <a:buFont typeface="Wingdings 2" pitchFamily="18" charset="2"/>
              <a:buNone/>
            </a:pPr>
            <a:endParaRPr lang="en-CA" altLang="en-US" sz="2000" b="1" dirty="0">
              <a:latin typeface="Arial" charset="0"/>
              <a:cs typeface="Arial" charset="0"/>
            </a:endParaRPr>
          </a:p>
          <a:p>
            <a:pPr>
              <a:buFont typeface="Wingdings 2" pitchFamily="18" charset="2"/>
              <a:buNone/>
            </a:pPr>
            <a:r>
              <a:rPr lang="en-CA" altLang="en-US" b="1" dirty="0">
                <a:latin typeface="Arial" charset="0"/>
                <a:cs typeface="Arial" charset="0"/>
              </a:rPr>
              <a:t>Title:</a:t>
            </a:r>
          </a:p>
          <a:p>
            <a:pPr marL="530225" indent="-530225">
              <a:buClr>
                <a:schemeClr val="tx1"/>
              </a:buClr>
              <a:buFont typeface="Wingdings" panose="05000000000000000000" pitchFamily="2" charset="2"/>
              <a:buChar char="Ø"/>
            </a:pPr>
            <a:r>
              <a:rPr lang="en-US" sz="2400" b="1" dirty="0">
                <a:latin typeface="Arial" panose="020B0604020202020204" pitchFamily="34" charset="0"/>
                <a:cs typeface="Arial" panose="020B0604020202020204" pitchFamily="34" charset="0"/>
              </a:rPr>
              <a:t>Should be concise and specific</a:t>
            </a:r>
            <a:endParaRPr lang="en-CA" sz="2400" b="1" dirty="0">
              <a:latin typeface="Arial" panose="020B0604020202020204" pitchFamily="34" charset="0"/>
              <a:cs typeface="Arial" panose="020B0604020202020204" pitchFamily="34" charset="0"/>
            </a:endParaRPr>
          </a:p>
          <a:p>
            <a:pPr marL="530225" indent="-530225">
              <a:buClr>
                <a:schemeClr val="tx1"/>
              </a:buClr>
              <a:buFont typeface="Wingdings" panose="05000000000000000000" pitchFamily="2" charset="2"/>
              <a:buChar char="Ø"/>
            </a:pPr>
            <a:r>
              <a:rPr lang="en-US" sz="2400" b="1" dirty="0">
                <a:latin typeface="Arial" panose="020B0604020202020204" pitchFamily="34" charset="0"/>
                <a:cs typeface="Arial" panose="020B0604020202020204" pitchFamily="34" charset="0"/>
              </a:rPr>
              <a:t>Should clearly identify the topic of the report</a:t>
            </a:r>
            <a:endParaRPr lang="en-CA" sz="2400" b="1" dirty="0">
              <a:latin typeface="Arial" panose="020B0604020202020204" pitchFamily="34" charset="0"/>
              <a:cs typeface="Arial" panose="020B0604020202020204" pitchFamily="34" charset="0"/>
            </a:endParaRPr>
          </a:p>
          <a:p>
            <a:pPr marL="530225" indent="-530225">
              <a:buClr>
                <a:schemeClr val="tx1"/>
              </a:buClr>
              <a:buFont typeface="Wingdings" panose="05000000000000000000" pitchFamily="2" charset="2"/>
              <a:buChar char="Ø"/>
            </a:pPr>
            <a:r>
              <a:rPr lang="en-US" sz="2400" b="1" dirty="0">
                <a:latin typeface="Arial" panose="020B0604020202020204" pitchFamily="34" charset="0"/>
                <a:cs typeface="Arial" panose="020B0604020202020204" pitchFamily="34" charset="0"/>
              </a:rPr>
              <a:t>Should not be a repetition of the research statement, but should relate to / reflect the research statement.</a:t>
            </a:r>
            <a:endParaRPr lang="en-CA" sz="2400" b="1" dirty="0">
              <a:latin typeface="Arial" panose="020B0604020202020204" pitchFamily="34" charset="0"/>
              <a:cs typeface="Arial" panose="020B0604020202020204" pitchFamily="34" charset="0"/>
            </a:endParaRPr>
          </a:p>
          <a:p>
            <a:pPr>
              <a:buFont typeface="Wingdings 2" pitchFamily="18" charset="2"/>
              <a:buNone/>
            </a:pPr>
            <a:endParaRPr lang="en-CA" altLang="en-US" sz="2000" b="1" dirty="0">
              <a:latin typeface="Arial" charset="0"/>
              <a:cs typeface="Arial" charset="0"/>
            </a:endParaRPr>
          </a:p>
        </p:txBody>
      </p:sp>
    </p:spTree>
    <p:extLst>
      <p:ext uri="{BB962C8B-B14F-4D97-AF65-F5344CB8AC3E}">
        <p14:creationId xmlns:p14="http://schemas.microsoft.com/office/powerpoint/2010/main" val="7137102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2"/>
          <p:cNvSpPr>
            <a:spLocks noGrp="1" noChangeArrowheads="1"/>
          </p:cNvSpPr>
          <p:nvPr>
            <p:ph type="title" idx="4294967295"/>
          </p:nvPr>
        </p:nvSpPr>
        <p:spPr>
          <a:xfrm>
            <a:off x="427038" y="765175"/>
            <a:ext cx="8101012" cy="571500"/>
          </a:xfrm>
        </p:spPr>
        <p:txBody>
          <a:bodyPr/>
          <a:lstStyle/>
          <a:p>
            <a:pPr marL="342900" indent="-342900" eaLnBrk="1" hangingPunct="1"/>
            <a:br>
              <a:rPr lang="en-CA" altLang="en-US" sz="1700" b="1" dirty="0">
                <a:latin typeface="Arial" charset="0"/>
                <a:cs typeface="Arial" charset="0"/>
              </a:rPr>
            </a:br>
            <a:r>
              <a:rPr lang="en-CA" altLang="en-US" sz="4000" b="1" dirty="0">
                <a:solidFill>
                  <a:schemeClr val="accent1"/>
                </a:solidFill>
              </a:rPr>
              <a:t>The Report Proposal – Requirements</a:t>
            </a:r>
            <a:endParaRPr lang="en-US" altLang="en-US" sz="4000" b="1" dirty="0">
              <a:latin typeface="Arial" charset="0"/>
            </a:endParaRPr>
          </a:p>
        </p:txBody>
      </p:sp>
      <p:sp>
        <p:nvSpPr>
          <p:cNvPr id="70658" name="Rectangle 3"/>
          <p:cNvSpPr>
            <a:spLocks noGrp="1" noChangeArrowheads="1"/>
          </p:cNvSpPr>
          <p:nvPr>
            <p:ph idx="4294967295"/>
          </p:nvPr>
        </p:nvSpPr>
        <p:spPr>
          <a:xfrm>
            <a:off x="428625" y="1557338"/>
            <a:ext cx="8223250" cy="4862512"/>
          </a:xfrm>
        </p:spPr>
        <p:txBody>
          <a:bodyPr/>
          <a:lstStyle/>
          <a:p>
            <a:pPr>
              <a:buFont typeface="Wingdings 2" pitchFamily="18" charset="2"/>
              <a:buNone/>
            </a:pPr>
            <a:r>
              <a:rPr lang="en-CA" altLang="en-US" b="1" dirty="0">
                <a:latin typeface="Arial" charset="0"/>
                <a:cs typeface="Arial" charset="0"/>
              </a:rPr>
              <a:t>Research Statement</a:t>
            </a:r>
            <a:r>
              <a:rPr lang="en-CA" altLang="en-US" sz="2000" b="1" dirty="0">
                <a:latin typeface="Arial" charset="0"/>
                <a:cs typeface="Arial" charset="0"/>
              </a:rPr>
              <a:t>:</a:t>
            </a:r>
          </a:p>
          <a:p>
            <a:pPr>
              <a:buFont typeface="Wingdings 2" pitchFamily="18" charset="2"/>
              <a:buNone/>
            </a:pPr>
            <a:r>
              <a:rPr lang="en-CA" altLang="en-US" sz="2400" b="1" dirty="0">
                <a:latin typeface="Arial" charset="0"/>
                <a:cs typeface="Arial" charset="0"/>
              </a:rPr>
              <a:t>Statement of issue or research question: What is the issue under investigation? -  What question are you trying to answer?</a:t>
            </a:r>
          </a:p>
          <a:p>
            <a:pPr>
              <a:buFont typeface="Wingdings 2" pitchFamily="18" charset="2"/>
              <a:buNone/>
            </a:pPr>
            <a:endParaRPr lang="en-CA" altLang="en-US" sz="2400" b="1" dirty="0">
              <a:latin typeface="Arial" charset="0"/>
              <a:cs typeface="Arial" charset="0"/>
            </a:endParaRPr>
          </a:p>
          <a:p>
            <a:pPr marL="530225" indent="-530225">
              <a:buClr>
                <a:schemeClr val="tx1"/>
              </a:buClr>
              <a:buFont typeface="Wingdings" panose="05000000000000000000" pitchFamily="2" charset="2"/>
              <a:buChar char="Ø"/>
            </a:pPr>
            <a:r>
              <a:rPr lang="en-US" sz="2400" b="1" dirty="0">
                <a:latin typeface="Arial" panose="020B0604020202020204" pitchFamily="34" charset="0"/>
                <a:cs typeface="Arial" panose="020B0604020202020204" pitchFamily="34" charset="0"/>
              </a:rPr>
              <a:t>Should be similar to statements on the list of official topics,</a:t>
            </a:r>
          </a:p>
          <a:p>
            <a:pPr marL="0" indent="0">
              <a:buClr>
                <a:schemeClr val="tx1"/>
              </a:buClr>
              <a:buNone/>
            </a:pPr>
            <a:r>
              <a:rPr lang="en-US" sz="2400" b="1" dirty="0">
                <a:latin typeface="Arial" panose="020B0604020202020204" pitchFamily="34" charset="0"/>
                <a:cs typeface="Arial" panose="020B0604020202020204" pitchFamily="34" charset="0"/>
              </a:rPr>
              <a:t>	 or</a:t>
            </a:r>
          </a:p>
          <a:p>
            <a:pPr marL="530225" indent="-530225">
              <a:buClr>
                <a:schemeClr val="tx1"/>
              </a:buClr>
              <a:buFont typeface="Wingdings" panose="05000000000000000000" pitchFamily="2" charset="2"/>
              <a:buChar char="Ø"/>
            </a:pPr>
            <a:r>
              <a:rPr lang="en-US" sz="2400" b="1" dirty="0">
                <a:latin typeface="Arial" panose="020B0604020202020204" pitchFamily="34" charset="0"/>
                <a:cs typeface="Arial" panose="020B0604020202020204" pitchFamily="34" charset="0"/>
              </a:rPr>
              <a:t> is one of the statements on the official list.</a:t>
            </a:r>
            <a:endParaRPr lang="en-CA" sz="2400" b="1" dirty="0">
              <a:latin typeface="Arial" panose="020B0604020202020204" pitchFamily="34" charset="0"/>
              <a:cs typeface="Arial" panose="020B0604020202020204" pitchFamily="34" charset="0"/>
            </a:endParaRPr>
          </a:p>
          <a:p>
            <a:pPr marL="530225" indent="-530225">
              <a:buClr>
                <a:schemeClr val="tx1"/>
              </a:buClr>
              <a:buFont typeface="Wingdings" panose="05000000000000000000" pitchFamily="2" charset="2"/>
              <a:buChar char="Ø"/>
            </a:pPr>
            <a:r>
              <a:rPr lang="en-US" sz="2400" b="1" dirty="0">
                <a:latin typeface="Arial" panose="020B0604020202020204" pitchFamily="34" charset="0"/>
                <a:cs typeface="Arial" panose="020B0604020202020204" pitchFamily="34" charset="0"/>
              </a:rPr>
              <a:t>Should clearly reveal the objective of the investigation / report</a:t>
            </a:r>
            <a:endParaRPr lang="en-CA" altLang="en-US"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049233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2"/>
          <p:cNvSpPr>
            <a:spLocks noGrp="1" noChangeArrowheads="1"/>
          </p:cNvSpPr>
          <p:nvPr>
            <p:ph type="title" idx="4294967295"/>
          </p:nvPr>
        </p:nvSpPr>
        <p:spPr>
          <a:xfrm>
            <a:off x="427038" y="765175"/>
            <a:ext cx="8101012" cy="571500"/>
          </a:xfrm>
        </p:spPr>
        <p:txBody>
          <a:bodyPr/>
          <a:lstStyle/>
          <a:p>
            <a:pPr marL="342900" indent="-342900" eaLnBrk="1" hangingPunct="1"/>
            <a:br>
              <a:rPr lang="en-CA" altLang="en-US" sz="1700" b="1" dirty="0">
                <a:latin typeface="Arial" charset="0"/>
                <a:cs typeface="Arial" charset="0"/>
              </a:rPr>
            </a:br>
            <a:r>
              <a:rPr lang="en-CA" altLang="en-US" sz="4000" b="1" dirty="0">
                <a:solidFill>
                  <a:schemeClr val="accent1"/>
                </a:solidFill>
              </a:rPr>
              <a:t>The Report Proposal – Requirements</a:t>
            </a:r>
            <a:endParaRPr lang="en-US" altLang="en-US" sz="4000" b="1" dirty="0">
              <a:latin typeface="Arial" charset="0"/>
            </a:endParaRPr>
          </a:p>
        </p:txBody>
      </p:sp>
      <p:sp>
        <p:nvSpPr>
          <p:cNvPr id="70658" name="Rectangle 3"/>
          <p:cNvSpPr>
            <a:spLocks noGrp="1" noChangeArrowheads="1"/>
          </p:cNvSpPr>
          <p:nvPr>
            <p:ph idx="4294967295"/>
          </p:nvPr>
        </p:nvSpPr>
        <p:spPr>
          <a:xfrm>
            <a:off x="428625" y="1557338"/>
            <a:ext cx="8223250" cy="4862512"/>
          </a:xfrm>
        </p:spPr>
        <p:txBody>
          <a:bodyPr/>
          <a:lstStyle/>
          <a:p>
            <a:pPr>
              <a:buFont typeface="Wingdings 2" pitchFamily="18" charset="2"/>
              <a:buNone/>
            </a:pPr>
            <a:r>
              <a:rPr lang="en-CA" altLang="en-US" b="1" dirty="0">
                <a:latin typeface="Arial" charset="0"/>
                <a:cs typeface="Arial" charset="0"/>
              </a:rPr>
              <a:t>Background:</a:t>
            </a:r>
          </a:p>
          <a:p>
            <a:pPr marL="0" indent="0">
              <a:buFont typeface="Wingdings 2" pitchFamily="18" charset="2"/>
              <a:buNone/>
            </a:pPr>
            <a:r>
              <a:rPr lang="en-CA" altLang="en-US" sz="2400" b="1" dirty="0">
                <a:latin typeface="Arial" charset="0"/>
                <a:cs typeface="Arial" charset="0"/>
              </a:rPr>
              <a:t>A concise summary of information about the topic that sets the stage for your current research</a:t>
            </a:r>
          </a:p>
          <a:p>
            <a:pPr>
              <a:buFont typeface="Wingdings 2" pitchFamily="18" charset="2"/>
              <a:buNone/>
            </a:pPr>
            <a:endParaRPr lang="en-CA" altLang="en-US" sz="2000" b="1" dirty="0">
              <a:latin typeface="Arial" charset="0"/>
              <a:cs typeface="Arial" charset="0"/>
            </a:endParaRPr>
          </a:p>
          <a:p>
            <a:pPr marL="442913" indent="-442913">
              <a:buClr>
                <a:schemeClr val="tx1"/>
              </a:buClr>
              <a:buFont typeface="Wingdings" panose="05000000000000000000" pitchFamily="2" charset="2"/>
              <a:buChar char="Ø"/>
            </a:pPr>
            <a:r>
              <a:rPr lang="en-CA" altLang="en-US" sz="2000" b="1" dirty="0">
                <a:latin typeface="Arial" charset="0"/>
                <a:cs typeface="Arial" charset="0"/>
              </a:rPr>
              <a:t>usually includes historical information, statistical information, definitions, explanation of technical (medical, scientific) terms and features, discusses  trends over time, public opinion (patterns)</a:t>
            </a:r>
          </a:p>
          <a:p>
            <a:pPr marL="442913" indent="-442913">
              <a:buClr>
                <a:schemeClr val="tx1"/>
              </a:buClr>
              <a:buFont typeface="Wingdings" panose="05000000000000000000" pitchFamily="2" charset="2"/>
              <a:buChar char="Ø"/>
            </a:pPr>
            <a:r>
              <a:rPr lang="en-CA" altLang="en-US" sz="2000" b="1" dirty="0">
                <a:latin typeface="Arial" charset="0"/>
                <a:cs typeface="Arial" charset="0"/>
              </a:rPr>
              <a:t>Secondary Sources must be documented (acknowledged) – in text and list of works. </a:t>
            </a:r>
          </a:p>
        </p:txBody>
      </p:sp>
    </p:spTree>
    <p:extLst>
      <p:ext uri="{BB962C8B-B14F-4D97-AF65-F5344CB8AC3E}">
        <p14:creationId xmlns:p14="http://schemas.microsoft.com/office/powerpoint/2010/main" val="22735311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2"/>
          <p:cNvSpPr>
            <a:spLocks noGrp="1" noChangeArrowheads="1"/>
          </p:cNvSpPr>
          <p:nvPr>
            <p:ph type="title" idx="4294967295"/>
          </p:nvPr>
        </p:nvSpPr>
        <p:spPr>
          <a:xfrm>
            <a:off x="427038" y="765175"/>
            <a:ext cx="8101012" cy="571500"/>
          </a:xfrm>
        </p:spPr>
        <p:txBody>
          <a:bodyPr/>
          <a:lstStyle/>
          <a:p>
            <a:pPr marL="342900" indent="-342900" eaLnBrk="1" hangingPunct="1"/>
            <a:br>
              <a:rPr lang="en-CA" altLang="en-US" sz="1700" b="1" dirty="0">
                <a:latin typeface="Arial" charset="0"/>
                <a:cs typeface="Arial" charset="0"/>
              </a:rPr>
            </a:br>
            <a:r>
              <a:rPr lang="en-CA" altLang="en-US" sz="4000" b="1" dirty="0">
                <a:solidFill>
                  <a:schemeClr val="accent1"/>
                </a:solidFill>
              </a:rPr>
              <a:t>The Report Proposal – Requirements</a:t>
            </a:r>
            <a:endParaRPr lang="en-US" altLang="en-US" sz="4000" b="1" dirty="0">
              <a:latin typeface="Arial" charset="0"/>
            </a:endParaRPr>
          </a:p>
        </p:txBody>
      </p:sp>
      <p:sp>
        <p:nvSpPr>
          <p:cNvPr id="70658" name="Rectangle 3"/>
          <p:cNvSpPr>
            <a:spLocks noGrp="1" noChangeArrowheads="1"/>
          </p:cNvSpPr>
          <p:nvPr>
            <p:ph idx="4294967295"/>
          </p:nvPr>
        </p:nvSpPr>
        <p:spPr>
          <a:xfrm>
            <a:off x="428625" y="1557338"/>
            <a:ext cx="8223250" cy="4862512"/>
          </a:xfrm>
        </p:spPr>
        <p:txBody>
          <a:bodyPr/>
          <a:lstStyle/>
          <a:p>
            <a:pPr>
              <a:spcAft>
                <a:spcPts val="1800"/>
              </a:spcAft>
              <a:buFont typeface="Wingdings 2" pitchFamily="18" charset="2"/>
              <a:buNone/>
            </a:pPr>
            <a:r>
              <a:rPr lang="en-CA" altLang="en-US" sz="3100" b="1" dirty="0">
                <a:latin typeface="Arial" charset="0"/>
                <a:cs typeface="Arial" charset="0"/>
              </a:rPr>
              <a:t>Methodology</a:t>
            </a:r>
          </a:p>
          <a:p>
            <a:pPr marL="0" indent="0">
              <a:spcAft>
                <a:spcPts val="1200"/>
              </a:spcAft>
              <a:buFont typeface="Wingdings 2" pitchFamily="18" charset="2"/>
              <a:buNone/>
            </a:pPr>
            <a:r>
              <a:rPr lang="en-CA" altLang="en-US" sz="2800" b="1" dirty="0">
                <a:latin typeface="Arial" charset="0"/>
                <a:cs typeface="Arial" charset="0"/>
              </a:rPr>
              <a:t>Outlines the methods to be used for your investigation; describes the method and the purpose, as follows:</a:t>
            </a:r>
          </a:p>
          <a:p>
            <a:pPr marL="530225" indent="-530225">
              <a:buClr>
                <a:schemeClr val="tx1"/>
              </a:buClr>
              <a:buFont typeface="Wingdings" panose="05000000000000000000" pitchFamily="2" charset="2"/>
              <a:buChar char="Ø"/>
              <a:tabLst>
                <a:tab pos="354013" algn="l"/>
              </a:tabLst>
            </a:pPr>
            <a:r>
              <a:rPr lang="en-CA" altLang="en-US" sz="2400" b="1" dirty="0">
                <a:latin typeface="Arial" charset="0"/>
                <a:cs typeface="Arial" charset="0"/>
              </a:rPr>
              <a:t>Describes the type of information to be gathered - Primary or secondary</a:t>
            </a:r>
          </a:p>
          <a:p>
            <a:pPr marL="530225" lvl="1" indent="-530225">
              <a:buClr>
                <a:schemeClr val="tx1"/>
              </a:buClr>
              <a:buFont typeface="Wingdings" panose="05000000000000000000" pitchFamily="2" charset="2"/>
              <a:buChar char="Ø"/>
              <a:tabLst>
                <a:tab pos="530225" algn="l"/>
              </a:tabLst>
            </a:pPr>
            <a:r>
              <a:rPr lang="en-CA" altLang="en-US" b="1" dirty="0">
                <a:latin typeface="Arial" charset="0"/>
                <a:cs typeface="Arial" charset="0"/>
              </a:rPr>
              <a:t>Provides details on the purpose of each information source</a:t>
            </a:r>
          </a:p>
          <a:p>
            <a:pPr marL="342900" lvl="1" indent="-342900">
              <a:buAutoNum type="arabicPeriod" startAt="2"/>
              <a:tabLst>
                <a:tab pos="530225" algn="l"/>
              </a:tabLst>
            </a:pPr>
            <a:endParaRPr lang="en-CA" altLang="en-US" b="1" dirty="0">
              <a:latin typeface="Arial" charset="0"/>
              <a:cs typeface="Arial" charset="0"/>
            </a:endParaRPr>
          </a:p>
          <a:p>
            <a:pPr marL="0" indent="0">
              <a:buFont typeface="Wingdings 2" pitchFamily="18" charset="2"/>
              <a:buNone/>
            </a:pPr>
            <a:endParaRPr lang="en-CA" altLang="en-US" sz="2400" b="1" dirty="0">
              <a:latin typeface="Arial" charset="0"/>
              <a:cs typeface="Arial" charset="0"/>
            </a:endParaRPr>
          </a:p>
        </p:txBody>
      </p:sp>
    </p:spTree>
    <p:extLst>
      <p:ext uri="{BB962C8B-B14F-4D97-AF65-F5344CB8AC3E}">
        <p14:creationId xmlns:p14="http://schemas.microsoft.com/office/powerpoint/2010/main" val="39510585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2"/>
          <p:cNvSpPr>
            <a:spLocks noGrp="1" noChangeArrowheads="1"/>
          </p:cNvSpPr>
          <p:nvPr>
            <p:ph type="title" idx="4294967295"/>
          </p:nvPr>
        </p:nvSpPr>
        <p:spPr>
          <a:xfrm>
            <a:off x="427038" y="765175"/>
            <a:ext cx="8101012" cy="571500"/>
          </a:xfrm>
        </p:spPr>
        <p:txBody>
          <a:bodyPr/>
          <a:lstStyle/>
          <a:p>
            <a:pPr marL="342900" indent="-342900" eaLnBrk="1" hangingPunct="1"/>
            <a:br>
              <a:rPr lang="en-CA" altLang="en-US" sz="1700" b="1" dirty="0">
                <a:latin typeface="Arial" charset="0"/>
                <a:cs typeface="Arial" charset="0"/>
              </a:rPr>
            </a:br>
            <a:r>
              <a:rPr lang="en-CA" altLang="en-US" sz="4000" b="1" dirty="0">
                <a:solidFill>
                  <a:schemeClr val="accent1"/>
                </a:solidFill>
              </a:rPr>
              <a:t>The Report Proposal – Requirements</a:t>
            </a:r>
            <a:endParaRPr lang="en-US" altLang="en-US" sz="4000" b="1" dirty="0">
              <a:latin typeface="Arial" charset="0"/>
            </a:endParaRPr>
          </a:p>
        </p:txBody>
      </p:sp>
      <p:sp>
        <p:nvSpPr>
          <p:cNvPr id="70658" name="Rectangle 3"/>
          <p:cNvSpPr>
            <a:spLocks noGrp="1" noChangeArrowheads="1"/>
          </p:cNvSpPr>
          <p:nvPr>
            <p:ph idx="4294967295"/>
          </p:nvPr>
        </p:nvSpPr>
        <p:spPr>
          <a:xfrm>
            <a:off x="428625" y="1557338"/>
            <a:ext cx="8223250" cy="4862512"/>
          </a:xfrm>
        </p:spPr>
        <p:txBody>
          <a:bodyPr/>
          <a:lstStyle/>
          <a:p>
            <a:pPr marL="0" lvl="5" indent="0">
              <a:buClr>
                <a:schemeClr val="tx1"/>
              </a:buClr>
              <a:buNone/>
            </a:pPr>
            <a:r>
              <a:rPr lang="en-CA" altLang="en-US" sz="2400" b="1" dirty="0">
                <a:latin typeface="Arial" charset="0"/>
                <a:cs typeface="Arial" charset="0"/>
              </a:rPr>
              <a:t>Secondary Research - literature research (mandatory)</a:t>
            </a:r>
          </a:p>
          <a:p>
            <a:pPr marL="742950" lvl="7" indent="-285750">
              <a:buClr>
                <a:schemeClr val="tx1"/>
              </a:buClr>
              <a:buFont typeface="Wingdings" panose="05000000000000000000" pitchFamily="2" charset="2"/>
              <a:buChar char="§"/>
            </a:pPr>
            <a:r>
              <a:rPr lang="en-CA" altLang="en-US" sz="1800" b="1" dirty="0">
                <a:latin typeface="Arial" panose="020B0604020202020204" pitchFamily="34" charset="0"/>
                <a:cs typeface="Arial" panose="020B0604020202020204" pitchFamily="34" charset="0"/>
              </a:rPr>
              <a:t>Identifies types of resources - [books, journals, academic / government reports, consumer reports, product literature, etc.], {Public opinion research [blogs, newsrooms]}</a:t>
            </a:r>
          </a:p>
          <a:p>
            <a:pPr marL="742950" lvl="7" indent="-285750">
              <a:buClr>
                <a:schemeClr val="tx1"/>
              </a:buClr>
              <a:buFont typeface="Wingdings" panose="05000000000000000000" pitchFamily="2" charset="2"/>
              <a:buChar char="§"/>
            </a:pPr>
            <a:r>
              <a:rPr lang="en-US" sz="1800" b="1" dirty="0">
                <a:latin typeface="Arial" panose="020B0604020202020204" pitchFamily="34" charset="0"/>
                <a:cs typeface="Arial" panose="020B0604020202020204" pitchFamily="34" charset="0"/>
              </a:rPr>
              <a:t>P</a:t>
            </a:r>
            <a:r>
              <a:rPr lang="en-CA" sz="1800" b="1" dirty="0" err="1">
                <a:latin typeface="Arial" panose="020B0604020202020204" pitchFamily="34" charset="0"/>
                <a:cs typeface="Arial" panose="020B0604020202020204" pitchFamily="34" charset="0"/>
              </a:rPr>
              <a:t>rovides</a:t>
            </a:r>
            <a:r>
              <a:rPr lang="en-CA" sz="1800" b="1" dirty="0">
                <a:latin typeface="Arial" panose="020B0604020202020204" pitchFamily="34" charset="0"/>
                <a:cs typeface="Arial" panose="020B0604020202020204" pitchFamily="34" charset="0"/>
              </a:rPr>
              <a:t> details on the purpose of each information source</a:t>
            </a:r>
          </a:p>
          <a:p>
            <a:pPr marL="1017270" lvl="8" indent="-285750">
              <a:buClr>
                <a:schemeClr val="tx1"/>
              </a:buClr>
              <a:buFont typeface="Wingdings" panose="05000000000000000000" pitchFamily="2" charset="2"/>
              <a:buChar char="ü"/>
            </a:pPr>
            <a:r>
              <a:rPr lang="en-CA" altLang="en-US" sz="1600" b="1" dirty="0">
                <a:latin typeface="Arial" panose="020B0604020202020204" pitchFamily="34" charset="0"/>
                <a:cs typeface="Arial" panose="020B0604020202020204" pitchFamily="34" charset="0"/>
              </a:rPr>
              <a:t>what type of information (topics, subjects) is expected to be attained from the particular information resources (books, journals, product literature, consumer reports, etc.)</a:t>
            </a:r>
          </a:p>
          <a:p>
            <a:pPr marL="1017270" lvl="8" indent="-285750">
              <a:buClr>
                <a:schemeClr val="tx1"/>
              </a:buClr>
              <a:buFont typeface="Wingdings" panose="05000000000000000000" pitchFamily="2" charset="2"/>
              <a:buChar char="ü"/>
            </a:pPr>
            <a:endParaRPr lang="en-CA" altLang="en-US" sz="1600" b="1" dirty="0">
              <a:latin typeface="Arial" panose="020B0604020202020204" pitchFamily="34" charset="0"/>
              <a:cs typeface="Arial" panose="020B0604020202020204" pitchFamily="34" charset="0"/>
            </a:endParaRPr>
          </a:p>
          <a:p>
            <a:pPr marL="0" lvl="2" indent="0">
              <a:buClr>
                <a:schemeClr val="tx1"/>
              </a:buClr>
              <a:buNone/>
            </a:pPr>
            <a:r>
              <a:rPr lang="en-CA" altLang="en-US" sz="2400" b="1" dirty="0">
                <a:latin typeface="Arial" charset="0"/>
                <a:cs typeface="Arial" charset="0"/>
              </a:rPr>
              <a:t>Primary Research -  Collection of Raw data (optional)</a:t>
            </a:r>
          </a:p>
          <a:p>
            <a:pPr marL="722313" lvl="4" indent="0">
              <a:buClr>
                <a:schemeClr val="tx1"/>
              </a:buClr>
              <a:buNone/>
            </a:pPr>
            <a:r>
              <a:rPr lang="en-CA" altLang="en-US" sz="1800" b="1" dirty="0">
                <a:latin typeface="Arial" charset="0"/>
                <a:cs typeface="Arial" charset="0"/>
              </a:rPr>
              <a:t>What is the method for collecting raw data (independent testing, observation, interviews, surveys)?</a:t>
            </a:r>
          </a:p>
          <a:p>
            <a:pPr marL="1254125" lvl="5" indent="-354013">
              <a:buClr>
                <a:schemeClr val="tx1"/>
              </a:buClr>
              <a:buFont typeface="Wingdings" panose="05000000000000000000" pitchFamily="2" charset="2"/>
              <a:buChar char="§"/>
            </a:pPr>
            <a:r>
              <a:rPr lang="en-CA" altLang="en-US" b="1" dirty="0">
                <a:latin typeface="Arial" charset="0"/>
                <a:cs typeface="Arial" charset="0"/>
              </a:rPr>
              <a:t>description of independent research; </a:t>
            </a:r>
          </a:p>
          <a:p>
            <a:pPr marL="1254125" lvl="5" indent="-354013">
              <a:buClr>
                <a:schemeClr val="tx1"/>
              </a:buClr>
              <a:buFont typeface="Wingdings" panose="05000000000000000000" pitchFamily="2" charset="2"/>
              <a:buChar char="§"/>
            </a:pPr>
            <a:r>
              <a:rPr lang="en-CA" altLang="en-US" b="1" dirty="0">
                <a:latin typeface="Arial" charset="0"/>
                <a:cs typeface="Arial" charset="0"/>
              </a:rPr>
              <a:t>purposes or objective of survey,  (how survey conducted, what questions asked, who interviewed – and why)</a:t>
            </a:r>
          </a:p>
          <a:p>
            <a:pPr marL="1254125" lvl="5" indent="-354013">
              <a:buClr>
                <a:schemeClr val="tx1"/>
              </a:buClr>
              <a:buFont typeface="Wingdings" panose="05000000000000000000" pitchFamily="2" charset="2"/>
              <a:buChar char="§"/>
            </a:pPr>
            <a:endParaRPr lang="en-CA" altLang="en-US" b="1" dirty="0">
              <a:latin typeface="Arial" charset="0"/>
              <a:cs typeface="Arial" charset="0"/>
            </a:endParaRPr>
          </a:p>
          <a:p>
            <a:pPr marL="0" lvl="5" indent="0">
              <a:buClr>
                <a:schemeClr val="tx1"/>
              </a:buClr>
              <a:buFont typeface="Wingdings" panose="05000000000000000000" pitchFamily="2" charset="2"/>
              <a:buChar char="§"/>
            </a:pPr>
            <a:endParaRPr lang="en-CA" altLang="en-US" b="1" dirty="0">
              <a:latin typeface="Arial" charset="0"/>
              <a:cs typeface="Arial" charset="0"/>
            </a:endParaRPr>
          </a:p>
          <a:p>
            <a:pPr marL="0" lvl="2" indent="0">
              <a:buNone/>
              <a:tabLst>
                <a:tab pos="354013" algn="l"/>
              </a:tabLst>
            </a:pPr>
            <a:r>
              <a:rPr lang="en-CA" altLang="en-US" sz="1900" b="1" dirty="0">
                <a:latin typeface="Arial" charset="0"/>
                <a:cs typeface="Arial" charset="0"/>
              </a:rPr>
              <a:t>	</a:t>
            </a:r>
          </a:p>
          <a:p>
            <a:pPr marL="0" indent="0">
              <a:buFont typeface="Wingdings 2" pitchFamily="18" charset="2"/>
              <a:buNone/>
            </a:pPr>
            <a:endParaRPr lang="en-CA" altLang="en-US" sz="2400" b="1" dirty="0">
              <a:latin typeface="Arial" charset="0"/>
              <a:cs typeface="Arial" charset="0"/>
            </a:endParaRPr>
          </a:p>
        </p:txBody>
      </p:sp>
    </p:spTree>
    <p:extLst>
      <p:ext uri="{BB962C8B-B14F-4D97-AF65-F5344CB8AC3E}">
        <p14:creationId xmlns:p14="http://schemas.microsoft.com/office/powerpoint/2010/main" val="27832121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Title 1"/>
          <p:cNvSpPr>
            <a:spLocks noGrp="1"/>
          </p:cNvSpPr>
          <p:nvPr>
            <p:ph type="title"/>
          </p:nvPr>
        </p:nvSpPr>
        <p:spPr>
          <a:xfrm>
            <a:off x="827088" y="642938"/>
            <a:ext cx="7831137" cy="633412"/>
          </a:xfrm>
        </p:spPr>
        <p:txBody>
          <a:bodyPr/>
          <a:lstStyle/>
          <a:p>
            <a:r>
              <a:rPr lang="en-CA" altLang="en-US" sz="4400" b="1">
                <a:solidFill>
                  <a:schemeClr val="accent1"/>
                </a:solidFill>
              </a:rPr>
              <a:t>Final Report and Report Proposal</a:t>
            </a:r>
          </a:p>
        </p:txBody>
      </p:sp>
      <p:sp>
        <p:nvSpPr>
          <p:cNvPr id="19459" name="Content Placeholder 2"/>
          <p:cNvSpPr>
            <a:spLocks noGrp="1"/>
          </p:cNvSpPr>
          <p:nvPr>
            <p:ph idx="1"/>
          </p:nvPr>
        </p:nvSpPr>
        <p:spPr>
          <a:xfrm>
            <a:off x="428625" y="1428750"/>
            <a:ext cx="8401050" cy="4389438"/>
          </a:xfrm>
        </p:spPr>
        <p:txBody>
          <a:bodyPr/>
          <a:lstStyle/>
          <a:p>
            <a:pPr>
              <a:buFont typeface="Wingdings 2" pitchFamily="18" charset="2"/>
              <a:buNone/>
              <a:defRPr/>
            </a:pPr>
            <a:r>
              <a:rPr lang="en-CA" sz="2800" b="1" dirty="0">
                <a:latin typeface="Arial" pitchFamily="34" charset="0"/>
                <a:cs typeface="Arial" pitchFamily="34" charset="0"/>
              </a:rPr>
              <a:t>Introduction</a:t>
            </a:r>
          </a:p>
          <a:p>
            <a:pPr marL="530225" indent="-530225">
              <a:buClr>
                <a:schemeClr val="tx1"/>
              </a:buClr>
              <a:buFont typeface="Wingdings" panose="05000000000000000000" pitchFamily="2" charset="2"/>
              <a:buChar char="Ø"/>
              <a:defRPr/>
            </a:pPr>
            <a:r>
              <a:rPr lang="en-CA" b="1" dirty="0">
                <a:latin typeface="Arial" pitchFamily="34" charset="0"/>
                <a:cs typeface="Arial" pitchFamily="34" charset="0"/>
              </a:rPr>
              <a:t>Background will comprise good portion of the Introduction of the Final Report</a:t>
            </a:r>
          </a:p>
          <a:p>
            <a:pPr marL="530225" indent="-530225">
              <a:buClr>
                <a:schemeClr val="tx1"/>
              </a:buClr>
              <a:buFont typeface="Wingdings" panose="05000000000000000000" pitchFamily="2" charset="2"/>
              <a:buChar char="Ø"/>
              <a:defRPr/>
            </a:pPr>
            <a:r>
              <a:rPr lang="en-CA" sz="2800" b="1" dirty="0">
                <a:latin typeface="Arial" pitchFamily="34" charset="0"/>
                <a:cs typeface="Arial" pitchFamily="34" charset="0"/>
              </a:rPr>
              <a:t>Methodology</a:t>
            </a:r>
          </a:p>
          <a:p>
            <a:pPr marL="641350" lvl="2" indent="0">
              <a:buClr>
                <a:schemeClr val="tx1"/>
              </a:buClr>
              <a:buNone/>
              <a:defRPr/>
            </a:pPr>
            <a:r>
              <a:rPr lang="en-CA" b="1" dirty="0">
                <a:latin typeface="Arial" pitchFamily="34" charset="0"/>
                <a:cs typeface="Arial" pitchFamily="34" charset="0"/>
              </a:rPr>
              <a:t>Methodology in proposal is the basis for Methodology in Final Report.</a:t>
            </a:r>
          </a:p>
          <a:p>
            <a:pPr marL="896938" lvl="1" indent="-530225">
              <a:buClr>
                <a:schemeClr val="tx1"/>
              </a:buClr>
              <a:buFont typeface="Wingdings" panose="05000000000000000000" pitchFamily="2" charset="2"/>
              <a:buChar char="Ø"/>
              <a:defRPr/>
            </a:pPr>
            <a:r>
              <a:rPr lang="en-CA" b="1" dirty="0">
                <a:latin typeface="Arial" pitchFamily="34" charset="0"/>
                <a:cs typeface="Arial" pitchFamily="34" charset="0"/>
              </a:rPr>
              <a:t>Difference</a:t>
            </a:r>
          </a:p>
          <a:p>
            <a:pPr marL="914400" lvl="3" indent="0">
              <a:buClr>
                <a:schemeClr val="tx1"/>
              </a:buClr>
              <a:buNone/>
              <a:defRPr/>
            </a:pPr>
            <a:r>
              <a:rPr lang="en-CA" b="1" dirty="0">
                <a:latin typeface="Arial" pitchFamily="34" charset="0"/>
                <a:cs typeface="Arial" pitchFamily="34" charset="0"/>
              </a:rPr>
              <a:t>Proposal – what you propose to do</a:t>
            </a:r>
          </a:p>
          <a:p>
            <a:pPr marL="914400" lvl="3" indent="0">
              <a:buClr>
                <a:schemeClr val="tx1"/>
              </a:buClr>
              <a:buNone/>
              <a:defRPr/>
            </a:pPr>
            <a:r>
              <a:rPr lang="en-CA" b="1" dirty="0">
                <a:latin typeface="Arial" pitchFamily="34" charset="0"/>
                <a:cs typeface="Arial" pitchFamily="34" charset="0"/>
              </a:rPr>
              <a:t>Report - what you did</a:t>
            </a:r>
          </a:p>
          <a:p>
            <a:pPr marL="530225" indent="-530225">
              <a:buClr>
                <a:schemeClr val="tx1"/>
              </a:buClr>
              <a:buFont typeface="Wingdings" panose="05000000000000000000" pitchFamily="2" charset="2"/>
              <a:buChar char="Ø"/>
              <a:defRPr/>
            </a:pPr>
            <a:r>
              <a:rPr lang="en-CA" b="1" dirty="0">
                <a:latin typeface="Arial" pitchFamily="34" charset="0"/>
                <a:cs typeface="Arial" pitchFamily="34" charset="0"/>
              </a:rPr>
              <a:t>Changes to these sections for final report - almost a certainty</a:t>
            </a:r>
          </a:p>
          <a:p>
            <a:pPr>
              <a:buFont typeface="Wingdings 2" pitchFamily="18" charset="2"/>
              <a:buNone/>
              <a:defRPr/>
            </a:pPr>
            <a:endParaRPr lang="en-CA" b="1" dirty="0">
              <a:latin typeface="Arial" pitchFamily="34" charset="0"/>
              <a:cs typeface="Arial" pitchFamily="34" charset="0"/>
            </a:endParaRPr>
          </a:p>
        </p:txBody>
      </p:sp>
    </p:spTree>
    <p:extLst>
      <p:ext uri="{BB962C8B-B14F-4D97-AF65-F5344CB8AC3E}">
        <p14:creationId xmlns:p14="http://schemas.microsoft.com/office/powerpoint/2010/main" val="21491372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noChangeArrowheads="1"/>
          </p:cNvSpPr>
          <p:nvPr>
            <p:ph type="title" idx="4294967295"/>
          </p:nvPr>
        </p:nvSpPr>
        <p:spPr>
          <a:xfrm>
            <a:off x="323850" y="1125538"/>
            <a:ext cx="8101013" cy="571500"/>
          </a:xfrm>
        </p:spPr>
        <p:txBody>
          <a:bodyPr/>
          <a:lstStyle/>
          <a:p>
            <a:pPr marL="342900" indent="-342900" eaLnBrk="1" hangingPunct="1"/>
            <a:br>
              <a:rPr lang="en-CA" altLang="en-US" sz="1700" b="1">
                <a:latin typeface="Arial" charset="0"/>
                <a:cs typeface="Arial" charset="0"/>
              </a:rPr>
            </a:br>
            <a:r>
              <a:rPr lang="en-CA" altLang="en-US" sz="4000" b="1">
                <a:solidFill>
                  <a:schemeClr val="accent1"/>
                </a:solidFill>
              </a:rPr>
              <a:t>The Report Proposal – assignment 2</a:t>
            </a:r>
            <a:endParaRPr lang="en-US" altLang="en-US" sz="4000" b="1">
              <a:latin typeface="Arial" charset="0"/>
            </a:endParaRPr>
          </a:p>
        </p:txBody>
      </p:sp>
      <p:sp>
        <p:nvSpPr>
          <p:cNvPr id="74754" name="Rectangle 3"/>
          <p:cNvSpPr>
            <a:spLocks noGrp="1" noChangeArrowheads="1"/>
          </p:cNvSpPr>
          <p:nvPr>
            <p:ph idx="4294967295"/>
          </p:nvPr>
        </p:nvSpPr>
        <p:spPr>
          <a:xfrm>
            <a:off x="683568" y="2028033"/>
            <a:ext cx="8223250" cy="4862513"/>
          </a:xfrm>
        </p:spPr>
        <p:txBody>
          <a:bodyPr/>
          <a:lstStyle/>
          <a:p>
            <a:pPr>
              <a:spcAft>
                <a:spcPts val="1200"/>
              </a:spcAft>
              <a:buFont typeface="Wingdings 2" pitchFamily="18" charset="2"/>
              <a:buNone/>
            </a:pPr>
            <a:r>
              <a:rPr lang="en-CA" altLang="en-US" sz="2800" b="1" dirty="0">
                <a:latin typeface="Arial" charset="0"/>
                <a:cs typeface="Arial" charset="0"/>
              </a:rPr>
              <a:t>Model – posted in Brightspace under “Reference Documents”</a:t>
            </a:r>
          </a:p>
          <a:p>
            <a:pPr>
              <a:spcAft>
                <a:spcPts val="1200"/>
              </a:spcAft>
              <a:buFont typeface="Wingdings 2" pitchFamily="18" charset="2"/>
              <a:buNone/>
            </a:pPr>
            <a:endParaRPr lang="en-CA" altLang="en-US" sz="2800" b="1" dirty="0">
              <a:latin typeface="Arial" charset="0"/>
              <a:cs typeface="Arial" charset="0"/>
            </a:endParaRPr>
          </a:p>
          <a:p>
            <a:pPr>
              <a:spcAft>
                <a:spcPts val="1200"/>
              </a:spcAft>
              <a:buFont typeface="Wingdings 2" pitchFamily="18" charset="2"/>
              <a:buNone/>
            </a:pPr>
            <a:r>
              <a:rPr lang="en-CA" altLang="en-US" sz="2800" b="1" dirty="0">
                <a:latin typeface="Arial" charset="0"/>
                <a:cs typeface="Arial" charset="0"/>
              </a:rPr>
              <a:t>Corresponds to sample Final Report</a:t>
            </a:r>
          </a:p>
          <a:p>
            <a:pPr>
              <a:spcAft>
                <a:spcPts val="1200"/>
              </a:spcAft>
              <a:buFont typeface="Wingdings 2" pitchFamily="18" charset="2"/>
              <a:buNone/>
            </a:pPr>
            <a:endParaRPr lang="en-CA" altLang="en-US" sz="2800" b="1" dirty="0">
              <a:latin typeface="Arial" charset="0"/>
              <a:cs typeface="Arial" charset="0"/>
            </a:endParaRPr>
          </a:p>
          <a:p>
            <a:pPr>
              <a:spcAft>
                <a:spcPts val="1200"/>
              </a:spcAft>
              <a:buFont typeface="Wingdings 2" pitchFamily="18" charset="2"/>
              <a:buNone/>
            </a:pPr>
            <a:endParaRPr lang="en-CA" altLang="en-US" sz="2800" b="1" dirty="0">
              <a:latin typeface="Arial" charset="0"/>
              <a:cs typeface="Arial" charset="0"/>
            </a:endParaRPr>
          </a:p>
          <a:p>
            <a:pPr>
              <a:spcAft>
                <a:spcPts val="1200"/>
              </a:spcAft>
              <a:buFont typeface="Wingdings 2" pitchFamily="18" charset="2"/>
              <a:buNone/>
            </a:pPr>
            <a:endParaRPr lang="en-CA" altLang="en-US" sz="2800" b="1" dirty="0">
              <a:latin typeface="Arial" charset="0"/>
              <a:cs typeface="Arial" charset="0"/>
            </a:endParaRPr>
          </a:p>
          <a:p>
            <a:pPr>
              <a:spcAft>
                <a:spcPts val="1200"/>
              </a:spcAft>
              <a:buFont typeface="Wingdings 2" pitchFamily="18" charset="2"/>
              <a:buNone/>
            </a:pPr>
            <a:endParaRPr lang="en-CA" altLang="en-US" sz="2800" b="1" dirty="0">
              <a:latin typeface="Arial" charset="0"/>
              <a:cs typeface="Arial" charset="0"/>
            </a:endParaRPr>
          </a:p>
        </p:txBody>
      </p:sp>
    </p:spTree>
    <p:extLst>
      <p:ext uri="{BB962C8B-B14F-4D97-AF65-F5344CB8AC3E}">
        <p14:creationId xmlns:p14="http://schemas.microsoft.com/office/powerpoint/2010/main" val="133411640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684213" y="620713"/>
            <a:ext cx="7958137" cy="881062"/>
          </a:xfrm>
        </p:spPr>
        <p:txBody>
          <a:bodyPr/>
          <a:lstStyle/>
          <a:p>
            <a:pPr marL="342900" indent="-342900" eaLnBrk="1" hangingPunct="1"/>
            <a:br>
              <a:rPr lang="en-CA" altLang="en-US" sz="1700" b="1" dirty="0">
                <a:latin typeface="Arial" panose="020B0604020202020204" pitchFamily="34" charset="0"/>
                <a:cs typeface="Arial" panose="020B0604020202020204" pitchFamily="34" charset="0"/>
              </a:rPr>
            </a:br>
            <a:r>
              <a:rPr lang="en-US" altLang="en-US" sz="4400" b="1" dirty="0">
                <a:latin typeface="Arial" panose="020B0604020202020204" pitchFamily="34" charset="0"/>
                <a:cs typeface="Arial" panose="020B0604020202020204" pitchFamily="34" charset="0"/>
              </a:rPr>
              <a:t>Discussion Groups – Nov. 1</a:t>
            </a:r>
            <a:endParaRPr lang="en-US" altLang="en-US" sz="4400" b="1" dirty="0">
              <a:latin typeface="Arial" panose="020B0604020202020204" pitchFamily="34" charset="0"/>
            </a:endParaRPr>
          </a:p>
        </p:txBody>
      </p:sp>
      <p:sp>
        <p:nvSpPr>
          <p:cNvPr id="4099" name="Rectangle 3"/>
          <p:cNvSpPr>
            <a:spLocks noGrp="1" noChangeArrowheads="1"/>
          </p:cNvSpPr>
          <p:nvPr>
            <p:ph idx="1"/>
          </p:nvPr>
        </p:nvSpPr>
        <p:spPr>
          <a:xfrm>
            <a:off x="1071563" y="1795463"/>
            <a:ext cx="7546975" cy="4154487"/>
          </a:xfrm>
        </p:spPr>
        <p:txBody>
          <a:bodyPr>
            <a:normAutofit/>
          </a:bodyPr>
          <a:lstStyle/>
          <a:p>
            <a:pPr>
              <a:buFont typeface="Wingdings 2" panose="05020102010507070707" pitchFamily="18" charset="2"/>
              <a:buNone/>
              <a:defRPr/>
            </a:pPr>
            <a:r>
              <a:rPr lang="en-CA" sz="4400" b="1" dirty="0">
                <a:latin typeface="Arial" pitchFamily="34" charset="0"/>
                <a:cs typeface="Arial" pitchFamily="34" charset="0"/>
              </a:rPr>
              <a:t>Discussion Groups – Open sessions</a:t>
            </a:r>
          </a:p>
          <a:p>
            <a:pPr>
              <a:buFont typeface="Wingdings 2" panose="05020102010507070707" pitchFamily="18" charset="2"/>
              <a:buNone/>
              <a:defRPr/>
            </a:pPr>
            <a:r>
              <a:rPr lang="en-CA" sz="4400" b="1" dirty="0">
                <a:latin typeface="Arial" pitchFamily="34" charset="0"/>
                <a:cs typeface="Arial" pitchFamily="34" charset="0"/>
              </a:rPr>
              <a:t>5:30 to 6:30</a:t>
            </a:r>
          </a:p>
          <a:p>
            <a:pPr>
              <a:buFont typeface="Wingdings 2" panose="05020102010507070707" pitchFamily="18" charset="2"/>
              <a:buNone/>
              <a:defRPr/>
            </a:pPr>
            <a:endParaRPr lang="en-CA" sz="4400" b="1" dirty="0">
              <a:latin typeface="Arial" pitchFamily="34" charset="0"/>
              <a:cs typeface="Arial" pitchFamily="34" charset="0"/>
            </a:endParaRPr>
          </a:p>
          <a:p>
            <a:pPr>
              <a:buFont typeface="Wingdings 2" panose="05020102010507070707" pitchFamily="18" charset="2"/>
              <a:buNone/>
              <a:defRPr/>
            </a:pPr>
            <a:endParaRPr lang="en-US" sz="3900" b="1" dirty="0">
              <a:latin typeface="Arial" pitchFamily="34" charset="0"/>
              <a:cs typeface="Arial" pitchFamily="34" charset="0"/>
            </a:endParaRPr>
          </a:p>
          <a:p>
            <a:pPr marL="357188" indent="-357188" eaLnBrk="1" fontAlgn="auto" hangingPunct="1">
              <a:spcBef>
                <a:spcPct val="0"/>
              </a:spcBef>
              <a:spcAft>
                <a:spcPts val="0"/>
              </a:spcAft>
              <a:buClr>
                <a:schemeClr val="accent3"/>
              </a:buClr>
              <a:buFont typeface="Wingdings 2" panose="05020102010507070707" pitchFamily="18" charset="2"/>
              <a:buNone/>
              <a:defRPr/>
            </a:pPr>
            <a:endParaRPr lang="en-US" sz="20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US" sz="2000" b="1" dirty="0">
              <a:latin typeface="Arial" pitchFamily="34" charset="0"/>
              <a:cs typeface="Arial" pitchFamily="34" charset="0"/>
            </a:endParaRPr>
          </a:p>
          <a:p>
            <a:pPr marL="365125" lvl="2" indent="-357188" eaLnBrk="1" fontAlgn="auto" hangingPunct="1">
              <a:spcBef>
                <a:spcPct val="0"/>
              </a:spcBef>
              <a:spcAft>
                <a:spcPts val="0"/>
              </a:spcAft>
              <a:buClr>
                <a:schemeClr val="accent3"/>
              </a:buClr>
              <a:buFont typeface="Wingdings 2" panose="05020102010507070707" pitchFamily="18" charset="2"/>
              <a:buNone/>
              <a:defRPr/>
            </a:pPr>
            <a:endParaRPr lang="en-US" sz="15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CA" sz="2200" b="1" dirty="0">
              <a:latin typeface="Arial" pitchFamily="34" charset="0"/>
              <a:cs typeface="Arial" pitchFamily="34" charset="0"/>
            </a:endParaRPr>
          </a:p>
          <a:p>
            <a:pPr marL="723901" lvl="1" indent="-357188" eaLnBrk="1" fontAlgn="auto" hangingPunct="1">
              <a:spcBef>
                <a:spcPct val="0"/>
              </a:spcBef>
              <a:spcAft>
                <a:spcPts val="0"/>
              </a:spcAft>
              <a:buClr>
                <a:schemeClr val="accent3"/>
              </a:buClr>
              <a:buFont typeface="Wingdings 2" panose="05020102010507070707" pitchFamily="18" charset="2"/>
              <a:buNone/>
              <a:defRPr/>
            </a:pPr>
            <a:endParaRPr lang="en-CA" sz="18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dirty="0"/>
          </a:p>
        </p:txBody>
      </p:sp>
    </p:spTree>
    <p:extLst>
      <p:ext uri="{BB962C8B-B14F-4D97-AF65-F5344CB8AC3E}">
        <p14:creationId xmlns:p14="http://schemas.microsoft.com/office/powerpoint/2010/main" val="31533948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CA" altLang="en-US" b="1"/>
              <a:t>Plagiarism</a:t>
            </a:r>
          </a:p>
        </p:txBody>
      </p:sp>
      <p:sp>
        <p:nvSpPr>
          <p:cNvPr id="3" name="Content Placeholder 2"/>
          <p:cNvSpPr>
            <a:spLocks noGrp="1"/>
          </p:cNvSpPr>
          <p:nvPr>
            <p:ph idx="1"/>
          </p:nvPr>
        </p:nvSpPr>
        <p:spPr/>
        <p:txBody>
          <a:bodyPr/>
          <a:lstStyle/>
          <a:p>
            <a:pPr>
              <a:buFont typeface="Wingdings 2" pitchFamily="18" charset="2"/>
              <a:buNone/>
              <a:defRPr/>
            </a:pPr>
            <a:r>
              <a:rPr lang="en-CA" b="1" dirty="0">
                <a:latin typeface="Arial" pitchFamily="34" charset="0"/>
                <a:cs typeface="Arial" pitchFamily="34" charset="0"/>
              </a:rPr>
              <a:t>“</a:t>
            </a:r>
            <a:r>
              <a:rPr lang="en-CA" sz="2400" b="1" dirty="0">
                <a:latin typeface="Arial" pitchFamily="34" charset="0"/>
                <a:cs typeface="Arial" pitchFamily="34" charset="0"/>
              </a:rPr>
              <a:t>Plagiarism is taking another person’s works, ideas or statistics and passing them off as your own.”</a:t>
            </a:r>
          </a:p>
          <a:p>
            <a:pPr>
              <a:buFont typeface="Wingdings 2" pitchFamily="18" charset="2"/>
              <a:buNone/>
              <a:defRPr/>
            </a:pPr>
            <a:endParaRPr lang="en-CA" sz="2400" b="1" dirty="0">
              <a:latin typeface="Arial" pitchFamily="34" charset="0"/>
              <a:cs typeface="Arial" pitchFamily="34" charset="0"/>
            </a:endParaRPr>
          </a:p>
          <a:p>
            <a:pPr>
              <a:buFont typeface="Wingdings 2" pitchFamily="18" charset="2"/>
              <a:buNone/>
              <a:defRPr/>
            </a:pPr>
            <a:r>
              <a:rPr lang="en-CA" sz="2400" b="1" dirty="0">
                <a:latin typeface="Arial" pitchFamily="34" charset="0"/>
                <a:cs typeface="Arial" pitchFamily="34" charset="0"/>
              </a:rPr>
              <a:t>“incorrect use of source material. Whether it is intentional or not, failing to give credit for words, ideas or concepts that you get from any source, including your own previously submitted work, is plagiarism.” </a:t>
            </a:r>
          </a:p>
          <a:p>
            <a:pPr>
              <a:buFont typeface="Wingdings 2" pitchFamily="18" charset="2"/>
              <a:buNone/>
              <a:defRPr/>
            </a:pPr>
            <a:r>
              <a:rPr lang="en-CA" sz="2400" b="1" dirty="0">
                <a:latin typeface="Arial" pitchFamily="34" charset="0"/>
                <a:cs typeface="Arial" pitchFamily="34" charset="0"/>
              </a:rPr>
              <a:t>				(University of Ottawa definition) </a:t>
            </a:r>
          </a:p>
          <a:p>
            <a:pPr marL="0" indent="0">
              <a:buFont typeface="Wingdings 2" pitchFamily="18" charset="2"/>
              <a:buNone/>
              <a:defRPr/>
            </a:pPr>
            <a:endParaRPr lang="en-CA" dirty="0"/>
          </a:p>
        </p:txBody>
      </p:sp>
    </p:spTree>
    <p:extLst>
      <p:ext uri="{BB962C8B-B14F-4D97-AF65-F5344CB8AC3E}">
        <p14:creationId xmlns:p14="http://schemas.microsoft.com/office/powerpoint/2010/main" val="10980356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CA" altLang="en-US" b="1">
                <a:solidFill>
                  <a:srgbClr val="0070C0"/>
                </a:solidFill>
              </a:rPr>
              <a:t>Forms of Plagiarism</a:t>
            </a:r>
          </a:p>
        </p:txBody>
      </p:sp>
      <p:sp>
        <p:nvSpPr>
          <p:cNvPr id="3" name="Content Placeholder 2"/>
          <p:cNvSpPr>
            <a:spLocks noGrp="1"/>
          </p:cNvSpPr>
          <p:nvPr>
            <p:ph idx="1"/>
          </p:nvPr>
        </p:nvSpPr>
        <p:spPr/>
        <p:txBody>
          <a:bodyPr/>
          <a:lstStyle/>
          <a:p>
            <a:pPr marL="542925" indent="-542925">
              <a:buClr>
                <a:schemeClr val="tx1"/>
              </a:buClr>
              <a:buFont typeface="Wingdings" panose="05000000000000000000" pitchFamily="2" charset="2"/>
              <a:buChar char="Ø"/>
              <a:tabLst>
                <a:tab pos="442913" algn="l"/>
              </a:tabLst>
              <a:defRPr/>
            </a:pPr>
            <a:r>
              <a:rPr lang="en-CA" sz="2400" b="1" dirty="0">
                <a:latin typeface="Arial" pitchFamily="34" charset="0"/>
                <a:cs typeface="Arial" pitchFamily="34" charset="0"/>
              </a:rPr>
              <a:t>Using an author’s words or ideas without proper reference </a:t>
            </a:r>
          </a:p>
          <a:p>
            <a:pPr marL="542925" indent="-542925">
              <a:buClr>
                <a:schemeClr val="tx1"/>
              </a:buClr>
              <a:buFont typeface="Wingdings" panose="05000000000000000000" pitchFamily="2" charset="2"/>
              <a:buChar char="Ø"/>
              <a:tabLst>
                <a:tab pos="442913" algn="l"/>
              </a:tabLst>
              <a:defRPr/>
            </a:pPr>
            <a:r>
              <a:rPr lang="en-CA" sz="2400" b="1" dirty="0">
                <a:latin typeface="Arial" pitchFamily="34" charset="0"/>
                <a:cs typeface="Arial" pitchFamily="34" charset="0"/>
              </a:rPr>
              <a:t>Failing to put quotation marks around words taken from a source </a:t>
            </a:r>
          </a:p>
          <a:p>
            <a:pPr marL="542925" indent="-542925">
              <a:buClr>
                <a:schemeClr val="tx1"/>
              </a:buClr>
              <a:buFont typeface="Wingdings" panose="05000000000000000000" pitchFamily="2" charset="2"/>
              <a:buChar char="Ø"/>
              <a:tabLst>
                <a:tab pos="442913" algn="l"/>
              </a:tabLst>
              <a:defRPr/>
            </a:pPr>
            <a:r>
              <a:rPr lang="en-CA" sz="2400" b="1" dirty="0">
                <a:latin typeface="Arial" pitchFamily="34" charset="0"/>
                <a:cs typeface="Arial" pitchFamily="34" charset="0"/>
              </a:rPr>
              <a:t>Doing work for someone else, or having someone do it for you </a:t>
            </a:r>
          </a:p>
          <a:p>
            <a:pPr marL="542925" indent="-542925">
              <a:buClr>
                <a:schemeClr val="tx1"/>
              </a:buClr>
              <a:buFont typeface="Wingdings" panose="05000000000000000000" pitchFamily="2" charset="2"/>
              <a:buChar char="Ø"/>
              <a:tabLst>
                <a:tab pos="442913" algn="l"/>
              </a:tabLst>
              <a:defRPr/>
            </a:pPr>
            <a:r>
              <a:rPr lang="en-CA" sz="2400" b="1" dirty="0">
                <a:latin typeface="Arial" pitchFamily="34" charset="0"/>
                <a:cs typeface="Arial" pitchFamily="34" charset="0"/>
              </a:rPr>
              <a:t>Unauthorized collaboration </a:t>
            </a:r>
          </a:p>
          <a:p>
            <a:pPr marL="542925" indent="-542925">
              <a:buClr>
                <a:schemeClr val="tx1"/>
              </a:buClr>
              <a:buFont typeface="Wingdings" panose="05000000000000000000" pitchFamily="2" charset="2"/>
              <a:buChar char="Ø"/>
              <a:tabLst>
                <a:tab pos="442913" algn="l"/>
              </a:tabLst>
              <a:defRPr/>
            </a:pPr>
            <a:r>
              <a:rPr lang="en-CA" sz="2400" b="1" dirty="0">
                <a:latin typeface="Arial" pitchFamily="34" charset="0"/>
                <a:cs typeface="Arial" pitchFamily="34" charset="0"/>
              </a:rPr>
              <a:t>Falsifying or inventing information or data </a:t>
            </a:r>
          </a:p>
          <a:p>
            <a:pPr marL="542925" indent="-542925">
              <a:buClr>
                <a:schemeClr val="tx1"/>
              </a:buClr>
              <a:buFont typeface="Wingdings" panose="05000000000000000000" pitchFamily="2" charset="2"/>
              <a:buChar char="Ø"/>
              <a:tabLst>
                <a:tab pos="442913" algn="l"/>
              </a:tabLst>
              <a:defRPr/>
            </a:pPr>
            <a:r>
              <a:rPr lang="en-CA" sz="2400" b="1" dirty="0">
                <a:latin typeface="Arial" pitchFamily="34" charset="0"/>
                <a:cs typeface="Arial" pitchFamily="34" charset="0"/>
              </a:rPr>
              <a:t>“Cutting and pasting” from the Internet without identifying the source		</a:t>
            </a:r>
          </a:p>
          <a:p>
            <a:pPr marL="0" indent="0">
              <a:buNone/>
              <a:defRPr/>
            </a:pPr>
            <a:r>
              <a:rPr lang="en-CA" sz="2400" b="1" dirty="0">
                <a:latin typeface="Arial" pitchFamily="34" charset="0"/>
                <a:cs typeface="Arial" pitchFamily="34" charset="0"/>
              </a:rPr>
              <a:t>	</a:t>
            </a:r>
            <a:r>
              <a:rPr lang="en-CA" sz="1800" b="1" dirty="0">
                <a:latin typeface="Arial" pitchFamily="34" charset="0"/>
                <a:cs typeface="Arial" pitchFamily="34" charset="0"/>
              </a:rPr>
              <a:t>(University of Ottawa website) </a:t>
            </a:r>
          </a:p>
          <a:p>
            <a:pPr marL="0" indent="0">
              <a:buFont typeface="Wingdings 2" pitchFamily="18" charset="2"/>
              <a:buNone/>
              <a:defRPr/>
            </a:pPr>
            <a:endParaRPr lang="en-CA" dirty="0"/>
          </a:p>
        </p:txBody>
      </p:sp>
    </p:spTree>
    <p:extLst>
      <p:ext uri="{BB962C8B-B14F-4D97-AF65-F5344CB8AC3E}">
        <p14:creationId xmlns:p14="http://schemas.microsoft.com/office/powerpoint/2010/main" val="8856572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642938" y="714375"/>
            <a:ext cx="8229600" cy="1143000"/>
          </a:xfrm>
        </p:spPr>
        <p:txBody>
          <a:bodyPr/>
          <a:lstStyle/>
          <a:p>
            <a:r>
              <a:rPr lang="en-CA" altLang="en-US" sz="4800" b="1"/>
              <a:t>Correct Uses of Source Material</a:t>
            </a:r>
            <a:br>
              <a:rPr lang="en-CA" altLang="en-US" sz="4800" b="1"/>
            </a:br>
            <a:endParaRPr lang="en-CA" altLang="en-US" sz="2800" b="1">
              <a:solidFill>
                <a:srgbClr val="0070C0"/>
              </a:solidFill>
            </a:endParaRPr>
          </a:p>
        </p:txBody>
      </p:sp>
      <p:sp>
        <p:nvSpPr>
          <p:cNvPr id="3" name="Content Placeholder 2"/>
          <p:cNvSpPr>
            <a:spLocks noGrp="1"/>
          </p:cNvSpPr>
          <p:nvPr>
            <p:ph idx="1"/>
          </p:nvPr>
        </p:nvSpPr>
        <p:spPr>
          <a:xfrm>
            <a:off x="251520" y="1484784"/>
            <a:ext cx="8229600" cy="4389437"/>
          </a:xfrm>
        </p:spPr>
        <p:txBody>
          <a:bodyPr/>
          <a:lstStyle/>
          <a:p>
            <a:pPr>
              <a:buFont typeface="Wingdings 2" pitchFamily="18" charset="2"/>
              <a:buNone/>
              <a:defRPr/>
            </a:pPr>
            <a:r>
              <a:rPr lang="en-CA" sz="3200" b="1" dirty="0">
                <a:latin typeface="Arial" pitchFamily="34" charset="0"/>
                <a:cs typeface="Arial" pitchFamily="34" charset="0"/>
              </a:rPr>
              <a:t>Quoting</a:t>
            </a:r>
          </a:p>
          <a:p>
            <a:pPr marL="442913" indent="-442913">
              <a:buClr>
                <a:schemeClr val="tx1"/>
              </a:buClr>
              <a:buFont typeface="Wingdings 2" panose="05020102010507070707" pitchFamily="18" charset="2"/>
              <a:buChar char=""/>
              <a:tabLst>
                <a:tab pos="357188" algn="l"/>
              </a:tabLst>
              <a:defRPr/>
            </a:pPr>
            <a:r>
              <a:rPr lang="en-CA" sz="2400" b="1" dirty="0">
                <a:latin typeface="Arial" pitchFamily="34" charset="0"/>
                <a:cs typeface="Arial" pitchFamily="34" charset="0"/>
              </a:rPr>
              <a:t>The purpose of quoting is to support your own argument.</a:t>
            </a:r>
          </a:p>
          <a:p>
            <a:pPr marL="442913" indent="-442913">
              <a:buClr>
                <a:schemeClr val="tx1"/>
              </a:buClr>
              <a:buFont typeface="Wingdings 2" panose="05020102010507070707" pitchFamily="18" charset="2"/>
              <a:buChar char=""/>
              <a:tabLst>
                <a:tab pos="357188" algn="l"/>
              </a:tabLst>
              <a:defRPr/>
            </a:pPr>
            <a:r>
              <a:rPr lang="en-CA" sz="2400" b="1" dirty="0">
                <a:latin typeface="Arial" pitchFamily="34" charset="0"/>
                <a:cs typeface="Arial" pitchFamily="34" charset="0"/>
              </a:rPr>
              <a:t>Take the </a:t>
            </a:r>
            <a:r>
              <a:rPr lang="en-CA" sz="2400" b="1" dirty="0">
                <a:solidFill>
                  <a:srgbClr val="FF0000"/>
                </a:solidFill>
                <a:latin typeface="Arial" pitchFamily="34" charset="0"/>
                <a:cs typeface="Arial" pitchFamily="34" charset="0"/>
              </a:rPr>
              <a:t>exact words of an author </a:t>
            </a:r>
            <a:r>
              <a:rPr lang="en-CA" sz="2400" b="1" dirty="0">
                <a:latin typeface="Arial" pitchFamily="34" charset="0"/>
                <a:cs typeface="Arial" pitchFamily="34" charset="0"/>
              </a:rPr>
              <a:t>and place them within quotation marks or set apart from main text. </a:t>
            </a:r>
          </a:p>
          <a:p>
            <a:pPr marL="442913" indent="-442913">
              <a:buClr>
                <a:schemeClr val="tx1"/>
              </a:buClr>
              <a:buFont typeface="Wingdings 2" panose="05020102010507070707" pitchFamily="18" charset="2"/>
              <a:buChar char=""/>
              <a:tabLst>
                <a:tab pos="357188" algn="l"/>
              </a:tabLst>
              <a:defRPr/>
            </a:pPr>
            <a:r>
              <a:rPr lang="en-CA" sz="2400" b="1" dirty="0">
                <a:latin typeface="Arial" pitchFamily="34" charset="0"/>
                <a:cs typeface="Arial" pitchFamily="34" charset="0"/>
              </a:rPr>
              <a:t>Quoting is different from paraphrasing or summarizing because it </a:t>
            </a:r>
            <a:r>
              <a:rPr lang="en-CA" sz="2400" b="1" dirty="0">
                <a:solidFill>
                  <a:srgbClr val="FF0000"/>
                </a:solidFill>
                <a:latin typeface="Arial" pitchFamily="34" charset="0"/>
                <a:cs typeface="Arial" pitchFamily="34" charset="0"/>
              </a:rPr>
              <a:t>uses only the words of the original author.</a:t>
            </a:r>
          </a:p>
          <a:p>
            <a:pPr marL="442913" indent="-442913">
              <a:buClr>
                <a:schemeClr val="tx1"/>
              </a:buClr>
              <a:buFont typeface="Wingdings 2" panose="05020102010507070707" pitchFamily="18" charset="2"/>
              <a:buChar char=""/>
              <a:tabLst>
                <a:tab pos="357188" algn="l"/>
              </a:tabLst>
              <a:defRPr/>
            </a:pPr>
            <a:r>
              <a:rPr lang="en-US" sz="2400" b="1" dirty="0">
                <a:solidFill>
                  <a:srgbClr val="FF0000"/>
                </a:solidFill>
                <a:latin typeface="Arial" pitchFamily="34" charset="0"/>
                <a:cs typeface="Arial" pitchFamily="34" charset="0"/>
              </a:rPr>
              <a:t>Use it sparingly: </a:t>
            </a:r>
            <a:r>
              <a:rPr lang="en-US" sz="2400" b="1" dirty="0">
                <a:latin typeface="Arial" pitchFamily="34" charset="0"/>
                <a:cs typeface="Arial" pitchFamily="34" charset="0"/>
              </a:rPr>
              <a:t>a quotation must reinforce your ideas, not replace them.</a:t>
            </a:r>
          </a:p>
          <a:p>
            <a:pPr marL="442913" indent="-442913">
              <a:buClr>
                <a:schemeClr val="tx1"/>
              </a:buClr>
              <a:buFont typeface="Wingdings 2" panose="05020102010507070707" pitchFamily="18" charset="2"/>
              <a:buChar char=""/>
              <a:tabLst>
                <a:tab pos="357188" algn="l"/>
              </a:tabLst>
              <a:defRPr/>
            </a:pPr>
            <a:r>
              <a:rPr lang="en-US" sz="2400" b="1" dirty="0">
                <a:latin typeface="Arial" pitchFamily="34" charset="0"/>
                <a:cs typeface="Arial" pitchFamily="34" charset="0"/>
              </a:rPr>
              <a:t>Too many quotations severely undermines positive perception of the quality of independent work.</a:t>
            </a:r>
          </a:p>
          <a:p>
            <a:pPr>
              <a:buFont typeface="Wingdings 2" pitchFamily="18" charset="2"/>
              <a:buNone/>
              <a:defRPr/>
            </a:pPr>
            <a:r>
              <a:rPr lang="en-CA" sz="2400" b="1" dirty="0">
                <a:solidFill>
                  <a:srgbClr val="FF0000"/>
                </a:solidFill>
                <a:latin typeface="Arial" pitchFamily="34" charset="0"/>
                <a:cs typeface="Arial" pitchFamily="34" charset="0"/>
              </a:rPr>
              <a:t>	</a:t>
            </a:r>
          </a:p>
          <a:p>
            <a:pPr marL="0" indent="0">
              <a:buFont typeface="Wingdings 2" pitchFamily="18" charset="2"/>
              <a:buNone/>
              <a:defRPr/>
            </a:pPr>
            <a:endParaRPr lang="en-CA" sz="2400" b="1" dirty="0">
              <a:latin typeface="Arial" pitchFamily="34" charset="0"/>
              <a:cs typeface="Arial" pitchFamily="34" charset="0"/>
            </a:endParaRPr>
          </a:p>
        </p:txBody>
      </p:sp>
    </p:spTree>
    <p:extLst>
      <p:ext uri="{BB962C8B-B14F-4D97-AF65-F5344CB8AC3E}">
        <p14:creationId xmlns:p14="http://schemas.microsoft.com/office/powerpoint/2010/main" val="27799509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642938" y="714375"/>
            <a:ext cx="8229600" cy="1143000"/>
          </a:xfrm>
        </p:spPr>
        <p:txBody>
          <a:bodyPr/>
          <a:lstStyle/>
          <a:p>
            <a:r>
              <a:rPr lang="en-CA" altLang="en-US" sz="4800" b="1"/>
              <a:t>Correct Uses of Source Material</a:t>
            </a:r>
            <a:br>
              <a:rPr lang="en-CA" altLang="en-US" sz="4800" b="1"/>
            </a:br>
            <a:endParaRPr lang="en-CA" altLang="en-US" sz="2800" b="1">
              <a:solidFill>
                <a:srgbClr val="0070C0"/>
              </a:solidFill>
            </a:endParaRPr>
          </a:p>
        </p:txBody>
      </p:sp>
      <p:sp>
        <p:nvSpPr>
          <p:cNvPr id="3" name="Content Placeholder 2"/>
          <p:cNvSpPr>
            <a:spLocks noGrp="1"/>
          </p:cNvSpPr>
          <p:nvPr>
            <p:ph idx="1"/>
          </p:nvPr>
        </p:nvSpPr>
        <p:spPr/>
        <p:txBody>
          <a:bodyPr/>
          <a:lstStyle/>
          <a:p>
            <a:pPr>
              <a:buFont typeface="Wingdings 2" pitchFamily="18" charset="2"/>
              <a:buNone/>
              <a:defRPr/>
            </a:pPr>
            <a:r>
              <a:rPr lang="en-CA" sz="3200" b="1" dirty="0">
                <a:latin typeface="Arial" pitchFamily="34" charset="0"/>
                <a:cs typeface="Arial" pitchFamily="34" charset="0"/>
              </a:rPr>
              <a:t>Summarizing</a:t>
            </a:r>
          </a:p>
          <a:p>
            <a:pPr marL="357188" indent="-357188">
              <a:buClr>
                <a:schemeClr val="tx1"/>
              </a:buClr>
              <a:buFont typeface="Wingdings 2" panose="05020102010507070707" pitchFamily="18" charset="2"/>
              <a:buChar char=""/>
              <a:defRPr/>
            </a:pPr>
            <a:r>
              <a:rPr lang="en-CA" sz="2400" b="1" dirty="0">
                <a:latin typeface="Arial" pitchFamily="34" charset="0"/>
                <a:cs typeface="Arial" pitchFamily="34" charset="0"/>
              </a:rPr>
              <a:t>The purpose is simply </a:t>
            </a:r>
            <a:r>
              <a:rPr lang="en-CA" sz="2400" b="1" dirty="0">
                <a:solidFill>
                  <a:srgbClr val="FF0000"/>
                </a:solidFill>
                <a:latin typeface="Arial" pitchFamily="34" charset="0"/>
                <a:cs typeface="Arial" pitchFamily="34" charset="0"/>
              </a:rPr>
              <a:t>to give a brief account </a:t>
            </a:r>
            <a:r>
              <a:rPr lang="en-CA" sz="2400" b="1" dirty="0">
                <a:latin typeface="Arial" pitchFamily="34" charset="0"/>
                <a:cs typeface="Arial" pitchFamily="34" charset="0"/>
              </a:rPr>
              <a:t>of what an author says, </a:t>
            </a:r>
            <a:r>
              <a:rPr lang="en-CA" sz="2400" b="1" dirty="0">
                <a:solidFill>
                  <a:srgbClr val="FF0000"/>
                </a:solidFill>
                <a:latin typeface="Arial" pitchFamily="34" charset="0"/>
                <a:cs typeface="Arial" pitchFamily="34" charset="0"/>
              </a:rPr>
              <a:t>without going into the specific details or examples.</a:t>
            </a:r>
          </a:p>
          <a:p>
            <a:pPr marL="357188" indent="-357188">
              <a:buClr>
                <a:schemeClr val="tx1"/>
              </a:buClr>
              <a:buFont typeface="Wingdings 2" panose="05020102010507070707" pitchFamily="18" charset="2"/>
              <a:buChar char=""/>
              <a:defRPr/>
            </a:pPr>
            <a:r>
              <a:rPr lang="en-CA" sz="2400" b="1" dirty="0">
                <a:solidFill>
                  <a:srgbClr val="FF0000"/>
                </a:solidFill>
                <a:latin typeface="Arial" pitchFamily="34" charset="0"/>
                <a:cs typeface="Arial" pitchFamily="34" charset="0"/>
              </a:rPr>
              <a:t>Condense</a:t>
            </a:r>
            <a:r>
              <a:rPr lang="en-CA" sz="2400" b="1" dirty="0">
                <a:latin typeface="Arial" pitchFamily="34" charset="0"/>
                <a:cs typeface="Arial" pitchFamily="34" charset="0"/>
              </a:rPr>
              <a:t> the meaning of a larger text into a more concise format, using your own words. </a:t>
            </a:r>
          </a:p>
          <a:p>
            <a:pPr marL="357188" indent="-357188">
              <a:buClr>
                <a:schemeClr val="tx1"/>
              </a:buClr>
              <a:buFont typeface="Wingdings 2" panose="05020102010507070707" pitchFamily="18" charset="2"/>
              <a:buChar char=""/>
              <a:defRPr/>
            </a:pPr>
            <a:r>
              <a:rPr lang="en-CA" sz="2400" b="1" dirty="0">
                <a:latin typeface="Arial" pitchFamily="34" charset="0"/>
                <a:cs typeface="Arial" pitchFamily="34" charset="0"/>
              </a:rPr>
              <a:t>When summarizing, </a:t>
            </a:r>
            <a:r>
              <a:rPr lang="en-CA" sz="2400" b="1" dirty="0">
                <a:solidFill>
                  <a:srgbClr val="FF0000"/>
                </a:solidFill>
                <a:latin typeface="Arial" pitchFamily="34" charset="0"/>
                <a:cs typeface="Arial" pitchFamily="34" charset="0"/>
              </a:rPr>
              <a:t>follow the same order of ideas as the original.	</a:t>
            </a:r>
          </a:p>
          <a:p>
            <a:pPr marL="0" indent="0">
              <a:buFont typeface="Wingdings 2" pitchFamily="18" charset="2"/>
              <a:buNone/>
              <a:defRPr/>
            </a:pPr>
            <a:endParaRPr lang="en-CA" sz="2400" b="1" dirty="0">
              <a:latin typeface="Arial" pitchFamily="34" charset="0"/>
              <a:cs typeface="Arial" pitchFamily="34" charset="0"/>
            </a:endParaRPr>
          </a:p>
        </p:txBody>
      </p:sp>
    </p:spTree>
    <p:extLst>
      <p:ext uri="{BB962C8B-B14F-4D97-AF65-F5344CB8AC3E}">
        <p14:creationId xmlns:p14="http://schemas.microsoft.com/office/powerpoint/2010/main" val="15790199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642938" y="714375"/>
            <a:ext cx="8229600" cy="1143000"/>
          </a:xfrm>
        </p:spPr>
        <p:txBody>
          <a:bodyPr/>
          <a:lstStyle/>
          <a:p>
            <a:r>
              <a:rPr lang="en-CA" altLang="en-US" sz="4800" b="1"/>
              <a:t>Correct Uses of Source Material</a:t>
            </a:r>
            <a:br>
              <a:rPr lang="en-CA" altLang="en-US" sz="4800" b="1"/>
            </a:br>
            <a:endParaRPr lang="en-CA" altLang="en-US" sz="2800" b="1">
              <a:solidFill>
                <a:srgbClr val="0070C0"/>
              </a:solidFill>
            </a:endParaRPr>
          </a:p>
        </p:txBody>
      </p:sp>
      <p:sp>
        <p:nvSpPr>
          <p:cNvPr id="3" name="Content Placeholder 2"/>
          <p:cNvSpPr>
            <a:spLocks noGrp="1"/>
          </p:cNvSpPr>
          <p:nvPr>
            <p:ph idx="1"/>
          </p:nvPr>
        </p:nvSpPr>
        <p:spPr/>
        <p:txBody>
          <a:bodyPr/>
          <a:lstStyle/>
          <a:p>
            <a:pPr>
              <a:buFont typeface="Wingdings 2" pitchFamily="18" charset="2"/>
              <a:buNone/>
              <a:defRPr/>
            </a:pPr>
            <a:r>
              <a:rPr lang="en-CA" sz="3200" b="1" dirty="0">
                <a:latin typeface="Arial" pitchFamily="34" charset="0"/>
                <a:cs typeface="Arial" pitchFamily="34" charset="0"/>
              </a:rPr>
              <a:t>Paraphrasing</a:t>
            </a:r>
          </a:p>
          <a:p>
            <a:pPr marL="357188" indent="-357188">
              <a:buClr>
                <a:schemeClr val="tx1"/>
              </a:buClr>
              <a:buFont typeface="Wingdings 2" panose="05020102010507070707" pitchFamily="18" charset="2"/>
              <a:buChar char=""/>
              <a:defRPr/>
            </a:pPr>
            <a:r>
              <a:rPr lang="en-CA" sz="2400" b="1" dirty="0">
                <a:latin typeface="Arial" pitchFamily="34" charset="0"/>
                <a:cs typeface="Arial" pitchFamily="34" charset="0"/>
              </a:rPr>
              <a:t>The purpose is to </a:t>
            </a:r>
            <a:r>
              <a:rPr lang="en-CA" sz="2400" b="1" dirty="0">
                <a:solidFill>
                  <a:srgbClr val="FF0000"/>
                </a:solidFill>
                <a:latin typeface="Arial" pitchFamily="34" charset="0"/>
                <a:cs typeface="Arial" pitchFamily="34" charset="0"/>
              </a:rPr>
              <a:t>reword what an author says </a:t>
            </a:r>
            <a:r>
              <a:rPr lang="en-CA" sz="2400" b="1" dirty="0">
                <a:latin typeface="Arial" pitchFamily="34" charset="0"/>
                <a:cs typeface="Arial" pitchFamily="34" charset="0"/>
              </a:rPr>
              <a:t>in order to support your own argument.</a:t>
            </a:r>
          </a:p>
          <a:p>
            <a:pPr marL="357188" indent="-357188">
              <a:buClr>
                <a:schemeClr val="tx1"/>
              </a:buClr>
              <a:buFont typeface="Wingdings 2" panose="05020102010507070707" pitchFamily="18" charset="2"/>
              <a:buChar char=""/>
              <a:defRPr/>
            </a:pPr>
            <a:r>
              <a:rPr lang="en-US" sz="2400" b="1" dirty="0">
                <a:solidFill>
                  <a:srgbClr val="FF0000"/>
                </a:solidFill>
                <a:latin typeface="Arial" pitchFamily="34" charset="0"/>
                <a:cs typeface="Arial" pitchFamily="34" charset="0"/>
              </a:rPr>
              <a:t>reformulation of another author's ideas / words</a:t>
            </a:r>
            <a:r>
              <a:rPr lang="en-CA" sz="2400" b="1" dirty="0">
                <a:latin typeface="Arial" pitchFamily="34" charset="0"/>
                <a:cs typeface="Arial" pitchFamily="34" charset="0"/>
              </a:rPr>
              <a:t> </a:t>
            </a:r>
            <a:r>
              <a:rPr lang="en-CA" sz="2400" b="1" dirty="0">
                <a:solidFill>
                  <a:srgbClr val="FF0000"/>
                </a:solidFill>
                <a:latin typeface="Arial" pitchFamily="34" charset="0"/>
                <a:cs typeface="Arial" pitchFamily="34" charset="0"/>
              </a:rPr>
              <a:t>using your own words.</a:t>
            </a:r>
          </a:p>
          <a:p>
            <a:pPr marL="357188" indent="-357188">
              <a:buClr>
                <a:schemeClr val="tx1"/>
              </a:buClr>
              <a:buFont typeface="Wingdings 2" panose="05020102010507070707" pitchFamily="18" charset="2"/>
              <a:buChar char=""/>
              <a:defRPr/>
            </a:pPr>
            <a:r>
              <a:rPr lang="en-CA" sz="2400" b="1" dirty="0">
                <a:latin typeface="Arial" pitchFamily="34" charset="0"/>
                <a:cs typeface="Arial" pitchFamily="34" charset="0"/>
              </a:rPr>
              <a:t>Usually the </a:t>
            </a:r>
            <a:r>
              <a:rPr lang="en-CA" sz="2400" b="1" dirty="0">
                <a:solidFill>
                  <a:srgbClr val="FF0000"/>
                </a:solidFill>
                <a:latin typeface="Arial" pitchFamily="34" charset="0"/>
                <a:cs typeface="Arial" pitchFamily="34" charset="0"/>
              </a:rPr>
              <a:t>same length </a:t>
            </a:r>
            <a:r>
              <a:rPr lang="en-CA" sz="2400" b="1" dirty="0">
                <a:latin typeface="Arial" pitchFamily="34" charset="0"/>
                <a:cs typeface="Arial" pitchFamily="34" charset="0"/>
              </a:rPr>
              <a:t>as the original</a:t>
            </a:r>
          </a:p>
          <a:p>
            <a:pPr marL="357188" indent="-357188">
              <a:buClr>
                <a:schemeClr val="tx1"/>
              </a:buClr>
              <a:buFont typeface="Wingdings 2" panose="05020102010507070707" pitchFamily="18" charset="2"/>
              <a:buChar char=""/>
              <a:defRPr/>
            </a:pPr>
            <a:r>
              <a:rPr lang="en-CA" sz="2400" b="1" dirty="0">
                <a:solidFill>
                  <a:srgbClr val="FF0000"/>
                </a:solidFill>
                <a:latin typeface="Arial" pitchFamily="34" charset="0"/>
                <a:cs typeface="Arial" pitchFamily="34" charset="0"/>
              </a:rPr>
              <a:t>Use your own style </a:t>
            </a:r>
            <a:r>
              <a:rPr lang="en-CA" sz="2400" b="1" dirty="0">
                <a:latin typeface="Arial" pitchFamily="34" charset="0"/>
                <a:cs typeface="Arial" pitchFamily="34" charset="0"/>
              </a:rPr>
              <a:t>without changing the meaning of the original text.	</a:t>
            </a:r>
          </a:p>
          <a:p>
            <a:pPr marL="0" indent="0">
              <a:buFont typeface="Wingdings 2" pitchFamily="18" charset="2"/>
              <a:buNone/>
              <a:defRPr/>
            </a:pPr>
            <a:endParaRPr lang="en-CA" sz="2400" b="1" dirty="0">
              <a:latin typeface="Arial" pitchFamily="34" charset="0"/>
              <a:cs typeface="Arial" pitchFamily="34" charset="0"/>
            </a:endParaRPr>
          </a:p>
        </p:txBody>
      </p:sp>
    </p:spTree>
    <p:extLst>
      <p:ext uri="{BB962C8B-B14F-4D97-AF65-F5344CB8AC3E}">
        <p14:creationId xmlns:p14="http://schemas.microsoft.com/office/powerpoint/2010/main" val="39991721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CA" altLang="en-US" b="1">
                <a:solidFill>
                  <a:srgbClr val="0070C0"/>
                </a:solidFill>
              </a:rPr>
              <a:t>Avoiding Plagiarism</a:t>
            </a:r>
          </a:p>
        </p:txBody>
      </p:sp>
      <p:sp>
        <p:nvSpPr>
          <p:cNvPr id="3" name="Content Placeholder 2"/>
          <p:cNvSpPr>
            <a:spLocks noGrp="1"/>
          </p:cNvSpPr>
          <p:nvPr>
            <p:ph idx="1"/>
          </p:nvPr>
        </p:nvSpPr>
        <p:spPr>
          <a:xfrm>
            <a:off x="457200" y="2000250"/>
            <a:ext cx="8229600" cy="4324350"/>
          </a:xfrm>
        </p:spPr>
        <p:txBody>
          <a:bodyPr/>
          <a:lstStyle/>
          <a:p>
            <a:pPr marL="528638" indent="-528638">
              <a:buFont typeface="Wingdings 2" pitchFamily="18" charset="2"/>
              <a:buNone/>
              <a:defRPr/>
            </a:pPr>
            <a:r>
              <a:rPr lang="en-CA" sz="2400" b="1" dirty="0">
                <a:latin typeface="Arial" pitchFamily="34" charset="0"/>
                <a:cs typeface="Arial" pitchFamily="34" charset="0"/>
              </a:rPr>
              <a:t>Proper use of secondary information</a:t>
            </a:r>
          </a:p>
          <a:p>
            <a:pPr marL="357188" indent="-357188">
              <a:buClrTx/>
              <a:buFont typeface="Wingdings 2" panose="05020102010507070707" pitchFamily="18" charset="2"/>
              <a:buChar char="P"/>
              <a:defRPr/>
            </a:pPr>
            <a:r>
              <a:rPr lang="en-CA" sz="2400" b="1" dirty="0">
                <a:solidFill>
                  <a:srgbClr val="FF0000"/>
                </a:solidFill>
                <a:latin typeface="Arial" pitchFamily="34" charset="0"/>
                <a:cs typeface="Arial" pitchFamily="34" charset="0"/>
              </a:rPr>
              <a:t>In text citations</a:t>
            </a:r>
          </a:p>
          <a:p>
            <a:pPr marL="357188" indent="-357188">
              <a:buClrTx/>
              <a:buFont typeface="Wingdings 2" panose="05020102010507070707" pitchFamily="18" charset="2"/>
              <a:buChar char="P"/>
              <a:defRPr/>
            </a:pPr>
            <a:r>
              <a:rPr lang="en-CA" sz="2400" b="1" dirty="0">
                <a:latin typeface="Arial" pitchFamily="34" charset="0"/>
                <a:cs typeface="Arial" pitchFamily="34" charset="0"/>
              </a:rPr>
              <a:t>Documenting / Referencing secondary resources</a:t>
            </a:r>
          </a:p>
          <a:p>
            <a:pPr marL="357188" indent="-357188">
              <a:buClrTx/>
              <a:buFont typeface="Wingdings 2" panose="05020102010507070707" pitchFamily="18" charset="2"/>
              <a:buChar char="P"/>
              <a:defRPr/>
            </a:pPr>
            <a:r>
              <a:rPr lang="en-CA" sz="2400" b="1" dirty="0">
                <a:latin typeface="Arial" pitchFamily="34" charset="0"/>
                <a:cs typeface="Arial" pitchFamily="34" charset="0"/>
              </a:rPr>
              <a:t>List of works cited – “Bibliography”</a:t>
            </a:r>
          </a:p>
          <a:p>
            <a:pPr marL="0" indent="0">
              <a:buFont typeface="Wingdings 2" pitchFamily="18" charset="2"/>
              <a:buNone/>
              <a:defRPr/>
            </a:pPr>
            <a:endParaRPr lang="en-CA" sz="2400" b="1" dirty="0">
              <a:solidFill>
                <a:srgbClr val="FF0000"/>
              </a:solidFill>
              <a:latin typeface="Arial" charset="0"/>
              <a:cs typeface="Arial" charset="0"/>
            </a:endParaRPr>
          </a:p>
          <a:p>
            <a:pPr lvl="1">
              <a:buFont typeface="Wingdings 2" pitchFamily="18" charset="2"/>
              <a:buNone/>
              <a:defRPr/>
            </a:pPr>
            <a:r>
              <a:rPr lang="en-CA" sz="3400" b="1" dirty="0">
                <a:latin typeface="Arial" pitchFamily="34" charset="0"/>
                <a:cs typeface="Arial" pitchFamily="34" charset="0"/>
              </a:rPr>
              <a:t>	</a:t>
            </a:r>
            <a:endParaRPr lang="en-CA" sz="1800" b="1" dirty="0">
              <a:latin typeface="Arial" pitchFamily="34" charset="0"/>
              <a:cs typeface="Arial" pitchFamily="34" charset="0"/>
            </a:endParaRPr>
          </a:p>
        </p:txBody>
      </p:sp>
    </p:spTree>
    <p:extLst>
      <p:ext uri="{BB962C8B-B14F-4D97-AF65-F5344CB8AC3E}">
        <p14:creationId xmlns:p14="http://schemas.microsoft.com/office/powerpoint/2010/main" val="173949507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3642</TotalTime>
  <Words>1821</Words>
  <Application>Microsoft Office PowerPoint</Application>
  <PresentationFormat>On-screen Show (4:3)</PresentationFormat>
  <Paragraphs>312</Paragraphs>
  <Slides>38</Slides>
  <Notes>38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38</vt:i4>
      </vt:variant>
    </vt:vector>
  </HeadingPairs>
  <TitlesOfParts>
    <vt:vector size="44" baseType="lpstr">
      <vt:lpstr>Arial</vt:lpstr>
      <vt:lpstr>Calibri</vt:lpstr>
      <vt:lpstr>Constantia</vt:lpstr>
      <vt:lpstr>Wingdings</vt:lpstr>
      <vt:lpstr>Wingdings 2</vt:lpstr>
      <vt:lpstr>Flow</vt:lpstr>
      <vt:lpstr>English 1112D Technical Report Writing  Lynda Morrissey October 30, 2017</vt:lpstr>
      <vt:lpstr>Administrative Information</vt:lpstr>
      <vt:lpstr>Lecture outline</vt:lpstr>
      <vt:lpstr>Plagiarism</vt:lpstr>
      <vt:lpstr>Forms of Plagiarism</vt:lpstr>
      <vt:lpstr>Correct Uses of Source Material </vt:lpstr>
      <vt:lpstr>Correct Uses of Source Material </vt:lpstr>
      <vt:lpstr>Correct Uses of Source Material </vt:lpstr>
      <vt:lpstr>Avoiding Plagiarism</vt:lpstr>
      <vt:lpstr>Reference for Citation styles</vt:lpstr>
      <vt:lpstr>  In-Text References</vt:lpstr>
      <vt:lpstr>  In-Text Citation</vt:lpstr>
      <vt:lpstr>In text Citations (MLA)</vt:lpstr>
      <vt:lpstr>In text Citations (MLA)</vt:lpstr>
      <vt:lpstr> Formatting Quotations (MLA)</vt:lpstr>
      <vt:lpstr> Formatting Quotations (MLA)</vt:lpstr>
      <vt:lpstr>PowerPoint Presentation</vt:lpstr>
      <vt:lpstr>PowerPoint Presentation</vt:lpstr>
      <vt:lpstr>  How referenced in “works cited”</vt:lpstr>
      <vt:lpstr>  Multiple references by single author</vt:lpstr>
      <vt:lpstr>PowerPoint Presentation</vt:lpstr>
      <vt:lpstr>  Multiple references by single author</vt:lpstr>
      <vt:lpstr>PowerPoint Presentation</vt:lpstr>
      <vt:lpstr>  Work by Multiple Authors</vt:lpstr>
      <vt:lpstr>  Print Sources with No Known Author</vt:lpstr>
      <vt:lpstr>  Adding or deleting word from a quote</vt:lpstr>
      <vt:lpstr>  Adding or deleting word from a quote</vt:lpstr>
      <vt:lpstr>  Adding or deleting word from a quote</vt:lpstr>
      <vt:lpstr>  Adding or deleting word from a quote</vt:lpstr>
      <vt:lpstr> The Report Proposal – assignment 2</vt:lpstr>
      <vt:lpstr> The Report Proposal – Requirements</vt:lpstr>
      <vt:lpstr> The Report Proposal – Requirements</vt:lpstr>
      <vt:lpstr> The Report Proposal – Requirements</vt:lpstr>
      <vt:lpstr> The Report Proposal – Requirements</vt:lpstr>
      <vt:lpstr> The Report Proposal – Requirements</vt:lpstr>
      <vt:lpstr>Final Report and Report Proposal</vt:lpstr>
      <vt:lpstr> The Report Proposal – assignment 2</vt:lpstr>
      <vt:lpstr> Discussion Groups – Nov. 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Developing an Information Architecture</dc:title>
  <dc:creator>owner</dc:creator>
  <cp:lastModifiedBy>Lynda Morrissey</cp:lastModifiedBy>
  <cp:revision>192</cp:revision>
  <dcterms:created xsi:type="dcterms:W3CDTF">2011-08-18T17:07:07Z</dcterms:created>
  <dcterms:modified xsi:type="dcterms:W3CDTF">2017-10-29T23:32:57Z</dcterms:modified>
</cp:coreProperties>
</file>