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4" r:id="rId7"/>
    <p:sldId id="261" r:id="rId8"/>
    <p:sldId id="262" r:id="rId9"/>
    <p:sldId id="263" r:id="rId10"/>
    <p:sldId id="265" r:id="rId11"/>
    <p:sldId id="266" r:id="rId12"/>
    <p:sldId id="267" r:id="rId13"/>
    <p:sldId id="268" r:id="rId14"/>
    <p:sldId id="269" r:id="rId15"/>
    <p:sldId id="270" r:id="rId16"/>
    <p:sldId id="271" r:id="rId17"/>
    <p:sldId id="28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Lst>
  <p:sldSz cx="9144000" cy="6858000" type="screen4x3"/>
  <p:notesSz cx="6858000" cy="9144000"/>
  <p:defaultTextStyle>
    <a:defPPr>
      <a:defRPr lang="es-ES"/>
    </a:defPPr>
    <a:lvl1pPr algn="l" rtl="0" fontAlgn="base">
      <a:spcBef>
        <a:spcPct val="0"/>
      </a:spcBef>
      <a:spcAft>
        <a:spcPct val="0"/>
      </a:spcAft>
      <a:defRPr sz="1400" kern="1200">
        <a:solidFill>
          <a:schemeClr val="tx1"/>
        </a:solidFill>
        <a:latin typeface="Arial" charset="0"/>
        <a:ea typeface="+mn-ea"/>
        <a:cs typeface="Arial" charset="0"/>
      </a:defRPr>
    </a:lvl1pPr>
    <a:lvl2pPr marL="457200" algn="l" rtl="0" fontAlgn="base">
      <a:spcBef>
        <a:spcPct val="0"/>
      </a:spcBef>
      <a:spcAft>
        <a:spcPct val="0"/>
      </a:spcAft>
      <a:defRPr sz="1400" kern="1200">
        <a:solidFill>
          <a:schemeClr val="tx1"/>
        </a:solidFill>
        <a:latin typeface="Arial" charset="0"/>
        <a:ea typeface="+mn-ea"/>
        <a:cs typeface="Arial" charset="0"/>
      </a:defRPr>
    </a:lvl2pPr>
    <a:lvl3pPr marL="914400" algn="l" rtl="0" fontAlgn="base">
      <a:spcBef>
        <a:spcPct val="0"/>
      </a:spcBef>
      <a:spcAft>
        <a:spcPct val="0"/>
      </a:spcAft>
      <a:defRPr sz="1400" kern="1200">
        <a:solidFill>
          <a:schemeClr val="tx1"/>
        </a:solidFill>
        <a:latin typeface="Arial" charset="0"/>
        <a:ea typeface="+mn-ea"/>
        <a:cs typeface="Arial" charset="0"/>
      </a:defRPr>
    </a:lvl3pPr>
    <a:lvl4pPr marL="1371600" algn="l" rtl="0" fontAlgn="base">
      <a:spcBef>
        <a:spcPct val="0"/>
      </a:spcBef>
      <a:spcAft>
        <a:spcPct val="0"/>
      </a:spcAft>
      <a:defRPr sz="1400" kern="1200">
        <a:solidFill>
          <a:schemeClr val="tx1"/>
        </a:solidFill>
        <a:latin typeface="Arial" charset="0"/>
        <a:ea typeface="+mn-ea"/>
        <a:cs typeface="Arial" charset="0"/>
      </a:defRPr>
    </a:lvl4pPr>
    <a:lvl5pPr marL="1828800" algn="l" rtl="0" fontAlgn="base">
      <a:spcBef>
        <a:spcPct val="0"/>
      </a:spcBef>
      <a:spcAft>
        <a:spcPct val="0"/>
      </a:spcAft>
      <a:defRPr sz="1400" kern="1200">
        <a:solidFill>
          <a:schemeClr val="tx1"/>
        </a:solidFill>
        <a:latin typeface="Arial" charset="0"/>
        <a:ea typeface="+mn-ea"/>
        <a:cs typeface="Arial" charset="0"/>
      </a:defRPr>
    </a:lvl5pPr>
    <a:lvl6pPr marL="2286000" algn="l" defTabSz="914400" rtl="0" eaLnBrk="1" latinLnBrk="0" hangingPunct="1">
      <a:defRPr sz="1400" kern="1200">
        <a:solidFill>
          <a:schemeClr val="tx1"/>
        </a:solidFill>
        <a:latin typeface="Arial" charset="0"/>
        <a:ea typeface="+mn-ea"/>
        <a:cs typeface="Arial" charset="0"/>
      </a:defRPr>
    </a:lvl6pPr>
    <a:lvl7pPr marL="2743200" algn="l" defTabSz="914400" rtl="0" eaLnBrk="1" latinLnBrk="0" hangingPunct="1">
      <a:defRPr sz="1400" kern="1200">
        <a:solidFill>
          <a:schemeClr val="tx1"/>
        </a:solidFill>
        <a:latin typeface="Arial" charset="0"/>
        <a:ea typeface="+mn-ea"/>
        <a:cs typeface="Arial" charset="0"/>
      </a:defRPr>
    </a:lvl7pPr>
    <a:lvl8pPr marL="3200400" algn="l" defTabSz="914400" rtl="0" eaLnBrk="1" latinLnBrk="0" hangingPunct="1">
      <a:defRPr sz="1400" kern="1200">
        <a:solidFill>
          <a:schemeClr val="tx1"/>
        </a:solidFill>
        <a:latin typeface="Arial" charset="0"/>
        <a:ea typeface="+mn-ea"/>
        <a:cs typeface="Arial" charset="0"/>
      </a:defRPr>
    </a:lvl8pPr>
    <a:lvl9pPr marL="3657600" algn="l" defTabSz="914400" rtl="0" eaLnBrk="1" latinLnBrk="0" hangingPunct="1">
      <a:defRPr sz="1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2C16"/>
    <a:srgbClr val="0C788E"/>
    <a:srgbClr val="006666"/>
    <a:srgbClr val="0099CC"/>
    <a:srgbClr val="660066"/>
    <a:srgbClr val="660033"/>
    <a:srgbClr val="1C1C1C"/>
    <a:srgbClr val="9900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23" autoAdjust="0"/>
    <p:restoredTop sz="94652" autoAdjust="0"/>
  </p:normalViewPr>
  <p:slideViewPr>
    <p:cSldViewPr>
      <p:cViewPr varScale="1">
        <p:scale>
          <a:sx n="106" d="100"/>
          <a:sy n="106" d="100"/>
        </p:scale>
        <p:origin x="-103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584FD685-DD49-444D-9D3B-8768944357D2}" type="slidenum">
              <a:rPr lang="es-ES" smtClean="0"/>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F960A657-A48A-42B2-A61A-0FC55DC764AC}" type="slidenum">
              <a:rPr lang="es-ES" smtClean="0"/>
              <a:pPr/>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A7122E98-A2CC-41C1-AD27-CCB3DBCC11DC}" type="slidenum">
              <a:rPr lang="es-ES" smtClean="0"/>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6DB0E919-7955-40BC-A629-CADBAD156979}" type="slidenum">
              <a:rPr lang="es-ES" smtClean="0"/>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s-ES"/>
          </a:p>
        </p:txBody>
      </p:sp>
      <p:sp>
        <p:nvSpPr>
          <p:cNvPr id="8" name="Footer Placeholder 7"/>
          <p:cNvSpPr>
            <a:spLocks noGrp="1"/>
          </p:cNvSpPr>
          <p:nvPr>
            <p:ph type="ftr" sz="quarter" idx="11"/>
          </p:nvPr>
        </p:nvSpPr>
        <p:spPr/>
        <p:txBody>
          <a:bodyPr/>
          <a:lstStyle>
            <a:lvl1pPr>
              <a:defRPr/>
            </a:lvl1pPr>
          </a:lstStyle>
          <a:p>
            <a:endParaRPr lang="es-ES"/>
          </a:p>
        </p:txBody>
      </p:sp>
      <p:sp>
        <p:nvSpPr>
          <p:cNvPr id="9" name="Slide Number Placeholder 8"/>
          <p:cNvSpPr>
            <a:spLocks noGrp="1"/>
          </p:cNvSpPr>
          <p:nvPr>
            <p:ph type="sldNum" sz="quarter" idx="12"/>
          </p:nvPr>
        </p:nvSpPr>
        <p:spPr/>
        <p:txBody>
          <a:bodyPr/>
          <a:lstStyle>
            <a:lvl1pPr>
              <a:defRPr/>
            </a:lvl1pPr>
          </a:lstStyle>
          <a:p>
            <a:fld id="{908880AE-79D8-4B0C-BDC5-370FDC2F20FB}" type="slidenum">
              <a:rPr lang="es-ES" smtClean="0"/>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s-ES"/>
          </a:p>
        </p:txBody>
      </p:sp>
      <p:sp>
        <p:nvSpPr>
          <p:cNvPr id="4" name="Footer Placeholder 3"/>
          <p:cNvSpPr>
            <a:spLocks noGrp="1"/>
          </p:cNvSpPr>
          <p:nvPr>
            <p:ph type="ftr" sz="quarter" idx="11"/>
          </p:nvPr>
        </p:nvSpPr>
        <p:spPr/>
        <p:txBody>
          <a:bodyPr/>
          <a:lstStyle>
            <a:lvl1pPr>
              <a:defRPr/>
            </a:lvl1pPr>
          </a:lstStyle>
          <a:p>
            <a:endParaRPr lang="es-ES"/>
          </a:p>
        </p:txBody>
      </p:sp>
      <p:sp>
        <p:nvSpPr>
          <p:cNvPr id="5" name="Slide Number Placeholder 4"/>
          <p:cNvSpPr>
            <a:spLocks noGrp="1"/>
          </p:cNvSpPr>
          <p:nvPr>
            <p:ph type="sldNum" sz="quarter" idx="12"/>
          </p:nvPr>
        </p:nvSpPr>
        <p:spPr/>
        <p:txBody>
          <a:bodyPr/>
          <a:lstStyle>
            <a:lvl1pPr>
              <a:defRPr/>
            </a:lvl1pPr>
          </a:lstStyle>
          <a:p>
            <a:fld id="{E6FFC4FD-2594-4EFB-9128-8C1B9DF70AD4}" type="slidenum">
              <a:rPr lang="es-ES" smtClean="0"/>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p>
        </p:txBody>
      </p:sp>
      <p:sp>
        <p:nvSpPr>
          <p:cNvPr id="3" name="Footer Placeholder 2"/>
          <p:cNvSpPr>
            <a:spLocks noGrp="1"/>
          </p:cNvSpPr>
          <p:nvPr>
            <p:ph type="ftr" sz="quarter" idx="11"/>
          </p:nvPr>
        </p:nvSpPr>
        <p:spPr/>
        <p:txBody>
          <a:bodyPr/>
          <a:lstStyle>
            <a:lvl1pPr>
              <a:defRPr/>
            </a:lvl1pPr>
          </a:lstStyle>
          <a:p>
            <a:endParaRPr lang="es-ES"/>
          </a:p>
        </p:txBody>
      </p:sp>
      <p:sp>
        <p:nvSpPr>
          <p:cNvPr id="4" name="Slide Number Placeholder 3"/>
          <p:cNvSpPr>
            <a:spLocks noGrp="1"/>
          </p:cNvSpPr>
          <p:nvPr>
            <p:ph type="sldNum" sz="quarter" idx="12"/>
          </p:nvPr>
        </p:nvSpPr>
        <p:spPr/>
        <p:txBody>
          <a:bodyPr/>
          <a:lstStyle>
            <a:lvl1pPr>
              <a:defRPr/>
            </a:lvl1pPr>
          </a:lstStyle>
          <a:p>
            <a:fld id="{65E5EEB7-516C-468C-9A1A-D42A1F83F55F}" type="slidenum">
              <a:rPr lang="es-ES" smtClean="0"/>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56E0EDCB-C59A-4C07-B26B-7CA3B6C237F9}" type="slidenum">
              <a:rPr lang="es-ES" smtClean="0"/>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8F07EBC4-3975-48B5-9D14-1B625468ECF3}" type="slidenum">
              <a:rPr lang="es-ES" smtClean="0"/>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AD9545C2-F195-4C52-97BE-9AF6871F7E80}" type="slidenum">
              <a:rPr lang="es-ES" smtClean="0"/>
              <a:pPr/>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43BA0E63-3B22-4A29-AA03-24509CA68CB1}" type="slidenum">
              <a:rPr lang="es-ES" smtClean="0"/>
              <a:pPr/>
              <a:t>‹#›</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a:lvl1pPr>
          </a:lstStyle>
          <a:p>
            <a:fld id="{A1A13638-E6BE-4D28-9D16-CDE2B9F74A81}" type="slidenum">
              <a:rPr lang="es-ES" smtClean="0"/>
              <a:pPr/>
              <a:t>‹#›</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PZRSA7Ur-cI"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Q6NkGf9nEv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8" name="Rectangle 150"/>
          <p:cNvSpPr>
            <a:spLocks noGrp="1" noChangeArrowheads="1"/>
          </p:cNvSpPr>
          <p:nvPr>
            <p:ph type="ctrTitle"/>
          </p:nvPr>
        </p:nvSpPr>
        <p:spPr>
          <a:xfrm>
            <a:off x="1907704" y="2276872"/>
            <a:ext cx="5111750" cy="647700"/>
          </a:xfrm>
        </p:spPr>
        <p:txBody>
          <a:bodyPr/>
          <a:lstStyle/>
          <a:p>
            <a:r>
              <a:rPr lang="es-UY" dirty="0" err="1" smtClean="0">
                <a:solidFill>
                  <a:schemeClr val="tx1"/>
                </a:solidFill>
              </a:rPr>
              <a:t>Ancient</a:t>
            </a:r>
            <a:r>
              <a:rPr lang="es-UY" dirty="0" smtClean="0">
                <a:solidFill>
                  <a:schemeClr val="tx1"/>
                </a:solidFill>
              </a:rPr>
              <a:t> </a:t>
            </a:r>
            <a:r>
              <a:rPr lang="es-UY" dirty="0" err="1" smtClean="0">
                <a:solidFill>
                  <a:schemeClr val="tx1"/>
                </a:solidFill>
              </a:rPr>
              <a:t>Brawl</a:t>
            </a:r>
            <a:endParaRPr lang="es-ES"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en-US" dirty="0" smtClean="0"/>
              <a:t>Premise</a:t>
            </a:r>
            <a:endParaRPr lang="en-US" dirty="0"/>
          </a:p>
        </p:txBody>
      </p:sp>
      <p:sp>
        <p:nvSpPr>
          <p:cNvPr id="151555" name="Rectangle 3"/>
          <p:cNvSpPr>
            <a:spLocks noGrp="1" noChangeArrowheads="1"/>
          </p:cNvSpPr>
          <p:nvPr>
            <p:ph idx="1"/>
          </p:nvPr>
        </p:nvSpPr>
        <p:spPr/>
        <p:txBody>
          <a:bodyPr/>
          <a:lstStyle/>
          <a:p>
            <a:r>
              <a:rPr lang="en-US" sz="2800" dirty="0" smtClean="0"/>
              <a:t>A game which helps 9</a:t>
            </a:r>
            <a:r>
              <a:rPr lang="en-US" sz="2800" baseline="30000" dirty="0" smtClean="0"/>
              <a:t>th</a:t>
            </a:r>
            <a:r>
              <a:rPr lang="en-US" sz="2800" dirty="0" smtClean="0"/>
              <a:t> graders learn world history. </a:t>
            </a:r>
          </a:p>
          <a:p>
            <a:r>
              <a:rPr lang="en-US" sz="2800" dirty="0" smtClean="0"/>
              <a:t>Has a single player aspect as well as a multiplayer mode. </a:t>
            </a:r>
          </a:p>
          <a:p>
            <a:r>
              <a:rPr lang="en-US" sz="2800" dirty="0" smtClean="0"/>
              <a:t>Combines mini games with historical </a:t>
            </a:r>
            <a:r>
              <a:rPr lang="en-US" sz="2800" dirty="0" smtClean="0"/>
              <a:t>events.</a:t>
            </a:r>
            <a:endParaRPr lang="en-US" sz="2800" dirty="0" smtClean="0"/>
          </a:p>
          <a:p>
            <a:r>
              <a:rPr lang="en-US" sz="2800" dirty="0" smtClean="0"/>
              <a:t>Within every event there will be multiple choice questions which need to be answered in order to progress to the next event.</a:t>
            </a:r>
            <a:endParaRPr 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r>
              <a:rPr lang="en-US" dirty="0" smtClean="0"/>
              <a:t>Structured Model</a:t>
            </a:r>
            <a:endParaRPr lang="en-US" dirty="0"/>
          </a:p>
        </p:txBody>
      </p:sp>
      <p:sp>
        <p:nvSpPr>
          <p:cNvPr id="152579" name="Rectangle 3"/>
          <p:cNvSpPr>
            <a:spLocks noGrp="1" noChangeArrowheads="1"/>
          </p:cNvSpPr>
          <p:nvPr>
            <p:ph idx="1"/>
          </p:nvPr>
        </p:nvSpPr>
        <p:spPr/>
        <p:txBody>
          <a:bodyPr/>
          <a:lstStyle/>
          <a:p>
            <a:r>
              <a:rPr lang="en-US" sz="2800" dirty="0" smtClean="0"/>
              <a:t>The </a:t>
            </a:r>
            <a:r>
              <a:rPr lang="en-US" sz="2800" dirty="0" smtClean="0"/>
              <a:t>ADDIE system </a:t>
            </a:r>
            <a:r>
              <a:rPr lang="en-US" sz="2800" dirty="0" smtClean="0"/>
              <a:t>will be used in order to complete this game.</a:t>
            </a:r>
            <a:endParaRPr lang="en-US"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r>
              <a:rPr lang="en-US" dirty="0" smtClean="0"/>
              <a:t>Analysis</a:t>
            </a:r>
            <a:endParaRPr lang="en-US" dirty="0"/>
          </a:p>
        </p:txBody>
      </p:sp>
      <p:sp>
        <p:nvSpPr>
          <p:cNvPr id="153603" name="Rectangle 3"/>
          <p:cNvSpPr>
            <a:spLocks noGrp="1" noChangeArrowheads="1"/>
          </p:cNvSpPr>
          <p:nvPr>
            <p:ph idx="1"/>
          </p:nvPr>
        </p:nvSpPr>
        <p:spPr/>
        <p:txBody>
          <a:bodyPr/>
          <a:lstStyle/>
          <a:p>
            <a:r>
              <a:rPr lang="en-US" sz="2800" dirty="0" smtClean="0"/>
              <a:t>Children that are in the 9</a:t>
            </a:r>
            <a:r>
              <a:rPr lang="en-US" sz="2800" baseline="30000" dirty="0" smtClean="0"/>
              <a:t>th</a:t>
            </a:r>
            <a:r>
              <a:rPr lang="en-US" sz="2800" dirty="0" smtClean="0"/>
              <a:t> grade (14-15 years old) </a:t>
            </a:r>
            <a:r>
              <a:rPr lang="en-US" sz="2800" dirty="0" smtClean="0"/>
              <a:t>are </a:t>
            </a:r>
            <a:r>
              <a:rPr lang="en-US" sz="2800" dirty="0" smtClean="0"/>
              <a:t>characterized by the search for independence and fitting in with their peers. Also a desire for knowledge that is useful in real life situations.</a:t>
            </a:r>
          </a:p>
          <a:p>
            <a:r>
              <a:rPr lang="en-US" sz="2800" dirty="0" smtClean="0"/>
              <a:t>The objective would be to relate these adolescent conundrums to historical characters and events in order to create a </a:t>
            </a:r>
            <a:r>
              <a:rPr lang="en-US" sz="2800" dirty="0" smtClean="0"/>
              <a:t/>
            </a:r>
            <a:br>
              <a:rPr lang="en-US" sz="2800" dirty="0" smtClean="0"/>
            </a:br>
            <a:r>
              <a:rPr lang="en-US" sz="2800" dirty="0" smtClean="0"/>
              <a:t>connection to situation they face.</a:t>
            </a:r>
            <a:endParaRPr lang="en-US"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 </a:t>
            </a:r>
            <a:r>
              <a:rPr lang="en-US" dirty="0" smtClean="0"/>
              <a:t>(cont.)</a:t>
            </a:r>
            <a:endParaRPr lang="en-US" dirty="0"/>
          </a:p>
        </p:txBody>
      </p:sp>
      <p:sp>
        <p:nvSpPr>
          <p:cNvPr id="3" name="Content Placeholder 2"/>
          <p:cNvSpPr>
            <a:spLocks noGrp="1"/>
          </p:cNvSpPr>
          <p:nvPr>
            <p:ph idx="1"/>
          </p:nvPr>
        </p:nvSpPr>
        <p:spPr/>
        <p:txBody>
          <a:bodyPr/>
          <a:lstStyle/>
          <a:p>
            <a:r>
              <a:rPr lang="en-US" sz="2800" dirty="0" smtClean="0"/>
              <a:t>The objective of the game itself is to complete the single player campaign and amass as many achievements and awards in order to compete in multiplayer mode. </a:t>
            </a:r>
          </a:p>
          <a:p>
            <a:r>
              <a:rPr lang="en-US" sz="2800" dirty="0" smtClean="0"/>
              <a:t>The </a:t>
            </a:r>
            <a:r>
              <a:rPr lang="en-US" sz="2800" dirty="0" smtClean="0"/>
              <a:t>pedagogical aspect would be that all content </a:t>
            </a:r>
            <a:r>
              <a:rPr lang="en-US" sz="2800" dirty="0" smtClean="0"/>
              <a:t>except for a few discrepancies inside </a:t>
            </a:r>
            <a:r>
              <a:rPr lang="en-US" sz="2800" dirty="0" smtClean="0"/>
              <a:t>the mini games would be historically accurate</a:t>
            </a:r>
            <a:r>
              <a:rPr lang="en-US" sz="2800" dirty="0" smtClean="0"/>
              <a:t>.</a:t>
            </a:r>
            <a:endParaRPr lang="en-US" sz="28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 (cont.)</a:t>
            </a:r>
            <a:endParaRPr lang="en-US" dirty="0"/>
          </a:p>
        </p:txBody>
      </p:sp>
      <p:sp>
        <p:nvSpPr>
          <p:cNvPr id="3" name="Content Placeholder 2"/>
          <p:cNvSpPr>
            <a:spLocks noGrp="1"/>
          </p:cNvSpPr>
          <p:nvPr>
            <p:ph idx="1"/>
          </p:nvPr>
        </p:nvSpPr>
        <p:spPr/>
        <p:txBody>
          <a:bodyPr/>
          <a:lstStyle/>
          <a:p>
            <a:r>
              <a:rPr lang="en-US" sz="2800" dirty="0" smtClean="0"/>
              <a:t>The timeline for the completion of the game would be the length of the high school year (September – June) in preparation for the final exam. Different chapters will be accessible to the user depending on what material is        being reviewed in class.  The single player campaign would be about 20 hours. </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Design</a:t>
            </a:r>
            <a:endParaRPr lang="en-US" dirty="0"/>
          </a:p>
        </p:txBody>
      </p:sp>
      <p:sp>
        <p:nvSpPr>
          <p:cNvPr id="3" name="Content Placeholder 2"/>
          <p:cNvSpPr>
            <a:spLocks noGrp="1"/>
          </p:cNvSpPr>
          <p:nvPr>
            <p:ph idx="1"/>
          </p:nvPr>
        </p:nvSpPr>
        <p:spPr/>
        <p:txBody>
          <a:bodyPr/>
          <a:lstStyle/>
          <a:p>
            <a:r>
              <a:rPr lang="en-US" sz="2800" dirty="0" smtClean="0"/>
              <a:t>The introduction (which could be skipped by pressing esc) </a:t>
            </a:r>
            <a:r>
              <a:rPr lang="en-US" sz="2800" dirty="0" smtClean="0"/>
              <a:t>would display the different </a:t>
            </a:r>
            <a:r>
              <a:rPr lang="en-US" sz="2800" dirty="0" smtClean="0"/>
              <a:t>landscapes that will be studied during the game. </a:t>
            </a:r>
            <a:r>
              <a:rPr lang="en-US" sz="2800" dirty="0" smtClean="0"/>
              <a:t>It would resemble something like </a:t>
            </a:r>
            <a:r>
              <a:rPr lang="en-US" sz="2800" dirty="0" smtClean="0">
                <a:hlinkClick r:id="rId2"/>
              </a:rPr>
              <a:t>Sid Meier's Civilization V : Gods and </a:t>
            </a:r>
            <a:r>
              <a:rPr lang="en-US" sz="2800" dirty="0" smtClean="0">
                <a:hlinkClick r:id="rId2"/>
              </a:rPr>
              <a:t>Kings intro.</a:t>
            </a:r>
            <a:endParaRPr lang="en-US" sz="2800" dirty="0" smtClean="0"/>
          </a:p>
          <a:p>
            <a:r>
              <a:rPr lang="en-US" sz="2800" dirty="0" smtClean="0"/>
              <a:t>The main menu would consist of five icons: Single player, Multiplayer</a:t>
            </a:r>
            <a:r>
              <a:rPr lang="en-US" sz="2800" dirty="0" smtClean="0"/>
              <a:t>, Mini game vault, Shop and options.</a:t>
            </a:r>
            <a:endParaRPr lang="en-US" sz="2800" dirty="0" smtClean="0"/>
          </a:p>
          <a:p>
            <a:endParaRPr lang="en-US"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a:t>
            </a:r>
            <a:endParaRPr lang="en-US" dirty="0"/>
          </a:p>
        </p:txBody>
      </p:sp>
      <p:sp>
        <p:nvSpPr>
          <p:cNvPr id="3" name="Content Placeholder 2"/>
          <p:cNvSpPr>
            <a:spLocks noGrp="1"/>
          </p:cNvSpPr>
          <p:nvPr>
            <p:ph idx="1"/>
          </p:nvPr>
        </p:nvSpPr>
        <p:spPr/>
        <p:txBody>
          <a:bodyPr/>
          <a:lstStyle/>
          <a:p>
            <a:pPr>
              <a:buNone/>
            </a:pPr>
            <a:r>
              <a:rPr lang="en-US" sz="2800" dirty="0" smtClean="0"/>
              <a:t>	A timeline would be displayed allowing the player to select which era he would like to play.</a:t>
            </a:r>
            <a:r>
              <a:rPr lang="en-US" sz="2800" dirty="0" smtClean="0"/>
              <a:t> </a:t>
            </a:r>
            <a:r>
              <a:rPr lang="en-US" sz="2800" dirty="0" smtClean="0"/>
              <a:t>Example:</a:t>
            </a:r>
          </a:p>
          <a:p>
            <a:endParaRPr lang="en-US" sz="2800" dirty="0"/>
          </a:p>
        </p:txBody>
      </p:sp>
      <p:pic>
        <p:nvPicPr>
          <p:cNvPr id="4" name="Picture 3" descr="Timeline.jpeg"/>
          <p:cNvPicPr>
            <a:picLocks noChangeAspect="1"/>
          </p:cNvPicPr>
          <p:nvPr/>
        </p:nvPicPr>
        <p:blipFill>
          <a:blip r:embed="rId2" cstate="print"/>
          <a:stretch>
            <a:fillRect/>
          </a:stretch>
        </p:blipFill>
        <p:spPr>
          <a:xfrm>
            <a:off x="1259632" y="3068960"/>
            <a:ext cx="6135638" cy="2699681"/>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a:t>
            </a:r>
            <a:r>
              <a:rPr lang="en-US" dirty="0" smtClean="0"/>
              <a:t>Player (cont.)</a:t>
            </a:r>
            <a:endParaRPr lang="en-US" dirty="0"/>
          </a:p>
        </p:txBody>
      </p:sp>
      <p:sp>
        <p:nvSpPr>
          <p:cNvPr id="3" name="Content Placeholder 2"/>
          <p:cNvSpPr>
            <a:spLocks noGrp="1"/>
          </p:cNvSpPr>
          <p:nvPr>
            <p:ph idx="1"/>
          </p:nvPr>
        </p:nvSpPr>
        <p:spPr/>
        <p:txBody>
          <a:bodyPr/>
          <a:lstStyle/>
          <a:p>
            <a:r>
              <a:rPr lang="en-US" sz="2800" dirty="0" smtClean="0"/>
              <a:t>The objective is too complete every era with as much precision as possible. Once an era is completed at 100% the player has gathered the maximum amount of points. All of these points can be spent in the shop.</a:t>
            </a:r>
          </a:p>
          <a:p>
            <a:r>
              <a:rPr lang="en-US" sz="2800" dirty="0" smtClean="0"/>
              <a:t>Once the era is selected a cinematic will roll and will preface the historical event that takes place and then it cuts to a mini game. This cannot be skipped.</a:t>
            </a:r>
          </a:p>
          <a:p>
            <a:endParaRPr lang="en-US" sz="28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400" dirty="0" smtClean="0"/>
              <a:t>The game will attempt to span all of the curriculum which is covered in 9</a:t>
            </a:r>
            <a:r>
              <a:rPr lang="en-US" sz="2400" baseline="30000" dirty="0" smtClean="0"/>
              <a:t>th</a:t>
            </a:r>
            <a:r>
              <a:rPr lang="en-US" sz="2400" dirty="0" smtClean="0"/>
              <a:t> grade history.</a:t>
            </a:r>
          </a:p>
          <a:p>
            <a:r>
              <a:rPr lang="en-US" sz="2400" dirty="0" smtClean="0"/>
              <a:t>For example the Renaissance which took place between the 1300’s to 1600’s was a time where the populous started questioning authority (the targeted audience can relate to this) and sparked reformation. A man called </a:t>
            </a:r>
            <a:r>
              <a:rPr lang="en-US" sz="2400" dirty="0" smtClean="0"/>
              <a:t>Galileo </a:t>
            </a:r>
            <a:r>
              <a:rPr lang="en-US" sz="2400" dirty="0" err="1" smtClean="0"/>
              <a:t>Galilei</a:t>
            </a:r>
            <a:r>
              <a:rPr lang="en-US" sz="2400" dirty="0" smtClean="0"/>
              <a:t> did just this by revealing his research that it was the earth which orbited the sun instead of the opposite. </a:t>
            </a:r>
            <a:endParaRPr lang="en-US" sz="24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000" dirty="0" smtClean="0"/>
              <a:t>A tutorial will appear before every mini game explaining the controls and objectives. These tutorials can be turned off at any time by checking the box next to the “turn off tutorials” at the pause screen. </a:t>
            </a:r>
          </a:p>
          <a:p>
            <a:r>
              <a:rPr lang="en-US" sz="2000" dirty="0" smtClean="0"/>
              <a:t>In this mini game the user would control Galileo as he tries to retrieve and hide his research and inventions from the authorities. This would take on a platform style of video game going from left to right. </a:t>
            </a:r>
          </a:p>
          <a:p>
            <a:r>
              <a:rPr lang="en-US" sz="2000" dirty="0" smtClean="0"/>
              <a:t>Arrows would pop up indicating the location of the item or where it needs to be hidden when the player is near said location. These items will be relevant to the character such as Galileo’s manuscripts about astronomy, modified telescope, modified compass, </a:t>
            </a:r>
          </a:p>
          <a:p>
            <a:endParaRPr lang="en-US" sz="2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800" dirty="0" smtClean="0"/>
              <a:t>The player will dispose of 5 points of health.</a:t>
            </a:r>
          </a:p>
          <a:p>
            <a:r>
              <a:rPr lang="en-US" sz="2800" dirty="0" smtClean="0"/>
              <a:t>Depending on the height of a fall the player will lose health (approximately 1 point of health for each floor (fall down 2 floors = 2 hp lost).</a:t>
            </a:r>
          </a:p>
          <a:p>
            <a:r>
              <a:rPr lang="en-US" sz="2800" dirty="0" smtClean="0"/>
              <a:t>If the player loses all his hp or is caught by a </a:t>
            </a:r>
            <a:r>
              <a:rPr lang="en-US" sz="2800" dirty="0" err="1" smtClean="0"/>
              <a:t>npc</a:t>
            </a:r>
            <a:r>
              <a:rPr lang="en-US" sz="2800" dirty="0" smtClean="0"/>
              <a:t> representing the Italian authorities he will need to restart from the last acquired item or hidden item checkpoint.</a:t>
            </a:r>
            <a:endParaRPr lang="en-US" sz="28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800" dirty="0" smtClean="0"/>
              <a:t>When the mini game is completed a quiz game then appears. </a:t>
            </a:r>
          </a:p>
          <a:p>
            <a:r>
              <a:rPr lang="en-US" sz="2800" dirty="0" smtClean="0"/>
              <a:t>All of the questions relate to the historical event or character that has been played previously. </a:t>
            </a:r>
          </a:p>
          <a:p>
            <a:r>
              <a:rPr lang="en-US" sz="2800" dirty="0" smtClean="0"/>
              <a:t>The questions will either be multiple choice or a text box will appear where the answer needs to be typed. </a:t>
            </a:r>
            <a:endParaRPr lang="en-US"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800" dirty="0" smtClean="0"/>
              <a:t>Here are two sample questions</a:t>
            </a:r>
          </a:p>
          <a:p>
            <a:pPr lvl="1">
              <a:buNone/>
            </a:pPr>
            <a:r>
              <a:rPr lang="en-US" sz="2400" dirty="0" smtClean="0"/>
              <a:t>- What </a:t>
            </a:r>
            <a:r>
              <a:rPr lang="en-US" sz="2400" dirty="0" smtClean="0"/>
              <a:t>did Galileo find out about the sun</a:t>
            </a:r>
            <a:r>
              <a:rPr lang="en-US" sz="2400" dirty="0" smtClean="0"/>
              <a:t>?</a:t>
            </a:r>
          </a:p>
          <a:p>
            <a:pPr marL="914400" lvl="1" indent="-457200">
              <a:buFont typeface="+mj-lt"/>
              <a:buAutoNum type="alphaLcParenR"/>
            </a:pPr>
            <a:r>
              <a:rPr lang="en-US" sz="2400" dirty="0" smtClean="0"/>
              <a:t>T</a:t>
            </a:r>
            <a:r>
              <a:rPr lang="en-US" sz="2400" dirty="0" smtClean="0"/>
              <a:t>he earth orbits around the sun</a:t>
            </a:r>
          </a:p>
          <a:p>
            <a:pPr marL="914400" lvl="1" indent="-457200">
              <a:buFont typeface="+mj-lt"/>
              <a:buAutoNum type="alphaLcParenR"/>
            </a:pPr>
            <a:r>
              <a:rPr lang="en-US" sz="2400" dirty="0" smtClean="0"/>
              <a:t>The sun orbits around the earth</a:t>
            </a:r>
          </a:p>
          <a:p>
            <a:pPr marL="914400" lvl="1" indent="-457200">
              <a:buFont typeface="+mj-lt"/>
              <a:buAutoNum type="alphaLcParenR"/>
            </a:pPr>
            <a:r>
              <a:rPr lang="en-US" sz="2400" dirty="0" smtClean="0"/>
              <a:t>That it is very hot</a:t>
            </a:r>
          </a:p>
          <a:p>
            <a:pPr marL="914400" lvl="1" indent="-457200">
              <a:buFont typeface="+mj-lt"/>
              <a:buAutoNum type="alphaLcParenR"/>
            </a:pPr>
            <a:r>
              <a:rPr lang="en-US" sz="2400" dirty="0" smtClean="0"/>
              <a:t>That it is essential for the survival of the human race</a:t>
            </a:r>
          </a:p>
          <a:p>
            <a:pPr marL="914400" lvl="1" indent="-457200">
              <a:buFontTx/>
              <a:buChar char="-"/>
            </a:pPr>
            <a:r>
              <a:rPr lang="en-US" sz="2400" dirty="0" smtClean="0"/>
              <a:t>What instrument that aids in the observation of remote objects did Galileo modify?</a:t>
            </a:r>
          </a:p>
          <a:p>
            <a:pPr marL="914400" lvl="1" indent="-457200">
              <a:buNone/>
            </a:pPr>
            <a:r>
              <a:rPr lang="en-US" sz="2400" dirty="0" smtClean="0"/>
              <a:t>A: The telescope</a:t>
            </a:r>
          </a:p>
          <a:p>
            <a:pPr marL="914400" lvl="1" indent="-457200">
              <a:buNone/>
            </a:pPr>
            <a:endParaRPr lang="en-US" sz="2400" dirty="0" smtClean="0"/>
          </a:p>
          <a:p>
            <a:pPr lvl="1">
              <a:buNone/>
            </a:pPr>
            <a:r>
              <a:rPr lang="en-US" sz="2400" dirty="0" smtClean="0"/>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800" dirty="0" smtClean="0"/>
              <a:t>If answered correctly the player is given points which can be spent at the shop. </a:t>
            </a:r>
          </a:p>
          <a:p>
            <a:r>
              <a:rPr lang="en-US" sz="2800" dirty="0" smtClean="0"/>
              <a:t>The quicker the answer is given the more points the player receives. </a:t>
            </a:r>
          </a:p>
          <a:p>
            <a:r>
              <a:rPr lang="en-US" sz="2800" dirty="0" smtClean="0"/>
              <a:t>There will be a total of 10 questions per quiz. </a:t>
            </a:r>
          </a:p>
          <a:p>
            <a:r>
              <a:rPr lang="en-US" sz="2800" dirty="0" smtClean="0"/>
              <a:t>The bank of questions will be very large.</a:t>
            </a:r>
          </a:p>
          <a:p>
            <a:r>
              <a:rPr lang="en-US" sz="2800" dirty="0" smtClean="0"/>
              <a:t>The questions being asked will be picked at random from the bank.</a:t>
            </a:r>
            <a:endParaRPr lang="en-US" sz="2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800" dirty="0" smtClean="0"/>
              <a:t>The game will switch genres depending on the mission which needs to be accomplished. It will mostly be a platform game when a historical figure is being represented. When it is an event or a war it will shift to a strategy genre which will resemble </a:t>
            </a:r>
            <a:r>
              <a:rPr lang="en-US" sz="2800" dirty="0" smtClean="0">
                <a:hlinkClick r:id="rId2"/>
              </a:rPr>
              <a:t>clash of clans</a:t>
            </a:r>
            <a:r>
              <a:rPr lang="en-US" sz="2800" dirty="0" smtClean="0"/>
              <a:t>. (the video is quite long and shouldn’t be watched to it’s completion. It is just to give an idea of what would be desired.)</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Player (cont.)</a:t>
            </a:r>
            <a:endParaRPr lang="en-US" dirty="0"/>
          </a:p>
        </p:txBody>
      </p:sp>
      <p:sp>
        <p:nvSpPr>
          <p:cNvPr id="3" name="Content Placeholder 2"/>
          <p:cNvSpPr>
            <a:spLocks noGrp="1"/>
          </p:cNvSpPr>
          <p:nvPr>
            <p:ph idx="1"/>
          </p:nvPr>
        </p:nvSpPr>
        <p:spPr/>
        <p:txBody>
          <a:bodyPr/>
          <a:lstStyle/>
          <a:p>
            <a:r>
              <a:rPr lang="en-US" sz="2000" dirty="0" smtClean="0"/>
              <a:t>Other mini game ideas:</a:t>
            </a:r>
          </a:p>
          <a:p>
            <a:pPr lvl="1"/>
            <a:r>
              <a:rPr lang="en-US" sz="1700" dirty="0" smtClean="0"/>
              <a:t>Side scrolling maze where you navigate Christopher Columbus’ ship from France to Quebec.</a:t>
            </a:r>
          </a:p>
          <a:p>
            <a:pPr lvl="1"/>
            <a:r>
              <a:rPr lang="en-US" sz="1700" dirty="0" smtClean="0"/>
              <a:t>Strategy base encounter between the Romans and the Ottoman Turks which saw the fall of the great Byzantine Empire.</a:t>
            </a:r>
          </a:p>
          <a:p>
            <a:pPr lvl="1"/>
            <a:r>
              <a:rPr lang="en-US" sz="1700" dirty="0" smtClean="0"/>
              <a:t>Platform game of Voltaire's escape from the authorities which saw him end up in Jail. </a:t>
            </a:r>
          </a:p>
          <a:p>
            <a:pPr lvl="1"/>
            <a:r>
              <a:rPr lang="en-US" sz="1700" dirty="0" smtClean="0"/>
              <a:t>Voltaire’s teachings eventually sparked the French revolution. Platform level where a French civilian needs to join the militia in order to overthrow the government. </a:t>
            </a:r>
          </a:p>
          <a:p>
            <a:pPr lvl="1"/>
            <a:r>
              <a:rPr lang="en-US" sz="1700" dirty="0" smtClean="0"/>
              <a:t>Strategy game where the various battles that occurred during the battle of independence are relived in the game. </a:t>
            </a:r>
          </a:p>
          <a:p>
            <a:pPr lvl="1"/>
            <a:r>
              <a:rPr lang="en-US" sz="1700" dirty="0" smtClean="0"/>
              <a:t>A memory game consisting of finding the two tiles that have the </a:t>
            </a:r>
            <a:br>
              <a:rPr lang="en-US" sz="1700" dirty="0" smtClean="0"/>
            </a:br>
            <a:r>
              <a:rPr lang="en-US" sz="1700" dirty="0" smtClean="0"/>
              <a:t>same painting on them. When they are matched the artist and </a:t>
            </a:r>
            <a:br>
              <a:rPr lang="en-US" sz="1700" dirty="0" smtClean="0"/>
            </a:br>
            <a:r>
              <a:rPr lang="en-US" sz="1700" dirty="0" smtClean="0"/>
              <a:t>name are revealed.</a:t>
            </a:r>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Multiplayer</a:t>
            </a:r>
            <a:endParaRPr lang="en-US" dirty="0"/>
          </a:p>
        </p:txBody>
      </p:sp>
      <p:sp>
        <p:nvSpPr>
          <p:cNvPr id="3" name="Content Placeholder 2"/>
          <p:cNvSpPr>
            <a:spLocks noGrp="1"/>
          </p:cNvSpPr>
          <p:nvPr>
            <p:ph idx="1"/>
          </p:nvPr>
        </p:nvSpPr>
        <p:spPr/>
        <p:txBody>
          <a:bodyPr/>
          <a:lstStyle/>
          <a:p>
            <a:r>
              <a:rPr lang="en-US" sz="2200" dirty="0" smtClean="0"/>
              <a:t>This portion will have the same </a:t>
            </a:r>
            <a:r>
              <a:rPr lang="en-US" sz="2200" dirty="0" err="1" smtClean="0"/>
              <a:t>gameplay</a:t>
            </a:r>
            <a:r>
              <a:rPr lang="en-US" sz="2200" dirty="0" smtClean="0"/>
              <a:t> as the single player but he will be facing off with another user. </a:t>
            </a:r>
          </a:p>
          <a:p>
            <a:r>
              <a:rPr lang="en-US" sz="2200" dirty="0" smtClean="0"/>
              <a:t>The winner will be decided upon who can get the most points.</a:t>
            </a:r>
          </a:p>
          <a:p>
            <a:r>
              <a:rPr lang="en-US" sz="2200" dirty="0" smtClean="0"/>
              <a:t>Points are awarded for speed in which the mini game is completed. </a:t>
            </a:r>
          </a:p>
          <a:p>
            <a:r>
              <a:rPr lang="en-US" sz="2200" dirty="0" smtClean="0"/>
              <a:t>The points in the quiz portion depend on speed as well as getting the correct answer. A point multiplier is given depending on how many questions are answered correctly in a row. So if the user gets two questions right his point total is multiplied by two and so on.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Multiplayer (cont.)</a:t>
            </a:r>
            <a:endParaRPr lang="en-US" dirty="0"/>
          </a:p>
        </p:txBody>
      </p:sp>
      <p:sp>
        <p:nvSpPr>
          <p:cNvPr id="3" name="Content Placeholder 2"/>
          <p:cNvSpPr>
            <a:spLocks noGrp="1"/>
          </p:cNvSpPr>
          <p:nvPr>
            <p:ph idx="1"/>
          </p:nvPr>
        </p:nvSpPr>
        <p:spPr/>
        <p:txBody>
          <a:bodyPr/>
          <a:lstStyle/>
          <a:p>
            <a:r>
              <a:rPr lang="en-US" sz="2400" dirty="0" smtClean="0"/>
              <a:t>The points which will be awarded in this mode will be much higher then in the single player since they are going against an opponent.</a:t>
            </a:r>
          </a:p>
          <a:p>
            <a:r>
              <a:rPr lang="en-US" sz="2400" dirty="0" smtClean="0"/>
              <a:t>There will be an all-time, monthly, and weekly leader board that will display the top 50 users who have gathered the most points.</a:t>
            </a:r>
          </a:p>
          <a:p>
            <a:r>
              <a:rPr lang="en-US" sz="2400" dirty="0" smtClean="0"/>
              <a:t>Ranks will be awarded in this mode. The more points you gather the higher your rank. Ranks will help match players with similar skill level against one another.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Mini Game Vault</a:t>
            </a:r>
            <a:endParaRPr lang="en-US" dirty="0"/>
          </a:p>
        </p:txBody>
      </p:sp>
      <p:sp>
        <p:nvSpPr>
          <p:cNvPr id="3" name="Content Placeholder 2"/>
          <p:cNvSpPr>
            <a:spLocks noGrp="1"/>
          </p:cNvSpPr>
          <p:nvPr>
            <p:ph idx="1"/>
          </p:nvPr>
        </p:nvSpPr>
        <p:spPr/>
        <p:txBody>
          <a:bodyPr/>
          <a:lstStyle/>
          <a:p>
            <a:r>
              <a:rPr lang="en-US" sz="2800" dirty="0" smtClean="0"/>
              <a:t>This area will have the same timeline as the single player but once an era is selected all content which was seen in the single player campaign will be able to be selected individually. Sort of like a scene selection menu when you watch a movie.</a:t>
            </a:r>
          </a:p>
          <a:p>
            <a:r>
              <a:rPr lang="en-US" sz="2800" dirty="0" smtClean="0"/>
              <a:t>So for example if I wanted to play the Galileo quiz I could access it straight away without having to watch the cinematic or play the       mini game.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Mini Game </a:t>
            </a:r>
            <a:r>
              <a:rPr lang="en-US" dirty="0" smtClean="0"/>
              <a:t>Vault (cont.)</a:t>
            </a:r>
            <a:endParaRPr lang="en-US" dirty="0"/>
          </a:p>
        </p:txBody>
      </p:sp>
      <p:sp>
        <p:nvSpPr>
          <p:cNvPr id="3" name="Content Placeholder 2"/>
          <p:cNvSpPr>
            <a:spLocks noGrp="1"/>
          </p:cNvSpPr>
          <p:nvPr>
            <p:ph idx="1"/>
          </p:nvPr>
        </p:nvSpPr>
        <p:spPr/>
        <p:txBody>
          <a:bodyPr/>
          <a:lstStyle/>
          <a:p>
            <a:r>
              <a:rPr lang="en-US" sz="2800" dirty="0" smtClean="0"/>
              <a:t>The entire bank of </a:t>
            </a:r>
            <a:r>
              <a:rPr lang="en-US" sz="2800" dirty="0" smtClean="0"/>
              <a:t>questions and answers will be </a:t>
            </a:r>
            <a:r>
              <a:rPr lang="en-US" sz="2800" dirty="0" smtClean="0"/>
              <a:t>able to be viewed in this area.</a:t>
            </a:r>
          </a:p>
          <a:p>
            <a:r>
              <a:rPr lang="en-US" sz="2800" dirty="0" smtClean="0"/>
              <a:t>Any content which has not been seen in the single player mode will be locked until it is played in single player. The teacher or supervisor will be given admin commands which will allow them to unlock anything.</a:t>
            </a:r>
            <a:endParaRPr lang="en-US" sz="2800" dirty="0" smtClean="0"/>
          </a:p>
          <a:p>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Shop</a:t>
            </a:r>
            <a:endParaRPr lang="en-US" dirty="0"/>
          </a:p>
        </p:txBody>
      </p:sp>
      <p:sp>
        <p:nvSpPr>
          <p:cNvPr id="3" name="Content Placeholder 2"/>
          <p:cNvSpPr>
            <a:spLocks noGrp="1"/>
          </p:cNvSpPr>
          <p:nvPr>
            <p:ph idx="1"/>
          </p:nvPr>
        </p:nvSpPr>
        <p:spPr/>
        <p:txBody>
          <a:bodyPr/>
          <a:lstStyle/>
          <a:p>
            <a:r>
              <a:rPr lang="en-US" sz="2400" dirty="0" smtClean="0"/>
              <a:t>This is where all the points which have been gathered can be spent.</a:t>
            </a:r>
          </a:p>
          <a:p>
            <a:r>
              <a:rPr lang="en-US" sz="2400" dirty="0" smtClean="0"/>
              <a:t>Every mini game will have upgrades and esthetics that can be purchased here at the shop. For example in the Galileo mini game he will not be wearing any shoes. Here you can purchase him shoes which will make him run faster. The color can be customized by using points buy a die which will change the color of any item. </a:t>
            </a:r>
            <a:endParaRPr lang="en-US"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Shop (cont.)</a:t>
            </a:r>
            <a:endParaRPr lang="en-US" dirty="0"/>
          </a:p>
        </p:txBody>
      </p:sp>
      <p:sp>
        <p:nvSpPr>
          <p:cNvPr id="3" name="Content Placeholder 2"/>
          <p:cNvSpPr>
            <a:spLocks noGrp="1"/>
          </p:cNvSpPr>
          <p:nvPr>
            <p:ph idx="1"/>
          </p:nvPr>
        </p:nvSpPr>
        <p:spPr/>
        <p:txBody>
          <a:bodyPr/>
          <a:lstStyle/>
          <a:p>
            <a:r>
              <a:rPr lang="en-US" sz="2200" dirty="0" smtClean="0"/>
              <a:t>Every item will be specific to one mini game and will not transfer to other </a:t>
            </a:r>
            <a:r>
              <a:rPr lang="en-US" sz="2200" dirty="0" smtClean="0"/>
              <a:t>characters. </a:t>
            </a:r>
          </a:p>
          <a:p>
            <a:r>
              <a:rPr lang="en-US" sz="2200" dirty="0" smtClean="0"/>
              <a:t>The shop will be similar in display to the image shown below:</a:t>
            </a:r>
          </a:p>
          <a:p>
            <a:endParaRPr lang="en-US" sz="2800" dirty="0"/>
          </a:p>
        </p:txBody>
      </p:sp>
      <p:pic>
        <p:nvPicPr>
          <p:cNvPr id="4" name="Picture 3" descr="ingameSHOP.jpg"/>
          <p:cNvPicPr>
            <a:picLocks noChangeAspect="1"/>
          </p:cNvPicPr>
          <p:nvPr/>
        </p:nvPicPr>
        <p:blipFill>
          <a:blip r:embed="rId2" cstate="print"/>
          <a:stretch>
            <a:fillRect/>
          </a:stretch>
        </p:blipFill>
        <p:spPr>
          <a:xfrm>
            <a:off x="1187624" y="2852936"/>
            <a:ext cx="6667500" cy="2808312"/>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Options</a:t>
            </a:r>
            <a:endParaRPr lang="en-US" dirty="0"/>
          </a:p>
        </p:txBody>
      </p:sp>
      <p:sp>
        <p:nvSpPr>
          <p:cNvPr id="3" name="Content Placeholder 2"/>
          <p:cNvSpPr>
            <a:spLocks noGrp="1"/>
          </p:cNvSpPr>
          <p:nvPr>
            <p:ph idx="1"/>
          </p:nvPr>
        </p:nvSpPr>
        <p:spPr/>
        <p:txBody>
          <a:bodyPr/>
          <a:lstStyle/>
          <a:p>
            <a:r>
              <a:rPr lang="en-US" dirty="0" smtClean="0"/>
              <a:t>The option menu includes text speed, game music volume, game sound effects volume, and </a:t>
            </a:r>
            <a:r>
              <a:rPr lang="en-US" dirty="0" smtClean="0"/>
              <a:t>game difficulty</a:t>
            </a:r>
            <a:r>
              <a:rPr lang="en-US" dirty="0" smtClean="0"/>
              <a:t>. </a:t>
            </a:r>
          </a:p>
          <a:p>
            <a:r>
              <a:rPr lang="en-US" sz="2800" dirty="0" smtClean="0"/>
              <a:t>Text speed can be set to fast or slow</a:t>
            </a:r>
          </a:p>
          <a:p>
            <a:r>
              <a:rPr lang="en-US" sz="2800" dirty="0" smtClean="0"/>
              <a:t>Game music volume and game sound effects can be set to the preference of the player</a:t>
            </a:r>
            <a:endParaRPr lang="en-US"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Options (cont.)</a:t>
            </a:r>
            <a:endParaRPr lang="en-US" dirty="0"/>
          </a:p>
        </p:txBody>
      </p:sp>
      <p:sp>
        <p:nvSpPr>
          <p:cNvPr id="3" name="Content Placeholder 2"/>
          <p:cNvSpPr>
            <a:spLocks noGrp="1"/>
          </p:cNvSpPr>
          <p:nvPr>
            <p:ph idx="1"/>
          </p:nvPr>
        </p:nvSpPr>
        <p:spPr/>
        <p:txBody>
          <a:bodyPr/>
          <a:lstStyle/>
          <a:p>
            <a:pPr>
              <a:buNone/>
            </a:pPr>
            <a:r>
              <a:rPr lang="en-US" sz="2400" dirty="0" smtClean="0"/>
              <a:t>Game difficulty (does not apply for multiplayer mode)</a:t>
            </a:r>
          </a:p>
          <a:p>
            <a:r>
              <a:rPr lang="en-US" sz="2400" dirty="0" smtClean="0"/>
              <a:t>Easy: Very few enemies during mini games, no timer during quizzes </a:t>
            </a:r>
          </a:p>
          <a:p>
            <a:r>
              <a:rPr lang="en-US" sz="2400" dirty="0" smtClean="0"/>
              <a:t>Medium: Increased enemies during mini games and more items to collect, 30 seconds </a:t>
            </a:r>
            <a:r>
              <a:rPr lang="en-US" sz="2400" dirty="0" smtClean="0"/>
              <a:t>for each question during quizzes</a:t>
            </a:r>
            <a:endParaRPr lang="en-US" sz="2400" dirty="0" smtClean="0"/>
          </a:p>
          <a:p>
            <a:r>
              <a:rPr lang="en-US" sz="2400" dirty="0" smtClean="0"/>
              <a:t>Hard: A lot of enemy </a:t>
            </a:r>
            <a:r>
              <a:rPr lang="en-US" sz="2400" dirty="0" err="1" smtClean="0"/>
              <a:t>npc’s</a:t>
            </a:r>
            <a:r>
              <a:rPr lang="en-US" sz="2400" dirty="0" smtClean="0"/>
              <a:t> and items to collect, 15 seconds for each question during quizzes</a:t>
            </a:r>
          </a:p>
          <a:p>
            <a:pPr>
              <a:buNone/>
            </a:pPr>
            <a:r>
              <a:rPr lang="en-US" sz="2400" dirty="0" smtClean="0"/>
              <a:t>   *note that more points are awarded depending                on the level of difficulty. Hard difficulty being the </a:t>
            </a:r>
            <a:br>
              <a:rPr lang="en-US" sz="2400" dirty="0" smtClean="0"/>
            </a:br>
            <a:r>
              <a:rPr lang="en-US" sz="2400" dirty="0" smtClean="0"/>
              <a:t>one that gives the most points.</a:t>
            </a:r>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a:t>
            </a:r>
            <a:endParaRPr lang="en-US" dirty="0"/>
          </a:p>
        </p:txBody>
      </p:sp>
      <p:sp>
        <p:nvSpPr>
          <p:cNvPr id="3" name="Content Placeholder 2"/>
          <p:cNvSpPr>
            <a:spLocks noGrp="1"/>
          </p:cNvSpPr>
          <p:nvPr>
            <p:ph idx="1"/>
          </p:nvPr>
        </p:nvSpPr>
        <p:spPr/>
        <p:txBody>
          <a:bodyPr/>
          <a:lstStyle/>
          <a:p>
            <a:r>
              <a:rPr lang="en-US" sz="2400" dirty="0" smtClean="0"/>
              <a:t>The user interface will be clear and simple.</a:t>
            </a:r>
          </a:p>
          <a:p>
            <a:r>
              <a:rPr lang="en-US" sz="2400" dirty="0" smtClean="0"/>
              <a:t>The game environment will be cartoony in order for the game to be run smoothly on older devices.</a:t>
            </a:r>
          </a:p>
          <a:p>
            <a:r>
              <a:rPr lang="en-US" sz="2400" dirty="0" smtClean="0"/>
              <a:t>Avatars will be given depending on your rank. At rank 50 your avatar would be a peasant and at rank 1 it would be Napoleon. </a:t>
            </a:r>
          </a:p>
          <a:p>
            <a:r>
              <a:rPr lang="en-US" sz="2400" dirty="0" smtClean="0"/>
              <a:t>This game would be instructor-led and facilitated e-learning model since the part of the game which would be played would coincide with what was taught</a:t>
            </a:r>
            <a:br>
              <a:rPr lang="en-US" sz="2400" dirty="0" smtClean="0"/>
            </a:br>
            <a:r>
              <a:rPr lang="en-US" sz="2400" dirty="0" smtClean="0"/>
              <a:t>that day.   </a:t>
            </a:r>
            <a:endParaRPr lang="en-US"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 (cont.)</a:t>
            </a:r>
            <a:endParaRPr lang="en-US" dirty="0"/>
          </a:p>
        </p:txBody>
      </p:sp>
      <p:sp>
        <p:nvSpPr>
          <p:cNvPr id="3" name="Content Placeholder 2"/>
          <p:cNvSpPr>
            <a:spLocks noGrp="1"/>
          </p:cNvSpPr>
          <p:nvPr>
            <p:ph idx="1"/>
          </p:nvPr>
        </p:nvSpPr>
        <p:spPr/>
        <p:txBody>
          <a:bodyPr/>
          <a:lstStyle/>
          <a:p>
            <a:r>
              <a:rPr lang="en-US" sz="2200" dirty="0" smtClean="0"/>
              <a:t>Players will have a 25% chance of being awarded a random drop item after they have completed a mini game and a quiz. There are four categories of items : common (</a:t>
            </a:r>
            <a:r>
              <a:rPr lang="en-US" sz="2200" dirty="0" smtClean="0"/>
              <a:t>99.81</a:t>
            </a:r>
            <a:r>
              <a:rPr lang="en-US" sz="2200" dirty="0" smtClean="0"/>
              <a:t>%), rare (73.11%), Unique (19.73%), and Historical (6.33%). The percentages next to each category is the probability of the player getting that type of item.</a:t>
            </a:r>
          </a:p>
          <a:p>
            <a:r>
              <a:rPr lang="en-US" sz="2200" dirty="0" smtClean="0"/>
              <a:t>Achievements will also be given if certain tasks are carried out such as:</a:t>
            </a:r>
          </a:p>
          <a:p>
            <a:pPr lvl="1"/>
            <a:r>
              <a:rPr lang="en-US" sz="1800" dirty="0" smtClean="0"/>
              <a:t>Finishing a mini game without taking damage</a:t>
            </a:r>
          </a:p>
          <a:p>
            <a:pPr lvl="1"/>
            <a:r>
              <a:rPr lang="en-US" sz="1800" dirty="0" smtClean="0"/>
              <a:t>Finishing a mini game at full health</a:t>
            </a:r>
          </a:p>
          <a:p>
            <a:pPr lvl="1"/>
            <a:r>
              <a:rPr lang="en-US" sz="1800" dirty="0" smtClean="0"/>
              <a:t>Getting all the answers to the Roman empire quiz correct</a:t>
            </a:r>
          </a:p>
          <a:p>
            <a:pPr lvl="1"/>
            <a:r>
              <a:rPr lang="en-US" sz="1800" dirty="0" smtClean="0"/>
              <a:t>Fail 5 times in the Galileo mini game</a:t>
            </a:r>
            <a:endParaRPr lang="en-US"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Implementation</a:t>
            </a:r>
            <a:endParaRPr lang="en-US" dirty="0"/>
          </a:p>
        </p:txBody>
      </p:sp>
      <p:sp>
        <p:nvSpPr>
          <p:cNvPr id="3" name="Content Placeholder 2"/>
          <p:cNvSpPr>
            <a:spLocks noGrp="1"/>
          </p:cNvSpPr>
          <p:nvPr>
            <p:ph idx="1"/>
          </p:nvPr>
        </p:nvSpPr>
        <p:spPr/>
        <p:txBody>
          <a:bodyPr/>
          <a:lstStyle/>
          <a:p>
            <a:r>
              <a:rPr lang="en-US" sz="2400" dirty="0" smtClean="0"/>
              <a:t>Procedures to train </a:t>
            </a:r>
            <a:r>
              <a:rPr lang="en-US" sz="2400" dirty="0" smtClean="0"/>
              <a:t>the </a:t>
            </a:r>
            <a:r>
              <a:rPr lang="en-US" sz="2400" dirty="0" smtClean="0"/>
              <a:t>facilitators </a:t>
            </a:r>
            <a:r>
              <a:rPr lang="en-US" sz="2400" dirty="0" smtClean="0"/>
              <a:t>and the learners </a:t>
            </a:r>
            <a:r>
              <a:rPr lang="en-US" sz="2400" dirty="0" smtClean="0"/>
              <a:t>will be </a:t>
            </a:r>
            <a:r>
              <a:rPr lang="en-US" sz="2400" dirty="0" smtClean="0"/>
              <a:t>developed. </a:t>
            </a:r>
            <a:endParaRPr lang="en-US" sz="2400" dirty="0" smtClean="0"/>
          </a:p>
          <a:p>
            <a:r>
              <a:rPr lang="en-US" sz="2400" dirty="0" smtClean="0"/>
              <a:t>The </a:t>
            </a:r>
            <a:r>
              <a:rPr lang="en-US" sz="2400" dirty="0" smtClean="0"/>
              <a:t>facilitators' training should cover the course curriculum, learning outcomes, method of delivery, and testing procedures. </a:t>
            </a:r>
            <a:endParaRPr lang="en-US" sz="2400" dirty="0" smtClean="0"/>
          </a:p>
          <a:p>
            <a:r>
              <a:rPr lang="en-US" sz="2400" dirty="0" smtClean="0"/>
              <a:t>Preparation </a:t>
            </a:r>
            <a:r>
              <a:rPr lang="en-US" sz="2400" dirty="0" smtClean="0"/>
              <a:t>of the learners include training them on new tools (software or hardware</a:t>
            </a:r>
            <a:r>
              <a:rPr lang="en-US" sz="2400" dirty="0" smtClean="0"/>
              <a:t>).</a:t>
            </a:r>
          </a:p>
          <a:p>
            <a:r>
              <a:rPr lang="en-US" sz="2400" dirty="0" smtClean="0"/>
              <a:t>The project </a:t>
            </a:r>
            <a:r>
              <a:rPr lang="en-US" sz="2400" dirty="0" smtClean="0"/>
              <a:t>manager </a:t>
            </a:r>
            <a:r>
              <a:rPr lang="en-US" sz="2400" dirty="0" smtClean="0"/>
              <a:t>will ensure </a:t>
            </a:r>
            <a:r>
              <a:rPr lang="en-US" sz="2400" dirty="0" smtClean="0"/>
              <a:t>that the books, hands on equipment, tools, CD-ROMs and software </a:t>
            </a:r>
            <a:r>
              <a:rPr lang="en-US" sz="2400" dirty="0" smtClean="0"/>
              <a:t/>
            </a:r>
            <a:br>
              <a:rPr lang="en-US" sz="2400" dirty="0" smtClean="0"/>
            </a:br>
            <a:r>
              <a:rPr lang="en-US" sz="2400" dirty="0" smtClean="0"/>
              <a:t>are </a:t>
            </a:r>
            <a:r>
              <a:rPr lang="en-US" sz="2400" dirty="0" smtClean="0"/>
              <a:t>in place, and that the </a:t>
            </a:r>
            <a:r>
              <a:rPr lang="en-US" sz="2400" dirty="0" smtClean="0"/>
              <a:t>game runs smoothly on</a:t>
            </a:r>
            <a:br>
              <a:rPr lang="en-US" sz="2400" dirty="0" smtClean="0"/>
            </a:br>
            <a:r>
              <a:rPr lang="en-US" sz="2400" dirty="0" smtClean="0"/>
              <a:t>the chosen platform. </a:t>
            </a:r>
            <a:endParaRPr lang="en-US"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Evaluation</a:t>
            </a:r>
            <a:endParaRPr lang="en-US" dirty="0"/>
          </a:p>
        </p:txBody>
      </p:sp>
      <p:sp>
        <p:nvSpPr>
          <p:cNvPr id="3" name="Content Placeholder 2"/>
          <p:cNvSpPr>
            <a:spLocks noGrp="1"/>
          </p:cNvSpPr>
          <p:nvPr>
            <p:ph idx="1"/>
          </p:nvPr>
        </p:nvSpPr>
        <p:spPr/>
        <p:txBody>
          <a:bodyPr/>
          <a:lstStyle/>
          <a:p>
            <a:r>
              <a:rPr lang="en-US" sz="2200" dirty="0" smtClean="0"/>
              <a:t>Summative and formative evaluations will be performed.</a:t>
            </a:r>
          </a:p>
          <a:p>
            <a:r>
              <a:rPr lang="en-US" sz="2200" dirty="0" smtClean="0"/>
              <a:t>The transfer evaluation should reveal that the game helps in various ways such as:</a:t>
            </a:r>
          </a:p>
          <a:p>
            <a:pPr lvl="1"/>
            <a:r>
              <a:rPr lang="en-US" sz="2200" dirty="0" smtClean="0"/>
              <a:t>Preparing students for tests which have time constraints</a:t>
            </a:r>
          </a:p>
          <a:p>
            <a:pPr lvl="1"/>
            <a:r>
              <a:rPr lang="en-US" sz="2200" dirty="0" smtClean="0"/>
              <a:t>Realizing that the struggle for independence is not only a problem that they face</a:t>
            </a:r>
          </a:p>
          <a:p>
            <a:pPr lvl="1"/>
            <a:r>
              <a:rPr lang="en-US" sz="2200" dirty="0" smtClean="0"/>
              <a:t>Even big historical names can face rejection</a:t>
            </a:r>
          </a:p>
          <a:p>
            <a:pPr lvl="1"/>
            <a:r>
              <a:rPr lang="en-US" sz="2200" dirty="0" smtClean="0"/>
              <a:t>When you give enough time and effort you shall be rewarded </a:t>
            </a:r>
            <a:endParaRPr lang="en-US" sz="2200" dirty="0" smtClean="0"/>
          </a:p>
          <a:p>
            <a:pPr lvl="1"/>
            <a:r>
              <a:rPr lang="en-US" sz="2200" dirty="0" smtClean="0"/>
              <a:t>Failure is acceptable</a:t>
            </a:r>
          </a:p>
          <a:p>
            <a:pPr lvl="1"/>
            <a:r>
              <a:rPr lang="en-US" sz="2200" dirty="0" smtClean="0"/>
              <a:t>History can be fun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pPr>
              <a:buNone/>
            </a:pPr>
            <a:r>
              <a:rPr lang="en-US" sz="2200" dirty="0"/>
              <a:t>	</a:t>
            </a:r>
            <a:r>
              <a:rPr lang="en-US" sz="2200" dirty="0" smtClean="0"/>
              <a:t>This game does not only represent landmarks which have laid the tapestry of our current civilization. It lets children at the grade 9 level customize things in order for them to distort it slightly to their liking. With the evolution of technology and patience diminishing because of the on demand world the younger generation live in we need to adhere to the educational program to their needs. One thing history has taught us is that we need to evolve with the present times or consequences will soon come to fruition. </a:t>
            </a:r>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1474</Template>
  <TotalTime>5705</TotalTime>
  <Words>1986</Words>
  <Application>Microsoft Office PowerPoint</Application>
  <PresentationFormat>On-screen Show (4:3)</PresentationFormat>
  <Paragraphs>125</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Diseño predeterminado</vt:lpstr>
      <vt:lpstr>Ancient Brawl</vt:lpstr>
      <vt:lpstr>Premise</vt:lpstr>
      <vt:lpstr>Structured Model</vt:lpstr>
      <vt:lpstr>Analysis</vt:lpstr>
      <vt:lpstr>Analysis (cont.)</vt:lpstr>
      <vt:lpstr>Analysis (cont.)</vt:lpstr>
      <vt:lpstr>Design</vt:lpstr>
      <vt:lpstr>Single Player</vt:lpstr>
      <vt:lpstr>Single Player (cont.)</vt:lpstr>
      <vt:lpstr>Single Player (cont.)</vt:lpstr>
      <vt:lpstr>Single Player (cont.)</vt:lpstr>
      <vt:lpstr>Single Player (cont.)</vt:lpstr>
      <vt:lpstr>Single Player (cont.)</vt:lpstr>
      <vt:lpstr>Single Player (cont.)</vt:lpstr>
      <vt:lpstr>Single Player (cont.)</vt:lpstr>
      <vt:lpstr>Single Player (cont.)</vt:lpstr>
      <vt:lpstr>Single Player (cont.)</vt:lpstr>
      <vt:lpstr>Multiplayer</vt:lpstr>
      <vt:lpstr>Multiplayer (cont.)</vt:lpstr>
      <vt:lpstr>Mini Game Vault</vt:lpstr>
      <vt:lpstr>Mini Game Vault (cont.)</vt:lpstr>
      <vt:lpstr>The Shop</vt:lpstr>
      <vt:lpstr>The Shop (cont.)</vt:lpstr>
      <vt:lpstr>Options</vt:lpstr>
      <vt:lpstr>Options (cont.)</vt:lpstr>
      <vt:lpstr>Development</vt:lpstr>
      <vt:lpstr>Development (cont.)</vt:lpstr>
      <vt:lpstr>Implementation</vt:lpstr>
      <vt:lpstr>Evaluation</vt:lpstr>
      <vt:lpstr>Conclusion</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Dan</cp:lastModifiedBy>
  <cp:revision>780</cp:revision>
  <dcterms:created xsi:type="dcterms:W3CDTF">2010-05-23T14:28:12Z</dcterms:created>
  <dcterms:modified xsi:type="dcterms:W3CDTF">2015-03-11T03:42:26Z</dcterms:modified>
</cp:coreProperties>
</file>