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9" r:id="rId1"/>
  </p:sldMasterIdLst>
  <p:notesMasterIdLst>
    <p:notesMasterId r:id="rId57"/>
  </p:notesMasterIdLst>
  <p:handoutMasterIdLst>
    <p:handoutMasterId r:id="rId58"/>
  </p:handoutMasterIdLst>
  <p:sldIdLst>
    <p:sldId id="256" r:id="rId2"/>
    <p:sldId id="289" r:id="rId3"/>
    <p:sldId id="257" r:id="rId4"/>
    <p:sldId id="291" r:id="rId5"/>
    <p:sldId id="273" r:id="rId6"/>
    <p:sldId id="258" r:id="rId7"/>
    <p:sldId id="287" r:id="rId8"/>
    <p:sldId id="292" r:id="rId9"/>
    <p:sldId id="263" r:id="rId10"/>
    <p:sldId id="259" r:id="rId11"/>
    <p:sldId id="293" r:id="rId12"/>
    <p:sldId id="260" r:id="rId13"/>
    <p:sldId id="261" r:id="rId14"/>
    <p:sldId id="295" r:id="rId15"/>
    <p:sldId id="296" r:id="rId16"/>
    <p:sldId id="279" r:id="rId17"/>
    <p:sldId id="280" r:id="rId18"/>
    <p:sldId id="286" r:id="rId19"/>
    <p:sldId id="266" r:id="rId20"/>
    <p:sldId id="337" r:id="rId21"/>
    <p:sldId id="264" r:id="rId22"/>
    <p:sldId id="297" r:id="rId23"/>
    <p:sldId id="265" r:id="rId24"/>
    <p:sldId id="298" r:id="rId25"/>
    <p:sldId id="268" r:id="rId26"/>
    <p:sldId id="331" r:id="rId27"/>
    <p:sldId id="267" r:id="rId28"/>
    <p:sldId id="333" r:id="rId29"/>
    <p:sldId id="334" r:id="rId30"/>
    <p:sldId id="282" r:id="rId31"/>
    <p:sldId id="269" r:id="rId32"/>
    <p:sldId id="299" r:id="rId33"/>
    <p:sldId id="270" r:id="rId34"/>
    <p:sldId id="271" r:id="rId35"/>
    <p:sldId id="319" r:id="rId36"/>
    <p:sldId id="283" r:id="rId37"/>
    <p:sldId id="320" r:id="rId38"/>
    <p:sldId id="274" r:id="rId39"/>
    <p:sldId id="284" r:id="rId40"/>
    <p:sldId id="275" r:id="rId41"/>
    <p:sldId id="285" r:id="rId42"/>
    <p:sldId id="321" r:id="rId43"/>
    <p:sldId id="276" r:id="rId44"/>
    <p:sldId id="338" r:id="rId45"/>
    <p:sldId id="325" r:id="rId46"/>
    <p:sldId id="326" r:id="rId47"/>
    <p:sldId id="322" r:id="rId48"/>
    <p:sldId id="310" r:id="rId49"/>
    <p:sldId id="277" r:id="rId50"/>
    <p:sldId id="341" r:id="rId51"/>
    <p:sldId id="342" r:id="rId52"/>
    <p:sldId id="300" r:id="rId53"/>
    <p:sldId id="343" r:id="rId54"/>
    <p:sldId id="306" r:id="rId55"/>
    <p:sldId id="329" r:id="rId56"/>
  </p:sldIdLst>
  <p:sldSz cx="9144000" cy="6858000" type="screen4x3"/>
  <p:notesSz cx="6870700" cy="9653588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1D9"/>
    <a:srgbClr val="FFCC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364" autoAdjust="0"/>
  </p:normalViewPr>
  <p:slideViewPr>
    <p:cSldViewPr>
      <p:cViewPr varScale="1">
        <p:scale>
          <a:sx n="77" d="100"/>
          <a:sy n="77" d="100"/>
        </p:scale>
        <p:origin x="-9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2550" y="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2037BB-F0F8-409C-8269-93A580B4984C}" type="datetimeFigureOut">
              <a:rPr lang="en-CA" smtClean="0"/>
              <a:pPr/>
              <a:t>07/09/2016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6940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2550" y="916940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6CBCF-603F-498B-8B47-FCEDFD24FED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58876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1807" y="0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22350" y="723900"/>
            <a:ext cx="4826000" cy="3619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070" y="4585454"/>
            <a:ext cx="5496560" cy="434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69233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1807" y="9169233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80C1A734-45EA-40B2-8022-A1EF2AE7D9E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65442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90C8A1-61A1-49EC-9F2D-07264213E6B7}" type="slidenum">
              <a:rPr lang="fr-CA"/>
              <a:pPr/>
              <a:t>1</a:t>
            </a:fld>
            <a:endParaRPr lang="fr-CA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069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52485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5B181B-91F9-4613-9EAA-C81F7CEF0CB8}" type="slidenum">
              <a:rPr lang="fr-CA"/>
              <a:pPr/>
              <a:t>3</a:t>
            </a:fld>
            <a:endParaRPr lang="fr-CA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28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100150-9F1E-4867-83D3-AC6959446C3D}" type="slidenum">
              <a:rPr lang="en-US"/>
              <a:pPr/>
              <a:t>4</a:t>
            </a:fld>
            <a:endParaRPr lang="en-US"/>
          </a:p>
        </p:txBody>
      </p:sp>
      <p:sp>
        <p:nvSpPr>
          <p:cNvPr id="13824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022350" y="723900"/>
            <a:ext cx="4826000" cy="36195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6094" y="4585454"/>
            <a:ext cx="5038513" cy="434411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638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5D4A8D-E60A-492D-8965-A0D48FC68E89}" type="slidenum">
              <a:rPr lang="fr-CA"/>
              <a:pPr/>
              <a:t>5</a:t>
            </a:fld>
            <a:endParaRPr lang="fr-CA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369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EEB581-F528-474C-81E9-2863B7F04AEF}" type="slidenum">
              <a:rPr lang="fr-CA"/>
              <a:pPr/>
              <a:t>6</a:t>
            </a:fld>
            <a:endParaRPr lang="fr-CA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394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42866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8189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BB8A7F-8449-4663-9F5E-578721A3E6BE}" type="slidenum">
              <a:rPr lang="fr-CA"/>
              <a:pPr/>
              <a:t>9</a:t>
            </a:fld>
            <a:endParaRPr lang="fr-CA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6036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EB967C-5757-4825-B8B1-F9643117223E}" type="slidenum">
              <a:rPr lang="fr-CA"/>
              <a:pPr/>
              <a:t>10</a:t>
            </a:fld>
            <a:endParaRPr lang="fr-CA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592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42395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D4DCB2-2BC5-4373-B25C-FAE33196E007}" type="slidenum">
              <a:rPr lang="fr-CA"/>
              <a:pPr/>
              <a:t>12</a:t>
            </a:fld>
            <a:endParaRPr lang="fr-CA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006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DD7E2A-3F66-495C-97D2-B0DFFF2BE374}" type="slidenum">
              <a:rPr lang="fr-CA"/>
              <a:pPr/>
              <a:t>13</a:t>
            </a:fld>
            <a:endParaRPr lang="fr-CA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115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82651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82804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F5ADE1-C3ED-4D01-B705-938F6633E6C2}" type="slidenum">
              <a:rPr lang="en-US"/>
              <a:pPr/>
              <a:t>16</a:t>
            </a:fld>
            <a:endParaRPr lang="en-US"/>
          </a:p>
        </p:txBody>
      </p:sp>
      <p:sp>
        <p:nvSpPr>
          <p:cNvPr id="148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9839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AB1B79-C130-4B4A-A020-476DB239FD9D}" type="slidenum">
              <a:rPr lang="en-US"/>
              <a:pPr/>
              <a:t>17</a:t>
            </a:fld>
            <a:endParaRPr lang="en-US"/>
          </a:p>
        </p:txBody>
      </p:sp>
      <p:sp>
        <p:nvSpPr>
          <p:cNvPr id="148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5151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04597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0C51D1-767C-4CE7-AC4A-9148D490CE1D}" type="slidenum">
              <a:rPr lang="fr-CA"/>
              <a:pPr/>
              <a:t>19</a:t>
            </a:fld>
            <a:endParaRPr lang="fr-CA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396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0C51D1-767C-4CE7-AC4A-9148D490CE1D}" type="slidenum">
              <a:rPr lang="fr-CA"/>
              <a:pPr/>
              <a:t>20</a:t>
            </a:fld>
            <a:endParaRPr lang="fr-CA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7264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240224-C1C2-4921-A097-BEA39707C667}" type="slidenum">
              <a:rPr lang="fr-CA"/>
              <a:pPr/>
              <a:t>21</a:t>
            </a:fld>
            <a:endParaRPr lang="fr-CA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572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563726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C1557D-6D41-4F4F-971B-69FDC353F7CF}" type="slidenum">
              <a:rPr lang="fr-CA"/>
              <a:pPr/>
              <a:t>23</a:t>
            </a:fld>
            <a:endParaRPr lang="fr-CA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944209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085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04CB96-6C2D-4449-AA8F-2706B79837B8}" type="slidenum">
              <a:rPr lang="fr-CA"/>
              <a:pPr/>
              <a:t>25</a:t>
            </a:fld>
            <a:endParaRPr lang="fr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5585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1961E0-09AC-4132-87CD-0696AF0140E5}" type="slidenum">
              <a:rPr lang="fr-CA"/>
              <a:pPr/>
              <a:t>27</a:t>
            </a:fld>
            <a:endParaRPr lang="fr-C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332559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1961E0-09AC-4132-87CD-0696AF0140E5}" type="slidenum">
              <a:rPr lang="fr-CA"/>
              <a:pPr/>
              <a:t>29</a:t>
            </a:fld>
            <a:endParaRPr lang="fr-C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2727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80C178-489E-4B3E-9978-DFF2FFE2E17F}" type="slidenum">
              <a:rPr lang="en-US"/>
              <a:pPr/>
              <a:t>30</a:t>
            </a:fld>
            <a:endParaRPr lang="en-US"/>
          </a:p>
        </p:txBody>
      </p:sp>
      <p:sp>
        <p:nvSpPr>
          <p:cNvPr id="1517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7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6397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0B192C-B3E0-4759-A124-5939F499AB4E}" type="slidenum">
              <a:rPr lang="fr-CA"/>
              <a:pPr/>
              <a:t>31</a:t>
            </a:fld>
            <a:endParaRPr lang="fr-CA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34967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32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626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9D14FD-D30C-4424-A3A8-1E43CCD05FED}" type="slidenum">
              <a:rPr lang="fr-CA"/>
              <a:pPr/>
              <a:t>33</a:t>
            </a:fld>
            <a:endParaRPr lang="fr-CA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605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91F97D-FF1E-417A-8F5E-DBEB68E151AE}" type="slidenum">
              <a:rPr lang="fr-CA"/>
              <a:pPr/>
              <a:t>34</a:t>
            </a:fld>
            <a:endParaRPr lang="fr-CA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391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5E784B-FCAE-47CC-BC66-2BD9DF194B3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4610053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1668B5-5DE8-4AA0-BCD3-0CE81D97A896}" type="slidenum">
              <a:rPr lang="en-US"/>
              <a:pPr/>
              <a:t>36</a:t>
            </a:fld>
            <a:endParaRPr lang="en-US"/>
          </a:p>
        </p:txBody>
      </p:sp>
      <p:sp>
        <p:nvSpPr>
          <p:cNvPr id="153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4984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F901FF-4C54-4F70-9E53-3788EB56054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598905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F84119-562D-4046-94A5-935CC1D1D841}" type="slidenum">
              <a:rPr lang="fr-CA"/>
              <a:pPr/>
              <a:t>38</a:t>
            </a:fld>
            <a:endParaRPr lang="fr-CA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35940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39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8239225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6E382E-AD11-4A0E-A590-E0561264B7EF}" type="slidenum">
              <a:rPr lang="fr-CA"/>
              <a:pPr/>
              <a:t>40</a:t>
            </a:fld>
            <a:endParaRPr lang="fr-CA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06111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buFont typeface="Wingdings" pitchFamily="2" charset="2"/>
              <a:buChar char="Ø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41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704185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A7072E-BE9A-4AA8-BD9F-B76C925D6F2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7614230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8043C8-14FD-4441-BFA2-00FC640E6DC4}" type="slidenum">
              <a:rPr lang="fr-CA"/>
              <a:pPr/>
              <a:t>43</a:t>
            </a:fld>
            <a:endParaRPr lang="fr-CA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78342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8043C8-14FD-4441-BFA2-00FC640E6DC4}" type="slidenum">
              <a:rPr lang="fr-CA"/>
              <a:pPr/>
              <a:t>44</a:t>
            </a:fld>
            <a:endParaRPr lang="fr-CA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33060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577620-FBF8-4E2D-A6DD-2B31E4E84CD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0541334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0C2D43-E632-4FE3-BA17-FE3CAE0FB26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62067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80DA1F-7CC7-44B0-A2B3-0923D008FA5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6094" y="4585454"/>
            <a:ext cx="5038513" cy="434411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66013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C35928-57B7-4BF7-AC4B-1B31E4C7E940}" type="slidenum">
              <a:rPr lang="en-US"/>
              <a:pPr/>
              <a:t>48</a:t>
            </a:fld>
            <a:endParaRPr lang="en-US"/>
          </a:p>
        </p:txBody>
      </p:sp>
      <p:sp>
        <p:nvSpPr>
          <p:cNvPr id="1567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68915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12C22-0F1A-4395-A1CD-24EABFD020C1}" type="slidenum">
              <a:rPr lang="fr-CA"/>
              <a:pPr/>
              <a:t>49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30698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12C22-0F1A-4395-A1CD-24EABFD020C1}" type="slidenum">
              <a:rPr lang="fr-CA"/>
              <a:pPr/>
              <a:t>50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93031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12C22-0F1A-4395-A1CD-24EABFD020C1}" type="slidenum">
              <a:rPr lang="fr-CA"/>
              <a:pPr/>
              <a:t>51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52536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52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990331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53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268770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54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93306667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7EC65E-CBA4-4FF8-B573-A6491BC4EA1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58793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795F2-9CC7-4E9E-B703-4D591C98BC08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AC48-0F5E-4454-8658-9AABBFB1DCAF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AC7E2-C377-4647-8B92-31C488080765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D8E7-29B7-4D07-9714-416D1951B2B4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A767-2ABF-43C8-BDE8-CF66C048B075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8687B-6B7B-4040-BA1E-C6127F0363A3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2F56-EB04-4443-B0F7-793B397F2ED6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E3407-D10E-46E9-B0C3-4EAEA5F81DF4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2589188-A52A-4F94-833A-528414372ED9}" type="slidenum">
              <a:rPr lang="fr-CA" smtClean="0"/>
              <a:pPr/>
              <a:t>‹#›</a:t>
            </a:fld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50F7B-7A57-47B4-B182-A1D3FC90380F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E0CC-C334-4B4D-8399-F400E09C77D5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0506F2-F704-4F90-92D3-0930E278ADF6}" type="slidenum">
              <a:rPr lang="fr-CA" smtClean="0"/>
              <a:pPr/>
              <a:t>‹#›</a:t>
            </a:fld>
            <a:endParaRPr lang="fr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1556792"/>
            <a:ext cx="7851648" cy="1828800"/>
          </a:xfrm>
        </p:spPr>
        <p:txBody>
          <a:bodyPr/>
          <a:lstStyle/>
          <a:p>
            <a:r>
              <a:rPr lang="fr-CA" dirty="0"/>
              <a:t>L’inné, l’acquis et la diversité humaine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3861048"/>
            <a:ext cx="7854696" cy="1752600"/>
          </a:xfrm>
        </p:spPr>
        <p:txBody>
          <a:bodyPr>
            <a:normAutofit/>
          </a:bodyPr>
          <a:lstStyle/>
          <a:p>
            <a:r>
              <a:rPr lang="en-US" sz="4800" dirty="0" err="1" smtClean="0"/>
              <a:t>Chapitre</a:t>
            </a:r>
            <a:r>
              <a:rPr lang="en-US" sz="4800" dirty="0" smtClean="0"/>
              <a:t> 4</a:t>
            </a:r>
            <a:endParaRPr lang="en-US" sz="4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en-CA" sz="3600" dirty="0" smtClean="0">
                <a:latin typeface="Palatino Linotype" pitchFamily="18" charset="0"/>
              </a:rPr>
              <a:t>La </a:t>
            </a:r>
            <a:r>
              <a:rPr lang="en-CA" sz="3600" dirty="0" err="1" smtClean="0">
                <a:latin typeface="Palatino Linotype" pitchFamily="18" charset="0"/>
              </a:rPr>
              <a:t>diversité</a:t>
            </a:r>
            <a:r>
              <a:rPr lang="en-CA" sz="3600" dirty="0" smtClean="0">
                <a:latin typeface="Palatino Linotype" pitchFamily="18" charset="0"/>
              </a:rPr>
              <a:t> </a:t>
            </a:r>
            <a:r>
              <a:rPr lang="en-CA" sz="3600" dirty="0" err="1" smtClean="0">
                <a:latin typeface="Palatino Linotype" pitchFamily="18" charset="0"/>
              </a:rPr>
              <a:t>humaine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2800" dirty="0" err="1" smtClean="0">
                <a:latin typeface="Palatino Linotype" pitchFamily="18" charset="0"/>
              </a:rPr>
              <a:t>Quelle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est</a:t>
            </a:r>
            <a:r>
              <a:rPr lang="en-CA" sz="2800" dirty="0" smtClean="0">
                <a:latin typeface="Palatino Linotype" pitchFamily="18" charset="0"/>
              </a:rPr>
              <a:t> la cause de la </a:t>
            </a:r>
            <a:r>
              <a:rPr lang="en-CA" sz="2800" dirty="0" err="1" smtClean="0">
                <a:latin typeface="Palatino Linotype" pitchFamily="18" charset="0"/>
              </a:rPr>
              <a:t>diversité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humaine</a:t>
            </a:r>
            <a:r>
              <a:rPr lang="en-CA" sz="2800" dirty="0" smtClean="0">
                <a:latin typeface="Palatino Linotype" pitchFamily="18" charset="0"/>
              </a:rPr>
              <a:t>?</a:t>
            </a:r>
          </a:p>
          <a:p>
            <a:endParaRPr lang="en-CA" sz="2800" dirty="0" smtClean="0">
              <a:latin typeface="Palatino Linotype" pitchFamily="18" charset="0"/>
            </a:endParaRPr>
          </a:p>
          <a:p>
            <a:pPr lvl="1"/>
            <a:r>
              <a:rPr lang="en-CA" sz="2800" dirty="0" smtClean="0">
                <a:latin typeface="Palatino Linotype" pitchFamily="18" charset="0"/>
              </a:rPr>
              <a:t>Les </a:t>
            </a:r>
            <a:r>
              <a:rPr lang="en-CA" sz="2800" dirty="0" err="1" smtClean="0">
                <a:latin typeface="Palatino Linotype" pitchFamily="18" charset="0"/>
              </a:rPr>
              <a:t>différences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génétiques</a:t>
            </a:r>
            <a:r>
              <a:rPr lang="en-CA" sz="2800" dirty="0" smtClean="0">
                <a:latin typeface="Palatino Linotype" pitchFamily="18" charset="0"/>
              </a:rPr>
              <a:t>?</a:t>
            </a:r>
          </a:p>
          <a:p>
            <a:pPr lvl="1"/>
            <a:r>
              <a:rPr lang="en-CA" sz="2800" dirty="0" smtClean="0">
                <a:latin typeface="Palatino Linotype" pitchFamily="18" charset="0"/>
              </a:rPr>
              <a:t>Les </a:t>
            </a:r>
            <a:r>
              <a:rPr lang="en-CA" sz="2800" dirty="0" err="1" smtClean="0">
                <a:latin typeface="Palatino Linotype" pitchFamily="18" charset="0"/>
              </a:rPr>
              <a:t>différences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l’environnement</a:t>
            </a:r>
            <a:r>
              <a:rPr lang="en-CA" sz="2800" dirty="0" smtClean="0">
                <a:latin typeface="Palatino Linotype" pitchFamily="18" charset="0"/>
              </a:rPr>
              <a:t>?</a:t>
            </a:r>
          </a:p>
          <a:p>
            <a:pPr lvl="1"/>
            <a:r>
              <a:rPr lang="en-CA" sz="2800" dirty="0" err="1" smtClean="0">
                <a:latin typeface="Palatino Linotype" pitchFamily="18" charset="0"/>
              </a:rPr>
              <a:t>L’éducation</a:t>
            </a:r>
            <a:r>
              <a:rPr lang="en-CA" sz="2800" dirty="0" smtClean="0">
                <a:latin typeface="Palatino Linotype" pitchFamily="18" charset="0"/>
              </a:rPr>
              <a:t>?</a:t>
            </a:r>
          </a:p>
          <a:p>
            <a:pPr lvl="1"/>
            <a:r>
              <a:rPr lang="en-CA" sz="2800" dirty="0" smtClean="0">
                <a:latin typeface="Palatino Linotype" pitchFamily="18" charset="0"/>
              </a:rPr>
              <a:t>La culture?</a:t>
            </a: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836712"/>
            <a:ext cx="8229600" cy="864096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La génétique du comportement :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276872"/>
            <a:ext cx="8229600" cy="38317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Génétique 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du </a:t>
            </a: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comportement:</a:t>
            </a:r>
          </a:p>
          <a:p>
            <a:pPr>
              <a:lnSpc>
                <a:spcPct val="90000"/>
              </a:lnSpc>
              <a:buNone/>
            </a:pPr>
            <a:endParaRPr lang="fr-CA" sz="2800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CA" sz="2800" dirty="0">
                <a:latin typeface="Palatino Linotype" pitchFamily="18" charset="0"/>
              </a:rPr>
              <a:t>	</a:t>
            </a:r>
            <a:r>
              <a:rPr lang="fr-CA" sz="2800" dirty="0" smtClean="0">
                <a:latin typeface="Palatino Linotype" pitchFamily="18" charset="0"/>
              </a:rPr>
              <a:t>Étude </a:t>
            </a:r>
            <a:r>
              <a:rPr lang="fr-CA" sz="2800" dirty="0">
                <a:latin typeface="Palatino Linotype" pitchFamily="18" charset="0"/>
              </a:rPr>
              <a:t>du pouvoir et des limites relatifs de la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r>
              <a:rPr lang="fr-CA" sz="2800" dirty="0">
                <a:latin typeface="Palatino Linotype" pitchFamily="18" charset="0"/>
              </a:rPr>
              <a:t>, et des influences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environnementales</a:t>
            </a:r>
            <a:r>
              <a:rPr lang="fr-CA" sz="2800" dirty="0">
                <a:latin typeface="Palatino Linotype" pitchFamily="18" charset="0"/>
              </a:rPr>
              <a:t> sur le comportement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6804248" y="6180892"/>
            <a:ext cx="23397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Figure 4.1  </a:t>
            </a:r>
            <a:r>
              <a:rPr lang="en-US" sz="1000" dirty="0" smtClean="0"/>
              <a:t>Myers</a:t>
            </a:r>
            <a:r>
              <a:rPr lang="en-US" sz="1000" dirty="0"/>
              <a:t>: Psychology, Ninth Edition</a:t>
            </a:r>
            <a:br>
              <a:rPr lang="en-US" sz="1000" dirty="0"/>
            </a:br>
            <a:r>
              <a:rPr lang="en-US" sz="1000" dirty="0"/>
              <a:t>Copyright </a:t>
            </a:r>
            <a:r>
              <a:rPr lang="en-US" sz="800" dirty="0"/>
              <a:t>© 2010 by Worth Publishers</a:t>
            </a:r>
          </a:p>
        </p:txBody>
      </p:sp>
      <p:pic>
        <p:nvPicPr>
          <p:cNvPr id="137226" name="Picture 10" descr="Myers9e_fig_4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56792"/>
            <a:ext cx="6048672" cy="5301208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692696"/>
            <a:ext cx="8568952" cy="1008112"/>
          </a:xfrm>
        </p:spPr>
        <p:txBody>
          <a:bodyPr>
            <a:normAutofit fontScale="90000"/>
          </a:bodyPr>
          <a:lstStyle/>
          <a:p>
            <a:r>
              <a:rPr lang="en-CA" sz="3600" dirty="0" smtClean="0">
                <a:latin typeface="Palatino Linotype" pitchFamily="18" charset="0"/>
              </a:rPr>
              <a:t>La </a:t>
            </a:r>
            <a:r>
              <a:rPr lang="en-CA" sz="3600" dirty="0" err="1" smtClean="0">
                <a:latin typeface="Palatino Linotype" pitchFamily="18" charset="0"/>
              </a:rPr>
              <a:t>génétique</a:t>
            </a:r>
            <a:r>
              <a:rPr lang="en-CA" sz="3600" dirty="0" smtClean="0">
                <a:latin typeface="Palatino Linotype" pitchFamily="18" charset="0"/>
              </a:rPr>
              <a:t>: Les </a:t>
            </a:r>
            <a:r>
              <a:rPr lang="en-CA" sz="3600" dirty="0" err="1" smtClean="0">
                <a:latin typeface="Palatino Linotype" pitchFamily="18" charset="0"/>
              </a:rPr>
              <a:t>constituants</a:t>
            </a:r>
            <a:r>
              <a:rPr lang="en-CA" sz="3600" dirty="0" smtClean="0">
                <a:latin typeface="Palatino Linotype" pitchFamily="18" charset="0"/>
              </a:rPr>
              <a:t> de base de </a:t>
            </a:r>
            <a:r>
              <a:rPr lang="en-CA" sz="3600" dirty="0" err="1" smtClean="0">
                <a:latin typeface="Palatino Linotype" pitchFamily="18" charset="0"/>
              </a:rPr>
              <a:t>l’humain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996952"/>
            <a:ext cx="85382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Cellule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5949280"/>
            <a:ext cx="10801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Noyau</a:t>
            </a:r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2483768" y="1556792"/>
            <a:ext cx="2333588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Chromosome</a:t>
            </a:r>
          </a:p>
          <a:p>
            <a:r>
              <a:rPr lang="en-CA" dirty="0" smtClean="0"/>
              <a:t>(23 </a:t>
            </a:r>
            <a:r>
              <a:rPr lang="en-CA" dirty="0" err="1" smtClean="0"/>
              <a:t>pères</a:t>
            </a:r>
            <a:r>
              <a:rPr lang="en-CA" dirty="0" smtClean="0"/>
              <a:t>, 23 </a:t>
            </a:r>
            <a:r>
              <a:rPr lang="en-CA" dirty="0" err="1" smtClean="0"/>
              <a:t>mères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5004048" y="3356992"/>
            <a:ext cx="71045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err="1" smtClean="0"/>
              <a:t>Gène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6948264" y="1844824"/>
            <a:ext cx="137588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err="1" smtClean="0"/>
              <a:t>Brins</a:t>
            </a:r>
            <a:r>
              <a:rPr lang="en-CA" dirty="0" smtClean="0"/>
              <a:t> </a:t>
            </a:r>
            <a:r>
              <a:rPr lang="en-CA" dirty="0" err="1" smtClean="0"/>
              <a:t>d’ADN</a:t>
            </a:r>
            <a:endParaRPr lang="en-CA" dirty="0"/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6372200" y="1988840"/>
            <a:ext cx="50405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Palatino Linotype" pitchFamily="18" charset="0"/>
              </a:rPr>
              <a:t>Les </a:t>
            </a:r>
            <a:r>
              <a:rPr lang="en-US" sz="3600" dirty="0" err="1" smtClean="0">
                <a:latin typeface="Palatino Linotype" pitchFamily="18" charset="0"/>
              </a:rPr>
              <a:t>constituants</a:t>
            </a:r>
            <a:r>
              <a:rPr lang="en-US" sz="3600" dirty="0" smtClean="0">
                <a:latin typeface="Palatino Linotype" pitchFamily="18" charset="0"/>
              </a:rPr>
              <a:t> de base de </a:t>
            </a:r>
            <a:r>
              <a:rPr lang="en-US" sz="3600" dirty="0" err="1" smtClean="0">
                <a:latin typeface="Palatino Linotype" pitchFamily="18" charset="0"/>
              </a:rPr>
              <a:t>l’humain</a:t>
            </a:r>
            <a:r>
              <a:rPr lang="en-US" sz="3600" dirty="0" smtClean="0">
                <a:latin typeface="Palatino Linotype" pitchFamily="18" charset="0"/>
              </a:rPr>
              <a:t>: </a:t>
            </a:r>
            <a:endParaRPr lang="en-US" sz="3600" dirty="0">
              <a:latin typeface="Palatino Linotype" pitchFamily="18" charset="0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u="sng" dirty="0" smtClean="0">
                <a:latin typeface="Palatino Linotype" pitchFamily="18" charset="0"/>
              </a:rPr>
              <a:t>Chromosomes</a:t>
            </a:r>
            <a:endParaRPr lang="fr-CA" u="sng" dirty="0"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fr-CA" dirty="0">
                <a:latin typeface="Palatino Linotype" pitchFamily="18" charset="0"/>
              </a:rPr>
              <a:t>	</a:t>
            </a:r>
            <a:r>
              <a:rPr lang="fr-CA" dirty="0" smtClean="0">
                <a:latin typeface="Palatino Linotype" pitchFamily="18" charset="0"/>
              </a:rPr>
              <a:t>Structures </a:t>
            </a:r>
            <a:r>
              <a:rPr lang="fr-CA" i="1" u="sng" dirty="0" smtClean="0">
                <a:solidFill>
                  <a:schemeClr val="accent1"/>
                </a:solidFill>
                <a:latin typeface="Palatino Linotype" pitchFamily="18" charset="0"/>
              </a:rPr>
              <a:t>formées </a:t>
            </a:r>
            <a:r>
              <a:rPr lang="fr-CA" i="1" u="sng" dirty="0">
                <a:solidFill>
                  <a:schemeClr val="accent1"/>
                </a:solidFill>
                <a:latin typeface="Palatino Linotype" pitchFamily="18" charset="0"/>
              </a:rPr>
              <a:t>de molécules d’ADN </a:t>
            </a:r>
            <a:r>
              <a:rPr lang="fr-CA" dirty="0" smtClean="0">
                <a:latin typeface="Palatino Linotype" pitchFamily="18" charset="0"/>
              </a:rPr>
              <a:t>qui contiennent </a:t>
            </a:r>
            <a:r>
              <a:rPr lang="fr-CA" dirty="0">
                <a:latin typeface="Palatino Linotype" pitchFamily="18" charset="0"/>
              </a:rPr>
              <a:t>les </a:t>
            </a:r>
            <a:r>
              <a:rPr lang="fr-CA" dirty="0" smtClean="0">
                <a:latin typeface="Palatino Linotype" pitchFamily="18" charset="0"/>
              </a:rPr>
              <a:t>gènes</a:t>
            </a:r>
          </a:p>
          <a:p>
            <a:pPr>
              <a:buFontTx/>
              <a:buNone/>
            </a:pPr>
            <a:endParaRPr lang="fr-CA" dirty="0">
              <a:latin typeface="Palatino Linotype" pitchFamily="18" charset="0"/>
            </a:endParaRPr>
          </a:p>
          <a:p>
            <a:pPr>
              <a:buNone/>
            </a:pPr>
            <a:r>
              <a:rPr lang="fr-CA" u="sng" dirty="0">
                <a:latin typeface="Palatino Linotype" pitchFamily="18" charset="0"/>
              </a:rPr>
              <a:t>ADN</a:t>
            </a:r>
            <a:r>
              <a:rPr lang="fr-CA" dirty="0">
                <a:latin typeface="Palatino Linotype" pitchFamily="18" charset="0"/>
              </a:rPr>
              <a:t> (acide désoxyribonucléique)</a:t>
            </a:r>
            <a:endParaRPr lang="fr-CA" u="sng" dirty="0"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fr-CA" dirty="0">
                <a:latin typeface="Palatino Linotype" pitchFamily="18" charset="0"/>
              </a:rPr>
              <a:t>	</a:t>
            </a:r>
            <a:r>
              <a:rPr lang="fr-CA" dirty="0" smtClean="0">
                <a:latin typeface="Palatino Linotype" pitchFamily="18" charset="0"/>
              </a:rPr>
              <a:t>Molécule </a:t>
            </a:r>
            <a:r>
              <a:rPr lang="fr-CA" dirty="0">
                <a:latin typeface="Palatino Linotype" pitchFamily="18" charset="0"/>
              </a:rPr>
              <a:t>complexe </a:t>
            </a:r>
            <a:r>
              <a:rPr lang="fr-CA" i="1" u="sng" dirty="0">
                <a:solidFill>
                  <a:schemeClr val="accent1"/>
                </a:solidFill>
                <a:latin typeface="Palatino Linotype" pitchFamily="18" charset="0"/>
              </a:rPr>
              <a:t>contenant l’information </a:t>
            </a:r>
            <a:r>
              <a:rPr lang="fr-CA" i="1" u="sng" dirty="0" smtClean="0">
                <a:solidFill>
                  <a:schemeClr val="accent1"/>
                </a:solidFill>
                <a:latin typeface="Palatino Linotype" pitchFamily="18" charset="0"/>
              </a:rPr>
              <a:t>génétique (gène)</a:t>
            </a:r>
          </a:p>
          <a:p>
            <a:pPr>
              <a:buFontTx/>
              <a:buNone/>
            </a:pPr>
            <a:endParaRPr lang="fr-CA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u="sng" dirty="0" smtClean="0">
                <a:latin typeface="Palatino Linotype" pitchFamily="18" charset="0"/>
              </a:rPr>
              <a:t>Gènes</a:t>
            </a:r>
          </a:p>
          <a:p>
            <a:pPr>
              <a:buNone/>
            </a:pPr>
            <a:r>
              <a:rPr lang="fr-CA" dirty="0" smtClean="0">
                <a:latin typeface="Palatino Linotype" pitchFamily="18" charset="0"/>
              </a:rPr>
              <a:t>	Unités biochimiques de l’hérédité</a:t>
            </a:r>
          </a:p>
          <a:p>
            <a:pPr>
              <a:buFontTx/>
              <a:buNone/>
            </a:pPr>
            <a:endParaRPr lang="fr-CA" dirty="0">
              <a:latin typeface="Palatino Linotype" pitchFamily="18" charset="0"/>
            </a:endParaRPr>
          </a:p>
          <a:p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Rectangle 7"/>
          <p:cNvSpPr>
            <a:spLocks noGrp="1" noChangeArrowheads="1"/>
          </p:cNvSpPr>
          <p:nvPr>
            <p:ph type="title"/>
          </p:nvPr>
        </p:nvSpPr>
        <p:spPr>
          <a:xfrm>
            <a:off x="395536" y="764704"/>
            <a:ext cx="8229600" cy="615950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Palatino Linotype" pitchFamily="18" charset="0"/>
              </a:rPr>
              <a:t>Les </a:t>
            </a:r>
            <a:r>
              <a:rPr lang="en-US" sz="4000" dirty="0" err="1" smtClean="0">
                <a:latin typeface="Palatino Linotype" pitchFamily="18" charset="0"/>
              </a:rPr>
              <a:t>constituants</a:t>
            </a:r>
            <a:r>
              <a:rPr lang="en-US" sz="4000" dirty="0" smtClean="0">
                <a:latin typeface="Palatino Linotype" pitchFamily="18" charset="0"/>
              </a:rPr>
              <a:t> de base de </a:t>
            </a:r>
            <a:r>
              <a:rPr lang="en-US" sz="4000" dirty="0" err="1" smtClean="0">
                <a:latin typeface="Palatino Linotype" pitchFamily="18" charset="0"/>
              </a:rPr>
              <a:t>l’humain</a:t>
            </a:r>
            <a:r>
              <a:rPr lang="en-US" sz="4000" dirty="0" smtClean="0">
                <a:latin typeface="Palatino Linotype" pitchFamily="18" charset="0"/>
              </a:rPr>
              <a:t>: </a:t>
            </a:r>
            <a:endParaRPr lang="en-US" sz="4000" dirty="0"/>
          </a:p>
        </p:txBody>
      </p:sp>
      <p:sp>
        <p:nvSpPr>
          <p:cNvPr id="25608" name="Rectangle 8"/>
          <p:cNvSpPr>
            <a:spLocks noGrp="1" noChangeArrowheads="1"/>
          </p:cNvSpPr>
          <p:nvPr>
            <p:ph idx="1"/>
          </p:nvPr>
        </p:nvSpPr>
        <p:spPr>
          <a:xfrm>
            <a:off x="395536" y="1700808"/>
            <a:ext cx="8229600" cy="46805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2800" u="sng" dirty="0" smtClean="0">
                <a:latin typeface="Palatino Linotype" pitchFamily="18" charset="0"/>
              </a:rPr>
              <a:t>Génome</a:t>
            </a:r>
            <a:r>
              <a:rPr lang="fr-CA" sz="2800" dirty="0" smtClean="0">
                <a:latin typeface="Palatino Linotype" pitchFamily="18" charset="0"/>
              </a:rPr>
              <a:t>: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None/>
            </a:pPr>
            <a:r>
              <a:rPr lang="en-CA" sz="2800" dirty="0" err="1" smtClean="0">
                <a:latin typeface="Palatino Linotype" pitchFamily="18" charset="0"/>
              </a:rPr>
              <a:t>Profil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r>
              <a:rPr lang="en-CA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b="1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commun</a:t>
            </a:r>
            <a:r>
              <a:rPr lang="en-CA" sz="2800" b="1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smtClean="0">
                <a:latin typeface="Palatino Linotype" pitchFamily="18" charset="0"/>
              </a:rPr>
              <a:t>des </a:t>
            </a:r>
            <a:r>
              <a:rPr lang="en-CA" sz="2800" dirty="0" err="1" smtClean="0">
                <a:latin typeface="Palatino Linotype" pitchFamily="18" charset="0"/>
              </a:rPr>
              <a:t>hommes</a:t>
            </a:r>
            <a:endParaRPr lang="en-CA" sz="2800" dirty="0" smtClean="0">
              <a:latin typeface="Palatino Linotype" pitchFamily="18" charset="0"/>
            </a:endParaRPr>
          </a:p>
          <a:p>
            <a:pPr lvl="1"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 lvl="1">
              <a:buNone/>
            </a:pPr>
            <a:r>
              <a:rPr lang="en-CA" sz="2800" dirty="0" smtClean="0">
                <a:latin typeface="Palatino Linotype" pitchFamily="18" charset="0"/>
              </a:rPr>
              <a:t>Ensemble des “instructions” </a:t>
            </a:r>
            <a:r>
              <a:rPr lang="en-CA" sz="2800" dirty="0" err="1" smtClean="0">
                <a:latin typeface="Palatino Linotype" pitchFamily="18" charset="0"/>
              </a:rPr>
              <a:t>porté</a:t>
            </a:r>
            <a:r>
              <a:rPr lang="en-CA" sz="2800" dirty="0" smtClean="0">
                <a:latin typeface="Palatino Linotype" pitchFamily="18" charset="0"/>
              </a:rPr>
              <a:t> par </a:t>
            </a:r>
            <a:r>
              <a:rPr lang="en-CA" sz="2800" dirty="0" err="1" smtClean="0">
                <a:latin typeface="Palatino Linotype" pitchFamily="18" charset="0"/>
              </a:rPr>
              <a:t>l’ADN</a:t>
            </a:r>
            <a:r>
              <a:rPr lang="en-CA" sz="2800" dirty="0" smtClean="0">
                <a:latin typeface="Palatino Linotype" pitchFamily="18" charset="0"/>
              </a:rPr>
              <a:t> qui </a:t>
            </a:r>
            <a:r>
              <a:rPr lang="en-CA" sz="2800" dirty="0" err="1" smtClean="0">
                <a:latin typeface="Palatino Linotype" pitchFamily="18" charset="0"/>
              </a:rPr>
              <a:t>permettent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construire</a:t>
            </a:r>
            <a:r>
              <a:rPr lang="en-CA" sz="2800" dirty="0" smtClean="0">
                <a:latin typeface="Palatino Linotype" pitchFamily="18" charset="0"/>
              </a:rPr>
              <a:t> un </a:t>
            </a:r>
            <a:r>
              <a:rPr lang="en-CA" sz="2800" dirty="0" err="1" smtClean="0">
                <a:latin typeface="Palatino Linotype" pitchFamily="18" charset="0"/>
              </a:rPr>
              <a:t>organisme</a:t>
            </a: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fr-CA" sz="2800" b="1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endParaRPr lang="fr-CA" sz="2800" b="1" dirty="0" smtClean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Palatino Linotype" pitchFamily="18" charset="0"/>
              </a:rPr>
              <a:t>Les </a:t>
            </a:r>
            <a:r>
              <a:rPr lang="en-US" sz="3600" dirty="0" err="1" smtClean="0">
                <a:latin typeface="Palatino Linotype" pitchFamily="18" charset="0"/>
              </a:rPr>
              <a:t>constituants</a:t>
            </a:r>
            <a:r>
              <a:rPr lang="en-US" sz="3600" dirty="0" smtClean="0">
                <a:latin typeface="Palatino Linotype" pitchFamily="18" charset="0"/>
              </a:rPr>
              <a:t> de base de </a:t>
            </a:r>
            <a:r>
              <a:rPr lang="en-US" sz="3600" dirty="0" err="1" smtClean="0">
                <a:latin typeface="Palatino Linotype" pitchFamily="18" charset="0"/>
              </a:rPr>
              <a:t>l’humain</a:t>
            </a:r>
            <a:r>
              <a:rPr lang="en-US" sz="3600" dirty="0" smtClean="0">
                <a:latin typeface="Palatino Linotype" pitchFamily="18" charset="0"/>
              </a:rPr>
              <a:t>: 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191744"/>
          </a:xfrm>
        </p:spPr>
        <p:txBody>
          <a:bodyPr/>
          <a:lstStyle/>
          <a:p>
            <a:pPr>
              <a:buNone/>
            </a:pPr>
            <a:r>
              <a:rPr lang="fr-CA" sz="3200" u="sng" dirty="0" smtClean="0">
                <a:solidFill>
                  <a:schemeClr val="accent1"/>
                </a:solidFill>
                <a:latin typeface="Palatino Linotype" pitchFamily="18" charset="0"/>
              </a:rPr>
              <a:t>En résumé:</a:t>
            </a:r>
          </a:p>
          <a:p>
            <a:pPr>
              <a:buNone/>
            </a:pPr>
            <a:endParaRPr lang="fr-CA" sz="3200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3200" b="1" dirty="0" smtClean="0">
                <a:latin typeface="Palatino Linotype" pitchFamily="18" charset="0"/>
              </a:rPr>
              <a:t>Génome</a:t>
            </a:r>
            <a:r>
              <a:rPr lang="fr-CA" sz="3200" dirty="0" smtClean="0">
                <a:latin typeface="Palatino Linotype" pitchFamily="18" charset="0"/>
              </a:rPr>
              <a:t> = </a:t>
            </a:r>
            <a:r>
              <a:rPr lang="fr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Encyclopédie</a:t>
            </a:r>
            <a:r>
              <a:rPr lang="fr-CA" sz="3200" dirty="0" smtClean="0">
                <a:latin typeface="Palatino Linotype" pitchFamily="18" charset="0"/>
              </a:rPr>
              <a:t> universelle</a:t>
            </a:r>
          </a:p>
          <a:p>
            <a:pPr>
              <a:buNone/>
            </a:pPr>
            <a:r>
              <a:rPr lang="fr-CA" sz="3200" b="1" dirty="0" smtClean="0">
                <a:latin typeface="Palatino Linotype" pitchFamily="18" charset="0"/>
              </a:rPr>
              <a:t>Noyau</a:t>
            </a:r>
            <a:r>
              <a:rPr lang="fr-CA" sz="3200" dirty="0" smtClean="0">
                <a:latin typeface="Palatino Linotype" pitchFamily="18" charset="0"/>
              </a:rPr>
              <a:t> = </a:t>
            </a:r>
            <a:r>
              <a:rPr lang="fr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Livre</a:t>
            </a:r>
            <a:r>
              <a:rPr lang="fr-CA" sz="3200" dirty="0" smtClean="0">
                <a:latin typeface="Palatino Linotype" pitchFamily="18" charset="0"/>
              </a:rPr>
              <a:t> de chaque individu</a:t>
            </a:r>
          </a:p>
          <a:p>
            <a:pPr>
              <a:buNone/>
            </a:pPr>
            <a:r>
              <a:rPr lang="fr-CA" sz="3200" b="1" dirty="0" smtClean="0">
                <a:latin typeface="Palatino Linotype" pitchFamily="18" charset="0"/>
              </a:rPr>
              <a:t>Chromosome</a:t>
            </a:r>
            <a:r>
              <a:rPr lang="fr-CA" sz="3200" dirty="0" smtClean="0">
                <a:latin typeface="Palatino Linotype" pitchFamily="18" charset="0"/>
              </a:rPr>
              <a:t> = </a:t>
            </a:r>
            <a:r>
              <a:rPr lang="fr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Chapitres</a:t>
            </a:r>
            <a:r>
              <a:rPr lang="fr-CA" sz="3200" dirty="0" smtClean="0">
                <a:latin typeface="Palatino Linotype" pitchFamily="18" charset="0"/>
              </a:rPr>
              <a:t> de ces livres</a:t>
            </a:r>
          </a:p>
          <a:p>
            <a:pPr>
              <a:buNone/>
            </a:pPr>
            <a:r>
              <a:rPr lang="fr-CA" sz="3200" b="1" dirty="0" smtClean="0">
                <a:latin typeface="Palatino Linotype" pitchFamily="18" charset="0"/>
              </a:rPr>
              <a:t>ADN</a:t>
            </a:r>
            <a:r>
              <a:rPr lang="fr-CA" sz="3200" dirty="0" smtClean="0">
                <a:latin typeface="Palatino Linotype" pitchFamily="18" charset="0"/>
              </a:rPr>
              <a:t> = </a:t>
            </a:r>
            <a:r>
              <a:rPr lang="fr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Pages</a:t>
            </a:r>
            <a:r>
              <a:rPr lang="fr-CA" sz="3200" dirty="0" smtClean="0">
                <a:latin typeface="Palatino Linotype" pitchFamily="18" charset="0"/>
              </a:rPr>
              <a:t> des chapitres</a:t>
            </a:r>
          </a:p>
          <a:p>
            <a:pPr>
              <a:buNone/>
            </a:pPr>
            <a:r>
              <a:rPr lang="fr-CA" sz="3200" b="1" dirty="0" smtClean="0">
                <a:latin typeface="Palatino Linotype" pitchFamily="18" charset="0"/>
              </a:rPr>
              <a:t>Gènes</a:t>
            </a:r>
            <a:r>
              <a:rPr lang="fr-CA" sz="3200" dirty="0" smtClean="0">
                <a:latin typeface="Palatino Linotype" pitchFamily="18" charset="0"/>
              </a:rPr>
              <a:t> = </a:t>
            </a:r>
            <a:r>
              <a:rPr lang="fr-CA" sz="3200" i="1" u="sng" dirty="0" smtClean="0">
                <a:solidFill>
                  <a:schemeClr val="accent1"/>
                </a:solidFill>
                <a:latin typeface="Palatino Linotype" pitchFamily="18" charset="0"/>
              </a:rPr>
              <a:t>Mots</a:t>
            </a:r>
            <a:r>
              <a:rPr lang="fr-CA" sz="3200" dirty="0" smtClean="0">
                <a:latin typeface="Palatino Linotype" pitchFamily="18" charset="0"/>
              </a:rPr>
              <a:t> contenus dans les pages</a:t>
            </a: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L’environnement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2800" b="1" dirty="0" err="1" smtClean="0">
                <a:solidFill>
                  <a:schemeClr val="accent1"/>
                </a:solidFill>
                <a:latin typeface="Palatino Linotype" pitchFamily="18" charset="0"/>
              </a:rPr>
              <a:t>L’environnement</a:t>
            </a:r>
            <a:r>
              <a:rPr lang="en-CA" sz="2800" dirty="0" smtClean="0">
                <a:latin typeface="Palatino Linotype" pitchFamily="18" charset="0"/>
              </a:rPr>
              <a:t>:</a:t>
            </a: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</a:t>
            </a:r>
            <a:r>
              <a:rPr lang="en-CA" sz="2800" dirty="0" err="1" smtClean="0">
                <a:latin typeface="Palatino Linotype" pitchFamily="18" charset="0"/>
              </a:rPr>
              <a:t>Toute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influence non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r>
              <a:rPr lang="en-CA" sz="2800" dirty="0" smtClean="0">
                <a:latin typeface="Palatino Linotype" pitchFamily="18" charset="0"/>
              </a:rPr>
              <a:t>, </a:t>
            </a:r>
            <a:r>
              <a:rPr lang="en-CA" sz="2800" dirty="0" err="1" smtClean="0">
                <a:latin typeface="Palatino Linotype" pitchFamily="18" charset="0"/>
              </a:rPr>
              <a:t>allant</a:t>
            </a:r>
            <a:r>
              <a:rPr lang="en-CA" sz="2800" dirty="0" smtClean="0">
                <a:latin typeface="Palatino Linotype" pitchFamily="18" charset="0"/>
              </a:rPr>
              <a:t> de la nutrition aux </a:t>
            </a:r>
            <a:r>
              <a:rPr lang="en-CA" sz="2800" dirty="0" err="1" smtClean="0">
                <a:latin typeface="Palatino Linotype" pitchFamily="18" charset="0"/>
              </a:rPr>
              <a:t>personnes</a:t>
            </a:r>
            <a:r>
              <a:rPr lang="en-CA" sz="2800" dirty="0" smtClean="0">
                <a:latin typeface="Palatino Linotype" pitchFamily="18" charset="0"/>
              </a:rPr>
              <a:t> et aux </a:t>
            </a:r>
            <a:r>
              <a:rPr lang="en-CA" sz="2800" dirty="0" err="1" smtClean="0">
                <a:latin typeface="Palatino Linotype" pitchFamily="18" charset="0"/>
              </a:rPr>
              <a:t>choses</a:t>
            </a:r>
            <a:r>
              <a:rPr lang="en-CA" sz="2800" dirty="0" smtClean="0">
                <a:latin typeface="Palatino Linotype" pitchFamily="18" charset="0"/>
              </a:rPr>
              <a:t> qui nous </a:t>
            </a:r>
            <a:r>
              <a:rPr lang="en-CA" sz="2800" dirty="0" err="1" smtClean="0">
                <a:latin typeface="Palatino Linotype" pitchFamily="18" charset="0"/>
              </a:rPr>
              <a:t>entourent</a:t>
            </a: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704088"/>
            <a:ext cx="7859216" cy="3661016"/>
          </a:xfrm>
        </p:spPr>
        <p:txBody>
          <a:bodyPr>
            <a:normAutofit/>
          </a:bodyPr>
          <a:lstStyle/>
          <a:p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Comment pouvons-nous étudier l’influence de </a:t>
            </a: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l’acquis (environnement) </a:t>
            </a:r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vs. </a:t>
            </a:r>
            <a:r>
              <a:rPr lang="fr-CA" sz="4000" dirty="0" smtClean="0">
                <a:solidFill>
                  <a:srgbClr val="FF0000"/>
                </a:solidFill>
                <a:latin typeface="Palatino Linotype" pitchFamily="18" charset="0"/>
              </a:rPr>
              <a:t>l’inné (génétique)?</a:t>
            </a:r>
            <a:endParaRPr lang="fr-CA" sz="4000" dirty="0">
              <a:solidFill>
                <a:srgbClr val="FF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8229600" cy="924712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de jumeaux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0" y="1844824"/>
            <a:ext cx="5220072" cy="44797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000" dirty="0">
                <a:solidFill>
                  <a:schemeClr val="accent1"/>
                </a:solidFill>
                <a:latin typeface="Palatino Linotype" pitchFamily="18" charset="0"/>
              </a:rPr>
              <a:t>Vrais </a:t>
            </a:r>
            <a:r>
              <a:rPr lang="fr-CA" sz="3000" dirty="0" smtClean="0">
                <a:solidFill>
                  <a:schemeClr val="accent1"/>
                </a:solidFill>
                <a:latin typeface="Palatino Linotype" pitchFamily="18" charset="0"/>
              </a:rPr>
              <a:t>jumeaux </a:t>
            </a:r>
            <a:r>
              <a:rPr lang="fr-CA" sz="3000" dirty="0" smtClean="0">
                <a:latin typeface="Palatino Linotype" pitchFamily="18" charset="0"/>
              </a:rPr>
              <a:t>(identiques ou monozygotes):</a:t>
            </a:r>
          </a:p>
          <a:p>
            <a:pPr>
              <a:buNone/>
            </a:pPr>
            <a:r>
              <a:rPr lang="fr-CA" sz="3000" dirty="0" smtClean="0">
                <a:latin typeface="Palatino Linotype" pitchFamily="18" charset="0"/>
              </a:rPr>
              <a:t>Ont des gênes identiques</a:t>
            </a:r>
          </a:p>
          <a:p>
            <a:pPr>
              <a:buNone/>
            </a:pPr>
            <a:endParaRPr lang="fr-CA" sz="3000" dirty="0" smtClean="0">
              <a:latin typeface="Palatino Linotype" pitchFamily="18" charset="0"/>
            </a:endParaRPr>
          </a:p>
          <a:p>
            <a:pPr>
              <a:buNone/>
            </a:pPr>
            <a:endParaRPr lang="fr-CA" sz="30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3000" dirty="0">
                <a:solidFill>
                  <a:schemeClr val="accent1"/>
                </a:solidFill>
                <a:latin typeface="Palatino Linotype" pitchFamily="18" charset="0"/>
              </a:rPr>
              <a:t>Faux </a:t>
            </a:r>
            <a:r>
              <a:rPr lang="fr-CA" sz="3000" dirty="0" smtClean="0">
                <a:solidFill>
                  <a:schemeClr val="accent1"/>
                </a:solidFill>
                <a:latin typeface="Palatino Linotype" pitchFamily="18" charset="0"/>
              </a:rPr>
              <a:t>jumeaux </a:t>
            </a:r>
            <a:r>
              <a:rPr lang="fr-CA" sz="3000" dirty="0" smtClean="0">
                <a:latin typeface="Palatino Linotype" pitchFamily="18" charset="0"/>
              </a:rPr>
              <a:t>(fraternels ou dizygotes</a:t>
            </a:r>
            <a:r>
              <a:rPr lang="fr-CA" sz="3000" dirty="0" smtClean="0">
                <a:latin typeface="Palatino Linotype" pitchFamily="18" charset="0"/>
              </a:rPr>
              <a:t>)</a:t>
            </a:r>
            <a:endParaRPr lang="fr-CA" sz="3000" dirty="0" smtClean="0">
              <a:latin typeface="Palatino Linotype" pitchFamily="18" charset="0"/>
            </a:endParaRPr>
          </a:p>
          <a:p>
            <a:endParaRPr lang="fr-CA" dirty="0" smtClean="0">
              <a:latin typeface="Palatino Linotype" pitchFamily="18" charset="0"/>
            </a:endParaRPr>
          </a:p>
          <a:p>
            <a:pPr>
              <a:buNone/>
            </a:pPr>
            <a:endParaRPr lang="fr-CA" dirty="0" smtClean="0">
              <a:latin typeface="Palatino Linotype" pitchFamily="18" charset="0"/>
            </a:endParaRPr>
          </a:p>
        </p:txBody>
      </p:sp>
      <p:pic>
        <p:nvPicPr>
          <p:cNvPr id="27652" name="Picture 4" descr="12673_Myers_Psy_8e_f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628775"/>
            <a:ext cx="2952750" cy="48974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580112" y="1340768"/>
            <a:ext cx="122413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Jumeaux</a:t>
            </a:r>
            <a:r>
              <a:rPr lang="en-CA" dirty="0" smtClean="0"/>
              <a:t> </a:t>
            </a:r>
            <a:r>
              <a:rPr lang="en-CA" dirty="0" err="1" smtClean="0"/>
              <a:t>identiques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1340768"/>
            <a:ext cx="136815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Jumeaux</a:t>
            </a:r>
            <a:r>
              <a:rPr lang="en-CA" dirty="0" smtClean="0"/>
              <a:t> </a:t>
            </a:r>
            <a:r>
              <a:rPr lang="en-CA" dirty="0" err="1" smtClean="0"/>
              <a:t>fraternels</a:t>
            </a:r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5292080" y="6165304"/>
            <a:ext cx="165618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Toujours</a:t>
            </a:r>
            <a:r>
              <a:rPr lang="en-CA" dirty="0" smtClean="0"/>
              <a:t> du </a:t>
            </a:r>
            <a:r>
              <a:rPr lang="en-CA" dirty="0" err="1" smtClean="0"/>
              <a:t>même</a:t>
            </a:r>
            <a:r>
              <a:rPr lang="en-CA" dirty="0" smtClean="0"/>
              <a:t> </a:t>
            </a:r>
            <a:r>
              <a:rPr lang="en-CA" dirty="0" err="1" smtClean="0"/>
              <a:t>sexe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7092280" y="6165304"/>
            <a:ext cx="1800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 smtClean="0"/>
              <a:t>Même</a:t>
            </a:r>
            <a:r>
              <a:rPr lang="en-CA" dirty="0" smtClean="0"/>
              <a:t> </a:t>
            </a:r>
            <a:r>
              <a:rPr lang="en-CA" dirty="0" err="1" smtClean="0"/>
              <a:t>sexe</a:t>
            </a:r>
            <a:r>
              <a:rPr lang="en-CA" dirty="0" smtClean="0"/>
              <a:t> </a:t>
            </a:r>
            <a:r>
              <a:rPr lang="en-CA" dirty="0" err="1" smtClean="0"/>
              <a:t>ou</a:t>
            </a:r>
            <a:r>
              <a:rPr lang="en-CA" dirty="0" smtClean="0"/>
              <a:t> sexes </a:t>
            </a:r>
            <a:r>
              <a:rPr lang="en-CA" dirty="0" err="1" smtClean="0"/>
              <a:t>opposés</a:t>
            </a: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92088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Études de jumeaux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dirty="0" smtClean="0">
                <a:latin typeface="Palatino Linotype" pitchFamily="18" charset="0"/>
              </a:rPr>
              <a:t>	Peuvent prouver la présence d’une contribution génétique</a:t>
            </a:r>
          </a:p>
          <a:p>
            <a:pPr>
              <a:buNone/>
            </a:pPr>
            <a:endParaRPr lang="fr-CA" sz="28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Exemples</a:t>
            </a:r>
            <a:r>
              <a:rPr lang="fr-CA" sz="2800" dirty="0" smtClean="0">
                <a:latin typeface="Palatino Linotype" pitchFamily="18" charset="0"/>
              </a:rPr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Instabilité émotionnelle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Taux de divorce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Personnalité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Aptitudes 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 smtClean="0">
                <a:latin typeface="Palatino Linotype" pitchFamily="18" charset="0"/>
              </a:rPr>
              <a:t>Intérêts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Études de jumeaux 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Séparés à la naissance</a:t>
            </a:r>
            <a:endParaRPr lang="fr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60848"/>
            <a:ext cx="8229600" cy="479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Prouvent la contribution génétique?</a:t>
            </a:r>
          </a:p>
          <a:p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u="sng" dirty="0" smtClean="0">
                <a:solidFill>
                  <a:schemeClr val="accent1"/>
                </a:solidFill>
                <a:latin typeface="Palatino Linotype" pitchFamily="18" charset="0"/>
              </a:rPr>
              <a:t>Critiques</a:t>
            </a: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</a:rPr>
              <a:t>: 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Anecdotes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Similarités physiques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Réunions avant l’étude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Environnements semblables?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d’adoption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/>
          <a:lstStyle/>
          <a:p>
            <a:pPr>
              <a:buFontTx/>
              <a:buNone/>
            </a:pPr>
            <a:endParaRPr lang="fr-CA" dirty="0"/>
          </a:p>
          <a:p>
            <a:endParaRPr lang="fr-CA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556792"/>
            <a:ext cx="88204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err="1" smtClean="0">
                <a:latin typeface="Palatino Linotype" pitchFamily="18" charset="0"/>
              </a:rPr>
              <a:t>Permettent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distinguer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l’importance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relative </a:t>
            </a:r>
            <a:r>
              <a:rPr lang="en-CA" sz="2800" dirty="0" smtClean="0">
                <a:latin typeface="Palatino Linotype" pitchFamily="18" charset="0"/>
              </a:rPr>
              <a:t>de la </a:t>
            </a:r>
            <a:r>
              <a:rPr lang="en-CA" sz="2800" dirty="0" err="1" smtClean="0">
                <a:latin typeface="Palatino Linotype" pitchFamily="18" charset="0"/>
              </a:rPr>
              <a:t>génétique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ou</a:t>
            </a:r>
            <a:r>
              <a:rPr lang="en-CA" sz="2800" dirty="0" smtClean="0">
                <a:latin typeface="Palatino Linotype" pitchFamily="18" charset="0"/>
              </a:rPr>
              <a:t> de </a:t>
            </a:r>
            <a:r>
              <a:rPr lang="en-CA" sz="2800" dirty="0" err="1" smtClean="0">
                <a:latin typeface="Palatino Linotype" pitchFamily="18" charset="0"/>
              </a:rPr>
              <a:t>l’environnment</a:t>
            </a:r>
            <a:endParaRPr lang="en-CA" sz="2800" dirty="0" smtClean="0">
              <a:latin typeface="Palatino Linotype" pitchFamily="18" charset="0"/>
            </a:endParaRPr>
          </a:p>
          <a:p>
            <a:endParaRPr lang="en-CA" sz="2800" dirty="0" smtClean="0">
              <a:latin typeface="Palatino Linotype" pitchFamily="18" charset="0"/>
            </a:endParaRPr>
          </a:p>
          <a:p>
            <a:r>
              <a:rPr lang="en-CA" sz="2800" dirty="0" smtClean="0">
                <a:latin typeface="Palatino Linotype" pitchFamily="18" charset="0"/>
              </a:rPr>
              <a:t>On compare </a:t>
            </a:r>
            <a:r>
              <a:rPr lang="en-CA" sz="2800" dirty="0" err="1" smtClean="0">
                <a:latin typeface="Palatino Linotype" pitchFamily="18" charset="0"/>
              </a:rPr>
              <a:t>l’enfant</a:t>
            </a:r>
            <a:r>
              <a:rPr lang="en-CA" sz="2800" dirty="0" smtClean="0">
                <a:latin typeface="Palatino Linotype" pitchFamily="18" charset="0"/>
              </a:rPr>
              <a:t> avec </a:t>
            </a:r>
            <a:r>
              <a:rPr lang="en-CA" sz="2800" dirty="0" err="1" smtClean="0">
                <a:latin typeface="Palatino Linotype" pitchFamily="18" charset="0"/>
              </a:rPr>
              <a:t>ses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parents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biologiques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smtClean="0">
                <a:latin typeface="Palatino Linotype" pitchFamily="18" charset="0"/>
              </a:rPr>
              <a:t>(</a:t>
            </a:r>
            <a:r>
              <a:rPr lang="en-CA" sz="2800" dirty="0" err="1" smtClean="0">
                <a:latin typeface="Palatino Linotype" pitchFamily="18" charset="0"/>
              </a:rPr>
              <a:t>génétiques</a:t>
            </a:r>
            <a:r>
              <a:rPr lang="en-CA" sz="2800" dirty="0" smtClean="0">
                <a:latin typeface="Palatino Linotype" pitchFamily="18" charset="0"/>
              </a:rPr>
              <a:t>) et </a:t>
            </a:r>
            <a:r>
              <a:rPr lang="en-CA" sz="2800" dirty="0" err="1" smtClean="0">
                <a:latin typeface="Palatino Linotype" pitchFamily="18" charset="0"/>
              </a:rPr>
              <a:t>ses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parents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adoptifs</a:t>
            </a:r>
            <a:endParaRPr lang="en-CA" sz="2800" i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91264" cy="99672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Études d’adoption 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personnalité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/>
          <a:lstStyle/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Les influences sur </a:t>
            </a:r>
            <a:r>
              <a:rPr lang="fr-CA" sz="2800" u="sng" dirty="0" smtClean="0">
                <a:solidFill>
                  <a:schemeClr val="accent1"/>
                </a:solidFill>
                <a:latin typeface="Palatino Linotype" pitchFamily="18" charset="0"/>
              </a:rPr>
              <a:t>la personnalité</a:t>
            </a:r>
          </a:p>
          <a:p>
            <a:pPr>
              <a:buNone/>
            </a:pPr>
            <a:endParaRPr lang="fr-CA" sz="2800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r>
              <a:rPr lang="fr-CA" sz="2800" dirty="0" smtClean="0">
                <a:latin typeface="Palatino Linotype" pitchFamily="18" charset="0"/>
              </a:rPr>
              <a:t>Est-ce que les enfants adoptés sont plus similaires à leurs parents biologiques ou adoptifs?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99672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Études d’adoption 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personnalité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4772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CA" sz="2800" dirty="0" smtClean="0">
                <a:latin typeface="Palatino Linotype" pitchFamily="18" charset="0"/>
              </a:rPr>
              <a:t>	La </a:t>
            </a:r>
            <a:r>
              <a:rPr lang="en-CA" sz="2800" dirty="0" err="1" smtClean="0">
                <a:latin typeface="Palatino Linotype" pitchFamily="18" charset="0"/>
              </a:rPr>
              <a:t>personnalité</a:t>
            </a:r>
            <a:r>
              <a:rPr lang="en-CA" sz="2800" dirty="0" smtClean="0">
                <a:latin typeface="Palatino Linotype" pitchFamily="18" charset="0"/>
              </a:rPr>
              <a:t> des </a:t>
            </a:r>
            <a:r>
              <a:rPr lang="en-CA" sz="2800" dirty="0" err="1" smtClean="0">
                <a:latin typeface="Palatino Linotype" pitchFamily="18" charset="0"/>
              </a:rPr>
              <a:t>enfants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adoptés</a:t>
            </a:r>
            <a:r>
              <a:rPr lang="en-CA" sz="2800" dirty="0" smtClean="0">
                <a:latin typeface="Palatino Linotype" pitchFamily="18" charset="0"/>
              </a:rPr>
              <a:t> a plus de similitude avec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leurs</a:t>
            </a:r>
            <a:r>
              <a:rPr lang="en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 parents </a:t>
            </a:r>
            <a:r>
              <a:rPr lang="en-CA" sz="2800" i="1" u="sng" dirty="0" err="1" smtClean="0">
                <a:solidFill>
                  <a:schemeClr val="accent1"/>
                </a:solidFill>
                <a:latin typeface="Palatino Linotype" pitchFamily="18" charset="0"/>
              </a:rPr>
              <a:t>biologiques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qu’adoptifs</a:t>
            </a: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Les </a:t>
            </a:r>
            <a:r>
              <a:rPr lang="en-CA" sz="2800" dirty="0" err="1" smtClean="0">
                <a:latin typeface="Palatino Linotype" pitchFamily="18" charset="0"/>
              </a:rPr>
              <a:t>facteurs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environnementaux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partagés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smtClean="0">
                <a:latin typeface="Palatino Linotype" pitchFamily="18" charset="0"/>
              </a:rPr>
              <a:t>par les </a:t>
            </a:r>
            <a:r>
              <a:rPr lang="en-CA" sz="2800" dirty="0" err="1" smtClean="0">
                <a:latin typeface="Palatino Linotype" pitchFamily="18" charset="0"/>
              </a:rPr>
              <a:t>enfants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d’une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même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famille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n’ont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presque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 pas </a:t>
            </a:r>
            <a:r>
              <a:rPr lang="en-CA" sz="2800" dirty="0" err="1" smtClean="0">
                <a:solidFill>
                  <a:schemeClr val="accent1"/>
                </a:solidFill>
                <a:latin typeface="Palatino Linotype" pitchFamily="18" charset="0"/>
              </a:rPr>
              <a:t>d’influence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sur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leur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personnalité</a:t>
            </a: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3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71463"/>
            <a:ext cx="7772400" cy="997297"/>
          </a:xfrm>
        </p:spPr>
        <p:txBody>
          <a:bodyPr/>
          <a:lstStyle/>
          <a:p>
            <a:r>
              <a:rPr lang="en-US" sz="4000" dirty="0" err="1" smtClean="0">
                <a:latin typeface="Palatino Linotype" pitchFamily="18" charset="0"/>
              </a:rPr>
              <a:t>Études</a:t>
            </a:r>
            <a:r>
              <a:rPr lang="en-US" sz="4000" dirty="0" smtClean="0">
                <a:latin typeface="Palatino Linotype" pitchFamily="18" charset="0"/>
              </a:rPr>
              <a:t> </a:t>
            </a:r>
            <a:r>
              <a:rPr lang="en-US" sz="4000" dirty="0" err="1" smtClean="0">
                <a:latin typeface="Palatino Linotype" pitchFamily="18" charset="0"/>
              </a:rPr>
              <a:t>d’adoption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8289C-6058-4B16-9461-0BA5A47FEB55}" type="slidenum">
              <a:rPr lang="en-US"/>
              <a:pPr/>
              <a:t>16</a:t>
            </a:fld>
            <a:endParaRPr lang="en-US"/>
          </a:p>
        </p:txBody>
      </p:sp>
      <p:sp>
        <p:nvSpPr>
          <p:cNvPr id="1483779" name="Rectangle 3"/>
          <p:cNvSpPr>
            <a:spLocks noChangeArrowheads="1"/>
          </p:cNvSpPr>
          <p:nvPr/>
        </p:nvSpPr>
        <p:spPr bwMode="auto">
          <a:xfrm>
            <a:off x="179512" y="1556792"/>
            <a:ext cx="806043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err="1" smtClean="0">
                <a:latin typeface="Palatino Linotype" pitchFamily="18" charset="0"/>
              </a:rPr>
              <a:t>Pourquoi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enfants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d’une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même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famille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sont-ils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si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différents</a:t>
            </a:r>
            <a:r>
              <a:rPr lang="en-US" sz="2800" dirty="0" smtClean="0">
                <a:latin typeface="Palatino Linotype" pitchFamily="18" charset="0"/>
              </a:rPr>
              <a:t>?</a:t>
            </a:r>
          </a:p>
        </p:txBody>
      </p:sp>
      <p:sp>
        <p:nvSpPr>
          <p:cNvPr id="1483784" name="AutoShape 8"/>
          <p:cNvSpPr>
            <a:spLocks noChangeArrowheads="1"/>
          </p:cNvSpPr>
          <p:nvPr/>
        </p:nvSpPr>
        <p:spPr bwMode="auto">
          <a:xfrm>
            <a:off x="179512" y="2636912"/>
            <a:ext cx="8305602" cy="1156395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en-US" sz="2600" dirty="0" err="1" smtClean="0">
                <a:latin typeface="Palatino Linotype" pitchFamily="18" charset="0"/>
              </a:rPr>
              <a:t>Est-ce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que</a:t>
            </a:r>
            <a:r>
              <a:rPr lang="en-US" sz="2600" dirty="0" smtClean="0">
                <a:latin typeface="Palatino Linotype" pitchFamily="18" charset="0"/>
              </a:rPr>
              <a:t> la </a:t>
            </a:r>
            <a:r>
              <a:rPr lang="en-US" sz="2600" dirty="0" err="1" smtClean="0">
                <a:latin typeface="Palatino Linotype" pitchFamily="18" charset="0"/>
              </a:rPr>
              <a:t>fratrie</a:t>
            </a:r>
            <a:r>
              <a:rPr lang="en-US" sz="2600" dirty="0" smtClean="0">
                <a:latin typeface="Palatino Linotype" pitchFamily="18" charset="0"/>
              </a:rPr>
              <a:t> vie des </a:t>
            </a:r>
            <a:r>
              <a:rPr lang="en-US" sz="2600" dirty="0" err="1" smtClean="0">
                <a:latin typeface="Palatino Linotype" pitchFamily="18" charset="0"/>
              </a:rPr>
              <a:t>expériences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différentes</a:t>
            </a:r>
            <a:r>
              <a:rPr lang="en-US" sz="2600" dirty="0" smtClean="0">
                <a:latin typeface="Palatino Linotype" pitchFamily="18" charset="0"/>
              </a:rPr>
              <a:t>?</a:t>
            </a:r>
            <a:endParaRPr lang="en-US" sz="2600" dirty="0">
              <a:latin typeface="Palatino Linotype" pitchFamily="18" charset="0"/>
            </a:endParaRPr>
          </a:p>
        </p:txBody>
      </p:sp>
      <p:sp>
        <p:nvSpPr>
          <p:cNvPr id="1483786" name="AutoShape 10"/>
          <p:cNvSpPr>
            <a:spLocks noChangeArrowheads="1"/>
          </p:cNvSpPr>
          <p:nvPr/>
        </p:nvSpPr>
        <p:spPr bwMode="auto">
          <a:xfrm>
            <a:off x="179512" y="3933056"/>
            <a:ext cx="8233594" cy="1533872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en-US" sz="2600" dirty="0" err="1" smtClean="0">
                <a:latin typeface="Palatino Linotype" pitchFamily="18" charset="0"/>
              </a:rPr>
              <a:t>Est-ce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que</a:t>
            </a:r>
            <a:r>
              <a:rPr lang="en-US" sz="2600" dirty="0" smtClean="0">
                <a:latin typeface="Palatino Linotype" pitchFamily="18" charset="0"/>
              </a:rPr>
              <a:t> la </a:t>
            </a:r>
            <a:r>
              <a:rPr lang="en-US" sz="2600" dirty="0" err="1" smtClean="0">
                <a:latin typeface="Palatino Linotype" pitchFamily="18" charset="0"/>
              </a:rPr>
              <a:t>fratrie</a:t>
            </a:r>
            <a:r>
              <a:rPr lang="en-US" sz="2600" dirty="0" smtClean="0">
                <a:latin typeface="Palatino Linotype" pitchFamily="18" charset="0"/>
              </a:rPr>
              <a:t>, </a:t>
            </a:r>
            <a:r>
              <a:rPr lang="en-US" sz="2600" dirty="0" err="1" smtClean="0">
                <a:latin typeface="Palatino Linotype" pitchFamily="18" charset="0"/>
              </a:rPr>
              <a:t>malgré</a:t>
            </a:r>
            <a:r>
              <a:rPr lang="en-US" sz="2600" dirty="0" smtClean="0">
                <a:latin typeface="Palatino Linotype" pitchFamily="18" charset="0"/>
              </a:rPr>
              <a:t> le fait </a:t>
            </a:r>
            <a:r>
              <a:rPr lang="en-US" sz="2600" dirty="0" err="1" smtClean="0">
                <a:latin typeface="Palatino Linotype" pitchFamily="18" charset="0"/>
              </a:rPr>
              <a:t>qu’elle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partage</a:t>
            </a:r>
            <a:r>
              <a:rPr lang="en-US" sz="2600" dirty="0" smtClean="0">
                <a:latin typeface="Palatino Linotype" pitchFamily="18" charset="0"/>
              </a:rPr>
              <a:t> la </a:t>
            </a:r>
            <a:r>
              <a:rPr lang="en-US" sz="2600" dirty="0" err="1" smtClean="0">
                <a:latin typeface="Palatino Linotype" pitchFamily="18" charset="0"/>
              </a:rPr>
              <a:t>moitié</a:t>
            </a:r>
            <a:r>
              <a:rPr lang="en-US" sz="2600" dirty="0" smtClean="0">
                <a:latin typeface="Palatino Linotype" pitchFamily="18" charset="0"/>
              </a:rPr>
              <a:t> de </a:t>
            </a:r>
            <a:r>
              <a:rPr lang="en-US" sz="2600" dirty="0" err="1" smtClean="0">
                <a:latin typeface="Palatino Linotype" pitchFamily="18" charset="0"/>
              </a:rPr>
              <a:t>ses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gênes</a:t>
            </a:r>
            <a:r>
              <a:rPr lang="en-US" sz="2600" dirty="0" smtClean="0">
                <a:latin typeface="Palatino Linotype" pitchFamily="18" charset="0"/>
              </a:rPr>
              <a:t>, a des </a:t>
            </a:r>
            <a:r>
              <a:rPr lang="en-US" sz="2600" dirty="0" err="1" smtClean="0">
                <a:latin typeface="Palatino Linotype" pitchFamily="18" charset="0"/>
              </a:rPr>
              <a:t>combinaisons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différentes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dans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l’autre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moitié</a:t>
            </a:r>
            <a:r>
              <a:rPr lang="en-US" sz="2600" dirty="0" smtClean="0">
                <a:latin typeface="Palatino Linotype" pitchFamily="18" charset="0"/>
              </a:rPr>
              <a:t> de </a:t>
            </a:r>
            <a:r>
              <a:rPr lang="en-US" sz="2600" dirty="0" err="1" smtClean="0">
                <a:latin typeface="Palatino Linotype" pitchFamily="18" charset="0"/>
              </a:rPr>
              <a:t>ses</a:t>
            </a:r>
            <a:r>
              <a:rPr lang="en-US" sz="2600" dirty="0" smtClean="0">
                <a:latin typeface="Palatino Linotype" pitchFamily="18" charset="0"/>
              </a:rPr>
              <a:t> </a:t>
            </a:r>
            <a:r>
              <a:rPr lang="en-US" sz="2600" dirty="0" err="1" smtClean="0">
                <a:latin typeface="Palatino Linotype" pitchFamily="18" charset="0"/>
              </a:rPr>
              <a:t>gênes</a:t>
            </a:r>
            <a:r>
              <a:rPr lang="en-US" sz="2600" dirty="0" smtClean="0">
                <a:latin typeface="Palatino Linotype" pitchFamily="18" charset="0"/>
              </a:rPr>
              <a:t>?</a:t>
            </a:r>
            <a:endParaRPr lang="en-US" sz="2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83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83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3784" grpId="0" animBg="1"/>
      <p:bldP spid="148378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836712"/>
            <a:ext cx="7772400" cy="997297"/>
          </a:xfrm>
        </p:spPr>
        <p:txBody>
          <a:bodyPr>
            <a:normAutofit fontScale="90000"/>
          </a:bodyPr>
          <a:lstStyle/>
          <a:p>
            <a:r>
              <a:rPr lang="en-US" sz="4000" dirty="0" err="1" smtClean="0">
                <a:latin typeface="Palatino Linotype" pitchFamily="18" charset="0"/>
              </a:rPr>
              <a:t>Études</a:t>
            </a:r>
            <a:r>
              <a:rPr lang="en-US" sz="4000" dirty="0" smtClean="0">
                <a:latin typeface="Palatino Linotype" pitchFamily="18" charset="0"/>
              </a:rPr>
              <a:t> </a:t>
            </a:r>
            <a:r>
              <a:rPr lang="en-US" sz="4000" dirty="0" err="1" smtClean="0">
                <a:latin typeface="Palatino Linotype" pitchFamily="18" charset="0"/>
              </a:rPr>
              <a:t>d’adoption</a:t>
            </a:r>
            <a:r>
              <a:rPr lang="en-US" sz="4000" dirty="0" smtClean="0">
                <a:latin typeface="Palatino Linotype" pitchFamily="18" charset="0"/>
              </a:rPr>
              <a:t>:</a:t>
            </a:r>
            <a:br>
              <a:rPr lang="en-US" sz="4000" dirty="0" smtClean="0">
                <a:latin typeface="Palatino Linotype" pitchFamily="18" charset="0"/>
              </a:rPr>
            </a:br>
            <a:r>
              <a:rPr lang="en-US" sz="4000" b="1" dirty="0" err="1" smtClean="0">
                <a:solidFill>
                  <a:srgbClr val="C00000"/>
                </a:solidFill>
                <a:latin typeface="Palatino Linotype" pitchFamily="18" charset="0"/>
              </a:rPr>
              <a:t>L’impact</a:t>
            </a:r>
            <a:r>
              <a:rPr lang="en-US" sz="4000" b="1" dirty="0" smtClean="0">
                <a:solidFill>
                  <a:srgbClr val="C00000"/>
                </a:solidFill>
                <a:latin typeface="Palatino Linotype" pitchFamily="18" charset="0"/>
              </a:rPr>
              <a:t> des </a:t>
            </a:r>
            <a:r>
              <a:rPr lang="en-US" sz="4000" b="1" dirty="0" err="1" smtClean="0">
                <a:solidFill>
                  <a:srgbClr val="C00000"/>
                </a:solidFill>
                <a:latin typeface="Palatino Linotype" pitchFamily="18" charset="0"/>
              </a:rPr>
              <a:t>pratiques</a:t>
            </a:r>
            <a:r>
              <a:rPr lang="en-US" sz="40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Palatino Linotype" pitchFamily="18" charset="0"/>
              </a:rPr>
              <a:t>parentales</a:t>
            </a:r>
            <a:endParaRPr lang="en-US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graphicFrame>
        <p:nvGraphicFramePr>
          <p:cNvPr id="1485854" name="Group 30"/>
          <p:cNvGraphicFramePr>
            <a:graphicFrameLocks noGrp="1"/>
          </p:cNvGraphicFramePr>
          <p:nvPr>
            <p:ph idx="1"/>
          </p:nvPr>
        </p:nvGraphicFramePr>
        <p:xfrm>
          <a:off x="2728913" y="3276600"/>
          <a:ext cx="3657600" cy="2804160"/>
        </p:xfrm>
        <a:graphic>
          <a:graphicData uri="http://schemas.openxmlformats.org/drawingml/2006/table">
            <a:tbl>
              <a:tblPr/>
              <a:tblGrid>
                <a:gridCol w="36576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Influence des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pratiques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parentales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sur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:</a:t>
                      </a: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Attitudes,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Valeurs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Croyance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Foi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Politique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5DBA-8DBD-47DB-86BD-1340CCDC3100}" type="slidenum">
              <a:rPr lang="en-US"/>
              <a:pPr/>
              <a:t>17</a:t>
            </a:fld>
            <a:endParaRPr lang="en-US"/>
          </a:p>
        </p:txBody>
      </p:sp>
      <p:sp>
        <p:nvSpPr>
          <p:cNvPr id="1485827" name="Rectangle 3"/>
          <p:cNvSpPr>
            <a:spLocks noChangeArrowheads="1"/>
          </p:cNvSpPr>
          <p:nvPr/>
        </p:nvSpPr>
        <p:spPr bwMode="auto">
          <a:xfrm>
            <a:off x="251520" y="1988840"/>
            <a:ext cx="86409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smtClean="0">
                <a:latin typeface="Palatino Linotype" pitchFamily="18" charset="0"/>
              </a:rPr>
              <a:t>Les </a:t>
            </a:r>
            <a:r>
              <a:rPr lang="en-US" sz="2800" dirty="0" err="1" smtClean="0">
                <a:latin typeface="Palatino Linotype" pitchFamily="18" charset="0"/>
              </a:rPr>
              <a:t>pratiques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parentales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Palatino Linotype" pitchFamily="18" charset="0"/>
              </a:rPr>
              <a:t>ont</a:t>
            </a:r>
            <a:r>
              <a:rPr lang="en-US" sz="2800" dirty="0" smtClean="0">
                <a:solidFill>
                  <a:schemeClr val="accent1"/>
                </a:solidFill>
                <a:latin typeface="Palatino Linotype" pitchFamily="18" charset="0"/>
              </a:rPr>
              <a:t> un impact </a:t>
            </a:r>
            <a:r>
              <a:rPr lang="en-US" sz="2800" dirty="0" err="1" smtClean="0">
                <a:latin typeface="Palatino Linotype" pitchFamily="18" charset="0"/>
              </a:rPr>
              <a:t>sur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enfants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qu’ils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soient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reliés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biologiquement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ou</a:t>
            </a:r>
            <a:r>
              <a:rPr lang="en-US" sz="2800" dirty="0" smtClean="0">
                <a:latin typeface="Palatino Linotype" pitchFamily="18" charset="0"/>
              </a:rPr>
              <a:t> non</a:t>
            </a:r>
            <a:endParaRPr lang="en-US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435280" cy="576064"/>
          </a:xfrm>
        </p:spPr>
        <p:txBody>
          <a:bodyPr>
            <a:no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Études</a:t>
            </a:r>
            <a:r>
              <a:rPr lang="en-CA" sz="3600" dirty="0" smtClean="0">
                <a:latin typeface="Palatino Linotype" pitchFamily="18" charset="0"/>
              </a:rPr>
              <a:t> </a:t>
            </a:r>
            <a:r>
              <a:rPr lang="en-CA" sz="3600" dirty="0" err="1" smtClean="0">
                <a:latin typeface="Palatino Linotype" pitchFamily="18" charset="0"/>
              </a:rPr>
              <a:t>d’adoption</a:t>
            </a:r>
            <a:r>
              <a:rPr lang="en-CA" sz="3600" dirty="0" smtClean="0">
                <a:latin typeface="Palatino Linotype" pitchFamily="18" charset="0"/>
              </a:rPr>
              <a:t> : Conclusion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00808"/>
            <a:ext cx="8892480" cy="4824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</a:t>
            </a:r>
            <a:br>
              <a:rPr lang="en-CA" sz="2800" dirty="0" smtClean="0">
                <a:latin typeface="Palatino Linotype" pitchFamily="18" charset="0"/>
              </a:rPr>
            </a:br>
            <a:r>
              <a:rPr lang="en-CA" sz="2800" dirty="0" err="1" smtClean="0">
                <a:latin typeface="Palatino Linotype" pitchFamily="18" charset="0"/>
              </a:rPr>
              <a:t>En</a:t>
            </a:r>
            <a:r>
              <a:rPr lang="en-CA" sz="2800" dirty="0" smtClean="0">
                <a:latin typeface="Palatino Linotype" pitchFamily="18" charset="0"/>
              </a:rPr>
              <a:t> résumé : </a:t>
            </a: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endParaRPr lang="fr-CA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Génétique moléculaire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988840"/>
            <a:ext cx="8291264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Partie de la biologie qui étudie la structure moléculaire et la fonction des gènes</a:t>
            </a:r>
          </a:p>
          <a:p>
            <a:pPr>
              <a:buNone/>
            </a:pPr>
            <a:endParaRPr lang="fr-CA" sz="3200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Buts:</a:t>
            </a:r>
          </a:p>
          <a:p>
            <a:pPr marL="514350" indent="-514350"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Identifier </a:t>
            </a:r>
            <a:r>
              <a:rPr lang="fr-CA" sz="2800" dirty="0">
                <a:latin typeface="Palatino Linotype" pitchFamily="18" charset="0"/>
              </a:rPr>
              <a:t>les gènes spécifiques influençant le comportement</a:t>
            </a:r>
            <a:r>
              <a:rPr lang="fr-CA" sz="2800" dirty="0" smtClean="0">
                <a:latin typeface="Palatino Linotype" pitchFamily="18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endParaRPr lang="fr-CA" sz="28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Identifier les groupes </a:t>
            </a:r>
            <a:r>
              <a:rPr lang="fr-CA" sz="2800" dirty="0">
                <a:latin typeface="Palatino Linotype" pitchFamily="18" charset="0"/>
              </a:rPr>
              <a:t>de </a:t>
            </a:r>
            <a:r>
              <a:rPr lang="fr-CA" sz="2800" dirty="0" smtClean="0">
                <a:latin typeface="Palatino Linotype" pitchFamily="18" charset="0"/>
              </a:rPr>
              <a:t>gènes</a:t>
            </a:r>
          </a:p>
          <a:p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Génétique moléculaire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988840"/>
            <a:ext cx="5904656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Épigénétique</a:t>
            </a:r>
            <a:endParaRPr lang="fr-CA" sz="2800" dirty="0" smtClean="0">
              <a:latin typeface="Palatino Linotype" pitchFamily="18" charset="0"/>
            </a:endParaRPr>
          </a:p>
          <a:p>
            <a:pPr marL="0" indent="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365760" lvl="1" indent="0">
              <a:buNone/>
            </a:pPr>
            <a:r>
              <a:rPr lang="fr-CA" sz="2800" dirty="0" smtClean="0">
                <a:latin typeface="Palatino Linotype" pitchFamily="18" charset="0"/>
              </a:rPr>
              <a:t>Étudie les mécanismes moléculaires par lesquels l’environnement induit l’expression des gènes ou la réprime (sans modification de l’ADN)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855" y="274209"/>
            <a:ext cx="2420322" cy="64928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10760" y="310568"/>
            <a:ext cx="606256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Gènes</a:t>
            </a:r>
            <a:endParaRPr lang="fr-CA" sz="1200" dirty="0"/>
          </a:p>
        </p:txBody>
      </p:sp>
      <p:sp>
        <p:nvSpPr>
          <p:cNvPr id="6" name="ZoneTexte 5"/>
          <p:cNvSpPr txBox="1"/>
          <p:nvPr/>
        </p:nvSpPr>
        <p:spPr>
          <a:xfrm>
            <a:off x="6020144" y="1823347"/>
            <a:ext cx="82189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Période</a:t>
            </a:r>
          </a:p>
          <a:p>
            <a:r>
              <a:rPr lang="fr-CA" sz="1200" dirty="0" smtClean="0"/>
              <a:t>prénatale</a:t>
            </a:r>
            <a:endParaRPr lang="fr-CA" sz="1200" dirty="0"/>
          </a:p>
        </p:txBody>
      </p:sp>
      <p:sp>
        <p:nvSpPr>
          <p:cNvPr id="8" name="ZoneTexte 7"/>
          <p:cNvSpPr txBox="1"/>
          <p:nvPr/>
        </p:nvSpPr>
        <p:spPr>
          <a:xfrm>
            <a:off x="5938975" y="3382110"/>
            <a:ext cx="880369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Jeune âge</a:t>
            </a:r>
            <a:endParaRPr lang="fr-CA" sz="1200" dirty="0"/>
          </a:p>
        </p:txBody>
      </p:sp>
      <p:sp>
        <p:nvSpPr>
          <p:cNvPr id="9" name="ZoneTexte 8"/>
          <p:cNvSpPr txBox="1"/>
          <p:nvPr/>
        </p:nvSpPr>
        <p:spPr>
          <a:xfrm>
            <a:off x="6201546" y="4344353"/>
            <a:ext cx="617798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Adulte</a:t>
            </a:r>
            <a:endParaRPr lang="fr-CA" sz="1200" dirty="0"/>
          </a:p>
        </p:txBody>
      </p:sp>
      <p:sp>
        <p:nvSpPr>
          <p:cNvPr id="10" name="ZoneTexte 9"/>
          <p:cNvSpPr txBox="1"/>
          <p:nvPr/>
        </p:nvSpPr>
        <p:spPr>
          <a:xfrm>
            <a:off x="7122472" y="1860036"/>
            <a:ext cx="1467068" cy="5539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 smtClean="0"/>
              <a:t>Substances chimiques,</a:t>
            </a:r>
          </a:p>
          <a:p>
            <a:r>
              <a:rPr lang="fr-CA" sz="1000" dirty="0" smtClean="0"/>
              <a:t>Toxines, alimentation</a:t>
            </a:r>
          </a:p>
          <a:p>
            <a:r>
              <a:rPr lang="fr-CA" sz="1000" dirty="0" smtClean="0"/>
              <a:t>stress</a:t>
            </a:r>
            <a:endParaRPr lang="fr-CA" sz="1000" dirty="0"/>
          </a:p>
        </p:txBody>
      </p:sp>
      <p:sp>
        <p:nvSpPr>
          <p:cNvPr id="14" name="ZoneTexte 13"/>
          <p:cNvSpPr txBox="1"/>
          <p:nvPr/>
        </p:nvSpPr>
        <p:spPr>
          <a:xfrm>
            <a:off x="6105076" y="6334208"/>
            <a:ext cx="291682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L’expression des gènes est bloquées par</a:t>
            </a:r>
          </a:p>
          <a:p>
            <a:r>
              <a:rPr lang="fr-CA" sz="1200" dirty="0" smtClean="0"/>
              <a:t>Les molécules épigénétiques</a:t>
            </a:r>
            <a:endParaRPr lang="fr-CA" sz="1200" dirty="0"/>
          </a:p>
        </p:txBody>
      </p:sp>
      <p:sp>
        <p:nvSpPr>
          <p:cNvPr id="15" name="ZoneTexte 14"/>
          <p:cNvSpPr txBox="1"/>
          <p:nvPr/>
        </p:nvSpPr>
        <p:spPr>
          <a:xfrm>
            <a:off x="5968594" y="2471720"/>
            <a:ext cx="88838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Période</a:t>
            </a:r>
          </a:p>
          <a:p>
            <a:r>
              <a:rPr lang="fr-CA" sz="1200" dirty="0" smtClean="0"/>
              <a:t>postnatale</a:t>
            </a:r>
            <a:endParaRPr lang="fr-CA" sz="1200" dirty="0"/>
          </a:p>
        </p:txBody>
      </p:sp>
      <p:sp>
        <p:nvSpPr>
          <p:cNvPr id="16" name="ZoneTexte 15"/>
          <p:cNvSpPr txBox="1"/>
          <p:nvPr/>
        </p:nvSpPr>
        <p:spPr>
          <a:xfrm>
            <a:off x="7174465" y="2702552"/>
            <a:ext cx="1545616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 smtClean="0"/>
              <a:t>Négligence, abus sexuel</a:t>
            </a:r>
          </a:p>
          <a:p>
            <a:r>
              <a:rPr lang="fr-CA" sz="1000" dirty="0" smtClean="0"/>
              <a:t>Variations des soins</a:t>
            </a:r>
            <a:endParaRPr lang="fr-CA" sz="1000" dirty="0"/>
          </a:p>
        </p:txBody>
      </p:sp>
      <p:sp>
        <p:nvSpPr>
          <p:cNvPr id="17" name="ZoneTexte 16"/>
          <p:cNvSpPr txBox="1"/>
          <p:nvPr/>
        </p:nvSpPr>
        <p:spPr>
          <a:xfrm>
            <a:off x="7136327" y="3474424"/>
            <a:ext cx="1816523" cy="5539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 smtClean="0"/>
              <a:t>Contacts sociaux, complexité</a:t>
            </a:r>
          </a:p>
          <a:p>
            <a:r>
              <a:rPr lang="fr-CA" sz="1000" dirty="0" smtClean="0"/>
              <a:t>Environnementale</a:t>
            </a:r>
          </a:p>
          <a:p>
            <a:endParaRPr lang="fr-CA" sz="1000" dirty="0"/>
          </a:p>
        </p:txBody>
      </p:sp>
      <p:sp>
        <p:nvSpPr>
          <p:cNvPr id="19" name="ZoneTexte 18"/>
          <p:cNvSpPr txBox="1"/>
          <p:nvPr/>
        </p:nvSpPr>
        <p:spPr>
          <a:xfrm>
            <a:off x="7176886" y="4400184"/>
            <a:ext cx="1513556" cy="5539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 smtClean="0"/>
              <a:t>Défis cognitifs, exercice</a:t>
            </a:r>
          </a:p>
          <a:p>
            <a:r>
              <a:rPr lang="fr-CA" sz="1000" dirty="0" smtClean="0"/>
              <a:t>alimentation</a:t>
            </a:r>
          </a:p>
          <a:p>
            <a:endParaRPr lang="fr-CA" sz="1000" dirty="0"/>
          </a:p>
        </p:txBody>
      </p:sp>
    </p:spTree>
    <p:extLst>
      <p:ext uri="{BB962C8B-B14F-4D97-AF65-F5344CB8AC3E}">
        <p14:creationId xmlns:p14="http://schemas.microsoft.com/office/powerpoint/2010/main" val="31987684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L’héritabilité et différences individuelles</a:t>
            </a:r>
            <a:endParaRPr lang="fr-CA" sz="3600" dirty="0">
              <a:latin typeface="Palatino Linotype" pitchFamily="18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844824"/>
            <a:ext cx="8301608" cy="467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b="1" dirty="0" smtClean="0">
                <a:solidFill>
                  <a:schemeClr val="tx2"/>
                </a:solidFill>
                <a:latin typeface="Palatino Linotype" pitchFamily="18" charset="0"/>
              </a:rPr>
              <a:t>Héritabilité:  </a:t>
            </a: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Proportion de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variation</a:t>
            </a:r>
            <a:r>
              <a:rPr lang="fr-CA" sz="2800" dirty="0" smtClean="0">
                <a:latin typeface="Palatino Linotype" pitchFamily="18" charset="0"/>
              </a:rPr>
              <a:t> entre individus qu’il est possible d’attribuer aux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gènes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Peut </a:t>
            </a:r>
            <a:r>
              <a:rPr lang="fr-CA" sz="2800" dirty="0">
                <a:latin typeface="Palatino Linotype" pitchFamily="18" charset="0"/>
              </a:rPr>
              <a:t>varier d’une étude à </a:t>
            </a:r>
            <a:r>
              <a:rPr lang="fr-CA" sz="2800" dirty="0" smtClean="0">
                <a:latin typeface="Palatino Linotype" pitchFamily="18" charset="0"/>
              </a:rPr>
              <a:t>l’autre: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Lorsque les environnements sont </a:t>
            </a:r>
            <a:r>
              <a:rPr lang="fr-CA" sz="2800" b="1" u="sng" dirty="0" smtClean="0">
                <a:solidFill>
                  <a:srgbClr val="C00000"/>
                </a:solidFill>
                <a:latin typeface="Palatino Linotype" pitchFamily="18" charset="0"/>
              </a:rPr>
              <a:t>semblables</a:t>
            </a:r>
            <a:r>
              <a:rPr lang="fr-CA" sz="2800" dirty="0" smtClean="0">
                <a:latin typeface="Palatino Linotype" pitchFamily="18" charset="0"/>
              </a:rPr>
              <a:t>, </a:t>
            </a: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l’héritabilité </a:t>
            </a:r>
            <a:r>
              <a:rPr lang="fr-CA" sz="2800" b="1" u="sng" dirty="0" smtClean="0">
                <a:solidFill>
                  <a:srgbClr val="C00000"/>
                </a:solidFill>
                <a:latin typeface="Palatino Linotype" pitchFamily="18" charset="0"/>
              </a:rPr>
              <a:t>augmente</a:t>
            </a: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L’héritabilité et différences de groupe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Les différences entre les groupes sont souvent davantage expliquées par </a:t>
            </a: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l’environnement</a:t>
            </a:r>
          </a:p>
          <a:p>
            <a:pPr marL="393192" lvl="1" indent="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endParaRPr lang="en-CA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908720"/>
            <a:ext cx="8640960" cy="576064"/>
          </a:xfrm>
        </p:spPr>
        <p:txBody>
          <a:bodyPr>
            <a:normAutofit fontScale="90000"/>
          </a:bodyPr>
          <a:lstStyle/>
          <a:p>
            <a:r>
              <a:rPr lang="fr-CA" sz="4000" dirty="0">
                <a:latin typeface="Palatino Linotype" pitchFamily="18" charset="0"/>
              </a:rPr>
              <a:t>Interaction entre gènes et environnement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916832"/>
            <a:ext cx="8640960" cy="46085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fr-CA" sz="3000" dirty="0" smtClean="0">
                <a:latin typeface="Palatino Linotype" pitchFamily="18" charset="0"/>
              </a:rPr>
              <a:t>Les gênes influencent nos traits qui eux affectent l’environnement</a:t>
            </a:r>
            <a:endParaRPr lang="fr-CA" sz="3000" dirty="0">
              <a:latin typeface="Palatino Linotype" pitchFamily="18" charset="0"/>
            </a:endParaRPr>
          </a:p>
          <a:p>
            <a:pPr marL="393192" lvl="1" indent="0">
              <a:buNone/>
            </a:pPr>
            <a:endParaRPr lang="fr-CA" sz="3000" dirty="0" smtClean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fr-CA" sz="3000" dirty="0" smtClean="0">
                <a:latin typeface="Palatino Linotype" pitchFamily="18" charset="0"/>
              </a:rPr>
              <a:t>L’environnement peut à son tour affecter l’activité de nos gênes</a:t>
            </a:r>
          </a:p>
          <a:p>
            <a:pPr lvl="1"/>
            <a:endParaRPr lang="fr-CA" sz="30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fr-CA" sz="3000" dirty="0" smtClean="0">
                <a:latin typeface="Palatino Linotype" pitchFamily="18" charset="0"/>
              </a:rPr>
              <a:t>De plus, on </a:t>
            </a:r>
            <a:r>
              <a:rPr lang="fr-CA" sz="3000" dirty="0">
                <a:latin typeface="Palatino Linotype" pitchFamily="18" charset="0"/>
              </a:rPr>
              <a:t>choisit notre </a:t>
            </a:r>
            <a:r>
              <a:rPr lang="fr-CA" sz="3000" dirty="0" smtClean="0">
                <a:latin typeface="Palatino Linotype" pitchFamily="18" charset="0"/>
              </a:rPr>
              <a:t>environnement!</a:t>
            </a:r>
          </a:p>
          <a:p>
            <a:endParaRPr lang="fr-CA" sz="3000" dirty="0" smtClean="0">
              <a:latin typeface="Palatino Linotype" pitchFamily="18" charset="0"/>
            </a:endParaRPr>
          </a:p>
          <a:p>
            <a:pPr>
              <a:buNone/>
            </a:pPr>
            <a:endParaRPr lang="fr-CA" sz="3000" dirty="0" smtClean="0">
              <a:latin typeface="Palatino Linotype" pitchFamily="18" charset="0"/>
            </a:endParaRPr>
          </a:p>
          <a:p>
            <a:endParaRPr lang="fr-CA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636680"/>
          </a:xfrm>
        </p:spPr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L’inné</a:t>
            </a:r>
            <a:r>
              <a:rPr lang="en-CA" sz="3600" dirty="0" smtClean="0">
                <a:latin typeface="Palatino Linotype" pitchFamily="18" charset="0"/>
              </a:rPr>
              <a:t> et </a:t>
            </a:r>
            <a:r>
              <a:rPr lang="en-CA" sz="3600" dirty="0" err="1" smtClean="0">
                <a:latin typeface="Palatino Linotype" pitchFamily="18" charset="0"/>
              </a:rPr>
              <a:t>l’acquis</a:t>
            </a:r>
            <a:r>
              <a:rPr lang="en-CA" sz="3600" dirty="0" smtClean="0">
                <a:latin typeface="Palatino Linotype" pitchFamily="18" charset="0"/>
              </a:rPr>
              <a:t> : conclusion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</a:t>
            </a:r>
            <a:r>
              <a:rPr lang="en-CA" sz="2800" dirty="0" err="1" smtClean="0">
                <a:latin typeface="Palatino Linotype" pitchFamily="18" charset="0"/>
              </a:rPr>
              <a:t>L’inné</a:t>
            </a:r>
            <a:r>
              <a:rPr lang="en-CA" sz="2800" dirty="0" smtClean="0">
                <a:latin typeface="Palatino Linotype" pitchFamily="18" charset="0"/>
              </a:rPr>
              <a:t> et </a:t>
            </a:r>
            <a:r>
              <a:rPr lang="en-CA" sz="2800" dirty="0" err="1" smtClean="0">
                <a:latin typeface="Palatino Linotype" pitchFamily="18" charset="0"/>
              </a:rPr>
              <a:t>l’acquis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travaillent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smtClean="0">
                <a:solidFill>
                  <a:schemeClr val="accent1"/>
                </a:solidFill>
                <a:latin typeface="Palatino Linotype" pitchFamily="18" charset="0"/>
              </a:rPr>
              <a:t>ensemble</a:t>
            </a:r>
          </a:p>
          <a:p>
            <a:pPr>
              <a:buNone/>
            </a:pPr>
            <a:endParaRPr lang="en-CA" sz="2800" dirty="0" smtClean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 smtClean="0">
                <a:latin typeface="Palatino Linotype" pitchFamily="18" charset="0"/>
              </a:rPr>
              <a:t>	Les </a:t>
            </a:r>
            <a:r>
              <a:rPr lang="en-CA" sz="2800" dirty="0" err="1" smtClean="0">
                <a:latin typeface="Palatino Linotype" pitchFamily="18" charset="0"/>
              </a:rPr>
              <a:t>différences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humaines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sont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presque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toujours</a:t>
            </a:r>
            <a:r>
              <a:rPr lang="en-CA" sz="2800" dirty="0" smtClean="0">
                <a:latin typeface="Palatino Linotype" pitchFamily="18" charset="0"/>
              </a:rPr>
              <a:t> le </a:t>
            </a:r>
            <a:r>
              <a:rPr lang="en-CA" sz="2800" dirty="0" err="1" smtClean="0">
                <a:latin typeface="Palatino Linotype" pitchFamily="18" charset="0"/>
              </a:rPr>
              <a:t>résultat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d’influences</a:t>
            </a:r>
            <a:r>
              <a:rPr lang="en-CA" sz="2800" dirty="0" smtClean="0">
                <a:latin typeface="Palatino Linotype" pitchFamily="18" charset="0"/>
              </a:rPr>
              <a:t> à la </a:t>
            </a:r>
            <a:r>
              <a:rPr lang="en-CA" sz="2800" dirty="0" err="1" smtClean="0">
                <a:latin typeface="Palatino Linotype" pitchFamily="18" charset="0"/>
              </a:rPr>
              <a:t>fois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génétiques</a:t>
            </a:r>
            <a:r>
              <a:rPr lang="en-CA" sz="2800" dirty="0" smtClean="0">
                <a:latin typeface="Palatino Linotype" pitchFamily="18" charset="0"/>
              </a:rPr>
              <a:t> et </a:t>
            </a:r>
            <a:r>
              <a:rPr lang="en-CA" sz="2800" dirty="0" err="1" smtClean="0">
                <a:latin typeface="Palatino Linotype" pitchFamily="18" charset="0"/>
              </a:rPr>
              <a:t>environnementales</a:t>
            </a:r>
            <a:endParaRPr lang="en-CA" sz="28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764704"/>
            <a:ext cx="8305800" cy="924712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</a:t>
            </a:r>
            <a:r>
              <a:rPr lang="fr-CA" sz="3600" dirty="0" smtClean="0">
                <a:latin typeface="Palatino Linotype" pitchFamily="18" charset="0"/>
              </a:rPr>
              <a:t>évolutionniste: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Comprendre la nature humaine</a:t>
            </a:r>
            <a:endParaRPr lang="en-US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205038"/>
            <a:ext cx="8229600" cy="4464050"/>
          </a:xfrm>
        </p:spPr>
        <p:txBody>
          <a:bodyPr>
            <a:normAutofit lnSpcReduction="10000"/>
          </a:bodyPr>
          <a:lstStyle/>
          <a:p>
            <a:r>
              <a:rPr lang="fr-CA" sz="2800" dirty="0">
                <a:latin typeface="Palatino Linotype" pitchFamily="18" charset="0"/>
              </a:rPr>
              <a:t>Pourquoi les enfants développent-ils la peur de l’étranger quand ils commencent à se mouvoir</a:t>
            </a:r>
            <a:r>
              <a:rPr lang="fr-CA" sz="2800" dirty="0" smtClean="0">
                <a:latin typeface="Palatino Linotype" pitchFamily="18" charset="0"/>
              </a:rPr>
              <a:t>?</a:t>
            </a:r>
          </a:p>
          <a:p>
            <a:endParaRPr lang="fr-CA" sz="2800" dirty="0"/>
          </a:p>
          <a:p>
            <a:r>
              <a:rPr lang="fr-CA" sz="2800" dirty="0">
                <a:latin typeface="Palatino Linotype" pitchFamily="18" charset="0"/>
              </a:rPr>
              <a:t>P</a:t>
            </a:r>
            <a:r>
              <a:rPr lang="fr-CA" sz="2800" dirty="0" smtClean="0">
                <a:latin typeface="Palatino Linotype" pitchFamily="18" charset="0"/>
              </a:rPr>
              <a:t>ourquoi </a:t>
            </a:r>
            <a:r>
              <a:rPr lang="fr-CA" sz="2800" dirty="0">
                <a:latin typeface="Palatino Linotype" pitchFamily="18" charset="0"/>
              </a:rPr>
              <a:t>la plupart des parents se dévouent-ils passionnément à leurs enfants</a:t>
            </a:r>
            <a:r>
              <a:rPr lang="fr-CA" sz="2800" dirty="0" smtClean="0">
                <a:latin typeface="Palatino Linotype" pitchFamily="18" charset="0"/>
              </a:rPr>
              <a:t>?</a:t>
            </a:r>
          </a:p>
          <a:p>
            <a:endParaRPr lang="fr-CA" sz="2800" dirty="0"/>
          </a:p>
          <a:p>
            <a:r>
              <a:rPr lang="fr-CA" sz="2800" dirty="0">
                <a:latin typeface="Palatino Linotype" pitchFamily="18" charset="0"/>
              </a:rPr>
              <a:t>Pourquoi tant de gens ont-ils la phobie des araignées et des serpents alors qu’ils ne craignent pas les armes à feu et l’électricité qui sont beaucoup plus dangereuses?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évolutionniste: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Sélection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naturelle</a:t>
            </a:r>
            <a:r>
              <a:rPr lang="en-CA" sz="3200" dirty="0" smtClean="0">
                <a:latin typeface="Palatino Linotype" pitchFamily="18" charset="0"/>
              </a:rPr>
              <a:t> et adaptation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L’explication</a:t>
            </a:r>
            <a:r>
              <a:rPr lang="en-CA" sz="3200" dirty="0" smtClean="0">
                <a:latin typeface="Palatino Linotype" pitchFamily="18" charset="0"/>
              </a:rPr>
              <a:t> de </a:t>
            </a:r>
            <a:r>
              <a:rPr lang="en-CA" sz="3200" dirty="0" err="1" smtClean="0">
                <a:latin typeface="Palatino Linotype" pitchFamily="18" charset="0"/>
              </a:rPr>
              <a:t>nos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similitudes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humaines</a:t>
            </a:r>
            <a:endParaRPr lang="en-CA" sz="3200" dirty="0" smtClean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 smtClean="0">
                <a:latin typeface="Palatino Linotype" pitchFamily="18" charset="0"/>
              </a:rPr>
              <a:t>L’explication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évolutionniste</a:t>
            </a:r>
            <a:r>
              <a:rPr lang="en-CA" sz="3200" dirty="0" smtClean="0">
                <a:latin typeface="Palatino Linotype" pitchFamily="18" charset="0"/>
              </a:rPr>
              <a:t> de la </a:t>
            </a:r>
            <a:r>
              <a:rPr lang="en-CA" sz="3200" dirty="0" err="1" smtClean="0">
                <a:latin typeface="Palatino Linotype" pitchFamily="18" charset="0"/>
              </a:rPr>
              <a:t>sexualité</a:t>
            </a:r>
            <a:r>
              <a:rPr lang="en-CA" sz="3200" dirty="0" smtClean="0">
                <a:latin typeface="Palatino Linotype" pitchFamily="18" charset="0"/>
              </a:rPr>
              <a:t> </a:t>
            </a:r>
            <a:r>
              <a:rPr lang="en-CA" sz="3200" dirty="0" err="1" smtClean="0">
                <a:latin typeface="Palatino Linotype" pitchFamily="18" charset="0"/>
              </a:rPr>
              <a:t>humaine</a:t>
            </a:r>
            <a:endParaRPr lang="en-CA" sz="3200" dirty="0" smtClean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CA" sz="3200" u="sng" dirty="0" smtClean="0">
                <a:latin typeface="Palatino Linotype" pitchFamily="18" charset="0"/>
              </a:rPr>
              <a:t>Définition</a:t>
            </a:r>
            <a:r>
              <a:rPr lang="fr-CA" sz="3200" dirty="0" smtClean="0">
                <a:latin typeface="Palatino Linotype" pitchFamily="18" charset="0"/>
              </a:rPr>
              <a:t>:	</a:t>
            </a:r>
          </a:p>
          <a:p>
            <a:pPr>
              <a:buNone/>
            </a:pPr>
            <a:r>
              <a:rPr lang="fr-CA" sz="3200" dirty="0" smtClean="0">
                <a:latin typeface="Palatino Linotype" pitchFamily="18" charset="0"/>
              </a:rPr>
              <a:t>	Étude </a:t>
            </a:r>
            <a:r>
              <a:rPr lang="fr-CA" sz="3200" dirty="0">
                <a:latin typeface="Palatino Linotype" pitchFamily="18" charset="0"/>
              </a:rPr>
              <a:t>de l’évolution du comportement et de l’esprit, qui utilise les principes </a:t>
            </a:r>
            <a:r>
              <a:rPr lang="fr-CA" sz="3200" dirty="0" smtClean="0">
                <a:latin typeface="Palatino Linotype" pitchFamily="18" charset="0"/>
              </a:rPr>
              <a:t>de la </a:t>
            </a:r>
            <a:r>
              <a:rPr lang="fr-CA" sz="3200" b="1" dirty="0" smtClean="0">
                <a:solidFill>
                  <a:schemeClr val="accent1"/>
                </a:solidFill>
                <a:latin typeface="Palatino Linotype" pitchFamily="18" charset="0"/>
              </a:rPr>
              <a:t>sélection naturelle</a:t>
            </a:r>
          </a:p>
          <a:p>
            <a:pPr>
              <a:buNone/>
            </a:pPr>
            <a:endParaRPr lang="fr-CA" sz="3200" dirty="0" smtClean="0">
              <a:latin typeface="Palatino Linotype" pitchFamily="18" charset="0"/>
            </a:endParaRPr>
          </a:p>
          <a:p>
            <a:pPr>
              <a:buNone/>
            </a:pPr>
            <a:endParaRPr lang="en-CA" sz="3200" dirty="0" smtClean="0">
              <a:latin typeface="Palatino Linotype" pitchFamily="18" charset="0"/>
            </a:endParaRPr>
          </a:p>
          <a:p>
            <a:pPr lvl="1">
              <a:buNone/>
            </a:pPr>
            <a:endParaRPr lang="fr-CA" sz="3200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924712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évolutionniste: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Sélection naturelle et adaptation</a:t>
            </a:r>
            <a:endParaRPr lang="en-CA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88840"/>
            <a:ext cx="8507288" cy="43357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Palatino Linotype" pitchFamily="18" charset="0"/>
              </a:rPr>
              <a:t>Les </a:t>
            </a:r>
            <a:r>
              <a:rPr lang="en-CA" sz="2800" dirty="0" err="1" smtClean="0">
                <a:latin typeface="Palatino Linotype" pitchFamily="18" charset="0"/>
              </a:rPr>
              <a:t>organismes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entrent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en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compétition</a:t>
            </a:r>
            <a:endParaRPr lang="en-CA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err="1" smtClean="0">
                <a:latin typeface="Palatino Linotype" pitchFamily="18" charset="0"/>
              </a:rPr>
              <a:t>Certaines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dirty="0" smtClean="0">
                <a:solidFill>
                  <a:srgbClr val="C00000"/>
                </a:solidFill>
                <a:latin typeface="Palatino Linotype" pitchFamily="18" charset="0"/>
              </a:rPr>
              <a:t>variations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biologiques</a:t>
            </a:r>
            <a:r>
              <a:rPr lang="en-CA" sz="2800" dirty="0" smtClean="0">
                <a:latin typeface="Palatino Linotype" pitchFamily="18" charset="0"/>
              </a:rPr>
              <a:t> et </a:t>
            </a:r>
            <a:r>
              <a:rPr lang="en-CA" sz="2800" dirty="0" err="1" smtClean="0">
                <a:latin typeface="Palatino Linotype" pitchFamily="18" charset="0"/>
              </a:rPr>
              <a:t>comportementales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augmentent</a:t>
            </a:r>
            <a:r>
              <a:rPr lang="en-CA" sz="2800" dirty="0" smtClean="0">
                <a:latin typeface="Palatino Linotype" pitchFamily="18" charset="0"/>
              </a:rPr>
              <a:t> les chances de </a:t>
            </a:r>
            <a:r>
              <a:rPr lang="en-CA" sz="2800" dirty="0" err="1" smtClean="0">
                <a:latin typeface="Palatino Linotype" pitchFamily="18" charset="0"/>
              </a:rPr>
              <a:t>survie</a:t>
            </a:r>
            <a:endParaRPr lang="en-CA" sz="2800" dirty="0" smtClean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err="1" smtClean="0">
                <a:latin typeface="Palatino Linotype" pitchFamily="18" charset="0"/>
              </a:rPr>
              <a:t>Ces</a:t>
            </a:r>
            <a:r>
              <a:rPr lang="en-CA" sz="2800" dirty="0" smtClean="0">
                <a:latin typeface="Palatino Linotype" pitchFamily="18" charset="0"/>
              </a:rPr>
              <a:t> variations </a:t>
            </a:r>
            <a:r>
              <a:rPr lang="en-CA" sz="2800" dirty="0" err="1" smtClean="0">
                <a:latin typeface="Palatino Linotype" pitchFamily="18" charset="0"/>
              </a:rPr>
              <a:t>sont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transmises</a:t>
            </a:r>
            <a:r>
              <a:rPr lang="en-CA" sz="2800" dirty="0" smtClean="0">
                <a:latin typeface="Palatino Linotype" pitchFamily="18" charset="0"/>
              </a:rPr>
              <a:t> aux </a:t>
            </a:r>
            <a:r>
              <a:rPr lang="en-CA" sz="2800" dirty="0" err="1" smtClean="0">
                <a:latin typeface="Palatino Linotype" pitchFamily="18" charset="0"/>
              </a:rPr>
              <a:t>générations</a:t>
            </a:r>
            <a:r>
              <a:rPr lang="en-CA" sz="2800" dirty="0" smtClean="0">
                <a:latin typeface="Palatino Linotype" pitchFamily="18" charset="0"/>
              </a:rPr>
              <a:t> </a:t>
            </a:r>
            <a:r>
              <a:rPr lang="en-CA" sz="2800" dirty="0" err="1" smtClean="0">
                <a:latin typeface="Palatino Linotype" pitchFamily="18" charset="0"/>
              </a:rPr>
              <a:t>survivantes</a:t>
            </a:r>
            <a:endParaRPr lang="en-CA" sz="2800" dirty="0" smtClean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Palatino Linotype" pitchFamily="18" charset="0"/>
              </a:rPr>
              <a:t>Avec le temps, les populations </a:t>
            </a:r>
            <a:r>
              <a:rPr lang="en-CA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changent</a:t>
            </a:r>
            <a:endParaRPr lang="en-CA" sz="28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fr-CA" sz="3000" dirty="0" smtClean="0">
                <a:latin typeface="Palatino Linotype" pitchFamily="18" charset="0"/>
              </a:rPr>
              <a:t>La nature sélectionne certains traits (gènes) qui augmentent </a:t>
            </a:r>
            <a:r>
              <a:rPr lang="fr-CA" sz="3000" i="1" u="sng" dirty="0" smtClean="0">
                <a:solidFill>
                  <a:schemeClr val="accent1"/>
                </a:solidFill>
                <a:latin typeface="Palatino Linotype" pitchFamily="18" charset="0"/>
              </a:rPr>
              <a:t>notre capacité de reproduction et d’adaptation</a:t>
            </a:r>
          </a:p>
          <a:p>
            <a:pPr>
              <a:buNone/>
            </a:pPr>
            <a:endParaRPr lang="en-CA" sz="1700" dirty="0" smtClean="0">
              <a:latin typeface="Palatino Linotype" pitchFamily="18" charset="0"/>
            </a:endParaRPr>
          </a:p>
          <a:p>
            <a:pPr lvl="1">
              <a:buNone/>
            </a:pPr>
            <a:endParaRPr lang="fr-CA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Psychologie évolutionniste: </a:t>
            </a:r>
            <a:br>
              <a:rPr lang="fr-CA" sz="4000" dirty="0" smtClean="0">
                <a:latin typeface="Palatino Linotype" pitchFamily="18" charset="0"/>
              </a:rPr>
            </a:br>
            <a:r>
              <a:rPr lang="en-US" sz="4000" b="1" dirty="0" err="1" smtClean="0">
                <a:solidFill>
                  <a:srgbClr val="C00000"/>
                </a:solidFill>
                <a:latin typeface="Palatino Linotype" pitchFamily="18" charset="0"/>
              </a:rPr>
              <a:t>Exemple</a:t>
            </a:r>
            <a:r>
              <a:rPr lang="en-US" sz="4000" b="1" dirty="0" smtClean="0">
                <a:solidFill>
                  <a:srgbClr val="C00000"/>
                </a:solidFill>
                <a:latin typeface="Palatino Linotype" pitchFamily="18" charset="0"/>
              </a:rPr>
              <a:t> du </a:t>
            </a:r>
            <a:r>
              <a:rPr lang="en-US" sz="4000" b="1" dirty="0" err="1" smtClean="0">
                <a:solidFill>
                  <a:srgbClr val="C00000"/>
                </a:solidFill>
                <a:latin typeface="Palatino Linotype" pitchFamily="18" charset="0"/>
              </a:rPr>
              <a:t>choix</a:t>
            </a:r>
            <a:r>
              <a:rPr lang="en-US" sz="4000" b="1" dirty="0" smtClean="0">
                <a:solidFill>
                  <a:srgbClr val="C00000"/>
                </a:solidFill>
                <a:latin typeface="Palatino Linotype" pitchFamily="18" charset="0"/>
              </a:rPr>
              <a:t> d’un </a:t>
            </a:r>
            <a:r>
              <a:rPr lang="en-US" sz="4000" b="1" dirty="0" err="1" smtClean="0">
                <a:solidFill>
                  <a:srgbClr val="C00000"/>
                </a:solidFill>
                <a:latin typeface="Palatino Linotype" pitchFamily="18" charset="0"/>
              </a:rPr>
              <a:t>partenaire</a:t>
            </a:r>
            <a:endParaRPr lang="en-US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pic>
        <p:nvPicPr>
          <p:cNvPr id="1516551" name="Picture 7" descr="12673_Myers_Psy_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07704" y="3429000"/>
            <a:ext cx="5498869" cy="2838796"/>
          </a:xfrm>
          <a:noFill/>
          <a:ln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C6C4A-515F-4EA7-959A-74FCFBE1B5CA}" type="slidenum">
              <a:rPr lang="en-US"/>
              <a:pPr/>
              <a:t>30</a:t>
            </a:fld>
            <a:endParaRPr lang="en-US"/>
          </a:p>
        </p:txBody>
      </p:sp>
      <p:sp>
        <p:nvSpPr>
          <p:cNvPr id="1516547" name="Rectangle 3"/>
          <p:cNvSpPr>
            <a:spLocks noChangeArrowheads="1"/>
          </p:cNvSpPr>
          <p:nvPr/>
        </p:nvSpPr>
        <p:spPr bwMode="auto">
          <a:xfrm>
            <a:off x="539552" y="1988841"/>
            <a:ext cx="813911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400" dirty="0" err="1" smtClean="0">
                <a:latin typeface="Palatino Linotype" pitchFamily="18" charset="0"/>
              </a:rPr>
              <a:t>Que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recherchent</a:t>
            </a:r>
            <a:r>
              <a:rPr lang="en-US" sz="2400" dirty="0" smtClean="0">
                <a:latin typeface="Palatino Linotype" pitchFamily="18" charset="0"/>
              </a:rPr>
              <a:t> les </a:t>
            </a:r>
            <a:r>
              <a:rPr lang="en-US" sz="2400" dirty="0" err="1" smtClean="0">
                <a:latin typeface="Palatino Linotype" pitchFamily="18" charset="0"/>
              </a:rPr>
              <a:t>hommes</a:t>
            </a:r>
            <a:r>
              <a:rPr lang="en-US" sz="2400" dirty="0" smtClean="0">
                <a:latin typeface="Palatino Linotype" pitchFamily="18" charset="0"/>
              </a:rPr>
              <a:t>?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400" dirty="0" smtClean="0"/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400" dirty="0" err="1" smtClean="0">
                <a:latin typeface="Palatino Linotype" pitchFamily="18" charset="0"/>
              </a:rPr>
              <a:t>Que</a:t>
            </a:r>
            <a:r>
              <a:rPr lang="en-US" sz="2400" dirty="0" smtClean="0">
                <a:latin typeface="Palatino Linotype" pitchFamily="18" charset="0"/>
              </a:rPr>
              <a:t> </a:t>
            </a:r>
            <a:r>
              <a:rPr lang="en-US" sz="2400" dirty="0" err="1" smtClean="0">
                <a:latin typeface="Palatino Linotype" pitchFamily="18" charset="0"/>
              </a:rPr>
              <a:t>recherchent</a:t>
            </a:r>
            <a:r>
              <a:rPr lang="en-US" sz="2400" dirty="0" smtClean="0">
                <a:latin typeface="Palatino Linotype" pitchFamily="18" charset="0"/>
              </a:rPr>
              <a:t> les femmes?</a:t>
            </a:r>
            <a:endParaRPr lang="en-US" sz="2400" dirty="0">
              <a:latin typeface="Palatino Linotype" pitchFamily="18" charset="0"/>
            </a:endParaRPr>
          </a:p>
        </p:txBody>
      </p:sp>
      <p:sp>
        <p:nvSpPr>
          <p:cNvPr id="1516553" name="Text Box 9"/>
          <p:cNvSpPr txBox="1">
            <a:spLocks noChangeArrowheads="1"/>
          </p:cNvSpPr>
          <p:nvPr/>
        </p:nvSpPr>
        <p:spPr bwMode="auto">
          <a:xfrm>
            <a:off x="2962275" y="6251575"/>
            <a:ext cx="332418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 smtClean="0">
                <a:latin typeface="Palatino Linotype" pitchFamily="18" charset="0"/>
              </a:rPr>
              <a:t>Données</a:t>
            </a:r>
            <a:r>
              <a:rPr lang="en-US" sz="2000" dirty="0" smtClean="0">
                <a:latin typeface="Palatino Linotype" pitchFamily="18" charset="0"/>
              </a:rPr>
              <a:t> </a:t>
            </a:r>
            <a:r>
              <a:rPr lang="en-US" sz="2000" dirty="0" err="1" smtClean="0">
                <a:latin typeface="Palatino Linotype" pitchFamily="18" charset="0"/>
              </a:rPr>
              <a:t>selon</a:t>
            </a:r>
            <a:r>
              <a:rPr lang="en-US" sz="2000" dirty="0" smtClean="0">
                <a:latin typeface="Palatino Linotype" pitchFamily="18" charset="0"/>
              </a:rPr>
              <a:t> 37 cultures </a:t>
            </a:r>
            <a:endParaRPr lang="en-US" sz="20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Psychologie évolutionniste: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Exemple de la </a:t>
            </a: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sexualité humaine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2204864"/>
            <a:ext cx="8507288" cy="4392488"/>
          </a:xfrm>
        </p:spPr>
        <p:txBody>
          <a:bodyPr>
            <a:normAutofit/>
          </a:bodyPr>
          <a:lstStyle/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Quelques </a:t>
            </a:r>
            <a:r>
              <a:rPr lang="fr-CA" sz="2800" dirty="0">
                <a:latin typeface="Palatino Linotype" pitchFamily="18" charset="0"/>
              </a:rPr>
              <a:t>différences entre hommes &amp; femmes</a:t>
            </a:r>
            <a:r>
              <a:rPr lang="fr-CA" sz="2800" dirty="0" smtClean="0">
                <a:latin typeface="Palatino Linotype" pitchFamily="18" charset="0"/>
              </a:rPr>
              <a:t>…</a:t>
            </a: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Explication évolutionniste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Palatino Linotype" pitchFamily="18" charset="0"/>
              <a:buChar char="?"/>
            </a:pPr>
            <a:r>
              <a:rPr lang="fr-CA" sz="2800" dirty="0" smtClean="0">
                <a:latin typeface="Palatino Linotype" pitchFamily="18" charset="0"/>
              </a:rPr>
              <a:t>Donc que peut-on dire de l’infidélité des hommes?</a:t>
            </a:r>
          </a:p>
          <a:p>
            <a:pPr>
              <a:buFont typeface="Palatino Linotype" pitchFamily="18" charset="0"/>
              <a:buChar char="?"/>
            </a:pP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err="1" smtClean="0">
                <a:latin typeface="Palatino Linotype" pitchFamily="18" charset="0"/>
              </a:rPr>
              <a:t>Psychologie</a:t>
            </a:r>
            <a:r>
              <a:rPr lang="en-CA" sz="3600" dirty="0" smtClean="0">
                <a:latin typeface="Palatino Linotype" pitchFamily="18" charset="0"/>
              </a:rPr>
              <a:t> </a:t>
            </a:r>
            <a:r>
              <a:rPr lang="en-CA" sz="3600" dirty="0" err="1" smtClean="0">
                <a:latin typeface="Palatino Linotype" pitchFamily="18" charset="0"/>
              </a:rPr>
              <a:t>Évolutionniste</a:t>
            </a:r>
            <a:r>
              <a:rPr lang="en-CA" sz="3600" dirty="0" smtClean="0">
                <a:latin typeface="Palatino Linotype" pitchFamily="18" charset="0"/>
              </a:rPr>
              <a:t>:</a:t>
            </a:r>
            <a:br>
              <a:rPr lang="en-CA" sz="3600" dirty="0" smtClean="0">
                <a:latin typeface="Palatino Linotype" pitchFamily="18" charset="0"/>
              </a:rPr>
            </a:br>
            <a:r>
              <a:rPr lang="en-CA" sz="3600" b="1" dirty="0" smtClean="0">
                <a:solidFill>
                  <a:srgbClr val="C00000"/>
                </a:solidFill>
                <a:latin typeface="Palatino Linotype" pitchFamily="18" charset="0"/>
              </a:rPr>
              <a:t>Critiques</a:t>
            </a:r>
            <a:endParaRPr lang="en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Critiques</a:t>
            </a:r>
            <a:r>
              <a:rPr lang="fr-CA" sz="2800" dirty="0" smtClean="0">
                <a:latin typeface="Palatino Linotype" pitchFamily="18" charset="0"/>
              </a:rPr>
              <a:t> de la psychologie évolutionniste: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Les liens sont fait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après coups</a:t>
            </a:r>
          </a:p>
          <a:p>
            <a:pPr marL="457200" indent="-457200"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Néglige l’impact de l’apprentissage sociale</a:t>
            </a:r>
          </a:p>
          <a:p>
            <a:pPr marL="457200" indent="-457200"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Cela peut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diminuer la responsabilité </a:t>
            </a:r>
            <a:r>
              <a:rPr lang="fr-CA" sz="2800" dirty="0" smtClean="0">
                <a:latin typeface="Palatino Linotype" pitchFamily="18" charset="0"/>
              </a:rPr>
              <a:t>morale des gens…</a:t>
            </a:r>
          </a:p>
          <a:p>
            <a:pPr marL="457200" indent="-457200">
              <a:buFont typeface="+mj-lt"/>
              <a:buAutoNum type="arabicParenR"/>
            </a:pPr>
            <a:r>
              <a:rPr lang="fr-CA" sz="2800" dirty="0" smtClean="0">
                <a:latin typeface="Palatino Linotype" pitchFamily="18" charset="0"/>
              </a:rPr>
              <a:t>Certains comportement ne peuvent être expliqués</a:t>
            </a:r>
          </a:p>
          <a:p>
            <a:pPr marL="457200" indent="-45720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836712"/>
            <a:ext cx="8075240" cy="1296144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Les influences environnementales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(L’ acquis)</a:t>
            </a:r>
            <a:endParaRPr lang="fr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708920"/>
            <a:ext cx="8229600" cy="3615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Quelles composantes de notre environnement ont </a:t>
            </a:r>
            <a:r>
              <a:rPr lang="fr-CA" sz="2800" dirty="0">
                <a:latin typeface="Palatino Linotype" pitchFamily="18" charset="0"/>
              </a:rPr>
              <a:t>le plus </a:t>
            </a:r>
            <a:r>
              <a:rPr lang="fr-CA" sz="2800" dirty="0" smtClean="0">
                <a:latin typeface="Palatino Linotype" pitchFamily="18" charset="0"/>
              </a:rPr>
              <a:t>d’influence sur nous?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Nos parents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Nos pairs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Notre culture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Notre éducation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Les influences environnementales 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Les parents</a:t>
            </a:r>
            <a:endParaRPr lang="fr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2060848"/>
            <a:ext cx="8229600" cy="4245104"/>
          </a:xfrm>
        </p:spPr>
        <p:txBody>
          <a:bodyPr/>
          <a:lstStyle/>
          <a:p>
            <a:r>
              <a:rPr lang="fr-CA" sz="2800" dirty="0">
                <a:latin typeface="Palatino Linotype" pitchFamily="18" charset="0"/>
              </a:rPr>
              <a:t>Environnement prénatal</a:t>
            </a:r>
          </a:p>
          <a:p>
            <a:r>
              <a:rPr lang="fr-CA" sz="2800" dirty="0">
                <a:latin typeface="Palatino Linotype" pitchFamily="18" charset="0"/>
              </a:rPr>
              <a:t>Expérience et développement du cerveau</a:t>
            </a:r>
          </a:p>
          <a:p>
            <a:endParaRPr lang="fr-CA" dirty="0"/>
          </a:p>
        </p:txBody>
      </p:sp>
      <p:pic>
        <p:nvPicPr>
          <p:cNvPr id="53252" name="Picture 4" descr="12673_Myers_Psy_8e_f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429000"/>
            <a:ext cx="8229600" cy="2828925"/>
          </a:xfrm>
          <a:prstGeom prst="rect">
            <a:avLst/>
          </a:prstGeom>
          <a:noFill/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79512" y="5949950"/>
            <a:ext cx="1584175" cy="3593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Environnement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pauvre</a:t>
            </a:r>
            <a:endParaRPr lang="en-US" sz="1000" b="1" dirty="0">
              <a:solidFill>
                <a:srgbClr val="000000"/>
              </a:solidFill>
            </a:endParaRP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051720" y="5877272"/>
            <a:ext cx="14414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>
                <a:solidFill>
                  <a:srgbClr val="000000"/>
                </a:solidFill>
              </a:rPr>
              <a:t>Cellule </a:t>
            </a:r>
            <a:r>
              <a:rPr lang="en-US" sz="1000" b="1" dirty="0" err="1">
                <a:solidFill>
                  <a:srgbClr val="000000"/>
                </a:solidFill>
              </a:rPr>
              <a:t>nerveuse</a:t>
            </a:r>
            <a:r>
              <a:rPr lang="en-US" sz="1000" b="1" dirty="0">
                <a:solidFill>
                  <a:srgbClr val="000000"/>
                </a:solidFill>
              </a:rPr>
              <a:t> – </a:t>
            </a:r>
          </a:p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env’t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pauvre</a:t>
            </a:r>
            <a:endParaRPr lang="en-US" sz="1000" b="1" dirty="0">
              <a:solidFill>
                <a:srgbClr val="000000"/>
              </a:solidFill>
            </a:endParaRPr>
          </a:p>
          <a:p>
            <a:pPr algn="ctr"/>
            <a:endParaRPr lang="en-US" sz="1000" b="1" dirty="0">
              <a:solidFill>
                <a:srgbClr val="000000"/>
              </a:solidFill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3923928" y="5877272"/>
            <a:ext cx="1799828" cy="3593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Environnement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enrichi</a:t>
            </a:r>
            <a:endParaRPr lang="en-US" sz="1000" b="1" dirty="0">
              <a:solidFill>
                <a:srgbClr val="000000"/>
              </a:solidFill>
            </a:endParaRPr>
          </a:p>
        </p:txBody>
      </p:sp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6876256" y="5876925"/>
            <a:ext cx="1583532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Celule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nerveuse</a:t>
            </a:r>
            <a:r>
              <a:rPr lang="en-US" sz="1000" b="1" dirty="0">
                <a:solidFill>
                  <a:srgbClr val="000000"/>
                </a:solidFill>
              </a:rPr>
              <a:t> – </a:t>
            </a:r>
          </a:p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Env’t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 smtClean="0">
                <a:solidFill>
                  <a:srgbClr val="000000"/>
                </a:solidFill>
              </a:rPr>
              <a:t>enrichi</a:t>
            </a:r>
            <a:endParaRPr lang="en-US" sz="1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4632324"/>
            <a:ext cx="3327400" cy="2225675"/>
          </a:xfrm>
        </p:spPr>
        <p:txBody>
          <a:bodyPr>
            <a:noAutofit/>
          </a:bodyPr>
          <a:lstStyle/>
          <a:p>
            <a:pPr marL="0" indent="0" eaLnBrk="1" hangingPunct="1">
              <a:buFont typeface="Arial" charset="0"/>
              <a:buNone/>
            </a:pPr>
            <a:r>
              <a:rPr lang="en-US" sz="2800" dirty="0" err="1" smtClean="0">
                <a:latin typeface="Palatino Linotype" pitchFamily="18" charset="0"/>
              </a:rPr>
              <a:t>Une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épreuve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pianotage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répétée</a:t>
            </a:r>
            <a:r>
              <a:rPr lang="en-US" sz="2800" dirty="0" smtClean="0">
                <a:latin typeface="Palatino Linotype" pitchFamily="18" charset="0"/>
              </a:rPr>
              <a:t> active plus de </a:t>
            </a:r>
            <a:r>
              <a:rPr lang="en-US" sz="2800" dirty="0" err="1" smtClean="0">
                <a:latin typeface="Palatino Linotype" pitchFamily="18" charset="0"/>
              </a:rPr>
              <a:t>neurones</a:t>
            </a:r>
            <a:r>
              <a:rPr lang="en-US" sz="2800" dirty="0" smtClean="0">
                <a:latin typeface="Palatino Linotype" pitchFamily="18" charset="0"/>
              </a:rPr>
              <a:t> du cortex </a:t>
            </a:r>
            <a:r>
              <a:rPr lang="en-US" sz="2800" dirty="0" err="1" smtClean="0">
                <a:latin typeface="Palatino Linotype" pitchFamily="18" charset="0"/>
              </a:rPr>
              <a:t>moteur</a:t>
            </a:r>
            <a:endParaRPr lang="en-US" sz="2800" dirty="0" smtClean="0">
              <a:latin typeface="Palatino Linotype" pitchFamily="18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23528" y="704088"/>
            <a:ext cx="8820472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Palatino Linotype" pitchFamily="18" charset="0"/>
              </a:rPr>
              <a:t>Influence de </a:t>
            </a:r>
            <a:r>
              <a:rPr lang="en-US" sz="3600" dirty="0" err="1" smtClean="0">
                <a:latin typeface="Palatino Linotype" pitchFamily="18" charset="0"/>
              </a:rPr>
              <a:t>l’environnement</a:t>
            </a:r>
            <a:r>
              <a:rPr lang="en-US" sz="3600" dirty="0" smtClean="0">
                <a:latin typeface="Palatino Linotype" pitchFamily="18" charset="0"/>
              </a:rPr>
              <a:t>:</a:t>
            </a:r>
            <a:br>
              <a:rPr lang="en-US" sz="3600" dirty="0" smtClean="0">
                <a:latin typeface="Palatino Linotype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</a:rPr>
              <a:t> Sur le </a:t>
            </a:r>
            <a:r>
              <a:rPr lang="en-US" sz="3600" b="1" dirty="0" err="1" smtClean="0">
                <a:solidFill>
                  <a:srgbClr val="C00000"/>
                </a:solidFill>
                <a:latin typeface="Palatino Linotype" pitchFamily="18" charset="0"/>
              </a:rPr>
              <a:t>cerveau</a:t>
            </a:r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</a:rPr>
              <a:t> : </a:t>
            </a:r>
            <a:r>
              <a:rPr lang="en-US" sz="3600" b="1" i="1" dirty="0" smtClean="0">
                <a:solidFill>
                  <a:srgbClr val="C00000"/>
                </a:solidFill>
                <a:latin typeface="Palatino Linotype" pitchFamily="18" charset="0"/>
              </a:rPr>
              <a:t>Continue à </a:t>
            </a:r>
            <a:r>
              <a:rPr lang="en-US" sz="3600" b="1" i="1" dirty="0" err="1" smtClean="0">
                <a:solidFill>
                  <a:srgbClr val="C00000"/>
                </a:solidFill>
                <a:latin typeface="Palatino Linotype" pitchFamily="18" charset="0"/>
              </a:rPr>
              <a:t>l’âge</a:t>
            </a:r>
            <a:r>
              <a:rPr lang="en-US" sz="3600" b="1" i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3600" b="1" i="1" dirty="0" err="1" smtClean="0">
                <a:solidFill>
                  <a:srgbClr val="C00000"/>
                </a:solidFill>
                <a:latin typeface="Palatino Linotype" pitchFamily="18" charset="0"/>
              </a:rPr>
              <a:t>adulte</a:t>
            </a:r>
            <a:r>
              <a:rPr lang="en-US" sz="3600" b="1" i="1" dirty="0" smtClean="0">
                <a:solidFill>
                  <a:srgbClr val="C00000"/>
                </a:solidFill>
                <a:latin typeface="Palatino Linotype" pitchFamily="18" charset="0"/>
              </a:rPr>
              <a:t>!</a:t>
            </a:r>
            <a:endParaRPr lang="en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764704"/>
            <a:ext cx="77724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Les influences environnementales </a:t>
            </a:r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</a:rPr>
              <a:t>Influence des pairs</a:t>
            </a:r>
            <a:endParaRPr lang="en-US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6B1E1-F991-41A5-89BF-0CC15212B4B5}" type="slidenum">
              <a:rPr lang="en-US"/>
              <a:pPr/>
              <a:t>36</a:t>
            </a:fld>
            <a:endParaRPr lang="en-US"/>
          </a:p>
        </p:txBody>
      </p:sp>
      <p:sp>
        <p:nvSpPr>
          <p:cNvPr id="1538052" name="Rectangle 4"/>
          <p:cNvSpPr>
            <a:spLocks noChangeArrowheads="1"/>
          </p:cNvSpPr>
          <p:nvPr/>
        </p:nvSpPr>
        <p:spPr bwMode="auto">
          <a:xfrm>
            <a:off x="683568" y="2204864"/>
            <a:ext cx="77724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err="1" smtClean="0">
                <a:latin typeface="Palatino Linotype" pitchFamily="18" charset="0"/>
              </a:rPr>
              <a:t>Quelle</a:t>
            </a:r>
            <a:r>
              <a:rPr lang="en-US" sz="2800" dirty="0" smtClean="0">
                <a:latin typeface="Palatino Linotype" pitchFamily="18" charset="0"/>
              </a:rPr>
              <a:t> part </a:t>
            </a:r>
            <a:r>
              <a:rPr lang="en-US" sz="2800" dirty="0" err="1" smtClean="0">
                <a:latin typeface="Palatino Linotype" pitchFamily="18" charset="0"/>
              </a:rPr>
              <a:t>d’influence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provient</a:t>
            </a:r>
            <a:r>
              <a:rPr lang="en-US" sz="2800" dirty="0" smtClean="0">
                <a:latin typeface="Palatino Linotype" pitchFamily="18" charset="0"/>
              </a:rPr>
              <a:t> des pairs?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dirty="0"/>
          </a:p>
        </p:txBody>
      </p:sp>
      <p:sp>
        <p:nvSpPr>
          <p:cNvPr id="1538059" name="Text Box 11"/>
          <p:cNvSpPr txBox="1">
            <a:spLocks noChangeArrowheads="1"/>
          </p:cNvSpPr>
          <p:nvPr/>
        </p:nvSpPr>
        <p:spPr bwMode="auto">
          <a:xfrm rot="5400000">
            <a:off x="6025357" y="5571331"/>
            <a:ext cx="1414462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/>
              <a:t>Ole Graf/ zefa/ Corbis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own Arrow 7"/>
          <p:cNvSpPr/>
          <p:nvPr/>
        </p:nvSpPr>
        <p:spPr>
          <a:xfrm>
            <a:off x="6516216" y="1700808"/>
            <a:ext cx="971550" cy="1406848"/>
          </a:xfrm>
          <a:prstGeom prst="downArrow">
            <a:avLst/>
          </a:prstGeom>
          <a:solidFill>
            <a:srgbClr val="F36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Down Arrow 2"/>
          <p:cNvSpPr/>
          <p:nvPr/>
        </p:nvSpPr>
        <p:spPr>
          <a:xfrm>
            <a:off x="1691680" y="1700808"/>
            <a:ext cx="971550" cy="1312168"/>
          </a:xfrm>
          <a:prstGeom prst="downArrow">
            <a:avLst/>
          </a:prstGeom>
          <a:solidFill>
            <a:srgbClr val="F36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0" y="1124744"/>
            <a:ext cx="4427984" cy="726331"/>
          </a:xfrm>
        </p:spPr>
        <p:txBody>
          <a:bodyPr/>
          <a:lstStyle/>
          <a:p>
            <a:pPr algn="ctr" eaLnBrk="1" hangingPunct="1">
              <a:lnSpc>
                <a:spcPts val="2000"/>
              </a:lnSpc>
            </a:pPr>
            <a:r>
              <a:rPr lang="en-US" sz="3200" b="0" dirty="0" smtClean="0">
                <a:solidFill>
                  <a:srgbClr val="C00000"/>
                </a:solidFill>
                <a:latin typeface="Palatino Linotype" pitchFamily="18" charset="0"/>
              </a:rPr>
              <a:t>Parents</a:t>
            </a:r>
            <a:r>
              <a:rPr lang="en-US" sz="3200" b="0" dirty="0" smtClean="0">
                <a:latin typeface="Palatino Linotype" pitchFamily="18" charset="0"/>
              </a:rPr>
              <a:t> </a:t>
            </a:r>
            <a:r>
              <a:rPr lang="en-US" sz="3200" b="0" dirty="0" err="1" smtClean="0">
                <a:latin typeface="Palatino Linotype" pitchFamily="18" charset="0"/>
              </a:rPr>
              <a:t>ont</a:t>
            </a:r>
            <a:r>
              <a:rPr lang="en-US" sz="3200" b="0" dirty="0" smtClean="0">
                <a:latin typeface="Palatino Linotype" pitchFamily="18" charset="0"/>
              </a:rPr>
              <a:t> </a:t>
            </a:r>
          </a:p>
          <a:p>
            <a:pPr algn="ctr" eaLnBrk="1" hangingPunct="1">
              <a:lnSpc>
                <a:spcPts val="2000"/>
              </a:lnSpc>
            </a:pPr>
            <a:r>
              <a:rPr lang="en-US" sz="3200" b="0" dirty="0" smtClean="0">
                <a:latin typeface="Palatino Linotype" pitchFamily="18" charset="0"/>
              </a:rPr>
              <a:t>plus </a:t>
            </a:r>
            <a:r>
              <a:rPr lang="en-US" sz="3200" b="0" dirty="0" err="1" smtClean="0">
                <a:latin typeface="Palatino Linotype" pitchFamily="18" charset="0"/>
              </a:rPr>
              <a:t>d’influence</a:t>
            </a:r>
            <a:r>
              <a:rPr lang="en-US" sz="3200" b="0" dirty="0" smtClean="0">
                <a:latin typeface="Palatino Linotype" pitchFamily="18" charset="0"/>
              </a:rPr>
              <a:t> </a:t>
            </a:r>
            <a:r>
              <a:rPr lang="en-US" sz="3200" b="0" dirty="0" err="1" smtClean="0">
                <a:latin typeface="Palatino Linotype" pitchFamily="18" charset="0"/>
              </a:rPr>
              <a:t>sur</a:t>
            </a:r>
            <a:r>
              <a:rPr lang="en-US" sz="3200" b="0" dirty="0" smtClean="0">
                <a:latin typeface="Palatino Linotype" pitchFamily="18" charset="0"/>
              </a:rPr>
              <a:t>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>
          <a:xfrm>
            <a:off x="5264150" y="980728"/>
            <a:ext cx="3879850" cy="936104"/>
          </a:xfrm>
        </p:spPr>
        <p:txBody>
          <a:bodyPr>
            <a:noAutofit/>
          </a:bodyPr>
          <a:lstStyle/>
          <a:p>
            <a:pPr algn="ctr" eaLnBrk="1" hangingPunct="1">
              <a:lnSpc>
                <a:spcPts val="2000"/>
              </a:lnSpc>
            </a:pPr>
            <a:r>
              <a:rPr lang="en-US" sz="3200" b="0" dirty="0" smtClean="0">
                <a:solidFill>
                  <a:srgbClr val="C00000"/>
                </a:solidFill>
                <a:latin typeface="Palatino Linotype" pitchFamily="18" charset="0"/>
              </a:rPr>
              <a:t>Pairs</a:t>
            </a:r>
            <a:r>
              <a:rPr lang="en-US" sz="3200" b="0" dirty="0" smtClean="0">
                <a:latin typeface="Palatino Linotype" pitchFamily="18" charset="0"/>
              </a:rPr>
              <a:t> </a:t>
            </a:r>
            <a:r>
              <a:rPr lang="en-US" sz="3200" b="0" dirty="0" err="1" smtClean="0">
                <a:latin typeface="Palatino Linotype" pitchFamily="18" charset="0"/>
              </a:rPr>
              <a:t>ont</a:t>
            </a:r>
            <a:r>
              <a:rPr lang="en-US" sz="3200" b="0" dirty="0" smtClean="0">
                <a:latin typeface="Palatino Linotype" pitchFamily="18" charset="0"/>
              </a:rPr>
              <a:t> plus</a:t>
            </a:r>
          </a:p>
          <a:p>
            <a:pPr algn="ctr" eaLnBrk="1" hangingPunct="1">
              <a:lnSpc>
                <a:spcPts val="2000"/>
              </a:lnSpc>
            </a:pPr>
            <a:r>
              <a:rPr lang="en-US" sz="3200" b="0" dirty="0" smtClean="0">
                <a:latin typeface="Palatino Linotype" pitchFamily="18" charset="0"/>
              </a:rPr>
              <a:t> </a:t>
            </a:r>
            <a:r>
              <a:rPr lang="en-US" sz="3200" b="0" dirty="0" err="1" smtClean="0">
                <a:latin typeface="Palatino Linotype" pitchFamily="18" charset="0"/>
              </a:rPr>
              <a:t>d’influence</a:t>
            </a:r>
            <a:r>
              <a:rPr lang="en-US" sz="3200" b="0" dirty="0" smtClean="0">
                <a:latin typeface="Palatino Linotype" pitchFamily="18" charset="0"/>
              </a:rPr>
              <a:t> </a:t>
            </a:r>
            <a:r>
              <a:rPr lang="en-US" sz="3200" b="0" dirty="0" err="1" smtClean="0">
                <a:latin typeface="Palatino Linotype" pitchFamily="18" charset="0"/>
              </a:rPr>
              <a:t>sur</a:t>
            </a:r>
            <a:r>
              <a:rPr lang="en-US" sz="3200" b="0" dirty="0" smtClean="0">
                <a:latin typeface="Palatino Linotype" pitchFamily="18" charset="0"/>
              </a:rPr>
              <a:t>: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0" y="3068960"/>
            <a:ext cx="4211960" cy="3789040"/>
          </a:xfrm>
        </p:spPr>
        <p:txBody>
          <a:bodyPr>
            <a:normAutofit/>
          </a:bodyPr>
          <a:lstStyle/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Éducation</a:t>
            </a:r>
            <a:r>
              <a:rPr lang="en-US" sz="2800" dirty="0" smtClean="0">
                <a:latin typeface="Palatino Linotype" pitchFamily="18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</a:rPr>
              <a:t>choix</a:t>
            </a:r>
            <a:r>
              <a:rPr lang="en-US" sz="2800" dirty="0" smtClean="0">
                <a:latin typeface="Palatino Linotype" pitchFamily="18" charset="0"/>
              </a:rPr>
              <a:t> de </a:t>
            </a:r>
            <a:r>
              <a:rPr lang="en-US" sz="2800" dirty="0" err="1" smtClean="0">
                <a:latin typeface="Palatino Linotype" pitchFamily="18" charset="0"/>
              </a:rPr>
              <a:t>carrière</a:t>
            </a:r>
            <a:endParaRPr lang="en-US" sz="2800" dirty="0" smtClean="0">
              <a:latin typeface="Palatino Linotype" pitchFamily="18" charset="0"/>
            </a:endParaRP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>
                <a:latin typeface="Palatino Linotype" pitchFamily="18" charset="0"/>
              </a:rPr>
              <a:t>Auto-discipline</a:t>
            </a: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Responsabilité</a:t>
            </a:r>
            <a:endParaRPr lang="en-US" sz="2800" dirty="0" smtClean="0">
              <a:latin typeface="Palatino Linotype" pitchFamily="18" charset="0"/>
            </a:endParaRP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Charité</a:t>
            </a:r>
            <a:endParaRPr lang="en-US" sz="2800" dirty="0" smtClean="0">
              <a:latin typeface="Palatino Linotype" pitchFamily="18" charset="0"/>
            </a:endParaRP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>
                <a:latin typeface="Palatino Linotype" pitchFamily="18" charset="0"/>
              </a:rPr>
              <a:t>Religion</a:t>
            </a: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smtClean="0">
                <a:latin typeface="Palatino Linotype" pitchFamily="18" charset="0"/>
              </a:rPr>
              <a:t>Interaction avec les figures </a:t>
            </a:r>
            <a:r>
              <a:rPr lang="en-US" sz="2800" dirty="0" err="1" smtClean="0">
                <a:latin typeface="Palatino Linotype" pitchFamily="18" charset="0"/>
              </a:rPr>
              <a:t>d’autorité</a:t>
            </a:r>
            <a:endParaRPr lang="en-US" sz="2800" dirty="0" smtClean="0">
              <a:latin typeface="Palatino Linotype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4009" y="3212976"/>
            <a:ext cx="4499991" cy="2633687"/>
          </a:xfrm>
        </p:spPr>
        <p:txBody>
          <a:bodyPr>
            <a:noAutofit/>
          </a:bodyPr>
          <a:lstStyle/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Coopération</a:t>
            </a:r>
            <a:endParaRPr lang="en-US" sz="2800" dirty="0" smtClean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Cheminer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vers</a:t>
            </a:r>
            <a:r>
              <a:rPr lang="en-US" sz="2800" dirty="0" smtClean="0">
                <a:latin typeface="Palatino Linotype" pitchFamily="18" charset="0"/>
              </a:rPr>
              <a:t> la </a:t>
            </a:r>
            <a:r>
              <a:rPr lang="en-US" sz="2800" dirty="0" err="1" smtClean="0">
                <a:latin typeface="Palatino Linotype" pitchFamily="18" charset="0"/>
              </a:rPr>
              <a:t>popularité</a:t>
            </a:r>
            <a:endParaRPr lang="en-US" sz="2800" dirty="0" smtClean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Musique</a:t>
            </a:r>
            <a:r>
              <a:rPr lang="en-US" sz="2800" dirty="0" smtClean="0">
                <a:latin typeface="Palatino Linotype" pitchFamily="18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</a:rPr>
              <a:t>loisirs</a:t>
            </a:r>
            <a:endParaRPr lang="en-US" sz="2800" dirty="0" smtClean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Habilemments</a:t>
            </a:r>
            <a:endParaRPr lang="en-US" sz="2800" dirty="0" smtClean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Bonnes</a:t>
            </a:r>
            <a:r>
              <a:rPr lang="en-US" sz="2800" dirty="0" smtClean="0">
                <a:latin typeface="Palatino Linotype" pitchFamily="18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</a:rPr>
              <a:t>mauvaise</a:t>
            </a:r>
            <a:r>
              <a:rPr lang="en-US" sz="2800" dirty="0" smtClean="0">
                <a:latin typeface="Palatino Linotype" pitchFamily="18" charset="0"/>
              </a:rPr>
              <a:t> habitudes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>
                <a:latin typeface="Palatino Linotype" pitchFamily="18" charset="0"/>
              </a:rPr>
              <a:t>Parents vs. Pairs</a:t>
            </a:r>
            <a:endParaRPr lang="en-CA" sz="4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4" grpId="0" build="p"/>
      <p:bldP spid="6" grpId="0" build="p"/>
      <p:bldP spid="5" grpId="0" build="p"/>
      <p:bldP spid="7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Les influences environnementales </a:t>
            </a: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Influences </a:t>
            </a: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Culturelles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0" y="2420888"/>
            <a:ext cx="5904656" cy="3960440"/>
          </a:xfrm>
        </p:spPr>
        <p:txBody>
          <a:bodyPr/>
          <a:lstStyle/>
          <a:p>
            <a:pPr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Culture:  </a:t>
            </a: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	Comportements</a:t>
            </a:r>
            <a:r>
              <a:rPr lang="fr-CA" sz="2800" dirty="0">
                <a:latin typeface="Palatino Linotype" pitchFamily="18" charset="0"/>
              </a:rPr>
              <a:t>, idées, attitudes et traditions partagés par un groupe de personnes et transmis de génération en génération</a:t>
            </a:r>
            <a:r>
              <a:rPr lang="fr-CA" sz="2800" dirty="0" smtClean="0">
                <a:latin typeface="Palatino Linotype" pitchFamily="18" charset="0"/>
              </a:rPr>
              <a:t>.</a:t>
            </a:r>
          </a:p>
          <a:p>
            <a:pPr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Exemples de variations culturelles?</a:t>
            </a:r>
            <a:endParaRPr lang="fr-CA" dirty="0"/>
          </a:p>
        </p:txBody>
      </p:sp>
    </p:spTree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Les influences environnementales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 </a:t>
            </a:r>
            <a:r>
              <a:rPr lang="en-CA" sz="3600" b="1" dirty="0" smtClean="0">
                <a:solidFill>
                  <a:srgbClr val="C00000"/>
                </a:solidFill>
                <a:latin typeface="Palatino Linotype" pitchFamily="18" charset="0"/>
              </a:rPr>
              <a:t>Influences </a:t>
            </a:r>
            <a:r>
              <a:rPr lang="en-CA" sz="3600" b="1" dirty="0" err="1" smtClean="0">
                <a:solidFill>
                  <a:srgbClr val="C00000"/>
                </a:solidFill>
                <a:latin typeface="Palatino Linotype" pitchFamily="18" charset="0"/>
              </a:rPr>
              <a:t>Culturelles</a:t>
            </a:r>
            <a:endParaRPr lang="en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323528" y="1844824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Normes: </a:t>
            </a:r>
          </a:p>
          <a:p>
            <a:pPr lvl="1"/>
            <a:r>
              <a:rPr lang="fr-CA" sz="2800" dirty="0" smtClean="0">
                <a:latin typeface="Palatino Linotype" pitchFamily="18" charset="0"/>
              </a:rPr>
              <a:t>Règles convenues concernant les </a:t>
            </a:r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comportements attendus </a:t>
            </a:r>
            <a:r>
              <a:rPr lang="fr-CA" sz="2800" dirty="0" smtClean="0">
                <a:latin typeface="Palatino Linotype" pitchFamily="18" charset="0"/>
              </a:rPr>
              <a:t>et acceptés.</a:t>
            </a:r>
          </a:p>
          <a:p>
            <a:pPr lvl="1"/>
            <a:endParaRPr lang="fr-CA" sz="2800" dirty="0" smtClean="0">
              <a:latin typeface="Palatino Linotype" pitchFamily="18" charset="0"/>
            </a:endParaRPr>
          </a:p>
          <a:p>
            <a:pPr lvl="1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Exemples de normes dans notre société?</a:t>
            </a: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92696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fr-CA" sz="4000" dirty="0" smtClean="0">
                <a:latin typeface="Palatino Linotype" pitchFamily="18" charset="0"/>
              </a:rPr>
              <a:t>Les influences environnementales </a:t>
            </a:r>
            <a:r>
              <a:rPr lang="fr-CA" sz="4000" b="1" dirty="0" smtClean="0">
                <a:solidFill>
                  <a:srgbClr val="C00000"/>
                </a:solidFill>
                <a:latin typeface="Palatino Linotype" pitchFamily="18" charset="0"/>
              </a:rPr>
              <a:t>Influences culturelles</a:t>
            </a:r>
            <a:endParaRPr lang="fr-CA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0" y="1772816"/>
            <a:ext cx="6444208" cy="496855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fr-CA" sz="4100" b="1" dirty="0" smtClean="0">
                <a:solidFill>
                  <a:schemeClr val="accent1"/>
                </a:solidFill>
                <a:latin typeface="Palatino Linotype" pitchFamily="18" charset="0"/>
              </a:rPr>
              <a:t>Individualisme VS collectivisme</a:t>
            </a:r>
          </a:p>
          <a:p>
            <a:pPr>
              <a:buNone/>
            </a:pPr>
            <a:endParaRPr lang="fr-CA" sz="28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3600" b="1" u="sng" dirty="0" smtClean="0">
                <a:latin typeface="Palatino Linotype" pitchFamily="18" charset="0"/>
              </a:rPr>
              <a:t>Individualisme</a:t>
            </a:r>
            <a:r>
              <a:rPr lang="fr-CA" sz="3600" dirty="0">
                <a:latin typeface="Palatino Linotype" pitchFamily="18" charset="0"/>
              </a:rPr>
              <a:t>: </a:t>
            </a:r>
            <a:endParaRPr lang="fr-CA" sz="3600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Donner </a:t>
            </a:r>
            <a:r>
              <a:rPr lang="fr-CA" sz="3600" dirty="0">
                <a:latin typeface="Palatino Linotype" pitchFamily="18" charset="0"/>
              </a:rPr>
              <a:t>la priorité </a:t>
            </a:r>
            <a:r>
              <a:rPr lang="fr-CA" sz="3600" dirty="0" smtClean="0">
                <a:latin typeface="Palatino Linotype" pitchFamily="18" charset="0"/>
              </a:rPr>
              <a:t>à…</a:t>
            </a:r>
            <a:endParaRPr lang="fr-CA" sz="36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Définir </a:t>
            </a:r>
            <a:r>
              <a:rPr lang="fr-CA" sz="3600" dirty="0">
                <a:latin typeface="Palatino Linotype" pitchFamily="18" charset="0"/>
              </a:rPr>
              <a:t>son identité en </a:t>
            </a:r>
            <a:r>
              <a:rPr lang="fr-CA" sz="3600" dirty="0" smtClean="0">
                <a:latin typeface="Palatino Linotype" pitchFamily="18" charset="0"/>
              </a:rPr>
              <a:t>termes…</a:t>
            </a:r>
            <a:endParaRPr lang="fr-CA" sz="36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3600" b="1" u="sng" dirty="0">
                <a:latin typeface="Palatino Linotype" pitchFamily="18" charset="0"/>
              </a:rPr>
              <a:t>Collectivisme: </a:t>
            </a:r>
            <a:endParaRPr lang="fr-CA" sz="3600" b="1" u="sng" dirty="0" smtClean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Donner </a:t>
            </a:r>
            <a:r>
              <a:rPr lang="fr-CA" sz="3600" dirty="0">
                <a:latin typeface="Palatino Linotype" pitchFamily="18" charset="0"/>
              </a:rPr>
              <a:t>la priorité </a:t>
            </a:r>
            <a:r>
              <a:rPr lang="fr-CA" sz="3600" dirty="0" smtClean="0">
                <a:latin typeface="Palatino Linotype" pitchFamily="18" charset="0"/>
              </a:rPr>
              <a:t>…</a:t>
            </a:r>
            <a:endParaRPr lang="fr-CA" sz="3600" i="1" u="sng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600" dirty="0" smtClean="0">
                <a:latin typeface="Palatino Linotype" pitchFamily="18" charset="0"/>
              </a:rPr>
              <a:t>Définir </a:t>
            </a:r>
            <a:r>
              <a:rPr lang="fr-CA" sz="3600" dirty="0">
                <a:latin typeface="Palatino Linotype" pitchFamily="18" charset="0"/>
              </a:rPr>
              <a:t>son identité </a:t>
            </a:r>
            <a:r>
              <a:rPr lang="fr-CA" sz="3600" dirty="0" smtClean="0">
                <a:latin typeface="Palatino Linotype" pitchFamily="18" charset="0"/>
              </a:rPr>
              <a:t>…</a:t>
            </a:r>
            <a:endParaRPr lang="fr-CA" sz="3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Les influences environnementales </a:t>
            </a: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Influences culturelles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2856"/>
            <a:ext cx="8820472" cy="4392488"/>
          </a:xfrm>
        </p:spPr>
        <p:txBody>
          <a:bodyPr>
            <a:normAutofit fontScale="92500" lnSpcReduction="10000"/>
          </a:bodyPr>
          <a:lstStyle/>
          <a:p>
            <a:pPr fontAlgn="base">
              <a:buNone/>
            </a:pPr>
            <a:r>
              <a:rPr lang="en-US" sz="3500" b="1" dirty="0" err="1" smtClean="0">
                <a:solidFill>
                  <a:schemeClr val="tx2"/>
                </a:solidFill>
                <a:latin typeface="Palatino Linotype" pitchFamily="18" charset="0"/>
              </a:rPr>
              <a:t>L’éducation</a:t>
            </a:r>
            <a:r>
              <a:rPr lang="en-US" sz="3500" b="1" dirty="0" smtClean="0">
                <a:solidFill>
                  <a:schemeClr val="tx2"/>
                </a:solidFill>
                <a:latin typeface="Palatino Linotype" pitchFamily="18" charset="0"/>
              </a:rPr>
              <a:t> des </a:t>
            </a:r>
            <a:r>
              <a:rPr lang="en-US" sz="3500" b="1" dirty="0" err="1" smtClean="0">
                <a:solidFill>
                  <a:schemeClr val="tx2"/>
                </a:solidFill>
                <a:latin typeface="Palatino Linotype" pitchFamily="18" charset="0"/>
              </a:rPr>
              <a:t>enfants</a:t>
            </a:r>
            <a:endParaRPr lang="en-US" sz="3500" b="1" dirty="0" smtClean="0">
              <a:solidFill>
                <a:schemeClr val="tx2"/>
              </a:solidFill>
              <a:latin typeface="Palatino Linotype" pitchFamily="18" charset="0"/>
            </a:endParaRPr>
          </a:p>
          <a:p>
            <a:pPr fontAlgn="base">
              <a:buNone/>
            </a:pPr>
            <a:endParaRPr lang="en-US" sz="3000" b="1" dirty="0" smtClean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Cultures </a:t>
            </a:r>
            <a:r>
              <a:rPr lang="en-US" sz="30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Occidentales</a:t>
            </a:r>
            <a:r>
              <a:rPr lang="en-CA" sz="30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		</a:t>
            </a:r>
            <a:r>
              <a:rPr lang="en-US" sz="30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Cultures </a:t>
            </a:r>
            <a:r>
              <a:rPr lang="en-US" sz="30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Asiatique</a:t>
            </a:r>
            <a:r>
              <a:rPr lang="en-US" sz="3000" b="1" u="sng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-</a:t>
            </a:r>
            <a:r>
              <a:rPr lang="en-US" sz="3000" b="1" dirty="0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						</a:t>
            </a:r>
            <a:r>
              <a:rPr lang="en-US" sz="3000" b="1" u="sng" dirty="0" err="1" smtClean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Africaine</a:t>
            </a:r>
            <a:endParaRPr lang="en-CA" sz="3000" b="1" u="sng" dirty="0" smtClean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dirty="0" err="1" smtClean="0">
                <a:latin typeface="Palatino Linotype" pitchFamily="18" charset="0"/>
              </a:rPr>
              <a:t>Responsable</a:t>
            </a:r>
            <a:r>
              <a:rPr lang="en-US" sz="3000" dirty="0" smtClean="0">
                <a:latin typeface="Palatino Linotype" pitchFamily="18" charset="0"/>
              </a:rPr>
              <a:t> de </a:t>
            </a:r>
            <a:r>
              <a:rPr lang="en-US" sz="3000" dirty="0" err="1" smtClean="0">
                <a:latin typeface="Palatino Linotype" pitchFamily="18" charset="0"/>
              </a:rPr>
              <a:t>soi-même</a:t>
            </a:r>
            <a:r>
              <a:rPr lang="en-CA" sz="3000" dirty="0" smtClean="0">
                <a:latin typeface="Palatino Linotype" pitchFamily="18" charset="0"/>
              </a:rPr>
              <a:t>	</a:t>
            </a:r>
            <a:r>
              <a:rPr lang="en-US" sz="3000" dirty="0" err="1" smtClean="0">
                <a:latin typeface="Palatino Linotype" pitchFamily="18" charset="0"/>
              </a:rPr>
              <a:t>Responsable</a:t>
            </a:r>
            <a:r>
              <a:rPr lang="en-US" sz="3000" dirty="0" smtClean="0">
                <a:latin typeface="Palatino Linotype" pitchFamily="18" charset="0"/>
              </a:rPr>
              <a:t> du </a:t>
            </a:r>
            <a:r>
              <a:rPr lang="en-US" sz="3000" dirty="0" err="1" smtClean="0">
                <a:latin typeface="Palatino Linotype" pitchFamily="18" charset="0"/>
              </a:rPr>
              <a:t>groupe</a:t>
            </a:r>
            <a:endParaRPr lang="en-CA" sz="3000" dirty="0" smtClean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CA" sz="3000" dirty="0" smtClean="0">
                <a:latin typeface="Palatino Linotype" pitchFamily="18" charset="0"/>
              </a:rPr>
              <a:t>Suit </a:t>
            </a:r>
            <a:r>
              <a:rPr lang="en-CA" sz="3000" dirty="0" err="1" smtClean="0">
                <a:latin typeface="Palatino Linotype" pitchFamily="18" charset="0"/>
              </a:rPr>
              <a:t>ta</a:t>
            </a:r>
            <a:r>
              <a:rPr lang="en-CA" sz="3000" dirty="0" smtClean="0">
                <a:latin typeface="Palatino Linotype" pitchFamily="18" charset="0"/>
              </a:rPr>
              <a:t> conscience		</a:t>
            </a:r>
            <a:r>
              <a:rPr lang="en-CA" sz="3000" dirty="0" err="1" smtClean="0">
                <a:latin typeface="Palatino Linotype" pitchFamily="18" charset="0"/>
              </a:rPr>
              <a:t>Priorité</a:t>
            </a:r>
            <a:r>
              <a:rPr lang="en-CA" sz="3000" dirty="0" smtClean="0">
                <a:latin typeface="Palatino Linotype" pitchFamily="18" charset="0"/>
              </a:rPr>
              <a:t> à </a:t>
            </a:r>
            <a:r>
              <a:rPr lang="en-CA" sz="3000" dirty="0" err="1" smtClean="0">
                <a:latin typeface="Palatino Linotype" pitchFamily="18" charset="0"/>
              </a:rPr>
              <a:t>l’obéissance</a:t>
            </a:r>
            <a:endParaRPr lang="en-CA" sz="3000" dirty="0" smtClean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CA" sz="3000" dirty="0" err="1" smtClean="0">
                <a:latin typeface="Palatino Linotype" pitchFamily="18" charset="0"/>
              </a:rPr>
              <a:t>Découvre</a:t>
            </a:r>
            <a:r>
              <a:rPr lang="en-CA" sz="3000" dirty="0" smtClean="0">
                <a:latin typeface="Palatino Linotype" pitchFamily="18" charset="0"/>
              </a:rPr>
              <a:t> </a:t>
            </a:r>
            <a:r>
              <a:rPr lang="en-CA" sz="3000" dirty="0" err="1" smtClean="0">
                <a:latin typeface="Palatino Linotype" pitchFamily="18" charset="0"/>
              </a:rPr>
              <a:t>tes</a:t>
            </a:r>
            <a:r>
              <a:rPr lang="en-CA" sz="3000" dirty="0" smtClean="0">
                <a:latin typeface="Palatino Linotype" pitchFamily="18" charset="0"/>
              </a:rPr>
              <a:t> dons		</a:t>
            </a:r>
            <a:r>
              <a:rPr lang="en-US" sz="3000" dirty="0" err="1" smtClean="0">
                <a:latin typeface="Palatino Linotype" pitchFamily="18" charset="0"/>
              </a:rPr>
              <a:t>Aie</a:t>
            </a:r>
            <a:r>
              <a:rPr lang="en-US" sz="3000" dirty="0" smtClean="0">
                <a:latin typeface="Palatino Linotype" pitchFamily="18" charset="0"/>
              </a:rPr>
              <a:t> le </a:t>
            </a:r>
            <a:r>
              <a:rPr lang="en-US" sz="3000" dirty="0" err="1" smtClean="0">
                <a:latin typeface="Palatino Linotype" pitchFamily="18" charset="0"/>
              </a:rPr>
              <a:t>sens</a:t>
            </a:r>
            <a:r>
              <a:rPr lang="en-US" sz="3000" dirty="0" smtClean="0">
                <a:latin typeface="Palatino Linotype" pitchFamily="18" charset="0"/>
              </a:rPr>
              <a:t> de la </a:t>
            </a:r>
            <a:r>
              <a:rPr lang="en-US" sz="3000" dirty="0" err="1" smtClean="0">
                <a:latin typeface="Palatino Linotype" pitchFamily="18" charset="0"/>
              </a:rPr>
              <a:t>famille</a:t>
            </a:r>
            <a:endParaRPr lang="en-CA" sz="3000" dirty="0" smtClean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dirty="0" err="1" smtClean="0">
                <a:latin typeface="Palatino Linotype" pitchFamily="18" charset="0"/>
              </a:rPr>
              <a:t>Soit</a:t>
            </a:r>
            <a:r>
              <a:rPr lang="en-US" sz="3000" dirty="0" smtClean="0">
                <a:latin typeface="Palatino Linotype" pitchFamily="18" charset="0"/>
              </a:rPr>
              <a:t> </a:t>
            </a:r>
            <a:r>
              <a:rPr lang="en-US" sz="3000" dirty="0" err="1" smtClean="0">
                <a:latin typeface="Palatino Linotype" pitchFamily="18" charset="0"/>
              </a:rPr>
              <a:t>fidèle</a:t>
            </a:r>
            <a:r>
              <a:rPr lang="en-US" sz="3000" dirty="0" smtClean="0">
                <a:latin typeface="Palatino Linotype" pitchFamily="18" charset="0"/>
              </a:rPr>
              <a:t> à </a:t>
            </a:r>
            <a:r>
              <a:rPr lang="en-US" sz="3000" dirty="0" err="1" smtClean="0">
                <a:latin typeface="Palatino Linotype" pitchFamily="18" charset="0"/>
              </a:rPr>
              <a:t>toi-même</a:t>
            </a:r>
            <a:r>
              <a:rPr lang="en-US" sz="3000" dirty="0" smtClean="0">
                <a:latin typeface="Palatino Linotype" pitchFamily="18" charset="0"/>
              </a:rPr>
              <a:t>		</a:t>
            </a:r>
            <a:r>
              <a:rPr lang="en-US" sz="3000" dirty="0" err="1" smtClean="0">
                <a:latin typeface="Palatino Linotype" pitchFamily="18" charset="0"/>
              </a:rPr>
              <a:t>Soit</a:t>
            </a:r>
            <a:r>
              <a:rPr lang="en-US" sz="3000" dirty="0" smtClean="0">
                <a:latin typeface="Palatino Linotype" pitchFamily="18" charset="0"/>
              </a:rPr>
              <a:t> loyal au </a:t>
            </a:r>
            <a:r>
              <a:rPr lang="en-US" sz="3000" dirty="0" err="1" smtClean="0">
                <a:latin typeface="Palatino Linotype" pitchFamily="18" charset="0"/>
              </a:rPr>
              <a:t>groupe</a:t>
            </a:r>
            <a:endParaRPr lang="en-CA" sz="3000" dirty="0" smtClean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dirty="0" err="1" smtClean="0">
                <a:latin typeface="Palatino Linotype" pitchFamily="18" charset="0"/>
              </a:rPr>
              <a:t>Soit</a:t>
            </a:r>
            <a:r>
              <a:rPr lang="en-US" sz="3000" dirty="0" smtClean="0">
                <a:latin typeface="Palatino Linotype" pitchFamily="18" charset="0"/>
              </a:rPr>
              <a:t> </a:t>
            </a:r>
            <a:r>
              <a:rPr lang="en-US" sz="3000" dirty="0" err="1" smtClean="0">
                <a:latin typeface="Palatino Linotype" pitchFamily="18" charset="0"/>
              </a:rPr>
              <a:t>indépendant</a:t>
            </a:r>
            <a:r>
              <a:rPr lang="en-US" sz="3000" dirty="0" smtClean="0">
                <a:latin typeface="Palatino Linotype" pitchFamily="18" charset="0"/>
              </a:rPr>
              <a:t>			</a:t>
            </a:r>
            <a:r>
              <a:rPr lang="en-US" sz="3000" dirty="0" err="1" smtClean="0">
                <a:latin typeface="Palatino Linotype" pitchFamily="18" charset="0"/>
              </a:rPr>
              <a:t>Soit</a:t>
            </a:r>
            <a:r>
              <a:rPr lang="en-US" sz="3000" dirty="0" smtClean="0">
                <a:latin typeface="Palatino Linotype" pitchFamily="18" charset="0"/>
              </a:rPr>
              <a:t> </a:t>
            </a:r>
            <a:r>
              <a:rPr lang="en-US" sz="3000" dirty="0" err="1" smtClean="0">
                <a:latin typeface="Palatino Linotype" pitchFamily="18" charset="0"/>
              </a:rPr>
              <a:t>interdependant</a:t>
            </a:r>
            <a:endParaRPr lang="en-CA" sz="3000" dirty="0" smtClean="0">
              <a:latin typeface="Palatino Linotype" pitchFamily="18" charset="0"/>
            </a:endParaRPr>
          </a:p>
          <a:p>
            <a:pPr fontAlgn="base">
              <a:buNone/>
            </a:pPr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113" y="1700808"/>
            <a:ext cx="4738935" cy="2952328"/>
          </a:xfrm>
        </p:spPr>
        <p:txBody>
          <a:bodyPr>
            <a:noAutofit/>
          </a:bodyPr>
          <a:lstStyle/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Il y a des </a:t>
            </a:r>
            <a:r>
              <a:rPr lang="en-US" sz="2800" dirty="0" err="1" smtClean="0">
                <a:latin typeface="Palatino Linotype" pitchFamily="18" charset="0"/>
              </a:rPr>
              <a:t>différences</a:t>
            </a:r>
            <a:r>
              <a:rPr lang="en-US" sz="2800" dirty="0" smtClean="0">
                <a:latin typeface="Palatino Linotype" pitchFamily="18" charset="0"/>
              </a:rPr>
              <a:t> entre les </a:t>
            </a:r>
            <a:r>
              <a:rPr lang="en-US" sz="2800" dirty="0" err="1" smtClean="0">
                <a:latin typeface="Palatino Linotype" pitchFamily="18" charset="0"/>
              </a:rPr>
              <a:t>ethnies</a:t>
            </a:r>
            <a:r>
              <a:rPr lang="en-US" sz="2800" dirty="0" smtClean="0">
                <a:latin typeface="Palatino Linotype" pitchFamily="18" charset="0"/>
              </a:rPr>
              <a:t> quant à </a:t>
            </a:r>
            <a:r>
              <a:rPr lang="en-US" sz="2800" dirty="0" err="1" smtClean="0">
                <a:latin typeface="Palatino Linotype" pitchFamily="18" charset="0"/>
              </a:rPr>
              <a:t>leur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pression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artérielle</a:t>
            </a: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endParaRPr lang="en-US" sz="2800" dirty="0" smtClean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err="1" smtClean="0">
                <a:latin typeface="Palatino Linotype" pitchFamily="18" charset="0"/>
              </a:rPr>
              <a:t>Cela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peut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être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attribuable</a:t>
            </a:r>
            <a:r>
              <a:rPr lang="en-US" sz="2800" dirty="0" smtClean="0">
                <a:latin typeface="Palatino Linotype" pitchFamily="18" charset="0"/>
              </a:rPr>
              <a:t> aux </a:t>
            </a:r>
            <a:r>
              <a:rPr lang="en-US" sz="2800" dirty="0" err="1" smtClean="0">
                <a:latin typeface="Palatino Linotype" pitchFamily="18" charset="0"/>
              </a:rPr>
              <a:t>gênes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mais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également</a:t>
            </a:r>
            <a:r>
              <a:rPr lang="en-US" sz="2800" dirty="0" smtClean="0">
                <a:latin typeface="Palatino Linotype" pitchFamily="18" charset="0"/>
              </a:rPr>
              <a:t> à la culture…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404664"/>
            <a:ext cx="84604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dirty="0" smtClean="0">
                <a:solidFill>
                  <a:schemeClr val="tx2"/>
                </a:solidFill>
                <a:latin typeface="Palatino Linotype" pitchFamily="18" charset="0"/>
              </a:rPr>
              <a:t>Les influences environnementales </a:t>
            </a:r>
            <a:r>
              <a:rPr lang="fr-CA" sz="3600" dirty="0" smtClean="0">
                <a:solidFill>
                  <a:srgbClr val="C00000"/>
                </a:solidFill>
                <a:latin typeface="Palatino Linotype" pitchFamily="18" charset="0"/>
              </a:rPr>
              <a:t>Influences culturelles ou génétiques?</a:t>
            </a:r>
            <a:endParaRPr lang="en-CA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76672"/>
            <a:ext cx="8229600" cy="108012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6792"/>
            <a:ext cx="6156176" cy="4968552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fr-CA" sz="3000" b="1" dirty="0" smtClean="0">
                <a:solidFill>
                  <a:schemeClr val="accent1"/>
                </a:solidFill>
                <a:latin typeface="Palatino Linotype" pitchFamily="18" charset="0"/>
              </a:rPr>
              <a:t>Sexe (en psychologie):</a:t>
            </a:r>
          </a:p>
          <a:p>
            <a:pPr marL="365760" lvl="1" indent="0">
              <a:buNone/>
            </a:pPr>
            <a:r>
              <a:rPr lang="fr-CA" sz="2800" dirty="0" smtClean="0">
                <a:latin typeface="Palatino Linotype" pitchFamily="18" charset="0"/>
              </a:rPr>
              <a:t>Caractéristiques </a:t>
            </a: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biologiques</a:t>
            </a:r>
            <a:r>
              <a:rPr lang="fr-CA" sz="2800" dirty="0" smtClean="0">
                <a:latin typeface="Palatino Linotype" pitchFamily="18" charset="0"/>
              </a:rPr>
              <a:t> par lesquelles un individu se définit comme étant un homme ou une femme</a:t>
            </a:r>
          </a:p>
          <a:p>
            <a:pPr>
              <a:buFontTx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3000" b="1" dirty="0" smtClean="0">
                <a:solidFill>
                  <a:schemeClr val="accent1"/>
                </a:solidFill>
                <a:latin typeface="Palatino Linotype" pitchFamily="18" charset="0"/>
              </a:rPr>
              <a:t>Genre (en psychologie):</a:t>
            </a:r>
          </a:p>
          <a:p>
            <a:pPr marL="365760" lvl="1" indent="0">
              <a:buNone/>
            </a:pPr>
            <a:r>
              <a:rPr lang="fr-CA" sz="2800" dirty="0" smtClean="0">
                <a:latin typeface="Palatino Linotype" pitchFamily="18" charset="0"/>
              </a:rPr>
              <a:t>Caractéristiques </a:t>
            </a: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influencées socialement </a:t>
            </a:r>
            <a:r>
              <a:rPr lang="fr-CA" sz="2800" dirty="0" smtClean="0">
                <a:latin typeface="Palatino Linotype" pitchFamily="18" charset="0"/>
              </a:rPr>
              <a:t>par lesquelles un individu se définit comme étant un homme ou une femme</a:t>
            </a: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908720"/>
            <a:ext cx="8229600" cy="108012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Similitudes et différences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2276872"/>
            <a:ext cx="6552728" cy="424847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CA" sz="2800" dirty="0" smtClean="0">
                <a:latin typeface="Palatino Linotype" pitchFamily="18" charset="0"/>
              </a:rPr>
              <a:t>Sur nos 46 chromosomes, 45 sont unisexes…</a:t>
            </a:r>
          </a:p>
          <a:p>
            <a:pPr>
              <a:buFontTx/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fr-CA" sz="2800" dirty="0" smtClean="0">
                <a:solidFill>
                  <a:schemeClr val="accent1"/>
                </a:solidFill>
                <a:latin typeface="Palatino Linotype" pitchFamily="18" charset="0"/>
              </a:rPr>
              <a:t>Similitudes </a:t>
            </a: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et différences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Biologique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Agressivité</a:t>
            </a: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Pouvoir social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Santé mentale</a:t>
            </a: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 smtClean="0"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04387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938" y="1377950"/>
            <a:ext cx="7567438" cy="3203178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en-US" sz="2800" dirty="0" smtClean="0">
                <a:latin typeface="Palatino Linotype" pitchFamily="18" charset="0"/>
              </a:rPr>
              <a:t>Les femmes </a:t>
            </a:r>
            <a:r>
              <a:rPr lang="en-US" sz="2800" dirty="0" err="1" smtClean="0">
                <a:latin typeface="Palatino Linotype" pitchFamily="18" charset="0"/>
              </a:rPr>
              <a:t>communiquent</a:t>
            </a:r>
            <a:r>
              <a:rPr lang="en-US" sz="2800" dirty="0" smtClean="0">
                <a:latin typeface="Palatino Linotype" pitchFamily="18" charset="0"/>
              </a:rPr>
              <a:t> plus </a:t>
            </a:r>
            <a:r>
              <a:rPr lang="en-US" sz="2800" dirty="0" err="1" smtClean="0">
                <a:latin typeface="Palatino Linotype" pitchFamily="18" charset="0"/>
              </a:rPr>
              <a:t>que</a:t>
            </a:r>
            <a:r>
              <a:rPr lang="en-US" sz="2800" dirty="0" smtClean="0">
                <a:latin typeface="Palatino Linotype" pitchFamily="18" charset="0"/>
              </a:rPr>
              <a:t> les </a:t>
            </a:r>
            <a:r>
              <a:rPr lang="en-US" sz="2800" dirty="0" err="1" smtClean="0">
                <a:latin typeface="Palatino Linotype" pitchFamily="18" charset="0"/>
              </a:rPr>
              <a:t>hommes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en-US" sz="2800" dirty="0" smtClean="0">
                <a:latin typeface="Palatino Linotype" pitchFamily="18" charset="0"/>
              </a:rPr>
              <a:t>Messages </a:t>
            </a:r>
            <a:r>
              <a:rPr lang="en-US" sz="2800" dirty="0" err="1" smtClean="0">
                <a:latin typeface="Palatino Linotype" pitchFamily="18" charset="0"/>
              </a:rPr>
              <a:t>textes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en-US" sz="2800" dirty="0" err="1" smtClean="0">
                <a:latin typeface="Palatino Linotype" pitchFamily="18" charset="0"/>
              </a:rPr>
              <a:t>Téléphone</a:t>
            </a:r>
            <a:endParaRPr lang="en-US" sz="2800" dirty="0">
              <a:latin typeface="Palatino Linotype" pitchFamily="18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3659327"/>
            <a:ext cx="9144000" cy="2351495"/>
            <a:chOff x="0" y="3127073"/>
            <a:chExt cx="9144000" cy="4722123"/>
          </a:xfrm>
        </p:grpSpPr>
        <p:sp>
          <p:nvSpPr>
            <p:cNvPr id="6" name="Rectangle 5"/>
            <p:cNvSpPr/>
            <p:nvPr/>
          </p:nvSpPr>
          <p:spPr>
            <a:xfrm>
              <a:off x="0" y="5126151"/>
              <a:ext cx="9144000" cy="2723045"/>
            </a:xfrm>
            <a:prstGeom prst="rect">
              <a:avLst/>
            </a:prstGeom>
            <a:solidFill>
              <a:srgbClr val="F8F6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1208" name="Content Placeholder 2"/>
            <p:cNvSpPr txBox="1">
              <a:spLocks/>
            </p:cNvSpPr>
            <p:nvPr/>
          </p:nvSpPr>
          <p:spPr bwMode="auto">
            <a:xfrm>
              <a:off x="323528" y="3127073"/>
              <a:ext cx="8496944" cy="1007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ct val="20000"/>
                </a:spcBef>
                <a:spcAft>
                  <a:spcPts val="600"/>
                </a:spcAft>
                <a:buFont typeface="Arial" charset="0"/>
                <a:buNone/>
              </a:pPr>
              <a:r>
                <a:rPr lang="en-US" sz="2800" b="1" dirty="0" smtClean="0">
                  <a:solidFill>
                    <a:srgbClr val="444EA2"/>
                  </a:solidFill>
                </a:rPr>
                <a:t>Les </a:t>
              </a:r>
              <a:r>
                <a:rPr lang="en-US" sz="2800" b="1" dirty="0" err="1" smtClean="0">
                  <a:solidFill>
                    <a:srgbClr val="444EA2"/>
                  </a:solidFill>
                </a:rPr>
                <a:t>hommes</a:t>
              </a:r>
              <a:r>
                <a:rPr lang="en-US" sz="2800" b="1" dirty="0" smtClean="0">
                  <a:solidFill>
                    <a:srgbClr val="444EA2"/>
                  </a:solidFill>
                </a:rPr>
                <a:t> et les femmes </a:t>
              </a:r>
              <a:r>
                <a:rPr lang="en-US" sz="2800" b="1" dirty="0" err="1" smtClean="0">
                  <a:solidFill>
                    <a:srgbClr val="444EA2"/>
                  </a:solidFill>
                </a:rPr>
                <a:t>communiquent</a:t>
              </a:r>
              <a:r>
                <a:rPr lang="en-US" sz="2800" b="1" dirty="0" smtClean="0">
                  <a:solidFill>
                    <a:srgbClr val="444EA2"/>
                  </a:solidFill>
                </a:rPr>
                <a:t> </a:t>
              </a:r>
              <a:r>
                <a:rPr lang="en-US" sz="2800" b="1" dirty="0" err="1" smtClean="0">
                  <a:solidFill>
                    <a:srgbClr val="444EA2"/>
                  </a:solidFill>
                </a:rPr>
                <a:t>différemment</a:t>
              </a:r>
              <a:endParaRPr lang="en-US" sz="2800" b="1" dirty="0">
                <a:solidFill>
                  <a:srgbClr val="444EA2"/>
                </a:solidFill>
              </a:endParaRPr>
            </a:p>
          </p:txBody>
        </p:sp>
        <p:sp>
          <p:nvSpPr>
            <p:cNvPr id="51210" name="Content Placeholder 2"/>
            <p:cNvSpPr txBox="1">
              <a:spLocks/>
            </p:cNvSpPr>
            <p:nvPr/>
          </p:nvSpPr>
          <p:spPr bwMode="auto">
            <a:xfrm>
              <a:off x="395536" y="5216676"/>
              <a:ext cx="4039364" cy="2632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spcAft>
                  <a:spcPts val="600"/>
                </a:spcAft>
                <a:buFont typeface="Wingdings" pitchFamily="2" charset="2"/>
                <a:buChar char="Ø"/>
              </a:pPr>
              <a:endParaRPr lang="en-US" sz="2800" dirty="0">
                <a:latin typeface="Palatino Linotype" pitchFamily="18" charset="0"/>
              </a:endParaRPr>
            </a:p>
          </p:txBody>
        </p:sp>
      </p:grp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3668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Palatino Linotype" pitchFamily="18" charset="0"/>
              </a:rPr>
              <a:t>Genre et Communication </a:t>
            </a:r>
            <a:r>
              <a:rPr lang="en-US" sz="3600" b="1" dirty="0" err="1" smtClean="0">
                <a:latin typeface="Palatino Linotype" pitchFamily="18" charset="0"/>
              </a:rPr>
              <a:t>sociale</a:t>
            </a:r>
            <a:endParaRPr lang="en-CA" sz="3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55738"/>
            <a:ext cx="7931224" cy="5141614"/>
          </a:xfrm>
        </p:spPr>
        <p:txBody>
          <a:bodyPr>
            <a:normAutofit/>
          </a:bodyPr>
          <a:lstStyle/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Les </a:t>
            </a:r>
            <a:r>
              <a:rPr lang="en-US" sz="2800" dirty="0" err="1" smtClean="0">
                <a:latin typeface="Palatino Linotype" pitchFamily="18" charset="0"/>
              </a:rPr>
              <a:t>hommes</a:t>
            </a:r>
            <a:r>
              <a:rPr lang="en-US" sz="2800" dirty="0" smtClean="0">
                <a:latin typeface="Palatino Linotype" pitchFamily="18" charset="0"/>
              </a:rPr>
              <a:t> et les femmes se </a:t>
            </a:r>
            <a:r>
              <a:rPr lang="en-US" sz="2800" dirty="0" err="1" smtClean="0">
                <a:latin typeface="Palatino Linotype" pitchFamily="18" charset="0"/>
              </a:rPr>
              <a:t>tournent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davantage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vers</a:t>
            </a:r>
            <a:r>
              <a:rPr lang="en-US" sz="2800" dirty="0" smtClean="0">
                <a:latin typeface="Palatino Linotype" pitchFamily="18" charset="0"/>
              </a:rPr>
              <a:t> les femmes pour se </a:t>
            </a:r>
            <a:r>
              <a:rPr lang="en-US" sz="2800" dirty="0" err="1" smtClean="0">
                <a:latin typeface="Palatino Linotype" pitchFamily="18" charset="0"/>
              </a:rPr>
              <a:t>confier</a:t>
            </a:r>
            <a:endParaRPr lang="en-US" sz="2800" dirty="0" smtClean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Les femmes </a:t>
            </a:r>
            <a:r>
              <a:rPr lang="en-US" sz="2800" dirty="0" err="1" smtClean="0">
                <a:latin typeface="Palatino Linotype" pitchFamily="18" charset="0"/>
              </a:rPr>
              <a:t>ont</a:t>
            </a:r>
            <a:r>
              <a:rPr lang="en-US" sz="2800" dirty="0" smtClean="0">
                <a:latin typeface="Palatino Linotype" pitchFamily="18" charset="0"/>
              </a:rPr>
              <a:t> des 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liens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amicaux</a:t>
            </a:r>
            <a:r>
              <a:rPr lang="en-US" sz="2800" dirty="0" smtClean="0">
                <a:latin typeface="Palatino Linotype" pitchFamily="18" charset="0"/>
              </a:rPr>
              <a:t> et </a:t>
            </a:r>
            <a:r>
              <a:rPr lang="en-US" sz="2800" dirty="0" err="1" smtClean="0">
                <a:latin typeface="Palatino Linotype" pitchFamily="18" charset="0"/>
              </a:rPr>
              <a:t>familiaux</a:t>
            </a:r>
            <a:r>
              <a:rPr lang="en-US" sz="2800" dirty="0" smtClean="0">
                <a:latin typeface="Palatino Linotype" pitchFamily="18" charset="0"/>
              </a:rPr>
              <a:t> plus forts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smtClean="0">
                <a:latin typeface="Palatino Linotype" pitchFamily="18" charset="0"/>
              </a:rPr>
              <a:t>Les femmes </a:t>
            </a:r>
            <a:r>
              <a:rPr lang="en-US" sz="2800" dirty="0" err="1" smtClean="0">
                <a:latin typeface="Palatino Linotype" pitchFamily="18" charset="0"/>
              </a:rPr>
              <a:t>s’intéressent</a:t>
            </a:r>
            <a:r>
              <a:rPr lang="en-US" sz="2800" dirty="0" smtClean="0">
                <a:latin typeface="Palatino Linotype" pitchFamily="18" charset="0"/>
              </a:rPr>
              <a:t> et se </a:t>
            </a:r>
            <a:r>
              <a:rPr lang="en-US" sz="2800" dirty="0" err="1" smtClean="0">
                <a:latin typeface="Palatino Linotype" pitchFamily="18" charset="0"/>
              </a:rPr>
              <a:t>consacrent</a:t>
            </a:r>
            <a:r>
              <a:rPr lang="en-US" sz="2800" dirty="0" smtClean="0">
                <a:latin typeface="Palatino Linotype" pitchFamily="18" charset="0"/>
              </a:rPr>
              <a:t> plus aux </a:t>
            </a:r>
            <a:r>
              <a:rPr lang="en-US" sz="2800" dirty="0" err="1" smtClean="0">
                <a:latin typeface="Palatino Linotype" pitchFamily="18" charset="0"/>
              </a:rPr>
              <a:t>autres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qu’aux</a:t>
            </a:r>
            <a:r>
              <a:rPr lang="en-US" sz="2800" dirty="0" smtClean="0">
                <a:latin typeface="Palatino Linotype" pitchFamily="18" charset="0"/>
              </a:rPr>
              <a:t> choses</a:t>
            </a:r>
            <a:endParaRPr lang="en-US" sz="2800" b="1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792088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Palatino Linotype" pitchFamily="18" charset="0"/>
              </a:rPr>
              <a:t>Genre et </a:t>
            </a:r>
            <a:r>
              <a:rPr lang="en-US" sz="3600" dirty="0" err="1" smtClean="0">
                <a:latin typeface="Palatino Linotype" pitchFamily="18" charset="0"/>
              </a:rPr>
              <a:t>réseau</a:t>
            </a:r>
            <a:r>
              <a:rPr lang="en-US" sz="3600" dirty="0" smtClean="0">
                <a:latin typeface="Palatino Linotype" pitchFamily="18" charset="0"/>
              </a:rPr>
              <a:t> social</a:t>
            </a:r>
            <a:endParaRPr lang="en-CA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Myers9e_fig_4_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36912"/>
            <a:ext cx="750887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Content Placeholder 4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1034008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Estime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 de </a:t>
            </a:r>
            <a:r>
              <a:rPr lang="en-US" sz="2800" b="1" dirty="0" err="1" smtClean="0">
                <a:solidFill>
                  <a:srgbClr val="C00000"/>
                </a:solidFill>
                <a:latin typeface="Palatino Linotype" pitchFamily="18" charset="0"/>
              </a:rPr>
              <a:t>soi</a:t>
            </a:r>
            <a:r>
              <a:rPr lang="en-US" sz="2800" b="1" dirty="0" smtClean="0">
                <a:solidFill>
                  <a:srgbClr val="C00000"/>
                </a:solidFill>
                <a:latin typeface="Palatino Linotype" pitchFamily="18" charset="0"/>
              </a:rPr>
              <a:t>: </a:t>
            </a:r>
            <a:r>
              <a:rPr lang="en-US" sz="2800" dirty="0" smtClean="0">
                <a:latin typeface="Palatino Linotype" pitchFamily="18" charset="0"/>
              </a:rPr>
              <a:t>la </a:t>
            </a:r>
            <a:r>
              <a:rPr lang="en-US" sz="2800" dirty="0" err="1" smtClean="0">
                <a:latin typeface="Palatino Linotype" pitchFamily="18" charset="0"/>
              </a:rPr>
              <a:t>différence</a:t>
            </a:r>
            <a:r>
              <a:rPr lang="en-US" sz="2800" dirty="0" smtClean="0">
                <a:latin typeface="Palatino Linotype" pitchFamily="18" charset="0"/>
              </a:rPr>
              <a:t> entre les </a:t>
            </a:r>
            <a:r>
              <a:rPr lang="en-US" sz="2800" dirty="0" err="1" smtClean="0">
                <a:latin typeface="Palatino Linotype" pitchFamily="18" charset="0"/>
              </a:rPr>
              <a:t>groupes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est</a:t>
            </a:r>
            <a:r>
              <a:rPr lang="en-US" sz="2800" dirty="0" smtClean="0">
                <a:latin typeface="Palatino Linotype" pitchFamily="18" charset="0"/>
              </a:rPr>
              <a:t> petite </a:t>
            </a:r>
            <a:r>
              <a:rPr lang="en-US" sz="2800" dirty="0" err="1" smtClean="0">
                <a:latin typeface="Palatino Linotype" pitchFamily="18" charset="0"/>
              </a:rPr>
              <a:t>comparativement</a:t>
            </a:r>
            <a:r>
              <a:rPr lang="en-US" sz="2800" dirty="0" smtClean="0">
                <a:latin typeface="Palatino Linotype" pitchFamily="18" charset="0"/>
              </a:rPr>
              <a:t> à la </a:t>
            </a:r>
            <a:r>
              <a:rPr lang="en-US" sz="2800" dirty="0" err="1" smtClean="0">
                <a:latin typeface="Palatino Linotype" pitchFamily="18" charset="0"/>
              </a:rPr>
              <a:t>différence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intragroupe</a:t>
            </a:r>
            <a:endParaRPr lang="en-US" sz="2800" dirty="0" smtClean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852936"/>
            <a:ext cx="169168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b="1" dirty="0" err="1" smtClean="0"/>
              <a:t>Nombre</a:t>
            </a:r>
            <a:r>
              <a:rPr lang="en-CA" b="1" dirty="0" smtClean="0"/>
              <a:t> de </a:t>
            </a:r>
            <a:r>
              <a:rPr lang="en-CA" b="1" dirty="0" err="1" smtClean="0"/>
              <a:t>personnes</a:t>
            </a:r>
            <a:endParaRPr lang="en-CA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3212976"/>
            <a:ext cx="1087157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600" b="1" dirty="0" err="1" smtClean="0"/>
              <a:t>Hommes</a:t>
            </a:r>
            <a:endParaRPr lang="en-CA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48264" y="2852936"/>
            <a:ext cx="104387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Femmes</a:t>
            </a:r>
            <a:endParaRPr lang="en-CA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707904" y="6488668"/>
            <a:ext cx="275107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b="1" dirty="0" err="1" smtClean="0"/>
              <a:t>Résultat</a:t>
            </a:r>
            <a:r>
              <a:rPr lang="en-CA" b="1" dirty="0" smtClean="0"/>
              <a:t> </a:t>
            </a:r>
            <a:r>
              <a:rPr lang="en-CA" b="1" dirty="0" err="1" smtClean="0"/>
              <a:t>estime</a:t>
            </a:r>
            <a:r>
              <a:rPr lang="en-CA" b="1" dirty="0" smtClean="0"/>
              <a:t> de </a:t>
            </a:r>
            <a:r>
              <a:rPr lang="en-CA" b="1" dirty="0" err="1" smtClean="0"/>
              <a:t>soi</a:t>
            </a:r>
            <a:endParaRPr lang="en-CA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691680" y="6237312"/>
            <a:ext cx="121539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b="1" dirty="0" err="1" smtClean="0"/>
              <a:t>Faible</a:t>
            </a:r>
            <a:r>
              <a:rPr lang="en-CA" b="1" dirty="0" smtClean="0"/>
              <a:t>     </a:t>
            </a:r>
            <a:endParaRPr lang="en-CA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732240" y="6237312"/>
            <a:ext cx="141096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b="1" dirty="0" err="1" smtClean="0"/>
              <a:t>Élevé</a:t>
            </a:r>
            <a:r>
              <a:rPr lang="en-CA" b="1" dirty="0" smtClean="0"/>
              <a:t>         </a:t>
            </a:r>
            <a:endParaRPr lang="en-CA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5048" y="40466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  <a:latin typeface="Palatino Linotype" pitchFamily="18" charset="0"/>
              </a:rPr>
              <a:t>Différences</a:t>
            </a:r>
            <a:r>
              <a:rPr lang="en-US" sz="3600" b="1" dirty="0" smtClean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  <a:latin typeface="Palatino Linotype" pitchFamily="18" charset="0"/>
              </a:rPr>
              <a:t>hommes</a:t>
            </a:r>
            <a:r>
              <a:rPr lang="en-US" sz="3600" b="1" dirty="0" smtClean="0">
                <a:solidFill>
                  <a:schemeClr val="tx2"/>
                </a:solidFill>
                <a:latin typeface="Palatino Linotype" pitchFamily="18" charset="0"/>
              </a:rPr>
              <a:t> et femmes :</a:t>
            </a:r>
          </a:p>
          <a:p>
            <a:r>
              <a:rPr lang="en-US" sz="3600" b="1" dirty="0" smtClean="0">
                <a:solidFill>
                  <a:srgbClr val="C00000"/>
                </a:solidFill>
                <a:latin typeface="Palatino Linotype" pitchFamily="18" charset="0"/>
              </a:rPr>
              <a:t> en perspective…</a:t>
            </a:r>
            <a:endParaRPr lang="en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04664"/>
            <a:ext cx="8208912" cy="144016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partie de l’Inné</a:t>
            </a:r>
            <a:endParaRPr lang="en-US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pic>
        <p:nvPicPr>
          <p:cNvPr id="1566726" name="Picture 6" descr="I11-35-Y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76056" y="3356992"/>
            <a:ext cx="3810000" cy="3263900"/>
          </a:xfrm>
          <a:noFill/>
          <a:ln/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60130-3082-4CE2-97FE-91F53C0FB39A}" type="slidenum">
              <a:rPr lang="en-US"/>
              <a:pPr/>
              <a:t>48</a:t>
            </a:fld>
            <a:endParaRPr lang="en-US"/>
          </a:p>
        </p:txBody>
      </p:sp>
      <p:sp>
        <p:nvSpPr>
          <p:cNvPr id="1566723" name="Rectangle 3"/>
          <p:cNvSpPr>
            <a:spLocks noChangeArrowheads="1"/>
          </p:cNvSpPr>
          <p:nvPr/>
        </p:nvSpPr>
        <p:spPr bwMode="auto">
          <a:xfrm>
            <a:off x="0" y="2276872"/>
            <a:ext cx="861060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Caractères sexuels Innés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smtClean="0">
                <a:latin typeface="Palatino Linotype" pitchFamily="18" charset="0"/>
              </a:rPr>
              <a:t>Le </a:t>
            </a:r>
            <a:r>
              <a:rPr lang="en-US" sz="2800" dirty="0" err="1" smtClean="0">
                <a:latin typeface="Palatino Linotype" pitchFamily="18" charset="0"/>
              </a:rPr>
              <a:t>sexe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biologique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est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déterminée</a:t>
            </a:r>
            <a:r>
              <a:rPr lang="en-US" sz="2800" dirty="0" smtClean="0">
                <a:latin typeface="Palatino Linotype" pitchFamily="18" charset="0"/>
              </a:rPr>
              <a:t> par la 23 </a:t>
            </a:r>
            <a:r>
              <a:rPr lang="en-US" sz="2800" dirty="0" err="1" smtClean="0">
                <a:latin typeface="Palatino Linotype" pitchFamily="18" charset="0"/>
              </a:rPr>
              <a:t>ième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paire</a:t>
            </a:r>
            <a:r>
              <a:rPr lang="en-US" sz="2800" dirty="0" smtClean="0">
                <a:latin typeface="Palatino Linotype" pitchFamily="18" charset="0"/>
              </a:rPr>
              <a:t> de chromosomes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6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 smtClean="0">
                <a:latin typeface="Palatino Linotype" pitchFamily="18" charset="0"/>
              </a:rPr>
              <a:t>Si XX = </a:t>
            </a:r>
            <a:r>
              <a:rPr lang="en-US" sz="3200" dirty="0" err="1" smtClean="0">
                <a:latin typeface="Palatino Linotype" pitchFamily="18" charset="0"/>
              </a:rPr>
              <a:t>femelle</a:t>
            </a:r>
            <a:endParaRPr lang="en-US" sz="3200" dirty="0" smtClean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 smtClean="0">
                <a:latin typeface="Palatino Linotype" pitchFamily="18" charset="0"/>
              </a:rPr>
              <a:t>Si XY = </a:t>
            </a:r>
            <a:r>
              <a:rPr lang="en-US" sz="3200" dirty="0" err="1" smtClean="0">
                <a:latin typeface="Palatino Linotype" pitchFamily="18" charset="0"/>
              </a:rPr>
              <a:t>mâle</a:t>
            </a:r>
            <a:endParaRPr lang="en-US" sz="3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part de l’Inné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24936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Développement prénatal</a:t>
            </a:r>
          </a:p>
          <a:p>
            <a:pPr lvl="1"/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Chromosome Y </a:t>
            </a:r>
            <a:r>
              <a:rPr lang="fr-CA" sz="2800" dirty="0" smtClean="0">
                <a:latin typeface="Palatino Linotype" pitchFamily="18" charset="0"/>
              </a:rPr>
              <a:t>déclenche la production des testicules et de la </a:t>
            </a: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testostérone</a:t>
            </a:r>
            <a:r>
              <a:rPr lang="fr-CA" sz="2800" dirty="0" smtClean="0">
                <a:latin typeface="Palatino Linotype" pitchFamily="18" charset="0"/>
              </a:rPr>
              <a:t> vers la 7 </a:t>
            </a:r>
            <a:r>
              <a:rPr lang="fr-CA" sz="2800" dirty="0" err="1" smtClean="0">
                <a:latin typeface="Palatino Linotype" pitchFamily="18" charset="0"/>
              </a:rPr>
              <a:t>ième</a:t>
            </a:r>
            <a:r>
              <a:rPr lang="fr-CA" sz="2800" dirty="0" smtClean="0">
                <a:latin typeface="Palatino Linotype" pitchFamily="18" charset="0"/>
              </a:rPr>
              <a:t> semaine</a:t>
            </a:r>
          </a:p>
          <a:p>
            <a:pPr lvl="1"/>
            <a:r>
              <a:rPr lang="fr-CA" sz="2800" i="1" u="sng" dirty="0" smtClean="0">
                <a:solidFill>
                  <a:schemeClr val="accent1"/>
                </a:solidFill>
                <a:latin typeface="Palatino Linotype" pitchFamily="18" charset="0"/>
              </a:rPr>
              <a:t>Hormones</a:t>
            </a:r>
            <a:r>
              <a:rPr lang="fr-CA" sz="2800" dirty="0" smtClean="0">
                <a:latin typeface="Palatino Linotype" pitchFamily="18" charset="0"/>
              </a:rPr>
              <a:t> influences le développement du cerveau vers le 4-5 </a:t>
            </a:r>
            <a:r>
              <a:rPr lang="fr-CA" sz="2800" dirty="0" err="1" smtClean="0">
                <a:latin typeface="Palatino Linotype" pitchFamily="18" charset="0"/>
              </a:rPr>
              <a:t>ièmes</a:t>
            </a:r>
            <a:r>
              <a:rPr lang="fr-CA" sz="2800" dirty="0" smtClean="0">
                <a:latin typeface="Palatino Linotype" pitchFamily="18" charset="0"/>
              </a:rPr>
              <a:t> mois</a:t>
            </a:r>
          </a:p>
          <a:p>
            <a:pPr marL="393192" lvl="1" indent="0">
              <a:buNone/>
            </a:pPr>
            <a:endParaRPr lang="fr-CA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part de l’Inné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24936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Développement sexuel des adolescents</a:t>
            </a:r>
          </a:p>
          <a:p>
            <a:pPr marL="393192" lvl="1" indent="0">
              <a:buNone/>
            </a:pP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Puberté</a:t>
            </a:r>
            <a:r>
              <a:rPr lang="fr-CA" sz="2800" dirty="0" smtClean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fr-CA" sz="2800" dirty="0" smtClean="0">
                <a:latin typeface="Palatino Linotype" pitchFamily="18" charset="0"/>
              </a:rPr>
              <a:t>: période de maturation sexuelle quand un sujet devient capable de se reproduire</a:t>
            </a:r>
          </a:p>
          <a:p>
            <a:pPr marL="393192" lvl="1" indent="0">
              <a:buNone/>
            </a:pPr>
            <a:endParaRPr lang="fr-CA" sz="2800" dirty="0">
              <a:latin typeface="Palatino Linotype" pitchFamily="18" charset="0"/>
            </a:endParaRPr>
          </a:p>
          <a:p>
            <a:pPr marL="393192" lvl="1" indent="0">
              <a:buNone/>
            </a:pPr>
            <a:r>
              <a:rPr lang="fr-CA" sz="2800" b="1" u="sng" dirty="0" smtClean="0">
                <a:latin typeface="Palatino Linotype" pitchFamily="18" charset="0"/>
              </a:rPr>
              <a:t>Caractères sexuels primaires </a:t>
            </a:r>
            <a:endParaRPr lang="fr-CA" sz="2800" b="1" u="sng" dirty="0" smtClean="0">
              <a:latin typeface="Palatino Linotype" pitchFamily="18" charset="0"/>
            </a:endParaRPr>
          </a:p>
          <a:p>
            <a:pPr marL="393192" lvl="1" indent="0">
              <a:buNone/>
            </a:pPr>
            <a:r>
              <a:rPr lang="fr-CA" sz="2800" b="1" u="sng" dirty="0" smtClean="0">
                <a:latin typeface="Palatino Linotype" pitchFamily="18" charset="0"/>
              </a:rPr>
              <a:t>Caractères </a:t>
            </a:r>
            <a:r>
              <a:rPr lang="fr-CA" sz="2800" b="1" u="sng" dirty="0">
                <a:latin typeface="Palatino Linotype" pitchFamily="18" charset="0"/>
              </a:rPr>
              <a:t>sexuels </a:t>
            </a:r>
            <a:r>
              <a:rPr lang="fr-CA" sz="2800" b="1" u="sng" dirty="0" smtClean="0">
                <a:latin typeface="Palatino Linotype" pitchFamily="18" charset="0"/>
              </a:rPr>
              <a:t>secondaires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32297760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part de l’Inné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24936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 smtClean="0">
                <a:solidFill>
                  <a:schemeClr val="accent1"/>
                </a:solidFill>
                <a:latin typeface="Palatino Linotype" pitchFamily="18" charset="0"/>
              </a:rPr>
              <a:t>Variations de développement sexuel</a:t>
            </a:r>
          </a:p>
          <a:p>
            <a:pPr marL="393192" lvl="1" indent="0">
              <a:buNone/>
            </a:pPr>
            <a:r>
              <a:rPr lang="fr-CA" sz="2800" b="1" dirty="0" smtClean="0">
                <a:solidFill>
                  <a:srgbClr val="C00000"/>
                </a:solidFill>
                <a:latin typeface="Palatino Linotype" pitchFamily="18" charset="0"/>
              </a:rPr>
              <a:t>Trouble du développement sexuel</a:t>
            </a:r>
            <a:r>
              <a:rPr lang="fr-CA" sz="2800" dirty="0" smtClean="0">
                <a:latin typeface="Palatino Linotype" pitchFamily="18" charset="0"/>
              </a:rPr>
              <a:t>: maladie congénitale due à un nombre aberrant de chromosomes sexuels ayant des répercussions anatomiques</a:t>
            </a:r>
          </a:p>
          <a:p>
            <a:pPr marL="393192" lvl="1" indent="0">
              <a:buNone/>
            </a:pPr>
            <a:endParaRPr lang="fr-CA" sz="2800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2648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720" y="692696"/>
            <a:ext cx="8435280" cy="108012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b="1" dirty="0" smtClean="0">
                <a:solidFill>
                  <a:srgbClr val="C00000"/>
                </a:solidFill>
                <a:latin typeface="Palatino Linotype" pitchFamily="18" charset="0"/>
              </a:rPr>
              <a:t>La part de l’Acquis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060848"/>
            <a:ext cx="8568952" cy="3168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800" dirty="0" smtClean="0">
                <a:solidFill>
                  <a:schemeClr val="accent1"/>
                </a:solidFill>
                <a:latin typeface="Palatino Linotype" pitchFamily="18" charset="0"/>
              </a:rPr>
              <a:t>Caractères sexuels acquis</a:t>
            </a:r>
          </a:p>
          <a:p>
            <a:pPr>
              <a:buNone/>
            </a:pPr>
            <a:r>
              <a:rPr lang="fr-CA" sz="3000" dirty="0" smtClean="0">
                <a:latin typeface="Palatino Linotype" pitchFamily="18" charset="0"/>
              </a:rPr>
              <a:t>Le genre est aussi construit socialement:</a:t>
            </a:r>
            <a:endParaRPr lang="fr-CA" sz="3000" dirty="0" smtClean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000" i="1" u="sng" dirty="0" smtClean="0">
                <a:solidFill>
                  <a:schemeClr val="accent1"/>
                </a:solidFill>
                <a:latin typeface="Palatino Linotype" pitchFamily="18" charset="0"/>
              </a:rPr>
              <a:t>Rôles</a:t>
            </a:r>
            <a:r>
              <a:rPr lang="fr-CA" sz="3000" dirty="0" smtClean="0">
                <a:latin typeface="Palatino Linotype" pitchFamily="18" charset="0"/>
              </a:rPr>
              <a:t> sexués</a:t>
            </a:r>
          </a:p>
          <a:p>
            <a:pPr lvl="1">
              <a:buFont typeface="Wingdings" pitchFamily="2" charset="2"/>
              <a:buChar char="Ø"/>
            </a:pPr>
            <a:r>
              <a:rPr lang="fr-CA" sz="3000" i="1" u="sng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Média</a:t>
            </a:r>
            <a:r>
              <a:rPr lang="fr-CA" sz="3000" dirty="0" smtClean="0">
                <a:latin typeface="Palatino Linotype" pitchFamily="18" charset="0"/>
              </a:rPr>
              <a:t> et stéréotypes</a:t>
            </a:r>
          </a:p>
          <a:p>
            <a:pPr lvl="1">
              <a:buNone/>
            </a:pPr>
            <a:endParaRPr lang="fr-CA" sz="2200" dirty="0" smtClean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908720"/>
            <a:ext cx="8435280" cy="9361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Via l’identité de genre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348880"/>
            <a:ext cx="8640960" cy="45091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3200" b="1" dirty="0" smtClean="0">
                <a:solidFill>
                  <a:schemeClr val="accent1"/>
                </a:solidFill>
                <a:latin typeface="Palatino Linotype" pitchFamily="18" charset="0"/>
              </a:rPr>
              <a:t>Identité de genre:</a:t>
            </a:r>
          </a:p>
          <a:p>
            <a:pPr>
              <a:buNone/>
            </a:pPr>
            <a:r>
              <a:rPr lang="fr-CA" sz="2800" dirty="0" smtClean="0">
                <a:latin typeface="Palatino Linotype" pitchFamily="18" charset="0"/>
              </a:rPr>
              <a:t>Sentiment d’être un homme, une femme ou une combinaison des deux</a:t>
            </a:r>
          </a:p>
          <a:p>
            <a:pPr>
              <a:buNone/>
            </a:pPr>
            <a:r>
              <a:rPr lang="fr-CA" sz="2800" u="sng" dirty="0" smtClean="0">
                <a:latin typeface="Palatino Linotype" pitchFamily="18" charset="0"/>
              </a:rPr>
              <a:t>Acquise via</a:t>
            </a:r>
            <a:r>
              <a:rPr lang="fr-CA" sz="2800" dirty="0" smtClean="0">
                <a:latin typeface="Palatino Linotype" pitchFamily="18" charset="0"/>
              </a:rPr>
              <a:t>:</a:t>
            </a:r>
          </a:p>
          <a:p>
            <a:pPr lvl="2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Théorie de l’apprentissage sociale</a:t>
            </a:r>
          </a:p>
          <a:p>
            <a:pPr lvl="2">
              <a:buFont typeface="Wingdings" pitchFamily="2" charset="2"/>
              <a:buChar char="Ø"/>
            </a:pPr>
            <a:r>
              <a:rPr lang="fr-CA" sz="2800" dirty="0" smtClean="0">
                <a:latin typeface="Palatino Linotype" pitchFamily="18" charset="0"/>
              </a:rPr>
              <a:t>Schémas de genre</a:t>
            </a:r>
          </a:p>
          <a:p>
            <a:pPr lvl="2"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936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720" y="764704"/>
            <a:ext cx="8435280" cy="936104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Palatino Linotype" pitchFamily="18" charset="0"/>
              </a:rPr>
              <a:t>Développement du genre</a:t>
            </a:r>
            <a:br>
              <a:rPr lang="fr-CA" sz="3600" dirty="0" smtClean="0">
                <a:latin typeface="Palatino Linotype" pitchFamily="18" charset="0"/>
              </a:rPr>
            </a:br>
            <a:r>
              <a:rPr lang="fr-CA" sz="3600" dirty="0" smtClean="0">
                <a:latin typeface="Palatino Linotype" pitchFamily="18" charset="0"/>
              </a:rPr>
              <a:t>Via l’identité de genre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60848"/>
            <a:ext cx="8640960" cy="3933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Androgynie</a:t>
            </a:r>
            <a:endParaRPr lang="fr-CA" sz="3200" dirty="0">
              <a:solidFill>
                <a:srgbClr val="C00000"/>
              </a:solidFill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2800" dirty="0" smtClean="0">
                <a:latin typeface="Palatino Linotype" pitchFamily="18" charset="0"/>
              </a:rPr>
              <a:t>État associant des caractéristiques psychologiques masculines et féminines</a:t>
            </a:r>
          </a:p>
          <a:p>
            <a:pPr marL="0" indent="0">
              <a:buNone/>
            </a:pPr>
            <a:endParaRPr lang="fr-CA" sz="2800" dirty="0" smtClean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3200" b="1" dirty="0" smtClean="0">
                <a:solidFill>
                  <a:srgbClr val="C00000"/>
                </a:solidFill>
                <a:latin typeface="Palatino Linotype" pitchFamily="18" charset="0"/>
              </a:rPr>
              <a:t>Transgenre</a:t>
            </a:r>
          </a:p>
          <a:p>
            <a:pPr marL="0" indent="0">
              <a:buNone/>
            </a:pPr>
            <a:r>
              <a:rPr lang="fr-CA" sz="2800" dirty="0" smtClean="0">
                <a:latin typeface="Palatino Linotype" pitchFamily="18" charset="0"/>
              </a:rPr>
              <a:t>Personnes dont l’identité de genre ou son expression diffère de celle associée au sexe de naissance</a:t>
            </a:r>
          </a:p>
          <a:p>
            <a:endParaRPr lang="en-CA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Approche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biopsychosociale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 du </a:t>
            </a:r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développement</a:t>
            </a:r>
            <a:endParaRPr lang="en-US" sz="3600" dirty="0" smtClean="0">
              <a:solidFill>
                <a:schemeClr val="accent2">
                  <a:lumMod val="75000"/>
                </a:schemeClr>
              </a:solidFill>
              <a:latin typeface="Palatino Linotype" pitchFamily="18" charset="0"/>
            </a:endParaRPr>
          </a:p>
        </p:txBody>
      </p:sp>
      <p:pic>
        <p:nvPicPr>
          <p:cNvPr id="58371" name="Picture 4" descr="Myers9e_fig_4_0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6863" y="1628800"/>
            <a:ext cx="8691562" cy="4848200"/>
          </a:xfrm>
        </p:spPr>
      </p:pic>
      <p:sp>
        <p:nvSpPr>
          <p:cNvPr id="4" name="TextBox 3"/>
          <p:cNvSpPr txBox="1"/>
          <p:nvPr/>
        </p:nvSpPr>
        <p:spPr>
          <a:xfrm>
            <a:off x="0" y="1556792"/>
            <a:ext cx="4716016" cy="190821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Palatino Linotype" pitchFamily="18" charset="0"/>
              </a:rPr>
              <a:t>Influences </a:t>
            </a:r>
            <a:r>
              <a:rPr lang="en-CA" b="1" dirty="0" err="1" smtClean="0">
                <a:latin typeface="Palatino Linotype" pitchFamily="18" charset="0"/>
              </a:rPr>
              <a:t>biologiques</a:t>
            </a:r>
            <a:endParaRPr lang="en-CA" b="1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err="1" smtClean="0">
                <a:latin typeface="Palatino Linotype" pitchFamily="18" charset="0"/>
              </a:rPr>
              <a:t>Génome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humain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commun</a:t>
            </a:r>
            <a:endParaRPr lang="en-CA" sz="20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smtClean="0">
                <a:latin typeface="Palatino Linotype" pitchFamily="18" charset="0"/>
              </a:rPr>
              <a:t>Variations </a:t>
            </a:r>
            <a:r>
              <a:rPr lang="en-CA" sz="2000" dirty="0" err="1" smtClean="0">
                <a:latin typeface="Palatino Linotype" pitchFamily="18" charset="0"/>
              </a:rPr>
              <a:t>génétiques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individuelles</a:t>
            </a:r>
            <a:endParaRPr lang="en-CA" sz="20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err="1" smtClean="0">
                <a:latin typeface="Palatino Linotype" pitchFamily="18" charset="0"/>
              </a:rPr>
              <a:t>Environnement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prénatal</a:t>
            </a:r>
            <a:endParaRPr lang="en-CA" sz="2000" dirty="0" smtClean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err="1" smtClean="0">
                <a:latin typeface="Palatino Linotype" pitchFamily="18" charset="0"/>
              </a:rPr>
              <a:t>Gênes</a:t>
            </a:r>
            <a:r>
              <a:rPr lang="en-CA" sz="2000" dirty="0" smtClean="0">
                <a:latin typeface="Palatino Linotype" pitchFamily="18" charset="0"/>
              </a:rPr>
              <a:t>, hormones et </a:t>
            </a:r>
            <a:r>
              <a:rPr lang="en-CA" sz="2000" dirty="0" err="1" smtClean="0">
                <a:latin typeface="Palatino Linotype" pitchFamily="18" charset="0"/>
              </a:rPr>
              <a:t>physiologie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liés</a:t>
            </a:r>
            <a:r>
              <a:rPr lang="en-CA" sz="2000" dirty="0" smtClean="0">
                <a:latin typeface="Palatino Linotype" pitchFamily="18" charset="0"/>
              </a:rPr>
              <a:t> au </a:t>
            </a:r>
            <a:r>
              <a:rPr lang="en-CA" sz="2000" dirty="0" err="1" smtClean="0">
                <a:latin typeface="Palatino Linotype" pitchFamily="18" charset="0"/>
              </a:rPr>
              <a:t>sexe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6017" y="1196752"/>
            <a:ext cx="4427984" cy="2246769"/>
          </a:xfrm>
          <a:prstGeom prst="rect">
            <a:avLst/>
          </a:prstGeom>
          <a:solidFill>
            <a:srgbClr val="D6D1D9"/>
          </a:solidFill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latin typeface="Palatino Linotype" pitchFamily="18" charset="0"/>
              </a:rPr>
              <a:t>Influences </a:t>
            </a:r>
            <a:r>
              <a:rPr lang="en-CA" sz="2000" b="1" dirty="0" err="1" smtClean="0">
                <a:latin typeface="Palatino Linotype" pitchFamily="18" charset="0"/>
              </a:rPr>
              <a:t>psychologiques</a:t>
            </a:r>
            <a:endParaRPr lang="en-CA" sz="2000" b="1" dirty="0" smtClean="0">
              <a:latin typeface="Palatino Linotype" pitchFamily="18" charset="0"/>
            </a:endParaRPr>
          </a:p>
          <a:p>
            <a:r>
              <a:rPr lang="en-CA" sz="2000" dirty="0" smtClean="0">
                <a:latin typeface="Palatino Linotype" pitchFamily="18" charset="0"/>
              </a:rPr>
              <a:t>Interaction </a:t>
            </a:r>
            <a:r>
              <a:rPr lang="en-CA" sz="2000" dirty="0" err="1" smtClean="0">
                <a:latin typeface="Palatino Linotype" pitchFamily="18" charset="0"/>
              </a:rPr>
              <a:t>gênes</a:t>
            </a:r>
            <a:r>
              <a:rPr lang="en-CA" sz="2000" dirty="0" smtClean="0">
                <a:latin typeface="Palatino Linotype" pitchFamily="18" charset="0"/>
              </a:rPr>
              <a:t>/</a:t>
            </a:r>
            <a:r>
              <a:rPr lang="en-CA" sz="2000" dirty="0" err="1" smtClean="0">
                <a:latin typeface="Palatino Linotype" pitchFamily="18" charset="0"/>
              </a:rPr>
              <a:t>environnement</a:t>
            </a:r>
            <a:endParaRPr lang="en-CA" sz="2000" dirty="0" smtClean="0">
              <a:latin typeface="Palatino Linotype" pitchFamily="18" charset="0"/>
            </a:endParaRPr>
          </a:p>
          <a:p>
            <a:r>
              <a:rPr lang="en-CA" sz="2000" dirty="0" err="1" smtClean="0">
                <a:latin typeface="Palatino Linotype" pitchFamily="18" charset="0"/>
              </a:rPr>
              <a:t>Effet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neurologique</a:t>
            </a:r>
            <a:r>
              <a:rPr lang="en-CA" sz="2000" dirty="0" smtClean="0">
                <a:latin typeface="Palatino Linotype" pitchFamily="18" charset="0"/>
              </a:rPr>
              <a:t> des premières </a:t>
            </a:r>
            <a:r>
              <a:rPr lang="en-CA" sz="2000" dirty="0" err="1" smtClean="0">
                <a:latin typeface="Palatino Linotype" pitchFamily="18" charset="0"/>
              </a:rPr>
              <a:t>expériences</a:t>
            </a:r>
            <a:endParaRPr lang="en-CA" sz="2000" dirty="0" smtClean="0">
              <a:latin typeface="Palatino Linotype" pitchFamily="18" charset="0"/>
            </a:endParaRPr>
          </a:p>
          <a:p>
            <a:r>
              <a:rPr lang="en-CA" sz="2000" dirty="0" err="1" smtClean="0">
                <a:latin typeface="Palatino Linotype" pitchFamily="18" charset="0"/>
              </a:rPr>
              <a:t>Réponse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provoqué</a:t>
            </a:r>
            <a:r>
              <a:rPr lang="en-CA" sz="2000" dirty="0" smtClean="0">
                <a:latin typeface="Palatino Linotype" pitchFamily="18" charset="0"/>
              </a:rPr>
              <a:t> par </a:t>
            </a:r>
            <a:r>
              <a:rPr lang="en-CA" sz="2000" dirty="0" err="1" smtClean="0">
                <a:latin typeface="Palatino Linotype" pitchFamily="18" charset="0"/>
              </a:rPr>
              <a:t>notre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propre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tempérament</a:t>
            </a:r>
            <a:r>
              <a:rPr lang="en-CA" sz="2000" dirty="0" smtClean="0">
                <a:latin typeface="Palatino Linotype" pitchFamily="18" charset="0"/>
              </a:rPr>
              <a:t>, </a:t>
            </a:r>
            <a:r>
              <a:rPr lang="en-CA" sz="2000" dirty="0" err="1" smtClean="0">
                <a:latin typeface="Palatino Linotype" pitchFamily="18" charset="0"/>
              </a:rPr>
              <a:t>sexe</a:t>
            </a:r>
            <a:r>
              <a:rPr lang="en-CA" sz="2000" dirty="0" smtClean="0">
                <a:latin typeface="Palatino Linotype" pitchFamily="18" charset="0"/>
              </a:rPr>
              <a:t>, etc.</a:t>
            </a:r>
          </a:p>
          <a:p>
            <a:r>
              <a:rPr lang="en-CA" sz="2000" dirty="0" err="1" smtClean="0">
                <a:latin typeface="Palatino Linotype" pitchFamily="18" charset="0"/>
              </a:rPr>
              <a:t>Croyances</a:t>
            </a:r>
            <a:r>
              <a:rPr lang="en-CA" sz="2000" dirty="0" smtClean="0">
                <a:latin typeface="Palatino Linotype" pitchFamily="18" charset="0"/>
              </a:rPr>
              <a:t>, sentiments et </a:t>
            </a:r>
            <a:r>
              <a:rPr lang="en-CA" sz="2000" dirty="0" err="1" smtClean="0">
                <a:latin typeface="Palatino Linotype" pitchFamily="18" charset="0"/>
              </a:rPr>
              <a:t>attentes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5013176"/>
            <a:ext cx="4692503" cy="1631216"/>
          </a:xfrm>
          <a:prstGeom prst="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latin typeface="Palatino Linotype" pitchFamily="18" charset="0"/>
              </a:rPr>
              <a:t>Influences </a:t>
            </a:r>
            <a:r>
              <a:rPr lang="en-CA" sz="2000" b="1" dirty="0" err="1" smtClean="0">
                <a:latin typeface="Palatino Linotype" pitchFamily="18" charset="0"/>
              </a:rPr>
              <a:t>socioculturelles</a:t>
            </a:r>
            <a:endParaRPr lang="en-CA" sz="2000" b="1" dirty="0" smtClean="0">
              <a:latin typeface="Palatino Linotype" pitchFamily="18" charset="0"/>
            </a:endParaRPr>
          </a:p>
          <a:p>
            <a:r>
              <a:rPr lang="en-CA" sz="2000" dirty="0" smtClean="0">
                <a:latin typeface="Palatino Linotype" pitchFamily="18" charset="0"/>
              </a:rPr>
              <a:t>Influences </a:t>
            </a:r>
            <a:r>
              <a:rPr lang="en-CA" sz="2000" dirty="0" err="1" smtClean="0">
                <a:latin typeface="Palatino Linotype" pitchFamily="18" charset="0"/>
              </a:rPr>
              <a:t>parentales</a:t>
            </a:r>
            <a:endParaRPr lang="en-CA" sz="2000" dirty="0" smtClean="0">
              <a:latin typeface="Palatino Linotype" pitchFamily="18" charset="0"/>
            </a:endParaRPr>
          </a:p>
          <a:p>
            <a:r>
              <a:rPr lang="en-CA" sz="2000" dirty="0" smtClean="0">
                <a:latin typeface="Palatino Linotype" pitchFamily="18" charset="0"/>
              </a:rPr>
              <a:t>Influences des pairs</a:t>
            </a:r>
          </a:p>
          <a:p>
            <a:r>
              <a:rPr lang="en-CA" sz="2000" dirty="0" err="1" smtClean="0">
                <a:latin typeface="Palatino Linotype" pitchFamily="18" charset="0"/>
              </a:rPr>
              <a:t>Individualisme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ou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collectivisme</a:t>
            </a:r>
            <a:endParaRPr lang="en-CA" sz="2000" dirty="0" smtClean="0">
              <a:latin typeface="Palatino Linotype" pitchFamily="18" charset="0"/>
            </a:endParaRPr>
          </a:p>
          <a:p>
            <a:r>
              <a:rPr lang="en-CA" sz="2000" dirty="0" err="1" smtClean="0">
                <a:latin typeface="Palatino Linotype" pitchFamily="18" charset="0"/>
              </a:rPr>
              <a:t>Normes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sexuelles</a:t>
            </a:r>
            <a:r>
              <a:rPr lang="en-CA" sz="2000" dirty="0" smtClean="0">
                <a:latin typeface="Palatino Linotype" pitchFamily="18" charset="0"/>
              </a:rPr>
              <a:t> </a:t>
            </a:r>
            <a:r>
              <a:rPr lang="en-CA" sz="2000" dirty="0" err="1" smtClean="0">
                <a:latin typeface="Palatino Linotype" pitchFamily="18" charset="0"/>
              </a:rPr>
              <a:t>culturelles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1920" y="3573016"/>
            <a:ext cx="165618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600" dirty="0" err="1" smtClean="0">
                <a:solidFill>
                  <a:schemeClr val="accent5">
                    <a:lumMod val="50000"/>
                  </a:schemeClr>
                </a:solidFill>
              </a:rPr>
              <a:t>Développement</a:t>
            </a:r>
            <a:r>
              <a:rPr lang="en-CA" sz="1600" dirty="0" smtClean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CA" sz="1600" dirty="0" err="1" smtClean="0">
                <a:solidFill>
                  <a:schemeClr val="accent5">
                    <a:lumMod val="50000"/>
                  </a:schemeClr>
                </a:solidFill>
              </a:rPr>
              <a:t>l’individu</a:t>
            </a:r>
            <a:endParaRPr lang="en-CA" sz="16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en-CA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1382</Words>
  <Application>Microsoft Office PowerPoint</Application>
  <PresentationFormat>On-screen Show (4:3)</PresentationFormat>
  <Paragraphs>408</Paragraphs>
  <Slides>55</Slides>
  <Notes>52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Flow</vt:lpstr>
      <vt:lpstr>L’inné, l’acquis et la diversité humaine</vt:lpstr>
      <vt:lpstr>La diversité humaine</vt:lpstr>
      <vt:lpstr>La génétique du comportement :</vt:lpstr>
      <vt:lpstr>La génétique: Les constituants de base de l’humain</vt:lpstr>
      <vt:lpstr>Les constituants de base de l’humain: </vt:lpstr>
      <vt:lpstr>Les constituants de base de l’humain: </vt:lpstr>
      <vt:lpstr>Les constituants de base de l’humain: </vt:lpstr>
      <vt:lpstr>L’environnement</vt:lpstr>
      <vt:lpstr>Comment pouvons-nous étudier l’influence de l’acquis (environnement) vs. l’inné (génétique)?</vt:lpstr>
      <vt:lpstr>Études de jumeaux</vt:lpstr>
      <vt:lpstr>Études de jumeaux</vt:lpstr>
      <vt:lpstr>Études de jumeaux :  Séparés à la naissance</vt:lpstr>
      <vt:lpstr>Études d’adoption</vt:lpstr>
      <vt:lpstr>Études d’adoption :  La personnalité</vt:lpstr>
      <vt:lpstr>Études d’adoption :  La personnalité</vt:lpstr>
      <vt:lpstr>Études d’adoption</vt:lpstr>
      <vt:lpstr>Études d’adoption: L’impact des pratiques parentales</vt:lpstr>
      <vt:lpstr>Études d’adoption : Conclusion</vt:lpstr>
      <vt:lpstr>Génétique moléculaire</vt:lpstr>
      <vt:lpstr>Génétique moléculaire</vt:lpstr>
      <vt:lpstr>L’héritabilité et différences individuelles</vt:lpstr>
      <vt:lpstr>L’héritabilité et différences de groupe</vt:lpstr>
      <vt:lpstr>Interaction entre gènes et environnement</vt:lpstr>
      <vt:lpstr>L’inné et l’acquis : conclusion</vt:lpstr>
      <vt:lpstr>Psychologie évolutionniste:  Comprendre la nature humaine</vt:lpstr>
      <vt:lpstr>Psychologie évolutionniste:</vt:lpstr>
      <vt:lpstr>Psychologie évolutionniste</vt:lpstr>
      <vt:lpstr>Psychologie évolutionniste:  Sélection naturelle et adaptation</vt:lpstr>
      <vt:lpstr>Psychologie évolutionniste</vt:lpstr>
      <vt:lpstr>Psychologie évolutionniste:  Exemple du choix d’un partenaire</vt:lpstr>
      <vt:lpstr>Psychologie évolutionniste:  Exemple de la sexualité humaine</vt:lpstr>
      <vt:lpstr>Psychologie Évolutionniste: Critiques</vt:lpstr>
      <vt:lpstr>Les influences environnementales  (L’ acquis)</vt:lpstr>
      <vt:lpstr>Les influences environnementales  Les parents</vt:lpstr>
      <vt:lpstr>Influence de l’environnement:  Sur le cerveau : Continue à l’âge adulte!</vt:lpstr>
      <vt:lpstr>Les influences environnementales Influence des pairs</vt:lpstr>
      <vt:lpstr>Parents vs. Pairs</vt:lpstr>
      <vt:lpstr>Les influences environnementales Influences Culturelles</vt:lpstr>
      <vt:lpstr>Les influences environnementales  Influences Culturelles</vt:lpstr>
      <vt:lpstr>Les influences environnementales Influences culturelles</vt:lpstr>
      <vt:lpstr>Les influences environnementales Influences culturelles</vt:lpstr>
      <vt:lpstr>PowerPoint Presentation</vt:lpstr>
      <vt:lpstr>Développement du genre </vt:lpstr>
      <vt:lpstr>Développement du genre Similitudes et différences</vt:lpstr>
      <vt:lpstr>Genre et Communication sociale</vt:lpstr>
      <vt:lpstr>Genre et réseau social</vt:lpstr>
      <vt:lpstr>PowerPoint Presentation</vt:lpstr>
      <vt:lpstr>Développement du genre La partie de l’Inné</vt:lpstr>
      <vt:lpstr>Développement du genre La part de l’Inné</vt:lpstr>
      <vt:lpstr>Développement du genre La part de l’Inné</vt:lpstr>
      <vt:lpstr>Développement du genre La part de l’Inné</vt:lpstr>
      <vt:lpstr>Développement du genre La part de l’Acquis</vt:lpstr>
      <vt:lpstr>Développement du genre Via l’identité de genre</vt:lpstr>
      <vt:lpstr>Développement du genre Via l’identité de genre</vt:lpstr>
      <vt:lpstr>Approche biopsychosociale du développement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2016-09-07T16:18:39Z</dcterms:created>
  <dcterms:modified xsi:type="dcterms:W3CDTF">2016-09-07T16:25:03Z</dcterms:modified>
</cp:coreProperties>
</file>