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40" r:id="rId1"/>
    <p:sldMasterId id="2147483748" r:id="rId2"/>
    <p:sldMasterId id="2147483754" r:id="rId3"/>
  </p:sldMasterIdLst>
  <p:notesMasterIdLst>
    <p:notesMasterId r:id="rId38"/>
  </p:notesMasterIdLst>
  <p:handoutMasterIdLst>
    <p:handoutMasterId r:id="rId39"/>
  </p:handoutMasterIdLst>
  <p:sldIdLst>
    <p:sldId id="302" r:id="rId4"/>
    <p:sldId id="275" r:id="rId5"/>
    <p:sldId id="257" r:id="rId6"/>
    <p:sldId id="258" r:id="rId7"/>
    <p:sldId id="318" r:id="rId8"/>
    <p:sldId id="290" r:id="rId9"/>
    <p:sldId id="260" r:id="rId10"/>
    <p:sldId id="319" r:id="rId11"/>
    <p:sldId id="261" r:id="rId12"/>
    <p:sldId id="320" r:id="rId13"/>
    <p:sldId id="303" r:id="rId14"/>
    <p:sldId id="304" r:id="rId15"/>
    <p:sldId id="277" r:id="rId16"/>
    <p:sldId id="273" r:id="rId17"/>
    <p:sldId id="305" r:id="rId18"/>
    <p:sldId id="307" r:id="rId19"/>
    <p:sldId id="263" r:id="rId20"/>
    <p:sldId id="264" r:id="rId21"/>
    <p:sldId id="294" r:id="rId22"/>
    <p:sldId id="265" r:id="rId23"/>
    <p:sldId id="295" r:id="rId24"/>
    <p:sldId id="321" r:id="rId25"/>
    <p:sldId id="322" r:id="rId26"/>
    <p:sldId id="296" r:id="rId27"/>
    <p:sldId id="308" r:id="rId28"/>
    <p:sldId id="309" r:id="rId29"/>
    <p:sldId id="310" r:id="rId30"/>
    <p:sldId id="311" r:id="rId31"/>
    <p:sldId id="312" r:id="rId32"/>
    <p:sldId id="313" r:id="rId33"/>
    <p:sldId id="314" r:id="rId34"/>
    <p:sldId id="315" r:id="rId35"/>
    <p:sldId id="316" r:id="rId36"/>
    <p:sldId id="317" r:id="rId37"/>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EB9"/>
    <a:srgbClr val="00279F"/>
    <a:srgbClr val="474747"/>
    <a:srgbClr val="676767"/>
    <a:srgbClr val="280049"/>
    <a:srgbClr val="CECECE"/>
    <a:srgbClr val="DADADA"/>
    <a:srgbClr val="790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76022" autoAdjust="0"/>
  </p:normalViewPr>
  <p:slideViewPr>
    <p:cSldViewPr>
      <p:cViewPr varScale="1">
        <p:scale>
          <a:sx n="56" d="100"/>
          <a:sy n="56" d="100"/>
        </p:scale>
        <p:origin x="936" y="84"/>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286"/>
    </p:cViewPr>
  </p:sorterViewPr>
  <p:notesViewPr>
    <p:cSldViewPr>
      <p:cViewPr>
        <p:scale>
          <a:sx n="75" d="100"/>
          <a:sy n="75" d="100"/>
        </p:scale>
        <p:origin x="-1320" y="-6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40ED2763-D171-47DA-AB04-9708F565D8A6}" type="slidenum">
              <a:rPr lang="en-US" altLang="en-US"/>
              <a:pPr>
                <a:defRPr/>
              </a:pPr>
              <a:t>‹#›</a:t>
            </a:fld>
            <a:endParaRPr lang="en-US" altLang="en-US"/>
          </a:p>
        </p:txBody>
      </p:sp>
    </p:spTree>
    <p:extLst>
      <p:ext uri="{BB962C8B-B14F-4D97-AF65-F5344CB8AC3E}">
        <p14:creationId xmlns:p14="http://schemas.microsoft.com/office/powerpoint/2010/main" val="25941071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D3D88C2D-29E3-4AE1-B511-A245135B3FCA}" type="slidenum">
              <a:rPr lang="en-US" altLang="en-US"/>
              <a:pPr>
                <a:defRPr/>
              </a:pPr>
              <a:t>‹#›</a:t>
            </a:fld>
            <a:endParaRPr lang="en-US" altLang="en-US"/>
          </a:p>
        </p:txBody>
      </p:sp>
    </p:spTree>
    <p:extLst>
      <p:ext uri="{BB962C8B-B14F-4D97-AF65-F5344CB8AC3E}">
        <p14:creationId xmlns:p14="http://schemas.microsoft.com/office/powerpoint/2010/main" val="184520619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A652195-7FDA-4B2E-8889-6CE5CA38C205}" type="slidenum">
              <a:rPr lang="en-US" altLang="en-US" smtClean="0"/>
              <a:pPr>
                <a:spcBef>
                  <a:spcPct val="0"/>
                </a:spcBef>
              </a:pPr>
              <a:t>1</a:t>
            </a:fld>
            <a:endParaRPr lang="en-US" altLang="en-US" smtClean="0"/>
          </a:p>
        </p:txBody>
      </p:sp>
      <p:sp>
        <p:nvSpPr>
          <p:cNvPr id="10243" name="Rectangle 2050"/>
          <p:cNvSpPr>
            <a:spLocks noGrp="1" noRot="1" noChangeAspect="1" noChangeArrowheads="1" noTextEdit="1"/>
          </p:cNvSpPr>
          <p:nvPr>
            <p:ph type="sldImg"/>
          </p:nvPr>
        </p:nvSpPr>
        <p:spPr>
          <a:xfrm>
            <a:off x="1150938" y="692150"/>
            <a:ext cx="4556125" cy="3416300"/>
          </a:xfrm>
          <a:ln/>
        </p:spPr>
      </p:sp>
      <p:sp>
        <p:nvSpPr>
          <p:cNvPr id="10244"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smtClean="0"/>
          </a:p>
        </p:txBody>
      </p:sp>
    </p:spTree>
    <p:extLst>
      <p:ext uri="{BB962C8B-B14F-4D97-AF65-F5344CB8AC3E}">
        <p14:creationId xmlns:p14="http://schemas.microsoft.com/office/powerpoint/2010/main" val="992807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67C3599-2D55-4FC1-A199-4952E4DE2487}" type="slidenum">
              <a:rPr lang="en-US" altLang="en-US" smtClean="0"/>
              <a:pPr>
                <a:spcBef>
                  <a:spcPct val="0"/>
                </a:spcBef>
              </a:pPr>
              <a:t>2</a:t>
            </a:fld>
            <a:endParaRPr lang="en-US" altLang="en-US" smtClean="0"/>
          </a:p>
        </p:txBody>
      </p:sp>
      <p:sp>
        <p:nvSpPr>
          <p:cNvPr id="12291" name="Rectangle 2"/>
          <p:cNvSpPr>
            <a:spLocks noGrp="1" noRot="1" noChangeAspect="1" noChangeArrowheads="1" noTextEdit="1"/>
          </p:cNvSpPr>
          <p:nvPr>
            <p:ph type="sldImg"/>
          </p:nvPr>
        </p:nvSpPr>
        <p:spPr>
          <a:xfrm>
            <a:off x="1150938" y="692150"/>
            <a:ext cx="4556125" cy="3416300"/>
          </a:xfrm>
          <a:ln/>
        </p:spPr>
      </p:sp>
      <p:sp>
        <p:nvSpPr>
          <p:cNvPr id="122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802219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EA2DA61-5F9D-4E7B-98F5-C466128E73CE}" type="slidenum">
              <a:rPr lang="en-US" altLang="en-US" smtClean="0"/>
              <a:pPr>
                <a:spcBef>
                  <a:spcPct val="0"/>
                </a:spcBef>
              </a:pPr>
              <a:t>3</a:t>
            </a:fld>
            <a:endParaRPr lang="en-US" altLang="en-US" smtClean="0"/>
          </a:p>
        </p:txBody>
      </p:sp>
      <p:sp>
        <p:nvSpPr>
          <p:cNvPr id="14339" name="Rectangle 2"/>
          <p:cNvSpPr>
            <a:spLocks noGrp="1" noRot="1" noChangeAspect="1" noChangeArrowheads="1" noTextEdit="1"/>
          </p:cNvSpPr>
          <p:nvPr>
            <p:ph type="sldImg"/>
          </p:nvPr>
        </p:nvSpPr>
        <p:spPr>
          <a:xfrm>
            <a:off x="1150938" y="692150"/>
            <a:ext cx="4556125" cy="3416300"/>
          </a:xfrm>
          <a:ln cap="flat"/>
        </p:spPr>
      </p:sp>
      <p:sp>
        <p:nvSpPr>
          <p:cNvPr id="143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LO1 </a:t>
            </a:r>
            <a:r>
              <a:rPr lang="en-US" altLang="en-US" smtClean="0"/>
              <a:t>Explain why effective communication helps an organization gain a competitive advantage.</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Ask students to describe problems that can result from poor communication in an organization.</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 It is critical for a physician and patient to communicate effectively when discussing health issues.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Managers attempting to improve customer service need to listen carefully to comments made by workers and customers. Frequently, managers hear phrases such as “Yes, the service was OK” and not realize that the customer was really saying the service was very poor.</a:t>
            </a:r>
          </a:p>
          <a:p>
            <a:endParaRPr lang="en-US" altLang="en-US" smtClean="0"/>
          </a:p>
        </p:txBody>
      </p:sp>
    </p:spTree>
    <p:extLst>
      <p:ext uri="{BB962C8B-B14F-4D97-AF65-F5344CB8AC3E}">
        <p14:creationId xmlns:p14="http://schemas.microsoft.com/office/powerpoint/2010/main" val="372933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16EBE9F-80B3-41AC-877C-FE61270F817C}" type="slidenum">
              <a:rPr lang="en-US" altLang="en-US" smtClean="0"/>
              <a:pPr>
                <a:spcBef>
                  <a:spcPct val="0"/>
                </a:spcBef>
              </a:pPr>
              <a:t>4</a:t>
            </a:fld>
            <a:endParaRPr lang="en-US" altLang="en-US" smtClean="0"/>
          </a:p>
        </p:txBody>
      </p:sp>
      <p:sp>
        <p:nvSpPr>
          <p:cNvPr id="16387" name="Rectangle 2"/>
          <p:cNvSpPr>
            <a:spLocks noGrp="1" noRot="1" noChangeAspect="1" noChangeArrowheads="1" noTextEdit="1"/>
          </p:cNvSpPr>
          <p:nvPr>
            <p:ph type="sldImg"/>
          </p:nvPr>
        </p:nvSpPr>
        <p:spPr>
          <a:xfrm>
            <a:off x="1150938" y="692150"/>
            <a:ext cx="4556125" cy="3416300"/>
          </a:xfrm>
          <a:ln cap="flat"/>
        </p:spPr>
      </p:sp>
      <p:sp>
        <p:nvSpPr>
          <p:cNvPr id="163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Communication starts with a sender. The sender must be sure to encode the message into a form the receiver will understand.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 Ask students to say Good Morning in various languages. You will likely have several people who speak other languages and while they are sending a message, many people will not understand it.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This same problem occurs in many technical fields where workers communicate with abbreviations causing outsiders not to understand.</a:t>
            </a:r>
          </a:p>
          <a:p>
            <a:endParaRPr lang="en-US" altLang="en-US" smtClean="0"/>
          </a:p>
        </p:txBody>
      </p:sp>
    </p:spTree>
    <p:extLst>
      <p:ext uri="{BB962C8B-B14F-4D97-AF65-F5344CB8AC3E}">
        <p14:creationId xmlns:p14="http://schemas.microsoft.com/office/powerpoint/2010/main" val="3524319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16EBE9F-80B3-41AC-877C-FE61270F817C}" type="slidenum">
              <a:rPr lang="en-US" altLang="en-US" smtClean="0"/>
              <a:pPr>
                <a:spcBef>
                  <a:spcPct val="0"/>
                </a:spcBef>
              </a:pPr>
              <a:t>5</a:t>
            </a:fld>
            <a:endParaRPr lang="en-US" altLang="en-US" smtClean="0"/>
          </a:p>
        </p:txBody>
      </p:sp>
      <p:sp>
        <p:nvSpPr>
          <p:cNvPr id="16387" name="Rectangle 2"/>
          <p:cNvSpPr>
            <a:spLocks noGrp="1" noRot="1" noChangeAspect="1" noChangeArrowheads="1" noTextEdit="1"/>
          </p:cNvSpPr>
          <p:nvPr>
            <p:ph type="sldImg"/>
          </p:nvPr>
        </p:nvSpPr>
        <p:spPr>
          <a:xfrm>
            <a:off x="1150938" y="692150"/>
            <a:ext cx="4556125" cy="3416300"/>
          </a:xfrm>
          <a:ln cap="flat"/>
        </p:spPr>
      </p:sp>
      <p:sp>
        <p:nvSpPr>
          <p:cNvPr id="163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Communication starts with a sender. The sender must be sure to encode the message into a form the receiver will understand.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 Ask students to say Good Morning in various languages. You will likely have several people who speak other languages and while they are sending a message, many people will not understand it.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This same problem occurs in many technical fields where workers communicate with abbreviations causing outsiders not to understand.</a:t>
            </a:r>
          </a:p>
          <a:p>
            <a:endParaRPr lang="en-US" altLang="en-US" smtClean="0"/>
          </a:p>
        </p:txBody>
      </p:sp>
    </p:spTree>
    <p:extLst>
      <p:ext uri="{BB962C8B-B14F-4D97-AF65-F5344CB8AC3E}">
        <p14:creationId xmlns:p14="http://schemas.microsoft.com/office/powerpoint/2010/main" val="1086932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ED47F11-E594-4743-9476-2AD741E48104}" type="slidenum">
              <a:rPr lang="en-US" altLang="en-US" smtClean="0"/>
              <a:pPr>
                <a:spcBef>
                  <a:spcPct val="0"/>
                </a:spcBef>
              </a:pPr>
              <a:t>6</a:t>
            </a:fld>
            <a:endParaRPr lang="en-US" altLang="en-US" smtClean="0"/>
          </a:p>
        </p:txBody>
      </p:sp>
      <p:sp>
        <p:nvSpPr>
          <p:cNvPr id="18435" name="Rectangle 2"/>
          <p:cNvSpPr>
            <a:spLocks noGrp="1" noRot="1" noChangeAspect="1" noChangeArrowheads="1" noTextEdit="1"/>
          </p:cNvSpPr>
          <p:nvPr>
            <p:ph type="sldImg"/>
          </p:nvPr>
        </p:nvSpPr>
        <p:spPr>
          <a:xfrm>
            <a:off x="1150938" y="692150"/>
            <a:ext cx="4556125" cy="3416300"/>
          </a:xfrm>
          <a:ln cap="flat"/>
        </p:spPr>
      </p:sp>
      <p:sp>
        <p:nvSpPr>
          <p:cNvPr id="184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smtClean="0"/>
              <a:t>LO2</a:t>
            </a:r>
            <a:r>
              <a:rPr lang="en-US" altLang="en-US" dirty="0" smtClean="0"/>
              <a:t> Describe the communication process and communication styles.</a:t>
            </a:r>
            <a:endParaRPr lang="en-CA" altLang="en-US"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 steps in the communication process. Notice that communication can be impaired at any stage.</a:t>
            </a:r>
          </a:p>
          <a:p>
            <a:endParaRPr lang="en-US" altLang="en-US" dirty="0" smtClean="0">
              <a:cs typeface="Times New Roman" panose="02020603050405020304" pitchFamily="18" charset="0"/>
            </a:endParaRPr>
          </a:p>
          <a:p>
            <a:endParaRPr lang="en-US" altLang="en-US" dirty="0" smtClean="0"/>
          </a:p>
        </p:txBody>
      </p:sp>
    </p:spTree>
    <p:extLst>
      <p:ext uri="{BB962C8B-B14F-4D97-AF65-F5344CB8AC3E}">
        <p14:creationId xmlns:p14="http://schemas.microsoft.com/office/powerpoint/2010/main" val="802377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F0A1C9F-0D92-4C02-A8A6-383DC9DE2428}" type="slidenum">
              <a:rPr lang="en-US" altLang="en-US" smtClean="0"/>
              <a:pPr>
                <a:spcBef>
                  <a:spcPct val="0"/>
                </a:spcBef>
              </a:pPr>
              <a:t>7</a:t>
            </a:fld>
            <a:endParaRPr lang="en-US" altLang="en-US" smtClean="0"/>
          </a:p>
        </p:txBody>
      </p:sp>
      <p:sp>
        <p:nvSpPr>
          <p:cNvPr id="20483" name="Rectangle 2"/>
          <p:cNvSpPr>
            <a:spLocks noGrp="1" noRot="1" noChangeAspect="1" noChangeArrowheads="1" noTextEdit="1"/>
          </p:cNvSpPr>
          <p:nvPr>
            <p:ph type="sldImg"/>
          </p:nvPr>
        </p:nvSpPr>
        <p:spPr>
          <a:xfrm>
            <a:off x="1150938" y="692150"/>
            <a:ext cx="4556125" cy="3416300"/>
          </a:xfrm>
          <a:ln cap="flat"/>
        </p:spPr>
      </p:sp>
      <p:sp>
        <p:nvSpPr>
          <p:cNvPr id="204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Ask students to give examples of various mediums (phone, written word, signals, speech, hand signals, etc.).  </a:t>
            </a:r>
          </a:p>
          <a:p>
            <a:endParaRPr lang="en-US" altLang="en-US" smtClean="0">
              <a:cs typeface="Times New Roman" panose="02020603050405020304" pitchFamily="18" charset="0"/>
            </a:endParaRPr>
          </a:p>
          <a:p>
            <a:r>
              <a:rPr lang="en-US" altLang="en-US" smtClean="0">
                <a:cs typeface="Times New Roman" panose="02020603050405020304" pitchFamily="18" charset="0"/>
              </a:rPr>
              <a:t>The choice of a medium is important to a manager since both sender and receiver must have access to and understand the medium used. Many senders are frustrated by a lack of communication caused by the selection of the wrong medium.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 You choose to phone a worker to describe a complex new task. The worker does not fully understand and the task fails. The fault in this case is mostly due to using the phone as a medium rather than writing the instructions down so that the worker can refer to them as needed.</a:t>
            </a:r>
          </a:p>
          <a:p>
            <a:endParaRPr lang="en-US" altLang="en-US" smtClean="0"/>
          </a:p>
        </p:txBody>
      </p:sp>
    </p:spTree>
    <p:extLst>
      <p:ext uri="{BB962C8B-B14F-4D97-AF65-F5344CB8AC3E}">
        <p14:creationId xmlns:p14="http://schemas.microsoft.com/office/powerpoint/2010/main" val="534217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F0A1C9F-0D92-4C02-A8A6-383DC9DE2428}" type="slidenum">
              <a:rPr lang="en-US" altLang="en-US" smtClean="0"/>
              <a:pPr>
                <a:spcBef>
                  <a:spcPct val="0"/>
                </a:spcBef>
              </a:pPr>
              <a:t>8</a:t>
            </a:fld>
            <a:endParaRPr lang="en-US" altLang="en-US" smtClean="0"/>
          </a:p>
        </p:txBody>
      </p:sp>
      <p:sp>
        <p:nvSpPr>
          <p:cNvPr id="20483" name="Rectangle 2"/>
          <p:cNvSpPr>
            <a:spLocks noGrp="1" noRot="1" noChangeAspect="1" noChangeArrowheads="1" noTextEdit="1"/>
          </p:cNvSpPr>
          <p:nvPr>
            <p:ph type="sldImg"/>
          </p:nvPr>
        </p:nvSpPr>
        <p:spPr>
          <a:xfrm>
            <a:off x="1150938" y="692150"/>
            <a:ext cx="4556125" cy="3416300"/>
          </a:xfrm>
          <a:ln cap="flat"/>
        </p:spPr>
      </p:sp>
      <p:sp>
        <p:nvSpPr>
          <p:cNvPr id="204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Ask students to give examples of various mediums (phone, written word, signals, speech, hand signals, etc.).  </a:t>
            </a:r>
          </a:p>
          <a:p>
            <a:endParaRPr lang="en-US" altLang="en-US" smtClean="0">
              <a:cs typeface="Times New Roman" panose="02020603050405020304" pitchFamily="18" charset="0"/>
            </a:endParaRPr>
          </a:p>
          <a:p>
            <a:r>
              <a:rPr lang="en-US" altLang="en-US" smtClean="0">
                <a:cs typeface="Times New Roman" panose="02020603050405020304" pitchFamily="18" charset="0"/>
              </a:rPr>
              <a:t>The choice of a medium is important to a manager since both sender and receiver must have access to and understand the medium used. Many senders are frustrated by a lack of communication caused by the selection of the wrong medium.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 You choose to phone a worker to describe a complex new task. The worker does not fully understand and the task fails. The fault in this case is mostly due to using the phone as a medium rather than writing the instructions down so that the worker can refer to them as needed.</a:t>
            </a:r>
          </a:p>
          <a:p>
            <a:endParaRPr lang="en-US" altLang="en-US" smtClean="0"/>
          </a:p>
        </p:txBody>
      </p:sp>
    </p:spTree>
    <p:extLst>
      <p:ext uri="{BB962C8B-B14F-4D97-AF65-F5344CB8AC3E}">
        <p14:creationId xmlns:p14="http://schemas.microsoft.com/office/powerpoint/2010/main" val="1932497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4007E56-7786-41E7-8A24-546A8432C119}" type="slidenum">
              <a:rPr lang="en-US" altLang="en-US" smtClean="0"/>
              <a:pPr>
                <a:spcBef>
                  <a:spcPct val="0"/>
                </a:spcBef>
              </a:pPr>
              <a:t>9</a:t>
            </a:fld>
            <a:endParaRPr lang="en-US" altLang="en-US" smtClean="0"/>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are aware of many non-verbal forms of communication. The most common is body language. As for some examples.</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Examples: </a:t>
            </a:r>
          </a:p>
          <a:p>
            <a:r>
              <a:rPr lang="en-US" altLang="en-US" smtClean="0">
                <a:cs typeface="Times New Roman" panose="02020603050405020304" pitchFamily="18" charset="0"/>
              </a:rPr>
              <a:t>› Looking at your watch at a meeting signals you are ready to conclude.</a:t>
            </a:r>
          </a:p>
          <a:p>
            <a:r>
              <a:rPr lang="en-US" altLang="en-US" smtClean="0">
                <a:cs typeface="Times New Roman" panose="02020603050405020304" pitchFamily="18" charset="0"/>
              </a:rPr>
              <a:t>› Crossed arms during conversation often indicates a closed mindset and a lack of support for the idea under discussion.</a:t>
            </a:r>
          </a:p>
          <a:p>
            <a:r>
              <a:rPr lang="en-US" altLang="en-US" smtClean="0">
                <a:cs typeface="Times New Roman" panose="02020603050405020304" pitchFamily="18" charset="0"/>
              </a:rPr>
              <a:t>› Looking down and not at the sender may indicate discomfort.</a:t>
            </a:r>
          </a:p>
          <a:p>
            <a:endParaRPr lang="en-US" altLang="en-US" smtClean="0"/>
          </a:p>
        </p:txBody>
      </p:sp>
    </p:spTree>
    <p:extLst>
      <p:ext uri="{BB962C8B-B14F-4D97-AF65-F5344CB8AC3E}">
        <p14:creationId xmlns:p14="http://schemas.microsoft.com/office/powerpoint/2010/main" val="3620509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4007E56-7786-41E7-8A24-546A8432C119}" type="slidenum">
              <a:rPr lang="en-US" altLang="en-US" smtClean="0"/>
              <a:pPr>
                <a:spcBef>
                  <a:spcPct val="0"/>
                </a:spcBef>
              </a:pPr>
              <a:t>10</a:t>
            </a:fld>
            <a:endParaRPr lang="en-US" altLang="en-US" smtClean="0"/>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are aware of many non-verbal forms of communication. The most common is body language. As for some examples.</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Examples: </a:t>
            </a:r>
          </a:p>
          <a:p>
            <a:r>
              <a:rPr lang="en-US" altLang="en-US" smtClean="0">
                <a:cs typeface="Times New Roman" panose="02020603050405020304" pitchFamily="18" charset="0"/>
              </a:rPr>
              <a:t>› Looking at your watch at a meeting signals you are ready to conclude.</a:t>
            </a:r>
          </a:p>
          <a:p>
            <a:r>
              <a:rPr lang="en-US" altLang="en-US" smtClean="0">
                <a:cs typeface="Times New Roman" panose="02020603050405020304" pitchFamily="18" charset="0"/>
              </a:rPr>
              <a:t>› Crossed arms during conversation often indicates a closed mindset and a lack of support for the idea under discussion.</a:t>
            </a:r>
          </a:p>
          <a:p>
            <a:r>
              <a:rPr lang="en-US" altLang="en-US" smtClean="0">
                <a:cs typeface="Times New Roman" panose="02020603050405020304" pitchFamily="18" charset="0"/>
              </a:rPr>
              <a:t>› Looking down and not at the sender may indicate discomfort.</a:t>
            </a:r>
          </a:p>
          <a:p>
            <a:endParaRPr lang="en-US" altLang="en-US" smtClean="0"/>
          </a:p>
        </p:txBody>
      </p:sp>
    </p:spTree>
    <p:extLst>
      <p:ext uri="{BB962C8B-B14F-4D97-AF65-F5344CB8AC3E}">
        <p14:creationId xmlns:p14="http://schemas.microsoft.com/office/powerpoint/2010/main" val="96641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1150938" y="692150"/>
            <a:ext cx="4556125" cy="3416300"/>
          </a:xfrm>
          <a:ln/>
        </p:spPr>
      </p:sp>
      <p:sp>
        <p:nvSpPr>
          <p:cNvPr id="2457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CA" altLang="en-US" smtClean="0"/>
          </a:p>
          <a:p>
            <a:r>
              <a:rPr lang="en-US" altLang="en-US" smtClean="0"/>
              <a:t>The four communication styles are:</a:t>
            </a:r>
            <a:endParaRPr lang="en-CA" altLang="en-US" smtClean="0"/>
          </a:p>
          <a:p>
            <a:r>
              <a:rPr lang="en-US" altLang="en-US" b="1" i="1" smtClean="0"/>
              <a:t>The Relator, </a:t>
            </a:r>
            <a:r>
              <a:rPr lang="en-US" altLang="en-US" smtClean="0"/>
              <a:t>also known as </a:t>
            </a:r>
            <a:r>
              <a:rPr lang="en-US" altLang="en-US" b="1" i="1" smtClean="0"/>
              <a:t>Cognitive. </a:t>
            </a:r>
            <a:r>
              <a:rPr lang="en-US" altLang="en-US" smtClean="0"/>
              <a:t>While managers with the cognitive style of communication tend be take quite a bit of time to encode and send messages, they are open, cooperative and supportive of others.</a:t>
            </a:r>
            <a:endParaRPr lang="en-CA" altLang="en-US" smtClean="0"/>
          </a:p>
          <a:p>
            <a:r>
              <a:rPr lang="en-IN" altLang="en-US" b="1" i="1" smtClean="0"/>
              <a:t>The Socializer</a:t>
            </a:r>
            <a:r>
              <a:rPr lang="en-IN" altLang="en-US" smtClean="0"/>
              <a:t>, also known as </a:t>
            </a:r>
            <a:r>
              <a:rPr lang="en-IN" altLang="en-US" b="1" i="1" smtClean="0"/>
              <a:t>Affective. </a:t>
            </a:r>
            <a:r>
              <a:rPr lang="en-IN" altLang="en-US" smtClean="0"/>
              <a:t>Managers with this style of communication prefer to work in teams and often emerge as leaders as they are willing to take risks.</a:t>
            </a:r>
            <a:endParaRPr lang="en-CA" altLang="en-US" smtClean="0"/>
          </a:p>
          <a:p>
            <a:r>
              <a:rPr lang="en-IN" altLang="en-US" b="1" i="1" smtClean="0"/>
              <a:t>The</a:t>
            </a:r>
            <a:r>
              <a:rPr lang="en-IN" altLang="en-US" smtClean="0"/>
              <a:t> </a:t>
            </a:r>
            <a:r>
              <a:rPr lang="en-IN" altLang="en-US" b="1" i="1" smtClean="0"/>
              <a:t>Thinker,</a:t>
            </a:r>
            <a:r>
              <a:rPr lang="en-IN" altLang="en-US" smtClean="0"/>
              <a:t> also known as </a:t>
            </a:r>
            <a:r>
              <a:rPr lang="en-IN" altLang="en-US" b="1" i="1" smtClean="0"/>
              <a:t>Cognitive. </a:t>
            </a:r>
            <a:r>
              <a:rPr lang="en-IN" altLang="en-US" smtClean="0"/>
              <a:t> Managers who communicate in the Cognitive style are cautious and reserved and tend to work well alone at their own pace.</a:t>
            </a:r>
            <a:endParaRPr lang="en-CA" altLang="en-US" smtClean="0"/>
          </a:p>
          <a:p>
            <a:r>
              <a:rPr lang="en-IN" altLang="en-US" b="1" i="1" smtClean="0"/>
              <a:t>The</a:t>
            </a:r>
            <a:r>
              <a:rPr lang="en-IN" altLang="en-US" smtClean="0"/>
              <a:t> </a:t>
            </a:r>
            <a:r>
              <a:rPr lang="en-IN" altLang="en-US" b="1" i="1" smtClean="0"/>
              <a:t>Director</a:t>
            </a:r>
            <a:r>
              <a:rPr lang="en-IN" altLang="en-US" smtClean="0"/>
              <a:t>, also known as </a:t>
            </a:r>
            <a:r>
              <a:rPr lang="en-IN" altLang="en-US" b="1" i="1" smtClean="0"/>
              <a:t>Behavioural.</a:t>
            </a:r>
            <a:r>
              <a:rPr lang="en-IN" altLang="en-US" smtClean="0"/>
              <a:t> The behavioural communication style is often seen as aggressive. They are highly goal oriented and do not tend to open up to colleagues.</a:t>
            </a:r>
            <a:endParaRPr lang="en-CA" altLang="en-US" smtClean="0"/>
          </a:p>
          <a:p>
            <a:endParaRPr lang="en-CA" altLang="en-US" smtClean="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9B770706-0DEA-48A6-BD9F-430256A413DF}" type="slidenum">
              <a:rPr lang="en-US" altLang="en-US" sz="1200" smtClean="0"/>
              <a:pPr/>
              <a:t>11</a:t>
            </a:fld>
            <a:endParaRPr lang="en-US" altLang="en-US" sz="1200" smtClean="0"/>
          </a:p>
        </p:txBody>
      </p:sp>
    </p:spTree>
    <p:extLst>
      <p:ext uri="{BB962C8B-B14F-4D97-AF65-F5344CB8AC3E}">
        <p14:creationId xmlns:p14="http://schemas.microsoft.com/office/powerpoint/2010/main" val="2956837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1150938" y="692150"/>
            <a:ext cx="4556125" cy="3416300"/>
          </a:xfrm>
          <a:ln/>
        </p:spPr>
      </p:sp>
      <p:sp>
        <p:nvSpPr>
          <p:cNvPr id="2662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CA" altLang="en-US" smtClean="0"/>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D978DE3B-9F50-4B8F-B679-1EC39C3BE1AE}" type="slidenum">
              <a:rPr lang="en-US" altLang="en-US" sz="1200" smtClean="0"/>
              <a:pPr/>
              <a:t>12</a:t>
            </a:fld>
            <a:endParaRPr lang="en-US" altLang="en-US" sz="1200" smtClean="0"/>
          </a:p>
        </p:txBody>
      </p:sp>
    </p:spTree>
    <p:extLst>
      <p:ext uri="{BB962C8B-B14F-4D97-AF65-F5344CB8AC3E}">
        <p14:creationId xmlns:p14="http://schemas.microsoft.com/office/powerpoint/2010/main" val="3589649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A9C8045-3AE9-46F9-A49D-7263C8A2E32A}" type="slidenum">
              <a:rPr lang="en-US" altLang="en-US" smtClean="0"/>
              <a:pPr>
                <a:spcBef>
                  <a:spcPct val="0"/>
                </a:spcBef>
              </a:pPr>
              <a:t>13</a:t>
            </a:fld>
            <a:endParaRPr lang="en-US" altLang="en-US" smtClean="0"/>
          </a:p>
        </p:txBody>
      </p:sp>
      <p:sp>
        <p:nvSpPr>
          <p:cNvPr id="28675" name="Rectangle 2"/>
          <p:cNvSpPr>
            <a:spLocks noGrp="1" noRot="1" noChangeAspect="1" noChangeArrowheads="1" noTextEdit="1"/>
          </p:cNvSpPr>
          <p:nvPr>
            <p:ph type="sldImg"/>
          </p:nvPr>
        </p:nvSpPr>
        <p:spPr>
          <a:xfrm>
            <a:off x="1150938" y="692150"/>
            <a:ext cx="4556125" cy="3416300"/>
          </a:xfrm>
          <a:ln/>
        </p:spPr>
      </p:sp>
      <p:sp>
        <p:nvSpPr>
          <p:cNvPr id="2867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p>
        </p:txBody>
      </p:sp>
    </p:spTree>
    <p:extLst>
      <p:ext uri="{BB962C8B-B14F-4D97-AF65-F5344CB8AC3E}">
        <p14:creationId xmlns:p14="http://schemas.microsoft.com/office/powerpoint/2010/main" val="1529191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47B2487-B47D-4267-85D4-271CD4E42FB5}" type="slidenum">
              <a:rPr lang="en-US" altLang="en-US" smtClean="0"/>
              <a:pPr>
                <a:spcBef>
                  <a:spcPct val="0"/>
                </a:spcBef>
              </a:pPr>
              <a:t>14</a:t>
            </a:fld>
            <a:endParaRPr lang="en-US" altLang="en-US" smtClean="0"/>
          </a:p>
        </p:txBody>
      </p:sp>
      <p:sp>
        <p:nvSpPr>
          <p:cNvPr id="30723" name="Rectangle 2"/>
          <p:cNvSpPr>
            <a:spLocks noGrp="1" noRot="1" noChangeAspect="1" noChangeArrowheads="1" noTextEdit="1"/>
          </p:cNvSpPr>
          <p:nvPr>
            <p:ph type="sldImg"/>
          </p:nvPr>
        </p:nvSpPr>
        <p:spPr>
          <a:xfrm>
            <a:off x="1150938" y="692150"/>
            <a:ext cx="4556125" cy="3416300"/>
          </a:xfrm>
          <a:ln cap="flat"/>
        </p:spPr>
      </p:sp>
      <p:sp>
        <p:nvSpPr>
          <p:cNvPr id="3072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LO2</a:t>
            </a:r>
            <a:r>
              <a:rPr lang="en-US" altLang="en-US" smtClean="0"/>
              <a:t> Describe the communication process and communication styles.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Managers must learn to communicate effectively. This task is becoming more important as the workforce becomes more diverse. Further, global business dealings make understanding communication issues crucial.</a:t>
            </a:r>
          </a:p>
          <a:p>
            <a:endParaRPr lang="en-US" altLang="en-US" smtClean="0"/>
          </a:p>
        </p:txBody>
      </p:sp>
    </p:spTree>
    <p:extLst>
      <p:ext uri="{BB962C8B-B14F-4D97-AF65-F5344CB8AC3E}">
        <p14:creationId xmlns:p14="http://schemas.microsoft.com/office/powerpoint/2010/main" val="3066123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1150938" y="692150"/>
            <a:ext cx="4556125" cy="3416300"/>
          </a:xfrm>
          <a:ln/>
        </p:spPr>
      </p:sp>
      <p:sp>
        <p:nvSpPr>
          <p:cNvPr id="3277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CA" altLang="en-US" smtClean="0"/>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4C525A68-0E36-4068-BF84-600BA6709A8E}" type="slidenum">
              <a:rPr lang="en-US" altLang="en-US" sz="1200" smtClean="0"/>
              <a:pPr/>
              <a:t>15</a:t>
            </a:fld>
            <a:endParaRPr lang="en-US" altLang="en-US" sz="1200" smtClean="0"/>
          </a:p>
        </p:txBody>
      </p:sp>
    </p:spTree>
    <p:extLst>
      <p:ext uri="{BB962C8B-B14F-4D97-AF65-F5344CB8AC3E}">
        <p14:creationId xmlns:p14="http://schemas.microsoft.com/office/powerpoint/2010/main" val="1709640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xfrm>
            <a:off x="1150938" y="692150"/>
            <a:ext cx="4556125" cy="3416300"/>
          </a:xfrm>
          <a:ln/>
        </p:spPr>
      </p:sp>
      <p:sp>
        <p:nvSpPr>
          <p:cNvPr id="3686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CA" altLang="en-US" smtClean="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47386EC3-1190-4710-A5DF-91A655A209DD}" type="slidenum">
              <a:rPr lang="en-US" altLang="en-US" sz="1200" smtClean="0"/>
              <a:pPr/>
              <a:t>16</a:t>
            </a:fld>
            <a:endParaRPr lang="en-US" altLang="en-US" sz="1200" smtClean="0"/>
          </a:p>
        </p:txBody>
      </p:sp>
    </p:spTree>
    <p:extLst>
      <p:ext uri="{BB962C8B-B14F-4D97-AF65-F5344CB8AC3E}">
        <p14:creationId xmlns:p14="http://schemas.microsoft.com/office/powerpoint/2010/main" val="2999779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5D9A313-1342-4383-ABA8-0F36F924C1BC}" type="slidenum">
              <a:rPr lang="en-US" altLang="en-US" smtClean="0"/>
              <a:pPr>
                <a:spcBef>
                  <a:spcPct val="0"/>
                </a:spcBef>
              </a:pPr>
              <a:t>17</a:t>
            </a:fld>
            <a:endParaRPr lang="en-US" altLang="en-US" smtClean="0"/>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Figure 6.5 shows the available richness in mediums. Notice particularly that face-to-face communication is the richest medium. Usually managers use this form of communication for important communication that conveys significant information.</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6028803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A75B5A0-4101-4A36-AD96-83BDEE273BC0}" type="slidenum">
              <a:rPr lang="en-US" altLang="en-US" smtClean="0"/>
              <a:pPr>
                <a:spcBef>
                  <a:spcPct val="0"/>
                </a:spcBef>
              </a:pPr>
              <a:t>18</a:t>
            </a:fld>
            <a:endParaRPr lang="en-US" altLang="en-US" smtClean="0"/>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Face-to-face communication offers many advantages but requires a substantial amount of time and therefore is expensive. Still, it excels in critical communication.</a:t>
            </a:r>
          </a:p>
          <a:p>
            <a:endParaRPr lang="en-US" altLang="en-US" smtClean="0">
              <a:cs typeface="Times New Roman" panose="02020603050405020304" pitchFamily="18" charset="0"/>
            </a:endParaRPr>
          </a:p>
          <a:p>
            <a:r>
              <a:rPr lang="en-US" altLang="en-US" smtClean="0">
                <a:cs typeface="Times New Roman" panose="02020603050405020304" pitchFamily="18" charset="0"/>
              </a:rPr>
              <a:t>Ask your students if the richness of face-to-face might explain why our education system is oriented to face-to-face communication.</a:t>
            </a:r>
          </a:p>
          <a:p>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11277276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6ACF18A-F27D-406C-B9F9-0037320722AA}" type="slidenum">
              <a:rPr lang="en-US" altLang="en-US" smtClean="0"/>
              <a:pPr>
                <a:spcBef>
                  <a:spcPct val="0"/>
                </a:spcBef>
              </a:pPr>
              <a:t>19</a:t>
            </a:fld>
            <a:endParaRPr lang="en-US" alt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Ask students what they think of video conferencing. Can it replace face-to-face and still provide the same level of richness?</a:t>
            </a:r>
          </a:p>
          <a:p>
            <a:endParaRPr lang="en-US" altLang="en-US" smtClean="0"/>
          </a:p>
        </p:txBody>
      </p:sp>
    </p:spTree>
    <p:extLst>
      <p:ext uri="{BB962C8B-B14F-4D97-AF65-F5344CB8AC3E}">
        <p14:creationId xmlns:p14="http://schemas.microsoft.com/office/powerpoint/2010/main" val="1638889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96EEBB0-1439-4ACB-8592-D1F6318B76C3}" type="slidenum">
              <a:rPr lang="en-US" altLang="en-US" smtClean="0"/>
              <a:pPr>
                <a:spcBef>
                  <a:spcPct val="0"/>
                </a:spcBef>
              </a:pPr>
              <a:t>20</a:t>
            </a:fld>
            <a:endParaRPr lang="en-US" altLang="en-US" smtClean="0"/>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Written mediums are highly effective but must be used correctly. When rapid response is needed, this is a poor choice. </a:t>
            </a:r>
          </a:p>
          <a:p>
            <a:endParaRPr lang="en-US" altLang="en-US" smtClean="0">
              <a:cs typeface="Times New Roman" panose="02020603050405020304" pitchFamily="18" charset="0"/>
            </a:endParaRPr>
          </a:p>
          <a:p>
            <a:r>
              <a:rPr lang="en-US" altLang="en-US" smtClean="0">
                <a:cs typeface="Times New Roman" panose="02020603050405020304" pitchFamily="18" charset="0"/>
              </a:rPr>
              <a:t>Ask students their opinion of email. Many firms are starting to find managers are overloaded with email simply because it is so easy to send.</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793497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F25E3C7-BFE3-4843-8527-0B15FFB32689}" type="slidenum">
              <a:rPr lang="en-US" altLang="en-US" smtClean="0"/>
              <a:pPr>
                <a:spcBef>
                  <a:spcPct val="0"/>
                </a:spcBef>
              </a:pPr>
              <a:t>21</a:t>
            </a:fld>
            <a:endParaRPr lang="en-US" alt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t>Ask students about their use of various social medium and try to get them to think about the interpretation of messages in those contexts, compared with face-to-face.  </a:t>
            </a:r>
          </a:p>
          <a:p>
            <a:endParaRPr lang="en-US" altLang="en-US" smtClean="0"/>
          </a:p>
          <a:p>
            <a:r>
              <a:rPr lang="en-US" altLang="en-US" smtClean="0"/>
              <a:t>Many students will be able to think of an instance where they misinterpreted the message, because of a lack of personal contact. </a:t>
            </a:r>
          </a:p>
        </p:txBody>
      </p:sp>
    </p:spTree>
    <p:extLst>
      <p:ext uri="{BB962C8B-B14F-4D97-AF65-F5344CB8AC3E}">
        <p14:creationId xmlns:p14="http://schemas.microsoft.com/office/powerpoint/2010/main" val="200301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F25E3C7-BFE3-4843-8527-0B15FFB32689}" type="slidenum">
              <a:rPr lang="en-US" altLang="en-US" smtClean="0"/>
              <a:pPr>
                <a:spcBef>
                  <a:spcPct val="0"/>
                </a:spcBef>
              </a:pPr>
              <a:t>22</a:t>
            </a:fld>
            <a:endParaRPr lang="en-US" alt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t>Ask students about their use of various social medium and try to get them to think about the interpretation of messages in those contexts, compared with face-to-face.  </a:t>
            </a:r>
          </a:p>
          <a:p>
            <a:endParaRPr lang="en-US" altLang="en-US" smtClean="0"/>
          </a:p>
          <a:p>
            <a:r>
              <a:rPr lang="en-US" altLang="en-US" smtClean="0"/>
              <a:t>Many students will be able to think of an instance where they misinterpreted the message, because of a lack of personal contact. </a:t>
            </a:r>
          </a:p>
        </p:txBody>
      </p:sp>
    </p:spTree>
    <p:extLst>
      <p:ext uri="{BB962C8B-B14F-4D97-AF65-F5344CB8AC3E}">
        <p14:creationId xmlns:p14="http://schemas.microsoft.com/office/powerpoint/2010/main" val="41179180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F25E3C7-BFE3-4843-8527-0B15FFB32689}" type="slidenum">
              <a:rPr lang="en-US" altLang="en-US" smtClean="0"/>
              <a:pPr>
                <a:spcBef>
                  <a:spcPct val="0"/>
                </a:spcBef>
              </a:pPr>
              <a:t>23</a:t>
            </a:fld>
            <a:endParaRPr lang="en-US" alt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smtClean="0"/>
              <a:t>LO3</a:t>
            </a:r>
            <a:r>
              <a:rPr lang="en-US" altLang="en-US" dirty="0"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dirty="0" smtClean="0"/>
              <a:t>Ask students about their use of various social medium and try to get them to think about the interpretation of messages in those contexts, compared with face-to-face.  </a:t>
            </a:r>
          </a:p>
          <a:p>
            <a:endParaRPr lang="en-US" altLang="en-US" dirty="0" smtClean="0"/>
          </a:p>
          <a:p>
            <a:r>
              <a:rPr lang="en-US" altLang="en-US" dirty="0" smtClean="0"/>
              <a:t>Many students will be able to think of an instance where they misinterpreted the message, because of a lack of personal contact. </a:t>
            </a:r>
          </a:p>
        </p:txBody>
      </p:sp>
    </p:spTree>
    <p:extLst>
      <p:ext uri="{BB962C8B-B14F-4D97-AF65-F5344CB8AC3E}">
        <p14:creationId xmlns:p14="http://schemas.microsoft.com/office/powerpoint/2010/main" val="4375136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C302BD5-AD2E-4993-8D80-67A57681680D}" type="slidenum">
              <a:rPr lang="en-US" altLang="en-US" smtClean="0"/>
              <a:pPr>
                <a:spcBef>
                  <a:spcPct val="0"/>
                </a:spcBef>
              </a:pPr>
              <a:t>24</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LO3</a:t>
            </a:r>
            <a:r>
              <a:rPr lang="en-US" altLang="en-US" smtClean="0"/>
              <a:t> Describe the organizational communication networks available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endParaRPr lang="en-US" altLang="en-US" smtClean="0">
              <a:cs typeface="Times New Roman" panose="02020603050405020304" pitchFamily="18" charset="0"/>
            </a:endParaRP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19091083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xfrm>
            <a:off x="1150938" y="692150"/>
            <a:ext cx="4556125" cy="3416300"/>
          </a:xfrm>
          <a:ln/>
        </p:spPr>
      </p:sp>
      <p:sp>
        <p:nvSpPr>
          <p:cNvPr id="5325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LO4 </a:t>
            </a:r>
            <a:r>
              <a:rPr lang="en-US" altLang="en-US" smtClean="0"/>
              <a:t>Explain how the utilization of Information Technology (IT) can be vital to organizational communication. </a:t>
            </a:r>
            <a:endParaRPr lang="en-CA" altLang="en-US" smtClean="0"/>
          </a:p>
          <a:p>
            <a:endParaRPr lang="en-CA" altLang="en-US" smtClean="0"/>
          </a:p>
          <a:p>
            <a:r>
              <a:rPr lang="en-US" altLang="en-US" smtClean="0"/>
              <a:t>A manager with a personal computer hooked into a three-tier system can access data and software stored in the local server, in the mainframe, or through the Internet in computers based in another organization. When the storage of organizational data happens on an external mainframe, it is called ‘cloud computing.’ A manager can therefore communicate electronically with other individuals hooked into the system, whether they are in the manager’s LAN, in another LAN within the manager’s organization, or in another organization altogether. Moreover, because of the growth of wireless communications, an individual with the proper equipment can hook into the system from any location—at home, on a boat, on the beach, in the air—anywhere a wireless communications link can be established.</a:t>
            </a:r>
            <a:endParaRPr lang="en-CA" altLang="en-US" smtClean="0"/>
          </a:p>
          <a:p>
            <a:endParaRPr lang="en-CA" altLang="en-US"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07F9719F-398E-46AB-9B84-C6BF6A9560FB}" type="slidenum">
              <a:rPr lang="en-US" altLang="en-US" sz="1200" smtClean="0"/>
              <a:pPr/>
              <a:t>25</a:t>
            </a:fld>
            <a:endParaRPr lang="en-US" altLang="en-US" sz="1200" smtClean="0"/>
          </a:p>
        </p:txBody>
      </p:sp>
    </p:spTree>
    <p:extLst>
      <p:ext uri="{BB962C8B-B14F-4D97-AF65-F5344CB8AC3E}">
        <p14:creationId xmlns:p14="http://schemas.microsoft.com/office/powerpoint/2010/main" val="1905484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xfrm>
            <a:off x="1150938" y="692150"/>
            <a:ext cx="4556125" cy="3416300"/>
          </a:xfrm>
          <a:ln/>
        </p:spPr>
      </p:sp>
      <p:sp>
        <p:nvSpPr>
          <p:cNvPr id="5529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LO4 </a:t>
            </a:r>
            <a:r>
              <a:rPr lang="en-US" altLang="en-US" smtClean="0"/>
              <a:t>Explain how the utilization of Information Technology (IT) can be vital to organizational communication. </a:t>
            </a:r>
            <a:endParaRPr lang="en-CA" altLang="en-US" smtClean="0"/>
          </a:p>
          <a:p>
            <a:endParaRPr lang="en-CA" altLang="en-US" smtClean="0"/>
          </a:p>
          <a:p>
            <a:r>
              <a:rPr lang="en-IN" altLang="en-US" smtClean="0"/>
              <a:t>The increase in the power of computer hardware has allowed software developers to write increasingly powerful programs that are, at the same time, increasingly user-friendly. By harnessing the rapidly growing power of microprocessors, applications software has vastly increased the ability of managers to acquire, organize, manipulate, and transmit information.</a:t>
            </a:r>
            <a:endParaRPr lang="en-CA" altLang="en-US" smtClean="0"/>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57BA17EF-0544-471A-9E33-A2BC089070CB}" type="slidenum">
              <a:rPr lang="en-US" altLang="en-US" sz="1200" smtClean="0"/>
              <a:pPr/>
              <a:t>26</a:t>
            </a:fld>
            <a:endParaRPr lang="en-US" altLang="en-US" sz="1200" smtClean="0"/>
          </a:p>
        </p:txBody>
      </p:sp>
    </p:spTree>
    <p:extLst>
      <p:ext uri="{BB962C8B-B14F-4D97-AF65-F5344CB8AC3E}">
        <p14:creationId xmlns:p14="http://schemas.microsoft.com/office/powerpoint/2010/main" val="25449064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xfrm>
            <a:off x="1150938" y="692150"/>
            <a:ext cx="4556125" cy="3416300"/>
          </a:xfrm>
          <a:ln/>
        </p:spPr>
      </p:sp>
      <p:sp>
        <p:nvSpPr>
          <p:cNvPr id="5734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LO4 </a:t>
            </a:r>
            <a:r>
              <a:rPr lang="en-US" altLang="en-US" smtClean="0"/>
              <a:t>Explain how the utilization of Information Technology (IT) can be vital to organizational communication. </a:t>
            </a:r>
            <a:endParaRPr lang="en-CA" altLang="en-US" smtClean="0"/>
          </a:p>
          <a:p>
            <a:endParaRPr lang="en-CA" altLang="en-US" smtClean="0"/>
          </a:p>
          <a:p>
            <a:r>
              <a:rPr lang="en-US" altLang="en-US" smtClean="0"/>
              <a:t>Four types of computer-based management information systems can be particularly helpful in providing managers with the information they need to make decisions and to coordinate and control organizational resources: transaction-processing systems, operations information systems, decision support systems, and expert systems. In Figure 6.5, these systems are arranged along a continuum according to their increasing usefulness in providing managers with the information they need to make nonprogrammed decisions.</a:t>
            </a:r>
            <a:endParaRPr lang="en-CA" altLang="en-US" smtClean="0"/>
          </a:p>
          <a:p>
            <a:endParaRPr lang="en-CA" altLang="en-US" smtClean="0"/>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2C5249A0-C98B-41B4-BB70-0FBFEBD46D08}" type="slidenum">
              <a:rPr lang="en-US" altLang="en-US" sz="1200" smtClean="0"/>
              <a:pPr/>
              <a:t>27</a:t>
            </a:fld>
            <a:endParaRPr lang="en-US" altLang="en-US" sz="1200" smtClean="0"/>
          </a:p>
        </p:txBody>
      </p:sp>
    </p:spTree>
    <p:extLst>
      <p:ext uri="{BB962C8B-B14F-4D97-AF65-F5344CB8AC3E}">
        <p14:creationId xmlns:p14="http://schemas.microsoft.com/office/powerpoint/2010/main" val="28522606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xfrm>
            <a:off x="1150938" y="692150"/>
            <a:ext cx="4556125" cy="3416300"/>
          </a:xfrm>
          <a:ln/>
        </p:spPr>
      </p:sp>
      <p:sp>
        <p:nvSpPr>
          <p:cNvPr id="5939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LO5 </a:t>
            </a:r>
            <a:r>
              <a:rPr lang="en-US" altLang="en-US" smtClean="0"/>
              <a:t>Describe how managers are using social media in communication.</a:t>
            </a:r>
            <a:endParaRPr lang="en-CA" altLang="en-US" smtClean="0"/>
          </a:p>
          <a:p>
            <a:endParaRPr lang="en-CA" altLang="en-US" smtClean="0"/>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57705467-5CD6-443C-9FE7-D2E6FC1DD963}" type="slidenum">
              <a:rPr lang="en-US" altLang="en-US" sz="1200" smtClean="0"/>
              <a:pPr/>
              <a:t>28</a:t>
            </a:fld>
            <a:endParaRPr lang="en-US" altLang="en-US" sz="1200" smtClean="0"/>
          </a:p>
        </p:txBody>
      </p:sp>
    </p:spTree>
    <p:extLst>
      <p:ext uri="{BB962C8B-B14F-4D97-AF65-F5344CB8AC3E}">
        <p14:creationId xmlns:p14="http://schemas.microsoft.com/office/powerpoint/2010/main" val="40073284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xfrm>
            <a:off x="1150938" y="692150"/>
            <a:ext cx="4556125" cy="3416300"/>
          </a:xfrm>
          <a:ln/>
        </p:spPr>
      </p:sp>
      <p:sp>
        <p:nvSpPr>
          <p:cNvPr id="6144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smtClean="0"/>
              <a:t>LO5 </a:t>
            </a:r>
            <a:r>
              <a:rPr lang="en-US" altLang="en-US" smtClean="0"/>
              <a:t>Describe how managers are using social media in communication.</a:t>
            </a:r>
            <a:endParaRPr lang="en-CA" altLang="en-US" smtClean="0"/>
          </a:p>
          <a:p>
            <a:endParaRPr lang="en-CA" altLang="en-US" smtClean="0"/>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DB206E12-9898-4696-B226-41B01D9F62A4}" type="slidenum">
              <a:rPr lang="en-US" altLang="en-US" sz="1200" smtClean="0"/>
              <a:pPr/>
              <a:t>29</a:t>
            </a:fld>
            <a:endParaRPr lang="en-US" altLang="en-US" sz="1200" smtClean="0"/>
          </a:p>
        </p:txBody>
      </p:sp>
    </p:spTree>
    <p:extLst>
      <p:ext uri="{BB962C8B-B14F-4D97-AF65-F5344CB8AC3E}">
        <p14:creationId xmlns:p14="http://schemas.microsoft.com/office/powerpoint/2010/main" val="16337240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xfrm>
            <a:off x="1150938" y="692150"/>
            <a:ext cx="4556125" cy="3416300"/>
          </a:xfrm>
          <a:ln/>
        </p:spPr>
      </p:sp>
      <p:sp>
        <p:nvSpPr>
          <p:cNvPr id="6349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CA" altLang="en-US" smtClean="0"/>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8136BDDE-056E-4558-9A10-A5D18D364BB6}" type="slidenum">
              <a:rPr lang="en-US" altLang="en-US" sz="1200" smtClean="0"/>
              <a:pPr/>
              <a:t>30</a:t>
            </a:fld>
            <a:endParaRPr lang="en-US" altLang="en-US" sz="1200" smtClean="0"/>
          </a:p>
        </p:txBody>
      </p:sp>
    </p:spTree>
    <p:extLst>
      <p:ext uri="{BB962C8B-B14F-4D97-AF65-F5344CB8AC3E}">
        <p14:creationId xmlns:p14="http://schemas.microsoft.com/office/powerpoint/2010/main" val="2874882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530147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200" b="1" i="1" smtClean="0">
                <a:solidFill>
                  <a:srgbClr val="FFFFFF"/>
                </a:solidFill>
              </a:rPr>
              <a:t>ESSENTIALS OF CONTEMPORARY MANAGEMENT</a:t>
            </a:r>
          </a:p>
        </p:txBody>
      </p:sp>
      <p:sp>
        <p:nvSpPr>
          <p:cNvPr id="5" name="Rectangle 4"/>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36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p:spPr>
        <p:txBody>
          <a:bodyPr/>
          <a:lstStyle>
            <a:lvl1pPr>
              <a:defRPr/>
            </a:lvl1pPr>
          </a:lstStyle>
          <a:p>
            <a:pPr>
              <a:defRPr/>
            </a:pPr>
            <a:endParaRPr lang="en-CA"/>
          </a:p>
        </p:txBody>
      </p:sp>
    </p:spTree>
    <p:extLst>
      <p:ext uri="{BB962C8B-B14F-4D97-AF65-F5344CB8AC3E}">
        <p14:creationId xmlns:p14="http://schemas.microsoft.com/office/powerpoint/2010/main" val="1571072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b="1">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04274370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12- </a:t>
            </a:r>
            <a:fld id="{742D4B9A-8B43-4C82-B10D-438794C7AFC2}"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65"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solidFill>
                  <a:srgbClr val="000000"/>
                </a:solidFill>
                <a:latin typeface="Times New Roman" pitchFamily="18" charset="0"/>
                <a:cs typeface="Arial" charset="0"/>
              </a:defRPr>
            </a:lvl1pPr>
          </a:lstStyle>
          <a:p>
            <a:pPr>
              <a:defRPr/>
            </a:pPr>
            <a:endParaRPr lang="en-CA"/>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2447BBEB-1AEC-4334-B731-574EE059D267}"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3"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66" r:id="rId1"/>
  </p:sldLayoutIdLst>
  <p:hf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6- </a:t>
            </a:r>
            <a:fld id="{A9E16B74-7ECC-4AE2-A994-5943EA776080}"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3075"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3076"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67"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9219" name="Rectangle 9"/>
          <p:cNvSpPr>
            <a:spLocks noChangeArrowheads="1"/>
          </p:cNvSpPr>
          <p:nvPr/>
        </p:nvSpPr>
        <p:spPr bwMode="auto">
          <a:xfrm>
            <a:off x="5029200" y="1835150"/>
            <a:ext cx="35052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a:spcBef>
                <a:spcPct val="0"/>
              </a:spcBef>
              <a:buFontTx/>
              <a:buNone/>
            </a:pPr>
            <a:r>
              <a:rPr lang="en-CA" altLang="en-US" sz="4000" b="1" dirty="0">
                <a:latin typeface="Baskerville Old Face" panose="02020602080505020303" pitchFamily="18" charset="0"/>
                <a:cs typeface="Arial" panose="020B0604020202020204" pitchFamily="34" charset="0"/>
              </a:rPr>
              <a:t>Chapter 6</a:t>
            </a:r>
          </a:p>
          <a:p>
            <a:pPr algn="ctr">
              <a:spcBef>
                <a:spcPct val="0"/>
              </a:spcBef>
              <a:buFontTx/>
              <a:buNone/>
            </a:pPr>
            <a:endParaRPr lang="en-CA" altLang="en-US" sz="1600" b="1" dirty="0">
              <a:latin typeface="Baskerville Old Face" panose="02020602080505020303" pitchFamily="18" charset="0"/>
              <a:cs typeface="Arial" panose="020B0604020202020204" pitchFamily="34" charset="0"/>
            </a:endParaRPr>
          </a:p>
          <a:p>
            <a:pPr algn="ctr">
              <a:spcBef>
                <a:spcPct val="0"/>
              </a:spcBef>
              <a:buFontTx/>
              <a:buNone/>
            </a:pPr>
            <a:r>
              <a:rPr lang="en-CA" altLang="en-US" sz="4000" b="1" dirty="0">
                <a:latin typeface="Baskerville Old Face" panose="02020602080505020303" pitchFamily="18" charset="0"/>
                <a:cs typeface="Arial" panose="020B0604020202020204" pitchFamily="34" charset="0"/>
              </a:rPr>
              <a:t>Managing  Communication and Information Technology</a:t>
            </a:r>
            <a:endParaRPr lang="en-CA" altLang="en-US" sz="4000" dirty="0">
              <a:latin typeface="Baskerville Old Face" panose="02020602080505020303" pitchFamily="18" charset="0"/>
              <a:cs typeface="Arial" panose="020B0604020202020204" pitchFamily="34" charset="0"/>
            </a:endParaRP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700" y="1143000"/>
            <a:ext cx="369728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6"/>
          <p:cNvSpPr>
            <a:spLocks noChangeArrowheads="1"/>
          </p:cNvSpPr>
          <p:nvPr/>
        </p:nvSpPr>
        <p:spPr bwMode="auto">
          <a:xfrm>
            <a:off x="493713" y="2057400"/>
            <a:ext cx="8305800"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spAutoFit/>
          </a:bodyPr>
          <a:lstStyle>
            <a:lvl1pPr marL="457200" indent="-4572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buFontTx/>
              <a:buAutoNum type="arabicPeriod"/>
            </a:pPr>
            <a:r>
              <a:rPr lang="en-US" altLang="en-US" sz="2400"/>
              <a:t>Explain why effective communication helps an organization gain a competitive advantage.</a:t>
            </a:r>
            <a:endParaRPr lang="en-CA" altLang="en-US" sz="2400"/>
          </a:p>
          <a:p>
            <a:pPr>
              <a:buFontTx/>
              <a:buAutoNum type="arabicPeriod"/>
            </a:pPr>
            <a:r>
              <a:rPr lang="en-US" altLang="en-US" sz="2400"/>
              <a:t>Describe the communication process and communication styles.</a:t>
            </a:r>
            <a:endParaRPr lang="en-CA" altLang="en-US" sz="2400"/>
          </a:p>
          <a:p>
            <a:pPr>
              <a:buFontTx/>
              <a:buAutoNum type="arabicPeriod"/>
            </a:pPr>
            <a:r>
              <a:rPr lang="en-US" altLang="en-US" sz="2400"/>
              <a:t>Describe the organizational communication networks and channels available to managers.</a:t>
            </a:r>
            <a:endParaRPr lang="en-CA" altLang="en-US" sz="2400"/>
          </a:p>
          <a:p>
            <a:pPr>
              <a:buFontTx/>
              <a:buAutoNum type="arabicPeriod"/>
            </a:pPr>
            <a:r>
              <a:rPr lang="en-US" altLang="en-US" sz="2400"/>
              <a:t>Explain how the utilization of Information Technology (IT) can be vital to organizational communication. </a:t>
            </a:r>
          </a:p>
          <a:p>
            <a:pPr>
              <a:buFontTx/>
              <a:buAutoNum type="arabicPeriod"/>
            </a:pPr>
            <a:r>
              <a:rPr lang="en-US" altLang="en-US" sz="2400"/>
              <a:t>Describe how managers are using social media in communication.</a:t>
            </a:r>
            <a:endParaRPr lang="en-CA" altLang="en-US" sz="2400"/>
          </a:p>
        </p:txBody>
      </p:sp>
      <p:sp>
        <p:nvSpPr>
          <p:cNvPr id="11267" name="Title 1"/>
          <p:cNvSpPr>
            <a:spLocks noGrp="1"/>
          </p:cNvSpPr>
          <p:nvPr>
            <p:ph type="title"/>
          </p:nvPr>
        </p:nvSpPr>
        <p:spPr>
          <a:xfrm>
            <a:off x="493713" y="914400"/>
            <a:ext cx="8229600" cy="1143000"/>
          </a:xfrm>
        </p:spPr>
        <p:txBody>
          <a:bodyPr/>
          <a:lstStyle/>
          <a:p>
            <a:r>
              <a:rPr lang="en-CA" altLang="en-US" smtClean="0"/>
              <a:t>Learning Outcomes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93713" y="914400"/>
            <a:ext cx="8229600" cy="1143000"/>
          </a:xfrm>
        </p:spPr>
        <p:txBody>
          <a:bodyPr/>
          <a:lstStyle/>
          <a:p>
            <a:r>
              <a:rPr lang="en-CA" altLang="en-US" dirty="0" smtClean="0"/>
              <a:t>The Importance of </a:t>
            </a:r>
            <a:br>
              <a:rPr lang="en-CA" altLang="en-US" dirty="0" smtClean="0"/>
            </a:br>
            <a:r>
              <a:rPr lang="en-CA" altLang="en-US" dirty="0" smtClean="0"/>
              <a:t>Communication in Organizations</a:t>
            </a:r>
          </a:p>
        </p:txBody>
      </p:sp>
      <p:sp>
        <p:nvSpPr>
          <p:cNvPr id="13315" name="Rectangle 3"/>
          <p:cNvSpPr>
            <a:spLocks noGrp="1" noChangeArrowheads="1"/>
          </p:cNvSpPr>
          <p:nvPr>
            <p:ph idx="1"/>
          </p:nvPr>
        </p:nvSpPr>
        <p:spPr>
          <a:xfrm>
            <a:off x="493713" y="2667000"/>
            <a:ext cx="8229600" cy="2743200"/>
          </a:xfrm>
        </p:spPr>
        <p:txBody>
          <a:bodyPr/>
          <a:lstStyle/>
          <a:p>
            <a:pPr>
              <a:spcAft>
                <a:spcPts val="600"/>
              </a:spcAft>
            </a:pPr>
            <a:r>
              <a:rPr lang="en-US" altLang="en-US" b="1" dirty="0" smtClean="0"/>
              <a:t>Good Communication </a:t>
            </a:r>
            <a:r>
              <a:rPr lang="en-US" altLang="en-US" dirty="0" smtClean="0"/>
              <a:t>allows a firm to:</a:t>
            </a:r>
          </a:p>
          <a:p>
            <a:pPr lvl="1">
              <a:spcAft>
                <a:spcPts val="600"/>
              </a:spcAft>
            </a:pPr>
            <a:r>
              <a:rPr lang="en-US" altLang="en-US" sz="2400" dirty="0" smtClean="0"/>
              <a:t>Increase efficiency.</a:t>
            </a:r>
          </a:p>
          <a:p>
            <a:pPr lvl="1">
              <a:spcAft>
                <a:spcPts val="600"/>
              </a:spcAft>
            </a:pPr>
            <a:r>
              <a:rPr lang="en-US" altLang="en-US" sz="2400" dirty="0" smtClean="0"/>
              <a:t>Improve quality of their product or service.</a:t>
            </a:r>
          </a:p>
          <a:p>
            <a:pPr lvl="1">
              <a:spcAft>
                <a:spcPts val="600"/>
              </a:spcAft>
            </a:pPr>
            <a:r>
              <a:rPr lang="en-US" altLang="en-US" sz="2400" dirty="0" smtClean="0"/>
              <a:t>Become more responsive to customers.</a:t>
            </a:r>
          </a:p>
          <a:p>
            <a:pPr lvl="1">
              <a:spcAft>
                <a:spcPts val="600"/>
              </a:spcAft>
            </a:pPr>
            <a:r>
              <a:rPr lang="en-US" altLang="en-US" sz="2400" dirty="0" smtClean="0"/>
              <a:t>Foster innovation.</a:t>
            </a:r>
          </a:p>
          <a:p>
            <a:pPr marL="0" indent="0">
              <a:spcAft>
                <a:spcPts val="600"/>
              </a:spcAft>
              <a:buNone/>
            </a:pPr>
            <a:endParaRPr lang="en-US" altLang="en-US" dirty="0" smtClean="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93713" y="1200912"/>
            <a:ext cx="8229600" cy="1143000"/>
          </a:xfrm>
        </p:spPr>
        <p:txBody>
          <a:bodyPr/>
          <a:lstStyle/>
          <a:p>
            <a:r>
              <a:rPr lang="en-CA" altLang="en-US" dirty="0" smtClean="0"/>
              <a:t>The Communication Process</a:t>
            </a:r>
          </a:p>
        </p:txBody>
      </p:sp>
      <p:sp>
        <p:nvSpPr>
          <p:cNvPr id="15363" name="Rectangle 3"/>
          <p:cNvSpPr>
            <a:spLocks noGrp="1" noChangeArrowheads="1"/>
          </p:cNvSpPr>
          <p:nvPr>
            <p:ph idx="1"/>
          </p:nvPr>
        </p:nvSpPr>
        <p:spPr>
          <a:xfrm>
            <a:off x="493713" y="2362200"/>
            <a:ext cx="8229600" cy="2362200"/>
          </a:xfrm>
        </p:spPr>
        <p:txBody>
          <a:bodyPr/>
          <a:lstStyle/>
          <a:p>
            <a:pPr lvl="1">
              <a:spcAft>
                <a:spcPts val="1200"/>
              </a:spcAft>
              <a:buFont typeface="Arial" panose="020B0604020202020204" pitchFamily="34" charset="0"/>
              <a:buChar char="•"/>
            </a:pPr>
            <a:r>
              <a:rPr lang="en-US" altLang="en-US" sz="2400" dirty="0" smtClean="0"/>
              <a:t>Communication consists of two phases:</a:t>
            </a:r>
          </a:p>
          <a:p>
            <a:pPr lvl="2">
              <a:spcAft>
                <a:spcPts val="1200"/>
              </a:spcAft>
              <a:buSzPct val="85000"/>
              <a:buFont typeface="Wingdings" panose="05000000000000000000" pitchFamily="2" charset="2"/>
              <a:buChar char="Ø"/>
            </a:pPr>
            <a:r>
              <a:rPr lang="en-US" altLang="en-US" b="1" dirty="0" smtClean="0"/>
              <a:t>Transmission phase</a:t>
            </a:r>
            <a:r>
              <a:rPr lang="en-US" altLang="en-US" dirty="0" smtClean="0"/>
              <a:t>: information is shared by 2 or more people.</a:t>
            </a:r>
          </a:p>
          <a:p>
            <a:pPr lvl="2">
              <a:spcAft>
                <a:spcPts val="1200"/>
              </a:spcAft>
              <a:buSzPct val="85000"/>
              <a:buFont typeface="Wingdings" panose="05000000000000000000" pitchFamily="2" charset="2"/>
              <a:buChar char="Ø"/>
            </a:pPr>
            <a:r>
              <a:rPr lang="en-US" altLang="en-US" b="1" dirty="0" smtClean="0"/>
              <a:t>Feedback phase</a:t>
            </a:r>
            <a:r>
              <a:rPr lang="en-US" altLang="en-US" dirty="0" smtClean="0"/>
              <a:t>: a common understanding is assured.</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515049" y="1219200"/>
            <a:ext cx="8229600" cy="1143000"/>
          </a:xfrm>
        </p:spPr>
        <p:txBody>
          <a:bodyPr/>
          <a:lstStyle/>
          <a:p>
            <a:r>
              <a:rPr lang="en-CA" altLang="en-US" dirty="0" smtClean="0"/>
              <a:t>The Communication Process</a:t>
            </a:r>
          </a:p>
        </p:txBody>
      </p:sp>
      <p:sp>
        <p:nvSpPr>
          <p:cNvPr id="15363" name="Rectangle 3"/>
          <p:cNvSpPr>
            <a:spLocks noGrp="1" noChangeArrowheads="1"/>
          </p:cNvSpPr>
          <p:nvPr>
            <p:ph idx="1"/>
          </p:nvPr>
        </p:nvSpPr>
        <p:spPr>
          <a:xfrm>
            <a:off x="515049" y="2514600"/>
            <a:ext cx="8229600" cy="2952750"/>
          </a:xfrm>
        </p:spPr>
        <p:txBody>
          <a:bodyPr/>
          <a:lstStyle/>
          <a:p>
            <a:pPr lvl="1">
              <a:spcAft>
                <a:spcPts val="1200"/>
              </a:spcAft>
              <a:buFont typeface="Arial" panose="020B0604020202020204" pitchFamily="34" charset="0"/>
              <a:buChar char="•"/>
            </a:pPr>
            <a:r>
              <a:rPr lang="en-US" altLang="en-US" sz="2400" dirty="0" smtClean="0"/>
              <a:t>Communication starts with the </a:t>
            </a:r>
            <a:r>
              <a:rPr lang="en-US" altLang="en-US" sz="2400" b="1" dirty="0" smtClean="0"/>
              <a:t>sender</a:t>
            </a:r>
            <a:r>
              <a:rPr lang="en-US" altLang="en-US" sz="2400" dirty="0" smtClean="0"/>
              <a:t> who wants to share information.</a:t>
            </a:r>
          </a:p>
          <a:p>
            <a:pPr lvl="2">
              <a:spcAft>
                <a:spcPts val="1200"/>
              </a:spcAft>
              <a:buSzPct val="85000"/>
              <a:buFont typeface="Wingdings" panose="05000000000000000000" pitchFamily="2" charset="2"/>
              <a:buChar char="Ø"/>
            </a:pPr>
            <a:r>
              <a:rPr lang="en-US" altLang="en-US" dirty="0" smtClean="0"/>
              <a:t>Sender must decide on a message to share</a:t>
            </a:r>
          </a:p>
          <a:p>
            <a:pPr lvl="2">
              <a:spcAft>
                <a:spcPts val="1200"/>
              </a:spcAft>
              <a:buSzPct val="85000"/>
              <a:buFont typeface="Wingdings" panose="05000000000000000000" pitchFamily="2" charset="2"/>
              <a:buChar char="Ø"/>
            </a:pPr>
            <a:r>
              <a:rPr lang="en-US" altLang="en-US" dirty="0" smtClean="0"/>
              <a:t>Sender also puts the message into symbols or language, a process called </a:t>
            </a:r>
            <a:r>
              <a:rPr lang="en-US" altLang="en-US" b="1" dirty="0" smtClean="0"/>
              <a:t>encoding</a:t>
            </a:r>
            <a:endParaRPr lang="en-US" altLang="en-US" dirty="0" smtClean="0"/>
          </a:p>
          <a:p>
            <a:pPr lvl="1">
              <a:spcAft>
                <a:spcPts val="1200"/>
              </a:spcAft>
              <a:buFont typeface="Arial" panose="020B0604020202020204" pitchFamily="34" charset="0"/>
              <a:buChar char="•"/>
            </a:pPr>
            <a:r>
              <a:rPr lang="en-US" altLang="en-US" sz="2400" b="1" dirty="0" smtClean="0"/>
              <a:t>Noise </a:t>
            </a:r>
            <a:r>
              <a:rPr lang="en-US" altLang="en-US" sz="2400" dirty="0" smtClean="0"/>
              <a:t>is anything harming the communication process.</a:t>
            </a:r>
          </a:p>
        </p:txBody>
      </p:sp>
    </p:spTree>
    <p:extLst>
      <p:ext uri="{BB962C8B-B14F-4D97-AF65-F5344CB8AC3E}">
        <p14:creationId xmlns:p14="http://schemas.microsoft.com/office/powerpoint/2010/main" val="155558736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93713" y="914400"/>
            <a:ext cx="8229600" cy="1143000"/>
          </a:xfrm>
        </p:spPr>
        <p:txBody>
          <a:bodyPr/>
          <a:lstStyle/>
          <a:p>
            <a:r>
              <a:rPr lang="en-CA" altLang="en-US" dirty="0" smtClean="0"/>
              <a:t>The Communication Process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2070652"/>
            <a:ext cx="7010400" cy="3549995"/>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530086" y="1295400"/>
            <a:ext cx="8229600" cy="1143000"/>
          </a:xfrm>
        </p:spPr>
        <p:txBody>
          <a:bodyPr/>
          <a:lstStyle/>
          <a:p>
            <a:r>
              <a:rPr lang="en-CA" altLang="en-US" dirty="0" smtClean="0"/>
              <a:t>The Communication Process</a:t>
            </a:r>
          </a:p>
        </p:txBody>
      </p:sp>
      <p:sp>
        <p:nvSpPr>
          <p:cNvPr id="19459" name="Rectangle 3"/>
          <p:cNvSpPr>
            <a:spLocks noGrp="1" noChangeArrowheads="1"/>
          </p:cNvSpPr>
          <p:nvPr>
            <p:ph idx="1"/>
          </p:nvPr>
        </p:nvSpPr>
        <p:spPr>
          <a:xfrm>
            <a:off x="530086" y="2667001"/>
            <a:ext cx="8229600" cy="2362199"/>
          </a:xfrm>
        </p:spPr>
        <p:txBody>
          <a:bodyPr/>
          <a:lstStyle/>
          <a:p>
            <a:pPr lvl="1">
              <a:spcAft>
                <a:spcPts val="1200"/>
              </a:spcAft>
              <a:buFont typeface="Arial" panose="020B0604020202020204" pitchFamily="34" charset="0"/>
              <a:buChar char="•"/>
            </a:pPr>
            <a:r>
              <a:rPr lang="en-US" altLang="en-US" sz="2400" dirty="0" smtClean="0"/>
              <a:t>Messages are transmitted over a </a:t>
            </a:r>
            <a:r>
              <a:rPr lang="en-US" altLang="en-US" sz="2400" b="1" dirty="0" smtClean="0"/>
              <a:t>medium</a:t>
            </a:r>
            <a:r>
              <a:rPr lang="en-US" altLang="en-US" sz="2400" dirty="0" smtClean="0"/>
              <a:t> to a </a:t>
            </a:r>
            <a:r>
              <a:rPr lang="en-US" altLang="en-US" sz="2400" b="1" dirty="0" smtClean="0"/>
              <a:t>receiver</a:t>
            </a:r>
            <a:r>
              <a:rPr lang="en-US" altLang="en-US" sz="2400" dirty="0" smtClean="0"/>
              <a:t>.</a:t>
            </a:r>
          </a:p>
          <a:p>
            <a:pPr lvl="2">
              <a:spcAft>
                <a:spcPts val="1200"/>
              </a:spcAft>
              <a:buSzPct val="85000"/>
              <a:buFont typeface="Wingdings" panose="05000000000000000000" pitchFamily="2" charset="2"/>
              <a:buChar char="Ø"/>
            </a:pPr>
            <a:r>
              <a:rPr lang="en-US" altLang="en-US" b="1" dirty="0" smtClean="0"/>
              <a:t>Medium</a:t>
            </a:r>
            <a:r>
              <a:rPr lang="en-US" altLang="en-US" dirty="0" smtClean="0"/>
              <a:t>: pathway the message is transmitted on (phone, letter, newspaper).</a:t>
            </a:r>
          </a:p>
          <a:p>
            <a:pPr lvl="2">
              <a:spcAft>
                <a:spcPts val="1200"/>
              </a:spcAft>
              <a:buSzPct val="85000"/>
              <a:buFont typeface="Wingdings" panose="05000000000000000000" pitchFamily="2" charset="2"/>
              <a:buChar char="Ø"/>
            </a:pPr>
            <a:r>
              <a:rPr lang="en-US" altLang="en-US" b="1" dirty="0" smtClean="0"/>
              <a:t>Receiver</a:t>
            </a:r>
            <a:r>
              <a:rPr lang="en-US" altLang="en-US" dirty="0" smtClean="0"/>
              <a:t>: person getting the message.</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81451" y="1219200"/>
            <a:ext cx="8229600" cy="1143000"/>
          </a:xfrm>
        </p:spPr>
        <p:txBody>
          <a:bodyPr/>
          <a:lstStyle/>
          <a:p>
            <a:r>
              <a:rPr lang="en-CA" altLang="en-US" dirty="0" smtClean="0"/>
              <a:t>The Communication Process</a:t>
            </a:r>
          </a:p>
        </p:txBody>
      </p:sp>
      <p:sp>
        <p:nvSpPr>
          <p:cNvPr id="19459" name="Rectangle 3"/>
          <p:cNvSpPr>
            <a:spLocks noGrp="1" noChangeArrowheads="1"/>
          </p:cNvSpPr>
          <p:nvPr>
            <p:ph idx="1"/>
          </p:nvPr>
        </p:nvSpPr>
        <p:spPr>
          <a:xfrm>
            <a:off x="487547" y="2514600"/>
            <a:ext cx="8229600" cy="2952750"/>
          </a:xfrm>
        </p:spPr>
        <p:txBody>
          <a:bodyPr/>
          <a:lstStyle/>
          <a:p>
            <a:pPr lvl="1">
              <a:spcAft>
                <a:spcPts val="1200"/>
              </a:spcAft>
              <a:buFont typeface="Arial" panose="020B0604020202020204" pitchFamily="34" charset="0"/>
              <a:buChar char="•"/>
            </a:pPr>
            <a:r>
              <a:rPr lang="en-US" altLang="en-US" sz="2400" dirty="0" smtClean="0"/>
              <a:t>Receiver next decodes the message.</a:t>
            </a:r>
          </a:p>
          <a:p>
            <a:pPr lvl="2">
              <a:spcAft>
                <a:spcPts val="1200"/>
              </a:spcAft>
              <a:buSzPct val="85000"/>
              <a:buFont typeface="Wingdings" panose="05000000000000000000" pitchFamily="2" charset="2"/>
              <a:buChar char="Ø"/>
            </a:pPr>
            <a:r>
              <a:rPr lang="en-US" altLang="en-US" b="1" dirty="0" smtClean="0"/>
              <a:t>Decoding</a:t>
            </a:r>
            <a:r>
              <a:rPr lang="en-US" altLang="en-US" dirty="0" smtClean="0"/>
              <a:t> allows the receiver to understand the message.</a:t>
            </a:r>
          </a:p>
          <a:p>
            <a:pPr lvl="2">
              <a:spcAft>
                <a:spcPts val="1200"/>
              </a:spcAft>
              <a:buSzPct val="85000"/>
              <a:buFont typeface="Wingdings" panose="05000000000000000000" pitchFamily="2" charset="2"/>
              <a:buChar char="Ø"/>
            </a:pPr>
            <a:r>
              <a:rPr lang="en-US" altLang="en-US" dirty="0" smtClean="0"/>
              <a:t>This is a critical point, can lead to </a:t>
            </a:r>
            <a:r>
              <a:rPr lang="en-US" altLang="en-US" b="1" dirty="0" smtClean="0"/>
              <a:t>misunderstanding</a:t>
            </a:r>
            <a:r>
              <a:rPr lang="en-US" altLang="en-US" dirty="0" smtClean="0"/>
              <a:t>.</a:t>
            </a:r>
          </a:p>
          <a:p>
            <a:pPr lvl="1">
              <a:spcAft>
                <a:spcPts val="1200"/>
              </a:spcAft>
              <a:buFont typeface="Arial" panose="020B0604020202020204" pitchFamily="34" charset="0"/>
              <a:buChar char="•"/>
            </a:pPr>
            <a:r>
              <a:rPr lang="en-US" altLang="en-US" sz="2400" dirty="0" smtClean="0"/>
              <a:t>Feedback is started by receiver and states that the message is understood or that it must be re-sent.</a:t>
            </a:r>
          </a:p>
        </p:txBody>
      </p:sp>
    </p:spTree>
    <p:extLst>
      <p:ext uri="{BB962C8B-B14F-4D97-AF65-F5344CB8AC3E}">
        <p14:creationId xmlns:p14="http://schemas.microsoft.com/office/powerpoint/2010/main" val="411981155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93713" y="1295400"/>
            <a:ext cx="8229600" cy="1143000"/>
          </a:xfrm>
        </p:spPr>
        <p:txBody>
          <a:bodyPr/>
          <a:lstStyle/>
          <a:p>
            <a:r>
              <a:rPr lang="en-CA" altLang="en-US" dirty="0" smtClean="0"/>
              <a:t>The Communication Process</a:t>
            </a:r>
          </a:p>
        </p:txBody>
      </p:sp>
      <p:sp>
        <p:nvSpPr>
          <p:cNvPr id="21507" name="Rectangle 3"/>
          <p:cNvSpPr>
            <a:spLocks noGrp="1" noChangeArrowheads="1"/>
          </p:cNvSpPr>
          <p:nvPr>
            <p:ph idx="1"/>
          </p:nvPr>
        </p:nvSpPr>
        <p:spPr>
          <a:xfrm>
            <a:off x="381000" y="2667000"/>
            <a:ext cx="8229600" cy="1981200"/>
          </a:xfrm>
        </p:spPr>
        <p:txBody>
          <a:bodyPr/>
          <a:lstStyle/>
          <a:p>
            <a:pPr lvl="1">
              <a:spcAft>
                <a:spcPts val="1200"/>
              </a:spcAft>
              <a:buFont typeface="Arial" panose="020B0604020202020204" pitchFamily="34" charset="0"/>
              <a:buChar char="•"/>
            </a:pPr>
            <a:r>
              <a:rPr lang="en-US" altLang="en-US" sz="2400" dirty="0" smtClean="0"/>
              <a:t>Encoding of messages can be done verbally or non-verbally</a:t>
            </a:r>
          </a:p>
          <a:p>
            <a:pPr lvl="2">
              <a:spcAft>
                <a:spcPts val="1200"/>
              </a:spcAft>
              <a:buSzPct val="85000"/>
              <a:buFont typeface="Wingdings" panose="05000000000000000000" pitchFamily="2" charset="2"/>
              <a:buChar char="Ø"/>
            </a:pPr>
            <a:r>
              <a:rPr lang="en-US" altLang="en-US" b="1" dirty="0" smtClean="0"/>
              <a:t>Verbal</a:t>
            </a:r>
            <a:r>
              <a:rPr lang="en-US" altLang="en-US" dirty="0" smtClean="0"/>
              <a:t>: spoken or written communication.</a:t>
            </a:r>
          </a:p>
          <a:p>
            <a:pPr lvl="2">
              <a:spcAft>
                <a:spcPts val="1200"/>
              </a:spcAft>
              <a:buSzPct val="85000"/>
              <a:buFont typeface="Wingdings" panose="05000000000000000000" pitchFamily="2" charset="2"/>
              <a:buChar char="Ø"/>
            </a:pPr>
            <a:r>
              <a:rPr lang="en-US" altLang="en-US" b="1" dirty="0" smtClean="0"/>
              <a:t>Nonverbal</a:t>
            </a:r>
            <a:r>
              <a:rPr lang="en-US" altLang="en-US" dirty="0" smtClean="0"/>
              <a:t>: facial gestures, body language, dress.</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505841" y="1295400"/>
            <a:ext cx="8229600" cy="1143000"/>
          </a:xfrm>
        </p:spPr>
        <p:txBody>
          <a:bodyPr/>
          <a:lstStyle/>
          <a:p>
            <a:r>
              <a:rPr lang="en-CA" altLang="en-US" smtClean="0"/>
              <a:t>The Communication Process</a:t>
            </a:r>
          </a:p>
        </p:txBody>
      </p:sp>
      <p:sp>
        <p:nvSpPr>
          <p:cNvPr id="21507" name="Rectangle 3"/>
          <p:cNvSpPr>
            <a:spLocks noGrp="1" noChangeArrowheads="1"/>
          </p:cNvSpPr>
          <p:nvPr>
            <p:ph idx="1"/>
          </p:nvPr>
        </p:nvSpPr>
        <p:spPr>
          <a:xfrm>
            <a:off x="505841" y="2438400"/>
            <a:ext cx="8229600" cy="2590800"/>
          </a:xfrm>
        </p:spPr>
        <p:txBody>
          <a:bodyPr/>
          <a:lstStyle/>
          <a:p>
            <a:pPr lvl="1">
              <a:spcAft>
                <a:spcPts val="1200"/>
              </a:spcAft>
              <a:buFont typeface="Arial" panose="020B0604020202020204" pitchFamily="34" charset="0"/>
              <a:buChar char="•"/>
            </a:pPr>
            <a:r>
              <a:rPr lang="en-US" altLang="en-US" sz="2400" dirty="0" smtClean="0"/>
              <a:t>Sender and receiver communicate based on their </a:t>
            </a:r>
            <a:r>
              <a:rPr lang="en-US" altLang="en-US" sz="2400" b="1" dirty="0" smtClean="0"/>
              <a:t>perception</a:t>
            </a:r>
            <a:r>
              <a:rPr lang="en-US" altLang="en-US" sz="2400" dirty="0" smtClean="0"/>
              <a:t>.</a:t>
            </a:r>
          </a:p>
          <a:p>
            <a:pPr lvl="2">
              <a:spcAft>
                <a:spcPts val="1200"/>
              </a:spcAft>
              <a:buSzPct val="85000"/>
              <a:buFont typeface="Wingdings" panose="05000000000000000000" pitchFamily="2" charset="2"/>
              <a:buChar char="Ø"/>
            </a:pPr>
            <a:r>
              <a:rPr lang="en-US" altLang="en-US" b="1" dirty="0" smtClean="0"/>
              <a:t>Subjective perception </a:t>
            </a:r>
            <a:r>
              <a:rPr lang="en-US" altLang="en-US" dirty="0" smtClean="0"/>
              <a:t>can lead to biases and stereotypes that hurt communication.</a:t>
            </a:r>
          </a:p>
          <a:p>
            <a:pPr lvl="2">
              <a:spcAft>
                <a:spcPts val="1200"/>
              </a:spcAft>
              <a:buSzPct val="85000"/>
              <a:buFont typeface="Wingdings" panose="05000000000000000000" pitchFamily="2" charset="2"/>
              <a:buChar char="Ø"/>
            </a:pPr>
            <a:r>
              <a:rPr lang="en-US" altLang="en-US" dirty="0" smtClean="0"/>
              <a:t>Effective managers avoid communicating based on a pre-set belief.</a:t>
            </a:r>
          </a:p>
        </p:txBody>
      </p:sp>
    </p:spTree>
    <p:extLst>
      <p:ext uri="{BB962C8B-B14F-4D97-AF65-F5344CB8AC3E}">
        <p14:creationId xmlns:p14="http://schemas.microsoft.com/office/powerpoint/2010/main" val="43333400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93713" y="914400"/>
            <a:ext cx="8229600" cy="1143000"/>
          </a:xfrm>
        </p:spPr>
        <p:txBody>
          <a:bodyPr/>
          <a:lstStyle/>
          <a:p>
            <a:r>
              <a:rPr lang="en-CA" altLang="en-US" smtClean="0"/>
              <a:t>Communication Styles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3013" y="2057400"/>
            <a:ext cx="4191000" cy="41910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530225" y="1219200"/>
            <a:ext cx="8229600" cy="1143000"/>
          </a:xfrm>
        </p:spPr>
        <p:txBody>
          <a:bodyPr/>
          <a:lstStyle/>
          <a:p>
            <a:r>
              <a:rPr lang="en-CA" altLang="en-US" dirty="0" smtClean="0"/>
              <a:t>Verbal and Nonverbal Communication</a:t>
            </a:r>
          </a:p>
        </p:txBody>
      </p:sp>
      <p:sp>
        <p:nvSpPr>
          <p:cNvPr id="25603" name="Content Placeholder 2"/>
          <p:cNvSpPr>
            <a:spLocks noGrp="1"/>
          </p:cNvSpPr>
          <p:nvPr>
            <p:ph idx="1"/>
          </p:nvPr>
        </p:nvSpPr>
        <p:spPr>
          <a:xfrm>
            <a:off x="548513" y="2590800"/>
            <a:ext cx="8229600" cy="3048000"/>
          </a:xfrm>
        </p:spPr>
        <p:txBody>
          <a:bodyPr/>
          <a:lstStyle/>
          <a:p>
            <a:pPr>
              <a:spcAft>
                <a:spcPts val="1200"/>
              </a:spcAft>
            </a:pPr>
            <a:r>
              <a:rPr lang="en-US" altLang="en-US" b="1" dirty="0"/>
              <a:t>V</a:t>
            </a:r>
            <a:r>
              <a:rPr lang="en-US" altLang="en-US" b="1" dirty="0" smtClean="0"/>
              <a:t>erbal communication</a:t>
            </a:r>
            <a:r>
              <a:rPr lang="en-US" altLang="en-US" dirty="0" smtClean="0"/>
              <a:t> The encoding of messages into words, either written or spoken.</a:t>
            </a:r>
            <a:endParaRPr lang="en-CA" altLang="en-US" dirty="0" smtClean="0"/>
          </a:p>
          <a:p>
            <a:pPr>
              <a:spcAft>
                <a:spcPts val="1200"/>
              </a:spcAft>
            </a:pPr>
            <a:r>
              <a:rPr lang="en-US" altLang="en-US" b="1" dirty="0"/>
              <a:t>N</a:t>
            </a:r>
            <a:r>
              <a:rPr lang="en-US" altLang="en-US" b="1" dirty="0" smtClean="0"/>
              <a:t>onverbal communication</a:t>
            </a:r>
            <a:r>
              <a:rPr lang="en-US" altLang="en-US" dirty="0" smtClean="0"/>
              <a:t> The encoding of messages by means of facial expressions, body language, and styles of dressing.</a:t>
            </a:r>
            <a:endParaRPr lang="en-CA" alt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3273" y="1219200"/>
            <a:ext cx="8229600" cy="1143000"/>
          </a:xfrm>
        </p:spPr>
        <p:txBody>
          <a:bodyPr/>
          <a:lstStyle/>
          <a:p>
            <a:r>
              <a:rPr lang="en-US" altLang="en-US" dirty="0" smtClean="0"/>
              <a:t>Improving the Communication Process: Communication </a:t>
            </a:r>
            <a:r>
              <a:rPr lang="en-US" altLang="en-US" dirty="0"/>
              <a:t>S</a:t>
            </a:r>
            <a:r>
              <a:rPr lang="en-US" altLang="en-US" dirty="0" smtClean="0"/>
              <a:t>kills for Senders</a:t>
            </a:r>
          </a:p>
        </p:txBody>
      </p:sp>
      <p:sp>
        <p:nvSpPr>
          <p:cNvPr id="27651" name="Rectangle 3"/>
          <p:cNvSpPr>
            <a:spLocks noGrp="1" noChangeArrowheads="1"/>
          </p:cNvSpPr>
          <p:nvPr>
            <p:ph idx="1"/>
          </p:nvPr>
        </p:nvSpPr>
        <p:spPr>
          <a:xfrm>
            <a:off x="530225" y="2667000"/>
            <a:ext cx="8229600" cy="2952750"/>
          </a:xfrm>
        </p:spPr>
        <p:txBody>
          <a:bodyPr/>
          <a:lstStyle/>
          <a:p>
            <a:pPr lvl="1">
              <a:buFont typeface="Arial" panose="020B0604020202020204" pitchFamily="34" charset="0"/>
              <a:buChar char="•"/>
            </a:pPr>
            <a:r>
              <a:rPr lang="en-US" altLang="en-US" sz="2400" dirty="0" smtClean="0"/>
              <a:t>Send clear and complete messages.</a:t>
            </a:r>
          </a:p>
          <a:p>
            <a:pPr lvl="1">
              <a:buFont typeface="Arial" panose="020B0604020202020204" pitchFamily="34" charset="0"/>
              <a:buChar char="•"/>
            </a:pPr>
            <a:r>
              <a:rPr lang="en-US" altLang="en-US" sz="2400" dirty="0" smtClean="0"/>
              <a:t>Encode messages in symbols the receiver understands.</a:t>
            </a:r>
          </a:p>
          <a:p>
            <a:pPr lvl="1">
              <a:buFont typeface="Arial" panose="020B0604020202020204" pitchFamily="34" charset="0"/>
              <a:buChar char="•"/>
            </a:pPr>
            <a:r>
              <a:rPr lang="en-US" altLang="en-US" sz="2400" dirty="0" smtClean="0"/>
              <a:t>Select a medium appropriate for the message.</a:t>
            </a:r>
          </a:p>
          <a:p>
            <a:pPr lvl="1">
              <a:buFont typeface="Arial" panose="020B0604020202020204" pitchFamily="34" charset="0"/>
              <a:buChar char="•"/>
            </a:pPr>
            <a:r>
              <a:rPr lang="en-US" altLang="en-US" sz="2400" dirty="0" smtClean="0"/>
              <a:t>Select a medium that the receiver monitors.</a:t>
            </a:r>
          </a:p>
          <a:p>
            <a:pPr lvl="1">
              <a:buFont typeface="Arial" panose="020B0604020202020204" pitchFamily="34" charset="0"/>
              <a:buChar char="•"/>
            </a:pPr>
            <a:r>
              <a:rPr lang="en-US" altLang="en-US" sz="2400" dirty="0" smtClean="0"/>
              <a:t>Avoid filtering (holding back information) and distortion as the message passes through other workers.</a:t>
            </a:r>
          </a:p>
          <a:p>
            <a:pPr lvl="1">
              <a:buFont typeface="Arial" panose="020B0604020202020204" pitchFamily="34" charset="0"/>
              <a:buChar char="•"/>
            </a:pPr>
            <a:r>
              <a:rPr lang="en-US" altLang="en-US" sz="2400" dirty="0" smtClean="0"/>
              <a:t>Ensure a feedback mechanism is included in the message.</a:t>
            </a:r>
          </a:p>
          <a:p>
            <a:pPr lvl="1">
              <a:buFont typeface="Arial" panose="020B0604020202020204" pitchFamily="34" charset="0"/>
              <a:buChar char="•"/>
            </a:pPr>
            <a:r>
              <a:rPr lang="en-US" altLang="en-US" sz="2400" dirty="0" smtClean="0"/>
              <a:t>Provide accurate information to avoid rumors.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27"/>
          <p:cNvSpPr>
            <a:spLocks noGrp="1" noChangeArrowheads="1"/>
          </p:cNvSpPr>
          <p:nvPr>
            <p:ph idx="1"/>
          </p:nvPr>
        </p:nvSpPr>
        <p:spPr>
          <a:xfrm>
            <a:off x="493713" y="2057400"/>
            <a:ext cx="8229600" cy="4038600"/>
          </a:xfrm>
        </p:spPr>
        <p:txBody>
          <a:bodyPr/>
          <a:lstStyle/>
          <a:p>
            <a:pPr lvl="1">
              <a:buFont typeface="Arial" panose="020B0604020202020204" pitchFamily="34" charset="0"/>
              <a:buChar char="•"/>
            </a:pPr>
            <a:r>
              <a:rPr lang="en-US" altLang="en-US" sz="2400" dirty="0" smtClean="0"/>
              <a:t>Pay Attention to message being sent. </a:t>
            </a:r>
          </a:p>
          <a:p>
            <a:pPr lvl="1">
              <a:buFont typeface="Arial" panose="020B0604020202020204" pitchFamily="34" charset="0"/>
              <a:buChar char="•"/>
            </a:pPr>
            <a:r>
              <a:rPr lang="en-US" altLang="en-US" sz="2400" dirty="0" smtClean="0"/>
              <a:t>Be a good listener: </a:t>
            </a:r>
          </a:p>
          <a:p>
            <a:pPr lvl="2">
              <a:buFont typeface="Wingdings" panose="05000000000000000000" pitchFamily="2" charset="2"/>
              <a:buChar char="ü"/>
            </a:pPr>
            <a:r>
              <a:rPr lang="en-CA" altLang="en-US" dirty="0" smtClean="0"/>
              <a:t>Make eye contact </a:t>
            </a:r>
          </a:p>
          <a:p>
            <a:pPr lvl="2">
              <a:buFont typeface="Wingdings" panose="05000000000000000000" pitchFamily="2" charset="2"/>
              <a:buChar char="ü"/>
            </a:pPr>
            <a:r>
              <a:rPr lang="en-CA" altLang="en-US" dirty="0" smtClean="0"/>
              <a:t>Exhibit affirmative nods and appropriate facial expressions </a:t>
            </a:r>
          </a:p>
          <a:p>
            <a:pPr lvl="2">
              <a:buFont typeface="Wingdings" panose="05000000000000000000" pitchFamily="2" charset="2"/>
              <a:buChar char="ü"/>
            </a:pPr>
            <a:r>
              <a:rPr lang="en-CA" altLang="en-US" dirty="0" smtClean="0"/>
              <a:t>Avoid distracting actions or gestures (shuffling papers) </a:t>
            </a:r>
          </a:p>
          <a:p>
            <a:pPr lvl="2">
              <a:buFont typeface="Wingdings" panose="05000000000000000000" pitchFamily="2" charset="2"/>
              <a:buChar char="ü"/>
            </a:pPr>
            <a:r>
              <a:rPr lang="en-CA" altLang="en-US" dirty="0" smtClean="0"/>
              <a:t>Ask questions  /  Paraphrase  /  Avoid interrupting </a:t>
            </a:r>
          </a:p>
          <a:p>
            <a:pPr lvl="2">
              <a:buFont typeface="Wingdings" panose="05000000000000000000" pitchFamily="2" charset="2"/>
              <a:buChar char="ü"/>
            </a:pPr>
            <a:r>
              <a:rPr lang="en-CA" altLang="en-US" dirty="0" smtClean="0"/>
              <a:t>Do not </a:t>
            </a:r>
            <a:r>
              <a:rPr lang="en-CA" altLang="en-US" dirty="0" err="1" smtClean="0"/>
              <a:t>overtalk</a:t>
            </a:r>
            <a:endParaRPr lang="en-CA" altLang="en-US" dirty="0" smtClean="0"/>
          </a:p>
          <a:p>
            <a:pPr lvl="2">
              <a:buFont typeface="Wingdings" panose="05000000000000000000" pitchFamily="2" charset="2"/>
              <a:buChar char="ü"/>
            </a:pPr>
            <a:r>
              <a:rPr lang="en-CA" altLang="en-US" dirty="0" smtClean="0"/>
              <a:t>Make smooth transitions between the roles  </a:t>
            </a:r>
            <a:endParaRPr lang="en-US" altLang="en-US" dirty="0" smtClean="0"/>
          </a:p>
        </p:txBody>
      </p:sp>
      <p:sp>
        <p:nvSpPr>
          <p:cNvPr id="29699" name="TextBox 1"/>
          <p:cNvSpPr txBox="1">
            <a:spLocks noChangeArrowheads="1"/>
          </p:cNvSpPr>
          <p:nvPr/>
        </p:nvSpPr>
        <p:spPr bwMode="auto">
          <a:xfrm>
            <a:off x="493713" y="1219200"/>
            <a:ext cx="8153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a:spcBef>
                <a:spcPct val="0"/>
              </a:spcBef>
              <a:buFontTx/>
              <a:buNone/>
            </a:pPr>
            <a:r>
              <a:rPr lang="en-CA" altLang="en-US" sz="3600" b="1" dirty="0">
                <a:solidFill>
                  <a:schemeClr val="accent4"/>
                </a:solidFill>
                <a:cs typeface="Arial" panose="020B0604020202020204" pitchFamily="34" charset="0"/>
              </a:rPr>
              <a:t>Communication Skills for Receivers</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93713" y="914400"/>
            <a:ext cx="8229600" cy="1143000"/>
          </a:xfrm>
        </p:spPr>
        <p:txBody>
          <a:bodyPr/>
          <a:lstStyle/>
          <a:p>
            <a:r>
              <a:rPr lang="en-CA" altLang="en-US" smtClean="0"/>
              <a:t>Formal Communication Networks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600" y="2362200"/>
            <a:ext cx="6132052" cy="352653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93713" y="914400"/>
            <a:ext cx="8229600" cy="1143000"/>
          </a:xfrm>
        </p:spPr>
        <p:txBody>
          <a:bodyPr/>
          <a:lstStyle/>
          <a:p>
            <a:r>
              <a:rPr lang="en-CA" altLang="en-US" smtClean="0"/>
              <a:t>The Grapevine Communication Network</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2101904"/>
            <a:ext cx="5943600" cy="409468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93712" y="1066800"/>
            <a:ext cx="8229600" cy="1143000"/>
          </a:xfrm>
        </p:spPr>
        <p:txBody>
          <a:bodyPr/>
          <a:lstStyle/>
          <a:p>
            <a:r>
              <a:rPr lang="en-CA" altLang="en-US" dirty="0" smtClean="0"/>
              <a:t>Information Richness and Communication Media</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799" y="2438400"/>
            <a:ext cx="5518681" cy="3980688"/>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93713" y="914400"/>
            <a:ext cx="8229600" cy="1143000"/>
          </a:xfrm>
        </p:spPr>
        <p:txBody>
          <a:bodyPr/>
          <a:lstStyle/>
          <a:p>
            <a:r>
              <a:rPr lang="en-CA" altLang="en-US" smtClean="0"/>
              <a:t>Face-to-Face Communication </a:t>
            </a:r>
          </a:p>
        </p:txBody>
      </p:sp>
      <p:sp>
        <p:nvSpPr>
          <p:cNvPr id="41987" name="Rectangle 3"/>
          <p:cNvSpPr>
            <a:spLocks noGrp="1" noChangeArrowheads="1"/>
          </p:cNvSpPr>
          <p:nvPr>
            <p:ph idx="1"/>
          </p:nvPr>
        </p:nvSpPr>
        <p:spPr>
          <a:xfrm>
            <a:off x="527241" y="2362200"/>
            <a:ext cx="8229600" cy="2952750"/>
          </a:xfrm>
        </p:spPr>
        <p:txBody>
          <a:bodyPr/>
          <a:lstStyle/>
          <a:p>
            <a:pPr lvl="1">
              <a:spcAft>
                <a:spcPts val="1200"/>
              </a:spcAft>
              <a:buFont typeface="Arial" panose="020B0604020202020204" pitchFamily="34" charset="0"/>
              <a:buChar char="•"/>
            </a:pPr>
            <a:r>
              <a:rPr lang="en-US" altLang="en-US" sz="2400" b="1" dirty="0" smtClean="0"/>
              <a:t>Face-to-Face: highest information richness</a:t>
            </a:r>
            <a:endParaRPr lang="en-US" altLang="en-US" sz="2400" dirty="0" smtClean="0"/>
          </a:p>
          <a:p>
            <a:pPr lvl="2">
              <a:spcAft>
                <a:spcPts val="1200"/>
              </a:spcAft>
              <a:buSzPct val="85000"/>
              <a:buFont typeface="Wingdings" panose="05000000000000000000" pitchFamily="2" charset="2"/>
              <a:buChar char="Ø"/>
            </a:pPr>
            <a:r>
              <a:rPr lang="en-US" altLang="en-US" dirty="0" smtClean="0"/>
              <a:t>Can take advantage of verbal and nonverbal signals.</a:t>
            </a:r>
          </a:p>
          <a:p>
            <a:pPr lvl="2">
              <a:spcAft>
                <a:spcPts val="1200"/>
              </a:spcAft>
              <a:buSzPct val="85000"/>
              <a:buFont typeface="Wingdings" panose="05000000000000000000" pitchFamily="2" charset="2"/>
              <a:buChar char="Ø"/>
            </a:pPr>
            <a:r>
              <a:rPr lang="en-US" altLang="en-US" dirty="0" smtClean="0"/>
              <a:t>Provides for instant feedback.</a:t>
            </a:r>
          </a:p>
          <a:p>
            <a:pPr lvl="2">
              <a:spcAft>
                <a:spcPts val="1200"/>
              </a:spcAft>
              <a:buSzPct val="85000"/>
              <a:buFont typeface="Wingdings" panose="05000000000000000000" pitchFamily="2" charset="2"/>
              <a:buChar char="Ø"/>
            </a:pPr>
            <a:r>
              <a:rPr lang="en-US" altLang="en-US" b="1" dirty="0" smtClean="0"/>
              <a:t>Management by wandering around (MBWA) </a:t>
            </a:r>
            <a:r>
              <a:rPr lang="en-US" altLang="en-US" dirty="0" smtClean="0"/>
              <a:t>takes advantage of this with informal talks to workers.</a:t>
            </a:r>
          </a:p>
          <a:p>
            <a:pPr lvl="2">
              <a:spcAft>
                <a:spcPts val="1200"/>
              </a:spcAft>
              <a:buSzPct val="85000"/>
              <a:buFont typeface="Wingdings" panose="05000000000000000000" pitchFamily="2" charset="2"/>
              <a:buChar char="Ø"/>
            </a:pPr>
            <a:r>
              <a:rPr lang="en-US" altLang="en-US" dirty="0" smtClean="0"/>
              <a:t>Video Conferences: provide much of this richness.</a:t>
            </a:r>
          </a:p>
          <a:p>
            <a:pPr lvl="1">
              <a:spcAft>
                <a:spcPts val="1200"/>
              </a:spcAft>
            </a:pPr>
            <a:endParaRPr lang="en-US" altLang="en-US" sz="2400" dirty="0" smtClean="0"/>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530225" y="1066800"/>
            <a:ext cx="8229600" cy="1143000"/>
          </a:xfrm>
        </p:spPr>
        <p:txBody>
          <a:bodyPr/>
          <a:lstStyle/>
          <a:p>
            <a:r>
              <a:rPr lang="en-CA" altLang="en-US" dirty="0" smtClean="0"/>
              <a:t>Spoken Communication </a:t>
            </a:r>
            <a:br>
              <a:rPr lang="en-CA" altLang="en-US" dirty="0" smtClean="0"/>
            </a:br>
            <a:r>
              <a:rPr lang="en-CA" altLang="en-US" dirty="0" smtClean="0"/>
              <a:t>Electronically Transmitted</a:t>
            </a:r>
          </a:p>
        </p:txBody>
      </p:sp>
      <p:sp>
        <p:nvSpPr>
          <p:cNvPr id="44035" name="Rectangle 3"/>
          <p:cNvSpPr>
            <a:spLocks noGrp="1" noChangeArrowheads="1"/>
          </p:cNvSpPr>
          <p:nvPr>
            <p:ph idx="1"/>
          </p:nvPr>
        </p:nvSpPr>
        <p:spPr>
          <a:xfrm>
            <a:off x="530225" y="2667000"/>
            <a:ext cx="8229600" cy="2952750"/>
          </a:xfrm>
        </p:spPr>
        <p:txBody>
          <a:bodyPr/>
          <a:lstStyle/>
          <a:p>
            <a:pPr lvl="1">
              <a:spcAft>
                <a:spcPts val="1200"/>
              </a:spcAft>
              <a:buFont typeface="Arial" panose="020B0604020202020204" pitchFamily="34" charset="0"/>
              <a:buChar char="•"/>
            </a:pPr>
            <a:r>
              <a:rPr lang="en-US" altLang="en-US" sz="2400" b="1" dirty="0" smtClean="0"/>
              <a:t>Spoken communication </a:t>
            </a:r>
            <a:r>
              <a:rPr lang="en-US" altLang="en-US" sz="2400" b="1" dirty="0"/>
              <a:t>e</a:t>
            </a:r>
            <a:r>
              <a:rPr lang="en-US" altLang="en-US" sz="2400" b="1" dirty="0" smtClean="0"/>
              <a:t>lectronically </a:t>
            </a:r>
            <a:r>
              <a:rPr lang="en-US" altLang="en-US" sz="2400" b="1" dirty="0"/>
              <a:t>t</a:t>
            </a:r>
            <a:r>
              <a:rPr lang="en-US" altLang="en-US" sz="2400" b="1" dirty="0" smtClean="0"/>
              <a:t>ransmitted has next highest richness level.</a:t>
            </a:r>
          </a:p>
          <a:p>
            <a:pPr lvl="2">
              <a:spcAft>
                <a:spcPts val="1200"/>
              </a:spcAft>
              <a:buFont typeface="Wingdings" panose="05000000000000000000" pitchFamily="2" charset="2"/>
              <a:buChar char="Ø"/>
            </a:pPr>
            <a:r>
              <a:rPr lang="en-US" altLang="en-US" dirty="0" smtClean="0"/>
              <a:t>Phone conversations, but no visual nonverbal cues.</a:t>
            </a:r>
          </a:p>
          <a:p>
            <a:pPr lvl="2">
              <a:spcAft>
                <a:spcPts val="1200"/>
              </a:spcAft>
              <a:buFont typeface="Wingdings" panose="05000000000000000000" pitchFamily="2" charset="2"/>
              <a:buChar char="Ø"/>
            </a:pPr>
            <a:r>
              <a:rPr lang="en-US" altLang="en-US" dirty="0" smtClean="0"/>
              <a:t>Do have tone of voice, sender’s emphasis and quick feedback.</a:t>
            </a:r>
          </a:p>
          <a:p>
            <a:pPr lvl="1">
              <a:spcAft>
                <a:spcPts val="1200"/>
              </a:spcAft>
            </a:pPr>
            <a:endParaRPr lang="en-US" altLang="en-US" sz="2400" dirty="0" smtClean="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530225" y="1295400"/>
            <a:ext cx="8229600" cy="1143000"/>
          </a:xfrm>
        </p:spPr>
        <p:txBody>
          <a:bodyPr/>
          <a:lstStyle/>
          <a:p>
            <a:r>
              <a:rPr lang="en-CA" altLang="en-US" dirty="0" smtClean="0"/>
              <a:t>Personally Addressed Written Communication</a:t>
            </a:r>
          </a:p>
        </p:txBody>
      </p:sp>
      <p:sp>
        <p:nvSpPr>
          <p:cNvPr id="46083" name="Rectangle 3"/>
          <p:cNvSpPr>
            <a:spLocks noGrp="1" noChangeArrowheads="1"/>
          </p:cNvSpPr>
          <p:nvPr>
            <p:ph idx="1"/>
          </p:nvPr>
        </p:nvSpPr>
        <p:spPr>
          <a:xfrm>
            <a:off x="530225" y="2667000"/>
            <a:ext cx="8229600" cy="2952750"/>
          </a:xfrm>
        </p:spPr>
        <p:txBody>
          <a:bodyPr/>
          <a:lstStyle/>
          <a:p>
            <a:pPr lvl="1">
              <a:spcAft>
                <a:spcPts val="1200"/>
              </a:spcAft>
              <a:buFont typeface="Arial" panose="020B0604020202020204" pitchFamily="34" charset="0"/>
              <a:buChar char="•"/>
            </a:pPr>
            <a:r>
              <a:rPr lang="en-US" altLang="en-US" sz="2400" dirty="0" smtClean="0"/>
              <a:t>This form of communication has </a:t>
            </a:r>
            <a:r>
              <a:rPr lang="en-US" altLang="en-US" sz="2400" b="1" dirty="0" smtClean="0"/>
              <a:t>lower richness </a:t>
            </a:r>
            <a:r>
              <a:rPr lang="en-US" altLang="en-US" sz="2400" dirty="0" smtClean="0"/>
              <a:t>than the verbal forms, but is  directed at a given person.</a:t>
            </a:r>
          </a:p>
          <a:p>
            <a:pPr lvl="2">
              <a:spcAft>
                <a:spcPts val="1200"/>
              </a:spcAft>
              <a:buSzPct val="85000"/>
              <a:buFont typeface="Wingdings" panose="05000000000000000000" pitchFamily="2" charset="2"/>
              <a:buChar char="Ø"/>
            </a:pPr>
            <a:r>
              <a:rPr lang="en-US" altLang="en-US" dirty="0" smtClean="0"/>
              <a:t>Personal addressing helps ensure receiver reads it.</a:t>
            </a:r>
          </a:p>
          <a:p>
            <a:pPr lvl="2">
              <a:spcAft>
                <a:spcPts val="1200"/>
              </a:spcAft>
              <a:buSzPct val="85000"/>
              <a:buFont typeface="Wingdings" panose="05000000000000000000" pitchFamily="2" charset="2"/>
              <a:buChar char="Ø"/>
            </a:pPr>
            <a:r>
              <a:rPr lang="en-US" altLang="en-US" dirty="0" smtClean="0"/>
              <a:t>Cannot provide instant feedback to sender but can get feedback later.</a:t>
            </a:r>
          </a:p>
          <a:p>
            <a:pPr lvl="2">
              <a:spcAft>
                <a:spcPts val="1200"/>
              </a:spcAft>
              <a:buSzPct val="85000"/>
              <a:buFont typeface="Wingdings" panose="05000000000000000000" pitchFamily="2" charset="2"/>
              <a:buChar char="Ø"/>
            </a:pPr>
            <a:r>
              <a:rPr lang="en-US" altLang="en-US" dirty="0" smtClean="0"/>
              <a:t>Excellent for complex messages needing follow-up.</a:t>
            </a:r>
          </a:p>
          <a:p>
            <a:pPr lvl="1">
              <a:spcAft>
                <a:spcPts val="1200"/>
              </a:spcAft>
            </a:pPr>
            <a:endParaRPr lang="en-US" altLang="en-US" sz="2400" dirty="0" smtClean="0"/>
          </a:p>
          <a:p>
            <a:pPr lvl="1">
              <a:spcAft>
                <a:spcPts val="1200"/>
              </a:spcAft>
            </a:pPr>
            <a:endParaRPr lang="en-US" altLang="en-US" sz="2400" dirty="0" smtClean="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93713" y="914400"/>
            <a:ext cx="8229600" cy="1143000"/>
          </a:xfrm>
        </p:spPr>
        <p:txBody>
          <a:bodyPr/>
          <a:lstStyle/>
          <a:p>
            <a:r>
              <a:rPr lang="en-CA" altLang="en-US" smtClean="0"/>
              <a:t>Email, Twitter, Facebook and Blogs</a:t>
            </a:r>
          </a:p>
        </p:txBody>
      </p:sp>
      <p:sp>
        <p:nvSpPr>
          <p:cNvPr id="48131" name="Rectangle 3"/>
          <p:cNvSpPr>
            <a:spLocks noGrp="1" noChangeArrowheads="1"/>
          </p:cNvSpPr>
          <p:nvPr>
            <p:ph idx="1"/>
          </p:nvPr>
        </p:nvSpPr>
        <p:spPr>
          <a:xfrm>
            <a:off x="493713" y="2057400"/>
            <a:ext cx="8229600" cy="2952750"/>
          </a:xfrm>
        </p:spPr>
        <p:txBody>
          <a:bodyPr/>
          <a:lstStyle/>
          <a:p>
            <a:pPr lvl="1">
              <a:spcAft>
                <a:spcPts val="600"/>
              </a:spcAft>
              <a:buFont typeface="Arial" panose="020B0604020202020204" pitchFamily="34" charset="0"/>
              <a:buChar char="•"/>
            </a:pPr>
            <a:r>
              <a:rPr lang="en-CA" altLang="en-US" sz="2400" dirty="0" smtClean="0"/>
              <a:t>Senders and receivers communicating through personally addressed words on a computer screen.</a:t>
            </a:r>
          </a:p>
          <a:p>
            <a:pPr lvl="1">
              <a:spcAft>
                <a:spcPts val="600"/>
              </a:spcAft>
              <a:buFont typeface="Arial" panose="020B0604020202020204" pitchFamily="34" charset="0"/>
              <a:buChar char="•"/>
            </a:pPr>
            <a:r>
              <a:rPr lang="en-CA" altLang="en-US" sz="2400" dirty="0" smtClean="0"/>
              <a:t>Email and text messaging - so widespread that managers are developing their own etiquette (‘</a:t>
            </a:r>
            <a:r>
              <a:rPr lang="en-CA" altLang="en-US" sz="2400" dirty="0" err="1" smtClean="0"/>
              <a:t>shouty</a:t>
            </a:r>
            <a:r>
              <a:rPr lang="en-CA" altLang="en-US" sz="2400" dirty="0" smtClean="0"/>
              <a:t>’ capitals are interpreted as screaming) .</a:t>
            </a:r>
          </a:p>
          <a:p>
            <a:pPr lvl="1">
              <a:spcAft>
                <a:spcPts val="600"/>
              </a:spcAft>
              <a:buFont typeface="Arial" panose="020B0604020202020204" pitchFamily="34" charset="0"/>
              <a:buChar char="•"/>
            </a:pPr>
            <a:r>
              <a:rPr lang="en-CA" altLang="en-US" sz="2400" b="1" dirty="0" smtClean="0"/>
              <a:t>Negative effects</a:t>
            </a:r>
            <a:r>
              <a:rPr lang="en-CA" altLang="en-US" sz="2400" dirty="0" smtClean="0"/>
              <a:t>: </a:t>
            </a:r>
          </a:p>
          <a:p>
            <a:pPr lvl="2">
              <a:spcAft>
                <a:spcPts val="600"/>
              </a:spcAft>
            </a:pPr>
            <a:r>
              <a:rPr lang="en-CA" altLang="en-US" dirty="0" smtClean="0"/>
              <a:t>Email overload</a:t>
            </a:r>
          </a:p>
          <a:p>
            <a:pPr lvl="2">
              <a:spcAft>
                <a:spcPts val="600"/>
              </a:spcAft>
            </a:pPr>
            <a:r>
              <a:rPr lang="en-CA" altLang="en-US" dirty="0" smtClean="0"/>
              <a:t>Junk mail clogging system</a:t>
            </a:r>
          </a:p>
          <a:p>
            <a:pPr lvl="2">
              <a:spcAft>
                <a:spcPts val="600"/>
              </a:spcAft>
            </a:pPr>
            <a:r>
              <a:rPr lang="en-CA" altLang="en-US" dirty="0" smtClean="0"/>
              <a:t>Ethical concerns / privacy issues</a:t>
            </a:r>
          </a:p>
          <a:p>
            <a:pPr lvl="1">
              <a:spcAft>
                <a:spcPts val="600"/>
              </a:spcAft>
            </a:pPr>
            <a:endParaRPr lang="en-US" altLang="en-US" sz="2400" dirty="0"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93713" y="914400"/>
            <a:ext cx="8229600" cy="1143000"/>
          </a:xfrm>
        </p:spPr>
        <p:txBody>
          <a:bodyPr/>
          <a:lstStyle/>
          <a:p>
            <a:r>
              <a:rPr lang="en-CA" altLang="en-US" smtClean="0"/>
              <a:t>Email, Twitter, Facebook and Blogs</a:t>
            </a:r>
          </a:p>
        </p:txBody>
      </p:sp>
      <p:sp>
        <p:nvSpPr>
          <p:cNvPr id="2" name="Content Placeholder 1"/>
          <p:cNvSpPr>
            <a:spLocks noGrp="1"/>
          </p:cNvSpPr>
          <p:nvPr>
            <p:ph idx="1"/>
          </p:nvPr>
        </p:nvSpPr>
        <p:spPr>
          <a:xfrm>
            <a:off x="530086" y="2057400"/>
            <a:ext cx="8229600" cy="4343400"/>
          </a:xfrm>
        </p:spPr>
        <p:txBody>
          <a:bodyPr/>
          <a:lstStyle/>
          <a:p>
            <a:pPr marL="0" indent="0">
              <a:buNone/>
            </a:pPr>
            <a:r>
              <a:rPr lang="en-US" sz="3600" dirty="0"/>
              <a:t>In this NBC feature, Forbes editor Dennis Neal tries to go a week without his cell phone, BlackBerry, and email and finds it nearly impossible to do his job, communicate with his family, and manage </a:t>
            </a:r>
            <a:r>
              <a:rPr lang="en-US" sz="3600" dirty="0" smtClean="0"/>
              <a:t>personal </a:t>
            </a:r>
            <a:r>
              <a:rPr lang="en-US" sz="3600" dirty="0"/>
              <a:t>business</a:t>
            </a:r>
            <a:r>
              <a:rPr lang="en-US" sz="3600" dirty="0" smtClean="0"/>
              <a:t>.</a:t>
            </a:r>
          </a:p>
          <a:p>
            <a:pPr marL="0" indent="0">
              <a:buNone/>
            </a:pPr>
            <a:endParaRPr lang="en-US" dirty="0" smtClean="0"/>
          </a:p>
        </p:txBody>
      </p:sp>
    </p:spTree>
    <p:extLst>
      <p:ext uri="{BB962C8B-B14F-4D97-AF65-F5344CB8AC3E}">
        <p14:creationId xmlns:p14="http://schemas.microsoft.com/office/powerpoint/2010/main" val="200311520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93713" y="914400"/>
            <a:ext cx="8229600" cy="1143000"/>
          </a:xfrm>
        </p:spPr>
        <p:txBody>
          <a:bodyPr/>
          <a:lstStyle/>
          <a:p>
            <a:r>
              <a:rPr lang="en-CA" altLang="en-US" smtClean="0"/>
              <a:t>Email, Twitter, Facebook and Blogs</a:t>
            </a:r>
          </a:p>
        </p:txBody>
      </p:sp>
      <p:sp>
        <p:nvSpPr>
          <p:cNvPr id="2" name="Content Placeholder 1"/>
          <p:cNvSpPr>
            <a:spLocks noGrp="1"/>
          </p:cNvSpPr>
          <p:nvPr>
            <p:ph idx="1"/>
          </p:nvPr>
        </p:nvSpPr>
        <p:spPr>
          <a:xfrm>
            <a:off x="530086" y="2057400"/>
            <a:ext cx="8229600" cy="4343400"/>
          </a:xfrm>
        </p:spPr>
        <p:txBody>
          <a:bodyPr/>
          <a:lstStyle/>
          <a:p>
            <a:pPr marL="457200" indent="-457200">
              <a:buFont typeface="+mj-lt"/>
              <a:buAutoNum type="arabicPeriod"/>
            </a:pPr>
            <a:r>
              <a:rPr lang="en-US" sz="2800" dirty="0"/>
              <a:t>How do cell phones and email rank on the information richness scale? </a:t>
            </a:r>
            <a:endParaRPr lang="en-US" sz="2800" dirty="0" smtClean="0"/>
          </a:p>
          <a:p>
            <a:pPr marL="457200" indent="-457200">
              <a:buFont typeface="+mj-lt"/>
              <a:buAutoNum type="arabicPeriod"/>
            </a:pPr>
            <a:r>
              <a:rPr lang="en-US" sz="2800" dirty="0" smtClean="0"/>
              <a:t>When </a:t>
            </a:r>
            <a:r>
              <a:rPr lang="en-US" sz="2800" dirty="0"/>
              <a:t>would making a phone call be more effective than sending an email, and vice </a:t>
            </a:r>
            <a:r>
              <a:rPr lang="en-US" sz="2800" dirty="0" smtClean="0"/>
              <a:t>versa?</a:t>
            </a:r>
          </a:p>
          <a:p>
            <a:pPr marL="457200" indent="-457200">
              <a:buFont typeface="+mj-lt"/>
              <a:buAutoNum type="arabicPeriod"/>
            </a:pPr>
            <a:r>
              <a:rPr lang="en-US" sz="2800" dirty="0" smtClean="0"/>
              <a:t>What </a:t>
            </a:r>
            <a:r>
              <a:rPr lang="en-US" sz="2800" dirty="0"/>
              <a:t>are the advantages and disadvantages of using email to </a:t>
            </a:r>
            <a:r>
              <a:rPr lang="en-US" sz="2800" dirty="0" smtClean="0"/>
              <a:t>communicate?</a:t>
            </a:r>
          </a:p>
          <a:p>
            <a:pPr marL="457200" indent="-457200">
              <a:buFont typeface="+mj-lt"/>
              <a:buAutoNum type="arabicPeriod"/>
            </a:pPr>
            <a:r>
              <a:rPr lang="en-US" sz="2800" dirty="0"/>
              <a:t>W</a:t>
            </a:r>
            <a:r>
              <a:rPr lang="en-US" sz="2800" dirty="0" smtClean="0"/>
              <a:t>hat </a:t>
            </a:r>
            <a:r>
              <a:rPr lang="en-US" sz="2800" dirty="0"/>
              <a:t>are some indications—from Dennis Neal’s experience and your observations— that people may be too dependent on communications technology?</a:t>
            </a:r>
          </a:p>
          <a:p>
            <a:pPr marL="0" indent="0">
              <a:buNone/>
            </a:pPr>
            <a:endParaRPr lang="en-US" dirty="0" smtClean="0"/>
          </a:p>
        </p:txBody>
      </p:sp>
    </p:spTree>
    <p:extLst>
      <p:ext uri="{BB962C8B-B14F-4D97-AF65-F5344CB8AC3E}">
        <p14:creationId xmlns:p14="http://schemas.microsoft.com/office/powerpoint/2010/main" val="1544407479"/>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530225" y="1219200"/>
            <a:ext cx="8229600" cy="1143000"/>
          </a:xfrm>
        </p:spPr>
        <p:txBody>
          <a:bodyPr/>
          <a:lstStyle/>
          <a:p>
            <a:r>
              <a:rPr lang="en-CA" altLang="en-US" dirty="0" smtClean="0"/>
              <a:t>Impersonal Written Communication</a:t>
            </a:r>
          </a:p>
        </p:txBody>
      </p:sp>
      <p:sp>
        <p:nvSpPr>
          <p:cNvPr id="50179" name="Rectangle 3"/>
          <p:cNvSpPr>
            <a:spLocks noGrp="1" noChangeArrowheads="1"/>
          </p:cNvSpPr>
          <p:nvPr>
            <p:ph idx="1"/>
          </p:nvPr>
        </p:nvSpPr>
        <p:spPr>
          <a:xfrm>
            <a:off x="530225" y="2514600"/>
            <a:ext cx="8229600" cy="2952750"/>
          </a:xfrm>
        </p:spPr>
        <p:txBody>
          <a:bodyPr/>
          <a:lstStyle/>
          <a:p>
            <a:pPr lvl="1">
              <a:buFont typeface="Arial" panose="020B0604020202020204" pitchFamily="34" charset="0"/>
              <a:buChar char="•"/>
            </a:pPr>
            <a:r>
              <a:rPr lang="en-US" altLang="en-US" sz="2400" b="1" dirty="0" smtClean="0"/>
              <a:t>Impersonal written communication  has the lowest richness.</a:t>
            </a:r>
          </a:p>
          <a:p>
            <a:pPr lvl="2">
              <a:buSzPct val="85000"/>
              <a:buFont typeface="Wingdings" panose="05000000000000000000" pitchFamily="2" charset="2"/>
              <a:buChar char="Ø"/>
            </a:pPr>
            <a:r>
              <a:rPr lang="en-US" altLang="en-US" dirty="0" smtClean="0"/>
              <a:t>Good for messages to many receivers. Little feedback is expected.</a:t>
            </a:r>
          </a:p>
          <a:p>
            <a:pPr lvl="2">
              <a:buSzPct val="85000"/>
              <a:buFont typeface="Wingdings" panose="05000000000000000000" pitchFamily="2" charset="2"/>
              <a:buChar char="Ø"/>
            </a:pPr>
            <a:r>
              <a:rPr lang="en-US" altLang="en-US" dirty="0" smtClean="0"/>
              <a:t>Newsletters, reports are examples.</a:t>
            </a:r>
          </a:p>
          <a:p>
            <a:pPr lvl="2">
              <a:buSzPct val="85000"/>
              <a:buFont typeface="Wingdings" panose="05000000000000000000" pitchFamily="2" charset="2"/>
              <a:buChar char="Ø"/>
            </a:pPr>
            <a:r>
              <a:rPr lang="en-US" altLang="en-US" dirty="0" smtClean="0"/>
              <a:t>Can lead to </a:t>
            </a:r>
            <a:r>
              <a:rPr lang="en-US" altLang="en-US" b="1" dirty="0" smtClean="0"/>
              <a:t>information overload</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511937" y="1295400"/>
            <a:ext cx="8229600" cy="1143000"/>
          </a:xfrm>
        </p:spPr>
        <p:txBody>
          <a:bodyPr/>
          <a:lstStyle/>
          <a:p>
            <a:r>
              <a:rPr lang="en-CA" altLang="en-US" dirty="0" smtClean="0"/>
              <a:t>Advances in Information technology</a:t>
            </a:r>
          </a:p>
        </p:txBody>
      </p:sp>
      <p:sp>
        <p:nvSpPr>
          <p:cNvPr id="52227" name="Content Placeholder 2"/>
          <p:cNvSpPr>
            <a:spLocks noGrp="1"/>
          </p:cNvSpPr>
          <p:nvPr>
            <p:ph idx="1"/>
          </p:nvPr>
        </p:nvSpPr>
        <p:spPr>
          <a:xfrm>
            <a:off x="914400" y="2438400"/>
            <a:ext cx="8229600" cy="2952750"/>
          </a:xfrm>
        </p:spPr>
        <p:txBody>
          <a:bodyPr/>
          <a:lstStyle/>
          <a:p>
            <a:r>
              <a:rPr lang="en-CA" altLang="en-US" dirty="0" smtClean="0"/>
              <a:t>Rapid growth of wireless communication</a:t>
            </a:r>
          </a:p>
          <a:p>
            <a:r>
              <a:rPr lang="en-CA" altLang="en-US" dirty="0" smtClean="0"/>
              <a:t>Networking – exchange of information through a group of interlinked computers</a:t>
            </a:r>
          </a:p>
          <a:p>
            <a:r>
              <a:rPr lang="en-CA" altLang="en-US" dirty="0" smtClean="0"/>
              <a:t>Clients</a:t>
            </a:r>
          </a:p>
          <a:p>
            <a:r>
              <a:rPr lang="en-CA" altLang="en-US" dirty="0" smtClean="0"/>
              <a:t>Servers</a:t>
            </a:r>
          </a:p>
          <a:p>
            <a:r>
              <a:rPr lang="en-CA" altLang="en-US" dirty="0" smtClean="0"/>
              <a:t>Local area network</a:t>
            </a:r>
          </a:p>
          <a:p>
            <a:r>
              <a:rPr lang="en-CA" altLang="en-US" dirty="0" smtClean="0"/>
              <a:t>Mainframe computers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511937" y="1219200"/>
            <a:ext cx="8229600" cy="1143000"/>
          </a:xfrm>
        </p:spPr>
        <p:txBody>
          <a:bodyPr/>
          <a:lstStyle/>
          <a:p>
            <a:r>
              <a:rPr lang="en-CA" altLang="en-US" dirty="0" smtClean="0"/>
              <a:t>Software Developments</a:t>
            </a:r>
          </a:p>
        </p:txBody>
      </p:sp>
      <p:sp>
        <p:nvSpPr>
          <p:cNvPr id="54275" name="Content Placeholder 2"/>
          <p:cNvSpPr>
            <a:spLocks noGrp="1"/>
          </p:cNvSpPr>
          <p:nvPr>
            <p:ph idx="1"/>
          </p:nvPr>
        </p:nvSpPr>
        <p:spPr>
          <a:xfrm>
            <a:off x="624649" y="2590800"/>
            <a:ext cx="8004175" cy="2952750"/>
          </a:xfrm>
        </p:spPr>
        <p:txBody>
          <a:bodyPr/>
          <a:lstStyle/>
          <a:p>
            <a:pPr>
              <a:spcAft>
                <a:spcPts val="1200"/>
              </a:spcAft>
            </a:pPr>
            <a:r>
              <a:rPr lang="en-IN" altLang="en-US" b="1" dirty="0" smtClean="0"/>
              <a:t>Operating system software</a:t>
            </a:r>
            <a:r>
              <a:rPr lang="en-IN" altLang="en-US" dirty="0" smtClean="0"/>
              <a:t> tells the computer hardware how to run. </a:t>
            </a:r>
          </a:p>
          <a:p>
            <a:pPr>
              <a:spcAft>
                <a:spcPts val="1200"/>
              </a:spcAft>
            </a:pPr>
            <a:r>
              <a:rPr lang="en-IN" altLang="en-US" b="1" dirty="0" smtClean="0"/>
              <a:t>Applications software,</a:t>
            </a:r>
            <a:r>
              <a:rPr lang="en-IN" altLang="en-US" dirty="0" smtClean="0"/>
              <a:t> such as programs for word processing, spreadsheets, graphics, and database management, is software developed for a specific task or use</a:t>
            </a:r>
            <a:endParaRPr lang="en-CA" altLang="en-US"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533400" y="1219200"/>
            <a:ext cx="8229600" cy="1143000"/>
          </a:xfrm>
        </p:spPr>
        <p:txBody>
          <a:bodyPr/>
          <a:lstStyle/>
          <a:p>
            <a:r>
              <a:rPr lang="en-CA" altLang="en-US" dirty="0" smtClean="0"/>
              <a:t>Management Information Systems (MIS)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457" y="2895600"/>
            <a:ext cx="7323485" cy="2508504"/>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493713" y="1036983"/>
            <a:ext cx="8229600" cy="1143000"/>
          </a:xfrm>
        </p:spPr>
        <p:txBody>
          <a:bodyPr/>
          <a:lstStyle/>
          <a:p>
            <a:r>
              <a:rPr lang="en-IN" altLang="en-US" b="1" dirty="0" smtClean="0"/>
              <a:t>Elements of a Social Media Strategy</a:t>
            </a:r>
            <a:endParaRPr lang="en-CA" altLang="en-US" dirty="0" smtClean="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r="58777"/>
          <a:stretch/>
        </p:blipFill>
        <p:spPr>
          <a:xfrm>
            <a:off x="2168526" y="2209800"/>
            <a:ext cx="4879974" cy="388371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533400" y="1085088"/>
            <a:ext cx="8229600" cy="1143000"/>
          </a:xfrm>
        </p:spPr>
        <p:txBody>
          <a:bodyPr/>
          <a:lstStyle/>
          <a:p>
            <a:r>
              <a:rPr lang="en-IN" altLang="en-US" b="1" dirty="0" smtClean="0"/>
              <a:t>Functions of a Social Media Strategy</a:t>
            </a:r>
            <a:endParaRPr lang="en-CA" altLang="en-US" dirty="0" smtClean="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1544"/>
          <a:stretch/>
        </p:blipFill>
        <p:spPr>
          <a:xfrm>
            <a:off x="1251180" y="2211523"/>
            <a:ext cx="6794039" cy="3813048"/>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530225" y="1066800"/>
            <a:ext cx="8229600" cy="1143000"/>
          </a:xfrm>
        </p:spPr>
        <p:txBody>
          <a:bodyPr/>
          <a:lstStyle/>
          <a:p>
            <a:r>
              <a:rPr lang="en-CA" altLang="en-US" b="1" dirty="0" smtClean="0"/>
              <a:t>Summary and Review</a:t>
            </a:r>
          </a:p>
        </p:txBody>
      </p:sp>
      <p:sp>
        <p:nvSpPr>
          <p:cNvPr id="3" name="Content Placeholder 2"/>
          <p:cNvSpPr>
            <a:spLocks noGrp="1"/>
          </p:cNvSpPr>
          <p:nvPr>
            <p:ph idx="1"/>
          </p:nvPr>
        </p:nvSpPr>
        <p:spPr>
          <a:xfrm>
            <a:off x="530225" y="2438400"/>
            <a:ext cx="8229600" cy="2952750"/>
          </a:xfrm>
        </p:spPr>
        <p:txBody>
          <a:bodyPr/>
          <a:lstStyle/>
          <a:p>
            <a:pPr marL="0" indent="0">
              <a:spcAft>
                <a:spcPts val="600"/>
              </a:spcAft>
              <a:buFontTx/>
              <a:buNone/>
              <a:defRPr/>
            </a:pPr>
            <a:r>
              <a:rPr lang="en-US" b="1" dirty="0"/>
              <a:t>LO1 </a:t>
            </a:r>
            <a:r>
              <a:rPr lang="en-US" dirty="0"/>
              <a:t> </a:t>
            </a:r>
            <a:r>
              <a:rPr lang="en-US" b="1" dirty="0"/>
              <a:t>Effective communication and gaining a competitive advantage </a:t>
            </a:r>
            <a:r>
              <a:rPr lang="en-US" dirty="0"/>
              <a:t> </a:t>
            </a:r>
            <a:endParaRPr lang="en-US" dirty="0" smtClean="0"/>
          </a:p>
          <a:p>
            <a:pPr>
              <a:spcAft>
                <a:spcPts val="600"/>
              </a:spcAft>
              <a:defRPr/>
            </a:pPr>
            <a:r>
              <a:rPr lang="en-US" dirty="0" smtClean="0"/>
              <a:t>Effective </a:t>
            </a:r>
            <a:r>
              <a:rPr lang="en-US" dirty="0"/>
              <a:t>communication is the sharing of information between two or more individuals or groups to reach a common understanding. </a:t>
            </a:r>
            <a:endParaRPr lang="en-US" dirty="0" smtClean="0"/>
          </a:p>
          <a:p>
            <a:pPr>
              <a:spcAft>
                <a:spcPts val="600"/>
              </a:spcAft>
              <a:defRPr/>
            </a:pPr>
            <a:r>
              <a:rPr lang="en-US" dirty="0" smtClean="0"/>
              <a:t>Good </a:t>
            </a:r>
            <a:r>
              <a:rPr lang="en-US" dirty="0"/>
              <a:t>communication is essential for attaining increased efficiency, quality, responsiveness to customers, and innovation- the four goals for gaining a competitive advantage.</a:t>
            </a:r>
            <a:endParaRPr lang="en-CA" dirty="0"/>
          </a:p>
          <a:p>
            <a:pPr>
              <a:spcAft>
                <a:spcPts val="600"/>
              </a:spcAft>
              <a:defRPr/>
            </a:pPr>
            <a:endParaRPr lang="en-C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493713" y="914400"/>
            <a:ext cx="8229600" cy="1143000"/>
          </a:xfrm>
        </p:spPr>
        <p:txBody>
          <a:bodyPr/>
          <a:lstStyle/>
          <a:p>
            <a:r>
              <a:rPr lang="en-CA" altLang="en-US" b="1" smtClean="0"/>
              <a:t>Summary and Review</a:t>
            </a:r>
          </a:p>
        </p:txBody>
      </p:sp>
      <p:sp>
        <p:nvSpPr>
          <p:cNvPr id="3" name="Content Placeholder 2"/>
          <p:cNvSpPr>
            <a:spLocks noGrp="1"/>
          </p:cNvSpPr>
          <p:nvPr>
            <p:ph idx="1"/>
          </p:nvPr>
        </p:nvSpPr>
        <p:spPr>
          <a:xfrm>
            <a:off x="493713" y="2286000"/>
            <a:ext cx="8229600" cy="3429000"/>
          </a:xfrm>
        </p:spPr>
        <p:txBody>
          <a:bodyPr/>
          <a:lstStyle/>
          <a:p>
            <a:pPr marL="0" indent="0">
              <a:spcAft>
                <a:spcPts val="600"/>
              </a:spcAft>
              <a:buFontTx/>
              <a:buNone/>
              <a:defRPr/>
            </a:pPr>
            <a:r>
              <a:rPr lang="en-US" b="1" dirty="0"/>
              <a:t>LO2</a:t>
            </a:r>
            <a:r>
              <a:rPr lang="en-US" dirty="0"/>
              <a:t> </a:t>
            </a:r>
            <a:r>
              <a:rPr lang="en-US" b="1" dirty="0"/>
              <a:t>The communication process and communication styles </a:t>
            </a:r>
            <a:endParaRPr lang="en-US" b="1" dirty="0" smtClean="0"/>
          </a:p>
          <a:p>
            <a:pPr>
              <a:spcAft>
                <a:spcPts val="600"/>
              </a:spcAft>
              <a:defRPr/>
            </a:pPr>
            <a:r>
              <a:rPr lang="en-US" dirty="0" smtClean="0"/>
              <a:t>Communication </a:t>
            </a:r>
            <a:r>
              <a:rPr lang="en-US" dirty="0"/>
              <a:t>takes place in a cyclical process that has two phases: </a:t>
            </a:r>
            <a:r>
              <a:rPr lang="en-US" i="1" dirty="0"/>
              <a:t>transmission</a:t>
            </a:r>
            <a:r>
              <a:rPr lang="en-US" dirty="0"/>
              <a:t> and </a:t>
            </a:r>
            <a:r>
              <a:rPr lang="en-US" i="1" dirty="0"/>
              <a:t>feedback. </a:t>
            </a:r>
            <a:endParaRPr lang="en-US" dirty="0" smtClean="0"/>
          </a:p>
          <a:p>
            <a:pPr>
              <a:spcAft>
                <a:spcPts val="600"/>
              </a:spcAft>
              <a:defRPr/>
            </a:pPr>
            <a:r>
              <a:rPr lang="en-US" dirty="0" smtClean="0"/>
              <a:t>Communication </a:t>
            </a:r>
            <a:r>
              <a:rPr lang="en-US" dirty="0"/>
              <a:t>occurs verbally and nonverbally. Communication styles differ along the lines of how reserved or open one is to relationships and the pace at which they interact with </a:t>
            </a:r>
            <a:r>
              <a:rPr lang="en-US" dirty="0" smtClean="0"/>
              <a:t>others. </a:t>
            </a:r>
          </a:p>
          <a:p>
            <a:pPr>
              <a:spcAft>
                <a:spcPts val="600"/>
              </a:spcAft>
              <a:defRPr/>
            </a:pPr>
            <a:r>
              <a:rPr lang="en-US" dirty="0" smtClean="0"/>
              <a:t>There are four </a:t>
            </a:r>
            <a:r>
              <a:rPr lang="en-US" dirty="0"/>
              <a:t>distinct approaches to communication. </a:t>
            </a:r>
            <a:endParaRPr lang="en-C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531813" y="838200"/>
            <a:ext cx="8229600" cy="1143000"/>
          </a:xfrm>
        </p:spPr>
        <p:txBody>
          <a:bodyPr/>
          <a:lstStyle/>
          <a:p>
            <a:r>
              <a:rPr lang="en-CA" altLang="en-US" b="1" smtClean="0"/>
              <a:t>Summary and Review</a:t>
            </a:r>
          </a:p>
        </p:txBody>
      </p:sp>
      <p:sp>
        <p:nvSpPr>
          <p:cNvPr id="3" name="Content Placeholder 2"/>
          <p:cNvSpPr>
            <a:spLocks noGrp="1"/>
          </p:cNvSpPr>
          <p:nvPr>
            <p:ph idx="1"/>
          </p:nvPr>
        </p:nvSpPr>
        <p:spPr>
          <a:xfrm>
            <a:off x="531813" y="1981200"/>
            <a:ext cx="8229600" cy="3429000"/>
          </a:xfrm>
        </p:spPr>
        <p:txBody>
          <a:bodyPr/>
          <a:lstStyle/>
          <a:p>
            <a:pPr marL="0" indent="0">
              <a:spcAft>
                <a:spcPts val="600"/>
              </a:spcAft>
              <a:buFontTx/>
              <a:buNone/>
              <a:defRPr/>
            </a:pPr>
            <a:r>
              <a:rPr lang="en-US" b="1" dirty="0"/>
              <a:t>LO3</a:t>
            </a:r>
            <a:r>
              <a:rPr lang="en-US" dirty="0"/>
              <a:t> </a:t>
            </a:r>
            <a:r>
              <a:rPr lang="en-US" b="1" dirty="0"/>
              <a:t>The organizational communication networks and channels available to managers  </a:t>
            </a:r>
            <a:endParaRPr lang="en-US" b="1" dirty="0" smtClean="0"/>
          </a:p>
          <a:p>
            <a:pPr>
              <a:spcAft>
                <a:spcPts val="600"/>
              </a:spcAft>
              <a:defRPr/>
            </a:pPr>
            <a:r>
              <a:rPr lang="en-US" dirty="0" smtClean="0"/>
              <a:t>Communication </a:t>
            </a:r>
            <a:r>
              <a:rPr lang="en-US" dirty="0"/>
              <a:t>networks are established mechanisms by which communication flows throughout the organization. </a:t>
            </a:r>
            <a:endParaRPr lang="en-US" dirty="0" smtClean="0"/>
          </a:p>
          <a:p>
            <a:pPr>
              <a:spcAft>
                <a:spcPts val="600"/>
              </a:spcAft>
              <a:defRPr/>
            </a:pPr>
            <a:r>
              <a:rPr lang="en-US" dirty="0" smtClean="0"/>
              <a:t>Four </a:t>
            </a:r>
            <a:r>
              <a:rPr lang="en-US" dirty="0"/>
              <a:t>categories of communication channels are </a:t>
            </a:r>
            <a:r>
              <a:rPr lang="en-US" i="1" dirty="0"/>
              <a:t>face-to-face </a:t>
            </a:r>
            <a:r>
              <a:rPr lang="en-US" i="1" dirty="0" smtClean="0"/>
              <a:t>communication</a:t>
            </a:r>
            <a:r>
              <a:rPr lang="en-US" dirty="0" smtClean="0"/>
              <a:t>, </a:t>
            </a:r>
            <a:r>
              <a:rPr lang="en-US" i="1" dirty="0"/>
              <a:t>spoken communication electronically </a:t>
            </a:r>
            <a:r>
              <a:rPr lang="en-US" i="1" dirty="0" smtClean="0"/>
              <a:t>transmitted</a:t>
            </a:r>
            <a:r>
              <a:rPr lang="en-US" dirty="0" smtClean="0"/>
              <a:t>, </a:t>
            </a:r>
            <a:r>
              <a:rPr lang="en-US" i="1" dirty="0"/>
              <a:t>personally addressed written </a:t>
            </a:r>
            <a:r>
              <a:rPr lang="en-US" i="1" dirty="0" smtClean="0"/>
              <a:t>communication</a:t>
            </a:r>
            <a:r>
              <a:rPr lang="en-US" dirty="0" smtClean="0"/>
              <a:t>, </a:t>
            </a:r>
            <a:r>
              <a:rPr lang="en-US" dirty="0"/>
              <a:t>and </a:t>
            </a:r>
            <a:r>
              <a:rPr lang="en-US" i="1" dirty="0"/>
              <a:t>impersonal written communication. </a:t>
            </a:r>
            <a:endParaRPr lang="en-US" i="1" dirty="0" smtClean="0"/>
          </a:p>
          <a:p>
            <a:pPr>
              <a:spcAft>
                <a:spcPts val="600"/>
              </a:spcAft>
              <a:defRPr/>
            </a:pPr>
            <a:r>
              <a:rPr lang="en-US" i="1" dirty="0" smtClean="0"/>
              <a:t>Each </a:t>
            </a:r>
            <a:r>
              <a:rPr lang="en-US" i="1" dirty="0"/>
              <a:t>channel varies in the </a:t>
            </a:r>
            <a:r>
              <a:rPr lang="en-US" dirty="0"/>
              <a:t>extent to which it enables the sender and receiver to reach a common understanding. </a:t>
            </a:r>
            <a:r>
              <a:rPr lang="en-US" i="1" dirty="0"/>
              <a:t> </a:t>
            </a:r>
            <a:endParaRPr lang="en-CA" dirty="0"/>
          </a:p>
          <a:p>
            <a:pPr marL="0" indent="0">
              <a:spcAft>
                <a:spcPts val="600"/>
              </a:spcAft>
              <a:buFontTx/>
              <a:buNone/>
              <a:defRPr/>
            </a:pPr>
            <a:endParaRPr lang="en-C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493713" y="914400"/>
            <a:ext cx="8229600" cy="1143000"/>
          </a:xfrm>
        </p:spPr>
        <p:txBody>
          <a:bodyPr/>
          <a:lstStyle/>
          <a:p>
            <a:r>
              <a:rPr lang="en-CA" altLang="en-US" b="1" smtClean="0"/>
              <a:t>Summary and Review</a:t>
            </a:r>
          </a:p>
        </p:txBody>
      </p:sp>
      <p:sp>
        <p:nvSpPr>
          <p:cNvPr id="3" name="Content Placeholder 2"/>
          <p:cNvSpPr>
            <a:spLocks noGrp="1"/>
          </p:cNvSpPr>
          <p:nvPr>
            <p:ph idx="1"/>
          </p:nvPr>
        </p:nvSpPr>
        <p:spPr>
          <a:xfrm>
            <a:off x="531813" y="2286000"/>
            <a:ext cx="8229600" cy="3429000"/>
          </a:xfrm>
        </p:spPr>
        <p:txBody>
          <a:bodyPr/>
          <a:lstStyle/>
          <a:p>
            <a:pPr marL="0" indent="0">
              <a:spcAft>
                <a:spcPts val="600"/>
              </a:spcAft>
              <a:buFontTx/>
              <a:buNone/>
              <a:defRPr/>
            </a:pPr>
            <a:r>
              <a:rPr lang="en-US" b="1" dirty="0"/>
              <a:t>LO4 Information Technology (IT) can be vital to organizational communication  </a:t>
            </a:r>
            <a:endParaRPr lang="en-US" b="1" dirty="0" smtClean="0"/>
          </a:p>
          <a:p>
            <a:pPr>
              <a:spcAft>
                <a:spcPts val="600"/>
              </a:spcAft>
              <a:defRPr/>
            </a:pPr>
            <a:r>
              <a:rPr lang="en-US" dirty="0" smtClean="0"/>
              <a:t>Computer-based </a:t>
            </a:r>
            <a:r>
              <a:rPr lang="en-US" dirty="0"/>
              <a:t>information gathering and processing systems are central to the operation of most organizations today. </a:t>
            </a:r>
            <a:endParaRPr lang="en-US" dirty="0" smtClean="0"/>
          </a:p>
          <a:p>
            <a:pPr>
              <a:spcAft>
                <a:spcPts val="600"/>
              </a:spcAft>
              <a:defRPr/>
            </a:pPr>
            <a:r>
              <a:rPr lang="en-US" b="1" dirty="0" smtClean="0"/>
              <a:t>Management </a:t>
            </a:r>
            <a:r>
              <a:rPr lang="en-US" b="1" dirty="0"/>
              <a:t>information systems (MIS)</a:t>
            </a:r>
            <a:r>
              <a:rPr lang="en-US" dirty="0"/>
              <a:t> are electronic systems of interconnected components designed to collect, process, store, and disseminate information to facilitate management decision making, planning, and control.</a:t>
            </a:r>
            <a:endParaRPr lang="en-CA" dirty="0"/>
          </a:p>
          <a:p>
            <a:pPr marL="0" indent="0">
              <a:spcAft>
                <a:spcPts val="600"/>
              </a:spcAft>
              <a:buFontTx/>
              <a:buNone/>
              <a:defRPr/>
            </a:pPr>
            <a:endParaRPr lang="en-C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493713" y="1274064"/>
            <a:ext cx="8229600" cy="1143000"/>
          </a:xfrm>
        </p:spPr>
        <p:txBody>
          <a:bodyPr/>
          <a:lstStyle/>
          <a:p>
            <a:r>
              <a:rPr lang="en-CA" altLang="en-US" b="1" dirty="0" smtClean="0"/>
              <a:t>Summary and Review</a:t>
            </a:r>
          </a:p>
        </p:txBody>
      </p:sp>
      <p:sp>
        <p:nvSpPr>
          <p:cNvPr id="3" name="Content Placeholder 2"/>
          <p:cNvSpPr>
            <a:spLocks noGrp="1"/>
          </p:cNvSpPr>
          <p:nvPr>
            <p:ph idx="1"/>
          </p:nvPr>
        </p:nvSpPr>
        <p:spPr>
          <a:xfrm>
            <a:off x="493713" y="2438400"/>
            <a:ext cx="8229600" cy="2819400"/>
          </a:xfrm>
        </p:spPr>
        <p:txBody>
          <a:bodyPr/>
          <a:lstStyle/>
          <a:p>
            <a:pPr marL="0" indent="0">
              <a:spcAft>
                <a:spcPts val="600"/>
              </a:spcAft>
              <a:buFontTx/>
              <a:buNone/>
              <a:defRPr/>
            </a:pPr>
            <a:r>
              <a:rPr lang="en-US" b="1" dirty="0"/>
              <a:t>LO5  How managers use social media in communication  </a:t>
            </a:r>
            <a:endParaRPr lang="en-US" b="1" dirty="0" smtClean="0"/>
          </a:p>
          <a:p>
            <a:pPr>
              <a:spcAft>
                <a:spcPts val="600"/>
              </a:spcAft>
              <a:defRPr/>
            </a:pPr>
            <a:r>
              <a:rPr lang="en-US" dirty="0" smtClean="0"/>
              <a:t>As </a:t>
            </a:r>
            <a:r>
              <a:rPr lang="en-US" dirty="0"/>
              <a:t>social media continues to change the way people communicate, it is an increasingly important tool for managers. </a:t>
            </a:r>
            <a:endParaRPr lang="en-US" dirty="0" smtClean="0"/>
          </a:p>
          <a:p>
            <a:pPr>
              <a:spcAft>
                <a:spcPts val="600"/>
              </a:spcAft>
              <a:defRPr/>
            </a:pPr>
            <a:r>
              <a:rPr lang="en-US" dirty="0" smtClean="0"/>
              <a:t>A </a:t>
            </a:r>
            <a:r>
              <a:rPr lang="en-US" dirty="0"/>
              <a:t>social media strategy includes 3 important elements and has 3 interrelated functions.</a:t>
            </a:r>
            <a:endParaRPr lang="en-CA" dirty="0"/>
          </a:p>
          <a:p>
            <a:pPr marL="0" indent="0">
              <a:spcAft>
                <a:spcPts val="600"/>
              </a:spcAft>
              <a:buFontTx/>
              <a:buNone/>
              <a:defRPr/>
            </a:pPr>
            <a:endParaRPr lang="en-CA" dirty="0"/>
          </a:p>
        </p:txBody>
      </p:sp>
    </p:spTree>
  </p:cSld>
  <p:clrMapOvr>
    <a:masterClrMapping/>
  </p:clrMapOvr>
</p:sld>
</file>

<file path=ppt/theme/theme1.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1472215126</TotalTime>
  <Pages>18</Pages>
  <Words>2365</Words>
  <Application>Microsoft Office PowerPoint</Application>
  <PresentationFormat>On-screen Show (4:3)</PresentationFormat>
  <Paragraphs>281</Paragraphs>
  <Slides>34</Slides>
  <Notes>30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Arial</vt:lpstr>
      <vt:lpstr>Arial Narrow</vt:lpstr>
      <vt:lpstr>Baskerville Old Face</vt:lpstr>
      <vt:lpstr>Symbol</vt:lpstr>
      <vt:lpstr>Times New Roman</vt:lpstr>
      <vt:lpstr>Wingdings</vt:lpstr>
      <vt:lpstr>1_McGraw Hill 2009</vt:lpstr>
      <vt:lpstr>McGraw Hill 2009</vt:lpstr>
      <vt:lpstr>3_McGraw Hill 2009</vt:lpstr>
      <vt:lpstr>PowerPoint Presentation</vt:lpstr>
      <vt:lpstr>Learning Outcomes</vt:lpstr>
      <vt:lpstr>The Importance of  Communication in Organizations</vt:lpstr>
      <vt:lpstr>The Communication Process</vt:lpstr>
      <vt:lpstr>The Communication Process</vt:lpstr>
      <vt:lpstr>The Communication Process</vt:lpstr>
      <vt:lpstr>The Communication Process</vt:lpstr>
      <vt:lpstr>The Communication Process</vt:lpstr>
      <vt:lpstr>The Communication Process</vt:lpstr>
      <vt:lpstr>The Communication Process</vt:lpstr>
      <vt:lpstr>Communication Styles</vt:lpstr>
      <vt:lpstr>Verbal and Nonverbal Communication</vt:lpstr>
      <vt:lpstr>Improving the Communication Process: Communication Skills for Senders</vt:lpstr>
      <vt:lpstr>PowerPoint Presentation</vt:lpstr>
      <vt:lpstr>Formal Communication Networks</vt:lpstr>
      <vt:lpstr>The Grapevine Communication Network</vt:lpstr>
      <vt:lpstr>Information Richness and Communication Media</vt:lpstr>
      <vt:lpstr>Face-to-Face Communication </vt:lpstr>
      <vt:lpstr>Spoken Communication  Electronically Transmitted</vt:lpstr>
      <vt:lpstr>Personally Addressed Written Communication</vt:lpstr>
      <vt:lpstr>Email, Twitter, Facebook and Blogs</vt:lpstr>
      <vt:lpstr>Email, Twitter, Facebook and Blogs</vt:lpstr>
      <vt:lpstr>Email, Twitter, Facebook and Blogs</vt:lpstr>
      <vt:lpstr>Impersonal Written Communication</vt:lpstr>
      <vt:lpstr>Advances in Information technology</vt:lpstr>
      <vt:lpstr>Software Developments</vt:lpstr>
      <vt:lpstr>Management Information Systems (MIS)</vt:lpstr>
      <vt:lpstr>Elements of a Social Media Strategy</vt:lpstr>
      <vt:lpstr>Functions of a Social Media Strategy</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15</dc:title>
  <dc:creator>Authorized Gateway Customer</dc:creator>
  <cp:lastModifiedBy>Tracey Stock</cp:lastModifiedBy>
  <cp:revision>121</cp:revision>
  <cp:lastPrinted>1601-01-01T00:00:00Z</cp:lastPrinted>
  <dcterms:created xsi:type="dcterms:W3CDTF">1997-05-27T14:49:58Z</dcterms:created>
  <dcterms:modified xsi:type="dcterms:W3CDTF">2016-11-23T14:28:32Z</dcterms:modified>
</cp:coreProperties>
</file>