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docProps/custom.xml" ContentType="application/vnd.openxmlformats-officedocument.custom-properties+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Default Extension="tiff" ContentType="image/tiff"/>
  <Override PartName="/ppt/notesSlides/notesSlide8.xml" ContentType="application/vnd.openxmlformats-officedocument.presentationml.notesSlide+xml"/>
  <Default Extension="vml" ContentType="application/vnd.openxmlformats-officedocument.vmlDrawing"/>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wmf" ContentType="image/x-wmf"/>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06" r:id="rId1"/>
  </p:sldMasterIdLst>
  <p:notesMasterIdLst>
    <p:notesMasterId r:id="rId69"/>
  </p:notesMasterIdLst>
  <p:handoutMasterIdLst>
    <p:handoutMasterId r:id="rId70"/>
  </p:handoutMasterIdLst>
  <p:sldIdLst>
    <p:sldId id="271" r:id="rId2"/>
    <p:sldId id="267" r:id="rId3"/>
    <p:sldId id="291" r:id="rId4"/>
    <p:sldId id="356" r:id="rId5"/>
    <p:sldId id="258" r:id="rId6"/>
    <p:sldId id="357" r:id="rId7"/>
    <p:sldId id="294" r:id="rId8"/>
    <p:sldId id="295" r:id="rId9"/>
    <p:sldId id="358" r:id="rId10"/>
    <p:sldId id="297" r:id="rId11"/>
    <p:sldId id="298" r:id="rId12"/>
    <p:sldId id="299" r:id="rId13"/>
    <p:sldId id="359" r:id="rId14"/>
    <p:sldId id="301" r:id="rId15"/>
    <p:sldId id="302" r:id="rId16"/>
    <p:sldId id="303" r:id="rId17"/>
    <p:sldId id="304" r:id="rId18"/>
    <p:sldId id="305" r:id="rId19"/>
    <p:sldId id="306" r:id="rId20"/>
    <p:sldId id="307" r:id="rId21"/>
    <p:sldId id="308" r:id="rId22"/>
    <p:sldId id="309" r:id="rId23"/>
    <p:sldId id="360" r:id="rId24"/>
    <p:sldId id="311" r:id="rId25"/>
    <p:sldId id="361" r:id="rId26"/>
    <p:sldId id="313" r:id="rId27"/>
    <p:sldId id="314" r:id="rId28"/>
    <p:sldId id="315" r:id="rId29"/>
    <p:sldId id="348" r:id="rId30"/>
    <p:sldId id="349" r:id="rId31"/>
    <p:sldId id="350" r:id="rId32"/>
    <p:sldId id="351" r:id="rId33"/>
    <p:sldId id="352" r:id="rId34"/>
    <p:sldId id="353" r:id="rId35"/>
    <p:sldId id="362" r:id="rId36"/>
    <p:sldId id="319" r:id="rId37"/>
    <p:sldId id="320" r:id="rId38"/>
    <p:sldId id="321" r:id="rId39"/>
    <p:sldId id="323" r:id="rId40"/>
    <p:sldId id="363" r:id="rId41"/>
    <p:sldId id="325" r:id="rId42"/>
    <p:sldId id="326" r:id="rId43"/>
    <p:sldId id="327" r:id="rId44"/>
    <p:sldId id="364" r:id="rId45"/>
    <p:sldId id="329" r:id="rId46"/>
    <p:sldId id="365" r:id="rId47"/>
    <p:sldId id="331" r:id="rId48"/>
    <p:sldId id="332" r:id="rId49"/>
    <p:sldId id="333" r:id="rId50"/>
    <p:sldId id="366" r:id="rId51"/>
    <p:sldId id="334" r:id="rId52"/>
    <p:sldId id="335" r:id="rId53"/>
    <p:sldId id="336" r:id="rId54"/>
    <p:sldId id="337" r:id="rId55"/>
    <p:sldId id="367" r:id="rId56"/>
    <p:sldId id="339" r:id="rId57"/>
    <p:sldId id="340" r:id="rId58"/>
    <p:sldId id="368" r:id="rId59"/>
    <p:sldId id="342" r:id="rId60"/>
    <p:sldId id="369" r:id="rId61"/>
    <p:sldId id="344" r:id="rId62"/>
    <p:sldId id="345" r:id="rId63"/>
    <p:sldId id="346" r:id="rId64"/>
    <p:sldId id="347" r:id="rId65"/>
    <p:sldId id="354" r:id="rId66"/>
    <p:sldId id="355" r:id="rId67"/>
    <p:sldId id="370" r:id="rId68"/>
  </p:sldIdLst>
  <p:sldSz cx="9144000" cy="6858000" type="screen4x3"/>
  <p:notesSz cx="7010400" cy="9236075"/>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412" autoAdjust="0"/>
    <p:restoredTop sz="94697" autoAdjust="0"/>
  </p:normalViewPr>
  <p:slideViewPr>
    <p:cSldViewPr>
      <p:cViewPr varScale="1">
        <p:scale>
          <a:sx n="93" d="100"/>
          <a:sy n="93" d="100"/>
        </p:scale>
        <p:origin x="-864" y="-96"/>
      </p:cViewPr>
      <p:guideLst>
        <p:guide orient="horz" pos="2160"/>
        <p:guide pos="2880"/>
      </p:guideLst>
    </p:cSldViewPr>
  </p:slideViewPr>
  <p:outlineViewPr>
    <p:cViewPr>
      <p:scale>
        <a:sx n="33" d="100"/>
        <a:sy n="33" d="100"/>
      </p:scale>
      <p:origin x="0" y="58"/>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Lst>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s>
</file>

<file path=ppt/_rels/viewProps.xml.rels><?xml version="1.0" encoding="UTF-8" standalone="yes"?>
<Relationships xmlns="http://schemas.openxmlformats.org/package/2006/relationships"><Relationship Id="rId8" Type="http://schemas.openxmlformats.org/officeDocument/2006/relationships/slide" Target="slides/slide47.xml"/><Relationship Id="rId3" Type="http://schemas.openxmlformats.org/officeDocument/2006/relationships/slide" Target="slides/slide32.xml"/><Relationship Id="rId7" Type="http://schemas.openxmlformats.org/officeDocument/2006/relationships/slide" Target="slides/slide45.xml"/><Relationship Id="rId12" Type="http://schemas.openxmlformats.org/officeDocument/2006/relationships/slide" Target="slides/slide56.xml"/><Relationship Id="rId2" Type="http://schemas.openxmlformats.org/officeDocument/2006/relationships/slide" Target="slides/slide30.xml"/><Relationship Id="rId1" Type="http://schemas.openxmlformats.org/officeDocument/2006/relationships/slide" Target="slides/slide29.xml"/><Relationship Id="rId6" Type="http://schemas.openxmlformats.org/officeDocument/2006/relationships/slide" Target="slides/slide42.xml"/><Relationship Id="rId11" Type="http://schemas.openxmlformats.org/officeDocument/2006/relationships/slide" Target="slides/slide51.xml"/><Relationship Id="rId5" Type="http://schemas.openxmlformats.org/officeDocument/2006/relationships/slide" Target="slides/slide41.xml"/><Relationship Id="rId10" Type="http://schemas.openxmlformats.org/officeDocument/2006/relationships/slide" Target="slides/slide50.xml"/><Relationship Id="rId4" Type="http://schemas.openxmlformats.org/officeDocument/2006/relationships/slide" Target="slides/slide36.xml"/><Relationship Id="rId9" Type="http://schemas.openxmlformats.org/officeDocument/2006/relationships/slide" Target="slides/slide4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9.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34.wmf"/><Relationship Id="rId2" Type="http://schemas.openxmlformats.org/officeDocument/2006/relationships/image" Target="../media/image33.wmf"/><Relationship Id="rId1" Type="http://schemas.openxmlformats.org/officeDocument/2006/relationships/image" Target="../media/image32.wmf"/><Relationship Id="rId4" Type="http://schemas.openxmlformats.org/officeDocument/2006/relationships/image" Target="../media/image35.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image" Target="../media/image39.wmf"/><Relationship Id="rId1" Type="http://schemas.openxmlformats.org/officeDocument/2006/relationships/image" Target="../media/image38.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45.wmf"/><Relationship Id="rId2" Type="http://schemas.openxmlformats.org/officeDocument/2006/relationships/image" Target="../media/image44.wmf"/><Relationship Id="rId1" Type="http://schemas.openxmlformats.org/officeDocument/2006/relationships/image" Target="../media/image43.wmf"/><Relationship Id="rId6" Type="http://schemas.openxmlformats.org/officeDocument/2006/relationships/image" Target="../media/image48.wmf"/><Relationship Id="rId5" Type="http://schemas.openxmlformats.org/officeDocument/2006/relationships/image" Target="../media/image47.wmf"/><Relationship Id="rId4" Type="http://schemas.openxmlformats.org/officeDocument/2006/relationships/image" Target="../media/image46.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53.wmf"/><Relationship Id="rId2" Type="http://schemas.openxmlformats.org/officeDocument/2006/relationships/image" Target="../media/image52.wmf"/><Relationship Id="rId1" Type="http://schemas.openxmlformats.org/officeDocument/2006/relationships/image" Target="../media/image51.wmf"/><Relationship Id="rId5" Type="http://schemas.openxmlformats.org/officeDocument/2006/relationships/image" Target="../media/image55.wmf"/><Relationship Id="rId4" Type="http://schemas.openxmlformats.org/officeDocument/2006/relationships/image" Target="../media/image54.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59.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62.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65.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69.wmf"/><Relationship Id="rId2" Type="http://schemas.openxmlformats.org/officeDocument/2006/relationships/image" Target="../media/image68.wmf"/><Relationship Id="rId1" Type="http://schemas.openxmlformats.org/officeDocument/2006/relationships/image" Target="../media/image67.wmf"/><Relationship Id="rId5" Type="http://schemas.openxmlformats.org/officeDocument/2006/relationships/image" Target="../media/image71.wmf"/><Relationship Id="rId4" Type="http://schemas.openxmlformats.org/officeDocument/2006/relationships/image" Target="../media/image70.wmf"/></Relationships>
</file>

<file path=ppt/drawings/_rels/vmlDrawing18.vml.rels><?xml version="1.0" encoding="UTF-8" standalone="yes"?>
<Relationships xmlns="http://schemas.openxmlformats.org/package/2006/relationships"><Relationship Id="rId3" Type="http://schemas.openxmlformats.org/officeDocument/2006/relationships/image" Target="../media/image79.wmf"/><Relationship Id="rId7" Type="http://schemas.openxmlformats.org/officeDocument/2006/relationships/image" Target="../media/image83.wmf"/><Relationship Id="rId2" Type="http://schemas.openxmlformats.org/officeDocument/2006/relationships/image" Target="../media/image78.wmf"/><Relationship Id="rId1" Type="http://schemas.openxmlformats.org/officeDocument/2006/relationships/image" Target="../media/image77.wmf"/><Relationship Id="rId6" Type="http://schemas.openxmlformats.org/officeDocument/2006/relationships/image" Target="../media/image82.wmf"/><Relationship Id="rId5" Type="http://schemas.openxmlformats.org/officeDocument/2006/relationships/image" Target="../media/image81.wmf"/><Relationship Id="rId4" Type="http://schemas.openxmlformats.org/officeDocument/2006/relationships/image" Target="../media/image80.w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86.wmf"/></Relationships>
</file>

<file path=ppt/drawings/_rels/vmlDrawing20.vml.rels><?xml version="1.0" encoding="UTF-8" standalone="yes"?>
<Relationships xmlns="http://schemas.openxmlformats.org/package/2006/relationships"><Relationship Id="rId3" Type="http://schemas.openxmlformats.org/officeDocument/2006/relationships/image" Target="../media/image95.wmf"/><Relationship Id="rId2" Type="http://schemas.openxmlformats.org/officeDocument/2006/relationships/image" Target="../media/image94.wmf"/><Relationship Id="rId1" Type="http://schemas.openxmlformats.org/officeDocument/2006/relationships/image" Target="../media/image93.wmf"/></Relationships>
</file>

<file path=ppt/drawings/_rels/vmlDrawing21.vml.rels><?xml version="1.0" encoding="UTF-8" standalone="yes"?>
<Relationships xmlns="http://schemas.openxmlformats.org/package/2006/relationships"><Relationship Id="rId3" Type="http://schemas.openxmlformats.org/officeDocument/2006/relationships/image" Target="../media/image100.wmf"/><Relationship Id="rId2" Type="http://schemas.openxmlformats.org/officeDocument/2006/relationships/image" Target="../media/image99.wmf"/><Relationship Id="rId1" Type="http://schemas.openxmlformats.org/officeDocument/2006/relationships/image" Target="../media/image98.wmf"/></Relationships>
</file>

<file path=ppt/drawings/_rels/vmlDrawing22.vml.rels><?xml version="1.0" encoding="UTF-8" standalone="yes"?>
<Relationships xmlns="http://schemas.openxmlformats.org/package/2006/relationships"><Relationship Id="rId3" Type="http://schemas.openxmlformats.org/officeDocument/2006/relationships/image" Target="../media/image107.wmf"/><Relationship Id="rId2" Type="http://schemas.openxmlformats.org/officeDocument/2006/relationships/image" Target="../media/image106.wmf"/><Relationship Id="rId1" Type="http://schemas.openxmlformats.org/officeDocument/2006/relationships/image" Target="../media/image105.wmf"/></Relationships>
</file>

<file path=ppt/drawings/_rels/vmlDrawing23.vml.rels><?xml version="1.0" encoding="UTF-8" standalone="yes"?>
<Relationships xmlns="http://schemas.openxmlformats.org/package/2006/relationships"><Relationship Id="rId3" Type="http://schemas.openxmlformats.org/officeDocument/2006/relationships/image" Target="../media/image111.wmf"/><Relationship Id="rId2" Type="http://schemas.openxmlformats.org/officeDocument/2006/relationships/image" Target="../media/image110.wmf"/><Relationship Id="rId1" Type="http://schemas.openxmlformats.org/officeDocument/2006/relationships/image" Target="../media/image109.wmf"/><Relationship Id="rId6" Type="http://schemas.openxmlformats.org/officeDocument/2006/relationships/image" Target="../media/image114.wmf"/><Relationship Id="rId5" Type="http://schemas.openxmlformats.org/officeDocument/2006/relationships/image" Target="../media/image113.wmf"/><Relationship Id="rId4" Type="http://schemas.openxmlformats.org/officeDocument/2006/relationships/image" Target="../media/image112.wmf"/></Relationships>
</file>

<file path=ppt/drawings/_rels/vmlDrawing24.vml.rels><?xml version="1.0" encoding="UTF-8" standalone="yes"?>
<Relationships xmlns="http://schemas.openxmlformats.org/package/2006/relationships"><Relationship Id="rId3" Type="http://schemas.openxmlformats.org/officeDocument/2006/relationships/image" Target="../media/image120.wmf"/><Relationship Id="rId2" Type="http://schemas.openxmlformats.org/officeDocument/2006/relationships/image" Target="../media/image119.wmf"/><Relationship Id="rId1" Type="http://schemas.openxmlformats.org/officeDocument/2006/relationships/image" Target="../media/image118.wmf"/><Relationship Id="rId5" Type="http://schemas.openxmlformats.org/officeDocument/2006/relationships/image" Target="../media/image122.wmf"/><Relationship Id="rId4" Type="http://schemas.openxmlformats.org/officeDocument/2006/relationships/image" Target="../media/image121.wmf"/></Relationships>
</file>

<file path=ppt/drawings/_rels/vmlDrawing25.vml.rels><?xml version="1.0" encoding="UTF-8" standalone="yes"?>
<Relationships xmlns="http://schemas.openxmlformats.org/package/2006/relationships"><Relationship Id="rId2" Type="http://schemas.openxmlformats.org/officeDocument/2006/relationships/image" Target="../media/image128.wmf"/><Relationship Id="rId1" Type="http://schemas.openxmlformats.org/officeDocument/2006/relationships/image" Target="../media/image127.wmf"/></Relationships>
</file>

<file path=ppt/drawings/_rels/vmlDrawing26.vml.rels><?xml version="1.0" encoding="UTF-8" standalone="yes"?>
<Relationships xmlns="http://schemas.openxmlformats.org/package/2006/relationships"><Relationship Id="rId1" Type="http://schemas.openxmlformats.org/officeDocument/2006/relationships/image" Target="../media/image130.wmf"/></Relationships>
</file>

<file path=ppt/drawings/_rels/vmlDrawing27.vml.rels><?xml version="1.0" encoding="UTF-8" standalone="yes"?>
<Relationships xmlns="http://schemas.openxmlformats.org/package/2006/relationships"><Relationship Id="rId3" Type="http://schemas.openxmlformats.org/officeDocument/2006/relationships/image" Target="../media/image134.wmf"/><Relationship Id="rId2" Type="http://schemas.openxmlformats.org/officeDocument/2006/relationships/image" Target="../media/image133.wmf"/><Relationship Id="rId1" Type="http://schemas.openxmlformats.org/officeDocument/2006/relationships/image" Target="../media/image132.wmf"/></Relationships>
</file>

<file path=ppt/drawings/_rels/vmlDrawing28.vml.rels><?xml version="1.0" encoding="UTF-8" standalone="yes"?>
<Relationships xmlns="http://schemas.openxmlformats.org/package/2006/relationships"><Relationship Id="rId2" Type="http://schemas.openxmlformats.org/officeDocument/2006/relationships/image" Target="../media/image137.wmf"/><Relationship Id="rId1" Type="http://schemas.openxmlformats.org/officeDocument/2006/relationships/image" Target="../media/image136.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19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1963"/>
          </a:xfrm>
          <a:prstGeom prst="rect">
            <a:avLst/>
          </a:prstGeom>
        </p:spPr>
        <p:txBody>
          <a:bodyPr vert="horz" lIns="91440" tIns="45720" rIns="91440" bIns="45720" rtlCol="0"/>
          <a:lstStyle>
            <a:lvl1pPr algn="r">
              <a:defRPr sz="1200"/>
            </a:lvl1pPr>
          </a:lstStyle>
          <a:p>
            <a:fld id="{48364198-91AE-42ED-A9D7-357DF16ACFA8}" type="datetimeFigureOut">
              <a:rPr lang="en-US" smtClean="0"/>
              <a:pPr/>
              <a:t>6/25/2011</a:t>
            </a:fld>
            <a:endParaRPr lang="en-US"/>
          </a:p>
        </p:txBody>
      </p:sp>
      <p:sp>
        <p:nvSpPr>
          <p:cNvPr id="4" name="Footer Placeholder 3"/>
          <p:cNvSpPr>
            <a:spLocks noGrp="1"/>
          </p:cNvSpPr>
          <p:nvPr>
            <p:ph type="ftr" sz="quarter" idx="2"/>
          </p:nvPr>
        </p:nvSpPr>
        <p:spPr>
          <a:xfrm>
            <a:off x="0" y="8772525"/>
            <a:ext cx="3038475" cy="461963"/>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772525"/>
            <a:ext cx="3038475" cy="461963"/>
          </a:xfrm>
          <a:prstGeom prst="rect">
            <a:avLst/>
          </a:prstGeom>
        </p:spPr>
        <p:txBody>
          <a:bodyPr vert="horz" lIns="91440" tIns="45720" rIns="91440" bIns="45720" rtlCol="0" anchor="b"/>
          <a:lstStyle>
            <a:lvl1pPr algn="r">
              <a:defRPr sz="1200"/>
            </a:lvl1pPr>
          </a:lstStyle>
          <a:p>
            <a:fld id="{6434CC74-054F-42D8-90FB-08D0B24C179D}"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1804"/>
          </a:xfrm>
          <a:prstGeom prst="rect">
            <a:avLst/>
          </a:prstGeom>
        </p:spPr>
        <p:txBody>
          <a:bodyPr vert="horz" lIns="92830" tIns="46415" rIns="92830" bIns="46415" rtlCol="0"/>
          <a:lstStyle>
            <a:lvl1pPr algn="l">
              <a:defRPr sz="1200"/>
            </a:lvl1pPr>
          </a:lstStyle>
          <a:p>
            <a:endParaRPr lang="en-US" dirty="0"/>
          </a:p>
        </p:txBody>
      </p:sp>
      <p:sp>
        <p:nvSpPr>
          <p:cNvPr id="3" name="Date Placeholder 2"/>
          <p:cNvSpPr>
            <a:spLocks noGrp="1"/>
          </p:cNvSpPr>
          <p:nvPr>
            <p:ph type="dt" idx="1"/>
          </p:nvPr>
        </p:nvSpPr>
        <p:spPr>
          <a:xfrm>
            <a:off x="3970938" y="0"/>
            <a:ext cx="3037840" cy="461804"/>
          </a:xfrm>
          <a:prstGeom prst="rect">
            <a:avLst/>
          </a:prstGeom>
        </p:spPr>
        <p:txBody>
          <a:bodyPr vert="horz" lIns="92830" tIns="46415" rIns="92830" bIns="46415" rtlCol="0"/>
          <a:lstStyle>
            <a:lvl1pPr algn="r">
              <a:defRPr sz="1200"/>
            </a:lvl1pPr>
          </a:lstStyle>
          <a:p>
            <a:fld id="{2447E72A-D913-4DC2-9E0A-E520CE8FCC86}" type="datetimeFigureOut">
              <a:rPr lang="en-US" smtClean="0"/>
              <a:pPr/>
              <a:t>6/25/2011</a:t>
            </a:fld>
            <a:endParaRPr lang="en-US" dirty="0"/>
          </a:p>
        </p:txBody>
      </p:sp>
      <p:sp>
        <p:nvSpPr>
          <p:cNvPr id="4" name="Slide Image Placeholder 3"/>
          <p:cNvSpPr>
            <a:spLocks noGrp="1" noRot="1" noChangeAspect="1"/>
          </p:cNvSpPr>
          <p:nvPr>
            <p:ph type="sldImg" idx="2"/>
          </p:nvPr>
        </p:nvSpPr>
        <p:spPr>
          <a:xfrm>
            <a:off x="1195388" y="692150"/>
            <a:ext cx="4619625" cy="3463925"/>
          </a:xfrm>
          <a:prstGeom prst="rect">
            <a:avLst/>
          </a:prstGeom>
          <a:noFill/>
          <a:ln w="12700">
            <a:solidFill>
              <a:prstClr val="black"/>
            </a:solidFill>
          </a:ln>
        </p:spPr>
        <p:txBody>
          <a:bodyPr vert="horz" lIns="92830" tIns="46415" rIns="92830" bIns="46415" rtlCol="0" anchor="ctr"/>
          <a:lstStyle/>
          <a:p>
            <a:endParaRPr lang="en-US" dirty="0"/>
          </a:p>
        </p:txBody>
      </p:sp>
      <p:sp>
        <p:nvSpPr>
          <p:cNvPr id="5" name="Notes Placeholder 4"/>
          <p:cNvSpPr>
            <a:spLocks noGrp="1"/>
          </p:cNvSpPr>
          <p:nvPr>
            <p:ph type="body" sz="quarter" idx="3"/>
          </p:nvPr>
        </p:nvSpPr>
        <p:spPr>
          <a:xfrm>
            <a:off x="701040" y="4387136"/>
            <a:ext cx="5608320" cy="4156234"/>
          </a:xfrm>
          <a:prstGeom prst="rect">
            <a:avLst/>
          </a:prstGeom>
        </p:spPr>
        <p:txBody>
          <a:bodyPr vert="horz" lIns="92830" tIns="46415" rIns="92830" bIns="46415"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772668"/>
            <a:ext cx="3037840" cy="461804"/>
          </a:xfrm>
          <a:prstGeom prst="rect">
            <a:avLst/>
          </a:prstGeom>
        </p:spPr>
        <p:txBody>
          <a:bodyPr vert="horz" lIns="92830" tIns="46415" rIns="92830" bIns="46415"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772668"/>
            <a:ext cx="3037840" cy="461804"/>
          </a:xfrm>
          <a:prstGeom prst="rect">
            <a:avLst/>
          </a:prstGeom>
        </p:spPr>
        <p:txBody>
          <a:bodyPr vert="horz" lIns="92830" tIns="46415" rIns="92830" bIns="46415" rtlCol="0" anchor="b"/>
          <a:lstStyle>
            <a:lvl1pPr algn="r">
              <a:defRPr sz="1200"/>
            </a:lvl1pPr>
          </a:lstStyle>
          <a:p>
            <a:fld id="{A5D78FC6-CE17-4259-A63C-DDFC12E048FC}"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rtl="0">
      <a:defRPr sz="1200" kern="1200">
        <a:solidFill>
          <a:schemeClr val="tx1"/>
        </a:solidFill>
        <a:latin typeface="+mn-lt"/>
        <a:ea typeface="+mn-ea"/>
        <a:cs typeface="+mn-cs"/>
      </a:defRPr>
    </a:lvl1pPr>
    <a:lvl2pPr marL="457200" algn="l" rtl="0">
      <a:defRPr sz="1200" kern="1200">
        <a:solidFill>
          <a:schemeClr val="tx1"/>
        </a:solidFill>
        <a:latin typeface="+mn-lt"/>
        <a:ea typeface="+mn-ea"/>
        <a:cs typeface="+mn-cs"/>
      </a:defRPr>
    </a:lvl2pPr>
    <a:lvl3pPr marL="914400" algn="l" rtl="0">
      <a:defRPr sz="1200" kern="1200">
        <a:solidFill>
          <a:schemeClr val="tx1"/>
        </a:solidFill>
        <a:latin typeface="+mn-lt"/>
        <a:ea typeface="+mn-ea"/>
        <a:cs typeface="+mn-cs"/>
      </a:defRPr>
    </a:lvl3pPr>
    <a:lvl4pPr marL="1371600" algn="l" rtl="0">
      <a:defRPr sz="1200" kern="1200">
        <a:solidFill>
          <a:schemeClr val="tx1"/>
        </a:solidFill>
        <a:latin typeface="+mn-lt"/>
        <a:ea typeface="+mn-ea"/>
        <a:cs typeface="+mn-cs"/>
      </a:defRPr>
    </a:lvl4pPr>
    <a:lvl5pPr marL="1828800" algn="l" rtl="0">
      <a:defRPr sz="1200" kern="1200">
        <a:solidFill>
          <a:schemeClr val="tx1"/>
        </a:solidFill>
        <a:latin typeface="+mn-lt"/>
        <a:ea typeface="+mn-ea"/>
        <a:cs typeface="+mn-cs"/>
      </a:defRPr>
    </a:lvl5pPr>
    <a:lvl6pPr marL="2286000" algn="l" rtl="0">
      <a:defRPr sz="1200" kern="1200">
        <a:solidFill>
          <a:schemeClr val="tx1"/>
        </a:solidFill>
        <a:latin typeface="+mn-lt"/>
        <a:ea typeface="+mn-ea"/>
        <a:cs typeface="+mn-cs"/>
      </a:defRPr>
    </a:lvl6pPr>
    <a:lvl7pPr marL="2743200" algn="l" rtl="0">
      <a:defRPr sz="1200" kern="1200">
        <a:solidFill>
          <a:schemeClr val="tx1"/>
        </a:solidFill>
        <a:latin typeface="+mn-lt"/>
        <a:ea typeface="+mn-ea"/>
        <a:cs typeface="+mn-cs"/>
      </a:defRPr>
    </a:lvl7pPr>
    <a:lvl8pPr marL="3200400" algn="l" rtl="0">
      <a:defRPr sz="1200" kern="1200">
        <a:solidFill>
          <a:schemeClr val="tx1"/>
        </a:solidFill>
        <a:latin typeface="+mn-lt"/>
        <a:ea typeface="+mn-ea"/>
        <a:cs typeface="+mn-cs"/>
      </a:defRPr>
    </a:lvl8pPr>
    <a:lvl9pPr marL="3657600" algn="l" rtl="0">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Introductory notes.</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Introductory notes.</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Introductory notes.</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Relative </a:t>
            </a:r>
            <a:r>
              <a:rPr lang="en-US" baseline="0" dirty="0" smtClean="0"/>
              <a:t>vocabulary list. </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Introductory notes.</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Relative </a:t>
            </a:r>
            <a:r>
              <a:rPr lang="en-US" baseline="0" dirty="0" smtClean="0"/>
              <a:t>vocabulary list. </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Relative </a:t>
            </a:r>
            <a:r>
              <a:rPr lang="en-US" baseline="0" dirty="0" smtClean="0"/>
              <a:t>vocabulary list. </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Introductory notes.</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Relative </a:t>
            </a:r>
            <a:r>
              <a:rPr lang="en-US" baseline="0" dirty="0" smtClean="0"/>
              <a:t>vocabulary list. </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Relative </a:t>
            </a:r>
            <a:r>
              <a:rPr lang="en-US" baseline="0" dirty="0" smtClean="0"/>
              <a:t>vocabulary list. </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Relative </a:t>
            </a:r>
            <a:r>
              <a:rPr lang="en-US" baseline="0" dirty="0" smtClean="0"/>
              <a:t>vocabulary list. </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Introductory notes.</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Relative </a:t>
            </a:r>
            <a:r>
              <a:rPr lang="en-US" baseline="0" dirty="0" smtClean="0"/>
              <a:t>vocabulary list. </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14</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Relative </a:t>
            </a:r>
            <a:r>
              <a:rPr lang="en-US" baseline="0" dirty="0" smtClean="0"/>
              <a:t>vocabulary list. </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15</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Relative </a:t>
            </a:r>
            <a:r>
              <a:rPr lang="en-US" baseline="0" dirty="0" smtClean="0"/>
              <a:t>vocabulary list. </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16</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Relative </a:t>
            </a:r>
            <a:r>
              <a:rPr lang="en-US" baseline="0" dirty="0" smtClean="0"/>
              <a:t>vocabulary list. </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17</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Relative </a:t>
            </a:r>
            <a:r>
              <a:rPr lang="en-US" baseline="0" dirty="0" smtClean="0"/>
              <a:t>vocabulary list. </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18</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Relative </a:t>
            </a:r>
            <a:r>
              <a:rPr lang="en-US" baseline="0" dirty="0" smtClean="0"/>
              <a:t>vocabulary list. </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19</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Relative </a:t>
            </a:r>
            <a:r>
              <a:rPr lang="en-US" baseline="0" dirty="0" smtClean="0"/>
              <a:t>vocabulary list. </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20</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Relative </a:t>
            </a:r>
            <a:r>
              <a:rPr lang="en-US" baseline="0" dirty="0" smtClean="0"/>
              <a:t>vocabulary list. </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21</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Relative </a:t>
            </a:r>
            <a:r>
              <a:rPr lang="en-US" baseline="0" dirty="0" smtClean="0"/>
              <a:t>vocabulary list. </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22</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Introductory notes.</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23</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Relative </a:t>
            </a:r>
            <a:r>
              <a:rPr lang="en-US" baseline="0" dirty="0" smtClean="0"/>
              <a:t>vocabulary list. </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24</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Introductory notes.</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25</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Relative </a:t>
            </a:r>
            <a:r>
              <a:rPr lang="en-US" baseline="0" dirty="0" smtClean="0"/>
              <a:t>vocabulary list. </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26</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Relative </a:t>
            </a:r>
            <a:r>
              <a:rPr lang="en-US" baseline="0" dirty="0" smtClean="0"/>
              <a:t>vocabulary list. </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27</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Relative </a:t>
            </a:r>
            <a:r>
              <a:rPr lang="en-US" baseline="0" dirty="0" smtClean="0"/>
              <a:t>vocabulary list. </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28</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Introductory notes.</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35</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Relative </a:t>
            </a:r>
            <a:r>
              <a:rPr lang="en-US" baseline="0" dirty="0" smtClean="0"/>
              <a:t>vocabulary list. </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37</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Relative </a:t>
            </a:r>
            <a:r>
              <a:rPr lang="en-US" baseline="0" dirty="0" smtClean="0"/>
              <a:t>vocabulary list. </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38</a:t>
            </a:fld>
            <a:endParaRPr 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Relative </a:t>
            </a:r>
            <a:r>
              <a:rPr lang="en-US" baseline="0" dirty="0" smtClean="0"/>
              <a:t>vocabulary list. </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39</a:t>
            </a:fld>
            <a:endParaRPr 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Introductory notes.</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40</a:t>
            </a:fld>
            <a:endParaRPr 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Introductory notes.</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44</a:t>
            </a:fld>
            <a:endParaRPr 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Introductory notes.</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46</a:t>
            </a:fld>
            <a:endParaRPr 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Introductory notes.</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55</a:t>
            </a:fld>
            <a:endParaRPr 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Introductory notes.</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58</a:t>
            </a:fld>
            <a:endParaRPr 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Introductory notes.</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60</a:t>
            </a:fld>
            <a:endParaRPr 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Introductory notes.</a:t>
            </a:r>
            <a:endParaRPr lang="en-US" dirty="0"/>
          </a:p>
        </p:txBody>
      </p:sp>
      <p:sp>
        <p:nvSpPr>
          <p:cNvPr id="4" name="Slide Number Placeholder 3"/>
          <p:cNvSpPr>
            <a:spLocks noGrp="1"/>
          </p:cNvSpPr>
          <p:nvPr>
            <p:ph type="sldNum" sz="quarter" idx="10"/>
          </p:nvPr>
        </p:nvSpPr>
        <p:spPr/>
        <p:txBody>
          <a:bodyPr/>
          <a:lstStyle/>
          <a:p>
            <a:fld id="{A5D78FC6-CE17-4259-A63C-DDFC12E048FC}" type="slidenum">
              <a:rPr lang="en-US" smtClean="0"/>
              <a:pPr/>
              <a:t>67</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r-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r-CA"/>
          </a:p>
        </p:txBody>
      </p:sp>
      <p:sp>
        <p:nvSpPr>
          <p:cNvPr id="4" name="Date Placeholder 3"/>
          <p:cNvSpPr>
            <a:spLocks noGrp="1"/>
          </p:cNvSpPr>
          <p:nvPr>
            <p:ph type="dt" sz="half" idx="10"/>
          </p:nvPr>
        </p:nvSpPr>
        <p:spPr/>
        <p:txBody>
          <a:bodyPr/>
          <a:lstStyle/>
          <a:p>
            <a:pPr algn="ctr"/>
            <a:fld id="{743653DA-8BF4-4869-96FE-9BCF43372D46}" type="datetime8">
              <a:rPr lang="en-US" smtClean="0"/>
              <a:pPr algn="ctr"/>
              <a:t>6/25/2011 5:35 PM</a:t>
            </a:fld>
            <a:endParaRPr lang="en-US" sz="2000" dirty="0">
              <a:solidFill>
                <a:srgbClr val="FFFFFF"/>
              </a:solidFill>
            </a:endParaRPr>
          </a:p>
        </p:txBody>
      </p:sp>
      <p:sp>
        <p:nvSpPr>
          <p:cNvPr id="5" name="Footer Placeholder 4"/>
          <p:cNvSpPr>
            <a:spLocks noGrp="1"/>
          </p:cNvSpPr>
          <p:nvPr>
            <p:ph type="ftr" sz="quarter" idx="11"/>
          </p:nvPr>
        </p:nvSpPr>
        <p:spPr/>
        <p:txBody>
          <a:bodyPr/>
          <a:lstStyle/>
          <a:p>
            <a:pPr algn="r"/>
            <a:endParaRPr lang="en-US" dirty="0">
              <a:solidFill>
                <a:schemeClr val="tx2"/>
              </a:solidFill>
            </a:endParaRPr>
          </a:p>
        </p:txBody>
      </p:sp>
      <p:sp>
        <p:nvSpPr>
          <p:cNvPr id="6" name="Slide Number Placeholder 5"/>
          <p:cNvSpPr>
            <a:spLocks noGrp="1"/>
          </p:cNvSpPr>
          <p:nvPr>
            <p:ph type="sldNum" sz="quarter" idx="12"/>
          </p:nvPr>
        </p:nvSpPr>
        <p:spPr/>
        <p:txBody>
          <a:bodyPr/>
          <a:lstStyle/>
          <a:p>
            <a:fld id="{72AC53DF-4216-466D-99A7-94400E6C2A25}" type="slidenum">
              <a:rPr lang="en-US" smtClean="0"/>
              <a:pPr/>
              <a:t>‹#›</a:t>
            </a:fld>
            <a:endParaRPr lang="en-US" dirty="0">
              <a:solidFill>
                <a:schemeClr val="tx2"/>
              </a:solidFill>
            </a:endParaRPr>
          </a:p>
        </p:txBody>
      </p:sp>
    </p:spTree>
  </p:cSld>
  <p:clrMapOvr>
    <a:masterClrMapping/>
  </p:clrMapOvr>
  <p:transition>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p>
            <a:fld id="{B7129108-AC8D-4212-9283-60D9E99BF07A}" type="datetime8">
              <a:rPr lang="en-US" smtClean="0"/>
              <a:pPr/>
              <a:t>6/25/2011 5:35 PM</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AD93096-5B34-4342-9326-69289CEAE4C2}" type="slidenum">
              <a:rPr lang="en-US" smtClean="0"/>
              <a:pPr/>
              <a:t>‹#›</a:t>
            </a:fld>
            <a:endParaRPr lang="en-US" dirty="0">
              <a:solidFill>
                <a:srgbClr val="FFFFFF"/>
              </a:solidFill>
            </a:endParaRPr>
          </a:p>
        </p:txBody>
      </p:sp>
    </p:spTree>
  </p:cSld>
  <p:clrMapOvr>
    <a:masterClrMapping/>
  </p:clrMapOvr>
  <p:transition>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fr-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DED3D3-6235-4F4C-B439-DF277FB555A7}" type="datetime8">
              <a:rPr lang="en-US" smtClean="0"/>
              <a:pPr/>
              <a:t>6/25/2011 5:35 PM</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lgn="ctr"/>
            <a:fld id="{1AD93096-5B34-4342-9326-69289CEAE4C2}" type="slidenum">
              <a:rPr lang="en-US" smtClean="0"/>
              <a:pPr algn="ctr"/>
              <a:t>‹#›</a:t>
            </a:fld>
            <a:endParaRPr lang="en-US" sz="2400" dirty="0">
              <a:solidFill>
                <a:srgbClr val="FFFFFF"/>
              </a:solidFill>
            </a:endParaRPr>
          </a:p>
        </p:txBody>
      </p:sp>
    </p:spTree>
  </p:cSld>
  <p:clrMapOvr>
    <a:masterClrMapping/>
  </p:clrMapOvr>
  <p:transition>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Date Placeholder 4"/>
          <p:cNvSpPr>
            <a:spLocks noGrp="1"/>
          </p:cNvSpPr>
          <p:nvPr>
            <p:ph type="dt" sz="half" idx="10"/>
          </p:nvPr>
        </p:nvSpPr>
        <p:spPr/>
        <p:txBody>
          <a:bodyPr/>
          <a:lstStyle/>
          <a:p>
            <a:fld id="{3B5F1E3E-4B2F-4895-B65E-28B2E64F39F6}" type="datetime8">
              <a:rPr lang="en-US" smtClean="0"/>
              <a:pPr/>
              <a:t>6/25/2011 5:35 PM</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algn="ctr"/>
            <a:fld id="{1AD93096-5B34-4342-9326-69289CEAE4C2}" type="slidenum">
              <a:rPr lang="en-US" smtClean="0"/>
              <a:pPr algn="ctr"/>
              <a:t>‹#›</a:t>
            </a:fld>
            <a:endParaRPr lang="en-US" dirty="0"/>
          </a:p>
        </p:txBody>
      </p:sp>
    </p:spTree>
  </p:cSld>
  <p:clrMapOvr>
    <a:masterClrMapping/>
  </p:clrMapOvr>
  <p:transition>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r-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7" name="Date Placeholder 6"/>
          <p:cNvSpPr>
            <a:spLocks noGrp="1"/>
          </p:cNvSpPr>
          <p:nvPr>
            <p:ph type="dt" sz="half" idx="10"/>
          </p:nvPr>
        </p:nvSpPr>
        <p:spPr/>
        <p:txBody>
          <a:bodyPr/>
          <a:lstStyle/>
          <a:p>
            <a:fld id="{63085435-8225-4333-BFFA-0096413F0D76}" type="datetime8">
              <a:rPr lang="en-US" smtClean="0"/>
              <a:pPr/>
              <a:t>6/25/2011 5:35 PM</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algn="ctr"/>
            <a:fld id="{1AD93096-5B34-4342-9326-69289CEAE4C2}" type="slidenum">
              <a:rPr lang="en-US" smtClean="0"/>
              <a:pPr algn="ctr"/>
              <a:t>‹#›</a:t>
            </a:fld>
            <a:endParaRPr lang="en-US" dirty="0"/>
          </a:p>
        </p:txBody>
      </p:sp>
    </p:spTree>
  </p:cSld>
  <p:clrMapOvr>
    <a:masterClrMapping/>
  </p:clrMapOvr>
  <p:transition>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Date Placeholder 2"/>
          <p:cNvSpPr>
            <a:spLocks noGrp="1"/>
          </p:cNvSpPr>
          <p:nvPr>
            <p:ph type="dt" sz="half" idx="10"/>
          </p:nvPr>
        </p:nvSpPr>
        <p:spPr/>
        <p:txBody>
          <a:bodyPr/>
          <a:lstStyle/>
          <a:p>
            <a:fld id="{0783C494-2A87-468C-A21B-CB14FB9ABB00}" type="datetime8">
              <a:rPr lang="en-US" smtClean="0"/>
              <a:pPr/>
              <a:t>6/25/2011 5:35 PM</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AD93096-5B34-4342-9326-69289CEAE4C2}" type="slidenum">
              <a:rPr lang="en-US" smtClean="0"/>
              <a:pPr/>
              <a:t>‹#›</a:t>
            </a:fld>
            <a:endParaRPr lang="en-US" dirty="0">
              <a:solidFill>
                <a:srgbClr val="FFFFFF"/>
              </a:solidFill>
            </a:endParaRPr>
          </a:p>
        </p:txBody>
      </p:sp>
    </p:spTree>
  </p:cSld>
  <p:clrMapOvr>
    <a:masterClrMapping/>
  </p:clrMapOvr>
  <p:transition>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180FA0-5B31-4864-A2BB-719EA5A679C6}" type="datetime8">
              <a:rPr lang="en-US" smtClean="0"/>
              <a:pPr/>
              <a:t>6/25/2011 5:35 PM</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AD93096-5B34-4342-9326-69289CEAE4C2}" type="slidenum">
              <a:rPr lang="en-US" smtClean="0"/>
              <a:pPr/>
              <a:t>‹#›</a:t>
            </a:fld>
            <a:endParaRPr lang="en-US" dirty="0">
              <a:solidFill>
                <a:schemeClr val="tx2"/>
              </a:solidFill>
            </a:endParaRPr>
          </a:p>
        </p:txBody>
      </p:sp>
    </p:spTree>
  </p:cSld>
  <p:clrMapOvr>
    <a:masterClrMapping/>
  </p:clrMapOvr>
  <p:transition>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3816DF-213E-421B-92D3-C068DBB023D6}" type="datetime8">
              <a:rPr lang="en-US" smtClean="0">
                <a:solidFill>
                  <a:schemeClr val="tx2"/>
                </a:solidFill>
              </a:rPr>
              <a:pPr/>
              <a:t>6/25/2011 5:35 PM</a:t>
            </a:fld>
            <a:endParaRPr lang="en-US" sz="1400" dirty="0">
              <a:solidFill>
                <a:schemeClr val="tx2"/>
              </a:solidFill>
            </a:endParaRPr>
          </a:p>
        </p:txBody>
      </p:sp>
      <p:sp>
        <p:nvSpPr>
          <p:cNvPr id="6" name="Footer Placeholder 5"/>
          <p:cNvSpPr>
            <a:spLocks noGrp="1"/>
          </p:cNvSpPr>
          <p:nvPr>
            <p:ph type="ftr" sz="quarter" idx="11"/>
          </p:nvPr>
        </p:nvSpPr>
        <p:spPr/>
        <p:txBody>
          <a:bodyPr/>
          <a:lstStyle/>
          <a:p>
            <a:pPr algn="r"/>
            <a:endParaRPr lang="en-US" sz="1400" dirty="0">
              <a:solidFill>
                <a:schemeClr val="tx2"/>
              </a:solidFill>
            </a:endParaRPr>
          </a:p>
        </p:txBody>
      </p:sp>
      <p:sp>
        <p:nvSpPr>
          <p:cNvPr id="7" name="Slide Number Placeholder 6"/>
          <p:cNvSpPr>
            <a:spLocks noGrp="1"/>
          </p:cNvSpPr>
          <p:nvPr>
            <p:ph type="sldNum" sz="quarter" idx="12"/>
          </p:nvPr>
        </p:nvSpPr>
        <p:spPr/>
        <p:txBody>
          <a:body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Tree>
  </p:cSld>
  <p:clrMapOvr>
    <a:masterClrMapping/>
  </p:clrMapOvr>
  <p:transition>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fr-CA"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E20EC5-AC53-4169-941E-EDF10CD23748}" type="datetime8">
              <a:rPr lang="en-US" smtClean="0"/>
              <a:pPr/>
              <a:t>6/25/2011 5:35 PM</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algn="ctr"/>
            <a:fld id="{1AD93096-5B34-4342-9326-69289CEAE4C2}" type="slidenum">
              <a:rPr lang="en-US" smtClean="0"/>
              <a:pPr algn="ctr"/>
              <a:t>‹#›</a:t>
            </a:fld>
            <a:endParaRPr lang="en-US" sz="2800" dirty="0"/>
          </a:p>
        </p:txBody>
      </p:sp>
    </p:spTree>
  </p:cSld>
  <p:clrMapOvr>
    <a:masterClrMapping/>
  </p:clrMapOvr>
  <p:transition>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p>
            <a:fld id="{8D3816DF-213E-421B-92D3-C068DBB023D6}" type="datetime8">
              <a:rPr lang="en-US" smtClean="0">
                <a:solidFill>
                  <a:schemeClr val="tx2"/>
                </a:solidFill>
              </a:rPr>
              <a:pPr/>
              <a:t>6/25/2011 5:35 PM</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2AC53DF-4216-466D-99A7-94400E6C2A25}" type="slidenum">
              <a:rPr lang="en-US" sz="1200" smtClean="0">
                <a:solidFill>
                  <a:schemeClr val="tx2"/>
                </a:solidFill>
              </a:rPr>
              <a:pPr/>
              <a:t>‹#›</a:t>
            </a:fld>
            <a:endParaRPr lang="en-US" dirty="0"/>
          </a:p>
        </p:txBody>
      </p:sp>
    </p:spTree>
  </p:cSld>
  <p:clrMapOvr>
    <a:masterClrMapping/>
  </p:clrMapOvr>
  <p:transition>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r-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10"/>
          </p:nvPr>
        </p:nvSpPr>
        <p:spPr/>
        <p:txBody>
          <a:bodyPr/>
          <a:lstStyle/>
          <a:p>
            <a:fld id="{8D3816DF-213E-421B-92D3-C068DBB023D6}" type="datetime8">
              <a:rPr lang="en-US" smtClean="0">
                <a:solidFill>
                  <a:schemeClr val="tx2"/>
                </a:solidFill>
              </a:rPr>
              <a:pPr/>
              <a:t>6/25/2011 5:35 PM</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2AC53DF-4216-466D-99A7-94400E6C2A25}" type="slidenum">
              <a:rPr lang="en-US" sz="1200" smtClean="0">
                <a:solidFill>
                  <a:schemeClr val="tx2"/>
                </a:solidFill>
              </a:rPr>
              <a:pPr/>
              <a:t>‹#›</a:t>
            </a:fld>
            <a:endParaRPr lang="en-US" dirty="0"/>
          </a:p>
        </p:txBody>
      </p:sp>
    </p:spTree>
  </p:cSld>
  <p:clrMapOvr>
    <a:masterClrMapping/>
  </p:clrMapOvr>
  <p:transition>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p>
            <a:fld id="{8D3816DF-213E-421B-92D3-C068DBB023D6}" type="datetime8">
              <a:rPr lang="en-US" smtClean="0">
                <a:solidFill>
                  <a:schemeClr val="tx2"/>
                </a:solidFill>
              </a:rPr>
              <a:pPr/>
              <a:t>6/25/2011 5:35 PM</a:t>
            </a:fld>
            <a:endParaRPr lang="en-US" sz="1400" dirty="0">
              <a:solidFill>
                <a:schemeClr val="tx2"/>
              </a:solidFill>
            </a:endParaRPr>
          </a:p>
        </p:txBody>
      </p:sp>
      <p:sp>
        <p:nvSpPr>
          <p:cNvPr id="6" name="Footer Placeholder 5"/>
          <p:cNvSpPr>
            <a:spLocks noGrp="1"/>
          </p:cNvSpPr>
          <p:nvPr>
            <p:ph type="ftr" sz="quarter" idx="11"/>
          </p:nvPr>
        </p:nvSpPr>
        <p:spPr/>
        <p:txBody>
          <a:bodyPr/>
          <a:lstStyle/>
          <a:p>
            <a:pPr algn="r"/>
            <a:endParaRPr lang="en-US" sz="1400" dirty="0">
              <a:solidFill>
                <a:schemeClr val="tx2"/>
              </a:solidFill>
            </a:endParaRPr>
          </a:p>
        </p:txBody>
      </p:sp>
      <p:sp>
        <p:nvSpPr>
          <p:cNvPr id="7" name="Slide Number Placeholder 6"/>
          <p:cNvSpPr>
            <a:spLocks noGrp="1"/>
          </p:cNvSpPr>
          <p:nvPr>
            <p:ph type="sldNum" sz="quarter" idx="12"/>
          </p:nvPr>
        </p:nvSpPr>
        <p:spPr/>
        <p:txBody>
          <a:bodyPr/>
          <a:lstStyle>
            <a:lvl1pPr>
              <a:defRPr>
                <a:solidFill>
                  <a:srgbClr val="FFFFFF"/>
                </a:solidFill>
              </a:defRPr>
            </a:lvl1p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
        <p:nvSpPr>
          <p:cNvPr id="9" name="Content Placeholder 8"/>
          <p:cNvSpPr>
            <a:spLocks noGrp="1"/>
          </p:cNvSpPr>
          <p:nvPr>
            <p:ph sz="quarter" idx="1"/>
          </p:nvPr>
        </p:nvSpPr>
        <p:spPr>
          <a:xfrm>
            <a:off x="2362200" y="1752600"/>
            <a:ext cx="64008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8" name="Picture 7" descr="sm_book.png"/>
          <p:cNvPicPr>
            <a:picLocks noChangeAspect="1"/>
          </p:cNvPicPr>
          <p:nvPr/>
        </p:nvPicPr>
        <p:blipFill>
          <a:blip r:embed="rId2" cstate="print"/>
          <a:stretch>
            <a:fillRect/>
          </a:stretch>
        </p:blipFill>
        <p:spPr>
          <a:xfrm>
            <a:off x="612648" y="1755648"/>
            <a:ext cx="1615307" cy="1688453"/>
          </a:xfrm>
          <a:prstGeom prst="rect">
            <a:avLst/>
          </a:prstGeom>
          <a:ln w="50800" cap="sq" cmpd="dbl">
            <a:solidFill>
              <a:schemeClr val="accent2"/>
            </a:solidFill>
            <a:miter lim="800000"/>
          </a:ln>
        </p:spPr>
      </p:pic>
    </p:spTree>
  </p:cSld>
  <p:clrMapOvr>
    <a:masterClrMapping/>
  </p:clrMapOvr>
  <p:transition>
    <p:wipe di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_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p>
            <a:fld id="{8D3816DF-213E-421B-92D3-C068DBB023D6}" type="datetime8">
              <a:rPr lang="en-US" smtClean="0">
                <a:solidFill>
                  <a:schemeClr val="tx2"/>
                </a:solidFill>
              </a:rPr>
              <a:pPr/>
              <a:t>6/25/2011 5:35 PM</a:t>
            </a:fld>
            <a:endParaRPr lang="en-US" sz="1400" dirty="0">
              <a:solidFill>
                <a:schemeClr val="tx2"/>
              </a:solidFill>
            </a:endParaRPr>
          </a:p>
        </p:txBody>
      </p:sp>
      <p:sp>
        <p:nvSpPr>
          <p:cNvPr id="6" name="Footer Placeholder 5"/>
          <p:cNvSpPr>
            <a:spLocks noGrp="1"/>
          </p:cNvSpPr>
          <p:nvPr>
            <p:ph type="ftr" sz="quarter" idx="11"/>
          </p:nvPr>
        </p:nvSpPr>
        <p:spPr/>
        <p:txBody>
          <a:bodyPr/>
          <a:lstStyle/>
          <a:p>
            <a:pPr algn="r"/>
            <a:endParaRPr lang="en-US" sz="1400" dirty="0">
              <a:solidFill>
                <a:schemeClr val="tx2"/>
              </a:solidFill>
            </a:endParaRPr>
          </a:p>
        </p:txBody>
      </p:sp>
      <p:sp>
        <p:nvSpPr>
          <p:cNvPr id="7" name="Slide Number Placeholder 6"/>
          <p:cNvSpPr>
            <a:spLocks noGrp="1"/>
          </p:cNvSpPr>
          <p:nvPr>
            <p:ph type="sldNum" sz="quarter" idx="12"/>
          </p:nvPr>
        </p:nvSpPr>
        <p:spPr/>
        <p:txBody>
          <a:bodyPr/>
          <a:lstStyle>
            <a:lvl1pPr>
              <a:defRPr>
                <a:solidFill>
                  <a:srgbClr val="FFFFFF"/>
                </a:solidFill>
              </a:defRPr>
            </a:lvl1p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
        <p:nvSpPr>
          <p:cNvPr id="9" name="Content Placeholder 8"/>
          <p:cNvSpPr>
            <a:spLocks noGrp="1"/>
          </p:cNvSpPr>
          <p:nvPr>
            <p:ph sz="quarter" idx="1"/>
          </p:nvPr>
        </p:nvSpPr>
        <p:spPr>
          <a:xfrm>
            <a:off x="2362200" y="1752600"/>
            <a:ext cx="64008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8" name="Picture 7" descr="sm_book.png"/>
          <p:cNvPicPr>
            <a:picLocks noChangeAspect="1"/>
          </p:cNvPicPr>
          <p:nvPr/>
        </p:nvPicPr>
        <p:blipFill>
          <a:blip r:embed="rId2" cstate="print"/>
          <a:stretch>
            <a:fillRect/>
          </a:stretch>
        </p:blipFill>
        <p:spPr>
          <a:xfrm>
            <a:off x="612648" y="1755648"/>
            <a:ext cx="1615307" cy="1688453"/>
          </a:xfrm>
          <a:prstGeom prst="rect">
            <a:avLst/>
          </a:prstGeom>
          <a:ln w="50800" cap="sq" cmpd="dbl">
            <a:solidFill>
              <a:schemeClr val="accent2"/>
            </a:solidFill>
            <a:miter lim="800000"/>
          </a:ln>
        </p:spPr>
      </p:pic>
    </p:spTree>
  </p:cSld>
  <p:clrMapOvr>
    <a:masterClrMapping/>
  </p:clrMapOvr>
  <p:transition>
    <p:wipe dir="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p>
            <a:fld id="{4BECC0C8-36B8-442A-833D-B6AACE86BB77}" type="datetime8">
              <a:rPr lang="en-US" smtClean="0"/>
              <a:pPr/>
              <a:t>6/25/2011 5:35 PM</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1AD93096-5B34-4342-9326-69289CEAE4C2}" type="slidenum">
              <a:rPr lang="en-US" smtClean="0"/>
              <a:pPr/>
              <a:t>‹#›</a:t>
            </a:fld>
            <a:endParaRPr lang="en-US" dirty="0">
              <a:solidFill>
                <a:srgbClr val="FFFFFF"/>
              </a:solidFill>
            </a:endParaRPr>
          </a:p>
        </p:txBody>
      </p:sp>
      <p:sp>
        <p:nvSpPr>
          <p:cNvPr id="9" name="Content Placeholder 8"/>
          <p:cNvSpPr>
            <a:spLocks noGrp="1"/>
          </p:cNvSpPr>
          <p:nvPr>
            <p:ph sz="quarter" idx="1"/>
          </p:nvPr>
        </p:nvSpPr>
        <p:spPr>
          <a:xfrm>
            <a:off x="2362200" y="1752600"/>
            <a:ext cx="64008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8" name="Picture 7" descr="sm_book.png"/>
          <p:cNvPicPr>
            <a:picLocks noChangeAspect="1"/>
          </p:cNvPicPr>
          <p:nvPr userDrawn="1"/>
        </p:nvPicPr>
        <p:blipFill>
          <a:blip r:embed="rId2" cstate="print"/>
          <a:stretch>
            <a:fillRect/>
          </a:stretch>
        </p:blipFill>
        <p:spPr>
          <a:xfrm>
            <a:off x="612648" y="1755648"/>
            <a:ext cx="1615307" cy="1688453"/>
          </a:xfrm>
          <a:prstGeom prst="rect">
            <a:avLst/>
          </a:prstGeom>
          <a:ln w="50800" cap="sq" cmpd="dbl">
            <a:solidFill>
              <a:schemeClr val="accent2"/>
            </a:solidFill>
            <a:miter lim="800000"/>
          </a:ln>
        </p:spPr>
      </p:pic>
    </p:spTree>
  </p:cSld>
  <p:clrMapOvr>
    <a:masterClrMapping/>
  </p:clrMapOvr>
  <p:transition>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fr-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3816DF-213E-421B-92D3-C068DBB023D6}" type="datetime8">
              <a:rPr lang="en-US" smtClean="0">
                <a:solidFill>
                  <a:schemeClr val="tx2"/>
                </a:solidFill>
              </a:rPr>
              <a:pPr/>
              <a:t>6/25/2011 5:35 PM</a:t>
            </a:fld>
            <a:endParaRPr lang="en-US" sz="1400" dirty="0">
              <a:solidFill>
                <a:schemeClr val="tx2"/>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lgn="r"/>
            <a:endParaRPr lang="en-US" sz="1400" dirty="0">
              <a:solidFill>
                <a:schemeClr val="tx2"/>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Tree>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Lst>
  <p:transition>
    <p:wipe dir="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11.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oleObject" Target="../embeddings/oleObject2.bin"/><Relationship Id="rId4" Type="http://schemas.openxmlformats.org/officeDocument/2006/relationships/image" Target="../media/image8.tiff"/></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oleObject" Target="../embeddings/oleObject3.bin"/><Relationship Id="rId4" Type="http://schemas.openxmlformats.org/officeDocument/2006/relationships/image" Target="../media/image10.tiff"/></Relationships>
</file>

<file path=ppt/slides/_rels/slide15.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2.tiff"/></Relationships>
</file>

<file path=ppt/slides/_rels/slide16.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oleObject" Target="../embeddings/oleObject4.bin"/><Relationship Id="rId4" Type="http://schemas.openxmlformats.org/officeDocument/2006/relationships/image" Target="../media/image15.tiff"/></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17.png"/><Relationship Id="rId4" Type="http://schemas.openxmlformats.org/officeDocument/2006/relationships/oleObject" Target="../embeddings/oleObject5.bin"/></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20.png"/><Relationship Id="rId4" Type="http://schemas.openxmlformats.org/officeDocument/2006/relationships/oleObject" Target="../embeddings/oleObject6.bin"/></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vmlDrawing" Target="../drawings/vmlDrawing7.vml"/><Relationship Id="rId5" Type="http://schemas.openxmlformats.org/officeDocument/2006/relationships/image" Target="../media/image21.png"/><Relationship Id="rId4" Type="http://schemas.openxmlformats.org/officeDocument/2006/relationships/oleObject" Target="../embeddings/oleObject7.bin"/></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vmlDrawing" Target="../drawings/vmlDrawing8.vml"/><Relationship Id="rId5" Type="http://schemas.openxmlformats.org/officeDocument/2006/relationships/image" Target="../media/image23.png"/><Relationship Id="rId4" Type="http://schemas.openxmlformats.org/officeDocument/2006/relationships/oleObject" Target="../embeddings/oleObject8.bin"/></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4.tif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oleObject" Target="../embeddings/oleObject10.bin"/><Relationship Id="rId5" Type="http://schemas.openxmlformats.org/officeDocument/2006/relationships/image" Target="../media/image31.jpeg"/><Relationship Id="rId4" Type="http://schemas.openxmlformats.org/officeDocument/2006/relationships/oleObject" Target="../embeddings/oleObject9.bin"/></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7"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oleObject" Target="../embeddings/oleObject13.bin"/><Relationship Id="rId5" Type="http://schemas.openxmlformats.org/officeDocument/2006/relationships/oleObject" Target="../embeddings/oleObject12.bin"/><Relationship Id="rId4" Type="http://schemas.openxmlformats.org/officeDocument/2006/relationships/oleObject" Target="../embeddings/oleObject11.bin"/></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37.jpeg"/><Relationship Id="rId7" Type="http://schemas.openxmlformats.org/officeDocument/2006/relationships/image" Target="../media/image41.jpeg"/><Relationship Id="rId2" Type="http://schemas.openxmlformats.org/officeDocument/2006/relationships/slideLayout" Target="../slideLayouts/slideLayout2.xml"/><Relationship Id="rId1" Type="http://schemas.openxmlformats.org/officeDocument/2006/relationships/vmlDrawing" Target="../drawings/vmlDrawing11.vml"/><Relationship Id="rId6" Type="http://schemas.openxmlformats.org/officeDocument/2006/relationships/oleObject" Target="../embeddings/oleObject17.bin"/><Relationship Id="rId5" Type="http://schemas.openxmlformats.org/officeDocument/2006/relationships/oleObject" Target="../embeddings/oleObject16.bin"/><Relationship Id="rId4" Type="http://schemas.openxmlformats.org/officeDocument/2006/relationships/oleObject" Target="../embeddings/oleObject15.bin"/></Relationships>
</file>

<file path=ppt/slides/_rels/slide34.xml.rels><?xml version="1.0" encoding="UTF-8" standalone="yes"?>
<Relationships xmlns="http://schemas.openxmlformats.org/package/2006/relationships"><Relationship Id="rId8" Type="http://schemas.openxmlformats.org/officeDocument/2006/relationships/oleObject" Target="../embeddings/oleObject22.bin"/><Relationship Id="rId3" Type="http://schemas.openxmlformats.org/officeDocument/2006/relationships/image" Target="../media/image37.jpeg"/><Relationship Id="rId7" Type="http://schemas.openxmlformats.org/officeDocument/2006/relationships/oleObject" Target="../embeddings/oleObject21.bin"/><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oleObject" Target="../embeddings/oleObject20.bin"/><Relationship Id="rId11" Type="http://schemas.openxmlformats.org/officeDocument/2006/relationships/image" Target="../media/image50.jpeg"/><Relationship Id="rId5" Type="http://schemas.openxmlformats.org/officeDocument/2006/relationships/oleObject" Target="../embeddings/oleObject19.bin"/><Relationship Id="rId10" Type="http://schemas.openxmlformats.org/officeDocument/2006/relationships/image" Target="../media/image49.jpeg"/><Relationship Id="rId4" Type="http://schemas.openxmlformats.org/officeDocument/2006/relationships/oleObject" Target="../embeddings/oleObject18.bin"/><Relationship Id="rId9" Type="http://schemas.openxmlformats.org/officeDocument/2006/relationships/oleObject" Target="../embeddings/oleObject23.bin"/></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8" Type="http://schemas.openxmlformats.org/officeDocument/2006/relationships/oleObject" Target="../embeddings/oleObject27.bin"/><Relationship Id="rId3" Type="http://schemas.openxmlformats.org/officeDocument/2006/relationships/image" Target="../media/image56.jpeg"/><Relationship Id="rId7" Type="http://schemas.openxmlformats.org/officeDocument/2006/relationships/oleObject" Target="../embeddings/oleObject26.bin"/><Relationship Id="rId2" Type="http://schemas.openxmlformats.org/officeDocument/2006/relationships/slideLayout" Target="../slideLayouts/slideLayout2.xml"/><Relationship Id="rId1" Type="http://schemas.openxmlformats.org/officeDocument/2006/relationships/vmlDrawing" Target="../drawings/vmlDrawing13.vml"/><Relationship Id="rId6" Type="http://schemas.openxmlformats.org/officeDocument/2006/relationships/image" Target="../media/image57.jpeg"/><Relationship Id="rId5" Type="http://schemas.openxmlformats.org/officeDocument/2006/relationships/oleObject" Target="../embeddings/oleObject25.bin"/><Relationship Id="rId10" Type="http://schemas.openxmlformats.org/officeDocument/2006/relationships/oleObject" Target="../embeddings/oleObject28.bin"/><Relationship Id="rId4" Type="http://schemas.openxmlformats.org/officeDocument/2006/relationships/oleObject" Target="../embeddings/oleObject24.bin"/><Relationship Id="rId9" Type="http://schemas.openxmlformats.org/officeDocument/2006/relationships/image" Target="../media/image58.jpe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vmlDrawing" Target="../drawings/vmlDrawing14.vml"/><Relationship Id="rId6" Type="http://schemas.openxmlformats.org/officeDocument/2006/relationships/oleObject" Target="../embeddings/oleObject29.bin"/><Relationship Id="rId5" Type="http://schemas.openxmlformats.org/officeDocument/2006/relationships/image" Target="../media/image61.tiff"/><Relationship Id="rId4" Type="http://schemas.openxmlformats.org/officeDocument/2006/relationships/image" Target="../media/image60.tiff"/></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vmlDrawing" Target="../drawings/vmlDrawing15.vml"/><Relationship Id="rId6" Type="http://schemas.openxmlformats.org/officeDocument/2006/relationships/oleObject" Target="../embeddings/oleObject30.bin"/><Relationship Id="rId5" Type="http://schemas.openxmlformats.org/officeDocument/2006/relationships/image" Target="../media/image64.tiff"/><Relationship Id="rId4" Type="http://schemas.openxmlformats.org/officeDocument/2006/relationships/image" Target="../media/image63.tiff"/></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vmlDrawing" Target="../drawings/vmlDrawing16.vml"/><Relationship Id="rId5" Type="http://schemas.openxmlformats.org/officeDocument/2006/relationships/image" Target="../media/image66.tiff"/><Relationship Id="rId4" Type="http://schemas.openxmlformats.org/officeDocument/2006/relationships/oleObject" Target="../embeddings/oleObject31.bin"/></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8" Type="http://schemas.openxmlformats.org/officeDocument/2006/relationships/oleObject" Target="../embeddings/oleObject34.bin"/><Relationship Id="rId3" Type="http://schemas.openxmlformats.org/officeDocument/2006/relationships/image" Target="../media/image72.jpeg"/><Relationship Id="rId7" Type="http://schemas.openxmlformats.org/officeDocument/2006/relationships/image" Target="../media/image74.jpeg"/><Relationship Id="rId2" Type="http://schemas.openxmlformats.org/officeDocument/2006/relationships/slideLayout" Target="../slideLayouts/slideLayout2.xml"/><Relationship Id="rId1" Type="http://schemas.openxmlformats.org/officeDocument/2006/relationships/vmlDrawing" Target="../drawings/vmlDrawing17.vml"/><Relationship Id="rId6" Type="http://schemas.openxmlformats.org/officeDocument/2006/relationships/oleObject" Target="../embeddings/oleObject33.bin"/><Relationship Id="rId11" Type="http://schemas.openxmlformats.org/officeDocument/2006/relationships/oleObject" Target="../embeddings/oleObject36.bin"/><Relationship Id="rId5" Type="http://schemas.openxmlformats.org/officeDocument/2006/relationships/image" Target="../media/image73.jpeg"/><Relationship Id="rId10" Type="http://schemas.openxmlformats.org/officeDocument/2006/relationships/image" Target="../media/image75.jpeg"/><Relationship Id="rId4" Type="http://schemas.openxmlformats.org/officeDocument/2006/relationships/oleObject" Target="../embeddings/oleObject32.bin"/><Relationship Id="rId9" Type="http://schemas.openxmlformats.org/officeDocument/2006/relationships/oleObject" Target="../embeddings/oleObject35.bin"/></Relationships>
</file>

<file path=ppt/slides/_rels/slide42.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oleObject" Target="../embeddings/oleObject41.bin"/><Relationship Id="rId3" Type="http://schemas.openxmlformats.org/officeDocument/2006/relationships/image" Target="../media/image84.jpeg"/><Relationship Id="rId7" Type="http://schemas.openxmlformats.org/officeDocument/2006/relationships/oleObject" Target="../embeddings/oleObject40.bin"/><Relationship Id="rId2" Type="http://schemas.openxmlformats.org/officeDocument/2006/relationships/slideLayout" Target="../slideLayouts/slideLayout2.xml"/><Relationship Id="rId1" Type="http://schemas.openxmlformats.org/officeDocument/2006/relationships/vmlDrawing" Target="../drawings/vmlDrawing18.vml"/><Relationship Id="rId6" Type="http://schemas.openxmlformats.org/officeDocument/2006/relationships/oleObject" Target="../embeddings/oleObject39.bin"/><Relationship Id="rId11" Type="http://schemas.openxmlformats.org/officeDocument/2006/relationships/oleObject" Target="../embeddings/oleObject43.bin"/><Relationship Id="rId5" Type="http://schemas.openxmlformats.org/officeDocument/2006/relationships/oleObject" Target="../embeddings/oleObject38.bin"/><Relationship Id="rId10" Type="http://schemas.openxmlformats.org/officeDocument/2006/relationships/oleObject" Target="../embeddings/oleObject42.bin"/><Relationship Id="rId4" Type="http://schemas.openxmlformats.org/officeDocument/2006/relationships/oleObject" Target="../embeddings/oleObject37.bin"/><Relationship Id="rId9" Type="http://schemas.openxmlformats.org/officeDocument/2006/relationships/image" Target="../media/image85.jpe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oleObject" Target="../embeddings/oleObject44.bin"/><Relationship Id="rId2" Type="http://schemas.openxmlformats.org/officeDocument/2006/relationships/slideLayout" Target="../slideLayouts/slideLayout2.xml"/><Relationship Id="rId1" Type="http://schemas.openxmlformats.org/officeDocument/2006/relationships/vmlDrawing" Target="../drawings/vmlDrawing19.vml"/><Relationship Id="rId6" Type="http://schemas.openxmlformats.org/officeDocument/2006/relationships/image" Target="../media/image89.jpeg"/><Relationship Id="rId5" Type="http://schemas.openxmlformats.org/officeDocument/2006/relationships/image" Target="../media/image88.jpeg"/><Relationship Id="rId4" Type="http://schemas.openxmlformats.org/officeDocument/2006/relationships/image" Target="../media/image87.jpe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92.jpeg"/><Relationship Id="rId7" Type="http://schemas.openxmlformats.org/officeDocument/2006/relationships/image" Target="../media/image96.jpeg"/><Relationship Id="rId2" Type="http://schemas.openxmlformats.org/officeDocument/2006/relationships/slideLayout" Target="../slideLayouts/slideLayout2.xml"/><Relationship Id="rId1" Type="http://schemas.openxmlformats.org/officeDocument/2006/relationships/vmlDrawing" Target="../drawings/vmlDrawing20.vml"/><Relationship Id="rId6" Type="http://schemas.openxmlformats.org/officeDocument/2006/relationships/oleObject" Target="../embeddings/oleObject47.bin"/><Relationship Id="rId5" Type="http://schemas.openxmlformats.org/officeDocument/2006/relationships/oleObject" Target="../embeddings/oleObject46.bin"/><Relationship Id="rId4" Type="http://schemas.openxmlformats.org/officeDocument/2006/relationships/oleObject" Target="../embeddings/oleObject45.bin"/></Relationships>
</file>

<file path=ppt/slides/_rels/slide50.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oleObject" Target="../embeddings/oleObject48.bin"/><Relationship Id="rId7" Type="http://schemas.openxmlformats.org/officeDocument/2006/relationships/image" Target="../media/image102.jpeg"/><Relationship Id="rId2" Type="http://schemas.openxmlformats.org/officeDocument/2006/relationships/slideLayout" Target="../slideLayouts/slideLayout2.xml"/><Relationship Id="rId1" Type="http://schemas.openxmlformats.org/officeDocument/2006/relationships/vmlDrawing" Target="../drawings/vmlDrawing21.vml"/><Relationship Id="rId6" Type="http://schemas.openxmlformats.org/officeDocument/2006/relationships/image" Target="../media/image101.jpeg"/><Relationship Id="rId5" Type="http://schemas.openxmlformats.org/officeDocument/2006/relationships/oleObject" Target="../embeddings/oleObject50.bin"/><Relationship Id="rId4" Type="http://schemas.openxmlformats.org/officeDocument/2006/relationships/oleObject" Target="../embeddings/oleObject49.bin"/></Relationships>
</file>

<file path=ppt/slides/_rels/slide53.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oleObject" Target="../embeddings/oleObject51.bin"/><Relationship Id="rId2" Type="http://schemas.openxmlformats.org/officeDocument/2006/relationships/slideLayout" Target="../slideLayouts/slideLayout2.xml"/><Relationship Id="rId1" Type="http://schemas.openxmlformats.org/officeDocument/2006/relationships/vmlDrawing" Target="../drawings/vmlDrawing22.vml"/><Relationship Id="rId6" Type="http://schemas.openxmlformats.org/officeDocument/2006/relationships/image" Target="../media/image108.jpeg"/><Relationship Id="rId5" Type="http://schemas.openxmlformats.org/officeDocument/2006/relationships/oleObject" Target="../embeddings/oleObject53.bin"/><Relationship Id="rId4" Type="http://schemas.openxmlformats.org/officeDocument/2006/relationships/oleObject" Target="../embeddings/oleObject52.bin"/></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8" Type="http://schemas.openxmlformats.org/officeDocument/2006/relationships/oleObject" Target="../embeddings/oleObject57.bin"/><Relationship Id="rId3" Type="http://schemas.openxmlformats.org/officeDocument/2006/relationships/image" Target="../media/image115.jpeg"/><Relationship Id="rId7" Type="http://schemas.openxmlformats.org/officeDocument/2006/relationships/oleObject" Target="../embeddings/oleObject56.bin"/><Relationship Id="rId2" Type="http://schemas.openxmlformats.org/officeDocument/2006/relationships/slideLayout" Target="../slideLayouts/slideLayout2.xml"/><Relationship Id="rId1" Type="http://schemas.openxmlformats.org/officeDocument/2006/relationships/vmlDrawing" Target="../drawings/vmlDrawing23.vml"/><Relationship Id="rId6" Type="http://schemas.openxmlformats.org/officeDocument/2006/relationships/oleObject" Target="../embeddings/oleObject55.bin"/><Relationship Id="rId11" Type="http://schemas.openxmlformats.org/officeDocument/2006/relationships/oleObject" Target="../embeddings/oleObject59.bin"/><Relationship Id="rId5" Type="http://schemas.openxmlformats.org/officeDocument/2006/relationships/image" Target="../media/image116.jpeg"/><Relationship Id="rId10" Type="http://schemas.openxmlformats.org/officeDocument/2006/relationships/oleObject" Target="../embeddings/oleObject58.bin"/><Relationship Id="rId4" Type="http://schemas.openxmlformats.org/officeDocument/2006/relationships/oleObject" Target="../embeddings/oleObject54.bin"/><Relationship Id="rId9" Type="http://schemas.openxmlformats.org/officeDocument/2006/relationships/image" Target="../media/image117.jpeg"/></Relationships>
</file>

<file path=ppt/slides/_rels/slide57.xml.rels><?xml version="1.0" encoding="UTF-8" standalone="yes"?>
<Relationships xmlns="http://schemas.openxmlformats.org/package/2006/relationships"><Relationship Id="rId8" Type="http://schemas.openxmlformats.org/officeDocument/2006/relationships/oleObject" Target="../embeddings/oleObject61.bin"/><Relationship Id="rId3" Type="http://schemas.openxmlformats.org/officeDocument/2006/relationships/image" Target="../media/image123.jpeg"/><Relationship Id="rId7" Type="http://schemas.openxmlformats.org/officeDocument/2006/relationships/oleObject" Target="../embeddings/oleObject60.bin"/><Relationship Id="rId12" Type="http://schemas.openxmlformats.org/officeDocument/2006/relationships/oleObject" Target="../embeddings/oleObject65.bin"/><Relationship Id="rId2" Type="http://schemas.openxmlformats.org/officeDocument/2006/relationships/slideLayout" Target="../slideLayouts/slideLayout2.xml"/><Relationship Id="rId1" Type="http://schemas.openxmlformats.org/officeDocument/2006/relationships/vmlDrawing" Target="../drawings/vmlDrawing24.vml"/><Relationship Id="rId6" Type="http://schemas.openxmlformats.org/officeDocument/2006/relationships/image" Target="../media/image126.jpeg"/><Relationship Id="rId11" Type="http://schemas.openxmlformats.org/officeDocument/2006/relationships/oleObject" Target="../embeddings/oleObject64.bin"/><Relationship Id="rId5" Type="http://schemas.openxmlformats.org/officeDocument/2006/relationships/image" Target="../media/image125.jpeg"/><Relationship Id="rId10" Type="http://schemas.openxmlformats.org/officeDocument/2006/relationships/oleObject" Target="../embeddings/oleObject63.bin"/><Relationship Id="rId4" Type="http://schemas.openxmlformats.org/officeDocument/2006/relationships/image" Target="../media/image124.jpeg"/><Relationship Id="rId9" Type="http://schemas.openxmlformats.org/officeDocument/2006/relationships/oleObject" Target="../embeddings/oleObject62.bin"/></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slideLayout" Target="../slideLayouts/slideLayout2.xml"/><Relationship Id="rId1" Type="http://schemas.openxmlformats.org/officeDocument/2006/relationships/vmlDrawing" Target="../drawings/vmlDrawing25.vml"/><Relationship Id="rId5" Type="http://schemas.openxmlformats.org/officeDocument/2006/relationships/oleObject" Target="../embeddings/oleObject67.bin"/><Relationship Id="rId4" Type="http://schemas.openxmlformats.org/officeDocument/2006/relationships/oleObject" Target="../embeddings/oleObject66.bin"/></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3" Type="http://schemas.openxmlformats.org/officeDocument/2006/relationships/oleObject" Target="../embeddings/oleObject68.bin"/><Relationship Id="rId2" Type="http://schemas.openxmlformats.org/officeDocument/2006/relationships/slideLayout" Target="../slideLayouts/slideLayout2.xml"/><Relationship Id="rId1" Type="http://schemas.openxmlformats.org/officeDocument/2006/relationships/vmlDrawing" Target="../drawings/vmlDrawing26.vml"/></Relationships>
</file>

<file path=ppt/slides/_rels/slide62.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slideLayout" Target="../slideLayouts/slideLayout2.xml"/><Relationship Id="rId1" Type="http://schemas.openxmlformats.org/officeDocument/2006/relationships/vmlDrawing" Target="../drawings/vmlDrawing27.vml"/><Relationship Id="rId6" Type="http://schemas.openxmlformats.org/officeDocument/2006/relationships/oleObject" Target="../embeddings/oleObject71.bin"/><Relationship Id="rId5" Type="http://schemas.openxmlformats.org/officeDocument/2006/relationships/oleObject" Target="../embeddings/oleObject70.bin"/><Relationship Id="rId4" Type="http://schemas.openxmlformats.org/officeDocument/2006/relationships/oleObject" Target="../embeddings/oleObject69.bin"/></Relationships>
</file>

<file path=ppt/slides/_rels/slide64.xml.rels><?xml version="1.0" encoding="UTF-8" standalone="yes"?>
<Relationships xmlns="http://schemas.openxmlformats.org/package/2006/relationships"><Relationship Id="rId3" Type="http://schemas.openxmlformats.org/officeDocument/2006/relationships/image" Target="../media/image138.jpeg"/><Relationship Id="rId2" Type="http://schemas.openxmlformats.org/officeDocument/2006/relationships/slideLayout" Target="../slideLayouts/slideLayout2.xml"/><Relationship Id="rId1" Type="http://schemas.openxmlformats.org/officeDocument/2006/relationships/vmlDrawing" Target="../drawings/vmlDrawing28.vml"/><Relationship Id="rId5" Type="http://schemas.openxmlformats.org/officeDocument/2006/relationships/oleObject" Target="../embeddings/oleObject73.bin"/><Relationship Id="rId4" Type="http://schemas.openxmlformats.org/officeDocument/2006/relationships/oleObject" Target="../embeddings/oleObject72.bin"/></Relationships>
</file>

<file path=ppt/slides/_rels/slide65.xml.rels><?xml version="1.0" encoding="UTF-8" standalone="yes"?>
<Relationships xmlns="http://schemas.openxmlformats.org/package/2006/relationships"><Relationship Id="rId2" Type="http://schemas.openxmlformats.org/officeDocument/2006/relationships/image" Target="../media/image139.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40.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bright="70000" contrast="-70000"/>
          </a:blip>
          <a:srcRect/>
          <a:stretch>
            <a:fillRect l="-11000" r="-11000"/>
          </a:stretch>
        </a:blipFill>
        <a:effectLst/>
      </p:bgPr>
    </p:bg>
    <p:spTree>
      <p:nvGrpSpPr>
        <p:cNvPr id="1" name=""/>
        <p:cNvGrpSpPr/>
        <p:nvPr/>
      </p:nvGrpSpPr>
      <p:grpSpPr>
        <a:xfrm>
          <a:off x="0" y="0"/>
          <a:ext cx="0" cy="0"/>
          <a:chOff x="0" y="0"/>
          <a:chExt cx="0" cy="0"/>
        </a:xfrm>
      </p:grpSpPr>
      <p:sp>
        <p:nvSpPr>
          <p:cNvPr id="2" name="Rectangle 1"/>
          <p:cNvSpPr>
            <a:spLocks noGrp="1"/>
          </p:cNvSpPr>
          <p:nvPr>
            <p:ph type="ctrTitle"/>
          </p:nvPr>
        </p:nvSpPr>
        <p:spPr/>
        <p:txBody>
          <a:bodyPr>
            <a:normAutofit/>
          </a:bodyPr>
          <a:lstStyle/>
          <a:p>
            <a:r>
              <a:rPr lang="en-US" dirty="0" smtClean="0"/>
              <a:t>GNG 1105</a:t>
            </a:r>
            <a:br>
              <a:rPr lang="en-US" dirty="0" smtClean="0"/>
            </a:br>
            <a:r>
              <a:rPr lang="en-US" dirty="0" smtClean="0"/>
              <a:t>Chap. 2 Statics of Particles</a:t>
            </a:r>
            <a:endParaRPr lang="en-US" dirty="0"/>
          </a:p>
        </p:txBody>
      </p:sp>
      <p:sp>
        <p:nvSpPr>
          <p:cNvPr id="3" name="Rectangle 2"/>
          <p:cNvSpPr>
            <a:spLocks noGrp="1"/>
          </p:cNvSpPr>
          <p:nvPr>
            <p:ph type="subTitle" idx="1"/>
          </p:nvPr>
        </p:nvSpPr>
        <p:spPr/>
        <p:txBody>
          <a:bodyPr>
            <a:normAutofit/>
          </a:bodyPr>
          <a:lstStyle/>
          <a:p>
            <a:r>
              <a:rPr lang="en-US" dirty="0" smtClean="0"/>
              <a:t>Prof.: Philippe </a:t>
            </a:r>
            <a:r>
              <a:rPr lang="en-US" dirty="0" err="1" smtClean="0"/>
              <a:t>Girault</a:t>
            </a:r>
            <a:endParaRPr lang="en-US" dirty="0" smtClean="0"/>
          </a:p>
        </p:txBody>
      </p:sp>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sz="quarter" idx="1"/>
          </p:nvPr>
        </p:nvSpPr>
        <p:spPr>
          <a:xfrm>
            <a:off x="2362200" y="1752600"/>
            <a:ext cx="6400800" cy="4891110"/>
          </a:xfrm>
        </p:spPr>
        <p:txBody>
          <a:bodyPr>
            <a:normAutofit lnSpcReduction="10000"/>
          </a:bodyPr>
          <a:lstStyle/>
          <a:p>
            <a:pPr marL="971550" lvl="1" indent="-514350">
              <a:buFont typeface="+mj-lt"/>
              <a:buAutoNum type="arabicPeriod"/>
            </a:pPr>
            <a:r>
              <a:rPr lang="en-CA" dirty="0" smtClean="0">
                <a:solidFill>
                  <a:srgbClr val="FFC000"/>
                </a:solidFill>
              </a:rPr>
              <a:t>Definitions</a:t>
            </a:r>
          </a:p>
          <a:p>
            <a:pPr marL="971550" lvl="1" indent="-514350">
              <a:buNone/>
            </a:pPr>
            <a:r>
              <a:rPr lang="en-CA" dirty="0" smtClean="0">
                <a:solidFill>
                  <a:srgbClr val="FF0000"/>
                </a:solidFill>
              </a:rPr>
              <a:t>Forces in Plane</a:t>
            </a:r>
          </a:p>
          <a:p>
            <a:pPr marL="971550" lvl="1" indent="-514350">
              <a:buFont typeface="+mj-lt"/>
              <a:buAutoNum type="arabicPeriod" startAt="2"/>
            </a:pPr>
            <a:r>
              <a:rPr lang="en-CA" dirty="0" smtClean="0">
                <a:solidFill>
                  <a:srgbClr val="FFC000"/>
                </a:solidFill>
              </a:rPr>
              <a:t>Forces on a Particle; Resultant of 2 Forces</a:t>
            </a:r>
          </a:p>
          <a:p>
            <a:pPr marL="971550" lvl="1" indent="-514350">
              <a:buFont typeface="+mj-lt"/>
              <a:buAutoNum type="arabicPeriod" startAt="2"/>
            </a:pPr>
            <a:r>
              <a:rPr lang="en-CA" dirty="0" smtClean="0">
                <a:solidFill>
                  <a:srgbClr val="FFC000"/>
                </a:solidFill>
              </a:rPr>
              <a:t>Vectors</a:t>
            </a:r>
          </a:p>
          <a:p>
            <a:pPr marL="971550" lvl="1" indent="-514350">
              <a:buFont typeface="+mj-lt"/>
              <a:buAutoNum type="arabicPeriod" startAt="2"/>
            </a:pPr>
            <a:r>
              <a:rPr lang="en-CA" dirty="0" smtClean="0">
                <a:solidFill>
                  <a:srgbClr val="FFC000"/>
                </a:solidFill>
              </a:rPr>
              <a:t>Addition of Vectors</a:t>
            </a:r>
          </a:p>
          <a:p>
            <a:pPr marL="971550" lvl="1" indent="-514350">
              <a:buFont typeface="+mj-lt"/>
              <a:buAutoNum type="arabicPeriod" startAt="2"/>
            </a:pPr>
            <a:r>
              <a:rPr lang="en-CA" dirty="0" smtClean="0">
                <a:solidFill>
                  <a:srgbClr val="FFC000"/>
                </a:solidFill>
              </a:rPr>
              <a:t>Resultant of Several Concurrent Forces</a:t>
            </a:r>
          </a:p>
          <a:p>
            <a:pPr marL="971550" lvl="1" indent="-514350">
              <a:buFont typeface="+mj-lt"/>
              <a:buAutoNum type="arabicPeriod" startAt="2"/>
            </a:pPr>
            <a:r>
              <a:rPr lang="en-CA" dirty="0" smtClean="0">
                <a:solidFill>
                  <a:srgbClr val="FFC000"/>
                </a:solidFill>
              </a:rPr>
              <a:t>Resolution of Forces into Components</a:t>
            </a:r>
          </a:p>
          <a:p>
            <a:pPr marL="971550" lvl="1" indent="-514350">
              <a:buFont typeface="+mj-lt"/>
              <a:buAutoNum type="arabicPeriod" startAt="2"/>
            </a:pPr>
            <a:r>
              <a:rPr lang="en-CA" dirty="0" smtClean="0">
                <a:solidFill>
                  <a:srgbClr val="FFC000"/>
                </a:solidFill>
              </a:rPr>
              <a:t>Rectangular Components of a Force; Unit Vectors</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Agenda</a:t>
            </a:r>
            <a:endParaRPr lang="en-US" dirty="0"/>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Effect transition="in" filter="blinds(horizontal)">
                                      <p:cBhvr>
                                        <p:cTn id="55" dur="500"/>
                                        <p:tgtEl>
                                          <p:spTgt spid="3">
                                            <p:txEl>
                                              <p:pRg st="7" end="7"/>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4" presetClass="entr" presetSubtype="16" fill="hold" nodeType="clickEffect">
                                  <p:stCondLst>
                                    <p:cond delay="0"/>
                                  </p:stCondLst>
                                  <p:childTnLst>
                                    <p:set>
                                      <p:cBhvr>
                                        <p:cTn id="59" dur="1" fill="hold">
                                          <p:stCondLst>
                                            <p:cond delay="0"/>
                                          </p:stCondLst>
                                        </p:cTn>
                                        <p:tgtEl>
                                          <p:spTgt spid="3">
                                            <p:txEl>
                                              <p:pRg st="7" end="7"/>
                                            </p:txEl>
                                          </p:spTgt>
                                        </p:tgtEl>
                                        <p:attrNameLst>
                                          <p:attrName>style.visibility</p:attrName>
                                        </p:attrNameLst>
                                      </p:cBhvr>
                                      <p:to>
                                        <p:strVal val="visible"/>
                                      </p:to>
                                    </p:set>
                                    <p:animEffect transition="in" filter="box(in)">
                                      <p:cBhvr>
                                        <p:cTn id="60" dur="500"/>
                                        <p:tgtEl>
                                          <p:spTgt spid="3">
                                            <p:txEl>
                                              <p:pRg st="7" end="7"/>
                                            </p:txEl>
                                          </p:spTgt>
                                        </p:tgtEl>
                                      </p:cBhvr>
                                    </p:animEffect>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3">
                                            <p:txEl>
                                              <p:pRg st="7" end="7"/>
                                            </p:txEl>
                                          </p:spTgt>
                                        </p:tgtEl>
                                        <p:attrNameLst>
                                          <p:attrName>style.visibility</p:attrName>
                                        </p:attrNameLst>
                                      </p:cBhvr>
                                      <p:to>
                                        <p:strVal val="visible"/>
                                      </p:to>
                                    </p:set>
                                    <p:anim calcmode="lin" valueType="num">
                                      <p:cBhvr additive="base">
                                        <p:cTn id="6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sz="quarter" idx="1"/>
          </p:nvPr>
        </p:nvSpPr>
        <p:spPr>
          <a:xfrm>
            <a:off x="2362200" y="1752600"/>
            <a:ext cx="6400800" cy="4891110"/>
          </a:xfrm>
        </p:spPr>
        <p:txBody>
          <a:bodyPr>
            <a:normAutofit fontScale="92500" lnSpcReduction="20000"/>
          </a:bodyPr>
          <a:lstStyle/>
          <a:p>
            <a:pPr marL="971550" lvl="1" indent="-514350">
              <a:buFont typeface="+mj-lt"/>
              <a:buAutoNum type="arabicPeriod" startAt="8"/>
            </a:pPr>
            <a:r>
              <a:rPr lang="en-CA" dirty="0" smtClean="0">
                <a:solidFill>
                  <a:srgbClr val="FFC000"/>
                </a:solidFill>
              </a:rPr>
              <a:t>Addition of Forces by Summing x &amp; y Components</a:t>
            </a:r>
          </a:p>
          <a:p>
            <a:pPr marL="971550" lvl="1" indent="-514350">
              <a:buFont typeface="+mj-lt"/>
              <a:buAutoNum type="arabicPeriod" startAt="8"/>
            </a:pPr>
            <a:r>
              <a:rPr lang="en-CA" dirty="0" smtClean="0">
                <a:solidFill>
                  <a:srgbClr val="FFC000"/>
                </a:solidFill>
              </a:rPr>
              <a:t>Equilibrium of a Particle</a:t>
            </a:r>
          </a:p>
          <a:p>
            <a:pPr marL="971550" lvl="1" indent="-514350">
              <a:buFont typeface="+mj-lt"/>
              <a:buAutoNum type="arabicPeriod" startAt="8"/>
            </a:pPr>
            <a:r>
              <a:rPr lang="en-CA" dirty="0" smtClean="0">
                <a:solidFill>
                  <a:srgbClr val="FFC000"/>
                </a:solidFill>
              </a:rPr>
              <a:t>Newton’s First Law of Motion</a:t>
            </a:r>
          </a:p>
          <a:p>
            <a:pPr marL="971550" lvl="1" indent="-514350">
              <a:buFont typeface="+mj-lt"/>
              <a:buAutoNum type="arabicPeriod" startAt="8"/>
            </a:pPr>
            <a:r>
              <a:rPr lang="en-CA" dirty="0" smtClean="0">
                <a:solidFill>
                  <a:srgbClr val="FFC000"/>
                </a:solidFill>
              </a:rPr>
              <a:t>Problems about the Equilibrium of a Particle; Free Body Diagrams</a:t>
            </a:r>
          </a:p>
          <a:p>
            <a:pPr marL="971550" lvl="1" indent="-514350">
              <a:buNone/>
            </a:pPr>
            <a:r>
              <a:rPr lang="en-CA" dirty="0" smtClean="0">
                <a:solidFill>
                  <a:srgbClr val="FF0000"/>
                </a:solidFill>
              </a:rPr>
              <a:t>Forces in Space</a:t>
            </a:r>
          </a:p>
          <a:p>
            <a:pPr marL="971550" lvl="1" indent="-514350">
              <a:buFont typeface="+mj-lt"/>
              <a:buAutoNum type="arabicPeriod" startAt="12"/>
            </a:pPr>
            <a:r>
              <a:rPr lang="en-CA" dirty="0" smtClean="0">
                <a:solidFill>
                  <a:srgbClr val="FFC000"/>
                </a:solidFill>
              </a:rPr>
              <a:t>Rectangular Components of a Force in Space</a:t>
            </a:r>
          </a:p>
          <a:p>
            <a:pPr marL="971550" lvl="1" indent="-514350">
              <a:buFont typeface="+mj-lt"/>
              <a:buAutoNum type="arabicPeriod" startAt="12"/>
            </a:pPr>
            <a:r>
              <a:rPr lang="en-CA" dirty="0" smtClean="0">
                <a:solidFill>
                  <a:srgbClr val="FFC000"/>
                </a:solidFill>
              </a:rPr>
              <a:t>Forces Defined by its Magnitude and 2 points in its Line of Action</a:t>
            </a:r>
          </a:p>
          <a:p>
            <a:pPr marL="971550" lvl="1" indent="-514350">
              <a:buFont typeface="+mj-lt"/>
              <a:buAutoNum type="arabicPeriod" startAt="12"/>
            </a:pPr>
            <a:r>
              <a:rPr lang="en-CA" dirty="0" smtClean="0">
                <a:solidFill>
                  <a:srgbClr val="FFC000"/>
                </a:solidFill>
              </a:rPr>
              <a:t>Addition of Concurrent Forces in Space</a:t>
            </a:r>
          </a:p>
          <a:p>
            <a:pPr marL="971550" lvl="1" indent="-514350">
              <a:buFont typeface="+mj-lt"/>
              <a:buAutoNum type="arabicPeriod" startAt="12"/>
            </a:pPr>
            <a:r>
              <a:rPr lang="en-CA" dirty="0" smtClean="0">
                <a:solidFill>
                  <a:srgbClr val="FFC000"/>
                </a:solidFill>
              </a:rPr>
              <a:t>Equilibrium of a Particle in Space</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Agenda (Cont’d)</a:t>
            </a:r>
            <a:endParaRPr lang="en-US" dirty="0"/>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sz="quarter" idx="1"/>
          </p:nvPr>
        </p:nvSpPr>
        <p:spPr>
          <a:xfrm>
            <a:off x="2362200" y="1752600"/>
            <a:ext cx="6400800" cy="4891110"/>
          </a:xfrm>
        </p:spPr>
        <p:txBody>
          <a:bodyPr>
            <a:normAutofit lnSpcReduction="10000"/>
          </a:bodyPr>
          <a:lstStyle/>
          <a:p>
            <a:pPr marL="971550" lvl="1" indent="-514350">
              <a:buFont typeface="+mj-lt"/>
              <a:buAutoNum type="arabicPeriod"/>
            </a:pPr>
            <a:r>
              <a:rPr lang="en-CA" dirty="0" smtClean="0">
                <a:solidFill>
                  <a:srgbClr val="FFC000"/>
                </a:solidFill>
              </a:rPr>
              <a:t>Definitions</a:t>
            </a:r>
          </a:p>
          <a:p>
            <a:pPr marL="971550" lvl="1" indent="-514350">
              <a:buNone/>
            </a:pPr>
            <a:r>
              <a:rPr lang="en-CA" dirty="0" smtClean="0">
                <a:solidFill>
                  <a:srgbClr val="FF0000"/>
                </a:solidFill>
              </a:rPr>
              <a:t>Forces in Plane</a:t>
            </a:r>
          </a:p>
          <a:p>
            <a:pPr marL="971550" lvl="1" indent="-514350">
              <a:buFont typeface="+mj-lt"/>
              <a:buAutoNum type="arabicPeriod" startAt="2"/>
            </a:pPr>
            <a:r>
              <a:rPr lang="en-CA" dirty="0" smtClean="0">
                <a:solidFill>
                  <a:srgbClr val="FFC000"/>
                </a:solidFill>
              </a:rPr>
              <a:t>Forces on a Particle; Resultant of 2 Forces</a:t>
            </a:r>
          </a:p>
          <a:p>
            <a:pPr marL="971550" lvl="1" indent="-514350">
              <a:buFont typeface="+mj-lt"/>
              <a:buAutoNum type="arabicPeriod" startAt="2"/>
            </a:pPr>
            <a:r>
              <a:rPr lang="en-CA" dirty="0" smtClean="0">
                <a:solidFill>
                  <a:srgbClr val="FFC000"/>
                </a:solidFill>
              </a:rPr>
              <a:t>Vectors</a:t>
            </a:r>
          </a:p>
          <a:p>
            <a:pPr marL="971550" lvl="1" indent="-514350">
              <a:buFont typeface="+mj-lt"/>
              <a:buAutoNum type="arabicPeriod" startAt="2"/>
            </a:pPr>
            <a:r>
              <a:rPr lang="en-CA" dirty="0" smtClean="0">
                <a:solidFill>
                  <a:srgbClr val="FFC000"/>
                </a:solidFill>
              </a:rPr>
              <a:t>Addition of Vectors</a:t>
            </a:r>
          </a:p>
          <a:p>
            <a:pPr marL="971550" lvl="1" indent="-514350">
              <a:buFont typeface="+mj-lt"/>
              <a:buAutoNum type="arabicPeriod" startAt="2"/>
            </a:pPr>
            <a:r>
              <a:rPr lang="en-CA" dirty="0" smtClean="0">
                <a:solidFill>
                  <a:srgbClr val="FFC000"/>
                </a:solidFill>
              </a:rPr>
              <a:t>Resultant of Several Concurrent Forces</a:t>
            </a:r>
          </a:p>
          <a:p>
            <a:pPr marL="971550" lvl="1" indent="-514350">
              <a:buFont typeface="+mj-lt"/>
              <a:buAutoNum type="arabicPeriod" startAt="2"/>
            </a:pPr>
            <a:r>
              <a:rPr lang="en-CA" dirty="0" smtClean="0">
                <a:solidFill>
                  <a:srgbClr val="FFC000"/>
                </a:solidFill>
              </a:rPr>
              <a:t>Resolution of Forces into Components</a:t>
            </a:r>
          </a:p>
          <a:p>
            <a:pPr marL="971550" lvl="1" indent="-514350">
              <a:buFont typeface="+mj-lt"/>
              <a:buAutoNum type="arabicPeriod" startAt="2"/>
            </a:pPr>
            <a:r>
              <a:rPr lang="en-CA" dirty="0" smtClean="0">
                <a:solidFill>
                  <a:srgbClr val="FFC000"/>
                </a:solidFill>
              </a:rPr>
              <a:t>Rectangular Components of a Force; Unit Vectors</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Agenda</a:t>
            </a:r>
            <a:endParaRPr lang="en-US" dirty="0"/>
          </a:p>
        </p:txBody>
      </p:sp>
      <p:sp>
        <p:nvSpPr>
          <p:cNvPr id="4" name="Flèche droite 3"/>
          <p:cNvSpPr/>
          <p:nvPr/>
        </p:nvSpPr>
        <p:spPr>
          <a:xfrm>
            <a:off x="2411760" y="1844824"/>
            <a:ext cx="432048" cy="2880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idx="1"/>
          </p:nvPr>
        </p:nvSpPr>
        <p:spPr/>
        <p:txBody>
          <a:bodyPr>
            <a:normAutofit/>
          </a:bodyPr>
          <a:lstStyle/>
          <a:p>
            <a:pPr>
              <a:buFont typeface="Wingdings" pitchFamily="2" charset="2"/>
              <a:buChar char="Ø"/>
            </a:pPr>
            <a:r>
              <a:rPr lang="en-CA" dirty="0" smtClean="0">
                <a:solidFill>
                  <a:srgbClr val="FFC000"/>
                </a:solidFill>
              </a:rPr>
              <a:t>Particles</a:t>
            </a:r>
          </a:p>
          <a:p>
            <a:pPr>
              <a:buFont typeface="Wingdings" pitchFamily="2" charset="2"/>
              <a:buChar char="Ø"/>
            </a:pPr>
            <a:r>
              <a:rPr lang="en-CA" dirty="0" smtClean="0">
                <a:solidFill>
                  <a:srgbClr val="FFC000"/>
                </a:solidFill>
              </a:rPr>
              <a:t>Resultant: Single force having the same effect of 2 or several forces on a particle</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Definitions</a:t>
            </a:r>
            <a:endParaRPr lang="en-US" dirty="0"/>
          </a:p>
        </p:txBody>
      </p:sp>
    </p:spTree>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sz="quarter" idx="1"/>
          </p:nvPr>
        </p:nvSpPr>
        <p:spPr>
          <a:xfrm>
            <a:off x="2362200" y="1752600"/>
            <a:ext cx="6400800" cy="4891110"/>
          </a:xfrm>
        </p:spPr>
        <p:txBody>
          <a:bodyPr>
            <a:normAutofit lnSpcReduction="10000"/>
          </a:bodyPr>
          <a:lstStyle/>
          <a:p>
            <a:pPr marL="971550" lvl="1" indent="-514350">
              <a:buFont typeface="+mj-lt"/>
              <a:buAutoNum type="arabicPeriod"/>
            </a:pPr>
            <a:r>
              <a:rPr lang="en-CA" dirty="0" smtClean="0">
                <a:solidFill>
                  <a:srgbClr val="FFC000"/>
                </a:solidFill>
              </a:rPr>
              <a:t>Definitions</a:t>
            </a:r>
          </a:p>
          <a:p>
            <a:pPr marL="971550" lvl="1" indent="-514350">
              <a:buNone/>
            </a:pPr>
            <a:r>
              <a:rPr lang="en-CA" dirty="0" smtClean="0">
                <a:solidFill>
                  <a:srgbClr val="FF0000"/>
                </a:solidFill>
              </a:rPr>
              <a:t>Forces in Plane</a:t>
            </a:r>
          </a:p>
          <a:p>
            <a:pPr marL="971550" lvl="1" indent="-514350">
              <a:buFont typeface="+mj-lt"/>
              <a:buAutoNum type="arabicPeriod" startAt="2"/>
            </a:pPr>
            <a:r>
              <a:rPr lang="en-CA" dirty="0" smtClean="0">
                <a:solidFill>
                  <a:srgbClr val="FFC000"/>
                </a:solidFill>
              </a:rPr>
              <a:t>Forces on a Particle; Resultant of 2 Forces</a:t>
            </a:r>
          </a:p>
          <a:p>
            <a:pPr marL="971550" lvl="1" indent="-514350">
              <a:buFont typeface="+mj-lt"/>
              <a:buAutoNum type="arabicPeriod" startAt="2"/>
            </a:pPr>
            <a:r>
              <a:rPr lang="en-CA" dirty="0" smtClean="0">
                <a:solidFill>
                  <a:srgbClr val="FFC000"/>
                </a:solidFill>
              </a:rPr>
              <a:t>Vectors</a:t>
            </a:r>
          </a:p>
          <a:p>
            <a:pPr marL="971550" lvl="1" indent="-514350">
              <a:buFont typeface="+mj-lt"/>
              <a:buAutoNum type="arabicPeriod" startAt="2"/>
            </a:pPr>
            <a:r>
              <a:rPr lang="en-CA" dirty="0" smtClean="0">
                <a:solidFill>
                  <a:srgbClr val="FFC000"/>
                </a:solidFill>
              </a:rPr>
              <a:t>Addition of Vectors</a:t>
            </a:r>
          </a:p>
          <a:p>
            <a:pPr marL="971550" lvl="1" indent="-514350">
              <a:buFont typeface="+mj-lt"/>
              <a:buAutoNum type="arabicPeriod" startAt="2"/>
            </a:pPr>
            <a:r>
              <a:rPr lang="en-CA" dirty="0" smtClean="0">
                <a:solidFill>
                  <a:srgbClr val="FFC000"/>
                </a:solidFill>
              </a:rPr>
              <a:t>Resultant of Several Concurrent Forces</a:t>
            </a:r>
          </a:p>
          <a:p>
            <a:pPr marL="971550" lvl="1" indent="-514350">
              <a:buFont typeface="+mj-lt"/>
              <a:buAutoNum type="arabicPeriod" startAt="2"/>
            </a:pPr>
            <a:r>
              <a:rPr lang="en-CA" dirty="0" smtClean="0">
                <a:solidFill>
                  <a:srgbClr val="FFC000"/>
                </a:solidFill>
              </a:rPr>
              <a:t>Resolution of Forces into Components</a:t>
            </a:r>
          </a:p>
          <a:p>
            <a:pPr marL="971550" lvl="1" indent="-514350">
              <a:buFont typeface="+mj-lt"/>
              <a:buAutoNum type="arabicPeriod" startAt="2"/>
            </a:pPr>
            <a:r>
              <a:rPr lang="en-CA" dirty="0" smtClean="0">
                <a:solidFill>
                  <a:srgbClr val="FFC000"/>
                </a:solidFill>
              </a:rPr>
              <a:t>Rectangular Components of a Force; Unit Vectors</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Agenda</a:t>
            </a:r>
            <a:endParaRPr lang="en-US" dirty="0"/>
          </a:p>
        </p:txBody>
      </p:sp>
      <p:sp>
        <p:nvSpPr>
          <p:cNvPr id="4" name="Flèche droite 3"/>
          <p:cNvSpPr/>
          <p:nvPr/>
        </p:nvSpPr>
        <p:spPr>
          <a:xfrm>
            <a:off x="2411760" y="2852936"/>
            <a:ext cx="432048" cy="2880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idx="1"/>
          </p:nvPr>
        </p:nvSpPr>
        <p:spPr>
          <a:xfrm>
            <a:off x="457200" y="1600201"/>
            <a:ext cx="8229600" cy="757230"/>
          </a:xfrm>
        </p:spPr>
        <p:txBody>
          <a:bodyPr>
            <a:normAutofit/>
          </a:bodyPr>
          <a:lstStyle/>
          <a:p>
            <a:pPr>
              <a:buFont typeface="Wingdings" pitchFamily="2" charset="2"/>
              <a:buChar char="Ø"/>
            </a:pPr>
            <a:r>
              <a:rPr lang="en-CA" dirty="0" smtClean="0">
                <a:solidFill>
                  <a:srgbClr val="FFC000"/>
                </a:solidFill>
              </a:rPr>
              <a:t>Definition of a Force</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normAutofit/>
          </a:bodyPr>
          <a:lstStyle/>
          <a:p>
            <a:pPr algn="ctr"/>
            <a:r>
              <a:rPr lang="en-US" dirty="0" smtClean="0"/>
              <a:t>Force on a Particle. </a:t>
            </a:r>
            <a:endParaRPr lang="en-US" dirty="0"/>
          </a:p>
        </p:txBody>
      </p:sp>
      <p:pic>
        <p:nvPicPr>
          <p:cNvPr id="4" name="Image 3" descr="Fig 2.1.tif"/>
          <p:cNvPicPr>
            <a:picLocks noChangeAspect="1"/>
          </p:cNvPicPr>
          <p:nvPr/>
        </p:nvPicPr>
        <p:blipFill>
          <a:blip r:embed="rId3" cstate="print"/>
          <a:stretch>
            <a:fillRect/>
          </a:stretch>
        </p:blipFill>
        <p:spPr>
          <a:xfrm>
            <a:off x="285720" y="2357430"/>
            <a:ext cx="8550780" cy="2143140"/>
          </a:xfrm>
          <a:prstGeom prst="rect">
            <a:avLst/>
          </a:prstGeom>
          <a:solidFill>
            <a:schemeClr val="bg1"/>
          </a:solidFill>
        </p:spPr>
      </p:pic>
    </p:spTree>
  </p:cSld>
  <p:clrMapOvr>
    <a:masterClrMapping/>
  </p:clrMapOvr>
  <p:transition>
    <p:wipe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normAutofit/>
          </a:bodyPr>
          <a:lstStyle/>
          <a:p>
            <a:pPr algn="ctr"/>
            <a:r>
              <a:rPr lang="en-US" dirty="0" smtClean="0"/>
              <a:t>Resultant of 2 Forces</a:t>
            </a:r>
            <a:endParaRPr lang="en-US" dirty="0"/>
          </a:p>
        </p:txBody>
      </p:sp>
      <p:sp>
        <p:nvSpPr>
          <p:cNvPr id="6" name="Rectangle 2"/>
          <p:cNvSpPr txBox="1">
            <a:spLocks/>
          </p:cNvSpPr>
          <p:nvPr/>
        </p:nvSpPr>
        <p:spPr>
          <a:xfrm>
            <a:off x="642910" y="2000240"/>
            <a:ext cx="3429024" cy="1357322"/>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Char char="Ø"/>
              <a:tabLst/>
              <a:defRPr/>
            </a:pPr>
            <a:r>
              <a:rPr kumimoji="0" lang="en-CA" sz="3200" b="0" i="0" u="none" strike="noStrike" kern="1200" cap="none" spc="0" normalizeH="0" baseline="0" noProof="0" dirty="0" smtClean="0">
                <a:ln>
                  <a:noFill/>
                </a:ln>
                <a:solidFill>
                  <a:srgbClr val="FFC000"/>
                </a:solidFill>
                <a:effectLst/>
                <a:uLnTx/>
                <a:uFillTx/>
                <a:latin typeface="+mn-lt"/>
                <a:ea typeface="+mn-ea"/>
                <a:cs typeface="+mn-cs"/>
              </a:rPr>
              <a:t>Parallelogram Law:</a:t>
            </a:r>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Char char="Ø"/>
              <a:tabLst/>
              <a:defRPr/>
            </a:pPr>
            <a:r>
              <a:rPr lang="en-CA" sz="3200" dirty="0" smtClean="0">
                <a:solidFill>
                  <a:srgbClr val="FFC000"/>
                </a:solidFill>
              </a:rPr>
              <a:t>Purely experimental</a:t>
            </a:r>
            <a:endParaRPr kumimoji="0" lang="en-CA" sz="3200" b="0" i="0" u="none" strike="noStrike" kern="1200" cap="none" spc="0" normalizeH="0" baseline="0" noProof="0" dirty="0" smtClean="0">
              <a:ln>
                <a:noFill/>
              </a:ln>
              <a:solidFill>
                <a:srgbClr val="FFC000"/>
              </a:solidFill>
              <a:effectLst/>
              <a:uLnTx/>
              <a:uFillTx/>
              <a:latin typeface="+mn-lt"/>
              <a:ea typeface="+mn-ea"/>
              <a:cs typeface="+mn-cs"/>
            </a:endParaRPr>
          </a:p>
        </p:txBody>
      </p:sp>
      <p:pic>
        <p:nvPicPr>
          <p:cNvPr id="8" name="Image 7" descr="Fig 2.2.tif"/>
          <p:cNvPicPr>
            <a:picLocks noChangeAspect="1"/>
          </p:cNvPicPr>
          <p:nvPr/>
        </p:nvPicPr>
        <p:blipFill>
          <a:blip r:embed="rId3" cstate="print"/>
          <a:stretch>
            <a:fillRect/>
          </a:stretch>
        </p:blipFill>
        <p:spPr>
          <a:xfrm>
            <a:off x="5500694" y="1785926"/>
            <a:ext cx="2363728" cy="4697306"/>
          </a:xfrm>
          <a:prstGeom prst="rect">
            <a:avLst/>
          </a:prstGeom>
          <a:solidFill>
            <a:schemeClr val="bg1"/>
          </a:solidFill>
        </p:spPr>
      </p:pic>
      <p:sp>
        <p:nvSpPr>
          <p:cNvPr id="9" name="Rectangle 2"/>
          <p:cNvSpPr txBox="1">
            <a:spLocks/>
          </p:cNvSpPr>
          <p:nvPr/>
        </p:nvSpPr>
        <p:spPr>
          <a:xfrm>
            <a:off x="500034" y="5286388"/>
            <a:ext cx="8229600" cy="75723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Char char="Ø"/>
              <a:tabLst/>
              <a:defRPr/>
            </a:pPr>
            <a:r>
              <a:rPr kumimoji="0" lang="en-CA" sz="3200" b="0" i="0" u="none" strike="noStrike" kern="1200" cap="none" spc="0" normalizeH="0" baseline="0" noProof="0" dirty="0" smtClean="0">
                <a:ln>
                  <a:noFill/>
                </a:ln>
                <a:solidFill>
                  <a:srgbClr val="FFC000"/>
                </a:solidFill>
                <a:effectLst/>
                <a:uLnTx/>
                <a:uFillTx/>
                <a:latin typeface="+mn-lt"/>
                <a:ea typeface="+mn-ea"/>
                <a:cs typeface="+mn-cs"/>
              </a:rPr>
              <a:t>a Force is a Vector</a:t>
            </a:r>
          </a:p>
        </p:txBody>
      </p:sp>
    </p:spTree>
  </p:cSld>
  <p:clrMapOvr>
    <a:masterClrMapping/>
  </p:clrMapOvr>
  <p:transition>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sz="quarter" idx="1"/>
          </p:nvPr>
        </p:nvSpPr>
        <p:spPr>
          <a:xfrm>
            <a:off x="2362200" y="1752600"/>
            <a:ext cx="6400800" cy="4891110"/>
          </a:xfrm>
        </p:spPr>
        <p:txBody>
          <a:bodyPr>
            <a:normAutofit lnSpcReduction="10000"/>
          </a:bodyPr>
          <a:lstStyle/>
          <a:p>
            <a:pPr marL="971550" lvl="1" indent="-514350">
              <a:buFont typeface="+mj-lt"/>
              <a:buAutoNum type="arabicPeriod"/>
            </a:pPr>
            <a:r>
              <a:rPr lang="en-CA" dirty="0" smtClean="0">
                <a:solidFill>
                  <a:srgbClr val="FFC000"/>
                </a:solidFill>
              </a:rPr>
              <a:t>Definitions</a:t>
            </a:r>
          </a:p>
          <a:p>
            <a:pPr marL="971550" lvl="1" indent="-514350">
              <a:buNone/>
            </a:pPr>
            <a:r>
              <a:rPr lang="en-CA" dirty="0" smtClean="0">
                <a:solidFill>
                  <a:srgbClr val="FF0000"/>
                </a:solidFill>
              </a:rPr>
              <a:t>Forces in Plane</a:t>
            </a:r>
          </a:p>
          <a:p>
            <a:pPr marL="971550" lvl="1" indent="-514350">
              <a:buFont typeface="+mj-lt"/>
              <a:buAutoNum type="arabicPeriod" startAt="2"/>
            </a:pPr>
            <a:r>
              <a:rPr lang="en-CA" dirty="0" smtClean="0">
                <a:solidFill>
                  <a:srgbClr val="FFC000"/>
                </a:solidFill>
              </a:rPr>
              <a:t>Forces on a Particle; Resultant of 2 Forces</a:t>
            </a:r>
          </a:p>
          <a:p>
            <a:pPr marL="971550" lvl="1" indent="-514350">
              <a:buFont typeface="+mj-lt"/>
              <a:buAutoNum type="arabicPeriod" startAt="2"/>
            </a:pPr>
            <a:r>
              <a:rPr lang="en-CA" dirty="0" smtClean="0">
                <a:solidFill>
                  <a:srgbClr val="FFC000"/>
                </a:solidFill>
              </a:rPr>
              <a:t>Vectors</a:t>
            </a:r>
          </a:p>
          <a:p>
            <a:pPr marL="971550" lvl="1" indent="-514350">
              <a:buFont typeface="+mj-lt"/>
              <a:buAutoNum type="arabicPeriod" startAt="2"/>
            </a:pPr>
            <a:r>
              <a:rPr lang="en-CA" dirty="0" smtClean="0">
                <a:solidFill>
                  <a:srgbClr val="FFC000"/>
                </a:solidFill>
              </a:rPr>
              <a:t>Addition of Vectors</a:t>
            </a:r>
          </a:p>
          <a:p>
            <a:pPr marL="971550" lvl="1" indent="-514350">
              <a:buFont typeface="+mj-lt"/>
              <a:buAutoNum type="arabicPeriod" startAt="2"/>
            </a:pPr>
            <a:r>
              <a:rPr lang="en-CA" dirty="0" smtClean="0">
                <a:solidFill>
                  <a:srgbClr val="FFC000"/>
                </a:solidFill>
              </a:rPr>
              <a:t>Resultant of Several Concurrent Forces</a:t>
            </a:r>
          </a:p>
          <a:p>
            <a:pPr marL="971550" lvl="1" indent="-514350">
              <a:buFont typeface="+mj-lt"/>
              <a:buAutoNum type="arabicPeriod" startAt="2"/>
            </a:pPr>
            <a:r>
              <a:rPr lang="en-CA" dirty="0" smtClean="0">
                <a:solidFill>
                  <a:srgbClr val="FFC000"/>
                </a:solidFill>
              </a:rPr>
              <a:t>Resolution of Forces into Components</a:t>
            </a:r>
          </a:p>
          <a:p>
            <a:pPr marL="971550" lvl="1" indent="-514350">
              <a:buFont typeface="+mj-lt"/>
              <a:buAutoNum type="arabicPeriod" startAt="2"/>
            </a:pPr>
            <a:r>
              <a:rPr lang="en-CA" dirty="0" smtClean="0">
                <a:solidFill>
                  <a:srgbClr val="FFC000"/>
                </a:solidFill>
              </a:rPr>
              <a:t>Rectangular Components of a Force; Unit Vectors</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Agenda</a:t>
            </a:r>
            <a:endParaRPr lang="en-US" dirty="0"/>
          </a:p>
        </p:txBody>
      </p:sp>
      <p:sp>
        <p:nvSpPr>
          <p:cNvPr id="4" name="Flèche droite 3"/>
          <p:cNvSpPr/>
          <p:nvPr/>
        </p:nvSpPr>
        <p:spPr>
          <a:xfrm>
            <a:off x="2411760" y="3645024"/>
            <a:ext cx="432048" cy="2880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idx="1"/>
          </p:nvPr>
        </p:nvSpPr>
        <p:spPr/>
        <p:txBody>
          <a:bodyPr>
            <a:normAutofit/>
          </a:bodyPr>
          <a:lstStyle/>
          <a:p>
            <a:pPr>
              <a:buFont typeface="Wingdings" pitchFamily="2" charset="2"/>
              <a:buChar char="Ø"/>
            </a:pPr>
            <a:r>
              <a:rPr lang="en-CA" dirty="0" smtClean="0">
                <a:solidFill>
                  <a:srgbClr val="FFC000"/>
                </a:solidFill>
              </a:rPr>
              <a:t>Definitions:</a:t>
            </a:r>
          </a:p>
          <a:p>
            <a:pPr lvl="1">
              <a:buNone/>
            </a:pPr>
            <a:r>
              <a:rPr lang="en-CA" dirty="0" smtClean="0">
                <a:solidFill>
                  <a:srgbClr val="FFC000"/>
                </a:solidFill>
              </a:rPr>
              <a:t>Mathematical expressions possessing magnitude and direction which adds according to the parallelogram law.</a:t>
            </a:r>
          </a:p>
          <a:p>
            <a:pPr>
              <a:buFont typeface="Wingdings" pitchFamily="2" charset="2"/>
              <a:buChar char="Ø"/>
            </a:pPr>
            <a:r>
              <a:rPr lang="en-CA" dirty="0" smtClean="0">
                <a:solidFill>
                  <a:srgbClr val="FFC000"/>
                </a:solidFill>
              </a:rPr>
              <a:t>Displacements , velocities, accelerations &amp; moments are mathematically represented by vector</a:t>
            </a:r>
          </a:p>
          <a:p>
            <a:pPr>
              <a:buFont typeface="Wingdings" pitchFamily="2" charset="2"/>
              <a:buChar char="Ø"/>
            </a:pPr>
            <a:r>
              <a:rPr lang="en-CA" dirty="0" smtClean="0">
                <a:solidFill>
                  <a:srgbClr val="FFC000"/>
                </a:solidFill>
              </a:rPr>
              <a:t>Volume, mass &amp; energy are scalars (not vectors)</a:t>
            </a:r>
          </a:p>
          <a:p>
            <a:pPr>
              <a:buFont typeface="Wingdings" pitchFamily="2" charset="2"/>
              <a:buChar char="Ø"/>
            </a:pPr>
            <a:r>
              <a:rPr lang="en-CA" dirty="0" smtClean="0">
                <a:solidFill>
                  <a:srgbClr val="FFC000"/>
                </a:solidFill>
              </a:rPr>
              <a:t>In illustration: represented by arrow</a:t>
            </a:r>
          </a:p>
          <a:p>
            <a:pPr>
              <a:buFont typeface="Wingdings" pitchFamily="2" charset="2"/>
              <a:buChar char="Ø"/>
            </a:pPr>
            <a:r>
              <a:rPr lang="en-CA" dirty="0" smtClean="0">
                <a:solidFill>
                  <a:srgbClr val="FFC000"/>
                </a:solidFill>
              </a:rPr>
              <a:t> </a:t>
            </a:r>
          </a:p>
          <a:p>
            <a:pPr>
              <a:buFont typeface="Wingdings" pitchFamily="2" charset="2"/>
              <a:buChar char="Ø"/>
            </a:pPr>
            <a:endParaRPr lang="en-CA" dirty="0" smtClean="0"/>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Vectors</a:t>
            </a:r>
            <a:endParaRPr lang="en-US" dirty="0"/>
          </a:p>
        </p:txBody>
      </p:sp>
      <p:graphicFrame>
        <p:nvGraphicFramePr>
          <p:cNvPr id="4" name="Objet 3"/>
          <p:cNvGraphicFramePr>
            <a:graphicFrameLocks noChangeAspect="1"/>
          </p:cNvGraphicFramePr>
          <p:nvPr/>
        </p:nvGraphicFramePr>
        <p:xfrm>
          <a:off x="1071538" y="5357826"/>
          <a:ext cx="2857521" cy="616965"/>
        </p:xfrm>
        <a:graphic>
          <a:graphicData uri="http://schemas.openxmlformats.org/presentationml/2006/ole">
            <p:oleObj spid="_x0000_s49154" name="Équation" r:id="rId4" imgW="1117440" imgH="241200" progId="Equation.3">
              <p:embed/>
            </p:oleObj>
          </a:graphicData>
        </a:graphic>
      </p:graphicFrame>
    </p:spTree>
  </p:cSld>
  <p:clrMapOvr>
    <a:masterClrMapping/>
  </p:clrMapOvr>
  <p:transition>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idx="1"/>
          </p:nvPr>
        </p:nvSpPr>
        <p:spPr>
          <a:xfrm>
            <a:off x="457200" y="1600200"/>
            <a:ext cx="8229600" cy="4900634"/>
          </a:xfrm>
        </p:spPr>
        <p:txBody>
          <a:bodyPr>
            <a:normAutofit/>
          </a:bodyPr>
          <a:lstStyle/>
          <a:p>
            <a:pPr>
              <a:buFont typeface="Wingdings" pitchFamily="2" charset="2"/>
              <a:buChar char="Ø"/>
            </a:pPr>
            <a:r>
              <a:rPr lang="en-CA" dirty="0" smtClean="0">
                <a:solidFill>
                  <a:srgbClr val="FFC000"/>
                </a:solidFill>
              </a:rPr>
              <a:t>Forces on a particle: Fixed  or bound vector</a:t>
            </a:r>
          </a:p>
          <a:p>
            <a:pPr>
              <a:buFont typeface="Wingdings" pitchFamily="2" charset="2"/>
              <a:buChar char="Ø"/>
            </a:pPr>
            <a:r>
              <a:rPr lang="en-CA" dirty="0" smtClean="0">
                <a:solidFill>
                  <a:srgbClr val="FFC000"/>
                </a:solidFill>
              </a:rPr>
              <a:t>Moment  on a particle: Free vector</a:t>
            </a:r>
          </a:p>
          <a:p>
            <a:pPr>
              <a:buFont typeface="Wingdings" pitchFamily="2" charset="2"/>
              <a:buChar char="Ø"/>
            </a:pPr>
            <a:r>
              <a:rPr lang="en-CA" dirty="0" smtClean="0">
                <a:solidFill>
                  <a:srgbClr val="FFC000"/>
                </a:solidFill>
              </a:rPr>
              <a:t>Force on a Rigid body: Sliding vector</a:t>
            </a:r>
          </a:p>
          <a:p>
            <a:pPr>
              <a:buFont typeface="Wingdings" pitchFamily="2" charset="2"/>
              <a:buChar char="Ø"/>
            </a:pPr>
            <a:r>
              <a:rPr lang="en-CA" dirty="0" smtClean="0">
                <a:solidFill>
                  <a:srgbClr val="FFC000"/>
                </a:solidFill>
              </a:rPr>
              <a:t>Equal vector: Not necessary the same application point</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Vectors (Cont’d)</a:t>
            </a:r>
            <a:endParaRPr lang="en-US" dirty="0"/>
          </a:p>
        </p:txBody>
      </p:sp>
      <p:pic>
        <p:nvPicPr>
          <p:cNvPr id="6" name="Image 5" descr="Fig 2.4.tif"/>
          <p:cNvPicPr>
            <a:picLocks noChangeAspect="1"/>
          </p:cNvPicPr>
          <p:nvPr/>
        </p:nvPicPr>
        <p:blipFill>
          <a:blip r:embed="rId3" cstate="print"/>
          <a:stretch>
            <a:fillRect/>
          </a:stretch>
        </p:blipFill>
        <p:spPr>
          <a:xfrm>
            <a:off x="3000364" y="4143380"/>
            <a:ext cx="2643206" cy="2298814"/>
          </a:xfrm>
          <a:prstGeom prst="rect">
            <a:avLst/>
          </a:prstGeom>
          <a:solidFill>
            <a:schemeClr val="bg1"/>
          </a:solidFill>
        </p:spPr>
      </p:pic>
    </p:spTree>
  </p:cSld>
  <p:clrMapOvr>
    <a:masterClrMapping/>
  </p:clrMapOvr>
  <p:transition>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idx="1"/>
          </p:nvPr>
        </p:nvSpPr>
        <p:spPr>
          <a:xfrm>
            <a:off x="457200" y="1600200"/>
            <a:ext cx="8229600" cy="4900634"/>
          </a:xfrm>
        </p:spPr>
        <p:txBody>
          <a:bodyPr>
            <a:normAutofit/>
          </a:bodyPr>
          <a:lstStyle/>
          <a:p>
            <a:pPr>
              <a:buFont typeface="Wingdings" pitchFamily="2" charset="2"/>
              <a:buChar char="Ø"/>
            </a:pPr>
            <a:r>
              <a:rPr lang="en-CA" dirty="0" smtClean="0">
                <a:solidFill>
                  <a:srgbClr val="FFC000"/>
                </a:solidFill>
              </a:rPr>
              <a:t>Negative vector of </a:t>
            </a:r>
            <a:r>
              <a:rPr lang="en-CA" b="1" dirty="0" smtClean="0">
                <a:solidFill>
                  <a:srgbClr val="FFC000"/>
                </a:solidFill>
              </a:rPr>
              <a:t>P:</a:t>
            </a:r>
            <a:r>
              <a:rPr lang="en-CA" dirty="0" smtClean="0">
                <a:solidFill>
                  <a:srgbClr val="FFC000"/>
                </a:solidFill>
              </a:rPr>
              <a:t> equal &amp; opposite = - </a:t>
            </a:r>
            <a:r>
              <a:rPr lang="en-CA" b="1" dirty="0" smtClean="0">
                <a:solidFill>
                  <a:srgbClr val="FFC000"/>
                </a:solidFill>
              </a:rPr>
              <a:t>P</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Vectors (Cont’d)</a:t>
            </a:r>
            <a:endParaRPr lang="en-US" dirty="0"/>
          </a:p>
        </p:txBody>
      </p:sp>
      <p:pic>
        <p:nvPicPr>
          <p:cNvPr id="7" name="Image 6" descr="Fig 2.5.tif"/>
          <p:cNvPicPr>
            <a:picLocks noChangeAspect="1"/>
          </p:cNvPicPr>
          <p:nvPr/>
        </p:nvPicPr>
        <p:blipFill>
          <a:blip r:embed="rId4" cstate="print"/>
          <a:stretch>
            <a:fillRect/>
          </a:stretch>
        </p:blipFill>
        <p:spPr>
          <a:xfrm>
            <a:off x="2643174" y="2357430"/>
            <a:ext cx="3286148" cy="3286148"/>
          </a:xfrm>
          <a:prstGeom prst="rect">
            <a:avLst/>
          </a:prstGeom>
          <a:solidFill>
            <a:schemeClr val="bg1"/>
          </a:solidFill>
        </p:spPr>
      </p:pic>
      <p:graphicFrame>
        <p:nvGraphicFramePr>
          <p:cNvPr id="8" name="Objet 7"/>
          <p:cNvGraphicFramePr>
            <a:graphicFrameLocks noChangeAspect="1"/>
          </p:cNvGraphicFramePr>
          <p:nvPr/>
        </p:nvGraphicFramePr>
        <p:xfrm>
          <a:off x="785786" y="5572140"/>
          <a:ext cx="2373940" cy="857256"/>
        </p:xfrm>
        <a:graphic>
          <a:graphicData uri="http://schemas.openxmlformats.org/presentationml/2006/ole">
            <p:oleObj spid="_x0000_s51202" name="Équation" r:id="rId5" imgW="457200" imgH="164880" progId="Equation.3">
              <p:embed/>
            </p:oleObj>
          </a:graphicData>
        </a:graphic>
      </p:graphicFrame>
    </p:spTree>
  </p:cSld>
  <p:clrMapOvr>
    <a:masterClrMapping/>
  </p:clrMapOvr>
  <p:transition>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sz="quarter" idx="1"/>
          </p:nvPr>
        </p:nvSpPr>
        <p:spPr>
          <a:xfrm>
            <a:off x="2362200" y="1752600"/>
            <a:ext cx="6400800" cy="4891110"/>
          </a:xfrm>
        </p:spPr>
        <p:txBody>
          <a:bodyPr>
            <a:normAutofit lnSpcReduction="10000"/>
          </a:bodyPr>
          <a:lstStyle/>
          <a:p>
            <a:pPr marL="971550" lvl="1" indent="-514350">
              <a:buFont typeface="+mj-lt"/>
              <a:buAutoNum type="arabicPeriod"/>
            </a:pPr>
            <a:r>
              <a:rPr lang="en-CA" dirty="0" smtClean="0">
                <a:solidFill>
                  <a:srgbClr val="FFC000"/>
                </a:solidFill>
              </a:rPr>
              <a:t>Definitions</a:t>
            </a:r>
          </a:p>
          <a:p>
            <a:pPr marL="971550" lvl="1" indent="-514350">
              <a:buNone/>
            </a:pPr>
            <a:r>
              <a:rPr lang="en-CA" dirty="0" smtClean="0">
                <a:solidFill>
                  <a:srgbClr val="FF0000"/>
                </a:solidFill>
              </a:rPr>
              <a:t>Forces in Plane</a:t>
            </a:r>
          </a:p>
          <a:p>
            <a:pPr marL="971550" lvl="1" indent="-514350">
              <a:buFont typeface="+mj-lt"/>
              <a:buAutoNum type="arabicPeriod" startAt="2"/>
            </a:pPr>
            <a:r>
              <a:rPr lang="en-CA" dirty="0" smtClean="0">
                <a:solidFill>
                  <a:srgbClr val="FFC000"/>
                </a:solidFill>
              </a:rPr>
              <a:t>Forces on a Particle; Resultant of 2 Forces</a:t>
            </a:r>
          </a:p>
          <a:p>
            <a:pPr marL="971550" lvl="1" indent="-514350">
              <a:buFont typeface="+mj-lt"/>
              <a:buAutoNum type="arabicPeriod" startAt="2"/>
            </a:pPr>
            <a:r>
              <a:rPr lang="en-CA" dirty="0" smtClean="0">
                <a:solidFill>
                  <a:srgbClr val="FFC000"/>
                </a:solidFill>
              </a:rPr>
              <a:t>Vectors</a:t>
            </a:r>
          </a:p>
          <a:p>
            <a:pPr marL="971550" lvl="1" indent="-514350">
              <a:buFont typeface="+mj-lt"/>
              <a:buAutoNum type="arabicPeriod" startAt="2"/>
            </a:pPr>
            <a:r>
              <a:rPr lang="en-CA" dirty="0" smtClean="0">
                <a:solidFill>
                  <a:srgbClr val="FFC000"/>
                </a:solidFill>
              </a:rPr>
              <a:t>Addition of Vectors</a:t>
            </a:r>
          </a:p>
          <a:p>
            <a:pPr marL="971550" lvl="1" indent="-514350">
              <a:buFont typeface="+mj-lt"/>
              <a:buAutoNum type="arabicPeriod" startAt="2"/>
            </a:pPr>
            <a:r>
              <a:rPr lang="en-CA" dirty="0" smtClean="0">
                <a:solidFill>
                  <a:srgbClr val="FFC000"/>
                </a:solidFill>
              </a:rPr>
              <a:t>Resultant of Several Concurrent Forces</a:t>
            </a:r>
          </a:p>
          <a:p>
            <a:pPr marL="971550" lvl="1" indent="-514350">
              <a:buFont typeface="+mj-lt"/>
              <a:buAutoNum type="arabicPeriod" startAt="2"/>
            </a:pPr>
            <a:r>
              <a:rPr lang="en-CA" dirty="0" smtClean="0">
                <a:solidFill>
                  <a:srgbClr val="FFC000"/>
                </a:solidFill>
              </a:rPr>
              <a:t>Resolution of Forces into Components</a:t>
            </a:r>
          </a:p>
          <a:p>
            <a:pPr marL="971550" lvl="1" indent="-514350">
              <a:buFont typeface="+mj-lt"/>
              <a:buAutoNum type="arabicPeriod" startAt="2"/>
            </a:pPr>
            <a:r>
              <a:rPr lang="en-CA" dirty="0" smtClean="0">
                <a:solidFill>
                  <a:srgbClr val="FFC000"/>
                </a:solidFill>
              </a:rPr>
              <a:t>Rectangular Components of a Force; Unit Vectors</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Agenda</a:t>
            </a:r>
            <a:endParaRPr lang="en-US" dirty="0"/>
          </a:p>
        </p:txBody>
      </p:sp>
      <p:sp>
        <p:nvSpPr>
          <p:cNvPr id="4" name="Flèche droite 3"/>
          <p:cNvSpPr/>
          <p:nvPr/>
        </p:nvSpPr>
        <p:spPr>
          <a:xfrm>
            <a:off x="2339752" y="4077072"/>
            <a:ext cx="432048" cy="2880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Image 5" descr="Fig 2.6.tif"/>
          <p:cNvPicPr>
            <a:picLocks noChangeAspect="1"/>
          </p:cNvPicPr>
          <p:nvPr/>
        </p:nvPicPr>
        <p:blipFill>
          <a:blip r:embed="rId4" cstate="print"/>
          <a:stretch>
            <a:fillRect/>
          </a:stretch>
        </p:blipFill>
        <p:spPr>
          <a:xfrm>
            <a:off x="4139952" y="1412776"/>
            <a:ext cx="3831696" cy="2989565"/>
          </a:xfrm>
          <a:prstGeom prst="rect">
            <a:avLst/>
          </a:prstGeom>
          <a:solidFill>
            <a:schemeClr val="bg1"/>
          </a:solidFill>
        </p:spPr>
      </p:pic>
      <p:sp>
        <p:nvSpPr>
          <p:cNvPr id="3" name="Rectangle 2"/>
          <p:cNvSpPr>
            <a:spLocks noGrp="1"/>
          </p:cNvSpPr>
          <p:nvPr>
            <p:ph idx="1"/>
          </p:nvPr>
        </p:nvSpPr>
        <p:spPr>
          <a:xfrm>
            <a:off x="179512" y="1600200"/>
            <a:ext cx="8507288" cy="4900634"/>
          </a:xfrm>
        </p:spPr>
        <p:txBody>
          <a:bodyPr>
            <a:normAutofit/>
          </a:bodyPr>
          <a:lstStyle/>
          <a:p>
            <a:pPr>
              <a:buFont typeface="Wingdings" pitchFamily="2" charset="2"/>
              <a:buChar char="Ø"/>
            </a:pPr>
            <a:r>
              <a:rPr lang="en-CA" dirty="0" smtClean="0">
                <a:solidFill>
                  <a:srgbClr val="FFC000"/>
                </a:solidFill>
              </a:rPr>
              <a:t>Parallelogram Law</a:t>
            </a:r>
            <a:endParaRPr lang="en-CA" b="1" dirty="0" smtClean="0">
              <a:solidFill>
                <a:srgbClr val="FFC000"/>
              </a:solidFill>
            </a:endParaRP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Addition of Vectors</a:t>
            </a:r>
            <a:endParaRPr lang="en-US" dirty="0"/>
          </a:p>
        </p:txBody>
      </p:sp>
      <p:graphicFrame>
        <p:nvGraphicFramePr>
          <p:cNvPr id="8" name="Objet 7"/>
          <p:cNvGraphicFramePr>
            <a:graphicFrameLocks noChangeAspect="1"/>
          </p:cNvGraphicFramePr>
          <p:nvPr/>
        </p:nvGraphicFramePr>
        <p:xfrm>
          <a:off x="1928794" y="4572008"/>
          <a:ext cx="4625971" cy="2055833"/>
        </p:xfrm>
        <a:graphic>
          <a:graphicData uri="http://schemas.openxmlformats.org/presentationml/2006/ole">
            <p:oleObj spid="_x0000_s52226" name="Équation" r:id="rId5" imgW="1028520" imgH="457200" progId="Equation.3">
              <p:embed/>
            </p:oleObj>
          </a:graphicData>
        </a:graphic>
      </p:graphicFrame>
    </p:spTree>
  </p:cSld>
  <p:clrMapOvr>
    <a:masterClrMapping/>
  </p:clrMapOvr>
  <p:transition>
    <p:wipe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idx="1"/>
          </p:nvPr>
        </p:nvSpPr>
        <p:spPr>
          <a:xfrm>
            <a:off x="457200" y="1600200"/>
            <a:ext cx="8229600" cy="4900634"/>
          </a:xfrm>
        </p:spPr>
        <p:txBody>
          <a:bodyPr>
            <a:normAutofit/>
          </a:bodyPr>
          <a:lstStyle/>
          <a:p>
            <a:pPr>
              <a:buFont typeface="Wingdings" pitchFamily="2" charset="2"/>
              <a:buChar char="Ø"/>
            </a:pPr>
            <a:r>
              <a:rPr lang="en-CA" dirty="0" smtClean="0">
                <a:solidFill>
                  <a:srgbClr val="FFC000"/>
                </a:solidFill>
              </a:rPr>
              <a:t>All Quantity represented by arrows are not necessarily vector’s</a:t>
            </a:r>
            <a:endParaRPr lang="en-CA" b="1" dirty="0" smtClean="0">
              <a:solidFill>
                <a:srgbClr val="FFC000"/>
              </a:solidFill>
            </a:endParaRP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Addition of Vectors (Cont’d)</a:t>
            </a:r>
            <a:endParaRPr lang="en-US" dirty="0"/>
          </a:p>
        </p:txBody>
      </p:sp>
      <p:pic>
        <p:nvPicPr>
          <p:cNvPr id="7" name="Image 6" descr="Fig 2.3.tif"/>
          <p:cNvPicPr>
            <a:picLocks noChangeAspect="1"/>
          </p:cNvPicPr>
          <p:nvPr/>
        </p:nvPicPr>
        <p:blipFill>
          <a:blip r:embed="rId3" cstate="print"/>
          <a:stretch>
            <a:fillRect/>
          </a:stretch>
        </p:blipFill>
        <p:spPr>
          <a:xfrm>
            <a:off x="1785918" y="2857496"/>
            <a:ext cx="5805909" cy="1596778"/>
          </a:xfrm>
          <a:prstGeom prst="rect">
            <a:avLst/>
          </a:prstGeom>
          <a:solidFill>
            <a:schemeClr val="bg1"/>
          </a:solidFill>
        </p:spPr>
      </p:pic>
      <p:pic>
        <p:nvPicPr>
          <p:cNvPr id="9" name="Image 8" descr="Fig 2.3b.tif"/>
          <p:cNvPicPr>
            <a:picLocks noChangeAspect="1"/>
          </p:cNvPicPr>
          <p:nvPr/>
        </p:nvPicPr>
        <p:blipFill>
          <a:blip r:embed="rId4" cstate="print"/>
          <a:stretch>
            <a:fillRect/>
          </a:stretch>
        </p:blipFill>
        <p:spPr>
          <a:xfrm>
            <a:off x="1857356" y="4286256"/>
            <a:ext cx="5786478" cy="2181156"/>
          </a:xfrm>
          <a:prstGeom prst="rect">
            <a:avLst/>
          </a:prstGeom>
          <a:solidFill>
            <a:schemeClr val="bg1"/>
          </a:solidFill>
        </p:spPr>
      </p:pic>
    </p:spTree>
  </p:cSld>
  <p:clrMapOvr>
    <a:masterClrMapping/>
  </p:clrMapOvr>
  <p:transition>
    <p:wipe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idx="1"/>
          </p:nvPr>
        </p:nvSpPr>
        <p:spPr>
          <a:xfrm>
            <a:off x="457200" y="1600200"/>
            <a:ext cx="8229600" cy="4900634"/>
          </a:xfrm>
        </p:spPr>
        <p:txBody>
          <a:bodyPr>
            <a:normAutofit/>
          </a:bodyPr>
          <a:lstStyle/>
          <a:p>
            <a:pPr>
              <a:buFont typeface="Wingdings" pitchFamily="2" charset="2"/>
              <a:buChar char="Ø"/>
            </a:pPr>
            <a:r>
              <a:rPr lang="en-CA" dirty="0" smtClean="0">
                <a:solidFill>
                  <a:srgbClr val="FFC000"/>
                </a:solidFill>
              </a:rPr>
              <a:t>Triangle Method</a:t>
            </a:r>
            <a:endParaRPr lang="en-CA" b="1" dirty="0" smtClean="0">
              <a:solidFill>
                <a:srgbClr val="FFC000"/>
              </a:solidFill>
            </a:endParaRP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Addition of Vectors (Cont’d)</a:t>
            </a:r>
            <a:endParaRPr lang="en-US" dirty="0"/>
          </a:p>
        </p:txBody>
      </p:sp>
      <p:pic>
        <p:nvPicPr>
          <p:cNvPr id="7" name="Image 6" descr="Fig 2.7.tif"/>
          <p:cNvPicPr>
            <a:picLocks noChangeAspect="1"/>
          </p:cNvPicPr>
          <p:nvPr/>
        </p:nvPicPr>
        <p:blipFill>
          <a:blip r:embed="rId3" cstate="print"/>
          <a:stretch>
            <a:fillRect/>
          </a:stretch>
        </p:blipFill>
        <p:spPr>
          <a:xfrm>
            <a:off x="2414970" y="2285993"/>
            <a:ext cx="4514484" cy="4239688"/>
          </a:xfrm>
          <a:prstGeom prst="rect">
            <a:avLst/>
          </a:prstGeom>
          <a:solidFill>
            <a:schemeClr val="bg1"/>
          </a:solidFill>
        </p:spPr>
      </p:pic>
    </p:spTree>
  </p:cSld>
  <p:clrMapOvr>
    <a:masterClrMapping/>
  </p:clrMapOvr>
  <p:transition>
    <p:wipe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idx="1"/>
          </p:nvPr>
        </p:nvSpPr>
        <p:spPr>
          <a:xfrm>
            <a:off x="457200" y="1600200"/>
            <a:ext cx="8229600" cy="4900634"/>
          </a:xfrm>
        </p:spPr>
        <p:txBody>
          <a:bodyPr>
            <a:normAutofit/>
          </a:bodyPr>
          <a:lstStyle/>
          <a:p>
            <a:pPr>
              <a:buFont typeface="Wingdings" pitchFamily="2" charset="2"/>
              <a:buChar char="Ø"/>
            </a:pPr>
            <a:r>
              <a:rPr lang="en-CA" dirty="0" err="1" smtClean="0">
                <a:solidFill>
                  <a:srgbClr val="FFC000"/>
                </a:solidFill>
              </a:rPr>
              <a:t>Substraction</a:t>
            </a:r>
            <a:endParaRPr lang="en-CA" b="1" dirty="0" smtClean="0">
              <a:solidFill>
                <a:srgbClr val="FFC000"/>
              </a:solidFill>
            </a:endParaRP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Addition of Vectors (Cont’d)</a:t>
            </a:r>
            <a:endParaRPr lang="en-US" dirty="0"/>
          </a:p>
        </p:txBody>
      </p:sp>
      <p:pic>
        <p:nvPicPr>
          <p:cNvPr id="6" name="Image 5" descr="Fig 2.8.tif"/>
          <p:cNvPicPr>
            <a:picLocks noChangeAspect="1"/>
          </p:cNvPicPr>
          <p:nvPr/>
        </p:nvPicPr>
        <p:blipFill>
          <a:blip r:embed="rId4" cstate="print"/>
          <a:stretch>
            <a:fillRect/>
          </a:stretch>
        </p:blipFill>
        <p:spPr>
          <a:xfrm>
            <a:off x="1500166" y="3151413"/>
            <a:ext cx="5786478" cy="3218805"/>
          </a:xfrm>
          <a:prstGeom prst="rect">
            <a:avLst/>
          </a:prstGeom>
          <a:solidFill>
            <a:schemeClr val="bg1"/>
          </a:solidFill>
        </p:spPr>
      </p:pic>
      <p:graphicFrame>
        <p:nvGraphicFramePr>
          <p:cNvPr id="8" name="Objet 7"/>
          <p:cNvGraphicFramePr>
            <a:graphicFrameLocks noChangeAspect="1"/>
          </p:cNvGraphicFramePr>
          <p:nvPr/>
        </p:nvGraphicFramePr>
        <p:xfrm>
          <a:off x="928661" y="2285992"/>
          <a:ext cx="3857653" cy="762559"/>
        </p:xfrm>
        <a:graphic>
          <a:graphicData uri="http://schemas.openxmlformats.org/presentationml/2006/ole">
            <p:oleObj spid="_x0000_s55298" name="Équation" r:id="rId5" imgW="1091880" imgH="215640" progId="Equation.3">
              <p:embed/>
            </p:oleObj>
          </a:graphicData>
        </a:graphic>
      </p:graphicFrame>
    </p:spTree>
  </p:cSld>
  <p:clrMapOvr>
    <a:masterClrMapping/>
  </p:clrMapOvr>
  <p:transition>
    <p:wipe di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idx="1"/>
          </p:nvPr>
        </p:nvSpPr>
        <p:spPr>
          <a:xfrm>
            <a:off x="457200" y="1600200"/>
            <a:ext cx="8229600" cy="4900634"/>
          </a:xfrm>
        </p:spPr>
        <p:txBody>
          <a:bodyPr>
            <a:normAutofit/>
          </a:bodyPr>
          <a:lstStyle/>
          <a:p>
            <a:pPr>
              <a:buFont typeface="Wingdings" pitchFamily="2" charset="2"/>
              <a:buChar char="Ø"/>
            </a:pPr>
            <a:r>
              <a:rPr lang="en-CA" dirty="0" smtClean="0">
                <a:solidFill>
                  <a:srgbClr val="FFC000"/>
                </a:solidFill>
              </a:rPr>
              <a:t>Sum of n vectors</a:t>
            </a:r>
            <a:endParaRPr lang="en-CA" b="1" dirty="0" smtClean="0">
              <a:solidFill>
                <a:srgbClr val="FFC000"/>
              </a:solidFill>
            </a:endParaRP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Addition of Vectors (Cont’d)</a:t>
            </a:r>
            <a:endParaRPr lang="en-US" dirty="0"/>
          </a:p>
        </p:txBody>
      </p:sp>
      <p:graphicFrame>
        <p:nvGraphicFramePr>
          <p:cNvPr id="8" name="Objet 7"/>
          <p:cNvGraphicFramePr>
            <a:graphicFrameLocks noChangeAspect="1"/>
          </p:cNvGraphicFramePr>
          <p:nvPr/>
        </p:nvGraphicFramePr>
        <p:xfrm>
          <a:off x="642938" y="5524500"/>
          <a:ext cx="7894637" cy="762000"/>
        </p:xfrm>
        <a:graphic>
          <a:graphicData uri="http://schemas.openxmlformats.org/presentationml/2006/ole">
            <p:oleObj spid="_x0000_s56322" name="Équation" r:id="rId4" imgW="2234880" imgH="215640" progId="Equation.3">
              <p:embed/>
            </p:oleObj>
          </a:graphicData>
        </a:graphic>
      </p:graphicFrame>
      <p:pic>
        <p:nvPicPr>
          <p:cNvPr id="56323" name="Picture 3"/>
          <p:cNvPicPr>
            <a:picLocks noChangeAspect="1" noChangeArrowheads="1"/>
          </p:cNvPicPr>
          <p:nvPr/>
        </p:nvPicPr>
        <p:blipFill>
          <a:blip r:embed="rId5" cstate="print"/>
          <a:srcRect/>
          <a:stretch>
            <a:fillRect/>
          </a:stretch>
        </p:blipFill>
        <p:spPr bwMode="auto">
          <a:xfrm>
            <a:off x="3643306" y="1928802"/>
            <a:ext cx="4071966" cy="2773658"/>
          </a:xfrm>
          <a:prstGeom prst="rect">
            <a:avLst/>
          </a:prstGeom>
          <a:solidFill>
            <a:schemeClr val="bg1"/>
          </a:solid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idx="1"/>
          </p:nvPr>
        </p:nvSpPr>
        <p:spPr>
          <a:xfrm>
            <a:off x="457200" y="1600200"/>
            <a:ext cx="8229600" cy="4900634"/>
          </a:xfrm>
        </p:spPr>
        <p:txBody>
          <a:bodyPr>
            <a:normAutofit/>
          </a:bodyPr>
          <a:lstStyle/>
          <a:p>
            <a:pPr>
              <a:buFont typeface="Wingdings" pitchFamily="2" charset="2"/>
              <a:buChar char="Ø"/>
            </a:pPr>
            <a:r>
              <a:rPr lang="en-CA" dirty="0" smtClean="0">
                <a:solidFill>
                  <a:srgbClr val="FFC000"/>
                </a:solidFill>
              </a:rPr>
              <a:t>Polygon Rule</a:t>
            </a:r>
            <a:endParaRPr lang="en-CA" b="1" dirty="0" smtClean="0">
              <a:solidFill>
                <a:srgbClr val="FFC000"/>
              </a:solidFill>
            </a:endParaRP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Addition of Vectors (Cont’d)</a:t>
            </a:r>
            <a:endParaRPr lang="en-US" dirty="0"/>
          </a:p>
        </p:txBody>
      </p:sp>
      <p:pic>
        <p:nvPicPr>
          <p:cNvPr id="57347" name="Picture 3"/>
          <p:cNvPicPr>
            <a:picLocks noChangeAspect="1" noChangeArrowheads="1"/>
          </p:cNvPicPr>
          <p:nvPr/>
        </p:nvPicPr>
        <p:blipFill>
          <a:blip r:embed="rId3" cstate="print"/>
          <a:srcRect/>
          <a:stretch>
            <a:fillRect/>
          </a:stretch>
        </p:blipFill>
        <p:spPr bwMode="auto">
          <a:xfrm>
            <a:off x="1714480" y="2357429"/>
            <a:ext cx="5357850" cy="3881707"/>
          </a:xfrm>
          <a:prstGeom prst="rect">
            <a:avLst/>
          </a:prstGeom>
          <a:solidFill>
            <a:schemeClr val="bg1"/>
          </a:solid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p:cNvSpPr>
          <p:nvPr>
            <p:ph idx="1"/>
          </p:nvPr>
        </p:nvSpPr>
        <p:spPr>
          <a:xfrm>
            <a:off x="457200" y="1600200"/>
            <a:ext cx="8229600" cy="4900634"/>
          </a:xfrm>
        </p:spPr>
        <p:txBody>
          <a:bodyPr>
            <a:normAutofit/>
          </a:bodyPr>
          <a:lstStyle/>
          <a:p>
            <a:pPr>
              <a:buFont typeface="Wingdings" pitchFamily="2" charset="2"/>
              <a:buChar char="Ø"/>
            </a:pPr>
            <a:r>
              <a:rPr lang="en-CA" dirty="0" smtClean="0">
                <a:solidFill>
                  <a:srgbClr val="FFC000"/>
                </a:solidFill>
              </a:rPr>
              <a:t>Associative</a:t>
            </a:r>
            <a:endParaRPr lang="en-CA" b="1" dirty="0" smtClean="0">
              <a:solidFill>
                <a:srgbClr val="FFC000"/>
              </a:solidFill>
            </a:endParaRP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Addition of Vectors (Cont’d)</a:t>
            </a:r>
            <a:endParaRPr lang="en-US" dirty="0"/>
          </a:p>
        </p:txBody>
      </p:sp>
      <p:graphicFrame>
        <p:nvGraphicFramePr>
          <p:cNvPr id="8" name="Objet 7"/>
          <p:cNvGraphicFramePr>
            <a:graphicFrameLocks noChangeAspect="1"/>
          </p:cNvGraphicFramePr>
          <p:nvPr/>
        </p:nvGraphicFramePr>
        <p:xfrm>
          <a:off x="642910" y="5143512"/>
          <a:ext cx="7894638" cy="1524000"/>
        </p:xfrm>
        <a:graphic>
          <a:graphicData uri="http://schemas.openxmlformats.org/presentationml/2006/ole">
            <p:oleObj spid="_x0000_s58370" name="Équation" r:id="rId4" imgW="2234880" imgH="431640" progId="Equation.3">
              <p:embed/>
            </p:oleObj>
          </a:graphicData>
        </a:graphic>
      </p:graphicFrame>
      <p:pic>
        <p:nvPicPr>
          <p:cNvPr id="58371" name="Picture 3"/>
          <p:cNvPicPr>
            <a:picLocks noChangeAspect="1" noChangeArrowheads="1"/>
          </p:cNvPicPr>
          <p:nvPr/>
        </p:nvPicPr>
        <p:blipFill>
          <a:blip r:embed="rId5" cstate="print"/>
          <a:srcRect/>
          <a:stretch>
            <a:fillRect/>
          </a:stretch>
        </p:blipFill>
        <p:spPr bwMode="auto">
          <a:xfrm>
            <a:off x="2357422" y="2285992"/>
            <a:ext cx="3867175" cy="2663615"/>
          </a:xfrm>
          <a:prstGeom prst="rect">
            <a:avLst/>
          </a:prstGeom>
          <a:solidFill>
            <a:schemeClr val="bg1"/>
          </a:solid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idx="1"/>
          </p:nvPr>
        </p:nvSpPr>
        <p:spPr>
          <a:xfrm>
            <a:off x="457200" y="1600200"/>
            <a:ext cx="8229600" cy="4900634"/>
          </a:xfrm>
        </p:spPr>
        <p:txBody>
          <a:bodyPr>
            <a:normAutofit/>
          </a:bodyPr>
          <a:lstStyle/>
          <a:p>
            <a:pPr>
              <a:buFont typeface="Wingdings" pitchFamily="2" charset="2"/>
              <a:buChar char="Ø"/>
            </a:pPr>
            <a:r>
              <a:rPr lang="en-CA" dirty="0" smtClean="0">
                <a:solidFill>
                  <a:srgbClr val="FFC000"/>
                </a:solidFill>
              </a:rPr>
              <a:t>Permutable</a:t>
            </a:r>
            <a:endParaRPr lang="en-CA" b="1" dirty="0" smtClean="0">
              <a:solidFill>
                <a:srgbClr val="FFC000"/>
              </a:solidFill>
            </a:endParaRP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Addition of Vectors (Cont’d)</a:t>
            </a:r>
            <a:endParaRPr lang="en-US" dirty="0"/>
          </a:p>
        </p:txBody>
      </p:sp>
      <p:graphicFrame>
        <p:nvGraphicFramePr>
          <p:cNvPr id="8" name="Objet 7"/>
          <p:cNvGraphicFramePr>
            <a:graphicFrameLocks noChangeAspect="1"/>
          </p:cNvGraphicFramePr>
          <p:nvPr/>
        </p:nvGraphicFramePr>
        <p:xfrm>
          <a:off x="642910" y="5143512"/>
          <a:ext cx="7894638" cy="1524000"/>
        </p:xfrm>
        <a:graphic>
          <a:graphicData uri="http://schemas.openxmlformats.org/presentationml/2006/ole">
            <p:oleObj spid="_x0000_s59394" name="Équation" r:id="rId4" imgW="2234880" imgH="431640" progId="Equation.3">
              <p:embed/>
            </p:oleObj>
          </a:graphicData>
        </a:graphic>
      </p:graphicFrame>
      <p:pic>
        <p:nvPicPr>
          <p:cNvPr id="59395" name="Picture 3"/>
          <p:cNvPicPr>
            <a:picLocks noChangeAspect="1" noChangeArrowheads="1"/>
          </p:cNvPicPr>
          <p:nvPr/>
        </p:nvPicPr>
        <p:blipFill>
          <a:blip r:embed="rId5" cstate="print"/>
          <a:srcRect/>
          <a:stretch>
            <a:fillRect/>
          </a:stretch>
        </p:blipFill>
        <p:spPr bwMode="auto">
          <a:xfrm>
            <a:off x="2643174" y="1857364"/>
            <a:ext cx="3714776" cy="3092597"/>
          </a:xfrm>
          <a:prstGeom prst="rect">
            <a:avLst/>
          </a:prstGeom>
          <a:solidFill>
            <a:schemeClr val="bg1"/>
          </a:solid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idx="1"/>
          </p:nvPr>
        </p:nvSpPr>
        <p:spPr>
          <a:xfrm>
            <a:off x="457200" y="1600200"/>
            <a:ext cx="8229600" cy="4900634"/>
          </a:xfrm>
        </p:spPr>
        <p:txBody>
          <a:bodyPr>
            <a:normAutofit/>
          </a:bodyPr>
          <a:lstStyle/>
          <a:p>
            <a:pPr>
              <a:buFont typeface="Wingdings" pitchFamily="2" charset="2"/>
              <a:buChar char="Ø"/>
            </a:pPr>
            <a:r>
              <a:rPr lang="en-CA" dirty="0" smtClean="0">
                <a:solidFill>
                  <a:srgbClr val="FFC000"/>
                </a:solidFill>
              </a:rPr>
              <a:t>Product by a Scalar: Change only the magnitude</a:t>
            </a:r>
            <a:endParaRPr lang="en-CA" b="1" dirty="0" smtClean="0">
              <a:solidFill>
                <a:srgbClr val="FFC000"/>
              </a:solidFill>
            </a:endParaRP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Addition of Vectors (Cont’d)</a:t>
            </a:r>
            <a:endParaRPr lang="en-US" dirty="0"/>
          </a:p>
        </p:txBody>
      </p:sp>
      <p:graphicFrame>
        <p:nvGraphicFramePr>
          <p:cNvPr id="8" name="Objet 7"/>
          <p:cNvGraphicFramePr>
            <a:graphicFrameLocks noChangeAspect="1"/>
          </p:cNvGraphicFramePr>
          <p:nvPr/>
        </p:nvGraphicFramePr>
        <p:xfrm>
          <a:off x="2357422" y="2500306"/>
          <a:ext cx="4216400" cy="1811347"/>
        </p:xfrm>
        <a:graphic>
          <a:graphicData uri="http://schemas.openxmlformats.org/presentationml/2006/ole">
            <p:oleObj spid="_x0000_s60418" name="Équation" r:id="rId4" imgW="1193760" imgH="634680" progId="Equation.3">
              <p:embed/>
            </p:oleObj>
          </a:graphicData>
        </a:graphic>
      </p:graphicFrame>
      <p:pic>
        <p:nvPicPr>
          <p:cNvPr id="60420" name="Picture 4"/>
          <p:cNvPicPr>
            <a:picLocks noChangeAspect="1" noChangeArrowheads="1"/>
          </p:cNvPicPr>
          <p:nvPr/>
        </p:nvPicPr>
        <p:blipFill>
          <a:blip r:embed="rId5" cstate="print"/>
          <a:srcRect/>
          <a:stretch>
            <a:fillRect/>
          </a:stretch>
        </p:blipFill>
        <p:spPr bwMode="auto">
          <a:xfrm>
            <a:off x="3214678" y="4643446"/>
            <a:ext cx="3071834" cy="1679909"/>
          </a:xfrm>
          <a:prstGeom prst="rect">
            <a:avLst/>
          </a:prstGeom>
          <a:solidFill>
            <a:schemeClr val="bg1"/>
          </a:solid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sz="quarter" idx="1"/>
          </p:nvPr>
        </p:nvSpPr>
        <p:spPr>
          <a:xfrm>
            <a:off x="2362200" y="1752600"/>
            <a:ext cx="6400800" cy="4891110"/>
          </a:xfrm>
        </p:spPr>
        <p:txBody>
          <a:bodyPr>
            <a:normAutofit lnSpcReduction="10000"/>
          </a:bodyPr>
          <a:lstStyle/>
          <a:p>
            <a:pPr marL="971550" lvl="1" indent="-514350">
              <a:buFont typeface="+mj-lt"/>
              <a:buAutoNum type="arabicPeriod"/>
            </a:pPr>
            <a:r>
              <a:rPr lang="en-CA" dirty="0" smtClean="0">
                <a:solidFill>
                  <a:srgbClr val="FFC000"/>
                </a:solidFill>
              </a:rPr>
              <a:t>Definitions</a:t>
            </a:r>
          </a:p>
          <a:p>
            <a:pPr marL="971550" lvl="1" indent="-514350">
              <a:buNone/>
            </a:pPr>
            <a:r>
              <a:rPr lang="en-CA" dirty="0" smtClean="0">
                <a:solidFill>
                  <a:srgbClr val="FF0000"/>
                </a:solidFill>
              </a:rPr>
              <a:t>Forces in Plane</a:t>
            </a:r>
          </a:p>
          <a:p>
            <a:pPr marL="971550" lvl="1" indent="-514350">
              <a:buFont typeface="+mj-lt"/>
              <a:buAutoNum type="arabicPeriod" startAt="2"/>
            </a:pPr>
            <a:r>
              <a:rPr lang="en-CA" dirty="0" smtClean="0">
                <a:solidFill>
                  <a:srgbClr val="FFC000"/>
                </a:solidFill>
              </a:rPr>
              <a:t>Forces on a Particle; Resultant of 2 Forces</a:t>
            </a:r>
          </a:p>
          <a:p>
            <a:pPr marL="971550" lvl="1" indent="-514350">
              <a:buFont typeface="+mj-lt"/>
              <a:buAutoNum type="arabicPeriod" startAt="2"/>
            </a:pPr>
            <a:r>
              <a:rPr lang="en-CA" dirty="0" smtClean="0">
                <a:solidFill>
                  <a:srgbClr val="FFC000"/>
                </a:solidFill>
              </a:rPr>
              <a:t>Vectors</a:t>
            </a:r>
          </a:p>
          <a:p>
            <a:pPr marL="971550" lvl="1" indent="-514350">
              <a:buFont typeface="+mj-lt"/>
              <a:buAutoNum type="arabicPeriod" startAt="2"/>
            </a:pPr>
            <a:r>
              <a:rPr lang="en-CA" dirty="0" smtClean="0">
                <a:solidFill>
                  <a:srgbClr val="FFC000"/>
                </a:solidFill>
              </a:rPr>
              <a:t>Addition of Vectors</a:t>
            </a:r>
          </a:p>
          <a:p>
            <a:pPr marL="971550" lvl="1" indent="-514350">
              <a:buFont typeface="+mj-lt"/>
              <a:buAutoNum type="arabicPeriod" startAt="2"/>
            </a:pPr>
            <a:r>
              <a:rPr lang="en-CA" dirty="0" smtClean="0">
                <a:solidFill>
                  <a:srgbClr val="FFC000"/>
                </a:solidFill>
              </a:rPr>
              <a:t>Resultant of Several Concurrent Forces</a:t>
            </a:r>
          </a:p>
          <a:p>
            <a:pPr marL="971550" lvl="1" indent="-514350">
              <a:buFont typeface="+mj-lt"/>
              <a:buAutoNum type="arabicPeriod" startAt="2"/>
            </a:pPr>
            <a:r>
              <a:rPr lang="en-CA" dirty="0" smtClean="0">
                <a:solidFill>
                  <a:srgbClr val="FFC000"/>
                </a:solidFill>
              </a:rPr>
              <a:t>Resolution of Forces into Components</a:t>
            </a:r>
          </a:p>
          <a:p>
            <a:pPr marL="971550" lvl="1" indent="-514350">
              <a:buFont typeface="+mj-lt"/>
              <a:buAutoNum type="arabicPeriod" startAt="2"/>
            </a:pPr>
            <a:r>
              <a:rPr lang="en-CA" dirty="0" smtClean="0">
                <a:solidFill>
                  <a:srgbClr val="FFC000"/>
                </a:solidFill>
              </a:rPr>
              <a:t>Rectangular Components of a Force; Unit Vectors</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Agenda</a:t>
            </a:r>
            <a:endParaRPr lang="en-US" dirty="0"/>
          </a:p>
        </p:txBody>
      </p:sp>
      <p:sp>
        <p:nvSpPr>
          <p:cNvPr id="4" name="Flèche droite 3"/>
          <p:cNvSpPr/>
          <p:nvPr/>
        </p:nvSpPr>
        <p:spPr>
          <a:xfrm>
            <a:off x="2339752" y="4509120"/>
            <a:ext cx="432048" cy="2880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normAutofit fontScale="90000"/>
          </a:bodyPr>
          <a:lstStyle/>
          <a:p>
            <a:r>
              <a:rPr lang="en-US" dirty="0" smtClean="0"/>
              <a:t>Resultant of Several Concurrent Forces</a:t>
            </a:r>
            <a:endParaRPr lang="en-US" dirty="0"/>
          </a:p>
        </p:txBody>
      </p:sp>
      <p:pic>
        <p:nvPicPr>
          <p:cNvPr id="6" name="Image 5" descr="Fig 2.14.tif"/>
          <p:cNvPicPr>
            <a:picLocks noChangeAspect="1"/>
          </p:cNvPicPr>
          <p:nvPr/>
        </p:nvPicPr>
        <p:blipFill>
          <a:blip r:embed="rId3" cstate="print"/>
          <a:stretch>
            <a:fillRect/>
          </a:stretch>
        </p:blipFill>
        <p:spPr>
          <a:xfrm>
            <a:off x="2214546" y="2214554"/>
            <a:ext cx="5212595" cy="2984990"/>
          </a:xfrm>
          <a:prstGeom prst="rect">
            <a:avLst/>
          </a:prstGeom>
          <a:solidFill>
            <a:schemeClr val="bg1"/>
          </a:solidFill>
        </p:spPr>
      </p:pic>
    </p:spTree>
  </p:cSld>
  <p:clrMapOvr>
    <a:masterClrMapping/>
  </p:clrMapOvr>
  <p:transition>
    <p:wipe di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sz="quarter" idx="1"/>
          </p:nvPr>
        </p:nvSpPr>
        <p:spPr>
          <a:xfrm>
            <a:off x="2362200" y="1752600"/>
            <a:ext cx="6400800" cy="4891110"/>
          </a:xfrm>
        </p:spPr>
        <p:txBody>
          <a:bodyPr>
            <a:normAutofit lnSpcReduction="10000"/>
          </a:bodyPr>
          <a:lstStyle/>
          <a:p>
            <a:pPr marL="971550" lvl="1" indent="-514350">
              <a:buFont typeface="+mj-lt"/>
              <a:buAutoNum type="arabicPeriod"/>
            </a:pPr>
            <a:r>
              <a:rPr lang="en-CA" dirty="0" smtClean="0">
                <a:solidFill>
                  <a:srgbClr val="FFC000"/>
                </a:solidFill>
              </a:rPr>
              <a:t>Definitions</a:t>
            </a:r>
          </a:p>
          <a:p>
            <a:pPr marL="971550" lvl="1" indent="-514350">
              <a:buNone/>
            </a:pPr>
            <a:r>
              <a:rPr lang="en-CA" dirty="0" smtClean="0">
                <a:solidFill>
                  <a:srgbClr val="FF0000"/>
                </a:solidFill>
              </a:rPr>
              <a:t>Forces in Plane</a:t>
            </a:r>
          </a:p>
          <a:p>
            <a:pPr marL="971550" lvl="1" indent="-514350">
              <a:buFont typeface="+mj-lt"/>
              <a:buAutoNum type="arabicPeriod" startAt="2"/>
            </a:pPr>
            <a:r>
              <a:rPr lang="en-CA" dirty="0" smtClean="0">
                <a:solidFill>
                  <a:srgbClr val="FFC000"/>
                </a:solidFill>
              </a:rPr>
              <a:t>Forces on a Particle; Resultant of 2 Forces</a:t>
            </a:r>
          </a:p>
          <a:p>
            <a:pPr marL="971550" lvl="1" indent="-514350">
              <a:buFont typeface="+mj-lt"/>
              <a:buAutoNum type="arabicPeriod" startAt="2"/>
            </a:pPr>
            <a:r>
              <a:rPr lang="en-CA" dirty="0" smtClean="0">
                <a:solidFill>
                  <a:srgbClr val="FFC000"/>
                </a:solidFill>
              </a:rPr>
              <a:t>Vectors</a:t>
            </a:r>
          </a:p>
          <a:p>
            <a:pPr marL="971550" lvl="1" indent="-514350">
              <a:buFont typeface="+mj-lt"/>
              <a:buAutoNum type="arabicPeriod" startAt="2"/>
            </a:pPr>
            <a:r>
              <a:rPr lang="en-CA" dirty="0" smtClean="0">
                <a:solidFill>
                  <a:srgbClr val="FFC000"/>
                </a:solidFill>
              </a:rPr>
              <a:t>Addition of Vectors</a:t>
            </a:r>
          </a:p>
          <a:p>
            <a:pPr marL="971550" lvl="1" indent="-514350">
              <a:buFont typeface="+mj-lt"/>
              <a:buAutoNum type="arabicPeriod" startAt="2"/>
            </a:pPr>
            <a:r>
              <a:rPr lang="en-CA" dirty="0" smtClean="0">
                <a:solidFill>
                  <a:srgbClr val="FFC000"/>
                </a:solidFill>
              </a:rPr>
              <a:t>Resultant of Several Concurrent Forces</a:t>
            </a:r>
          </a:p>
          <a:p>
            <a:pPr marL="971550" lvl="1" indent="-514350">
              <a:buFont typeface="+mj-lt"/>
              <a:buAutoNum type="arabicPeriod" startAt="2"/>
            </a:pPr>
            <a:r>
              <a:rPr lang="en-CA" dirty="0" smtClean="0">
                <a:solidFill>
                  <a:srgbClr val="FFC000"/>
                </a:solidFill>
              </a:rPr>
              <a:t>Resolution of Forces into Components</a:t>
            </a:r>
          </a:p>
          <a:p>
            <a:pPr marL="971550" lvl="1" indent="-514350">
              <a:buFont typeface="+mj-lt"/>
              <a:buAutoNum type="arabicPeriod" startAt="2"/>
            </a:pPr>
            <a:r>
              <a:rPr lang="en-CA" dirty="0" smtClean="0">
                <a:solidFill>
                  <a:srgbClr val="FFC000"/>
                </a:solidFill>
              </a:rPr>
              <a:t>Rectangular Components of a Force; Unit Vectors</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Agenda</a:t>
            </a:r>
            <a:endParaRPr lang="en-US" dirty="0"/>
          </a:p>
        </p:txBody>
      </p:sp>
      <p:sp>
        <p:nvSpPr>
          <p:cNvPr id="4" name="Flèche droite 3"/>
          <p:cNvSpPr/>
          <p:nvPr/>
        </p:nvSpPr>
        <p:spPr>
          <a:xfrm>
            <a:off x="2411760" y="5013176"/>
            <a:ext cx="432048" cy="2880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idx="1"/>
          </p:nvPr>
        </p:nvSpPr>
        <p:spPr>
          <a:xfrm>
            <a:off x="457200" y="1600200"/>
            <a:ext cx="8229600" cy="4900634"/>
          </a:xfrm>
        </p:spPr>
        <p:txBody>
          <a:bodyPr>
            <a:normAutofit/>
          </a:bodyPr>
          <a:lstStyle/>
          <a:p>
            <a:pPr>
              <a:buFont typeface="Wingdings" pitchFamily="2" charset="2"/>
              <a:buChar char="Ø"/>
            </a:pPr>
            <a:r>
              <a:rPr lang="en-CA" dirty="0" smtClean="0">
                <a:solidFill>
                  <a:srgbClr val="FFC000"/>
                </a:solidFill>
              </a:rPr>
              <a:t>Resolving a force </a:t>
            </a:r>
            <a:r>
              <a:rPr lang="en-CA" b="1" dirty="0" smtClean="0">
                <a:solidFill>
                  <a:srgbClr val="FFC000"/>
                </a:solidFill>
              </a:rPr>
              <a:t>F</a:t>
            </a:r>
            <a:r>
              <a:rPr lang="en-CA" dirty="0" smtClean="0">
                <a:solidFill>
                  <a:srgbClr val="FFC000"/>
                </a:solidFill>
              </a:rPr>
              <a:t> into components</a:t>
            </a:r>
            <a:r>
              <a:rPr lang="en-CA" dirty="0" smtClean="0"/>
              <a:t>:</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r>
              <a:rPr lang="en-US" dirty="0" smtClean="0">
                <a:solidFill>
                  <a:srgbClr val="000000"/>
                </a:solidFill>
                <a:latin typeface="Monotype Corsiva"/>
              </a:rPr>
              <a:t>Resolution of Forces into Components</a:t>
            </a:r>
          </a:p>
        </p:txBody>
      </p:sp>
      <p:pic>
        <p:nvPicPr>
          <p:cNvPr id="62467" name="Picture 3"/>
          <p:cNvPicPr>
            <a:picLocks noChangeAspect="1" noChangeArrowheads="1"/>
          </p:cNvPicPr>
          <p:nvPr/>
        </p:nvPicPr>
        <p:blipFill>
          <a:blip r:embed="rId3" cstate="print"/>
          <a:srcRect/>
          <a:stretch>
            <a:fillRect/>
          </a:stretch>
        </p:blipFill>
        <p:spPr bwMode="auto">
          <a:xfrm>
            <a:off x="3143240" y="2214553"/>
            <a:ext cx="3071834" cy="4155261"/>
          </a:xfrm>
          <a:prstGeom prst="rect">
            <a:avLst/>
          </a:prstGeom>
          <a:solidFill>
            <a:schemeClr val="bg1"/>
          </a:solid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idx="1"/>
          </p:nvPr>
        </p:nvSpPr>
        <p:spPr>
          <a:xfrm>
            <a:off x="457200" y="1600200"/>
            <a:ext cx="8229600" cy="4900634"/>
          </a:xfrm>
        </p:spPr>
        <p:txBody>
          <a:bodyPr>
            <a:normAutofit/>
          </a:bodyPr>
          <a:lstStyle/>
          <a:p>
            <a:pPr>
              <a:buFont typeface="Wingdings" pitchFamily="2" charset="2"/>
              <a:buChar char="Ø"/>
            </a:pPr>
            <a:r>
              <a:rPr lang="en-CA" dirty="0" smtClean="0">
                <a:solidFill>
                  <a:srgbClr val="FFC000"/>
                </a:solidFill>
              </a:rPr>
              <a:t>One of the 2 Components </a:t>
            </a:r>
            <a:r>
              <a:rPr lang="en-CA" b="1" dirty="0" smtClean="0">
                <a:solidFill>
                  <a:srgbClr val="FFC000"/>
                </a:solidFill>
              </a:rPr>
              <a:t>P</a:t>
            </a:r>
            <a:r>
              <a:rPr lang="en-CA" dirty="0" smtClean="0">
                <a:solidFill>
                  <a:srgbClr val="FFC000"/>
                </a:solidFill>
              </a:rPr>
              <a:t> is known</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normAutofit fontScale="90000"/>
          </a:bodyPr>
          <a:lstStyle/>
          <a:p>
            <a:r>
              <a:rPr lang="en-US" dirty="0" smtClean="0">
                <a:solidFill>
                  <a:srgbClr val="000000"/>
                </a:solidFill>
                <a:latin typeface="Monotype Corsiva"/>
              </a:rPr>
              <a:t>Resolution of Forces into Components (Cont’d)</a:t>
            </a:r>
          </a:p>
        </p:txBody>
      </p:sp>
      <p:pic>
        <p:nvPicPr>
          <p:cNvPr id="63490" name="Picture 2"/>
          <p:cNvPicPr>
            <a:picLocks noChangeAspect="1" noChangeArrowheads="1"/>
          </p:cNvPicPr>
          <p:nvPr/>
        </p:nvPicPr>
        <p:blipFill>
          <a:blip r:embed="rId3" cstate="print"/>
          <a:srcRect/>
          <a:stretch>
            <a:fillRect/>
          </a:stretch>
        </p:blipFill>
        <p:spPr bwMode="auto">
          <a:xfrm>
            <a:off x="2643174" y="2428868"/>
            <a:ext cx="3286148" cy="3623976"/>
          </a:xfrm>
          <a:prstGeom prst="rect">
            <a:avLst/>
          </a:prstGeom>
          <a:solidFill>
            <a:schemeClr val="bg1"/>
          </a:solid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idx="1"/>
          </p:nvPr>
        </p:nvSpPr>
        <p:spPr>
          <a:xfrm>
            <a:off x="457200" y="1600200"/>
            <a:ext cx="8229600" cy="4900634"/>
          </a:xfrm>
        </p:spPr>
        <p:txBody>
          <a:bodyPr>
            <a:normAutofit/>
          </a:bodyPr>
          <a:lstStyle/>
          <a:p>
            <a:pPr>
              <a:buFont typeface="Wingdings" pitchFamily="2" charset="2"/>
              <a:buChar char="Ø"/>
            </a:pPr>
            <a:r>
              <a:rPr lang="en-CA" dirty="0" smtClean="0">
                <a:solidFill>
                  <a:srgbClr val="FFC000"/>
                </a:solidFill>
              </a:rPr>
              <a:t>The line of action of the Components is known</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normAutofit fontScale="90000"/>
          </a:bodyPr>
          <a:lstStyle/>
          <a:p>
            <a:r>
              <a:rPr lang="en-US" dirty="0" smtClean="0">
                <a:solidFill>
                  <a:srgbClr val="000000"/>
                </a:solidFill>
                <a:latin typeface="Monotype Corsiva"/>
              </a:rPr>
              <a:t>Resolution of Forces into Components (Cont’d)</a:t>
            </a:r>
          </a:p>
        </p:txBody>
      </p:sp>
      <p:pic>
        <p:nvPicPr>
          <p:cNvPr id="64514" name="Picture 2"/>
          <p:cNvPicPr>
            <a:picLocks noChangeAspect="1" noChangeArrowheads="1"/>
          </p:cNvPicPr>
          <p:nvPr/>
        </p:nvPicPr>
        <p:blipFill>
          <a:blip r:embed="rId3" cstate="print"/>
          <a:srcRect/>
          <a:stretch>
            <a:fillRect/>
          </a:stretch>
        </p:blipFill>
        <p:spPr bwMode="auto">
          <a:xfrm>
            <a:off x="2714612" y="2571744"/>
            <a:ext cx="3567131" cy="3364871"/>
          </a:xfrm>
          <a:prstGeom prst="rect">
            <a:avLst/>
          </a:prstGeom>
          <a:solidFill>
            <a:schemeClr val="bg1"/>
          </a:solid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Slide Number Placeholder 3"/>
          <p:cNvSpPr>
            <a:spLocks noGrp="1"/>
          </p:cNvSpPr>
          <p:nvPr>
            <p:ph type="sldNum" sz="quarter" idx="10"/>
          </p:nvPr>
        </p:nvSpPr>
        <p:spPr/>
        <p:txBody>
          <a:bodyPr/>
          <a:lstStyle/>
          <a:p>
            <a:r>
              <a:rPr lang="en-US"/>
              <a:t>2 - </a:t>
            </a:r>
            <a:fld id="{810EC2D7-4B40-4C42-ADB3-09E4E3345BBC}" type="slidenum">
              <a:rPr lang="en-US"/>
              <a:pPr/>
              <a:t>29</a:t>
            </a:fld>
            <a:endParaRPr lang="en-US"/>
          </a:p>
        </p:txBody>
      </p:sp>
      <p:pic>
        <p:nvPicPr>
          <p:cNvPr id="34820" name="Picture 4" descr="msotw9_temp0"/>
          <p:cNvPicPr>
            <a:picLocks noChangeAspect="1" noChangeArrowheads="1"/>
          </p:cNvPicPr>
          <p:nvPr/>
        </p:nvPicPr>
        <p:blipFill>
          <a:blip r:embed="rId2" cstate="print"/>
          <a:srcRect/>
          <a:stretch>
            <a:fillRect/>
          </a:stretch>
        </p:blipFill>
        <p:spPr bwMode="auto">
          <a:xfrm>
            <a:off x="668338" y="1162050"/>
            <a:ext cx="3079750" cy="2005013"/>
          </a:xfrm>
          <a:prstGeom prst="rect">
            <a:avLst/>
          </a:prstGeom>
          <a:solidFill>
            <a:schemeClr val="bg1"/>
          </a:solidFill>
          <a:ln w="9525">
            <a:noFill/>
            <a:miter lim="800000"/>
            <a:headEnd/>
            <a:tailEnd/>
          </a:ln>
          <a:effectLst/>
        </p:spPr>
      </p:pic>
      <p:sp>
        <p:nvSpPr>
          <p:cNvPr id="34821" name="Text Box 5"/>
          <p:cNvSpPr txBox="1">
            <a:spLocks noChangeArrowheads="1"/>
          </p:cNvSpPr>
          <p:nvPr/>
        </p:nvSpPr>
        <p:spPr bwMode="auto">
          <a:xfrm>
            <a:off x="498475" y="3646488"/>
            <a:ext cx="3527425" cy="646331"/>
          </a:xfrm>
          <a:prstGeom prst="rect">
            <a:avLst/>
          </a:prstGeom>
          <a:noFill/>
          <a:ln w="9525">
            <a:noFill/>
            <a:miter lim="800000"/>
            <a:headEnd/>
            <a:tailEnd/>
          </a:ln>
          <a:effectLst/>
        </p:spPr>
        <p:txBody>
          <a:bodyPr>
            <a:spAutoFit/>
          </a:bodyPr>
          <a:lstStyle/>
          <a:p>
            <a:pPr>
              <a:spcBef>
                <a:spcPct val="50000"/>
              </a:spcBef>
            </a:pPr>
            <a:r>
              <a:rPr lang="en-US" dirty="0">
                <a:solidFill>
                  <a:srgbClr val="FFC000"/>
                </a:solidFill>
              </a:rPr>
              <a:t>The two forces act on a bolt at </a:t>
            </a:r>
            <a:r>
              <a:rPr lang="en-US" i="1" dirty="0">
                <a:solidFill>
                  <a:srgbClr val="FFC000"/>
                </a:solidFill>
              </a:rPr>
              <a:t>A</a:t>
            </a:r>
            <a:r>
              <a:rPr lang="en-US" dirty="0">
                <a:solidFill>
                  <a:srgbClr val="FFC000"/>
                </a:solidFill>
              </a:rPr>
              <a:t>.  Determine their resultant.</a:t>
            </a:r>
          </a:p>
        </p:txBody>
      </p:sp>
      <p:sp>
        <p:nvSpPr>
          <p:cNvPr id="34822" name="Text Box 6"/>
          <p:cNvSpPr txBox="1">
            <a:spLocks noChangeArrowheads="1"/>
          </p:cNvSpPr>
          <p:nvPr/>
        </p:nvSpPr>
        <p:spPr bwMode="auto">
          <a:xfrm>
            <a:off x="4292600" y="1176338"/>
            <a:ext cx="4667250" cy="1892826"/>
          </a:xfrm>
          <a:prstGeom prst="rect">
            <a:avLst/>
          </a:prstGeom>
          <a:noFill/>
          <a:ln w="9525">
            <a:noFill/>
            <a:miter lim="800000"/>
            <a:headEnd/>
            <a:tailEnd/>
          </a:ln>
          <a:effectLst/>
        </p:spPr>
        <p:txBody>
          <a:bodyPr>
            <a:spAutoFit/>
          </a:bodyPr>
          <a:lstStyle/>
          <a:p>
            <a:pPr marL="227013" indent="-227013">
              <a:spcBef>
                <a:spcPct val="50000"/>
              </a:spcBef>
            </a:pPr>
            <a:r>
              <a:rPr lang="en-US" dirty="0">
                <a:solidFill>
                  <a:srgbClr val="FFC000"/>
                </a:solidFill>
              </a:rPr>
              <a:t>SOLUTION:</a:t>
            </a:r>
          </a:p>
          <a:p>
            <a:pPr marL="227013" indent="-227013">
              <a:spcBef>
                <a:spcPct val="50000"/>
              </a:spcBef>
              <a:buFontTx/>
              <a:buChar char="•"/>
            </a:pPr>
            <a:r>
              <a:rPr lang="en-US" dirty="0">
                <a:solidFill>
                  <a:srgbClr val="FFC000"/>
                </a:solidFill>
              </a:rPr>
              <a:t>Graphical solution - construct a parallelogram with sides in the same direction as </a:t>
            </a:r>
            <a:r>
              <a:rPr lang="en-US" b="1" dirty="0">
                <a:solidFill>
                  <a:srgbClr val="FFC000"/>
                </a:solidFill>
              </a:rPr>
              <a:t>P</a:t>
            </a:r>
            <a:r>
              <a:rPr lang="en-US" dirty="0">
                <a:solidFill>
                  <a:srgbClr val="FFC000"/>
                </a:solidFill>
              </a:rPr>
              <a:t> and </a:t>
            </a:r>
            <a:r>
              <a:rPr lang="en-US" b="1" dirty="0">
                <a:solidFill>
                  <a:srgbClr val="FFC000"/>
                </a:solidFill>
              </a:rPr>
              <a:t>Q</a:t>
            </a:r>
            <a:r>
              <a:rPr lang="en-US" dirty="0">
                <a:solidFill>
                  <a:srgbClr val="FFC000"/>
                </a:solidFill>
              </a:rPr>
              <a:t> and lengths in proportion.  Graphically evaluate the resultant which is equivalent in direction and proportional in magnitude to the </a:t>
            </a:r>
            <a:r>
              <a:rPr lang="en-US" dirty="0" err="1">
                <a:solidFill>
                  <a:srgbClr val="FFC000"/>
                </a:solidFill>
              </a:rPr>
              <a:t>the</a:t>
            </a:r>
            <a:r>
              <a:rPr lang="en-US" dirty="0">
                <a:solidFill>
                  <a:srgbClr val="FFC000"/>
                </a:solidFill>
              </a:rPr>
              <a:t> diagonal.</a:t>
            </a:r>
          </a:p>
        </p:txBody>
      </p:sp>
      <p:sp>
        <p:nvSpPr>
          <p:cNvPr id="34823" name="Text Box 7"/>
          <p:cNvSpPr txBox="1">
            <a:spLocks noChangeArrowheads="1"/>
          </p:cNvSpPr>
          <p:nvPr/>
        </p:nvSpPr>
        <p:spPr bwMode="auto">
          <a:xfrm>
            <a:off x="4287838" y="3956050"/>
            <a:ext cx="4678362" cy="1338828"/>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Trigonometric solution - use the triangle rule for vector addition in conjunction with the law of cosines and law of </a:t>
            </a:r>
            <a:r>
              <a:rPr lang="en-US" dirty="0" err="1">
                <a:solidFill>
                  <a:srgbClr val="FFC000"/>
                </a:solidFill>
              </a:rPr>
              <a:t>sines</a:t>
            </a:r>
            <a:r>
              <a:rPr lang="en-US" dirty="0">
                <a:solidFill>
                  <a:srgbClr val="FFC000"/>
                </a:solidFill>
              </a:rPr>
              <a:t> to find the resultant.</a:t>
            </a:r>
          </a:p>
          <a:p>
            <a:pPr marL="227013" indent="-227013">
              <a:spcBef>
                <a:spcPct val="50000"/>
              </a:spcBef>
            </a:pPr>
            <a:endParaRPr lang="en-US" dirty="0">
              <a:solidFill>
                <a:srgbClr val="FFC000"/>
              </a:solidFill>
            </a:endParaRPr>
          </a:p>
        </p:txBody>
      </p:sp>
      <p:sp>
        <p:nvSpPr>
          <p:cNvPr id="9" name="Rectangle 1"/>
          <p:cNvSpPr>
            <a:spLocks noGrp="1"/>
          </p:cNvSpPr>
          <p:nvPr>
            <p:ph type="title"/>
          </p:nvPr>
        </p:nvSpPr>
        <p:spPr>
          <a:xfrm>
            <a:off x="357158" y="0"/>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normAutofit/>
          </a:bodyPr>
          <a:lstStyle/>
          <a:p>
            <a:r>
              <a:rPr lang="en-US" dirty="0" smtClean="0">
                <a:solidFill>
                  <a:srgbClr val="000000"/>
                </a:solidFill>
                <a:latin typeface="Monotype Corsiva"/>
              </a:rPr>
              <a:t>Sample Problem 2.1</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48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48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2" grpId="0" autoUpdateAnimBg="0"/>
      <p:bldP spid="34823"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1" name="Slide Number Placeholder 3"/>
          <p:cNvSpPr>
            <a:spLocks noGrp="1"/>
          </p:cNvSpPr>
          <p:nvPr>
            <p:ph type="sldNum" sz="quarter" idx="10"/>
          </p:nvPr>
        </p:nvSpPr>
        <p:spPr/>
        <p:txBody>
          <a:bodyPr/>
          <a:lstStyle/>
          <a:p>
            <a:r>
              <a:rPr lang="en-US"/>
              <a:t>2 - </a:t>
            </a:r>
            <a:fld id="{883A5BD1-6386-4584-91B9-5CDA490CE8C5}" type="slidenum">
              <a:rPr lang="en-US"/>
              <a:pPr/>
              <a:t>30</a:t>
            </a:fld>
            <a:endParaRPr lang="en-US"/>
          </a:p>
        </p:txBody>
      </p:sp>
      <p:grpSp>
        <p:nvGrpSpPr>
          <p:cNvPr id="2" name="Group 14"/>
          <p:cNvGrpSpPr>
            <a:grpSpLocks/>
          </p:cNvGrpSpPr>
          <p:nvPr/>
        </p:nvGrpSpPr>
        <p:grpSpPr bwMode="auto">
          <a:xfrm>
            <a:off x="609600" y="1257300"/>
            <a:ext cx="8318500" cy="1997075"/>
            <a:chOff x="384" y="792"/>
            <a:chExt cx="5240" cy="1258"/>
          </a:xfrm>
        </p:grpSpPr>
        <p:pic>
          <p:nvPicPr>
            <p:cNvPr id="33796" name="Picture 4" descr="msotw9_temp0"/>
            <p:cNvPicPr>
              <a:picLocks noChangeAspect="1" noChangeArrowheads="1"/>
            </p:cNvPicPr>
            <p:nvPr/>
          </p:nvPicPr>
          <p:blipFill>
            <a:blip r:embed="rId3" cstate="print"/>
            <a:srcRect/>
            <a:stretch>
              <a:fillRect/>
            </a:stretch>
          </p:blipFill>
          <p:spPr bwMode="auto">
            <a:xfrm>
              <a:off x="384" y="792"/>
              <a:ext cx="1755" cy="1258"/>
            </a:xfrm>
            <a:prstGeom prst="rect">
              <a:avLst/>
            </a:prstGeom>
            <a:solidFill>
              <a:schemeClr val="bg1"/>
            </a:solidFill>
            <a:ln w="9525">
              <a:noFill/>
              <a:miter lim="800000"/>
              <a:headEnd/>
              <a:tailEnd/>
            </a:ln>
            <a:effectLst/>
          </p:spPr>
        </p:pic>
        <p:sp>
          <p:nvSpPr>
            <p:cNvPr id="33800" name="Rectangle 8"/>
            <p:cNvSpPr>
              <a:spLocks noChangeArrowheads="1"/>
            </p:cNvSpPr>
            <p:nvPr/>
          </p:nvSpPr>
          <p:spPr bwMode="auto">
            <a:xfrm>
              <a:off x="2302" y="830"/>
              <a:ext cx="3322" cy="756"/>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Graphical solution - A parallelogram with sides equal to </a:t>
              </a:r>
              <a:r>
                <a:rPr lang="en-US" b="1" dirty="0">
                  <a:solidFill>
                    <a:srgbClr val="FFC000"/>
                  </a:solidFill>
                </a:rPr>
                <a:t>P</a:t>
              </a:r>
              <a:r>
                <a:rPr lang="en-US" dirty="0">
                  <a:solidFill>
                    <a:srgbClr val="FFC000"/>
                  </a:solidFill>
                </a:rPr>
                <a:t> and </a:t>
              </a:r>
              <a:r>
                <a:rPr lang="en-US" b="1" dirty="0">
                  <a:solidFill>
                    <a:srgbClr val="FFC000"/>
                  </a:solidFill>
                </a:rPr>
                <a:t>Q</a:t>
              </a:r>
              <a:r>
                <a:rPr lang="en-US" dirty="0">
                  <a:solidFill>
                    <a:srgbClr val="FFC000"/>
                  </a:solidFill>
                </a:rPr>
                <a:t> is drawn to scale.  The magnitude and direction of the resultant or of the diagonal to the parallelogram are measured,</a:t>
              </a:r>
            </a:p>
          </p:txBody>
        </p:sp>
      </p:grpSp>
      <p:graphicFrame>
        <p:nvGraphicFramePr>
          <p:cNvPr id="33802" name="Object 10"/>
          <p:cNvGraphicFramePr>
            <a:graphicFrameLocks noChangeAspect="1"/>
          </p:cNvGraphicFramePr>
          <p:nvPr/>
        </p:nvGraphicFramePr>
        <p:xfrm>
          <a:off x="4751388" y="2822575"/>
          <a:ext cx="2006600" cy="292100"/>
        </p:xfrm>
        <a:graphic>
          <a:graphicData uri="http://schemas.openxmlformats.org/presentationml/2006/ole">
            <p:oleObj spid="_x0000_s177154" name="Equation" r:id="rId4" imgW="2006280" imgH="291960" progId="Equation.3">
              <p:embed/>
            </p:oleObj>
          </a:graphicData>
        </a:graphic>
      </p:graphicFrame>
      <p:grpSp>
        <p:nvGrpSpPr>
          <p:cNvPr id="3" name="Group 15"/>
          <p:cNvGrpSpPr>
            <a:grpSpLocks/>
          </p:cNvGrpSpPr>
          <p:nvPr/>
        </p:nvGrpSpPr>
        <p:grpSpPr bwMode="auto">
          <a:xfrm>
            <a:off x="620713" y="3617913"/>
            <a:ext cx="8307387" cy="2222500"/>
            <a:chOff x="391" y="2279"/>
            <a:chExt cx="5233" cy="1400"/>
          </a:xfrm>
        </p:grpSpPr>
        <p:pic>
          <p:nvPicPr>
            <p:cNvPr id="33803" name="Picture 11" descr="msotw9_temp0"/>
            <p:cNvPicPr>
              <a:picLocks noChangeAspect="1" noChangeArrowheads="1"/>
            </p:cNvPicPr>
            <p:nvPr/>
          </p:nvPicPr>
          <p:blipFill>
            <a:blip r:embed="rId5" cstate="print"/>
            <a:srcRect/>
            <a:stretch>
              <a:fillRect/>
            </a:stretch>
          </p:blipFill>
          <p:spPr bwMode="auto">
            <a:xfrm>
              <a:off x="391" y="2488"/>
              <a:ext cx="1588" cy="1191"/>
            </a:xfrm>
            <a:prstGeom prst="rect">
              <a:avLst/>
            </a:prstGeom>
            <a:solidFill>
              <a:schemeClr val="bg1"/>
            </a:solidFill>
            <a:ln w="9525">
              <a:noFill/>
              <a:miter lim="800000"/>
              <a:headEnd/>
              <a:tailEnd/>
            </a:ln>
            <a:effectLst/>
          </p:spPr>
        </p:pic>
        <p:sp>
          <p:nvSpPr>
            <p:cNvPr id="33804" name="Rectangle 12"/>
            <p:cNvSpPr>
              <a:spLocks noChangeArrowheads="1"/>
            </p:cNvSpPr>
            <p:nvPr/>
          </p:nvSpPr>
          <p:spPr bwMode="auto">
            <a:xfrm>
              <a:off x="2302" y="2279"/>
              <a:ext cx="3322" cy="582"/>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Graphical solution - A triangle is drawn with </a:t>
              </a:r>
              <a:r>
                <a:rPr lang="en-US" b="1" dirty="0">
                  <a:solidFill>
                    <a:srgbClr val="FFC000"/>
                  </a:solidFill>
                </a:rPr>
                <a:t>P</a:t>
              </a:r>
              <a:r>
                <a:rPr lang="en-US" dirty="0">
                  <a:solidFill>
                    <a:srgbClr val="FFC000"/>
                  </a:solidFill>
                </a:rPr>
                <a:t> and </a:t>
              </a:r>
              <a:r>
                <a:rPr lang="en-US" b="1" dirty="0">
                  <a:solidFill>
                    <a:srgbClr val="FFC000"/>
                  </a:solidFill>
                </a:rPr>
                <a:t>Q</a:t>
              </a:r>
              <a:r>
                <a:rPr lang="en-US" dirty="0">
                  <a:solidFill>
                    <a:srgbClr val="FFC000"/>
                  </a:solidFill>
                </a:rPr>
                <a:t> head-to-tail and to scale.  The magnitude and direction of the resultant or of the third side of the triangle are measured</a:t>
              </a:r>
              <a:r>
                <a:rPr lang="en-US" dirty="0"/>
                <a:t>,</a:t>
              </a:r>
            </a:p>
          </p:txBody>
        </p:sp>
        <p:graphicFrame>
          <p:nvGraphicFramePr>
            <p:cNvPr id="33805" name="Object 13"/>
            <p:cNvGraphicFramePr>
              <a:graphicFrameLocks noChangeAspect="1"/>
            </p:cNvGraphicFramePr>
            <p:nvPr/>
          </p:nvGraphicFramePr>
          <p:xfrm>
            <a:off x="2993" y="3257"/>
            <a:ext cx="1264" cy="184"/>
          </p:xfrm>
          <a:graphic>
            <a:graphicData uri="http://schemas.openxmlformats.org/presentationml/2006/ole">
              <p:oleObj spid="_x0000_s177155" name="Equation" r:id="rId6" imgW="2006280" imgH="291960" progId="Equation.3">
                <p:embed/>
              </p:oleObj>
            </a:graphicData>
          </a:graphic>
        </p:graphicFrame>
      </p:grpSp>
      <p:sp>
        <p:nvSpPr>
          <p:cNvPr id="13" name="Rectangle 1"/>
          <p:cNvSpPr>
            <a:spLocks noGrp="1"/>
          </p:cNvSpPr>
          <p:nvPr>
            <p:ph type="title"/>
          </p:nvPr>
        </p:nvSpPr>
        <p:spPr>
          <a:xfrm>
            <a:off x="357158" y="0"/>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normAutofit/>
          </a:bodyPr>
          <a:lstStyle/>
          <a:p>
            <a:r>
              <a:rPr lang="en-US" dirty="0" smtClean="0">
                <a:solidFill>
                  <a:srgbClr val="000000"/>
                </a:solidFill>
                <a:latin typeface="Monotype Corsiva"/>
              </a:rPr>
              <a:t>Sample Problem 2.1 (Cont’d)</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 name="Slide Number Placeholder 3"/>
          <p:cNvSpPr>
            <a:spLocks noGrp="1"/>
          </p:cNvSpPr>
          <p:nvPr>
            <p:ph type="sldNum" sz="quarter" idx="10"/>
          </p:nvPr>
        </p:nvSpPr>
        <p:spPr/>
        <p:txBody>
          <a:bodyPr/>
          <a:lstStyle/>
          <a:p>
            <a:r>
              <a:rPr lang="en-US"/>
              <a:t>2 - </a:t>
            </a:r>
            <a:fld id="{72D905C8-091C-4AE0-8A46-8547185C910F}" type="slidenum">
              <a:rPr lang="en-US"/>
              <a:pPr/>
              <a:t>31</a:t>
            </a:fld>
            <a:endParaRPr lang="en-US"/>
          </a:p>
        </p:txBody>
      </p:sp>
      <p:pic>
        <p:nvPicPr>
          <p:cNvPr id="35844" name="Picture 4" descr="msotw9_temp0"/>
          <p:cNvPicPr>
            <a:picLocks noChangeAspect="1" noChangeArrowheads="1"/>
          </p:cNvPicPr>
          <p:nvPr/>
        </p:nvPicPr>
        <p:blipFill>
          <a:blip r:embed="rId3" cstate="print"/>
          <a:srcRect/>
          <a:stretch>
            <a:fillRect/>
          </a:stretch>
        </p:blipFill>
        <p:spPr bwMode="auto">
          <a:xfrm>
            <a:off x="361950" y="1079500"/>
            <a:ext cx="2824163" cy="1838325"/>
          </a:xfrm>
          <a:prstGeom prst="rect">
            <a:avLst/>
          </a:prstGeom>
          <a:solidFill>
            <a:schemeClr val="bg1"/>
          </a:solidFill>
          <a:ln w="9525">
            <a:noFill/>
            <a:miter lim="800000"/>
            <a:headEnd/>
            <a:tailEnd/>
          </a:ln>
          <a:effectLst/>
        </p:spPr>
      </p:pic>
      <p:sp>
        <p:nvSpPr>
          <p:cNvPr id="35846" name="Rectangle 6"/>
          <p:cNvSpPr>
            <a:spLocks noChangeArrowheads="1"/>
          </p:cNvSpPr>
          <p:nvPr/>
        </p:nvSpPr>
        <p:spPr bwMode="auto">
          <a:xfrm>
            <a:off x="3497263" y="947738"/>
            <a:ext cx="5646737" cy="743280"/>
          </a:xfrm>
          <a:prstGeom prst="rect">
            <a:avLst/>
          </a:prstGeom>
          <a:noFill/>
          <a:ln w="9525">
            <a:noFill/>
            <a:miter lim="800000"/>
            <a:headEnd/>
            <a:tailEnd/>
          </a:ln>
          <a:effectLst/>
        </p:spPr>
        <p:txBody>
          <a:bodyPr>
            <a:spAutoFit/>
          </a:bodyPr>
          <a:lstStyle/>
          <a:p>
            <a:pPr marL="227013" indent="-227013">
              <a:lnSpc>
                <a:spcPct val="120000"/>
              </a:lnSpc>
              <a:spcBef>
                <a:spcPct val="50000"/>
              </a:spcBef>
              <a:buFontTx/>
              <a:buChar char="•"/>
            </a:pPr>
            <a:r>
              <a:rPr lang="en-US" dirty="0">
                <a:solidFill>
                  <a:srgbClr val="FFC000"/>
                </a:solidFill>
              </a:rPr>
              <a:t>Trigonometric solution - Apply the triangle rule.</a:t>
            </a:r>
            <a:br>
              <a:rPr lang="en-US" dirty="0">
                <a:solidFill>
                  <a:srgbClr val="FFC000"/>
                </a:solidFill>
              </a:rPr>
            </a:br>
            <a:r>
              <a:rPr lang="en-US" dirty="0">
                <a:solidFill>
                  <a:srgbClr val="FFC000"/>
                </a:solidFill>
              </a:rPr>
              <a:t>From the Law of Cosines,</a:t>
            </a:r>
          </a:p>
        </p:txBody>
      </p:sp>
      <p:graphicFrame>
        <p:nvGraphicFramePr>
          <p:cNvPr id="35847" name="Object 7"/>
          <p:cNvGraphicFramePr>
            <a:graphicFrameLocks noChangeAspect="1"/>
          </p:cNvGraphicFramePr>
          <p:nvPr/>
        </p:nvGraphicFramePr>
        <p:xfrm>
          <a:off x="3944938" y="1757363"/>
          <a:ext cx="4800600" cy="762000"/>
        </p:xfrm>
        <a:graphic>
          <a:graphicData uri="http://schemas.openxmlformats.org/presentationml/2006/ole">
            <p:oleObj spid="_x0000_s178178" name="Equation" r:id="rId4" imgW="4800600" imgH="761760" progId="Equation.3">
              <p:embed/>
            </p:oleObj>
          </a:graphicData>
        </a:graphic>
      </p:graphicFrame>
      <p:graphicFrame>
        <p:nvGraphicFramePr>
          <p:cNvPr id="35848" name="Object 8"/>
          <p:cNvGraphicFramePr>
            <a:graphicFrameLocks noChangeAspect="1"/>
          </p:cNvGraphicFramePr>
          <p:nvPr/>
        </p:nvGraphicFramePr>
        <p:xfrm>
          <a:off x="3921125" y="3616325"/>
          <a:ext cx="2438400" cy="2425700"/>
        </p:xfrm>
        <a:graphic>
          <a:graphicData uri="http://schemas.openxmlformats.org/presentationml/2006/ole">
            <p:oleObj spid="_x0000_s178179" name="Equation" r:id="rId5" imgW="2438280" imgH="2425680" progId="Equation.3">
              <p:embed/>
            </p:oleObj>
          </a:graphicData>
        </a:graphic>
      </p:graphicFrame>
      <p:graphicFrame>
        <p:nvGraphicFramePr>
          <p:cNvPr id="35849" name="Object 9"/>
          <p:cNvGraphicFramePr>
            <a:graphicFrameLocks noChangeAspect="1"/>
          </p:cNvGraphicFramePr>
          <p:nvPr/>
        </p:nvGraphicFramePr>
        <p:xfrm>
          <a:off x="4113213" y="2727325"/>
          <a:ext cx="1231900" cy="241300"/>
        </p:xfrm>
        <a:graphic>
          <a:graphicData uri="http://schemas.openxmlformats.org/presentationml/2006/ole">
            <p:oleObj spid="_x0000_s178180" name="Equation" r:id="rId6" imgW="1231560" imgH="241200" progId="Equation.3">
              <p:embed/>
            </p:oleObj>
          </a:graphicData>
        </a:graphic>
      </p:graphicFrame>
      <p:sp>
        <p:nvSpPr>
          <p:cNvPr id="35850" name="Text Box 10"/>
          <p:cNvSpPr txBox="1">
            <a:spLocks noChangeArrowheads="1"/>
          </p:cNvSpPr>
          <p:nvPr/>
        </p:nvSpPr>
        <p:spPr bwMode="auto">
          <a:xfrm>
            <a:off x="3716338" y="3146425"/>
            <a:ext cx="4537075" cy="369332"/>
          </a:xfrm>
          <a:prstGeom prst="rect">
            <a:avLst/>
          </a:prstGeom>
          <a:noFill/>
          <a:ln w="9525">
            <a:noFill/>
            <a:miter lim="800000"/>
            <a:headEnd/>
            <a:tailEnd/>
          </a:ln>
          <a:effectLst/>
        </p:spPr>
        <p:txBody>
          <a:bodyPr>
            <a:spAutoFit/>
          </a:bodyPr>
          <a:lstStyle/>
          <a:p>
            <a:pPr>
              <a:spcBef>
                <a:spcPct val="50000"/>
              </a:spcBef>
            </a:pPr>
            <a:r>
              <a:rPr lang="en-US" dirty="0">
                <a:solidFill>
                  <a:srgbClr val="FFC000"/>
                </a:solidFill>
              </a:rPr>
              <a:t>From the Law of </a:t>
            </a:r>
            <a:r>
              <a:rPr lang="en-US" dirty="0" err="1">
                <a:solidFill>
                  <a:srgbClr val="FFC000"/>
                </a:solidFill>
              </a:rPr>
              <a:t>Sines</a:t>
            </a:r>
            <a:r>
              <a:rPr lang="en-US" dirty="0">
                <a:solidFill>
                  <a:srgbClr val="FFC000"/>
                </a:solidFill>
              </a:rPr>
              <a:t>,</a:t>
            </a:r>
          </a:p>
        </p:txBody>
      </p:sp>
      <p:graphicFrame>
        <p:nvGraphicFramePr>
          <p:cNvPr id="35851" name="Object 11"/>
          <p:cNvGraphicFramePr>
            <a:graphicFrameLocks noChangeAspect="1"/>
          </p:cNvGraphicFramePr>
          <p:nvPr/>
        </p:nvGraphicFramePr>
        <p:xfrm>
          <a:off x="4279900" y="6146800"/>
          <a:ext cx="1130300" cy="241300"/>
        </p:xfrm>
        <a:graphic>
          <a:graphicData uri="http://schemas.openxmlformats.org/presentationml/2006/ole">
            <p:oleObj spid="_x0000_s178181" name="Equation" r:id="rId7" imgW="1130040" imgH="241200" progId="Equation.3">
              <p:embed/>
            </p:oleObj>
          </a:graphicData>
        </a:graphic>
      </p:graphicFrame>
      <p:sp>
        <p:nvSpPr>
          <p:cNvPr id="12" name="Rectangle 1"/>
          <p:cNvSpPr>
            <a:spLocks noGrp="1"/>
          </p:cNvSpPr>
          <p:nvPr>
            <p:ph type="title"/>
          </p:nvPr>
        </p:nvSpPr>
        <p:spPr>
          <a:xfrm>
            <a:off x="357158" y="0"/>
            <a:ext cx="8229600" cy="92867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normAutofit/>
          </a:bodyPr>
          <a:lstStyle/>
          <a:p>
            <a:r>
              <a:rPr lang="en-US" dirty="0" smtClean="0">
                <a:solidFill>
                  <a:srgbClr val="000000"/>
                </a:solidFill>
                <a:latin typeface="Monotype Corsiva"/>
              </a:rPr>
              <a:t>Sample Problem 2.1 (Cont’d)</a:t>
            </a:r>
          </a:p>
        </p:txBody>
      </p:sp>
    </p:spTree>
  </p:cSld>
  <p:clrMapOvr>
    <a:masterClrMapping/>
  </p:clrMapOvr>
  <p:transition>
    <p:wipe dir="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 name="Slide Number Placeholder 3"/>
          <p:cNvSpPr>
            <a:spLocks noGrp="1"/>
          </p:cNvSpPr>
          <p:nvPr>
            <p:ph type="sldNum" sz="quarter" idx="10"/>
          </p:nvPr>
        </p:nvSpPr>
        <p:spPr/>
        <p:txBody>
          <a:bodyPr/>
          <a:lstStyle/>
          <a:p>
            <a:r>
              <a:rPr lang="en-US"/>
              <a:t>2 - </a:t>
            </a:r>
            <a:fld id="{BC4D5B5F-38BD-4BE9-9EF8-26D241214DA9}" type="slidenum">
              <a:rPr lang="en-US"/>
              <a:pPr/>
              <a:t>32</a:t>
            </a:fld>
            <a:endParaRPr lang="en-US"/>
          </a:p>
        </p:txBody>
      </p:sp>
      <p:pic>
        <p:nvPicPr>
          <p:cNvPr id="16388" name="Picture 4" descr="msotw9_temp0"/>
          <p:cNvPicPr>
            <a:picLocks noChangeAspect="1" noChangeArrowheads="1"/>
          </p:cNvPicPr>
          <p:nvPr/>
        </p:nvPicPr>
        <p:blipFill>
          <a:blip r:embed="rId2" cstate="print"/>
          <a:srcRect/>
          <a:stretch>
            <a:fillRect/>
          </a:stretch>
        </p:blipFill>
        <p:spPr bwMode="auto">
          <a:xfrm>
            <a:off x="582613" y="1031875"/>
            <a:ext cx="3076575" cy="1990725"/>
          </a:xfrm>
          <a:prstGeom prst="rect">
            <a:avLst/>
          </a:prstGeom>
          <a:solidFill>
            <a:schemeClr val="bg1"/>
          </a:solidFill>
          <a:ln w="9525">
            <a:noFill/>
            <a:miter lim="800000"/>
            <a:headEnd/>
            <a:tailEnd/>
          </a:ln>
          <a:effectLst/>
        </p:spPr>
      </p:pic>
      <p:sp>
        <p:nvSpPr>
          <p:cNvPr id="16389" name="Text Box 5"/>
          <p:cNvSpPr txBox="1">
            <a:spLocks noChangeArrowheads="1"/>
          </p:cNvSpPr>
          <p:nvPr/>
        </p:nvSpPr>
        <p:spPr bwMode="auto">
          <a:xfrm>
            <a:off x="284163" y="4940300"/>
            <a:ext cx="3954462" cy="1338828"/>
          </a:xfrm>
          <a:prstGeom prst="rect">
            <a:avLst/>
          </a:prstGeom>
          <a:noFill/>
          <a:ln w="9525">
            <a:noFill/>
            <a:miter lim="800000"/>
            <a:headEnd/>
            <a:tailEnd/>
          </a:ln>
          <a:effectLst/>
        </p:spPr>
        <p:txBody>
          <a:bodyPr>
            <a:spAutoFit/>
          </a:bodyPr>
          <a:lstStyle/>
          <a:p>
            <a:pPr marL="346075" indent="-346075">
              <a:spcBef>
                <a:spcPct val="50000"/>
              </a:spcBef>
              <a:buFontTx/>
              <a:buAutoNum type="alphaLcParenR"/>
            </a:pPr>
            <a:r>
              <a:rPr lang="en-US" dirty="0">
                <a:solidFill>
                  <a:srgbClr val="FFC000"/>
                </a:solidFill>
              </a:rPr>
              <a:t>the tension in each of the ropes for </a:t>
            </a:r>
            <a:r>
              <a:rPr lang="en-US" dirty="0">
                <a:solidFill>
                  <a:srgbClr val="FFC000"/>
                </a:solidFill>
                <a:latin typeface="Symbol" pitchFamily="18" charset="2"/>
              </a:rPr>
              <a:t>a</a:t>
            </a:r>
            <a:r>
              <a:rPr lang="en-US" dirty="0">
                <a:solidFill>
                  <a:srgbClr val="FFC000"/>
                </a:solidFill>
              </a:rPr>
              <a:t> = 45</a:t>
            </a:r>
            <a:r>
              <a:rPr lang="en-US" baseline="30000" dirty="0">
                <a:solidFill>
                  <a:srgbClr val="FFC000"/>
                </a:solidFill>
              </a:rPr>
              <a:t>o</a:t>
            </a:r>
            <a:r>
              <a:rPr lang="en-US" dirty="0">
                <a:solidFill>
                  <a:srgbClr val="FFC000"/>
                </a:solidFill>
              </a:rPr>
              <a:t>, </a:t>
            </a:r>
          </a:p>
          <a:p>
            <a:pPr marL="346075" indent="-346075">
              <a:spcBef>
                <a:spcPct val="50000"/>
              </a:spcBef>
              <a:buFontTx/>
              <a:buAutoNum type="alphaLcParenR"/>
            </a:pPr>
            <a:r>
              <a:rPr lang="en-US" dirty="0">
                <a:solidFill>
                  <a:srgbClr val="FFC000"/>
                </a:solidFill>
              </a:rPr>
              <a:t>the value of </a:t>
            </a:r>
            <a:r>
              <a:rPr lang="en-US" dirty="0">
                <a:solidFill>
                  <a:srgbClr val="FFC000"/>
                </a:solidFill>
                <a:latin typeface="Symbol" pitchFamily="18" charset="2"/>
              </a:rPr>
              <a:t>a</a:t>
            </a:r>
            <a:r>
              <a:rPr lang="en-US" dirty="0">
                <a:solidFill>
                  <a:srgbClr val="FFC000"/>
                </a:solidFill>
              </a:rPr>
              <a:t> for which the tension in rope 2 is a minimum.</a:t>
            </a:r>
          </a:p>
        </p:txBody>
      </p:sp>
      <p:sp>
        <p:nvSpPr>
          <p:cNvPr id="16390" name="Rectangle 6"/>
          <p:cNvSpPr>
            <a:spLocks noChangeArrowheads="1"/>
          </p:cNvSpPr>
          <p:nvPr/>
        </p:nvSpPr>
        <p:spPr bwMode="auto">
          <a:xfrm>
            <a:off x="358775" y="3114675"/>
            <a:ext cx="3730625" cy="1200329"/>
          </a:xfrm>
          <a:prstGeom prst="rect">
            <a:avLst/>
          </a:prstGeom>
          <a:noFill/>
          <a:ln w="9525">
            <a:noFill/>
            <a:miter lim="800000"/>
            <a:headEnd/>
            <a:tailEnd/>
          </a:ln>
          <a:effectLst/>
        </p:spPr>
        <p:txBody>
          <a:bodyPr>
            <a:spAutoFit/>
          </a:bodyPr>
          <a:lstStyle/>
          <a:p>
            <a:pPr>
              <a:spcBef>
                <a:spcPct val="50000"/>
              </a:spcBef>
            </a:pPr>
            <a:r>
              <a:rPr lang="en-US" dirty="0">
                <a:solidFill>
                  <a:srgbClr val="FFC000"/>
                </a:solidFill>
              </a:rPr>
              <a:t>A barge is pulled by two tugboats.  If the resultant of the forces exerted by the tugboats is 5000 N  directed along the axis of the barge, determine</a:t>
            </a:r>
          </a:p>
        </p:txBody>
      </p:sp>
      <p:sp>
        <p:nvSpPr>
          <p:cNvPr id="16391" name="Text Box 7"/>
          <p:cNvSpPr txBox="1">
            <a:spLocks noChangeArrowheads="1"/>
          </p:cNvSpPr>
          <p:nvPr/>
        </p:nvSpPr>
        <p:spPr bwMode="auto">
          <a:xfrm>
            <a:off x="4106863" y="950913"/>
            <a:ext cx="5035550" cy="1837426"/>
          </a:xfrm>
          <a:prstGeom prst="rect">
            <a:avLst/>
          </a:prstGeom>
          <a:noFill/>
          <a:ln w="9525">
            <a:noFill/>
            <a:miter lim="800000"/>
            <a:headEnd/>
            <a:tailEnd/>
          </a:ln>
          <a:effectLst/>
        </p:spPr>
        <p:txBody>
          <a:bodyPr>
            <a:spAutoFit/>
          </a:bodyPr>
          <a:lstStyle/>
          <a:p>
            <a:pPr marL="227013" indent="-227013">
              <a:spcBef>
                <a:spcPct val="30000"/>
              </a:spcBef>
            </a:pPr>
            <a:r>
              <a:rPr lang="en-US" dirty="0">
                <a:solidFill>
                  <a:srgbClr val="FFC000"/>
                </a:solidFill>
              </a:rPr>
              <a:t>SOLUTION:</a:t>
            </a:r>
          </a:p>
          <a:p>
            <a:pPr marL="227013" indent="-227013">
              <a:spcBef>
                <a:spcPct val="30000"/>
              </a:spcBef>
              <a:buFontTx/>
              <a:buChar char="•"/>
            </a:pPr>
            <a:r>
              <a:rPr lang="en-US" dirty="0">
                <a:solidFill>
                  <a:srgbClr val="FFC000"/>
                </a:solidFill>
              </a:rPr>
              <a:t>Find a graphical solution by applying the Parallelogram Rule for vector addition.  The parallelogram has sides in the directions of the two ropes and a diagonal in the direction of the barge axis and length proportional to 5000 N.</a:t>
            </a:r>
          </a:p>
        </p:txBody>
      </p:sp>
      <p:sp>
        <p:nvSpPr>
          <p:cNvPr id="16392" name="Rectangle 8"/>
          <p:cNvSpPr>
            <a:spLocks noChangeArrowheads="1"/>
          </p:cNvSpPr>
          <p:nvPr/>
        </p:nvSpPr>
        <p:spPr bwMode="auto">
          <a:xfrm>
            <a:off x="4106863" y="5324475"/>
            <a:ext cx="5037137" cy="923330"/>
          </a:xfrm>
          <a:prstGeom prst="rect">
            <a:avLst/>
          </a:prstGeom>
          <a:noFill/>
          <a:ln w="9525">
            <a:noFill/>
            <a:miter lim="800000"/>
            <a:headEnd/>
            <a:tailEnd/>
          </a:ln>
          <a:effectLst/>
        </p:spPr>
        <p:txBody>
          <a:bodyPr>
            <a:spAutoFit/>
          </a:bodyPr>
          <a:lstStyle/>
          <a:p>
            <a:pPr marL="227013" indent="-227013">
              <a:spcBef>
                <a:spcPct val="30000"/>
              </a:spcBef>
              <a:buFontTx/>
              <a:buChar char="•"/>
            </a:pPr>
            <a:r>
              <a:rPr lang="en-US" dirty="0">
                <a:solidFill>
                  <a:srgbClr val="FFC000"/>
                </a:solidFill>
              </a:rPr>
              <a:t>The angle for minimum tension in rope 2 is determined by applying the Triangle Rule and observing the effect of variations in </a:t>
            </a:r>
            <a:r>
              <a:rPr lang="en-US" dirty="0">
                <a:solidFill>
                  <a:srgbClr val="FFC000"/>
                </a:solidFill>
                <a:latin typeface="Symbol" pitchFamily="18" charset="2"/>
              </a:rPr>
              <a:t>a</a:t>
            </a:r>
            <a:r>
              <a:rPr lang="en-US" dirty="0">
                <a:solidFill>
                  <a:srgbClr val="FFC000"/>
                </a:solidFill>
              </a:rPr>
              <a:t>.</a:t>
            </a:r>
          </a:p>
        </p:txBody>
      </p:sp>
      <p:sp>
        <p:nvSpPr>
          <p:cNvPr id="16393" name="Text Box 9"/>
          <p:cNvSpPr txBox="1">
            <a:spLocks noChangeArrowheads="1"/>
          </p:cNvSpPr>
          <p:nvPr/>
        </p:nvSpPr>
        <p:spPr bwMode="auto">
          <a:xfrm>
            <a:off x="4106863" y="3335338"/>
            <a:ext cx="4883150" cy="1477328"/>
          </a:xfrm>
          <a:prstGeom prst="rect">
            <a:avLst/>
          </a:prstGeom>
          <a:noFill/>
          <a:ln w="9525">
            <a:noFill/>
            <a:miter lim="800000"/>
            <a:headEnd/>
            <a:tailEnd/>
          </a:ln>
          <a:effectLst/>
        </p:spPr>
        <p:txBody>
          <a:bodyPr>
            <a:spAutoFit/>
          </a:bodyPr>
          <a:lstStyle/>
          <a:p>
            <a:pPr marL="227013" indent="-227013">
              <a:spcBef>
                <a:spcPct val="30000"/>
              </a:spcBef>
              <a:buFontTx/>
              <a:buChar char="•"/>
            </a:pPr>
            <a:r>
              <a:rPr lang="en-US" dirty="0">
                <a:solidFill>
                  <a:srgbClr val="FFC000"/>
                </a:solidFill>
              </a:rPr>
              <a:t>Find a trigonometric solution by applying the Triangle Rule for vector addition.  With the magnitude and direction of the resultant known and the directions of the other two sides parallel to the ropes given, apply the Law of </a:t>
            </a:r>
            <a:r>
              <a:rPr lang="en-US" dirty="0" err="1">
                <a:solidFill>
                  <a:srgbClr val="FFC000"/>
                </a:solidFill>
              </a:rPr>
              <a:t>Sines</a:t>
            </a:r>
            <a:r>
              <a:rPr lang="en-US" dirty="0">
                <a:solidFill>
                  <a:srgbClr val="FFC000"/>
                </a:solidFill>
              </a:rPr>
              <a:t> to find the rope tensions.</a:t>
            </a:r>
          </a:p>
        </p:txBody>
      </p:sp>
      <p:sp>
        <p:nvSpPr>
          <p:cNvPr id="11" name="Rectangle 1"/>
          <p:cNvSpPr>
            <a:spLocks noGrp="1"/>
          </p:cNvSpPr>
          <p:nvPr>
            <p:ph type="title"/>
          </p:nvPr>
        </p:nvSpPr>
        <p:spPr>
          <a:xfrm>
            <a:off x="357158" y="0"/>
            <a:ext cx="8229600" cy="92867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normAutofit/>
          </a:bodyPr>
          <a:lstStyle/>
          <a:p>
            <a:r>
              <a:rPr lang="en-US" dirty="0" smtClean="0">
                <a:solidFill>
                  <a:srgbClr val="000000"/>
                </a:solidFill>
                <a:latin typeface="Monotype Corsiva"/>
              </a:rPr>
              <a:t>Sample Problem 2.2</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639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639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639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1" grpId="0" autoUpdateAnimBg="0"/>
      <p:bldP spid="16392" grpId="0" autoUpdateAnimBg="0"/>
      <p:bldP spid="16393"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1" name="Slide Number Placeholder 3"/>
          <p:cNvSpPr>
            <a:spLocks noGrp="1"/>
          </p:cNvSpPr>
          <p:nvPr>
            <p:ph type="sldNum" sz="quarter" idx="10"/>
          </p:nvPr>
        </p:nvSpPr>
        <p:spPr/>
        <p:txBody>
          <a:bodyPr/>
          <a:lstStyle/>
          <a:p>
            <a:r>
              <a:rPr lang="en-US"/>
              <a:t>2 - </a:t>
            </a:r>
            <a:fld id="{E30F664B-98FE-4082-A74A-86EB42A979F0}" type="slidenum">
              <a:rPr lang="en-US"/>
              <a:pPr/>
              <a:t>33</a:t>
            </a:fld>
            <a:endParaRPr lang="en-US"/>
          </a:p>
        </p:txBody>
      </p:sp>
      <p:pic>
        <p:nvPicPr>
          <p:cNvPr id="21507" name="Picture 3" descr="msotw9_temp0"/>
          <p:cNvPicPr>
            <a:picLocks noChangeAspect="1" noChangeArrowheads="1"/>
          </p:cNvPicPr>
          <p:nvPr/>
        </p:nvPicPr>
        <p:blipFill>
          <a:blip r:embed="rId3" cstate="print"/>
          <a:srcRect/>
          <a:stretch>
            <a:fillRect/>
          </a:stretch>
        </p:blipFill>
        <p:spPr bwMode="auto">
          <a:xfrm>
            <a:off x="642938" y="1020763"/>
            <a:ext cx="2640012" cy="1708150"/>
          </a:xfrm>
          <a:prstGeom prst="rect">
            <a:avLst/>
          </a:prstGeom>
          <a:noFill/>
          <a:ln w="9525">
            <a:noFill/>
            <a:miter lim="800000"/>
            <a:headEnd/>
            <a:tailEnd/>
          </a:ln>
          <a:effectLst/>
        </p:spPr>
      </p:pic>
      <p:sp>
        <p:nvSpPr>
          <p:cNvPr id="21510" name="Text Box 6"/>
          <p:cNvSpPr txBox="1">
            <a:spLocks noChangeArrowheads="1"/>
          </p:cNvSpPr>
          <p:nvPr/>
        </p:nvSpPr>
        <p:spPr bwMode="auto">
          <a:xfrm>
            <a:off x="3930650" y="2255838"/>
            <a:ext cx="4773613" cy="923330"/>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Graphical solution - Parallelogram Rule with known resultant direction and magnitude, known directions for sides.</a:t>
            </a:r>
          </a:p>
        </p:txBody>
      </p:sp>
      <p:graphicFrame>
        <p:nvGraphicFramePr>
          <p:cNvPr id="21511" name="Object 7"/>
          <p:cNvGraphicFramePr>
            <a:graphicFrameLocks noChangeAspect="1"/>
          </p:cNvGraphicFramePr>
          <p:nvPr/>
        </p:nvGraphicFramePr>
        <p:xfrm>
          <a:off x="4622800" y="3352800"/>
          <a:ext cx="2679700" cy="317500"/>
        </p:xfrm>
        <a:graphic>
          <a:graphicData uri="http://schemas.openxmlformats.org/presentationml/2006/ole">
            <p:oleObj spid="_x0000_s179202" name="Equation" r:id="rId4" imgW="2679480" imgH="317160" progId="Equation.3">
              <p:embed/>
            </p:oleObj>
          </a:graphicData>
        </a:graphic>
      </p:graphicFrame>
      <p:sp>
        <p:nvSpPr>
          <p:cNvPr id="21512" name="Text Box 8"/>
          <p:cNvSpPr txBox="1">
            <a:spLocks noChangeArrowheads="1"/>
          </p:cNvSpPr>
          <p:nvPr/>
        </p:nvSpPr>
        <p:spPr bwMode="auto">
          <a:xfrm>
            <a:off x="3941763" y="4144963"/>
            <a:ext cx="4679950" cy="646331"/>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Trigonometric solution -  Triangle Rule with Law of </a:t>
            </a:r>
            <a:r>
              <a:rPr lang="en-US" dirty="0" err="1">
                <a:solidFill>
                  <a:srgbClr val="FFC000"/>
                </a:solidFill>
              </a:rPr>
              <a:t>Sines</a:t>
            </a:r>
            <a:endParaRPr lang="en-US" dirty="0">
              <a:solidFill>
                <a:srgbClr val="FFC000"/>
              </a:solidFill>
            </a:endParaRPr>
          </a:p>
        </p:txBody>
      </p:sp>
      <p:graphicFrame>
        <p:nvGraphicFramePr>
          <p:cNvPr id="21513" name="Object 9"/>
          <p:cNvGraphicFramePr>
            <a:graphicFrameLocks noChangeAspect="1"/>
          </p:cNvGraphicFramePr>
          <p:nvPr/>
        </p:nvGraphicFramePr>
        <p:xfrm>
          <a:off x="4538663" y="4905375"/>
          <a:ext cx="2755900" cy="609600"/>
        </p:xfrm>
        <a:graphic>
          <a:graphicData uri="http://schemas.openxmlformats.org/presentationml/2006/ole">
            <p:oleObj spid="_x0000_s179203" name="Equation" r:id="rId5" imgW="2755800" imgH="609480" progId="Equation.3">
              <p:embed/>
            </p:oleObj>
          </a:graphicData>
        </a:graphic>
      </p:graphicFrame>
      <p:graphicFrame>
        <p:nvGraphicFramePr>
          <p:cNvPr id="21514" name="Object 10"/>
          <p:cNvGraphicFramePr>
            <a:graphicFrameLocks noChangeAspect="1"/>
          </p:cNvGraphicFramePr>
          <p:nvPr/>
        </p:nvGraphicFramePr>
        <p:xfrm>
          <a:off x="4633913" y="5788025"/>
          <a:ext cx="2679700" cy="317500"/>
        </p:xfrm>
        <a:graphic>
          <a:graphicData uri="http://schemas.openxmlformats.org/presentationml/2006/ole">
            <p:oleObj spid="_x0000_s179204" name="Equation" r:id="rId6" imgW="2679480" imgH="317160" progId="Equation.3">
              <p:embed/>
            </p:oleObj>
          </a:graphicData>
        </a:graphic>
      </p:graphicFrame>
      <p:pic>
        <p:nvPicPr>
          <p:cNvPr id="21517" name="Picture 13" descr="13"/>
          <p:cNvPicPr>
            <a:picLocks noChangeAspect="1" noChangeArrowheads="1"/>
          </p:cNvPicPr>
          <p:nvPr/>
        </p:nvPicPr>
        <p:blipFill>
          <a:blip r:embed="rId7" cstate="print"/>
          <a:srcRect/>
          <a:stretch>
            <a:fillRect/>
          </a:stretch>
        </p:blipFill>
        <p:spPr bwMode="auto">
          <a:xfrm>
            <a:off x="715963" y="2857500"/>
            <a:ext cx="2547937" cy="1804988"/>
          </a:xfrm>
          <a:prstGeom prst="rect">
            <a:avLst/>
          </a:prstGeom>
          <a:noFill/>
        </p:spPr>
      </p:pic>
      <p:pic>
        <p:nvPicPr>
          <p:cNvPr id="21518" name="Picture 14" descr="13 A"/>
          <p:cNvPicPr>
            <a:picLocks noChangeAspect="1" noChangeArrowheads="1"/>
          </p:cNvPicPr>
          <p:nvPr/>
        </p:nvPicPr>
        <p:blipFill>
          <a:blip r:embed="rId8" cstate="print"/>
          <a:srcRect/>
          <a:stretch>
            <a:fillRect/>
          </a:stretch>
        </p:blipFill>
        <p:spPr bwMode="auto">
          <a:xfrm>
            <a:off x="682625" y="4979988"/>
            <a:ext cx="2627313" cy="1292225"/>
          </a:xfrm>
          <a:prstGeom prst="rect">
            <a:avLst/>
          </a:prstGeom>
          <a:noFill/>
        </p:spPr>
      </p:pic>
      <p:sp>
        <p:nvSpPr>
          <p:cNvPr id="13" name="Rectangle 1"/>
          <p:cNvSpPr>
            <a:spLocks noGrp="1"/>
          </p:cNvSpPr>
          <p:nvPr>
            <p:ph type="title"/>
          </p:nvPr>
        </p:nvSpPr>
        <p:spPr>
          <a:xfrm>
            <a:off x="357158" y="0"/>
            <a:ext cx="8229600" cy="92867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normAutofit/>
          </a:bodyPr>
          <a:lstStyle/>
          <a:p>
            <a:r>
              <a:rPr lang="en-US" dirty="0" smtClean="0">
                <a:solidFill>
                  <a:srgbClr val="000000"/>
                </a:solidFill>
                <a:latin typeface="Monotype Corsiva"/>
              </a:rPr>
              <a:t>Sample Problem 2.2 (Cont’d)</a:t>
            </a:r>
          </a:p>
        </p:txBody>
      </p:sp>
      <p:pic>
        <p:nvPicPr>
          <p:cNvPr id="12" name="Picture 3" descr="msotw9_temp0"/>
          <p:cNvPicPr>
            <a:picLocks noChangeAspect="1" noChangeArrowheads="1"/>
          </p:cNvPicPr>
          <p:nvPr/>
        </p:nvPicPr>
        <p:blipFill>
          <a:blip r:embed="rId3" cstate="print"/>
          <a:srcRect/>
          <a:stretch>
            <a:fillRect/>
          </a:stretch>
        </p:blipFill>
        <p:spPr bwMode="auto">
          <a:xfrm>
            <a:off x="643881" y="981943"/>
            <a:ext cx="2640012" cy="1708150"/>
          </a:xfrm>
          <a:prstGeom prst="rect">
            <a:avLst/>
          </a:prstGeom>
          <a:solidFill>
            <a:schemeClr val="bg1"/>
          </a:solidFill>
          <a:ln w="9525">
            <a:noFill/>
            <a:miter lim="800000"/>
            <a:headEnd/>
            <a:tailEnd/>
          </a:ln>
          <a:effectLst/>
        </p:spPr>
      </p:pic>
      <p:pic>
        <p:nvPicPr>
          <p:cNvPr id="14" name="Picture 13" descr="13"/>
          <p:cNvPicPr>
            <a:picLocks noChangeAspect="1" noChangeArrowheads="1"/>
          </p:cNvPicPr>
          <p:nvPr/>
        </p:nvPicPr>
        <p:blipFill>
          <a:blip r:embed="rId7" cstate="print"/>
          <a:srcRect/>
          <a:stretch>
            <a:fillRect/>
          </a:stretch>
        </p:blipFill>
        <p:spPr bwMode="auto">
          <a:xfrm>
            <a:off x="716906" y="2818680"/>
            <a:ext cx="2547937" cy="1804988"/>
          </a:xfrm>
          <a:prstGeom prst="rect">
            <a:avLst/>
          </a:prstGeom>
          <a:solidFill>
            <a:schemeClr val="bg1"/>
          </a:solidFill>
        </p:spPr>
      </p:pic>
      <p:pic>
        <p:nvPicPr>
          <p:cNvPr id="15" name="Picture 14" descr="13 A"/>
          <p:cNvPicPr>
            <a:picLocks noChangeAspect="1" noChangeArrowheads="1"/>
          </p:cNvPicPr>
          <p:nvPr/>
        </p:nvPicPr>
        <p:blipFill>
          <a:blip r:embed="rId8" cstate="print"/>
          <a:srcRect/>
          <a:stretch>
            <a:fillRect/>
          </a:stretch>
        </p:blipFill>
        <p:spPr bwMode="auto">
          <a:xfrm>
            <a:off x="683568" y="4941168"/>
            <a:ext cx="2627313" cy="1292225"/>
          </a:xfrm>
          <a:prstGeom prst="rect">
            <a:avLst/>
          </a:prstGeom>
          <a:solidFill>
            <a:schemeClr val="bg1"/>
          </a:solidFill>
        </p:spPr>
      </p:pic>
    </p:spTree>
  </p:cSld>
  <p:clrMapOvr>
    <a:masterClrMapping/>
  </p:clrMapOvr>
  <p:transition>
    <p:wipe di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4" name="Slide Number Placeholder 3"/>
          <p:cNvSpPr>
            <a:spLocks noGrp="1"/>
          </p:cNvSpPr>
          <p:nvPr>
            <p:ph type="sldNum" sz="quarter" idx="10"/>
          </p:nvPr>
        </p:nvSpPr>
        <p:spPr/>
        <p:txBody>
          <a:bodyPr/>
          <a:lstStyle/>
          <a:p>
            <a:r>
              <a:rPr lang="en-US"/>
              <a:t>2 - </a:t>
            </a:r>
            <a:fld id="{99A6AF15-FADF-41A5-9C56-EC2919866790}" type="slidenum">
              <a:rPr lang="en-US"/>
              <a:pPr/>
              <a:t>34</a:t>
            </a:fld>
            <a:endParaRPr lang="en-US"/>
          </a:p>
        </p:txBody>
      </p:sp>
      <p:pic>
        <p:nvPicPr>
          <p:cNvPr id="22531" name="Picture 3" descr="msotw9_temp0"/>
          <p:cNvPicPr>
            <a:picLocks noChangeAspect="1" noChangeArrowheads="1"/>
          </p:cNvPicPr>
          <p:nvPr/>
        </p:nvPicPr>
        <p:blipFill>
          <a:blip r:embed="rId3" cstate="print"/>
          <a:srcRect/>
          <a:stretch>
            <a:fillRect/>
          </a:stretch>
        </p:blipFill>
        <p:spPr bwMode="auto">
          <a:xfrm>
            <a:off x="539552" y="1052736"/>
            <a:ext cx="2339975" cy="1514475"/>
          </a:xfrm>
          <a:prstGeom prst="rect">
            <a:avLst/>
          </a:prstGeom>
          <a:noFill/>
          <a:ln w="9525">
            <a:noFill/>
            <a:miter lim="800000"/>
            <a:headEnd/>
            <a:tailEnd/>
          </a:ln>
          <a:effectLst/>
        </p:spPr>
      </p:pic>
      <p:sp>
        <p:nvSpPr>
          <p:cNvPr id="22534" name="Rectangle 6"/>
          <p:cNvSpPr>
            <a:spLocks noChangeArrowheads="1"/>
          </p:cNvSpPr>
          <p:nvPr/>
        </p:nvSpPr>
        <p:spPr bwMode="auto">
          <a:xfrm>
            <a:off x="3870325" y="1084263"/>
            <a:ext cx="5037138" cy="923330"/>
          </a:xfrm>
          <a:prstGeom prst="rect">
            <a:avLst/>
          </a:prstGeom>
          <a:noFill/>
          <a:ln w="9525">
            <a:noFill/>
            <a:miter lim="800000"/>
            <a:headEnd/>
            <a:tailEnd/>
          </a:ln>
          <a:effectLst/>
        </p:spPr>
        <p:txBody>
          <a:bodyPr>
            <a:spAutoFit/>
          </a:bodyPr>
          <a:lstStyle/>
          <a:p>
            <a:pPr marL="227013" indent="-227013">
              <a:spcBef>
                <a:spcPct val="30000"/>
              </a:spcBef>
              <a:buFontTx/>
              <a:buChar char="•"/>
            </a:pPr>
            <a:r>
              <a:rPr lang="en-US" dirty="0">
                <a:solidFill>
                  <a:srgbClr val="FFC000"/>
                </a:solidFill>
              </a:rPr>
              <a:t>The angle for minimum tension in rope 2 is determined by applying the Triangle Rule and observing the effect of variations in </a:t>
            </a:r>
            <a:r>
              <a:rPr lang="en-US" dirty="0">
                <a:solidFill>
                  <a:srgbClr val="FFC000"/>
                </a:solidFill>
                <a:latin typeface="Symbol" pitchFamily="18" charset="2"/>
              </a:rPr>
              <a:t>a</a:t>
            </a:r>
            <a:r>
              <a:rPr lang="en-US" dirty="0">
                <a:solidFill>
                  <a:srgbClr val="FFC000"/>
                </a:solidFill>
              </a:rPr>
              <a:t>.</a:t>
            </a:r>
          </a:p>
        </p:txBody>
      </p:sp>
      <p:sp>
        <p:nvSpPr>
          <p:cNvPr id="22535" name="Rectangle 7"/>
          <p:cNvSpPr>
            <a:spLocks noChangeArrowheads="1"/>
          </p:cNvSpPr>
          <p:nvPr/>
        </p:nvSpPr>
        <p:spPr bwMode="auto">
          <a:xfrm>
            <a:off x="3854450" y="2435225"/>
            <a:ext cx="5143500" cy="646331"/>
          </a:xfrm>
          <a:prstGeom prst="rect">
            <a:avLst/>
          </a:prstGeom>
          <a:noFill/>
          <a:ln w="9525">
            <a:noFill/>
            <a:miter lim="800000"/>
            <a:headEnd/>
            <a:tailEnd/>
          </a:ln>
          <a:effectLst/>
        </p:spPr>
        <p:txBody>
          <a:bodyPr>
            <a:spAutoFit/>
          </a:bodyPr>
          <a:lstStyle/>
          <a:p>
            <a:pPr marL="227013" indent="-227013">
              <a:spcBef>
                <a:spcPct val="30000"/>
              </a:spcBef>
              <a:buFontTx/>
              <a:buChar char="•"/>
            </a:pPr>
            <a:r>
              <a:rPr lang="en-US" dirty="0">
                <a:solidFill>
                  <a:srgbClr val="FFC000"/>
                </a:solidFill>
              </a:rPr>
              <a:t>The minimum tension in rope 2 occurs when </a:t>
            </a:r>
            <a:r>
              <a:rPr lang="en-US" b="1" dirty="0">
                <a:solidFill>
                  <a:srgbClr val="FFC000"/>
                </a:solidFill>
              </a:rPr>
              <a:t>T</a:t>
            </a:r>
            <a:r>
              <a:rPr lang="en-US" b="1" baseline="-25000" dirty="0">
                <a:solidFill>
                  <a:srgbClr val="FFC000"/>
                </a:solidFill>
              </a:rPr>
              <a:t>1</a:t>
            </a:r>
            <a:r>
              <a:rPr lang="en-US" dirty="0">
                <a:solidFill>
                  <a:srgbClr val="FFC000"/>
                </a:solidFill>
              </a:rPr>
              <a:t> and </a:t>
            </a:r>
            <a:r>
              <a:rPr lang="en-US" b="1" dirty="0">
                <a:solidFill>
                  <a:srgbClr val="FFC000"/>
                </a:solidFill>
              </a:rPr>
              <a:t>T</a:t>
            </a:r>
            <a:r>
              <a:rPr lang="en-US" b="1" baseline="-25000" dirty="0">
                <a:solidFill>
                  <a:srgbClr val="FFC000"/>
                </a:solidFill>
              </a:rPr>
              <a:t>2</a:t>
            </a:r>
            <a:r>
              <a:rPr lang="en-US" dirty="0">
                <a:solidFill>
                  <a:srgbClr val="FFC000"/>
                </a:solidFill>
              </a:rPr>
              <a:t> are perpendicular.</a:t>
            </a:r>
          </a:p>
        </p:txBody>
      </p:sp>
      <p:graphicFrame>
        <p:nvGraphicFramePr>
          <p:cNvPr id="22536" name="Object 8"/>
          <p:cNvGraphicFramePr>
            <a:graphicFrameLocks noChangeAspect="1"/>
          </p:cNvGraphicFramePr>
          <p:nvPr/>
        </p:nvGraphicFramePr>
        <p:xfrm>
          <a:off x="4248150" y="3354388"/>
          <a:ext cx="2108200" cy="317500"/>
        </p:xfrm>
        <a:graphic>
          <a:graphicData uri="http://schemas.openxmlformats.org/presentationml/2006/ole">
            <p:oleObj spid="_x0000_s180226" name="Equation" r:id="rId4" imgW="2108160" imgH="317160" progId="Equation.3">
              <p:embed/>
            </p:oleObj>
          </a:graphicData>
        </a:graphic>
      </p:graphicFrame>
      <p:graphicFrame>
        <p:nvGraphicFramePr>
          <p:cNvPr id="22537" name="Object 9"/>
          <p:cNvGraphicFramePr>
            <a:graphicFrameLocks noChangeAspect="1"/>
          </p:cNvGraphicFramePr>
          <p:nvPr/>
        </p:nvGraphicFramePr>
        <p:xfrm>
          <a:off x="7392988" y="3354388"/>
          <a:ext cx="1270000" cy="317500"/>
        </p:xfrm>
        <a:graphic>
          <a:graphicData uri="http://schemas.openxmlformats.org/presentationml/2006/ole">
            <p:oleObj spid="_x0000_s180227" name="Equation" r:id="rId5" imgW="1269720" imgH="317160" progId="Equation.3">
              <p:embed/>
            </p:oleObj>
          </a:graphicData>
        </a:graphic>
      </p:graphicFrame>
      <p:graphicFrame>
        <p:nvGraphicFramePr>
          <p:cNvPr id="22538" name="Object 10"/>
          <p:cNvGraphicFramePr>
            <a:graphicFrameLocks noChangeAspect="1"/>
          </p:cNvGraphicFramePr>
          <p:nvPr/>
        </p:nvGraphicFramePr>
        <p:xfrm>
          <a:off x="4241800" y="4102100"/>
          <a:ext cx="2108200" cy="317500"/>
        </p:xfrm>
        <a:graphic>
          <a:graphicData uri="http://schemas.openxmlformats.org/presentationml/2006/ole">
            <p:oleObj spid="_x0000_s180228" name="Equation" r:id="rId6" imgW="2108160" imgH="317160" progId="Equation.3">
              <p:embed/>
            </p:oleObj>
          </a:graphicData>
        </a:graphic>
      </p:graphicFrame>
      <p:graphicFrame>
        <p:nvGraphicFramePr>
          <p:cNvPr id="22539" name="Object 11"/>
          <p:cNvGraphicFramePr>
            <a:graphicFrameLocks noChangeAspect="1"/>
          </p:cNvGraphicFramePr>
          <p:nvPr/>
        </p:nvGraphicFramePr>
        <p:xfrm>
          <a:off x="7392988" y="4102100"/>
          <a:ext cx="1231900" cy="317500"/>
        </p:xfrm>
        <a:graphic>
          <a:graphicData uri="http://schemas.openxmlformats.org/presentationml/2006/ole">
            <p:oleObj spid="_x0000_s180229" name="Equation" r:id="rId7" imgW="1231560" imgH="317160" progId="Equation.3">
              <p:embed/>
            </p:oleObj>
          </a:graphicData>
        </a:graphic>
      </p:graphicFrame>
      <p:graphicFrame>
        <p:nvGraphicFramePr>
          <p:cNvPr id="22540" name="Object 12"/>
          <p:cNvGraphicFramePr>
            <a:graphicFrameLocks noChangeAspect="1"/>
          </p:cNvGraphicFramePr>
          <p:nvPr/>
        </p:nvGraphicFramePr>
        <p:xfrm>
          <a:off x="4165600" y="4827588"/>
          <a:ext cx="1384300" cy="241300"/>
        </p:xfrm>
        <a:graphic>
          <a:graphicData uri="http://schemas.openxmlformats.org/presentationml/2006/ole">
            <p:oleObj spid="_x0000_s180230" name="Equation" r:id="rId8" imgW="1384200" imgH="241200" progId="Equation.3">
              <p:embed/>
            </p:oleObj>
          </a:graphicData>
        </a:graphic>
      </p:graphicFrame>
      <p:graphicFrame>
        <p:nvGraphicFramePr>
          <p:cNvPr id="22541" name="Object 13"/>
          <p:cNvGraphicFramePr>
            <a:graphicFrameLocks noChangeAspect="1"/>
          </p:cNvGraphicFramePr>
          <p:nvPr/>
        </p:nvGraphicFramePr>
        <p:xfrm>
          <a:off x="7323138" y="4827588"/>
          <a:ext cx="825500" cy="241300"/>
        </p:xfrm>
        <a:graphic>
          <a:graphicData uri="http://schemas.openxmlformats.org/presentationml/2006/ole">
            <p:oleObj spid="_x0000_s180231" name="Equation" r:id="rId9" imgW="825480" imgH="241200" progId="Equation.3">
              <p:embed/>
            </p:oleObj>
          </a:graphicData>
        </a:graphic>
      </p:graphicFrame>
      <p:pic>
        <p:nvPicPr>
          <p:cNvPr id="22547" name="Picture 19" descr="14"/>
          <p:cNvPicPr>
            <a:picLocks noChangeAspect="1" noChangeArrowheads="1"/>
          </p:cNvPicPr>
          <p:nvPr/>
        </p:nvPicPr>
        <p:blipFill>
          <a:blip r:embed="rId10" cstate="print"/>
          <a:srcRect/>
          <a:stretch>
            <a:fillRect/>
          </a:stretch>
        </p:blipFill>
        <p:spPr bwMode="auto">
          <a:xfrm>
            <a:off x="339725" y="2454275"/>
            <a:ext cx="3127375" cy="2657475"/>
          </a:xfrm>
          <a:prstGeom prst="rect">
            <a:avLst/>
          </a:prstGeom>
          <a:noFill/>
        </p:spPr>
      </p:pic>
      <p:pic>
        <p:nvPicPr>
          <p:cNvPr id="22548" name="Picture 20" descr="14 A"/>
          <p:cNvPicPr>
            <a:picLocks noChangeAspect="1" noChangeArrowheads="1"/>
          </p:cNvPicPr>
          <p:nvPr/>
        </p:nvPicPr>
        <p:blipFill>
          <a:blip r:embed="rId11" cstate="print"/>
          <a:srcRect/>
          <a:stretch>
            <a:fillRect/>
          </a:stretch>
        </p:blipFill>
        <p:spPr bwMode="auto">
          <a:xfrm>
            <a:off x="417513" y="5140325"/>
            <a:ext cx="2438400" cy="1365250"/>
          </a:xfrm>
          <a:prstGeom prst="rect">
            <a:avLst/>
          </a:prstGeom>
          <a:solidFill>
            <a:schemeClr val="bg1"/>
          </a:solidFill>
        </p:spPr>
      </p:pic>
      <p:sp>
        <p:nvSpPr>
          <p:cNvPr id="16" name="Rectangle 1"/>
          <p:cNvSpPr>
            <a:spLocks noGrp="1"/>
          </p:cNvSpPr>
          <p:nvPr>
            <p:ph type="title"/>
          </p:nvPr>
        </p:nvSpPr>
        <p:spPr>
          <a:xfrm>
            <a:off x="357158" y="0"/>
            <a:ext cx="8229600" cy="92867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normAutofit/>
          </a:bodyPr>
          <a:lstStyle/>
          <a:p>
            <a:r>
              <a:rPr lang="en-US" dirty="0" smtClean="0">
                <a:solidFill>
                  <a:srgbClr val="000000"/>
                </a:solidFill>
                <a:latin typeface="Monotype Corsiva"/>
              </a:rPr>
              <a:t>Sample Problem 2.2 (Cont’d)</a:t>
            </a:r>
          </a:p>
        </p:txBody>
      </p:sp>
      <p:pic>
        <p:nvPicPr>
          <p:cNvPr id="15" name="Picture 3" descr="msotw9_temp0"/>
          <p:cNvPicPr>
            <a:picLocks noChangeAspect="1" noChangeArrowheads="1"/>
          </p:cNvPicPr>
          <p:nvPr/>
        </p:nvPicPr>
        <p:blipFill>
          <a:blip r:embed="rId3" cstate="print"/>
          <a:srcRect/>
          <a:stretch>
            <a:fillRect/>
          </a:stretch>
        </p:blipFill>
        <p:spPr bwMode="auto">
          <a:xfrm>
            <a:off x="523355" y="1091357"/>
            <a:ext cx="2339975" cy="1514475"/>
          </a:xfrm>
          <a:prstGeom prst="rect">
            <a:avLst/>
          </a:prstGeom>
          <a:solidFill>
            <a:schemeClr val="bg1"/>
          </a:solidFill>
          <a:ln w="9525">
            <a:noFill/>
            <a:miter lim="800000"/>
            <a:headEnd/>
            <a:tailEnd/>
          </a:ln>
          <a:effectLst/>
        </p:spPr>
      </p:pic>
      <p:pic>
        <p:nvPicPr>
          <p:cNvPr id="17" name="Picture 19" descr="14"/>
          <p:cNvPicPr>
            <a:picLocks noChangeAspect="1" noChangeArrowheads="1"/>
          </p:cNvPicPr>
          <p:nvPr/>
        </p:nvPicPr>
        <p:blipFill>
          <a:blip r:embed="rId10" cstate="print"/>
          <a:srcRect/>
          <a:stretch>
            <a:fillRect/>
          </a:stretch>
        </p:blipFill>
        <p:spPr bwMode="auto">
          <a:xfrm>
            <a:off x="323528" y="2492896"/>
            <a:ext cx="3127375" cy="2657475"/>
          </a:xfrm>
          <a:prstGeom prst="rect">
            <a:avLst/>
          </a:prstGeom>
          <a:solidFill>
            <a:schemeClr val="bg1"/>
          </a:solidFill>
        </p:spPr>
      </p:pic>
    </p:spTree>
  </p:cSld>
  <p:clrMapOvr>
    <a:masterClrMapping/>
  </p:clrMapOvr>
  <p:transition>
    <p:wipe di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sz="quarter" idx="1"/>
          </p:nvPr>
        </p:nvSpPr>
        <p:spPr>
          <a:xfrm>
            <a:off x="2362200" y="1752600"/>
            <a:ext cx="6400800" cy="4891110"/>
          </a:xfrm>
        </p:spPr>
        <p:txBody>
          <a:bodyPr>
            <a:normAutofit lnSpcReduction="10000"/>
          </a:bodyPr>
          <a:lstStyle/>
          <a:p>
            <a:pPr marL="971550" lvl="1" indent="-514350">
              <a:buFont typeface="+mj-lt"/>
              <a:buAutoNum type="arabicPeriod"/>
            </a:pPr>
            <a:r>
              <a:rPr lang="en-CA" dirty="0" smtClean="0">
                <a:solidFill>
                  <a:srgbClr val="FFC000"/>
                </a:solidFill>
              </a:rPr>
              <a:t>Definitions</a:t>
            </a:r>
          </a:p>
          <a:p>
            <a:pPr marL="971550" lvl="1" indent="-514350">
              <a:buNone/>
            </a:pPr>
            <a:r>
              <a:rPr lang="en-CA" dirty="0" smtClean="0">
                <a:solidFill>
                  <a:srgbClr val="FF0000"/>
                </a:solidFill>
              </a:rPr>
              <a:t>Forces in Plane</a:t>
            </a:r>
          </a:p>
          <a:p>
            <a:pPr marL="971550" lvl="1" indent="-514350">
              <a:buFont typeface="+mj-lt"/>
              <a:buAutoNum type="arabicPeriod" startAt="2"/>
            </a:pPr>
            <a:r>
              <a:rPr lang="en-CA" dirty="0" smtClean="0">
                <a:solidFill>
                  <a:srgbClr val="FFC000"/>
                </a:solidFill>
              </a:rPr>
              <a:t>Forces on a Particle; Resultant of 2 Forces</a:t>
            </a:r>
          </a:p>
          <a:p>
            <a:pPr marL="971550" lvl="1" indent="-514350">
              <a:buFont typeface="+mj-lt"/>
              <a:buAutoNum type="arabicPeriod" startAt="2"/>
            </a:pPr>
            <a:r>
              <a:rPr lang="en-CA" dirty="0" smtClean="0">
                <a:solidFill>
                  <a:srgbClr val="FFC000"/>
                </a:solidFill>
              </a:rPr>
              <a:t>Vectors</a:t>
            </a:r>
          </a:p>
          <a:p>
            <a:pPr marL="971550" lvl="1" indent="-514350">
              <a:buFont typeface="+mj-lt"/>
              <a:buAutoNum type="arabicPeriod" startAt="2"/>
            </a:pPr>
            <a:r>
              <a:rPr lang="en-CA" dirty="0" smtClean="0">
                <a:solidFill>
                  <a:srgbClr val="FFC000"/>
                </a:solidFill>
              </a:rPr>
              <a:t>Addition of Vectors</a:t>
            </a:r>
          </a:p>
          <a:p>
            <a:pPr marL="971550" lvl="1" indent="-514350">
              <a:buFont typeface="+mj-lt"/>
              <a:buAutoNum type="arabicPeriod" startAt="2"/>
            </a:pPr>
            <a:r>
              <a:rPr lang="en-CA" dirty="0" smtClean="0">
                <a:solidFill>
                  <a:srgbClr val="FFC000"/>
                </a:solidFill>
              </a:rPr>
              <a:t>Resultant of Several Concurrent Forces</a:t>
            </a:r>
          </a:p>
          <a:p>
            <a:pPr marL="971550" lvl="1" indent="-514350">
              <a:buFont typeface="+mj-lt"/>
              <a:buAutoNum type="arabicPeriod" startAt="2"/>
            </a:pPr>
            <a:r>
              <a:rPr lang="en-CA" dirty="0" smtClean="0">
                <a:solidFill>
                  <a:srgbClr val="FFC000"/>
                </a:solidFill>
              </a:rPr>
              <a:t>Resolution of Forces into Components</a:t>
            </a:r>
          </a:p>
          <a:p>
            <a:pPr marL="971550" lvl="1" indent="-514350">
              <a:buFont typeface="+mj-lt"/>
              <a:buAutoNum type="arabicPeriod" startAt="2"/>
            </a:pPr>
            <a:r>
              <a:rPr lang="en-CA" dirty="0" smtClean="0">
                <a:solidFill>
                  <a:srgbClr val="FFC000"/>
                </a:solidFill>
              </a:rPr>
              <a:t>Rectangular Components of a Force; Unit Vectors</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Agenda</a:t>
            </a:r>
            <a:endParaRPr lang="en-US" dirty="0"/>
          </a:p>
        </p:txBody>
      </p:sp>
      <p:sp>
        <p:nvSpPr>
          <p:cNvPr id="4" name="Flèche droite 3"/>
          <p:cNvSpPr/>
          <p:nvPr/>
        </p:nvSpPr>
        <p:spPr>
          <a:xfrm>
            <a:off x="2411760" y="5517232"/>
            <a:ext cx="432048" cy="2880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7" name="Espace réservé du numéro de diapositive 3"/>
          <p:cNvSpPr>
            <a:spLocks noGrp="1"/>
          </p:cNvSpPr>
          <p:nvPr>
            <p:ph type="sldNum" sz="quarter" idx="10"/>
          </p:nvPr>
        </p:nvSpPr>
        <p:spPr/>
        <p:txBody>
          <a:bodyPr/>
          <a:lstStyle/>
          <a:p>
            <a:r>
              <a:rPr lang="en-US"/>
              <a:t>2 - </a:t>
            </a:r>
            <a:fld id="{EAF3CD77-FBC5-43D7-8AC8-5621C7EDECEB}" type="slidenum">
              <a:rPr lang="en-US"/>
              <a:pPr/>
              <a:t>36</a:t>
            </a:fld>
            <a:endParaRPr lang="en-US"/>
          </a:p>
        </p:txBody>
      </p:sp>
      <p:grpSp>
        <p:nvGrpSpPr>
          <p:cNvPr id="2" name="Group 18"/>
          <p:cNvGrpSpPr>
            <a:grpSpLocks/>
          </p:cNvGrpSpPr>
          <p:nvPr/>
        </p:nvGrpSpPr>
        <p:grpSpPr bwMode="auto">
          <a:xfrm>
            <a:off x="384175" y="4095750"/>
            <a:ext cx="8582025" cy="2417763"/>
            <a:chOff x="242" y="2580"/>
            <a:chExt cx="5406" cy="1523"/>
          </a:xfrm>
        </p:grpSpPr>
        <p:sp>
          <p:nvSpPr>
            <p:cNvPr id="1035" name="Text Box 11"/>
            <p:cNvSpPr txBox="1">
              <a:spLocks noChangeArrowheads="1"/>
            </p:cNvSpPr>
            <p:nvPr/>
          </p:nvSpPr>
          <p:spPr bwMode="auto">
            <a:xfrm>
              <a:off x="1840" y="2580"/>
              <a:ext cx="3808" cy="931"/>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Vector components may be expressed as products of the unit vectors with the scalar magnitudes of the vector components.</a:t>
              </a:r>
              <a:br>
                <a:rPr lang="en-US" dirty="0">
                  <a:solidFill>
                    <a:srgbClr val="FFC000"/>
                  </a:solidFill>
                </a:rPr>
              </a:br>
              <a:r>
                <a:rPr lang="en-US" dirty="0"/>
                <a:t/>
              </a:r>
              <a:br>
                <a:rPr lang="en-US" dirty="0"/>
              </a:br>
              <a:r>
                <a:rPr lang="en-US" dirty="0"/>
                <a:t/>
              </a:r>
              <a:br>
                <a:rPr lang="en-US" dirty="0"/>
              </a:br>
              <a:r>
                <a:rPr lang="en-US" i="1" dirty="0" err="1">
                  <a:solidFill>
                    <a:srgbClr val="FFC000"/>
                  </a:solidFill>
                </a:rPr>
                <a:t>F</a:t>
              </a:r>
              <a:r>
                <a:rPr lang="en-US" i="1" baseline="-25000" dirty="0" err="1">
                  <a:solidFill>
                    <a:srgbClr val="FFC000"/>
                  </a:solidFill>
                </a:rPr>
                <a:t>x</a:t>
              </a:r>
              <a:r>
                <a:rPr lang="en-US" dirty="0">
                  <a:solidFill>
                    <a:srgbClr val="FFC000"/>
                  </a:solidFill>
                </a:rPr>
                <a:t> and </a:t>
              </a:r>
              <a:r>
                <a:rPr lang="en-US" i="1" dirty="0" err="1">
                  <a:solidFill>
                    <a:srgbClr val="FFC000"/>
                  </a:solidFill>
                </a:rPr>
                <a:t>F</a:t>
              </a:r>
              <a:r>
                <a:rPr lang="en-US" i="1" baseline="-25000" dirty="0" err="1">
                  <a:solidFill>
                    <a:srgbClr val="FFC000"/>
                  </a:solidFill>
                </a:rPr>
                <a:t>y</a:t>
              </a:r>
              <a:r>
                <a:rPr lang="en-US" i="1" dirty="0">
                  <a:solidFill>
                    <a:srgbClr val="FFC000"/>
                  </a:solidFill>
                </a:rPr>
                <a:t> </a:t>
              </a:r>
              <a:r>
                <a:rPr lang="en-US" dirty="0">
                  <a:solidFill>
                    <a:srgbClr val="FFC000"/>
                  </a:solidFill>
                </a:rPr>
                <a:t>are referred to as the </a:t>
              </a:r>
              <a:r>
                <a:rPr lang="en-US" i="1" dirty="0">
                  <a:solidFill>
                    <a:srgbClr val="FFC000"/>
                  </a:solidFill>
                </a:rPr>
                <a:t>scalar components</a:t>
              </a:r>
              <a:r>
                <a:rPr lang="en-US" dirty="0">
                  <a:solidFill>
                    <a:srgbClr val="FFC000"/>
                  </a:solidFill>
                </a:rPr>
                <a:t> of   </a:t>
              </a:r>
            </a:p>
          </p:txBody>
        </p:sp>
        <p:pic>
          <p:nvPicPr>
            <p:cNvPr id="1031" name="Picture 7" descr="msotw9_temp0"/>
            <p:cNvPicPr>
              <a:picLocks noChangeAspect="1" noChangeArrowheads="1"/>
            </p:cNvPicPr>
            <p:nvPr/>
          </p:nvPicPr>
          <p:blipFill>
            <a:blip r:embed="rId3" cstate="print"/>
            <a:srcRect/>
            <a:stretch>
              <a:fillRect/>
            </a:stretch>
          </p:blipFill>
          <p:spPr bwMode="auto">
            <a:xfrm>
              <a:off x="242" y="2862"/>
              <a:ext cx="1591" cy="1241"/>
            </a:xfrm>
            <a:prstGeom prst="rect">
              <a:avLst/>
            </a:prstGeom>
            <a:solidFill>
              <a:schemeClr val="bg1"/>
            </a:solidFill>
            <a:ln w="9525">
              <a:noFill/>
              <a:miter lim="800000"/>
              <a:headEnd/>
              <a:tailEnd/>
            </a:ln>
            <a:effectLst/>
          </p:spPr>
        </p:pic>
        <p:graphicFrame>
          <p:nvGraphicFramePr>
            <p:cNvPr id="1036" name="Object 12"/>
            <p:cNvGraphicFramePr>
              <a:graphicFrameLocks noChangeAspect="1"/>
            </p:cNvGraphicFramePr>
            <p:nvPr/>
          </p:nvGraphicFramePr>
          <p:xfrm>
            <a:off x="2836" y="3564"/>
            <a:ext cx="1604" cy="486"/>
          </p:xfrm>
          <a:graphic>
            <a:graphicData uri="http://schemas.openxmlformats.org/presentationml/2006/ole">
              <p:oleObj spid="_x0000_s109573" name="Équation" r:id="rId4" imgW="1676160" imgH="507960" progId="Equation.3">
                <p:embed/>
              </p:oleObj>
            </a:graphicData>
          </a:graphic>
        </p:graphicFrame>
        <p:graphicFrame>
          <p:nvGraphicFramePr>
            <p:cNvPr id="1037" name="Object 13"/>
            <p:cNvGraphicFramePr>
              <a:graphicFrameLocks noChangeAspect="1"/>
            </p:cNvGraphicFramePr>
            <p:nvPr/>
          </p:nvGraphicFramePr>
          <p:xfrm>
            <a:off x="4770" y="3285"/>
            <a:ext cx="144" cy="176"/>
          </p:xfrm>
          <a:graphic>
            <a:graphicData uri="http://schemas.openxmlformats.org/presentationml/2006/ole">
              <p:oleObj spid="_x0000_s109574" name="Equation" r:id="rId5" imgW="228600" imgH="279360" progId="Equation.3">
                <p:embed/>
              </p:oleObj>
            </a:graphicData>
          </a:graphic>
        </p:graphicFrame>
      </p:grpSp>
      <p:grpSp>
        <p:nvGrpSpPr>
          <p:cNvPr id="3" name="Group 16"/>
          <p:cNvGrpSpPr>
            <a:grpSpLocks/>
          </p:cNvGrpSpPr>
          <p:nvPr/>
        </p:nvGrpSpPr>
        <p:grpSpPr bwMode="auto">
          <a:xfrm>
            <a:off x="430213" y="928670"/>
            <a:ext cx="8213724" cy="1911350"/>
            <a:chOff x="203" y="610"/>
            <a:chExt cx="5174" cy="1204"/>
          </a:xfrm>
        </p:grpSpPr>
        <p:pic>
          <p:nvPicPr>
            <p:cNvPr id="1028" name="Picture 4" descr="msotw9_temp0"/>
            <p:cNvPicPr>
              <a:picLocks noChangeAspect="1" noChangeArrowheads="1"/>
            </p:cNvPicPr>
            <p:nvPr/>
          </p:nvPicPr>
          <p:blipFill>
            <a:blip r:embed="rId6" cstate="print"/>
            <a:srcRect/>
            <a:stretch>
              <a:fillRect/>
            </a:stretch>
          </p:blipFill>
          <p:spPr bwMode="auto">
            <a:xfrm>
              <a:off x="203" y="610"/>
              <a:ext cx="1460" cy="1204"/>
            </a:xfrm>
            <a:prstGeom prst="rect">
              <a:avLst/>
            </a:prstGeom>
            <a:solidFill>
              <a:schemeClr val="bg1"/>
            </a:solidFill>
            <a:ln w="9525">
              <a:noFill/>
              <a:miter lim="800000"/>
              <a:headEnd/>
              <a:tailEnd/>
            </a:ln>
            <a:effectLst/>
          </p:spPr>
        </p:pic>
        <p:sp>
          <p:nvSpPr>
            <p:cNvPr id="1032" name="Text Box 8"/>
            <p:cNvSpPr txBox="1">
              <a:spLocks noChangeArrowheads="1"/>
            </p:cNvSpPr>
            <p:nvPr/>
          </p:nvSpPr>
          <p:spPr bwMode="auto">
            <a:xfrm>
              <a:off x="1840" y="642"/>
              <a:ext cx="3537" cy="582"/>
            </a:xfrm>
            <a:prstGeom prst="rect">
              <a:avLst/>
            </a:prstGeom>
            <a:noFill/>
            <a:ln w="9525">
              <a:noFill/>
              <a:miter lim="800000"/>
              <a:headEnd/>
              <a:tailEnd/>
            </a:ln>
            <a:effectLst/>
          </p:spPr>
          <p:txBody>
            <a:bodyPr wrap="square">
              <a:spAutoFit/>
            </a:bodyPr>
            <a:lstStyle/>
            <a:p>
              <a:pPr marL="227013" indent="-227013">
                <a:spcBef>
                  <a:spcPct val="50000"/>
                </a:spcBef>
                <a:buFontTx/>
                <a:buChar char="•"/>
              </a:pPr>
              <a:r>
                <a:rPr lang="en-US" dirty="0">
                  <a:solidFill>
                    <a:srgbClr val="FFC000"/>
                  </a:solidFill>
                </a:rPr>
                <a:t>May resolve a force vector into perpendicular components so that the resulting parallelogram is a rectangle.                     are referred to as </a:t>
              </a:r>
              <a:r>
                <a:rPr lang="en-US" i="1" dirty="0">
                  <a:solidFill>
                    <a:srgbClr val="FFC000"/>
                  </a:solidFill>
                </a:rPr>
                <a:t>rectangular vector components</a:t>
              </a:r>
              <a:r>
                <a:rPr lang="en-US" dirty="0">
                  <a:solidFill>
                    <a:srgbClr val="FFC000"/>
                  </a:solidFill>
                </a:rPr>
                <a:t> and</a:t>
              </a:r>
            </a:p>
          </p:txBody>
        </p:sp>
        <p:graphicFrame>
          <p:nvGraphicFramePr>
            <p:cNvPr id="1033" name="Object 9"/>
            <p:cNvGraphicFramePr>
              <a:graphicFrameLocks noChangeAspect="1"/>
            </p:cNvGraphicFramePr>
            <p:nvPr/>
          </p:nvGraphicFramePr>
          <p:xfrm>
            <a:off x="2857" y="1375"/>
            <a:ext cx="808" cy="248"/>
          </p:xfrm>
          <a:graphic>
            <a:graphicData uri="http://schemas.openxmlformats.org/presentationml/2006/ole">
              <p:oleObj spid="_x0000_s109571" name="Equation" r:id="rId7" imgW="1282680" imgH="393480" progId="Equation.3">
                <p:embed/>
              </p:oleObj>
            </a:graphicData>
          </a:graphic>
        </p:graphicFrame>
        <p:graphicFrame>
          <p:nvGraphicFramePr>
            <p:cNvPr id="1038" name="Object 14"/>
            <p:cNvGraphicFramePr>
              <a:graphicFrameLocks noChangeAspect="1"/>
            </p:cNvGraphicFramePr>
            <p:nvPr/>
          </p:nvGraphicFramePr>
          <p:xfrm>
            <a:off x="4387" y="835"/>
            <a:ext cx="585" cy="248"/>
          </p:xfrm>
          <a:graphic>
            <a:graphicData uri="http://schemas.openxmlformats.org/presentationml/2006/ole">
              <p:oleObj spid="_x0000_s109572" name="Equation" r:id="rId8" imgW="1066680" imgH="393480" progId="Equation.3">
                <p:embed/>
              </p:oleObj>
            </a:graphicData>
          </a:graphic>
        </p:graphicFrame>
      </p:grpSp>
      <p:grpSp>
        <p:nvGrpSpPr>
          <p:cNvPr id="4" name="Group 17"/>
          <p:cNvGrpSpPr>
            <a:grpSpLocks/>
          </p:cNvGrpSpPr>
          <p:nvPr/>
        </p:nvGrpSpPr>
        <p:grpSpPr bwMode="auto">
          <a:xfrm>
            <a:off x="365125" y="2813050"/>
            <a:ext cx="8540750" cy="1717675"/>
            <a:chOff x="230" y="1772"/>
            <a:chExt cx="5380" cy="1082"/>
          </a:xfrm>
        </p:grpSpPr>
        <p:pic>
          <p:nvPicPr>
            <p:cNvPr id="1030" name="Picture 6" descr="msotw9_temp0"/>
            <p:cNvPicPr>
              <a:picLocks noChangeAspect="1" noChangeArrowheads="1"/>
            </p:cNvPicPr>
            <p:nvPr/>
          </p:nvPicPr>
          <p:blipFill>
            <a:blip r:embed="rId9" cstate="print"/>
            <a:srcRect/>
            <a:stretch>
              <a:fillRect/>
            </a:stretch>
          </p:blipFill>
          <p:spPr bwMode="auto">
            <a:xfrm>
              <a:off x="230" y="1772"/>
              <a:ext cx="1221" cy="1082"/>
            </a:xfrm>
            <a:prstGeom prst="rect">
              <a:avLst/>
            </a:prstGeom>
            <a:solidFill>
              <a:schemeClr val="bg1"/>
            </a:solidFill>
            <a:ln w="9525">
              <a:noFill/>
              <a:miter lim="800000"/>
              <a:headEnd/>
              <a:tailEnd/>
            </a:ln>
            <a:effectLst/>
          </p:spPr>
        </p:pic>
        <p:sp>
          <p:nvSpPr>
            <p:cNvPr id="1034" name="Text Box 10"/>
            <p:cNvSpPr txBox="1">
              <a:spLocks noChangeArrowheads="1"/>
            </p:cNvSpPr>
            <p:nvPr/>
          </p:nvSpPr>
          <p:spPr bwMode="auto">
            <a:xfrm>
              <a:off x="1840" y="1855"/>
              <a:ext cx="3770" cy="407"/>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Define perpendicular </a:t>
              </a:r>
              <a:r>
                <a:rPr lang="en-US" i="1" dirty="0">
                  <a:solidFill>
                    <a:srgbClr val="FFC000"/>
                  </a:solidFill>
                </a:rPr>
                <a:t>unit vectors</a:t>
              </a:r>
              <a:r>
                <a:rPr lang="en-US" dirty="0">
                  <a:solidFill>
                    <a:srgbClr val="FFC000"/>
                  </a:solidFill>
                </a:rPr>
                <a:t>                which are parallel to the </a:t>
              </a:r>
              <a:r>
                <a:rPr lang="en-US" i="1" dirty="0">
                  <a:solidFill>
                    <a:srgbClr val="FFC000"/>
                  </a:solidFill>
                </a:rPr>
                <a:t>x</a:t>
              </a:r>
              <a:r>
                <a:rPr lang="en-US" dirty="0">
                  <a:solidFill>
                    <a:srgbClr val="FFC000"/>
                  </a:solidFill>
                </a:rPr>
                <a:t> and </a:t>
              </a:r>
              <a:r>
                <a:rPr lang="en-US" i="1" dirty="0">
                  <a:solidFill>
                    <a:srgbClr val="FFC000"/>
                  </a:solidFill>
                </a:rPr>
                <a:t>y</a:t>
              </a:r>
              <a:r>
                <a:rPr lang="en-US" dirty="0">
                  <a:solidFill>
                    <a:srgbClr val="FFC000"/>
                  </a:solidFill>
                </a:rPr>
                <a:t> axes.</a:t>
              </a:r>
            </a:p>
          </p:txBody>
        </p:sp>
        <p:graphicFrame>
          <p:nvGraphicFramePr>
            <p:cNvPr id="1039" name="Object 15"/>
            <p:cNvGraphicFramePr>
              <a:graphicFrameLocks noChangeAspect="1"/>
            </p:cNvGraphicFramePr>
            <p:nvPr/>
          </p:nvGraphicFramePr>
          <p:xfrm>
            <a:off x="3780" y="1845"/>
            <a:ext cx="488" cy="208"/>
          </p:xfrm>
          <a:graphic>
            <a:graphicData uri="http://schemas.openxmlformats.org/presentationml/2006/ole">
              <p:oleObj spid="_x0000_s109570" name="Equation" r:id="rId10" imgW="774360" imgH="330120" progId="Equation.3">
                <p:embed/>
              </p:oleObj>
            </a:graphicData>
          </a:graphic>
        </p:graphicFrame>
      </p:grpSp>
      <p:sp>
        <p:nvSpPr>
          <p:cNvPr id="19" name="Rectangle 1"/>
          <p:cNvSpPr>
            <a:spLocks noGrp="1"/>
          </p:cNvSpPr>
          <p:nvPr>
            <p:ph type="title"/>
          </p:nvPr>
        </p:nvSpPr>
        <p:spPr>
          <a:xfrm>
            <a:off x="500034" y="0"/>
            <a:ext cx="8229600" cy="785794"/>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normAutofit/>
          </a:bodyPr>
          <a:lstStyle/>
          <a:p>
            <a:r>
              <a:rPr lang="en-CA" sz="3200" dirty="0" smtClean="0"/>
              <a:t>Rectangular Components of a Force; Unit Vectors</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normAutofit fontScale="90000"/>
          </a:bodyPr>
          <a:lstStyle/>
          <a:p>
            <a:r>
              <a:rPr lang="en-CA" dirty="0" smtClean="0">
                <a:solidFill>
                  <a:srgbClr val="000000"/>
                </a:solidFill>
                <a:latin typeface="Monotype Corsiva"/>
              </a:rPr>
              <a:t>Rectangular Components of a Force; Unit Vectors (Cont’d)</a:t>
            </a:r>
          </a:p>
        </p:txBody>
      </p:sp>
      <p:sp>
        <p:nvSpPr>
          <p:cNvPr id="6" name="Rectangle 5"/>
          <p:cNvSpPr/>
          <p:nvPr/>
        </p:nvSpPr>
        <p:spPr>
          <a:xfrm>
            <a:off x="571472" y="1714488"/>
            <a:ext cx="8429684" cy="461665"/>
          </a:xfrm>
          <a:prstGeom prst="rect">
            <a:avLst/>
          </a:prstGeom>
        </p:spPr>
        <p:txBody>
          <a:bodyPr wrap="square">
            <a:spAutoFit/>
          </a:bodyPr>
          <a:lstStyle/>
          <a:p>
            <a:pPr>
              <a:buFont typeface="Wingdings" pitchFamily="2" charset="2"/>
              <a:buChar char="Ø"/>
            </a:pPr>
            <a:r>
              <a:rPr lang="en-CA" sz="2400" dirty="0" smtClean="0">
                <a:solidFill>
                  <a:srgbClr val="FFC000"/>
                </a:solidFill>
              </a:rPr>
              <a:t>Example 1</a:t>
            </a:r>
          </a:p>
        </p:txBody>
      </p:sp>
      <p:pic>
        <p:nvPicPr>
          <p:cNvPr id="4" name="Image 3" descr="Fig0001.tif"/>
          <p:cNvPicPr>
            <a:picLocks noChangeAspect="1"/>
          </p:cNvPicPr>
          <p:nvPr/>
        </p:nvPicPr>
        <p:blipFill>
          <a:blip r:embed="rId4" cstate="print"/>
          <a:stretch>
            <a:fillRect/>
          </a:stretch>
        </p:blipFill>
        <p:spPr>
          <a:xfrm>
            <a:off x="642910" y="2214554"/>
            <a:ext cx="2313432" cy="1792224"/>
          </a:xfrm>
          <a:prstGeom prst="rect">
            <a:avLst/>
          </a:prstGeom>
          <a:solidFill>
            <a:schemeClr val="bg1"/>
          </a:solidFill>
        </p:spPr>
      </p:pic>
      <p:pic>
        <p:nvPicPr>
          <p:cNvPr id="7" name="Image 6" descr="Fig0002.tif"/>
          <p:cNvPicPr>
            <a:picLocks noChangeAspect="1"/>
          </p:cNvPicPr>
          <p:nvPr/>
        </p:nvPicPr>
        <p:blipFill>
          <a:blip r:embed="rId5" cstate="print"/>
          <a:stretch>
            <a:fillRect/>
          </a:stretch>
        </p:blipFill>
        <p:spPr>
          <a:xfrm>
            <a:off x="3857620" y="1857364"/>
            <a:ext cx="2786082" cy="1938144"/>
          </a:xfrm>
          <a:prstGeom prst="rect">
            <a:avLst/>
          </a:prstGeom>
          <a:solidFill>
            <a:schemeClr val="bg1"/>
          </a:solidFill>
        </p:spPr>
      </p:pic>
      <p:graphicFrame>
        <p:nvGraphicFramePr>
          <p:cNvPr id="8" name="Object 7"/>
          <p:cNvGraphicFramePr>
            <a:graphicFrameLocks noChangeAspect="1"/>
          </p:cNvGraphicFramePr>
          <p:nvPr/>
        </p:nvGraphicFramePr>
        <p:xfrm>
          <a:off x="1643042" y="4143380"/>
          <a:ext cx="4888576" cy="1500198"/>
        </p:xfrm>
        <a:graphic>
          <a:graphicData uri="http://schemas.openxmlformats.org/presentationml/2006/ole">
            <p:oleObj spid="_x0000_s130050" name="Équation" r:id="rId6" imgW="2400120" imgH="736560" progId="Equation.3">
              <p:embed/>
            </p:oleObj>
          </a:graphicData>
        </a:graphic>
      </p:graphicFrame>
    </p:spTree>
  </p:cSld>
  <p:clrMapOvr>
    <a:masterClrMapping/>
  </p:clrMapOvr>
  <p:transition>
    <p:wipe dir="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normAutofit fontScale="90000"/>
          </a:bodyPr>
          <a:lstStyle/>
          <a:p>
            <a:r>
              <a:rPr lang="en-CA" dirty="0" smtClean="0">
                <a:solidFill>
                  <a:srgbClr val="000000"/>
                </a:solidFill>
                <a:latin typeface="Monotype Corsiva"/>
              </a:rPr>
              <a:t>Rectangular Components of a Force; Unit Vectors (Cont’d)</a:t>
            </a:r>
            <a:endParaRPr lang="en-US" dirty="0" smtClean="0">
              <a:solidFill>
                <a:srgbClr val="000000"/>
              </a:solidFill>
              <a:latin typeface="Monotype Corsiva"/>
            </a:endParaRPr>
          </a:p>
        </p:txBody>
      </p:sp>
      <p:sp>
        <p:nvSpPr>
          <p:cNvPr id="6" name="Rectangle 5"/>
          <p:cNvSpPr/>
          <p:nvPr/>
        </p:nvSpPr>
        <p:spPr>
          <a:xfrm>
            <a:off x="571472" y="1714488"/>
            <a:ext cx="8429684" cy="461665"/>
          </a:xfrm>
          <a:prstGeom prst="rect">
            <a:avLst/>
          </a:prstGeom>
        </p:spPr>
        <p:txBody>
          <a:bodyPr wrap="square">
            <a:spAutoFit/>
          </a:bodyPr>
          <a:lstStyle/>
          <a:p>
            <a:pPr>
              <a:buFont typeface="Wingdings" pitchFamily="2" charset="2"/>
              <a:buChar char="Ø"/>
            </a:pPr>
            <a:r>
              <a:rPr lang="en-CA" sz="2400" dirty="0" smtClean="0">
                <a:solidFill>
                  <a:srgbClr val="FFC000"/>
                </a:solidFill>
              </a:rPr>
              <a:t>Example 2</a:t>
            </a:r>
          </a:p>
        </p:txBody>
      </p:sp>
      <p:pic>
        <p:nvPicPr>
          <p:cNvPr id="8" name="Image 7" descr="Fig0003.tif"/>
          <p:cNvPicPr>
            <a:picLocks noChangeAspect="1"/>
          </p:cNvPicPr>
          <p:nvPr/>
        </p:nvPicPr>
        <p:blipFill>
          <a:blip r:embed="rId4" cstate="print"/>
          <a:stretch>
            <a:fillRect/>
          </a:stretch>
        </p:blipFill>
        <p:spPr>
          <a:xfrm>
            <a:off x="785785" y="2127142"/>
            <a:ext cx="2928959" cy="2180248"/>
          </a:xfrm>
          <a:prstGeom prst="rect">
            <a:avLst/>
          </a:prstGeom>
          <a:solidFill>
            <a:schemeClr val="bg1"/>
          </a:solidFill>
        </p:spPr>
      </p:pic>
      <p:pic>
        <p:nvPicPr>
          <p:cNvPr id="9" name="Image 8" descr="Fig0004.tif"/>
          <p:cNvPicPr>
            <a:picLocks noChangeAspect="1"/>
          </p:cNvPicPr>
          <p:nvPr/>
        </p:nvPicPr>
        <p:blipFill>
          <a:blip r:embed="rId5" cstate="print"/>
          <a:stretch>
            <a:fillRect/>
          </a:stretch>
        </p:blipFill>
        <p:spPr>
          <a:xfrm>
            <a:off x="5286380" y="1643050"/>
            <a:ext cx="2928958" cy="2585254"/>
          </a:xfrm>
          <a:prstGeom prst="rect">
            <a:avLst/>
          </a:prstGeom>
          <a:solidFill>
            <a:schemeClr val="bg1"/>
          </a:solidFill>
        </p:spPr>
      </p:pic>
      <p:graphicFrame>
        <p:nvGraphicFramePr>
          <p:cNvPr id="7" name="Object 6"/>
          <p:cNvGraphicFramePr>
            <a:graphicFrameLocks noChangeAspect="1"/>
          </p:cNvGraphicFramePr>
          <p:nvPr/>
        </p:nvGraphicFramePr>
        <p:xfrm>
          <a:off x="231775" y="4122738"/>
          <a:ext cx="8882063" cy="2541587"/>
        </p:xfrm>
        <a:graphic>
          <a:graphicData uri="http://schemas.openxmlformats.org/presentationml/2006/ole">
            <p:oleObj spid="_x0000_s131074" name="Équation" r:id="rId6" imgW="4394160" imgH="1257120" progId="Equation.3">
              <p:embed/>
            </p:oleObj>
          </a:graphicData>
        </a:graphic>
      </p:graphicFrame>
    </p:spTree>
  </p:cSld>
  <p:clrMapOvr>
    <a:masterClrMapping/>
  </p:clrMapOvr>
  <p:transition>
    <p:wipe dir="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normAutofit fontScale="90000"/>
          </a:bodyPr>
          <a:lstStyle/>
          <a:p>
            <a:r>
              <a:rPr lang="en-CA" dirty="0" smtClean="0">
                <a:solidFill>
                  <a:srgbClr val="000000"/>
                </a:solidFill>
                <a:latin typeface="Monotype Corsiva"/>
              </a:rPr>
              <a:t>Rectangular Components of a Force; Unit Vectors (Cont’d)</a:t>
            </a:r>
            <a:endParaRPr lang="en-US" dirty="0" smtClean="0">
              <a:solidFill>
                <a:srgbClr val="000000"/>
              </a:solidFill>
              <a:latin typeface="Monotype Corsiva"/>
            </a:endParaRPr>
          </a:p>
        </p:txBody>
      </p:sp>
      <p:sp>
        <p:nvSpPr>
          <p:cNvPr id="6" name="Rectangle 5"/>
          <p:cNvSpPr/>
          <p:nvPr/>
        </p:nvSpPr>
        <p:spPr>
          <a:xfrm>
            <a:off x="571472" y="1714488"/>
            <a:ext cx="8429684" cy="461665"/>
          </a:xfrm>
          <a:prstGeom prst="rect">
            <a:avLst/>
          </a:prstGeom>
        </p:spPr>
        <p:txBody>
          <a:bodyPr wrap="square">
            <a:spAutoFit/>
          </a:bodyPr>
          <a:lstStyle/>
          <a:p>
            <a:pPr>
              <a:buFont typeface="Wingdings" pitchFamily="2" charset="2"/>
              <a:buChar char="Ø"/>
            </a:pPr>
            <a:r>
              <a:rPr lang="en-CA" sz="2400" dirty="0" smtClean="0">
                <a:solidFill>
                  <a:srgbClr val="FFC000"/>
                </a:solidFill>
              </a:rPr>
              <a:t>Example 3</a:t>
            </a:r>
          </a:p>
        </p:txBody>
      </p:sp>
      <p:graphicFrame>
        <p:nvGraphicFramePr>
          <p:cNvPr id="7" name="Object 6"/>
          <p:cNvGraphicFramePr>
            <a:graphicFrameLocks noChangeAspect="1"/>
          </p:cNvGraphicFramePr>
          <p:nvPr/>
        </p:nvGraphicFramePr>
        <p:xfrm>
          <a:off x="1907704" y="4221088"/>
          <a:ext cx="5494337" cy="2465387"/>
        </p:xfrm>
        <a:graphic>
          <a:graphicData uri="http://schemas.openxmlformats.org/presentationml/2006/ole">
            <p:oleObj spid="_x0000_s132098" name="Equation" r:id="rId4" imgW="2717640" imgH="1218960" progId="Equation.3">
              <p:embed/>
            </p:oleObj>
          </a:graphicData>
        </a:graphic>
      </p:graphicFrame>
      <p:pic>
        <p:nvPicPr>
          <p:cNvPr id="10" name="Image 6" descr="Fig0005.tif"/>
          <p:cNvPicPr>
            <a:picLocks noChangeAspect="1"/>
          </p:cNvPicPr>
          <p:nvPr/>
        </p:nvPicPr>
        <p:blipFill>
          <a:blip r:embed="rId5" cstate="print"/>
          <a:stretch>
            <a:fillRect/>
          </a:stretch>
        </p:blipFill>
        <p:spPr>
          <a:xfrm>
            <a:off x="3143240" y="1928802"/>
            <a:ext cx="2311156" cy="2347081"/>
          </a:xfrm>
          <a:prstGeom prst="rect">
            <a:avLst/>
          </a:prstGeom>
          <a:solidFill>
            <a:schemeClr val="bg1"/>
          </a:solidFill>
        </p:spPr>
      </p:pic>
    </p:spTree>
  </p:cSld>
  <p:clrMapOvr>
    <a:masterClrMapping/>
  </p:clrMapOvr>
  <p:transition>
    <p:wipe dir="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sz="quarter" idx="1"/>
          </p:nvPr>
        </p:nvSpPr>
        <p:spPr>
          <a:xfrm>
            <a:off x="2362200" y="1752600"/>
            <a:ext cx="6400800" cy="4891110"/>
          </a:xfrm>
        </p:spPr>
        <p:txBody>
          <a:bodyPr>
            <a:normAutofit fontScale="92500" lnSpcReduction="20000"/>
          </a:bodyPr>
          <a:lstStyle/>
          <a:p>
            <a:pPr marL="971550" lvl="1" indent="-514350">
              <a:buFont typeface="+mj-lt"/>
              <a:buAutoNum type="arabicPeriod" startAt="8"/>
            </a:pPr>
            <a:r>
              <a:rPr lang="en-CA" dirty="0" smtClean="0">
                <a:solidFill>
                  <a:srgbClr val="FFC000"/>
                </a:solidFill>
              </a:rPr>
              <a:t>Addition of Forces by Summing x &amp; y Components</a:t>
            </a:r>
          </a:p>
          <a:p>
            <a:pPr marL="971550" lvl="1" indent="-514350">
              <a:buFont typeface="+mj-lt"/>
              <a:buAutoNum type="arabicPeriod" startAt="8"/>
            </a:pPr>
            <a:r>
              <a:rPr lang="en-CA" dirty="0" smtClean="0">
                <a:solidFill>
                  <a:srgbClr val="FFC000"/>
                </a:solidFill>
              </a:rPr>
              <a:t>Equilibrium of a Particle</a:t>
            </a:r>
          </a:p>
          <a:p>
            <a:pPr marL="971550" lvl="1" indent="-514350">
              <a:buFont typeface="+mj-lt"/>
              <a:buAutoNum type="arabicPeriod" startAt="8"/>
            </a:pPr>
            <a:r>
              <a:rPr lang="en-CA" dirty="0" smtClean="0">
                <a:solidFill>
                  <a:srgbClr val="FFC000"/>
                </a:solidFill>
              </a:rPr>
              <a:t>Newton’s First Law of Motion</a:t>
            </a:r>
          </a:p>
          <a:p>
            <a:pPr marL="971550" lvl="1" indent="-514350">
              <a:buFont typeface="+mj-lt"/>
              <a:buAutoNum type="arabicPeriod" startAt="8"/>
            </a:pPr>
            <a:r>
              <a:rPr lang="en-CA" dirty="0" smtClean="0">
                <a:solidFill>
                  <a:srgbClr val="FFC000"/>
                </a:solidFill>
              </a:rPr>
              <a:t>Problems about the Equilibrium of a Particle; Free Body Diagrams</a:t>
            </a:r>
          </a:p>
          <a:p>
            <a:pPr marL="971550" lvl="1" indent="-514350">
              <a:buNone/>
            </a:pPr>
            <a:r>
              <a:rPr lang="en-CA" dirty="0" smtClean="0">
                <a:solidFill>
                  <a:srgbClr val="FF0000"/>
                </a:solidFill>
              </a:rPr>
              <a:t>Forces in Space</a:t>
            </a:r>
          </a:p>
          <a:p>
            <a:pPr marL="971550" lvl="1" indent="-514350">
              <a:buFont typeface="+mj-lt"/>
              <a:buAutoNum type="arabicPeriod" startAt="12"/>
            </a:pPr>
            <a:r>
              <a:rPr lang="en-CA" dirty="0" smtClean="0">
                <a:solidFill>
                  <a:srgbClr val="FFC000"/>
                </a:solidFill>
              </a:rPr>
              <a:t>Rectangular Components of a Force in Space</a:t>
            </a:r>
          </a:p>
          <a:p>
            <a:pPr marL="971550" lvl="1" indent="-514350">
              <a:buFont typeface="+mj-lt"/>
              <a:buAutoNum type="arabicPeriod" startAt="12"/>
            </a:pPr>
            <a:r>
              <a:rPr lang="en-CA" dirty="0" smtClean="0">
                <a:solidFill>
                  <a:srgbClr val="FFC000"/>
                </a:solidFill>
              </a:rPr>
              <a:t>Forces Defined by its Magnitude and 2 points in its Line of Action</a:t>
            </a:r>
          </a:p>
          <a:p>
            <a:pPr marL="971550" lvl="1" indent="-514350">
              <a:buFont typeface="+mj-lt"/>
              <a:buAutoNum type="arabicPeriod" startAt="12"/>
            </a:pPr>
            <a:r>
              <a:rPr lang="en-CA" dirty="0" smtClean="0">
                <a:solidFill>
                  <a:srgbClr val="FFC000"/>
                </a:solidFill>
              </a:rPr>
              <a:t>Addition of Concurrent Forces in Space</a:t>
            </a:r>
          </a:p>
          <a:p>
            <a:pPr marL="971550" lvl="1" indent="-514350">
              <a:buFont typeface="+mj-lt"/>
              <a:buAutoNum type="arabicPeriod" startAt="12"/>
            </a:pPr>
            <a:r>
              <a:rPr lang="en-CA" dirty="0" smtClean="0">
                <a:solidFill>
                  <a:srgbClr val="FFC000"/>
                </a:solidFill>
              </a:rPr>
              <a:t>Equilibrium of a Particle in Space</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Agenda (Cont’d)</a:t>
            </a:r>
            <a:endParaRPr lang="en-US" dirty="0"/>
          </a:p>
        </p:txBody>
      </p:sp>
      <p:sp>
        <p:nvSpPr>
          <p:cNvPr id="4" name="Flèche droite 3"/>
          <p:cNvSpPr/>
          <p:nvPr/>
        </p:nvSpPr>
        <p:spPr>
          <a:xfrm>
            <a:off x="2411760" y="1772816"/>
            <a:ext cx="432048" cy="2880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2" name="Group 17"/>
          <p:cNvGrpSpPr>
            <a:grpSpLocks/>
          </p:cNvGrpSpPr>
          <p:nvPr/>
        </p:nvGrpSpPr>
        <p:grpSpPr bwMode="auto">
          <a:xfrm>
            <a:off x="323850" y="996950"/>
            <a:ext cx="8653463" cy="2255838"/>
            <a:chOff x="204" y="628"/>
            <a:chExt cx="5451" cy="1421"/>
          </a:xfrm>
        </p:grpSpPr>
        <p:pic>
          <p:nvPicPr>
            <p:cNvPr id="12292" name="Picture 4" descr="msotw9_temp0"/>
            <p:cNvPicPr>
              <a:picLocks noChangeAspect="1" noChangeArrowheads="1"/>
            </p:cNvPicPr>
            <p:nvPr/>
          </p:nvPicPr>
          <p:blipFill>
            <a:blip r:embed="rId3" cstate="print"/>
            <a:srcRect/>
            <a:stretch>
              <a:fillRect/>
            </a:stretch>
          </p:blipFill>
          <p:spPr bwMode="auto">
            <a:xfrm>
              <a:off x="204" y="648"/>
              <a:ext cx="988" cy="1401"/>
            </a:xfrm>
            <a:prstGeom prst="rect">
              <a:avLst/>
            </a:prstGeom>
            <a:solidFill>
              <a:schemeClr val="bg1"/>
            </a:solidFill>
            <a:ln w="9525">
              <a:noFill/>
              <a:miter lim="800000"/>
              <a:headEnd/>
              <a:tailEnd/>
            </a:ln>
            <a:effectLst/>
          </p:spPr>
        </p:pic>
        <p:graphicFrame>
          <p:nvGraphicFramePr>
            <p:cNvPr id="12296" name="Object 8"/>
            <p:cNvGraphicFramePr>
              <a:graphicFrameLocks noChangeAspect="1"/>
            </p:cNvGraphicFramePr>
            <p:nvPr/>
          </p:nvGraphicFramePr>
          <p:xfrm>
            <a:off x="2496" y="1074"/>
            <a:ext cx="912" cy="224"/>
          </p:xfrm>
          <a:graphic>
            <a:graphicData uri="http://schemas.openxmlformats.org/presentationml/2006/ole">
              <p:oleObj spid="_x0000_s145414" name="Equation" r:id="rId4" imgW="1447560" imgH="355320" progId="Equation.3">
                <p:embed/>
              </p:oleObj>
            </a:graphicData>
          </a:graphic>
        </p:graphicFrame>
        <p:sp>
          <p:nvSpPr>
            <p:cNvPr id="12300" name="Text Box 12"/>
            <p:cNvSpPr txBox="1">
              <a:spLocks noChangeArrowheads="1"/>
            </p:cNvSpPr>
            <p:nvPr/>
          </p:nvSpPr>
          <p:spPr bwMode="auto">
            <a:xfrm>
              <a:off x="2289" y="628"/>
              <a:ext cx="3366" cy="233"/>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Wish to find the resultant of 3 or more concurrent forces,</a:t>
              </a:r>
            </a:p>
          </p:txBody>
        </p:sp>
      </p:grpSp>
      <p:grpSp>
        <p:nvGrpSpPr>
          <p:cNvPr id="3" name="Group 18"/>
          <p:cNvGrpSpPr>
            <a:grpSpLocks/>
          </p:cNvGrpSpPr>
          <p:nvPr/>
        </p:nvGrpSpPr>
        <p:grpSpPr bwMode="auto">
          <a:xfrm>
            <a:off x="1900238" y="947738"/>
            <a:ext cx="7219950" cy="2584450"/>
            <a:chOff x="1197" y="597"/>
            <a:chExt cx="4548" cy="1628"/>
          </a:xfrm>
        </p:grpSpPr>
        <p:pic>
          <p:nvPicPr>
            <p:cNvPr id="12293" name="Picture 5" descr="msotw9_temp0"/>
            <p:cNvPicPr>
              <a:picLocks noChangeAspect="1" noChangeArrowheads="1"/>
            </p:cNvPicPr>
            <p:nvPr/>
          </p:nvPicPr>
          <p:blipFill>
            <a:blip r:embed="rId5" cstate="print"/>
            <a:srcRect/>
            <a:stretch>
              <a:fillRect/>
            </a:stretch>
          </p:blipFill>
          <p:spPr bwMode="auto">
            <a:xfrm>
              <a:off x="1197" y="597"/>
              <a:ext cx="1011" cy="1484"/>
            </a:xfrm>
            <a:prstGeom prst="rect">
              <a:avLst/>
            </a:prstGeom>
            <a:solidFill>
              <a:schemeClr val="bg1"/>
            </a:solidFill>
            <a:ln w="9525">
              <a:noFill/>
              <a:miter lim="800000"/>
              <a:headEnd/>
              <a:tailEnd/>
            </a:ln>
            <a:effectLst/>
          </p:spPr>
        </p:pic>
        <p:graphicFrame>
          <p:nvGraphicFramePr>
            <p:cNvPr id="12297" name="Object 9"/>
            <p:cNvGraphicFramePr>
              <a:graphicFrameLocks noChangeAspect="1"/>
            </p:cNvGraphicFramePr>
            <p:nvPr/>
          </p:nvGraphicFramePr>
          <p:xfrm>
            <a:off x="2496" y="1745"/>
            <a:ext cx="3136" cy="480"/>
          </p:xfrm>
          <a:graphic>
            <a:graphicData uri="http://schemas.openxmlformats.org/presentationml/2006/ole">
              <p:oleObj spid="_x0000_s145413" name="Equation" r:id="rId6" imgW="4978080" imgH="761760" progId="Equation.3">
                <p:embed/>
              </p:oleObj>
            </a:graphicData>
          </a:graphic>
        </p:graphicFrame>
        <p:sp>
          <p:nvSpPr>
            <p:cNvPr id="12301" name="Text Box 13"/>
            <p:cNvSpPr txBox="1">
              <a:spLocks noChangeArrowheads="1"/>
            </p:cNvSpPr>
            <p:nvPr/>
          </p:nvSpPr>
          <p:spPr bwMode="auto">
            <a:xfrm>
              <a:off x="2289" y="1437"/>
              <a:ext cx="3456" cy="233"/>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Resolve each force into rectangular components</a:t>
              </a:r>
            </a:p>
          </p:txBody>
        </p:sp>
      </p:grpSp>
      <p:grpSp>
        <p:nvGrpSpPr>
          <p:cNvPr id="4" name="Group 19"/>
          <p:cNvGrpSpPr>
            <a:grpSpLocks/>
          </p:cNvGrpSpPr>
          <p:nvPr/>
        </p:nvGrpSpPr>
        <p:grpSpPr bwMode="auto">
          <a:xfrm>
            <a:off x="676275" y="3573463"/>
            <a:ext cx="8372475" cy="2292350"/>
            <a:chOff x="426" y="2251"/>
            <a:chExt cx="5274" cy="1444"/>
          </a:xfrm>
        </p:grpSpPr>
        <p:pic>
          <p:nvPicPr>
            <p:cNvPr id="12294" name="Picture 6" descr="msotw9_temp0"/>
            <p:cNvPicPr>
              <a:picLocks noChangeAspect="1" noChangeArrowheads="1"/>
            </p:cNvPicPr>
            <p:nvPr/>
          </p:nvPicPr>
          <p:blipFill>
            <a:blip r:embed="rId7" cstate="print"/>
            <a:srcRect/>
            <a:stretch>
              <a:fillRect/>
            </a:stretch>
          </p:blipFill>
          <p:spPr bwMode="auto">
            <a:xfrm>
              <a:off x="426" y="2468"/>
              <a:ext cx="598" cy="1227"/>
            </a:xfrm>
            <a:prstGeom prst="rect">
              <a:avLst/>
            </a:prstGeom>
            <a:solidFill>
              <a:schemeClr val="bg1"/>
            </a:solidFill>
            <a:ln w="9525">
              <a:noFill/>
              <a:miter lim="800000"/>
              <a:headEnd/>
              <a:tailEnd/>
            </a:ln>
            <a:effectLst/>
          </p:spPr>
        </p:pic>
        <p:graphicFrame>
          <p:nvGraphicFramePr>
            <p:cNvPr id="12298" name="Object 10"/>
            <p:cNvGraphicFramePr>
              <a:graphicFrameLocks noChangeAspect="1"/>
            </p:cNvGraphicFramePr>
            <p:nvPr/>
          </p:nvGraphicFramePr>
          <p:xfrm>
            <a:off x="2496" y="2905"/>
            <a:ext cx="1192" cy="400"/>
          </p:xfrm>
          <a:graphic>
            <a:graphicData uri="http://schemas.openxmlformats.org/presentationml/2006/ole">
              <p:oleObj spid="_x0000_s145411" name="Equation" r:id="rId8" imgW="1892160" imgH="634680" progId="Equation.3">
                <p:embed/>
              </p:oleObj>
            </a:graphicData>
          </a:graphic>
        </p:graphicFrame>
        <p:sp>
          <p:nvSpPr>
            <p:cNvPr id="12302" name="Text Box 14"/>
            <p:cNvSpPr txBox="1">
              <a:spLocks noChangeArrowheads="1"/>
            </p:cNvSpPr>
            <p:nvPr/>
          </p:nvSpPr>
          <p:spPr bwMode="auto">
            <a:xfrm>
              <a:off x="2289" y="2251"/>
              <a:ext cx="3411" cy="582"/>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The scalar components of the resultant are </a:t>
              </a:r>
              <a:br>
                <a:rPr lang="en-US" dirty="0">
                  <a:solidFill>
                    <a:srgbClr val="FFC000"/>
                  </a:solidFill>
                </a:rPr>
              </a:br>
              <a:r>
                <a:rPr lang="en-US" dirty="0">
                  <a:solidFill>
                    <a:srgbClr val="FFC000"/>
                  </a:solidFill>
                </a:rPr>
                <a:t>equal to the sum of the corresponding scalar components of the given forces.</a:t>
              </a:r>
            </a:p>
          </p:txBody>
        </p:sp>
        <p:graphicFrame>
          <p:nvGraphicFramePr>
            <p:cNvPr id="12303" name="Object 15"/>
            <p:cNvGraphicFramePr>
              <a:graphicFrameLocks noChangeAspect="1"/>
            </p:cNvGraphicFramePr>
            <p:nvPr/>
          </p:nvGraphicFramePr>
          <p:xfrm>
            <a:off x="4006" y="2905"/>
            <a:ext cx="1224" cy="448"/>
          </p:xfrm>
          <a:graphic>
            <a:graphicData uri="http://schemas.openxmlformats.org/presentationml/2006/ole">
              <p:oleObj spid="_x0000_s145412" name="Equation" r:id="rId9" imgW="1942920" imgH="711000" progId="Equation.3">
                <p:embed/>
              </p:oleObj>
            </a:graphicData>
          </a:graphic>
        </p:graphicFrame>
      </p:grpSp>
      <p:grpSp>
        <p:nvGrpSpPr>
          <p:cNvPr id="5" name="Group 20"/>
          <p:cNvGrpSpPr>
            <a:grpSpLocks/>
          </p:cNvGrpSpPr>
          <p:nvPr/>
        </p:nvGrpSpPr>
        <p:grpSpPr bwMode="auto">
          <a:xfrm>
            <a:off x="2422525" y="3932238"/>
            <a:ext cx="6591300" cy="2530475"/>
            <a:chOff x="1526" y="2477"/>
            <a:chExt cx="4152" cy="1594"/>
          </a:xfrm>
        </p:grpSpPr>
        <p:pic>
          <p:nvPicPr>
            <p:cNvPr id="12295" name="Picture 7" descr="msotw9_temp0"/>
            <p:cNvPicPr>
              <a:picLocks noChangeAspect="1" noChangeArrowheads="1"/>
            </p:cNvPicPr>
            <p:nvPr/>
          </p:nvPicPr>
          <p:blipFill>
            <a:blip r:embed="rId10" cstate="print"/>
            <a:srcRect/>
            <a:stretch>
              <a:fillRect/>
            </a:stretch>
          </p:blipFill>
          <p:spPr bwMode="auto">
            <a:xfrm>
              <a:off x="1526" y="2477"/>
              <a:ext cx="605" cy="1152"/>
            </a:xfrm>
            <a:prstGeom prst="rect">
              <a:avLst/>
            </a:prstGeom>
            <a:solidFill>
              <a:schemeClr val="bg1"/>
            </a:solidFill>
            <a:ln w="9525">
              <a:noFill/>
              <a:miter lim="800000"/>
              <a:headEnd/>
              <a:tailEnd/>
            </a:ln>
            <a:effectLst/>
          </p:spPr>
        </p:pic>
        <p:graphicFrame>
          <p:nvGraphicFramePr>
            <p:cNvPr id="12299" name="Object 11"/>
            <p:cNvGraphicFramePr>
              <a:graphicFrameLocks noChangeAspect="1"/>
            </p:cNvGraphicFramePr>
            <p:nvPr/>
          </p:nvGraphicFramePr>
          <p:xfrm>
            <a:off x="2496" y="3615"/>
            <a:ext cx="2112" cy="456"/>
          </p:xfrm>
          <a:graphic>
            <a:graphicData uri="http://schemas.openxmlformats.org/presentationml/2006/ole">
              <p:oleObj spid="_x0000_s145410" name="Equation" r:id="rId11" imgW="3352680" imgH="723600" progId="Equation.3">
                <p:embed/>
              </p:oleObj>
            </a:graphicData>
          </a:graphic>
        </p:graphicFrame>
        <p:sp>
          <p:nvSpPr>
            <p:cNvPr id="12304" name="Text Box 16"/>
            <p:cNvSpPr txBox="1">
              <a:spLocks noChangeArrowheads="1"/>
            </p:cNvSpPr>
            <p:nvPr/>
          </p:nvSpPr>
          <p:spPr bwMode="auto">
            <a:xfrm>
              <a:off x="2289" y="3374"/>
              <a:ext cx="3389" cy="233"/>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To find the resultant magnitude and direction,</a:t>
              </a:r>
            </a:p>
          </p:txBody>
        </p:sp>
      </p:grpSp>
      <p:sp>
        <p:nvSpPr>
          <p:cNvPr id="22" name="Rectangle 1"/>
          <p:cNvSpPr>
            <a:spLocks noGrp="1"/>
          </p:cNvSpPr>
          <p:nvPr>
            <p:ph type="title"/>
          </p:nvPr>
        </p:nvSpPr>
        <p:spPr>
          <a:xfrm>
            <a:off x="500034" y="142852"/>
            <a:ext cx="7929618" cy="785818"/>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noAutofit/>
          </a:bodyPr>
          <a:lstStyle/>
          <a:p>
            <a:r>
              <a:rPr lang="en-CA" sz="3200" dirty="0" smtClean="0"/>
              <a:t>Addition of Forces by Summing Components</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7412" name="Picture 4" descr="msotw9_temp0"/>
          <p:cNvPicPr>
            <a:picLocks noChangeAspect="1" noChangeArrowheads="1"/>
          </p:cNvPicPr>
          <p:nvPr/>
        </p:nvPicPr>
        <p:blipFill>
          <a:blip r:embed="rId2" cstate="print"/>
          <a:srcRect/>
          <a:stretch>
            <a:fillRect/>
          </a:stretch>
        </p:blipFill>
        <p:spPr bwMode="auto">
          <a:xfrm>
            <a:off x="363538" y="1087438"/>
            <a:ext cx="3789362" cy="2354262"/>
          </a:xfrm>
          <a:prstGeom prst="rect">
            <a:avLst/>
          </a:prstGeom>
          <a:solidFill>
            <a:schemeClr val="bg1"/>
          </a:solidFill>
          <a:ln w="9525">
            <a:noFill/>
            <a:miter lim="800000"/>
            <a:headEnd/>
            <a:tailEnd/>
          </a:ln>
          <a:effectLst/>
        </p:spPr>
      </p:pic>
      <p:sp>
        <p:nvSpPr>
          <p:cNvPr id="17413" name="Text Box 5"/>
          <p:cNvSpPr txBox="1">
            <a:spLocks noChangeArrowheads="1"/>
          </p:cNvSpPr>
          <p:nvPr/>
        </p:nvSpPr>
        <p:spPr bwMode="auto">
          <a:xfrm>
            <a:off x="368300" y="3870325"/>
            <a:ext cx="4025900" cy="646331"/>
          </a:xfrm>
          <a:prstGeom prst="rect">
            <a:avLst/>
          </a:prstGeom>
          <a:noFill/>
          <a:ln w="9525">
            <a:noFill/>
            <a:miter lim="800000"/>
            <a:headEnd/>
            <a:tailEnd/>
          </a:ln>
          <a:effectLst/>
        </p:spPr>
        <p:txBody>
          <a:bodyPr>
            <a:spAutoFit/>
          </a:bodyPr>
          <a:lstStyle/>
          <a:p>
            <a:pPr>
              <a:spcBef>
                <a:spcPct val="50000"/>
              </a:spcBef>
            </a:pPr>
            <a:r>
              <a:rPr lang="en-US" dirty="0">
                <a:solidFill>
                  <a:srgbClr val="FFC000"/>
                </a:solidFill>
              </a:rPr>
              <a:t>Four forces act on bolt </a:t>
            </a:r>
            <a:r>
              <a:rPr lang="en-US" i="1" dirty="0">
                <a:solidFill>
                  <a:srgbClr val="FFC000"/>
                </a:solidFill>
              </a:rPr>
              <a:t>A</a:t>
            </a:r>
            <a:r>
              <a:rPr lang="en-US" dirty="0">
                <a:solidFill>
                  <a:srgbClr val="FFC000"/>
                </a:solidFill>
              </a:rPr>
              <a:t> as shown.  Determine the resultant of the force on the bolt.</a:t>
            </a:r>
          </a:p>
        </p:txBody>
      </p:sp>
      <p:sp>
        <p:nvSpPr>
          <p:cNvPr id="17414" name="Text Box 6"/>
          <p:cNvSpPr txBox="1">
            <a:spLocks noChangeArrowheads="1"/>
          </p:cNvSpPr>
          <p:nvPr/>
        </p:nvSpPr>
        <p:spPr bwMode="auto">
          <a:xfrm>
            <a:off x="4525963" y="1163638"/>
            <a:ext cx="4203700" cy="1061829"/>
          </a:xfrm>
          <a:prstGeom prst="rect">
            <a:avLst/>
          </a:prstGeom>
          <a:noFill/>
          <a:ln w="9525">
            <a:noFill/>
            <a:miter lim="800000"/>
            <a:headEnd/>
            <a:tailEnd/>
          </a:ln>
          <a:effectLst/>
        </p:spPr>
        <p:txBody>
          <a:bodyPr>
            <a:spAutoFit/>
          </a:bodyPr>
          <a:lstStyle/>
          <a:p>
            <a:pPr marL="227013" indent="-227013">
              <a:spcBef>
                <a:spcPct val="50000"/>
              </a:spcBef>
            </a:pPr>
            <a:r>
              <a:rPr lang="en-US" dirty="0">
                <a:solidFill>
                  <a:srgbClr val="FFC000"/>
                </a:solidFill>
              </a:rPr>
              <a:t>SOLUTION:</a:t>
            </a:r>
          </a:p>
          <a:p>
            <a:pPr marL="227013" indent="-227013">
              <a:spcBef>
                <a:spcPct val="50000"/>
              </a:spcBef>
              <a:buFontTx/>
              <a:buChar char="•"/>
            </a:pPr>
            <a:r>
              <a:rPr lang="en-US" dirty="0">
                <a:solidFill>
                  <a:srgbClr val="FFC000"/>
                </a:solidFill>
              </a:rPr>
              <a:t>Resolve each force into rectangular components.</a:t>
            </a:r>
          </a:p>
        </p:txBody>
      </p:sp>
      <p:sp>
        <p:nvSpPr>
          <p:cNvPr id="17415" name="Text Box 7"/>
          <p:cNvSpPr txBox="1">
            <a:spLocks noChangeArrowheads="1"/>
          </p:cNvSpPr>
          <p:nvPr/>
        </p:nvSpPr>
        <p:spPr bwMode="auto">
          <a:xfrm>
            <a:off x="4525963" y="3586163"/>
            <a:ext cx="4321175" cy="646331"/>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Calculate the magnitude and direction of the resultant.</a:t>
            </a:r>
          </a:p>
        </p:txBody>
      </p:sp>
      <p:sp>
        <p:nvSpPr>
          <p:cNvPr id="17416" name="Text Box 8"/>
          <p:cNvSpPr txBox="1">
            <a:spLocks noChangeArrowheads="1"/>
          </p:cNvSpPr>
          <p:nvPr/>
        </p:nvSpPr>
        <p:spPr bwMode="auto">
          <a:xfrm>
            <a:off x="4525963" y="2451100"/>
            <a:ext cx="4441825" cy="646331"/>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Determine the components of the resultant by adding the corresponding force components.</a:t>
            </a:r>
          </a:p>
        </p:txBody>
      </p:sp>
      <p:sp>
        <p:nvSpPr>
          <p:cNvPr id="9" name="Rectangle 1"/>
          <p:cNvSpPr txBox="1">
            <a:spLocks/>
          </p:cNvSpPr>
          <p:nvPr/>
        </p:nvSpPr>
        <p:spPr>
          <a:xfrm>
            <a:off x="500034" y="142852"/>
            <a:ext cx="7929618" cy="785818"/>
          </a:xfrm>
          <a:prstGeom prst="rect">
            <a:avLst/>
          </a:prstGeo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vert="horz" lIns="91440" tIns="45720" rIns="91440" bIns="45720" rtlCol="0" anchor="ctr">
            <a:noAutofit/>
          </a:bodyPr>
          <a:lstStyle/>
          <a:p>
            <a:pPr lvl="0" algn="ctr">
              <a:spcBef>
                <a:spcPct val="0"/>
              </a:spcBef>
            </a:pPr>
            <a:r>
              <a:rPr lang="en-CA" sz="3200" dirty="0" smtClean="0">
                <a:latin typeface="+mj-lt"/>
                <a:ea typeface="+mj-ea"/>
                <a:cs typeface="+mj-cs"/>
              </a:rPr>
              <a:t>Sample Problem 2.3</a:t>
            </a:r>
            <a:endParaRPr kumimoji="0" lang="en-CA" sz="3200" b="0" i="0" u="none" strike="noStrike" kern="1200" cap="none" spc="0" normalizeH="0" baseline="0" noProof="0" dirty="0" smtClean="0">
              <a:ln>
                <a:noFill/>
              </a:ln>
              <a:solidFill>
                <a:schemeClr val="tx1"/>
              </a:solidFill>
              <a:effectLst/>
              <a:uLnTx/>
              <a:uFillTx/>
              <a:latin typeface="+mj-lt"/>
              <a:ea typeface="+mj-ea"/>
              <a:cs typeface="+mj-cs"/>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74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74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74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4" grpId="0" autoUpdateAnimBg="0"/>
      <p:bldP spid="17415" grpId="0" autoUpdateAnimBg="0"/>
      <p:bldP spid="17416" grpId="0"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2" name="Group 21"/>
          <p:cNvGrpSpPr>
            <a:grpSpLocks/>
          </p:cNvGrpSpPr>
          <p:nvPr/>
        </p:nvGrpSpPr>
        <p:grpSpPr bwMode="auto">
          <a:xfrm>
            <a:off x="396875" y="938213"/>
            <a:ext cx="8677275" cy="3101975"/>
            <a:chOff x="250" y="591"/>
            <a:chExt cx="5466" cy="1954"/>
          </a:xfrm>
        </p:grpSpPr>
        <p:pic>
          <p:nvPicPr>
            <p:cNvPr id="23557" name="Picture 5" descr="msotw9_temp0"/>
            <p:cNvPicPr>
              <a:picLocks noChangeAspect="1" noChangeArrowheads="1"/>
            </p:cNvPicPr>
            <p:nvPr/>
          </p:nvPicPr>
          <p:blipFill>
            <a:blip r:embed="rId3" cstate="print"/>
            <a:srcRect/>
            <a:stretch>
              <a:fillRect/>
            </a:stretch>
          </p:blipFill>
          <p:spPr bwMode="auto">
            <a:xfrm>
              <a:off x="250" y="768"/>
              <a:ext cx="2035" cy="1588"/>
            </a:xfrm>
            <a:prstGeom prst="rect">
              <a:avLst/>
            </a:prstGeom>
            <a:solidFill>
              <a:schemeClr val="bg1"/>
            </a:solidFill>
            <a:ln w="9525">
              <a:noFill/>
              <a:miter lim="800000"/>
              <a:headEnd/>
              <a:tailEnd/>
            </a:ln>
            <a:effectLst/>
          </p:spPr>
        </p:pic>
        <p:sp>
          <p:nvSpPr>
            <p:cNvPr id="23559" name="Text Box 7"/>
            <p:cNvSpPr txBox="1">
              <a:spLocks noChangeArrowheads="1"/>
            </p:cNvSpPr>
            <p:nvPr/>
          </p:nvSpPr>
          <p:spPr bwMode="auto">
            <a:xfrm>
              <a:off x="2334" y="591"/>
              <a:ext cx="3382" cy="442"/>
            </a:xfrm>
            <a:prstGeom prst="rect">
              <a:avLst/>
            </a:prstGeom>
            <a:noFill/>
            <a:ln w="9525">
              <a:noFill/>
              <a:miter lim="800000"/>
              <a:headEnd/>
              <a:tailEnd/>
            </a:ln>
            <a:effectLst/>
          </p:spPr>
          <p:txBody>
            <a:bodyPr>
              <a:spAutoFit/>
            </a:bodyPr>
            <a:lstStyle/>
            <a:p>
              <a:pPr marL="227013" indent="-227013">
                <a:spcBef>
                  <a:spcPct val="50000"/>
                </a:spcBef>
              </a:pPr>
              <a:r>
                <a:rPr lang="en-US" dirty="0">
                  <a:solidFill>
                    <a:srgbClr val="FFC000"/>
                  </a:solidFill>
                </a:rPr>
                <a:t>SOLUTION:</a:t>
              </a:r>
            </a:p>
            <a:p>
              <a:pPr marL="227013" indent="-227013">
                <a:spcBef>
                  <a:spcPct val="20000"/>
                </a:spcBef>
                <a:buFontTx/>
                <a:buChar char="•"/>
              </a:pPr>
              <a:r>
                <a:rPr lang="en-US" dirty="0">
                  <a:solidFill>
                    <a:srgbClr val="FFC000"/>
                  </a:solidFill>
                </a:rPr>
                <a:t>Resolve each force into rectangular components.</a:t>
              </a:r>
            </a:p>
          </p:txBody>
        </p:sp>
        <p:graphicFrame>
          <p:nvGraphicFramePr>
            <p:cNvPr id="23560" name="Object 8"/>
            <p:cNvGraphicFramePr>
              <a:graphicFrameLocks noChangeAspect="1"/>
            </p:cNvGraphicFramePr>
            <p:nvPr/>
          </p:nvGraphicFramePr>
          <p:xfrm>
            <a:off x="2588" y="1121"/>
            <a:ext cx="2600" cy="1424"/>
          </p:xfrm>
          <a:graphic>
            <a:graphicData uri="http://schemas.openxmlformats.org/presentationml/2006/ole">
              <p:oleObj spid="_x0000_s146440" name="Equation" r:id="rId4" imgW="4127400" imgH="2260440" progId="Equation.3">
                <p:embed/>
              </p:oleObj>
            </a:graphicData>
          </a:graphic>
        </p:graphicFrame>
      </p:grpSp>
      <p:grpSp>
        <p:nvGrpSpPr>
          <p:cNvPr id="3" name="Group 23"/>
          <p:cNvGrpSpPr>
            <a:grpSpLocks/>
          </p:cNvGrpSpPr>
          <p:nvPr/>
        </p:nvGrpSpPr>
        <p:grpSpPr bwMode="auto">
          <a:xfrm>
            <a:off x="3705225" y="4987925"/>
            <a:ext cx="5151438" cy="1520825"/>
            <a:chOff x="2334" y="3142"/>
            <a:chExt cx="3245" cy="958"/>
          </a:xfrm>
        </p:grpSpPr>
        <p:graphicFrame>
          <p:nvGraphicFramePr>
            <p:cNvPr id="23563" name="Object 11"/>
            <p:cNvGraphicFramePr>
              <a:graphicFrameLocks noChangeAspect="1"/>
            </p:cNvGraphicFramePr>
            <p:nvPr/>
          </p:nvGraphicFramePr>
          <p:xfrm>
            <a:off x="2588" y="3417"/>
            <a:ext cx="1336" cy="240"/>
          </p:xfrm>
          <a:graphic>
            <a:graphicData uri="http://schemas.openxmlformats.org/presentationml/2006/ole">
              <p:oleObj spid="_x0000_s146436" name="Equation" r:id="rId5" imgW="2120760" imgH="380880" progId="Equation.3">
                <p:embed/>
              </p:oleObj>
            </a:graphicData>
          </a:graphic>
        </p:graphicFrame>
        <p:graphicFrame>
          <p:nvGraphicFramePr>
            <p:cNvPr id="23564" name="Object 12"/>
            <p:cNvGraphicFramePr>
              <a:graphicFrameLocks noChangeAspect="1"/>
            </p:cNvGraphicFramePr>
            <p:nvPr/>
          </p:nvGraphicFramePr>
          <p:xfrm>
            <a:off x="4405" y="3461"/>
            <a:ext cx="768" cy="152"/>
          </p:xfrm>
          <a:graphic>
            <a:graphicData uri="http://schemas.openxmlformats.org/presentationml/2006/ole">
              <p:oleObj spid="_x0000_s146437" name="Equation" r:id="rId6" imgW="1218960" imgH="241200" progId="Equation.3">
                <p:embed/>
              </p:oleObj>
            </a:graphicData>
          </a:graphic>
        </p:graphicFrame>
        <p:sp>
          <p:nvSpPr>
            <p:cNvPr id="23562" name="Text Box 10"/>
            <p:cNvSpPr txBox="1">
              <a:spLocks noChangeArrowheads="1"/>
            </p:cNvSpPr>
            <p:nvPr/>
          </p:nvSpPr>
          <p:spPr bwMode="auto">
            <a:xfrm>
              <a:off x="2334" y="3142"/>
              <a:ext cx="3245" cy="233"/>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Calculate the magnitude and direction.</a:t>
              </a:r>
            </a:p>
          </p:txBody>
        </p:sp>
        <p:graphicFrame>
          <p:nvGraphicFramePr>
            <p:cNvPr id="23565" name="Object 13"/>
            <p:cNvGraphicFramePr>
              <a:graphicFrameLocks noChangeAspect="1"/>
            </p:cNvGraphicFramePr>
            <p:nvPr/>
          </p:nvGraphicFramePr>
          <p:xfrm>
            <a:off x="2588" y="3676"/>
            <a:ext cx="1016" cy="424"/>
          </p:xfrm>
          <a:graphic>
            <a:graphicData uri="http://schemas.openxmlformats.org/presentationml/2006/ole">
              <p:oleObj spid="_x0000_s146438" name="Equation" r:id="rId7" imgW="1612800" imgH="672840" progId="Equation.3">
                <p:embed/>
              </p:oleObj>
            </a:graphicData>
          </a:graphic>
        </p:graphicFrame>
        <p:graphicFrame>
          <p:nvGraphicFramePr>
            <p:cNvPr id="23566" name="Object 14"/>
            <p:cNvGraphicFramePr>
              <a:graphicFrameLocks noChangeAspect="1"/>
            </p:cNvGraphicFramePr>
            <p:nvPr/>
          </p:nvGraphicFramePr>
          <p:xfrm>
            <a:off x="4405" y="3812"/>
            <a:ext cx="560" cy="152"/>
          </p:xfrm>
          <a:graphic>
            <a:graphicData uri="http://schemas.openxmlformats.org/presentationml/2006/ole">
              <p:oleObj spid="_x0000_s146439" name="Equation" r:id="rId8" imgW="888840" imgH="241200" progId="Equation.3">
                <p:embed/>
              </p:oleObj>
            </a:graphicData>
          </a:graphic>
        </p:graphicFrame>
      </p:grpSp>
      <p:grpSp>
        <p:nvGrpSpPr>
          <p:cNvPr id="4" name="Group 22"/>
          <p:cNvGrpSpPr>
            <a:grpSpLocks/>
          </p:cNvGrpSpPr>
          <p:nvPr/>
        </p:nvGrpSpPr>
        <p:grpSpPr bwMode="auto">
          <a:xfrm>
            <a:off x="282575" y="3730625"/>
            <a:ext cx="8658225" cy="1555750"/>
            <a:chOff x="178" y="2350"/>
            <a:chExt cx="5454" cy="980"/>
          </a:xfrm>
        </p:grpSpPr>
        <p:pic>
          <p:nvPicPr>
            <p:cNvPr id="23558" name="Picture 6" descr="msotw9_temp0"/>
            <p:cNvPicPr>
              <a:picLocks noChangeAspect="1" noChangeArrowheads="1"/>
            </p:cNvPicPr>
            <p:nvPr/>
          </p:nvPicPr>
          <p:blipFill>
            <a:blip r:embed="rId9" cstate="print"/>
            <a:srcRect/>
            <a:stretch>
              <a:fillRect/>
            </a:stretch>
          </p:blipFill>
          <p:spPr bwMode="auto">
            <a:xfrm>
              <a:off x="178" y="2768"/>
              <a:ext cx="2198" cy="562"/>
            </a:xfrm>
            <a:prstGeom prst="rect">
              <a:avLst/>
            </a:prstGeom>
            <a:solidFill>
              <a:schemeClr val="bg1"/>
            </a:solidFill>
            <a:ln w="9525">
              <a:noFill/>
              <a:miter lim="800000"/>
              <a:headEnd/>
              <a:tailEnd/>
            </a:ln>
            <a:effectLst/>
          </p:spPr>
        </p:pic>
        <p:sp>
          <p:nvSpPr>
            <p:cNvPr id="23561" name="Text Box 9"/>
            <p:cNvSpPr txBox="1">
              <a:spLocks noChangeArrowheads="1"/>
            </p:cNvSpPr>
            <p:nvPr/>
          </p:nvSpPr>
          <p:spPr bwMode="auto">
            <a:xfrm>
              <a:off x="2334" y="2650"/>
              <a:ext cx="3298" cy="407"/>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Determine the components of the resultant by adding the corresponding force components.</a:t>
              </a:r>
            </a:p>
          </p:txBody>
        </p:sp>
        <p:graphicFrame>
          <p:nvGraphicFramePr>
            <p:cNvPr id="23567" name="Object 15"/>
            <p:cNvGraphicFramePr>
              <a:graphicFrameLocks noChangeAspect="1"/>
            </p:cNvGraphicFramePr>
            <p:nvPr/>
          </p:nvGraphicFramePr>
          <p:xfrm>
            <a:off x="3527" y="2350"/>
            <a:ext cx="816" cy="208"/>
          </p:xfrm>
          <a:graphic>
            <a:graphicData uri="http://schemas.openxmlformats.org/presentationml/2006/ole">
              <p:oleObj spid="_x0000_s146434" name="Equation" r:id="rId10" imgW="1295280" imgH="330120" progId="Equation.3">
                <p:embed/>
              </p:oleObj>
            </a:graphicData>
          </a:graphic>
        </p:graphicFrame>
        <p:graphicFrame>
          <p:nvGraphicFramePr>
            <p:cNvPr id="23568" name="Object 16"/>
            <p:cNvGraphicFramePr>
              <a:graphicFrameLocks noChangeAspect="1"/>
            </p:cNvGraphicFramePr>
            <p:nvPr/>
          </p:nvGraphicFramePr>
          <p:xfrm>
            <a:off x="4456" y="2350"/>
            <a:ext cx="752" cy="232"/>
          </p:xfrm>
          <a:graphic>
            <a:graphicData uri="http://schemas.openxmlformats.org/presentationml/2006/ole">
              <p:oleObj spid="_x0000_s146435" name="Equation" r:id="rId11" imgW="1193760" imgH="368280" progId="Equation.3">
                <p:embed/>
              </p:oleObj>
            </a:graphicData>
          </a:graphic>
        </p:graphicFrame>
      </p:grpSp>
      <p:sp>
        <p:nvSpPr>
          <p:cNvPr id="20" name="Rectangle 1"/>
          <p:cNvSpPr txBox="1">
            <a:spLocks/>
          </p:cNvSpPr>
          <p:nvPr/>
        </p:nvSpPr>
        <p:spPr>
          <a:xfrm>
            <a:off x="500034" y="142852"/>
            <a:ext cx="7929618" cy="785818"/>
          </a:xfrm>
          <a:prstGeom prst="rect">
            <a:avLst/>
          </a:prstGeo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vert="horz" lIns="91440" tIns="45720" rIns="91440" bIns="45720" rtlCol="0" anchor="ctr">
            <a:noAutofit/>
          </a:bodyPr>
          <a:lstStyle/>
          <a:p>
            <a:pPr lvl="0" algn="ctr">
              <a:spcBef>
                <a:spcPct val="0"/>
              </a:spcBef>
            </a:pPr>
            <a:r>
              <a:rPr lang="en-CA" sz="3200" dirty="0" smtClean="0">
                <a:latin typeface="+mj-lt"/>
                <a:ea typeface="+mj-ea"/>
                <a:cs typeface="+mj-cs"/>
              </a:rPr>
              <a:t>Sample Problem 2.3 (Cont’d)</a:t>
            </a:r>
            <a:endParaRPr kumimoji="0" lang="en-CA" sz="3200" b="0" i="0" u="none" strike="noStrike" kern="1200" cap="none" spc="0" normalizeH="0" baseline="0" noProof="0" dirty="0" smtClean="0">
              <a:ln>
                <a:noFill/>
              </a:ln>
              <a:solidFill>
                <a:schemeClr val="tx1"/>
              </a:solidFill>
              <a:effectLst/>
              <a:uLnTx/>
              <a:uFillTx/>
              <a:latin typeface="+mj-lt"/>
              <a:ea typeface="+mj-ea"/>
              <a:cs typeface="+mj-cs"/>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sz="quarter" idx="1"/>
          </p:nvPr>
        </p:nvSpPr>
        <p:spPr>
          <a:xfrm>
            <a:off x="2362200" y="1752600"/>
            <a:ext cx="6400800" cy="4891110"/>
          </a:xfrm>
        </p:spPr>
        <p:txBody>
          <a:bodyPr>
            <a:normAutofit fontScale="92500" lnSpcReduction="10000"/>
          </a:bodyPr>
          <a:lstStyle/>
          <a:p>
            <a:pPr marL="971550" lvl="1" indent="-514350">
              <a:buFont typeface="+mj-lt"/>
              <a:buAutoNum type="arabicPeriod" startAt="8"/>
            </a:pPr>
            <a:r>
              <a:rPr lang="en-CA" dirty="0" smtClean="0">
                <a:solidFill>
                  <a:srgbClr val="FFC000"/>
                </a:solidFill>
              </a:rPr>
              <a:t>Addition of Forces by Summing x &amp; y Components</a:t>
            </a:r>
          </a:p>
          <a:p>
            <a:pPr marL="971550" lvl="1" indent="-514350">
              <a:buFont typeface="+mj-lt"/>
              <a:buAutoNum type="arabicPeriod" startAt="8"/>
            </a:pPr>
            <a:r>
              <a:rPr lang="en-CA" dirty="0" smtClean="0">
                <a:solidFill>
                  <a:srgbClr val="FFC000"/>
                </a:solidFill>
              </a:rPr>
              <a:t>Equilibrium of a Particle</a:t>
            </a:r>
          </a:p>
          <a:p>
            <a:pPr marL="1828800" lvl="3" indent="-514350">
              <a:buNone/>
            </a:pPr>
            <a:r>
              <a:rPr lang="en-CA" dirty="0" smtClean="0">
                <a:solidFill>
                  <a:srgbClr val="FFC000"/>
                </a:solidFill>
              </a:rPr>
              <a:t>Newton’s First Law of Motion</a:t>
            </a:r>
          </a:p>
          <a:p>
            <a:pPr marL="971550" lvl="1" indent="-514350">
              <a:buFont typeface="+mj-lt"/>
              <a:buAutoNum type="arabicPeriod" startAt="8"/>
            </a:pPr>
            <a:r>
              <a:rPr lang="en-CA" dirty="0" smtClean="0">
                <a:solidFill>
                  <a:srgbClr val="FFC000"/>
                </a:solidFill>
              </a:rPr>
              <a:t>Problems about the Equilibrium of a Particle; Free Body Diagrams</a:t>
            </a:r>
          </a:p>
          <a:p>
            <a:pPr marL="971550" lvl="1" indent="-514350">
              <a:buNone/>
            </a:pPr>
            <a:r>
              <a:rPr lang="en-CA" dirty="0" smtClean="0">
                <a:solidFill>
                  <a:srgbClr val="FF0000"/>
                </a:solidFill>
              </a:rPr>
              <a:t>Forces in Space</a:t>
            </a:r>
          </a:p>
          <a:p>
            <a:pPr marL="971550" lvl="1" indent="-514350">
              <a:buFont typeface="+mj-lt"/>
              <a:buAutoNum type="arabicPeriod" startAt="12"/>
            </a:pPr>
            <a:r>
              <a:rPr lang="en-CA" dirty="0" smtClean="0">
                <a:solidFill>
                  <a:srgbClr val="FFC000"/>
                </a:solidFill>
              </a:rPr>
              <a:t>Rectangular Components of a Force in Space</a:t>
            </a:r>
          </a:p>
          <a:p>
            <a:pPr marL="971550" lvl="1" indent="-514350">
              <a:buFont typeface="+mj-lt"/>
              <a:buAutoNum type="arabicPeriod" startAt="12"/>
            </a:pPr>
            <a:r>
              <a:rPr lang="en-CA" dirty="0" smtClean="0">
                <a:solidFill>
                  <a:srgbClr val="FFC000"/>
                </a:solidFill>
              </a:rPr>
              <a:t>Forces Defined by its Magnitude and 2 points in its Line of Action</a:t>
            </a:r>
          </a:p>
          <a:p>
            <a:pPr marL="971550" lvl="1" indent="-514350">
              <a:buFont typeface="+mj-lt"/>
              <a:buAutoNum type="arabicPeriod" startAt="12"/>
            </a:pPr>
            <a:r>
              <a:rPr lang="en-CA" dirty="0" smtClean="0">
                <a:solidFill>
                  <a:srgbClr val="FFC000"/>
                </a:solidFill>
              </a:rPr>
              <a:t>Addition of Concurrent Forces in Space</a:t>
            </a:r>
          </a:p>
          <a:p>
            <a:pPr marL="971550" lvl="1" indent="-514350">
              <a:buFont typeface="+mj-lt"/>
              <a:buAutoNum type="arabicPeriod" startAt="12"/>
            </a:pPr>
            <a:r>
              <a:rPr lang="en-CA" dirty="0" smtClean="0">
                <a:solidFill>
                  <a:srgbClr val="FFC000"/>
                </a:solidFill>
              </a:rPr>
              <a:t>Equilibrium of a Particle in Space</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Agenda (Cont’d)</a:t>
            </a:r>
            <a:endParaRPr lang="en-US" dirty="0"/>
          </a:p>
        </p:txBody>
      </p:sp>
      <p:sp>
        <p:nvSpPr>
          <p:cNvPr id="4" name="Flèche droite 3"/>
          <p:cNvSpPr/>
          <p:nvPr/>
        </p:nvSpPr>
        <p:spPr>
          <a:xfrm>
            <a:off x="2411760" y="2636912"/>
            <a:ext cx="432048" cy="2880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3319" name="Text Box 7"/>
          <p:cNvSpPr txBox="1">
            <a:spLocks noChangeArrowheads="1"/>
          </p:cNvSpPr>
          <p:nvPr/>
        </p:nvSpPr>
        <p:spPr bwMode="auto">
          <a:xfrm>
            <a:off x="476250" y="949325"/>
            <a:ext cx="7967663" cy="369332"/>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When the resultant of all forces acting on a particle is zero, the particle is in </a:t>
            </a:r>
            <a:r>
              <a:rPr lang="en-US" i="1" dirty="0">
                <a:solidFill>
                  <a:srgbClr val="FFC000"/>
                </a:solidFill>
              </a:rPr>
              <a:t>equilibrium</a:t>
            </a:r>
            <a:r>
              <a:rPr lang="en-US" dirty="0">
                <a:solidFill>
                  <a:srgbClr val="FFC000"/>
                </a:solidFill>
              </a:rPr>
              <a:t>.</a:t>
            </a:r>
          </a:p>
        </p:txBody>
      </p:sp>
      <p:sp>
        <p:nvSpPr>
          <p:cNvPr id="13320" name="Text Box 8"/>
          <p:cNvSpPr txBox="1">
            <a:spLocks noChangeArrowheads="1"/>
          </p:cNvSpPr>
          <p:nvPr/>
        </p:nvSpPr>
        <p:spPr bwMode="auto">
          <a:xfrm>
            <a:off x="450850" y="4537075"/>
            <a:ext cx="3063875" cy="1643527"/>
          </a:xfrm>
          <a:prstGeom prst="rect">
            <a:avLst/>
          </a:prstGeom>
          <a:noFill/>
          <a:ln w="9525">
            <a:noFill/>
            <a:miter lim="800000"/>
            <a:headEnd/>
            <a:tailEnd/>
          </a:ln>
          <a:effectLst/>
        </p:spPr>
        <p:txBody>
          <a:bodyPr>
            <a:spAutoFit/>
          </a:bodyPr>
          <a:lstStyle/>
          <a:p>
            <a:pPr marL="227013" indent="-227013">
              <a:spcBef>
                <a:spcPct val="20000"/>
              </a:spcBef>
              <a:buFontTx/>
              <a:buChar char="•"/>
            </a:pPr>
            <a:r>
              <a:rPr lang="en-US" dirty="0">
                <a:solidFill>
                  <a:srgbClr val="FFC000"/>
                </a:solidFill>
              </a:rPr>
              <a:t>Particle acted upon by two forces:</a:t>
            </a:r>
          </a:p>
          <a:p>
            <a:pPr marL="574675" lvl="1" indent="-233363">
              <a:spcBef>
                <a:spcPct val="20000"/>
              </a:spcBef>
              <a:buFontTx/>
              <a:buChar char="-"/>
            </a:pPr>
            <a:r>
              <a:rPr lang="en-US" dirty="0">
                <a:solidFill>
                  <a:srgbClr val="FFC000"/>
                </a:solidFill>
              </a:rPr>
              <a:t>equal magnitude</a:t>
            </a:r>
          </a:p>
          <a:p>
            <a:pPr marL="574675" lvl="1" indent="-233363">
              <a:spcBef>
                <a:spcPct val="20000"/>
              </a:spcBef>
              <a:buFontTx/>
              <a:buChar char="-"/>
            </a:pPr>
            <a:r>
              <a:rPr lang="en-US" dirty="0">
                <a:solidFill>
                  <a:srgbClr val="FFC000"/>
                </a:solidFill>
              </a:rPr>
              <a:t>same line of action</a:t>
            </a:r>
          </a:p>
          <a:p>
            <a:pPr marL="574675" lvl="1" indent="-233363">
              <a:spcBef>
                <a:spcPct val="20000"/>
              </a:spcBef>
              <a:buFontTx/>
              <a:buChar char="-"/>
            </a:pPr>
            <a:r>
              <a:rPr lang="en-US" dirty="0">
                <a:solidFill>
                  <a:srgbClr val="FFC000"/>
                </a:solidFill>
              </a:rPr>
              <a:t>opposite sense</a:t>
            </a:r>
          </a:p>
        </p:txBody>
      </p:sp>
      <p:grpSp>
        <p:nvGrpSpPr>
          <p:cNvPr id="2" name="Group 11"/>
          <p:cNvGrpSpPr>
            <a:grpSpLocks/>
          </p:cNvGrpSpPr>
          <p:nvPr/>
        </p:nvGrpSpPr>
        <p:grpSpPr bwMode="auto">
          <a:xfrm>
            <a:off x="3692525" y="4537075"/>
            <a:ext cx="5059363" cy="1993900"/>
            <a:chOff x="2296" y="2491"/>
            <a:chExt cx="3187" cy="1256"/>
          </a:xfrm>
        </p:grpSpPr>
        <p:sp>
          <p:nvSpPr>
            <p:cNvPr id="13321" name="Text Box 9"/>
            <p:cNvSpPr txBox="1">
              <a:spLocks noChangeArrowheads="1"/>
            </p:cNvSpPr>
            <p:nvPr/>
          </p:nvSpPr>
          <p:spPr bwMode="auto">
            <a:xfrm>
              <a:off x="2296" y="2491"/>
              <a:ext cx="3187" cy="651"/>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Particle acted upon by three or more forces:</a:t>
              </a:r>
            </a:p>
            <a:p>
              <a:pPr marL="574675" lvl="1" indent="-233363">
                <a:spcBef>
                  <a:spcPct val="20000"/>
                </a:spcBef>
                <a:buFontTx/>
                <a:buChar char="-"/>
              </a:pPr>
              <a:r>
                <a:rPr lang="en-US" dirty="0">
                  <a:solidFill>
                    <a:srgbClr val="FFC000"/>
                  </a:solidFill>
                </a:rPr>
                <a:t>graphical solution yields a closed polygon</a:t>
              </a:r>
            </a:p>
            <a:p>
              <a:pPr marL="574675" lvl="1" indent="-233363">
                <a:spcBef>
                  <a:spcPct val="20000"/>
                </a:spcBef>
                <a:buFontTx/>
                <a:buChar char="-"/>
              </a:pPr>
              <a:r>
                <a:rPr lang="en-US" dirty="0">
                  <a:solidFill>
                    <a:srgbClr val="FFC000"/>
                  </a:solidFill>
                </a:rPr>
                <a:t>algebraic solution</a:t>
              </a:r>
            </a:p>
          </p:txBody>
        </p:sp>
        <p:graphicFrame>
          <p:nvGraphicFramePr>
            <p:cNvPr id="13322" name="Object 10"/>
            <p:cNvGraphicFramePr>
              <a:graphicFrameLocks noChangeAspect="1"/>
            </p:cNvGraphicFramePr>
            <p:nvPr/>
          </p:nvGraphicFramePr>
          <p:xfrm>
            <a:off x="2871" y="3235"/>
            <a:ext cx="1512" cy="512"/>
          </p:xfrm>
          <a:graphic>
            <a:graphicData uri="http://schemas.openxmlformats.org/presentationml/2006/ole">
              <p:oleObj spid="_x0000_s147458" name="Equation" r:id="rId3" imgW="2400120" imgH="812520" progId="Equation.3">
                <p:embed/>
              </p:oleObj>
            </a:graphicData>
          </a:graphic>
        </p:graphicFrame>
      </p:grpSp>
      <p:sp>
        <p:nvSpPr>
          <p:cNvPr id="13324" name="Text Box 12"/>
          <p:cNvSpPr txBox="1">
            <a:spLocks noChangeArrowheads="1"/>
          </p:cNvSpPr>
          <p:nvPr/>
        </p:nvSpPr>
        <p:spPr bwMode="auto">
          <a:xfrm>
            <a:off x="476250" y="1625600"/>
            <a:ext cx="8667750" cy="646331"/>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i="1" dirty="0">
                <a:solidFill>
                  <a:srgbClr val="FFC000"/>
                </a:solidFill>
              </a:rPr>
              <a:t>Newton’s First Law</a:t>
            </a:r>
            <a:r>
              <a:rPr lang="en-US" dirty="0">
                <a:solidFill>
                  <a:srgbClr val="FFC000"/>
                </a:solidFill>
              </a:rPr>
              <a:t>:  If the resultant force on a particle is zero, the particle will remain at rest or will continue at constant speed in a straight line.</a:t>
            </a:r>
          </a:p>
        </p:txBody>
      </p:sp>
      <p:pic>
        <p:nvPicPr>
          <p:cNvPr id="13328" name="Picture 16" descr="19 A"/>
          <p:cNvPicPr>
            <a:picLocks noChangeAspect="1" noChangeArrowheads="1"/>
          </p:cNvPicPr>
          <p:nvPr/>
        </p:nvPicPr>
        <p:blipFill>
          <a:blip r:embed="rId4" cstate="print"/>
          <a:srcRect/>
          <a:stretch>
            <a:fillRect/>
          </a:stretch>
        </p:blipFill>
        <p:spPr bwMode="auto">
          <a:xfrm>
            <a:off x="3322638" y="2243138"/>
            <a:ext cx="2346325" cy="2193925"/>
          </a:xfrm>
          <a:prstGeom prst="rect">
            <a:avLst/>
          </a:prstGeom>
          <a:solidFill>
            <a:schemeClr val="bg1"/>
          </a:solidFill>
        </p:spPr>
      </p:pic>
      <p:pic>
        <p:nvPicPr>
          <p:cNvPr id="13329" name="Picture 17" descr="19 B"/>
          <p:cNvPicPr>
            <a:picLocks noChangeAspect="1" noChangeArrowheads="1"/>
          </p:cNvPicPr>
          <p:nvPr/>
        </p:nvPicPr>
        <p:blipFill>
          <a:blip r:embed="rId5" cstate="print"/>
          <a:srcRect/>
          <a:stretch>
            <a:fillRect/>
          </a:stretch>
        </p:blipFill>
        <p:spPr bwMode="auto">
          <a:xfrm>
            <a:off x="5907088" y="2474913"/>
            <a:ext cx="2871787" cy="1925637"/>
          </a:xfrm>
          <a:prstGeom prst="rect">
            <a:avLst/>
          </a:prstGeom>
          <a:solidFill>
            <a:schemeClr val="bg1"/>
          </a:solidFill>
        </p:spPr>
      </p:pic>
      <p:pic>
        <p:nvPicPr>
          <p:cNvPr id="13330" name="Picture 18" descr="Picture1"/>
          <p:cNvPicPr>
            <a:picLocks noChangeAspect="1" noChangeArrowheads="1"/>
          </p:cNvPicPr>
          <p:nvPr/>
        </p:nvPicPr>
        <p:blipFill>
          <a:blip r:embed="rId6" cstate="print"/>
          <a:srcRect/>
          <a:stretch>
            <a:fillRect/>
          </a:stretch>
        </p:blipFill>
        <p:spPr bwMode="auto">
          <a:xfrm>
            <a:off x="1143000" y="2670175"/>
            <a:ext cx="1609725" cy="1603375"/>
          </a:xfrm>
          <a:prstGeom prst="rect">
            <a:avLst/>
          </a:prstGeom>
          <a:solidFill>
            <a:schemeClr val="bg1"/>
          </a:solidFill>
        </p:spPr>
      </p:pic>
      <p:sp>
        <p:nvSpPr>
          <p:cNvPr id="13" name="Rectangle 1"/>
          <p:cNvSpPr txBox="1">
            <a:spLocks/>
          </p:cNvSpPr>
          <p:nvPr/>
        </p:nvSpPr>
        <p:spPr>
          <a:xfrm>
            <a:off x="500034" y="142852"/>
            <a:ext cx="7929618" cy="785818"/>
          </a:xfrm>
          <a:prstGeom prst="rect">
            <a:avLst/>
          </a:prstGeo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vert="horz" lIns="91440" tIns="45720" rIns="91440" bIns="45720" rtlCol="0" anchor="ctr">
            <a:noAutofit/>
          </a:bodyPr>
          <a:lstStyle/>
          <a:p>
            <a:pPr lvl="0" algn="ctr">
              <a:spcBef>
                <a:spcPct val="0"/>
              </a:spcBef>
            </a:pPr>
            <a:r>
              <a:rPr lang="en-CA" sz="3200" dirty="0" smtClean="0">
                <a:latin typeface="+mj-lt"/>
                <a:ea typeface="+mj-ea"/>
                <a:cs typeface="+mj-cs"/>
              </a:rPr>
              <a:t>Equilibrium of a Particle</a:t>
            </a:r>
            <a:endParaRPr kumimoji="0" lang="en-CA" sz="3200" b="0" i="0" u="none" strike="noStrike" kern="1200" cap="none" spc="0" normalizeH="0" baseline="0" noProof="0" dirty="0" smtClean="0">
              <a:ln>
                <a:noFill/>
              </a:ln>
              <a:solidFill>
                <a:schemeClr val="tx1"/>
              </a:solidFill>
              <a:effectLst/>
              <a:uLnTx/>
              <a:uFillTx/>
              <a:latin typeface="+mj-lt"/>
              <a:ea typeface="+mj-ea"/>
              <a:cs typeface="+mj-cs"/>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33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3330"/>
                                        </p:tgtEl>
                                        <p:attrNameLst>
                                          <p:attrName>style.visibility</p:attrName>
                                        </p:attrNameLst>
                                      </p:cBhvr>
                                      <p:to>
                                        <p:strVal val="visible"/>
                                      </p:to>
                                    </p:set>
                                    <p:anim calcmode="lin" valueType="num">
                                      <p:cBhvr additive="base">
                                        <p:cTn id="11" dur="500" fill="hold"/>
                                        <p:tgtEl>
                                          <p:spTgt spid="13330"/>
                                        </p:tgtEl>
                                        <p:attrNameLst>
                                          <p:attrName>ppt_x</p:attrName>
                                        </p:attrNameLst>
                                      </p:cBhvr>
                                      <p:tavLst>
                                        <p:tav tm="0">
                                          <p:val>
                                            <p:strVal val="#ppt_x"/>
                                          </p:val>
                                        </p:tav>
                                        <p:tav tm="100000">
                                          <p:val>
                                            <p:strVal val="#ppt_x"/>
                                          </p:val>
                                        </p:tav>
                                      </p:tavLst>
                                    </p:anim>
                                    <p:anim calcmode="lin" valueType="num">
                                      <p:cBhvr additive="base">
                                        <p:cTn id="12" dur="500" fill="hold"/>
                                        <p:tgtEl>
                                          <p:spTgt spid="1333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3320"/>
                                        </p:tgtEl>
                                        <p:attrNameLst>
                                          <p:attrName>style.visibility</p:attrName>
                                        </p:attrNameLst>
                                      </p:cBhvr>
                                      <p:to>
                                        <p:strVal val="visible"/>
                                      </p:to>
                                    </p:set>
                                    <p:anim calcmode="lin" valueType="num">
                                      <p:cBhvr additive="base">
                                        <p:cTn id="15" dur="500" fill="hold"/>
                                        <p:tgtEl>
                                          <p:spTgt spid="13320"/>
                                        </p:tgtEl>
                                        <p:attrNameLst>
                                          <p:attrName>ppt_x</p:attrName>
                                        </p:attrNameLst>
                                      </p:cBhvr>
                                      <p:tavLst>
                                        <p:tav tm="0">
                                          <p:val>
                                            <p:strVal val="#ppt_x"/>
                                          </p:val>
                                        </p:tav>
                                        <p:tav tm="100000">
                                          <p:val>
                                            <p:strVal val="#ppt_x"/>
                                          </p:val>
                                        </p:tav>
                                      </p:tavLst>
                                    </p:anim>
                                    <p:anim calcmode="lin" valueType="num">
                                      <p:cBhvr additive="base">
                                        <p:cTn id="16" dur="500" fill="hold"/>
                                        <p:tgtEl>
                                          <p:spTgt spid="13320"/>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3328"/>
                                        </p:tgtEl>
                                        <p:attrNameLst>
                                          <p:attrName>style.visibility</p:attrName>
                                        </p:attrNameLst>
                                      </p:cBhvr>
                                      <p:to>
                                        <p:strVal val="visible"/>
                                      </p:to>
                                    </p:set>
                                    <p:anim calcmode="lin" valueType="num">
                                      <p:cBhvr additive="base">
                                        <p:cTn id="21" dur="500" fill="hold"/>
                                        <p:tgtEl>
                                          <p:spTgt spid="13328"/>
                                        </p:tgtEl>
                                        <p:attrNameLst>
                                          <p:attrName>ppt_x</p:attrName>
                                        </p:attrNameLst>
                                      </p:cBhvr>
                                      <p:tavLst>
                                        <p:tav tm="0">
                                          <p:val>
                                            <p:strVal val="#ppt_x"/>
                                          </p:val>
                                        </p:tav>
                                        <p:tav tm="100000">
                                          <p:val>
                                            <p:strVal val="#ppt_x"/>
                                          </p:val>
                                        </p:tav>
                                      </p:tavLst>
                                    </p:anim>
                                    <p:anim calcmode="lin" valueType="num">
                                      <p:cBhvr additive="base">
                                        <p:cTn id="22" dur="500" fill="hold"/>
                                        <p:tgtEl>
                                          <p:spTgt spid="13328"/>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3329"/>
                                        </p:tgtEl>
                                        <p:attrNameLst>
                                          <p:attrName>style.visibility</p:attrName>
                                        </p:attrNameLst>
                                      </p:cBhvr>
                                      <p:to>
                                        <p:strVal val="visible"/>
                                      </p:to>
                                    </p:set>
                                    <p:anim calcmode="lin" valueType="num">
                                      <p:cBhvr additive="base">
                                        <p:cTn id="25" dur="500" fill="hold"/>
                                        <p:tgtEl>
                                          <p:spTgt spid="13329"/>
                                        </p:tgtEl>
                                        <p:attrNameLst>
                                          <p:attrName>ppt_x</p:attrName>
                                        </p:attrNameLst>
                                      </p:cBhvr>
                                      <p:tavLst>
                                        <p:tav tm="0">
                                          <p:val>
                                            <p:strVal val="#ppt_x"/>
                                          </p:val>
                                        </p:tav>
                                        <p:tav tm="100000">
                                          <p:val>
                                            <p:strVal val="#ppt_x"/>
                                          </p:val>
                                        </p:tav>
                                      </p:tavLst>
                                    </p:anim>
                                    <p:anim calcmode="lin" valueType="num">
                                      <p:cBhvr additive="base">
                                        <p:cTn id="26" dur="500" fill="hold"/>
                                        <p:tgtEl>
                                          <p:spTgt spid="13329"/>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0" grpId="0"/>
      <p:bldP spid="13324" grpId="0"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sz="quarter" idx="1"/>
          </p:nvPr>
        </p:nvSpPr>
        <p:spPr>
          <a:xfrm>
            <a:off x="2362200" y="1752600"/>
            <a:ext cx="6400800" cy="4891110"/>
          </a:xfrm>
        </p:spPr>
        <p:txBody>
          <a:bodyPr>
            <a:normAutofit fontScale="92500" lnSpcReduction="10000"/>
          </a:bodyPr>
          <a:lstStyle/>
          <a:p>
            <a:pPr marL="971550" lvl="1" indent="-514350">
              <a:buFont typeface="+mj-lt"/>
              <a:buAutoNum type="arabicPeriod" startAt="8"/>
            </a:pPr>
            <a:r>
              <a:rPr lang="en-CA" dirty="0" smtClean="0">
                <a:solidFill>
                  <a:srgbClr val="FFC000"/>
                </a:solidFill>
              </a:rPr>
              <a:t>Addition of Forces by Summing x &amp; y Components</a:t>
            </a:r>
          </a:p>
          <a:p>
            <a:pPr marL="971550" lvl="1" indent="-514350">
              <a:buFont typeface="+mj-lt"/>
              <a:buAutoNum type="arabicPeriod" startAt="8"/>
            </a:pPr>
            <a:r>
              <a:rPr lang="en-CA" dirty="0" smtClean="0">
                <a:solidFill>
                  <a:srgbClr val="FFC000"/>
                </a:solidFill>
              </a:rPr>
              <a:t>Equilibrium of a Particle</a:t>
            </a:r>
          </a:p>
          <a:p>
            <a:pPr marL="1828800" lvl="3" indent="-514350">
              <a:buNone/>
            </a:pPr>
            <a:r>
              <a:rPr lang="en-CA" dirty="0" smtClean="0">
                <a:solidFill>
                  <a:srgbClr val="FFC000"/>
                </a:solidFill>
              </a:rPr>
              <a:t>Newton’s First Law of Motion</a:t>
            </a:r>
          </a:p>
          <a:p>
            <a:pPr marL="971550" lvl="1" indent="-514350">
              <a:buFont typeface="+mj-lt"/>
              <a:buAutoNum type="arabicPeriod" startAt="8"/>
            </a:pPr>
            <a:r>
              <a:rPr lang="en-CA" dirty="0" smtClean="0">
                <a:solidFill>
                  <a:srgbClr val="FFC000"/>
                </a:solidFill>
              </a:rPr>
              <a:t>Problems about the Equilibrium of a Particle; Free Body Diagrams</a:t>
            </a:r>
          </a:p>
          <a:p>
            <a:pPr marL="971550" lvl="1" indent="-514350">
              <a:buNone/>
            </a:pPr>
            <a:r>
              <a:rPr lang="en-CA" dirty="0" smtClean="0">
                <a:solidFill>
                  <a:srgbClr val="FF0000"/>
                </a:solidFill>
              </a:rPr>
              <a:t>Forces in Space</a:t>
            </a:r>
          </a:p>
          <a:p>
            <a:pPr marL="971550" lvl="1" indent="-514350">
              <a:buFont typeface="+mj-lt"/>
              <a:buAutoNum type="arabicPeriod" startAt="12"/>
            </a:pPr>
            <a:r>
              <a:rPr lang="en-CA" dirty="0" smtClean="0">
                <a:solidFill>
                  <a:srgbClr val="FFC000"/>
                </a:solidFill>
              </a:rPr>
              <a:t>Rectangular Components of a Force in Space</a:t>
            </a:r>
          </a:p>
          <a:p>
            <a:pPr marL="971550" lvl="1" indent="-514350">
              <a:buFont typeface="+mj-lt"/>
              <a:buAutoNum type="arabicPeriod" startAt="12"/>
            </a:pPr>
            <a:r>
              <a:rPr lang="en-CA" dirty="0" smtClean="0">
                <a:solidFill>
                  <a:srgbClr val="FFC000"/>
                </a:solidFill>
              </a:rPr>
              <a:t>Forces Defined by its Magnitude and 2 points in its Line of Action</a:t>
            </a:r>
          </a:p>
          <a:p>
            <a:pPr marL="971550" lvl="1" indent="-514350">
              <a:buFont typeface="+mj-lt"/>
              <a:buAutoNum type="arabicPeriod" startAt="12"/>
            </a:pPr>
            <a:r>
              <a:rPr lang="en-CA" dirty="0" smtClean="0">
                <a:solidFill>
                  <a:srgbClr val="FFC000"/>
                </a:solidFill>
              </a:rPr>
              <a:t>Addition of Concurrent Forces in Space</a:t>
            </a:r>
          </a:p>
          <a:p>
            <a:pPr marL="971550" lvl="1" indent="-514350">
              <a:buFont typeface="+mj-lt"/>
              <a:buAutoNum type="arabicPeriod" startAt="12"/>
            </a:pPr>
            <a:r>
              <a:rPr lang="en-CA" dirty="0" smtClean="0">
                <a:solidFill>
                  <a:srgbClr val="FFC000"/>
                </a:solidFill>
              </a:rPr>
              <a:t>Equilibrium of a Particle in Space</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Agenda (Cont’d)</a:t>
            </a:r>
            <a:endParaRPr lang="en-US" dirty="0"/>
          </a:p>
        </p:txBody>
      </p:sp>
      <p:sp>
        <p:nvSpPr>
          <p:cNvPr id="4" name="Flèche droite 3"/>
          <p:cNvSpPr/>
          <p:nvPr/>
        </p:nvSpPr>
        <p:spPr>
          <a:xfrm>
            <a:off x="2339752" y="3356992"/>
            <a:ext cx="432048" cy="2880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7901" name="Picture 13" descr="msotw9_temp0"/>
          <p:cNvPicPr>
            <a:picLocks noChangeAspect="1" noChangeArrowheads="1"/>
          </p:cNvPicPr>
          <p:nvPr/>
        </p:nvPicPr>
        <p:blipFill>
          <a:blip r:embed="rId2" cstate="print"/>
          <a:srcRect/>
          <a:stretch>
            <a:fillRect/>
          </a:stretch>
        </p:blipFill>
        <p:spPr bwMode="auto">
          <a:xfrm>
            <a:off x="903288" y="1303338"/>
            <a:ext cx="3067050" cy="2419350"/>
          </a:xfrm>
          <a:prstGeom prst="rect">
            <a:avLst/>
          </a:prstGeom>
          <a:solidFill>
            <a:schemeClr val="bg1"/>
          </a:solidFill>
          <a:ln w="9525">
            <a:noFill/>
            <a:miter lim="800000"/>
            <a:headEnd/>
            <a:tailEnd/>
          </a:ln>
          <a:effectLst/>
        </p:spPr>
      </p:pic>
      <p:sp>
        <p:nvSpPr>
          <p:cNvPr id="37902" name="Text Box 14"/>
          <p:cNvSpPr txBox="1">
            <a:spLocks noChangeArrowheads="1"/>
          </p:cNvSpPr>
          <p:nvPr/>
        </p:nvSpPr>
        <p:spPr bwMode="auto">
          <a:xfrm>
            <a:off x="415925" y="4144963"/>
            <a:ext cx="3800475" cy="646331"/>
          </a:xfrm>
          <a:prstGeom prst="rect">
            <a:avLst/>
          </a:prstGeom>
          <a:noFill/>
          <a:ln w="9525">
            <a:noFill/>
            <a:miter lim="800000"/>
            <a:headEnd/>
            <a:tailEnd/>
          </a:ln>
          <a:effectLst/>
        </p:spPr>
        <p:txBody>
          <a:bodyPr>
            <a:spAutoFit/>
          </a:bodyPr>
          <a:lstStyle/>
          <a:p>
            <a:pPr marL="227013" indent="-227013">
              <a:spcBef>
                <a:spcPct val="50000"/>
              </a:spcBef>
            </a:pPr>
            <a:r>
              <a:rPr lang="en-US" i="1" dirty="0">
                <a:solidFill>
                  <a:srgbClr val="FFC000"/>
                </a:solidFill>
              </a:rPr>
              <a:t>Space Diagram</a:t>
            </a:r>
            <a:r>
              <a:rPr lang="en-US" dirty="0">
                <a:solidFill>
                  <a:srgbClr val="FFC000"/>
                </a:solidFill>
              </a:rPr>
              <a:t>:  A sketch showing the physical conditions of the problem.</a:t>
            </a:r>
          </a:p>
        </p:txBody>
      </p:sp>
      <p:grpSp>
        <p:nvGrpSpPr>
          <p:cNvPr id="2" name="Group 16"/>
          <p:cNvGrpSpPr>
            <a:grpSpLocks/>
          </p:cNvGrpSpPr>
          <p:nvPr/>
        </p:nvGrpSpPr>
        <p:grpSpPr bwMode="auto">
          <a:xfrm>
            <a:off x="4524375" y="1350963"/>
            <a:ext cx="4394200" cy="3440113"/>
            <a:chOff x="2850" y="851"/>
            <a:chExt cx="2768" cy="2167"/>
          </a:xfrm>
          <a:solidFill>
            <a:schemeClr val="bg1"/>
          </a:solidFill>
        </p:grpSpPr>
        <p:pic>
          <p:nvPicPr>
            <p:cNvPr id="37899" name="Picture 11" descr="msotw9_temp0"/>
            <p:cNvPicPr>
              <a:picLocks noChangeAspect="1" noChangeArrowheads="1"/>
            </p:cNvPicPr>
            <p:nvPr/>
          </p:nvPicPr>
          <p:blipFill>
            <a:blip r:embed="rId3" cstate="print"/>
            <a:srcRect/>
            <a:stretch>
              <a:fillRect/>
            </a:stretch>
          </p:blipFill>
          <p:spPr bwMode="auto">
            <a:xfrm>
              <a:off x="3476" y="851"/>
              <a:ext cx="1432" cy="1457"/>
            </a:xfrm>
            <a:prstGeom prst="rect">
              <a:avLst/>
            </a:prstGeom>
            <a:grpFill/>
            <a:ln w="9525">
              <a:noFill/>
              <a:miter lim="800000"/>
              <a:headEnd/>
              <a:tailEnd/>
            </a:ln>
            <a:effectLst/>
          </p:spPr>
        </p:pic>
        <p:sp>
          <p:nvSpPr>
            <p:cNvPr id="37903" name="Text Box 15"/>
            <p:cNvSpPr txBox="1">
              <a:spLocks noChangeArrowheads="1"/>
            </p:cNvSpPr>
            <p:nvPr/>
          </p:nvSpPr>
          <p:spPr bwMode="auto">
            <a:xfrm>
              <a:off x="2850" y="2611"/>
              <a:ext cx="2768" cy="407"/>
            </a:xfrm>
            <a:prstGeom prst="rect">
              <a:avLst/>
            </a:prstGeom>
            <a:grpFill/>
            <a:ln w="9525">
              <a:noFill/>
              <a:miter lim="800000"/>
              <a:headEnd/>
              <a:tailEnd/>
            </a:ln>
            <a:effectLst/>
          </p:spPr>
          <p:txBody>
            <a:bodyPr>
              <a:spAutoFit/>
            </a:bodyPr>
            <a:lstStyle/>
            <a:p>
              <a:pPr marL="227013" indent="-227013">
                <a:spcBef>
                  <a:spcPct val="50000"/>
                </a:spcBef>
              </a:pPr>
              <a:r>
                <a:rPr lang="en-US" i="1" dirty="0">
                  <a:solidFill>
                    <a:srgbClr val="FFC000"/>
                  </a:solidFill>
                </a:rPr>
                <a:t>Free-Body Diagram</a:t>
              </a:r>
              <a:r>
                <a:rPr lang="en-US" dirty="0">
                  <a:solidFill>
                    <a:srgbClr val="FFC000"/>
                  </a:solidFill>
                </a:rPr>
                <a:t>:  A sketch showing only the forces on the selected particle.</a:t>
              </a:r>
            </a:p>
          </p:txBody>
        </p:sp>
      </p:grpSp>
      <p:sp>
        <p:nvSpPr>
          <p:cNvPr id="9" name="Rectangle 1"/>
          <p:cNvSpPr txBox="1">
            <a:spLocks/>
          </p:cNvSpPr>
          <p:nvPr/>
        </p:nvSpPr>
        <p:spPr>
          <a:xfrm>
            <a:off x="428596" y="214290"/>
            <a:ext cx="8229600" cy="1000132"/>
          </a:xfrm>
          <a:prstGeom prst="rect">
            <a:avLst/>
          </a:prstGeo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vert="horz" lIns="91440" tIns="45720" rIns="91440" bIns="45720" rtlCol="0" anchor="ctr">
            <a:normAutofit/>
          </a:bodyPr>
          <a:lstStyle/>
          <a:p>
            <a:pPr lvl="0" algn="ctr">
              <a:spcBef>
                <a:spcPct val="0"/>
              </a:spcBef>
            </a:pPr>
            <a:r>
              <a:rPr lang="en-US" sz="4400" dirty="0" smtClean="0">
                <a:latin typeface="+mj-lt"/>
                <a:ea typeface="+mj-ea"/>
                <a:cs typeface="+mj-cs"/>
              </a:rPr>
              <a:t>Free-Body Diagrams</a:t>
            </a: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8438" name="Text Box 6"/>
          <p:cNvSpPr txBox="1">
            <a:spLocks noChangeArrowheads="1"/>
          </p:cNvSpPr>
          <p:nvPr/>
        </p:nvSpPr>
        <p:spPr bwMode="auto">
          <a:xfrm>
            <a:off x="461963" y="4368800"/>
            <a:ext cx="3883025" cy="1477328"/>
          </a:xfrm>
          <a:prstGeom prst="rect">
            <a:avLst/>
          </a:prstGeom>
          <a:noFill/>
          <a:ln w="9525">
            <a:noFill/>
            <a:miter lim="800000"/>
            <a:headEnd/>
            <a:tailEnd/>
          </a:ln>
          <a:effectLst/>
        </p:spPr>
        <p:txBody>
          <a:bodyPr>
            <a:spAutoFit/>
          </a:bodyPr>
          <a:lstStyle/>
          <a:p>
            <a:pPr>
              <a:spcBef>
                <a:spcPct val="50000"/>
              </a:spcBef>
            </a:pPr>
            <a:r>
              <a:rPr lang="en-US" dirty="0">
                <a:solidFill>
                  <a:srgbClr val="FFC000"/>
                </a:solidFill>
              </a:rPr>
              <a:t>In a ship-unloading operation, a 3500-N automobile is supported by a cable.  A rope is tied to the cable and pulled to center the automobile over its intended position.  What is the tension in the rope?</a:t>
            </a:r>
          </a:p>
        </p:txBody>
      </p:sp>
      <p:sp>
        <p:nvSpPr>
          <p:cNvPr id="18439" name="Text Box 7"/>
          <p:cNvSpPr txBox="1">
            <a:spLocks noChangeArrowheads="1"/>
          </p:cNvSpPr>
          <p:nvPr/>
        </p:nvSpPr>
        <p:spPr bwMode="auto">
          <a:xfrm>
            <a:off x="4357688" y="1152525"/>
            <a:ext cx="4619625" cy="1061829"/>
          </a:xfrm>
          <a:prstGeom prst="rect">
            <a:avLst/>
          </a:prstGeom>
          <a:noFill/>
          <a:ln w="9525">
            <a:noFill/>
            <a:miter lim="800000"/>
            <a:headEnd/>
            <a:tailEnd/>
          </a:ln>
          <a:effectLst/>
        </p:spPr>
        <p:txBody>
          <a:bodyPr>
            <a:spAutoFit/>
          </a:bodyPr>
          <a:lstStyle/>
          <a:p>
            <a:pPr marL="227013" indent="-227013">
              <a:spcBef>
                <a:spcPct val="50000"/>
              </a:spcBef>
            </a:pPr>
            <a:r>
              <a:rPr lang="en-US" dirty="0">
                <a:solidFill>
                  <a:srgbClr val="FFC000"/>
                </a:solidFill>
              </a:rPr>
              <a:t>SOLUTION:</a:t>
            </a:r>
          </a:p>
          <a:p>
            <a:pPr marL="227013" indent="-227013">
              <a:spcBef>
                <a:spcPct val="50000"/>
              </a:spcBef>
              <a:buFontTx/>
              <a:buChar char="•"/>
            </a:pPr>
            <a:r>
              <a:rPr lang="en-US" dirty="0">
                <a:solidFill>
                  <a:srgbClr val="FFC000"/>
                </a:solidFill>
              </a:rPr>
              <a:t>Construct a free-body diagram for the particle at the junction of the rope and cable.</a:t>
            </a:r>
          </a:p>
        </p:txBody>
      </p:sp>
      <p:pic>
        <p:nvPicPr>
          <p:cNvPr id="18442" name="Picture 10" descr="msotw9_temp0"/>
          <p:cNvPicPr>
            <a:picLocks noChangeAspect="1" noChangeArrowheads="1"/>
          </p:cNvPicPr>
          <p:nvPr/>
        </p:nvPicPr>
        <p:blipFill>
          <a:blip r:embed="rId2" cstate="print"/>
          <a:srcRect/>
          <a:stretch>
            <a:fillRect/>
          </a:stretch>
        </p:blipFill>
        <p:spPr bwMode="auto">
          <a:xfrm>
            <a:off x="474663" y="1036638"/>
            <a:ext cx="3608387" cy="3179762"/>
          </a:xfrm>
          <a:prstGeom prst="rect">
            <a:avLst/>
          </a:prstGeom>
          <a:solidFill>
            <a:schemeClr val="bg1"/>
          </a:solidFill>
          <a:ln w="9525">
            <a:noFill/>
            <a:miter lim="800000"/>
            <a:headEnd/>
            <a:tailEnd/>
          </a:ln>
          <a:effectLst/>
        </p:spPr>
      </p:pic>
      <p:sp>
        <p:nvSpPr>
          <p:cNvPr id="18444" name="Text Box 12"/>
          <p:cNvSpPr txBox="1">
            <a:spLocks noChangeArrowheads="1"/>
          </p:cNvSpPr>
          <p:nvPr/>
        </p:nvSpPr>
        <p:spPr bwMode="auto">
          <a:xfrm>
            <a:off x="4357688" y="2703513"/>
            <a:ext cx="4595812" cy="923330"/>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Apply the conditions for equilibrium by creating a closed polygon from the forces applied to the particle. </a:t>
            </a:r>
          </a:p>
        </p:txBody>
      </p:sp>
      <p:sp>
        <p:nvSpPr>
          <p:cNvPr id="18445" name="Text Box 13"/>
          <p:cNvSpPr txBox="1">
            <a:spLocks noChangeArrowheads="1"/>
          </p:cNvSpPr>
          <p:nvPr/>
        </p:nvSpPr>
        <p:spPr bwMode="auto">
          <a:xfrm>
            <a:off x="4357688" y="3798888"/>
            <a:ext cx="4537075" cy="646331"/>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Apply trigonometric relations to determine the unknown force magnitudes.</a:t>
            </a:r>
          </a:p>
        </p:txBody>
      </p:sp>
      <p:sp>
        <p:nvSpPr>
          <p:cNvPr id="9" name="Rectangle 1"/>
          <p:cNvSpPr txBox="1">
            <a:spLocks/>
          </p:cNvSpPr>
          <p:nvPr/>
        </p:nvSpPr>
        <p:spPr>
          <a:xfrm>
            <a:off x="428596" y="142852"/>
            <a:ext cx="8229600" cy="1000132"/>
          </a:xfrm>
          <a:prstGeom prst="rect">
            <a:avLst/>
          </a:prstGeo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vert="horz" lIns="91440" tIns="45720" rIns="91440" bIns="45720" rtlCol="0" anchor="ctr">
            <a:normAutofit/>
          </a:bodyPr>
          <a:lstStyle/>
          <a:p>
            <a:pPr lvl="0" algn="ctr">
              <a:spcBef>
                <a:spcPct val="0"/>
              </a:spcBef>
            </a:pPr>
            <a:r>
              <a:rPr lang="en-US" sz="4400" dirty="0" smtClean="0">
                <a:latin typeface="+mj-lt"/>
                <a:ea typeface="+mj-ea"/>
                <a:cs typeface="+mj-cs"/>
              </a:rPr>
              <a:t>Sample Problem 2.4</a:t>
            </a: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843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844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84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9" grpId="0" autoUpdateAnimBg="0"/>
      <p:bldP spid="18444" grpId="0" autoUpdateAnimBg="0"/>
      <p:bldP spid="18445" grpId="0"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4581" name="Picture 5" descr="msotw9_temp0"/>
          <p:cNvPicPr>
            <a:picLocks noChangeAspect="1" noChangeArrowheads="1"/>
          </p:cNvPicPr>
          <p:nvPr/>
        </p:nvPicPr>
        <p:blipFill>
          <a:blip r:embed="rId3" cstate="print"/>
          <a:srcRect/>
          <a:stretch>
            <a:fillRect/>
          </a:stretch>
        </p:blipFill>
        <p:spPr bwMode="auto">
          <a:xfrm>
            <a:off x="439738" y="1036638"/>
            <a:ext cx="2890837" cy="2547937"/>
          </a:xfrm>
          <a:prstGeom prst="rect">
            <a:avLst/>
          </a:prstGeom>
          <a:solidFill>
            <a:schemeClr val="bg1"/>
          </a:solidFill>
          <a:ln w="9525">
            <a:noFill/>
            <a:miter lim="800000"/>
            <a:headEnd/>
            <a:tailEnd/>
          </a:ln>
          <a:effectLst/>
        </p:spPr>
      </p:pic>
      <p:sp>
        <p:nvSpPr>
          <p:cNvPr id="24583" name="Text Box 7"/>
          <p:cNvSpPr txBox="1">
            <a:spLocks noChangeArrowheads="1"/>
          </p:cNvSpPr>
          <p:nvPr/>
        </p:nvSpPr>
        <p:spPr bwMode="auto">
          <a:xfrm>
            <a:off x="4060825" y="1163638"/>
            <a:ext cx="4619625" cy="784830"/>
          </a:xfrm>
          <a:prstGeom prst="rect">
            <a:avLst/>
          </a:prstGeom>
          <a:noFill/>
          <a:ln w="9525">
            <a:noFill/>
            <a:miter lim="800000"/>
            <a:headEnd/>
            <a:tailEnd/>
          </a:ln>
          <a:effectLst/>
        </p:spPr>
        <p:txBody>
          <a:bodyPr>
            <a:spAutoFit/>
          </a:bodyPr>
          <a:lstStyle/>
          <a:p>
            <a:pPr marL="227013" indent="-227013">
              <a:spcBef>
                <a:spcPct val="50000"/>
              </a:spcBef>
            </a:pPr>
            <a:r>
              <a:rPr lang="en-US" dirty="0">
                <a:solidFill>
                  <a:srgbClr val="FFC000"/>
                </a:solidFill>
              </a:rPr>
              <a:t>SOLUTION:</a:t>
            </a:r>
          </a:p>
          <a:p>
            <a:pPr marL="227013" indent="-227013">
              <a:spcBef>
                <a:spcPct val="50000"/>
              </a:spcBef>
              <a:buFontTx/>
              <a:buChar char="•"/>
            </a:pPr>
            <a:r>
              <a:rPr lang="en-US" dirty="0">
                <a:solidFill>
                  <a:srgbClr val="FFC000"/>
                </a:solidFill>
              </a:rPr>
              <a:t>Construct a free-body diagram for the particle at </a:t>
            </a:r>
            <a:r>
              <a:rPr lang="en-US" i="1" dirty="0">
                <a:solidFill>
                  <a:srgbClr val="FFC000"/>
                </a:solidFill>
              </a:rPr>
              <a:t>A</a:t>
            </a:r>
            <a:r>
              <a:rPr lang="en-US" dirty="0">
                <a:solidFill>
                  <a:srgbClr val="FFC000"/>
                </a:solidFill>
              </a:rPr>
              <a:t>.</a:t>
            </a:r>
          </a:p>
        </p:txBody>
      </p:sp>
      <p:sp>
        <p:nvSpPr>
          <p:cNvPr id="24584" name="Text Box 8"/>
          <p:cNvSpPr txBox="1">
            <a:spLocks noChangeArrowheads="1"/>
          </p:cNvSpPr>
          <p:nvPr/>
        </p:nvSpPr>
        <p:spPr bwMode="auto">
          <a:xfrm>
            <a:off x="4060825" y="2457450"/>
            <a:ext cx="4595813" cy="369332"/>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Apply the conditions for equilibrium.</a:t>
            </a:r>
          </a:p>
        </p:txBody>
      </p:sp>
      <p:sp>
        <p:nvSpPr>
          <p:cNvPr id="24585" name="Text Box 9"/>
          <p:cNvSpPr txBox="1">
            <a:spLocks noChangeArrowheads="1"/>
          </p:cNvSpPr>
          <p:nvPr/>
        </p:nvSpPr>
        <p:spPr bwMode="auto">
          <a:xfrm>
            <a:off x="4060825" y="2990850"/>
            <a:ext cx="4691063" cy="369332"/>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Solve for the unknown force magnitudes.</a:t>
            </a:r>
          </a:p>
        </p:txBody>
      </p:sp>
      <p:graphicFrame>
        <p:nvGraphicFramePr>
          <p:cNvPr id="24586" name="Object 10"/>
          <p:cNvGraphicFramePr>
            <a:graphicFrameLocks noChangeAspect="1"/>
          </p:cNvGraphicFramePr>
          <p:nvPr/>
        </p:nvGraphicFramePr>
        <p:xfrm>
          <a:off x="4471988" y="3479800"/>
          <a:ext cx="2692400" cy="609600"/>
        </p:xfrm>
        <a:graphic>
          <a:graphicData uri="http://schemas.openxmlformats.org/presentationml/2006/ole">
            <p:oleObj spid="_x0000_s148482" name="Equation" r:id="rId4" imgW="2692080" imgH="609480" progId="Equation.3">
              <p:embed/>
            </p:oleObj>
          </a:graphicData>
        </a:graphic>
      </p:graphicFrame>
      <p:graphicFrame>
        <p:nvGraphicFramePr>
          <p:cNvPr id="24587" name="Object 11"/>
          <p:cNvGraphicFramePr>
            <a:graphicFrameLocks noChangeAspect="1"/>
          </p:cNvGraphicFramePr>
          <p:nvPr/>
        </p:nvGraphicFramePr>
        <p:xfrm>
          <a:off x="4478338" y="4273550"/>
          <a:ext cx="1409700" cy="317500"/>
        </p:xfrm>
        <a:graphic>
          <a:graphicData uri="http://schemas.openxmlformats.org/presentationml/2006/ole">
            <p:oleObj spid="_x0000_s148483" name="Equation" r:id="rId5" imgW="1409400" imgH="317160" progId="Equation.3">
              <p:embed/>
            </p:oleObj>
          </a:graphicData>
        </a:graphic>
      </p:graphicFrame>
      <p:graphicFrame>
        <p:nvGraphicFramePr>
          <p:cNvPr id="24588" name="Object 12"/>
          <p:cNvGraphicFramePr>
            <a:graphicFrameLocks noChangeAspect="1"/>
          </p:cNvGraphicFramePr>
          <p:nvPr/>
        </p:nvGraphicFramePr>
        <p:xfrm>
          <a:off x="4478338" y="4770438"/>
          <a:ext cx="1282700" cy="330200"/>
        </p:xfrm>
        <a:graphic>
          <a:graphicData uri="http://schemas.openxmlformats.org/presentationml/2006/ole">
            <p:oleObj spid="_x0000_s148484" name="Equation" r:id="rId6" imgW="1282680" imgH="330120" progId="Equation.3">
              <p:embed/>
            </p:oleObj>
          </a:graphicData>
        </a:graphic>
      </p:graphicFrame>
      <p:pic>
        <p:nvPicPr>
          <p:cNvPr id="24591" name="Picture 15" descr="Picture1"/>
          <p:cNvPicPr>
            <a:picLocks noChangeAspect="1" noChangeArrowheads="1"/>
          </p:cNvPicPr>
          <p:nvPr/>
        </p:nvPicPr>
        <p:blipFill>
          <a:blip r:embed="rId7" cstate="print"/>
          <a:srcRect/>
          <a:stretch>
            <a:fillRect/>
          </a:stretch>
        </p:blipFill>
        <p:spPr bwMode="auto">
          <a:xfrm>
            <a:off x="693738" y="3613150"/>
            <a:ext cx="2995612" cy="2763838"/>
          </a:xfrm>
          <a:prstGeom prst="rect">
            <a:avLst/>
          </a:prstGeom>
          <a:solidFill>
            <a:schemeClr val="bg1"/>
          </a:solidFill>
        </p:spPr>
      </p:pic>
      <p:sp>
        <p:nvSpPr>
          <p:cNvPr id="13" name="Rectangle 1"/>
          <p:cNvSpPr txBox="1">
            <a:spLocks/>
          </p:cNvSpPr>
          <p:nvPr/>
        </p:nvSpPr>
        <p:spPr>
          <a:xfrm>
            <a:off x="428596" y="142852"/>
            <a:ext cx="8229600" cy="1000132"/>
          </a:xfrm>
          <a:prstGeom prst="rect">
            <a:avLst/>
          </a:prstGeo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vert="horz" lIns="91440" tIns="45720" rIns="91440" bIns="45720" rtlCol="0" anchor="ctr">
            <a:normAutofit/>
          </a:bodyPr>
          <a:lstStyle/>
          <a:p>
            <a:pPr lvl="0" algn="ctr">
              <a:spcBef>
                <a:spcPct val="0"/>
              </a:spcBef>
            </a:pPr>
            <a:r>
              <a:rPr lang="en-US" sz="4400" dirty="0" smtClean="0">
                <a:latin typeface="+mj-lt"/>
                <a:ea typeface="+mj-ea"/>
                <a:cs typeface="+mj-cs"/>
              </a:rPr>
              <a:t>Sample Problem 2.4 (Cont’d)</a:t>
            </a: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458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4585"/>
                                        </p:tgtEl>
                                        <p:attrNameLst>
                                          <p:attrName>style.visibility</p:attrName>
                                        </p:attrNameLst>
                                      </p:cBhvr>
                                      <p:to>
                                        <p:strVal val="visible"/>
                                      </p:to>
                                    </p:set>
                                    <p:anim calcmode="lin" valueType="num">
                                      <p:cBhvr additive="base">
                                        <p:cTn id="11" dur="500" fill="hold"/>
                                        <p:tgtEl>
                                          <p:spTgt spid="24585"/>
                                        </p:tgtEl>
                                        <p:attrNameLst>
                                          <p:attrName>ppt_x</p:attrName>
                                        </p:attrNameLst>
                                      </p:cBhvr>
                                      <p:tavLst>
                                        <p:tav tm="0">
                                          <p:val>
                                            <p:strVal val="#ppt_x"/>
                                          </p:val>
                                        </p:tav>
                                        <p:tav tm="100000">
                                          <p:val>
                                            <p:strVal val="#ppt_x"/>
                                          </p:val>
                                        </p:tav>
                                      </p:tavLst>
                                    </p:anim>
                                    <p:anim calcmode="lin" valueType="num">
                                      <p:cBhvr additive="base">
                                        <p:cTn id="12" dur="500" fill="hold"/>
                                        <p:tgtEl>
                                          <p:spTgt spid="2458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4586"/>
                                        </p:tgtEl>
                                        <p:attrNameLst>
                                          <p:attrName>style.visibility</p:attrName>
                                        </p:attrNameLst>
                                      </p:cBhvr>
                                      <p:to>
                                        <p:strVal val="visible"/>
                                      </p:to>
                                    </p:set>
                                    <p:anim calcmode="lin" valueType="num">
                                      <p:cBhvr additive="base">
                                        <p:cTn id="15" dur="500" fill="hold"/>
                                        <p:tgtEl>
                                          <p:spTgt spid="24586"/>
                                        </p:tgtEl>
                                        <p:attrNameLst>
                                          <p:attrName>ppt_x</p:attrName>
                                        </p:attrNameLst>
                                      </p:cBhvr>
                                      <p:tavLst>
                                        <p:tav tm="0">
                                          <p:val>
                                            <p:strVal val="#ppt_x"/>
                                          </p:val>
                                        </p:tav>
                                        <p:tav tm="100000">
                                          <p:val>
                                            <p:strVal val="#ppt_x"/>
                                          </p:val>
                                        </p:tav>
                                      </p:tavLst>
                                    </p:anim>
                                    <p:anim calcmode="lin" valueType="num">
                                      <p:cBhvr additive="base">
                                        <p:cTn id="16" dur="500" fill="hold"/>
                                        <p:tgtEl>
                                          <p:spTgt spid="24586"/>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4587"/>
                                        </p:tgtEl>
                                        <p:attrNameLst>
                                          <p:attrName>style.visibility</p:attrName>
                                        </p:attrNameLst>
                                      </p:cBhvr>
                                      <p:to>
                                        <p:strVal val="visible"/>
                                      </p:to>
                                    </p:set>
                                    <p:anim calcmode="lin" valueType="num">
                                      <p:cBhvr additive="base">
                                        <p:cTn id="19" dur="500" fill="hold"/>
                                        <p:tgtEl>
                                          <p:spTgt spid="24587"/>
                                        </p:tgtEl>
                                        <p:attrNameLst>
                                          <p:attrName>ppt_x</p:attrName>
                                        </p:attrNameLst>
                                      </p:cBhvr>
                                      <p:tavLst>
                                        <p:tav tm="0">
                                          <p:val>
                                            <p:strVal val="#ppt_x"/>
                                          </p:val>
                                        </p:tav>
                                        <p:tav tm="100000">
                                          <p:val>
                                            <p:strVal val="#ppt_x"/>
                                          </p:val>
                                        </p:tav>
                                      </p:tavLst>
                                    </p:anim>
                                    <p:anim calcmode="lin" valueType="num">
                                      <p:cBhvr additive="base">
                                        <p:cTn id="20" dur="500" fill="hold"/>
                                        <p:tgtEl>
                                          <p:spTgt spid="2458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4588"/>
                                        </p:tgtEl>
                                        <p:attrNameLst>
                                          <p:attrName>style.visibility</p:attrName>
                                        </p:attrNameLst>
                                      </p:cBhvr>
                                      <p:to>
                                        <p:strVal val="visible"/>
                                      </p:to>
                                    </p:set>
                                    <p:anim calcmode="lin" valueType="num">
                                      <p:cBhvr additive="base">
                                        <p:cTn id="23" dur="500" fill="hold"/>
                                        <p:tgtEl>
                                          <p:spTgt spid="24588"/>
                                        </p:tgtEl>
                                        <p:attrNameLst>
                                          <p:attrName>ppt_x</p:attrName>
                                        </p:attrNameLst>
                                      </p:cBhvr>
                                      <p:tavLst>
                                        <p:tav tm="0">
                                          <p:val>
                                            <p:strVal val="#ppt_x"/>
                                          </p:val>
                                        </p:tav>
                                        <p:tav tm="100000">
                                          <p:val>
                                            <p:strVal val="#ppt_x"/>
                                          </p:val>
                                        </p:tav>
                                      </p:tavLst>
                                    </p:anim>
                                    <p:anim calcmode="lin" valueType="num">
                                      <p:cBhvr additive="base">
                                        <p:cTn id="24" dur="500" fill="hold"/>
                                        <p:tgtEl>
                                          <p:spTgt spid="245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4" grpId="0" autoUpdateAnimBg="0"/>
      <p:bldP spid="24585" grpId="0"/>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8438" name="Text Box 6"/>
          <p:cNvSpPr txBox="1">
            <a:spLocks noChangeArrowheads="1"/>
          </p:cNvSpPr>
          <p:nvPr/>
        </p:nvSpPr>
        <p:spPr bwMode="auto">
          <a:xfrm>
            <a:off x="461963" y="4368800"/>
            <a:ext cx="3883025" cy="1477328"/>
          </a:xfrm>
          <a:prstGeom prst="rect">
            <a:avLst/>
          </a:prstGeom>
          <a:noFill/>
          <a:ln w="9525">
            <a:noFill/>
            <a:miter lim="800000"/>
            <a:headEnd/>
            <a:tailEnd/>
          </a:ln>
          <a:effectLst/>
        </p:spPr>
        <p:txBody>
          <a:bodyPr>
            <a:spAutoFit/>
          </a:bodyPr>
          <a:lstStyle/>
          <a:p>
            <a:pPr>
              <a:spcBef>
                <a:spcPct val="50000"/>
              </a:spcBef>
            </a:pPr>
            <a:r>
              <a:rPr lang="en-US" dirty="0">
                <a:solidFill>
                  <a:srgbClr val="FFC000"/>
                </a:solidFill>
              </a:rPr>
              <a:t>In a ship-unloading operation, a 3500-N automobile is supported by a cable.  A rope is tied to the cable and pulled to center the automobile over its intended position.  What is the tension in the rope?</a:t>
            </a:r>
          </a:p>
        </p:txBody>
      </p:sp>
      <p:sp>
        <p:nvSpPr>
          <p:cNvPr id="18439" name="Text Box 7"/>
          <p:cNvSpPr txBox="1">
            <a:spLocks noChangeArrowheads="1"/>
          </p:cNvSpPr>
          <p:nvPr/>
        </p:nvSpPr>
        <p:spPr bwMode="auto">
          <a:xfrm>
            <a:off x="4357688" y="1152525"/>
            <a:ext cx="4619625" cy="1061829"/>
          </a:xfrm>
          <a:prstGeom prst="rect">
            <a:avLst/>
          </a:prstGeom>
          <a:noFill/>
          <a:ln w="9525">
            <a:noFill/>
            <a:miter lim="800000"/>
            <a:headEnd/>
            <a:tailEnd/>
          </a:ln>
          <a:effectLst/>
        </p:spPr>
        <p:txBody>
          <a:bodyPr>
            <a:spAutoFit/>
          </a:bodyPr>
          <a:lstStyle/>
          <a:p>
            <a:pPr marL="227013" indent="-227013">
              <a:spcBef>
                <a:spcPct val="50000"/>
              </a:spcBef>
            </a:pPr>
            <a:r>
              <a:rPr lang="en-US" dirty="0">
                <a:solidFill>
                  <a:srgbClr val="FFC000"/>
                </a:solidFill>
              </a:rPr>
              <a:t>SOLUTION:</a:t>
            </a:r>
          </a:p>
          <a:p>
            <a:pPr marL="227013" indent="-227013">
              <a:spcBef>
                <a:spcPct val="50000"/>
              </a:spcBef>
              <a:buFontTx/>
              <a:buChar char="•"/>
            </a:pPr>
            <a:r>
              <a:rPr lang="en-US" dirty="0">
                <a:solidFill>
                  <a:srgbClr val="FFC000"/>
                </a:solidFill>
              </a:rPr>
              <a:t>Construct a free-body diagram for the particle at the junction of the rope and cable.</a:t>
            </a:r>
          </a:p>
        </p:txBody>
      </p:sp>
      <p:pic>
        <p:nvPicPr>
          <p:cNvPr id="18442" name="Picture 10" descr="msotw9_temp0"/>
          <p:cNvPicPr>
            <a:picLocks noChangeAspect="1" noChangeArrowheads="1"/>
          </p:cNvPicPr>
          <p:nvPr/>
        </p:nvPicPr>
        <p:blipFill>
          <a:blip r:embed="rId2" cstate="print"/>
          <a:srcRect/>
          <a:stretch>
            <a:fillRect/>
          </a:stretch>
        </p:blipFill>
        <p:spPr bwMode="auto">
          <a:xfrm>
            <a:off x="474663" y="1036638"/>
            <a:ext cx="3608387" cy="3179762"/>
          </a:xfrm>
          <a:prstGeom prst="rect">
            <a:avLst/>
          </a:prstGeom>
          <a:solidFill>
            <a:schemeClr val="bg1"/>
          </a:solidFill>
          <a:ln w="9525">
            <a:noFill/>
            <a:miter lim="800000"/>
            <a:headEnd/>
            <a:tailEnd/>
          </a:ln>
          <a:effectLst/>
        </p:spPr>
      </p:pic>
      <p:sp>
        <p:nvSpPr>
          <p:cNvPr id="18444" name="Text Box 12"/>
          <p:cNvSpPr txBox="1">
            <a:spLocks noChangeArrowheads="1"/>
          </p:cNvSpPr>
          <p:nvPr/>
        </p:nvSpPr>
        <p:spPr bwMode="auto">
          <a:xfrm>
            <a:off x="4357688" y="2703513"/>
            <a:ext cx="4595812" cy="923330"/>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Apply the conditions for equilibrium by creating a closed polygon from the forces applied to the particle. </a:t>
            </a:r>
          </a:p>
        </p:txBody>
      </p:sp>
      <p:sp>
        <p:nvSpPr>
          <p:cNvPr id="18445" name="Text Box 13"/>
          <p:cNvSpPr txBox="1">
            <a:spLocks noChangeArrowheads="1"/>
          </p:cNvSpPr>
          <p:nvPr/>
        </p:nvSpPr>
        <p:spPr bwMode="auto">
          <a:xfrm>
            <a:off x="4357688" y="3798888"/>
            <a:ext cx="4537075" cy="646331"/>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Apply trigonometric relations to determine the unknown force magnitudes.</a:t>
            </a:r>
          </a:p>
        </p:txBody>
      </p:sp>
      <p:sp>
        <p:nvSpPr>
          <p:cNvPr id="9" name="Rectangle 1"/>
          <p:cNvSpPr txBox="1">
            <a:spLocks/>
          </p:cNvSpPr>
          <p:nvPr/>
        </p:nvSpPr>
        <p:spPr>
          <a:xfrm>
            <a:off x="428596" y="142852"/>
            <a:ext cx="8229600" cy="1000132"/>
          </a:xfrm>
          <a:prstGeom prst="rect">
            <a:avLst/>
          </a:prstGeo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vert="horz" lIns="91440" tIns="45720" rIns="91440" bIns="45720" rtlCol="0" anchor="ctr">
            <a:normAutofit/>
          </a:bodyPr>
          <a:lstStyle/>
          <a:p>
            <a:pPr lvl="0" algn="ctr">
              <a:spcBef>
                <a:spcPct val="0"/>
              </a:spcBef>
            </a:pPr>
            <a:r>
              <a:rPr lang="en-US" sz="4400" dirty="0" smtClean="0">
                <a:latin typeface="+mj-lt"/>
                <a:ea typeface="+mj-ea"/>
                <a:cs typeface="+mj-cs"/>
              </a:rPr>
              <a:t>Sample Problem 2.5</a:t>
            </a: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843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844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84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9" grpId="0" autoUpdateAnimBg="0"/>
      <p:bldP spid="18444" grpId="0" autoUpdateAnimBg="0"/>
      <p:bldP spid="18445" grpId="0"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9462" name="Text Box 6"/>
          <p:cNvSpPr txBox="1">
            <a:spLocks noChangeArrowheads="1"/>
          </p:cNvSpPr>
          <p:nvPr/>
        </p:nvSpPr>
        <p:spPr bwMode="auto">
          <a:xfrm>
            <a:off x="284163" y="3254375"/>
            <a:ext cx="4241800" cy="2446824"/>
          </a:xfrm>
          <a:prstGeom prst="rect">
            <a:avLst/>
          </a:prstGeom>
          <a:noFill/>
          <a:ln w="9525">
            <a:noFill/>
            <a:miter lim="800000"/>
            <a:headEnd/>
            <a:tailEnd/>
          </a:ln>
          <a:effectLst/>
        </p:spPr>
        <p:txBody>
          <a:bodyPr>
            <a:spAutoFit/>
          </a:bodyPr>
          <a:lstStyle/>
          <a:p>
            <a:pPr>
              <a:spcBef>
                <a:spcPct val="50000"/>
              </a:spcBef>
            </a:pPr>
            <a:r>
              <a:rPr lang="en-US" dirty="0">
                <a:solidFill>
                  <a:srgbClr val="FFC000"/>
                </a:solidFill>
              </a:rPr>
              <a:t>It is desired to determine the drag force at a given speed on a prototype sailboat hull.  A model is placed in a test channel and three cables are used to align its bow on the channel centerline.  For a given speed, the tension is 40 N in cable </a:t>
            </a:r>
            <a:r>
              <a:rPr lang="en-US" i="1" dirty="0">
                <a:solidFill>
                  <a:srgbClr val="FFC000"/>
                </a:solidFill>
              </a:rPr>
              <a:t>AB</a:t>
            </a:r>
            <a:r>
              <a:rPr lang="en-US" dirty="0">
                <a:solidFill>
                  <a:srgbClr val="FFC000"/>
                </a:solidFill>
              </a:rPr>
              <a:t> and 60 N in cable </a:t>
            </a:r>
            <a:r>
              <a:rPr lang="en-US" i="1" dirty="0">
                <a:solidFill>
                  <a:srgbClr val="FFC000"/>
                </a:solidFill>
              </a:rPr>
              <a:t>AE</a:t>
            </a:r>
            <a:r>
              <a:rPr lang="en-US" dirty="0">
                <a:solidFill>
                  <a:srgbClr val="FFC000"/>
                </a:solidFill>
              </a:rPr>
              <a:t>.  </a:t>
            </a:r>
          </a:p>
          <a:p>
            <a:pPr>
              <a:spcBef>
                <a:spcPct val="50000"/>
              </a:spcBef>
            </a:pPr>
            <a:r>
              <a:rPr lang="en-US" dirty="0">
                <a:solidFill>
                  <a:srgbClr val="FFC000"/>
                </a:solidFill>
              </a:rPr>
              <a:t>Determine the drag force exerted on the hull and the tension in cable </a:t>
            </a:r>
            <a:r>
              <a:rPr lang="en-US" i="1" dirty="0">
                <a:solidFill>
                  <a:srgbClr val="FFC000"/>
                </a:solidFill>
              </a:rPr>
              <a:t>AC</a:t>
            </a:r>
            <a:r>
              <a:rPr lang="en-US" dirty="0">
                <a:solidFill>
                  <a:srgbClr val="FFC000"/>
                </a:solidFill>
              </a:rPr>
              <a:t>.</a:t>
            </a:r>
          </a:p>
        </p:txBody>
      </p:sp>
      <p:sp>
        <p:nvSpPr>
          <p:cNvPr id="19463" name="Text Box 7"/>
          <p:cNvSpPr txBox="1">
            <a:spLocks noChangeArrowheads="1"/>
          </p:cNvSpPr>
          <p:nvPr/>
        </p:nvSpPr>
        <p:spPr bwMode="auto">
          <a:xfrm>
            <a:off x="4570413" y="1187450"/>
            <a:ext cx="4429125" cy="1061829"/>
          </a:xfrm>
          <a:prstGeom prst="rect">
            <a:avLst/>
          </a:prstGeom>
          <a:noFill/>
          <a:ln w="9525">
            <a:noFill/>
            <a:miter lim="800000"/>
            <a:headEnd/>
            <a:tailEnd/>
          </a:ln>
          <a:effectLst/>
        </p:spPr>
        <p:txBody>
          <a:bodyPr>
            <a:spAutoFit/>
          </a:bodyPr>
          <a:lstStyle/>
          <a:p>
            <a:pPr marL="227013" indent="-227013">
              <a:spcBef>
                <a:spcPct val="50000"/>
              </a:spcBef>
            </a:pPr>
            <a:r>
              <a:rPr lang="en-US" dirty="0">
                <a:solidFill>
                  <a:srgbClr val="FFC000"/>
                </a:solidFill>
              </a:rPr>
              <a:t>SOLUTION:</a:t>
            </a:r>
          </a:p>
          <a:p>
            <a:pPr marL="227013" indent="-227013">
              <a:spcBef>
                <a:spcPct val="50000"/>
              </a:spcBef>
              <a:buFontTx/>
              <a:buChar char="•"/>
            </a:pPr>
            <a:r>
              <a:rPr lang="en-US" dirty="0">
                <a:solidFill>
                  <a:srgbClr val="FFC000"/>
                </a:solidFill>
              </a:rPr>
              <a:t>Choosing the hull as the free body, draw a free-body diagram. </a:t>
            </a:r>
          </a:p>
        </p:txBody>
      </p:sp>
      <p:sp>
        <p:nvSpPr>
          <p:cNvPr id="19464" name="Text Box 8"/>
          <p:cNvSpPr txBox="1">
            <a:spLocks noChangeArrowheads="1"/>
          </p:cNvSpPr>
          <p:nvPr/>
        </p:nvSpPr>
        <p:spPr bwMode="auto">
          <a:xfrm>
            <a:off x="4570413" y="2390775"/>
            <a:ext cx="4406900" cy="923330"/>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Express the condition for equilibrium for the hull by writing that the sum of all forces must be zero.</a:t>
            </a:r>
          </a:p>
        </p:txBody>
      </p:sp>
      <p:sp>
        <p:nvSpPr>
          <p:cNvPr id="19465" name="Text Box 9"/>
          <p:cNvSpPr txBox="1">
            <a:spLocks noChangeArrowheads="1"/>
          </p:cNvSpPr>
          <p:nvPr/>
        </p:nvSpPr>
        <p:spPr bwMode="auto">
          <a:xfrm>
            <a:off x="4570413" y="3441700"/>
            <a:ext cx="4392612" cy="923330"/>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Resolve the vector equilibrium equation into two component equations.  Solve for the two unknown cable tensions.</a:t>
            </a:r>
          </a:p>
        </p:txBody>
      </p:sp>
      <p:pic>
        <p:nvPicPr>
          <p:cNvPr id="19467" name="Picture 11" descr="23"/>
          <p:cNvPicPr>
            <a:picLocks noChangeAspect="1" noChangeArrowheads="1"/>
          </p:cNvPicPr>
          <p:nvPr/>
        </p:nvPicPr>
        <p:blipFill>
          <a:blip r:embed="rId2" cstate="print"/>
          <a:srcRect/>
          <a:stretch>
            <a:fillRect/>
          </a:stretch>
        </p:blipFill>
        <p:spPr bwMode="auto">
          <a:xfrm>
            <a:off x="536575" y="1128713"/>
            <a:ext cx="3657600" cy="2000250"/>
          </a:xfrm>
          <a:prstGeom prst="rect">
            <a:avLst/>
          </a:prstGeom>
          <a:solidFill>
            <a:schemeClr val="bg1"/>
          </a:solidFill>
          <a:ln w="0">
            <a:noFill/>
            <a:miter lim="800000"/>
            <a:headEnd/>
            <a:tailEnd/>
          </a:ln>
        </p:spPr>
      </p:pic>
      <p:sp>
        <p:nvSpPr>
          <p:cNvPr id="9" name="Rectangle 1"/>
          <p:cNvSpPr txBox="1">
            <a:spLocks/>
          </p:cNvSpPr>
          <p:nvPr/>
        </p:nvSpPr>
        <p:spPr>
          <a:xfrm>
            <a:off x="428596" y="142852"/>
            <a:ext cx="8229600" cy="1000132"/>
          </a:xfrm>
          <a:prstGeom prst="rect">
            <a:avLst/>
          </a:prstGeo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vert="horz" lIns="91440" tIns="45720" rIns="91440" bIns="45720" rtlCol="0" anchor="ctr">
            <a:normAutofit/>
          </a:bodyPr>
          <a:lstStyle/>
          <a:p>
            <a:pPr lvl="0" algn="ctr">
              <a:spcBef>
                <a:spcPct val="0"/>
              </a:spcBef>
            </a:pPr>
            <a:r>
              <a:rPr lang="en-US" sz="4400" dirty="0" smtClean="0">
                <a:latin typeface="+mj-lt"/>
                <a:ea typeface="+mj-ea"/>
                <a:cs typeface="+mj-cs"/>
              </a:rPr>
              <a:t>Sample Problem 2.6</a:t>
            </a: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946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946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94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3" grpId="0" autoUpdateAnimBg="0"/>
      <p:bldP spid="19464" grpId="0" autoUpdateAnimBg="0"/>
      <p:bldP spid="19465" grpId="0"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5609" name="Text Box 9"/>
          <p:cNvSpPr txBox="1">
            <a:spLocks noChangeArrowheads="1"/>
          </p:cNvSpPr>
          <p:nvPr/>
        </p:nvSpPr>
        <p:spPr bwMode="auto">
          <a:xfrm>
            <a:off x="4202113" y="1187450"/>
            <a:ext cx="4797425" cy="1061829"/>
          </a:xfrm>
          <a:prstGeom prst="rect">
            <a:avLst/>
          </a:prstGeom>
          <a:noFill/>
          <a:ln w="9525">
            <a:noFill/>
            <a:miter lim="800000"/>
            <a:headEnd/>
            <a:tailEnd/>
          </a:ln>
          <a:effectLst/>
        </p:spPr>
        <p:txBody>
          <a:bodyPr>
            <a:spAutoFit/>
          </a:bodyPr>
          <a:lstStyle/>
          <a:p>
            <a:pPr marL="227013" indent="-227013">
              <a:spcBef>
                <a:spcPct val="50000"/>
              </a:spcBef>
            </a:pPr>
            <a:r>
              <a:rPr lang="en-US" dirty="0">
                <a:solidFill>
                  <a:srgbClr val="FFC000"/>
                </a:solidFill>
              </a:rPr>
              <a:t>SOLUTION:</a:t>
            </a:r>
          </a:p>
          <a:p>
            <a:pPr marL="227013" indent="-227013">
              <a:spcBef>
                <a:spcPct val="50000"/>
              </a:spcBef>
              <a:buFontTx/>
              <a:buChar char="•"/>
            </a:pPr>
            <a:r>
              <a:rPr lang="en-US" dirty="0">
                <a:solidFill>
                  <a:srgbClr val="FFC000"/>
                </a:solidFill>
              </a:rPr>
              <a:t>Choosing the hull as the free body, draw a free-body diagram. </a:t>
            </a:r>
          </a:p>
        </p:txBody>
      </p:sp>
      <p:graphicFrame>
        <p:nvGraphicFramePr>
          <p:cNvPr id="25610" name="Object 10"/>
          <p:cNvGraphicFramePr>
            <a:graphicFrameLocks noChangeAspect="1"/>
          </p:cNvGraphicFramePr>
          <p:nvPr/>
        </p:nvGraphicFramePr>
        <p:xfrm>
          <a:off x="4500563" y="2495550"/>
          <a:ext cx="1905000" cy="939800"/>
        </p:xfrm>
        <a:graphic>
          <a:graphicData uri="http://schemas.openxmlformats.org/presentationml/2006/ole">
            <p:oleObj spid="_x0000_s149506" name="Equation" r:id="rId3" imgW="1904760" imgH="939600" progId="Equation.3">
              <p:embed/>
            </p:oleObj>
          </a:graphicData>
        </a:graphic>
      </p:graphicFrame>
      <p:graphicFrame>
        <p:nvGraphicFramePr>
          <p:cNvPr id="25611" name="Object 11"/>
          <p:cNvGraphicFramePr>
            <a:graphicFrameLocks noChangeAspect="1"/>
          </p:cNvGraphicFramePr>
          <p:nvPr/>
        </p:nvGraphicFramePr>
        <p:xfrm>
          <a:off x="6761163" y="2470150"/>
          <a:ext cx="2222500" cy="990600"/>
        </p:xfrm>
        <a:graphic>
          <a:graphicData uri="http://schemas.openxmlformats.org/presentationml/2006/ole">
            <p:oleObj spid="_x0000_s149507" name="Equation" r:id="rId4" imgW="2222280" imgH="990360" progId="Equation.3">
              <p:embed/>
            </p:oleObj>
          </a:graphicData>
        </a:graphic>
      </p:graphicFrame>
      <p:grpSp>
        <p:nvGrpSpPr>
          <p:cNvPr id="2" name="Group 14"/>
          <p:cNvGrpSpPr>
            <a:grpSpLocks/>
          </p:cNvGrpSpPr>
          <p:nvPr/>
        </p:nvGrpSpPr>
        <p:grpSpPr bwMode="auto">
          <a:xfrm>
            <a:off x="4202113" y="3898900"/>
            <a:ext cx="4406900" cy="1525588"/>
            <a:chOff x="2647" y="2456"/>
            <a:chExt cx="2776" cy="961"/>
          </a:xfrm>
        </p:grpSpPr>
        <p:sp>
          <p:nvSpPr>
            <p:cNvPr id="25612" name="Text Box 12"/>
            <p:cNvSpPr txBox="1">
              <a:spLocks noChangeArrowheads="1"/>
            </p:cNvSpPr>
            <p:nvPr/>
          </p:nvSpPr>
          <p:spPr bwMode="auto">
            <a:xfrm>
              <a:off x="2647" y="2456"/>
              <a:ext cx="2776" cy="582"/>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Express the condition for equilibrium for the hull by writing that the sum of all forces must be zero.</a:t>
              </a:r>
            </a:p>
          </p:txBody>
        </p:sp>
        <p:graphicFrame>
          <p:nvGraphicFramePr>
            <p:cNvPr id="25613" name="Object 13"/>
            <p:cNvGraphicFramePr>
              <a:graphicFrameLocks noChangeAspect="1"/>
            </p:cNvGraphicFramePr>
            <p:nvPr/>
          </p:nvGraphicFramePr>
          <p:xfrm>
            <a:off x="2848" y="3193"/>
            <a:ext cx="2000" cy="224"/>
          </p:xfrm>
          <a:graphic>
            <a:graphicData uri="http://schemas.openxmlformats.org/presentationml/2006/ole">
              <p:oleObj spid="_x0000_s149508" name="Equation" r:id="rId5" imgW="3174840" imgH="355320" progId="Equation.3">
                <p:embed/>
              </p:oleObj>
            </a:graphicData>
          </a:graphic>
        </p:graphicFrame>
      </p:grpSp>
      <p:pic>
        <p:nvPicPr>
          <p:cNvPr id="25619" name="Picture 19" descr="24"/>
          <p:cNvPicPr>
            <a:picLocks noChangeAspect="1" noChangeArrowheads="1"/>
          </p:cNvPicPr>
          <p:nvPr/>
        </p:nvPicPr>
        <p:blipFill>
          <a:blip r:embed="rId6" cstate="print"/>
          <a:srcRect/>
          <a:stretch>
            <a:fillRect/>
          </a:stretch>
        </p:blipFill>
        <p:spPr bwMode="auto">
          <a:xfrm>
            <a:off x="549275" y="1168400"/>
            <a:ext cx="3395663" cy="1758950"/>
          </a:xfrm>
          <a:prstGeom prst="rect">
            <a:avLst/>
          </a:prstGeom>
          <a:solidFill>
            <a:schemeClr val="bg1"/>
          </a:solidFill>
        </p:spPr>
      </p:pic>
      <p:pic>
        <p:nvPicPr>
          <p:cNvPr id="25621" name="Picture 21" descr="24 A"/>
          <p:cNvPicPr>
            <a:picLocks noChangeAspect="1" noChangeArrowheads="1"/>
          </p:cNvPicPr>
          <p:nvPr/>
        </p:nvPicPr>
        <p:blipFill>
          <a:blip r:embed="rId7" cstate="print"/>
          <a:srcRect/>
          <a:stretch>
            <a:fillRect/>
          </a:stretch>
        </p:blipFill>
        <p:spPr bwMode="auto">
          <a:xfrm>
            <a:off x="654050" y="3530600"/>
            <a:ext cx="3222625" cy="2468563"/>
          </a:xfrm>
          <a:prstGeom prst="rect">
            <a:avLst/>
          </a:prstGeom>
          <a:solidFill>
            <a:schemeClr val="bg1"/>
          </a:solidFill>
        </p:spPr>
      </p:pic>
      <p:sp>
        <p:nvSpPr>
          <p:cNvPr id="13" name="Rectangle 1"/>
          <p:cNvSpPr txBox="1">
            <a:spLocks/>
          </p:cNvSpPr>
          <p:nvPr/>
        </p:nvSpPr>
        <p:spPr>
          <a:xfrm>
            <a:off x="428596" y="142852"/>
            <a:ext cx="8229600" cy="1000132"/>
          </a:xfrm>
          <a:prstGeom prst="rect">
            <a:avLst/>
          </a:prstGeo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vert="horz" lIns="91440" tIns="45720" rIns="91440" bIns="45720" rtlCol="0" anchor="ctr">
            <a:normAutofit/>
          </a:bodyPr>
          <a:lstStyle/>
          <a:p>
            <a:pPr lvl="0" algn="ctr">
              <a:spcBef>
                <a:spcPct val="0"/>
              </a:spcBef>
            </a:pPr>
            <a:r>
              <a:rPr lang="en-US" sz="4400" dirty="0" smtClean="0">
                <a:latin typeface="+mj-lt"/>
                <a:ea typeface="+mj-ea"/>
                <a:cs typeface="+mj-cs"/>
              </a:rPr>
              <a:t>Sample Problem 2.6 (Cont’d)</a:t>
            </a: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560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5610"/>
                                        </p:tgtEl>
                                        <p:attrNameLst>
                                          <p:attrName>style.visibility</p:attrName>
                                        </p:attrNameLst>
                                      </p:cBhvr>
                                      <p:to>
                                        <p:strVal val="visible"/>
                                      </p:to>
                                    </p:set>
                                    <p:anim calcmode="lin" valueType="num">
                                      <p:cBhvr additive="base">
                                        <p:cTn id="11" dur="500" fill="hold"/>
                                        <p:tgtEl>
                                          <p:spTgt spid="25610"/>
                                        </p:tgtEl>
                                        <p:attrNameLst>
                                          <p:attrName>ppt_x</p:attrName>
                                        </p:attrNameLst>
                                      </p:cBhvr>
                                      <p:tavLst>
                                        <p:tav tm="0">
                                          <p:val>
                                            <p:strVal val="#ppt_x"/>
                                          </p:val>
                                        </p:tav>
                                        <p:tav tm="100000">
                                          <p:val>
                                            <p:strVal val="#ppt_x"/>
                                          </p:val>
                                        </p:tav>
                                      </p:tavLst>
                                    </p:anim>
                                    <p:anim calcmode="lin" valueType="num">
                                      <p:cBhvr additive="base">
                                        <p:cTn id="12" dur="500" fill="hold"/>
                                        <p:tgtEl>
                                          <p:spTgt spid="25610"/>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5611"/>
                                        </p:tgtEl>
                                        <p:attrNameLst>
                                          <p:attrName>style.visibility</p:attrName>
                                        </p:attrNameLst>
                                      </p:cBhvr>
                                      <p:to>
                                        <p:strVal val="visible"/>
                                      </p:to>
                                    </p:set>
                                    <p:anim calcmode="lin" valueType="num">
                                      <p:cBhvr additive="base">
                                        <p:cTn id="15" dur="500" fill="hold"/>
                                        <p:tgtEl>
                                          <p:spTgt spid="25611"/>
                                        </p:tgtEl>
                                        <p:attrNameLst>
                                          <p:attrName>ppt_x</p:attrName>
                                        </p:attrNameLst>
                                      </p:cBhvr>
                                      <p:tavLst>
                                        <p:tav tm="0">
                                          <p:val>
                                            <p:strVal val="#ppt_x"/>
                                          </p:val>
                                        </p:tav>
                                        <p:tav tm="100000">
                                          <p:val>
                                            <p:strVal val="#ppt_x"/>
                                          </p:val>
                                        </p:tav>
                                      </p:tavLst>
                                    </p:anim>
                                    <p:anim calcmode="lin" valueType="num">
                                      <p:cBhvr additive="base">
                                        <p:cTn id="16" dur="500" fill="hold"/>
                                        <p:tgtEl>
                                          <p:spTgt spid="25611"/>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9" grpId="0"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20" name="Text Box 8"/>
          <p:cNvSpPr txBox="1">
            <a:spLocks noChangeArrowheads="1"/>
          </p:cNvSpPr>
          <p:nvPr/>
        </p:nvSpPr>
        <p:spPr bwMode="auto">
          <a:xfrm>
            <a:off x="3763963" y="1066800"/>
            <a:ext cx="5235575" cy="646331"/>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t>Resolve the vector equilibrium equation into two component equations.  Solve for the two unknown cable tensions.</a:t>
            </a:r>
          </a:p>
        </p:txBody>
      </p:sp>
      <p:pic>
        <p:nvPicPr>
          <p:cNvPr id="38922" name="Picture 10" descr="25"/>
          <p:cNvPicPr>
            <a:picLocks noChangeAspect="1" noChangeArrowheads="1"/>
          </p:cNvPicPr>
          <p:nvPr/>
        </p:nvPicPr>
        <p:blipFill>
          <a:blip r:embed="rId2" cstate="print"/>
          <a:srcRect/>
          <a:stretch>
            <a:fillRect/>
          </a:stretch>
        </p:blipFill>
        <p:spPr bwMode="auto">
          <a:xfrm>
            <a:off x="336550" y="1219200"/>
            <a:ext cx="3432175" cy="2030413"/>
          </a:xfrm>
          <a:prstGeom prst="rect">
            <a:avLst/>
          </a:prstGeom>
          <a:noFill/>
        </p:spPr>
      </p:pic>
      <p:pic>
        <p:nvPicPr>
          <p:cNvPr id="38924" name="Picture 12" descr="25 A"/>
          <p:cNvPicPr>
            <a:picLocks noChangeAspect="1" noChangeArrowheads="1"/>
          </p:cNvPicPr>
          <p:nvPr/>
        </p:nvPicPr>
        <p:blipFill>
          <a:blip r:embed="rId3" cstate="print"/>
          <a:srcRect/>
          <a:stretch>
            <a:fillRect/>
          </a:stretch>
        </p:blipFill>
        <p:spPr bwMode="auto">
          <a:xfrm>
            <a:off x="577850" y="4311650"/>
            <a:ext cx="3078163" cy="1878013"/>
          </a:xfrm>
          <a:prstGeom prst="rect">
            <a:avLst/>
          </a:prstGeom>
          <a:noFill/>
        </p:spPr>
      </p:pic>
      <p:sp>
        <p:nvSpPr>
          <p:cNvPr id="38925" name="AutoShape 13"/>
          <p:cNvSpPr>
            <a:spLocks noChangeAspect="1" noChangeArrowheads="1" noTextEdit="1"/>
          </p:cNvSpPr>
          <p:nvPr/>
        </p:nvSpPr>
        <p:spPr bwMode="auto">
          <a:xfrm>
            <a:off x="4081463" y="2182813"/>
            <a:ext cx="4851400" cy="4013200"/>
          </a:xfrm>
          <a:prstGeom prst="rect">
            <a:avLst/>
          </a:prstGeom>
          <a:noFill/>
          <a:ln w="9525">
            <a:noFill/>
            <a:miter lim="800000"/>
            <a:headEnd/>
            <a:tailEnd/>
          </a:ln>
        </p:spPr>
        <p:txBody>
          <a:bodyPr/>
          <a:lstStyle/>
          <a:p>
            <a:endParaRPr lang="en-US"/>
          </a:p>
        </p:txBody>
      </p:sp>
      <p:sp>
        <p:nvSpPr>
          <p:cNvPr id="38927" name="Rectangle 15"/>
          <p:cNvSpPr>
            <a:spLocks noChangeArrowheads="1"/>
          </p:cNvSpPr>
          <p:nvPr/>
        </p:nvSpPr>
        <p:spPr bwMode="auto">
          <a:xfrm>
            <a:off x="4946650" y="2117725"/>
            <a:ext cx="106363" cy="381000"/>
          </a:xfrm>
          <a:prstGeom prst="rect">
            <a:avLst/>
          </a:prstGeom>
          <a:noFill/>
          <a:ln w="9525">
            <a:noFill/>
            <a:miter lim="800000"/>
            <a:headEnd/>
            <a:tailEnd/>
          </a:ln>
        </p:spPr>
        <p:txBody>
          <a:bodyPr wrap="none" lIns="0" tIns="0" rIns="0" bIns="0">
            <a:spAutoFit/>
          </a:bodyPr>
          <a:lstStyle/>
          <a:p>
            <a:r>
              <a:rPr lang="en-US" sz="2500">
                <a:solidFill>
                  <a:srgbClr val="000000"/>
                </a:solidFill>
                <a:latin typeface="Symbol" pitchFamily="18" charset="2"/>
              </a:rPr>
              <a:t>(</a:t>
            </a:r>
            <a:endParaRPr lang="en-US"/>
          </a:p>
        </p:txBody>
      </p:sp>
      <p:sp>
        <p:nvSpPr>
          <p:cNvPr id="38928" name="Rectangle 16"/>
          <p:cNvSpPr>
            <a:spLocks noChangeArrowheads="1"/>
          </p:cNvSpPr>
          <p:nvPr/>
        </p:nvSpPr>
        <p:spPr bwMode="auto">
          <a:xfrm>
            <a:off x="5535613" y="2117725"/>
            <a:ext cx="106362" cy="381000"/>
          </a:xfrm>
          <a:prstGeom prst="rect">
            <a:avLst/>
          </a:prstGeom>
          <a:noFill/>
          <a:ln w="9525">
            <a:noFill/>
            <a:miter lim="800000"/>
            <a:headEnd/>
            <a:tailEnd/>
          </a:ln>
        </p:spPr>
        <p:txBody>
          <a:bodyPr wrap="none" lIns="0" tIns="0" rIns="0" bIns="0">
            <a:spAutoFit/>
          </a:bodyPr>
          <a:lstStyle/>
          <a:p>
            <a:r>
              <a:rPr lang="en-US" sz="2500">
                <a:solidFill>
                  <a:srgbClr val="000000"/>
                </a:solidFill>
                <a:latin typeface="Symbol" pitchFamily="18" charset="2"/>
              </a:rPr>
              <a:t>)</a:t>
            </a:r>
            <a:endParaRPr lang="en-US"/>
          </a:p>
        </p:txBody>
      </p:sp>
      <p:sp>
        <p:nvSpPr>
          <p:cNvPr id="38929" name="Rectangle 17"/>
          <p:cNvSpPr>
            <a:spLocks noChangeArrowheads="1"/>
          </p:cNvSpPr>
          <p:nvPr/>
        </p:nvSpPr>
        <p:spPr bwMode="auto">
          <a:xfrm>
            <a:off x="7038975" y="2117725"/>
            <a:ext cx="106363" cy="381000"/>
          </a:xfrm>
          <a:prstGeom prst="rect">
            <a:avLst/>
          </a:prstGeom>
          <a:noFill/>
          <a:ln w="9525">
            <a:noFill/>
            <a:miter lim="800000"/>
            <a:headEnd/>
            <a:tailEnd/>
          </a:ln>
        </p:spPr>
        <p:txBody>
          <a:bodyPr wrap="none" lIns="0" tIns="0" rIns="0" bIns="0">
            <a:spAutoFit/>
          </a:bodyPr>
          <a:lstStyle/>
          <a:p>
            <a:r>
              <a:rPr lang="en-US" sz="2500">
                <a:solidFill>
                  <a:srgbClr val="000000"/>
                </a:solidFill>
                <a:latin typeface="Symbol" pitchFamily="18" charset="2"/>
              </a:rPr>
              <a:t>(</a:t>
            </a:r>
            <a:endParaRPr lang="en-US"/>
          </a:p>
        </p:txBody>
      </p:sp>
      <p:sp>
        <p:nvSpPr>
          <p:cNvPr id="38930" name="Rectangle 18"/>
          <p:cNvSpPr>
            <a:spLocks noChangeArrowheads="1"/>
          </p:cNvSpPr>
          <p:nvPr/>
        </p:nvSpPr>
        <p:spPr bwMode="auto">
          <a:xfrm>
            <a:off x="7627938" y="2117725"/>
            <a:ext cx="106362" cy="381000"/>
          </a:xfrm>
          <a:prstGeom prst="rect">
            <a:avLst/>
          </a:prstGeom>
          <a:noFill/>
          <a:ln w="9525">
            <a:noFill/>
            <a:miter lim="800000"/>
            <a:headEnd/>
            <a:tailEnd/>
          </a:ln>
        </p:spPr>
        <p:txBody>
          <a:bodyPr wrap="none" lIns="0" tIns="0" rIns="0" bIns="0">
            <a:spAutoFit/>
          </a:bodyPr>
          <a:lstStyle/>
          <a:p>
            <a:r>
              <a:rPr lang="en-US" sz="2500">
                <a:solidFill>
                  <a:srgbClr val="000000"/>
                </a:solidFill>
                <a:latin typeface="Symbol" pitchFamily="18" charset="2"/>
              </a:rPr>
              <a:t>)</a:t>
            </a:r>
            <a:endParaRPr lang="en-US"/>
          </a:p>
        </p:txBody>
      </p:sp>
      <p:sp>
        <p:nvSpPr>
          <p:cNvPr id="38931" name="Rectangle 19"/>
          <p:cNvSpPr>
            <a:spLocks noChangeArrowheads="1"/>
          </p:cNvSpPr>
          <p:nvPr/>
        </p:nvSpPr>
        <p:spPr bwMode="auto">
          <a:xfrm>
            <a:off x="4946650" y="2522538"/>
            <a:ext cx="106363" cy="381000"/>
          </a:xfrm>
          <a:prstGeom prst="rect">
            <a:avLst/>
          </a:prstGeom>
          <a:noFill/>
          <a:ln w="9525">
            <a:noFill/>
            <a:miter lim="800000"/>
            <a:headEnd/>
            <a:tailEnd/>
          </a:ln>
        </p:spPr>
        <p:txBody>
          <a:bodyPr wrap="none" lIns="0" tIns="0" rIns="0" bIns="0">
            <a:spAutoFit/>
          </a:bodyPr>
          <a:lstStyle/>
          <a:p>
            <a:r>
              <a:rPr lang="en-US" sz="2500">
                <a:solidFill>
                  <a:srgbClr val="000000"/>
                </a:solidFill>
                <a:latin typeface="Symbol" pitchFamily="18" charset="2"/>
              </a:rPr>
              <a:t>(</a:t>
            </a:r>
            <a:endParaRPr lang="en-US"/>
          </a:p>
        </p:txBody>
      </p:sp>
      <p:sp>
        <p:nvSpPr>
          <p:cNvPr id="38932" name="Rectangle 20"/>
          <p:cNvSpPr>
            <a:spLocks noChangeArrowheads="1"/>
          </p:cNvSpPr>
          <p:nvPr/>
        </p:nvSpPr>
        <p:spPr bwMode="auto">
          <a:xfrm>
            <a:off x="5837238" y="2522538"/>
            <a:ext cx="106362" cy="381000"/>
          </a:xfrm>
          <a:prstGeom prst="rect">
            <a:avLst/>
          </a:prstGeom>
          <a:noFill/>
          <a:ln w="9525">
            <a:noFill/>
            <a:miter lim="800000"/>
            <a:headEnd/>
            <a:tailEnd/>
          </a:ln>
        </p:spPr>
        <p:txBody>
          <a:bodyPr wrap="none" lIns="0" tIns="0" rIns="0" bIns="0">
            <a:spAutoFit/>
          </a:bodyPr>
          <a:lstStyle/>
          <a:p>
            <a:r>
              <a:rPr lang="en-US" sz="2500">
                <a:solidFill>
                  <a:srgbClr val="000000"/>
                </a:solidFill>
                <a:latin typeface="Symbol" pitchFamily="18" charset="2"/>
              </a:rPr>
              <a:t>)</a:t>
            </a:r>
            <a:endParaRPr lang="en-US"/>
          </a:p>
        </p:txBody>
      </p:sp>
      <p:sp>
        <p:nvSpPr>
          <p:cNvPr id="38933" name="Rectangle 21"/>
          <p:cNvSpPr>
            <a:spLocks noChangeArrowheads="1"/>
          </p:cNvSpPr>
          <p:nvPr/>
        </p:nvSpPr>
        <p:spPr bwMode="auto">
          <a:xfrm>
            <a:off x="6280150" y="2522538"/>
            <a:ext cx="106363" cy="381000"/>
          </a:xfrm>
          <a:prstGeom prst="rect">
            <a:avLst/>
          </a:prstGeom>
          <a:noFill/>
          <a:ln w="9525">
            <a:noFill/>
            <a:miter lim="800000"/>
            <a:headEnd/>
            <a:tailEnd/>
          </a:ln>
        </p:spPr>
        <p:txBody>
          <a:bodyPr wrap="none" lIns="0" tIns="0" rIns="0" bIns="0">
            <a:spAutoFit/>
          </a:bodyPr>
          <a:lstStyle/>
          <a:p>
            <a:r>
              <a:rPr lang="en-US" sz="2500">
                <a:solidFill>
                  <a:srgbClr val="000000"/>
                </a:solidFill>
                <a:latin typeface="Symbol" pitchFamily="18" charset="2"/>
              </a:rPr>
              <a:t>(</a:t>
            </a:r>
            <a:endParaRPr lang="en-US"/>
          </a:p>
        </p:txBody>
      </p:sp>
      <p:sp>
        <p:nvSpPr>
          <p:cNvPr id="38934" name="Rectangle 22"/>
          <p:cNvSpPr>
            <a:spLocks noChangeArrowheads="1"/>
          </p:cNvSpPr>
          <p:nvPr/>
        </p:nvSpPr>
        <p:spPr bwMode="auto">
          <a:xfrm>
            <a:off x="7158038" y="2522538"/>
            <a:ext cx="106362" cy="381000"/>
          </a:xfrm>
          <a:prstGeom prst="rect">
            <a:avLst/>
          </a:prstGeom>
          <a:noFill/>
          <a:ln w="9525">
            <a:noFill/>
            <a:miter lim="800000"/>
            <a:headEnd/>
            <a:tailEnd/>
          </a:ln>
        </p:spPr>
        <p:txBody>
          <a:bodyPr wrap="none" lIns="0" tIns="0" rIns="0" bIns="0">
            <a:spAutoFit/>
          </a:bodyPr>
          <a:lstStyle/>
          <a:p>
            <a:r>
              <a:rPr lang="en-US" sz="2500">
                <a:solidFill>
                  <a:srgbClr val="000000"/>
                </a:solidFill>
                <a:latin typeface="Symbol" pitchFamily="18" charset="2"/>
              </a:rPr>
              <a:t>)</a:t>
            </a:r>
            <a:endParaRPr lang="en-US"/>
          </a:p>
        </p:txBody>
      </p:sp>
      <p:sp>
        <p:nvSpPr>
          <p:cNvPr id="38935" name="Rectangle 23"/>
          <p:cNvSpPr>
            <a:spLocks noChangeArrowheads="1"/>
          </p:cNvSpPr>
          <p:nvPr/>
        </p:nvSpPr>
        <p:spPr bwMode="auto">
          <a:xfrm>
            <a:off x="4946650" y="3760788"/>
            <a:ext cx="106363" cy="381000"/>
          </a:xfrm>
          <a:prstGeom prst="rect">
            <a:avLst/>
          </a:prstGeom>
          <a:noFill/>
          <a:ln w="9525">
            <a:noFill/>
            <a:miter lim="800000"/>
            <a:headEnd/>
            <a:tailEnd/>
          </a:ln>
        </p:spPr>
        <p:txBody>
          <a:bodyPr wrap="none" lIns="0" tIns="0" rIns="0" bIns="0">
            <a:spAutoFit/>
          </a:bodyPr>
          <a:lstStyle/>
          <a:p>
            <a:r>
              <a:rPr lang="en-US" sz="2500">
                <a:solidFill>
                  <a:srgbClr val="000000"/>
                </a:solidFill>
                <a:latin typeface="Symbol" pitchFamily="18" charset="2"/>
              </a:rPr>
              <a:t>(</a:t>
            </a:r>
            <a:endParaRPr lang="en-US"/>
          </a:p>
        </p:txBody>
      </p:sp>
      <p:sp>
        <p:nvSpPr>
          <p:cNvPr id="38936" name="Rectangle 24"/>
          <p:cNvSpPr>
            <a:spLocks noChangeArrowheads="1"/>
          </p:cNvSpPr>
          <p:nvPr/>
        </p:nvSpPr>
        <p:spPr bwMode="auto">
          <a:xfrm>
            <a:off x="5530850" y="3760788"/>
            <a:ext cx="106363" cy="381000"/>
          </a:xfrm>
          <a:prstGeom prst="rect">
            <a:avLst/>
          </a:prstGeom>
          <a:noFill/>
          <a:ln w="9525">
            <a:noFill/>
            <a:miter lim="800000"/>
            <a:headEnd/>
            <a:tailEnd/>
          </a:ln>
        </p:spPr>
        <p:txBody>
          <a:bodyPr wrap="none" lIns="0" tIns="0" rIns="0" bIns="0">
            <a:spAutoFit/>
          </a:bodyPr>
          <a:lstStyle/>
          <a:p>
            <a:r>
              <a:rPr lang="en-US" sz="2500" dirty="0">
                <a:solidFill>
                  <a:srgbClr val="000000"/>
                </a:solidFill>
                <a:latin typeface="Symbol" pitchFamily="18" charset="2"/>
              </a:rPr>
              <a:t>)</a:t>
            </a:r>
            <a:endParaRPr lang="en-US" dirty="0"/>
          </a:p>
        </p:txBody>
      </p:sp>
      <p:sp>
        <p:nvSpPr>
          <p:cNvPr id="38937" name="Rectangle 25"/>
          <p:cNvSpPr>
            <a:spLocks noChangeArrowheads="1"/>
          </p:cNvSpPr>
          <p:nvPr/>
        </p:nvSpPr>
        <p:spPr bwMode="auto">
          <a:xfrm>
            <a:off x="4799013" y="5368925"/>
            <a:ext cx="106362" cy="381000"/>
          </a:xfrm>
          <a:prstGeom prst="rect">
            <a:avLst/>
          </a:prstGeom>
          <a:noFill/>
          <a:ln w="9525">
            <a:noFill/>
            <a:miter lim="800000"/>
            <a:headEnd/>
            <a:tailEnd/>
          </a:ln>
        </p:spPr>
        <p:txBody>
          <a:bodyPr wrap="none" lIns="0" tIns="0" rIns="0" bIns="0">
            <a:spAutoFit/>
          </a:bodyPr>
          <a:lstStyle/>
          <a:p>
            <a:r>
              <a:rPr lang="en-US" sz="2500">
                <a:solidFill>
                  <a:srgbClr val="000000"/>
                </a:solidFill>
                <a:latin typeface="Symbol" pitchFamily="18" charset="2"/>
              </a:rPr>
              <a:t>(</a:t>
            </a:r>
            <a:endParaRPr lang="en-US"/>
          </a:p>
        </p:txBody>
      </p:sp>
      <p:sp>
        <p:nvSpPr>
          <p:cNvPr id="38938" name="Rectangle 26"/>
          <p:cNvSpPr>
            <a:spLocks noChangeArrowheads="1"/>
          </p:cNvSpPr>
          <p:nvPr/>
        </p:nvSpPr>
        <p:spPr bwMode="auto">
          <a:xfrm>
            <a:off x="7594600" y="5368925"/>
            <a:ext cx="106363" cy="381000"/>
          </a:xfrm>
          <a:prstGeom prst="rect">
            <a:avLst/>
          </a:prstGeom>
          <a:noFill/>
          <a:ln w="9525">
            <a:noFill/>
            <a:miter lim="800000"/>
            <a:headEnd/>
            <a:tailEnd/>
          </a:ln>
        </p:spPr>
        <p:txBody>
          <a:bodyPr wrap="none" lIns="0" tIns="0" rIns="0" bIns="0">
            <a:spAutoFit/>
          </a:bodyPr>
          <a:lstStyle/>
          <a:p>
            <a:r>
              <a:rPr lang="en-US" sz="2500">
                <a:solidFill>
                  <a:srgbClr val="000000"/>
                </a:solidFill>
                <a:latin typeface="Symbol" pitchFamily="18" charset="2"/>
              </a:rPr>
              <a:t>)</a:t>
            </a:r>
            <a:endParaRPr lang="en-US"/>
          </a:p>
        </p:txBody>
      </p:sp>
      <p:sp>
        <p:nvSpPr>
          <p:cNvPr id="38939" name="Rectangle 27"/>
          <p:cNvSpPr>
            <a:spLocks noChangeArrowheads="1"/>
          </p:cNvSpPr>
          <p:nvPr/>
        </p:nvSpPr>
        <p:spPr bwMode="auto">
          <a:xfrm>
            <a:off x="5105400" y="5776913"/>
            <a:ext cx="106363" cy="381000"/>
          </a:xfrm>
          <a:prstGeom prst="rect">
            <a:avLst/>
          </a:prstGeom>
          <a:noFill/>
          <a:ln w="9525">
            <a:noFill/>
            <a:miter lim="800000"/>
            <a:headEnd/>
            <a:tailEnd/>
          </a:ln>
        </p:spPr>
        <p:txBody>
          <a:bodyPr wrap="none" lIns="0" tIns="0" rIns="0" bIns="0">
            <a:spAutoFit/>
          </a:bodyPr>
          <a:lstStyle/>
          <a:p>
            <a:r>
              <a:rPr lang="en-US" sz="2500">
                <a:solidFill>
                  <a:srgbClr val="000000"/>
                </a:solidFill>
                <a:latin typeface="Symbol" pitchFamily="18" charset="2"/>
              </a:rPr>
              <a:t>(</a:t>
            </a:r>
            <a:endParaRPr lang="en-US"/>
          </a:p>
        </p:txBody>
      </p:sp>
      <p:sp>
        <p:nvSpPr>
          <p:cNvPr id="38940" name="Rectangle 28"/>
          <p:cNvSpPr>
            <a:spLocks noChangeArrowheads="1"/>
          </p:cNvSpPr>
          <p:nvPr/>
        </p:nvSpPr>
        <p:spPr bwMode="auto">
          <a:xfrm>
            <a:off x="7602538" y="5776913"/>
            <a:ext cx="106362" cy="381000"/>
          </a:xfrm>
          <a:prstGeom prst="rect">
            <a:avLst/>
          </a:prstGeom>
          <a:noFill/>
          <a:ln w="9525">
            <a:noFill/>
            <a:miter lim="800000"/>
            <a:headEnd/>
            <a:tailEnd/>
          </a:ln>
        </p:spPr>
        <p:txBody>
          <a:bodyPr wrap="none" lIns="0" tIns="0" rIns="0" bIns="0">
            <a:spAutoFit/>
          </a:bodyPr>
          <a:lstStyle/>
          <a:p>
            <a:r>
              <a:rPr lang="en-US" sz="2500">
                <a:solidFill>
                  <a:srgbClr val="000000"/>
                </a:solidFill>
                <a:latin typeface="Symbol" pitchFamily="18" charset="2"/>
              </a:rPr>
              <a:t>)</a:t>
            </a:r>
            <a:endParaRPr lang="en-US"/>
          </a:p>
        </p:txBody>
      </p:sp>
      <p:sp>
        <p:nvSpPr>
          <p:cNvPr id="38941" name="Rectangle 29"/>
          <p:cNvSpPr>
            <a:spLocks noChangeArrowheads="1"/>
          </p:cNvSpPr>
          <p:nvPr/>
        </p:nvSpPr>
        <p:spPr bwMode="auto">
          <a:xfrm>
            <a:off x="7764463" y="5870575"/>
            <a:ext cx="69850" cy="304800"/>
          </a:xfrm>
          <a:prstGeom prst="rect">
            <a:avLst/>
          </a:prstGeom>
          <a:noFill/>
          <a:ln w="9525">
            <a:noFill/>
            <a:miter lim="800000"/>
            <a:headEnd/>
            <a:tailEnd/>
          </a:ln>
        </p:spPr>
        <p:txBody>
          <a:bodyPr wrap="none" lIns="0" tIns="0" rIns="0" bIns="0">
            <a:spAutoFit/>
          </a:bodyPr>
          <a:lstStyle/>
          <a:p>
            <a:r>
              <a:rPr lang="en-US" i="1">
                <a:solidFill>
                  <a:srgbClr val="000000"/>
                </a:solidFill>
              </a:rPr>
              <a:t>j</a:t>
            </a:r>
            <a:endParaRPr lang="en-US"/>
          </a:p>
        </p:txBody>
      </p:sp>
      <p:sp>
        <p:nvSpPr>
          <p:cNvPr id="38942" name="Rectangle 30"/>
          <p:cNvSpPr>
            <a:spLocks noChangeArrowheads="1"/>
          </p:cNvSpPr>
          <p:nvPr/>
        </p:nvSpPr>
        <p:spPr bwMode="auto">
          <a:xfrm>
            <a:off x="6664325" y="5870575"/>
            <a:ext cx="141288" cy="304800"/>
          </a:xfrm>
          <a:prstGeom prst="rect">
            <a:avLst/>
          </a:prstGeom>
          <a:noFill/>
          <a:ln w="9525">
            <a:noFill/>
            <a:miter lim="800000"/>
            <a:headEnd/>
            <a:tailEnd/>
          </a:ln>
        </p:spPr>
        <p:txBody>
          <a:bodyPr wrap="none" lIns="0" tIns="0" rIns="0" bIns="0">
            <a:spAutoFit/>
          </a:bodyPr>
          <a:lstStyle/>
          <a:p>
            <a:r>
              <a:rPr lang="en-US" i="1">
                <a:solidFill>
                  <a:srgbClr val="000000"/>
                </a:solidFill>
              </a:rPr>
              <a:t>T</a:t>
            </a:r>
            <a:endParaRPr lang="en-US"/>
          </a:p>
        </p:txBody>
      </p:sp>
      <p:sp>
        <p:nvSpPr>
          <p:cNvPr id="38943" name="Rectangle 31"/>
          <p:cNvSpPr>
            <a:spLocks noChangeArrowheads="1"/>
          </p:cNvSpPr>
          <p:nvPr/>
        </p:nvSpPr>
        <p:spPr bwMode="auto">
          <a:xfrm>
            <a:off x="7704138" y="5464175"/>
            <a:ext cx="69850" cy="304800"/>
          </a:xfrm>
          <a:prstGeom prst="rect">
            <a:avLst/>
          </a:prstGeom>
          <a:noFill/>
          <a:ln w="9525">
            <a:noFill/>
            <a:miter lim="800000"/>
            <a:headEnd/>
            <a:tailEnd/>
          </a:ln>
        </p:spPr>
        <p:txBody>
          <a:bodyPr wrap="none" lIns="0" tIns="0" rIns="0" bIns="0">
            <a:spAutoFit/>
          </a:bodyPr>
          <a:lstStyle/>
          <a:p>
            <a:r>
              <a:rPr lang="en-US" i="1">
                <a:solidFill>
                  <a:srgbClr val="000000"/>
                </a:solidFill>
              </a:rPr>
              <a:t>i</a:t>
            </a:r>
            <a:endParaRPr lang="en-US"/>
          </a:p>
        </p:txBody>
      </p:sp>
      <p:sp>
        <p:nvSpPr>
          <p:cNvPr id="38944" name="Rectangle 32"/>
          <p:cNvSpPr>
            <a:spLocks noChangeArrowheads="1"/>
          </p:cNvSpPr>
          <p:nvPr/>
        </p:nvSpPr>
        <p:spPr bwMode="auto">
          <a:xfrm>
            <a:off x="7254875" y="5464175"/>
            <a:ext cx="155575" cy="304800"/>
          </a:xfrm>
          <a:prstGeom prst="rect">
            <a:avLst/>
          </a:prstGeom>
          <a:noFill/>
          <a:ln w="9525">
            <a:noFill/>
            <a:miter lim="800000"/>
            <a:headEnd/>
            <a:tailEnd/>
          </a:ln>
        </p:spPr>
        <p:txBody>
          <a:bodyPr wrap="none" lIns="0" tIns="0" rIns="0" bIns="0">
            <a:spAutoFit/>
          </a:bodyPr>
          <a:lstStyle/>
          <a:p>
            <a:r>
              <a:rPr lang="en-US" i="1">
                <a:solidFill>
                  <a:srgbClr val="000000"/>
                </a:solidFill>
              </a:rPr>
              <a:t>F</a:t>
            </a:r>
            <a:endParaRPr lang="en-US"/>
          </a:p>
        </p:txBody>
      </p:sp>
      <p:sp>
        <p:nvSpPr>
          <p:cNvPr id="38945" name="Rectangle 33"/>
          <p:cNvSpPr>
            <a:spLocks noChangeArrowheads="1"/>
          </p:cNvSpPr>
          <p:nvPr/>
        </p:nvSpPr>
        <p:spPr bwMode="auto">
          <a:xfrm>
            <a:off x="6562725" y="5464175"/>
            <a:ext cx="141288" cy="304800"/>
          </a:xfrm>
          <a:prstGeom prst="rect">
            <a:avLst/>
          </a:prstGeom>
          <a:noFill/>
          <a:ln w="9525">
            <a:noFill/>
            <a:miter lim="800000"/>
            <a:headEnd/>
            <a:tailEnd/>
          </a:ln>
        </p:spPr>
        <p:txBody>
          <a:bodyPr wrap="none" lIns="0" tIns="0" rIns="0" bIns="0">
            <a:spAutoFit/>
          </a:bodyPr>
          <a:lstStyle/>
          <a:p>
            <a:r>
              <a:rPr lang="en-US" i="1">
                <a:solidFill>
                  <a:srgbClr val="000000"/>
                </a:solidFill>
              </a:rPr>
              <a:t>T</a:t>
            </a:r>
            <a:endParaRPr lang="en-US"/>
          </a:p>
        </p:txBody>
      </p:sp>
      <p:sp>
        <p:nvSpPr>
          <p:cNvPr id="38946" name="Rectangle 34"/>
          <p:cNvSpPr>
            <a:spLocks noChangeArrowheads="1"/>
          </p:cNvSpPr>
          <p:nvPr/>
        </p:nvSpPr>
        <p:spPr bwMode="auto">
          <a:xfrm>
            <a:off x="4378325" y="5064125"/>
            <a:ext cx="155575" cy="304800"/>
          </a:xfrm>
          <a:prstGeom prst="rect">
            <a:avLst/>
          </a:prstGeom>
          <a:noFill/>
          <a:ln w="9525">
            <a:noFill/>
            <a:miter lim="800000"/>
            <a:headEnd/>
            <a:tailEnd/>
          </a:ln>
        </p:spPr>
        <p:txBody>
          <a:bodyPr wrap="none" lIns="0" tIns="0" rIns="0" bIns="0">
            <a:spAutoFit/>
          </a:bodyPr>
          <a:lstStyle/>
          <a:p>
            <a:r>
              <a:rPr lang="en-US" i="1">
                <a:solidFill>
                  <a:srgbClr val="000000"/>
                </a:solidFill>
              </a:rPr>
              <a:t>R</a:t>
            </a:r>
            <a:endParaRPr lang="en-US"/>
          </a:p>
        </p:txBody>
      </p:sp>
      <p:sp>
        <p:nvSpPr>
          <p:cNvPr id="38947" name="Rectangle 35"/>
          <p:cNvSpPr>
            <a:spLocks noChangeArrowheads="1"/>
          </p:cNvSpPr>
          <p:nvPr/>
        </p:nvSpPr>
        <p:spPr bwMode="auto">
          <a:xfrm>
            <a:off x="5172075" y="4267200"/>
            <a:ext cx="69850" cy="304800"/>
          </a:xfrm>
          <a:prstGeom prst="rect">
            <a:avLst/>
          </a:prstGeom>
          <a:noFill/>
          <a:ln w="9525">
            <a:noFill/>
            <a:miter lim="800000"/>
            <a:headEnd/>
            <a:tailEnd/>
          </a:ln>
        </p:spPr>
        <p:txBody>
          <a:bodyPr wrap="none" lIns="0" tIns="0" rIns="0" bIns="0">
            <a:spAutoFit/>
          </a:bodyPr>
          <a:lstStyle/>
          <a:p>
            <a:r>
              <a:rPr lang="en-US" i="1">
                <a:solidFill>
                  <a:srgbClr val="000000"/>
                </a:solidFill>
              </a:rPr>
              <a:t>i</a:t>
            </a:r>
            <a:endParaRPr lang="en-US"/>
          </a:p>
        </p:txBody>
      </p:sp>
      <p:sp>
        <p:nvSpPr>
          <p:cNvPr id="38948" name="Rectangle 36"/>
          <p:cNvSpPr>
            <a:spLocks noChangeArrowheads="1"/>
          </p:cNvSpPr>
          <p:nvPr/>
        </p:nvSpPr>
        <p:spPr bwMode="auto">
          <a:xfrm>
            <a:off x="4813300" y="4267200"/>
            <a:ext cx="155575" cy="304800"/>
          </a:xfrm>
          <a:prstGeom prst="rect">
            <a:avLst/>
          </a:prstGeom>
          <a:noFill/>
          <a:ln w="9525">
            <a:noFill/>
            <a:miter lim="800000"/>
            <a:headEnd/>
            <a:tailEnd/>
          </a:ln>
        </p:spPr>
        <p:txBody>
          <a:bodyPr wrap="none" lIns="0" tIns="0" rIns="0" bIns="0">
            <a:spAutoFit/>
          </a:bodyPr>
          <a:lstStyle/>
          <a:p>
            <a:r>
              <a:rPr lang="en-US" i="1">
                <a:solidFill>
                  <a:srgbClr val="000000"/>
                </a:solidFill>
              </a:rPr>
              <a:t>F</a:t>
            </a:r>
            <a:endParaRPr lang="en-US"/>
          </a:p>
        </p:txBody>
      </p:sp>
      <p:sp>
        <p:nvSpPr>
          <p:cNvPr id="38949" name="Rectangle 37"/>
          <p:cNvSpPr>
            <a:spLocks noChangeArrowheads="1"/>
          </p:cNvSpPr>
          <p:nvPr/>
        </p:nvSpPr>
        <p:spPr bwMode="auto">
          <a:xfrm>
            <a:off x="4210050" y="4267200"/>
            <a:ext cx="155575" cy="304800"/>
          </a:xfrm>
          <a:prstGeom prst="rect">
            <a:avLst/>
          </a:prstGeom>
          <a:noFill/>
          <a:ln w="9525">
            <a:noFill/>
            <a:miter lim="800000"/>
            <a:headEnd/>
            <a:tailEnd/>
          </a:ln>
        </p:spPr>
        <p:txBody>
          <a:bodyPr wrap="none" lIns="0" tIns="0" rIns="0" bIns="0">
            <a:spAutoFit/>
          </a:bodyPr>
          <a:lstStyle/>
          <a:p>
            <a:r>
              <a:rPr lang="en-US" i="1">
                <a:solidFill>
                  <a:srgbClr val="000000"/>
                </a:solidFill>
              </a:rPr>
              <a:t>F</a:t>
            </a:r>
            <a:endParaRPr lang="en-US"/>
          </a:p>
        </p:txBody>
      </p:sp>
      <p:sp>
        <p:nvSpPr>
          <p:cNvPr id="38950" name="Rectangle 38"/>
          <p:cNvSpPr>
            <a:spLocks noChangeArrowheads="1"/>
          </p:cNvSpPr>
          <p:nvPr/>
        </p:nvSpPr>
        <p:spPr bwMode="auto">
          <a:xfrm>
            <a:off x="5627688" y="3854450"/>
            <a:ext cx="69850" cy="304800"/>
          </a:xfrm>
          <a:prstGeom prst="rect">
            <a:avLst/>
          </a:prstGeom>
          <a:noFill/>
          <a:ln w="9525">
            <a:noFill/>
            <a:miter lim="800000"/>
            <a:headEnd/>
            <a:tailEnd/>
          </a:ln>
        </p:spPr>
        <p:txBody>
          <a:bodyPr wrap="none" lIns="0" tIns="0" rIns="0" bIns="0">
            <a:spAutoFit/>
          </a:bodyPr>
          <a:lstStyle/>
          <a:p>
            <a:r>
              <a:rPr lang="en-US" i="1">
                <a:solidFill>
                  <a:srgbClr val="000000"/>
                </a:solidFill>
              </a:rPr>
              <a:t>i</a:t>
            </a:r>
            <a:endParaRPr lang="en-US"/>
          </a:p>
        </p:txBody>
      </p:sp>
      <p:sp>
        <p:nvSpPr>
          <p:cNvPr id="38951" name="Rectangle 39"/>
          <p:cNvSpPr>
            <a:spLocks noChangeArrowheads="1"/>
          </p:cNvSpPr>
          <p:nvPr/>
        </p:nvSpPr>
        <p:spPr bwMode="auto">
          <a:xfrm>
            <a:off x="4429124" y="3854450"/>
            <a:ext cx="141288" cy="304800"/>
          </a:xfrm>
          <a:prstGeom prst="rect">
            <a:avLst/>
          </a:prstGeom>
          <a:noFill/>
          <a:ln w="9525">
            <a:noFill/>
            <a:miter lim="800000"/>
            <a:headEnd/>
            <a:tailEnd/>
          </a:ln>
        </p:spPr>
        <p:txBody>
          <a:bodyPr wrap="none" lIns="0" tIns="0" rIns="0" bIns="0">
            <a:spAutoFit/>
          </a:bodyPr>
          <a:lstStyle/>
          <a:p>
            <a:r>
              <a:rPr lang="en-US" i="1" dirty="0" smtClean="0">
                <a:solidFill>
                  <a:srgbClr val="000000"/>
                </a:solidFill>
              </a:rPr>
              <a:t>T</a:t>
            </a:r>
            <a:endParaRPr lang="en-US" dirty="0"/>
          </a:p>
        </p:txBody>
      </p:sp>
      <p:sp>
        <p:nvSpPr>
          <p:cNvPr id="38952" name="Rectangle 40"/>
          <p:cNvSpPr>
            <a:spLocks noChangeArrowheads="1"/>
          </p:cNvSpPr>
          <p:nvPr/>
        </p:nvSpPr>
        <p:spPr bwMode="auto">
          <a:xfrm>
            <a:off x="7539038" y="3435350"/>
            <a:ext cx="69850" cy="304800"/>
          </a:xfrm>
          <a:prstGeom prst="rect">
            <a:avLst/>
          </a:prstGeom>
          <a:noFill/>
          <a:ln w="9525">
            <a:noFill/>
            <a:miter lim="800000"/>
            <a:headEnd/>
            <a:tailEnd/>
          </a:ln>
        </p:spPr>
        <p:txBody>
          <a:bodyPr wrap="none" lIns="0" tIns="0" rIns="0" bIns="0">
            <a:spAutoFit/>
          </a:bodyPr>
          <a:lstStyle/>
          <a:p>
            <a:r>
              <a:rPr lang="en-US" i="1">
                <a:solidFill>
                  <a:srgbClr val="000000"/>
                </a:solidFill>
              </a:rPr>
              <a:t>j</a:t>
            </a:r>
            <a:endParaRPr lang="en-US"/>
          </a:p>
        </p:txBody>
      </p:sp>
      <p:sp>
        <p:nvSpPr>
          <p:cNvPr id="38953" name="Rectangle 41"/>
          <p:cNvSpPr>
            <a:spLocks noChangeArrowheads="1"/>
          </p:cNvSpPr>
          <p:nvPr/>
        </p:nvSpPr>
        <p:spPr bwMode="auto">
          <a:xfrm>
            <a:off x="7053263" y="3435350"/>
            <a:ext cx="141287" cy="304800"/>
          </a:xfrm>
          <a:prstGeom prst="rect">
            <a:avLst/>
          </a:prstGeom>
          <a:noFill/>
          <a:ln w="9525">
            <a:noFill/>
            <a:miter lim="800000"/>
            <a:headEnd/>
            <a:tailEnd/>
          </a:ln>
        </p:spPr>
        <p:txBody>
          <a:bodyPr wrap="none" lIns="0" tIns="0" rIns="0" bIns="0">
            <a:spAutoFit/>
          </a:bodyPr>
          <a:lstStyle/>
          <a:p>
            <a:r>
              <a:rPr lang="en-US" i="1">
                <a:solidFill>
                  <a:srgbClr val="000000"/>
                </a:solidFill>
              </a:rPr>
              <a:t>T</a:t>
            </a:r>
            <a:endParaRPr lang="en-US"/>
          </a:p>
        </p:txBody>
      </p:sp>
      <p:sp>
        <p:nvSpPr>
          <p:cNvPr id="38954" name="Rectangle 42"/>
          <p:cNvSpPr>
            <a:spLocks noChangeArrowheads="1"/>
          </p:cNvSpPr>
          <p:nvPr/>
        </p:nvSpPr>
        <p:spPr bwMode="auto">
          <a:xfrm>
            <a:off x="5997575" y="3435350"/>
            <a:ext cx="69850" cy="304800"/>
          </a:xfrm>
          <a:prstGeom prst="rect">
            <a:avLst/>
          </a:prstGeom>
          <a:noFill/>
          <a:ln w="9525">
            <a:noFill/>
            <a:miter lim="800000"/>
            <a:headEnd/>
            <a:tailEnd/>
          </a:ln>
        </p:spPr>
        <p:txBody>
          <a:bodyPr wrap="none" lIns="0" tIns="0" rIns="0" bIns="0">
            <a:spAutoFit/>
          </a:bodyPr>
          <a:lstStyle/>
          <a:p>
            <a:r>
              <a:rPr lang="en-US" i="1">
                <a:solidFill>
                  <a:srgbClr val="000000"/>
                </a:solidFill>
              </a:rPr>
              <a:t>i</a:t>
            </a:r>
            <a:endParaRPr lang="en-US"/>
          </a:p>
        </p:txBody>
      </p:sp>
      <p:sp>
        <p:nvSpPr>
          <p:cNvPr id="38955" name="Rectangle 43"/>
          <p:cNvSpPr>
            <a:spLocks noChangeArrowheads="1"/>
          </p:cNvSpPr>
          <p:nvPr/>
        </p:nvSpPr>
        <p:spPr bwMode="auto">
          <a:xfrm>
            <a:off x="5514975" y="3435350"/>
            <a:ext cx="141288" cy="304800"/>
          </a:xfrm>
          <a:prstGeom prst="rect">
            <a:avLst/>
          </a:prstGeom>
          <a:noFill/>
          <a:ln w="9525">
            <a:noFill/>
            <a:miter lim="800000"/>
            <a:headEnd/>
            <a:tailEnd/>
          </a:ln>
        </p:spPr>
        <p:txBody>
          <a:bodyPr wrap="none" lIns="0" tIns="0" rIns="0" bIns="0">
            <a:spAutoFit/>
          </a:bodyPr>
          <a:lstStyle/>
          <a:p>
            <a:r>
              <a:rPr lang="en-US" i="1">
                <a:solidFill>
                  <a:srgbClr val="000000"/>
                </a:solidFill>
              </a:rPr>
              <a:t>T</a:t>
            </a:r>
            <a:endParaRPr lang="en-US"/>
          </a:p>
        </p:txBody>
      </p:sp>
      <p:sp>
        <p:nvSpPr>
          <p:cNvPr id="38956" name="Rectangle 44"/>
          <p:cNvSpPr>
            <a:spLocks noChangeArrowheads="1"/>
          </p:cNvSpPr>
          <p:nvPr/>
        </p:nvSpPr>
        <p:spPr bwMode="auto">
          <a:xfrm>
            <a:off x="8221663" y="3028950"/>
            <a:ext cx="69850" cy="304800"/>
          </a:xfrm>
          <a:prstGeom prst="rect">
            <a:avLst/>
          </a:prstGeom>
          <a:noFill/>
          <a:ln w="9525">
            <a:noFill/>
            <a:miter lim="800000"/>
            <a:headEnd/>
            <a:tailEnd/>
          </a:ln>
        </p:spPr>
        <p:txBody>
          <a:bodyPr wrap="none" lIns="0" tIns="0" rIns="0" bIns="0">
            <a:spAutoFit/>
          </a:bodyPr>
          <a:lstStyle/>
          <a:p>
            <a:r>
              <a:rPr lang="en-US" i="1">
                <a:solidFill>
                  <a:srgbClr val="000000"/>
                </a:solidFill>
              </a:rPr>
              <a:t>j</a:t>
            </a:r>
            <a:endParaRPr lang="en-US"/>
          </a:p>
        </p:txBody>
      </p:sp>
      <p:sp>
        <p:nvSpPr>
          <p:cNvPr id="38957" name="Rectangle 45"/>
          <p:cNvSpPr>
            <a:spLocks noChangeArrowheads="1"/>
          </p:cNvSpPr>
          <p:nvPr/>
        </p:nvSpPr>
        <p:spPr bwMode="auto">
          <a:xfrm>
            <a:off x="6643688" y="3028950"/>
            <a:ext cx="141287" cy="304800"/>
          </a:xfrm>
          <a:prstGeom prst="rect">
            <a:avLst/>
          </a:prstGeom>
          <a:noFill/>
          <a:ln w="9525">
            <a:noFill/>
            <a:miter lim="800000"/>
            <a:headEnd/>
            <a:tailEnd/>
          </a:ln>
        </p:spPr>
        <p:txBody>
          <a:bodyPr wrap="none" lIns="0" tIns="0" rIns="0" bIns="0">
            <a:spAutoFit/>
          </a:bodyPr>
          <a:lstStyle/>
          <a:p>
            <a:r>
              <a:rPr lang="en-US" i="1">
                <a:solidFill>
                  <a:srgbClr val="000000"/>
                </a:solidFill>
              </a:rPr>
              <a:t>T</a:t>
            </a:r>
            <a:endParaRPr lang="en-US"/>
          </a:p>
        </p:txBody>
      </p:sp>
      <p:sp>
        <p:nvSpPr>
          <p:cNvPr id="38958" name="Rectangle 46"/>
          <p:cNvSpPr>
            <a:spLocks noChangeArrowheads="1"/>
          </p:cNvSpPr>
          <p:nvPr/>
        </p:nvSpPr>
        <p:spPr bwMode="auto">
          <a:xfrm>
            <a:off x="6307138" y="3028950"/>
            <a:ext cx="69850" cy="304800"/>
          </a:xfrm>
          <a:prstGeom prst="rect">
            <a:avLst/>
          </a:prstGeom>
          <a:noFill/>
          <a:ln w="9525">
            <a:noFill/>
            <a:miter lim="800000"/>
            <a:headEnd/>
            <a:tailEnd/>
          </a:ln>
        </p:spPr>
        <p:txBody>
          <a:bodyPr wrap="none" lIns="0" tIns="0" rIns="0" bIns="0">
            <a:spAutoFit/>
          </a:bodyPr>
          <a:lstStyle/>
          <a:p>
            <a:r>
              <a:rPr lang="en-US" i="1">
                <a:solidFill>
                  <a:srgbClr val="000000"/>
                </a:solidFill>
              </a:rPr>
              <a:t>i</a:t>
            </a:r>
            <a:endParaRPr lang="en-US"/>
          </a:p>
        </p:txBody>
      </p:sp>
      <p:sp>
        <p:nvSpPr>
          <p:cNvPr id="38959" name="Rectangle 47"/>
          <p:cNvSpPr>
            <a:spLocks noChangeArrowheads="1"/>
          </p:cNvSpPr>
          <p:nvPr/>
        </p:nvSpPr>
        <p:spPr bwMode="auto">
          <a:xfrm>
            <a:off x="4789488" y="3028950"/>
            <a:ext cx="141287" cy="304800"/>
          </a:xfrm>
          <a:prstGeom prst="rect">
            <a:avLst/>
          </a:prstGeom>
          <a:noFill/>
          <a:ln w="9525">
            <a:noFill/>
            <a:miter lim="800000"/>
            <a:headEnd/>
            <a:tailEnd/>
          </a:ln>
        </p:spPr>
        <p:txBody>
          <a:bodyPr wrap="none" lIns="0" tIns="0" rIns="0" bIns="0">
            <a:spAutoFit/>
          </a:bodyPr>
          <a:lstStyle/>
          <a:p>
            <a:r>
              <a:rPr lang="en-US" i="1">
                <a:solidFill>
                  <a:srgbClr val="000000"/>
                </a:solidFill>
              </a:rPr>
              <a:t>T</a:t>
            </a:r>
            <a:endParaRPr lang="en-US"/>
          </a:p>
        </p:txBody>
      </p:sp>
      <p:sp>
        <p:nvSpPr>
          <p:cNvPr id="38960" name="Rectangle 48"/>
          <p:cNvSpPr>
            <a:spLocks noChangeArrowheads="1"/>
          </p:cNvSpPr>
          <p:nvPr/>
        </p:nvSpPr>
        <p:spPr bwMode="auto">
          <a:xfrm>
            <a:off x="4087813" y="3028950"/>
            <a:ext cx="141287" cy="304800"/>
          </a:xfrm>
          <a:prstGeom prst="rect">
            <a:avLst/>
          </a:prstGeom>
          <a:noFill/>
          <a:ln w="9525">
            <a:noFill/>
            <a:miter lim="800000"/>
            <a:headEnd/>
            <a:tailEnd/>
          </a:ln>
        </p:spPr>
        <p:txBody>
          <a:bodyPr wrap="none" lIns="0" tIns="0" rIns="0" bIns="0">
            <a:spAutoFit/>
          </a:bodyPr>
          <a:lstStyle/>
          <a:p>
            <a:r>
              <a:rPr lang="en-US" i="1">
                <a:solidFill>
                  <a:srgbClr val="000000"/>
                </a:solidFill>
              </a:rPr>
              <a:t>T</a:t>
            </a:r>
            <a:endParaRPr lang="en-US"/>
          </a:p>
        </p:txBody>
      </p:sp>
      <p:sp>
        <p:nvSpPr>
          <p:cNvPr id="38961" name="Rectangle 49"/>
          <p:cNvSpPr>
            <a:spLocks noChangeArrowheads="1"/>
          </p:cNvSpPr>
          <p:nvPr/>
        </p:nvSpPr>
        <p:spPr bwMode="auto">
          <a:xfrm>
            <a:off x="7280275" y="2616200"/>
            <a:ext cx="69850" cy="304800"/>
          </a:xfrm>
          <a:prstGeom prst="rect">
            <a:avLst/>
          </a:prstGeom>
          <a:noFill/>
          <a:ln w="9525">
            <a:noFill/>
            <a:miter lim="800000"/>
            <a:headEnd/>
            <a:tailEnd/>
          </a:ln>
        </p:spPr>
        <p:txBody>
          <a:bodyPr wrap="none" lIns="0" tIns="0" rIns="0" bIns="0">
            <a:spAutoFit/>
          </a:bodyPr>
          <a:lstStyle/>
          <a:p>
            <a:r>
              <a:rPr lang="en-US" i="1">
                <a:solidFill>
                  <a:srgbClr val="000000"/>
                </a:solidFill>
              </a:rPr>
              <a:t>j</a:t>
            </a:r>
            <a:endParaRPr lang="en-US"/>
          </a:p>
        </p:txBody>
      </p:sp>
      <p:sp>
        <p:nvSpPr>
          <p:cNvPr id="38962" name="Rectangle 50"/>
          <p:cNvSpPr>
            <a:spLocks noChangeArrowheads="1"/>
          </p:cNvSpPr>
          <p:nvPr/>
        </p:nvSpPr>
        <p:spPr bwMode="auto">
          <a:xfrm>
            <a:off x="5934075" y="2616200"/>
            <a:ext cx="69850" cy="304800"/>
          </a:xfrm>
          <a:prstGeom prst="rect">
            <a:avLst/>
          </a:prstGeom>
          <a:noFill/>
          <a:ln w="9525">
            <a:noFill/>
            <a:miter lim="800000"/>
            <a:headEnd/>
            <a:tailEnd/>
          </a:ln>
        </p:spPr>
        <p:txBody>
          <a:bodyPr wrap="none" lIns="0" tIns="0" rIns="0" bIns="0">
            <a:spAutoFit/>
          </a:bodyPr>
          <a:lstStyle/>
          <a:p>
            <a:r>
              <a:rPr lang="en-US" i="1">
                <a:solidFill>
                  <a:srgbClr val="000000"/>
                </a:solidFill>
              </a:rPr>
              <a:t>i</a:t>
            </a:r>
            <a:endParaRPr lang="en-US"/>
          </a:p>
        </p:txBody>
      </p:sp>
      <p:sp>
        <p:nvSpPr>
          <p:cNvPr id="38963" name="Rectangle 51"/>
          <p:cNvSpPr>
            <a:spLocks noChangeArrowheads="1"/>
          </p:cNvSpPr>
          <p:nvPr/>
        </p:nvSpPr>
        <p:spPr bwMode="auto">
          <a:xfrm>
            <a:off x="8816975" y="2212975"/>
            <a:ext cx="69850" cy="304800"/>
          </a:xfrm>
          <a:prstGeom prst="rect">
            <a:avLst/>
          </a:prstGeom>
          <a:noFill/>
          <a:ln w="9525">
            <a:noFill/>
            <a:miter lim="800000"/>
            <a:headEnd/>
            <a:tailEnd/>
          </a:ln>
        </p:spPr>
        <p:txBody>
          <a:bodyPr wrap="none" lIns="0" tIns="0" rIns="0" bIns="0">
            <a:spAutoFit/>
          </a:bodyPr>
          <a:lstStyle/>
          <a:p>
            <a:r>
              <a:rPr lang="en-US" i="1">
                <a:solidFill>
                  <a:srgbClr val="000000"/>
                </a:solidFill>
              </a:rPr>
              <a:t>j</a:t>
            </a:r>
            <a:endParaRPr lang="en-US"/>
          </a:p>
        </p:txBody>
      </p:sp>
      <p:sp>
        <p:nvSpPr>
          <p:cNvPr id="38964" name="Rectangle 52"/>
          <p:cNvSpPr>
            <a:spLocks noChangeArrowheads="1"/>
          </p:cNvSpPr>
          <p:nvPr/>
        </p:nvSpPr>
        <p:spPr bwMode="auto">
          <a:xfrm>
            <a:off x="6692900" y="2212975"/>
            <a:ext cx="69850" cy="304800"/>
          </a:xfrm>
          <a:prstGeom prst="rect">
            <a:avLst/>
          </a:prstGeom>
          <a:noFill/>
          <a:ln w="9525">
            <a:noFill/>
            <a:miter lim="800000"/>
            <a:headEnd/>
            <a:tailEnd/>
          </a:ln>
        </p:spPr>
        <p:txBody>
          <a:bodyPr wrap="none" lIns="0" tIns="0" rIns="0" bIns="0">
            <a:spAutoFit/>
          </a:bodyPr>
          <a:lstStyle/>
          <a:p>
            <a:r>
              <a:rPr lang="en-US" i="1">
                <a:solidFill>
                  <a:srgbClr val="000000"/>
                </a:solidFill>
              </a:rPr>
              <a:t>i</a:t>
            </a:r>
            <a:endParaRPr lang="en-US"/>
          </a:p>
        </p:txBody>
      </p:sp>
      <p:sp>
        <p:nvSpPr>
          <p:cNvPr id="38965" name="Rectangle 53"/>
          <p:cNvSpPr>
            <a:spLocks noChangeArrowheads="1"/>
          </p:cNvSpPr>
          <p:nvPr/>
        </p:nvSpPr>
        <p:spPr bwMode="auto">
          <a:xfrm>
            <a:off x="4106863" y="2212975"/>
            <a:ext cx="141287" cy="304800"/>
          </a:xfrm>
          <a:prstGeom prst="rect">
            <a:avLst/>
          </a:prstGeom>
          <a:noFill/>
          <a:ln w="9525">
            <a:noFill/>
            <a:miter lim="800000"/>
            <a:headEnd/>
            <a:tailEnd/>
          </a:ln>
        </p:spPr>
        <p:txBody>
          <a:bodyPr wrap="none" lIns="0" tIns="0" rIns="0" bIns="0">
            <a:spAutoFit/>
          </a:bodyPr>
          <a:lstStyle/>
          <a:p>
            <a:r>
              <a:rPr lang="en-US" i="1" dirty="0">
                <a:solidFill>
                  <a:srgbClr val="000000"/>
                </a:solidFill>
              </a:rPr>
              <a:t>T</a:t>
            </a:r>
            <a:endParaRPr lang="en-US" dirty="0"/>
          </a:p>
        </p:txBody>
      </p:sp>
      <p:sp>
        <p:nvSpPr>
          <p:cNvPr id="38966" name="Rectangle 54"/>
          <p:cNvSpPr>
            <a:spLocks noChangeArrowheads="1"/>
          </p:cNvSpPr>
          <p:nvPr/>
        </p:nvSpPr>
        <p:spPr bwMode="auto">
          <a:xfrm>
            <a:off x="6815138" y="5980113"/>
            <a:ext cx="258762" cy="244475"/>
          </a:xfrm>
          <a:prstGeom prst="rect">
            <a:avLst/>
          </a:prstGeom>
          <a:noFill/>
          <a:ln w="9525">
            <a:noFill/>
            <a:miter lim="800000"/>
            <a:headEnd/>
            <a:tailEnd/>
          </a:ln>
        </p:spPr>
        <p:txBody>
          <a:bodyPr wrap="none" lIns="0" tIns="0" rIns="0" bIns="0">
            <a:spAutoFit/>
          </a:bodyPr>
          <a:lstStyle/>
          <a:p>
            <a:r>
              <a:rPr lang="en-US" sz="1600" i="1">
                <a:solidFill>
                  <a:srgbClr val="000000"/>
                </a:solidFill>
              </a:rPr>
              <a:t>AC</a:t>
            </a:r>
            <a:endParaRPr lang="en-US"/>
          </a:p>
        </p:txBody>
      </p:sp>
      <p:sp>
        <p:nvSpPr>
          <p:cNvPr id="38967" name="Rectangle 55"/>
          <p:cNvSpPr>
            <a:spLocks noChangeArrowheads="1"/>
          </p:cNvSpPr>
          <p:nvPr/>
        </p:nvSpPr>
        <p:spPr bwMode="auto">
          <a:xfrm>
            <a:off x="7404100" y="5573713"/>
            <a:ext cx="146050" cy="244475"/>
          </a:xfrm>
          <a:prstGeom prst="rect">
            <a:avLst/>
          </a:prstGeom>
          <a:noFill/>
          <a:ln w="9525">
            <a:noFill/>
            <a:miter lim="800000"/>
            <a:headEnd/>
            <a:tailEnd/>
          </a:ln>
        </p:spPr>
        <p:txBody>
          <a:bodyPr wrap="none" lIns="0" tIns="0" rIns="0" bIns="0">
            <a:spAutoFit/>
          </a:bodyPr>
          <a:lstStyle/>
          <a:p>
            <a:r>
              <a:rPr lang="en-US" sz="1600" i="1">
                <a:solidFill>
                  <a:srgbClr val="000000"/>
                </a:solidFill>
              </a:rPr>
              <a:t>D</a:t>
            </a:r>
            <a:endParaRPr lang="en-US"/>
          </a:p>
        </p:txBody>
      </p:sp>
      <p:sp>
        <p:nvSpPr>
          <p:cNvPr id="38968" name="Rectangle 56"/>
          <p:cNvSpPr>
            <a:spLocks noChangeArrowheads="1"/>
          </p:cNvSpPr>
          <p:nvPr/>
        </p:nvSpPr>
        <p:spPr bwMode="auto">
          <a:xfrm>
            <a:off x="6713538" y="5573713"/>
            <a:ext cx="258762" cy="244475"/>
          </a:xfrm>
          <a:prstGeom prst="rect">
            <a:avLst/>
          </a:prstGeom>
          <a:noFill/>
          <a:ln w="9525">
            <a:noFill/>
            <a:miter lim="800000"/>
            <a:headEnd/>
            <a:tailEnd/>
          </a:ln>
        </p:spPr>
        <p:txBody>
          <a:bodyPr wrap="none" lIns="0" tIns="0" rIns="0" bIns="0">
            <a:spAutoFit/>
          </a:bodyPr>
          <a:lstStyle/>
          <a:p>
            <a:r>
              <a:rPr lang="en-US" sz="1600" i="1">
                <a:solidFill>
                  <a:srgbClr val="000000"/>
                </a:solidFill>
              </a:rPr>
              <a:t>AC</a:t>
            </a:r>
            <a:endParaRPr lang="en-US"/>
          </a:p>
        </p:txBody>
      </p:sp>
      <p:sp>
        <p:nvSpPr>
          <p:cNvPr id="38969" name="Rectangle 57"/>
          <p:cNvSpPr>
            <a:spLocks noChangeArrowheads="1"/>
          </p:cNvSpPr>
          <p:nvPr/>
        </p:nvSpPr>
        <p:spPr bwMode="auto">
          <a:xfrm>
            <a:off x="4962525" y="4376738"/>
            <a:ext cx="146050" cy="244475"/>
          </a:xfrm>
          <a:prstGeom prst="rect">
            <a:avLst/>
          </a:prstGeom>
          <a:noFill/>
          <a:ln w="9525">
            <a:noFill/>
            <a:miter lim="800000"/>
            <a:headEnd/>
            <a:tailEnd/>
          </a:ln>
        </p:spPr>
        <p:txBody>
          <a:bodyPr wrap="none" lIns="0" tIns="0" rIns="0" bIns="0">
            <a:spAutoFit/>
          </a:bodyPr>
          <a:lstStyle/>
          <a:p>
            <a:r>
              <a:rPr lang="en-US" sz="1600" i="1">
                <a:solidFill>
                  <a:srgbClr val="000000"/>
                </a:solidFill>
              </a:rPr>
              <a:t>D</a:t>
            </a:r>
            <a:endParaRPr lang="en-US"/>
          </a:p>
        </p:txBody>
      </p:sp>
      <p:sp>
        <p:nvSpPr>
          <p:cNvPr id="38970" name="Rectangle 58"/>
          <p:cNvSpPr>
            <a:spLocks noChangeArrowheads="1"/>
          </p:cNvSpPr>
          <p:nvPr/>
        </p:nvSpPr>
        <p:spPr bwMode="auto">
          <a:xfrm>
            <a:off x="4357688" y="4376738"/>
            <a:ext cx="146050" cy="244475"/>
          </a:xfrm>
          <a:prstGeom prst="rect">
            <a:avLst/>
          </a:prstGeom>
          <a:noFill/>
          <a:ln w="9525">
            <a:noFill/>
            <a:miter lim="800000"/>
            <a:headEnd/>
            <a:tailEnd/>
          </a:ln>
        </p:spPr>
        <p:txBody>
          <a:bodyPr wrap="none" lIns="0" tIns="0" rIns="0" bIns="0">
            <a:spAutoFit/>
          </a:bodyPr>
          <a:lstStyle/>
          <a:p>
            <a:r>
              <a:rPr lang="en-US" sz="1600" i="1">
                <a:solidFill>
                  <a:srgbClr val="000000"/>
                </a:solidFill>
              </a:rPr>
              <a:t>D</a:t>
            </a:r>
            <a:endParaRPr lang="en-US"/>
          </a:p>
        </p:txBody>
      </p:sp>
      <p:sp>
        <p:nvSpPr>
          <p:cNvPr id="38971" name="Rectangle 59"/>
          <p:cNvSpPr>
            <a:spLocks noChangeArrowheads="1"/>
          </p:cNvSpPr>
          <p:nvPr/>
        </p:nvSpPr>
        <p:spPr bwMode="auto">
          <a:xfrm>
            <a:off x="7202488" y="3544888"/>
            <a:ext cx="258762" cy="244475"/>
          </a:xfrm>
          <a:prstGeom prst="rect">
            <a:avLst/>
          </a:prstGeom>
          <a:noFill/>
          <a:ln w="9525">
            <a:noFill/>
            <a:miter lim="800000"/>
            <a:headEnd/>
            <a:tailEnd/>
          </a:ln>
        </p:spPr>
        <p:txBody>
          <a:bodyPr wrap="none" lIns="0" tIns="0" rIns="0" bIns="0">
            <a:spAutoFit/>
          </a:bodyPr>
          <a:lstStyle/>
          <a:p>
            <a:r>
              <a:rPr lang="en-US" sz="1600" i="1">
                <a:solidFill>
                  <a:srgbClr val="000000"/>
                </a:solidFill>
              </a:rPr>
              <a:t>AC</a:t>
            </a:r>
            <a:endParaRPr lang="en-US"/>
          </a:p>
        </p:txBody>
      </p:sp>
      <p:sp>
        <p:nvSpPr>
          <p:cNvPr id="38972" name="Rectangle 60"/>
          <p:cNvSpPr>
            <a:spLocks noChangeArrowheads="1"/>
          </p:cNvSpPr>
          <p:nvPr/>
        </p:nvSpPr>
        <p:spPr bwMode="auto">
          <a:xfrm>
            <a:off x="5665788" y="3544888"/>
            <a:ext cx="258762" cy="244475"/>
          </a:xfrm>
          <a:prstGeom prst="rect">
            <a:avLst/>
          </a:prstGeom>
          <a:noFill/>
          <a:ln w="9525">
            <a:noFill/>
            <a:miter lim="800000"/>
            <a:headEnd/>
            <a:tailEnd/>
          </a:ln>
        </p:spPr>
        <p:txBody>
          <a:bodyPr wrap="none" lIns="0" tIns="0" rIns="0" bIns="0">
            <a:spAutoFit/>
          </a:bodyPr>
          <a:lstStyle/>
          <a:p>
            <a:r>
              <a:rPr lang="en-US" sz="1600" i="1">
                <a:solidFill>
                  <a:srgbClr val="000000"/>
                </a:solidFill>
              </a:rPr>
              <a:t>AC</a:t>
            </a:r>
            <a:endParaRPr lang="en-US"/>
          </a:p>
        </p:txBody>
      </p:sp>
      <p:sp>
        <p:nvSpPr>
          <p:cNvPr id="38973" name="Rectangle 61"/>
          <p:cNvSpPr>
            <a:spLocks noChangeArrowheads="1"/>
          </p:cNvSpPr>
          <p:nvPr/>
        </p:nvSpPr>
        <p:spPr bwMode="auto">
          <a:xfrm>
            <a:off x="6794500" y="3138488"/>
            <a:ext cx="258763" cy="244475"/>
          </a:xfrm>
          <a:prstGeom prst="rect">
            <a:avLst/>
          </a:prstGeom>
          <a:noFill/>
          <a:ln w="9525">
            <a:noFill/>
            <a:miter lim="800000"/>
            <a:headEnd/>
            <a:tailEnd/>
          </a:ln>
        </p:spPr>
        <p:txBody>
          <a:bodyPr wrap="none" lIns="0" tIns="0" rIns="0" bIns="0">
            <a:spAutoFit/>
          </a:bodyPr>
          <a:lstStyle/>
          <a:p>
            <a:r>
              <a:rPr lang="en-US" sz="1600" i="1">
                <a:solidFill>
                  <a:srgbClr val="000000"/>
                </a:solidFill>
              </a:rPr>
              <a:t>AC</a:t>
            </a:r>
            <a:endParaRPr lang="en-US"/>
          </a:p>
        </p:txBody>
      </p:sp>
      <p:sp>
        <p:nvSpPr>
          <p:cNvPr id="38974" name="Rectangle 62"/>
          <p:cNvSpPr>
            <a:spLocks noChangeArrowheads="1"/>
          </p:cNvSpPr>
          <p:nvPr/>
        </p:nvSpPr>
        <p:spPr bwMode="auto">
          <a:xfrm>
            <a:off x="4940300" y="3138488"/>
            <a:ext cx="258763" cy="244475"/>
          </a:xfrm>
          <a:prstGeom prst="rect">
            <a:avLst/>
          </a:prstGeom>
          <a:noFill/>
          <a:ln w="9525">
            <a:noFill/>
            <a:miter lim="800000"/>
            <a:headEnd/>
            <a:tailEnd/>
          </a:ln>
        </p:spPr>
        <p:txBody>
          <a:bodyPr wrap="none" lIns="0" tIns="0" rIns="0" bIns="0">
            <a:spAutoFit/>
          </a:bodyPr>
          <a:lstStyle/>
          <a:p>
            <a:r>
              <a:rPr lang="en-US" sz="1600" i="1">
                <a:solidFill>
                  <a:srgbClr val="000000"/>
                </a:solidFill>
              </a:rPr>
              <a:t>AC</a:t>
            </a:r>
            <a:endParaRPr lang="en-US"/>
          </a:p>
        </p:txBody>
      </p:sp>
      <p:sp>
        <p:nvSpPr>
          <p:cNvPr id="38975" name="Rectangle 63"/>
          <p:cNvSpPr>
            <a:spLocks noChangeArrowheads="1"/>
          </p:cNvSpPr>
          <p:nvPr/>
        </p:nvSpPr>
        <p:spPr bwMode="auto">
          <a:xfrm>
            <a:off x="4237038" y="3138488"/>
            <a:ext cx="258762" cy="244475"/>
          </a:xfrm>
          <a:prstGeom prst="rect">
            <a:avLst/>
          </a:prstGeom>
          <a:noFill/>
          <a:ln w="9525">
            <a:noFill/>
            <a:miter lim="800000"/>
            <a:headEnd/>
            <a:tailEnd/>
          </a:ln>
        </p:spPr>
        <p:txBody>
          <a:bodyPr wrap="none" lIns="0" tIns="0" rIns="0" bIns="0">
            <a:spAutoFit/>
          </a:bodyPr>
          <a:lstStyle/>
          <a:p>
            <a:r>
              <a:rPr lang="en-US" sz="1600" i="1">
                <a:solidFill>
                  <a:srgbClr val="000000"/>
                </a:solidFill>
              </a:rPr>
              <a:t>AC</a:t>
            </a:r>
            <a:endParaRPr lang="en-US"/>
          </a:p>
        </p:txBody>
      </p:sp>
      <p:sp>
        <p:nvSpPr>
          <p:cNvPr id="38976" name="Rectangle 64"/>
          <p:cNvSpPr>
            <a:spLocks noChangeArrowheads="1"/>
          </p:cNvSpPr>
          <p:nvPr/>
        </p:nvSpPr>
        <p:spPr bwMode="auto">
          <a:xfrm>
            <a:off x="4256088" y="2322513"/>
            <a:ext cx="247650" cy="244475"/>
          </a:xfrm>
          <a:prstGeom prst="rect">
            <a:avLst/>
          </a:prstGeom>
          <a:noFill/>
          <a:ln w="9525">
            <a:noFill/>
            <a:miter lim="800000"/>
            <a:headEnd/>
            <a:tailEnd/>
          </a:ln>
        </p:spPr>
        <p:txBody>
          <a:bodyPr wrap="none" lIns="0" tIns="0" rIns="0" bIns="0">
            <a:spAutoFit/>
          </a:bodyPr>
          <a:lstStyle/>
          <a:p>
            <a:r>
              <a:rPr lang="en-US" sz="1600" i="1" dirty="0">
                <a:solidFill>
                  <a:srgbClr val="000000"/>
                </a:solidFill>
              </a:rPr>
              <a:t>AB</a:t>
            </a:r>
            <a:endParaRPr lang="en-US" dirty="0"/>
          </a:p>
        </p:txBody>
      </p:sp>
      <p:sp>
        <p:nvSpPr>
          <p:cNvPr id="38977" name="Rectangle 65"/>
          <p:cNvSpPr>
            <a:spLocks noChangeArrowheads="1"/>
          </p:cNvSpPr>
          <p:nvPr/>
        </p:nvSpPr>
        <p:spPr bwMode="auto">
          <a:xfrm>
            <a:off x="7747000" y="5700713"/>
            <a:ext cx="104775" cy="304800"/>
          </a:xfrm>
          <a:prstGeom prst="rect">
            <a:avLst/>
          </a:prstGeom>
          <a:noFill/>
          <a:ln w="9525">
            <a:noFill/>
            <a:miter lim="800000"/>
            <a:headEnd/>
            <a:tailEnd/>
          </a:ln>
        </p:spPr>
        <p:txBody>
          <a:bodyPr wrap="none" lIns="0" tIns="0" rIns="0" bIns="0">
            <a:spAutoFit/>
          </a:bodyPr>
          <a:lstStyle/>
          <a:p>
            <a:r>
              <a:rPr lang="en-US">
                <a:solidFill>
                  <a:srgbClr val="000000"/>
                </a:solidFill>
                <a:latin typeface="MT Extra" pitchFamily="18" charset="2"/>
              </a:rPr>
              <a:t>r</a:t>
            </a:r>
            <a:endParaRPr lang="en-US"/>
          </a:p>
        </p:txBody>
      </p:sp>
      <p:sp>
        <p:nvSpPr>
          <p:cNvPr id="38978" name="Rectangle 66"/>
          <p:cNvSpPr>
            <a:spLocks noChangeArrowheads="1"/>
          </p:cNvSpPr>
          <p:nvPr/>
        </p:nvSpPr>
        <p:spPr bwMode="auto">
          <a:xfrm>
            <a:off x="7713663" y="5294313"/>
            <a:ext cx="104775" cy="304800"/>
          </a:xfrm>
          <a:prstGeom prst="rect">
            <a:avLst/>
          </a:prstGeom>
          <a:noFill/>
          <a:ln w="9525">
            <a:noFill/>
            <a:miter lim="800000"/>
            <a:headEnd/>
            <a:tailEnd/>
          </a:ln>
        </p:spPr>
        <p:txBody>
          <a:bodyPr wrap="none" lIns="0" tIns="0" rIns="0" bIns="0">
            <a:spAutoFit/>
          </a:bodyPr>
          <a:lstStyle/>
          <a:p>
            <a:r>
              <a:rPr lang="en-US">
                <a:solidFill>
                  <a:srgbClr val="000000"/>
                </a:solidFill>
                <a:latin typeface="MT Extra" pitchFamily="18" charset="2"/>
              </a:rPr>
              <a:t>r</a:t>
            </a:r>
            <a:endParaRPr lang="en-US"/>
          </a:p>
        </p:txBody>
      </p:sp>
      <p:sp>
        <p:nvSpPr>
          <p:cNvPr id="38979" name="Rectangle 67"/>
          <p:cNvSpPr>
            <a:spLocks noChangeArrowheads="1"/>
          </p:cNvSpPr>
          <p:nvPr/>
        </p:nvSpPr>
        <p:spPr bwMode="auto">
          <a:xfrm>
            <a:off x="4422775" y="4881563"/>
            <a:ext cx="104775" cy="304800"/>
          </a:xfrm>
          <a:prstGeom prst="rect">
            <a:avLst/>
          </a:prstGeom>
          <a:noFill/>
          <a:ln w="9525">
            <a:noFill/>
            <a:miter lim="800000"/>
            <a:headEnd/>
            <a:tailEnd/>
          </a:ln>
        </p:spPr>
        <p:txBody>
          <a:bodyPr wrap="none" lIns="0" tIns="0" rIns="0" bIns="0">
            <a:spAutoFit/>
          </a:bodyPr>
          <a:lstStyle/>
          <a:p>
            <a:r>
              <a:rPr lang="en-US">
                <a:solidFill>
                  <a:srgbClr val="000000"/>
                </a:solidFill>
                <a:latin typeface="MT Extra" pitchFamily="18" charset="2"/>
              </a:rPr>
              <a:t>r</a:t>
            </a:r>
            <a:endParaRPr lang="en-US"/>
          </a:p>
        </p:txBody>
      </p:sp>
      <p:sp>
        <p:nvSpPr>
          <p:cNvPr id="38980" name="Rectangle 68"/>
          <p:cNvSpPr>
            <a:spLocks noChangeArrowheads="1"/>
          </p:cNvSpPr>
          <p:nvPr/>
        </p:nvSpPr>
        <p:spPr bwMode="auto">
          <a:xfrm>
            <a:off x="5181600" y="4097338"/>
            <a:ext cx="104775" cy="304800"/>
          </a:xfrm>
          <a:prstGeom prst="rect">
            <a:avLst/>
          </a:prstGeom>
          <a:noFill/>
          <a:ln w="9525">
            <a:noFill/>
            <a:miter lim="800000"/>
            <a:headEnd/>
            <a:tailEnd/>
          </a:ln>
        </p:spPr>
        <p:txBody>
          <a:bodyPr wrap="none" lIns="0" tIns="0" rIns="0" bIns="0">
            <a:spAutoFit/>
          </a:bodyPr>
          <a:lstStyle/>
          <a:p>
            <a:r>
              <a:rPr lang="en-US">
                <a:solidFill>
                  <a:srgbClr val="000000"/>
                </a:solidFill>
                <a:latin typeface="MT Extra" pitchFamily="18" charset="2"/>
              </a:rPr>
              <a:t>r</a:t>
            </a:r>
            <a:endParaRPr lang="en-US"/>
          </a:p>
        </p:txBody>
      </p:sp>
      <p:sp>
        <p:nvSpPr>
          <p:cNvPr id="38981" name="Rectangle 69"/>
          <p:cNvSpPr>
            <a:spLocks noChangeArrowheads="1"/>
          </p:cNvSpPr>
          <p:nvPr/>
        </p:nvSpPr>
        <p:spPr bwMode="auto">
          <a:xfrm>
            <a:off x="4262438" y="4084638"/>
            <a:ext cx="104775" cy="304800"/>
          </a:xfrm>
          <a:prstGeom prst="rect">
            <a:avLst/>
          </a:prstGeom>
          <a:noFill/>
          <a:ln w="9525">
            <a:noFill/>
            <a:miter lim="800000"/>
            <a:headEnd/>
            <a:tailEnd/>
          </a:ln>
        </p:spPr>
        <p:txBody>
          <a:bodyPr wrap="none" lIns="0" tIns="0" rIns="0" bIns="0">
            <a:spAutoFit/>
          </a:bodyPr>
          <a:lstStyle/>
          <a:p>
            <a:r>
              <a:rPr lang="en-US" dirty="0">
                <a:solidFill>
                  <a:srgbClr val="000000"/>
                </a:solidFill>
                <a:latin typeface="MT Extra" pitchFamily="18" charset="2"/>
              </a:rPr>
              <a:t>r</a:t>
            </a:r>
            <a:endParaRPr lang="en-US" dirty="0"/>
          </a:p>
        </p:txBody>
      </p:sp>
      <p:sp>
        <p:nvSpPr>
          <p:cNvPr id="38982" name="Rectangle 70"/>
          <p:cNvSpPr>
            <a:spLocks noChangeArrowheads="1"/>
          </p:cNvSpPr>
          <p:nvPr/>
        </p:nvSpPr>
        <p:spPr bwMode="auto">
          <a:xfrm>
            <a:off x="5635625" y="3684588"/>
            <a:ext cx="104775" cy="304800"/>
          </a:xfrm>
          <a:prstGeom prst="rect">
            <a:avLst/>
          </a:prstGeom>
          <a:noFill/>
          <a:ln w="9525">
            <a:noFill/>
            <a:miter lim="800000"/>
            <a:headEnd/>
            <a:tailEnd/>
          </a:ln>
        </p:spPr>
        <p:txBody>
          <a:bodyPr wrap="none" lIns="0" tIns="0" rIns="0" bIns="0">
            <a:spAutoFit/>
          </a:bodyPr>
          <a:lstStyle/>
          <a:p>
            <a:r>
              <a:rPr lang="en-US">
                <a:solidFill>
                  <a:srgbClr val="000000"/>
                </a:solidFill>
                <a:latin typeface="MT Extra" pitchFamily="18" charset="2"/>
              </a:rPr>
              <a:t>r</a:t>
            </a:r>
            <a:endParaRPr lang="en-US"/>
          </a:p>
        </p:txBody>
      </p:sp>
      <p:sp>
        <p:nvSpPr>
          <p:cNvPr id="38983" name="Rectangle 71"/>
          <p:cNvSpPr>
            <a:spLocks noChangeArrowheads="1"/>
          </p:cNvSpPr>
          <p:nvPr/>
        </p:nvSpPr>
        <p:spPr bwMode="auto">
          <a:xfrm>
            <a:off x="4425950" y="3673475"/>
            <a:ext cx="104775" cy="304800"/>
          </a:xfrm>
          <a:prstGeom prst="rect">
            <a:avLst/>
          </a:prstGeom>
          <a:noFill/>
          <a:ln w="9525">
            <a:noFill/>
            <a:miter lim="800000"/>
            <a:headEnd/>
            <a:tailEnd/>
          </a:ln>
        </p:spPr>
        <p:txBody>
          <a:bodyPr wrap="none" lIns="0" tIns="0" rIns="0" bIns="0">
            <a:spAutoFit/>
          </a:bodyPr>
          <a:lstStyle/>
          <a:p>
            <a:r>
              <a:rPr lang="en-US" dirty="0">
                <a:solidFill>
                  <a:srgbClr val="000000"/>
                </a:solidFill>
                <a:latin typeface="MT Extra" pitchFamily="18" charset="2"/>
              </a:rPr>
              <a:t>r</a:t>
            </a:r>
            <a:endParaRPr lang="en-US" dirty="0"/>
          </a:p>
        </p:txBody>
      </p:sp>
      <p:sp>
        <p:nvSpPr>
          <p:cNvPr id="38984" name="Rectangle 72"/>
          <p:cNvSpPr>
            <a:spLocks noChangeArrowheads="1"/>
          </p:cNvSpPr>
          <p:nvPr/>
        </p:nvSpPr>
        <p:spPr bwMode="auto">
          <a:xfrm>
            <a:off x="7521575" y="3265488"/>
            <a:ext cx="104775" cy="304800"/>
          </a:xfrm>
          <a:prstGeom prst="rect">
            <a:avLst/>
          </a:prstGeom>
          <a:noFill/>
          <a:ln w="9525">
            <a:noFill/>
            <a:miter lim="800000"/>
            <a:headEnd/>
            <a:tailEnd/>
          </a:ln>
        </p:spPr>
        <p:txBody>
          <a:bodyPr wrap="none" lIns="0" tIns="0" rIns="0" bIns="0">
            <a:spAutoFit/>
          </a:bodyPr>
          <a:lstStyle/>
          <a:p>
            <a:r>
              <a:rPr lang="en-US">
                <a:solidFill>
                  <a:srgbClr val="000000"/>
                </a:solidFill>
                <a:latin typeface="MT Extra" pitchFamily="18" charset="2"/>
              </a:rPr>
              <a:t>r</a:t>
            </a:r>
            <a:endParaRPr lang="en-US"/>
          </a:p>
        </p:txBody>
      </p:sp>
      <p:sp>
        <p:nvSpPr>
          <p:cNvPr id="38985" name="Rectangle 73"/>
          <p:cNvSpPr>
            <a:spLocks noChangeArrowheads="1"/>
          </p:cNvSpPr>
          <p:nvPr/>
        </p:nvSpPr>
        <p:spPr bwMode="auto">
          <a:xfrm>
            <a:off x="6005513" y="3265488"/>
            <a:ext cx="104775" cy="304800"/>
          </a:xfrm>
          <a:prstGeom prst="rect">
            <a:avLst/>
          </a:prstGeom>
          <a:noFill/>
          <a:ln w="9525">
            <a:noFill/>
            <a:miter lim="800000"/>
            <a:headEnd/>
            <a:tailEnd/>
          </a:ln>
        </p:spPr>
        <p:txBody>
          <a:bodyPr wrap="none" lIns="0" tIns="0" rIns="0" bIns="0">
            <a:spAutoFit/>
          </a:bodyPr>
          <a:lstStyle/>
          <a:p>
            <a:r>
              <a:rPr lang="en-US">
                <a:solidFill>
                  <a:srgbClr val="000000"/>
                </a:solidFill>
                <a:latin typeface="MT Extra" pitchFamily="18" charset="2"/>
              </a:rPr>
              <a:t>r</a:t>
            </a:r>
            <a:endParaRPr lang="en-US"/>
          </a:p>
        </p:txBody>
      </p:sp>
      <p:sp>
        <p:nvSpPr>
          <p:cNvPr id="38986" name="Rectangle 74"/>
          <p:cNvSpPr>
            <a:spLocks noChangeArrowheads="1"/>
          </p:cNvSpPr>
          <p:nvPr/>
        </p:nvSpPr>
        <p:spPr bwMode="auto">
          <a:xfrm>
            <a:off x="8204200" y="2859088"/>
            <a:ext cx="104775" cy="304800"/>
          </a:xfrm>
          <a:prstGeom prst="rect">
            <a:avLst/>
          </a:prstGeom>
          <a:noFill/>
          <a:ln w="9525">
            <a:noFill/>
            <a:miter lim="800000"/>
            <a:headEnd/>
            <a:tailEnd/>
          </a:ln>
        </p:spPr>
        <p:txBody>
          <a:bodyPr wrap="none" lIns="0" tIns="0" rIns="0" bIns="0">
            <a:spAutoFit/>
          </a:bodyPr>
          <a:lstStyle/>
          <a:p>
            <a:r>
              <a:rPr lang="en-US">
                <a:solidFill>
                  <a:srgbClr val="000000"/>
                </a:solidFill>
                <a:latin typeface="MT Extra" pitchFamily="18" charset="2"/>
              </a:rPr>
              <a:t>r</a:t>
            </a:r>
            <a:endParaRPr lang="en-US"/>
          </a:p>
        </p:txBody>
      </p:sp>
      <p:sp>
        <p:nvSpPr>
          <p:cNvPr id="38987" name="Rectangle 75"/>
          <p:cNvSpPr>
            <a:spLocks noChangeArrowheads="1"/>
          </p:cNvSpPr>
          <p:nvPr/>
        </p:nvSpPr>
        <p:spPr bwMode="auto">
          <a:xfrm>
            <a:off x="6315075" y="2859088"/>
            <a:ext cx="104775" cy="304800"/>
          </a:xfrm>
          <a:prstGeom prst="rect">
            <a:avLst/>
          </a:prstGeom>
          <a:noFill/>
          <a:ln w="9525">
            <a:noFill/>
            <a:miter lim="800000"/>
            <a:headEnd/>
            <a:tailEnd/>
          </a:ln>
        </p:spPr>
        <p:txBody>
          <a:bodyPr wrap="none" lIns="0" tIns="0" rIns="0" bIns="0">
            <a:spAutoFit/>
          </a:bodyPr>
          <a:lstStyle/>
          <a:p>
            <a:r>
              <a:rPr lang="en-US">
                <a:solidFill>
                  <a:srgbClr val="000000"/>
                </a:solidFill>
                <a:latin typeface="MT Extra" pitchFamily="18" charset="2"/>
              </a:rPr>
              <a:t>r</a:t>
            </a:r>
            <a:endParaRPr lang="en-US"/>
          </a:p>
        </p:txBody>
      </p:sp>
      <p:sp>
        <p:nvSpPr>
          <p:cNvPr id="38988" name="Rectangle 76"/>
          <p:cNvSpPr>
            <a:spLocks noChangeArrowheads="1"/>
          </p:cNvSpPr>
          <p:nvPr/>
        </p:nvSpPr>
        <p:spPr bwMode="auto">
          <a:xfrm>
            <a:off x="4148138" y="2846388"/>
            <a:ext cx="104775" cy="304800"/>
          </a:xfrm>
          <a:prstGeom prst="rect">
            <a:avLst/>
          </a:prstGeom>
          <a:noFill/>
          <a:ln w="9525">
            <a:noFill/>
            <a:miter lim="800000"/>
            <a:headEnd/>
            <a:tailEnd/>
          </a:ln>
        </p:spPr>
        <p:txBody>
          <a:bodyPr wrap="none" lIns="0" tIns="0" rIns="0" bIns="0">
            <a:spAutoFit/>
          </a:bodyPr>
          <a:lstStyle/>
          <a:p>
            <a:r>
              <a:rPr lang="en-US">
                <a:solidFill>
                  <a:srgbClr val="000000"/>
                </a:solidFill>
                <a:latin typeface="MT Extra" pitchFamily="18" charset="2"/>
              </a:rPr>
              <a:t>r</a:t>
            </a:r>
            <a:endParaRPr lang="en-US"/>
          </a:p>
        </p:txBody>
      </p:sp>
      <p:sp>
        <p:nvSpPr>
          <p:cNvPr id="38989" name="Rectangle 77"/>
          <p:cNvSpPr>
            <a:spLocks noChangeArrowheads="1"/>
          </p:cNvSpPr>
          <p:nvPr/>
        </p:nvSpPr>
        <p:spPr bwMode="auto">
          <a:xfrm>
            <a:off x="7262813" y="2446338"/>
            <a:ext cx="104775" cy="304800"/>
          </a:xfrm>
          <a:prstGeom prst="rect">
            <a:avLst/>
          </a:prstGeom>
          <a:noFill/>
          <a:ln w="9525">
            <a:noFill/>
            <a:miter lim="800000"/>
            <a:headEnd/>
            <a:tailEnd/>
          </a:ln>
        </p:spPr>
        <p:txBody>
          <a:bodyPr wrap="none" lIns="0" tIns="0" rIns="0" bIns="0">
            <a:spAutoFit/>
          </a:bodyPr>
          <a:lstStyle/>
          <a:p>
            <a:r>
              <a:rPr lang="en-US">
                <a:solidFill>
                  <a:srgbClr val="000000"/>
                </a:solidFill>
                <a:latin typeface="MT Extra" pitchFamily="18" charset="2"/>
              </a:rPr>
              <a:t>r</a:t>
            </a:r>
            <a:endParaRPr lang="en-US"/>
          </a:p>
        </p:txBody>
      </p:sp>
      <p:sp>
        <p:nvSpPr>
          <p:cNvPr id="38990" name="Rectangle 78"/>
          <p:cNvSpPr>
            <a:spLocks noChangeArrowheads="1"/>
          </p:cNvSpPr>
          <p:nvPr/>
        </p:nvSpPr>
        <p:spPr bwMode="auto">
          <a:xfrm>
            <a:off x="5942013" y="2446338"/>
            <a:ext cx="104775" cy="304800"/>
          </a:xfrm>
          <a:prstGeom prst="rect">
            <a:avLst/>
          </a:prstGeom>
          <a:noFill/>
          <a:ln w="9525">
            <a:noFill/>
            <a:miter lim="800000"/>
            <a:headEnd/>
            <a:tailEnd/>
          </a:ln>
        </p:spPr>
        <p:txBody>
          <a:bodyPr wrap="none" lIns="0" tIns="0" rIns="0" bIns="0">
            <a:spAutoFit/>
          </a:bodyPr>
          <a:lstStyle/>
          <a:p>
            <a:r>
              <a:rPr lang="en-US">
                <a:solidFill>
                  <a:srgbClr val="000000"/>
                </a:solidFill>
                <a:latin typeface="MT Extra" pitchFamily="18" charset="2"/>
              </a:rPr>
              <a:t>r</a:t>
            </a:r>
            <a:endParaRPr lang="en-US"/>
          </a:p>
        </p:txBody>
      </p:sp>
      <p:sp>
        <p:nvSpPr>
          <p:cNvPr id="38991" name="Rectangle 79"/>
          <p:cNvSpPr>
            <a:spLocks noChangeArrowheads="1"/>
          </p:cNvSpPr>
          <p:nvPr/>
        </p:nvSpPr>
        <p:spPr bwMode="auto">
          <a:xfrm>
            <a:off x="8799513" y="2043113"/>
            <a:ext cx="104775" cy="304800"/>
          </a:xfrm>
          <a:prstGeom prst="rect">
            <a:avLst/>
          </a:prstGeom>
          <a:noFill/>
          <a:ln w="9525">
            <a:noFill/>
            <a:miter lim="800000"/>
            <a:headEnd/>
            <a:tailEnd/>
          </a:ln>
        </p:spPr>
        <p:txBody>
          <a:bodyPr wrap="none" lIns="0" tIns="0" rIns="0" bIns="0">
            <a:spAutoFit/>
          </a:bodyPr>
          <a:lstStyle/>
          <a:p>
            <a:r>
              <a:rPr lang="en-US">
                <a:solidFill>
                  <a:srgbClr val="000000"/>
                </a:solidFill>
                <a:latin typeface="MT Extra" pitchFamily="18" charset="2"/>
              </a:rPr>
              <a:t>r</a:t>
            </a:r>
            <a:endParaRPr lang="en-US"/>
          </a:p>
        </p:txBody>
      </p:sp>
      <p:sp>
        <p:nvSpPr>
          <p:cNvPr id="38992" name="Rectangle 80"/>
          <p:cNvSpPr>
            <a:spLocks noChangeArrowheads="1"/>
          </p:cNvSpPr>
          <p:nvPr/>
        </p:nvSpPr>
        <p:spPr bwMode="auto">
          <a:xfrm>
            <a:off x="6700838" y="2043113"/>
            <a:ext cx="104775" cy="304800"/>
          </a:xfrm>
          <a:prstGeom prst="rect">
            <a:avLst/>
          </a:prstGeom>
          <a:noFill/>
          <a:ln w="9525">
            <a:noFill/>
            <a:miter lim="800000"/>
            <a:headEnd/>
            <a:tailEnd/>
          </a:ln>
        </p:spPr>
        <p:txBody>
          <a:bodyPr wrap="none" lIns="0" tIns="0" rIns="0" bIns="0">
            <a:spAutoFit/>
          </a:bodyPr>
          <a:lstStyle/>
          <a:p>
            <a:r>
              <a:rPr lang="en-US">
                <a:solidFill>
                  <a:srgbClr val="000000"/>
                </a:solidFill>
                <a:latin typeface="MT Extra" pitchFamily="18" charset="2"/>
              </a:rPr>
              <a:t>r</a:t>
            </a:r>
            <a:endParaRPr lang="en-US"/>
          </a:p>
        </p:txBody>
      </p:sp>
      <p:sp>
        <p:nvSpPr>
          <p:cNvPr id="38993" name="Rectangle 81"/>
          <p:cNvSpPr>
            <a:spLocks noChangeArrowheads="1"/>
          </p:cNvSpPr>
          <p:nvPr/>
        </p:nvSpPr>
        <p:spPr bwMode="auto">
          <a:xfrm>
            <a:off x="4167188" y="2030413"/>
            <a:ext cx="104775" cy="304800"/>
          </a:xfrm>
          <a:prstGeom prst="rect">
            <a:avLst/>
          </a:prstGeom>
          <a:noFill/>
          <a:ln w="9525">
            <a:noFill/>
            <a:miter lim="800000"/>
            <a:headEnd/>
            <a:tailEnd/>
          </a:ln>
        </p:spPr>
        <p:txBody>
          <a:bodyPr wrap="none" lIns="0" tIns="0" rIns="0" bIns="0">
            <a:spAutoFit/>
          </a:bodyPr>
          <a:lstStyle/>
          <a:p>
            <a:r>
              <a:rPr lang="en-US">
                <a:solidFill>
                  <a:srgbClr val="000000"/>
                </a:solidFill>
                <a:latin typeface="MT Extra" pitchFamily="18" charset="2"/>
              </a:rPr>
              <a:t>r</a:t>
            </a:r>
            <a:endParaRPr lang="en-US"/>
          </a:p>
        </p:txBody>
      </p:sp>
      <p:sp>
        <p:nvSpPr>
          <p:cNvPr id="38994" name="Rectangle 82"/>
          <p:cNvSpPr>
            <a:spLocks noChangeArrowheads="1"/>
          </p:cNvSpPr>
          <p:nvPr/>
        </p:nvSpPr>
        <p:spPr bwMode="auto">
          <a:xfrm>
            <a:off x="7340600" y="5870575"/>
            <a:ext cx="254000" cy="304800"/>
          </a:xfrm>
          <a:prstGeom prst="rect">
            <a:avLst/>
          </a:prstGeom>
          <a:noFill/>
          <a:ln w="9525">
            <a:noFill/>
            <a:miter lim="800000"/>
            <a:headEnd/>
            <a:tailEnd/>
          </a:ln>
        </p:spPr>
        <p:txBody>
          <a:bodyPr wrap="none" lIns="0" tIns="0" rIns="0" bIns="0">
            <a:spAutoFit/>
          </a:bodyPr>
          <a:lstStyle/>
          <a:p>
            <a:r>
              <a:rPr lang="en-US">
                <a:solidFill>
                  <a:srgbClr val="000000"/>
                </a:solidFill>
              </a:rPr>
              <a:t>60</a:t>
            </a:r>
            <a:endParaRPr lang="en-US"/>
          </a:p>
        </p:txBody>
      </p:sp>
      <p:sp>
        <p:nvSpPr>
          <p:cNvPr id="38995" name="Rectangle 83"/>
          <p:cNvSpPr>
            <a:spLocks noChangeArrowheads="1"/>
          </p:cNvSpPr>
          <p:nvPr/>
        </p:nvSpPr>
        <p:spPr bwMode="auto">
          <a:xfrm>
            <a:off x="6148388" y="5870575"/>
            <a:ext cx="508000" cy="304800"/>
          </a:xfrm>
          <a:prstGeom prst="rect">
            <a:avLst/>
          </a:prstGeom>
          <a:noFill/>
          <a:ln w="9525">
            <a:noFill/>
            <a:miter lim="800000"/>
            <a:headEnd/>
            <a:tailEnd/>
          </a:ln>
        </p:spPr>
        <p:txBody>
          <a:bodyPr wrap="none" lIns="0" tIns="0" rIns="0" bIns="0">
            <a:spAutoFit/>
          </a:bodyPr>
          <a:lstStyle/>
          <a:p>
            <a:r>
              <a:rPr lang="en-US">
                <a:solidFill>
                  <a:srgbClr val="000000"/>
                </a:solidFill>
              </a:rPr>
              <a:t>9363</a:t>
            </a:r>
            <a:endParaRPr lang="en-US"/>
          </a:p>
        </p:txBody>
      </p:sp>
      <p:sp>
        <p:nvSpPr>
          <p:cNvPr id="38996" name="Rectangle 84"/>
          <p:cNvSpPr>
            <a:spLocks noChangeArrowheads="1"/>
          </p:cNvSpPr>
          <p:nvPr/>
        </p:nvSpPr>
        <p:spPr bwMode="auto">
          <a:xfrm>
            <a:off x="6084888" y="5870575"/>
            <a:ext cx="63500" cy="304800"/>
          </a:xfrm>
          <a:prstGeom prst="rect">
            <a:avLst/>
          </a:prstGeom>
          <a:noFill/>
          <a:ln w="9525">
            <a:noFill/>
            <a:miter lim="800000"/>
            <a:headEnd/>
            <a:tailEnd/>
          </a:ln>
        </p:spPr>
        <p:txBody>
          <a:bodyPr wrap="none" lIns="0" tIns="0" rIns="0" bIns="0">
            <a:spAutoFit/>
          </a:bodyPr>
          <a:lstStyle/>
          <a:p>
            <a:r>
              <a:rPr lang="en-US">
                <a:solidFill>
                  <a:srgbClr val="000000"/>
                </a:solidFill>
              </a:rPr>
              <a:t>.</a:t>
            </a:r>
            <a:endParaRPr lang="en-US"/>
          </a:p>
        </p:txBody>
      </p:sp>
      <p:sp>
        <p:nvSpPr>
          <p:cNvPr id="38997" name="Rectangle 85"/>
          <p:cNvSpPr>
            <a:spLocks noChangeArrowheads="1"/>
          </p:cNvSpPr>
          <p:nvPr/>
        </p:nvSpPr>
        <p:spPr bwMode="auto">
          <a:xfrm>
            <a:off x="5957888" y="5870575"/>
            <a:ext cx="127000" cy="304800"/>
          </a:xfrm>
          <a:prstGeom prst="rect">
            <a:avLst/>
          </a:prstGeom>
          <a:noFill/>
          <a:ln w="9525">
            <a:noFill/>
            <a:miter lim="800000"/>
            <a:headEnd/>
            <a:tailEnd/>
          </a:ln>
        </p:spPr>
        <p:txBody>
          <a:bodyPr wrap="none" lIns="0" tIns="0" rIns="0" bIns="0">
            <a:spAutoFit/>
          </a:bodyPr>
          <a:lstStyle/>
          <a:p>
            <a:r>
              <a:rPr lang="en-US">
                <a:solidFill>
                  <a:srgbClr val="000000"/>
                </a:solidFill>
              </a:rPr>
              <a:t>0</a:t>
            </a:r>
            <a:endParaRPr lang="en-US"/>
          </a:p>
        </p:txBody>
      </p:sp>
      <p:sp>
        <p:nvSpPr>
          <p:cNvPr id="38998" name="Rectangle 86"/>
          <p:cNvSpPr>
            <a:spLocks noChangeArrowheads="1"/>
          </p:cNvSpPr>
          <p:nvPr/>
        </p:nvSpPr>
        <p:spPr bwMode="auto">
          <a:xfrm>
            <a:off x="5478463" y="5870575"/>
            <a:ext cx="254000" cy="304800"/>
          </a:xfrm>
          <a:prstGeom prst="rect">
            <a:avLst/>
          </a:prstGeom>
          <a:noFill/>
          <a:ln w="9525">
            <a:noFill/>
            <a:miter lim="800000"/>
            <a:headEnd/>
            <a:tailEnd/>
          </a:ln>
        </p:spPr>
        <p:txBody>
          <a:bodyPr wrap="none" lIns="0" tIns="0" rIns="0" bIns="0">
            <a:spAutoFit/>
          </a:bodyPr>
          <a:lstStyle/>
          <a:p>
            <a:r>
              <a:rPr lang="en-US">
                <a:solidFill>
                  <a:srgbClr val="000000"/>
                </a:solidFill>
              </a:rPr>
              <a:t>84</a:t>
            </a:r>
            <a:endParaRPr lang="en-US"/>
          </a:p>
        </p:txBody>
      </p:sp>
      <p:sp>
        <p:nvSpPr>
          <p:cNvPr id="38999" name="Rectangle 87"/>
          <p:cNvSpPr>
            <a:spLocks noChangeArrowheads="1"/>
          </p:cNvSpPr>
          <p:nvPr/>
        </p:nvSpPr>
        <p:spPr bwMode="auto">
          <a:xfrm>
            <a:off x="5414963" y="5870575"/>
            <a:ext cx="63500" cy="304800"/>
          </a:xfrm>
          <a:prstGeom prst="rect">
            <a:avLst/>
          </a:prstGeom>
          <a:noFill/>
          <a:ln w="9525">
            <a:noFill/>
            <a:miter lim="800000"/>
            <a:headEnd/>
            <a:tailEnd/>
          </a:ln>
        </p:spPr>
        <p:txBody>
          <a:bodyPr wrap="none" lIns="0" tIns="0" rIns="0" bIns="0">
            <a:spAutoFit/>
          </a:bodyPr>
          <a:lstStyle/>
          <a:p>
            <a:r>
              <a:rPr lang="en-US">
                <a:solidFill>
                  <a:srgbClr val="000000"/>
                </a:solidFill>
              </a:rPr>
              <a:t>.</a:t>
            </a:r>
            <a:endParaRPr lang="en-US"/>
          </a:p>
        </p:txBody>
      </p:sp>
      <p:sp>
        <p:nvSpPr>
          <p:cNvPr id="39000" name="Rectangle 88"/>
          <p:cNvSpPr>
            <a:spLocks noChangeArrowheads="1"/>
          </p:cNvSpPr>
          <p:nvPr/>
        </p:nvSpPr>
        <p:spPr bwMode="auto">
          <a:xfrm>
            <a:off x="5160963" y="5870575"/>
            <a:ext cx="254000" cy="304800"/>
          </a:xfrm>
          <a:prstGeom prst="rect">
            <a:avLst/>
          </a:prstGeom>
          <a:noFill/>
          <a:ln w="9525">
            <a:noFill/>
            <a:miter lim="800000"/>
            <a:headEnd/>
            <a:tailEnd/>
          </a:ln>
        </p:spPr>
        <p:txBody>
          <a:bodyPr wrap="none" lIns="0" tIns="0" rIns="0" bIns="0">
            <a:spAutoFit/>
          </a:bodyPr>
          <a:lstStyle/>
          <a:p>
            <a:r>
              <a:rPr lang="en-US">
                <a:solidFill>
                  <a:srgbClr val="000000"/>
                </a:solidFill>
              </a:rPr>
              <a:t>19</a:t>
            </a:r>
            <a:endParaRPr lang="en-US"/>
          </a:p>
        </p:txBody>
      </p:sp>
      <p:sp>
        <p:nvSpPr>
          <p:cNvPr id="39001" name="Rectangle 89"/>
          <p:cNvSpPr>
            <a:spLocks noChangeArrowheads="1"/>
          </p:cNvSpPr>
          <p:nvPr/>
        </p:nvSpPr>
        <p:spPr bwMode="auto">
          <a:xfrm>
            <a:off x="6038850" y="5464175"/>
            <a:ext cx="508000" cy="304800"/>
          </a:xfrm>
          <a:prstGeom prst="rect">
            <a:avLst/>
          </a:prstGeom>
          <a:noFill/>
          <a:ln w="9525">
            <a:noFill/>
            <a:miter lim="800000"/>
            <a:headEnd/>
            <a:tailEnd/>
          </a:ln>
        </p:spPr>
        <p:txBody>
          <a:bodyPr wrap="none" lIns="0" tIns="0" rIns="0" bIns="0">
            <a:spAutoFit/>
          </a:bodyPr>
          <a:lstStyle/>
          <a:p>
            <a:r>
              <a:rPr lang="en-US" dirty="0">
                <a:solidFill>
                  <a:srgbClr val="000000"/>
                </a:solidFill>
              </a:rPr>
              <a:t>3512</a:t>
            </a:r>
            <a:endParaRPr lang="en-US" dirty="0"/>
          </a:p>
        </p:txBody>
      </p:sp>
      <p:sp>
        <p:nvSpPr>
          <p:cNvPr id="39002" name="Rectangle 90"/>
          <p:cNvSpPr>
            <a:spLocks noChangeArrowheads="1"/>
          </p:cNvSpPr>
          <p:nvPr/>
        </p:nvSpPr>
        <p:spPr bwMode="auto">
          <a:xfrm>
            <a:off x="5975350" y="5464175"/>
            <a:ext cx="63500" cy="304800"/>
          </a:xfrm>
          <a:prstGeom prst="rect">
            <a:avLst/>
          </a:prstGeom>
          <a:noFill/>
          <a:ln w="9525">
            <a:noFill/>
            <a:miter lim="800000"/>
            <a:headEnd/>
            <a:tailEnd/>
          </a:ln>
        </p:spPr>
        <p:txBody>
          <a:bodyPr wrap="none" lIns="0" tIns="0" rIns="0" bIns="0">
            <a:spAutoFit/>
          </a:bodyPr>
          <a:lstStyle/>
          <a:p>
            <a:r>
              <a:rPr lang="en-US">
                <a:solidFill>
                  <a:srgbClr val="000000"/>
                </a:solidFill>
              </a:rPr>
              <a:t>.</a:t>
            </a:r>
            <a:endParaRPr lang="en-US"/>
          </a:p>
        </p:txBody>
      </p:sp>
      <p:sp>
        <p:nvSpPr>
          <p:cNvPr id="39003" name="Rectangle 91"/>
          <p:cNvSpPr>
            <a:spLocks noChangeArrowheads="1"/>
          </p:cNvSpPr>
          <p:nvPr/>
        </p:nvSpPr>
        <p:spPr bwMode="auto">
          <a:xfrm>
            <a:off x="5848350" y="5464175"/>
            <a:ext cx="127000" cy="304800"/>
          </a:xfrm>
          <a:prstGeom prst="rect">
            <a:avLst/>
          </a:prstGeom>
          <a:noFill/>
          <a:ln w="9525">
            <a:noFill/>
            <a:miter lim="800000"/>
            <a:headEnd/>
            <a:tailEnd/>
          </a:ln>
        </p:spPr>
        <p:txBody>
          <a:bodyPr wrap="none" lIns="0" tIns="0" rIns="0" bIns="0">
            <a:spAutoFit/>
          </a:bodyPr>
          <a:lstStyle/>
          <a:p>
            <a:r>
              <a:rPr lang="en-US">
                <a:solidFill>
                  <a:srgbClr val="000000"/>
                </a:solidFill>
              </a:rPr>
              <a:t>0</a:t>
            </a:r>
            <a:endParaRPr lang="en-US"/>
          </a:p>
        </p:txBody>
      </p:sp>
      <p:sp>
        <p:nvSpPr>
          <p:cNvPr id="39004" name="Rectangle 92"/>
          <p:cNvSpPr>
            <a:spLocks noChangeArrowheads="1"/>
          </p:cNvSpPr>
          <p:nvPr/>
        </p:nvSpPr>
        <p:spPr bwMode="auto">
          <a:xfrm>
            <a:off x="5376863" y="5464175"/>
            <a:ext cx="254000" cy="304800"/>
          </a:xfrm>
          <a:prstGeom prst="rect">
            <a:avLst/>
          </a:prstGeom>
          <a:noFill/>
          <a:ln w="9525">
            <a:noFill/>
            <a:miter lim="800000"/>
            <a:headEnd/>
            <a:tailEnd/>
          </a:ln>
        </p:spPr>
        <p:txBody>
          <a:bodyPr wrap="none" lIns="0" tIns="0" rIns="0" bIns="0">
            <a:spAutoFit/>
          </a:bodyPr>
          <a:lstStyle/>
          <a:p>
            <a:r>
              <a:rPr lang="en-US">
                <a:solidFill>
                  <a:srgbClr val="000000"/>
                </a:solidFill>
              </a:rPr>
              <a:t>73</a:t>
            </a:r>
            <a:endParaRPr lang="en-US"/>
          </a:p>
        </p:txBody>
      </p:sp>
      <p:sp>
        <p:nvSpPr>
          <p:cNvPr id="39005" name="Rectangle 93"/>
          <p:cNvSpPr>
            <a:spLocks noChangeArrowheads="1"/>
          </p:cNvSpPr>
          <p:nvPr/>
        </p:nvSpPr>
        <p:spPr bwMode="auto">
          <a:xfrm>
            <a:off x="5313363" y="5464175"/>
            <a:ext cx="63500" cy="304800"/>
          </a:xfrm>
          <a:prstGeom prst="rect">
            <a:avLst/>
          </a:prstGeom>
          <a:noFill/>
          <a:ln w="9525">
            <a:noFill/>
            <a:miter lim="800000"/>
            <a:headEnd/>
            <a:tailEnd/>
          </a:ln>
        </p:spPr>
        <p:txBody>
          <a:bodyPr wrap="none" lIns="0" tIns="0" rIns="0" bIns="0">
            <a:spAutoFit/>
          </a:bodyPr>
          <a:lstStyle/>
          <a:p>
            <a:r>
              <a:rPr lang="en-US">
                <a:solidFill>
                  <a:srgbClr val="000000"/>
                </a:solidFill>
              </a:rPr>
              <a:t>.</a:t>
            </a:r>
            <a:endParaRPr lang="en-US"/>
          </a:p>
        </p:txBody>
      </p:sp>
      <p:sp>
        <p:nvSpPr>
          <p:cNvPr id="39006" name="Rectangle 94"/>
          <p:cNvSpPr>
            <a:spLocks noChangeArrowheads="1"/>
          </p:cNvSpPr>
          <p:nvPr/>
        </p:nvSpPr>
        <p:spPr bwMode="auto">
          <a:xfrm>
            <a:off x="5059363" y="5464175"/>
            <a:ext cx="254000" cy="304800"/>
          </a:xfrm>
          <a:prstGeom prst="rect">
            <a:avLst/>
          </a:prstGeom>
          <a:noFill/>
          <a:ln w="9525">
            <a:noFill/>
            <a:miter lim="800000"/>
            <a:headEnd/>
            <a:tailEnd/>
          </a:ln>
        </p:spPr>
        <p:txBody>
          <a:bodyPr wrap="none" lIns="0" tIns="0" rIns="0" bIns="0">
            <a:spAutoFit/>
          </a:bodyPr>
          <a:lstStyle/>
          <a:p>
            <a:r>
              <a:rPr lang="en-US">
                <a:solidFill>
                  <a:srgbClr val="000000"/>
                </a:solidFill>
              </a:rPr>
              <a:t>34</a:t>
            </a:r>
            <a:endParaRPr lang="en-US"/>
          </a:p>
        </p:txBody>
      </p:sp>
      <p:sp>
        <p:nvSpPr>
          <p:cNvPr id="39007" name="Rectangle 95"/>
          <p:cNvSpPr>
            <a:spLocks noChangeArrowheads="1"/>
          </p:cNvSpPr>
          <p:nvPr/>
        </p:nvSpPr>
        <p:spPr bwMode="auto">
          <a:xfrm>
            <a:off x="4800600" y="5064125"/>
            <a:ext cx="127000" cy="304800"/>
          </a:xfrm>
          <a:prstGeom prst="rect">
            <a:avLst/>
          </a:prstGeom>
          <a:noFill/>
          <a:ln w="9525">
            <a:noFill/>
            <a:miter lim="800000"/>
            <a:headEnd/>
            <a:tailEnd/>
          </a:ln>
        </p:spPr>
        <p:txBody>
          <a:bodyPr wrap="none" lIns="0" tIns="0" rIns="0" bIns="0">
            <a:spAutoFit/>
          </a:bodyPr>
          <a:lstStyle/>
          <a:p>
            <a:r>
              <a:rPr lang="en-US">
                <a:solidFill>
                  <a:srgbClr val="000000"/>
                </a:solidFill>
              </a:rPr>
              <a:t>0</a:t>
            </a:r>
            <a:endParaRPr lang="en-US"/>
          </a:p>
        </p:txBody>
      </p:sp>
      <p:sp>
        <p:nvSpPr>
          <p:cNvPr id="39008" name="Rectangle 96"/>
          <p:cNvSpPr>
            <a:spLocks noChangeArrowheads="1"/>
          </p:cNvSpPr>
          <p:nvPr/>
        </p:nvSpPr>
        <p:spPr bwMode="auto">
          <a:xfrm>
            <a:off x="5324475" y="3854450"/>
            <a:ext cx="184150" cy="304800"/>
          </a:xfrm>
          <a:prstGeom prst="rect">
            <a:avLst/>
          </a:prstGeom>
          <a:noFill/>
          <a:ln w="9525">
            <a:noFill/>
            <a:miter lim="800000"/>
            <a:headEnd/>
            <a:tailEnd/>
          </a:ln>
        </p:spPr>
        <p:txBody>
          <a:bodyPr wrap="none" lIns="0" tIns="0" rIns="0" bIns="0">
            <a:spAutoFit/>
          </a:bodyPr>
          <a:lstStyle/>
          <a:p>
            <a:r>
              <a:rPr lang="en-US" dirty="0">
                <a:solidFill>
                  <a:srgbClr val="000000"/>
                </a:solidFill>
              </a:rPr>
              <a:t>N</a:t>
            </a:r>
            <a:endParaRPr lang="en-US" dirty="0"/>
          </a:p>
        </p:txBody>
      </p:sp>
      <p:sp>
        <p:nvSpPr>
          <p:cNvPr id="39009" name="Rectangle 97"/>
          <p:cNvSpPr>
            <a:spLocks noChangeArrowheads="1"/>
          </p:cNvSpPr>
          <p:nvPr/>
        </p:nvSpPr>
        <p:spPr bwMode="auto">
          <a:xfrm>
            <a:off x="5268913" y="3854450"/>
            <a:ext cx="63500" cy="304800"/>
          </a:xfrm>
          <a:prstGeom prst="rect">
            <a:avLst/>
          </a:prstGeom>
          <a:noFill/>
          <a:ln w="9525">
            <a:noFill/>
            <a:miter lim="800000"/>
            <a:headEnd/>
            <a:tailEnd/>
          </a:ln>
        </p:spPr>
        <p:txBody>
          <a:bodyPr wrap="none" lIns="0" tIns="0" rIns="0" bIns="0">
            <a:spAutoFit/>
          </a:bodyPr>
          <a:lstStyle/>
          <a:p>
            <a:r>
              <a:rPr lang="en-US">
                <a:solidFill>
                  <a:srgbClr val="000000"/>
                </a:solidFill>
              </a:rPr>
              <a:t> </a:t>
            </a:r>
            <a:endParaRPr lang="en-US"/>
          </a:p>
        </p:txBody>
      </p:sp>
      <p:sp>
        <p:nvSpPr>
          <p:cNvPr id="39010" name="Rectangle 98"/>
          <p:cNvSpPr>
            <a:spLocks noChangeArrowheads="1"/>
          </p:cNvSpPr>
          <p:nvPr/>
        </p:nvSpPr>
        <p:spPr bwMode="auto">
          <a:xfrm>
            <a:off x="5153025" y="3854450"/>
            <a:ext cx="127000" cy="304800"/>
          </a:xfrm>
          <a:prstGeom prst="rect">
            <a:avLst/>
          </a:prstGeom>
          <a:noFill/>
          <a:ln w="9525">
            <a:noFill/>
            <a:miter lim="800000"/>
            <a:headEnd/>
            <a:tailEnd/>
          </a:ln>
        </p:spPr>
        <p:txBody>
          <a:bodyPr wrap="none" lIns="0" tIns="0" rIns="0" bIns="0">
            <a:spAutoFit/>
          </a:bodyPr>
          <a:lstStyle/>
          <a:p>
            <a:r>
              <a:rPr lang="en-US">
                <a:solidFill>
                  <a:srgbClr val="000000"/>
                </a:solidFill>
              </a:rPr>
              <a:t>0</a:t>
            </a:r>
            <a:endParaRPr lang="en-US"/>
          </a:p>
        </p:txBody>
      </p:sp>
      <p:sp>
        <p:nvSpPr>
          <p:cNvPr id="39011" name="Rectangle 99"/>
          <p:cNvSpPr>
            <a:spLocks noChangeArrowheads="1"/>
          </p:cNvSpPr>
          <p:nvPr/>
        </p:nvSpPr>
        <p:spPr bwMode="auto">
          <a:xfrm>
            <a:off x="5026025" y="3854450"/>
            <a:ext cx="127000" cy="304800"/>
          </a:xfrm>
          <a:prstGeom prst="rect">
            <a:avLst/>
          </a:prstGeom>
          <a:noFill/>
          <a:ln w="9525">
            <a:noFill/>
            <a:miter lim="800000"/>
            <a:headEnd/>
            <a:tailEnd/>
          </a:ln>
        </p:spPr>
        <p:txBody>
          <a:bodyPr wrap="none" lIns="0" tIns="0" rIns="0" bIns="0">
            <a:spAutoFit/>
          </a:bodyPr>
          <a:lstStyle/>
          <a:p>
            <a:r>
              <a:rPr lang="en-US">
                <a:solidFill>
                  <a:srgbClr val="000000"/>
                </a:solidFill>
              </a:rPr>
              <a:t>6</a:t>
            </a:r>
            <a:endParaRPr lang="en-US"/>
          </a:p>
        </p:txBody>
      </p:sp>
      <p:sp>
        <p:nvSpPr>
          <p:cNvPr id="39012" name="Rectangle 100"/>
          <p:cNvSpPr>
            <a:spLocks noChangeArrowheads="1"/>
          </p:cNvSpPr>
          <p:nvPr/>
        </p:nvSpPr>
        <p:spPr bwMode="auto">
          <a:xfrm>
            <a:off x="6537325" y="3435350"/>
            <a:ext cx="508000" cy="304800"/>
          </a:xfrm>
          <a:prstGeom prst="rect">
            <a:avLst/>
          </a:prstGeom>
          <a:noFill/>
          <a:ln w="9525">
            <a:noFill/>
            <a:miter lim="800000"/>
            <a:headEnd/>
            <a:tailEnd/>
          </a:ln>
        </p:spPr>
        <p:txBody>
          <a:bodyPr wrap="none" lIns="0" tIns="0" rIns="0" bIns="0">
            <a:spAutoFit/>
          </a:bodyPr>
          <a:lstStyle/>
          <a:p>
            <a:r>
              <a:rPr lang="en-US">
                <a:solidFill>
                  <a:srgbClr val="000000"/>
                </a:solidFill>
              </a:rPr>
              <a:t>9363</a:t>
            </a:r>
            <a:endParaRPr lang="en-US"/>
          </a:p>
        </p:txBody>
      </p:sp>
      <p:sp>
        <p:nvSpPr>
          <p:cNvPr id="39013" name="Rectangle 101"/>
          <p:cNvSpPr>
            <a:spLocks noChangeArrowheads="1"/>
          </p:cNvSpPr>
          <p:nvPr/>
        </p:nvSpPr>
        <p:spPr bwMode="auto">
          <a:xfrm>
            <a:off x="6473825" y="3435350"/>
            <a:ext cx="63500" cy="304800"/>
          </a:xfrm>
          <a:prstGeom prst="rect">
            <a:avLst/>
          </a:prstGeom>
          <a:noFill/>
          <a:ln w="9525">
            <a:noFill/>
            <a:miter lim="800000"/>
            <a:headEnd/>
            <a:tailEnd/>
          </a:ln>
        </p:spPr>
        <p:txBody>
          <a:bodyPr wrap="none" lIns="0" tIns="0" rIns="0" bIns="0">
            <a:spAutoFit/>
          </a:bodyPr>
          <a:lstStyle/>
          <a:p>
            <a:r>
              <a:rPr lang="en-US">
                <a:solidFill>
                  <a:srgbClr val="000000"/>
                </a:solidFill>
              </a:rPr>
              <a:t>.</a:t>
            </a:r>
            <a:endParaRPr lang="en-US"/>
          </a:p>
        </p:txBody>
      </p:sp>
      <p:sp>
        <p:nvSpPr>
          <p:cNvPr id="39014" name="Rectangle 102"/>
          <p:cNvSpPr>
            <a:spLocks noChangeArrowheads="1"/>
          </p:cNvSpPr>
          <p:nvPr/>
        </p:nvSpPr>
        <p:spPr bwMode="auto">
          <a:xfrm>
            <a:off x="6346825" y="3435350"/>
            <a:ext cx="127000" cy="304800"/>
          </a:xfrm>
          <a:prstGeom prst="rect">
            <a:avLst/>
          </a:prstGeom>
          <a:noFill/>
          <a:ln w="9525">
            <a:noFill/>
            <a:miter lim="800000"/>
            <a:headEnd/>
            <a:tailEnd/>
          </a:ln>
        </p:spPr>
        <p:txBody>
          <a:bodyPr wrap="none" lIns="0" tIns="0" rIns="0" bIns="0">
            <a:spAutoFit/>
          </a:bodyPr>
          <a:lstStyle/>
          <a:p>
            <a:r>
              <a:rPr lang="en-US">
                <a:solidFill>
                  <a:srgbClr val="000000"/>
                </a:solidFill>
              </a:rPr>
              <a:t>0</a:t>
            </a:r>
            <a:endParaRPr lang="en-US"/>
          </a:p>
        </p:txBody>
      </p:sp>
      <p:sp>
        <p:nvSpPr>
          <p:cNvPr id="39015" name="Rectangle 103"/>
          <p:cNvSpPr>
            <a:spLocks noChangeArrowheads="1"/>
          </p:cNvSpPr>
          <p:nvPr/>
        </p:nvSpPr>
        <p:spPr bwMode="auto">
          <a:xfrm>
            <a:off x="4991100" y="3435350"/>
            <a:ext cx="508000" cy="304800"/>
          </a:xfrm>
          <a:prstGeom prst="rect">
            <a:avLst/>
          </a:prstGeom>
          <a:noFill/>
          <a:ln w="9525">
            <a:noFill/>
            <a:miter lim="800000"/>
            <a:headEnd/>
            <a:tailEnd/>
          </a:ln>
        </p:spPr>
        <p:txBody>
          <a:bodyPr wrap="none" lIns="0" tIns="0" rIns="0" bIns="0">
            <a:spAutoFit/>
          </a:bodyPr>
          <a:lstStyle/>
          <a:p>
            <a:r>
              <a:rPr lang="en-US">
                <a:solidFill>
                  <a:srgbClr val="000000"/>
                </a:solidFill>
              </a:rPr>
              <a:t>3512</a:t>
            </a:r>
            <a:endParaRPr lang="en-US"/>
          </a:p>
        </p:txBody>
      </p:sp>
      <p:sp>
        <p:nvSpPr>
          <p:cNvPr id="39016" name="Rectangle 104"/>
          <p:cNvSpPr>
            <a:spLocks noChangeArrowheads="1"/>
          </p:cNvSpPr>
          <p:nvPr/>
        </p:nvSpPr>
        <p:spPr bwMode="auto">
          <a:xfrm>
            <a:off x="4927600" y="3435350"/>
            <a:ext cx="63500" cy="304800"/>
          </a:xfrm>
          <a:prstGeom prst="rect">
            <a:avLst/>
          </a:prstGeom>
          <a:noFill/>
          <a:ln w="9525">
            <a:noFill/>
            <a:miter lim="800000"/>
            <a:headEnd/>
            <a:tailEnd/>
          </a:ln>
        </p:spPr>
        <p:txBody>
          <a:bodyPr wrap="none" lIns="0" tIns="0" rIns="0" bIns="0">
            <a:spAutoFit/>
          </a:bodyPr>
          <a:lstStyle/>
          <a:p>
            <a:r>
              <a:rPr lang="en-US">
                <a:solidFill>
                  <a:srgbClr val="000000"/>
                </a:solidFill>
              </a:rPr>
              <a:t>.</a:t>
            </a:r>
            <a:endParaRPr lang="en-US"/>
          </a:p>
        </p:txBody>
      </p:sp>
      <p:sp>
        <p:nvSpPr>
          <p:cNvPr id="39017" name="Rectangle 105"/>
          <p:cNvSpPr>
            <a:spLocks noChangeArrowheads="1"/>
          </p:cNvSpPr>
          <p:nvPr/>
        </p:nvSpPr>
        <p:spPr bwMode="auto">
          <a:xfrm>
            <a:off x="4800600" y="3435350"/>
            <a:ext cx="127000" cy="304800"/>
          </a:xfrm>
          <a:prstGeom prst="rect">
            <a:avLst/>
          </a:prstGeom>
          <a:noFill/>
          <a:ln w="9525">
            <a:noFill/>
            <a:miter lim="800000"/>
            <a:headEnd/>
            <a:tailEnd/>
          </a:ln>
        </p:spPr>
        <p:txBody>
          <a:bodyPr wrap="none" lIns="0" tIns="0" rIns="0" bIns="0">
            <a:spAutoFit/>
          </a:bodyPr>
          <a:lstStyle/>
          <a:p>
            <a:r>
              <a:rPr lang="en-US">
                <a:solidFill>
                  <a:srgbClr val="000000"/>
                </a:solidFill>
              </a:rPr>
              <a:t>0</a:t>
            </a:r>
            <a:endParaRPr lang="en-US"/>
          </a:p>
        </p:txBody>
      </p:sp>
      <p:sp>
        <p:nvSpPr>
          <p:cNvPr id="39018" name="Rectangle 106"/>
          <p:cNvSpPr>
            <a:spLocks noChangeArrowheads="1"/>
          </p:cNvSpPr>
          <p:nvPr/>
        </p:nvSpPr>
        <p:spPr bwMode="auto">
          <a:xfrm>
            <a:off x="7816850" y="3028950"/>
            <a:ext cx="254000" cy="304800"/>
          </a:xfrm>
          <a:prstGeom prst="rect">
            <a:avLst/>
          </a:prstGeom>
          <a:noFill/>
          <a:ln w="9525">
            <a:noFill/>
            <a:miter lim="800000"/>
            <a:headEnd/>
            <a:tailEnd/>
          </a:ln>
        </p:spPr>
        <p:txBody>
          <a:bodyPr wrap="none" lIns="0" tIns="0" rIns="0" bIns="0">
            <a:spAutoFit/>
          </a:bodyPr>
          <a:lstStyle/>
          <a:p>
            <a:r>
              <a:rPr lang="en-US">
                <a:solidFill>
                  <a:srgbClr val="000000"/>
                </a:solidFill>
              </a:rPr>
              <a:t>56</a:t>
            </a:r>
            <a:endParaRPr lang="en-US"/>
          </a:p>
        </p:txBody>
      </p:sp>
      <p:sp>
        <p:nvSpPr>
          <p:cNvPr id="39019" name="Rectangle 107"/>
          <p:cNvSpPr>
            <a:spLocks noChangeArrowheads="1"/>
          </p:cNvSpPr>
          <p:nvPr/>
        </p:nvSpPr>
        <p:spPr bwMode="auto">
          <a:xfrm>
            <a:off x="7753350" y="3028950"/>
            <a:ext cx="63500" cy="304800"/>
          </a:xfrm>
          <a:prstGeom prst="rect">
            <a:avLst/>
          </a:prstGeom>
          <a:noFill/>
          <a:ln w="9525">
            <a:noFill/>
            <a:miter lim="800000"/>
            <a:headEnd/>
            <a:tailEnd/>
          </a:ln>
        </p:spPr>
        <p:txBody>
          <a:bodyPr wrap="none" lIns="0" tIns="0" rIns="0" bIns="0">
            <a:spAutoFit/>
          </a:bodyPr>
          <a:lstStyle/>
          <a:p>
            <a:r>
              <a:rPr lang="en-US">
                <a:solidFill>
                  <a:srgbClr val="000000"/>
                </a:solidFill>
              </a:rPr>
              <a:t>.</a:t>
            </a:r>
            <a:endParaRPr lang="en-US"/>
          </a:p>
        </p:txBody>
      </p:sp>
      <p:sp>
        <p:nvSpPr>
          <p:cNvPr id="39020" name="Rectangle 108"/>
          <p:cNvSpPr>
            <a:spLocks noChangeArrowheads="1"/>
          </p:cNvSpPr>
          <p:nvPr/>
        </p:nvSpPr>
        <p:spPr bwMode="auto">
          <a:xfrm>
            <a:off x="7499350" y="3028950"/>
            <a:ext cx="254000" cy="304800"/>
          </a:xfrm>
          <a:prstGeom prst="rect">
            <a:avLst/>
          </a:prstGeom>
          <a:noFill/>
          <a:ln w="9525">
            <a:noFill/>
            <a:miter lim="800000"/>
            <a:headEnd/>
            <a:tailEnd/>
          </a:ln>
        </p:spPr>
        <p:txBody>
          <a:bodyPr wrap="none" lIns="0" tIns="0" rIns="0" bIns="0">
            <a:spAutoFit/>
          </a:bodyPr>
          <a:lstStyle/>
          <a:p>
            <a:r>
              <a:rPr lang="en-US">
                <a:solidFill>
                  <a:srgbClr val="000000"/>
                </a:solidFill>
              </a:rPr>
              <a:t>20</a:t>
            </a:r>
            <a:endParaRPr lang="en-US"/>
          </a:p>
        </p:txBody>
      </p:sp>
      <p:sp>
        <p:nvSpPr>
          <p:cNvPr id="39021" name="Rectangle 109"/>
          <p:cNvSpPr>
            <a:spLocks noChangeArrowheads="1"/>
          </p:cNvSpPr>
          <p:nvPr/>
        </p:nvSpPr>
        <p:spPr bwMode="auto">
          <a:xfrm>
            <a:off x="7126288" y="3028950"/>
            <a:ext cx="338137" cy="304800"/>
          </a:xfrm>
          <a:prstGeom prst="rect">
            <a:avLst/>
          </a:prstGeom>
          <a:noFill/>
          <a:ln w="9525">
            <a:noFill/>
            <a:miter lim="800000"/>
            <a:headEnd/>
            <a:tailEnd/>
          </a:ln>
        </p:spPr>
        <p:txBody>
          <a:bodyPr wrap="none" lIns="0" tIns="0" rIns="0" bIns="0">
            <a:spAutoFit/>
          </a:bodyPr>
          <a:lstStyle/>
          <a:p>
            <a:r>
              <a:rPr lang="en-US">
                <a:solidFill>
                  <a:srgbClr val="000000"/>
                </a:solidFill>
              </a:rPr>
              <a:t>cos</a:t>
            </a:r>
            <a:endParaRPr lang="en-US"/>
          </a:p>
        </p:txBody>
      </p:sp>
      <p:sp>
        <p:nvSpPr>
          <p:cNvPr id="39022" name="Rectangle 110"/>
          <p:cNvSpPr>
            <a:spLocks noChangeArrowheads="1"/>
          </p:cNvSpPr>
          <p:nvPr/>
        </p:nvSpPr>
        <p:spPr bwMode="auto">
          <a:xfrm>
            <a:off x="5926138" y="3028950"/>
            <a:ext cx="254000" cy="304800"/>
          </a:xfrm>
          <a:prstGeom prst="rect">
            <a:avLst/>
          </a:prstGeom>
          <a:noFill/>
          <a:ln w="9525">
            <a:noFill/>
            <a:miter lim="800000"/>
            <a:headEnd/>
            <a:tailEnd/>
          </a:ln>
        </p:spPr>
        <p:txBody>
          <a:bodyPr wrap="none" lIns="0" tIns="0" rIns="0" bIns="0">
            <a:spAutoFit/>
          </a:bodyPr>
          <a:lstStyle/>
          <a:p>
            <a:r>
              <a:rPr lang="en-US">
                <a:solidFill>
                  <a:srgbClr val="000000"/>
                </a:solidFill>
              </a:rPr>
              <a:t>56</a:t>
            </a:r>
            <a:endParaRPr lang="en-US"/>
          </a:p>
        </p:txBody>
      </p:sp>
      <p:sp>
        <p:nvSpPr>
          <p:cNvPr id="39023" name="Rectangle 111"/>
          <p:cNvSpPr>
            <a:spLocks noChangeArrowheads="1"/>
          </p:cNvSpPr>
          <p:nvPr/>
        </p:nvSpPr>
        <p:spPr bwMode="auto">
          <a:xfrm>
            <a:off x="5862638" y="3028950"/>
            <a:ext cx="63500" cy="304800"/>
          </a:xfrm>
          <a:prstGeom prst="rect">
            <a:avLst/>
          </a:prstGeom>
          <a:noFill/>
          <a:ln w="9525">
            <a:noFill/>
            <a:miter lim="800000"/>
            <a:headEnd/>
            <a:tailEnd/>
          </a:ln>
        </p:spPr>
        <p:txBody>
          <a:bodyPr wrap="none" lIns="0" tIns="0" rIns="0" bIns="0">
            <a:spAutoFit/>
          </a:bodyPr>
          <a:lstStyle/>
          <a:p>
            <a:r>
              <a:rPr lang="en-US">
                <a:solidFill>
                  <a:srgbClr val="000000"/>
                </a:solidFill>
              </a:rPr>
              <a:t>.</a:t>
            </a:r>
            <a:endParaRPr lang="en-US"/>
          </a:p>
        </p:txBody>
      </p:sp>
      <p:sp>
        <p:nvSpPr>
          <p:cNvPr id="39024" name="Rectangle 112"/>
          <p:cNvSpPr>
            <a:spLocks noChangeArrowheads="1"/>
          </p:cNvSpPr>
          <p:nvPr/>
        </p:nvSpPr>
        <p:spPr bwMode="auto">
          <a:xfrm>
            <a:off x="5608638" y="3028950"/>
            <a:ext cx="254000" cy="304800"/>
          </a:xfrm>
          <a:prstGeom prst="rect">
            <a:avLst/>
          </a:prstGeom>
          <a:noFill/>
          <a:ln w="9525">
            <a:noFill/>
            <a:miter lim="800000"/>
            <a:headEnd/>
            <a:tailEnd/>
          </a:ln>
        </p:spPr>
        <p:txBody>
          <a:bodyPr wrap="none" lIns="0" tIns="0" rIns="0" bIns="0">
            <a:spAutoFit/>
          </a:bodyPr>
          <a:lstStyle/>
          <a:p>
            <a:r>
              <a:rPr lang="en-US">
                <a:solidFill>
                  <a:srgbClr val="000000"/>
                </a:solidFill>
              </a:rPr>
              <a:t>20</a:t>
            </a:r>
            <a:endParaRPr lang="en-US"/>
          </a:p>
        </p:txBody>
      </p:sp>
      <p:sp>
        <p:nvSpPr>
          <p:cNvPr id="39025" name="Rectangle 113"/>
          <p:cNvSpPr>
            <a:spLocks noChangeArrowheads="1"/>
          </p:cNvSpPr>
          <p:nvPr/>
        </p:nvSpPr>
        <p:spPr bwMode="auto">
          <a:xfrm>
            <a:off x="5267325" y="3028950"/>
            <a:ext cx="295275" cy="304800"/>
          </a:xfrm>
          <a:prstGeom prst="rect">
            <a:avLst/>
          </a:prstGeom>
          <a:noFill/>
          <a:ln w="9525">
            <a:noFill/>
            <a:miter lim="800000"/>
            <a:headEnd/>
            <a:tailEnd/>
          </a:ln>
        </p:spPr>
        <p:txBody>
          <a:bodyPr wrap="none" lIns="0" tIns="0" rIns="0" bIns="0">
            <a:spAutoFit/>
          </a:bodyPr>
          <a:lstStyle/>
          <a:p>
            <a:r>
              <a:rPr lang="en-US">
                <a:solidFill>
                  <a:srgbClr val="000000"/>
                </a:solidFill>
              </a:rPr>
              <a:t>sin</a:t>
            </a:r>
            <a:endParaRPr lang="en-US"/>
          </a:p>
        </p:txBody>
      </p:sp>
      <p:sp>
        <p:nvSpPr>
          <p:cNvPr id="39026" name="Rectangle 114"/>
          <p:cNvSpPr>
            <a:spLocks noChangeArrowheads="1"/>
          </p:cNvSpPr>
          <p:nvPr/>
        </p:nvSpPr>
        <p:spPr bwMode="auto">
          <a:xfrm>
            <a:off x="6951663" y="2616200"/>
            <a:ext cx="184150" cy="304800"/>
          </a:xfrm>
          <a:prstGeom prst="rect">
            <a:avLst/>
          </a:prstGeom>
          <a:noFill/>
          <a:ln w="9525">
            <a:noFill/>
            <a:miter lim="800000"/>
            <a:headEnd/>
            <a:tailEnd/>
          </a:ln>
        </p:spPr>
        <p:txBody>
          <a:bodyPr wrap="none" lIns="0" tIns="0" rIns="0" bIns="0">
            <a:spAutoFit/>
          </a:bodyPr>
          <a:lstStyle/>
          <a:p>
            <a:r>
              <a:rPr lang="en-US">
                <a:solidFill>
                  <a:srgbClr val="000000"/>
                </a:solidFill>
              </a:rPr>
              <a:t>N</a:t>
            </a:r>
            <a:endParaRPr lang="en-US"/>
          </a:p>
        </p:txBody>
      </p:sp>
      <p:sp>
        <p:nvSpPr>
          <p:cNvPr id="39027" name="Rectangle 115"/>
          <p:cNvSpPr>
            <a:spLocks noChangeArrowheads="1"/>
          </p:cNvSpPr>
          <p:nvPr/>
        </p:nvSpPr>
        <p:spPr bwMode="auto">
          <a:xfrm>
            <a:off x="6896100" y="2616200"/>
            <a:ext cx="63500" cy="304800"/>
          </a:xfrm>
          <a:prstGeom prst="rect">
            <a:avLst/>
          </a:prstGeom>
          <a:noFill/>
          <a:ln w="9525">
            <a:noFill/>
            <a:miter lim="800000"/>
            <a:headEnd/>
            <a:tailEnd/>
          </a:ln>
        </p:spPr>
        <p:txBody>
          <a:bodyPr wrap="none" lIns="0" tIns="0" rIns="0" bIns="0">
            <a:spAutoFit/>
          </a:bodyPr>
          <a:lstStyle/>
          <a:p>
            <a:r>
              <a:rPr lang="en-US">
                <a:solidFill>
                  <a:srgbClr val="000000"/>
                </a:solidFill>
              </a:rPr>
              <a:t> </a:t>
            </a:r>
            <a:endParaRPr lang="en-US"/>
          </a:p>
        </p:txBody>
      </p:sp>
      <p:sp>
        <p:nvSpPr>
          <p:cNvPr id="39028" name="Rectangle 116"/>
          <p:cNvSpPr>
            <a:spLocks noChangeArrowheads="1"/>
          </p:cNvSpPr>
          <p:nvPr/>
        </p:nvSpPr>
        <p:spPr bwMode="auto">
          <a:xfrm>
            <a:off x="6654800" y="2616200"/>
            <a:ext cx="254000" cy="304800"/>
          </a:xfrm>
          <a:prstGeom prst="rect">
            <a:avLst/>
          </a:prstGeom>
          <a:noFill/>
          <a:ln w="9525">
            <a:noFill/>
            <a:miter lim="800000"/>
            <a:headEnd/>
            <a:tailEnd/>
          </a:ln>
        </p:spPr>
        <p:txBody>
          <a:bodyPr wrap="none" lIns="0" tIns="0" rIns="0" bIns="0">
            <a:spAutoFit/>
          </a:bodyPr>
          <a:lstStyle/>
          <a:p>
            <a:r>
              <a:rPr lang="en-US">
                <a:solidFill>
                  <a:srgbClr val="000000"/>
                </a:solidFill>
              </a:rPr>
              <a:t>84</a:t>
            </a:r>
            <a:endParaRPr lang="en-US"/>
          </a:p>
        </p:txBody>
      </p:sp>
      <p:sp>
        <p:nvSpPr>
          <p:cNvPr id="39029" name="Rectangle 117"/>
          <p:cNvSpPr>
            <a:spLocks noChangeArrowheads="1"/>
          </p:cNvSpPr>
          <p:nvPr/>
        </p:nvSpPr>
        <p:spPr bwMode="auto">
          <a:xfrm>
            <a:off x="6591300" y="2616200"/>
            <a:ext cx="63500" cy="304800"/>
          </a:xfrm>
          <a:prstGeom prst="rect">
            <a:avLst/>
          </a:prstGeom>
          <a:noFill/>
          <a:ln w="9525">
            <a:noFill/>
            <a:miter lim="800000"/>
            <a:headEnd/>
            <a:tailEnd/>
          </a:ln>
        </p:spPr>
        <p:txBody>
          <a:bodyPr wrap="none" lIns="0" tIns="0" rIns="0" bIns="0">
            <a:spAutoFit/>
          </a:bodyPr>
          <a:lstStyle/>
          <a:p>
            <a:r>
              <a:rPr lang="en-US">
                <a:solidFill>
                  <a:srgbClr val="000000"/>
                </a:solidFill>
              </a:rPr>
              <a:t>.</a:t>
            </a:r>
            <a:endParaRPr lang="en-US"/>
          </a:p>
        </p:txBody>
      </p:sp>
      <p:sp>
        <p:nvSpPr>
          <p:cNvPr id="39030" name="Rectangle 118"/>
          <p:cNvSpPr>
            <a:spLocks noChangeArrowheads="1"/>
          </p:cNvSpPr>
          <p:nvPr/>
        </p:nvSpPr>
        <p:spPr bwMode="auto">
          <a:xfrm>
            <a:off x="6337300" y="2616200"/>
            <a:ext cx="254000" cy="304800"/>
          </a:xfrm>
          <a:prstGeom prst="rect">
            <a:avLst/>
          </a:prstGeom>
          <a:noFill/>
          <a:ln w="9525">
            <a:noFill/>
            <a:miter lim="800000"/>
            <a:headEnd/>
            <a:tailEnd/>
          </a:ln>
        </p:spPr>
        <p:txBody>
          <a:bodyPr wrap="none" lIns="0" tIns="0" rIns="0" bIns="0">
            <a:spAutoFit/>
          </a:bodyPr>
          <a:lstStyle/>
          <a:p>
            <a:r>
              <a:rPr lang="en-US">
                <a:solidFill>
                  <a:srgbClr val="000000"/>
                </a:solidFill>
              </a:rPr>
              <a:t>19</a:t>
            </a:r>
            <a:endParaRPr lang="en-US"/>
          </a:p>
        </p:txBody>
      </p:sp>
      <p:sp>
        <p:nvSpPr>
          <p:cNvPr id="39031" name="Rectangle 119"/>
          <p:cNvSpPr>
            <a:spLocks noChangeArrowheads="1"/>
          </p:cNvSpPr>
          <p:nvPr/>
        </p:nvSpPr>
        <p:spPr bwMode="auto">
          <a:xfrm>
            <a:off x="5629275" y="2616200"/>
            <a:ext cx="184150" cy="304800"/>
          </a:xfrm>
          <a:prstGeom prst="rect">
            <a:avLst/>
          </a:prstGeom>
          <a:noFill/>
          <a:ln w="9525">
            <a:noFill/>
            <a:miter lim="800000"/>
            <a:headEnd/>
            <a:tailEnd/>
          </a:ln>
        </p:spPr>
        <p:txBody>
          <a:bodyPr wrap="none" lIns="0" tIns="0" rIns="0" bIns="0">
            <a:spAutoFit/>
          </a:bodyPr>
          <a:lstStyle/>
          <a:p>
            <a:r>
              <a:rPr lang="en-US">
                <a:solidFill>
                  <a:srgbClr val="000000"/>
                </a:solidFill>
              </a:rPr>
              <a:t>N</a:t>
            </a:r>
            <a:endParaRPr lang="en-US"/>
          </a:p>
        </p:txBody>
      </p:sp>
      <p:sp>
        <p:nvSpPr>
          <p:cNvPr id="39032" name="Rectangle 120"/>
          <p:cNvSpPr>
            <a:spLocks noChangeArrowheads="1"/>
          </p:cNvSpPr>
          <p:nvPr/>
        </p:nvSpPr>
        <p:spPr bwMode="auto">
          <a:xfrm>
            <a:off x="5573713" y="2616200"/>
            <a:ext cx="63500" cy="304800"/>
          </a:xfrm>
          <a:prstGeom prst="rect">
            <a:avLst/>
          </a:prstGeom>
          <a:noFill/>
          <a:ln w="9525">
            <a:noFill/>
            <a:miter lim="800000"/>
            <a:headEnd/>
            <a:tailEnd/>
          </a:ln>
        </p:spPr>
        <p:txBody>
          <a:bodyPr wrap="none" lIns="0" tIns="0" rIns="0" bIns="0">
            <a:spAutoFit/>
          </a:bodyPr>
          <a:lstStyle/>
          <a:p>
            <a:r>
              <a:rPr lang="en-US">
                <a:solidFill>
                  <a:srgbClr val="000000"/>
                </a:solidFill>
              </a:rPr>
              <a:t> </a:t>
            </a:r>
            <a:endParaRPr lang="en-US"/>
          </a:p>
        </p:txBody>
      </p:sp>
      <p:sp>
        <p:nvSpPr>
          <p:cNvPr id="39033" name="Rectangle 121"/>
          <p:cNvSpPr>
            <a:spLocks noChangeArrowheads="1"/>
          </p:cNvSpPr>
          <p:nvPr/>
        </p:nvSpPr>
        <p:spPr bwMode="auto">
          <a:xfrm>
            <a:off x="5340350" y="2616200"/>
            <a:ext cx="254000" cy="304800"/>
          </a:xfrm>
          <a:prstGeom prst="rect">
            <a:avLst/>
          </a:prstGeom>
          <a:noFill/>
          <a:ln w="9525">
            <a:noFill/>
            <a:miter lim="800000"/>
            <a:headEnd/>
            <a:tailEnd/>
          </a:ln>
        </p:spPr>
        <p:txBody>
          <a:bodyPr wrap="none" lIns="0" tIns="0" rIns="0" bIns="0">
            <a:spAutoFit/>
          </a:bodyPr>
          <a:lstStyle/>
          <a:p>
            <a:r>
              <a:rPr lang="en-US">
                <a:solidFill>
                  <a:srgbClr val="000000"/>
                </a:solidFill>
              </a:rPr>
              <a:t>73</a:t>
            </a:r>
            <a:endParaRPr lang="en-US"/>
          </a:p>
        </p:txBody>
      </p:sp>
      <p:sp>
        <p:nvSpPr>
          <p:cNvPr id="39034" name="Rectangle 122"/>
          <p:cNvSpPr>
            <a:spLocks noChangeArrowheads="1"/>
          </p:cNvSpPr>
          <p:nvPr/>
        </p:nvSpPr>
        <p:spPr bwMode="auto">
          <a:xfrm>
            <a:off x="5276850" y="2616200"/>
            <a:ext cx="63500" cy="304800"/>
          </a:xfrm>
          <a:prstGeom prst="rect">
            <a:avLst/>
          </a:prstGeom>
          <a:noFill/>
          <a:ln w="9525">
            <a:noFill/>
            <a:miter lim="800000"/>
            <a:headEnd/>
            <a:tailEnd/>
          </a:ln>
        </p:spPr>
        <p:txBody>
          <a:bodyPr wrap="none" lIns="0" tIns="0" rIns="0" bIns="0">
            <a:spAutoFit/>
          </a:bodyPr>
          <a:lstStyle/>
          <a:p>
            <a:r>
              <a:rPr lang="en-US">
                <a:solidFill>
                  <a:srgbClr val="000000"/>
                </a:solidFill>
              </a:rPr>
              <a:t>.</a:t>
            </a:r>
            <a:endParaRPr lang="en-US"/>
          </a:p>
        </p:txBody>
      </p:sp>
      <p:sp>
        <p:nvSpPr>
          <p:cNvPr id="39035" name="Rectangle 123"/>
          <p:cNvSpPr>
            <a:spLocks noChangeArrowheads="1"/>
          </p:cNvSpPr>
          <p:nvPr/>
        </p:nvSpPr>
        <p:spPr bwMode="auto">
          <a:xfrm>
            <a:off x="5022850" y="2616200"/>
            <a:ext cx="254000" cy="304800"/>
          </a:xfrm>
          <a:prstGeom prst="rect">
            <a:avLst/>
          </a:prstGeom>
          <a:noFill/>
          <a:ln w="9525">
            <a:noFill/>
            <a:miter lim="800000"/>
            <a:headEnd/>
            <a:tailEnd/>
          </a:ln>
        </p:spPr>
        <p:txBody>
          <a:bodyPr wrap="none" lIns="0" tIns="0" rIns="0" bIns="0">
            <a:spAutoFit/>
          </a:bodyPr>
          <a:lstStyle/>
          <a:p>
            <a:r>
              <a:rPr lang="en-US">
                <a:solidFill>
                  <a:srgbClr val="000000"/>
                </a:solidFill>
              </a:rPr>
              <a:t>34</a:t>
            </a:r>
            <a:endParaRPr lang="en-US"/>
          </a:p>
        </p:txBody>
      </p:sp>
      <p:sp>
        <p:nvSpPr>
          <p:cNvPr id="39036" name="Rectangle 124"/>
          <p:cNvSpPr>
            <a:spLocks noChangeArrowheads="1"/>
          </p:cNvSpPr>
          <p:nvPr/>
        </p:nvSpPr>
        <p:spPr bwMode="auto">
          <a:xfrm>
            <a:off x="8412163" y="2212975"/>
            <a:ext cx="254000" cy="304800"/>
          </a:xfrm>
          <a:prstGeom prst="rect">
            <a:avLst/>
          </a:prstGeom>
          <a:noFill/>
          <a:ln w="9525">
            <a:noFill/>
            <a:miter lim="800000"/>
            <a:headEnd/>
            <a:tailEnd/>
          </a:ln>
        </p:spPr>
        <p:txBody>
          <a:bodyPr wrap="none" lIns="0" tIns="0" rIns="0" bIns="0">
            <a:spAutoFit/>
          </a:bodyPr>
          <a:lstStyle/>
          <a:p>
            <a:r>
              <a:rPr lang="en-US">
                <a:solidFill>
                  <a:srgbClr val="000000"/>
                </a:solidFill>
              </a:rPr>
              <a:t>26</a:t>
            </a:r>
            <a:endParaRPr lang="en-US"/>
          </a:p>
        </p:txBody>
      </p:sp>
      <p:sp>
        <p:nvSpPr>
          <p:cNvPr id="39037" name="Rectangle 125"/>
          <p:cNvSpPr>
            <a:spLocks noChangeArrowheads="1"/>
          </p:cNvSpPr>
          <p:nvPr/>
        </p:nvSpPr>
        <p:spPr bwMode="auto">
          <a:xfrm>
            <a:off x="8348663" y="2212975"/>
            <a:ext cx="63500" cy="304800"/>
          </a:xfrm>
          <a:prstGeom prst="rect">
            <a:avLst/>
          </a:prstGeom>
          <a:noFill/>
          <a:ln w="9525">
            <a:noFill/>
            <a:miter lim="800000"/>
            <a:headEnd/>
            <a:tailEnd/>
          </a:ln>
        </p:spPr>
        <p:txBody>
          <a:bodyPr wrap="none" lIns="0" tIns="0" rIns="0" bIns="0">
            <a:spAutoFit/>
          </a:bodyPr>
          <a:lstStyle/>
          <a:p>
            <a:r>
              <a:rPr lang="en-US">
                <a:solidFill>
                  <a:srgbClr val="000000"/>
                </a:solidFill>
              </a:rPr>
              <a:t>.</a:t>
            </a:r>
            <a:endParaRPr lang="en-US"/>
          </a:p>
        </p:txBody>
      </p:sp>
      <p:sp>
        <p:nvSpPr>
          <p:cNvPr id="39038" name="Rectangle 126"/>
          <p:cNvSpPr>
            <a:spLocks noChangeArrowheads="1"/>
          </p:cNvSpPr>
          <p:nvPr/>
        </p:nvSpPr>
        <p:spPr bwMode="auto">
          <a:xfrm>
            <a:off x="8094663" y="2212975"/>
            <a:ext cx="254000" cy="304800"/>
          </a:xfrm>
          <a:prstGeom prst="rect">
            <a:avLst/>
          </a:prstGeom>
          <a:noFill/>
          <a:ln w="9525">
            <a:noFill/>
            <a:miter lim="800000"/>
            <a:headEnd/>
            <a:tailEnd/>
          </a:ln>
        </p:spPr>
        <p:txBody>
          <a:bodyPr wrap="none" lIns="0" tIns="0" rIns="0" bIns="0">
            <a:spAutoFit/>
          </a:bodyPr>
          <a:lstStyle/>
          <a:p>
            <a:r>
              <a:rPr lang="en-US">
                <a:solidFill>
                  <a:srgbClr val="000000"/>
                </a:solidFill>
              </a:rPr>
              <a:t>60</a:t>
            </a:r>
            <a:endParaRPr lang="en-US"/>
          </a:p>
        </p:txBody>
      </p:sp>
      <p:sp>
        <p:nvSpPr>
          <p:cNvPr id="39039" name="Rectangle 127"/>
          <p:cNvSpPr>
            <a:spLocks noChangeArrowheads="1"/>
          </p:cNvSpPr>
          <p:nvPr/>
        </p:nvSpPr>
        <p:spPr bwMode="auto">
          <a:xfrm>
            <a:off x="7724775" y="2212975"/>
            <a:ext cx="338138" cy="304800"/>
          </a:xfrm>
          <a:prstGeom prst="rect">
            <a:avLst/>
          </a:prstGeom>
          <a:noFill/>
          <a:ln w="9525">
            <a:noFill/>
            <a:miter lim="800000"/>
            <a:headEnd/>
            <a:tailEnd/>
          </a:ln>
        </p:spPr>
        <p:txBody>
          <a:bodyPr wrap="none" lIns="0" tIns="0" rIns="0" bIns="0">
            <a:spAutoFit/>
          </a:bodyPr>
          <a:lstStyle/>
          <a:p>
            <a:r>
              <a:rPr lang="en-US">
                <a:solidFill>
                  <a:srgbClr val="000000"/>
                </a:solidFill>
              </a:rPr>
              <a:t>cos</a:t>
            </a:r>
            <a:endParaRPr lang="en-US"/>
          </a:p>
        </p:txBody>
      </p:sp>
      <p:sp>
        <p:nvSpPr>
          <p:cNvPr id="39040" name="Rectangle 128"/>
          <p:cNvSpPr>
            <a:spLocks noChangeArrowheads="1"/>
          </p:cNvSpPr>
          <p:nvPr/>
        </p:nvSpPr>
        <p:spPr bwMode="auto">
          <a:xfrm>
            <a:off x="7421563" y="2212975"/>
            <a:ext cx="184150" cy="304800"/>
          </a:xfrm>
          <a:prstGeom prst="rect">
            <a:avLst/>
          </a:prstGeom>
          <a:noFill/>
          <a:ln w="9525">
            <a:noFill/>
            <a:miter lim="800000"/>
            <a:headEnd/>
            <a:tailEnd/>
          </a:ln>
        </p:spPr>
        <p:txBody>
          <a:bodyPr wrap="none" lIns="0" tIns="0" rIns="0" bIns="0">
            <a:spAutoFit/>
          </a:bodyPr>
          <a:lstStyle/>
          <a:p>
            <a:r>
              <a:rPr lang="en-US">
                <a:solidFill>
                  <a:srgbClr val="000000"/>
                </a:solidFill>
              </a:rPr>
              <a:t>N</a:t>
            </a:r>
            <a:endParaRPr lang="en-US"/>
          </a:p>
        </p:txBody>
      </p:sp>
      <p:sp>
        <p:nvSpPr>
          <p:cNvPr id="39041" name="Rectangle 129"/>
          <p:cNvSpPr>
            <a:spLocks noChangeArrowheads="1"/>
          </p:cNvSpPr>
          <p:nvPr/>
        </p:nvSpPr>
        <p:spPr bwMode="auto">
          <a:xfrm>
            <a:off x="7366000" y="2212975"/>
            <a:ext cx="63500" cy="304800"/>
          </a:xfrm>
          <a:prstGeom prst="rect">
            <a:avLst/>
          </a:prstGeom>
          <a:noFill/>
          <a:ln w="9525">
            <a:noFill/>
            <a:miter lim="800000"/>
            <a:headEnd/>
            <a:tailEnd/>
          </a:ln>
        </p:spPr>
        <p:txBody>
          <a:bodyPr wrap="none" lIns="0" tIns="0" rIns="0" bIns="0">
            <a:spAutoFit/>
          </a:bodyPr>
          <a:lstStyle/>
          <a:p>
            <a:r>
              <a:rPr lang="en-US">
                <a:solidFill>
                  <a:srgbClr val="000000"/>
                </a:solidFill>
              </a:rPr>
              <a:t> </a:t>
            </a:r>
            <a:endParaRPr lang="en-US"/>
          </a:p>
        </p:txBody>
      </p:sp>
      <p:sp>
        <p:nvSpPr>
          <p:cNvPr id="39042" name="Rectangle 130"/>
          <p:cNvSpPr>
            <a:spLocks noChangeArrowheads="1"/>
          </p:cNvSpPr>
          <p:nvPr/>
        </p:nvSpPr>
        <p:spPr bwMode="auto">
          <a:xfrm>
            <a:off x="7123113" y="2212975"/>
            <a:ext cx="254000" cy="304800"/>
          </a:xfrm>
          <a:prstGeom prst="rect">
            <a:avLst/>
          </a:prstGeom>
          <a:noFill/>
          <a:ln w="9525">
            <a:noFill/>
            <a:miter lim="800000"/>
            <a:headEnd/>
            <a:tailEnd/>
          </a:ln>
        </p:spPr>
        <p:txBody>
          <a:bodyPr wrap="none" lIns="0" tIns="0" rIns="0" bIns="0">
            <a:spAutoFit/>
          </a:bodyPr>
          <a:lstStyle/>
          <a:p>
            <a:r>
              <a:rPr lang="en-US">
                <a:solidFill>
                  <a:srgbClr val="000000"/>
                </a:solidFill>
              </a:rPr>
              <a:t>40</a:t>
            </a:r>
            <a:endParaRPr lang="en-US"/>
          </a:p>
        </p:txBody>
      </p:sp>
      <p:sp>
        <p:nvSpPr>
          <p:cNvPr id="39043" name="Rectangle 131"/>
          <p:cNvSpPr>
            <a:spLocks noChangeArrowheads="1"/>
          </p:cNvSpPr>
          <p:nvPr/>
        </p:nvSpPr>
        <p:spPr bwMode="auto">
          <a:xfrm>
            <a:off x="6283325" y="2212975"/>
            <a:ext cx="254000" cy="304800"/>
          </a:xfrm>
          <a:prstGeom prst="rect">
            <a:avLst/>
          </a:prstGeom>
          <a:noFill/>
          <a:ln w="9525">
            <a:noFill/>
            <a:miter lim="800000"/>
            <a:headEnd/>
            <a:tailEnd/>
          </a:ln>
        </p:spPr>
        <p:txBody>
          <a:bodyPr wrap="none" lIns="0" tIns="0" rIns="0" bIns="0">
            <a:spAutoFit/>
          </a:bodyPr>
          <a:lstStyle/>
          <a:p>
            <a:r>
              <a:rPr lang="en-US">
                <a:solidFill>
                  <a:srgbClr val="000000"/>
                </a:solidFill>
              </a:rPr>
              <a:t>26</a:t>
            </a:r>
            <a:endParaRPr lang="en-US"/>
          </a:p>
        </p:txBody>
      </p:sp>
      <p:sp>
        <p:nvSpPr>
          <p:cNvPr id="39044" name="Rectangle 132"/>
          <p:cNvSpPr>
            <a:spLocks noChangeArrowheads="1"/>
          </p:cNvSpPr>
          <p:nvPr/>
        </p:nvSpPr>
        <p:spPr bwMode="auto">
          <a:xfrm>
            <a:off x="6219825" y="2212975"/>
            <a:ext cx="63500" cy="304800"/>
          </a:xfrm>
          <a:prstGeom prst="rect">
            <a:avLst/>
          </a:prstGeom>
          <a:noFill/>
          <a:ln w="9525">
            <a:noFill/>
            <a:miter lim="800000"/>
            <a:headEnd/>
            <a:tailEnd/>
          </a:ln>
        </p:spPr>
        <p:txBody>
          <a:bodyPr wrap="none" lIns="0" tIns="0" rIns="0" bIns="0">
            <a:spAutoFit/>
          </a:bodyPr>
          <a:lstStyle/>
          <a:p>
            <a:r>
              <a:rPr lang="en-US">
                <a:solidFill>
                  <a:srgbClr val="000000"/>
                </a:solidFill>
              </a:rPr>
              <a:t>.</a:t>
            </a:r>
            <a:endParaRPr lang="en-US"/>
          </a:p>
        </p:txBody>
      </p:sp>
      <p:sp>
        <p:nvSpPr>
          <p:cNvPr id="39045" name="Rectangle 133"/>
          <p:cNvSpPr>
            <a:spLocks noChangeArrowheads="1"/>
          </p:cNvSpPr>
          <p:nvPr/>
        </p:nvSpPr>
        <p:spPr bwMode="auto">
          <a:xfrm>
            <a:off x="5965825" y="2212975"/>
            <a:ext cx="254000" cy="304800"/>
          </a:xfrm>
          <a:prstGeom prst="rect">
            <a:avLst/>
          </a:prstGeom>
          <a:noFill/>
          <a:ln w="9525">
            <a:noFill/>
            <a:miter lim="800000"/>
            <a:headEnd/>
            <a:tailEnd/>
          </a:ln>
        </p:spPr>
        <p:txBody>
          <a:bodyPr wrap="none" lIns="0" tIns="0" rIns="0" bIns="0">
            <a:spAutoFit/>
          </a:bodyPr>
          <a:lstStyle/>
          <a:p>
            <a:r>
              <a:rPr lang="en-US">
                <a:solidFill>
                  <a:srgbClr val="000000"/>
                </a:solidFill>
              </a:rPr>
              <a:t>60</a:t>
            </a:r>
            <a:endParaRPr lang="en-US"/>
          </a:p>
        </p:txBody>
      </p:sp>
      <p:sp>
        <p:nvSpPr>
          <p:cNvPr id="39046" name="Rectangle 134"/>
          <p:cNvSpPr>
            <a:spLocks noChangeArrowheads="1"/>
          </p:cNvSpPr>
          <p:nvPr/>
        </p:nvSpPr>
        <p:spPr bwMode="auto">
          <a:xfrm>
            <a:off x="5627688" y="2212975"/>
            <a:ext cx="295275" cy="304800"/>
          </a:xfrm>
          <a:prstGeom prst="rect">
            <a:avLst/>
          </a:prstGeom>
          <a:noFill/>
          <a:ln w="9525">
            <a:noFill/>
            <a:miter lim="800000"/>
            <a:headEnd/>
            <a:tailEnd/>
          </a:ln>
        </p:spPr>
        <p:txBody>
          <a:bodyPr wrap="none" lIns="0" tIns="0" rIns="0" bIns="0">
            <a:spAutoFit/>
          </a:bodyPr>
          <a:lstStyle/>
          <a:p>
            <a:r>
              <a:rPr lang="en-US">
                <a:solidFill>
                  <a:srgbClr val="000000"/>
                </a:solidFill>
              </a:rPr>
              <a:t>sin</a:t>
            </a:r>
            <a:endParaRPr lang="en-US"/>
          </a:p>
        </p:txBody>
      </p:sp>
      <p:sp>
        <p:nvSpPr>
          <p:cNvPr id="39047" name="Rectangle 135"/>
          <p:cNvSpPr>
            <a:spLocks noChangeArrowheads="1"/>
          </p:cNvSpPr>
          <p:nvPr/>
        </p:nvSpPr>
        <p:spPr bwMode="auto">
          <a:xfrm>
            <a:off x="5327650" y="2212975"/>
            <a:ext cx="184150" cy="304800"/>
          </a:xfrm>
          <a:prstGeom prst="rect">
            <a:avLst/>
          </a:prstGeom>
          <a:noFill/>
          <a:ln w="9525">
            <a:noFill/>
            <a:miter lim="800000"/>
            <a:headEnd/>
            <a:tailEnd/>
          </a:ln>
        </p:spPr>
        <p:txBody>
          <a:bodyPr wrap="none" lIns="0" tIns="0" rIns="0" bIns="0">
            <a:spAutoFit/>
          </a:bodyPr>
          <a:lstStyle/>
          <a:p>
            <a:r>
              <a:rPr lang="en-US">
                <a:solidFill>
                  <a:srgbClr val="000000"/>
                </a:solidFill>
              </a:rPr>
              <a:t>N</a:t>
            </a:r>
            <a:endParaRPr lang="en-US"/>
          </a:p>
        </p:txBody>
      </p:sp>
      <p:sp>
        <p:nvSpPr>
          <p:cNvPr id="39048" name="Rectangle 136"/>
          <p:cNvSpPr>
            <a:spLocks noChangeArrowheads="1"/>
          </p:cNvSpPr>
          <p:nvPr/>
        </p:nvSpPr>
        <p:spPr bwMode="auto">
          <a:xfrm>
            <a:off x="5272088" y="2212975"/>
            <a:ext cx="63500" cy="304800"/>
          </a:xfrm>
          <a:prstGeom prst="rect">
            <a:avLst/>
          </a:prstGeom>
          <a:noFill/>
          <a:ln w="9525">
            <a:noFill/>
            <a:miter lim="800000"/>
            <a:headEnd/>
            <a:tailEnd/>
          </a:ln>
        </p:spPr>
        <p:txBody>
          <a:bodyPr wrap="none" lIns="0" tIns="0" rIns="0" bIns="0">
            <a:spAutoFit/>
          </a:bodyPr>
          <a:lstStyle/>
          <a:p>
            <a:r>
              <a:rPr lang="en-US">
                <a:solidFill>
                  <a:srgbClr val="000000"/>
                </a:solidFill>
              </a:rPr>
              <a:t> </a:t>
            </a:r>
            <a:endParaRPr lang="en-US"/>
          </a:p>
        </p:txBody>
      </p:sp>
      <p:sp>
        <p:nvSpPr>
          <p:cNvPr id="39049" name="Rectangle 137"/>
          <p:cNvSpPr>
            <a:spLocks noChangeArrowheads="1"/>
          </p:cNvSpPr>
          <p:nvPr/>
        </p:nvSpPr>
        <p:spPr bwMode="auto">
          <a:xfrm>
            <a:off x="5030788" y="2212975"/>
            <a:ext cx="254000" cy="304800"/>
          </a:xfrm>
          <a:prstGeom prst="rect">
            <a:avLst/>
          </a:prstGeom>
          <a:noFill/>
          <a:ln w="9525">
            <a:noFill/>
            <a:miter lim="800000"/>
            <a:headEnd/>
            <a:tailEnd/>
          </a:ln>
        </p:spPr>
        <p:txBody>
          <a:bodyPr wrap="none" lIns="0" tIns="0" rIns="0" bIns="0">
            <a:spAutoFit/>
          </a:bodyPr>
          <a:lstStyle/>
          <a:p>
            <a:r>
              <a:rPr lang="en-US" dirty="0">
                <a:solidFill>
                  <a:srgbClr val="000000"/>
                </a:solidFill>
              </a:rPr>
              <a:t>40</a:t>
            </a:r>
            <a:endParaRPr lang="en-US" dirty="0"/>
          </a:p>
        </p:txBody>
      </p:sp>
      <p:sp>
        <p:nvSpPr>
          <p:cNvPr id="39050" name="Rectangle 138"/>
          <p:cNvSpPr>
            <a:spLocks noChangeArrowheads="1"/>
          </p:cNvSpPr>
          <p:nvPr/>
        </p:nvSpPr>
        <p:spPr bwMode="auto">
          <a:xfrm>
            <a:off x="7159625" y="5842000"/>
            <a:ext cx="139700" cy="304800"/>
          </a:xfrm>
          <a:prstGeom prst="rect">
            <a:avLst/>
          </a:prstGeom>
          <a:noFill/>
          <a:ln w="9525">
            <a:noFill/>
            <a:miter lim="800000"/>
            <a:headEnd/>
            <a:tailEnd/>
          </a:ln>
        </p:spPr>
        <p:txBody>
          <a:bodyPr wrap="none" lIns="0" tIns="0" rIns="0" bIns="0">
            <a:spAutoFit/>
          </a:bodyPr>
          <a:lstStyle/>
          <a:p>
            <a:r>
              <a:rPr lang="en-US">
                <a:solidFill>
                  <a:srgbClr val="000000"/>
                </a:solidFill>
                <a:latin typeface="Symbol" pitchFamily="18" charset="2"/>
              </a:rPr>
              <a:t>-</a:t>
            </a:r>
            <a:endParaRPr lang="en-US"/>
          </a:p>
        </p:txBody>
      </p:sp>
      <p:sp>
        <p:nvSpPr>
          <p:cNvPr id="39051" name="Rectangle 139"/>
          <p:cNvSpPr>
            <a:spLocks noChangeArrowheads="1"/>
          </p:cNvSpPr>
          <p:nvPr/>
        </p:nvSpPr>
        <p:spPr bwMode="auto">
          <a:xfrm>
            <a:off x="5773738" y="5842000"/>
            <a:ext cx="139700" cy="304800"/>
          </a:xfrm>
          <a:prstGeom prst="rect">
            <a:avLst/>
          </a:prstGeom>
          <a:noFill/>
          <a:ln w="9525">
            <a:noFill/>
            <a:miter lim="800000"/>
            <a:headEnd/>
            <a:tailEnd/>
          </a:ln>
        </p:spPr>
        <p:txBody>
          <a:bodyPr wrap="none" lIns="0" tIns="0" rIns="0" bIns="0">
            <a:spAutoFit/>
          </a:bodyPr>
          <a:lstStyle/>
          <a:p>
            <a:r>
              <a:rPr lang="en-US">
                <a:solidFill>
                  <a:srgbClr val="000000"/>
                </a:solidFill>
                <a:latin typeface="Symbol" pitchFamily="18" charset="2"/>
              </a:rPr>
              <a:t>+</a:t>
            </a:r>
            <a:endParaRPr lang="en-US"/>
          </a:p>
        </p:txBody>
      </p:sp>
      <p:sp>
        <p:nvSpPr>
          <p:cNvPr id="39052" name="Rectangle 140"/>
          <p:cNvSpPr>
            <a:spLocks noChangeArrowheads="1"/>
          </p:cNvSpPr>
          <p:nvPr/>
        </p:nvSpPr>
        <p:spPr bwMode="auto">
          <a:xfrm>
            <a:off x="4922838" y="5842000"/>
            <a:ext cx="139700" cy="304800"/>
          </a:xfrm>
          <a:prstGeom prst="rect">
            <a:avLst/>
          </a:prstGeom>
          <a:noFill/>
          <a:ln w="9525">
            <a:noFill/>
            <a:miter lim="800000"/>
            <a:headEnd/>
            <a:tailEnd/>
          </a:ln>
        </p:spPr>
        <p:txBody>
          <a:bodyPr wrap="none" lIns="0" tIns="0" rIns="0" bIns="0">
            <a:spAutoFit/>
          </a:bodyPr>
          <a:lstStyle/>
          <a:p>
            <a:r>
              <a:rPr lang="en-US">
                <a:solidFill>
                  <a:srgbClr val="000000"/>
                </a:solidFill>
                <a:latin typeface="Symbol" pitchFamily="18" charset="2"/>
              </a:rPr>
              <a:t>+</a:t>
            </a:r>
            <a:endParaRPr lang="en-US"/>
          </a:p>
        </p:txBody>
      </p:sp>
      <p:sp>
        <p:nvSpPr>
          <p:cNvPr id="39053" name="Rectangle 141"/>
          <p:cNvSpPr>
            <a:spLocks noChangeArrowheads="1"/>
          </p:cNvSpPr>
          <p:nvPr/>
        </p:nvSpPr>
        <p:spPr bwMode="auto">
          <a:xfrm>
            <a:off x="7058025" y="5435600"/>
            <a:ext cx="139700" cy="304800"/>
          </a:xfrm>
          <a:prstGeom prst="rect">
            <a:avLst/>
          </a:prstGeom>
          <a:noFill/>
          <a:ln w="9525">
            <a:noFill/>
            <a:miter lim="800000"/>
            <a:headEnd/>
            <a:tailEnd/>
          </a:ln>
        </p:spPr>
        <p:txBody>
          <a:bodyPr wrap="none" lIns="0" tIns="0" rIns="0" bIns="0">
            <a:spAutoFit/>
          </a:bodyPr>
          <a:lstStyle/>
          <a:p>
            <a:r>
              <a:rPr lang="en-US">
                <a:solidFill>
                  <a:srgbClr val="000000"/>
                </a:solidFill>
                <a:latin typeface="Symbol" pitchFamily="18" charset="2"/>
              </a:rPr>
              <a:t>+</a:t>
            </a:r>
            <a:endParaRPr lang="en-US"/>
          </a:p>
        </p:txBody>
      </p:sp>
      <p:sp>
        <p:nvSpPr>
          <p:cNvPr id="39054" name="Rectangle 142"/>
          <p:cNvSpPr>
            <a:spLocks noChangeArrowheads="1"/>
          </p:cNvSpPr>
          <p:nvPr/>
        </p:nvSpPr>
        <p:spPr bwMode="auto">
          <a:xfrm>
            <a:off x="5664200" y="5435600"/>
            <a:ext cx="139700" cy="304800"/>
          </a:xfrm>
          <a:prstGeom prst="rect">
            <a:avLst/>
          </a:prstGeom>
          <a:noFill/>
          <a:ln w="9525">
            <a:noFill/>
            <a:miter lim="800000"/>
            <a:headEnd/>
            <a:tailEnd/>
          </a:ln>
        </p:spPr>
        <p:txBody>
          <a:bodyPr wrap="none" lIns="0" tIns="0" rIns="0" bIns="0">
            <a:spAutoFit/>
          </a:bodyPr>
          <a:lstStyle/>
          <a:p>
            <a:r>
              <a:rPr lang="en-US">
                <a:solidFill>
                  <a:srgbClr val="000000"/>
                </a:solidFill>
                <a:latin typeface="Symbol" pitchFamily="18" charset="2"/>
              </a:rPr>
              <a:t>+</a:t>
            </a:r>
            <a:endParaRPr lang="en-US"/>
          </a:p>
        </p:txBody>
      </p:sp>
      <p:sp>
        <p:nvSpPr>
          <p:cNvPr id="39055" name="Rectangle 143"/>
          <p:cNvSpPr>
            <a:spLocks noChangeArrowheads="1"/>
          </p:cNvSpPr>
          <p:nvPr/>
        </p:nvSpPr>
        <p:spPr bwMode="auto">
          <a:xfrm>
            <a:off x="4883150" y="5435600"/>
            <a:ext cx="139700" cy="304800"/>
          </a:xfrm>
          <a:prstGeom prst="rect">
            <a:avLst/>
          </a:prstGeom>
          <a:noFill/>
          <a:ln w="9525">
            <a:noFill/>
            <a:miter lim="800000"/>
            <a:headEnd/>
            <a:tailEnd/>
          </a:ln>
        </p:spPr>
        <p:txBody>
          <a:bodyPr wrap="none" lIns="0" tIns="0" rIns="0" bIns="0">
            <a:spAutoFit/>
          </a:bodyPr>
          <a:lstStyle/>
          <a:p>
            <a:r>
              <a:rPr lang="en-US">
                <a:solidFill>
                  <a:srgbClr val="000000"/>
                </a:solidFill>
                <a:latin typeface="Symbol" pitchFamily="18" charset="2"/>
              </a:rPr>
              <a:t>-</a:t>
            </a:r>
            <a:endParaRPr lang="en-US"/>
          </a:p>
        </p:txBody>
      </p:sp>
      <p:sp>
        <p:nvSpPr>
          <p:cNvPr id="39056" name="Rectangle 144"/>
          <p:cNvSpPr>
            <a:spLocks noChangeArrowheads="1"/>
          </p:cNvSpPr>
          <p:nvPr/>
        </p:nvSpPr>
        <p:spPr bwMode="auto">
          <a:xfrm>
            <a:off x="4602163" y="5435600"/>
            <a:ext cx="139700" cy="304800"/>
          </a:xfrm>
          <a:prstGeom prst="rect">
            <a:avLst/>
          </a:prstGeom>
          <a:noFill/>
          <a:ln w="9525">
            <a:noFill/>
            <a:miter lim="800000"/>
            <a:headEnd/>
            <a:tailEnd/>
          </a:ln>
        </p:spPr>
        <p:txBody>
          <a:bodyPr wrap="none" lIns="0" tIns="0" rIns="0" bIns="0">
            <a:spAutoFit/>
          </a:bodyPr>
          <a:lstStyle/>
          <a:p>
            <a:r>
              <a:rPr lang="en-US">
                <a:solidFill>
                  <a:srgbClr val="000000"/>
                </a:solidFill>
                <a:latin typeface="Symbol" pitchFamily="18" charset="2"/>
              </a:rPr>
              <a:t>=</a:t>
            </a:r>
            <a:endParaRPr lang="en-US"/>
          </a:p>
        </p:txBody>
      </p:sp>
      <p:sp>
        <p:nvSpPr>
          <p:cNvPr id="39057" name="Rectangle 145"/>
          <p:cNvSpPr>
            <a:spLocks noChangeArrowheads="1"/>
          </p:cNvSpPr>
          <p:nvPr/>
        </p:nvSpPr>
        <p:spPr bwMode="auto">
          <a:xfrm>
            <a:off x="4602163" y="5035550"/>
            <a:ext cx="139700" cy="304800"/>
          </a:xfrm>
          <a:prstGeom prst="rect">
            <a:avLst/>
          </a:prstGeom>
          <a:noFill/>
          <a:ln w="9525">
            <a:noFill/>
            <a:miter lim="800000"/>
            <a:headEnd/>
            <a:tailEnd/>
          </a:ln>
        </p:spPr>
        <p:txBody>
          <a:bodyPr wrap="none" lIns="0" tIns="0" rIns="0" bIns="0">
            <a:spAutoFit/>
          </a:bodyPr>
          <a:lstStyle/>
          <a:p>
            <a:r>
              <a:rPr lang="en-US">
                <a:solidFill>
                  <a:srgbClr val="000000"/>
                </a:solidFill>
                <a:latin typeface="Symbol" pitchFamily="18" charset="2"/>
              </a:rPr>
              <a:t>=</a:t>
            </a:r>
            <a:endParaRPr lang="en-US"/>
          </a:p>
        </p:txBody>
      </p:sp>
      <p:sp>
        <p:nvSpPr>
          <p:cNvPr id="39058" name="Rectangle 146"/>
          <p:cNvSpPr>
            <a:spLocks noChangeArrowheads="1"/>
          </p:cNvSpPr>
          <p:nvPr/>
        </p:nvSpPr>
        <p:spPr bwMode="auto">
          <a:xfrm>
            <a:off x="4602163" y="4238625"/>
            <a:ext cx="139700" cy="304800"/>
          </a:xfrm>
          <a:prstGeom prst="rect">
            <a:avLst/>
          </a:prstGeom>
          <a:noFill/>
          <a:ln w="9525">
            <a:noFill/>
            <a:miter lim="800000"/>
            <a:headEnd/>
            <a:tailEnd/>
          </a:ln>
        </p:spPr>
        <p:txBody>
          <a:bodyPr wrap="none" lIns="0" tIns="0" rIns="0" bIns="0">
            <a:spAutoFit/>
          </a:bodyPr>
          <a:lstStyle/>
          <a:p>
            <a:r>
              <a:rPr lang="en-US" dirty="0">
                <a:solidFill>
                  <a:srgbClr val="000000"/>
                </a:solidFill>
                <a:latin typeface="Symbol" pitchFamily="18" charset="2"/>
              </a:rPr>
              <a:t>=</a:t>
            </a:r>
            <a:endParaRPr lang="en-US" dirty="0"/>
          </a:p>
        </p:txBody>
      </p:sp>
      <p:sp>
        <p:nvSpPr>
          <p:cNvPr id="39059" name="Rectangle 147"/>
          <p:cNvSpPr>
            <a:spLocks noChangeArrowheads="1"/>
          </p:cNvSpPr>
          <p:nvPr/>
        </p:nvSpPr>
        <p:spPr bwMode="auto">
          <a:xfrm>
            <a:off x="4805363" y="3825875"/>
            <a:ext cx="139700" cy="304800"/>
          </a:xfrm>
          <a:prstGeom prst="rect">
            <a:avLst/>
          </a:prstGeom>
          <a:noFill/>
          <a:ln w="9525">
            <a:noFill/>
            <a:miter lim="800000"/>
            <a:headEnd/>
            <a:tailEnd/>
          </a:ln>
        </p:spPr>
        <p:txBody>
          <a:bodyPr wrap="none" lIns="0" tIns="0" rIns="0" bIns="0">
            <a:spAutoFit/>
          </a:bodyPr>
          <a:lstStyle/>
          <a:p>
            <a:r>
              <a:rPr lang="en-US" dirty="0" smtClean="0">
                <a:solidFill>
                  <a:srgbClr val="000000"/>
                </a:solidFill>
                <a:latin typeface="Symbol" pitchFamily="18" charset="2"/>
              </a:rPr>
              <a:t>-</a:t>
            </a:r>
            <a:endParaRPr lang="en-US" dirty="0"/>
          </a:p>
        </p:txBody>
      </p:sp>
      <p:sp>
        <p:nvSpPr>
          <p:cNvPr id="39060" name="Rectangle 148"/>
          <p:cNvSpPr>
            <a:spLocks noChangeArrowheads="1"/>
          </p:cNvSpPr>
          <p:nvPr/>
        </p:nvSpPr>
        <p:spPr bwMode="auto">
          <a:xfrm>
            <a:off x="4602163" y="3825875"/>
            <a:ext cx="139700" cy="304800"/>
          </a:xfrm>
          <a:prstGeom prst="rect">
            <a:avLst/>
          </a:prstGeom>
          <a:noFill/>
          <a:ln w="9525">
            <a:noFill/>
            <a:miter lim="800000"/>
            <a:headEnd/>
            <a:tailEnd/>
          </a:ln>
        </p:spPr>
        <p:txBody>
          <a:bodyPr wrap="none" lIns="0" tIns="0" rIns="0" bIns="0">
            <a:spAutoFit/>
          </a:bodyPr>
          <a:lstStyle/>
          <a:p>
            <a:r>
              <a:rPr lang="en-US" dirty="0">
                <a:solidFill>
                  <a:srgbClr val="000000"/>
                </a:solidFill>
                <a:latin typeface="Symbol" pitchFamily="18" charset="2"/>
              </a:rPr>
              <a:t>=</a:t>
            </a:r>
            <a:endParaRPr lang="en-US" dirty="0"/>
          </a:p>
        </p:txBody>
      </p:sp>
      <p:sp>
        <p:nvSpPr>
          <p:cNvPr id="39061" name="Rectangle 149"/>
          <p:cNvSpPr>
            <a:spLocks noChangeArrowheads="1"/>
          </p:cNvSpPr>
          <p:nvPr/>
        </p:nvSpPr>
        <p:spPr bwMode="auto">
          <a:xfrm>
            <a:off x="6162675" y="3406775"/>
            <a:ext cx="139700" cy="304800"/>
          </a:xfrm>
          <a:prstGeom prst="rect">
            <a:avLst/>
          </a:prstGeom>
          <a:noFill/>
          <a:ln w="9525">
            <a:noFill/>
            <a:miter lim="800000"/>
            <a:headEnd/>
            <a:tailEnd/>
          </a:ln>
        </p:spPr>
        <p:txBody>
          <a:bodyPr wrap="none" lIns="0" tIns="0" rIns="0" bIns="0">
            <a:spAutoFit/>
          </a:bodyPr>
          <a:lstStyle/>
          <a:p>
            <a:r>
              <a:rPr lang="en-US">
                <a:solidFill>
                  <a:srgbClr val="000000"/>
                </a:solidFill>
                <a:latin typeface="Symbol" pitchFamily="18" charset="2"/>
              </a:rPr>
              <a:t>+</a:t>
            </a:r>
            <a:endParaRPr lang="en-US"/>
          </a:p>
        </p:txBody>
      </p:sp>
      <p:sp>
        <p:nvSpPr>
          <p:cNvPr id="39062" name="Rectangle 150"/>
          <p:cNvSpPr>
            <a:spLocks noChangeArrowheads="1"/>
          </p:cNvSpPr>
          <p:nvPr/>
        </p:nvSpPr>
        <p:spPr bwMode="auto">
          <a:xfrm>
            <a:off x="4602163" y="3406775"/>
            <a:ext cx="139700" cy="304800"/>
          </a:xfrm>
          <a:prstGeom prst="rect">
            <a:avLst/>
          </a:prstGeom>
          <a:noFill/>
          <a:ln w="9525">
            <a:noFill/>
            <a:miter lim="800000"/>
            <a:headEnd/>
            <a:tailEnd/>
          </a:ln>
        </p:spPr>
        <p:txBody>
          <a:bodyPr wrap="none" lIns="0" tIns="0" rIns="0" bIns="0">
            <a:spAutoFit/>
          </a:bodyPr>
          <a:lstStyle/>
          <a:p>
            <a:r>
              <a:rPr lang="en-US">
                <a:solidFill>
                  <a:srgbClr val="000000"/>
                </a:solidFill>
                <a:latin typeface="Symbol" pitchFamily="18" charset="2"/>
              </a:rPr>
              <a:t>=</a:t>
            </a:r>
            <a:endParaRPr lang="en-US"/>
          </a:p>
        </p:txBody>
      </p:sp>
      <p:sp>
        <p:nvSpPr>
          <p:cNvPr id="39063" name="Rectangle 151"/>
          <p:cNvSpPr>
            <a:spLocks noChangeArrowheads="1"/>
          </p:cNvSpPr>
          <p:nvPr/>
        </p:nvSpPr>
        <p:spPr bwMode="auto">
          <a:xfrm>
            <a:off x="8070850" y="3000375"/>
            <a:ext cx="101600" cy="304800"/>
          </a:xfrm>
          <a:prstGeom prst="rect">
            <a:avLst/>
          </a:prstGeom>
          <a:noFill/>
          <a:ln w="9525">
            <a:noFill/>
            <a:miter lim="800000"/>
            <a:headEnd/>
            <a:tailEnd/>
          </a:ln>
        </p:spPr>
        <p:txBody>
          <a:bodyPr wrap="none" lIns="0" tIns="0" rIns="0" bIns="0">
            <a:spAutoFit/>
          </a:bodyPr>
          <a:lstStyle/>
          <a:p>
            <a:r>
              <a:rPr lang="en-US">
                <a:solidFill>
                  <a:srgbClr val="000000"/>
                </a:solidFill>
                <a:latin typeface="Symbol" pitchFamily="18" charset="2"/>
              </a:rPr>
              <a:t>°</a:t>
            </a:r>
            <a:endParaRPr lang="en-US"/>
          </a:p>
        </p:txBody>
      </p:sp>
      <p:sp>
        <p:nvSpPr>
          <p:cNvPr id="39064" name="Rectangle 152"/>
          <p:cNvSpPr>
            <a:spLocks noChangeArrowheads="1"/>
          </p:cNvSpPr>
          <p:nvPr/>
        </p:nvSpPr>
        <p:spPr bwMode="auto">
          <a:xfrm>
            <a:off x="6472238" y="3000375"/>
            <a:ext cx="139700" cy="304800"/>
          </a:xfrm>
          <a:prstGeom prst="rect">
            <a:avLst/>
          </a:prstGeom>
          <a:noFill/>
          <a:ln w="9525">
            <a:noFill/>
            <a:miter lim="800000"/>
            <a:headEnd/>
            <a:tailEnd/>
          </a:ln>
        </p:spPr>
        <p:txBody>
          <a:bodyPr wrap="none" lIns="0" tIns="0" rIns="0" bIns="0">
            <a:spAutoFit/>
          </a:bodyPr>
          <a:lstStyle/>
          <a:p>
            <a:r>
              <a:rPr lang="en-US">
                <a:solidFill>
                  <a:srgbClr val="000000"/>
                </a:solidFill>
                <a:latin typeface="Symbol" pitchFamily="18" charset="2"/>
              </a:rPr>
              <a:t>+</a:t>
            </a:r>
            <a:endParaRPr lang="en-US"/>
          </a:p>
        </p:txBody>
      </p:sp>
      <p:sp>
        <p:nvSpPr>
          <p:cNvPr id="39065" name="Rectangle 153"/>
          <p:cNvSpPr>
            <a:spLocks noChangeArrowheads="1"/>
          </p:cNvSpPr>
          <p:nvPr/>
        </p:nvSpPr>
        <p:spPr bwMode="auto">
          <a:xfrm>
            <a:off x="6180138" y="3000375"/>
            <a:ext cx="101600" cy="304800"/>
          </a:xfrm>
          <a:prstGeom prst="rect">
            <a:avLst/>
          </a:prstGeom>
          <a:noFill/>
          <a:ln w="9525">
            <a:noFill/>
            <a:miter lim="800000"/>
            <a:headEnd/>
            <a:tailEnd/>
          </a:ln>
        </p:spPr>
        <p:txBody>
          <a:bodyPr wrap="none" lIns="0" tIns="0" rIns="0" bIns="0">
            <a:spAutoFit/>
          </a:bodyPr>
          <a:lstStyle/>
          <a:p>
            <a:r>
              <a:rPr lang="en-US">
                <a:solidFill>
                  <a:srgbClr val="000000"/>
                </a:solidFill>
                <a:latin typeface="Symbol" pitchFamily="18" charset="2"/>
              </a:rPr>
              <a:t>°</a:t>
            </a:r>
            <a:endParaRPr lang="en-US"/>
          </a:p>
        </p:txBody>
      </p:sp>
      <p:sp>
        <p:nvSpPr>
          <p:cNvPr id="39066" name="Rectangle 154"/>
          <p:cNvSpPr>
            <a:spLocks noChangeArrowheads="1"/>
          </p:cNvSpPr>
          <p:nvPr/>
        </p:nvSpPr>
        <p:spPr bwMode="auto">
          <a:xfrm>
            <a:off x="4602163" y="3000375"/>
            <a:ext cx="139700" cy="304800"/>
          </a:xfrm>
          <a:prstGeom prst="rect">
            <a:avLst/>
          </a:prstGeom>
          <a:noFill/>
          <a:ln w="9525">
            <a:noFill/>
            <a:miter lim="800000"/>
            <a:headEnd/>
            <a:tailEnd/>
          </a:ln>
        </p:spPr>
        <p:txBody>
          <a:bodyPr wrap="none" lIns="0" tIns="0" rIns="0" bIns="0">
            <a:spAutoFit/>
          </a:bodyPr>
          <a:lstStyle/>
          <a:p>
            <a:r>
              <a:rPr lang="en-US">
                <a:solidFill>
                  <a:srgbClr val="000000"/>
                </a:solidFill>
                <a:latin typeface="Symbol" pitchFamily="18" charset="2"/>
              </a:rPr>
              <a:t>=</a:t>
            </a:r>
            <a:endParaRPr lang="en-US"/>
          </a:p>
        </p:txBody>
      </p:sp>
      <p:sp>
        <p:nvSpPr>
          <p:cNvPr id="39067" name="Rectangle 155"/>
          <p:cNvSpPr>
            <a:spLocks noChangeArrowheads="1"/>
          </p:cNvSpPr>
          <p:nvPr/>
        </p:nvSpPr>
        <p:spPr bwMode="auto">
          <a:xfrm>
            <a:off x="6097588" y="2587625"/>
            <a:ext cx="139700" cy="304800"/>
          </a:xfrm>
          <a:prstGeom prst="rect">
            <a:avLst/>
          </a:prstGeom>
          <a:noFill/>
          <a:ln w="9525">
            <a:noFill/>
            <a:miter lim="800000"/>
            <a:headEnd/>
            <a:tailEnd/>
          </a:ln>
        </p:spPr>
        <p:txBody>
          <a:bodyPr wrap="none" lIns="0" tIns="0" rIns="0" bIns="0">
            <a:spAutoFit/>
          </a:bodyPr>
          <a:lstStyle/>
          <a:p>
            <a:r>
              <a:rPr lang="en-US">
                <a:solidFill>
                  <a:srgbClr val="000000"/>
                </a:solidFill>
                <a:latin typeface="Symbol" pitchFamily="18" charset="2"/>
              </a:rPr>
              <a:t>+</a:t>
            </a:r>
            <a:endParaRPr lang="en-US"/>
          </a:p>
        </p:txBody>
      </p:sp>
      <p:sp>
        <p:nvSpPr>
          <p:cNvPr id="39068" name="Rectangle 156"/>
          <p:cNvSpPr>
            <a:spLocks noChangeArrowheads="1"/>
          </p:cNvSpPr>
          <p:nvPr/>
        </p:nvSpPr>
        <p:spPr bwMode="auto">
          <a:xfrm>
            <a:off x="4805363" y="2587625"/>
            <a:ext cx="139700" cy="304800"/>
          </a:xfrm>
          <a:prstGeom prst="rect">
            <a:avLst/>
          </a:prstGeom>
          <a:noFill/>
          <a:ln w="9525">
            <a:noFill/>
            <a:miter lim="800000"/>
            <a:headEnd/>
            <a:tailEnd/>
          </a:ln>
        </p:spPr>
        <p:txBody>
          <a:bodyPr wrap="none" lIns="0" tIns="0" rIns="0" bIns="0">
            <a:spAutoFit/>
          </a:bodyPr>
          <a:lstStyle/>
          <a:p>
            <a:r>
              <a:rPr lang="en-US">
                <a:solidFill>
                  <a:srgbClr val="000000"/>
                </a:solidFill>
                <a:latin typeface="Symbol" pitchFamily="18" charset="2"/>
              </a:rPr>
              <a:t>-</a:t>
            </a:r>
            <a:endParaRPr lang="en-US"/>
          </a:p>
        </p:txBody>
      </p:sp>
      <p:sp>
        <p:nvSpPr>
          <p:cNvPr id="39069" name="Rectangle 157"/>
          <p:cNvSpPr>
            <a:spLocks noChangeArrowheads="1"/>
          </p:cNvSpPr>
          <p:nvPr/>
        </p:nvSpPr>
        <p:spPr bwMode="auto">
          <a:xfrm>
            <a:off x="4602163" y="2587625"/>
            <a:ext cx="139700" cy="304800"/>
          </a:xfrm>
          <a:prstGeom prst="rect">
            <a:avLst/>
          </a:prstGeom>
          <a:noFill/>
          <a:ln w="9525">
            <a:noFill/>
            <a:miter lim="800000"/>
            <a:headEnd/>
            <a:tailEnd/>
          </a:ln>
        </p:spPr>
        <p:txBody>
          <a:bodyPr wrap="none" lIns="0" tIns="0" rIns="0" bIns="0">
            <a:spAutoFit/>
          </a:bodyPr>
          <a:lstStyle/>
          <a:p>
            <a:r>
              <a:rPr lang="en-US">
                <a:solidFill>
                  <a:srgbClr val="000000"/>
                </a:solidFill>
                <a:latin typeface="Symbol" pitchFamily="18" charset="2"/>
              </a:rPr>
              <a:t>=</a:t>
            </a:r>
            <a:endParaRPr lang="en-US"/>
          </a:p>
        </p:txBody>
      </p:sp>
      <p:sp>
        <p:nvSpPr>
          <p:cNvPr id="39070" name="Rectangle 158"/>
          <p:cNvSpPr>
            <a:spLocks noChangeArrowheads="1"/>
          </p:cNvSpPr>
          <p:nvPr/>
        </p:nvSpPr>
        <p:spPr bwMode="auto">
          <a:xfrm>
            <a:off x="8666163" y="2184400"/>
            <a:ext cx="101600" cy="304800"/>
          </a:xfrm>
          <a:prstGeom prst="rect">
            <a:avLst/>
          </a:prstGeom>
          <a:noFill/>
          <a:ln w="9525">
            <a:noFill/>
            <a:miter lim="800000"/>
            <a:headEnd/>
            <a:tailEnd/>
          </a:ln>
        </p:spPr>
        <p:txBody>
          <a:bodyPr wrap="none" lIns="0" tIns="0" rIns="0" bIns="0">
            <a:spAutoFit/>
          </a:bodyPr>
          <a:lstStyle/>
          <a:p>
            <a:r>
              <a:rPr lang="en-US">
                <a:solidFill>
                  <a:srgbClr val="000000"/>
                </a:solidFill>
                <a:latin typeface="Symbol" pitchFamily="18" charset="2"/>
              </a:rPr>
              <a:t>°</a:t>
            </a:r>
            <a:endParaRPr lang="en-US"/>
          </a:p>
        </p:txBody>
      </p:sp>
      <p:sp>
        <p:nvSpPr>
          <p:cNvPr id="39071" name="Rectangle 159"/>
          <p:cNvSpPr>
            <a:spLocks noChangeArrowheads="1"/>
          </p:cNvSpPr>
          <p:nvPr/>
        </p:nvSpPr>
        <p:spPr bwMode="auto">
          <a:xfrm>
            <a:off x="6856413" y="2184400"/>
            <a:ext cx="139700" cy="304800"/>
          </a:xfrm>
          <a:prstGeom prst="rect">
            <a:avLst/>
          </a:prstGeom>
          <a:noFill/>
          <a:ln w="9525">
            <a:noFill/>
            <a:miter lim="800000"/>
            <a:headEnd/>
            <a:tailEnd/>
          </a:ln>
        </p:spPr>
        <p:txBody>
          <a:bodyPr wrap="none" lIns="0" tIns="0" rIns="0" bIns="0">
            <a:spAutoFit/>
          </a:bodyPr>
          <a:lstStyle/>
          <a:p>
            <a:r>
              <a:rPr lang="en-US">
                <a:solidFill>
                  <a:srgbClr val="000000"/>
                </a:solidFill>
                <a:latin typeface="Symbol" pitchFamily="18" charset="2"/>
              </a:rPr>
              <a:t>+</a:t>
            </a:r>
            <a:endParaRPr lang="en-US"/>
          </a:p>
        </p:txBody>
      </p:sp>
      <p:sp>
        <p:nvSpPr>
          <p:cNvPr id="39072" name="Rectangle 160"/>
          <p:cNvSpPr>
            <a:spLocks noChangeArrowheads="1"/>
          </p:cNvSpPr>
          <p:nvPr/>
        </p:nvSpPr>
        <p:spPr bwMode="auto">
          <a:xfrm>
            <a:off x="6537325" y="2184400"/>
            <a:ext cx="101600" cy="304800"/>
          </a:xfrm>
          <a:prstGeom prst="rect">
            <a:avLst/>
          </a:prstGeom>
          <a:noFill/>
          <a:ln w="9525">
            <a:noFill/>
            <a:miter lim="800000"/>
            <a:headEnd/>
            <a:tailEnd/>
          </a:ln>
        </p:spPr>
        <p:txBody>
          <a:bodyPr wrap="none" lIns="0" tIns="0" rIns="0" bIns="0">
            <a:spAutoFit/>
          </a:bodyPr>
          <a:lstStyle/>
          <a:p>
            <a:r>
              <a:rPr lang="en-US">
                <a:solidFill>
                  <a:srgbClr val="000000"/>
                </a:solidFill>
                <a:latin typeface="Symbol" pitchFamily="18" charset="2"/>
              </a:rPr>
              <a:t>°</a:t>
            </a:r>
            <a:endParaRPr lang="en-US"/>
          </a:p>
        </p:txBody>
      </p:sp>
      <p:sp>
        <p:nvSpPr>
          <p:cNvPr id="39073" name="Rectangle 161"/>
          <p:cNvSpPr>
            <a:spLocks noChangeArrowheads="1"/>
          </p:cNvSpPr>
          <p:nvPr/>
        </p:nvSpPr>
        <p:spPr bwMode="auto">
          <a:xfrm>
            <a:off x="4805363" y="2184400"/>
            <a:ext cx="139700" cy="304800"/>
          </a:xfrm>
          <a:prstGeom prst="rect">
            <a:avLst/>
          </a:prstGeom>
          <a:noFill/>
          <a:ln w="9525">
            <a:noFill/>
            <a:miter lim="800000"/>
            <a:headEnd/>
            <a:tailEnd/>
          </a:ln>
        </p:spPr>
        <p:txBody>
          <a:bodyPr wrap="none" lIns="0" tIns="0" rIns="0" bIns="0">
            <a:spAutoFit/>
          </a:bodyPr>
          <a:lstStyle/>
          <a:p>
            <a:r>
              <a:rPr lang="en-US">
                <a:solidFill>
                  <a:srgbClr val="000000"/>
                </a:solidFill>
                <a:latin typeface="Symbol" pitchFamily="18" charset="2"/>
              </a:rPr>
              <a:t>-</a:t>
            </a:r>
            <a:endParaRPr lang="en-US"/>
          </a:p>
        </p:txBody>
      </p:sp>
      <p:sp>
        <p:nvSpPr>
          <p:cNvPr id="39074" name="Rectangle 162"/>
          <p:cNvSpPr>
            <a:spLocks noChangeArrowheads="1"/>
          </p:cNvSpPr>
          <p:nvPr/>
        </p:nvSpPr>
        <p:spPr bwMode="auto">
          <a:xfrm>
            <a:off x="4602163" y="2184400"/>
            <a:ext cx="139700" cy="304800"/>
          </a:xfrm>
          <a:prstGeom prst="rect">
            <a:avLst/>
          </a:prstGeom>
          <a:noFill/>
          <a:ln w="9525">
            <a:noFill/>
            <a:miter lim="800000"/>
            <a:headEnd/>
            <a:tailEnd/>
          </a:ln>
        </p:spPr>
        <p:txBody>
          <a:bodyPr wrap="none" lIns="0" tIns="0" rIns="0" bIns="0">
            <a:spAutoFit/>
          </a:bodyPr>
          <a:lstStyle/>
          <a:p>
            <a:r>
              <a:rPr lang="en-US">
                <a:solidFill>
                  <a:srgbClr val="000000"/>
                </a:solidFill>
                <a:latin typeface="Symbol" pitchFamily="18" charset="2"/>
              </a:rPr>
              <a:t>=</a:t>
            </a:r>
            <a:endParaRPr lang="en-US"/>
          </a:p>
        </p:txBody>
      </p:sp>
      <p:sp>
        <p:nvSpPr>
          <p:cNvPr id="157" name="Rectangle 1"/>
          <p:cNvSpPr txBox="1">
            <a:spLocks/>
          </p:cNvSpPr>
          <p:nvPr/>
        </p:nvSpPr>
        <p:spPr>
          <a:xfrm>
            <a:off x="428596" y="142852"/>
            <a:ext cx="8229600" cy="857256"/>
          </a:xfrm>
          <a:prstGeom prst="rect">
            <a:avLst/>
          </a:prstGeo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vert="horz" lIns="91440" tIns="45720" rIns="91440" bIns="45720" rtlCol="0" anchor="ctr">
            <a:normAutofit/>
          </a:bodyPr>
          <a:lstStyle/>
          <a:p>
            <a:pPr lvl="0" algn="ctr">
              <a:spcBef>
                <a:spcPct val="0"/>
              </a:spcBef>
            </a:pPr>
            <a:r>
              <a:rPr lang="en-US" sz="4400" dirty="0" smtClean="0">
                <a:latin typeface="+mj-lt"/>
                <a:ea typeface="+mj-ea"/>
                <a:cs typeface="+mj-cs"/>
              </a:rPr>
              <a:t>Sample Problem 2.6 (Cont’d)</a:t>
            </a: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ransition>
    <p:wipe dir="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aphicFrame>
        <p:nvGraphicFramePr>
          <p:cNvPr id="39942" name="Object 6"/>
          <p:cNvGraphicFramePr>
            <a:graphicFrameLocks noChangeAspect="1"/>
          </p:cNvGraphicFramePr>
          <p:nvPr/>
        </p:nvGraphicFramePr>
        <p:xfrm>
          <a:off x="4067944" y="1124744"/>
          <a:ext cx="3530600" cy="1168400"/>
        </p:xfrm>
        <a:graphic>
          <a:graphicData uri="http://schemas.openxmlformats.org/presentationml/2006/ole">
            <p:oleObj spid="_x0000_s150530" name="Equation" r:id="rId3" imgW="3530520" imgH="1168200" progId="Equation.3">
              <p:embed/>
            </p:oleObj>
          </a:graphicData>
        </a:graphic>
      </p:graphicFrame>
      <p:sp>
        <p:nvSpPr>
          <p:cNvPr id="39944" name="Text Box 8"/>
          <p:cNvSpPr txBox="1">
            <a:spLocks noChangeArrowheads="1"/>
          </p:cNvSpPr>
          <p:nvPr/>
        </p:nvSpPr>
        <p:spPr bwMode="auto">
          <a:xfrm>
            <a:off x="3692525" y="2506663"/>
            <a:ext cx="5297488" cy="646331"/>
          </a:xfrm>
          <a:prstGeom prst="rect">
            <a:avLst/>
          </a:prstGeom>
          <a:noFill/>
          <a:ln w="9525">
            <a:noFill/>
            <a:miter lim="800000"/>
            <a:headEnd/>
            <a:tailEnd/>
          </a:ln>
          <a:effectLst/>
        </p:spPr>
        <p:txBody>
          <a:bodyPr>
            <a:spAutoFit/>
          </a:bodyPr>
          <a:lstStyle/>
          <a:p>
            <a:pPr marL="227013" indent="-227013">
              <a:spcBef>
                <a:spcPct val="50000"/>
              </a:spcBef>
            </a:pPr>
            <a:r>
              <a:rPr lang="en-US" dirty="0">
                <a:solidFill>
                  <a:srgbClr val="FFC000"/>
                </a:solidFill>
              </a:rPr>
              <a:t>This equation is satisfied only if each component of the resultant is equal to zero.</a:t>
            </a:r>
          </a:p>
        </p:txBody>
      </p:sp>
      <p:graphicFrame>
        <p:nvGraphicFramePr>
          <p:cNvPr id="39943" name="Object 7"/>
          <p:cNvGraphicFramePr>
            <a:graphicFrameLocks noChangeAspect="1"/>
          </p:cNvGraphicFramePr>
          <p:nvPr/>
        </p:nvGraphicFramePr>
        <p:xfrm>
          <a:off x="4078288" y="3486150"/>
          <a:ext cx="4381500" cy="762000"/>
        </p:xfrm>
        <a:graphic>
          <a:graphicData uri="http://schemas.openxmlformats.org/presentationml/2006/ole">
            <p:oleObj spid="_x0000_s150531" name="Equation" r:id="rId4" imgW="4381200" imgH="761760" progId="Equation.3">
              <p:embed/>
            </p:oleObj>
          </a:graphicData>
        </a:graphic>
      </p:graphicFrame>
      <p:graphicFrame>
        <p:nvGraphicFramePr>
          <p:cNvPr id="39945" name="Object 9"/>
          <p:cNvGraphicFramePr>
            <a:graphicFrameLocks noChangeAspect="1"/>
          </p:cNvGraphicFramePr>
          <p:nvPr/>
        </p:nvGraphicFramePr>
        <p:xfrm>
          <a:off x="4090988" y="4570413"/>
          <a:ext cx="1574800" cy="711200"/>
        </p:xfrm>
        <a:graphic>
          <a:graphicData uri="http://schemas.openxmlformats.org/presentationml/2006/ole">
            <p:oleObj spid="_x0000_s150532" name="Equation" r:id="rId5" imgW="1574640" imgH="711000" progId="Equation.3">
              <p:embed/>
            </p:oleObj>
          </a:graphicData>
        </a:graphic>
      </p:graphicFrame>
      <p:pic>
        <p:nvPicPr>
          <p:cNvPr id="39948" name="Picture 12" descr="26"/>
          <p:cNvPicPr>
            <a:picLocks noChangeAspect="1" noChangeArrowheads="1"/>
          </p:cNvPicPr>
          <p:nvPr/>
        </p:nvPicPr>
        <p:blipFill>
          <a:blip r:embed="rId6" cstate="print"/>
          <a:srcRect/>
          <a:stretch>
            <a:fillRect/>
          </a:stretch>
        </p:blipFill>
        <p:spPr bwMode="auto">
          <a:xfrm>
            <a:off x="411163" y="1027113"/>
            <a:ext cx="3078162" cy="1878012"/>
          </a:xfrm>
          <a:prstGeom prst="rect">
            <a:avLst/>
          </a:prstGeom>
          <a:solidFill>
            <a:schemeClr val="bg1"/>
          </a:solidFill>
        </p:spPr>
      </p:pic>
      <p:sp>
        <p:nvSpPr>
          <p:cNvPr id="10" name="Rectangle 1"/>
          <p:cNvSpPr txBox="1">
            <a:spLocks/>
          </p:cNvSpPr>
          <p:nvPr/>
        </p:nvSpPr>
        <p:spPr>
          <a:xfrm>
            <a:off x="428596" y="142852"/>
            <a:ext cx="8229600" cy="857256"/>
          </a:xfrm>
          <a:prstGeom prst="rect">
            <a:avLst/>
          </a:prstGeo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vert="horz" lIns="91440" tIns="45720" rIns="91440" bIns="45720" rtlCol="0" anchor="ctr">
            <a:normAutofit/>
          </a:bodyPr>
          <a:lstStyle/>
          <a:p>
            <a:pPr lvl="0" algn="ctr">
              <a:spcBef>
                <a:spcPct val="0"/>
              </a:spcBef>
            </a:pPr>
            <a:r>
              <a:rPr lang="en-US" sz="4400" dirty="0" smtClean="0">
                <a:latin typeface="+mj-lt"/>
                <a:ea typeface="+mj-ea"/>
                <a:cs typeface="+mj-cs"/>
              </a:rPr>
              <a:t>Sample Problem 2.6 (Cont’d)</a:t>
            </a: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ransition>
    <p:wipe dir="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sz="quarter" idx="1"/>
          </p:nvPr>
        </p:nvSpPr>
        <p:spPr>
          <a:xfrm>
            <a:off x="2362200" y="1752600"/>
            <a:ext cx="6400800" cy="4891110"/>
          </a:xfrm>
        </p:spPr>
        <p:txBody>
          <a:bodyPr>
            <a:normAutofit fontScale="92500" lnSpcReduction="10000"/>
          </a:bodyPr>
          <a:lstStyle/>
          <a:p>
            <a:pPr marL="971550" lvl="1" indent="-514350">
              <a:buFont typeface="+mj-lt"/>
              <a:buAutoNum type="arabicPeriod" startAt="8"/>
            </a:pPr>
            <a:r>
              <a:rPr lang="en-CA" dirty="0" smtClean="0">
                <a:solidFill>
                  <a:srgbClr val="FFC000"/>
                </a:solidFill>
              </a:rPr>
              <a:t>Addition of Forces by Summing x &amp; y Components</a:t>
            </a:r>
          </a:p>
          <a:p>
            <a:pPr marL="971550" lvl="1" indent="-514350">
              <a:buFont typeface="+mj-lt"/>
              <a:buAutoNum type="arabicPeriod" startAt="8"/>
            </a:pPr>
            <a:r>
              <a:rPr lang="en-CA" dirty="0" smtClean="0">
                <a:solidFill>
                  <a:srgbClr val="FFC000"/>
                </a:solidFill>
              </a:rPr>
              <a:t>Equilibrium of a Particle</a:t>
            </a:r>
          </a:p>
          <a:p>
            <a:pPr marL="1828800" lvl="3" indent="-514350">
              <a:buNone/>
            </a:pPr>
            <a:r>
              <a:rPr lang="en-CA" dirty="0" smtClean="0">
                <a:solidFill>
                  <a:srgbClr val="FFC000"/>
                </a:solidFill>
              </a:rPr>
              <a:t>Newton’s First Law of Motion</a:t>
            </a:r>
          </a:p>
          <a:p>
            <a:pPr marL="971550" lvl="1" indent="-514350">
              <a:buFont typeface="+mj-lt"/>
              <a:buAutoNum type="arabicPeriod" startAt="8"/>
            </a:pPr>
            <a:r>
              <a:rPr lang="en-CA" dirty="0" smtClean="0">
                <a:solidFill>
                  <a:srgbClr val="FFC000"/>
                </a:solidFill>
              </a:rPr>
              <a:t>Problems about the Equilibrium of a Particle; Free Body Diagrams</a:t>
            </a:r>
          </a:p>
          <a:p>
            <a:pPr marL="971550" lvl="1" indent="-514350">
              <a:buNone/>
            </a:pPr>
            <a:r>
              <a:rPr lang="en-CA" dirty="0" smtClean="0">
                <a:solidFill>
                  <a:srgbClr val="FF0000"/>
                </a:solidFill>
              </a:rPr>
              <a:t>Forces in Space</a:t>
            </a:r>
          </a:p>
          <a:p>
            <a:pPr marL="971550" lvl="1" indent="-514350">
              <a:buFont typeface="+mj-lt"/>
              <a:buAutoNum type="arabicPeriod" startAt="12"/>
            </a:pPr>
            <a:r>
              <a:rPr lang="en-CA" dirty="0" smtClean="0">
                <a:solidFill>
                  <a:srgbClr val="FFC000"/>
                </a:solidFill>
              </a:rPr>
              <a:t>Rectangular Components of a Force in Space</a:t>
            </a:r>
          </a:p>
          <a:p>
            <a:pPr marL="971550" lvl="1" indent="-514350">
              <a:buFont typeface="+mj-lt"/>
              <a:buAutoNum type="arabicPeriod" startAt="12"/>
            </a:pPr>
            <a:r>
              <a:rPr lang="en-CA" dirty="0" smtClean="0">
                <a:solidFill>
                  <a:srgbClr val="FFC000"/>
                </a:solidFill>
              </a:rPr>
              <a:t>Forces Defined by its Magnitude and 2 points in its Line of Action</a:t>
            </a:r>
          </a:p>
          <a:p>
            <a:pPr marL="971550" lvl="1" indent="-514350">
              <a:buFont typeface="+mj-lt"/>
              <a:buAutoNum type="arabicPeriod" startAt="12"/>
            </a:pPr>
            <a:r>
              <a:rPr lang="en-CA" dirty="0" smtClean="0">
                <a:solidFill>
                  <a:srgbClr val="FFC000"/>
                </a:solidFill>
              </a:rPr>
              <a:t>Addition of Concurrent Forces in Space</a:t>
            </a:r>
          </a:p>
          <a:p>
            <a:pPr marL="971550" lvl="1" indent="-514350">
              <a:buFont typeface="+mj-lt"/>
              <a:buAutoNum type="arabicPeriod" startAt="12"/>
            </a:pPr>
            <a:r>
              <a:rPr lang="en-CA" dirty="0" smtClean="0">
                <a:solidFill>
                  <a:srgbClr val="FFC000"/>
                </a:solidFill>
              </a:rPr>
              <a:t>Equilibrium of a Particle in Space</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Agenda (Cont’d)</a:t>
            </a:r>
            <a:endParaRPr lang="en-US" dirty="0"/>
          </a:p>
        </p:txBody>
      </p:sp>
      <p:sp>
        <p:nvSpPr>
          <p:cNvPr id="4" name="Flèche droite 3"/>
          <p:cNvSpPr/>
          <p:nvPr/>
        </p:nvSpPr>
        <p:spPr>
          <a:xfrm>
            <a:off x="2339752" y="4581128"/>
            <a:ext cx="432048" cy="2880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2" name="Group 21"/>
          <p:cNvGrpSpPr>
            <a:grpSpLocks/>
          </p:cNvGrpSpPr>
          <p:nvPr/>
        </p:nvGrpSpPr>
        <p:grpSpPr bwMode="auto">
          <a:xfrm>
            <a:off x="392113" y="1014413"/>
            <a:ext cx="2563812" cy="3597275"/>
            <a:chOff x="247" y="639"/>
            <a:chExt cx="1615" cy="2266"/>
          </a:xfrm>
        </p:grpSpPr>
        <p:pic>
          <p:nvPicPr>
            <p:cNvPr id="14340" name="Picture 4" descr="msotw9_temp0"/>
            <p:cNvPicPr>
              <a:picLocks noChangeAspect="1" noChangeArrowheads="1"/>
            </p:cNvPicPr>
            <p:nvPr/>
          </p:nvPicPr>
          <p:blipFill>
            <a:blip r:embed="rId3" cstate="print"/>
            <a:srcRect/>
            <a:stretch>
              <a:fillRect/>
            </a:stretch>
          </p:blipFill>
          <p:spPr bwMode="auto">
            <a:xfrm>
              <a:off x="254" y="639"/>
              <a:ext cx="1591" cy="1664"/>
            </a:xfrm>
            <a:prstGeom prst="rect">
              <a:avLst/>
            </a:prstGeom>
            <a:solidFill>
              <a:schemeClr val="bg1"/>
            </a:solidFill>
            <a:ln w="9525">
              <a:noFill/>
              <a:miter lim="800000"/>
              <a:headEnd/>
              <a:tailEnd/>
            </a:ln>
            <a:effectLst/>
          </p:spPr>
        </p:pic>
        <p:grpSp>
          <p:nvGrpSpPr>
            <p:cNvPr id="3" name="Group 9"/>
            <p:cNvGrpSpPr>
              <a:grpSpLocks/>
            </p:cNvGrpSpPr>
            <p:nvPr/>
          </p:nvGrpSpPr>
          <p:grpSpPr bwMode="auto">
            <a:xfrm>
              <a:off x="247" y="2498"/>
              <a:ext cx="1615" cy="407"/>
              <a:chOff x="247" y="2498"/>
              <a:chExt cx="1615" cy="407"/>
            </a:xfrm>
          </p:grpSpPr>
          <p:sp>
            <p:nvSpPr>
              <p:cNvPr id="14343" name="Text Box 7"/>
              <p:cNvSpPr txBox="1">
                <a:spLocks noChangeArrowheads="1"/>
              </p:cNvSpPr>
              <p:nvPr/>
            </p:nvSpPr>
            <p:spPr bwMode="auto">
              <a:xfrm>
                <a:off x="247" y="2498"/>
                <a:ext cx="1615" cy="407"/>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The vector      is contained in the plane </a:t>
                </a:r>
                <a:r>
                  <a:rPr lang="en-US" i="1" dirty="0">
                    <a:solidFill>
                      <a:srgbClr val="FFC000"/>
                    </a:solidFill>
                  </a:rPr>
                  <a:t>OBAC</a:t>
                </a:r>
                <a:r>
                  <a:rPr lang="en-US" dirty="0">
                    <a:solidFill>
                      <a:srgbClr val="FFC000"/>
                    </a:solidFill>
                  </a:rPr>
                  <a:t>.</a:t>
                </a:r>
              </a:p>
            </p:txBody>
          </p:sp>
          <p:graphicFrame>
            <p:nvGraphicFramePr>
              <p:cNvPr id="14344" name="Object 8"/>
              <p:cNvGraphicFramePr>
                <a:graphicFrameLocks noChangeAspect="1"/>
              </p:cNvGraphicFramePr>
              <p:nvPr/>
            </p:nvGraphicFramePr>
            <p:xfrm>
              <a:off x="990" y="2520"/>
              <a:ext cx="144" cy="176"/>
            </p:xfrm>
            <a:graphic>
              <a:graphicData uri="http://schemas.openxmlformats.org/presentationml/2006/ole">
                <p:oleObj spid="_x0000_s151559" name="Equation" r:id="rId4" imgW="228600" imgH="279360" progId="Equation.3">
                  <p:embed/>
                </p:oleObj>
              </a:graphicData>
            </a:graphic>
          </p:graphicFrame>
        </p:grpSp>
      </p:grpSp>
      <p:grpSp>
        <p:nvGrpSpPr>
          <p:cNvPr id="4" name="Group 25"/>
          <p:cNvGrpSpPr>
            <a:grpSpLocks/>
          </p:cNvGrpSpPr>
          <p:nvPr/>
        </p:nvGrpSpPr>
        <p:grpSpPr bwMode="auto">
          <a:xfrm>
            <a:off x="2919413" y="1022350"/>
            <a:ext cx="2936875" cy="4894263"/>
            <a:chOff x="1839" y="644"/>
            <a:chExt cx="1850" cy="3083"/>
          </a:xfrm>
        </p:grpSpPr>
        <p:grpSp>
          <p:nvGrpSpPr>
            <p:cNvPr id="5" name="Group 24"/>
            <p:cNvGrpSpPr>
              <a:grpSpLocks/>
            </p:cNvGrpSpPr>
            <p:nvPr/>
          </p:nvGrpSpPr>
          <p:grpSpPr bwMode="auto">
            <a:xfrm>
              <a:off x="1839" y="644"/>
              <a:ext cx="1850" cy="3083"/>
              <a:chOff x="1839" y="644"/>
              <a:chExt cx="1850" cy="3083"/>
            </a:xfrm>
          </p:grpSpPr>
          <p:grpSp>
            <p:nvGrpSpPr>
              <p:cNvPr id="6" name="Group 22"/>
              <p:cNvGrpSpPr>
                <a:grpSpLocks/>
              </p:cNvGrpSpPr>
              <p:nvPr/>
            </p:nvGrpSpPr>
            <p:grpSpPr bwMode="auto">
              <a:xfrm>
                <a:off x="1839" y="644"/>
                <a:ext cx="1850" cy="3083"/>
                <a:chOff x="1839" y="644"/>
                <a:chExt cx="1850" cy="3083"/>
              </a:xfrm>
            </p:grpSpPr>
            <p:pic>
              <p:nvPicPr>
                <p:cNvPr id="14341" name="Picture 5" descr="msotw9_temp0"/>
                <p:cNvPicPr>
                  <a:picLocks noChangeAspect="1" noChangeArrowheads="1"/>
                </p:cNvPicPr>
                <p:nvPr/>
              </p:nvPicPr>
              <p:blipFill>
                <a:blip r:embed="rId5" cstate="print"/>
                <a:srcRect/>
                <a:stretch>
                  <a:fillRect/>
                </a:stretch>
              </p:blipFill>
              <p:spPr bwMode="auto">
                <a:xfrm>
                  <a:off x="2020" y="644"/>
                  <a:ext cx="1669" cy="1708"/>
                </a:xfrm>
                <a:prstGeom prst="rect">
                  <a:avLst/>
                </a:prstGeom>
                <a:solidFill>
                  <a:schemeClr val="bg1"/>
                </a:solidFill>
                <a:ln w="9525">
                  <a:noFill/>
                  <a:miter lim="800000"/>
                  <a:headEnd/>
                  <a:tailEnd/>
                </a:ln>
                <a:effectLst/>
              </p:spPr>
            </p:pic>
            <p:sp>
              <p:nvSpPr>
                <p:cNvPr id="14346" name="Text Box 10"/>
                <p:cNvSpPr txBox="1">
                  <a:spLocks noChangeArrowheads="1"/>
                </p:cNvSpPr>
                <p:nvPr/>
              </p:nvSpPr>
              <p:spPr bwMode="auto">
                <a:xfrm>
                  <a:off x="1839" y="2506"/>
                  <a:ext cx="1705" cy="407"/>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Resolve       into horizontal and vertical components.</a:t>
                  </a:r>
                </a:p>
              </p:txBody>
            </p:sp>
            <p:graphicFrame>
              <p:nvGraphicFramePr>
                <p:cNvPr id="14350" name="Object 14"/>
                <p:cNvGraphicFramePr>
                  <a:graphicFrameLocks noChangeAspect="1"/>
                </p:cNvGraphicFramePr>
                <p:nvPr/>
              </p:nvGraphicFramePr>
              <p:xfrm>
                <a:off x="2065" y="3495"/>
                <a:ext cx="880" cy="232"/>
              </p:xfrm>
              <a:graphic>
                <a:graphicData uri="http://schemas.openxmlformats.org/presentationml/2006/ole">
                  <p:oleObj spid="_x0000_s151558" name="Equation" r:id="rId6" imgW="1396800" imgH="368280" progId="Equation.3">
                    <p:embed/>
                  </p:oleObj>
                </a:graphicData>
              </a:graphic>
            </p:graphicFrame>
          </p:grpSp>
          <p:graphicFrame>
            <p:nvGraphicFramePr>
              <p:cNvPr id="14347" name="Object 11"/>
              <p:cNvGraphicFramePr>
                <a:graphicFrameLocks noChangeAspect="1"/>
              </p:cNvGraphicFramePr>
              <p:nvPr/>
            </p:nvGraphicFramePr>
            <p:xfrm>
              <a:off x="2475" y="2520"/>
              <a:ext cx="171" cy="176"/>
            </p:xfrm>
            <a:graphic>
              <a:graphicData uri="http://schemas.openxmlformats.org/presentationml/2006/ole">
                <p:oleObj spid="_x0000_s151557" name="Equation" r:id="rId7" imgW="228600" imgH="279360" progId="Equation.3">
                  <p:embed/>
                </p:oleObj>
              </a:graphicData>
            </a:graphic>
          </p:graphicFrame>
        </p:grpSp>
        <p:graphicFrame>
          <p:nvGraphicFramePr>
            <p:cNvPr id="14349" name="Object 13"/>
            <p:cNvGraphicFramePr>
              <a:graphicFrameLocks noChangeAspect="1"/>
            </p:cNvGraphicFramePr>
            <p:nvPr/>
          </p:nvGraphicFramePr>
          <p:xfrm>
            <a:off x="2065" y="3197"/>
            <a:ext cx="912" cy="232"/>
          </p:xfrm>
          <a:graphic>
            <a:graphicData uri="http://schemas.openxmlformats.org/presentationml/2006/ole">
              <p:oleObj spid="_x0000_s151556" name="Equation" r:id="rId8" imgW="1447560" imgH="368280" progId="Equation.3">
                <p:embed/>
              </p:oleObj>
            </a:graphicData>
          </a:graphic>
        </p:graphicFrame>
      </p:grpSp>
      <p:grpSp>
        <p:nvGrpSpPr>
          <p:cNvPr id="7" name="Group 23"/>
          <p:cNvGrpSpPr>
            <a:grpSpLocks/>
          </p:cNvGrpSpPr>
          <p:nvPr/>
        </p:nvGrpSpPr>
        <p:grpSpPr bwMode="auto">
          <a:xfrm>
            <a:off x="6042025" y="1017588"/>
            <a:ext cx="2913063" cy="5505449"/>
            <a:chOff x="3806" y="641"/>
            <a:chExt cx="1835" cy="3468"/>
          </a:xfrm>
        </p:grpSpPr>
        <p:pic>
          <p:nvPicPr>
            <p:cNvPr id="14342" name="Picture 6" descr="msotw9_temp0"/>
            <p:cNvPicPr>
              <a:picLocks noChangeAspect="1" noChangeArrowheads="1"/>
            </p:cNvPicPr>
            <p:nvPr/>
          </p:nvPicPr>
          <p:blipFill>
            <a:blip r:embed="rId9" cstate="print"/>
            <a:srcRect/>
            <a:stretch>
              <a:fillRect/>
            </a:stretch>
          </p:blipFill>
          <p:spPr bwMode="auto">
            <a:xfrm>
              <a:off x="3968" y="641"/>
              <a:ext cx="1628" cy="1692"/>
            </a:xfrm>
            <a:prstGeom prst="rect">
              <a:avLst/>
            </a:prstGeom>
            <a:solidFill>
              <a:schemeClr val="bg1"/>
            </a:solidFill>
            <a:ln w="9525">
              <a:noFill/>
              <a:miter lim="800000"/>
              <a:headEnd/>
              <a:tailEnd/>
            </a:ln>
            <a:effectLst/>
          </p:spPr>
        </p:pic>
        <p:grpSp>
          <p:nvGrpSpPr>
            <p:cNvPr id="8" name="Group 18"/>
            <p:cNvGrpSpPr>
              <a:grpSpLocks/>
            </p:cNvGrpSpPr>
            <p:nvPr/>
          </p:nvGrpSpPr>
          <p:grpSpPr bwMode="auto">
            <a:xfrm>
              <a:off x="3806" y="2520"/>
              <a:ext cx="1835" cy="415"/>
              <a:chOff x="3626" y="2520"/>
              <a:chExt cx="1835" cy="415"/>
            </a:xfrm>
          </p:grpSpPr>
          <p:sp>
            <p:nvSpPr>
              <p:cNvPr id="14352" name="Text Box 16"/>
              <p:cNvSpPr txBox="1">
                <a:spLocks noChangeArrowheads="1"/>
              </p:cNvSpPr>
              <p:nvPr/>
            </p:nvSpPr>
            <p:spPr bwMode="auto">
              <a:xfrm>
                <a:off x="3626" y="2528"/>
                <a:ext cx="1835" cy="407"/>
              </a:xfrm>
              <a:prstGeom prst="rect">
                <a:avLst/>
              </a:prstGeom>
              <a:noFill/>
              <a:ln w="9525">
                <a:noFill/>
                <a:miter lim="800000"/>
                <a:headEnd/>
                <a:tailEnd/>
              </a:ln>
              <a:effectLst/>
            </p:spPr>
            <p:txBody>
              <a:bodyPr>
                <a:spAutoFit/>
              </a:bodyPr>
              <a:lstStyle/>
              <a:p>
                <a:pPr marL="227013" indent="-227013">
                  <a:spcBef>
                    <a:spcPct val="50000"/>
                  </a:spcBef>
                  <a:buFontTx/>
                  <a:buChar char="•"/>
                  <a:tabLst>
                    <a:tab pos="690563" algn="l"/>
                    <a:tab pos="1489075" algn="l"/>
                  </a:tabLst>
                </a:pPr>
                <a:r>
                  <a:rPr lang="en-US" dirty="0">
                    <a:solidFill>
                      <a:srgbClr val="FFC000"/>
                    </a:solidFill>
                  </a:rPr>
                  <a:t>Resolve       into rectangular components.</a:t>
                </a:r>
              </a:p>
            </p:txBody>
          </p:sp>
          <p:graphicFrame>
            <p:nvGraphicFramePr>
              <p:cNvPr id="14353" name="Object 17"/>
              <p:cNvGraphicFramePr>
                <a:graphicFrameLocks noChangeAspect="1"/>
              </p:cNvGraphicFramePr>
              <p:nvPr/>
            </p:nvGraphicFramePr>
            <p:xfrm>
              <a:off x="4230" y="2520"/>
              <a:ext cx="240" cy="208"/>
            </p:xfrm>
            <a:graphic>
              <a:graphicData uri="http://schemas.openxmlformats.org/presentationml/2006/ole">
                <p:oleObj spid="_x0000_s151555" name="Equation" r:id="rId10" imgW="304560" imgH="330120" progId="Equation.3">
                  <p:embed/>
                </p:oleObj>
              </a:graphicData>
            </a:graphic>
          </p:graphicFrame>
        </p:grpSp>
        <p:graphicFrame>
          <p:nvGraphicFramePr>
            <p:cNvPr id="14356" name="Object 20"/>
            <p:cNvGraphicFramePr>
              <a:graphicFrameLocks noChangeAspect="1"/>
            </p:cNvGraphicFramePr>
            <p:nvPr/>
          </p:nvGraphicFramePr>
          <p:xfrm>
            <a:off x="4095" y="2925"/>
            <a:ext cx="1207" cy="1184"/>
          </p:xfrm>
          <a:graphic>
            <a:graphicData uri="http://schemas.openxmlformats.org/presentationml/2006/ole">
              <p:oleObj spid="_x0000_s151554" name="Équation" r:id="rId11" imgW="1282680" imgH="1257120" progId="Equation.3">
                <p:embed/>
              </p:oleObj>
            </a:graphicData>
          </a:graphic>
        </p:graphicFrame>
      </p:grpSp>
      <p:sp>
        <p:nvSpPr>
          <p:cNvPr id="23" name="Rectangle 1"/>
          <p:cNvSpPr txBox="1">
            <a:spLocks/>
          </p:cNvSpPr>
          <p:nvPr/>
        </p:nvSpPr>
        <p:spPr>
          <a:xfrm>
            <a:off x="428596" y="142852"/>
            <a:ext cx="8229600" cy="857256"/>
          </a:xfrm>
          <a:prstGeom prst="rect">
            <a:avLst/>
          </a:prstGeo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vert="horz" lIns="91440" tIns="45720" rIns="91440" bIns="45720" rtlCol="0" anchor="ctr">
            <a:normAutofit/>
          </a:bodyPr>
          <a:lstStyle/>
          <a:p>
            <a:pPr lvl="0" algn="ctr">
              <a:spcBef>
                <a:spcPct val="0"/>
              </a:spcBef>
            </a:pPr>
            <a:r>
              <a:rPr lang="en-US" sz="4400" dirty="0" smtClean="0">
                <a:latin typeface="+mj-lt"/>
                <a:ea typeface="+mj-ea"/>
                <a:cs typeface="+mj-cs"/>
              </a:rPr>
              <a:t>Rectangular Components in Space</a:t>
            </a: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2" name="Group 22"/>
          <p:cNvGrpSpPr>
            <a:grpSpLocks/>
          </p:cNvGrpSpPr>
          <p:nvPr/>
        </p:nvGrpSpPr>
        <p:grpSpPr bwMode="auto">
          <a:xfrm>
            <a:off x="506413" y="984250"/>
            <a:ext cx="7985125" cy="4529138"/>
            <a:chOff x="319" y="620"/>
            <a:chExt cx="5030" cy="2853"/>
          </a:xfrm>
        </p:grpSpPr>
        <p:pic>
          <p:nvPicPr>
            <p:cNvPr id="26627" name="Picture 3" descr="msotw9_temp0"/>
            <p:cNvPicPr>
              <a:picLocks noChangeAspect="1" noChangeArrowheads="1"/>
            </p:cNvPicPr>
            <p:nvPr/>
          </p:nvPicPr>
          <p:blipFill>
            <a:blip r:embed="rId3" cstate="print"/>
            <a:srcRect/>
            <a:stretch>
              <a:fillRect/>
            </a:stretch>
          </p:blipFill>
          <p:spPr bwMode="auto">
            <a:xfrm>
              <a:off x="319" y="620"/>
              <a:ext cx="1284" cy="1158"/>
            </a:xfrm>
            <a:prstGeom prst="rect">
              <a:avLst/>
            </a:prstGeom>
            <a:solidFill>
              <a:schemeClr val="bg1"/>
            </a:solidFill>
            <a:ln w="9525">
              <a:noFill/>
              <a:miter lim="800000"/>
              <a:headEnd/>
              <a:tailEnd/>
            </a:ln>
            <a:effectLst/>
          </p:spPr>
        </p:pic>
        <p:pic>
          <p:nvPicPr>
            <p:cNvPr id="26628" name="Picture 4" descr="msotw9_temp0"/>
            <p:cNvPicPr>
              <a:picLocks noChangeAspect="1" noChangeArrowheads="1"/>
            </p:cNvPicPr>
            <p:nvPr/>
          </p:nvPicPr>
          <p:blipFill>
            <a:blip r:embed="rId4" cstate="print"/>
            <a:srcRect/>
            <a:stretch>
              <a:fillRect/>
            </a:stretch>
          </p:blipFill>
          <p:spPr bwMode="auto">
            <a:xfrm>
              <a:off x="1668" y="620"/>
              <a:ext cx="1095" cy="1150"/>
            </a:xfrm>
            <a:prstGeom prst="rect">
              <a:avLst/>
            </a:prstGeom>
            <a:solidFill>
              <a:schemeClr val="bg1"/>
            </a:solidFill>
            <a:ln w="9525">
              <a:noFill/>
              <a:miter lim="800000"/>
              <a:headEnd/>
              <a:tailEnd/>
            </a:ln>
            <a:effectLst/>
          </p:spPr>
        </p:pic>
        <p:pic>
          <p:nvPicPr>
            <p:cNvPr id="26629" name="Picture 5" descr="msotw9_temp0"/>
            <p:cNvPicPr>
              <a:picLocks noChangeAspect="1" noChangeArrowheads="1"/>
            </p:cNvPicPr>
            <p:nvPr/>
          </p:nvPicPr>
          <p:blipFill>
            <a:blip r:embed="rId5" cstate="print"/>
            <a:srcRect/>
            <a:stretch>
              <a:fillRect/>
            </a:stretch>
          </p:blipFill>
          <p:spPr bwMode="auto">
            <a:xfrm>
              <a:off x="3016" y="658"/>
              <a:ext cx="1258" cy="1125"/>
            </a:xfrm>
            <a:prstGeom prst="rect">
              <a:avLst/>
            </a:prstGeom>
            <a:solidFill>
              <a:schemeClr val="bg1"/>
            </a:solidFill>
            <a:ln w="9525">
              <a:noFill/>
              <a:miter lim="800000"/>
              <a:headEnd/>
              <a:tailEnd/>
            </a:ln>
            <a:effectLst/>
          </p:spPr>
        </p:pic>
        <p:pic>
          <p:nvPicPr>
            <p:cNvPr id="26631" name="Picture 7" descr="msotw9_temp0"/>
            <p:cNvPicPr>
              <a:picLocks noChangeAspect="1" noChangeArrowheads="1"/>
            </p:cNvPicPr>
            <p:nvPr/>
          </p:nvPicPr>
          <p:blipFill>
            <a:blip r:embed="rId6" cstate="print"/>
            <a:srcRect/>
            <a:stretch>
              <a:fillRect/>
            </a:stretch>
          </p:blipFill>
          <p:spPr bwMode="auto">
            <a:xfrm>
              <a:off x="320" y="1873"/>
              <a:ext cx="1679" cy="1600"/>
            </a:xfrm>
            <a:prstGeom prst="rect">
              <a:avLst/>
            </a:prstGeom>
            <a:solidFill>
              <a:schemeClr val="bg1"/>
            </a:solidFill>
            <a:ln w="9525">
              <a:noFill/>
              <a:miter lim="800000"/>
              <a:headEnd/>
              <a:tailEnd/>
            </a:ln>
            <a:effectLst/>
          </p:spPr>
        </p:pic>
        <p:grpSp>
          <p:nvGrpSpPr>
            <p:cNvPr id="3" name="Group 20"/>
            <p:cNvGrpSpPr>
              <a:grpSpLocks/>
            </p:cNvGrpSpPr>
            <p:nvPr/>
          </p:nvGrpSpPr>
          <p:grpSpPr bwMode="auto">
            <a:xfrm>
              <a:off x="2088" y="1788"/>
              <a:ext cx="3261" cy="1661"/>
              <a:chOff x="2042" y="1848"/>
              <a:chExt cx="3261" cy="1661"/>
            </a:xfrm>
          </p:grpSpPr>
          <p:sp>
            <p:nvSpPr>
              <p:cNvPr id="26632" name="Text Box 8"/>
              <p:cNvSpPr txBox="1">
                <a:spLocks noChangeArrowheads="1"/>
              </p:cNvSpPr>
              <p:nvPr/>
            </p:nvSpPr>
            <p:spPr bwMode="auto">
              <a:xfrm>
                <a:off x="2042" y="1848"/>
                <a:ext cx="3247" cy="233"/>
              </a:xfrm>
              <a:prstGeom prst="rect">
                <a:avLst/>
              </a:prstGeom>
              <a:noFill/>
              <a:ln w="9525">
                <a:noFill/>
                <a:miter lim="800000"/>
                <a:headEnd/>
                <a:tailEnd/>
              </a:ln>
              <a:effectLst/>
            </p:spPr>
            <p:txBody>
              <a:bodyPr>
                <a:spAutoFit/>
              </a:bodyPr>
              <a:lstStyle/>
              <a:p>
                <a:pPr marL="227013" indent="-227013">
                  <a:spcBef>
                    <a:spcPct val="50000"/>
                  </a:spcBef>
                  <a:buFontTx/>
                  <a:buChar char="•"/>
                </a:pPr>
                <a:r>
                  <a:rPr lang="en-US" dirty="0">
                    <a:solidFill>
                      <a:srgbClr val="FFC000"/>
                    </a:solidFill>
                  </a:rPr>
                  <a:t>With the angles between     and the axes,</a:t>
                </a:r>
              </a:p>
            </p:txBody>
          </p:sp>
          <p:graphicFrame>
            <p:nvGraphicFramePr>
              <p:cNvPr id="26633" name="Object 9"/>
              <p:cNvGraphicFramePr>
                <a:graphicFrameLocks noChangeAspect="1"/>
              </p:cNvGraphicFramePr>
              <p:nvPr/>
            </p:nvGraphicFramePr>
            <p:xfrm>
              <a:off x="3509" y="1860"/>
              <a:ext cx="144" cy="176"/>
            </p:xfrm>
            <a:graphic>
              <a:graphicData uri="http://schemas.openxmlformats.org/presentationml/2006/ole">
                <p:oleObj spid="_x0000_s152582" name="Equation" r:id="rId7" imgW="228600" imgH="279360" progId="Equation.3">
                  <p:embed/>
                </p:oleObj>
              </a:graphicData>
            </a:graphic>
          </p:graphicFrame>
          <p:graphicFrame>
            <p:nvGraphicFramePr>
              <p:cNvPr id="26635" name="Object 11"/>
              <p:cNvGraphicFramePr>
                <a:graphicFrameLocks noChangeAspect="1"/>
              </p:cNvGraphicFramePr>
              <p:nvPr/>
            </p:nvGraphicFramePr>
            <p:xfrm>
              <a:off x="2327" y="2125"/>
              <a:ext cx="2976" cy="1384"/>
            </p:xfrm>
            <a:graphic>
              <a:graphicData uri="http://schemas.openxmlformats.org/presentationml/2006/ole">
                <p:oleObj spid="_x0000_s152583" name="Equation" r:id="rId8" imgW="4724280" imgH="2197080" progId="Equation.3">
                  <p:embed/>
                </p:oleObj>
              </a:graphicData>
            </a:graphic>
          </p:graphicFrame>
        </p:grpSp>
      </p:grpSp>
      <p:grpSp>
        <p:nvGrpSpPr>
          <p:cNvPr id="4" name="Group 21"/>
          <p:cNvGrpSpPr>
            <a:grpSpLocks/>
          </p:cNvGrpSpPr>
          <p:nvPr/>
        </p:nvGrpSpPr>
        <p:grpSpPr bwMode="auto">
          <a:xfrm>
            <a:off x="3314700" y="5510213"/>
            <a:ext cx="5426075" cy="923925"/>
            <a:chOff x="2177" y="3538"/>
            <a:chExt cx="3418" cy="582"/>
          </a:xfrm>
        </p:grpSpPr>
        <p:grpSp>
          <p:nvGrpSpPr>
            <p:cNvPr id="5" name="Group 19"/>
            <p:cNvGrpSpPr>
              <a:grpSpLocks/>
            </p:cNvGrpSpPr>
            <p:nvPr/>
          </p:nvGrpSpPr>
          <p:grpSpPr bwMode="auto">
            <a:xfrm>
              <a:off x="2177" y="3538"/>
              <a:ext cx="3418" cy="582"/>
              <a:chOff x="2177" y="3538"/>
              <a:chExt cx="3418" cy="582"/>
            </a:xfrm>
          </p:grpSpPr>
          <p:sp>
            <p:nvSpPr>
              <p:cNvPr id="26636" name="Text Box 12"/>
              <p:cNvSpPr txBox="1">
                <a:spLocks noChangeArrowheads="1"/>
              </p:cNvSpPr>
              <p:nvPr/>
            </p:nvSpPr>
            <p:spPr bwMode="auto">
              <a:xfrm>
                <a:off x="2177" y="3538"/>
                <a:ext cx="3418" cy="582"/>
              </a:xfrm>
              <a:prstGeom prst="rect">
                <a:avLst/>
              </a:prstGeom>
              <a:noFill/>
              <a:ln w="9525">
                <a:noFill/>
                <a:miter lim="800000"/>
                <a:headEnd/>
                <a:tailEnd/>
              </a:ln>
              <a:effectLst/>
            </p:spPr>
            <p:txBody>
              <a:bodyPr>
                <a:spAutoFit/>
              </a:bodyPr>
              <a:lstStyle/>
              <a:p>
                <a:pPr marL="227013" indent="-227013">
                  <a:spcBef>
                    <a:spcPct val="50000"/>
                  </a:spcBef>
                  <a:buFontTx/>
                  <a:buChar char="•"/>
                  <a:tabLst>
                    <a:tab pos="571500" algn="l"/>
                    <a:tab pos="3143250" algn="l"/>
                  </a:tabLst>
                </a:pPr>
                <a:r>
                  <a:rPr lang="en-US" dirty="0"/>
                  <a:t>	</a:t>
                </a:r>
                <a:r>
                  <a:rPr lang="en-US" dirty="0">
                    <a:solidFill>
                      <a:srgbClr val="FFC000"/>
                    </a:solidFill>
                  </a:rPr>
                  <a:t>is a unit vector along the line of action of</a:t>
                </a:r>
                <a:br>
                  <a:rPr lang="en-US" dirty="0">
                    <a:solidFill>
                      <a:srgbClr val="FFC000"/>
                    </a:solidFill>
                  </a:rPr>
                </a:br>
                <a:r>
                  <a:rPr lang="en-US" dirty="0">
                    <a:solidFill>
                      <a:srgbClr val="FFC000"/>
                    </a:solidFill>
                  </a:rPr>
                  <a:t>and 	  are the direction cosines for</a:t>
                </a:r>
              </a:p>
            </p:txBody>
          </p:sp>
          <p:graphicFrame>
            <p:nvGraphicFramePr>
              <p:cNvPr id="26640" name="Object 16"/>
              <p:cNvGraphicFramePr>
                <a:graphicFrameLocks noChangeAspect="1"/>
              </p:cNvGraphicFramePr>
              <p:nvPr/>
            </p:nvGraphicFramePr>
            <p:xfrm>
              <a:off x="4724" y="3577"/>
              <a:ext cx="144" cy="176"/>
            </p:xfrm>
            <a:graphic>
              <a:graphicData uri="http://schemas.openxmlformats.org/presentationml/2006/ole">
                <p:oleObj spid="_x0000_s152580" name="Equation" r:id="rId9" imgW="228600" imgH="279360" progId="Equation.3">
                  <p:embed/>
                </p:oleObj>
              </a:graphicData>
            </a:graphic>
          </p:graphicFrame>
          <p:graphicFrame>
            <p:nvGraphicFramePr>
              <p:cNvPr id="26642" name="Object 18"/>
              <p:cNvGraphicFramePr>
                <a:graphicFrameLocks noChangeAspect="1"/>
              </p:cNvGraphicFramePr>
              <p:nvPr/>
            </p:nvGraphicFramePr>
            <p:xfrm>
              <a:off x="2609" y="3937"/>
              <a:ext cx="144" cy="176"/>
            </p:xfrm>
            <a:graphic>
              <a:graphicData uri="http://schemas.openxmlformats.org/presentationml/2006/ole">
                <p:oleObj spid="_x0000_s152581" name="Equation" r:id="rId10" imgW="228600" imgH="279360" progId="Equation.3">
                  <p:embed/>
                </p:oleObj>
              </a:graphicData>
            </a:graphic>
          </p:graphicFrame>
        </p:grpSp>
        <p:graphicFrame>
          <p:nvGraphicFramePr>
            <p:cNvPr id="26637" name="Object 13"/>
            <p:cNvGraphicFramePr>
              <a:graphicFrameLocks noChangeAspect="1"/>
            </p:cNvGraphicFramePr>
            <p:nvPr/>
          </p:nvGraphicFramePr>
          <p:xfrm>
            <a:off x="2420" y="3560"/>
            <a:ext cx="128" cy="192"/>
          </p:xfrm>
          <a:graphic>
            <a:graphicData uri="http://schemas.openxmlformats.org/presentationml/2006/ole">
              <p:oleObj spid="_x0000_s152578" name="Equation" r:id="rId11" imgW="203040" imgH="304560" progId="Equation.3">
                <p:embed/>
              </p:oleObj>
            </a:graphicData>
          </a:graphic>
        </p:graphicFrame>
        <p:graphicFrame>
          <p:nvGraphicFramePr>
            <p:cNvPr id="26641" name="Object 17"/>
            <p:cNvGraphicFramePr>
              <a:graphicFrameLocks noChangeAspect="1"/>
            </p:cNvGraphicFramePr>
            <p:nvPr/>
          </p:nvGraphicFramePr>
          <p:xfrm>
            <a:off x="2609" y="3712"/>
            <a:ext cx="1624" cy="232"/>
          </p:xfrm>
          <a:graphic>
            <a:graphicData uri="http://schemas.openxmlformats.org/presentationml/2006/ole">
              <p:oleObj spid="_x0000_s152579" name="Equation" r:id="rId12" imgW="2577960" imgH="368280" progId="Equation.3">
                <p:embed/>
              </p:oleObj>
            </a:graphicData>
          </a:graphic>
        </p:graphicFrame>
      </p:grpSp>
      <p:sp>
        <p:nvSpPr>
          <p:cNvPr id="21" name="Rectangle 1"/>
          <p:cNvSpPr txBox="1">
            <a:spLocks/>
          </p:cNvSpPr>
          <p:nvPr/>
        </p:nvSpPr>
        <p:spPr>
          <a:xfrm>
            <a:off x="428596" y="142852"/>
            <a:ext cx="8229600" cy="857256"/>
          </a:xfrm>
          <a:prstGeom prst="rect">
            <a:avLst/>
          </a:prstGeo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vert="horz" lIns="91440" tIns="45720" rIns="91440" bIns="45720" rtlCol="0" anchor="ctr">
            <a:normAutofit fontScale="85000" lnSpcReduction="10000"/>
          </a:bodyPr>
          <a:lstStyle/>
          <a:p>
            <a:pPr lvl="0" algn="ctr">
              <a:spcBef>
                <a:spcPct val="0"/>
              </a:spcBef>
            </a:pPr>
            <a:r>
              <a:rPr lang="en-US" sz="4400" dirty="0" smtClean="0">
                <a:latin typeface="+mj-lt"/>
                <a:ea typeface="+mj-ea"/>
                <a:cs typeface="+mj-cs"/>
              </a:rPr>
              <a:t>Rectangular Components in Space (Cont’d)</a:t>
            </a: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sz="quarter" idx="1"/>
          </p:nvPr>
        </p:nvSpPr>
        <p:spPr>
          <a:xfrm>
            <a:off x="2362200" y="1752600"/>
            <a:ext cx="6400800" cy="4891110"/>
          </a:xfrm>
        </p:spPr>
        <p:txBody>
          <a:bodyPr>
            <a:normAutofit fontScale="92500" lnSpcReduction="10000"/>
          </a:bodyPr>
          <a:lstStyle/>
          <a:p>
            <a:pPr marL="971550" lvl="1" indent="-514350">
              <a:buFont typeface="+mj-lt"/>
              <a:buAutoNum type="arabicPeriod" startAt="8"/>
            </a:pPr>
            <a:r>
              <a:rPr lang="en-CA" dirty="0" smtClean="0">
                <a:solidFill>
                  <a:srgbClr val="FFC000"/>
                </a:solidFill>
              </a:rPr>
              <a:t>Addition of Forces by Summing x &amp; y Components</a:t>
            </a:r>
          </a:p>
          <a:p>
            <a:pPr marL="971550" lvl="1" indent="-514350">
              <a:buFont typeface="+mj-lt"/>
              <a:buAutoNum type="arabicPeriod" startAt="8"/>
            </a:pPr>
            <a:r>
              <a:rPr lang="en-CA" dirty="0" smtClean="0">
                <a:solidFill>
                  <a:srgbClr val="FFC000"/>
                </a:solidFill>
              </a:rPr>
              <a:t>Equilibrium of a Particle</a:t>
            </a:r>
          </a:p>
          <a:p>
            <a:pPr marL="1828800" lvl="3" indent="-514350">
              <a:buNone/>
            </a:pPr>
            <a:r>
              <a:rPr lang="en-CA" dirty="0" smtClean="0">
                <a:solidFill>
                  <a:srgbClr val="FFC000"/>
                </a:solidFill>
              </a:rPr>
              <a:t>Newton’s First Law of Motion</a:t>
            </a:r>
          </a:p>
          <a:p>
            <a:pPr marL="971550" lvl="1" indent="-514350">
              <a:buFont typeface="+mj-lt"/>
              <a:buAutoNum type="arabicPeriod" startAt="8"/>
            </a:pPr>
            <a:r>
              <a:rPr lang="en-CA" dirty="0" smtClean="0">
                <a:solidFill>
                  <a:srgbClr val="FFC000"/>
                </a:solidFill>
              </a:rPr>
              <a:t>Problems about the Equilibrium of a Particle; Free Body Diagrams</a:t>
            </a:r>
          </a:p>
          <a:p>
            <a:pPr marL="971550" lvl="1" indent="-514350">
              <a:buNone/>
            </a:pPr>
            <a:r>
              <a:rPr lang="en-CA" dirty="0" smtClean="0">
                <a:solidFill>
                  <a:srgbClr val="FF0000"/>
                </a:solidFill>
              </a:rPr>
              <a:t>Forces in Space</a:t>
            </a:r>
          </a:p>
          <a:p>
            <a:pPr marL="971550" lvl="1" indent="-514350">
              <a:buFont typeface="+mj-lt"/>
              <a:buAutoNum type="arabicPeriod" startAt="12"/>
            </a:pPr>
            <a:r>
              <a:rPr lang="en-CA" dirty="0" smtClean="0">
                <a:solidFill>
                  <a:srgbClr val="FFC000"/>
                </a:solidFill>
              </a:rPr>
              <a:t>Rectangular Components of a Force in Space</a:t>
            </a:r>
          </a:p>
          <a:p>
            <a:pPr marL="971550" lvl="1" indent="-514350">
              <a:buFont typeface="+mj-lt"/>
              <a:buAutoNum type="arabicPeriod" startAt="12"/>
            </a:pPr>
            <a:r>
              <a:rPr lang="en-CA" dirty="0" smtClean="0">
                <a:solidFill>
                  <a:srgbClr val="FFC000"/>
                </a:solidFill>
              </a:rPr>
              <a:t>Forces Defined by its Magnitude and 2 points in its Line of Action</a:t>
            </a:r>
          </a:p>
          <a:p>
            <a:pPr marL="971550" lvl="1" indent="-514350">
              <a:buFont typeface="+mj-lt"/>
              <a:buAutoNum type="arabicPeriod" startAt="12"/>
            </a:pPr>
            <a:r>
              <a:rPr lang="en-CA" dirty="0" smtClean="0">
                <a:solidFill>
                  <a:srgbClr val="FFC000"/>
                </a:solidFill>
              </a:rPr>
              <a:t>Addition of Concurrent Forces in Space</a:t>
            </a:r>
          </a:p>
          <a:p>
            <a:pPr marL="971550" lvl="1" indent="-514350">
              <a:buFont typeface="+mj-lt"/>
              <a:buAutoNum type="arabicPeriod" startAt="12"/>
            </a:pPr>
            <a:r>
              <a:rPr lang="en-CA" dirty="0" smtClean="0">
                <a:solidFill>
                  <a:srgbClr val="FFC000"/>
                </a:solidFill>
              </a:rPr>
              <a:t>Equilibrium of a Particle in Space</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Agenda (Cont’d)</a:t>
            </a:r>
            <a:endParaRPr lang="en-US" dirty="0"/>
          </a:p>
        </p:txBody>
      </p:sp>
      <p:sp>
        <p:nvSpPr>
          <p:cNvPr id="4" name="Flèche droite 3"/>
          <p:cNvSpPr/>
          <p:nvPr/>
        </p:nvSpPr>
        <p:spPr>
          <a:xfrm>
            <a:off x="2339752" y="5013176"/>
            <a:ext cx="432048" cy="2880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8679" name="Picture 7" descr="msotw9_temp0"/>
          <p:cNvPicPr>
            <a:picLocks noChangeAspect="1" noChangeArrowheads="1"/>
          </p:cNvPicPr>
          <p:nvPr/>
        </p:nvPicPr>
        <p:blipFill>
          <a:blip r:embed="rId3" cstate="print"/>
          <a:srcRect/>
          <a:stretch>
            <a:fillRect/>
          </a:stretch>
        </p:blipFill>
        <p:spPr bwMode="auto">
          <a:xfrm>
            <a:off x="4406900" y="936625"/>
            <a:ext cx="4264025" cy="2471738"/>
          </a:xfrm>
          <a:prstGeom prst="rect">
            <a:avLst/>
          </a:prstGeom>
          <a:solidFill>
            <a:schemeClr val="bg1"/>
          </a:solidFill>
          <a:ln w="9525">
            <a:noFill/>
            <a:miter lim="800000"/>
            <a:headEnd/>
            <a:tailEnd/>
          </a:ln>
          <a:effectLst/>
        </p:spPr>
      </p:pic>
      <p:grpSp>
        <p:nvGrpSpPr>
          <p:cNvPr id="2" name="Group 11"/>
          <p:cNvGrpSpPr>
            <a:grpSpLocks/>
          </p:cNvGrpSpPr>
          <p:nvPr/>
        </p:nvGrpSpPr>
        <p:grpSpPr bwMode="auto">
          <a:xfrm>
            <a:off x="425450" y="1674813"/>
            <a:ext cx="3798888" cy="1011237"/>
            <a:chOff x="508" y="2409"/>
            <a:chExt cx="2393" cy="637"/>
          </a:xfrm>
        </p:grpSpPr>
        <p:sp>
          <p:nvSpPr>
            <p:cNvPr id="28681" name="Text Box 9"/>
            <p:cNvSpPr txBox="1">
              <a:spLocks noChangeArrowheads="1"/>
            </p:cNvSpPr>
            <p:nvPr/>
          </p:nvSpPr>
          <p:spPr bwMode="auto">
            <a:xfrm>
              <a:off x="508" y="2409"/>
              <a:ext cx="2393" cy="407"/>
            </a:xfrm>
            <a:prstGeom prst="rect">
              <a:avLst/>
            </a:prstGeom>
            <a:noFill/>
            <a:ln w="9525">
              <a:noFill/>
              <a:miter lim="800000"/>
              <a:headEnd/>
              <a:tailEnd/>
            </a:ln>
            <a:effectLst/>
          </p:spPr>
          <p:txBody>
            <a:bodyPr>
              <a:spAutoFit/>
            </a:bodyPr>
            <a:lstStyle/>
            <a:p>
              <a:pPr>
                <a:spcBef>
                  <a:spcPct val="50000"/>
                </a:spcBef>
              </a:pPr>
              <a:r>
                <a:rPr lang="en-US" dirty="0">
                  <a:solidFill>
                    <a:srgbClr val="FFC000"/>
                  </a:solidFill>
                </a:rPr>
                <a:t>Direction of the force is defined by the location of two points,</a:t>
              </a:r>
            </a:p>
          </p:txBody>
        </p:sp>
        <p:graphicFrame>
          <p:nvGraphicFramePr>
            <p:cNvPr id="28682" name="Object 10"/>
            <p:cNvGraphicFramePr>
              <a:graphicFrameLocks noChangeAspect="1"/>
            </p:cNvGraphicFramePr>
            <p:nvPr/>
          </p:nvGraphicFramePr>
          <p:xfrm>
            <a:off x="732" y="2846"/>
            <a:ext cx="1976" cy="200"/>
          </p:xfrm>
          <a:graphic>
            <a:graphicData uri="http://schemas.openxmlformats.org/presentationml/2006/ole">
              <p:oleObj spid="_x0000_s153603" name="Equation" r:id="rId4" imgW="3136680" imgH="317160" progId="Equation.3">
                <p:embed/>
              </p:oleObj>
            </a:graphicData>
          </a:graphic>
        </p:graphicFrame>
      </p:grpSp>
      <p:graphicFrame>
        <p:nvGraphicFramePr>
          <p:cNvPr id="28684" name="Object 12"/>
          <p:cNvGraphicFramePr>
            <a:graphicFrameLocks noChangeAspect="1"/>
          </p:cNvGraphicFramePr>
          <p:nvPr/>
        </p:nvGraphicFramePr>
        <p:xfrm>
          <a:off x="149225" y="3409950"/>
          <a:ext cx="5929313" cy="2857500"/>
        </p:xfrm>
        <a:graphic>
          <a:graphicData uri="http://schemas.openxmlformats.org/presentationml/2006/ole">
            <p:oleObj spid="_x0000_s153602" name="Équation" r:id="rId5" imgW="3898800" imgH="1879560" progId="Equation.3">
              <p:embed/>
            </p:oleObj>
          </a:graphicData>
        </a:graphic>
      </p:graphicFrame>
      <p:sp>
        <p:nvSpPr>
          <p:cNvPr id="10" name="Rectangle 1"/>
          <p:cNvSpPr txBox="1">
            <a:spLocks/>
          </p:cNvSpPr>
          <p:nvPr/>
        </p:nvSpPr>
        <p:spPr>
          <a:xfrm>
            <a:off x="428596" y="142852"/>
            <a:ext cx="8229600" cy="857256"/>
          </a:xfrm>
          <a:prstGeom prst="rect">
            <a:avLst/>
          </a:prstGeo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vert="horz" lIns="91440" tIns="45720" rIns="91440" bIns="45720" rtlCol="0" anchor="ctr">
            <a:normAutofit fontScale="70000" lnSpcReduction="20000"/>
          </a:bodyPr>
          <a:lstStyle/>
          <a:p>
            <a:pPr lvl="0" algn="ctr">
              <a:spcBef>
                <a:spcPct val="0"/>
              </a:spcBef>
            </a:pPr>
            <a:r>
              <a:rPr lang="en-CA" sz="4400" dirty="0" smtClean="0">
                <a:latin typeface="+mj-lt"/>
                <a:ea typeface="+mj-ea"/>
                <a:cs typeface="+mj-cs"/>
              </a:rPr>
              <a:t>Forces Defined by its Magnitude and 2 points in its Line of Action</a:t>
            </a:r>
          </a:p>
        </p:txBody>
      </p:sp>
    </p:spTree>
  </p:cSld>
  <p:clrMapOvr>
    <a:masterClrMapping/>
  </p:clrMapOvr>
  <p:transition>
    <p:wipe dir="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sz="quarter" idx="1"/>
          </p:nvPr>
        </p:nvSpPr>
        <p:spPr>
          <a:xfrm>
            <a:off x="2362200" y="1752600"/>
            <a:ext cx="6400800" cy="4891110"/>
          </a:xfrm>
        </p:spPr>
        <p:txBody>
          <a:bodyPr>
            <a:normAutofit fontScale="92500" lnSpcReduction="10000"/>
          </a:bodyPr>
          <a:lstStyle/>
          <a:p>
            <a:pPr marL="971550" lvl="1" indent="-514350">
              <a:buFont typeface="+mj-lt"/>
              <a:buAutoNum type="arabicPeriod" startAt="8"/>
            </a:pPr>
            <a:r>
              <a:rPr lang="en-CA" dirty="0" smtClean="0">
                <a:solidFill>
                  <a:srgbClr val="FFC000"/>
                </a:solidFill>
              </a:rPr>
              <a:t>Addition of Forces by Summing x &amp; y Components</a:t>
            </a:r>
          </a:p>
          <a:p>
            <a:pPr marL="971550" lvl="1" indent="-514350">
              <a:buFont typeface="+mj-lt"/>
              <a:buAutoNum type="arabicPeriod" startAt="8"/>
            </a:pPr>
            <a:r>
              <a:rPr lang="en-CA" dirty="0" smtClean="0">
                <a:solidFill>
                  <a:srgbClr val="FFC000"/>
                </a:solidFill>
              </a:rPr>
              <a:t>Equilibrium of a Particle</a:t>
            </a:r>
          </a:p>
          <a:p>
            <a:pPr marL="1828800" lvl="3" indent="-514350">
              <a:buNone/>
            </a:pPr>
            <a:r>
              <a:rPr lang="en-CA" dirty="0" smtClean="0">
                <a:solidFill>
                  <a:srgbClr val="FFC000"/>
                </a:solidFill>
              </a:rPr>
              <a:t>Newton’s First Law of Motion</a:t>
            </a:r>
          </a:p>
          <a:p>
            <a:pPr marL="971550" lvl="1" indent="-514350">
              <a:buFont typeface="+mj-lt"/>
              <a:buAutoNum type="arabicPeriod" startAt="8"/>
            </a:pPr>
            <a:r>
              <a:rPr lang="en-CA" dirty="0" smtClean="0">
                <a:solidFill>
                  <a:srgbClr val="FFC000"/>
                </a:solidFill>
              </a:rPr>
              <a:t>Problems about the Equilibrium of a Particle; Free Body Diagrams</a:t>
            </a:r>
          </a:p>
          <a:p>
            <a:pPr marL="971550" lvl="1" indent="-514350">
              <a:buNone/>
            </a:pPr>
            <a:r>
              <a:rPr lang="en-CA" dirty="0" smtClean="0">
                <a:solidFill>
                  <a:srgbClr val="FF0000"/>
                </a:solidFill>
              </a:rPr>
              <a:t>Forces in Space</a:t>
            </a:r>
          </a:p>
          <a:p>
            <a:pPr marL="971550" lvl="1" indent="-514350">
              <a:buFont typeface="+mj-lt"/>
              <a:buAutoNum type="arabicPeriod" startAt="12"/>
            </a:pPr>
            <a:r>
              <a:rPr lang="en-CA" dirty="0" smtClean="0">
                <a:solidFill>
                  <a:srgbClr val="FFC000"/>
                </a:solidFill>
              </a:rPr>
              <a:t>Rectangular Components of a Force in Space</a:t>
            </a:r>
          </a:p>
          <a:p>
            <a:pPr marL="971550" lvl="1" indent="-514350">
              <a:buFont typeface="+mj-lt"/>
              <a:buAutoNum type="arabicPeriod" startAt="12"/>
            </a:pPr>
            <a:r>
              <a:rPr lang="en-CA" dirty="0" smtClean="0">
                <a:solidFill>
                  <a:srgbClr val="FFC000"/>
                </a:solidFill>
              </a:rPr>
              <a:t>Forces Defined by its Magnitude and 2 points in its Line of Action</a:t>
            </a:r>
          </a:p>
          <a:p>
            <a:pPr marL="971550" lvl="1" indent="-514350">
              <a:buFont typeface="+mj-lt"/>
              <a:buAutoNum type="arabicPeriod" startAt="12"/>
            </a:pPr>
            <a:r>
              <a:rPr lang="en-CA" dirty="0" smtClean="0">
                <a:solidFill>
                  <a:srgbClr val="FFC000"/>
                </a:solidFill>
              </a:rPr>
              <a:t>Addition of Concurrent Forces in Space</a:t>
            </a:r>
          </a:p>
          <a:p>
            <a:pPr marL="971550" lvl="1" indent="-514350">
              <a:buFont typeface="+mj-lt"/>
              <a:buAutoNum type="arabicPeriod" startAt="12"/>
            </a:pPr>
            <a:r>
              <a:rPr lang="en-CA" dirty="0" smtClean="0">
                <a:solidFill>
                  <a:srgbClr val="FFC000"/>
                </a:solidFill>
              </a:rPr>
              <a:t>Equilibrium of a Particle in Space</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Agenda (Cont’d)</a:t>
            </a:r>
            <a:endParaRPr lang="en-US" dirty="0"/>
          </a:p>
        </p:txBody>
      </p:sp>
      <p:sp>
        <p:nvSpPr>
          <p:cNvPr id="4" name="Flèche droite 3"/>
          <p:cNvSpPr/>
          <p:nvPr/>
        </p:nvSpPr>
        <p:spPr>
          <a:xfrm>
            <a:off x="2267744" y="5805264"/>
            <a:ext cx="432048" cy="2880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aphicFrame>
        <p:nvGraphicFramePr>
          <p:cNvPr id="28684" name="Object 12"/>
          <p:cNvGraphicFramePr>
            <a:graphicFrameLocks noChangeAspect="1"/>
          </p:cNvGraphicFramePr>
          <p:nvPr/>
        </p:nvGraphicFramePr>
        <p:xfrm>
          <a:off x="285720" y="1928802"/>
          <a:ext cx="8659813" cy="3382963"/>
        </p:xfrm>
        <a:graphic>
          <a:graphicData uri="http://schemas.openxmlformats.org/presentationml/2006/ole">
            <p:oleObj spid="_x0000_s154626" name="Équation" r:id="rId3" imgW="4127400" imgH="1612800" progId="Equation.3">
              <p:embed/>
            </p:oleObj>
          </a:graphicData>
        </a:graphic>
      </p:graphicFrame>
      <p:sp>
        <p:nvSpPr>
          <p:cNvPr id="10" name="Rectangle 1"/>
          <p:cNvSpPr txBox="1">
            <a:spLocks/>
          </p:cNvSpPr>
          <p:nvPr/>
        </p:nvSpPr>
        <p:spPr>
          <a:xfrm>
            <a:off x="428596" y="142852"/>
            <a:ext cx="8229600" cy="857256"/>
          </a:xfrm>
          <a:prstGeom prst="rect">
            <a:avLst/>
          </a:prstGeo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vert="horz" lIns="91440" tIns="45720" rIns="91440" bIns="45720" rtlCol="0" anchor="ctr">
            <a:normAutofit fontScale="85000" lnSpcReduction="10000"/>
          </a:bodyPr>
          <a:lstStyle/>
          <a:p>
            <a:pPr lvl="0" algn="ctr">
              <a:spcBef>
                <a:spcPct val="0"/>
              </a:spcBef>
            </a:pPr>
            <a:r>
              <a:rPr lang="en-CA" sz="4400" dirty="0" smtClean="0">
                <a:latin typeface="+mj-lt"/>
                <a:ea typeface="+mj-ea"/>
                <a:cs typeface="+mj-cs"/>
              </a:rPr>
              <a:t>Addition of Concurrent Forces in Space</a:t>
            </a:r>
          </a:p>
        </p:txBody>
      </p:sp>
      <p:sp>
        <p:nvSpPr>
          <p:cNvPr id="8" name="Rectangle 7"/>
          <p:cNvSpPr/>
          <p:nvPr/>
        </p:nvSpPr>
        <p:spPr>
          <a:xfrm>
            <a:off x="357158" y="1357298"/>
            <a:ext cx="8429684" cy="461665"/>
          </a:xfrm>
          <a:prstGeom prst="rect">
            <a:avLst/>
          </a:prstGeom>
        </p:spPr>
        <p:txBody>
          <a:bodyPr wrap="square">
            <a:spAutoFit/>
          </a:bodyPr>
          <a:lstStyle/>
          <a:p>
            <a:pPr>
              <a:buFont typeface="Wingdings" pitchFamily="2" charset="2"/>
              <a:buChar char="Ø"/>
            </a:pPr>
            <a:r>
              <a:rPr lang="en-CA" sz="2400" dirty="0" smtClean="0">
                <a:solidFill>
                  <a:srgbClr val="FFC000"/>
                </a:solidFill>
              </a:rPr>
              <a:t>Same as in 2D</a:t>
            </a:r>
          </a:p>
        </p:txBody>
      </p:sp>
    </p:spTree>
  </p:cSld>
  <p:clrMapOvr>
    <a:masterClrMapping/>
  </p:clrMapOvr>
  <p:transition>
    <p:wipe dir="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Slide Number Placeholder 3"/>
          <p:cNvSpPr>
            <a:spLocks noGrp="1"/>
          </p:cNvSpPr>
          <p:nvPr>
            <p:ph type="sldNum" sz="quarter" idx="10"/>
          </p:nvPr>
        </p:nvSpPr>
        <p:spPr/>
        <p:txBody>
          <a:bodyPr/>
          <a:lstStyle/>
          <a:p>
            <a:r>
              <a:rPr lang="en-US"/>
              <a:t>2 - </a:t>
            </a:r>
            <a:fld id="{7B0F40F9-8133-466D-8F6E-8D5901CE0875}" type="slidenum">
              <a:rPr lang="en-US"/>
              <a:pPr/>
              <a:t>62</a:t>
            </a:fld>
            <a:endParaRPr lang="en-US"/>
          </a:p>
        </p:txBody>
      </p:sp>
      <p:pic>
        <p:nvPicPr>
          <p:cNvPr id="41989" name="Picture 5" descr="8F0792F"/>
          <p:cNvPicPr>
            <a:picLocks noChangeAspect="1" noChangeArrowheads="1"/>
          </p:cNvPicPr>
          <p:nvPr/>
        </p:nvPicPr>
        <p:blipFill>
          <a:blip r:embed="rId2" cstate="print"/>
          <a:srcRect/>
          <a:stretch>
            <a:fillRect/>
          </a:stretch>
        </p:blipFill>
        <p:spPr bwMode="auto">
          <a:xfrm>
            <a:off x="477838" y="931863"/>
            <a:ext cx="3340100" cy="3036887"/>
          </a:xfrm>
          <a:prstGeom prst="rect">
            <a:avLst/>
          </a:prstGeom>
          <a:solidFill>
            <a:schemeClr val="bg1"/>
          </a:solidFill>
        </p:spPr>
      </p:pic>
      <p:sp>
        <p:nvSpPr>
          <p:cNvPr id="41990" name="Text Box 6"/>
          <p:cNvSpPr txBox="1">
            <a:spLocks noChangeArrowheads="1"/>
          </p:cNvSpPr>
          <p:nvPr/>
        </p:nvSpPr>
        <p:spPr bwMode="auto">
          <a:xfrm>
            <a:off x="274638" y="4206875"/>
            <a:ext cx="4141787" cy="2031325"/>
          </a:xfrm>
          <a:prstGeom prst="rect">
            <a:avLst/>
          </a:prstGeom>
          <a:noFill/>
          <a:ln w="9525">
            <a:noFill/>
            <a:miter lim="800000"/>
            <a:headEnd/>
            <a:tailEnd/>
          </a:ln>
          <a:effectLst/>
        </p:spPr>
        <p:txBody>
          <a:bodyPr>
            <a:spAutoFit/>
          </a:bodyPr>
          <a:lstStyle/>
          <a:p>
            <a:pPr marL="234950" indent="-234950">
              <a:spcBef>
                <a:spcPct val="50000"/>
              </a:spcBef>
            </a:pPr>
            <a:r>
              <a:rPr lang="en-US" dirty="0">
                <a:solidFill>
                  <a:srgbClr val="FFC000"/>
                </a:solidFill>
              </a:rPr>
              <a:t>The tension in the guy wire is 2500 N.  Determine:</a:t>
            </a:r>
          </a:p>
          <a:p>
            <a:pPr marL="234950" indent="-234950">
              <a:spcBef>
                <a:spcPct val="50000"/>
              </a:spcBef>
            </a:pPr>
            <a:r>
              <a:rPr lang="en-US" dirty="0">
                <a:solidFill>
                  <a:srgbClr val="FFC000"/>
                </a:solidFill>
              </a:rPr>
              <a:t>a) components </a:t>
            </a:r>
            <a:r>
              <a:rPr lang="en-US" i="1" dirty="0" err="1">
                <a:solidFill>
                  <a:srgbClr val="FFC000"/>
                </a:solidFill>
              </a:rPr>
              <a:t>F</a:t>
            </a:r>
            <a:r>
              <a:rPr lang="en-US" i="1" baseline="-25000" dirty="0" err="1">
                <a:solidFill>
                  <a:srgbClr val="FFC000"/>
                </a:solidFill>
              </a:rPr>
              <a:t>x</a:t>
            </a:r>
            <a:r>
              <a:rPr lang="en-US" i="1" dirty="0">
                <a:solidFill>
                  <a:srgbClr val="FFC000"/>
                </a:solidFill>
              </a:rPr>
              <a:t>, </a:t>
            </a:r>
            <a:r>
              <a:rPr lang="en-US" i="1" dirty="0" err="1">
                <a:solidFill>
                  <a:srgbClr val="FFC000"/>
                </a:solidFill>
              </a:rPr>
              <a:t>F</a:t>
            </a:r>
            <a:r>
              <a:rPr lang="en-US" i="1" baseline="-25000" dirty="0" err="1">
                <a:solidFill>
                  <a:srgbClr val="FFC000"/>
                </a:solidFill>
              </a:rPr>
              <a:t>y</a:t>
            </a:r>
            <a:r>
              <a:rPr lang="en-US" i="1" dirty="0">
                <a:solidFill>
                  <a:srgbClr val="FFC000"/>
                </a:solidFill>
              </a:rPr>
              <a:t>, </a:t>
            </a:r>
            <a:r>
              <a:rPr lang="en-US" i="1" dirty="0" err="1">
                <a:solidFill>
                  <a:srgbClr val="FFC000"/>
                </a:solidFill>
              </a:rPr>
              <a:t>F</a:t>
            </a:r>
            <a:r>
              <a:rPr lang="en-US" baseline="-25000" dirty="0" err="1">
                <a:solidFill>
                  <a:srgbClr val="FFC000"/>
                </a:solidFill>
              </a:rPr>
              <a:t>z</a:t>
            </a:r>
            <a:r>
              <a:rPr lang="en-US" dirty="0">
                <a:solidFill>
                  <a:srgbClr val="FFC000"/>
                </a:solidFill>
              </a:rPr>
              <a:t> of the force  acting on the bolt at </a:t>
            </a:r>
            <a:r>
              <a:rPr lang="en-US" i="1" dirty="0">
                <a:solidFill>
                  <a:srgbClr val="FFC000"/>
                </a:solidFill>
              </a:rPr>
              <a:t>A</a:t>
            </a:r>
            <a:r>
              <a:rPr lang="en-US" dirty="0">
                <a:solidFill>
                  <a:srgbClr val="FFC000"/>
                </a:solidFill>
              </a:rPr>
              <a:t>,</a:t>
            </a:r>
          </a:p>
          <a:p>
            <a:pPr marL="234950" indent="-234950">
              <a:spcBef>
                <a:spcPct val="50000"/>
              </a:spcBef>
            </a:pPr>
            <a:r>
              <a:rPr lang="en-US" dirty="0">
                <a:solidFill>
                  <a:srgbClr val="FFC000"/>
                </a:solidFill>
              </a:rPr>
              <a:t>b) the angles </a:t>
            </a:r>
            <a:r>
              <a:rPr lang="en-US" i="1" dirty="0" err="1">
                <a:solidFill>
                  <a:srgbClr val="FFC000"/>
                </a:solidFill>
                <a:latin typeface="Symbol" pitchFamily="18" charset="2"/>
              </a:rPr>
              <a:t>q</a:t>
            </a:r>
            <a:r>
              <a:rPr lang="en-US" i="1" baseline="-25000" dirty="0" err="1">
                <a:solidFill>
                  <a:srgbClr val="FFC000"/>
                </a:solidFill>
              </a:rPr>
              <a:t>x</a:t>
            </a:r>
            <a:r>
              <a:rPr lang="en-US" i="1" dirty="0">
                <a:solidFill>
                  <a:srgbClr val="FFC000"/>
                </a:solidFill>
              </a:rPr>
              <a:t>, </a:t>
            </a:r>
            <a:r>
              <a:rPr lang="en-US" i="1" dirty="0" err="1">
                <a:solidFill>
                  <a:srgbClr val="FFC000"/>
                </a:solidFill>
                <a:latin typeface="Symbol" pitchFamily="18" charset="2"/>
              </a:rPr>
              <a:t>q</a:t>
            </a:r>
            <a:r>
              <a:rPr lang="en-US" i="1" baseline="-25000" dirty="0" err="1">
                <a:solidFill>
                  <a:srgbClr val="FFC000"/>
                </a:solidFill>
              </a:rPr>
              <a:t>y</a:t>
            </a:r>
            <a:r>
              <a:rPr lang="en-US" i="1" dirty="0">
                <a:solidFill>
                  <a:srgbClr val="FFC000"/>
                </a:solidFill>
              </a:rPr>
              <a:t>, </a:t>
            </a:r>
            <a:r>
              <a:rPr lang="en-US" i="1" dirty="0" err="1">
                <a:solidFill>
                  <a:srgbClr val="FFC000"/>
                </a:solidFill>
                <a:latin typeface="Symbol" pitchFamily="18" charset="2"/>
              </a:rPr>
              <a:t>q</a:t>
            </a:r>
            <a:r>
              <a:rPr lang="en-US" i="1" baseline="-25000" dirty="0" err="1">
                <a:solidFill>
                  <a:srgbClr val="FFC000"/>
                </a:solidFill>
              </a:rPr>
              <a:t>z</a:t>
            </a:r>
            <a:r>
              <a:rPr lang="en-US" dirty="0">
                <a:solidFill>
                  <a:srgbClr val="FFC000"/>
                </a:solidFill>
                <a:latin typeface="Symbol" pitchFamily="18" charset="2"/>
              </a:rPr>
              <a:t> </a:t>
            </a:r>
            <a:r>
              <a:rPr lang="en-US" dirty="0">
                <a:solidFill>
                  <a:srgbClr val="FFC000"/>
                </a:solidFill>
              </a:rPr>
              <a:t>defining the direction of the force</a:t>
            </a:r>
          </a:p>
        </p:txBody>
      </p:sp>
      <p:sp>
        <p:nvSpPr>
          <p:cNvPr id="41991" name="Text Box 7"/>
          <p:cNvSpPr txBox="1">
            <a:spLocks noChangeArrowheads="1"/>
          </p:cNvSpPr>
          <p:nvPr/>
        </p:nvSpPr>
        <p:spPr bwMode="auto">
          <a:xfrm>
            <a:off x="4572000" y="1071563"/>
            <a:ext cx="4572000" cy="1338828"/>
          </a:xfrm>
          <a:prstGeom prst="rect">
            <a:avLst/>
          </a:prstGeom>
          <a:noFill/>
          <a:ln w="9525">
            <a:noFill/>
            <a:miter lim="800000"/>
            <a:headEnd/>
            <a:tailEnd/>
          </a:ln>
          <a:effectLst/>
        </p:spPr>
        <p:txBody>
          <a:bodyPr>
            <a:spAutoFit/>
          </a:bodyPr>
          <a:lstStyle/>
          <a:p>
            <a:pPr marL="234950" indent="-234950">
              <a:spcBef>
                <a:spcPct val="50000"/>
              </a:spcBef>
            </a:pPr>
            <a:r>
              <a:rPr lang="en-US" dirty="0">
                <a:solidFill>
                  <a:srgbClr val="FFC000"/>
                </a:solidFill>
              </a:rPr>
              <a:t>SOLUTION:</a:t>
            </a:r>
          </a:p>
          <a:p>
            <a:pPr marL="234950" indent="-234950">
              <a:spcBef>
                <a:spcPct val="50000"/>
              </a:spcBef>
              <a:buFontTx/>
              <a:buChar char="•"/>
            </a:pPr>
            <a:r>
              <a:rPr lang="en-US" dirty="0">
                <a:solidFill>
                  <a:srgbClr val="FFC000"/>
                </a:solidFill>
              </a:rPr>
              <a:t>Based on the relative locations of the points </a:t>
            </a:r>
            <a:r>
              <a:rPr lang="en-US" i="1" dirty="0">
                <a:solidFill>
                  <a:srgbClr val="FFC000"/>
                </a:solidFill>
              </a:rPr>
              <a:t>A</a:t>
            </a:r>
            <a:r>
              <a:rPr lang="en-US" dirty="0">
                <a:solidFill>
                  <a:srgbClr val="FFC000"/>
                </a:solidFill>
              </a:rPr>
              <a:t> and </a:t>
            </a:r>
            <a:r>
              <a:rPr lang="en-US" i="1" dirty="0">
                <a:solidFill>
                  <a:srgbClr val="FFC000"/>
                </a:solidFill>
              </a:rPr>
              <a:t>B</a:t>
            </a:r>
            <a:r>
              <a:rPr lang="en-US" dirty="0">
                <a:solidFill>
                  <a:srgbClr val="FFC000"/>
                </a:solidFill>
              </a:rPr>
              <a:t>, determine the unit vector pointing from </a:t>
            </a:r>
            <a:r>
              <a:rPr lang="en-US" i="1" dirty="0">
                <a:solidFill>
                  <a:srgbClr val="FFC000"/>
                </a:solidFill>
              </a:rPr>
              <a:t>A</a:t>
            </a:r>
            <a:r>
              <a:rPr lang="en-US" dirty="0">
                <a:solidFill>
                  <a:srgbClr val="FFC000"/>
                </a:solidFill>
              </a:rPr>
              <a:t> towards </a:t>
            </a:r>
            <a:r>
              <a:rPr lang="en-US" i="1" dirty="0">
                <a:solidFill>
                  <a:srgbClr val="FFC000"/>
                </a:solidFill>
              </a:rPr>
              <a:t>B</a:t>
            </a:r>
            <a:r>
              <a:rPr lang="en-US" dirty="0">
                <a:solidFill>
                  <a:srgbClr val="FFC000"/>
                </a:solidFill>
              </a:rPr>
              <a:t>.</a:t>
            </a:r>
          </a:p>
        </p:txBody>
      </p:sp>
      <p:sp>
        <p:nvSpPr>
          <p:cNvPr id="41992" name="Text Box 8"/>
          <p:cNvSpPr txBox="1">
            <a:spLocks noChangeArrowheads="1"/>
          </p:cNvSpPr>
          <p:nvPr/>
        </p:nvSpPr>
        <p:spPr bwMode="auto">
          <a:xfrm>
            <a:off x="4559300" y="2679700"/>
            <a:ext cx="4584700" cy="646331"/>
          </a:xfrm>
          <a:prstGeom prst="rect">
            <a:avLst/>
          </a:prstGeom>
          <a:noFill/>
          <a:ln w="9525">
            <a:noFill/>
            <a:miter lim="800000"/>
            <a:headEnd/>
            <a:tailEnd/>
          </a:ln>
          <a:effectLst/>
        </p:spPr>
        <p:txBody>
          <a:bodyPr>
            <a:spAutoFit/>
          </a:bodyPr>
          <a:lstStyle/>
          <a:p>
            <a:pPr marL="234950" indent="-234950">
              <a:spcBef>
                <a:spcPct val="50000"/>
              </a:spcBef>
              <a:buFontTx/>
              <a:buChar char="•"/>
            </a:pPr>
            <a:r>
              <a:rPr lang="en-US" dirty="0">
                <a:solidFill>
                  <a:srgbClr val="FFC000"/>
                </a:solidFill>
              </a:rPr>
              <a:t>Apply the unit vector to determine the components of the force acting on </a:t>
            </a:r>
            <a:r>
              <a:rPr lang="en-US" i="1" dirty="0">
                <a:solidFill>
                  <a:srgbClr val="FFC000"/>
                </a:solidFill>
              </a:rPr>
              <a:t>A</a:t>
            </a:r>
            <a:r>
              <a:rPr lang="en-US" dirty="0">
                <a:solidFill>
                  <a:srgbClr val="FFC000"/>
                </a:solidFill>
              </a:rPr>
              <a:t>.</a:t>
            </a:r>
          </a:p>
        </p:txBody>
      </p:sp>
      <p:sp>
        <p:nvSpPr>
          <p:cNvPr id="41993" name="Text Box 9"/>
          <p:cNvSpPr txBox="1">
            <a:spLocks noChangeArrowheads="1"/>
          </p:cNvSpPr>
          <p:nvPr/>
        </p:nvSpPr>
        <p:spPr bwMode="auto">
          <a:xfrm>
            <a:off x="4559300" y="3527425"/>
            <a:ext cx="4584700" cy="923330"/>
          </a:xfrm>
          <a:prstGeom prst="rect">
            <a:avLst/>
          </a:prstGeom>
          <a:noFill/>
          <a:ln w="9525">
            <a:noFill/>
            <a:miter lim="800000"/>
            <a:headEnd/>
            <a:tailEnd/>
          </a:ln>
          <a:effectLst/>
        </p:spPr>
        <p:txBody>
          <a:bodyPr>
            <a:spAutoFit/>
          </a:bodyPr>
          <a:lstStyle/>
          <a:p>
            <a:pPr marL="234950" indent="-234950">
              <a:spcBef>
                <a:spcPct val="50000"/>
              </a:spcBef>
              <a:buFontTx/>
              <a:buChar char="•"/>
            </a:pPr>
            <a:r>
              <a:rPr lang="en-US" dirty="0">
                <a:solidFill>
                  <a:srgbClr val="FFC000"/>
                </a:solidFill>
              </a:rPr>
              <a:t>Noting that the components of the unit vector are the direction cosines for the vector, calculate the corresponding angles.</a:t>
            </a:r>
          </a:p>
        </p:txBody>
      </p:sp>
      <p:sp>
        <p:nvSpPr>
          <p:cNvPr id="9" name="Rectangle 1"/>
          <p:cNvSpPr txBox="1">
            <a:spLocks/>
          </p:cNvSpPr>
          <p:nvPr/>
        </p:nvSpPr>
        <p:spPr>
          <a:xfrm>
            <a:off x="428596" y="142852"/>
            <a:ext cx="8229600" cy="857256"/>
          </a:xfrm>
          <a:prstGeom prst="rect">
            <a:avLst/>
          </a:prstGeo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vert="horz" lIns="91440" tIns="45720" rIns="91440" bIns="45720" rtlCol="0" anchor="ctr">
            <a:normAutofit/>
          </a:bodyPr>
          <a:lstStyle/>
          <a:p>
            <a:pPr lvl="0" algn="ctr">
              <a:spcBef>
                <a:spcPct val="0"/>
              </a:spcBef>
            </a:pPr>
            <a:r>
              <a:rPr lang="en-US" sz="4400" dirty="0" smtClean="0">
                <a:latin typeface="+mj-lt"/>
                <a:ea typeface="+mj-ea"/>
                <a:cs typeface="+mj-cs"/>
              </a:rPr>
              <a:t>Sample Problem 2.7</a:t>
            </a: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99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99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199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1" grpId="0"/>
      <p:bldP spid="41992" grpId="0"/>
      <p:bldP spid="41993" grpId="0"/>
    </p:bld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1" name="Slide Number Placeholder 3"/>
          <p:cNvSpPr>
            <a:spLocks noGrp="1"/>
          </p:cNvSpPr>
          <p:nvPr>
            <p:ph type="sldNum" sz="quarter" idx="10"/>
          </p:nvPr>
        </p:nvSpPr>
        <p:spPr/>
        <p:txBody>
          <a:bodyPr/>
          <a:lstStyle/>
          <a:p>
            <a:r>
              <a:rPr lang="en-US"/>
              <a:t>2 - </a:t>
            </a:r>
            <a:fld id="{B2AC76AA-0A91-47EF-8EEA-4941BBD1A4AF}" type="slidenum">
              <a:rPr lang="en-US"/>
              <a:pPr/>
              <a:t>63</a:t>
            </a:fld>
            <a:endParaRPr lang="en-US"/>
          </a:p>
        </p:txBody>
      </p:sp>
      <p:pic>
        <p:nvPicPr>
          <p:cNvPr id="44036" name="Picture 4" descr="DAE4A15"/>
          <p:cNvPicPr>
            <a:picLocks noChangeAspect="1" noChangeArrowheads="1"/>
          </p:cNvPicPr>
          <p:nvPr/>
        </p:nvPicPr>
        <p:blipFill>
          <a:blip r:embed="rId3" cstate="print"/>
          <a:srcRect/>
          <a:stretch>
            <a:fillRect/>
          </a:stretch>
        </p:blipFill>
        <p:spPr bwMode="auto">
          <a:xfrm>
            <a:off x="347663" y="987425"/>
            <a:ext cx="3325812" cy="4098925"/>
          </a:xfrm>
          <a:prstGeom prst="rect">
            <a:avLst/>
          </a:prstGeom>
          <a:solidFill>
            <a:schemeClr val="bg1"/>
          </a:solidFill>
        </p:spPr>
      </p:pic>
      <p:grpSp>
        <p:nvGrpSpPr>
          <p:cNvPr id="2" name="Group 13"/>
          <p:cNvGrpSpPr>
            <a:grpSpLocks/>
          </p:cNvGrpSpPr>
          <p:nvPr/>
        </p:nvGrpSpPr>
        <p:grpSpPr bwMode="auto">
          <a:xfrm>
            <a:off x="3670300" y="1033463"/>
            <a:ext cx="5448300" cy="2157412"/>
            <a:chOff x="2312" y="651"/>
            <a:chExt cx="3432" cy="1359"/>
          </a:xfrm>
        </p:grpSpPr>
        <p:sp>
          <p:nvSpPr>
            <p:cNvPr id="44038" name="Text Box 6"/>
            <p:cNvSpPr txBox="1">
              <a:spLocks noChangeArrowheads="1"/>
            </p:cNvSpPr>
            <p:nvPr/>
          </p:nvSpPr>
          <p:spPr bwMode="auto">
            <a:xfrm>
              <a:off x="2312" y="651"/>
              <a:ext cx="3432" cy="398"/>
            </a:xfrm>
            <a:prstGeom prst="rect">
              <a:avLst/>
            </a:prstGeom>
            <a:noFill/>
            <a:ln w="9525">
              <a:noFill/>
              <a:miter lim="800000"/>
              <a:headEnd/>
              <a:tailEnd/>
            </a:ln>
            <a:effectLst/>
          </p:spPr>
          <p:txBody>
            <a:bodyPr>
              <a:spAutoFit/>
            </a:bodyPr>
            <a:lstStyle/>
            <a:p>
              <a:pPr marL="234950" indent="-234950">
                <a:lnSpc>
                  <a:spcPct val="60000"/>
                </a:lnSpc>
                <a:spcBef>
                  <a:spcPct val="50000"/>
                </a:spcBef>
              </a:pPr>
              <a:r>
                <a:rPr lang="en-US" dirty="0">
                  <a:solidFill>
                    <a:srgbClr val="FFC000"/>
                  </a:solidFill>
                </a:rPr>
                <a:t>SOLUTION:</a:t>
              </a:r>
            </a:p>
            <a:p>
              <a:pPr marL="234950" indent="-234950">
                <a:lnSpc>
                  <a:spcPct val="80000"/>
                </a:lnSpc>
                <a:spcBef>
                  <a:spcPct val="50000"/>
                </a:spcBef>
                <a:buFontTx/>
                <a:buChar char="•"/>
              </a:pPr>
              <a:r>
                <a:rPr lang="en-US" dirty="0">
                  <a:solidFill>
                    <a:srgbClr val="FFC000"/>
                  </a:solidFill>
                </a:rPr>
                <a:t>Determine the unit vector pointing from </a:t>
              </a:r>
              <a:r>
                <a:rPr lang="en-US" i="1" dirty="0">
                  <a:solidFill>
                    <a:srgbClr val="FFC000"/>
                  </a:solidFill>
                </a:rPr>
                <a:t>A</a:t>
              </a:r>
              <a:r>
                <a:rPr lang="en-US" dirty="0">
                  <a:solidFill>
                    <a:srgbClr val="FFC000"/>
                  </a:solidFill>
                </a:rPr>
                <a:t> towards </a:t>
              </a:r>
              <a:r>
                <a:rPr lang="en-US" i="1" dirty="0">
                  <a:solidFill>
                    <a:srgbClr val="FFC000"/>
                  </a:solidFill>
                </a:rPr>
                <a:t>B</a:t>
              </a:r>
              <a:r>
                <a:rPr lang="en-US" dirty="0">
                  <a:solidFill>
                    <a:srgbClr val="FFC000"/>
                  </a:solidFill>
                </a:rPr>
                <a:t>.</a:t>
              </a:r>
            </a:p>
          </p:txBody>
        </p:sp>
        <p:graphicFrame>
          <p:nvGraphicFramePr>
            <p:cNvPr id="44039" name="Object 7"/>
            <p:cNvGraphicFramePr>
              <a:graphicFrameLocks noChangeAspect="1"/>
            </p:cNvGraphicFramePr>
            <p:nvPr/>
          </p:nvGraphicFramePr>
          <p:xfrm>
            <a:off x="2549" y="1258"/>
            <a:ext cx="2408" cy="752"/>
          </p:xfrm>
          <a:graphic>
            <a:graphicData uri="http://schemas.openxmlformats.org/presentationml/2006/ole">
              <p:oleObj spid="_x0000_s155652" name="Equation" r:id="rId4" imgW="3822480" imgH="1193760" progId="Equation.3">
                <p:embed/>
              </p:oleObj>
            </a:graphicData>
          </a:graphic>
        </p:graphicFrame>
      </p:grpSp>
      <p:grpSp>
        <p:nvGrpSpPr>
          <p:cNvPr id="3" name="Group 10"/>
          <p:cNvGrpSpPr>
            <a:grpSpLocks/>
          </p:cNvGrpSpPr>
          <p:nvPr/>
        </p:nvGrpSpPr>
        <p:grpSpPr bwMode="auto">
          <a:xfrm>
            <a:off x="3670300" y="4624388"/>
            <a:ext cx="5264150" cy="1406525"/>
            <a:chOff x="2312" y="2913"/>
            <a:chExt cx="3316" cy="886"/>
          </a:xfrm>
        </p:grpSpPr>
        <p:sp>
          <p:nvSpPr>
            <p:cNvPr id="44040" name="Text Box 8"/>
            <p:cNvSpPr txBox="1">
              <a:spLocks noChangeArrowheads="1"/>
            </p:cNvSpPr>
            <p:nvPr/>
          </p:nvSpPr>
          <p:spPr bwMode="auto">
            <a:xfrm>
              <a:off x="2312" y="2913"/>
              <a:ext cx="3316" cy="233"/>
            </a:xfrm>
            <a:prstGeom prst="rect">
              <a:avLst/>
            </a:prstGeom>
            <a:noFill/>
            <a:ln w="9525">
              <a:noFill/>
              <a:miter lim="800000"/>
              <a:headEnd/>
              <a:tailEnd/>
            </a:ln>
            <a:effectLst/>
          </p:spPr>
          <p:txBody>
            <a:bodyPr>
              <a:spAutoFit/>
            </a:bodyPr>
            <a:lstStyle/>
            <a:p>
              <a:pPr marL="234950" indent="-234950">
                <a:spcBef>
                  <a:spcPct val="50000"/>
                </a:spcBef>
                <a:buFontTx/>
                <a:buChar char="•"/>
              </a:pPr>
              <a:r>
                <a:rPr lang="en-US" dirty="0">
                  <a:solidFill>
                    <a:srgbClr val="FFC000"/>
                  </a:solidFill>
                </a:rPr>
                <a:t>Determine the components of the force.</a:t>
              </a:r>
            </a:p>
          </p:txBody>
        </p:sp>
        <p:graphicFrame>
          <p:nvGraphicFramePr>
            <p:cNvPr id="44041" name="Object 9"/>
            <p:cNvGraphicFramePr>
              <a:graphicFrameLocks noChangeAspect="1"/>
            </p:cNvGraphicFramePr>
            <p:nvPr/>
          </p:nvGraphicFramePr>
          <p:xfrm>
            <a:off x="3177" y="3203"/>
            <a:ext cx="2045" cy="596"/>
          </p:xfrm>
          <a:graphic>
            <a:graphicData uri="http://schemas.openxmlformats.org/presentationml/2006/ole">
              <p:oleObj spid="_x0000_s155651" name="Équation" r:id="rId5" imgW="2616120" imgH="761760" progId="Equation.3">
                <p:embed/>
              </p:oleObj>
            </a:graphicData>
          </a:graphic>
        </p:graphicFrame>
      </p:grpSp>
      <p:graphicFrame>
        <p:nvGraphicFramePr>
          <p:cNvPr id="44044" name="Object 12"/>
          <p:cNvGraphicFramePr>
            <a:graphicFrameLocks noChangeAspect="1"/>
          </p:cNvGraphicFramePr>
          <p:nvPr/>
        </p:nvGraphicFramePr>
        <p:xfrm>
          <a:off x="4194175" y="3416300"/>
          <a:ext cx="3467100" cy="1092200"/>
        </p:xfrm>
        <a:graphic>
          <a:graphicData uri="http://schemas.openxmlformats.org/presentationml/2006/ole">
            <p:oleObj spid="_x0000_s155650" name="Equation" r:id="rId6" imgW="3466800" imgH="1091880" progId="Equation.3">
              <p:embed/>
            </p:oleObj>
          </a:graphicData>
        </a:graphic>
      </p:graphicFrame>
      <p:sp>
        <p:nvSpPr>
          <p:cNvPr id="13" name="Rectangle 1"/>
          <p:cNvSpPr txBox="1">
            <a:spLocks/>
          </p:cNvSpPr>
          <p:nvPr/>
        </p:nvSpPr>
        <p:spPr>
          <a:xfrm>
            <a:off x="428596" y="142852"/>
            <a:ext cx="8229600" cy="857256"/>
          </a:xfrm>
          <a:prstGeom prst="rect">
            <a:avLst/>
          </a:prstGeo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vert="horz" lIns="91440" tIns="45720" rIns="91440" bIns="45720" rtlCol="0" anchor="ctr">
            <a:normAutofit/>
          </a:bodyPr>
          <a:lstStyle/>
          <a:p>
            <a:pPr lvl="0" algn="ctr">
              <a:spcBef>
                <a:spcPct val="0"/>
              </a:spcBef>
            </a:pPr>
            <a:r>
              <a:rPr lang="en-US" sz="4400" dirty="0" smtClean="0">
                <a:latin typeface="+mj-lt"/>
                <a:ea typeface="+mj-ea"/>
                <a:cs typeface="+mj-cs"/>
              </a:rPr>
              <a:t>Sample Problem 2.7(Cont’d)</a:t>
            </a: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404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Slide Number Placeholder 3"/>
          <p:cNvSpPr>
            <a:spLocks noGrp="1"/>
          </p:cNvSpPr>
          <p:nvPr>
            <p:ph type="sldNum" sz="quarter" idx="10"/>
          </p:nvPr>
        </p:nvSpPr>
        <p:spPr/>
        <p:txBody>
          <a:bodyPr/>
          <a:lstStyle/>
          <a:p>
            <a:r>
              <a:rPr lang="en-US"/>
              <a:t>2 - </a:t>
            </a:r>
            <a:fld id="{5C7B4A36-87B0-4485-A972-547B45184B1F}" type="slidenum">
              <a:rPr lang="en-US"/>
              <a:pPr/>
              <a:t>64</a:t>
            </a:fld>
            <a:endParaRPr lang="en-US"/>
          </a:p>
        </p:txBody>
      </p:sp>
      <p:pic>
        <p:nvPicPr>
          <p:cNvPr id="45060" name="Picture 4" descr="C25FD9EB"/>
          <p:cNvPicPr>
            <a:picLocks noChangeAspect="1" noChangeArrowheads="1"/>
          </p:cNvPicPr>
          <p:nvPr/>
        </p:nvPicPr>
        <p:blipFill>
          <a:blip r:embed="rId3" cstate="print"/>
          <a:srcRect/>
          <a:stretch>
            <a:fillRect/>
          </a:stretch>
        </p:blipFill>
        <p:spPr bwMode="auto">
          <a:xfrm>
            <a:off x="327025" y="1085850"/>
            <a:ext cx="3254375" cy="3579813"/>
          </a:xfrm>
          <a:prstGeom prst="rect">
            <a:avLst/>
          </a:prstGeom>
          <a:solidFill>
            <a:schemeClr val="bg1"/>
          </a:solidFill>
        </p:spPr>
      </p:pic>
      <p:sp>
        <p:nvSpPr>
          <p:cNvPr id="45061" name="Text Box 5"/>
          <p:cNvSpPr txBox="1">
            <a:spLocks noChangeArrowheads="1"/>
          </p:cNvSpPr>
          <p:nvPr/>
        </p:nvSpPr>
        <p:spPr bwMode="auto">
          <a:xfrm>
            <a:off x="3697288" y="1019175"/>
            <a:ext cx="5446712" cy="923330"/>
          </a:xfrm>
          <a:prstGeom prst="rect">
            <a:avLst/>
          </a:prstGeom>
          <a:noFill/>
          <a:ln w="9525">
            <a:noFill/>
            <a:miter lim="800000"/>
            <a:headEnd/>
            <a:tailEnd/>
          </a:ln>
          <a:effectLst/>
        </p:spPr>
        <p:txBody>
          <a:bodyPr>
            <a:spAutoFit/>
          </a:bodyPr>
          <a:lstStyle/>
          <a:p>
            <a:pPr marL="234950" indent="-234950">
              <a:spcBef>
                <a:spcPct val="50000"/>
              </a:spcBef>
              <a:buFontTx/>
              <a:buChar char="•"/>
            </a:pPr>
            <a:r>
              <a:rPr lang="en-US" dirty="0">
                <a:solidFill>
                  <a:srgbClr val="FFC000"/>
                </a:solidFill>
              </a:rPr>
              <a:t>Noting that the components of the unit vector are the direction cosines for the vector, calculate the corresponding angles.</a:t>
            </a:r>
          </a:p>
        </p:txBody>
      </p:sp>
      <p:graphicFrame>
        <p:nvGraphicFramePr>
          <p:cNvPr id="45064" name="Object 8"/>
          <p:cNvGraphicFramePr>
            <a:graphicFrameLocks noChangeAspect="1"/>
          </p:cNvGraphicFramePr>
          <p:nvPr/>
        </p:nvGraphicFramePr>
        <p:xfrm>
          <a:off x="4357688" y="2251075"/>
          <a:ext cx="3251200" cy="812800"/>
        </p:xfrm>
        <a:graphic>
          <a:graphicData uri="http://schemas.openxmlformats.org/presentationml/2006/ole">
            <p:oleObj spid="_x0000_s156674" name="Equation" r:id="rId4" imgW="3251160" imgH="812520" progId="Equation.3">
              <p:embed/>
            </p:oleObj>
          </a:graphicData>
        </a:graphic>
      </p:graphicFrame>
      <p:graphicFrame>
        <p:nvGraphicFramePr>
          <p:cNvPr id="45065" name="Object 9"/>
          <p:cNvGraphicFramePr>
            <a:graphicFrameLocks noChangeAspect="1"/>
          </p:cNvGraphicFramePr>
          <p:nvPr/>
        </p:nvGraphicFramePr>
        <p:xfrm>
          <a:off x="4268788" y="3363913"/>
          <a:ext cx="1181100" cy="1358900"/>
        </p:xfrm>
        <a:graphic>
          <a:graphicData uri="http://schemas.openxmlformats.org/presentationml/2006/ole">
            <p:oleObj spid="_x0000_s156675" name="Equation" r:id="rId5" imgW="1180800" imgH="1358640" progId="Equation.3">
              <p:embed/>
            </p:oleObj>
          </a:graphicData>
        </a:graphic>
      </p:graphicFrame>
      <p:sp>
        <p:nvSpPr>
          <p:cNvPr id="9" name="Rectangle 1"/>
          <p:cNvSpPr txBox="1">
            <a:spLocks/>
          </p:cNvSpPr>
          <p:nvPr/>
        </p:nvSpPr>
        <p:spPr>
          <a:xfrm>
            <a:off x="428596" y="142852"/>
            <a:ext cx="8229600" cy="857256"/>
          </a:xfrm>
          <a:prstGeom prst="rect">
            <a:avLst/>
          </a:prstGeo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vert="horz" lIns="91440" tIns="45720" rIns="91440" bIns="45720" rtlCol="0" anchor="ctr">
            <a:normAutofit/>
          </a:bodyPr>
          <a:lstStyle/>
          <a:p>
            <a:pPr lvl="0" algn="ctr">
              <a:spcBef>
                <a:spcPct val="0"/>
              </a:spcBef>
            </a:pPr>
            <a:r>
              <a:rPr lang="en-US" sz="4400" dirty="0" smtClean="0">
                <a:latin typeface="+mj-lt"/>
                <a:ea typeface="+mj-ea"/>
                <a:cs typeface="+mj-cs"/>
              </a:rPr>
              <a:t>Sample Problem 2.7(Cont’d)</a:t>
            </a: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50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Slide Number Placeholder 3"/>
          <p:cNvSpPr>
            <a:spLocks noGrp="1"/>
          </p:cNvSpPr>
          <p:nvPr>
            <p:ph type="sldNum" sz="quarter" idx="10"/>
          </p:nvPr>
        </p:nvSpPr>
        <p:spPr/>
        <p:txBody>
          <a:bodyPr/>
          <a:lstStyle/>
          <a:p>
            <a:r>
              <a:rPr lang="en-US"/>
              <a:t>2 - </a:t>
            </a:r>
            <a:fld id="{7B0F40F9-8133-466D-8F6E-8D5901CE0875}" type="slidenum">
              <a:rPr lang="en-US"/>
              <a:pPr/>
              <a:t>65</a:t>
            </a:fld>
            <a:endParaRPr lang="en-US"/>
          </a:p>
        </p:txBody>
      </p:sp>
      <p:sp>
        <p:nvSpPr>
          <p:cNvPr id="9" name="Rectangle 1"/>
          <p:cNvSpPr txBox="1">
            <a:spLocks/>
          </p:cNvSpPr>
          <p:nvPr/>
        </p:nvSpPr>
        <p:spPr>
          <a:xfrm>
            <a:off x="428596" y="142852"/>
            <a:ext cx="8229600" cy="857256"/>
          </a:xfrm>
          <a:prstGeom prst="rect">
            <a:avLst/>
          </a:prstGeo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vert="horz" lIns="91440" tIns="45720" rIns="91440" bIns="45720" rtlCol="0" anchor="ctr">
            <a:normAutofit/>
          </a:bodyPr>
          <a:lstStyle/>
          <a:p>
            <a:pPr lvl="0" algn="ctr">
              <a:spcBef>
                <a:spcPct val="0"/>
              </a:spcBef>
            </a:pPr>
            <a:r>
              <a:rPr lang="en-US" sz="4400" dirty="0" smtClean="0">
                <a:latin typeface="+mj-lt"/>
                <a:ea typeface="+mj-ea"/>
                <a:cs typeface="+mj-cs"/>
              </a:rPr>
              <a:t>Sample Problem 2.8</a:t>
            </a: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219138" name="Picture 2" descr="6346D2BB"/>
          <p:cNvPicPr>
            <a:picLocks noChangeAspect="1" noChangeArrowheads="1"/>
          </p:cNvPicPr>
          <p:nvPr/>
        </p:nvPicPr>
        <p:blipFill>
          <a:blip r:embed="rId2" cstate="print"/>
          <a:srcRect/>
          <a:stretch>
            <a:fillRect/>
          </a:stretch>
        </p:blipFill>
        <p:spPr bwMode="auto">
          <a:xfrm>
            <a:off x="214282" y="2000240"/>
            <a:ext cx="8756237" cy="250033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Slide Number Placeholder 3"/>
          <p:cNvSpPr>
            <a:spLocks noGrp="1"/>
          </p:cNvSpPr>
          <p:nvPr>
            <p:ph type="sldNum" sz="quarter" idx="10"/>
          </p:nvPr>
        </p:nvSpPr>
        <p:spPr/>
        <p:txBody>
          <a:bodyPr/>
          <a:lstStyle/>
          <a:p>
            <a:r>
              <a:rPr lang="en-US"/>
              <a:t>2 - </a:t>
            </a:r>
            <a:fld id="{7B0F40F9-8133-466D-8F6E-8D5901CE0875}" type="slidenum">
              <a:rPr lang="en-US"/>
              <a:pPr/>
              <a:t>66</a:t>
            </a:fld>
            <a:endParaRPr lang="en-US"/>
          </a:p>
        </p:txBody>
      </p:sp>
      <p:sp>
        <p:nvSpPr>
          <p:cNvPr id="9" name="Rectangle 1"/>
          <p:cNvSpPr txBox="1">
            <a:spLocks/>
          </p:cNvSpPr>
          <p:nvPr/>
        </p:nvSpPr>
        <p:spPr>
          <a:xfrm>
            <a:off x="428596" y="142852"/>
            <a:ext cx="8229600" cy="857256"/>
          </a:xfrm>
          <a:prstGeom prst="rect">
            <a:avLst/>
          </a:prstGeo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vert="horz" lIns="91440" tIns="45720" rIns="91440" bIns="45720" rtlCol="0" anchor="ctr">
            <a:normAutofit/>
          </a:bodyPr>
          <a:lstStyle/>
          <a:p>
            <a:pPr lvl="0" algn="ctr">
              <a:spcBef>
                <a:spcPct val="0"/>
              </a:spcBef>
            </a:pPr>
            <a:r>
              <a:rPr lang="en-US" sz="4400" dirty="0" smtClean="0">
                <a:latin typeface="+mj-lt"/>
                <a:ea typeface="+mj-ea"/>
                <a:cs typeface="+mj-cs"/>
              </a:rPr>
              <a:t>Sample Problem 2.8 (Cont’d)</a:t>
            </a: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220162" name="Picture 2" descr="E37DB781"/>
          <p:cNvPicPr>
            <a:picLocks noChangeAspect="1" noChangeArrowheads="1"/>
          </p:cNvPicPr>
          <p:nvPr/>
        </p:nvPicPr>
        <p:blipFill>
          <a:blip r:embed="rId2" cstate="print"/>
          <a:srcRect/>
          <a:stretch>
            <a:fillRect/>
          </a:stretch>
        </p:blipFill>
        <p:spPr bwMode="auto">
          <a:xfrm>
            <a:off x="500034" y="1071546"/>
            <a:ext cx="6215106" cy="5713713"/>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a:spLocks noGrp="1"/>
          </p:cNvSpPr>
          <p:nvPr>
            <p:ph sz="quarter" idx="1"/>
          </p:nvPr>
        </p:nvSpPr>
        <p:spPr>
          <a:xfrm>
            <a:off x="2362200" y="1752600"/>
            <a:ext cx="6400800" cy="4891110"/>
          </a:xfrm>
        </p:spPr>
        <p:txBody>
          <a:bodyPr>
            <a:normAutofit fontScale="92500" lnSpcReduction="10000"/>
          </a:bodyPr>
          <a:lstStyle/>
          <a:p>
            <a:pPr marL="971550" lvl="1" indent="-514350">
              <a:buFont typeface="+mj-lt"/>
              <a:buAutoNum type="arabicPeriod" startAt="8"/>
            </a:pPr>
            <a:r>
              <a:rPr lang="en-CA" dirty="0" smtClean="0">
                <a:solidFill>
                  <a:srgbClr val="FFC000"/>
                </a:solidFill>
              </a:rPr>
              <a:t>Addition of Forces by Summing x &amp; y Components</a:t>
            </a:r>
          </a:p>
          <a:p>
            <a:pPr marL="971550" lvl="1" indent="-514350">
              <a:buFont typeface="+mj-lt"/>
              <a:buAutoNum type="arabicPeriod" startAt="8"/>
            </a:pPr>
            <a:r>
              <a:rPr lang="en-CA" dirty="0" smtClean="0">
                <a:solidFill>
                  <a:srgbClr val="FFC000"/>
                </a:solidFill>
              </a:rPr>
              <a:t>Equilibrium of a Particle</a:t>
            </a:r>
          </a:p>
          <a:p>
            <a:pPr marL="1828800" lvl="3" indent="-514350">
              <a:buNone/>
            </a:pPr>
            <a:r>
              <a:rPr lang="en-CA" dirty="0" smtClean="0">
                <a:solidFill>
                  <a:srgbClr val="FFC000"/>
                </a:solidFill>
              </a:rPr>
              <a:t>Newton’s First Law of Motion</a:t>
            </a:r>
          </a:p>
          <a:p>
            <a:pPr marL="971550" lvl="1" indent="-514350">
              <a:buFont typeface="+mj-lt"/>
              <a:buAutoNum type="arabicPeriod" startAt="8"/>
            </a:pPr>
            <a:r>
              <a:rPr lang="en-CA" dirty="0" smtClean="0">
                <a:solidFill>
                  <a:srgbClr val="FFC000"/>
                </a:solidFill>
              </a:rPr>
              <a:t>Problems about the Equilibrium of a Particle; Free Body Diagrams</a:t>
            </a:r>
          </a:p>
          <a:p>
            <a:pPr marL="971550" lvl="1" indent="-514350">
              <a:buNone/>
            </a:pPr>
            <a:r>
              <a:rPr lang="en-CA" dirty="0" smtClean="0">
                <a:solidFill>
                  <a:srgbClr val="FF0000"/>
                </a:solidFill>
              </a:rPr>
              <a:t>Forces in Space</a:t>
            </a:r>
          </a:p>
          <a:p>
            <a:pPr marL="971550" lvl="1" indent="-514350">
              <a:buFont typeface="+mj-lt"/>
              <a:buAutoNum type="arabicPeriod" startAt="12"/>
            </a:pPr>
            <a:r>
              <a:rPr lang="en-CA" dirty="0" smtClean="0">
                <a:solidFill>
                  <a:srgbClr val="FFC000"/>
                </a:solidFill>
              </a:rPr>
              <a:t>Rectangular Components of a Force in Space</a:t>
            </a:r>
          </a:p>
          <a:p>
            <a:pPr marL="971550" lvl="1" indent="-514350">
              <a:buFont typeface="+mj-lt"/>
              <a:buAutoNum type="arabicPeriod" startAt="12"/>
            </a:pPr>
            <a:r>
              <a:rPr lang="en-CA" dirty="0" smtClean="0">
                <a:solidFill>
                  <a:srgbClr val="FFC000"/>
                </a:solidFill>
              </a:rPr>
              <a:t>Forces Defined by its Magnitude and 2 points in its Line of Action</a:t>
            </a:r>
          </a:p>
          <a:p>
            <a:pPr marL="971550" lvl="1" indent="-514350">
              <a:buFont typeface="+mj-lt"/>
              <a:buAutoNum type="arabicPeriod" startAt="12"/>
            </a:pPr>
            <a:r>
              <a:rPr lang="en-CA" dirty="0" smtClean="0">
                <a:solidFill>
                  <a:srgbClr val="FFC000"/>
                </a:solidFill>
              </a:rPr>
              <a:t>Addition of Concurrent Forces in Space</a:t>
            </a:r>
          </a:p>
          <a:p>
            <a:pPr marL="971550" lvl="1" indent="-514350">
              <a:buFont typeface="+mj-lt"/>
              <a:buAutoNum type="arabicPeriod" startAt="12"/>
            </a:pPr>
            <a:r>
              <a:rPr lang="en-CA" dirty="0" smtClean="0">
                <a:solidFill>
                  <a:srgbClr val="FFC000"/>
                </a:solidFill>
              </a:rPr>
              <a:t>Equilibrium of a Particle in Space</a:t>
            </a:r>
          </a:p>
        </p:txBody>
      </p:sp>
      <p:sp>
        <p:nvSpPr>
          <p:cNvPr id="5" name="Rectangle 1"/>
          <p:cNvSpPr>
            <a:spLocks noGrp="1"/>
          </p:cNvSpPr>
          <p:nvPr>
            <p:ph type="title"/>
          </p:nvPr>
        </p:nvSpPr>
        <p:spPr>
          <a:xfrm>
            <a:off x="457200" y="274638"/>
            <a:ext cx="8229600" cy="1143000"/>
          </a:xfrm>
          <a:gradFill>
            <a:gsLst>
              <a:gs pos="0">
                <a:srgbClr val="FFF200"/>
              </a:gs>
              <a:gs pos="45000">
                <a:srgbClr val="FF7A00"/>
              </a:gs>
              <a:gs pos="70000">
                <a:srgbClr val="FF0300"/>
              </a:gs>
              <a:gs pos="100000">
                <a:srgbClr val="4D0808"/>
              </a:gs>
            </a:gsLst>
            <a:path path="circle">
              <a:fillToRect l="100000" t="100000"/>
            </a:path>
          </a:gradFill>
          <a:ln>
            <a:solidFill>
              <a:schemeClr val="tx1"/>
            </a:solidFill>
          </a:ln>
        </p:spPr>
        <p:txBody>
          <a:bodyPr/>
          <a:lstStyle/>
          <a:p>
            <a:pPr algn="ctr"/>
            <a:r>
              <a:rPr lang="en-US" dirty="0" smtClean="0"/>
              <a:t>Agenda (Cont’d)</a:t>
            </a:r>
            <a:endParaRPr lang="en-US" dirty="0"/>
          </a:p>
        </p:txBody>
      </p:sp>
      <p:sp>
        <p:nvSpPr>
          <p:cNvPr id="4" name="Flèche droite 3"/>
          <p:cNvSpPr/>
          <p:nvPr/>
        </p:nvSpPr>
        <p:spPr>
          <a:xfrm>
            <a:off x="2267744" y="6237312"/>
            <a:ext cx="432048" cy="2880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Cour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Garamond"/>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0000"/>
                <a:satMod val="155000"/>
              </a:schemeClr>
            </a:gs>
            <a:gs pos="65000">
              <a:schemeClr val="phClr">
                <a:shade val="85000"/>
                <a:satMod val="155000"/>
              </a:schemeClr>
            </a:gs>
            <a:gs pos="100000">
              <a:schemeClr val="phClr">
                <a:shade val="95000"/>
                <a:satMod val="155000"/>
              </a:schemeClr>
            </a:gs>
          </a:gsLst>
          <a:lin ang="16200000" scaled="0"/>
        </a:gradFill>
      </a:fillStyleLst>
      <a:lnStyleLst>
        <a:ln w="6350" cap="rnd" cmpd="sng" algn="ctr">
          <a:solidFill>
            <a:schemeClr val="phClr">
              <a:shade val="95000"/>
              <a:satMod val="105000"/>
            </a:scheme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50800" algn="tl" rotWithShape="0">
              <a:srgbClr val="000000">
                <a:alpha val="64000"/>
              </a:srgbClr>
            </a:outerShdw>
          </a:effectLst>
        </a:effectStyle>
        <a:effectStyle>
          <a:effectLst>
            <a:outerShdw blurRad="39000" dist="25400" dir="5400000">
              <a:srgbClr val="000000">
                <a:alpha val="35000"/>
              </a:srgbClr>
            </a:outerShdw>
          </a:effectLst>
        </a:effectStyle>
        <a:effectStyle>
          <a:effectLst>
            <a:outerShdw blurRad="39000" dist="25400" dir="5400000">
              <a:srgbClr val="000000">
                <a:alpha val="35000"/>
              </a:srgbClr>
            </a:outerShdw>
          </a:effectLst>
          <a:scene3d>
            <a:camera prst="orthographicFront" fov="0">
              <a:rot lat="0" lon="0" rev="0"/>
            </a:camera>
            <a:lightRig rig="threePt" dir="t">
              <a:rot lat="0" lon="0" rev="0"/>
            </a:lightRig>
          </a:scene3d>
          <a:sp3d prstMaterial="matte">
            <a:bevelT h="22225"/>
          </a:sp3d>
        </a:effectStyle>
      </a:effectStyleLst>
      <a:bgFillStyleLst>
        <a:solidFill>
          <a:schemeClr val="phClr"/>
        </a:solidFill>
        <a:gradFill rotWithShape="1">
          <a:gsLst>
            <a:gs pos="0">
              <a:schemeClr val="phClr">
                <a:shade val="50000"/>
                <a:satMod val="155000"/>
              </a:schemeClr>
            </a:gs>
            <a:gs pos="35000">
              <a:schemeClr val="phClr">
                <a:shade val="75000"/>
                <a:satMod val="155000"/>
              </a:schemeClr>
            </a:gs>
            <a:gs pos="100000">
              <a:schemeClr val="phClr">
                <a:tint val="80000"/>
                <a:satMod val="255000"/>
              </a:schemeClr>
            </a:gs>
          </a:gsLst>
          <a:lin ang="16200000" scaled="0"/>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2912</Words>
  <Application>Microsoft Office PowerPoint</Application>
  <PresentationFormat>On-screen Show (4:3)</PresentationFormat>
  <Paragraphs>562</Paragraphs>
  <Slides>67</Slides>
  <Notes>39</Notes>
  <HiddenSlides>0</HiddenSlides>
  <MMClips>0</MMClips>
  <ScaleCrop>false</ScaleCrop>
  <HeadingPairs>
    <vt:vector size="6" baseType="variant">
      <vt:variant>
        <vt:lpstr>Theme</vt:lpstr>
      </vt:variant>
      <vt:variant>
        <vt:i4>1</vt:i4>
      </vt:variant>
      <vt:variant>
        <vt:lpstr>Embedded OLE Servers</vt:lpstr>
      </vt:variant>
      <vt:variant>
        <vt:i4>3</vt:i4>
      </vt:variant>
      <vt:variant>
        <vt:lpstr>Slide Titles</vt:lpstr>
      </vt:variant>
      <vt:variant>
        <vt:i4>67</vt:i4>
      </vt:variant>
    </vt:vector>
  </HeadingPairs>
  <TitlesOfParts>
    <vt:vector size="71" baseType="lpstr">
      <vt:lpstr>Cours</vt:lpstr>
      <vt:lpstr>Équation</vt:lpstr>
      <vt:lpstr>Equation</vt:lpstr>
      <vt:lpstr>Microsoft Equation 3.0</vt:lpstr>
      <vt:lpstr>GNG 1105 Chap. 2 Statics of Particles</vt:lpstr>
      <vt:lpstr>Agenda</vt:lpstr>
      <vt:lpstr>Agenda (Cont’d)</vt:lpstr>
      <vt:lpstr>Agenda</vt:lpstr>
      <vt:lpstr>Definitions</vt:lpstr>
      <vt:lpstr>Agenda</vt:lpstr>
      <vt:lpstr>Force on a Particle. </vt:lpstr>
      <vt:lpstr>Resultant of 2 Forces</vt:lpstr>
      <vt:lpstr>Agenda</vt:lpstr>
      <vt:lpstr>Vectors</vt:lpstr>
      <vt:lpstr>Vectors (Cont’d)</vt:lpstr>
      <vt:lpstr>Vectors (Cont’d)</vt:lpstr>
      <vt:lpstr>Agenda</vt:lpstr>
      <vt:lpstr>Addition of Vectors</vt:lpstr>
      <vt:lpstr>Addition of Vectors (Cont’d)</vt:lpstr>
      <vt:lpstr>Addition of Vectors (Cont’d)</vt:lpstr>
      <vt:lpstr>Addition of Vectors (Cont’d)</vt:lpstr>
      <vt:lpstr>Addition of Vectors (Cont’d)</vt:lpstr>
      <vt:lpstr>Addition of Vectors (Cont’d)</vt:lpstr>
      <vt:lpstr>Addition of Vectors (Cont’d)</vt:lpstr>
      <vt:lpstr>Addition of Vectors (Cont’d)</vt:lpstr>
      <vt:lpstr>Addition of Vectors (Cont’d)</vt:lpstr>
      <vt:lpstr>Agenda</vt:lpstr>
      <vt:lpstr>Resultant of Several Concurrent Forces</vt:lpstr>
      <vt:lpstr>Agenda</vt:lpstr>
      <vt:lpstr>Resolution of Forces into Components</vt:lpstr>
      <vt:lpstr>Resolution of Forces into Components (Cont’d)</vt:lpstr>
      <vt:lpstr>Resolution of Forces into Components (Cont’d)</vt:lpstr>
      <vt:lpstr>Sample Problem 2.1</vt:lpstr>
      <vt:lpstr>Sample Problem 2.1 (Cont’d)</vt:lpstr>
      <vt:lpstr>Sample Problem 2.1 (Cont’d)</vt:lpstr>
      <vt:lpstr>Sample Problem 2.2</vt:lpstr>
      <vt:lpstr>Sample Problem 2.2 (Cont’d)</vt:lpstr>
      <vt:lpstr>Sample Problem 2.2 (Cont’d)</vt:lpstr>
      <vt:lpstr>Agenda</vt:lpstr>
      <vt:lpstr>Rectangular Components of a Force; Unit Vectors</vt:lpstr>
      <vt:lpstr>Rectangular Components of a Force; Unit Vectors (Cont’d)</vt:lpstr>
      <vt:lpstr>Rectangular Components of a Force; Unit Vectors (Cont’d)</vt:lpstr>
      <vt:lpstr>Rectangular Components of a Force; Unit Vectors (Cont’d)</vt:lpstr>
      <vt:lpstr>Agenda (Cont’d)</vt:lpstr>
      <vt:lpstr>Addition of Forces by Summing Components</vt:lpstr>
      <vt:lpstr>Slide 42</vt:lpstr>
      <vt:lpstr>Slide 43</vt:lpstr>
      <vt:lpstr>Agenda (Cont’d)</vt:lpstr>
      <vt:lpstr>Slide 45</vt:lpstr>
      <vt:lpstr>Agenda (Cont’d)</vt:lpstr>
      <vt:lpstr>Slide 47</vt:lpstr>
      <vt:lpstr>Slide 48</vt:lpstr>
      <vt:lpstr>Slide 49</vt:lpstr>
      <vt:lpstr>Slide 50</vt:lpstr>
      <vt:lpstr>Slide 51</vt:lpstr>
      <vt:lpstr>Slide 52</vt:lpstr>
      <vt:lpstr>Slide 53</vt:lpstr>
      <vt:lpstr>Slide 54</vt:lpstr>
      <vt:lpstr>Agenda (Cont’d)</vt:lpstr>
      <vt:lpstr>Slide 56</vt:lpstr>
      <vt:lpstr>Slide 57</vt:lpstr>
      <vt:lpstr>Agenda (Cont’d)</vt:lpstr>
      <vt:lpstr>Slide 59</vt:lpstr>
      <vt:lpstr>Agenda (Cont’d)</vt:lpstr>
      <vt:lpstr>Slide 61</vt:lpstr>
      <vt:lpstr>Slide 62</vt:lpstr>
      <vt:lpstr>Slide 63</vt:lpstr>
      <vt:lpstr>Slide 64</vt:lpstr>
      <vt:lpstr>Slide 65</vt:lpstr>
      <vt:lpstr>Slide 66</vt:lpstr>
      <vt:lpstr>Agenda (Cont’d)</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2009-03-24T19:01:08Z</dcterms:created>
  <dcterms:modified xsi:type="dcterms:W3CDTF">2011-06-25T21:37:33Z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TC103524801033</vt:lpwstr>
  </property>
</Properties>
</file>