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39"/>
  </p:notesMasterIdLst>
  <p:handoutMasterIdLst>
    <p:handoutMasterId r:id="rId40"/>
  </p:handoutMasterIdLst>
  <p:sldIdLst>
    <p:sldId id="365" r:id="rId2"/>
    <p:sldId id="389" r:id="rId3"/>
    <p:sldId id="364" r:id="rId4"/>
    <p:sldId id="362" r:id="rId5"/>
    <p:sldId id="363" r:id="rId6"/>
    <p:sldId id="314" r:id="rId7"/>
    <p:sldId id="294" r:id="rId8"/>
    <p:sldId id="260" r:id="rId9"/>
    <p:sldId id="306" r:id="rId10"/>
    <p:sldId id="316" r:id="rId11"/>
    <p:sldId id="289" r:id="rId12"/>
    <p:sldId id="318" r:id="rId13"/>
    <p:sldId id="332" r:id="rId14"/>
    <p:sldId id="320" r:id="rId15"/>
    <p:sldId id="375" r:id="rId16"/>
    <p:sldId id="264" r:id="rId17"/>
    <p:sldId id="381" r:id="rId18"/>
    <p:sldId id="382" r:id="rId19"/>
    <p:sldId id="383" r:id="rId20"/>
    <p:sldId id="371" r:id="rId21"/>
    <p:sldId id="376" r:id="rId22"/>
    <p:sldId id="370" r:id="rId23"/>
    <p:sldId id="324" r:id="rId24"/>
    <p:sldId id="384" r:id="rId25"/>
    <p:sldId id="326" r:id="rId26"/>
    <p:sldId id="327" r:id="rId27"/>
    <p:sldId id="385" r:id="rId28"/>
    <p:sldId id="395" r:id="rId29"/>
    <p:sldId id="396" r:id="rId30"/>
    <p:sldId id="390" r:id="rId31"/>
    <p:sldId id="388" r:id="rId32"/>
    <p:sldId id="397" r:id="rId33"/>
    <p:sldId id="398" r:id="rId34"/>
    <p:sldId id="399" r:id="rId35"/>
    <p:sldId id="387" r:id="rId36"/>
    <p:sldId id="386" r:id="rId37"/>
    <p:sldId id="400" r:id="rId3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C107"/>
    <a:srgbClr val="FFCC00"/>
    <a:srgbClr val="FFFFFF"/>
    <a:srgbClr val="000000"/>
    <a:srgbClr val="1C1C1C"/>
    <a:srgbClr val="800000"/>
    <a:srgbClr val="003300"/>
    <a:srgbClr val="33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 autoAdjust="0"/>
    <p:restoredTop sz="83900" autoAdjust="0"/>
  </p:normalViewPr>
  <p:slideViewPr>
    <p:cSldViewPr>
      <p:cViewPr varScale="1">
        <p:scale>
          <a:sx n="98" d="100"/>
          <a:sy n="98" d="100"/>
        </p:scale>
        <p:origin x="-2010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47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447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4AEAD4B-278F-42B7-8D4C-2C96C48D5D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358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0F96BF6-2F7A-4393-B328-44548A0C93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14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292A19-88A4-47D0-8F20-95E5BEED351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61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14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292A19-88A4-47D0-8F20-95E5BEED351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1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656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3312FF-1DF3-4873-B6E1-8856ACF98DDC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665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758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825E6F-E61D-42A7-B15D-AEF379F0286B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675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861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4846BA-09D5-4B98-B99C-24F113097212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963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E5B288-4651-4044-A257-9BD3D4854492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696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065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3C7FC2-DDC9-455B-9097-1711851FC218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706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16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2D4EB8-AF98-407E-A095-5CA9A62D9DE3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716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47650" indent="-247650"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270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83293C-16B3-4251-92BA-676B8E783006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373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3B3CAE-4543-43A0-9450-B509F803CAFE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737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475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F3A777-BF04-40E9-8B93-6D54B23AB4DA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74756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7" name="Rectangle 2051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577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394057-D294-4FD9-8CBC-57B9DF91664E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757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885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FB2DBF-A4D9-4DEC-B22A-5F5DB5A8C4D8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7885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98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249430-0A91-44DE-ACAB-0A462F1A6F97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798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089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6BE509-0238-4030-8BA4-4622270CAAC3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809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192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B69C02-E160-43E5-8DBB-BFAFF5B47A72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8192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39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69757B-A34E-45C4-BD86-DF619CEAB068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39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69757B-A34E-45C4-BD86-DF619CEAB068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39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69757B-A34E-45C4-BD86-DF619CEAB068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806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1B875A-11CA-4B1E-980A-7DA2D3589781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880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909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2B6E0A-432C-47C0-9FF0-40A593E1A369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228600" indent="-228600">
              <a:defRPr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011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60A66A-3CE6-467B-B3FD-32D24F86DF9B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901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11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257AE4-111A-4EBC-A764-98A41B94CAF9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11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257AE4-111A-4EBC-A764-98A41B94CAF9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911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421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6A3CC6-6015-4936-872E-921E764ABBEE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942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523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944712-A540-4054-9430-FB861978F1A4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952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523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944712-A540-4054-9430-FB861978F1A4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952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29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B017AB-6F64-42FD-8A26-E69933AF9EE8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829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A5EBFD-57EA-46F3-A5C2-5EE63D59FBED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26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1C46EB-2A9D-433D-9E05-2BA9C126AA1B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1126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9523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944712-A540-4054-9430-FB861978F1A4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952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085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E8B4D0-B75D-46EC-A93E-4018BA0011D3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1085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095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CE074A-319E-4FDB-B355-11D2FA9922B2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1095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05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C90656-76E6-4B01-AE81-921F6384D9C0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1105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16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CB003F-A622-4C63-98D7-3FE95FADA00D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1116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16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CB003F-A622-4C63-98D7-3FE95FADA00D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1116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1776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49079A-232B-45D1-BBF0-9302EE330950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1177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3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76200"/>
            <a:ext cx="7543800" cy="1447800"/>
          </a:xfrm>
          <a:prstGeom prst="rect">
            <a:avLst/>
          </a:prstGeom>
          <a:solidFill>
            <a:schemeClr val="bg2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54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S</a:t>
            </a:r>
            <a:r>
              <a:rPr kumimoji="1" lang="en-US" sz="45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OCIOLOGY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3600">
                <a:latin typeface="Palatino" pitchFamily="18" charset="0"/>
              </a:rPr>
              <a:t>Y</a:t>
            </a:r>
            <a:r>
              <a:rPr kumimoji="1" lang="en-US" sz="3000">
                <a:latin typeface="Palatino" pitchFamily="18" charset="0"/>
              </a:rPr>
              <a:t>OUR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C</a:t>
            </a:r>
            <a:r>
              <a:rPr kumimoji="1" lang="en-US" sz="3000">
                <a:latin typeface="Palatino" pitchFamily="18" charset="0"/>
              </a:rPr>
              <a:t>OMPASS FOR A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N</a:t>
            </a:r>
            <a:r>
              <a:rPr kumimoji="1" lang="en-US" sz="3000">
                <a:latin typeface="Palatino" pitchFamily="18" charset="0"/>
              </a:rPr>
              <a:t>EW </a:t>
            </a:r>
            <a:r>
              <a:rPr kumimoji="1" lang="en-US" sz="3600">
                <a:latin typeface="Palatino" pitchFamily="18" charset="0"/>
              </a:rPr>
              <a:t>W</a:t>
            </a:r>
            <a:r>
              <a:rPr kumimoji="1" lang="en-US" sz="3000">
                <a:latin typeface="Palatino" pitchFamily="18" charset="0"/>
              </a:rPr>
              <a:t>ORLD</a:t>
            </a: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0"/>
            <a:ext cx="8001000" cy="1524000"/>
          </a:xfrm>
          <a:prstGeom prst="rect">
            <a:avLst/>
          </a:prstGeom>
          <a:solidFill>
            <a:srgbClr val="1C1C1C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54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S</a:t>
            </a:r>
            <a:r>
              <a:rPr kumimoji="1" lang="en-US" sz="45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OCIOLOGY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3600">
                <a:latin typeface="Palatino" pitchFamily="18" charset="0"/>
              </a:rPr>
              <a:t>Y</a:t>
            </a:r>
            <a:r>
              <a:rPr kumimoji="1" lang="en-US" sz="3000">
                <a:latin typeface="Palatino" pitchFamily="18" charset="0"/>
              </a:rPr>
              <a:t>OUR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C</a:t>
            </a:r>
            <a:r>
              <a:rPr kumimoji="1" lang="en-US" sz="3000">
                <a:latin typeface="Palatino" pitchFamily="18" charset="0"/>
              </a:rPr>
              <a:t>OMPASS FOR A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N</a:t>
            </a:r>
            <a:r>
              <a:rPr kumimoji="1" lang="en-US" sz="3000">
                <a:latin typeface="Palatino" pitchFamily="18" charset="0"/>
              </a:rPr>
              <a:t>EW </a:t>
            </a:r>
            <a:r>
              <a:rPr kumimoji="1" lang="en-US" sz="3600">
                <a:latin typeface="Palatino" pitchFamily="18" charset="0"/>
              </a:rPr>
              <a:t>W</a:t>
            </a:r>
            <a:r>
              <a:rPr kumimoji="1" lang="en-US" sz="3000">
                <a:latin typeface="Palatino" pitchFamily="18" charset="0"/>
              </a:rPr>
              <a:t>ORLD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0" y="2667000"/>
            <a:ext cx="9144000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>
                <a:solidFill>
                  <a:srgbClr val="1C1C1C"/>
                </a:solidFill>
                <a:latin typeface="Palatino" pitchFamily="18" charset="0"/>
              </a:rPr>
              <a:t>THIRD CANADIAN EDITION</a:t>
            </a: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 algn="ctr">
              <a:defRPr/>
            </a:pP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 algn="ctr">
              <a:defRPr/>
            </a:pPr>
            <a:endParaRPr lang="en-US" sz="2800">
              <a:solidFill>
                <a:schemeClr val="bg2"/>
              </a:solidFill>
              <a:latin typeface="Palatino" pitchFamily="18" charset="0"/>
            </a:endParaRPr>
          </a:p>
          <a:p>
            <a:pPr algn="ctr">
              <a:defRPr/>
            </a:pPr>
            <a:r>
              <a:rPr lang="en-US" sz="2800">
                <a:solidFill>
                  <a:srgbClr val="1C1C1C"/>
                </a:solidFill>
              </a:rPr>
              <a:t>ROBERT J. BRYM </a:t>
            </a:r>
            <a:r>
              <a:rPr lang="en-US" sz="2800">
                <a:solidFill>
                  <a:srgbClr val="1C1C1C"/>
                </a:solidFill>
                <a:cs typeface="Arial" charset="0"/>
              </a:rPr>
              <a:t>●</a:t>
            </a:r>
            <a:r>
              <a:rPr lang="en-US" sz="2800">
                <a:solidFill>
                  <a:srgbClr val="1C1C1C"/>
                </a:solidFill>
              </a:rPr>
              <a:t> JOHN LIE </a:t>
            </a:r>
            <a:r>
              <a:rPr lang="en-US" sz="2800">
                <a:solidFill>
                  <a:srgbClr val="1C1C1C"/>
                </a:solidFill>
                <a:cs typeface="Arial" charset="0"/>
              </a:rPr>
              <a:t>● </a:t>
            </a:r>
            <a:r>
              <a:rPr lang="en-US" sz="2800">
                <a:solidFill>
                  <a:srgbClr val="1C1C1C"/>
                </a:solidFill>
              </a:rPr>
              <a:t>STEVEN RYTINA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76600" y="6489700"/>
            <a:ext cx="28956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000" dirty="0">
                <a:solidFill>
                  <a:schemeClr val="bg2"/>
                </a:solidFill>
                <a:latin typeface="Times New Roman" pitchFamily="18" charset="0"/>
              </a:rPr>
              <a:t>Copyright © 2010 Nelson Education Limited</a:t>
            </a:r>
          </a:p>
        </p:txBody>
      </p:sp>
      <p:pic>
        <p:nvPicPr>
          <p:cNvPr id="9" name="Picture 12" descr="SociologyYourCompass 3C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3375" y="0"/>
            <a:ext cx="119062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3"/>
          <p:cNvSpPr txBox="1">
            <a:spLocks noChangeArrowheads="1"/>
          </p:cNvSpPr>
          <p:nvPr userDrawn="1"/>
        </p:nvSpPr>
        <p:spPr bwMode="auto">
          <a:xfrm>
            <a:off x="1447800" y="5334000"/>
            <a:ext cx="647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>
                <a:solidFill>
                  <a:schemeClr val="bg2"/>
                </a:solidFill>
              </a:rPr>
              <a:t>Prepared by Terri Petkau, Mohawk College</a:t>
            </a:r>
          </a:p>
        </p:txBody>
      </p:sp>
      <p:sp>
        <p:nvSpPr>
          <p:cNvPr id="2539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8600"/>
            <a:ext cx="7467600" cy="1143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11F7B-6192-4229-BDAE-44CE24C61A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FBD92-9600-4B28-8587-8DD35A17A5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13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828800"/>
            <a:ext cx="40132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BA96A-0FDE-4451-A974-E0761DDB28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255F0-7483-47AA-98FE-317F9A5AAB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EA97B-195A-46E8-B551-5317D330D5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5817D-DDFF-47A9-88A0-1E6D0EFBED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155C7-0B2D-4746-BF0F-9403AE7AB6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1454B-EAAA-4BC4-A724-7F8A75A09D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7E115-AA29-437E-AD7F-938E512866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477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477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54C04-54FC-416F-A848-7DA58336C1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828800"/>
            <a:ext cx="8178800" cy="4648200"/>
          </a:xfrm>
        </p:spPr>
        <p:txBody>
          <a:bodyPr/>
          <a:lstStyle/>
          <a:p>
            <a:pPr lvl="0"/>
            <a:endParaRPr lang="en-CA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0E707-9AF7-49BC-9EB1-D54A4651E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endParaRPr lang="en-CA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1788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52932" name="Line 4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252933" name="Line 5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25293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43200" y="6553200"/>
            <a:ext cx="3657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5293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5341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9DC9B3F-D341-4E70-999F-D83DFDDC38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3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ransition>
    <p:wipe dir="r"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Monotype Sorts" pitchFamily="2" charset="2"/>
        <a:buChar char="x"/>
        <a:defRPr kumimoji="1"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</a:t>
            </a:r>
            <a:r>
              <a:rPr lang="en-US" dirty="0" smtClean="0"/>
              <a:t>2012 </a:t>
            </a:r>
            <a:r>
              <a:rPr lang="en-US" dirty="0" smtClean="0"/>
              <a:t>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307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AB4F19F-2F37-46F0-9687-94DB8866529A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Agenda: Foundations of Sociology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2400" dirty="0" smtClean="0"/>
              <a:t>Philosophical Foundations</a:t>
            </a:r>
          </a:p>
          <a:p>
            <a:r>
              <a:rPr lang="en-CA" sz="2400" dirty="0" smtClean="0"/>
              <a:t>Sociology and Common Sense</a:t>
            </a:r>
          </a:p>
          <a:p>
            <a:r>
              <a:rPr lang="en-CA" sz="2400" dirty="0" smtClean="0"/>
              <a:t>Sociological Explanation of Suicide</a:t>
            </a:r>
          </a:p>
          <a:p>
            <a:r>
              <a:rPr lang="en-CA" sz="2400" dirty="0" smtClean="0"/>
              <a:t>Social Structures</a:t>
            </a:r>
          </a:p>
          <a:p>
            <a:r>
              <a:rPr lang="en-CA" sz="2400" dirty="0" smtClean="0"/>
              <a:t>Theory, Research and Values</a:t>
            </a:r>
          </a:p>
          <a:p>
            <a:r>
              <a:rPr lang="en-CA" sz="2400" dirty="0" smtClean="0"/>
              <a:t>Four broad theoretical traditions</a:t>
            </a:r>
          </a:p>
          <a:p>
            <a:r>
              <a:rPr lang="en-CA" sz="2400" dirty="0" smtClean="0"/>
              <a:t>Approaching Theory</a:t>
            </a:r>
          </a:p>
          <a:p>
            <a:r>
              <a:rPr lang="en-CA" sz="2400" dirty="0" smtClean="0"/>
              <a:t>In-Class Activity: Theory in Action</a:t>
            </a:r>
          </a:p>
          <a:p>
            <a:r>
              <a:rPr lang="en-CA" sz="2400" dirty="0" smtClean="0"/>
              <a:t>Sociology Today</a:t>
            </a:r>
          </a:p>
          <a:p>
            <a:r>
              <a:rPr lang="en-CA" sz="2400" dirty="0" smtClean="0"/>
              <a:t>Online Participation &amp; Group Projects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8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8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8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8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307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AB4F19F-2F37-46F0-9687-94DB8866529A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3 in 5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3600" dirty="0" smtClean="0"/>
              <a:t>What is Sociology? </a:t>
            </a:r>
          </a:p>
          <a:p>
            <a:endParaRPr lang="en-CA" sz="3600" dirty="0" smtClean="0"/>
          </a:p>
          <a:p>
            <a:r>
              <a:rPr lang="en-CA" sz="3600" dirty="0" smtClean="0"/>
              <a:t>Study of the “Social” and its </a:t>
            </a:r>
            <a:r>
              <a:rPr lang="en-CA" sz="3600" dirty="0" smtClean="0">
                <a:solidFill>
                  <a:srgbClr val="FF0000"/>
                </a:solidFill>
              </a:rPr>
              <a:t>enabling</a:t>
            </a:r>
            <a:r>
              <a:rPr lang="en-CA" sz="3600" dirty="0" smtClean="0"/>
              <a:t> and </a:t>
            </a:r>
            <a:r>
              <a:rPr lang="en-CA" sz="3600" dirty="0" smtClean="0">
                <a:solidFill>
                  <a:srgbClr val="FF0000"/>
                </a:solidFill>
              </a:rPr>
              <a:t>constraining</a:t>
            </a:r>
            <a:r>
              <a:rPr lang="en-CA" sz="3600" dirty="0" smtClean="0"/>
              <a:t> influence</a:t>
            </a:r>
          </a:p>
          <a:p>
            <a:endParaRPr lang="en-CA" sz="3600" dirty="0" smtClean="0"/>
          </a:p>
          <a:p>
            <a:r>
              <a:rPr lang="en-CA" sz="3600" dirty="0" smtClean="0"/>
              <a:t>The Compass, the Lenses and the Snowflake</a:t>
            </a:r>
            <a:endParaRPr lang="en-US" sz="3600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2009 Christian Caron</a:t>
            </a:r>
          </a:p>
          <a:p>
            <a:r>
              <a:rPr lang="en-US" smtClean="0"/>
              <a:t> </a:t>
            </a:r>
          </a:p>
        </p:txBody>
      </p:sp>
      <p:sp>
        <p:nvSpPr>
          <p:cNvPr id="819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6956E345-E68D-49BC-A604-9D1418753EB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Philosophical Foundations	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646238"/>
            <a:ext cx="9072562" cy="5059362"/>
          </a:xfrm>
        </p:spPr>
        <p:txBody>
          <a:bodyPr>
            <a:noAutofit/>
          </a:bodyPr>
          <a:lstStyle/>
          <a:p>
            <a:pPr>
              <a:buFontTx/>
              <a:buNone/>
              <a:defRPr/>
            </a:pPr>
            <a:r>
              <a:rPr lang="en-CA" sz="1800" dirty="0" smtClean="0"/>
              <a:t>Underlying Sociology is Philosophy and its concepts of:</a:t>
            </a:r>
          </a:p>
          <a:p>
            <a:pPr>
              <a:buFontTx/>
              <a:buNone/>
              <a:defRPr/>
            </a:pPr>
            <a:r>
              <a:rPr lang="en-CA" sz="1800" dirty="0" smtClean="0">
                <a:solidFill>
                  <a:srgbClr val="FF0000"/>
                </a:solidFill>
              </a:rPr>
              <a:t>	Ontology</a:t>
            </a:r>
            <a:r>
              <a:rPr lang="en-CA" sz="1800" dirty="0" smtClean="0"/>
              <a:t>: What is real? </a:t>
            </a:r>
          </a:p>
          <a:p>
            <a:pPr>
              <a:buFontTx/>
              <a:buNone/>
              <a:defRPr/>
            </a:pPr>
            <a:r>
              <a:rPr lang="en-CA" sz="1800" dirty="0" smtClean="0">
                <a:solidFill>
                  <a:srgbClr val="FF0000"/>
                </a:solidFill>
              </a:rPr>
              <a:t>	Epistemology</a:t>
            </a:r>
            <a:r>
              <a:rPr lang="en-CA" sz="1800" dirty="0" smtClean="0"/>
              <a:t>: How do we know what we know?</a:t>
            </a: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r>
              <a:rPr lang="en-US" sz="1800" dirty="0" smtClean="0"/>
              <a:t>Early social philosophers contributed to classical sociology theory through these fundamental tenets:</a:t>
            </a:r>
          </a:p>
          <a:p>
            <a:pPr>
              <a:defRPr/>
            </a:pPr>
            <a:r>
              <a:rPr lang="en-US" sz="1800" dirty="0" smtClean="0"/>
              <a:t>Thomas Hobbes’s assertion that </a:t>
            </a:r>
            <a:r>
              <a:rPr lang="en-US" sz="1800" dirty="0" smtClean="0">
                <a:solidFill>
                  <a:srgbClr val="FF0000"/>
                </a:solidFill>
              </a:rPr>
              <a:t>government’s appropriate role</a:t>
            </a:r>
            <a:r>
              <a:rPr lang="en-US" sz="1800" dirty="0" smtClean="0"/>
              <a:t> lies in preserving peace while allowing individuals to pursue their self-interests</a:t>
            </a:r>
          </a:p>
          <a:p>
            <a:pPr>
              <a:defRPr/>
            </a:pPr>
            <a:r>
              <a:rPr lang="en-US" sz="1800" dirty="0" smtClean="0"/>
              <a:t>John Locke’s belief in </a:t>
            </a:r>
            <a:r>
              <a:rPr lang="en-US" sz="1800" dirty="0" smtClean="0">
                <a:solidFill>
                  <a:srgbClr val="FF0000"/>
                </a:solidFill>
              </a:rPr>
              <a:t>individual freedom</a:t>
            </a:r>
            <a:r>
              <a:rPr lang="en-US" sz="1800" dirty="0" smtClean="0"/>
              <a:t> and autonomy</a:t>
            </a:r>
          </a:p>
          <a:p>
            <a:pPr>
              <a:defRPr/>
            </a:pPr>
            <a:r>
              <a:rPr lang="en-US" sz="1800" dirty="0" smtClean="0"/>
              <a:t>Charles de </a:t>
            </a:r>
            <a:r>
              <a:rPr lang="en-US" sz="1800" dirty="0" err="1" smtClean="0"/>
              <a:t>Montesquieu’s</a:t>
            </a: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FF0000"/>
                </a:solidFill>
              </a:rPr>
              <a:t>comparative methodology</a:t>
            </a:r>
            <a:r>
              <a:rPr lang="en-US" sz="1800" dirty="0" smtClean="0"/>
              <a:t> and his appreciation for cultural diversity</a:t>
            </a:r>
          </a:p>
          <a:p>
            <a:pPr>
              <a:defRPr/>
            </a:pPr>
            <a:r>
              <a:rPr lang="en-US" sz="1800" dirty="0" smtClean="0"/>
              <a:t>Jean-Jacques Rousseau’s analysis of the </a:t>
            </a:r>
            <a:r>
              <a:rPr lang="en-US" sz="1800" dirty="0" smtClean="0">
                <a:solidFill>
                  <a:srgbClr val="FF0000"/>
                </a:solidFill>
              </a:rPr>
              <a:t>social contract</a:t>
            </a:r>
            <a:r>
              <a:rPr lang="en-US" sz="1800" dirty="0" smtClean="0"/>
              <a:t> and his belief in individual autonomy</a:t>
            </a:r>
          </a:p>
          <a:p>
            <a:pPr>
              <a:defRPr/>
            </a:pPr>
            <a:endParaRPr lang="en-CA" sz="1800" dirty="0" smtClean="0"/>
          </a:p>
          <a:p>
            <a:pPr>
              <a:defRPr/>
            </a:pPr>
            <a:endParaRPr lang="en-US" sz="1800" dirty="0" smtClean="0"/>
          </a:p>
          <a:p>
            <a:pPr>
              <a:defRPr/>
            </a:pPr>
            <a:endParaRPr lang="en-US" sz="1800" dirty="0" smtClean="0"/>
          </a:p>
          <a:p>
            <a:pPr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  <a:p>
            <a:pPr>
              <a:buFontTx/>
              <a:buNone/>
              <a:defRPr/>
            </a:pPr>
            <a:endParaRPr lang="en-US" sz="1800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2010 Christian Caron</a:t>
            </a:r>
          </a:p>
        </p:txBody>
      </p:sp>
      <p:sp>
        <p:nvSpPr>
          <p:cNvPr id="921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981C381-BB0B-4947-9290-4F8ACBC4BEE1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Sociology and Common Sense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600" dirty="0" smtClean="0"/>
              <a:t>In the first place sociology, unlike common sense, makes an effort to subordinate itself to the rigorous rules of </a:t>
            </a:r>
            <a:r>
              <a:rPr lang="en-US" sz="3600" dirty="0" smtClean="0">
                <a:solidFill>
                  <a:srgbClr val="FF0000"/>
                </a:solidFill>
              </a:rPr>
              <a:t>responsible speech</a:t>
            </a:r>
            <a:r>
              <a:rPr lang="en-US" sz="3600" dirty="0" smtClean="0"/>
              <a:t>.</a:t>
            </a:r>
          </a:p>
          <a:p>
            <a:r>
              <a:rPr lang="en-US" sz="3600" dirty="0" smtClean="0"/>
              <a:t>Second, there is the </a:t>
            </a:r>
            <a:r>
              <a:rPr lang="en-US" sz="3600" dirty="0" smtClean="0">
                <a:solidFill>
                  <a:srgbClr val="FF0000"/>
                </a:solidFill>
              </a:rPr>
              <a:t>size of the field</a:t>
            </a:r>
            <a:r>
              <a:rPr lang="en-US" sz="3600" dirty="0" smtClean="0"/>
              <a:t> from which the material for sociological thinking is drawn.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2010 Christian Caron</a:t>
            </a:r>
          </a:p>
        </p:txBody>
      </p:sp>
      <p:sp>
        <p:nvSpPr>
          <p:cNvPr id="1024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D0A659E-E926-4659-8B53-28784B6A7010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Sociology and Common Sense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/>
              <a:t>Third, sociology and common sense </a:t>
            </a:r>
            <a:r>
              <a:rPr lang="en-US" sz="3200" dirty="0" smtClean="0">
                <a:solidFill>
                  <a:srgbClr val="FF0000"/>
                </a:solidFill>
              </a:rPr>
              <a:t>differ</a:t>
            </a:r>
            <a:r>
              <a:rPr lang="en-US" sz="3200" dirty="0" smtClean="0"/>
              <a:t> in the </a:t>
            </a:r>
            <a:r>
              <a:rPr lang="en-US" sz="3200" dirty="0" smtClean="0">
                <a:solidFill>
                  <a:srgbClr val="FF0000"/>
                </a:solidFill>
              </a:rPr>
              <a:t>way</a:t>
            </a:r>
            <a:r>
              <a:rPr lang="en-US" sz="3200" dirty="0" smtClean="0"/>
              <a:t> that each </a:t>
            </a:r>
            <a:r>
              <a:rPr lang="en-US" sz="3200" dirty="0" smtClean="0">
                <a:solidFill>
                  <a:srgbClr val="FF0000"/>
                </a:solidFill>
              </a:rPr>
              <a:t>makes sense</a:t>
            </a:r>
            <a:r>
              <a:rPr lang="en-US" sz="3200" dirty="0" smtClean="0"/>
              <a:t> of human reality in terms of how they understand and explain events and circumstances. (intentions-us </a:t>
            </a:r>
            <a:r>
              <a:rPr lang="en-US" sz="3200" dirty="0" err="1" smtClean="0"/>
              <a:t>vs</a:t>
            </a:r>
            <a:r>
              <a:rPr lang="en-US" sz="3200" dirty="0" smtClean="0"/>
              <a:t> not)</a:t>
            </a:r>
          </a:p>
          <a:p>
            <a:r>
              <a:rPr lang="en-US" sz="3200" dirty="0" smtClean="0"/>
              <a:t>Finally, the power of common sense depends on its </a:t>
            </a:r>
            <a:r>
              <a:rPr lang="en-US" sz="3200" dirty="0" smtClean="0">
                <a:solidFill>
                  <a:srgbClr val="FF0000"/>
                </a:solidFill>
              </a:rPr>
              <a:t>self-evident character</a:t>
            </a:r>
            <a:r>
              <a:rPr lang="en-US" sz="3200" dirty="0" smtClean="0"/>
              <a:t>: that is, not to question its precepts and to be self-confirming in practice.</a:t>
            </a:r>
            <a:r>
              <a:rPr lang="en-US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112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140B639-1686-4241-BD25-AEFCC944D69B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Sociological Perspective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/>
              <a:t>Sociological perspective illustrated through considering causes of </a:t>
            </a:r>
            <a:r>
              <a:rPr lang="en-US" sz="3200" dirty="0" smtClean="0">
                <a:solidFill>
                  <a:srgbClr val="FF0000"/>
                </a:solidFill>
              </a:rPr>
              <a:t>suicide</a:t>
            </a:r>
          </a:p>
          <a:p>
            <a:endParaRPr lang="en-US" sz="3200" dirty="0" smtClean="0"/>
          </a:p>
          <a:p>
            <a:r>
              <a:rPr lang="en-US" sz="3200" dirty="0" smtClean="0"/>
              <a:t>Suicide often regarded as a supremely </a:t>
            </a:r>
            <a:r>
              <a:rPr lang="en-US" sz="3200" dirty="0" smtClean="0">
                <a:solidFill>
                  <a:srgbClr val="FF0000"/>
                </a:solidFill>
              </a:rPr>
              <a:t>antisocial</a:t>
            </a:r>
            <a:r>
              <a:rPr lang="en-US" sz="3200" dirty="0" smtClean="0"/>
              <a:t> and </a:t>
            </a:r>
            <a:r>
              <a:rPr lang="en-US" sz="3200" dirty="0" smtClean="0">
                <a:solidFill>
                  <a:srgbClr val="FF0000"/>
                </a:solidFill>
              </a:rPr>
              <a:t>non-social act</a:t>
            </a:r>
          </a:p>
          <a:p>
            <a:endParaRPr lang="en-US" sz="3200" dirty="0" smtClean="0"/>
          </a:p>
          <a:p>
            <a:r>
              <a:rPr lang="en-US" sz="3200" dirty="0" smtClean="0"/>
              <a:t>Yet there are </a:t>
            </a:r>
            <a:r>
              <a:rPr lang="en-US" sz="3200" dirty="0" smtClean="0">
                <a:solidFill>
                  <a:srgbClr val="FF0000"/>
                </a:solidFill>
              </a:rPr>
              <a:t>hidden social causes</a:t>
            </a:r>
            <a:r>
              <a:rPr lang="en-US" sz="3200" dirty="0" smtClean="0"/>
              <a:t> of suicide</a:t>
            </a:r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1229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6C1F828-1ED3-44E1-AF11-0CFA2735CBEE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Sociological Explanation of Suicide: Durkheim’s Contribution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828800"/>
            <a:ext cx="817880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kumimoji="0" lang="en-US" dirty="0" smtClean="0">
                <a:solidFill>
                  <a:srgbClr val="FF0000"/>
                </a:solidFill>
                <a:cs typeface="Arial" charset="0"/>
              </a:rPr>
              <a:t>É</a:t>
            </a:r>
            <a:r>
              <a:rPr kumimoji="0" lang="en-CA" dirty="0" smtClean="0">
                <a:solidFill>
                  <a:srgbClr val="FF0000"/>
                </a:solidFill>
              </a:rPr>
              <a:t>mile Durkheim</a:t>
            </a:r>
            <a:r>
              <a:rPr kumimoji="0" lang="en-CA" dirty="0" smtClean="0"/>
              <a:t> </a:t>
            </a:r>
            <a:r>
              <a:rPr kumimoji="0" lang="en-CA" dirty="0" smtClean="0">
                <a:sym typeface="Wingdings" pitchFamily="2" charset="2"/>
              </a:rPr>
              <a:t></a:t>
            </a:r>
            <a:r>
              <a:rPr kumimoji="0" lang="en-CA" dirty="0" smtClean="0"/>
              <a:t> At end of 19</a:t>
            </a:r>
            <a:r>
              <a:rPr kumimoji="0" lang="en-CA" baseline="30000" dirty="0" smtClean="0"/>
              <a:t>th</a:t>
            </a:r>
            <a:r>
              <a:rPr kumimoji="0" lang="en-CA" dirty="0" smtClean="0"/>
              <a:t> century, demonstrated suicide rates were strongly influenced by social forces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kumimoji="0" lang="en-CA" sz="1600" dirty="0" smtClean="0"/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kumimoji="0" lang="en-CA" dirty="0" smtClean="0"/>
              <a:t>Examined </a:t>
            </a:r>
            <a:r>
              <a:rPr kumimoji="0" lang="en-CA" dirty="0" smtClean="0">
                <a:solidFill>
                  <a:srgbClr val="FF0000"/>
                </a:solidFill>
              </a:rPr>
              <a:t>association between rates</a:t>
            </a:r>
            <a:r>
              <a:rPr kumimoji="0" lang="en-CA" dirty="0" smtClean="0"/>
              <a:t> of suicide and rates of psychological disorder for different groups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endParaRPr kumimoji="0" lang="en-CA" sz="1600" dirty="0" smtClean="0"/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kumimoji="0" lang="en-CA" dirty="0" smtClean="0"/>
              <a:t>Found suicide rates and rates of psychological disorder did not vary directly, and often appeared to vary inversely</a:t>
            </a:r>
            <a:endParaRPr kumimoji="0"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56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0" grpId="0"/>
      <p:bldP spid="15565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5B256DA-B264-4B77-9F3B-4FA8B3C5A638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Durkheim’s Contribution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buClr>
                <a:schemeClr val="bg2"/>
              </a:buClr>
            </a:pPr>
            <a:r>
              <a:rPr kumimoji="0" lang="en-CA" dirty="0" smtClean="0">
                <a:solidFill>
                  <a:srgbClr val="FF0000"/>
                </a:solidFill>
              </a:rPr>
              <a:t>Durkheim</a:t>
            </a:r>
            <a:r>
              <a:rPr kumimoji="0" lang="en-CA" dirty="0" smtClean="0"/>
              <a:t> argued suicide rates varied as result of differences in degree of </a:t>
            </a:r>
            <a:r>
              <a:rPr kumimoji="0" lang="en-CA" dirty="0" smtClean="0">
                <a:solidFill>
                  <a:srgbClr val="FF0000"/>
                </a:solidFill>
              </a:rPr>
              <a:t>social solidarity</a:t>
            </a:r>
            <a:r>
              <a:rPr kumimoji="0" lang="en-CA" dirty="0" smtClean="0"/>
              <a:t> in different categories of the population</a:t>
            </a:r>
          </a:p>
          <a:p>
            <a:pPr>
              <a:buClr>
                <a:schemeClr val="bg2"/>
              </a:buClr>
            </a:pPr>
            <a:endParaRPr kumimoji="0" lang="en-CA" sz="1400" b="1" dirty="0" smtClean="0"/>
          </a:p>
          <a:p>
            <a:pPr>
              <a:buClr>
                <a:schemeClr val="bg2"/>
              </a:buClr>
            </a:pPr>
            <a:r>
              <a:rPr kumimoji="0" lang="en-CA" dirty="0" smtClean="0">
                <a:solidFill>
                  <a:srgbClr val="FF0000"/>
                </a:solidFill>
              </a:rPr>
              <a:t>Social solidarity</a:t>
            </a:r>
            <a:r>
              <a:rPr kumimoji="0" lang="en-CA" dirty="0" smtClean="0"/>
              <a:t> </a:t>
            </a:r>
            <a:r>
              <a:rPr kumimoji="0" lang="en-US" dirty="0" smtClean="0"/>
              <a:t>refers to:</a:t>
            </a:r>
          </a:p>
          <a:p>
            <a:pPr lvl="1">
              <a:buClr>
                <a:schemeClr val="bg2"/>
              </a:buClr>
              <a:buFontTx/>
              <a:buNone/>
            </a:pPr>
            <a:r>
              <a:rPr kumimoji="0" lang="en-US" dirty="0" smtClean="0"/>
              <a:t>- the degree to which group members share beliefs and values; and</a:t>
            </a:r>
          </a:p>
          <a:p>
            <a:pPr lvl="1">
              <a:buClr>
                <a:schemeClr val="bg2"/>
              </a:buClr>
              <a:buFontTx/>
              <a:buNone/>
            </a:pPr>
            <a:r>
              <a:rPr kumimoji="0" lang="en-US" dirty="0" smtClean="0"/>
              <a:t>- the intensity and frequency of their interaction</a:t>
            </a:r>
            <a:endParaRPr kumimoji="0" lang="en-CA" dirty="0" smtClean="0"/>
          </a:p>
          <a:p>
            <a:pPr>
              <a:buClr>
                <a:schemeClr val="bg2"/>
              </a:buClr>
              <a:buFontTx/>
              <a:buNone/>
            </a:pPr>
            <a:endParaRPr kumimoji="0" lang="en-CA" sz="2600" dirty="0" smtClean="0"/>
          </a:p>
          <a:p>
            <a:pPr>
              <a:buClr>
                <a:schemeClr val="bg2"/>
              </a:buClr>
              <a:buFontTx/>
              <a:buNone/>
            </a:pPr>
            <a:r>
              <a:rPr kumimoji="0" lang="en-CA" sz="2600" dirty="0" smtClean="0"/>
              <a:t>Mechanical </a:t>
            </a:r>
            <a:r>
              <a:rPr kumimoji="0" lang="en-CA" sz="2600" dirty="0" err="1" smtClean="0"/>
              <a:t>vs</a:t>
            </a:r>
            <a:r>
              <a:rPr kumimoji="0" lang="en-CA" sz="2600" dirty="0" smtClean="0"/>
              <a:t> Organic forms of social solidarity</a:t>
            </a:r>
            <a:endParaRPr kumimoji="0" lang="en-US" sz="2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2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1433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BD5F9F2-E70A-4970-8BFA-702D8B626194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Suicide Rates, Selected Countries, circa 2004</a:t>
            </a:r>
          </a:p>
        </p:txBody>
      </p:sp>
      <p:pic>
        <p:nvPicPr>
          <p:cNvPr id="14341" name="Picture 5" descr="C01_f001_pg00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511300"/>
            <a:ext cx="7239000" cy="488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1536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6F3B104-9182-4A2F-A1C9-5670D0D45E0D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Durkheim’s Theory of Suicide</a:t>
            </a:r>
          </a:p>
        </p:txBody>
      </p:sp>
      <p:pic>
        <p:nvPicPr>
          <p:cNvPr id="15365" name="Picture 6" descr="C01_f002_pg00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2114550"/>
            <a:ext cx="7620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22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22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227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1638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69D3561-9499-43C7-9057-8DF43949F514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25961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Suicide Rate by Age and Sex,</a:t>
            </a:r>
            <a:br>
              <a:rPr lang="en-US" smtClean="0"/>
            </a:br>
            <a:r>
              <a:rPr lang="en-US" smtClean="0"/>
              <a:t>Canada, 2004</a:t>
            </a:r>
          </a:p>
        </p:txBody>
      </p:sp>
      <p:sp>
        <p:nvSpPr>
          <p:cNvPr id="16389" name="Text Box 12"/>
          <p:cNvSpPr txBox="1">
            <a:spLocks noChangeArrowheads="1"/>
          </p:cNvSpPr>
          <p:nvPr/>
        </p:nvSpPr>
        <p:spPr bwMode="auto">
          <a:xfrm>
            <a:off x="2308225" y="26590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16390" name="Text Box 13"/>
          <p:cNvSpPr txBox="1">
            <a:spLocks noChangeArrowheads="1"/>
          </p:cNvSpPr>
          <p:nvPr/>
        </p:nvSpPr>
        <p:spPr bwMode="auto">
          <a:xfrm>
            <a:off x="1219200" y="2209800"/>
            <a:ext cx="18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2400">
              <a:solidFill>
                <a:schemeClr val="bg2"/>
              </a:solidFill>
              <a:latin typeface="Times New Roman" pitchFamily="18" charset="0"/>
            </a:endParaRPr>
          </a:p>
          <a:p>
            <a:endParaRPr lang="en-US" sz="2400">
              <a:solidFill>
                <a:schemeClr val="bg2"/>
              </a:solidFill>
              <a:latin typeface="Times New Roman" pitchFamily="18" charset="0"/>
            </a:endParaRPr>
          </a:p>
        </p:txBody>
      </p:sp>
      <p:pic>
        <p:nvPicPr>
          <p:cNvPr id="16391" name="Picture 7" descr="C01_f003_pg0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286000"/>
            <a:ext cx="8012113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59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59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596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A56E340-B9C8-43C2-B3F7-9DB7AEAA509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Social Structure </a:t>
            </a:r>
            <a:endParaRPr lang="en-CA" smtClean="0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382000" cy="4800600"/>
          </a:xfrm>
        </p:spPr>
        <p:txBody>
          <a:bodyPr/>
          <a:lstStyle/>
          <a:p>
            <a:pPr marL="495300" indent="-495300">
              <a:buClr>
                <a:schemeClr val="bg2"/>
              </a:buClr>
              <a:defRPr/>
            </a:pPr>
            <a:r>
              <a:rPr kumimoji="0" lang="en-CA" sz="2600" dirty="0" smtClean="0">
                <a:solidFill>
                  <a:srgbClr val="FF0000"/>
                </a:solidFill>
              </a:rPr>
              <a:t>Social structure</a:t>
            </a:r>
            <a:r>
              <a:rPr kumimoji="0" lang="en-CA" sz="2600" b="1" dirty="0" smtClean="0"/>
              <a:t>: </a:t>
            </a:r>
            <a:r>
              <a:rPr kumimoji="0" lang="en-CA" sz="2600" dirty="0" smtClean="0"/>
              <a:t>Relatively stable patterns of social relations that affect our thoughts, feelings, actions, and identity</a:t>
            </a:r>
          </a:p>
          <a:p>
            <a:pPr marL="495300" indent="-495300">
              <a:buClr>
                <a:schemeClr val="bg2"/>
              </a:buClr>
              <a:defRPr/>
            </a:pPr>
            <a:endParaRPr kumimoji="0" lang="en-CA" sz="800" dirty="0" smtClean="0"/>
          </a:p>
          <a:p>
            <a:pPr marL="495300" indent="-495300">
              <a:buClr>
                <a:schemeClr val="bg2"/>
              </a:buClr>
              <a:defRPr/>
            </a:pPr>
            <a:r>
              <a:rPr kumimoji="0" lang="en-CA" sz="2600" dirty="0" smtClean="0"/>
              <a:t>Are three levels of social structure:</a:t>
            </a:r>
          </a:p>
          <a:p>
            <a:pPr marL="952500" lvl="1" indent="-495300">
              <a:buClr>
                <a:schemeClr val="bg2"/>
              </a:buClr>
              <a:buFontTx/>
              <a:buAutoNum type="romanLcPeriod"/>
              <a:defRPr/>
            </a:pPr>
            <a:r>
              <a:rPr kumimoji="0" lang="en-CA" sz="2400" dirty="0" smtClean="0">
                <a:solidFill>
                  <a:srgbClr val="FF0000"/>
                </a:solidFill>
              </a:rPr>
              <a:t>Microstructures</a:t>
            </a:r>
            <a:r>
              <a:rPr kumimoji="0" lang="en-US" sz="2400" dirty="0" smtClean="0"/>
              <a:t> (patterns of intimate social relations formed during face-to-face interaction)</a:t>
            </a:r>
          </a:p>
          <a:p>
            <a:pPr marL="952500" lvl="1" indent="-495300">
              <a:buClr>
                <a:schemeClr val="bg2"/>
              </a:buClr>
              <a:buFontTx/>
              <a:buAutoNum type="romanLcPeriod"/>
              <a:defRPr/>
            </a:pPr>
            <a:r>
              <a:rPr kumimoji="0" lang="en-CA" sz="2400" dirty="0" smtClean="0">
                <a:solidFill>
                  <a:srgbClr val="FF0000"/>
                </a:solidFill>
              </a:rPr>
              <a:t>Macrostructures</a:t>
            </a:r>
            <a:r>
              <a:rPr kumimoji="0" lang="en-US" sz="2400" dirty="0" smtClean="0"/>
              <a:t> (patterns of social relations outside and above one’s circle of intimates and acquaintances)</a:t>
            </a:r>
          </a:p>
          <a:p>
            <a:pPr marL="952500" lvl="1" indent="-495300">
              <a:buClr>
                <a:schemeClr val="bg2"/>
              </a:buClr>
              <a:buFontTx/>
              <a:buAutoNum type="romanLcPeriod"/>
              <a:defRPr/>
            </a:pPr>
            <a:r>
              <a:rPr kumimoji="0" lang="en-CA" sz="2400" dirty="0" smtClean="0">
                <a:solidFill>
                  <a:srgbClr val="FF0000"/>
                </a:solidFill>
              </a:rPr>
              <a:t>Global structures</a:t>
            </a:r>
            <a:r>
              <a:rPr kumimoji="0" lang="en-US" sz="2400" dirty="0" smtClean="0"/>
              <a:t> (patterns of social relations outside and above the national level)</a:t>
            </a:r>
          </a:p>
          <a:p>
            <a:pPr>
              <a:defRPr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739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4" grpId="0"/>
      <p:bldP spid="18739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51606B5-D59C-44F8-A952-75CC6AA0B952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Theory, Research, and Values</a:t>
            </a:r>
          </a:p>
        </p:txBody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178800" cy="4876800"/>
          </a:xfrm>
          <a:noFill/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sz="2600" dirty="0" err="1" smtClean="0"/>
              <a:t>Auguste</a:t>
            </a:r>
            <a:r>
              <a:rPr lang="en-US" sz="2600" dirty="0" smtClean="0"/>
              <a:t> </a:t>
            </a:r>
            <a:r>
              <a:rPr lang="en-US" sz="2600" dirty="0" smtClean="0">
                <a:solidFill>
                  <a:srgbClr val="FF0000"/>
                </a:solidFill>
              </a:rPr>
              <a:t>Comte</a:t>
            </a:r>
            <a:r>
              <a:rPr lang="en-US" sz="2600" dirty="0" smtClean="0"/>
              <a:t> (1798-1857): Sought to understand  the social world using scientific method of research </a:t>
            </a:r>
          </a:p>
          <a:p>
            <a:pPr>
              <a:lnSpc>
                <a:spcPct val="110000"/>
              </a:lnSpc>
              <a:buFont typeface="Wingdings" pitchFamily="2" charset="2"/>
              <a:buChar char="Ø"/>
            </a:pPr>
            <a:r>
              <a:rPr lang="en-US" sz="2600" dirty="0" smtClean="0"/>
              <a:t>Coined the term, “</a:t>
            </a:r>
            <a:r>
              <a:rPr lang="en-US" sz="2600" dirty="0" smtClean="0">
                <a:solidFill>
                  <a:srgbClr val="FF0000"/>
                </a:solidFill>
              </a:rPr>
              <a:t>sociology</a:t>
            </a:r>
            <a:r>
              <a:rPr lang="en-US" sz="2600" dirty="0" smtClean="0"/>
              <a:t>”</a:t>
            </a:r>
          </a:p>
          <a:p>
            <a:pPr>
              <a:lnSpc>
                <a:spcPct val="110000"/>
              </a:lnSpc>
              <a:buFont typeface="Wingdings" pitchFamily="2" charset="2"/>
              <a:buChar char="Ø"/>
            </a:pPr>
            <a:r>
              <a:rPr lang="en-US" sz="2600" dirty="0" smtClean="0"/>
              <a:t>Had </a:t>
            </a:r>
            <a:r>
              <a:rPr lang="en-US" sz="2600" dirty="0" smtClean="0">
                <a:solidFill>
                  <a:srgbClr val="FF0000"/>
                </a:solidFill>
              </a:rPr>
              <a:t>vision of ideal society</a:t>
            </a:r>
            <a:r>
              <a:rPr lang="en-US" sz="2600" dirty="0" smtClean="0"/>
              <a:t> but never conducted any research</a:t>
            </a:r>
          </a:p>
          <a:p>
            <a:pPr>
              <a:lnSpc>
                <a:spcPct val="110000"/>
              </a:lnSpc>
            </a:pPr>
            <a:endParaRPr lang="en-US" sz="800" dirty="0" smtClean="0"/>
          </a:p>
          <a:p>
            <a:pPr>
              <a:lnSpc>
                <a:spcPct val="110000"/>
              </a:lnSpc>
            </a:pPr>
            <a:r>
              <a:rPr lang="en-US" sz="2600" dirty="0" smtClean="0"/>
              <a:t>Herbert </a:t>
            </a:r>
            <a:r>
              <a:rPr lang="en-US" sz="2600" dirty="0" smtClean="0">
                <a:solidFill>
                  <a:srgbClr val="FF0000"/>
                </a:solidFill>
              </a:rPr>
              <a:t>Spencer</a:t>
            </a:r>
            <a:r>
              <a:rPr lang="en-US" sz="2600" dirty="0" smtClean="0"/>
              <a:t> (1820-1903): Made claim for discovering </a:t>
            </a:r>
            <a:r>
              <a:rPr lang="en-US" sz="2600" dirty="0" smtClean="0">
                <a:solidFill>
                  <a:srgbClr val="FF0000"/>
                </a:solidFill>
              </a:rPr>
              <a:t>scientific laws</a:t>
            </a:r>
            <a:r>
              <a:rPr lang="en-US" sz="2600" dirty="0" smtClean="0"/>
              <a:t> governing operation of society</a:t>
            </a: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 pitchFamily="2" charset="2"/>
              <a:buChar char="Ø"/>
            </a:pPr>
            <a:r>
              <a:rPr kumimoji="0" lang="en-US" sz="2600" dirty="0" smtClean="0"/>
              <a:t>Like Comte, never conducted any research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32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3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3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3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3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3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4" grpId="0"/>
      <p:bldP spid="22323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1D44E25-979B-4C10-9844-F75944D9E1B3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Theory, Research, and Values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178800" cy="4743450"/>
          </a:xfrm>
          <a:noFill/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dirty="0" smtClean="0"/>
              <a:t>Is </a:t>
            </a:r>
            <a:r>
              <a:rPr lang="en-US" dirty="0" smtClean="0">
                <a:solidFill>
                  <a:srgbClr val="FF0000"/>
                </a:solidFill>
              </a:rPr>
              <a:t>tension</a:t>
            </a:r>
            <a:r>
              <a:rPr lang="en-US" dirty="0" smtClean="0"/>
              <a:t> between (</a:t>
            </a:r>
            <a:r>
              <a:rPr lang="en-US" dirty="0" err="1" smtClean="0"/>
              <a:t>i</a:t>
            </a:r>
            <a:r>
              <a:rPr lang="en-US" dirty="0" smtClean="0"/>
              <a:t>) belief in importance of science, &amp; (ii) vision of ideal society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rgbClr val="FF0000"/>
                </a:solidFill>
              </a:rPr>
              <a:t>Tension</a:t>
            </a:r>
            <a:r>
              <a:rPr lang="en-US" dirty="0" smtClean="0"/>
              <a:t> reflected in works of important early figures in sociology (e.g., Karl Marx, </a:t>
            </a:r>
            <a:r>
              <a:rPr kumimoji="0" lang="en-US" dirty="0" smtClean="0">
                <a:cs typeface="Arial" charset="0"/>
              </a:rPr>
              <a:t>É</a:t>
            </a:r>
            <a:r>
              <a:rPr kumimoji="0" lang="en-CA" dirty="0" smtClean="0"/>
              <a:t>mile</a:t>
            </a:r>
            <a:r>
              <a:rPr kumimoji="0" lang="en-CA" b="1" dirty="0" smtClean="0"/>
              <a:t> </a:t>
            </a:r>
            <a:r>
              <a:rPr lang="en-US" dirty="0" smtClean="0"/>
              <a:t>Durkheim, Max Weber) and continues today</a:t>
            </a:r>
          </a:p>
          <a:p>
            <a:pPr>
              <a:lnSpc>
                <a:spcPct val="110000"/>
              </a:lnSpc>
            </a:pPr>
            <a:endParaRPr lang="en-US" dirty="0" smtClean="0"/>
          </a:p>
          <a:p>
            <a:pPr>
              <a:lnSpc>
                <a:spcPct val="110000"/>
              </a:lnSpc>
            </a:pPr>
            <a:r>
              <a:rPr lang="en-US" dirty="0" smtClean="0">
                <a:solidFill>
                  <a:srgbClr val="FF0000"/>
                </a:solidFill>
              </a:rPr>
              <a:t>Tension</a:t>
            </a:r>
            <a:r>
              <a:rPr lang="en-US" dirty="0" smtClean="0"/>
              <a:t> becomes clear when considering the following: Theory, research, and values…</a:t>
            </a:r>
          </a:p>
          <a:p>
            <a:pPr>
              <a:lnSpc>
                <a:spcPct val="110000"/>
              </a:lnSpc>
            </a:pPr>
            <a:endParaRPr lang="en-US" sz="2400" dirty="0" smtClean="0"/>
          </a:p>
          <a:p>
            <a:endParaRPr kumimoji="0" lang="en-US" sz="2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1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1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1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49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253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4F118BD-73E6-4B8A-A11B-81BCF532BA7F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Theory, Research, and Values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178800" cy="4743450"/>
          </a:xfrm>
          <a:noFill/>
        </p:spPr>
        <p:txBody>
          <a:bodyPr/>
          <a:lstStyle/>
          <a:p>
            <a:r>
              <a:rPr kumimoji="0" lang="en-CA" sz="2000" dirty="0" smtClean="0">
                <a:solidFill>
                  <a:srgbClr val="FF0000"/>
                </a:solidFill>
              </a:rPr>
              <a:t>Theory</a:t>
            </a:r>
            <a:r>
              <a:rPr kumimoji="0" lang="en-CA" sz="2000" dirty="0" smtClean="0"/>
              <a:t>: Tentative explanation of some aspect of social life that states how &amp; why certain facts are related</a:t>
            </a:r>
          </a:p>
          <a:p>
            <a:pPr lvl="1">
              <a:buFont typeface="Wingdings" pitchFamily="2" charset="2"/>
              <a:buChar char="Ø"/>
            </a:pPr>
            <a:r>
              <a:rPr kumimoji="0" lang="en-CA" sz="2000" dirty="0" smtClean="0"/>
              <a:t>After sociologists formulate theories, can conduct research</a:t>
            </a:r>
          </a:p>
          <a:p>
            <a:pPr>
              <a:buClr>
                <a:schemeClr val="bg2"/>
              </a:buClr>
            </a:pPr>
            <a:endParaRPr kumimoji="0" lang="en-CA" sz="2000" b="1" dirty="0" smtClean="0"/>
          </a:p>
          <a:p>
            <a:r>
              <a:rPr kumimoji="0" lang="en-CA" sz="2000" dirty="0" smtClean="0">
                <a:solidFill>
                  <a:srgbClr val="FF0000"/>
                </a:solidFill>
              </a:rPr>
              <a:t>Research</a:t>
            </a:r>
            <a:r>
              <a:rPr kumimoji="0" lang="en-CA" sz="2000" dirty="0" smtClean="0"/>
              <a:t>: Process of carefully observing social reality, often to “test” a theory or assess its validity </a:t>
            </a:r>
          </a:p>
          <a:p>
            <a:pPr>
              <a:buClr>
                <a:schemeClr val="bg2"/>
              </a:buClr>
            </a:pPr>
            <a:endParaRPr kumimoji="0" lang="en-CA" sz="2000" b="1" dirty="0" smtClean="0"/>
          </a:p>
          <a:p>
            <a:r>
              <a:rPr kumimoji="0" lang="en-CA" sz="2000" dirty="0" smtClean="0">
                <a:solidFill>
                  <a:srgbClr val="FF0000"/>
                </a:solidFill>
              </a:rPr>
              <a:t>Values/Interests</a:t>
            </a:r>
            <a:r>
              <a:rPr kumimoji="0" lang="en-CA" sz="2000" dirty="0" smtClean="0"/>
              <a:t>: Ideas about what is right and wrong</a:t>
            </a:r>
          </a:p>
          <a:p>
            <a:pPr lvl="1">
              <a:buFont typeface="Wingdings" pitchFamily="2" charset="2"/>
              <a:buChar char="Ø"/>
            </a:pPr>
            <a:r>
              <a:rPr kumimoji="0" lang="en-CA" sz="2000" dirty="0" smtClean="0"/>
              <a:t>Values </a:t>
            </a:r>
            <a:r>
              <a:rPr kumimoji="0" lang="en-US" sz="2000" dirty="0" smtClean="0"/>
              <a:t>help sociologists formulate and </a:t>
            </a:r>
            <a:r>
              <a:rPr kumimoji="0" lang="en-US" sz="2000" dirty="0" err="1" smtClean="0"/>
              <a:t>favour</a:t>
            </a:r>
            <a:r>
              <a:rPr kumimoji="0" lang="en-US" sz="2000" dirty="0" smtClean="0"/>
              <a:t> certain theories over others</a:t>
            </a:r>
            <a:r>
              <a:rPr kumimoji="0" lang="en-CA" sz="2000" dirty="0" smtClean="0"/>
              <a:t> </a:t>
            </a:r>
          </a:p>
          <a:p>
            <a:pPr lvl="1">
              <a:buNone/>
            </a:pPr>
            <a:endParaRPr kumimoji="0" lang="en-CA" sz="2000" dirty="0" smtClean="0"/>
          </a:p>
          <a:p>
            <a:pPr lvl="1">
              <a:buNone/>
            </a:pPr>
            <a:r>
              <a:rPr kumimoji="0" lang="en-CA" sz="2000" dirty="0" smtClean="0"/>
              <a:t>Models of Science: Objectivity &amp; Reflexivity</a:t>
            </a:r>
            <a:endParaRPr kumimoji="0" lang="en-US" sz="2000" dirty="0" smtClean="0"/>
          </a:p>
          <a:p>
            <a:pPr lvl="1">
              <a:buFont typeface="Wingdings" pitchFamily="2" charset="2"/>
              <a:buChar char="Ø"/>
            </a:pPr>
            <a:endParaRPr kumimoji="0" lang="en-US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149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1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1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91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1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1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1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0" grpId="0"/>
      <p:bldP spid="19149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355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A84AF80-55E4-4DD1-9F36-76A18023CF64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Historically: Sociology’s Four Major Theoretical Traditions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Functionalism</a:t>
            </a:r>
            <a:r>
              <a:rPr kumimoji="0" lang="en-US" dirty="0" smtClean="0"/>
              <a:t>: How is social order supported by macrostructures?</a:t>
            </a:r>
            <a:endParaRPr kumimoji="0" lang="en-US" i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endParaRPr kumimoji="0" lang="en-US" sz="900" b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Conflict Theory</a:t>
            </a:r>
            <a:r>
              <a:rPr kumimoji="0" lang="en-US" dirty="0" smtClean="0"/>
              <a:t>: How is social inequality maintained and challenged?</a:t>
            </a:r>
            <a:endParaRPr kumimoji="0" lang="en-US" i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endParaRPr kumimoji="0" lang="en-US" sz="900" b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Symbolic </a:t>
            </a:r>
            <a:r>
              <a:rPr kumimoji="0" lang="en-US" dirty="0" err="1" smtClean="0">
                <a:solidFill>
                  <a:srgbClr val="FF0000"/>
                </a:solidFill>
              </a:rPr>
              <a:t>Interactionism</a:t>
            </a:r>
            <a:r>
              <a:rPr kumimoji="0" lang="en-US" b="1" dirty="0" smtClean="0"/>
              <a:t>:</a:t>
            </a:r>
            <a:r>
              <a:rPr kumimoji="0" lang="en-US" dirty="0" smtClean="0"/>
              <a:t> How do people create meaning when they communicate in </a:t>
            </a:r>
            <a:r>
              <a:rPr kumimoji="0" lang="en-US" dirty="0" err="1" smtClean="0"/>
              <a:t>microlevel</a:t>
            </a:r>
            <a:r>
              <a:rPr kumimoji="0" lang="en-US" dirty="0" smtClean="0"/>
              <a:t> settings?</a:t>
            </a:r>
            <a:endParaRPr kumimoji="0" lang="en-US" i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endParaRPr kumimoji="0" lang="en-US" sz="900" b="1" dirty="0" smtClean="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kumimoji="0" lang="en-US" dirty="0" smtClean="0">
                <a:solidFill>
                  <a:srgbClr val="FF0000"/>
                </a:solidFill>
              </a:rPr>
              <a:t>Feminism</a:t>
            </a:r>
            <a:r>
              <a:rPr kumimoji="0" lang="en-US" b="1" dirty="0" smtClean="0"/>
              <a:t>:</a:t>
            </a:r>
            <a:r>
              <a:rPr kumimoji="0" lang="en-US" dirty="0" smtClean="0"/>
              <a:t> What are the social sources of patriarchy in both macro and micro settings?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2E0A06A-CACD-4A17-8633-57795F3CD8F7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>Emile Durkheim 	(1858-1917)	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None/>
              <a:defRPr/>
            </a:pPr>
            <a:r>
              <a:rPr lang="en-US" sz="2000" dirty="0" smtClean="0"/>
              <a:t>Born to </a:t>
            </a:r>
            <a:r>
              <a:rPr lang="en-US" sz="2000" dirty="0" smtClean="0">
                <a:solidFill>
                  <a:srgbClr val="FF0000"/>
                </a:solidFill>
              </a:rPr>
              <a:t>deeply religious Jewish family</a:t>
            </a:r>
            <a:r>
              <a:rPr lang="en-US" sz="2000" dirty="0" smtClean="0"/>
              <a:t>, Durkheim was an excellent student as a young man and went on to become one of the most influential scholars at the most elite French universities</a:t>
            </a:r>
          </a:p>
          <a:p>
            <a:pPr>
              <a:buFontTx/>
              <a:buNone/>
              <a:defRPr/>
            </a:pPr>
            <a:endParaRPr lang="en-US" sz="2000" dirty="0" smtClean="0"/>
          </a:p>
          <a:p>
            <a:pPr>
              <a:buFontTx/>
              <a:buNone/>
              <a:defRPr/>
            </a:pPr>
            <a:r>
              <a:rPr lang="en-US" sz="2000" dirty="0" smtClean="0"/>
              <a:t>Initially a </a:t>
            </a:r>
            <a:r>
              <a:rPr lang="en-US" sz="2000" dirty="0" smtClean="0">
                <a:solidFill>
                  <a:srgbClr val="FF0000"/>
                </a:solidFill>
              </a:rPr>
              <a:t>professor of education</a:t>
            </a:r>
            <a:r>
              <a:rPr lang="en-US" sz="2000" dirty="0" smtClean="0"/>
              <a:t>, Durkheim was a widely trusted scholar who helped reform the French national education system. </a:t>
            </a:r>
          </a:p>
          <a:p>
            <a:pPr>
              <a:buFontTx/>
              <a:buNone/>
              <a:defRPr/>
            </a:pPr>
            <a:endParaRPr lang="en-US" sz="2000" dirty="0" smtClean="0"/>
          </a:p>
          <a:p>
            <a:pPr>
              <a:buFontTx/>
              <a:buNone/>
              <a:defRPr/>
            </a:pPr>
            <a:r>
              <a:rPr lang="en-US" sz="2000" dirty="0" smtClean="0"/>
              <a:t>More so than the other major classical theorists we will discuss, Durkheim made the development of a separate </a:t>
            </a:r>
            <a:r>
              <a:rPr lang="en-US" sz="2000" dirty="0" smtClean="0">
                <a:solidFill>
                  <a:srgbClr val="FF0000"/>
                </a:solidFill>
              </a:rPr>
              <a:t>discipline of sociology</a:t>
            </a:r>
            <a:r>
              <a:rPr lang="en-US" sz="2000" dirty="0" smtClean="0"/>
              <a:t> a major life goal</a:t>
            </a:r>
          </a:p>
          <a:p>
            <a:pPr>
              <a:buFontTx/>
              <a:buNone/>
              <a:defRPr/>
            </a:pPr>
            <a:endParaRPr lang="en-US" sz="2000" dirty="0" smtClean="0"/>
          </a:p>
          <a:p>
            <a:pPr>
              <a:buFontTx/>
              <a:buNone/>
              <a:defRPr/>
            </a:pPr>
            <a:r>
              <a:rPr lang="en-US" sz="2000" dirty="0" smtClean="0"/>
              <a:t>When he died the same year his son was killed fighting for France in World War I, he left a </a:t>
            </a:r>
            <a:r>
              <a:rPr lang="en-US" sz="2000" dirty="0" smtClean="0">
                <a:solidFill>
                  <a:srgbClr val="FF0000"/>
                </a:solidFill>
              </a:rPr>
              <a:t>rich legacy of sociology professorships and journals</a:t>
            </a:r>
            <a:r>
              <a:rPr lang="en-US" sz="2000" dirty="0" smtClean="0"/>
              <a:t> that shaped twentieth-century sociology and anthropology throughout the Western world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2E0A06A-CACD-4A17-8633-57795F3CD8F7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>Functionalism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7850" indent="-577850"/>
            <a:r>
              <a:rPr lang="en-US" dirty="0" smtClean="0"/>
              <a:t>Stresses that human </a:t>
            </a:r>
            <a:r>
              <a:rPr lang="en-US" dirty="0" err="1" smtClean="0"/>
              <a:t>behaviour</a:t>
            </a:r>
            <a:r>
              <a:rPr lang="en-US" dirty="0" smtClean="0"/>
              <a:t> is governed by </a:t>
            </a:r>
            <a:r>
              <a:rPr lang="en-US" dirty="0" smtClean="0">
                <a:solidFill>
                  <a:srgbClr val="FF0000"/>
                </a:solidFill>
              </a:rPr>
              <a:t>stable patterns</a:t>
            </a:r>
            <a:r>
              <a:rPr lang="en-US" dirty="0" smtClean="0"/>
              <a:t> of social relations (“social structures”) </a:t>
            </a:r>
          </a:p>
          <a:p>
            <a:pPr marL="577850" indent="-577850"/>
            <a:r>
              <a:rPr lang="en-US" dirty="0" smtClean="0"/>
              <a:t>Shows how social structures can either maintain or undermine </a:t>
            </a:r>
            <a:r>
              <a:rPr lang="en-US" dirty="0" smtClean="0">
                <a:solidFill>
                  <a:srgbClr val="FF0000"/>
                </a:solidFill>
              </a:rPr>
              <a:t>social stability</a:t>
            </a:r>
          </a:p>
          <a:p>
            <a:pPr marL="577850" indent="-577850"/>
            <a:r>
              <a:rPr lang="en-US" dirty="0" smtClean="0"/>
              <a:t>Suggests social structures are based mainly on </a:t>
            </a:r>
            <a:r>
              <a:rPr lang="en-US" dirty="0" smtClean="0">
                <a:solidFill>
                  <a:srgbClr val="FF0000"/>
                </a:solidFill>
              </a:rPr>
              <a:t>shared values</a:t>
            </a:r>
            <a:r>
              <a:rPr lang="en-US" dirty="0" smtClean="0"/>
              <a:t> or preferences</a:t>
            </a:r>
          </a:p>
          <a:p>
            <a:pPr marL="577850" indent="-577850"/>
            <a:r>
              <a:rPr lang="en-US" dirty="0" smtClean="0"/>
              <a:t>Argues that re-establishing </a:t>
            </a:r>
            <a:r>
              <a:rPr lang="en-US" dirty="0" smtClean="0">
                <a:solidFill>
                  <a:srgbClr val="FF0000"/>
                </a:solidFill>
              </a:rPr>
              <a:t>equilibrium</a:t>
            </a:r>
            <a:r>
              <a:rPr lang="en-US" dirty="0" smtClean="0"/>
              <a:t> is best way to solve most social problems</a:t>
            </a:r>
          </a:p>
          <a:p>
            <a:pPr marL="577850" indent="-577850">
              <a:buNone/>
            </a:pPr>
            <a:r>
              <a:rPr lang="en-CA" dirty="0" smtClean="0"/>
              <a:t>Durkheim, Parsons, Merton</a:t>
            </a:r>
            <a:endParaRPr lang="en-US" dirty="0" smtClean="0"/>
          </a:p>
          <a:p>
            <a:pPr marL="577850" indent="-577850">
              <a:buNone/>
            </a:pP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2E0A06A-CACD-4A17-8633-57795F3CD8F7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>Conflict Theory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Focuses on large, macro-level structures (e.g., class relations)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Shows how major </a:t>
            </a:r>
            <a:r>
              <a:rPr lang="en-US" dirty="0" smtClean="0">
                <a:solidFill>
                  <a:srgbClr val="FF0000"/>
                </a:solidFill>
              </a:rPr>
              <a:t>patterns of inequality</a:t>
            </a:r>
            <a:r>
              <a:rPr lang="en-US" dirty="0" smtClean="0"/>
              <a:t> produce social stability in some circumstances &amp; social change in others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Stresses how members of privileged groups seek to </a:t>
            </a:r>
            <a:r>
              <a:rPr lang="en-US" dirty="0" smtClean="0">
                <a:solidFill>
                  <a:srgbClr val="FF0000"/>
                </a:solidFill>
              </a:rPr>
              <a:t>maintain advantages</a:t>
            </a:r>
            <a:r>
              <a:rPr lang="en-US" dirty="0" smtClean="0"/>
              <a:t> while members of subordinate groups struggle to increase theirs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Typically recommends </a:t>
            </a:r>
            <a:r>
              <a:rPr lang="en-US" dirty="0" smtClean="0">
                <a:solidFill>
                  <a:srgbClr val="FF0000"/>
                </a:solidFill>
              </a:rPr>
              <a:t>eliminating privilege</a:t>
            </a:r>
            <a:r>
              <a:rPr lang="en-US" dirty="0" smtClean="0"/>
              <a:t> as a means of reducing social conflict and increasing the sum of human welfare</a:t>
            </a:r>
            <a:endParaRPr 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2010 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2969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4454F9F-09A0-4441-95C6-B8C6B679599C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Karl Marx </a:t>
            </a:r>
            <a:r>
              <a:rPr lang="en-US" sz="4400" dirty="0" smtClean="0"/>
              <a:t>	(1818-1883)</a:t>
            </a:r>
            <a:r>
              <a:rPr lang="en-US" dirty="0" smtClean="0"/>
              <a:t>	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None/>
              <a:defRPr/>
            </a:pPr>
            <a:r>
              <a:rPr lang="en-US" sz="2000" dirty="0" smtClean="0"/>
              <a:t>Born in Trier, Germany, to a </a:t>
            </a:r>
            <a:r>
              <a:rPr lang="en-US" sz="2000" dirty="0" smtClean="0">
                <a:solidFill>
                  <a:srgbClr val="FF0000"/>
                </a:solidFill>
              </a:rPr>
              <a:t>Jewish couple</a:t>
            </a:r>
            <a:r>
              <a:rPr lang="en-US" sz="2000" dirty="0" smtClean="0"/>
              <a:t> with a long tradition of rabbis on both sides of the family, Marx inherited a moral approach to politics and scholarship</a:t>
            </a:r>
          </a:p>
          <a:p>
            <a:pPr>
              <a:buFontTx/>
              <a:buNone/>
              <a:defRPr/>
            </a:pPr>
            <a:endParaRPr lang="en-US" sz="2000" dirty="0" smtClean="0"/>
          </a:p>
          <a:p>
            <a:pPr>
              <a:buFontTx/>
              <a:buNone/>
              <a:defRPr/>
            </a:pPr>
            <a:r>
              <a:rPr lang="en-US" sz="2000" dirty="0" smtClean="0"/>
              <a:t>Forced to drop out of </a:t>
            </a:r>
            <a:r>
              <a:rPr lang="en-US" sz="2000" dirty="0" smtClean="0">
                <a:solidFill>
                  <a:srgbClr val="FF0000"/>
                </a:solidFill>
              </a:rPr>
              <a:t>academic philosophy</a:t>
            </a:r>
            <a:r>
              <a:rPr lang="en-US" sz="2000" dirty="0" smtClean="0"/>
              <a:t> and then made to leave his native Germany as a consequence of persecution for his political views and his </a:t>
            </a:r>
            <a:r>
              <a:rPr lang="en-US" sz="2000" dirty="0" err="1" smtClean="0"/>
              <a:t>defence</a:t>
            </a:r>
            <a:r>
              <a:rPr lang="en-US" sz="2000" dirty="0" smtClean="0"/>
              <a:t> of freedom of the press</a:t>
            </a:r>
          </a:p>
          <a:p>
            <a:pPr>
              <a:buFontTx/>
              <a:buNone/>
              <a:defRPr/>
            </a:pPr>
            <a:endParaRPr lang="en-US" sz="2000" dirty="0" smtClean="0"/>
          </a:p>
          <a:p>
            <a:pPr>
              <a:buFontTx/>
              <a:buNone/>
              <a:defRPr/>
            </a:pPr>
            <a:r>
              <a:rPr lang="en-US" sz="2000" dirty="0" smtClean="0">
                <a:solidFill>
                  <a:srgbClr val="FF0000"/>
                </a:solidFill>
              </a:rPr>
              <a:t>More of an activist</a:t>
            </a:r>
            <a:r>
              <a:rPr lang="en-US" sz="2000" dirty="0" smtClean="0"/>
              <a:t> than a scholar, Marx was not himself a sociologist per se but his focus on class conflict played a central role in the development of both historical-comparative and conflict theories in our discipline</a:t>
            </a:r>
          </a:p>
          <a:p>
            <a:pPr>
              <a:buFontTx/>
              <a:buNone/>
              <a:defRPr/>
            </a:pPr>
            <a:endParaRPr lang="en-US" sz="2000" dirty="0" smtClean="0"/>
          </a:p>
          <a:p>
            <a:pPr>
              <a:buFontTx/>
              <a:buNone/>
              <a:defRPr/>
            </a:pPr>
            <a:r>
              <a:rPr lang="en-US" sz="2000" dirty="0" smtClean="0"/>
              <a:t>Marx was relatively poor most of his life and was supported by his long-time friend and collaborator, Friedrich Engels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307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F733849-38A1-4175-8382-9F77168689C0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Conflict Theory and Karl Marx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178800" cy="4495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Central to Marx’s ideas was </a:t>
            </a:r>
            <a:r>
              <a:rPr lang="en-US" dirty="0" smtClean="0">
                <a:solidFill>
                  <a:srgbClr val="FF0000"/>
                </a:solidFill>
              </a:rPr>
              <a:t>class conflict</a:t>
            </a:r>
            <a:r>
              <a:rPr lang="en-US" dirty="0" smtClean="0"/>
              <a:t> (struggle between classes to resist &amp; overcome opposition of other classes)</a:t>
            </a:r>
          </a:p>
          <a:p>
            <a:r>
              <a:rPr lang="en-US" dirty="0" smtClean="0"/>
              <a:t>Marx believed workers would…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Ultimately become aware of their exploitation (i.e., </a:t>
            </a:r>
            <a:r>
              <a:rPr lang="en-US" dirty="0" smtClean="0">
                <a:solidFill>
                  <a:srgbClr val="FF0000"/>
                </a:solidFill>
              </a:rPr>
              <a:t>develop class consciousness</a:t>
            </a:r>
            <a:r>
              <a:rPr lang="en-US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Form trade unions &amp; </a:t>
            </a:r>
            <a:r>
              <a:rPr lang="en-US" dirty="0" err="1" smtClean="0"/>
              <a:t>labour</a:t>
            </a:r>
            <a:r>
              <a:rPr lang="en-US" dirty="0" smtClean="0"/>
              <a:t> parties, which would </a:t>
            </a:r>
            <a:r>
              <a:rPr lang="en-US" dirty="0" smtClean="0">
                <a:solidFill>
                  <a:srgbClr val="FF0000"/>
                </a:solidFill>
              </a:rPr>
              <a:t>end private ownership of property</a:t>
            </a:r>
            <a:r>
              <a:rPr lang="en-US" dirty="0" smtClean="0"/>
              <a:t> &amp; bring about a “communist” society</a:t>
            </a:r>
          </a:p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2010 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3174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F648580-332E-439C-8001-90E78CCFBA8A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Max Weber </a:t>
            </a:r>
            <a:r>
              <a:rPr lang="en-US" sz="4400" dirty="0" smtClean="0"/>
              <a:t>	(1864-1920)</a:t>
            </a:r>
            <a:r>
              <a:rPr lang="en-US" dirty="0" smtClean="0"/>
              <a:t>	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>
              <a:buFontTx/>
              <a:buNone/>
              <a:defRPr/>
            </a:pPr>
            <a:r>
              <a:rPr lang="en-US" sz="2400" dirty="0" smtClean="0"/>
              <a:t>The son of a powerful and authoritarian German politician and a shy and religious Protestant mother, Max Weber dealt with issues of politics and religion in a lifetime of extremely influential scholarly works. </a:t>
            </a:r>
          </a:p>
          <a:p>
            <a:pPr>
              <a:buFontTx/>
              <a:buNone/>
              <a:defRPr/>
            </a:pPr>
            <a:r>
              <a:rPr lang="en-US" sz="2400" dirty="0" smtClean="0"/>
              <a:t>Trained in law, history, and economics, Weber became one of the central </a:t>
            </a:r>
            <a:r>
              <a:rPr lang="en-US" sz="2400" dirty="0" smtClean="0">
                <a:solidFill>
                  <a:srgbClr val="FF0000"/>
                </a:solidFill>
              </a:rPr>
              <a:t>founders of sociology in Germany</a:t>
            </a:r>
            <a:r>
              <a:rPr lang="en-US" sz="2400" dirty="0" smtClean="0"/>
              <a:t>.  </a:t>
            </a:r>
          </a:p>
          <a:p>
            <a:pPr>
              <a:buFontTx/>
              <a:buNone/>
              <a:defRPr/>
            </a:pPr>
            <a:r>
              <a:rPr lang="en-US" sz="2400" dirty="0" smtClean="0"/>
              <a:t>Weber’s wife </a:t>
            </a:r>
            <a:r>
              <a:rPr lang="en-US" sz="2400" dirty="0" smtClean="0">
                <a:solidFill>
                  <a:srgbClr val="FF0000"/>
                </a:solidFill>
              </a:rPr>
              <a:t>Marianne</a:t>
            </a:r>
            <a:r>
              <a:rPr lang="en-US" sz="2400" dirty="0" smtClean="0"/>
              <a:t> was an important </a:t>
            </a:r>
            <a:r>
              <a:rPr lang="en-US" sz="2400" dirty="0" smtClean="0">
                <a:solidFill>
                  <a:srgbClr val="FF0000"/>
                </a:solidFill>
              </a:rPr>
              <a:t>early feminist</a:t>
            </a:r>
            <a:r>
              <a:rPr lang="en-US" sz="2400" dirty="0" smtClean="0"/>
              <a:t> in Germany, and Weber helped to educate and support some of the most creative German intellectuals.</a:t>
            </a:r>
          </a:p>
          <a:p>
            <a:pPr>
              <a:buFontTx/>
              <a:buNone/>
              <a:defRPr/>
            </a:pPr>
            <a:r>
              <a:rPr lang="en-US" sz="2400" dirty="0" smtClean="0"/>
              <a:t>Ever practical as well as a theoretical intellectual, Weber left an </a:t>
            </a:r>
            <a:r>
              <a:rPr lang="en-US" sz="2400" dirty="0" smtClean="0">
                <a:solidFill>
                  <a:srgbClr val="FF0000"/>
                </a:solidFill>
              </a:rPr>
              <a:t>enormous legacy</a:t>
            </a:r>
            <a:r>
              <a:rPr lang="en-US" sz="2400" dirty="0" smtClean="0"/>
              <a:t> of historical and interpretive sociology that is still being used today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3277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4E4A501-80E5-4AF4-A957-12288E228471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Conflict Theory and Max Weber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820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Weber noted </a:t>
            </a:r>
            <a:r>
              <a:rPr lang="en-US" dirty="0" smtClean="0">
                <a:solidFill>
                  <a:srgbClr val="FF0000"/>
                </a:solidFill>
              </a:rPr>
              <a:t>growth of the service sector</a:t>
            </a:r>
            <a:r>
              <a:rPr lang="en-US" dirty="0" smtClean="0"/>
              <a:t> of economy, with its many manual workers &amp; professionals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Argued many members of these occupational groups stabilize society because they enjoy higher status &amp; income than manual workers employed in manufacturing (</a:t>
            </a:r>
            <a:r>
              <a:rPr lang="en-US" dirty="0" smtClean="0">
                <a:solidFill>
                  <a:srgbClr val="FF0000"/>
                </a:solidFill>
              </a:rPr>
              <a:t>middle class</a:t>
            </a:r>
            <a:r>
              <a:rPr lang="en-US" dirty="0" smtClean="0"/>
              <a:t>)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Showed class conflict is not the </a:t>
            </a:r>
            <a:r>
              <a:rPr lang="en-US" i="1" dirty="0" smtClean="0"/>
              <a:t>only</a:t>
            </a:r>
            <a:r>
              <a:rPr lang="en-US" dirty="0" smtClean="0"/>
              <a:t> driving force of history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Argued </a:t>
            </a:r>
            <a:r>
              <a:rPr lang="en-US" dirty="0" smtClean="0">
                <a:solidFill>
                  <a:srgbClr val="FF0000"/>
                </a:solidFill>
              </a:rPr>
              <a:t>politics &amp; religion</a:t>
            </a:r>
            <a:r>
              <a:rPr lang="en-US" dirty="0" smtClean="0"/>
              <a:t> also are important sources of historical change</a:t>
            </a:r>
          </a:p>
          <a:p>
            <a:pPr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0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0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  <p:bldP spid="20070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© 2010 Nelson Education Limited</a:t>
            </a:r>
          </a:p>
        </p:txBody>
      </p:sp>
      <p:sp>
        <p:nvSpPr>
          <p:cNvPr id="3277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4E4A501-80E5-4AF4-A957-12288E228471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Symbolic </a:t>
            </a:r>
            <a:r>
              <a:rPr lang="en-US" dirty="0" err="1" smtClean="0"/>
              <a:t>Interactionism</a:t>
            </a:r>
            <a:endParaRPr lang="en-US" dirty="0" smtClean="0"/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82000" cy="487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dirty="0" smtClean="0"/>
              <a:t>Focuses on </a:t>
            </a:r>
            <a:r>
              <a:rPr lang="en-US" dirty="0" smtClean="0">
                <a:solidFill>
                  <a:srgbClr val="FF0000"/>
                </a:solidFill>
              </a:rPr>
              <a:t>interpersonal communication</a:t>
            </a:r>
            <a:r>
              <a:rPr lang="en-US" dirty="0" smtClean="0"/>
              <a:t> in </a:t>
            </a:r>
            <a:r>
              <a:rPr lang="en-US" dirty="0" err="1" smtClean="0"/>
              <a:t>microlevel</a:t>
            </a:r>
            <a:r>
              <a:rPr lang="en-US" dirty="0" smtClean="0"/>
              <a:t> social settings</a:t>
            </a:r>
          </a:p>
          <a:p>
            <a:pPr>
              <a:lnSpc>
                <a:spcPct val="80000"/>
              </a:lnSpc>
            </a:pPr>
            <a:endParaRPr lang="en-US" sz="400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Emphasizes social life is possible only because  people attach </a:t>
            </a:r>
            <a:r>
              <a:rPr lang="en-US" dirty="0" smtClean="0">
                <a:solidFill>
                  <a:srgbClr val="FF0000"/>
                </a:solidFill>
              </a:rPr>
              <a:t>meanings</a:t>
            </a:r>
            <a:r>
              <a:rPr lang="en-US" dirty="0" smtClean="0"/>
              <a:t> to things</a:t>
            </a:r>
          </a:p>
          <a:p>
            <a:pPr>
              <a:lnSpc>
                <a:spcPct val="80000"/>
              </a:lnSpc>
            </a:pPr>
            <a:endParaRPr lang="en-US" sz="400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Stresses people help to </a:t>
            </a:r>
            <a:r>
              <a:rPr lang="en-US" dirty="0" smtClean="0">
                <a:solidFill>
                  <a:srgbClr val="FF0000"/>
                </a:solidFill>
              </a:rPr>
              <a:t>create their social circumstances</a:t>
            </a:r>
            <a:r>
              <a:rPr lang="en-US" dirty="0" smtClean="0"/>
              <a:t>, not merely react to them</a:t>
            </a:r>
          </a:p>
          <a:p>
            <a:pPr>
              <a:lnSpc>
                <a:spcPct val="80000"/>
              </a:lnSpc>
            </a:pPr>
            <a:endParaRPr lang="en-US" sz="400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Sometimes validates unpopular and unofficial viewpoints thereby increasing our understanding and tolerance of people who may be different from us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07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0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0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0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0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  <p:bldP spid="20070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Nelson Education Limited</a:t>
            </a:r>
          </a:p>
        </p:txBody>
      </p:sp>
      <p:sp>
        <p:nvSpPr>
          <p:cNvPr id="3584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3E52951-6852-41E5-A9C6-6C98A1026FCC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Symbolic Interactionism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610600" cy="5181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Arose out of influence of Weber, Mead, &amp; </a:t>
            </a:r>
            <a:r>
              <a:rPr lang="en-US" dirty="0" err="1" smtClean="0"/>
              <a:t>Goffman</a:t>
            </a:r>
            <a:r>
              <a:rPr lang="en-US" dirty="0" smtClean="0"/>
              <a:t>: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smtClean="0"/>
              <a:t>Weber emphasized importance of </a:t>
            </a:r>
            <a:r>
              <a:rPr lang="en-US" i="1" dirty="0" err="1" smtClean="0">
                <a:solidFill>
                  <a:srgbClr val="FF0000"/>
                </a:solidFill>
              </a:rPr>
              <a:t>Verstehen</a:t>
            </a:r>
            <a:r>
              <a:rPr lang="en-US" dirty="0" smtClean="0"/>
              <a:t>:</a:t>
            </a:r>
            <a:r>
              <a:rPr lang="en-US" i="1" dirty="0" smtClean="0"/>
              <a:t> </a:t>
            </a:r>
            <a:r>
              <a:rPr lang="en-US" dirty="0" smtClean="0"/>
              <a:t>Empathetically understanding people’s motives &amp; meanings they attach to things to gain a clear sense of the significance of their actions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smtClean="0"/>
              <a:t>Mead argued individual’s </a:t>
            </a:r>
            <a:r>
              <a:rPr lang="en-US" dirty="0" smtClean="0">
                <a:solidFill>
                  <a:srgbClr val="FF0000"/>
                </a:solidFill>
              </a:rPr>
              <a:t>sense of self</a:t>
            </a:r>
            <a:r>
              <a:rPr lang="en-US" dirty="0" smtClean="0"/>
              <a:t> is formed in the course of interaction with other people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en-US" dirty="0" err="1" smtClean="0"/>
              <a:t>Goffman</a:t>
            </a:r>
            <a:r>
              <a:rPr lang="en-US" dirty="0" smtClean="0"/>
              <a:t> compared social interaction to a carefully </a:t>
            </a:r>
            <a:r>
              <a:rPr lang="en-US" dirty="0" smtClean="0">
                <a:solidFill>
                  <a:srgbClr val="FF0000"/>
                </a:solidFill>
              </a:rPr>
              <a:t>staged play</a:t>
            </a:r>
            <a:r>
              <a:rPr lang="en-US" dirty="0" smtClean="0"/>
              <a:t>, complete with front stage, backstage, defined roles, &amp; wide range of props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37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3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3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3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/>
      <p:bldP spid="20377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E07392E-2381-43ED-B0A7-560D7C736A6B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Social Constructionism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Is a variant of symbolic </a:t>
            </a:r>
            <a:r>
              <a:rPr lang="en-US" dirty="0" err="1" smtClean="0"/>
              <a:t>interactionism</a:t>
            </a:r>
            <a:endParaRPr lang="en-US" dirty="0" smtClean="0"/>
          </a:p>
          <a:p>
            <a:endParaRPr lang="en-US" sz="1400" dirty="0" smtClean="0"/>
          </a:p>
          <a:p>
            <a:r>
              <a:rPr lang="en-US" dirty="0" smtClean="0"/>
              <a:t>Argues that when people interact, they typically </a:t>
            </a:r>
            <a:r>
              <a:rPr lang="en-US" dirty="0" smtClean="0">
                <a:solidFill>
                  <a:srgbClr val="FF0000"/>
                </a:solidFill>
              </a:rPr>
              <a:t>assume things are naturally</a:t>
            </a:r>
            <a:r>
              <a:rPr lang="en-US" dirty="0" smtClean="0"/>
              <a:t> or innately what they seem to be</a:t>
            </a:r>
          </a:p>
          <a:p>
            <a:endParaRPr lang="en-US" sz="1400" dirty="0" smtClean="0"/>
          </a:p>
          <a:p>
            <a:r>
              <a:rPr lang="en-US" dirty="0" smtClean="0"/>
              <a:t>Suggests apparently natural or innate features of life are often sustained by </a:t>
            </a:r>
            <a:r>
              <a:rPr lang="en-US" i="1" dirty="0" smtClean="0">
                <a:solidFill>
                  <a:srgbClr val="FF0000"/>
                </a:solidFill>
              </a:rPr>
              <a:t>social </a:t>
            </a:r>
            <a:r>
              <a:rPr lang="en-US" dirty="0" smtClean="0">
                <a:solidFill>
                  <a:srgbClr val="FF0000"/>
                </a:solidFill>
              </a:rPr>
              <a:t>processes</a:t>
            </a:r>
            <a:r>
              <a:rPr lang="en-US" dirty="0" smtClean="0"/>
              <a:t> that vary historically and culturally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/>
      <p:bldP spid="20582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E07392E-2381-43ED-B0A7-560D7C736A6B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Feminist Theory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Focuses on various aspects of </a:t>
            </a:r>
            <a:r>
              <a:rPr lang="en-US" dirty="0" smtClean="0">
                <a:solidFill>
                  <a:srgbClr val="FF0000"/>
                </a:solidFill>
              </a:rPr>
              <a:t>patriarchy</a:t>
            </a:r>
            <a:r>
              <a:rPr lang="en-US" b="1" dirty="0" smtClean="0"/>
              <a:t> </a:t>
            </a:r>
            <a:r>
              <a:rPr lang="en-US" dirty="0" smtClean="0"/>
              <a:t>(system of male domination in society)</a:t>
            </a:r>
          </a:p>
          <a:p>
            <a:pPr>
              <a:lnSpc>
                <a:spcPct val="90000"/>
              </a:lnSpc>
            </a:pPr>
            <a:endParaRPr lang="en-US" sz="900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Suggests male domination and female subordination are determined by </a:t>
            </a:r>
            <a:r>
              <a:rPr lang="en-US" dirty="0" smtClean="0">
                <a:solidFill>
                  <a:srgbClr val="FF0000"/>
                </a:solidFill>
              </a:rPr>
              <a:t>structures of power</a:t>
            </a:r>
            <a:r>
              <a:rPr lang="en-US" dirty="0" smtClean="0"/>
              <a:t> and social convention rather than biological necessity</a:t>
            </a:r>
          </a:p>
          <a:p>
            <a:pPr>
              <a:lnSpc>
                <a:spcPct val="90000"/>
              </a:lnSpc>
            </a:pPr>
            <a:endParaRPr lang="en-US" sz="900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Examines operation of patriarchy in both </a:t>
            </a:r>
            <a:r>
              <a:rPr lang="en-US" dirty="0" err="1" smtClean="0"/>
              <a:t>microlevel</a:t>
            </a:r>
            <a:r>
              <a:rPr lang="en-US" dirty="0" smtClean="0"/>
              <a:t> and </a:t>
            </a:r>
            <a:r>
              <a:rPr lang="en-US" dirty="0" err="1" smtClean="0"/>
              <a:t>macrolevel</a:t>
            </a:r>
            <a:r>
              <a:rPr lang="en-US" dirty="0" smtClean="0"/>
              <a:t> social settings</a:t>
            </a:r>
          </a:p>
          <a:p>
            <a:pPr>
              <a:lnSpc>
                <a:spcPct val="90000"/>
              </a:lnSpc>
            </a:pPr>
            <a:endParaRPr lang="en-US" sz="900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Recommends eliminating patterns of gender inequality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/>
      <p:bldP spid="20582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2457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88EEC46-A282-43B1-8C32-990884EDDAEB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>Approaching Theory: Sociology of Knowledge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178800" cy="46482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 smtClean="0">
                <a:solidFill>
                  <a:srgbClr val="FF0000"/>
                </a:solidFill>
              </a:rPr>
              <a:t>Affinity </a:t>
            </a:r>
            <a:r>
              <a:rPr lang="en-US" dirty="0" err="1" smtClean="0">
                <a:solidFill>
                  <a:srgbClr val="FF0000"/>
                </a:solidFill>
              </a:rPr>
              <a:t>vs</a:t>
            </a:r>
            <a:r>
              <a:rPr lang="en-US" dirty="0" smtClean="0">
                <a:solidFill>
                  <a:srgbClr val="FF0000"/>
                </a:solidFill>
              </a:rPr>
              <a:t> Dogmatism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FF0000"/>
                </a:solidFill>
              </a:rPr>
              <a:t>Theories</a:t>
            </a:r>
            <a:r>
              <a:rPr lang="en-US" dirty="0" smtClean="0"/>
              <a:t> are ways of looking (i.e. understanding) parts of the world</a:t>
            </a:r>
          </a:p>
          <a:p>
            <a:pPr>
              <a:buFontTx/>
              <a:buNone/>
            </a:pPr>
            <a:r>
              <a:rPr lang="en-US" dirty="0" smtClean="0"/>
              <a:t>All of them are </a:t>
            </a:r>
            <a:r>
              <a:rPr lang="en-US" dirty="0" smtClean="0">
                <a:solidFill>
                  <a:srgbClr val="FF0000"/>
                </a:solidFill>
              </a:rPr>
              <a:t>models</a:t>
            </a:r>
            <a:r>
              <a:rPr lang="en-US" dirty="0" smtClean="0"/>
              <a:t>, they each offer you a set of lenses to maybe notice something you had not noticed before</a:t>
            </a:r>
          </a:p>
          <a:p>
            <a:pPr>
              <a:buFontTx/>
              <a:buNone/>
            </a:pPr>
            <a:r>
              <a:rPr lang="en-CA" dirty="0" smtClean="0">
                <a:solidFill>
                  <a:srgbClr val="FF0000"/>
                </a:solidFill>
              </a:rPr>
              <a:t>Concepts</a:t>
            </a:r>
            <a:r>
              <a:rPr lang="en-CA" dirty="0" smtClean="0"/>
              <a:t> are clusters of cases that allow to distinguish two things from each other</a:t>
            </a:r>
            <a:endParaRPr lang="en-US" dirty="0" smtClean="0"/>
          </a:p>
          <a:p>
            <a:pPr>
              <a:buFontTx/>
              <a:buNone/>
            </a:pPr>
            <a:r>
              <a:rPr lang="en-US" dirty="0" smtClean="0">
                <a:solidFill>
                  <a:srgbClr val="FF0000"/>
                </a:solidFill>
              </a:rPr>
              <a:t>Don’t be dismissive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  <p:bldP spid="17817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Contemporary: Four Sociological Lenses/Perspectives</a:t>
            </a:r>
          </a:p>
        </p:txBody>
      </p:sp>
      <p:sp>
        <p:nvSpPr>
          <p:cNvPr id="3655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77850" indent="-577850" eaLnBrk="1" hangingPunct="1">
              <a:buNone/>
            </a:pPr>
            <a:r>
              <a:rPr lang="en-US" i="1" dirty="0" smtClean="0">
                <a:solidFill>
                  <a:srgbClr val="FF0000"/>
                </a:solidFill>
              </a:rPr>
              <a:t>Asking different set of questions</a:t>
            </a:r>
          </a:p>
          <a:p>
            <a:pPr marL="577850" indent="-577850" eaLnBrk="1" hangingPunct="1">
              <a:buNone/>
            </a:pPr>
            <a:endParaRPr lang="en-US" i="1" dirty="0" smtClean="0">
              <a:solidFill>
                <a:srgbClr val="FF0000"/>
              </a:solidFill>
            </a:endParaRPr>
          </a:p>
          <a:p>
            <a:pPr marL="577850" indent="-577850" eaLnBrk="1" hangingPunct="1">
              <a:buNone/>
            </a:pPr>
            <a:r>
              <a:rPr lang="en-US" i="1" dirty="0" smtClean="0"/>
              <a:t>Functionalism</a:t>
            </a:r>
            <a:r>
              <a:rPr lang="en-US" i="1" dirty="0" smtClean="0">
                <a:solidFill>
                  <a:srgbClr val="FF0000"/>
                </a:solidFill>
              </a:rPr>
              <a:t> – Role, Function, Purpose</a:t>
            </a:r>
          </a:p>
          <a:p>
            <a:pPr marL="577850" indent="-577850" eaLnBrk="1" hangingPunct="1">
              <a:buNone/>
            </a:pPr>
            <a:endParaRPr lang="en-US" i="1" dirty="0" smtClean="0">
              <a:solidFill>
                <a:srgbClr val="FF0000"/>
              </a:solidFill>
            </a:endParaRPr>
          </a:p>
          <a:p>
            <a:pPr marL="577850" indent="-577850" eaLnBrk="1" hangingPunct="1">
              <a:buNone/>
            </a:pPr>
            <a:r>
              <a:rPr lang="en-US" i="1" dirty="0" smtClean="0"/>
              <a:t>Conflict</a:t>
            </a:r>
            <a:r>
              <a:rPr lang="en-US" i="1" dirty="0" smtClean="0">
                <a:solidFill>
                  <a:srgbClr val="FF0000"/>
                </a:solidFill>
              </a:rPr>
              <a:t> – Inequality, Power, Who Benefits</a:t>
            </a:r>
          </a:p>
          <a:p>
            <a:pPr marL="577850" indent="-577850" eaLnBrk="1" hangingPunct="1">
              <a:buNone/>
            </a:pPr>
            <a:endParaRPr lang="en-US" i="1" dirty="0" smtClean="0">
              <a:solidFill>
                <a:srgbClr val="FF0000"/>
              </a:solidFill>
            </a:endParaRPr>
          </a:p>
          <a:p>
            <a:pPr marL="577850" indent="-577850" eaLnBrk="1" hangingPunct="1">
              <a:buNone/>
            </a:pPr>
            <a:r>
              <a:rPr lang="en-US" i="1" dirty="0" smtClean="0"/>
              <a:t>Interpretive</a:t>
            </a:r>
            <a:r>
              <a:rPr lang="en-US" i="1" dirty="0" smtClean="0">
                <a:solidFill>
                  <a:srgbClr val="FF0000"/>
                </a:solidFill>
              </a:rPr>
              <a:t> – Meaning, Construction of Meaning</a:t>
            </a:r>
          </a:p>
          <a:p>
            <a:pPr marL="577850" indent="-577850" eaLnBrk="1" hangingPunct="1">
              <a:buNone/>
            </a:pPr>
            <a:endParaRPr lang="en-US" i="1" dirty="0" smtClean="0">
              <a:solidFill>
                <a:srgbClr val="FF0000"/>
              </a:solidFill>
            </a:endParaRPr>
          </a:p>
          <a:p>
            <a:pPr marL="577850" indent="-577850" eaLnBrk="1" hangingPunct="1">
              <a:buNone/>
            </a:pPr>
            <a:r>
              <a:rPr lang="en-US" i="1" dirty="0" smtClean="0"/>
              <a:t>Feminist</a:t>
            </a:r>
            <a:r>
              <a:rPr lang="en-US" i="1" dirty="0" smtClean="0">
                <a:solidFill>
                  <a:srgbClr val="FF0000"/>
                </a:solidFill>
              </a:rPr>
              <a:t> – Interrogating categories</a:t>
            </a:r>
          </a:p>
        </p:txBody>
      </p:sp>
      <p:sp>
        <p:nvSpPr>
          <p:cNvPr id="921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219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fld id="{B6EEDBDD-90C5-42B5-AAEC-5E3BC127F96A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557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5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5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5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5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65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0" grpId="0"/>
      <p:bldP spid="365571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 </a:t>
            </a:r>
          </a:p>
        </p:txBody>
      </p:sp>
      <p:sp>
        <p:nvSpPr>
          <p:cNvPr id="5427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D8BE66A-4F69-4CC0-9187-51F91D876902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>In-Class Activity – Apply Theoretical Perspectives to Sports	</a:t>
            </a:r>
          </a:p>
        </p:txBody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85938"/>
            <a:ext cx="8839200" cy="4233862"/>
          </a:xfrm>
        </p:spPr>
        <p:txBody>
          <a:bodyPr/>
          <a:lstStyle/>
          <a:p>
            <a:pPr>
              <a:buFontTx/>
              <a:buNone/>
            </a:pPr>
            <a:r>
              <a:rPr lang="en-US" sz="2000" b="1" dirty="0" smtClean="0"/>
              <a:t>Groups of </a:t>
            </a:r>
            <a:r>
              <a:rPr lang="en-US" sz="2000" b="1" dirty="0" smtClean="0"/>
              <a:t>2</a:t>
            </a:r>
            <a:r>
              <a:rPr lang="en-US" sz="2000" b="1" dirty="0" smtClean="0"/>
              <a:t> </a:t>
            </a:r>
            <a:r>
              <a:rPr lang="en-US" sz="2000" b="1" dirty="0" smtClean="0"/>
              <a:t>to 5 students (no groups of more than 5, although you can work alone if you prefer)</a:t>
            </a:r>
          </a:p>
          <a:p>
            <a:pPr>
              <a:buFontTx/>
              <a:buNone/>
            </a:pPr>
            <a:r>
              <a:rPr lang="en-US" sz="1800" b="1" dirty="0" smtClean="0"/>
              <a:t>One single sheet of paper to turn in (you can use both sides)</a:t>
            </a:r>
          </a:p>
          <a:p>
            <a:pPr>
              <a:buFontTx/>
              <a:buNone/>
            </a:pPr>
            <a:r>
              <a:rPr lang="en-US" sz="1800" b="1" dirty="0" smtClean="0"/>
              <a:t>Student name in block letters followed by student ID number for all group members at the top of the sheet</a:t>
            </a:r>
          </a:p>
          <a:p>
            <a:pPr>
              <a:buFontTx/>
              <a:buNone/>
            </a:pPr>
            <a:r>
              <a:rPr lang="en-US" sz="1800" b="1" dirty="0" smtClean="0"/>
              <a:t>i.e.  CHRISTIAN CARON – 100258475  NATASHA WILSON – 100259653</a:t>
            </a:r>
          </a:p>
          <a:p>
            <a:pPr>
              <a:buFontTx/>
              <a:buNone/>
            </a:pPr>
            <a:r>
              <a:rPr lang="en-US" b="1" dirty="0" smtClean="0">
                <a:solidFill>
                  <a:srgbClr val="FF0000"/>
                </a:solidFill>
              </a:rPr>
              <a:t>Question</a:t>
            </a:r>
            <a:r>
              <a:rPr lang="en-US" b="1" dirty="0" smtClean="0"/>
              <a:t>:</a:t>
            </a:r>
          </a:p>
          <a:p>
            <a:pPr>
              <a:buFontTx/>
              <a:buNone/>
            </a:pPr>
            <a:r>
              <a:rPr lang="en-US" b="1" dirty="0" smtClean="0"/>
              <a:t>Give an example of a question someone would ask about sports from each of the four theoretical perspectives? (i.e. how would they look at sports) </a:t>
            </a:r>
          </a:p>
          <a:p>
            <a:pPr>
              <a:buFontTx/>
              <a:buNone/>
            </a:pPr>
            <a:r>
              <a:rPr lang="en-US" b="1" dirty="0" smtClean="0"/>
              <a:t>And briefly explain why they’d ask that question </a:t>
            </a:r>
          </a:p>
          <a:p>
            <a:pPr>
              <a:buFontTx/>
              <a:buNone/>
            </a:pPr>
            <a:endParaRPr lang="en-US" sz="1800" b="1" dirty="0" smtClean="0"/>
          </a:p>
          <a:p>
            <a:pPr>
              <a:buFontTx/>
              <a:buNone/>
            </a:pPr>
            <a:endParaRPr lang="en-US" sz="18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800" b="1" dirty="0" smtClean="0"/>
          </a:p>
          <a:p>
            <a:pPr>
              <a:buFontTx/>
              <a:buNone/>
            </a:pPr>
            <a:endParaRPr lang="en-US" sz="1800" b="1" dirty="0" smtClean="0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214313" y="1428750"/>
            <a:ext cx="8643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285750" y="1428750"/>
            <a:ext cx="86439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80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E07392E-2381-43ED-B0A7-560D7C736A6B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Sociology Today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1800" dirty="0" smtClean="0"/>
              <a:t>Sociology of Race 		</a:t>
            </a:r>
            <a:r>
              <a:rPr lang="en-CA" sz="1800" dirty="0" smtClean="0"/>
              <a:t>Sociology of Gender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Class		Sociology of Education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Mass Media	Sociology of Technology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Environment	Sociology of Family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the Body		Sociology of Religion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Culture		Sociology of Deviance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Health		Sociology of Work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Science		Sociology of Knowledge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Industrial Sociology		</a:t>
            </a:r>
            <a:r>
              <a:rPr lang="en-CA" sz="1800" dirty="0" err="1" smtClean="0"/>
              <a:t>Sociology</a:t>
            </a:r>
            <a:r>
              <a:rPr lang="en-CA" sz="1800" dirty="0" smtClean="0"/>
              <a:t> of Sexuality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Social Movements	Sociology of Crime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Sports		Sociology of Addictions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Space		Sociology of Time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Sociology of Art		Sociology of Sex		</a:t>
            </a:r>
          </a:p>
          <a:p>
            <a:pPr>
              <a:lnSpc>
                <a:spcPct val="90000"/>
              </a:lnSpc>
            </a:pPr>
            <a:r>
              <a:rPr lang="en-CA" sz="1800" dirty="0" smtClean="0"/>
              <a:t>Historical Sociology		</a:t>
            </a:r>
            <a:r>
              <a:rPr lang="en-CA" sz="1800" dirty="0" err="1" smtClean="0"/>
              <a:t>Governmentality</a:t>
            </a:r>
            <a:endParaRPr lang="en-CA" sz="1800" dirty="0" smtClean="0"/>
          </a:p>
          <a:p>
            <a:pPr>
              <a:lnSpc>
                <a:spcPct val="90000"/>
              </a:lnSpc>
            </a:pPr>
            <a:r>
              <a:rPr lang="en-CA" sz="1800" dirty="0" smtClean="0"/>
              <a:t>Political Sociology		Economic Sociology</a:t>
            </a:r>
          </a:p>
          <a:p>
            <a:pPr>
              <a:lnSpc>
                <a:spcPct val="90000"/>
              </a:lnSpc>
              <a:buNone/>
            </a:pPr>
            <a:endParaRPr lang="en-CA" sz="1800" dirty="0" smtClean="0"/>
          </a:p>
          <a:p>
            <a:pPr>
              <a:lnSpc>
                <a:spcPct val="90000"/>
              </a:lnSpc>
            </a:pPr>
            <a:endParaRPr lang="en-CA" sz="1800" dirty="0" smtClean="0"/>
          </a:p>
          <a:p>
            <a:pPr>
              <a:lnSpc>
                <a:spcPct val="90000"/>
              </a:lnSpc>
            </a:pPr>
            <a:endParaRPr lang="en-US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82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5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58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5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5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58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058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58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058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0582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058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6" grpId="0"/>
      <p:bldP spid="20582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12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B66197F-E1B4-4C2F-B0DD-E713A320BA01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Online Participation</a:t>
            </a:r>
            <a:endParaRPr lang="en-CA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001000" cy="48768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buNone/>
            </a:pPr>
            <a:r>
              <a:rPr lang="en-US" sz="2000" dirty="0" smtClean="0"/>
              <a:t>(1) Offer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clarification</a:t>
            </a:r>
            <a:r>
              <a:rPr lang="en-US" sz="2000" dirty="0" smtClean="0"/>
              <a:t> on some aspect of readings or course material 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arenBoth"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(2)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 other students </a:t>
            </a:r>
            <a:r>
              <a:rPr lang="en-US" sz="2000" dirty="0" smtClean="0"/>
              <a:t>with their questions or with resources you think would be helpful</a:t>
            </a:r>
            <a:br>
              <a:rPr lang="en-US" sz="2000" dirty="0" smtClean="0"/>
            </a:b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(3) Using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sociological concepts </a:t>
            </a:r>
            <a:r>
              <a:rPr lang="en-US" sz="2000" dirty="0" smtClean="0"/>
              <a:t>or language, provide informed opinion or perspective on issues raised in readings of lectures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(4) Bring in information from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another course </a:t>
            </a:r>
            <a:r>
              <a:rPr lang="en-US" sz="2000" dirty="0" smtClean="0"/>
              <a:t>relevant to the topics and discussion of this class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dirty="0" smtClean="0"/>
              <a:t>(5) 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Submit </a:t>
            </a:r>
            <a:r>
              <a:rPr 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weblink</a:t>
            </a:r>
            <a:r>
              <a:rPr 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to a useful site (dictionary, bibliography, government sites or clips, blog, news site, video, etc) with a few sentences describing its potential value/usefulness to fellow students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222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5075CB3-708C-464A-B861-CFCD8DEA7EAD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Online Participation</a:t>
            </a:r>
            <a:endParaRPr lang="en-CA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0010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For </a:t>
            </a:r>
            <a:r>
              <a:rPr lang="en-US" sz="2400" dirty="0" err="1" smtClean="0"/>
              <a:t>weblinks</a:t>
            </a:r>
            <a:r>
              <a:rPr lang="en-US" sz="2400" dirty="0" smtClean="0"/>
              <a:t>, you must include both an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 address </a:t>
            </a:r>
            <a:r>
              <a:rPr lang="en-US" sz="2400" dirty="0" smtClean="0"/>
              <a:t>and a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few lines </a:t>
            </a:r>
            <a:r>
              <a:rPr lang="en-US" sz="2400" dirty="0" smtClean="0"/>
              <a:t>describing how this site/link could be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useful</a:t>
            </a:r>
            <a:r>
              <a:rPr lang="en-US" sz="2400" dirty="0" smtClean="0"/>
              <a:t> to fellow students.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For contributions to discussion, it </a:t>
            </a:r>
            <a:r>
              <a:rPr lang="en-US" sz="2400" dirty="0" err="1" smtClean="0"/>
              <a:t>isnt</a:t>
            </a:r>
            <a:r>
              <a:rPr lang="en-US" sz="2400" dirty="0" smtClean="0"/>
              <a:t> as helpful to retype a definition from the text, but it is helpful to use your own words to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summarize</a:t>
            </a:r>
            <a:r>
              <a:rPr lang="en-US" sz="2400" dirty="0" smtClean="0"/>
              <a:t> or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explain something</a:t>
            </a:r>
            <a:r>
              <a:rPr lang="en-US" sz="24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Offering an opinion on subjects is a significant contribution for the course if you do it using sociological language or perspective. Common sense opinions are very valuable also, but wont be counted towards "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significant contributions</a:t>
            </a:r>
            <a:r>
              <a:rPr lang="en-US" sz="2400" dirty="0" smtClean="0"/>
              <a:t>" to the course for our purposes here.</a:t>
            </a:r>
            <a:endParaRPr lang="en-CA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smtClean="0"/>
          </a:p>
        </p:txBody>
      </p:sp>
      <p:sp>
        <p:nvSpPr>
          <p:cNvPr id="532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0009E16-6AF7-499B-B3F4-360145E5FD34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Online Participation</a:t>
            </a:r>
            <a:endParaRPr lang="en-CA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0010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The rule of thumb is that if is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helpful for your colleagues </a:t>
            </a:r>
            <a:r>
              <a:rPr lang="en-US" sz="2400" dirty="0" smtClean="0"/>
              <a:t>within the scope of learning, understanding or appreciating sociology, it will be deemed a significant contribution.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The marks you accumulate towards this will be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updated regularly</a:t>
            </a:r>
            <a:r>
              <a:rPr lang="en-US" sz="2400" dirty="0" smtClean="0"/>
              <a:t> in the </a:t>
            </a:r>
            <a:r>
              <a:rPr lang="en-US" sz="2400" dirty="0" err="1" smtClean="0"/>
              <a:t>gradebook</a:t>
            </a:r>
            <a:r>
              <a:rPr lang="en-US" sz="2400" dirty="0" smtClean="0"/>
              <a:t>. 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If you make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 meaningful contributions </a:t>
            </a:r>
            <a:r>
              <a:rPr lang="en-US" sz="2400" dirty="0" smtClean="0"/>
              <a:t>during the course of the semester, you will get full marks. 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The course of the semester does not mean ten quick contributions made in the last 48h of class. It means through the course of the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whole semester</a:t>
            </a:r>
            <a:r>
              <a:rPr lang="en-US" sz="2400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If you have any questions about what counts and does not count, feel free to come and see </a:t>
            </a:r>
            <a:r>
              <a:rPr lang="en-US" sz="2400" dirty="0" smtClean="0"/>
              <a:t>me</a:t>
            </a:r>
            <a:endParaRPr lang="en-US" sz="24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/>
            </a:r>
            <a:br>
              <a:rPr lang="en-US" sz="2400" dirty="0" smtClean="0"/>
            </a:br>
            <a:endParaRPr lang="en-CA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793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/>
      <p:bldP spid="167939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</a:t>
            </a:r>
            <a:r>
              <a:rPr lang="en-US" dirty="0" smtClean="0"/>
              <a:t>2012 </a:t>
            </a:r>
            <a:r>
              <a:rPr lang="en-US" dirty="0" smtClean="0"/>
              <a:t>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532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63C9E6-C871-44E1-B0EA-9B267477337A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>Term Project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85938"/>
            <a:ext cx="9072562" cy="4386262"/>
          </a:xfrm>
        </p:spPr>
        <p:txBody>
          <a:bodyPr/>
          <a:lstStyle/>
          <a:p>
            <a:pPr>
              <a:buFontTx/>
              <a:buNone/>
            </a:pPr>
            <a:endParaRPr lang="en-US" sz="2000" b="1" smtClean="0"/>
          </a:p>
          <a:p>
            <a:pPr>
              <a:buFontTx/>
              <a:buNone/>
            </a:pPr>
            <a:endParaRPr lang="en-US" sz="1800" b="1" smtClean="0"/>
          </a:p>
          <a:p>
            <a:pPr>
              <a:buFontTx/>
              <a:buNone/>
            </a:pPr>
            <a:endParaRPr lang="en-US" sz="1000" b="1" smtClean="0"/>
          </a:p>
          <a:p>
            <a:pPr>
              <a:buFontTx/>
              <a:buNone/>
            </a:pPr>
            <a:endParaRPr lang="en-US" sz="1000" b="1" smtClean="0"/>
          </a:p>
          <a:p>
            <a:pPr>
              <a:buFontTx/>
              <a:buNone/>
            </a:pPr>
            <a:endParaRPr lang="en-US" sz="1000" b="1" smtClean="0"/>
          </a:p>
          <a:p>
            <a:pPr>
              <a:buFontTx/>
              <a:buNone/>
            </a:pPr>
            <a:endParaRPr lang="en-US" sz="1800" b="1" smtClean="0"/>
          </a:p>
          <a:p>
            <a:pPr>
              <a:buFontTx/>
              <a:buNone/>
            </a:pPr>
            <a:endParaRPr lang="en-US" sz="1800" b="1" smtClean="0"/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14313" y="1428750"/>
            <a:ext cx="8643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285750" y="1752600"/>
            <a:ext cx="8643938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Content analysis</a:t>
            </a:r>
            <a:r>
              <a:rPr lang="en-US" sz="2000" dirty="0" smtClean="0">
                <a:solidFill>
                  <a:schemeClr val="bg2"/>
                </a:solidFill>
              </a:rPr>
              <a:t> of your TV show </a:t>
            </a:r>
            <a:r>
              <a:rPr lang="en-US" sz="2000" dirty="0" smtClean="0">
                <a:solidFill>
                  <a:schemeClr val="bg2"/>
                </a:solidFill>
              </a:rPr>
              <a:t>along </a:t>
            </a:r>
            <a:r>
              <a:rPr lang="en-US" sz="2000" dirty="0" smtClean="0">
                <a:solidFill>
                  <a:schemeClr val="bg2"/>
                </a:solidFill>
              </a:rPr>
              <a:t>the themes of race, class and gender</a:t>
            </a:r>
          </a:p>
          <a:p>
            <a:endParaRPr lang="en-CA" sz="2000" dirty="0">
              <a:solidFill>
                <a:schemeClr val="bg2"/>
              </a:solidFill>
            </a:endParaRPr>
          </a:p>
          <a:p>
            <a:r>
              <a:rPr lang="en-CA" sz="2000" dirty="0" smtClean="0">
                <a:solidFill>
                  <a:schemeClr val="bg2"/>
                </a:solidFill>
              </a:rPr>
              <a:t>Must work in </a:t>
            </a:r>
            <a:r>
              <a:rPr lang="en-CA" sz="2000" dirty="0" smtClean="0">
                <a:solidFill>
                  <a:srgbClr val="FF0000"/>
                </a:solidFill>
              </a:rPr>
              <a:t>groups of 3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CA" sz="2000" dirty="0" smtClean="0">
                <a:solidFill>
                  <a:schemeClr val="bg2"/>
                </a:solidFill>
              </a:rPr>
              <a:t>Ask people </a:t>
            </a:r>
          </a:p>
          <a:p>
            <a:pPr marL="457200" indent="-457200" eaLnBrk="1" hangingPunct="1">
              <a:lnSpc>
                <a:spcPct val="90000"/>
              </a:lnSpc>
              <a:defRPr/>
            </a:pPr>
            <a:r>
              <a:rPr lang="en-CA" sz="2000" dirty="0" smtClean="0">
                <a:solidFill>
                  <a:schemeClr val="bg2"/>
                </a:solidFill>
              </a:rPr>
              <a:t>1) Expectations for the project, 2) Work habits and 3) About topics</a:t>
            </a:r>
          </a:p>
          <a:p>
            <a:endParaRPr lang="en-CA" sz="2000" dirty="0" smtClean="0">
              <a:solidFill>
                <a:schemeClr val="bg2"/>
              </a:solidFill>
            </a:endParaRPr>
          </a:p>
          <a:p>
            <a:r>
              <a:rPr lang="en-CA" sz="2000" dirty="0" smtClean="0">
                <a:solidFill>
                  <a:schemeClr val="bg2"/>
                </a:solidFill>
              </a:rPr>
              <a:t>If you would like some assistance with finding colleagues to work with, </a:t>
            </a:r>
            <a:r>
              <a:rPr lang="en-CA" sz="2000" dirty="0" smtClean="0">
                <a:solidFill>
                  <a:schemeClr val="bg2"/>
                </a:solidFill>
              </a:rPr>
              <a:t>send me a Virtual Campus </a:t>
            </a:r>
            <a:r>
              <a:rPr lang="en-CA" sz="2000" dirty="0" smtClean="0">
                <a:solidFill>
                  <a:schemeClr val="bg2"/>
                </a:solidFill>
              </a:rPr>
              <a:t>mail </a:t>
            </a:r>
            <a:r>
              <a:rPr lang="en-CA" sz="2000" dirty="0" smtClean="0">
                <a:solidFill>
                  <a:schemeClr val="bg2"/>
                </a:solidFill>
              </a:rPr>
              <a:t>I </a:t>
            </a:r>
            <a:r>
              <a:rPr lang="en-CA" sz="2000" dirty="0" smtClean="0">
                <a:solidFill>
                  <a:schemeClr val="bg2"/>
                </a:solidFill>
              </a:rPr>
              <a:t>will </a:t>
            </a:r>
            <a:r>
              <a:rPr lang="en-CA" sz="2000" dirty="0" smtClean="0">
                <a:solidFill>
                  <a:schemeClr val="bg2"/>
                </a:solidFill>
              </a:rPr>
              <a:t>help you find a group</a:t>
            </a:r>
          </a:p>
          <a:p>
            <a:r>
              <a:rPr lang="en-CA" sz="2000" dirty="0">
                <a:solidFill>
                  <a:schemeClr val="bg2"/>
                </a:solidFill>
              </a:rPr>
              <a:t/>
            </a:r>
            <a:br>
              <a:rPr lang="en-CA" sz="2000" dirty="0">
                <a:solidFill>
                  <a:schemeClr val="bg2"/>
                </a:solidFill>
              </a:rPr>
            </a:br>
            <a:r>
              <a:rPr lang="en-CA" sz="2000" dirty="0" smtClean="0">
                <a:solidFill>
                  <a:schemeClr val="bg2"/>
                </a:solidFill>
              </a:rPr>
              <a:t>First stage is a two page </a:t>
            </a:r>
            <a:r>
              <a:rPr lang="en-CA" sz="2000" dirty="0" smtClean="0">
                <a:solidFill>
                  <a:srgbClr val="FF0000"/>
                </a:solidFill>
              </a:rPr>
              <a:t>mini-proposal</a:t>
            </a:r>
            <a:r>
              <a:rPr lang="en-CA" sz="2000" dirty="0" smtClean="0">
                <a:solidFill>
                  <a:schemeClr val="bg2"/>
                </a:solidFill>
              </a:rPr>
              <a:t> that will be discussed on Sept </a:t>
            </a:r>
            <a:r>
              <a:rPr lang="en-CA" sz="2000" dirty="0" smtClean="0">
                <a:solidFill>
                  <a:schemeClr val="bg2"/>
                </a:solidFill>
              </a:rPr>
              <a:t>24th </a:t>
            </a:r>
            <a:r>
              <a:rPr lang="en-CA" sz="2000" dirty="0" smtClean="0">
                <a:solidFill>
                  <a:schemeClr val="bg2"/>
                </a:solidFill>
              </a:rPr>
              <a:t>and due on Oct </a:t>
            </a:r>
            <a:r>
              <a:rPr lang="en-CA" sz="2000" dirty="0" smtClean="0">
                <a:solidFill>
                  <a:schemeClr val="bg2"/>
                </a:solidFill>
              </a:rPr>
              <a:t>17th</a:t>
            </a:r>
            <a:endParaRPr lang="en-CA" sz="2000" dirty="0" smtClean="0">
              <a:solidFill>
                <a:schemeClr val="bg2"/>
              </a:solidFill>
            </a:endParaRPr>
          </a:p>
          <a:p>
            <a:endParaRPr lang="en-CA" sz="2000" dirty="0" smtClean="0">
              <a:solidFill>
                <a:schemeClr val="bg2"/>
              </a:solidFill>
            </a:endParaRPr>
          </a:p>
          <a:p>
            <a:r>
              <a:rPr lang="en-CA" sz="2000" dirty="0" smtClean="0">
                <a:solidFill>
                  <a:schemeClr val="bg2"/>
                </a:solidFill>
              </a:rPr>
              <a:t>You will be assigned your own </a:t>
            </a:r>
            <a:r>
              <a:rPr lang="en-CA" sz="2000" dirty="0" smtClean="0">
                <a:solidFill>
                  <a:srgbClr val="FF0000"/>
                </a:solidFill>
              </a:rPr>
              <a:t>TA</a:t>
            </a:r>
            <a:r>
              <a:rPr lang="en-CA" sz="2000" dirty="0" smtClean="0">
                <a:solidFill>
                  <a:schemeClr val="bg2"/>
                </a:solidFill>
              </a:rPr>
              <a:t> to work with soon after you submit a mini-proposal on the </a:t>
            </a:r>
            <a:r>
              <a:rPr lang="en-CA" sz="2000" dirty="0" smtClean="0">
                <a:solidFill>
                  <a:schemeClr val="bg2"/>
                </a:solidFill>
              </a:rPr>
              <a:t>17</a:t>
            </a:r>
            <a:r>
              <a:rPr lang="en-CA" sz="2000" baseline="30000" dirty="0" smtClean="0">
                <a:solidFill>
                  <a:schemeClr val="bg2"/>
                </a:solidFill>
              </a:rPr>
              <a:t>th</a:t>
            </a:r>
            <a:endParaRPr lang="en-US" sz="20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dirty="0" smtClean="0"/>
              <a:t>Copyright 2011 Christian Caron</a:t>
            </a:r>
          </a:p>
          <a:p>
            <a:r>
              <a:rPr lang="en-US" dirty="0" smtClean="0"/>
              <a:t> </a:t>
            </a:r>
          </a:p>
        </p:txBody>
      </p:sp>
      <p:sp>
        <p:nvSpPr>
          <p:cNvPr id="532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163C9E6-C871-44E1-B0EA-9B267477337A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>Topic Sign-Up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85938"/>
            <a:ext cx="9072562" cy="4386262"/>
          </a:xfrm>
        </p:spPr>
        <p:txBody>
          <a:bodyPr/>
          <a:lstStyle/>
          <a:p>
            <a:pPr>
              <a:buFontTx/>
              <a:buNone/>
            </a:pPr>
            <a:endParaRPr lang="en-US" sz="2000" b="1" dirty="0" smtClean="0"/>
          </a:p>
          <a:p>
            <a:pPr>
              <a:buFontTx/>
              <a:buNone/>
            </a:pPr>
            <a:endParaRPr lang="en-US" sz="18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000" b="1" dirty="0" smtClean="0"/>
          </a:p>
          <a:p>
            <a:pPr>
              <a:buFontTx/>
              <a:buNone/>
            </a:pPr>
            <a:endParaRPr lang="en-US" sz="1800" b="1" dirty="0" smtClean="0"/>
          </a:p>
          <a:p>
            <a:pPr>
              <a:buFontTx/>
              <a:buNone/>
            </a:pPr>
            <a:endParaRPr lang="en-US" sz="1800" b="1" dirty="0" smtClean="0"/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14313" y="1428750"/>
            <a:ext cx="8643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285750" y="1752601"/>
            <a:ext cx="864393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Must be in group of </a:t>
            </a:r>
            <a:r>
              <a:rPr lang="en-CA" sz="2800" dirty="0" smtClean="0">
                <a:solidFill>
                  <a:schemeClr val="bg2"/>
                </a:solidFill>
              </a:rPr>
              <a:t>3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Discussion Board will open up at </a:t>
            </a:r>
            <a:r>
              <a:rPr lang="en-CA" sz="2800" dirty="0" smtClean="0">
                <a:solidFill>
                  <a:srgbClr val="FF0000"/>
                </a:solidFill>
              </a:rPr>
              <a:t>11pm on Wednesday Sept 26</a:t>
            </a:r>
            <a:r>
              <a:rPr lang="en-CA" sz="2800" baseline="30000" dirty="0" smtClean="0">
                <a:solidFill>
                  <a:srgbClr val="FF0000"/>
                </a:solidFill>
              </a:rPr>
              <a:t>th</a:t>
            </a:r>
            <a:r>
              <a:rPr lang="en-CA" sz="2800" dirty="0" smtClean="0">
                <a:solidFill>
                  <a:schemeClr val="bg2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Submit full student name all </a:t>
            </a:r>
            <a:r>
              <a:rPr lang="en-CA" sz="2800" dirty="0" smtClean="0">
                <a:solidFill>
                  <a:schemeClr val="bg2"/>
                </a:solidFill>
              </a:rPr>
              <a:t>three group members along with your choice of TV </a:t>
            </a:r>
            <a:r>
              <a:rPr lang="en-CA" sz="2800" dirty="0" smtClean="0">
                <a:solidFill>
                  <a:schemeClr val="bg2"/>
                </a:solidFill>
              </a:rPr>
              <a:t>show</a:t>
            </a:r>
            <a:endParaRPr lang="en-CA" sz="2800" dirty="0" smtClean="0">
              <a:solidFill>
                <a:schemeClr val="bg2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Must be available in English (or English Subtitles)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Must be from </a:t>
            </a:r>
            <a:r>
              <a:rPr lang="en-CA" sz="2800" dirty="0" smtClean="0">
                <a:solidFill>
                  <a:schemeClr val="bg2"/>
                </a:solidFill>
              </a:rPr>
              <a:t>2002 </a:t>
            </a:r>
            <a:r>
              <a:rPr lang="en-CA" sz="2800" dirty="0" smtClean="0">
                <a:solidFill>
                  <a:schemeClr val="bg2"/>
                </a:solidFill>
              </a:rPr>
              <a:t>or more recent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rgbClr val="FF0000"/>
                </a:solidFill>
              </a:rPr>
              <a:t>Your responsibility</a:t>
            </a:r>
            <a:r>
              <a:rPr lang="en-CA" sz="2800" dirty="0" smtClean="0">
                <a:solidFill>
                  <a:schemeClr val="bg2"/>
                </a:solidFill>
              </a:rPr>
              <a:t> to see if another group has submitted your TV show </a:t>
            </a:r>
            <a:r>
              <a:rPr lang="en-CA" sz="2800" dirty="0" smtClean="0">
                <a:solidFill>
                  <a:schemeClr val="bg2"/>
                </a:solidFill>
              </a:rPr>
              <a:t>(</a:t>
            </a:r>
            <a:r>
              <a:rPr lang="en-CA" sz="2800" dirty="0" smtClean="0">
                <a:solidFill>
                  <a:schemeClr val="bg2"/>
                </a:solidFill>
              </a:rPr>
              <a:t>see posts above yours or use search function)</a:t>
            </a:r>
          </a:p>
          <a:p>
            <a:pPr>
              <a:buFont typeface="Arial" pitchFamily="34" charset="0"/>
              <a:buChar char="•"/>
            </a:pPr>
            <a:r>
              <a:rPr lang="en-CA" sz="2800" dirty="0" smtClean="0">
                <a:solidFill>
                  <a:schemeClr val="bg2"/>
                </a:solidFill>
              </a:rPr>
              <a:t>Once your topic has been officially assigned to you, it will appear in your </a:t>
            </a:r>
            <a:r>
              <a:rPr lang="en-CA" sz="2800" dirty="0" err="1" smtClean="0">
                <a:solidFill>
                  <a:srgbClr val="FF0000"/>
                </a:solidFill>
              </a:rPr>
              <a:t>mygrade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5939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FF64632-B46E-47F7-B6F9-BFBBFB73911F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			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br>
              <a:rPr lang="en-US" dirty="0" smtClean="0"/>
            </a:br>
            <a:r>
              <a:rPr lang="en-US" dirty="0" smtClean="0"/>
              <a:t>For </a:t>
            </a:r>
            <a:r>
              <a:rPr lang="en-US" dirty="0" smtClean="0"/>
              <a:t>next week</a:t>
            </a:r>
            <a:endParaRPr lang="en-US" dirty="0" smtClean="0"/>
          </a:p>
        </p:txBody>
      </p:sp>
      <p:sp>
        <p:nvSpPr>
          <p:cNvPr id="593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85938"/>
            <a:ext cx="8839200" cy="4233862"/>
          </a:xfrm>
        </p:spPr>
        <p:txBody>
          <a:bodyPr/>
          <a:lstStyle/>
          <a:p>
            <a:pPr>
              <a:buFontTx/>
              <a:buNone/>
            </a:pPr>
            <a:r>
              <a:rPr lang="en-US" dirty="0" smtClean="0"/>
              <a:t>Reading: </a:t>
            </a:r>
          </a:p>
          <a:p>
            <a:pPr>
              <a:buFontTx/>
              <a:buNone/>
            </a:pPr>
            <a:r>
              <a:rPr lang="en-US" sz="2400" dirty="0" smtClean="0"/>
              <a:t>4-</a:t>
            </a:r>
            <a:r>
              <a:rPr lang="en-US" sz="2400" i="1" dirty="0" smtClean="0"/>
              <a:t>Human Inquiry and Science</a:t>
            </a:r>
            <a:r>
              <a:rPr lang="en-US" sz="2400" dirty="0" smtClean="0"/>
              <a:t>, p35-60</a:t>
            </a:r>
          </a:p>
          <a:p>
            <a:pPr>
              <a:buFontTx/>
              <a:buNone/>
            </a:pPr>
            <a:r>
              <a:rPr lang="en-US" sz="2400" dirty="0" smtClean="0"/>
              <a:t>5-</a:t>
            </a:r>
            <a:r>
              <a:rPr lang="en-US" sz="2400" i="1" dirty="0" smtClean="0"/>
              <a:t>How Sociologists Do Research</a:t>
            </a:r>
            <a:r>
              <a:rPr lang="en-US" sz="2400" dirty="0" smtClean="0"/>
              <a:t>, p61-94 (not appendix)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sz="2400" dirty="0" smtClean="0"/>
              <a:t>Groups should be mostly formed</a:t>
            </a:r>
          </a:p>
          <a:p>
            <a:pPr>
              <a:buFontTx/>
              <a:buNone/>
            </a:pPr>
            <a:r>
              <a:rPr lang="en-CA" sz="2400" dirty="0" smtClean="0"/>
              <a:t>I will release documents on weekend about mini-proposals and group projects, we will discuss them both in detail next week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/>
              <a:t>Have a great week</a:t>
            </a:r>
            <a:endParaRPr lang="en-US" dirty="0" smtClean="0"/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214313" y="1428750"/>
            <a:ext cx="8643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</p:txBody>
      </p:sp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285750" y="1428750"/>
            <a:ext cx="86439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80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817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8" grpId="0"/>
    </p:bldLst>
  </p:timing>
</p:sld>
</file>

<file path=ppt/theme/theme1.xml><?xml version="1.0" encoding="utf-8"?>
<a:theme xmlns:a="http://schemas.openxmlformats.org/drawingml/2006/main" name="slidemastercompass">
  <a:themeElements>
    <a:clrScheme name="slidemastercompass 6">
      <a:dk1>
        <a:srgbClr val="000000"/>
      </a:dk1>
      <a:lt1>
        <a:srgbClr val="FFFFFF"/>
      </a:lt1>
      <a:dk2>
        <a:srgbClr val="000066"/>
      </a:dk2>
      <a:lt2>
        <a:srgbClr val="FFCC00"/>
      </a:lt2>
      <a:accent1>
        <a:srgbClr val="0066FF"/>
      </a:accent1>
      <a:accent2>
        <a:srgbClr val="33CCCC"/>
      </a:accent2>
      <a:accent3>
        <a:srgbClr val="AAAAB8"/>
      </a:accent3>
      <a:accent4>
        <a:srgbClr val="DADADA"/>
      </a:accent4>
      <a:accent5>
        <a:srgbClr val="AAB8FF"/>
      </a:accent5>
      <a:accent6>
        <a:srgbClr val="2DB9B9"/>
      </a:accent6>
      <a:hlink>
        <a:srgbClr val="FF00FF"/>
      </a:hlink>
      <a:folHlink>
        <a:srgbClr val="9933FF"/>
      </a:folHlink>
    </a:clrScheme>
    <a:fontScheme name="slidemastercompas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lidemastercompass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mastercompass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mastercompass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5099</TotalTime>
  <Words>2513</Words>
  <Application>Microsoft Office PowerPoint</Application>
  <PresentationFormat>On-screen Show (4:3)</PresentationFormat>
  <Paragraphs>406</Paragraphs>
  <Slides>37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slidemastercompass</vt:lpstr>
      <vt:lpstr>      Agenda: Foundations of Sociology</vt:lpstr>
      <vt:lpstr>      3 in 5</vt:lpstr>
      <vt:lpstr>       Philosophical Foundations </vt:lpstr>
      <vt:lpstr>Sociology and Common Sense</vt:lpstr>
      <vt:lpstr>Sociology and Common Sense</vt:lpstr>
      <vt:lpstr>The Sociological Perspective</vt:lpstr>
      <vt:lpstr>Sociological Explanation of Suicide: Durkheim’s Contribution</vt:lpstr>
      <vt:lpstr>Durkheim’s Contribution</vt:lpstr>
      <vt:lpstr>Suicide Rates, Selected Countries, circa 2004</vt:lpstr>
      <vt:lpstr>Durkheim’s Theory of Suicide</vt:lpstr>
      <vt:lpstr>Suicide Rate by Age and Sex, Canada, 2004</vt:lpstr>
      <vt:lpstr>Social Structure </vt:lpstr>
      <vt:lpstr>Theory, Research, and Values</vt:lpstr>
      <vt:lpstr>Theory, Research, and Values</vt:lpstr>
      <vt:lpstr>Theory, Research, and Values</vt:lpstr>
      <vt:lpstr>Historically: Sociology’s Four Major Theoretical Traditions</vt:lpstr>
      <vt:lpstr>          Emile Durkheim  (1858-1917) </vt:lpstr>
      <vt:lpstr>          Functionalism</vt:lpstr>
      <vt:lpstr>          Conflict Theory</vt:lpstr>
      <vt:lpstr>     Karl Marx  (1818-1883) </vt:lpstr>
      <vt:lpstr>      Conflict Theory and Karl Marx</vt:lpstr>
      <vt:lpstr>      Max Weber  (1864-1920) </vt:lpstr>
      <vt:lpstr>Conflict Theory and Max Weber</vt:lpstr>
      <vt:lpstr>Symbolic Interactionism</vt:lpstr>
      <vt:lpstr>Symbolic Interactionism</vt:lpstr>
      <vt:lpstr>Social Constructionism</vt:lpstr>
      <vt:lpstr>Feminist Theory</vt:lpstr>
      <vt:lpstr>          Approaching Theory: Sociology of Knowledge</vt:lpstr>
      <vt:lpstr>Contemporary: Four Sociological Lenses/Perspectives</vt:lpstr>
      <vt:lpstr>        In-Class Activity – Apply Theoretical Perspectives to Sports </vt:lpstr>
      <vt:lpstr>Sociology Today</vt:lpstr>
      <vt:lpstr>Online Participation</vt:lpstr>
      <vt:lpstr>Online Participation</vt:lpstr>
      <vt:lpstr>Online Participation</vt:lpstr>
      <vt:lpstr>        Term Project</vt:lpstr>
      <vt:lpstr>        Topic Sign-Up</vt:lpstr>
      <vt:lpstr>        For next week</vt:lpstr>
    </vt:vector>
  </TitlesOfParts>
  <Company>University of Toronto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Sociological Compass</dc:title>
  <dc:creator>Robert J Brym</dc:creator>
  <cp:lastModifiedBy>Jordan F</cp:lastModifiedBy>
  <cp:revision>422</cp:revision>
  <dcterms:created xsi:type="dcterms:W3CDTF">2001-05-17T11:05:52Z</dcterms:created>
  <dcterms:modified xsi:type="dcterms:W3CDTF">2012-09-09T21:05:02Z</dcterms:modified>
</cp:coreProperties>
</file>