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7" r:id="rId2"/>
    <p:sldId id="264" r:id="rId3"/>
    <p:sldId id="315" r:id="rId4"/>
    <p:sldId id="269" r:id="rId5"/>
    <p:sldId id="318" r:id="rId6"/>
    <p:sldId id="319" r:id="rId7"/>
    <p:sldId id="273" r:id="rId8"/>
    <p:sldId id="274" r:id="rId9"/>
    <p:sldId id="275" r:id="rId10"/>
    <p:sldId id="278" r:id="rId11"/>
    <p:sldId id="393" r:id="rId12"/>
    <p:sldId id="394" r:id="rId13"/>
    <p:sldId id="395" r:id="rId14"/>
    <p:sldId id="311" r:id="rId15"/>
    <p:sldId id="310" r:id="rId16"/>
    <p:sldId id="308" r:id="rId17"/>
    <p:sldId id="301" r:id="rId18"/>
    <p:sldId id="307" r:id="rId19"/>
    <p:sldId id="346" r:id="rId20"/>
    <p:sldId id="396" r:id="rId21"/>
    <p:sldId id="397" r:id="rId22"/>
    <p:sldId id="399" r:id="rId23"/>
    <p:sldId id="355" r:id="rId24"/>
    <p:sldId id="382" r:id="rId25"/>
    <p:sldId id="383" r:id="rId26"/>
    <p:sldId id="384" r:id="rId27"/>
    <p:sldId id="385" r:id="rId28"/>
    <p:sldId id="386" r:id="rId29"/>
    <p:sldId id="387" r:id="rId30"/>
    <p:sldId id="388" r:id="rId31"/>
    <p:sldId id="368" r:id="rId32"/>
    <p:sldId id="389" r:id="rId33"/>
    <p:sldId id="391" r:id="rId34"/>
    <p:sldId id="392" r:id="rId35"/>
    <p:sldId id="372" r:id="rId36"/>
    <p:sldId id="373" r:id="rId37"/>
    <p:sldId id="398" r:id="rId38"/>
    <p:sldId id="296" r:id="rId39"/>
    <p:sldId id="377" r:id="rId40"/>
    <p:sldId id="400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D8E3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6721" autoAdjust="0"/>
  </p:normalViewPr>
  <p:slideViewPr>
    <p:cSldViewPr>
      <p:cViewPr>
        <p:scale>
          <a:sx n="50" d="100"/>
          <a:sy n="50" d="100"/>
        </p:scale>
        <p:origin x="-194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100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C2BB5A-4ACD-4614-8FE0-C1602332FEB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6E6AA172-B041-4261-A556-D3E260455C09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Earth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(</a:t>
          </a:r>
          <a:r>
            <a:rPr kumimoji="0" lang="en-US" b="1" i="1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Gaia)</a:t>
          </a:r>
        </a:p>
      </dgm:t>
    </dgm:pt>
    <dgm:pt modelId="{D13AE16C-3C55-4588-AB72-626B23ABA73A}" type="parTrans" cxnId="{9057987F-555A-420A-91B0-AEAAF3AD0827}">
      <dgm:prSet/>
      <dgm:spPr/>
      <dgm:t>
        <a:bodyPr/>
        <a:lstStyle/>
        <a:p>
          <a:endParaRPr lang="en-CA"/>
        </a:p>
      </dgm:t>
    </dgm:pt>
    <dgm:pt modelId="{F9BD558C-0A51-41ED-9A13-699ADAE238DA}" type="sibTrans" cxnId="{9057987F-555A-420A-91B0-AEAAF3AD0827}">
      <dgm:prSet/>
      <dgm:spPr/>
      <dgm:t>
        <a:bodyPr/>
        <a:lstStyle/>
        <a:p>
          <a:endParaRPr lang="en-CA"/>
        </a:p>
      </dgm:t>
    </dgm:pt>
    <dgm:pt modelId="{F4ABF94F-E440-4C27-91D4-955EF09227A0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Sky 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(Uranus)</a:t>
          </a:r>
        </a:p>
      </dgm:t>
    </dgm:pt>
    <dgm:pt modelId="{01FBEC0F-CB28-49F4-993B-711373E1A235}" type="parTrans" cxnId="{89B94BCF-897A-4E06-950E-691CB8030A8F}">
      <dgm:prSet/>
      <dgm:spPr/>
      <dgm:t>
        <a:bodyPr/>
        <a:lstStyle/>
        <a:p>
          <a:endParaRPr lang="en-CA"/>
        </a:p>
      </dgm:t>
    </dgm:pt>
    <dgm:pt modelId="{9E21290A-B7B9-4647-8217-90C3B6BCC75E}" type="sibTrans" cxnId="{89B94BCF-897A-4E06-950E-691CB8030A8F}">
      <dgm:prSet/>
      <dgm:spPr/>
      <dgm:t>
        <a:bodyPr/>
        <a:lstStyle/>
        <a:p>
          <a:endParaRPr lang="en-CA"/>
        </a:p>
      </dgm:t>
    </dgm:pt>
    <dgm:pt modelId="{653C165C-5D54-4604-B334-94AD8FDF1794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Mountains 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(Ore)</a:t>
          </a:r>
        </a:p>
      </dgm:t>
    </dgm:pt>
    <dgm:pt modelId="{52A0523E-ECCC-4852-8C94-F05246749BF0}" type="parTrans" cxnId="{EFA05DCB-3DC0-42A4-877E-48E21CD8339E}">
      <dgm:prSet/>
      <dgm:spPr/>
      <dgm:t>
        <a:bodyPr/>
        <a:lstStyle/>
        <a:p>
          <a:endParaRPr lang="en-CA"/>
        </a:p>
      </dgm:t>
    </dgm:pt>
    <dgm:pt modelId="{FF55F7EC-1194-4CA4-A90B-326D31D54942}" type="sibTrans" cxnId="{EFA05DCB-3DC0-42A4-877E-48E21CD8339E}">
      <dgm:prSet/>
      <dgm:spPr/>
      <dgm:t>
        <a:bodyPr/>
        <a:lstStyle/>
        <a:p>
          <a:endParaRPr lang="en-CA"/>
        </a:p>
      </dgm:t>
    </dgm:pt>
    <dgm:pt modelId="{845F97D9-200A-4B98-A94B-50A7C302D1A8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Sea 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(Pontus)</a:t>
          </a:r>
        </a:p>
      </dgm:t>
    </dgm:pt>
    <dgm:pt modelId="{E039A00B-6A12-4B0B-BF84-C510F5DBC0F9}" type="parTrans" cxnId="{666B5268-AF3A-4608-9926-8EB787C2E286}">
      <dgm:prSet/>
      <dgm:spPr/>
      <dgm:t>
        <a:bodyPr/>
        <a:lstStyle/>
        <a:p>
          <a:endParaRPr lang="en-CA"/>
        </a:p>
      </dgm:t>
    </dgm:pt>
    <dgm:pt modelId="{586FE558-5233-456F-AD6B-A92270DBE6D5}" type="sibTrans" cxnId="{666B5268-AF3A-4608-9926-8EB787C2E286}">
      <dgm:prSet/>
      <dgm:spPr/>
      <dgm:t>
        <a:bodyPr/>
        <a:lstStyle/>
        <a:p>
          <a:endParaRPr lang="en-CA"/>
        </a:p>
      </dgm:t>
    </dgm:pt>
    <dgm:pt modelId="{CF00EC2A-CEB0-4984-8860-50A58D40CB9F}" type="pres">
      <dgm:prSet presAssocID="{A4C2BB5A-4ACD-4614-8FE0-C1602332FEB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42F2358-26AB-4D12-907C-17F6F17304BA}" type="pres">
      <dgm:prSet presAssocID="{6E6AA172-B041-4261-A556-D3E260455C09}" presName="hierRoot1" presStyleCnt="0">
        <dgm:presLayoutVars>
          <dgm:hierBranch/>
        </dgm:presLayoutVars>
      </dgm:prSet>
      <dgm:spPr/>
    </dgm:pt>
    <dgm:pt modelId="{FE53C753-5B7C-411F-937B-F8D589E85108}" type="pres">
      <dgm:prSet presAssocID="{6E6AA172-B041-4261-A556-D3E260455C09}" presName="rootComposite1" presStyleCnt="0"/>
      <dgm:spPr/>
    </dgm:pt>
    <dgm:pt modelId="{EDC4EFC1-790A-49A8-93A7-D3987B47A2FA}" type="pres">
      <dgm:prSet presAssocID="{6E6AA172-B041-4261-A556-D3E260455C09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8CDD29FE-BE7F-466D-8FB3-6C8A650070D1}" type="pres">
      <dgm:prSet presAssocID="{6E6AA172-B041-4261-A556-D3E260455C09}" presName="rootConnector1" presStyleLbl="node1" presStyleIdx="0" presStyleCnt="0"/>
      <dgm:spPr/>
      <dgm:t>
        <a:bodyPr/>
        <a:lstStyle/>
        <a:p>
          <a:endParaRPr lang="en-CA"/>
        </a:p>
      </dgm:t>
    </dgm:pt>
    <dgm:pt modelId="{C0D1C655-3C21-4D74-907A-7584E607BD1D}" type="pres">
      <dgm:prSet presAssocID="{6E6AA172-B041-4261-A556-D3E260455C09}" presName="hierChild2" presStyleCnt="0"/>
      <dgm:spPr/>
    </dgm:pt>
    <dgm:pt modelId="{610E892A-66B6-41E9-B760-28EC07E9DB6C}" type="pres">
      <dgm:prSet presAssocID="{01FBEC0F-CB28-49F4-993B-711373E1A235}" presName="Name35" presStyleLbl="parChTrans1D2" presStyleIdx="0" presStyleCnt="3"/>
      <dgm:spPr/>
      <dgm:t>
        <a:bodyPr/>
        <a:lstStyle/>
        <a:p>
          <a:endParaRPr lang="en-CA"/>
        </a:p>
      </dgm:t>
    </dgm:pt>
    <dgm:pt modelId="{D3BE6A67-B91F-47A9-8290-95ADDB1773A7}" type="pres">
      <dgm:prSet presAssocID="{F4ABF94F-E440-4C27-91D4-955EF09227A0}" presName="hierRoot2" presStyleCnt="0">
        <dgm:presLayoutVars>
          <dgm:hierBranch/>
        </dgm:presLayoutVars>
      </dgm:prSet>
      <dgm:spPr/>
    </dgm:pt>
    <dgm:pt modelId="{24743100-2195-4FBB-83F7-BA65B1B8DA48}" type="pres">
      <dgm:prSet presAssocID="{F4ABF94F-E440-4C27-91D4-955EF09227A0}" presName="rootComposite" presStyleCnt="0"/>
      <dgm:spPr/>
    </dgm:pt>
    <dgm:pt modelId="{34850F49-A7DF-4141-AE44-06B68FCE9D89}" type="pres">
      <dgm:prSet presAssocID="{F4ABF94F-E440-4C27-91D4-955EF09227A0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BEF6C4A0-F343-431D-B359-DD8D7AB7BE11}" type="pres">
      <dgm:prSet presAssocID="{F4ABF94F-E440-4C27-91D4-955EF09227A0}" presName="rootConnector" presStyleLbl="node2" presStyleIdx="0" presStyleCnt="3"/>
      <dgm:spPr/>
      <dgm:t>
        <a:bodyPr/>
        <a:lstStyle/>
        <a:p>
          <a:endParaRPr lang="en-CA"/>
        </a:p>
      </dgm:t>
    </dgm:pt>
    <dgm:pt modelId="{DE579375-E46E-484A-83D7-5651CB85D93C}" type="pres">
      <dgm:prSet presAssocID="{F4ABF94F-E440-4C27-91D4-955EF09227A0}" presName="hierChild4" presStyleCnt="0"/>
      <dgm:spPr/>
    </dgm:pt>
    <dgm:pt modelId="{32815B51-6EFC-4BF1-8D14-D2E363D0E3E2}" type="pres">
      <dgm:prSet presAssocID="{F4ABF94F-E440-4C27-91D4-955EF09227A0}" presName="hierChild5" presStyleCnt="0"/>
      <dgm:spPr/>
    </dgm:pt>
    <dgm:pt modelId="{D791717F-DAF6-4119-B050-E2E6BA389295}" type="pres">
      <dgm:prSet presAssocID="{52A0523E-ECCC-4852-8C94-F05246749BF0}" presName="Name35" presStyleLbl="parChTrans1D2" presStyleIdx="1" presStyleCnt="3"/>
      <dgm:spPr/>
      <dgm:t>
        <a:bodyPr/>
        <a:lstStyle/>
        <a:p>
          <a:endParaRPr lang="en-CA"/>
        </a:p>
      </dgm:t>
    </dgm:pt>
    <dgm:pt modelId="{322E844B-6D92-4725-BEF2-C93AAEED16D9}" type="pres">
      <dgm:prSet presAssocID="{653C165C-5D54-4604-B334-94AD8FDF1794}" presName="hierRoot2" presStyleCnt="0">
        <dgm:presLayoutVars>
          <dgm:hierBranch/>
        </dgm:presLayoutVars>
      </dgm:prSet>
      <dgm:spPr/>
    </dgm:pt>
    <dgm:pt modelId="{BF3EA61A-B920-40CC-8E64-D9BC9167D19B}" type="pres">
      <dgm:prSet presAssocID="{653C165C-5D54-4604-B334-94AD8FDF1794}" presName="rootComposite" presStyleCnt="0"/>
      <dgm:spPr/>
    </dgm:pt>
    <dgm:pt modelId="{8EC6A76E-3B68-4A11-ADE9-D5010FF1E7FC}" type="pres">
      <dgm:prSet presAssocID="{653C165C-5D54-4604-B334-94AD8FDF1794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028EE3B9-3000-4B67-B623-60EEBCB6EC40}" type="pres">
      <dgm:prSet presAssocID="{653C165C-5D54-4604-B334-94AD8FDF1794}" presName="rootConnector" presStyleLbl="node2" presStyleIdx="1" presStyleCnt="3"/>
      <dgm:spPr/>
      <dgm:t>
        <a:bodyPr/>
        <a:lstStyle/>
        <a:p>
          <a:endParaRPr lang="en-CA"/>
        </a:p>
      </dgm:t>
    </dgm:pt>
    <dgm:pt modelId="{EA656127-61A1-4AD7-90EF-D26D04AA3A7F}" type="pres">
      <dgm:prSet presAssocID="{653C165C-5D54-4604-B334-94AD8FDF1794}" presName="hierChild4" presStyleCnt="0"/>
      <dgm:spPr/>
    </dgm:pt>
    <dgm:pt modelId="{3CD77E05-B024-4102-BB69-7CDDB52FFF5A}" type="pres">
      <dgm:prSet presAssocID="{653C165C-5D54-4604-B334-94AD8FDF1794}" presName="hierChild5" presStyleCnt="0"/>
      <dgm:spPr/>
    </dgm:pt>
    <dgm:pt modelId="{1048EEE4-620D-4E53-995C-B2B588D8D82F}" type="pres">
      <dgm:prSet presAssocID="{E039A00B-6A12-4B0B-BF84-C510F5DBC0F9}" presName="Name35" presStyleLbl="parChTrans1D2" presStyleIdx="2" presStyleCnt="3"/>
      <dgm:spPr/>
      <dgm:t>
        <a:bodyPr/>
        <a:lstStyle/>
        <a:p>
          <a:endParaRPr lang="en-CA"/>
        </a:p>
      </dgm:t>
    </dgm:pt>
    <dgm:pt modelId="{CD74A6B8-65D0-41A4-B442-F26FD8A49598}" type="pres">
      <dgm:prSet presAssocID="{845F97D9-200A-4B98-A94B-50A7C302D1A8}" presName="hierRoot2" presStyleCnt="0">
        <dgm:presLayoutVars>
          <dgm:hierBranch/>
        </dgm:presLayoutVars>
      </dgm:prSet>
      <dgm:spPr/>
    </dgm:pt>
    <dgm:pt modelId="{746D0E8B-96EC-4377-A0B6-CD4155EB2A02}" type="pres">
      <dgm:prSet presAssocID="{845F97D9-200A-4B98-A94B-50A7C302D1A8}" presName="rootComposite" presStyleCnt="0"/>
      <dgm:spPr/>
    </dgm:pt>
    <dgm:pt modelId="{2E0839DC-3392-4F4C-B45B-F4B0403891DC}" type="pres">
      <dgm:prSet presAssocID="{845F97D9-200A-4B98-A94B-50A7C302D1A8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D386F325-AD7C-4547-8A50-472BC4B7569B}" type="pres">
      <dgm:prSet presAssocID="{845F97D9-200A-4B98-A94B-50A7C302D1A8}" presName="rootConnector" presStyleLbl="node2" presStyleIdx="2" presStyleCnt="3"/>
      <dgm:spPr/>
      <dgm:t>
        <a:bodyPr/>
        <a:lstStyle/>
        <a:p>
          <a:endParaRPr lang="en-CA"/>
        </a:p>
      </dgm:t>
    </dgm:pt>
    <dgm:pt modelId="{6190A6D2-7AAF-46ED-81A1-567E0A73D7DB}" type="pres">
      <dgm:prSet presAssocID="{845F97D9-200A-4B98-A94B-50A7C302D1A8}" presName="hierChild4" presStyleCnt="0"/>
      <dgm:spPr/>
    </dgm:pt>
    <dgm:pt modelId="{64C8FBAF-278A-4B21-B97D-26343CC48815}" type="pres">
      <dgm:prSet presAssocID="{845F97D9-200A-4B98-A94B-50A7C302D1A8}" presName="hierChild5" presStyleCnt="0"/>
      <dgm:spPr/>
    </dgm:pt>
    <dgm:pt modelId="{8D101444-7E9E-4040-9DA8-3A1517004C2F}" type="pres">
      <dgm:prSet presAssocID="{6E6AA172-B041-4261-A556-D3E260455C09}" presName="hierChild3" presStyleCnt="0"/>
      <dgm:spPr/>
    </dgm:pt>
  </dgm:ptLst>
  <dgm:cxnLst>
    <dgm:cxn modelId="{89B94BCF-897A-4E06-950E-691CB8030A8F}" srcId="{6E6AA172-B041-4261-A556-D3E260455C09}" destId="{F4ABF94F-E440-4C27-91D4-955EF09227A0}" srcOrd="0" destOrd="0" parTransId="{01FBEC0F-CB28-49F4-993B-711373E1A235}" sibTransId="{9E21290A-B7B9-4647-8217-90C3B6BCC75E}"/>
    <dgm:cxn modelId="{70BD29C5-9902-43D2-93CC-C98C00BF4EE9}" type="presOf" srcId="{01FBEC0F-CB28-49F4-993B-711373E1A235}" destId="{610E892A-66B6-41E9-B760-28EC07E9DB6C}" srcOrd="0" destOrd="0" presId="urn:microsoft.com/office/officeart/2005/8/layout/orgChart1"/>
    <dgm:cxn modelId="{7C773D3C-A80B-49A0-B21F-89E78D2CB9A6}" type="presOf" srcId="{6E6AA172-B041-4261-A556-D3E260455C09}" destId="{8CDD29FE-BE7F-466D-8FB3-6C8A650070D1}" srcOrd="1" destOrd="0" presId="urn:microsoft.com/office/officeart/2005/8/layout/orgChart1"/>
    <dgm:cxn modelId="{9057987F-555A-420A-91B0-AEAAF3AD0827}" srcId="{A4C2BB5A-4ACD-4614-8FE0-C1602332FEB6}" destId="{6E6AA172-B041-4261-A556-D3E260455C09}" srcOrd="0" destOrd="0" parTransId="{D13AE16C-3C55-4588-AB72-626B23ABA73A}" sibTransId="{F9BD558C-0A51-41ED-9A13-699ADAE238DA}"/>
    <dgm:cxn modelId="{EFA05DCB-3DC0-42A4-877E-48E21CD8339E}" srcId="{6E6AA172-B041-4261-A556-D3E260455C09}" destId="{653C165C-5D54-4604-B334-94AD8FDF1794}" srcOrd="1" destOrd="0" parTransId="{52A0523E-ECCC-4852-8C94-F05246749BF0}" sibTransId="{FF55F7EC-1194-4CA4-A90B-326D31D54942}"/>
    <dgm:cxn modelId="{63D92D03-BC55-4091-B6D3-85D3461D4237}" type="presOf" srcId="{6E6AA172-B041-4261-A556-D3E260455C09}" destId="{EDC4EFC1-790A-49A8-93A7-D3987B47A2FA}" srcOrd="0" destOrd="0" presId="urn:microsoft.com/office/officeart/2005/8/layout/orgChart1"/>
    <dgm:cxn modelId="{F0D8EB8B-4FF9-4E22-B9E9-F40EED3AD867}" type="presOf" srcId="{845F97D9-200A-4B98-A94B-50A7C302D1A8}" destId="{D386F325-AD7C-4547-8A50-472BC4B7569B}" srcOrd="1" destOrd="0" presId="urn:microsoft.com/office/officeart/2005/8/layout/orgChart1"/>
    <dgm:cxn modelId="{455B5EA8-0575-4FCC-A331-325A02FBAC9A}" type="presOf" srcId="{E039A00B-6A12-4B0B-BF84-C510F5DBC0F9}" destId="{1048EEE4-620D-4E53-995C-B2B588D8D82F}" srcOrd="0" destOrd="0" presId="urn:microsoft.com/office/officeart/2005/8/layout/orgChart1"/>
    <dgm:cxn modelId="{6E724D13-39FC-4CF7-ACDE-65C82E2927D0}" type="presOf" srcId="{653C165C-5D54-4604-B334-94AD8FDF1794}" destId="{028EE3B9-3000-4B67-B623-60EEBCB6EC40}" srcOrd="1" destOrd="0" presId="urn:microsoft.com/office/officeart/2005/8/layout/orgChart1"/>
    <dgm:cxn modelId="{A51D44B5-E683-4201-B195-9A43CB676356}" type="presOf" srcId="{F4ABF94F-E440-4C27-91D4-955EF09227A0}" destId="{34850F49-A7DF-4141-AE44-06B68FCE9D89}" srcOrd="0" destOrd="0" presId="urn:microsoft.com/office/officeart/2005/8/layout/orgChart1"/>
    <dgm:cxn modelId="{8AC6A7B3-E5ED-4024-B416-18F9994A99DE}" type="presOf" srcId="{653C165C-5D54-4604-B334-94AD8FDF1794}" destId="{8EC6A76E-3B68-4A11-ADE9-D5010FF1E7FC}" srcOrd="0" destOrd="0" presId="urn:microsoft.com/office/officeart/2005/8/layout/orgChart1"/>
    <dgm:cxn modelId="{AE64853C-9366-48B6-9BE8-0E8BE5939926}" type="presOf" srcId="{52A0523E-ECCC-4852-8C94-F05246749BF0}" destId="{D791717F-DAF6-4119-B050-E2E6BA389295}" srcOrd="0" destOrd="0" presId="urn:microsoft.com/office/officeart/2005/8/layout/orgChart1"/>
    <dgm:cxn modelId="{AFEB66DE-4852-4915-9848-6D8E910B3785}" type="presOf" srcId="{A4C2BB5A-4ACD-4614-8FE0-C1602332FEB6}" destId="{CF00EC2A-CEB0-4984-8860-50A58D40CB9F}" srcOrd="0" destOrd="0" presId="urn:microsoft.com/office/officeart/2005/8/layout/orgChart1"/>
    <dgm:cxn modelId="{2D290B36-8AC9-49E1-925B-453736BC2D2C}" type="presOf" srcId="{F4ABF94F-E440-4C27-91D4-955EF09227A0}" destId="{BEF6C4A0-F343-431D-B359-DD8D7AB7BE11}" srcOrd="1" destOrd="0" presId="urn:microsoft.com/office/officeart/2005/8/layout/orgChart1"/>
    <dgm:cxn modelId="{666B5268-AF3A-4608-9926-8EB787C2E286}" srcId="{6E6AA172-B041-4261-A556-D3E260455C09}" destId="{845F97D9-200A-4B98-A94B-50A7C302D1A8}" srcOrd="2" destOrd="0" parTransId="{E039A00B-6A12-4B0B-BF84-C510F5DBC0F9}" sibTransId="{586FE558-5233-456F-AD6B-A92270DBE6D5}"/>
    <dgm:cxn modelId="{E5D56F31-2B63-4B83-840D-1FDB35CD6A93}" type="presOf" srcId="{845F97D9-200A-4B98-A94B-50A7C302D1A8}" destId="{2E0839DC-3392-4F4C-B45B-F4B0403891DC}" srcOrd="0" destOrd="0" presId="urn:microsoft.com/office/officeart/2005/8/layout/orgChart1"/>
    <dgm:cxn modelId="{B6AE1000-B045-4D2B-9451-0AB84BF00F6B}" type="presParOf" srcId="{CF00EC2A-CEB0-4984-8860-50A58D40CB9F}" destId="{942F2358-26AB-4D12-907C-17F6F17304BA}" srcOrd="0" destOrd="0" presId="urn:microsoft.com/office/officeart/2005/8/layout/orgChart1"/>
    <dgm:cxn modelId="{139F2B88-386C-4C13-B0AF-D4DED2E90F49}" type="presParOf" srcId="{942F2358-26AB-4D12-907C-17F6F17304BA}" destId="{FE53C753-5B7C-411F-937B-F8D589E85108}" srcOrd="0" destOrd="0" presId="urn:microsoft.com/office/officeart/2005/8/layout/orgChart1"/>
    <dgm:cxn modelId="{1299A18D-BA48-432A-95ED-D8DC0795B810}" type="presParOf" srcId="{FE53C753-5B7C-411F-937B-F8D589E85108}" destId="{EDC4EFC1-790A-49A8-93A7-D3987B47A2FA}" srcOrd="0" destOrd="0" presId="urn:microsoft.com/office/officeart/2005/8/layout/orgChart1"/>
    <dgm:cxn modelId="{8919C184-D6C9-4B91-95FA-371D6FB9C190}" type="presParOf" srcId="{FE53C753-5B7C-411F-937B-F8D589E85108}" destId="{8CDD29FE-BE7F-466D-8FB3-6C8A650070D1}" srcOrd="1" destOrd="0" presId="urn:microsoft.com/office/officeart/2005/8/layout/orgChart1"/>
    <dgm:cxn modelId="{85A0558A-EF04-4DCC-B917-46CE23A82538}" type="presParOf" srcId="{942F2358-26AB-4D12-907C-17F6F17304BA}" destId="{C0D1C655-3C21-4D74-907A-7584E607BD1D}" srcOrd="1" destOrd="0" presId="urn:microsoft.com/office/officeart/2005/8/layout/orgChart1"/>
    <dgm:cxn modelId="{74D1F583-3704-4F6F-8F78-AB450741DEC7}" type="presParOf" srcId="{C0D1C655-3C21-4D74-907A-7584E607BD1D}" destId="{610E892A-66B6-41E9-B760-28EC07E9DB6C}" srcOrd="0" destOrd="0" presId="urn:microsoft.com/office/officeart/2005/8/layout/orgChart1"/>
    <dgm:cxn modelId="{80188B62-9183-4666-8328-14417A9CB356}" type="presParOf" srcId="{C0D1C655-3C21-4D74-907A-7584E607BD1D}" destId="{D3BE6A67-B91F-47A9-8290-95ADDB1773A7}" srcOrd="1" destOrd="0" presId="urn:microsoft.com/office/officeart/2005/8/layout/orgChart1"/>
    <dgm:cxn modelId="{96B79959-D997-4B5E-BE41-C0DB5B8EB123}" type="presParOf" srcId="{D3BE6A67-B91F-47A9-8290-95ADDB1773A7}" destId="{24743100-2195-4FBB-83F7-BA65B1B8DA48}" srcOrd="0" destOrd="0" presId="urn:microsoft.com/office/officeart/2005/8/layout/orgChart1"/>
    <dgm:cxn modelId="{22F968C3-5A25-421A-A88E-028EADB977EB}" type="presParOf" srcId="{24743100-2195-4FBB-83F7-BA65B1B8DA48}" destId="{34850F49-A7DF-4141-AE44-06B68FCE9D89}" srcOrd="0" destOrd="0" presId="urn:microsoft.com/office/officeart/2005/8/layout/orgChart1"/>
    <dgm:cxn modelId="{A6B1D265-DC4C-4AC6-827B-8FD791A63EF3}" type="presParOf" srcId="{24743100-2195-4FBB-83F7-BA65B1B8DA48}" destId="{BEF6C4A0-F343-431D-B359-DD8D7AB7BE11}" srcOrd="1" destOrd="0" presId="urn:microsoft.com/office/officeart/2005/8/layout/orgChart1"/>
    <dgm:cxn modelId="{016198A9-1121-4AAD-9C81-2621F8554213}" type="presParOf" srcId="{D3BE6A67-B91F-47A9-8290-95ADDB1773A7}" destId="{DE579375-E46E-484A-83D7-5651CB85D93C}" srcOrd="1" destOrd="0" presId="urn:microsoft.com/office/officeart/2005/8/layout/orgChart1"/>
    <dgm:cxn modelId="{A8474136-B5A9-4358-9CBF-B852EA22FFEA}" type="presParOf" srcId="{D3BE6A67-B91F-47A9-8290-95ADDB1773A7}" destId="{32815B51-6EFC-4BF1-8D14-D2E363D0E3E2}" srcOrd="2" destOrd="0" presId="urn:microsoft.com/office/officeart/2005/8/layout/orgChart1"/>
    <dgm:cxn modelId="{90886D2D-6D5B-4EEA-B3DB-2CEFD8EF82D0}" type="presParOf" srcId="{C0D1C655-3C21-4D74-907A-7584E607BD1D}" destId="{D791717F-DAF6-4119-B050-E2E6BA389295}" srcOrd="2" destOrd="0" presId="urn:microsoft.com/office/officeart/2005/8/layout/orgChart1"/>
    <dgm:cxn modelId="{20A155DC-D98E-4AED-9284-E31E63BB0499}" type="presParOf" srcId="{C0D1C655-3C21-4D74-907A-7584E607BD1D}" destId="{322E844B-6D92-4725-BEF2-C93AAEED16D9}" srcOrd="3" destOrd="0" presId="urn:microsoft.com/office/officeart/2005/8/layout/orgChart1"/>
    <dgm:cxn modelId="{5CF99DFF-779E-4D6C-A017-5E865B2E5D3B}" type="presParOf" srcId="{322E844B-6D92-4725-BEF2-C93AAEED16D9}" destId="{BF3EA61A-B920-40CC-8E64-D9BC9167D19B}" srcOrd="0" destOrd="0" presId="urn:microsoft.com/office/officeart/2005/8/layout/orgChart1"/>
    <dgm:cxn modelId="{D274A4F1-7A49-490D-80CC-021D6BB12A95}" type="presParOf" srcId="{BF3EA61A-B920-40CC-8E64-D9BC9167D19B}" destId="{8EC6A76E-3B68-4A11-ADE9-D5010FF1E7FC}" srcOrd="0" destOrd="0" presId="urn:microsoft.com/office/officeart/2005/8/layout/orgChart1"/>
    <dgm:cxn modelId="{7EB374B8-8345-48F0-AF85-8778F5A6A56C}" type="presParOf" srcId="{BF3EA61A-B920-40CC-8E64-D9BC9167D19B}" destId="{028EE3B9-3000-4B67-B623-60EEBCB6EC40}" srcOrd="1" destOrd="0" presId="urn:microsoft.com/office/officeart/2005/8/layout/orgChart1"/>
    <dgm:cxn modelId="{A9AE09B7-B1EA-4914-B0A3-89C2F90A8113}" type="presParOf" srcId="{322E844B-6D92-4725-BEF2-C93AAEED16D9}" destId="{EA656127-61A1-4AD7-90EF-D26D04AA3A7F}" srcOrd="1" destOrd="0" presId="urn:microsoft.com/office/officeart/2005/8/layout/orgChart1"/>
    <dgm:cxn modelId="{4126BBA5-76E2-4EB7-A22A-DA5609505F50}" type="presParOf" srcId="{322E844B-6D92-4725-BEF2-C93AAEED16D9}" destId="{3CD77E05-B024-4102-BB69-7CDDB52FFF5A}" srcOrd="2" destOrd="0" presId="urn:microsoft.com/office/officeart/2005/8/layout/orgChart1"/>
    <dgm:cxn modelId="{808D70E7-E692-4224-B05B-FE91AE778543}" type="presParOf" srcId="{C0D1C655-3C21-4D74-907A-7584E607BD1D}" destId="{1048EEE4-620D-4E53-995C-B2B588D8D82F}" srcOrd="4" destOrd="0" presId="urn:microsoft.com/office/officeart/2005/8/layout/orgChart1"/>
    <dgm:cxn modelId="{B8C2F449-8067-4D4C-9E2D-ABA6B377496B}" type="presParOf" srcId="{C0D1C655-3C21-4D74-907A-7584E607BD1D}" destId="{CD74A6B8-65D0-41A4-B442-F26FD8A49598}" srcOrd="5" destOrd="0" presId="urn:microsoft.com/office/officeart/2005/8/layout/orgChart1"/>
    <dgm:cxn modelId="{D5366D67-1B49-404E-847A-194522AC0CE8}" type="presParOf" srcId="{CD74A6B8-65D0-41A4-B442-F26FD8A49598}" destId="{746D0E8B-96EC-4377-A0B6-CD4155EB2A02}" srcOrd="0" destOrd="0" presId="urn:microsoft.com/office/officeart/2005/8/layout/orgChart1"/>
    <dgm:cxn modelId="{7DAB1649-37D7-495A-9AA7-AD34A8834C68}" type="presParOf" srcId="{746D0E8B-96EC-4377-A0B6-CD4155EB2A02}" destId="{2E0839DC-3392-4F4C-B45B-F4B0403891DC}" srcOrd="0" destOrd="0" presId="urn:microsoft.com/office/officeart/2005/8/layout/orgChart1"/>
    <dgm:cxn modelId="{731F4A35-D954-4BAB-8AC3-B364FA5B40BF}" type="presParOf" srcId="{746D0E8B-96EC-4377-A0B6-CD4155EB2A02}" destId="{D386F325-AD7C-4547-8A50-472BC4B7569B}" srcOrd="1" destOrd="0" presId="urn:microsoft.com/office/officeart/2005/8/layout/orgChart1"/>
    <dgm:cxn modelId="{D750A96B-03AD-4514-966F-67F63A57DE32}" type="presParOf" srcId="{CD74A6B8-65D0-41A4-B442-F26FD8A49598}" destId="{6190A6D2-7AAF-46ED-81A1-567E0A73D7DB}" srcOrd="1" destOrd="0" presId="urn:microsoft.com/office/officeart/2005/8/layout/orgChart1"/>
    <dgm:cxn modelId="{4779295D-EC48-4053-88C2-1EE864CEDA07}" type="presParOf" srcId="{CD74A6B8-65D0-41A4-B442-F26FD8A49598}" destId="{64C8FBAF-278A-4B21-B97D-26343CC48815}" srcOrd="2" destOrd="0" presId="urn:microsoft.com/office/officeart/2005/8/layout/orgChart1"/>
    <dgm:cxn modelId="{96BB3356-7716-4730-BA9A-6F2568ABCEE2}" type="presParOf" srcId="{942F2358-26AB-4D12-907C-17F6F17304BA}" destId="{8D101444-7E9E-4040-9DA8-3A1517004C2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3371C7-393E-491E-95CD-563149D63E9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0629D822-7CA1-42EA-9A39-71056C222504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Offspring of 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Earth and Sky</a:t>
          </a:r>
        </a:p>
      </dgm:t>
    </dgm:pt>
    <dgm:pt modelId="{EA704187-9391-482D-8019-32F8D6A23488}" type="parTrans" cxnId="{C43F2B13-57ED-4E17-A08E-3F0AF7529BC4}">
      <dgm:prSet/>
      <dgm:spPr/>
    </dgm:pt>
    <dgm:pt modelId="{FC744533-D30E-411A-903E-FEDDBF1BDC3F}" type="sibTrans" cxnId="{C43F2B13-57ED-4E17-A08E-3F0AF7529BC4}">
      <dgm:prSet/>
      <dgm:spPr/>
    </dgm:pt>
    <dgm:pt modelId="{98881558-086E-42F3-98BC-95522A8D8F38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rPr>
            <a:t>3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rPr>
            <a:t>Hecatoncheires</a:t>
          </a:r>
        </a:p>
      </dgm:t>
    </dgm:pt>
    <dgm:pt modelId="{A997A88E-E1E4-4DCE-855C-89913D2CE93E}" type="parTrans" cxnId="{683CA791-B722-4C47-A2A8-5F1AB9A3F48D}">
      <dgm:prSet/>
      <dgm:spPr/>
    </dgm:pt>
    <dgm:pt modelId="{6C8A2D4A-560D-4B3E-9BEF-EF075F70E319}" type="sibTrans" cxnId="{683CA791-B722-4C47-A2A8-5F1AB9A3F48D}">
      <dgm:prSet/>
      <dgm:spPr/>
    </dgm:pt>
    <dgm:pt modelId="{D2BF859E-CAF4-48DD-91F0-0236E195FBA0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rPr>
            <a:t>3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rPr>
            <a:t>Cyclopes</a:t>
          </a:r>
        </a:p>
      </dgm:t>
    </dgm:pt>
    <dgm:pt modelId="{740D8E40-17F0-476A-B337-6C6BF27D9846}" type="parTrans" cxnId="{D28BDAB6-904D-43ED-B5DA-AC5B9B013A84}">
      <dgm:prSet/>
      <dgm:spPr/>
    </dgm:pt>
    <dgm:pt modelId="{842975B4-5824-4562-AF81-F3B11AA07C34}" type="sibTrans" cxnId="{D28BDAB6-904D-43ED-B5DA-AC5B9B013A84}">
      <dgm:prSet/>
      <dgm:spPr/>
    </dgm:pt>
    <dgm:pt modelId="{E5F22DA1-89A4-4508-9EBC-F5942AAC2445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rPr>
            <a:t>12 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rPr>
            <a:t>Titans</a:t>
          </a:r>
        </a:p>
      </dgm:t>
    </dgm:pt>
    <dgm:pt modelId="{3ED4A53E-6F25-4AA0-8682-373126F767B9}" type="parTrans" cxnId="{5786EFD4-D644-481D-B74B-FA0E651CB2E0}">
      <dgm:prSet/>
      <dgm:spPr/>
    </dgm:pt>
    <dgm:pt modelId="{05E4EECE-0647-4F78-9ABC-285B947335E6}" type="sibTrans" cxnId="{5786EFD4-D644-481D-B74B-FA0E651CB2E0}">
      <dgm:prSet/>
      <dgm:spPr/>
    </dgm:pt>
    <dgm:pt modelId="{32DA85C2-4C82-470E-AF0D-9F3C0D197504}" type="pres">
      <dgm:prSet presAssocID="{A53371C7-393E-491E-95CD-563149D63E9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913F4F6-A6FD-4560-90B0-0FAD395AB225}" type="pres">
      <dgm:prSet presAssocID="{0629D822-7CA1-42EA-9A39-71056C222504}" presName="hierRoot1" presStyleCnt="0">
        <dgm:presLayoutVars>
          <dgm:hierBranch/>
        </dgm:presLayoutVars>
      </dgm:prSet>
      <dgm:spPr/>
    </dgm:pt>
    <dgm:pt modelId="{765E2841-A587-4C07-937B-FEF92DEF6947}" type="pres">
      <dgm:prSet presAssocID="{0629D822-7CA1-42EA-9A39-71056C222504}" presName="rootComposite1" presStyleCnt="0"/>
      <dgm:spPr/>
    </dgm:pt>
    <dgm:pt modelId="{DAD7E175-D8C5-4046-B401-006D896E59A1}" type="pres">
      <dgm:prSet presAssocID="{0629D822-7CA1-42EA-9A39-71056C22250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9AA99929-84B6-490A-AFFD-78198AE55C0E}" type="pres">
      <dgm:prSet presAssocID="{0629D822-7CA1-42EA-9A39-71056C222504}" presName="rootConnector1" presStyleLbl="node1" presStyleIdx="0" presStyleCnt="0"/>
      <dgm:spPr/>
      <dgm:t>
        <a:bodyPr/>
        <a:lstStyle/>
        <a:p>
          <a:endParaRPr lang="en-CA"/>
        </a:p>
      </dgm:t>
    </dgm:pt>
    <dgm:pt modelId="{9974866E-1F49-426A-BD9D-8C109D7BC483}" type="pres">
      <dgm:prSet presAssocID="{0629D822-7CA1-42EA-9A39-71056C222504}" presName="hierChild2" presStyleCnt="0"/>
      <dgm:spPr/>
    </dgm:pt>
    <dgm:pt modelId="{37D42A2A-28AF-4569-BE70-A034423BF400}" type="pres">
      <dgm:prSet presAssocID="{A997A88E-E1E4-4DCE-855C-89913D2CE93E}" presName="Name35" presStyleLbl="parChTrans1D2" presStyleIdx="0" presStyleCnt="3"/>
      <dgm:spPr/>
    </dgm:pt>
    <dgm:pt modelId="{7B116D08-10B2-4886-83C0-29D6119B0A64}" type="pres">
      <dgm:prSet presAssocID="{98881558-086E-42F3-98BC-95522A8D8F38}" presName="hierRoot2" presStyleCnt="0">
        <dgm:presLayoutVars>
          <dgm:hierBranch/>
        </dgm:presLayoutVars>
      </dgm:prSet>
      <dgm:spPr/>
    </dgm:pt>
    <dgm:pt modelId="{EF59EFBE-14B4-4B55-81A2-75A3162C00D6}" type="pres">
      <dgm:prSet presAssocID="{98881558-086E-42F3-98BC-95522A8D8F38}" presName="rootComposite" presStyleCnt="0"/>
      <dgm:spPr/>
    </dgm:pt>
    <dgm:pt modelId="{919DB9B4-A4BF-42C6-BE0F-AEE4CD25F52B}" type="pres">
      <dgm:prSet presAssocID="{98881558-086E-42F3-98BC-95522A8D8F38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4D65B344-6624-47B3-9A74-0F3A306B9589}" type="pres">
      <dgm:prSet presAssocID="{98881558-086E-42F3-98BC-95522A8D8F38}" presName="rootConnector" presStyleLbl="node2" presStyleIdx="0" presStyleCnt="3"/>
      <dgm:spPr/>
      <dgm:t>
        <a:bodyPr/>
        <a:lstStyle/>
        <a:p>
          <a:endParaRPr lang="en-CA"/>
        </a:p>
      </dgm:t>
    </dgm:pt>
    <dgm:pt modelId="{F3BE479E-0463-403D-9ABE-820AD15980DE}" type="pres">
      <dgm:prSet presAssocID="{98881558-086E-42F3-98BC-95522A8D8F38}" presName="hierChild4" presStyleCnt="0"/>
      <dgm:spPr/>
    </dgm:pt>
    <dgm:pt modelId="{B7A8850A-585E-4782-AFC9-7A8BF241E6BE}" type="pres">
      <dgm:prSet presAssocID="{98881558-086E-42F3-98BC-95522A8D8F38}" presName="hierChild5" presStyleCnt="0"/>
      <dgm:spPr/>
    </dgm:pt>
    <dgm:pt modelId="{16D90CBE-F076-4151-92FC-A3227658DE4E}" type="pres">
      <dgm:prSet presAssocID="{740D8E40-17F0-476A-B337-6C6BF27D9846}" presName="Name35" presStyleLbl="parChTrans1D2" presStyleIdx="1" presStyleCnt="3"/>
      <dgm:spPr/>
    </dgm:pt>
    <dgm:pt modelId="{4B6BA35A-158E-476B-8EAE-10E9F7C80634}" type="pres">
      <dgm:prSet presAssocID="{D2BF859E-CAF4-48DD-91F0-0236E195FBA0}" presName="hierRoot2" presStyleCnt="0">
        <dgm:presLayoutVars>
          <dgm:hierBranch/>
        </dgm:presLayoutVars>
      </dgm:prSet>
      <dgm:spPr/>
    </dgm:pt>
    <dgm:pt modelId="{53599BDF-3F46-4FF6-86D8-9CB3F133010D}" type="pres">
      <dgm:prSet presAssocID="{D2BF859E-CAF4-48DD-91F0-0236E195FBA0}" presName="rootComposite" presStyleCnt="0"/>
      <dgm:spPr/>
    </dgm:pt>
    <dgm:pt modelId="{9B91A5BA-91D3-409A-B715-0350C70BC69A}" type="pres">
      <dgm:prSet presAssocID="{D2BF859E-CAF4-48DD-91F0-0236E195FBA0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454E85CB-293C-4C31-B50B-140D029C0CB8}" type="pres">
      <dgm:prSet presAssocID="{D2BF859E-CAF4-48DD-91F0-0236E195FBA0}" presName="rootConnector" presStyleLbl="node2" presStyleIdx="1" presStyleCnt="3"/>
      <dgm:spPr/>
      <dgm:t>
        <a:bodyPr/>
        <a:lstStyle/>
        <a:p>
          <a:endParaRPr lang="en-CA"/>
        </a:p>
      </dgm:t>
    </dgm:pt>
    <dgm:pt modelId="{C81BC656-D024-45C4-9A69-FC4D3062949B}" type="pres">
      <dgm:prSet presAssocID="{D2BF859E-CAF4-48DD-91F0-0236E195FBA0}" presName="hierChild4" presStyleCnt="0"/>
      <dgm:spPr/>
    </dgm:pt>
    <dgm:pt modelId="{9D360AF8-A89D-48AE-B024-96F8DAD96667}" type="pres">
      <dgm:prSet presAssocID="{D2BF859E-CAF4-48DD-91F0-0236E195FBA0}" presName="hierChild5" presStyleCnt="0"/>
      <dgm:spPr/>
    </dgm:pt>
    <dgm:pt modelId="{AB0C727E-CE3A-4383-BBFD-5DBC1D7720AA}" type="pres">
      <dgm:prSet presAssocID="{3ED4A53E-6F25-4AA0-8682-373126F767B9}" presName="Name35" presStyleLbl="parChTrans1D2" presStyleIdx="2" presStyleCnt="3"/>
      <dgm:spPr/>
    </dgm:pt>
    <dgm:pt modelId="{496BB368-3DFD-45C1-9F77-CDFDF7686A80}" type="pres">
      <dgm:prSet presAssocID="{E5F22DA1-89A4-4508-9EBC-F5942AAC2445}" presName="hierRoot2" presStyleCnt="0">
        <dgm:presLayoutVars>
          <dgm:hierBranch/>
        </dgm:presLayoutVars>
      </dgm:prSet>
      <dgm:spPr/>
    </dgm:pt>
    <dgm:pt modelId="{A1A4497B-F5C7-4BE9-A168-F7B66241EA0E}" type="pres">
      <dgm:prSet presAssocID="{E5F22DA1-89A4-4508-9EBC-F5942AAC2445}" presName="rootComposite" presStyleCnt="0"/>
      <dgm:spPr/>
    </dgm:pt>
    <dgm:pt modelId="{55318BC8-91CC-433D-BB0D-F9D56A4045B1}" type="pres">
      <dgm:prSet presAssocID="{E5F22DA1-89A4-4508-9EBC-F5942AAC2445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967D6208-99D6-4508-9F69-F9EE19DF71DC}" type="pres">
      <dgm:prSet presAssocID="{E5F22DA1-89A4-4508-9EBC-F5942AAC2445}" presName="rootConnector" presStyleLbl="node2" presStyleIdx="2" presStyleCnt="3"/>
      <dgm:spPr/>
      <dgm:t>
        <a:bodyPr/>
        <a:lstStyle/>
        <a:p>
          <a:endParaRPr lang="en-CA"/>
        </a:p>
      </dgm:t>
    </dgm:pt>
    <dgm:pt modelId="{1567D36E-D2EF-4C16-8C91-076CAC9DA792}" type="pres">
      <dgm:prSet presAssocID="{E5F22DA1-89A4-4508-9EBC-F5942AAC2445}" presName="hierChild4" presStyleCnt="0"/>
      <dgm:spPr/>
    </dgm:pt>
    <dgm:pt modelId="{1159C391-A539-462A-8C71-0D3EFCD4C08C}" type="pres">
      <dgm:prSet presAssocID="{E5F22DA1-89A4-4508-9EBC-F5942AAC2445}" presName="hierChild5" presStyleCnt="0"/>
      <dgm:spPr/>
    </dgm:pt>
    <dgm:pt modelId="{0E2C11C9-6D1D-4542-B434-CA985D0BBE8A}" type="pres">
      <dgm:prSet presAssocID="{0629D822-7CA1-42EA-9A39-71056C222504}" presName="hierChild3" presStyleCnt="0"/>
      <dgm:spPr/>
    </dgm:pt>
  </dgm:ptLst>
  <dgm:cxnLst>
    <dgm:cxn modelId="{D28BDAB6-904D-43ED-B5DA-AC5B9B013A84}" srcId="{0629D822-7CA1-42EA-9A39-71056C222504}" destId="{D2BF859E-CAF4-48DD-91F0-0236E195FBA0}" srcOrd="1" destOrd="0" parTransId="{740D8E40-17F0-476A-B337-6C6BF27D9846}" sibTransId="{842975B4-5824-4562-AF81-F3B11AA07C34}"/>
    <dgm:cxn modelId="{74193ADC-195F-4DF3-937E-0B1EFD8CE613}" type="presOf" srcId="{D2BF859E-CAF4-48DD-91F0-0236E195FBA0}" destId="{9B91A5BA-91D3-409A-B715-0350C70BC69A}" srcOrd="0" destOrd="0" presId="urn:microsoft.com/office/officeart/2005/8/layout/orgChart1"/>
    <dgm:cxn modelId="{C43F2B13-57ED-4E17-A08E-3F0AF7529BC4}" srcId="{A53371C7-393E-491E-95CD-563149D63E92}" destId="{0629D822-7CA1-42EA-9A39-71056C222504}" srcOrd="0" destOrd="0" parTransId="{EA704187-9391-482D-8019-32F8D6A23488}" sibTransId="{FC744533-D30E-411A-903E-FEDDBF1BDC3F}"/>
    <dgm:cxn modelId="{BA88E19A-6617-48A8-A825-F395A85390FE}" type="presOf" srcId="{98881558-086E-42F3-98BC-95522A8D8F38}" destId="{919DB9B4-A4BF-42C6-BE0F-AEE4CD25F52B}" srcOrd="0" destOrd="0" presId="urn:microsoft.com/office/officeart/2005/8/layout/orgChart1"/>
    <dgm:cxn modelId="{D736FAD2-80E0-4605-AC18-F33032967DEF}" type="presOf" srcId="{98881558-086E-42F3-98BC-95522A8D8F38}" destId="{4D65B344-6624-47B3-9A74-0F3A306B9589}" srcOrd="1" destOrd="0" presId="urn:microsoft.com/office/officeart/2005/8/layout/orgChart1"/>
    <dgm:cxn modelId="{5786EFD4-D644-481D-B74B-FA0E651CB2E0}" srcId="{0629D822-7CA1-42EA-9A39-71056C222504}" destId="{E5F22DA1-89A4-4508-9EBC-F5942AAC2445}" srcOrd="2" destOrd="0" parTransId="{3ED4A53E-6F25-4AA0-8682-373126F767B9}" sibTransId="{05E4EECE-0647-4F78-9ABC-285B947335E6}"/>
    <dgm:cxn modelId="{12559FCD-7901-4743-991C-064C7CD244B4}" type="presOf" srcId="{3ED4A53E-6F25-4AA0-8682-373126F767B9}" destId="{AB0C727E-CE3A-4383-BBFD-5DBC1D7720AA}" srcOrd="0" destOrd="0" presId="urn:microsoft.com/office/officeart/2005/8/layout/orgChart1"/>
    <dgm:cxn modelId="{6935C295-1149-42CC-A326-B555A6F3F855}" type="presOf" srcId="{A53371C7-393E-491E-95CD-563149D63E92}" destId="{32DA85C2-4C82-470E-AF0D-9F3C0D197504}" srcOrd="0" destOrd="0" presId="urn:microsoft.com/office/officeart/2005/8/layout/orgChart1"/>
    <dgm:cxn modelId="{85B33FA0-80EC-430E-955F-5CA0C8B0DD49}" type="presOf" srcId="{A997A88E-E1E4-4DCE-855C-89913D2CE93E}" destId="{37D42A2A-28AF-4569-BE70-A034423BF400}" srcOrd="0" destOrd="0" presId="urn:microsoft.com/office/officeart/2005/8/layout/orgChart1"/>
    <dgm:cxn modelId="{C951797A-1374-49AA-A2AF-2157128112A5}" type="presOf" srcId="{740D8E40-17F0-476A-B337-6C6BF27D9846}" destId="{16D90CBE-F076-4151-92FC-A3227658DE4E}" srcOrd="0" destOrd="0" presId="urn:microsoft.com/office/officeart/2005/8/layout/orgChart1"/>
    <dgm:cxn modelId="{7A1BDC72-6C03-44FF-97E1-79F00B25BD53}" type="presOf" srcId="{0629D822-7CA1-42EA-9A39-71056C222504}" destId="{DAD7E175-D8C5-4046-B401-006D896E59A1}" srcOrd="0" destOrd="0" presId="urn:microsoft.com/office/officeart/2005/8/layout/orgChart1"/>
    <dgm:cxn modelId="{683CA791-B722-4C47-A2A8-5F1AB9A3F48D}" srcId="{0629D822-7CA1-42EA-9A39-71056C222504}" destId="{98881558-086E-42F3-98BC-95522A8D8F38}" srcOrd="0" destOrd="0" parTransId="{A997A88E-E1E4-4DCE-855C-89913D2CE93E}" sibTransId="{6C8A2D4A-560D-4B3E-9BEF-EF075F70E319}"/>
    <dgm:cxn modelId="{96DB5C55-FD26-4083-BABB-15DB78F90AD1}" type="presOf" srcId="{E5F22DA1-89A4-4508-9EBC-F5942AAC2445}" destId="{967D6208-99D6-4508-9F69-F9EE19DF71DC}" srcOrd="1" destOrd="0" presId="urn:microsoft.com/office/officeart/2005/8/layout/orgChart1"/>
    <dgm:cxn modelId="{19BD636F-C455-4A26-B859-550661A6ADA5}" type="presOf" srcId="{E5F22DA1-89A4-4508-9EBC-F5942AAC2445}" destId="{55318BC8-91CC-433D-BB0D-F9D56A4045B1}" srcOrd="0" destOrd="0" presId="urn:microsoft.com/office/officeart/2005/8/layout/orgChart1"/>
    <dgm:cxn modelId="{FA8A3110-4925-4A4A-9AA4-973A4F3946BE}" type="presOf" srcId="{0629D822-7CA1-42EA-9A39-71056C222504}" destId="{9AA99929-84B6-490A-AFFD-78198AE55C0E}" srcOrd="1" destOrd="0" presId="urn:microsoft.com/office/officeart/2005/8/layout/orgChart1"/>
    <dgm:cxn modelId="{517F8921-ED3A-4301-84C8-7AED3D8D6417}" type="presOf" srcId="{D2BF859E-CAF4-48DD-91F0-0236E195FBA0}" destId="{454E85CB-293C-4C31-B50B-140D029C0CB8}" srcOrd="1" destOrd="0" presId="urn:microsoft.com/office/officeart/2005/8/layout/orgChart1"/>
    <dgm:cxn modelId="{FF9C0E09-FD9F-4136-99A6-77F6503DC384}" type="presParOf" srcId="{32DA85C2-4C82-470E-AF0D-9F3C0D197504}" destId="{8913F4F6-A6FD-4560-90B0-0FAD395AB225}" srcOrd="0" destOrd="0" presId="urn:microsoft.com/office/officeart/2005/8/layout/orgChart1"/>
    <dgm:cxn modelId="{125352A0-55A2-4697-9747-CF2F11346BD8}" type="presParOf" srcId="{8913F4F6-A6FD-4560-90B0-0FAD395AB225}" destId="{765E2841-A587-4C07-937B-FEF92DEF6947}" srcOrd="0" destOrd="0" presId="urn:microsoft.com/office/officeart/2005/8/layout/orgChart1"/>
    <dgm:cxn modelId="{7F900B2B-4142-4CBD-9404-B5A70E6FA7D0}" type="presParOf" srcId="{765E2841-A587-4C07-937B-FEF92DEF6947}" destId="{DAD7E175-D8C5-4046-B401-006D896E59A1}" srcOrd="0" destOrd="0" presId="urn:microsoft.com/office/officeart/2005/8/layout/orgChart1"/>
    <dgm:cxn modelId="{D1A722EB-9227-4BBA-B5BC-8AFD1113BACC}" type="presParOf" srcId="{765E2841-A587-4C07-937B-FEF92DEF6947}" destId="{9AA99929-84B6-490A-AFFD-78198AE55C0E}" srcOrd="1" destOrd="0" presId="urn:microsoft.com/office/officeart/2005/8/layout/orgChart1"/>
    <dgm:cxn modelId="{88057B4A-35D8-485D-A1A4-BD612E34BCC2}" type="presParOf" srcId="{8913F4F6-A6FD-4560-90B0-0FAD395AB225}" destId="{9974866E-1F49-426A-BD9D-8C109D7BC483}" srcOrd="1" destOrd="0" presId="urn:microsoft.com/office/officeart/2005/8/layout/orgChart1"/>
    <dgm:cxn modelId="{B7A6BEC9-7999-4D9F-94D3-F38DE3E8D370}" type="presParOf" srcId="{9974866E-1F49-426A-BD9D-8C109D7BC483}" destId="{37D42A2A-28AF-4569-BE70-A034423BF400}" srcOrd="0" destOrd="0" presId="urn:microsoft.com/office/officeart/2005/8/layout/orgChart1"/>
    <dgm:cxn modelId="{C33E9521-C3D8-4ADE-92A5-B66D247697D6}" type="presParOf" srcId="{9974866E-1F49-426A-BD9D-8C109D7BC483}" destId="{7B116D08-10B2-4886-83C0-29D6119B0A64}" srcOrd="1" destOrd="0" presId="urn:microsoft.com/office/officeart/2005/8/layout/orgChart1"/>
    <dgm:cxn modelId="{E4E1A190-163A-41D9-87E1-DFCDC097AB70}" type="presParOf" srcId="{7B116D08-10B2-4886-83C0-29D6119B0A64}" destId="{EF59EFBE-14B4-4B55-81A2-75A3162C00D6}" srcOrd="0" destOrd="0" presId="urn:microsoft.com/office/officeart/2005/8/layout/orgChart1"/>
    <dgm:cxn modelId="{67460088-EB7A-4074-B5A4-4236B882AA46}" type="presParOf" srcId="{EF59EFBE-14B4-4B55-81A2-75A3162C00D6}" destId="{919DB9B4-A4BF-42C6-BE0F-AEE4CD25F52B}" srcOrd="0" destOrd="0" presId="urn:microsoft.com/office/officeart/2005/8/layout/orgChart1"/>
    <dgm:cxn modelId="{7CA7D309-FCF6-4CC5-9534-F85E25051AFA}" type="presParOf" srcId="{EF59EFBE-14B4-4B55-81A2-75A3162C00D6}" destId="{4D65B344-6624-47B3-9A74-0F3A306B9589}" srcOrd="1" destOrd="0" presId="urn:microsoft.com/office/officeart/2005/8/layout/orgChart1"/>
    <dgm:cxn modelId="{D25751A4-8601-464E-8707-C988E16FEFA5}" type="presParOf" srcId="{7B116D08-10B2-4886-83C0-29D6119B0A64}" destId="{F3BE479E-0463-403D-9ABE-820AD15980DE}" srcOrd="1" destOrd="0" presId="urn:microsoft.com/office/officeart/2005/8/layout/orgChart1"/>
    <dgm:cxn modelId="{A5752F99-8740-43CB-9248-AAB8D98994F2}" type="presParOf" srcId="{7B116D08-10B2-4886-83C0-29D6119B0A64}" destId="{B7A8850A-585E-4782-AFC9-7A8BF241E6BE}" srcOrd="2" destOrd="0" presId="urn:microsoft.com/office/officeart/2005/8/layout/orgChart1"/>
    <dgm:cxn modelId="{767AF108-E29F-41BF-AF0F-C31CD13FDACF}" type="presParOf" srcId="{9974866E-1F49-426A-BD9D-8C109D7BC483}" destId="{16D90CBE-F076-4151-92FC-A3227658DE4E}" srcOrd="2" destOrd="0" presId="urn:microsoft.com/office/officeart/2005/8/layout/orgChart1"/>
    <dgm:cxn modelId="{F0D8E411-FA12-4E8B-BDAB-D5415E84112F}" type="presParOf" srcId="{9974866E-1F49-426A-BD9D-8C109D7BC483}" destId="{4B6BA35A-158E-476B-8EAE-10E9F7C80634}" srcOrd="3" destOrd="0" presId="urn:microsoft.com/office/officeart/2005/8/layout/orgChart1"/>
    <dgm:cxn modelId="{7529ADAC-3239-43E4-B993-5C5D8752F026}" type="presParOf" srcId="{4B6BA35A-158E-476B-8EAE-10E9F7C80634}" destId="{53599BDF-3F46-4FF6-86D8-9CB3F133010D}" srcOrd="0" destOrd="0" presId="urn:microsoft.com/office/officeart/2005/8/layout/orgChart1"/>
    <dgm:cxn modelId="{EBA99503-5A37-458F-833F-5827049FAAEE}" type="presParOf" srcId="{53599BDF-3F46-4FF6-86D8-9CB3F133010D}" destId="{9B91A5BA-91D3-409A-B715-0350C70BC69A}" srcOrd="0" destOrd="0" presId="urn:microsoft.com/office/officeart/2005/8/layout/orgChart1"/>
    <dgm:cxn modelId="{116F1E1E-C63B-47C0-B2BA-BBAAEA9FA4D8}" type="presParOf" srcId="{53599BDF-3F46-4FF6-86D8-9CB3F133010D}" destId="{454E85CB-293C-4C31-B50B-140D029C0CB8}" srcOrd="1" destOrd="0" presId="urn:microsoft.com/office/officeart/2005/8/layout/orgChart1"/>
    <dgm:cxn modelId="{05D3871B-4099-4114-94BD-6BBB2847A3C8}" type="presParOf" srcId="{4B6BA35A-158E-476B-8EAE-10E9F7C80634}" destId="{C81BC656-D024-45C4-9A69-FC4D3062949B}" srcOrd="1" destOrd="0" presId="urn:microsoft.com/office/officeart/2005/8/layout/orgChart1"/>
    <dgm:cxn modelId="{2DC42EA3-A575-458E-9B61-C767B2B4B66A}" type="presParOf" srcId="{4B6BA35A-158E-476B-8EAE-10E9F7C80634}" destId="{9D360AF8-A89D-48AE-B024-96F8DAD96667}" srcOrd="2" destOrd="0" presId="urn:microsoft.com/office/officeart/2005/8/layout/orgChart1"/>
    <dgm:cxn modelId="{74C9E800-03F0-419C-9D50-6BC920376B02}" type="presParOf" srcId="{9974866E-1F49-426A-BD9D-8C109D7BC483}" destId="{AB0C727E-CE3A-4383-BBFD-5DBC1D7720AA}" srcOrd="4" destOrd="0" presId="urn:microsoft.com/office/officeart/2005/8/layout/orgChart1"/>
    <dgm:cxn modelId="{A113DED6-2CAC-4B3B-84B3-80D865B6AE26}" type="presParOf" srcId="{9974866E-1F49-426A-BD9D-8C109D7BC483}" destId="{496BB368-3DFD-45C1-9F77-CDFDF7686A80}" srcOrd="5" destOrd="0" presId="urn:microsoft.com/office/officeart/2005/8/layout/orgChart1"/>
    <dgm:cxn modelId="{DBFDFE57-EC91-454A-ABAA-2EA71A01AAA8}" type="presParOf" srcId="{496BB368-3DFD-45C1-9F77-CDFDF7686A80}" destId="{A1A4497B-F5C7-4BE9-A168-F7B66241EA0E}" srcOrd="0" destOrd="0" presId="urn:microsoft.com/office/officeart/2005/8/layout/orgChart1"/>
    <dgm:cxn modelId="{A146C36B-21CC-4952-802B-077F550B9635}" type="presParOf" srcId="{A1A4497B-F5C7-4BE9-A168-F7B66241EA0E}" destId="{55318BC8-91CC-433D-BB0D-F9D56A4045B1}" srcOrd="0" destOrd="0" presId="urn:microsoft.com/office/officeart/2005/8/layout/orgChart1"/>
    <dgm:cxn modelId="{AC540121-B32C-4B88-A8B1-F3B7A4F99EF5}" type="presParOf" srcId="{A1A4497B-F5C7-4BE9-A168-F7B66241EA0E}" destId="{967D6208-99D6-4508-9F69-F9EE19DF71DC}" srcOrd="1" destOrd="0" presId="urn:microsoft.com/office/officeart/2005/8/layout/orgChart1"/>
    <dgm:cxn modelId="{8D37C1E0-850D-4865-8CBE-82FE187B951A}" type="presParOf" srcId="{496BB368-3DFD-45C1-9F77-CDFDF7686A80}" destId="{1567D36E-D2EF-4C16-8C91-076CAC9DA792}" srcOrd="1" destOrd="0" presId="urn:microsoft.com/office/officeart/2005/8/layout/orgChart1"/>
    <dgm:cxn modelId="{335FB9AE-8DAD-4FE2-8A3B-0A1F59EC066F}" type="presParOf" srcId="{496BB368-3DFD-45C1-9F77-CDFDF7686A80}" destId="{1159C391-A539-462A-8C71-0D3EFCD4C08C}" srcOrd="2" destOrd="0" presId="urn:microsoft.com/office/officeart/2005/8/layout/orgChart1"/>
    <dgm:cxn modelId="{0133E362-D31C-4281-85C0-BB7AA1133565}" type="presParOf" srcId="{8913F4F6-A6FD-4560-90B0-0FAD395AB225}" destId="{0E2C11C9-6D1D-4542-B434-CA985D0BBE8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A16059F-3C13-48C9-8067-F5BC2F8C0B6B}" type="doc">
      <dgm:prSet loTypeId="urn:microsoft.com/office/officeart/2005/8/layout/default#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AA7DF6F3-EBF1-4F82-B2FC-84745D635E35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CA" dirty="0" smtClean="0">
              <a:solidFill>
                <a:schemeClr val="tx1"/>
              </a:solidFill>
            </a:rPr>
            <a:t>Furies</a:t>
          </a:r>
          <a:endParaRPr lang="en-CA" dirty="0">
            <a:solidFill>
              <a:schemeClr val="tx1"/>
            </a:solidFill>
          </a:endParaRPr>
        </a:p>
      </dgm:t>
    </dgm:pt>
    <dgm:pt modelId="{C67C198A-B64B-4CF9-87E8-D5351607437A}" type="parTrans" cxnId="{B0CD3CDE-8942-4859-BE2C-72CBB4F4162A}">
      <dgm:prSet/>
      <dgm:spPr/>
      <dgm:t>
        <a:bodyPr/>
        <a:lstStyle/>
        <a:p>
          <a:endParaRPr lang="en-CA"/>
        </a:p>
      </dgm:t>
    </dgm:pt>
    <dgm:pt modelId="{B9754295-AD23-4983-92E6-A674A4CBD8F9}" type="sibTrans" cxnId="{B0CD3CDE-8942-4859-BE2C-72CBB4F4162A}">
      <dgm:prSet/>
      <dgm:spPr/>
      <dgm:t>
        <a:bodyPr/>
        <a:lstStyle/>
        <a:p>
          <a:endParaRPr lang="en-CA"/>
        </a:p>
      </dgm:t>
    </dgm:pt>
    <dgm:pt modelId="{E967B051-BEE1-4ABA-BE45-47EFAF38513D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CA" dirty="0" smtClean="0">
              <a:solidFill>
                <a:schemeClr val="tx1"/>
              </a:solidFill>
            </a:rPr>
            <a:t>Giants</a:t>
          </a:r>
          <a:endParaRPr lang="en-CA" dirty="0">
            <a:solidFill>
              <a:schemeClr val="tx1"/>
            </a:solidFill>
          </a:endParaRPr>
        </a:p>
      </dgm:t>
    </dgm:pt>
    <dgm:pt modelId="{173CDC96-65F2-40C4-9B2C-344AE56D4200}" type="parTrans" cxnId="{84183324-0373-4A73-9308-CB9BCB23E25B}">
      <dgm:prSet/>
      <dgm:spPr/>
      <dgm:t>
        <a:bodyPr/>
        <a:lstStyle/>
        <a:p>
          <a:endParaRPr lang="en-CA"/>
        </a:p>
      </dgm:t>
    </dgm:pt>
    <dgm:pt modelId="{5F5C3BE5-A470-4A3D-8DB8-3AD0C05D06C3}" type="sibTrans" cxnId="{84183324-0373-4A73-9308-CB9BCB23E25B}">
      <dgm:prSet/>
      <dgm:spPr/>
      <dgm:t>
        <a:bodyPr/>
        <a:lstStyle/>
        <a:p>
          <a:endParaRPr lang="en-CA"/>
        </a:p>
      </dgm:t>
    </dgm:pt>
    <dgm:pt modelId="{92295E84-34AA-42BE-900A-AD73BFFC0C21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CA" dirty="0" smtClean="0">
              <a:solidFill>
                <a:schemeClr val="tx1"/>
              </a:solidFill>
            </a:rPr>
            <a:t>Creation after Castration (from blood drops)</a:t>
          </a:r>
          <a:endParaRPr lang="en-CA" dirty="0">
            <a:solidFill>
              <a:schemeClr val="tx1"/>
            </a:solidFill>
          </a:endParaRPr>
        </a:p>
      </dgm:t>
    </dgm:pt>
    <dgm:pt modelId="{55052F9C-65A8-408D-8923-D3D256998320}" type="parTrans" cxnId="{482932F0-DF52-444E-B4B3-DD25272A899D}">
      <dgm:prSet/>
      <dgm:spPr/>
      <dgm:t>
        <a:bodyPr/>
        <a:lstStyle/>
        <a:p>
          <a:endParaRPr lang="en-CA"/>
        </a:p>
      </dgm:t>
    </dgm:pt>
    <dgm:pt modelId="{D4AB8753-FAC4-43B7-A21E-A6264464E2FC}" type="sibTrans" cxnId="{482932F0-DF52-444E-B4B3-DD25272A899D}">
      <dgm:prSet/>
      <dgm:spPr/>
      <dgm:t>
        <a:bodyPr/>
        <a:lstStyle/>
        <a:p>
          <a:endParaRPr lang="en-CA"/>
        </a:p>
      </dgm:t>
    </dgm:pt>
    <dgm:pt modelId="{85CE7FD7-2BD5-4853-9648-74331B7E26F9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CA" dirty="0" err="1" smtClean="0">
              <a:solidFill>
                <a:schemeClr val="tx1"/>
              </a:solidFill>
            </a:rPr>
            <a:t>Melian</a:t>
          </a:r>
          <a:r>
            <a:rPr lang="en-CA" dirty="0" smtClean="0">
              <a:solidFill>
                <a:schemeClr val="tx1"/>
              </a:solidFill>
            </a:rPr>
            <a:t> Nymphs</a:t>
          </a:r>
          <a:endParaRPr lang="en-CA" dirty="0">
            <a:solidFill>
              <a:schemeClr val="tx1"/>
            </a:solidFill>
          </a:endParaRPr>
        </a:p>
      </dgm:t>
    </dgm:pt>
    <dgm:pt modelId="{633537C1-403A-4934-94DA-92841DEA6555}" type="parTrans" cxnId="{F89B88EB-C464-4025-B341-B6EB6108DA4D}">
      <dgm:prSet/>
      <dgm:spPr/>
      <dgm:t>
        <a:bodyPr/>
        <a:lstStyle/>
        <a:p>
          <a:endParaRPr lang="en-CA"/>
        </a:p>
      </dgm:t>
    </dgm:pt>
    <dgm:pt modelId="{95C701AD-E77C-41F3-82FD-BCA2630092E4}" type="sibTrans" cxnId="{F89B88EB-C464-4025-B341-B6EB6108DA4D}">
      <dgm:prSet/>
      <dgm:spPr/>
      <dgm:t>
        <a:bodyPr/>
        <a:lstStyle/>
        <a:p>
          <a:endParaRPr lang="en-CA"/>
        </a:p>
      </dgm:t>
    </dgm:pt>
    <dgm:pt modelId="{C1C85EED-91E2-4F0C-8FCC-11C62051DF07}" type="pres">
      <dgm:prSet presAssocID="{4A16059F-3C13-48C9-8067-F5BC2F8C0B6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82B38587-4BF7-4D47-9546-A03F9F51CE65}" type="pres">
      <dgm:prSet presAssocID="{AA7DF6F3-EBF1-4F82-B2FC-84745D635E35}" presName="node" presStyleLbl="node1" presStyleIdx="0" presStyleCnt="4" custScaleX="27995" custScaleY="28235" custLinFactNeighborX="-6990" custLinFactNeighborY="43099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9DAF9D05-4DB7-4577-8676-A5841F663E74}" type="pres">
      <dgm:prSet presAssocID="{B9754295-AD23-4983-92E6-A674A4CBD8F9}" presName="sibTrans" presStyleCnt="0"/>
      <dgm:spPr/>
    </dgm:pt>
    <dgm:pt modelId="{992A39B5-50E8-4C71-B60D-4E2092CE7BC1}" type="pres">
      <dgm:prSet presAssocID="{E967B051-BEE1-4ABA-BE45-47EFAF38513D}" presName="node" presStyleLbl="node1" presStyleIdx="1" presStyleCnt="4" custScaleX="26597" custScaleY="33031" custLinFactNeighborX="-10610" custLinFactNeighborY="42769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4CCAF99C-5413-4F7A-B409-2C233B0FB98D}" type="pres">
      <dgm:prSet presAssocID="{5F5C3BE5-A470-4A3D-8DB8-3AD0C05D06C3}" presName="sibTrans" presStyleCnt="0"/>
      <dgm:spPr/>
    </dgm:pt>
    <dgm:pt modelId="{6E51A44A-1F88-4867-B676-30FF6D2C3721}" type="pres">
      <dgm:prSet presAssocID="{92295E84-34AA-42BE-900A-AD73BFFC0C21}" presName="node" presStyleLbl="node1" presStyleIdx="2" presStyleCnt="4" custScaleX="106552" custScaleY="27115" custLinFactNeighborX="12353" custLinFactNeighborY="-50580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A61EAA74-BC19-4CF4-8D81-68404CEE71B3}" type="pres">
      <dgm:prSet presAssocID="{D4AB8753-FAC4-43B7-A21E-A6264464E2FC}" presName="sibTrans" presStyleCnt="0"/>
      <dgm:spPr/>
    </dgm:pt>
    <dgm:pt modelId="{8C837309-71F0-4590-801F-0E8BBDE7D005}" type="pres">
      <dgm:prSet presAssocID="{85CE7FD7-2BD5-4853-9648-74331B7E26F9}" presName="node" presStyleLbl="node1" presStyleIdx="3" presStyleCnt="4" custScaleX="37819" custScaleY="30254" custLinFactNeighborX="48374" custLinFactNeighborY="-50710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84183324-0373-4A73-9308-CB9BCB23E25B}" srcId="{4A16059F-3C13-48C9-8067-F5BC2F8C0B6B}" destId="{E967B051-BEE1-4ABA-BE45-47EFAF38513D}" srcOrd="1" destOrd="0" parTransId="{173CDC96-65F2-40C4-9B2C-344AE56D4200}" sibTransId="{5F5C3BE5-A470-4A3D-8DB8-3AD0C05D06C3}"/>
    <dgm:cxn modelId="{6D48BB96-E974-4AFA-BE11-FB5AEFFA358F}" type="presOf" srcId="{85CE7FD7-2BD5-4853-9648-74331B7E26F9}" destId="{8C837309-71F0-4590-801F-0E8BBDE7D005}" srcOrd="0" destOrd="0" presId="urn:microsoft.com/office/officeart/2005/8/layout/default#3"/>
    <dgm:cxn modelId="{AFB5C8E9-A09E-4327-AA3E-8F4B38C59C99}" type="presOf" srcId="{92295E84-34AA-42BE-900A-AD73BFFC0C21}" destId="{6E51A44A-1F88-4867-B676-30FF6D2C3721}" srcOrd="0" destOrd="0" presId="urn:microsoft.com/office/officeart/2005/8/layout/default#3"/>
    <dgm:cxn modelId="{F89B88EB-C464-4025-B341-B6EB6108DA4D}" srcId="{4A16059F-3C13-48C9-8067-F5BC2F8C0B6B}" destId="{85CE7FD7-2BD5-4853-9648-74331B7E26F9}" srcOrd="3" destOrd="0" parTransId="{633537C1-403A-4934-94DA-92841DEA6555}" sibTransId="{95C701AD-E77C-41F3-82FD-BCA2630092E4}"/>
    <dgm:cxn modelId="{B0CD3CDE-8942-4859-BE2C-72CBB4F4162A}" srcId="{4A16059F-3C13-48C9-8067-F5BC2F8C0B6B}" destId="{AA7DF6F3-EBF1-4F82-B2FC-84745D635E35}" srcOrd="0" destOrd="0" parTransId="{C67C198A-B64B-4CF9-87E8-D5351607437A}" sibTransId="{B9754295-AD23-4983-92E6-A674A4CBD8F9}"/>
    <dgm:cxn modelId="{1154910A-44CF-4D7F-A23F-6AC850FD6A3E}" type="presOf" srcId="{4A16059F-3C13-48C9-8067-F5BC2F8C0B6B}" destId="{C1C85EED-91E2-4F0C-8FCC-11C62051DF07}" srcOrd="0" destOrd="0" presId="urn:microsoft.com/office/officeart/2005/8/layout/default#3"/>
    <dgm:cxn modelId="{5F359EDD-4C14-4070-8A9D-07091D6F3361}" type="presOf" srcId="{E967B051-BEE1-4ABA-BE45-47EFAF38513D}" destId="{992A39B5-50E8-4C71-B60D-4E2092CE7BC1}" srcOrd="0" destOrd="0" presId="urn:microsoft.com/office/officeart/2005/8/layout/default#3"/>
    <dgm:cxn modelId="{482932F0-DF52-444E-B4B3-DD25272A899D}" srcId="{4A16059F-3C13-48C9-8067-F5BC2F8C0B6B}" destId="{92295E84-34AA-42BE-900A-AD73BFFC0C21}" srcOrd="2" destOrd="0" parTransId="{55052F9C-65A8-408D-8923-D3D256998320}" sibTransId="{D4AB8753-FAC4-43B7-A21E-A6264464E2FC}"/>
    <dgm:cxn modelId="{BD746BCC-03C8-4766-A684-8EF55CBB028C}" type="presOf" srcId="{AA7DF6F3-EBF1-4F82-B2FC-84745D635E35}" destId="{82B38587-4BF7-4D47-9546-A03F9F51CE65}" srcOrd="0" destOrd="0" presId="urn:microsoft.com/office/officeart/2005/8/layout/default#3"/>
    <dgm:cxn modelId="{2DB73C21-EC80-4069-A912-A1559642DC7C}" type="presParOf" srcId="{C1C85EED-91E2-4F0C-8FCC-11C62051DF07}" destId="{82B38587-4BF7-4D47-9546-A03F9F51CE65}" srcOrd="0" destOrd="0" presId="urn:microsoft.com/office/officeart/2005/8/layout/default#3"/>
    <dgm:cxn modelId="{9730B855-BC88-465E-A8C5-501B3D7172CF}" type="presParOf" srcId="{C1C85EED-91E2-4F0C-8FCC-11C62051DF07}" destId="{9DAF9D05-4DB7-4577-8676-A5841F663E74}" srcOrd="1" destOrd="0" presId="urn:microsoft.com/office/officeart/2005/8/layout/default#3"/>
    <dgm:cxn modelId="{1A9D34F8-A0A6-4C71-894F-A08637D8DF3F}" type="presParOf" srcId="{C1C85EED-91E2-4F0C-8FCC-11C62051DF07}" destId="{992A39B5-50E8-4C71-B60D-4E2092CE7BC1}" srcOrd="2" destOrd="0" presId="urn:microsoft.com/office/officeart/2005/8/layout/default#3"/>
    <dgm:cxn modelId="{AAD03A8C-ACF4-4665-9E04-3D3B57DA817C}" type="presParOf" srcId="{C1C85EED-91E2-4F0C-8FCC-11C62051DF07}" destId="{4CCAF99C-5413-4F7A-B409-2C233B0FB98D}" srcOrd="3" destOrd="0" presId="urn:microsoft.com/office/officeart/2005/8/layout/default#3"/>
    <dgm:cxn modelId="{1416A810-D450-4809-8B8A-6373A669A12C}" type="presParOf" srcId="{C1C85EED-91E2-4F0C-8FCC-11C62051DF07}" destId="{6E51A44A-1F88-4867-B676-30FF6D2C3721}" srcOrd="4" destOrd="0" presId="urn:microsoft.com/office/officeart/2005/8/layout/default#3"/>
    <dgm:cxn modelId="{B73CF848-26B6-412D-B94D-5BD30DDA37A1}" type="presParOf" srcId="{C1C85EED-91E2-4F0C-8FCC-11C62051DF07}" destId="{A61EAA74-BC19-4CF4-8D81-68404CEE71B3}" srcOrd="5" destOrd="0" presId="urn:microsoft.com/office/officeart/2005/8/layout/default#3"/>
    <dgm:cxn modelId="{BAA8245D-7D6A-41FA-8525-A4C0E2258F2C}" type="presParOf" srcId="{C1C85EED-91E2-4F0C-8FCC-11C62051DF07}" destId="{8C837309-71F0-4590-801F-0E8BBDE7D005}" srcOrd="6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A16059F-3C13-48C9-8067-F5BC2F8C0B6B}" type="doc">
      <dgm:prSet loTypeId="urn:microsoft.com/office/officeart/2005/8/layout/default#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92295E84-34AA-42BE-900A-AD73BFFC0C21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CA" dirty="0" smtClean="0">
              <a:solidFill>
                <a:schemeClr val="tx1"/>
              </a:solidFill>
            </a:rPr>
            <a:t>Creation after Castration (from the genitals and the Sea)</a:t>
          </a:r>
          <a:endParaRPr lang="en-CA" dirty="0">
            <a:solidFill>
              <a:schemeClr val="tx1"/>
            </a:solidFill>
          </a:endParaRPr>
        </a:p>
      </dgm:t>
    </dgm:pt>
    <dgm:pt modelId="{55052F9C-65A8-408D-8923-D3D256998320}" type="parTrans" cxnId="{482932F0-DF52-444E-B4B3-DD25272A899D}">
      <dgm:prSet/>
      <dgm:spPr/>
      <dgm:t>
        <a:bodyPr/>
        <a:lstStyle/>
        <a:p>
          <a:endParaRPr lang="en-CA"/>
        </a:p>
      </dgm:t>
    </dgm:pt>
    <dgm:pt modelId="{D4AB8753-FAC4-43B7-A21E-A6264464E2FC}" type="sibTrans" cxnId="{482932F0-DF52-444E-B4B3-DD25272A899D}">
      <dgm:prSet/>
      <dgm:spPr/>
      <dgm:t>
        <a:bodyPr/>
        <a:lstStyle/>
        <a:p>
          <a:endParaRPr lang="en-CA"/>
        </a:p>
      </dgm:t>
    </dgm:pt>
    <dgm:pt modelId="{85CE7FD7-2BD5-4853-9648-74331B7E26F9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CA" dirty="0" smtClean="0">
              <a:solidFill>
                <a:schemeClr val="tx1"/>
              </a:solidFill>
            </a:rPr>
            <a:t>Aphrodite</a:t>
          </a:r>
          <a:endParaRPr lang="en-CA" dirty="0">
            <a:solidFill>
              <a:schemeClr val="tx1"/>
            </a:solidFill>
          </a:endParaRPr>
        </a:p>
      </dgm:t>
    </dgm:pt>
    <dgm:pt modelId="{633537C1-403A-4934-94DA-92841DEA6555}" type="parTrans" cxnId="{F89B88EB-C464-4025-B341-B6EB6108DA4D}">
      <dgm:prSet/>
      <dgm:spPr/>
      <dgm:t>
        <a:bodyPr/>
        <a:lstStyle/>
        <a:p>
          <a:endParaRPr lang="en-CA"/>
        </a:p>
      </dgm:t>
    </dgm:pt>
    <dgm:pt modelId="{95C701AD-E77C-41F3-82FD-BCA2630092E4}" type="sibTrans" cxnId="{F89B88EB-C464-4025-B341-B6EB6108DA4D}">
      <dgm:prSet/>
      <dgm:spPr/>
      <dgm:t>
        <a:bodyPr/>
        <a:lstStyle/>
        <a:p>
          <a:endParaRPr lang="en-CA"/>
        </a:p>
      </dgm:t>
    </dgm:pt>
    <dgm:pt modelId="{C1C85EED-91E2-4F0C-8FCC-11C62051DF07}" type="pres">
      <dgm:prSet presAssocID="{4A16059F-3C13-48C9-8067-F5BC2F8C0B6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6E51A44A-1F88-4867-B676-30FF6D2C3721}" type="pres">
      <dgm:prSet presAssocID="{92295E84-34AA-42BE-900A-AD73BFFC0C21}" presName="node" presStyleLbl="node1" presStyleIdx="0" presStyleCnt="2" custScaleX="106552" custScaleY="27115" custLinFactNeighborX="12353" custLinFactNeighborY="-50580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A61EAA74-BC19-4CF4-8D81-68404CEE71B3}" type="pres">
      <dgm:prSet presAssocID="{D4AB8753-FAC4-43B7-A21E-A6264464E2FC}" presName="sibTrans" presStyleCnt="0"/>
      <dgm:spPr/>
    </dgm:pt>
    <dgm:pt modelId="{8C837309-71F0-4590-801F-0E8BBDE7D005}" type="pres">
      <dgm:prSet presAssocID="{85CE7FD7-2BD5-4853-9648-74331B7E26F9}" presName="node" presStyleLbl="node1" presStyleIdx="1" presStyleCnt="2" custScaleX="37819" custScaleY="30254" custLinFactNeighborX="3882" custLinFactNeighborY="-2042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781CBECD-1603-4E5F-8424-E467648B6603}" type="presOf" srcId="{92295E84-34AA-42BE-900A-AD73BFFC0C21}" destId="{6E51A44A-1F88-4867-B676-30FF6D2C3721}" srcOrd="0" destOrd="0" presId="urn:microsoft.com/office/officeart/2005/8/layout/default#4"/>
    <dgm:cxn modelId="{F89B88EB-C464-4025-B341-B6EB6108DA4D}" srcId="{4A16059F-3C13-48C9-8067-F5BC2F8C0B6B}" destId="{85CE7FD7-2BD5-4853-9648-74331B7E26F9}" srcOrd="1" destOrd="0" parTransId="{633537C1-403A-4934-94DA-92841DEA6555}" sibTransId="{95C701AD-E77C-41F3-82FD-BCA2630092E4}"/>
    <dgm:cxn modelId="{6EB4013C-CFC8-46BB-81CC-D6C2E11687D3}" type="presOf" srcId="{85CE7FD7-2BD5-4853-9648-74331B7E26F9}" destId="{8C837309-71F0-4590-801F-0E8BBDE7D005}" srcOrd="0" destOrd="0" presId="urn:microsoft.com/office/officeart/2005/8/layout/default#4"/>
    <dgm:cxn modelId="{ABC45E97-3E75-4DE5-A69C-81EA5629F8C6}" type="presOf" srcId="{4A16059F-3C13-48C9-8067-F5BC2F8C0B6B}" destId="{C1C85EED-91E2-4F0C-8FCC-11C62051DF07}" srcOrd="0" destOrd="0" presId="urn:microsoft.com/office/officeart/2005/8/layout/default#4"/>
    <dgm:cxn modelId="{482932F0-DF52-444E-B4B3-DD25272A899D}" srcId="{4A16059F-3C13-48C9-8067-F5BC2F8C0B6B}" destId="{92295E84-34AA-42BE-900A-AD73BFFC0C21}" srcOrd="0" destOrd="0" parTransId="{55052F9C-65A8-408D-8923-D3D256998320}" sibTransId="{D4AB8753-FAC4-43B7-A21E-A6264464E2FC}"/>
    <dgm:cxn modelId="{64D5DE3D-B7BD-40FF-95E4-FF60A37869CB}" type="presParOf" srcId="{C1C85EED-91E2-4F0C-8FCC-11C62051DF07}" destId="{6E51A44A-1F88-4867-B676-30FF6D2C3721}" srcOrd="0" destOrd="0" presId="urn:microsoft.com/office/officeart/2005/8/layout/default#4"/>
    <dgm:cxn modelId="{CB7D6341-F00F-4D9E-97BC-C55FB10A53FA}" type="presParOf" srcId="{C1C85EED-91E2-4F0C-8FCC-11C62051DF07}" destId="{A61EAA74-BC19-4CF4-8D81-68404CEE71B3}" srcOrd="1" destOrd="0" presId="urn:microsoft.com/office/officeart/2005/8/layout/default#4"/>
    <dgm:cxn modelId="{8D4FEA05-A30E-480D-A665-D2AF67B2E4C6}" type="presParOf" srcId="{C1C85EED-91E2-4F0C-8FCC-11C62051DF07}" destId="{8C837309-71F0-4590-801F-0E8BBDE7D005}" srcOrd="2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2F79B9C-F06E-4062-B5C8-4B74190E5CB5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E173FEF7-79D5-4ABC-A953-C9D351FE505D}">
      <dgm:prSet phldrT="[Text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CA" dirty="0" smtClean="0">
              <a:solidFill>
                <a:schemeClr val="tx1"/>
              </a:solidFill>
            </a:rPr>
            <a:t>Ouranos and Gaia</a:t>
          </a:r>
          <a:endParaRPr lang="en-CA" dirty="0">
            <a:solidFill>
              <a:schemeClr val="tx1"/>
            </a:solidFill>
          </a:endParaRPr>
        </a:p>
      </dgm:t>
    </dgm:pt>
    <dgm:pt modelId="{161E2DFC-436B-4075-9789-119CA44AD39F}" type="parTrans" cxnId="{D865B8DC-5AE4-4DEF-BF68-761F710570CB}">
      <dgm:prSet/>
      <dgm:spPr/>
      <dgm:t>
        <a:bodyPr/>
        <a:lstStyle/>
        <a:p>
          <a:endParaRPr lang="en-CA"/>
        </a:p>
      </dgm:t>
    </dgm:pt>
    <dgm:pt modelId="{C726C07F-03D1-49F9-B392-5F6013DFF248}" type="sibTrans" cxnId="{D865B8DC-5AE4-4DEF-BF68-761F710570CB}">
      <dgm:prSet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endParaRPr lang="en-CA"/>
        </a:p>
      </dgm:t>
    </dgm:pt>
    <dgm:pt modelId="{88D39988-4246-46D5-A46A-90CB12A493C8}">
      <dgm:prSet phldrT="[Text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CA" dirty="0" err="1" smtClean="0">
              <a:solidFill>
                <a:schemeClr val="tx1"/>
              </a:solidFill>
            </a:rPr>
            <a:t>Kronos</a:t>
          </a:r>
          <a:r>
            <a:rPr lang="en-CA" dirty="0" smtClean="0">
              <a:solidFill>
                <a:schemeClr val="tx1"/>
              </a:solidFill>
            </a:rPr>
            <a:t> and Rhea</a:t>
          </a:r>
        </a:p>
      </dgm:t>
    </dgm:pt>
    <dgm:pt modelId="{40944394-479B-4DD3-A102-2DBDB5861ABF}" type="parTrans" cxnId="{81B3FF2F-3514-415A-8E62-494005C3C3B1}">
      <dgm:prSet/>
      <dgm:spPr/>
      <dgm:t>
        <a:bodyPr/>
        <a:lstStyle/>
        <a:p>
          <a:endParaRPr lang="en-CA"/>
        </a:p>
      </dgm:t>
    </dgm:pt>
    <dgm:pt modelId="{BE5334EA-AC7C-465F-B373-C1B48DCE9FD1}" type="sibTrans" cxnId="{81B3FF2F-3514-415A-8E62-494005C3C3B1}">
      <dgm:prSet/>
      <dgm:spPr>
        <a:solidFill>
          <a:schemeClr val="bg1"/>
        </a:solidFill>
      </dgm:spPr>
      <dgm:t>
        <a:bodyPr/>
        <a:lstStyle/>
        <a:p>
          <a:endParaRPr lang="en-CA"/>
        </a:p>
      </dgm:t>
    </dgm:pt>
    <dgm:pt modelId="{BE88466C-125F-4103-86F7-44D5C1132CED}">
      <dgm:prSet phldrT="[Text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CA" dirty="0" smtClean="0">
              <a:solidFill>
                <a:schemeClr val="tx1"/>
              </a:solidFill>
            </a:rPr>
            <a:t>Zeus and Hera</a:t>
          </a:r>
        </a:p>
      </dgm:t>
    </dgm:pt>
    <dgm:pt modelId="{30ABC086-9099-4DCC-9A36-D1E7411ACB4E}" type="parTrans" cxnId="{FC34C76F-2EFE-4742-B8C0-3E93BBF6E6B2}">
      <dgm:prSet/>
      <dgm:spPr/>
      <dgm:t>
        <a:bodyPr/>
        <a:lstStyle/>
        <a:p>
          <a:endParaRPr lang="en-CA"/>
        </a:p>
      </dgm:t>
    </dgm:pt>
    <dgm:pt modelId="{8C8E3BB3-EA80-4FF9-A22E-804C9FD6B998}" type="sibTrans" cxnId="{FC34C76F-2EFE-4742-B8C0-3E93BBF6E6B2}">
      <dgm:prSet/>
      <dgm:spPr/>
      <dgm:t>
        <a:bodyPr/>
        <a:lstStyle/>
        <a:p>
          <a:endParaRPr lang="en-CA"/>
        </a:p>
      </dgm:t>
    </dgm:pt>
    <dgm:pt modelId="{81005BBA-83DF-4B48-A745-D36FE7C9D700}" type="pres">
      <dgm:prSet presAssocID="{B2F79B9C-F06E-4062-B5C8-4B74190E5CB5}" presName="linearFlow" presStyleCnt="0">
        <dgm:presLayoutVars>
          <dgm:resizeHandles val="exact"/>
        </dgm:presLayoutVars>
      </dgm:prSet>
      <dgm:spPr/>
    </dgm:pt>
    <dgm:pt modelId="{E71CA376-8576-4E22-9E26-81BEC42B1968}" type="pres">
      <dgm:prSet presAssocID="{E173FEF7-79D5-4ABC-A953-C9D351FE505D}" presName="node" presStyleLbl="node1" presStyleIdx="0" presStyleCnt="3" custScaleX="36665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2E859D25-D15D-4517-B012-A6677E5C07B6}" type="pres">
      <dgm:prSet presAssocID="{C726C07F-03D1-49F9-B392-5F6013DFF248}" presName="sibTrans" presStyleLbl="sibTrans2D1" presStyleIdx="0" presStyleCnt="2"/>
      <dgm:spPr/>
      <dgm:t>
        <a:bodyPr/>
        <a:lstStyle/>
        <a:p>
          <a:endParaRPr lang="en-CA"/>
        </a:p>
      </dgm:t>
    </dgm:pt>
    <dgm:pt modelId="{CC84466A-3D67-4C07-A799-CD6FF3C6B961}" type="pres">
      <dgm:prSet presAssocID="{C726C07F-03D1-49F9-B392-5F6013DFF248}" presName="connectorText" presStyleLbl="sibTrans2D1" presStyleIdx="0" presStyleCnt="2"/>
      <dgm:spPr/>
      <dgm:t>
        <a:bodyPr/>
        <a:lstStyle/>
        <a:p>
          <a:endParaRPr lang="en-CA"/>
        </a:p>
      </dgm:t>
    </dgm:pt>
    <dgm:pt modelId="{16CE0705-AB46-47C2-AB65-452E9C247F31}" type="pres">
      <dgm:prSet presAssocID="{88D39988-4246-46D5-A46A-90CB12A493C8}" presName="node" presStyleLbl="node1" presStyleIdx="1" presStyleCnt="3" custScaleX="36665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35C8656E-B02A-412A-8064-4ED776C6CA88}" type="pres">
      <dgm:prSet presAssocID="{BE5334EA-AC7C-465F-B373-C1B48DCE9FD1}" presName="sibTrans" presStyleLbl="sibTrans2D1" presStyleIdx="1" presStyleCnt="2"/>
      <dgm:spPr/>
      <dgm:t>
        <a:bodyPr/>
        <a:lstStyle/>
        <a:p>
          <a:endParaRPr lang="en-CA"/>
        </a:p>
      </dgm:t>
    </dgm:pt>
    <dgm:pt modelId="{5A5479D3-25F5-4566-AF10-DA4A1AF1618A}" type="pres">
      <dgm:prSet presAssocID="{BE5334EA-AC7C-465F-B373-C1B48DCE9FD1}" presName="connectorText" presStyleLbl="sibTrans2D1" presStyleIdx="1" presStyleCnt="2"/>
      <dgm:spPr/>
      <dgm:t>
        <a:bodyPr/>
        <a:lstStyle/>
        <a:p>
          <a:endParaRPr lang="en-CA"/>
        </a:p>
      </dgm:t>
    </dgm:pt>
    <dgm:pt modelId="{2DD86BDD-6B2C-4013-9292-CCA818007727}" type="pres">
      <dgm:prSet presAssocID="{BE88466C-125F-4103-86F7-44D5C1132CED}" presName="node" presStyleLbl="node1" presStyleIdx="2" presStyleCnt="3" custScaleX="378897" custLinFactNeighborX="1362" custLinFactNeighborY="-7366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25575BE1-010E-4C6A-92F0-313916D7C094}" type="presOf" srcId="{B2F79B9C-F06E-4062-B5C8-4B74190E5CB5}" destId="{81005BBA-83DF-4B48-A745-D36FE7C9D700}" srcOrd="0" destOrd="0" presId="urn:microsoft.com/office/officeart/2005/8/layout/process2"/>
    <dgm:cxn modelId="{2D3110CF-2399-4788-B145-78BDAA08B0AC}" type="presOf" srcId="{C726C07F-03D1-49F9-B392-5F6013DFF248}" destId="{2E859D25-D15D-4517-B012-A6677E5C07B6}" srcOrd="0" destOrd="0" presId="urn:microsoft.com/office/officeart/2005/8/layout/process2"/>
    <dgm:cxn modelId="{FC34C76F-2EFE-4742-B8C0-3E93BBF6E6B2}" srcId="{B2F79B9C-F06E-4062-B5C8-4B74190E5CB5}" destId="{BE88466C-125F-4103-86F7-44D5C1132CED}" srcOrd="2" destOrd="0" parTransId="{30ABC086-9099-4DCC-9A36-D1E7411ACB4E}" sibTransId="{8C8E3BB3-EA80-4FF9-A22E-804C9FD6B998}"/>
    <dgm:cxn modelId="{BC426428-28F2-4FA3-BE2D-F0AC4F80F371}" type="presOf" srcId="{C726C07F-03D1-49F9-B392-5F6013DFF248}" destId="{CC84466A-3D67-4C07-A799-CD6FF3C6B961}" srcOrd="1" destOrd="0" presId="urn:microsoft.com/office/officeart/2005/8/layout/process2"/>
    <dgm:cxn modelId="{AD3E8024-BD62-4DD7-928D-E6050B0EB7E6}" type="presOf" srcId="{BE88466C-125F-4103-86F7-44D5C1132CED}" destId="{2DD86BDD-6B2C-4013-9292-CCA818007727}" srcOrd="0" destOrd="0" presId="urn:microsoft.com/office/officeart/2005/8/layout/process2"/>
    <dgm:cxn modelId="{F94F8D32-5FAD-45A3-9090-188ABD29E0DD}" type="presOf" srcId="{88D39988-4246-46D5-A46A-90CB12A493C8}" destId="{16CE0705-AB46-47C2-AB65-452E9C247F31}" srcOrd="0" destOrd="0" presId="urn:microsoft.com/office/officeart/2005/8/layout/process2"/>
    <dgm:cxn modelId="{64C6F812-CBFC-4582-BC0E-8D844EAF8AC4}" type="presOf" srcId="{BE5334EA-AC7C-465F-B373-C1B48DCE9FD1}" destId="{35C8656E-B02A-412A-8064-4ED776C6CA88}" srcOrd="0" destOrd="0" presId="urn:microsoft.com/office/officeart/2005/8/layout/process2"/>
    <dgm:cxn modelId="{01856BEE-FD28-4572-8965-68FF107E6D91}" type="presOf" srcId="{E173FEF7-79D5-4ABC-A953-C9D351FE505D}" destId="{E71CA376-8576-4E22-9E26-81BEC42B1968}" srcOrd="0" destOrd="0" presId="urn:microsoft.com/office/officeart/2005/8/layout/process2"/>
    <dgm:cxn modelId="{D865B8DC-5AE4-4DEF-BF68-761F710570CB}" srcId="{B2F79B9C-F06E-4062-B5C8-4B74190E5CB5}" destId="{E173FEF7-79D5-4ABC-A953-C9D351FE505D}" srcOrd="0" destOrd="0" parTransId="{161E2DFC-436B-4075-9789-119CA44AD39F}" sibTransId="{C726C07F-03D1-49F9-B392-5F6013DFF248}"/>
    <dgm:cxn modelId="{58297FB7-733D-4052-B184-7459E69C2C10}" type="presOf" srcId="{BE5334EA-AC7C-465F-B373-C1B48DCE9FD1}" destId="{5A5479D3-25F5-4566-AF10-DA4A1AF1618A}" srcOrd="1" destOrd="0" presId="urn:microsoft.com/office/officeart/2005/8/layout/process2"/>
    <dgm:cxn modelId="{81B3FF2F-3514-415A-8E62-494005C3C3B1}" srcId="{B2F79B9C-F06E-4062-B5C8-4B74190E5CB5}" destId="{88D39988-4246-46D5-A46A-90CB12A493C8}" srcOrd="1" destOrd="0" parTransId="{40944394-479B-4DD3-A102-2DBDB5861ABF}" sibTransId="{BE5334EA-AC7C-465F-B373-C1B48DCE9FD1}"/>
    <dgm:cxn modelId="{2327D560-EE56-4049-B097-B80344310217}" type="presParOf" srcId="{81005BBA-83DF-4B48-A745-D36FE7C9D700}" destId="{E71CA376-8576-4E22-9E26-81BEC42B1968}" srcOrd="0" destOrd="0" presId="urn:microsoft.com/office/officeart/2005/8/layout/process2"/>
    <dgm:cxn modelId="{2CA5A903-996D-43E3-8E85-0BCA2D69587D}" type="presParOf" srcId="{81005BBA-83DF-4B48-A745-D36FE7C9D700}" destId="{2E859D25-D15D-4517-B012-A6677E5C07B6}" srcOrd="1" destOrd="0" presId="urn:microsoft.com/office/officeart/2005/8/layout/process2"/>
    <dgm:cxn modelId="{B2F9E169-40E3-4CBB-B1CE-DA5F6C65E26D}" type="presParOf" srcId="{2E859D25-D15D-4517-B012-A6677E5C07B6}" destId="{CC84466A-3D67-4C07-A799-CD6FF3C6B961}" srcOrd="0" destOrd="0" presId="urn:microsoft.com/office/officeart/2005/8/layout/process2"/>
    <dgm:cxn modelId="{AE765C64-37D9-49DF-8D5B-CE10CB541D18}" type="presParOf" srcId="{81005BBA-83DF-4B48-A745-D36FE7C9D700}" destId="{16CE0705-AB46-47C2-AB65-452E9C247F31}" srcOrd="2" destOrd="0" presId="urn:microsoft.com/office/officeart/2005/8/layout/process2"/>
    <dgm:cxn modelId="{F1AA547B-9D1B-4F30-B222-0AF6FE6E1DFA}" type="presParOf" srcId="{81005BBA-83DF-4B48-A745-D36FE7C9D700}" destId="{35C8656E-B02A-412A-8064-4ED776C6CA88}" srcOrd="3" destOrd="0" presId="urn:microsoft.com/office/officeart/2005/8/layout/process2"/>
    <dgm:cxn modelId="{4D69305B-8A0D-433F-B246-D211FC441167}" type="presParOf" srcId="{35C8656E-B02A-412A-8064-4ED776C6CA88}" destId="{5A5479D3-25F5-4566-AF10-DA4A1AF1618A}" srcOrd="0" destOrd="0" presId="urn:microsoft.com/office/officeart/2005/8/layout/process2"/>
    <dgm:cxn modelId="{F58FBF01-3015-4A83-BBC8-4F6B222DC107}" type="presParOf" srcId="{81005BBA-83DF-4B48-A745-D36FE7C9D700}" destId="{2DD86BDD-6B2C-4013-9292-CCA818007727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48EEE4-620D-4E53-995C-B2B588D8D82F}">
      <dsp:nvSpPr>
        <dsp:cNvPr id="0" name=""/>
        <dsp:cNvSpPr/>
      </dsp:nvSpPr>
      <dsp:spPr>
        <a:xfrm>
          <a:off x="4114799" y="2086552"/>
          <a:ext cx="2911251" cy="5052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629"/>
              </a:lnTo>
              <a:lnTo>
                <a:pt x="2911251" y="252629"/>
              </a:lnTo>
              <a:lnTo>
                <a:pt x="2911251" y="50525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91717F-DAF6-4119-B050-E2E6BA389295}">
      <dsp:nvSpPr>
        <dsp:cNvPr id="0" name=""/>
        <dsp:cNvSpPr/>
      </dsp:nvSpPr>
      <dsp:spPr>
        <a:xfrm>
          <a:off x="4069079" y="2086552"/>
          <a:ext cx="91440" cy="50525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525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0E892A-66B6-41E9-B760-28EC07E9DB6C}">
      <dsp:nvSpPr>
        <dsp:cNvPr id="0" name=""/>
        <dsp:cNvSpPr/>
      </dsp:nvSpPr>
      <dsp:spPr>
        <a:xfrm>
          <a:off x="1203548" y="2086552"/>
          <a:ext cx="2911251" cy="505258"/>
        </a:xfrm>
        <a:custGeom>
          <a:avLst/>
          <a:gdLst/>
          <a:ahLst/>
          <a:cxnLst/>
          <a:rect l="0" t="0" r="0" b="0"/>
          <a:pathLst>
            <a:path>
              <a:moveTo>
                <a:pt x="2911251" y="0"/>
              </a:moveTo>
              <a:lnTo>
                <a:pt x="2911251" y="252629"/>
              </a:lnTo>
              <a:lnTo>
                <a:pt x="0" y="252629"/>
              </a:lnTo>
              <a:lnTo>
                <a:pt x="0" y="50525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C4EFC1-790A-49A8-93A7-D3987B47A2FA}">
      <dsp:nvSpPr>
        <dsp:cNvPr id="0" name=""/>
        <dsp:cNvSpPr/>
      </dsp:nvSpPr>
      <dsp:spPr>
        <a:xfrm>
          <a:off x="2911803" y="883555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37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Earth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37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(</a:t>
          </a:r>
          <a:r>
            <a:rPr kumimoji="0" lang="en-US" sz="3700" b="1" i="1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Gaia)</a:t>
          </a:r>
        </a:p>
      </dsp:txBody>
      <dsp:txXfrm>
        <a:off x="2911803" y="883555"/>
        <a:ext cx="2405992" cy="1202996"/>
      </dsp:txXfrm>
    </dsp:sp>
    <dsp:sp modelId="{34850F49-A7DF-4141-AE44-06B68FCE9D89}">
      <dsp:nvSpPr>
        <dsp:cNvPr id="0" name=""/>
        <dsp:cNvSpPr/>
      </dsp:nvSpPr>
      <dsp:spPr>
        <a:xfrm>
          <a:off x="552" y="2591810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37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Sky 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37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(Uranus)</a:t>
          </a:r>
        </a:p>
      </dsp:txBody>
      <dsp:txXfrm>
        <a:off x="552" y="2591810"/>
        <a:ext cx="2405992" cy="1202996"/>
      </dsp:txXfrm>
    </dsp:sp>
    <dsp:sp modelId="{8EC6A76E-3B68-4A11-ADE9-D5010FF1E7FC}">
      <dsp:nvSpPr>
        <dsp:cNvPr id="0" name=""/>
        <dsp:cNvSpPr/>
      </dsp:nvSpPr>
      <dsp:spPr>
        <a:xfrm>
          <a:off x="2911803" y="2591810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37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Mountains 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37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(Ore)</a:t>
          </a:r>
        </a:p>
      </dsp:txBody>
      <dsp:txXfrm>
        <a:off x="2911803" y="2591810"/>
        <a:ext cx="2405992" cy="1202996"/>
      </dsp:txXfrm>
    </dsp:sp>
    <dsp:sp modelId="{2E0839DC-3392-4F4C-B45B-F4B0403891DC}">
      <dsp:nvSpPr>
        <dsp:cNvPr id="0" name=""/>
        <dsp:cNvSpPr/>
      </dsp:nvSpPr>
      <dsp:spPr>
        <a:xfrm>
          <a:off x="5823054" y="2591810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37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Sea 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37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(Pontus)</a:t>
          </a:r>
        </a:p>
      </dsp:txBody>
      <dsp:txXfrm>
        <a:off x="5823054" y="2591810"/>
        <a:ext cx="2405992" cy="12029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0C727E-CE3A-4383-BBFD-5DBC1D7720AA}">
      <dsp:nvSpPr>
        <dsp:cNvPr id="0" name=""/>
        <dsp:cNvSpPr/>
      </dsp:nvSpPr>
      <dsp:spPr>
        <a:xfrm>
          <a:off x="4320381" y="2477949"/>
          <a:ext cx="3056701" cy="5305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5250"/>
              </a:lnTo>
              <a:lnTo>
                <a:pt x="3056701" y="265250"/>
              </a:lnTo>
              <a:lnTo>
                <a:pt x="3056701" y="53050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D90CBE-F076-4151-92FC-A3227658DE4E}">
      <dsp:nvSpPr>
        <dsp:cNvPr id="0" name=""/>
        <dsp:cNvSpPr/>
      </dsp:nvSpPr>
      <dsp:spPr>
        <a:xfrm>
          <a:off x="4274661" y="2477949"/>
          <a:ext cx="91440" cy="53050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050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D42A2A-28AF-4569-BE70-A034423BF400}">
      <dsp:nvSpPr>
        <dsp:cNvPr id="0" name=""/>
        <dsp:cNvSpPr/>
      </dsp:nvSpPr>
      <dsp:spPr>
        <a:xfrm>
          <a:off x="1263679" y="2477949"/>
          <a:ext cx="3056701" cy="530501"/>
        </a:xfrm>
        <a:custGeom>
          <a:avLst/>
          <a:gdLst/>
          <a:ahLst/>
          <a:cxnLst/>
          <a:rect l="0" t="0" r="0" b="0"/>
          <a:pathLst>
            <a:path>
              <a:moveTo>
                <a:pt x="3056701" y="0"/>
              </a:moveTo>
              <a:lnTo>
                <a:pt x="3056701" y="265250"/>
              </a:lnTo>
              <a:lnTo>
                <a:pt x="0" y="265250"/>
              </a:lnTo>
              <a:lnTo>
                <a:pt x="0" y="53050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D7E175-D8C5-4046-B401-006D896E59A1}">
      <dsp:nvSpPr>
        <dsp:cNvPr id="0" name=""/>
        <dsp:cNvSpPr/>
      </dsp:nvSpPr>
      <dsp:spPr>
        <a:xfrm>
          <a:off x="3057281" y="1214849"/>
          <a:ext cx="2526199" cy="12630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6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Offspring of 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6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Arial" charset="0"/>
            </a:rPr>
            <a:t>Earth and Sky</a:t>
          </a:r>
        </a:p>
      </dsp:txBody>
      <dsp:txXfrm>
        <a:off x="3057281" y="1214849"/>
        <a:ext cx="2526199" cy="1263099"/>
      </dsp:txXfrm>
    </dsp:sp>
    <dsp:sp modelId="{919DB9B4-A4BF-42C6-BE0F-AEE4CD25F52B}">
      <dsp:nvSpPr>
        <dsp:cNvPr id="0" name=""/>
        <dsp:cNvSpPr/>
      </dsp:nvSpPr>
      <dsp:spPr>
        <a:xfrm>
          <a:off x="580" y="3008451"/>
          <a:ext cx="2526199" cy="12630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6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rPr>
            <a:t>3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6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rPr>
            <a:t>Hecatoncheires</a:t>
          </a:r>
        </a:p>
      </dsp:txBody>
      <dsp:txXfrm>
        <a:off x="580" y="3008451"/>
        <a:ext cx="2526199" cy="1263099"/>
      </dsp:txXfrm>
    </dsp:sp>
    <dsp:sp modelId="{9B91A5BA-91D3-409A-B715-0350C70BC69A}">
      <dsp:nvSpPr>
        <dsp:cNvPr id="0" name=""/>
        <dsp:cNvSpPr/>
      </dsp:nvSpPr>
      <dsp:spPr>
        <a:xfrm>
          <a:off x="3057281" y="3008451"/>
          <a:ext cx="2526199" cy="12630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6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rPr>
            <a:t>3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6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rPr>
            <a:t>Cyclopes</a:t>
          </a:r>
        </a:p>
      </dsp:txBody>
      <dsp:txXfrm>
        <a:off x="3057281" y="3008451"/>
        <a:ext cx="2526199" cy="1263099"/>
      </dsp:txXfrm>
    </dsp:sp>
    <dsp:sp modelId="{55318BC8-91CC-433D-BB0D-F9D56A4045B1}">
      <dsp:nvSpPr>
        <dsp:cNvPr id="0" name=""/>
        <dsp:cNvSpPr/>
      </dsp:nvSpPr>
      <dsp:spPr>
        <a:xfrm>
          <a:off x="6113983" y="3008451"/>
          <a:ext cx="2526199" cy="12630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6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rPr>
            <a:t>12 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600" b="1" i="0" u="none" strike="noStrike" kern="1200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rPr>
            <a:t>Titans</a:t>
          </a:r>
        </a:p>
      </dsp:txBody>
      <dsp:txXfrm>
        <a:off x="6113983" y="3008451"/>
        <a:ext cx="2526199" cy="12630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B38587-4BF7-4D47-9546-A03F9F51CE65}">
      <dsp:nvSpPr>
        <dsp:cNvPr id="0" name=""/>
        <dsp:cNvSpPr/>
      </dsp:nvSpPr>
      <dsp:spPr>
        <a:xfrm>
          <a:off x="1143018" y="1295390"/>
          <a:ext cx="1303180" cy="78861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100" kern="1200" dirty="0" smtClean="0">
              <a:solidFill>
                <a:schemeClr val="tx1"/>
              </a:solidFill>
            </a:rPr>
            <a:t>Furies</a:t>
          </a:r>
          <a:endParaRPr lang="en-CA" sz="2100" kern="1200" dirty="0">
            <a:solidFill>
              <a:schemeClr val="tx1"/>
            </a:solidFill>
          </a:endParaRPr>
        </a:p>
      </dsp:txBody>
      <dsp:txXfrm>
        <a:off x="1143018" y="1295390"/>
        <a:ext cx="1303180" cy="788611"/>
      </dsp:txXfrm>
    </dsp:sp>
    <dsp:sp modelId="{992A39B5-50E8-4C71-B60D-4E2092CE7BC1}">
      <dsp:nvSpPr>
        <dsp:cNvPr id="0" name=""/>
        <dsp:cNvSpPr/>
      </dsp:nvSpPr>
      <dsp:spPr>
        <a:xfrm>
          <a:off x="2743190" y="1219196"/>
          <a:ext cx="1238102" cy="922564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100" kern="1200" dirty="0" smtClean="0">
              <a:solidFill>
                <a:schemeClr val="tx1"/>
              </a:solidFill>
            </a:rPr>
            <a:t>Giants</a:t>
          </a:r>
          <a:endParaRPr lang="en-CA" sz="2100" kern="1200" dirty="0">
            <a:solidFill>
              <a:schemeClr val="tx1"/>
            </a:solidFill>
          </a:endParaRPr>
        </a:p>
      </dsp:txBody>
      <dsp:txXfrm>
        <a:off x="2743190" y="1219196"/>
        <a:ext cx="1238102" cy="922564"/>
      </dsp:txXfrm>
    </dsp:sp>
    <dsp:sp modelId="{6E51A44A-1F88-4867-B676-30FF6D2C3721}">
      <dsp:nvSpPr>
        <dsp:cNvPr id="0" name=""/>
        <dsp:cNvSpPr/>
      </dsp:nvSpPr>
      <dsp:spPr>
        <a:xfrm>
          <a:off x="983555" y="3"/>
          <a:ext cx="4960044" cy="757329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100" kern="1200" dirty="0" smtClean="0">
              <a:solidFill>
                <a:schemeClr val="tx1"/>
              </a:solidFill>
            </a:rPr>
            <a:t>Creation after Castration (from blood drops)</a:t>
          </a:r>
          <a:endParaRPr lang="en-CA" sz="2100" kern="1200" dirty="0">
            <a:solidFill>
              <a:schemeClr val="tx1"/>
            </a:solidFill>
          </a:endParaRPr>
        </a:p>
      </dsp:txBody>
      <dsp:txXfrm>
        <a:off x="983555" y="3"/>
        <a:ext cx="4960044" cy="757329"/>
      </dsp:txXfrm>
    </dsp:sp>
    <dsp:sp modelId="{8C837309-71F0-4590-801F-0E8BBDE7D005}">
      <dsp:nvSpPr>
        <dsp:cNvPr id="0" name=""/>
        <dsp:cNvSpPr/>
      </dsp:nvSpPr>
      <dsp:spPr>
        <a:xfrm>
          <a:off x="4183108" y="1219206"/>
          <a:ext cx="1760491" cy="84500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100" kern="1200" dirty="0" err="1" smtClean="0">
              <a:solidFill>
                <a:schemeClr val="tx1"/>
              </a:solidFill>
            </a:rPr>
            <a:t>Melian</a:t>
          </a:r>
          <a:r>
            <a:rPr lang="en-CA" sz="2100" kern="1200" dirty="0" smtClean="0">
              <a:solidFill>
                <a:schemeClr val="tx1"/>
              </a:solidFill>
            </a:rPr>
            <a:t> Nymphs</a:t>
          </a:r>
          <a:endParaRPr lang="en-CA" sz="2100" kern="1200" dirty="0">
            <a:solidFill>
              <a:schemeClr val="tx1"/>
            </a:solidFill>
          </a:endParaRPr>
        </a:p>
      </dsp:txBody>
      <dsp:txXfrm>
        <a:off x="4183108" y="1219206"/>
        <a:ext cx="1760491" cy="8450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51A44A-1F88-4867-B676-30FF6D2C3721}">
      <dsp:nvSpPr>
        <dsp:cNvPr id="0" name=""/>
        <dsp:cNvSpPr/>
      </dsp:nvSpPr>
      <dsp:spPr>
        <a:xfrm>
          <a:off x="204" y="0"/>
          <a:ext cx="5943395" cy="907473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500" kern="1200" dirty="0" smtClean="0">
              <a:solidFill>
                <a:schemeClr val="tx1"/>
              </a:solidFill>
            </a:rPr>
            <a:t>Creation after Castration (from the genitals and the Sea)</a:t>
          </a:r>
          <a:endParaRPr lang="en-CA" sz="2500" kern="1200" dirty="0">
            <a:solidFill>
              <a:schemeClr val="tx1"/>
            </a:solidFill>
          </a:endParaRPr>
        </a:p>
      </dsp:txBody>
      <dsp:txXfrm>
        <a:off x="204" y="0"/>
        <a:ext cx="5943395" cy="907473"/>
      </dsp:txXfrm>
    </dsp:sp>
    <dsp:sp modelId="{8C837309-71F0-4590-801F-0E8BBDE7D005}">
      <dsp:nvSpPr>
        <dsp:cNvPr id="0" name=""/>
        <dsp:cNvSpPr/>
      </dsp:nvSpPr>
      <dsp:spPr>
        <a:xfrm>
          <a:off x="2133576" y="1295393"/>
          <a:ext cx="2109517" cy="1012528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500" kern="1200" dirty="0" smtClean="0">
              <a:solidFill>
                <a:schemeClr val="tx1"/>
              </a:solidFill>
            </a:rPr>
            <a:t>Aphrodite</a:t>
          </a:r>
          <a:endParaRPr lang="en-CA" sz="2500" kern="1200" dirty="0">
            <a:solidFill>
              <a:schemeClr val="tx1"/>
            </a:solidFill>
          </a:endParaRPr>
        </a:p>
      </dsp:txBody>
      <dsp:txXfrm>
        <a:off x="2133576" y="1295393"/>
        <a:ext cx="2109517" cy="101252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1CA376-8576-4E22-9E26-81BEC42B1968}">
      <dsp:nvSpPr>
        <dsp:cNvPr id="0" name=""/>
        <dsp:cNvSpPr/>
      </dsp:nvSpPr>
      <dsp:spPr>
        <a:xfrm>
          <a:off x="380999" y="0"/>
          <a:ext cx="7467601" cy="1131490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4100" kern="1200" dirty="0" smtClean="0">
              <a:solidFill>
                <a:schemeClr val="tx1"/>
              </a:solidFill>
            </a:rPr>
            <a:t>Ouranos and Gaia</a:t>
          </a:r>
          <a:endParaRPr lang="en-CA" sz="4100" kern="1200" dirty="0">
            <a:solidFill>
              <a:schemeClr val="tx1"/>
            </a:solidFill>
          </a:endParaRPr>
        </a:p>
      </dsp:txBody>
      <dsp:txXfrm>
        <a:off x="414139" y="33140"/>
        <a:ext cx="7401321" cy="1065210"/>
      </dsp:txXfrm>
    </dsp:sp>
    <dsp:sp modelId="{2E859D25-D15D-4517-B012-A6677E5C07B6}">
      <dsp:nvSpPr>
        <dsp:cNvPr id="0" name=""/>
        <dsp:cNvSpPr/>
      </dsp:nvSpPr>
      <dsp:spPr>
        <a:xfrm rot="5400000">
          <a:off x="3902645" y="1159778"/>
          <a:ext cx="424309" cy="509170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2100" kern="1200"/>
        </a:p>
      </dsp:txBody>
      <dsp:txXfrm rot="-5400000">
        <a:off x="3962049" y="1202209"/>
        <a:ext cx="305502" cy="297016"/>
      </dsp:txXfrm>
    </dsp:sp>
    <dsp:sp modelId="{16CE0705-AB46-47C2-AB65-452E9C247F31}">
      <dsp:nvSpPr>
        <dsp:cNvPr id="0" name=""/>
        <dsp:cNvSpPr/>
      </dsp:nvSpPr>
      <dsp:spPr>
        <a:xfrm>
          <a:off x="380999" y="1697236"/>
          <a:ext cx="7467601" cy="1131490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4000" kern="1200" dirty="0" err="1" smtClean="0">
              <a:solidFill>
                <a:schemeClr val="tx1"/>
              </a:solidFill>
            </a:rPr>
            <a:t>Kronos</a:t>
          </a:r>
          <a:r>
            <a:rPr lang="en-CA" sz="4000" kern="1200" dirty="0" smtClean="0">
              <a:solidFill>
                <a:schemeClr val="tx1"/>
              </a:solidFill>
            </a:rPr>
            <a:t> and Rhea</a:t>
          </a:r>
        </a:p>
      </dsp:txBody>
      <dsp:txXfrm>
        <a:off x="414139" y="1730376"/>
        <a:ext cx="7401321" cy="1065210"/>
      </dsp:txXfrm>
    </dsp:sp>
    <dsp:sp modelId="{35C8656E-B02A-412A-8064-4ED776C6CA88}">
      <dsp:nvSpPr>
        <dsp:cNvPr id="0" name=""/>
        <dsp:cNvSpPr/>
      </dsp:nvSpPr>
      <dsp:spPr>
        <a:xfrm rot="5342405">
          <a:off x="3932115" y="2836177"/>
          <a:ext cx="393109" cy="509170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1900" kern="1200"/>
        </a:p>
      </dsp:txBody>
      <dsp:txXfrm rot="-5400000">
        <a:off x="3974931" y="2894216"/>
        <a:ext cx="305502" cy="275176"/>
      </dsp:txXfrm>
    </dsp:sp>
    <dsp:sp modelId="{2DD86BDD-6B2C-4013-9292-CCA818007727}">
      <dsp:nvSpPr>
        <dsp:cNvPr id="0" name=""/>
        <dsp:cNvSpPr/>
      </dsp:nvSpPr>
      <dsp:spPr>
        <a:xfrm>
          <a:off x="284073" y="3352799"/>
          <a:ext cx="7716932" cy="1131490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900" kern="1200" dirty="0" smtClean="0">
              <a:solidFill>
                <a:schemeClr val="tx1"/>
              </a:solidFill>
            </a:rPr>
            <a:t>Zeus and Hera</a:t>
          </a:r>
        </a:p>
      </dsp:txBody>
      <dsp:txXfrm>
        <a:off x="317213" y="3385939"/>
        <a:ext cx="7650652" cy="10652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5F6411-C58C-4D45-B968-FD485F633525}" type="datetimeFigureOut">
              <a:rPr lang="en-CA" smtClean="0"/>
              <a:pPr/>
              <a:t>2014-01-23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FAA6D6-1ECB-462E-98DC-5034EFFA138F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2117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-earth</a:t>
            </a:r>
            <a:r>
              <a:rPr lang="en-CA" baseline="0" dirty="0" smtClean="0"/>
              <a:t> was believed to be a flat floating circle on river </a:t>
            </a:r>
            <a:r>
              <a:rPr lang="en-CA" baseline="0" dirty="0" err="1" smtClean="0"/>
              <a:t>okeanos</a:t>
            </a:r>
            <a:r>
              <a:rPr lang="en-CA" baseline="0" dirty="0" smtClean="0"/>
              <a:t>  and </a:t>
            </a:r>
            <a:r>
              <a:rPr lang="en-CA" baseline="0" dirty="0" err="1" smtClean="0"/>
              <a:t>surrouded</a:t>
            </a:r>
            <a:r>
              <a:rPr lang="en-CA" baseline="0" dirty="0" smtClean="0"/>
              <a:t> by water </a:t>
            </a:r>
          </a:p>
          <a:p>
            <a:r>
              <a:rPr lang="en-CA" baseline="0" dirty="0" smtClean="0"/>
              <a:t>River </a:t>
            </a:r>
            <a:r>
              <a:rPr lang="en-CA" baseline="0" dirty="0" err="1" smtClean="0"/>
              <a:t>oceanis</a:t>
            </a:r>
            <a:r>
              <a:rPr lang="en-CA" baseline="0" dirty="0" smtClean="0"/>
              <a:t> (</a:t>
            </a:r>
            <a:r>
              <a:rPr lang="en-CA" baseline="0" dirty="0" err="1" smtClean="0"/>
              <a:t>okeanos</a:t>
            </a:r>
            <a:r>
              <a:rPr lang="en-CA" baseline="0" dirty="0" smtClean="0"/>
              <a:t>)= fresh water </a:t>
            </a:r>
          </a:p>
          <a:p>
            <a:r>
              <a:rPr lang="en-CA" baseline="0" dirty="0" smtClean="0"/>
              <a:t>Geocentric (earth) concept instead of heliocentric (sun)concept– everything revolves around the earth , sun goes around the earth and at night falls into water, same with stars</a:t>
            </a:r>
          </a:p>
          <a:p>
            <a:r>
              <a:rPr lang="en-CA" baseline="0" dirty="0" smtClean="0"/>
              <a:t>-heaven (</a:t>
            </a:r>
            <a:r>
              <a:rPr lang="en-CA" baseline="0" dirty="0" err="1" smtClean="0"/>
              <a:t>dieties</a:t>
            </a:r>
            <a:r>
              <a:rPr lang="en-CA" baseline="0" dirty="0" smtClean="0"/>
              <a:t>) – talk about top of mount </a:t>
            </a:r>
            <a:r>
              <a:rPr lang="en-CA" baseline="0" dirty="0" err="1" smtClean="0"/>
              <a:t>olympus</a:t>
            </a:r>
            <a:r>
              <a:rPr lang="en-CA" baseline="0" dirty="0" smtClean="0"/>
              <a:t> </a:t>
            </a:r>
          </a:p>
          <a:p>
            <a:r>
              <a:rPr lang="en-CA" baseline="0" dirty="0" smtClean="0"/>
              <a:t>-earth (humans and </a:t>
            </a:r>
            <a:r>
              <a:rPr lang="en-CA" baseline="0" dirty="0" err="1" smtClean="0"/>
              <a:t>dieties</a:t>
            </a:r>
            <a:r>
              <a:rPr lang="en-CA" baseline="0" dirty="0" smtClean="0"/>
              <a:t> )- middle layer </a:t>
            </a:r>
          </a:p>
          <a:p>
            <a:r>
              <a:rPr lang="en-CA" baseline="0" dirty="0" smtClean="0"/>
              <a:t>-underworld</a:t>
            </a:r>
          </a:p>
          <a:p>
            <a:r>
              <a:rPr lang="en-CA" baseline="0" dirty="0" smtClean="0"/>
              <a:t>	a)Hades (dead mortals and </a:t>
            </a:r>
            <a:r>
              <a:rPr lang="en-CA" baseline="0" dirty="0" err="1" smtClean="0"/>
              <a:t>dieties</a:t>
            </a:r>
            <a:r>
              <a:rPr lang="en-CA" baseline="0" dirty="0" smtClean="0"/>
              <a:t>)--- name of king of underworld and also place of underworld– everybody dies goes there</a:t>
            </a:r>
          </a:p>
          <a:p>
            <a:r>
              <a:rPr lang="en-CA" baseline="0" dirty="0" smtClean="0"/>
              <a:t>	b)</a:t>
            </a:r>
            <a:r>
              <a:rPr lang="en-CA" baseline="0" dirty="0" err="1" smtClean="0"/>
              <a:t>Tartaros</a:t>
            </a:r>
            <a:r>
              <a:rPr lang="en-CA" baseline="0" dirty="0" smtClean="0"/>
              <a:t> for sinners and dark forces—second level of underworld– for great sinners against gods and dark forces</a:t>
            </a:r>
          </a:p>
          <a:p>
            <a:r>
              <a:rPr lang="en-CA" baseline="0" dirty="0" smtClean="0"/>
              <a:t>Second image: </a:t>
            </a:r>
          </a:p>
          <a:p>
            <a:r>
              <a:rPr lang="en-CA" baseline="0" dirty="0" smtClean="0"/>
              <a:t>(6</a:t>
            </a:r>
            <a:r>
              <a:rPr lang="en-CA" baseline="30000" dirty="0" smtClean="0"/>
              <a:t>th</a:t>
            </a:r>
            <a:r>
              <a:rPr lang="en-CA" baseline="0" dirty="0" smtClean="0"/>
              <a:t> BC)—</a:t>
            </a:r>
            <a:r>
              <a:rPr lang="en-CA" baseline="0" dirty="0" err="1" smtClean="0"/>
              <a:t>supernorthern</a:t>
            </a:r>
            <a:r>
              <a:rPr lang="en-CA" baseline="0" dirty="0" smtClean="0"/>
              <a:t> and </a:t>
            </a:r>
            <a:r>
              <a:rPr lang="en-CA" baseline="0" dirty="0" err="1" smtClean="0"/>
              <a:t>supersouthern</a:t>
            </a:r>
            <a:r>
              <a:rPr lang="en-CA" baseline="0" dirty="0" smtClean="0"/>
              <a:t> border have contact with god –have good life and when had enough they commit suicide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ADD293-A804-43F9-9499-A4527D7C0C53}" type="slidenum">
              <a:rPr lang="en-US"/>
              <a:pPr/>
              <a:t>2</a:t>
            </a:fld>
            <a:endParaRPr lang="en-US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 works of poems- </a:t>
            </a:r>
            <a:r>
              <a:rPr lang="en-US" dirty="0" err="1" smtClean="0"/>
              <a:t>Theogony</a:t>
            </a:r>
            <a:r>
              <a:rPr lang="en-US" baseline="0" dirty="0" smtClean="0"/>
              <a:t> and Works and Days from </a:t>
            </a:r>
            <a:r>
              <a:rPr lang="en-US" baseline="0" dirty="0" err="1" smtClean="0"/>
              <a:t>Hesoid</a:t>
            </a:r>
            <a:r>
              <a:rPr lang="en-US" baseline="0" dirty="0" smtClean="0"/>
              <a:t> ( this will tell us about the times)</a:t>
            </a:r>
          </a:p>
          <a:p>
            <a:r>
              <a:rPr lang="en-US" baseline="0" dirty="0" smtClean="0"/>
              <a:t>-stories used to be recited and performed </a:t>
            </a:r>
          </a:p>
          <a:p>
            <a:r>
              <a:rPr lang="en-US" baseline="0" dirty="0" err="1" smtClean="0"/>
              <a:t>Theogony</a:t>
            </a:r>
            <a:r>
              <a:rPr lang="en-US" baseline="0" dirty="0" smtClean="0"/>
              <a:t> : account from beginning to when Zeus took power </a:t>
            </a:r>
          </a:p>
          <a:p>
            <a:r>
              <a:rPr lang="en-US" baseline="0" dirty="0" smtClean="0"/>
              <a:t>Works and Days: Hesiod composed this for his brother – </a:t>
            </a:r>
            <a:r>
              <a:rPr lang="en-US" baseline="0" dirty="0" err="1" smtClean="0"/>
              <a:t>disppointed</a:t>
            </a:r>
            <a:r>
              <a:rPr lang="en-US" baseline="0" dirty="0" smtClean="0"/>
              <a:t> of his brother </a:t>
            </a:r>
            <a:r>
              <a:rPr lang="en-US" baseline="0" dirty="0" err="1" smtClean="0"/>
              <a:t>bc</a:t>
            </a:r>
            <a:r>
              <a:rPr lang="en-US" baseline="0" dirty="0" smtClean="0"/>
              <a:t> he stole his </a:t>
            </a:r>
            <a:r>
              <a:rPr lang="en-US" baseline="0" dirty="0" err="1" smtClean="0"/>
              <a:t>inheritace</a:t>
            </a:r>
            <a:r>
              <a:rPr lang="en-US" baseline="0" dirty="0" smtClean="0"/>
              <a:t> – </a:t>
            </a:r>
            <a:r>
              <a:rPr lang="en-US" baseline="0" dirty="0" err="1" smtClean="0"/>
              <a:t>hesoid</a:t>
            </a:r>
            <a:r>
              <a:rPr lang="en-US" baseline="0" dirty="0" smtClean="0"/>
              <a:t> wanted to teach him the right way to live his life– refers to different stories of creation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C59B1E-5FFE-4983-979E-2A5729D7B741}" type="slidenum">
              <a:rPr lang="en-US"/>
              <a:pPr/>
              <a:t>3</a:t>
            </a:fld>
            <a:endParaRPr lang="en-US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**</a:t>
            </a:r>
          </a:p>
          <a:p>
            <a:r>
              <a:rPr lang="en-US" dirty="0" smtClean="0"/>
              <a:t>9</a:t>
            </a:r>
            <a:r>
              <a:rPr lang="en-US" baseline="0" dirty="0" smtClean="0"/>
              <a:t> muses – protect art (ex. Muse of poetry, dance, astronomy, history </a:t>
            </a:r>
            <a:r>
              <a:rPr lang="en-US" baseline="0" dirty="0" err="1" smtClean="0"/>
              <a:t>etc</a:t>
            </a:r>
            <a:r>
              <a:rPr lang="en-US" baseline="0" dirty="0" smtClean="0"/>
              <a:t>)</a:t>
            </a:r>
            <a:r>
              <a:rPr lang="en-US" baseline="0" dirty="0"/>
              <a:t> </a:t>
            </a:r>
            <a:r>
              <a:rPr lang="en-US" baseline="0" dirty="0" smtClean="0"/>
              <a:t>and inspiration behind arts</a:t>
            </a:r>
          </a:p>
          <a:p>
            <a:r>
              <a:rPr lang="en-US" baseline="0" dirty="0" smtClean="0"/>
              <a:t>She gives to the poet memory to memorize and to recite </a:t>
            </a:r>
            <a:r>
              <a:rPr lang="en-US" baseline="0" dirty="0" err="1" smtClean="0"/>
              <a:t>welll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Inspiration comes from the word “spirit” – </a:t>
            </a:r>
          </a:p>
          <a:p>
            <a:r>
              <a:rPr lang="en-US" baseline="0" dirty="0" smtClean="0"/>
              <a:t>Excerpt: this muse gave him a branch (speakers, messengers, poets have staff made of wood for speaking) – the laurel gave him to know things of the past and of things to come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6ACC24-6969-411F-83E9-19A4B4AD0962}" type="slidenum">
              <a:rPr lang="en-US"/>
              <a:pPr/>
              <a:t>4</a:t>
            </a:fld>
            <a:endParaRPr lang="en-US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Verdana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56F190-FD97-4D1B-B8EE-561C0275925D}" type="slidenum">
              <a:rPr lang="en-US"/>
              <a:pPr/>
              <a:t>5</a:t>
            </a:fld>
            <a:endParaRPr lang="en-US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Chaos</a:t>
            </a:r>
            <a:r>
              <a:rPr lang="en-US" baseline="0" dirty="0" smtClean="0"/>
              <a:t> is an opening, a chasm </a:t>
            </a:r>
            <a:r>
              <a:rPr lang="en-US" baseline="0" dirty="0" smtClean="0">
                <a:sym typeface="Wingdings" pitchFamily="2" charset="2"/>
              </a:rPr>
              <a:t> refers to the Big Bang</a:t>
            </a:r>
          </a:p>
          <a:p>
            <a:r>
              <a:rPr lang="en-US" baseline="0" dirty="0" err="1" smtClean="0">
                <a:sym typeface="Wingdings" pitchFamily="2" charset="2"/>
              </a:rPr>
              <a:t>Tartaros</a:t>
            </a:r>
            <a:r>
              <a:rPr lang="en-US" baseline="0" dirty="0" smtClean="0">
                <a:sym typeface="Wingdings" pitchFamily="2" charset="2"/>
              </a:rPr>
              <a:t>: darkest place</a:t>
            </a:r>
          </a:p>
          <a:p>
            <a:r>
              <a:rPr lang="en-US" baseline="0" dirty="0" smtClean="0">
                <a:sym typeface="Wingdings" pitchFamily="2" charset="2"/>
              </a:rPr>
              <a:t>EROS: was the </a:t>
            </a:r>
            <a:r>
              <a:rPr lang="en-US" baseline="0" dirty="0" err="1" smtClean="0">
                <a:sym typeface="Wingdings" pitchFamily="2" charset="2"/>
              </a:rPr>
              <a:t>intial</a:t>
            </a:r>
            <a:r>
              <a:rPr lang="en-US" baseline="0" dirty="0" smtClean="0">
                <a:sym typeface="Wingdings" pitchFamily="2" charset="2"/>
              </a:rPr>
              <a:t> force (</a:t>
            </a:r>
            <a:r>
              <a:rPr lang="en-US" baseline="0" dirty="0" err="1" smtClean="0">
                <a:sym typeface="Wingdings" pitchFamily="2" charset="2"/>
              </a:rPr>
              <a:t>attractoin</a:t>
            </a:r>
            <a:r>
              <a:rPr lang="en-US" baseline="0" dirty="0" smtClean="0">
                <a:sym typeface="Wingdings" pitchFamily="2" charset="2"/>
              </a:rPr>
              <a:t> and </a:t>
            </a:r>
            <a:r>
              <a:rPr lang="en-US" baseline="0" dirty="0" err="1" smtClean="0">
                <a:sym typeface="Wingdings" pitchFamily="2" charset="2"/>
              </a:rPr>
              <a:t>brough</a:t>
            </a:r>
            <a:r>
              <a:rPr lang="en-US" baseline="0" dirty="0" smtClean="0">
                <a:sym typeface="Wingdings" pitchFamily="2" charset="2"/>
              </a:rPr>
              <a:t> elements together)</a:t>
            </a:r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F2E948-2CB0-40C0-A0D5-0D8664B387C7}" type="slidenum">
              <a:rPr lang="en-US"/>
              <a:pPr/>
              <a:t>6</a:t>
            </a:fld>
            <a:endParaRPr lang="en-US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-central divinity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--imagined as the ground (place of powers of fertility and dead) and as a female Goddess </a:t>
            </a:r>
          </a:p>
          <a:p>
            <a:r>
              <a:rPr lang="en-US" baseline="0" dirty="0" smtClean="0"/>
              <a:t>--The goddess was believed to have all the wisdom </a:t>
            </a:r>
          </a:p>
          <a:p>
            <a:r>
              <a:rPr lang="en-US" baseline="0" dirty="0" smtClean="0"/>
              <a:t>--The tree: roots underground – 3 levels: ground to sky</a:t>
            </a:r>
          </a:p>
          <a:p>
            <a:r>
              <a:rPr lang="en-US" baseline="0" dirty="0" smtClean="0"/>
              <a:t>---snake: lives in underground and on ground– sheds skin--- regenerative </a:t>
            </a:r>
          </a:p>
          <a:p>
            <a:r>
              <a:rPr lang="en-US" baseline="0" dirty="0" smtClean="0"/>
              <a:t>--tree and snake : regenerative </a:t>
            </a:r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Earth creates a cover</a:t>
            </a:r>
            <a:r>
              <a:rPr lang="en-CA" baseline="0" dirty="0" smtClean="0"/>
              <a:t> (sky- Uranus), mountains (ore) and sea (</a:t>
            </a:r>
            <a:r>
              <a:rPr lang="en-CA" baseline="0" dirty="0" err="1" smtClean="0"/>
              <a:t>pontus</a:t>
            </a:r>
            <a:r>
              <a:rPr lang="en-CA" baseline="0" dirty="0" smtClean="0"/>
              <a:t>)</a:t>
            </a:r>
          </a:p>
          <a:p>
            <a:r>
              <a:rPr lang="en-CA" baseline="0" dirty="0" smtClean="0"/>
              <a:t>-- this cannot go on forever so she mates with sky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71724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3 </a:t>
            </a:r>
            <a:r>
              <a:rPr lang="en-CA" dirty="0" err="1" smtClean="0"/>
              <a:t>hecatoncheires</a:t>
            </a:r>
            <a:r>
              <a:rPr lang="en-CA" dirty="0" smtClean="0"/>
              <a:t>: 3</a:t>
            </a:r>
            <a:r>
              <a:rPr lang="en-CA" baseline="0" dirty="0" smtClean="0"/>
              <a:t> creatures with hundred hands each</a:t>
            </a:r>
          </a:p>
          <a:p>
            <a:r>
              <a:rPr lang="en-CA" baseline="0" dirty="0" smtClean="0"/>
              <a:t>3 </a:t>
            </a:r>
            <a:r>
              <a:rPr lang="en-CA" baseline="0" dirty="0" err="1" smtClean="0"/>
              <a:t>cylops</a:t>
            </a:r>
            <a:r>
              <a:rPr lang="en-CA" baseline="0" dirty="0" smtClean="0"/>
              <a:t>: huge eyes</a:t>
            </a:r>
          </a:p>
          <a:p>
            <a:r>
              <a:rPr lang="en-CA" baseline="0" dirty="0" smtClean="0"/>
              <a:t>12 Titans- monstrous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10477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err="1" smtClean="0"/>
              <a:t>Hecaton</a:t>
            </a:r>
            <a:r>
              <a:rPr lang="en-CA" dirty="0" smtClean="0"/>
              <a:t>=100, </a:t>
            </a:r>
            <a:r>
              <a:rPr lang="en-CA" dirty="0" err="1" smtClean="0"/>
              <a:t>cheires</a:t>
            </a:r>
            <a:r>
              <a:rPr lang="en-CA" dirty="0" smtClean="0"/>
              <a:t>= hands</a:t>
            </a:r>
          </a:p>
          <a:p>
            <a:r>
              <a:rPr lang="en-CA" dirty="0" smtClean="0"/>
              <a:t> </a:t>
            </a:r>
          </a:p>
          <a:p>
            <a:r>
              <a:rPr lang="en-CA" dirty="0" smtClean="0"/>
              <a:t>Cyclops (circular</a:t>
            </a:r>
            <a:r>
              <a:rPr lang="en-CA" baseline="0" dirty="0" smtClean="0"/>
              <a:t> eye)</a:t>
            </a:r>
            <a:r>
              <a:rPr lang="en-CA" dirty="0" smtClean="0"/>
              <a:t>– Thunder, lighting,</a:t>
            </a:r>
            <a:r>
              <a:rPr lang="en-CA" baseline="0" dirty="0" smtClean="0"/>
              <a:t> and brightness</a:t>
            </a:r>
          </a:p>
          <a:p>
            <a:r>
              <a:rPr lang="en-CA" baseline="0" dirty="0" smtClean="0"/>
              <a:t>--they are divine smiths-construct weapons for gods (ex. Bolt for Zeus)</a:t>
            </a:r>
          </a:p>
          <a:p>
            <a:r>
              <a:rPr lang="en-CA" dirty="0" smtClean="0"/>
              <a:t>Cyclops in </a:t>
            </a:r>
            <a:r>
              <a:rPr lang="en-CA" dirty="0" err="1" smtClean="0"/>
              <a:t>theogony</a:t>
            </a:r>
            <a:r>
              <a:rPr lang="en-CA" baseline="0" dirty="0" smtClean="0"/>
              <a:t> is what we are talking about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04467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err="1" smtClean="0"/>
              <a:t>Ouranos</a:t>
            </a:r>
            <a:r>
              <a:rPr lang="en-CA" dirty="0" smtClean="0"/>
              <a:t> (the sky/father) kept the newborn </a:t>
            </a:r>
            <a:r>
              <a:rPr lang="en-CA" dirty="0" err="1" smtClean="0"/>
              <a:t>childrne</a:t>
            </a:r>
            <a:r>
              <a:rPr lang="en-CA" baseline="0" dirty="0" smtClean="0"/>
              <a:t> in Gaia’s body</a:t>
            </a:r>
          </a:p>
          <a:p>
            <a:r>
              <a:rPr lang="en-CA" baseline="0" dirty="0" smtClean="0"/>
              <a:t>Gaia devised a plan and a weapon: a sickle from adamant( hardest rock-diamond)</a:t>
            </a:r>
          </a:p>
          <a:p>
            <a:r>
              <a:rPr lang="en-CA" baseline="0" dirty="0" smtClean="0"/>
              <a:t>She said to her children they need to castrate their father.</a:t>
            </a:r>
          </a:p>
          <a:p>
            <a:r>
              <a:rPr lang="en-CA" baseline="0" dirty="0" err="1" smtClean="0"/>
              <a:t>Kronos</a:t>
            </a:r>
            <a:r>
              <a:rPr lang="en-CA" baseline="0" dirty="0" smtClean="0"/>
              <a:t>(the youngest) castrated his father and threw the genitals behind him into the sea</a:t>
            </a:r>
          </a:p>
          <a:p>
            <a:r>
              <a:rPr lang="en-CA" baseline="0" dirty="0" err="1" smtClean="0"/>
              <a:t>Ouranos</a:t>
            </a:r>
            <a:r>
              <a:rPr lang="en-CA" baseline="0" dirty="0" smtClean="0"/>
              <a:t> ceased to exist </a:t>
            </a:r>
          </a:p>
          <a:p>
            <a:r>
              <a:rPr lang="en-CA" baseline="0" dirty="0" err="1" smtClean="0"/>
              <a:t>Creatiion</a:t>
            </a:r>
            <a:r>
              <a:rPr lang="en-CA" baseline="0" dirty="0" smtClean="0"/>
              <a:t> after castration from blood drops </a:t>
            </a:r>
            <a:r>
              <a:rPr lang="en-CA" baseline="0" dirty="0" smtClean="0">
                <a:sym typeface="Wingdings" pitchFamily="2" charset="2"/>
              </a:rPr>
              <a:t> Furies, Giants, and </a:t>
            </a:r>
            <a:r>
              <a:rPr lang="en-CA" baseline="0" dirty="0" err="1" smtClean="0">
                <a:sym typeface="Wingdings" pitchFamily="2" charset="2"/>
              </a:rPr>
              <a:t>Melian</a:t>
            </a:r>
            <a:r>
              <a:rPr lang="en-CA" baseline="0" dirty="0" smtClean="0">
                <a:sym typeface="Wingdings" pitchFamily="2" charset="2"/>
              </a:rPr>
              <a:t> nymphs</a:t>
            </a:r>
            <a:endParaRPr lang="en-CA" baseline="0" dirty="0" smtClean="0"/>
          </a:p>
          <a:p>
            <a:r>
              <a:rPr lang="en-CA" baseline="0" dirty="0" smtClean="0"/>
              <a:t> 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7329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If someone</a:t>
            </a:r>
            <a:r>
              <a:rPr lang="en-CA" baseline="0" dirty="0" smtClean="0"/>
              <a:t> kills another of same blood, the Furies follow you around and make your life miserable </a:t>
            </a:r>
          </a:p>
          <a:p>
            <a:r>
              <a:rPr lang="en-CA" dirty="0" smtClean="0"/>
              <a:t>-described as horrible looking</a:t>
            </a:r>
          </a:p>
          <a:p>
            <a:r>
              <a:rPr lang="en-CA" dirty="0" smtClean="0"/>
              <a:t>-hard</a:t>
            </a:r>
            <a:r>
              <a:rPr lang="en-CA" baseline="0" dirty="0" smtClean="0"/>
              <a:t> to appease</a:t>
            </a:r>
          </a:p>
          <a:p>
            <a:r>
              <a:rPr lang="en-CA" baseline="0" dirty="0" smtClean="0"/>
              <a:t>Ex. </a:t>
            </a:r>
            <a:r>
              <a:rPr lang="en-CA" baseline="0" dirty="0" err="1" smtClean="0"/>
              <a:t>Eumenides</a:t>
            </a:r>
            <a:r>
              <a:rPr lang="en-CA" baseline="0" dirty="0" smtClean="0"/>
              <a:t>: the furies torment </a:t>
            </a:r>
            <a:r>
              <a:rPr lang="en-CA" baseline="0" dirty="0" err="1" smtClean="0"/>
              <a:t>orestes</a:t>
            </a:r>
            <a:r>
              <a:rPr lang="en-CA" baseline="0" dirty="0" smtClean="0"/>
              <a:t>- </a:t>
            </a:r>
            <a:r>
              <a:rPr lang="en-CA" baseline="0" dirty="0" err="1" smtClean="0"/>
              <a:t>agamemnon’s</a:t>
            </a:r>
            <a:r>
              <a:rPr lang="en-CA" baseline="0" dirty="0" smtClean="0"/>
              <a:t> son, who killed his mother Clytemnestra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97663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 don’t’ know much about the 3</a:t>
            </a:r>
            <a:r>
              <a:rPr lang="en-CA" baseline="30000" dirty="0" smtClean="0"/>
              <a:t>rd</a:t>
            </a:r>
            <a:r>
              <a:rPr lang="en-CA" baseline="0" dirty="0" smtClean="0"/>
              <a:t>- </a:t>
            </a:r>
            <a:r>
              <a:rPr lang="en-CA" baseline="0" dirty="0" err="1" smtClean="0"/>
              <a:t>melian</a:t>
            </a:r>
            <a:r>
              <a:rPr lang="en-CA" baseline="0" dirty="0" smtClean="0"/>
              <a:t> nymphs but they are related to death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4777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The birth</a:t>
            </a:r>
            <a:r>
              <a:rPr lang="en-CA" baseline="0" dirty="0" smtClean="0"/>
              <a:t> of Aphrodite – born form sea /shell based on which story versions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48392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11176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8CAA15-0CF2-476E-8883-F218CBADEC96}" type="slidenum">
              <a:rPr lang="en-US"/>
              <a:pPr/>
              <a:t>15</a:t>
            </a:fld>
            <a:endParaRPr lang="en-US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baseline="0" dirty="0" smtClean="0"/>
              <a:t>Nothing falls in vain– something divine (blood, semen, </a:t>
            </a:r>
            <a:r>
              <a:rPr lang="en-US" baseline="0" dirty="0" err="1" smtClean="0"/>
              <a:t>etc</a:t>
            </a:r>
            <a:r>
              <a:rPr lang="en-US" baseline="0" dirty="0" smtClean="0"/>
              <a:t>) falls in water leads to fertility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Looking taboo: reflects that human eyes are not able to tolerate a performance of divine action unless the divine allows it – have to avert eyes for divine action---</a:t>
            </a:r>
            <a:r>
              <a:rPr lang="en-US" baseline="0" dirty="0" err="1" smtClean="0"/>
              <a:t>Kronos</a:t>
            </a:r>
            <a:r>
              <a:rPr lang="en-US" baseline="0" dirty="0" smtClean="0"/>
              <a:t> throws divine thing behind him</a:t>
            </a:r>
          </a:p>
          <a:p>
            <a:pPr marL="0" indent="0">
              <a:buNone/>
            </a:pPr>
            <a:r>
              <a:rPr lang="en-US" baseline="0" dirty="0" smtClean="0"/>
              <a:t>Ex. Sodom city becomes destructed by God – tells Lot to leave city of </a:t>
            </a:r>
            <a:r>
              <a:rPr lang="en-US" baseline="0" dirty="0" err="1" smtClean="0"/>
              <a:t>sodom</a:t>
            </a:r>
            <a:r>
              <a:rPr lang="en-US" baseline="0" dirty="0" smtClean="0"/>
              <a:t>—Lot’s wife </a:t>
            </a:r>
            <a:r>
              <a:rPr lang="en-US" baseline="0" dirty="0" err="1" smtClean="0"/>
              <a:t>seees</a:t>
            </a:r>
            <a:r>
              <a:rPr lang="en-US" baseline="0" dirty="0" smtClean="0"/>
              <a:t> this divine act and turns to salt?</a:t>
            </a:r>
          </a:p>
          <a:p>
            <a:pPr marL="0" indent="0">
              <a:buNone/>
            </a:pPr>
            <a:r>
              <a:rPr lang="en-US" baseline="0" dirty="0" smtClean="0"/>
              <a:t>3. The </a:t>
            </a:r>
            <a:r>
              <a:rPr lang="en-US" baseline="0" dirty="0" err="1" smtClean="0"/>
              <a:t>seperation</a:t>
            </a:r>
            <a:r>
              <a:rPr lang="en-US" baseline="0" dirty="0" smtClean="0"/>
              <a:t> the earth and sky </a:t>
            </a:r>
          </a:p>
          <a:p>
            <a:pPr marL="0" indent="0">
              <a:buNone/>
            </a:pPr>
            <a:r>
              <a:rPr lang="en-US" baseline="0" dirty="0" smtClean="0"/>
              <a:t>-as the divine elements separate, a more ordered cosmos comes into being </a:t>
            </a:r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16</a:t>
            </a:fld>
            <a:endParaRPr lang="en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He </a:t>
            </a:r>
            <a:r>
              <a:rPr lang="en-CA" dirty="0" err="1" smtClean="0"/>
              <a:t>suppresss</a:t>
            </a:r>
            <a:r>
              <a:rPr lang="en-CA" baseline="0" dirty="0" smtClean="0"/>
              <a:t> his children like his father instead </a:t>
            </a:r>
          </a:p>
          <a:p>
            <a:r>
              <a:rPr lang="en-CA" baseline="0" dirty="0" smtClean="0"/>
              <a:t>All were swallowed except Zeus </a:t>
            </a:r>
          </a:p>
          <a:p>
            <a:r>
              <a:rPr lang="en-CA" baseline="0" dirty="0" smtClean="0"/>
              <a:t>Rhea” trick” – Rhea secretly gives birth to Zeus in Crete, Rhea gives </a:t>
            </a:r>
            <a:r>
              <a:rPr lang="en-CA" baseline="0" dirty="0" err="1" smtClean="0"/>
              <a:t>Kronos</a:t>
            </a:r>
            <a:r>
              <a:rPr lang="en-CA" baseline="0" dirty="0" smtClean="0"/>
              <a:t> a stone wrapped up in baby’s clothes and…</a:t>
            </a:r>
            <a:r>
              <a:rPr lang="en-CA" baseline="0" dirty="0" err="1" smtClean="0"/>
              <a:t>Kronos</a:t>
            </a:r>
            <a:r>
              <a:rPr lang="en-CA" baseline="0" dirty="0" smtClean="0"/>
              <a:t> swallows it.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20471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2 similar</a:t>
            </a:r>
            <a:r>
              <a:rPr lang="en-CA" baseline="0" dirty="0" smtClean="0"/>
              <a:t> objects – sickle and stone</a:t>
            </a:r>
          </a:p>
          <a:p>
            <a:r>
              <a:rPr lang="en-CA" baseline="0" dirty="0" smtClean="0"/>
              <a:t>Hiding, trick and resolution are all similarities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18</a:t>
            </a:fld>
            <a:endParaRPr lang="en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337462-74FA-4701-B2CD-CBCEC1E617DF}" type="slidenum">
              <a:rPr lang="en-US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Zeus</a:t>
            </a:r>
            <a:r>
              <a:rPr lang="en-US" baseline="0" dirty="0" smtClean="0"/>
              <a:t> was born in Crete (this version)</a:t>
            </a:r>
          </a:p>
          <a:p>
            <a:r>
              <a:rPr lang="en-US" baseline="0" dirty="0" smtClean="0"/>
              <a:t>Crete has lots of caves in mountains – places of objects and offerings to gods</a:t>
            </a:r>
          </a:p>
          <a:p>
            <a:r>
              <a:rPr lang="en-US" baseline="0" dirty="0" smtClean="0"/>
              <a:t>Mount </a:t>
            </a:r>
            <a:r>
              <a:rPr lang="en-US" baseline="0" dirty="0" err="1" smtClean="0"/>
              <a:t>Dicti</a:t>
            </a:r>
            <a:r>
              <a:rPr lang="en-US" baseline="0" dirty="0" smtClean="0"/>
              <a:t> and </a:t>
            </a:r>
            <a:r>
              <a:rPr lang="en-US" baseline="0" dirty="0" err="1" smtClean="0"/>
              <a:t>Dictian</a:t>
            </a:r>
            <a:r>
              <a:rPr lang="en-US" baseline="0" dirty="0" smtClean="0"/>
              <a:t> cave </a:t>
            </a:r>
          </a:p>
          <a:p>
            <a:r>
              <a:rPr lang="en-US" baseline="0" dirty="0" smtClean="0"/>
              <a:t>--he was fed honey and milk (goat called </a:t>
            </a:r>
            <a:r>
              <a:rPr lang="en-US" baseline="0" dirty="0" err="1" smtClean="0"/>
              <a:t>Amaltheia</a:t>
            </a:r>
            <a:r>
              <a:rPr lang="en-US" baseline="0" dirty="0" smtClean="0"/>
              <a:t>) </a:t>
            </a:r>
          </a:p>
          <a:p>
            <a:r>
              <a:rPr lang="en-US" baseline="0" dirty="0" err="1" smtClean="0"/>
              <a:t>Amaltheia</a:t>
            </a:r>
            <a:r>
              <a:rPr lang="en-US" baseline="0" dirty="0" smtClean="0"/>
              <a:t> wanted to play and Zeus snaps one horns by accident </a:t>
            </a:r>
            <a:r>
              <a:rPr lang="en-US" baseline="0" dirty="0" err="1" smtClean="0"/>
              <a:t>bc</a:t>
            </a:r>
            <a:r>
              <a:rPr lang="en-US" baseline="0" dirty="0" smtClean="0"/>
              <a:t> of his </a:t>
            </a:r>
            <a:r>
              <a:rPr lang="en-US" baseline="0" dirty="0" err="1" smtClean="0"/>
              <a:t>streght</a:t>
            </a:r>
            <a:r>
              <a:rPr lang="en-US" baseline="0" dirty="0" smtClean="0"/>
              <a:t>, when he grows he wants to </a:t>
            </a:r>
            <a:r>
              <a:rPr lang="en-US" baseline="0" dirty="0" err="1" smtClean="0"/>
              <a:t>honour</a:t>
            </a:r>
            <a:r>
              <a:rPr lang="en-US" baseline="0" dirty="0" smtClean="0"/>
              <a:t> goat so gives the horn of plenty and when she dies he places her in sky (Capricorn symbol) </a:t>
            </a:r>
          </a:p>
          <a:p>
            <a:r>
              <a:rPr lang="en-US" baseline="0" dirty="0" smtClean="0"/>
              <a:t>--Athena (daughter of </a:t>
            </a:r>
            <a:r>
              <a:rPr lang="en-US" baseline="0" dirty="0" err="1" smtClean="0"/>
              <a:t>Zues</a:t>
            </a:r>
            <a:r>
              <a:rPr lang="en-US" baseline="0" dirty="0" smtClean="0"/>
              <a:t>) wears the aegis ( skin of the goat ) – protective cape</a:t>
            </a:r>
          </a:p>
          <a:p>
            <a:r>
              <a:rPr lang="en-US" baseline="0" dirty="0" smtClean="0"/>
              <a:t>Athena wore the aegis for protection </a:t>
            </a:r>
          </a:p>
          <a:p>
            <a:r>
              <a:rPr lang="en-US" baseline="0" dirty="0" smtClean="0"/>
              <a:t>Zeus created safety (aegis) and abundance (horn of plenty )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The </a:t>
            </a:r>
            <a:r>
              <a:rPr lang="en-CA" dirty="0" err="1" smtClean="0"/>
              <a:t>Kouretes</a:t>
            </a:r>
            <a:r>
              <a:rPr lang="en-CA" dirty="0" smtClean="0"/>
              <a:t> used to</a:t>
            </a:r>
            <a:r>
              <a:rPr lang="en-CA" baseline="0" dirty="0" smtClean="0"/>
              <a:t> make noise so his father would not hear Zeus’ cries</a:t>
            </a:r>
          </a:p>
          <a:p>
            <a:r>
              <a:rPr lang="en-CA" baseline="0" dirty="0" smtClean="0"/>
              <a:t>--ancient </a:t>
            </a:r>
            <a:r>
              <a:rPr lang="en-CA" baseline="0" dirty="0" err="1" smtClean="0"/>
              <a:t>socity</a:t>
            </a:r>
            <a:r>
              <a:rPr lang="en-CA" baseline="0" dirty="0" smtClean="0"/>
              <a:t> would have a ritual –young men clang shields dancing to </a:t>
            </a:r>
            <a:r>
              <a:rPr lang="en-CA" baseline="0" dirty="0" err="1" smtClean="0"/>
              <a:t>intitate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youg</a:t>
            </a:r>
            <a:r>
              <a:rPr lang="en-CA" baseline="0" dirty="0" smtClean="0"/>
              <a:t> boys  ---this ritual is reflected in myth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58200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Zeus always</a:t>
            </a:r>
            <a:r>
              <a:rPr lang="en-CA" baseline="0" dirty="0" smtClean="0"/>
              <a:t> struggles to hold his </a:t>
            </a:r>
            <a:r>
              <a:rPr lang="en-CA" baseline="0" dirty="0" smtClean="0"/>
              <a:t>power</a:t>
            </a:r>
          </a:p>
          <a:p>
            <a:endParaRPr lang="en-CA" baseline="0" dirty="0" smtClean="0"/>
          </a:p>
          <a:p>
            <a:r>
              <a:rPr lang="en-CA" baseline="0" dirty="0" smtClean="0"/>
              <a:t>www.youthube.com/watch?v=QdXRbR6AtJg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13774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Titans</a:t>
            </a:r>
            <a:r>
              <a:rPr lang="en-CA" baseline="0" dirty="0" smtClean="0"/>
              <a:t>- many</a:t>
            </a:r>
            <a:r>
              <a:rPr lang="en-CA" baseline="0" dirty="0"/>
              <a:t> </a:t>
            </a:r>
            <a:r>
              <a:rPr lang="en-CA" baseline="0" dirty="0" err="1" smtClean="0"/>
              <a:t>vs</a:t>
            </a:r>
            <a:r>
              <a:rPr lang="en-CA" baseline="0" dirty="0" smtClean="0"/>
              <a:t> Zeus and his allies</a:t>
            </a:r>
          </a:p>
          <a:p>
            <a:r>
              <a:rPr lang="en-CA" baseline="0" dirty="0" smtClean="0"/>
              <a:t>Zeus freed his siblings (gods/goddess)</a:t>
            </a:r>
          </a:p>
          <a:p>
            <a:r>
              <a:rPr lang="en-CA" baseline="0" dirty="0" smtClean="0"/>
              <a:t>The </a:t>
            </a:r>
            <a:r>
              <a:rPr lang="en-CA" baseline="0" dirty="0" err="1" smtClean="0"/>
              <a:t>titnas</a:t>
            </a:r>
            <a:r>
              <a:rPr lang="en-CA" baseline="0" dirty="0" smtClean="0"/>
              <a:t> were vanquished.. Hurled beneath the earth, deep down into </a:t>
            </a:r>
            <a:r>
              <a:rPr lang="en-CA" baseline="0" dirty="0" err="1" smtClean="0"/>
              <a:t>tartaros</a:t>
            </a:r>
            <a:r>
              <a:rPr lang="en-CA" baseline="0" dirty="0" smtClean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2026F-273C-4290-B1A8-A2AEE1AF6469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7695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Styx – </a:t>
            </a:r>
            <a:r>
              <a:rPr lang="en-CA" dirty="0" err="1" smtClean="0"/>
              <a:t>refered</a:t>
            </a:r>
            <a:r>
              <a:rPr lang="en-CA" dirty="0" smtClean="0"/>
              <a:t> as lake/river</a:t>
            </a:r>
            <a:r>
              <a:rPr lang="en-CA" baseline="0" dirty="0" smtClean="0"/>
              <a:t> under the earth</a:t>
            </a:r>
          </a:p>
          <a:p>
            <a:r>
              <a:rPr lang="en-CA" baseline="0" dirty="0" smtClean="0"/>
              <a:t>--after helping Zeus to achieve victory with her children –she provided Zeus with victory, zeal, power, force</a:t>
            </a:r>
          </a:p>
          <a:p>
            <a:r>
              <a:rPr lang="en-CA" baseline="0" dirty="0" smtClean="0"/>
              <a:t>-in order to honour her he made her the divinity to which the gods swear oaths (if gods break oaths, they will be punished </a:t>
            </a:r>
            <a:r>
              <a:rPr lang="en-CA" baseline="0" dirty="0" err="1" smtClean="0"/>
              <a:t>severly</a:t>
            </a:r>
            <a:r>
              <a:rPr lang="en-CA" baseline="0" dirty="0" smtClean="0"/>
              <a:t>)</a:t>
            </a:r>
          </a:p>
          <a:p>
            <a:r>
              <a:rPr lang="en-CA" baseline="0" dirty="0" smtClean="0"/>
              <a:t>-(water is considered very sacred) </a:t>
            </a:r>
          </a:p>
          <a:p>
            <a:r>
              <a:rPr lang="en-CA" baseline="0" dirty="0" smtClean="0"/>
              <a:t>Ex. Thetis dipping Achilles in the waters of Styx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8945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Earth was upset that her children the titans were in </a:t>
            </a:r>
            <a:r>
              <a:rPr lang="en-CA" dirty="0" err="1" smtClean="0"/>
              <a:t>Tartoaros</a:t>
            </a:r>
            <a:r>
              <a:rPr lang="en-CA" dirty="0" smtClean="0"/>
              <a:t>,</a:t>
            </a:r>
            <a:r>
              <a:rPr lang="en-CA" baseline="0" dirty="0" smtClean="0"/>
              <a:t> she </a:t>
            </a:r>
            <a:r>
              <a:rPr lang="en-CA" baseline="0" dirty="0" err="1" smtClean="0"/>
              <a:t>envoked</a:t>
            </a:r>
            <a:r>
              <a:rPr lang="en-CA" baseline="0" dirty="0" smtClean="0"/>
              <a:t> the Giants to fight Zeus </a:t>
            </a:r>
          </a:p>
          <a:p>
            <a:r>
              <a:rPr lang="en-CA" baseline="0" dirty="0" smtClean="0"/>
              <a:t>-humans participate (prophecy says that </a:t>
            </a:r>
            <a:r>
              <a:rPr lang="en-CA" baseline="0" dirty="0" err="1" smtClean="0"/>
              <a:t>unles</a:t>
            </a:r>
            <a:r>
              <a:rPr lang="en-CA" baseline="0" dirty="0" smtClean="0"/>
              <a:t> a superhuman helps, won’t win battle)—</a:t>
            </a:r>
            <a:r>
              <a:rPr lang="en-CA" baseline="0" dirty="0" err="1" smtClean="0"/>
              <a:t>specificlaly</a:t>
            </a:r>
            <a:r>
              <a:rPr lang="en-CA" baseline="0" dirty="0" smtClean="0"/>
              <a:t> </a:t>
            </a:r>
            <a:r>
              <a:rPr lang="en-CA" baseline="0" dirty="0" err="1" smtClean="0"/>
              <a:t>herculeus</a:t>
            </a:r>
            <a:r>
              <a:rPr lang="en-CA" baseline="0" dirty="0" smtClean="0"/>
              <a:t> </a:t>
            </a:r>
          </a:p>
          <a:p>
            <a:r>
              <a:rPr lang="en-CA" baseline="0" dirty="0" err="1" smtClean="0"/>
              <a:t>Herculeus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particpates</a:t>
            </a:r>
            <a:r>
              <a:rPr lang="en-CA" baseline="0" dirty="0" smtClean="0"/>
              <a:t> and helps win the battle </a:t>
            </a:r>
          </a:p>
          <a:p>
            <a:r>
              <a:rPr lang="en-CA" baseline="0" dirty="0" smtClean="0"/>
              <a:t>--</a:t>
            </a:r>
            <a:r>
              <a:rPr lang="en-CA" baseline="0" dirty="0" err="1" smtClean="0"/>
              <a:t>herculeus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protrayed</a:t>
            </a:r>
            <a:r>
              <a:rPr lang="en-CA" baseline="0" dirty="0" smtClean="0"/>
              <a:t> with snake legs </a:t>
            </a:r>
          </a:p>
          <a:p>
            <a:r>
              <a:rPr lang="en-CA" baseline="0" dirty="0" smtClean="0"/>
              <a:t>-second picture: Giant surrounded by </a:t>
            </a:r>
            <a:r>
              <a:rPr lang="en-CA" baseline="0" dirty="0" err="1" smtClean="0"/>
              <a:t>Hercuelues</a:t>
            </a:r>
            <a:r>
              <a:rPr lang="en-CA" baseline="0" dirty="0" smtClean="0"/>
              <a:t> and Athena , small figure is Sleep the twin brother of Death—Sleep makes the Giant fall asleep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396763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-battle of giants</a:t>
            </a:r>
            <a:r>
              <a:rPr lang="en-CA" baseline="0" dirty="0" smtClean="0"/>
              <a:t> is commonly used on buildings </a:t>
            </a:r>
          </a:p>
          <a:p>
            <a:r>
              <a:rPr lang="en-CA" baseline="0" dirty="0" smtClean="0"/>
              <a:t>--Map– the city of </a:t>
            </a:r>
            <a:r>
              <a:rPr lang="en-CA" baseline="0" dirty="0" err="1" smtClean="0"/>
              <a:t>Pergamon</a:t>
            </a:r>
            <a:r>
              <a:rPr lang="en-CA" baseline="0" dirty="0" smtClean="0"/>
              <a:t> had an altar before being taken by the Germans</a:t>
            </a:r>
            <a:r>
              <a:rPr lang="en-CA" baseline="0" dirty="0" smtClean="0">
                <a:sym typeface="Wingdings" pitchFamily="2" charset="2"/>
              </a:rPr>
              <a:t> the altar with figures showing the battle of the giants </a:t>
            </a:r>
          </a:p>
          <a:p>
            <a:r>
              <a:rPr lang="en-CA" baseline="0" dirty="0" smtClean="0">
                <a:sym typeface="Wingdings" pitchFamily="2" charset="2"/>
              </a:rPr>
              <a:t>Greeks-good, barbarians= bad</a:t>
            </a:r>
          </a:p>
          <a:p>
            <a:r>
              <a:rPr lang="en-CA" baseline="0" dirty="0" smtClean="0">
                <a:sym typeface="Wingdings" pitchFamily="2" charset="2"/>
              </a:rPr>
              <a:t>--signifies the </a:t>
            </a:r>
            <a:r>
              <a:rPr lang="en-CA" baseline="0" dirty="0" err="1" smtClean="0">
                <a:sym typeface="Wingdings" pitchFamily="2" charset="2"/>
              </a:rPr>
              <a:t>greeks</a:t>
            </a:r>
            <a:r>
              <a:rPr lang="en-CA" baseline="0" dirty="0" smtClean="0">
                <a:sym typeface="Wingdings" pitchFamily="2" charset="2"/>
              </a:rPr>
              <a:t> </a:t>
            </a:r>
            <a:r>
              <a:rPr lang="en-CA" baseline="0" dirty="0" err="1" smtClean="0">
                <a:sym typeface="Wingdings" pitchFamily="2" charset="2"/>
              </a:rPr>
              <a:t>vs</a:t>
            </a:r>
            <a:r>
              <a:rPr lang="en-CA" baseline="0" dirty="0" smtClean="0">
                <a:sym typeface="Wingdings" pitchFamily="2" charset="2"/>
              </a:rPr>
              <a:t> the </a:t>
            </a:r>
            <a:r>
              <a:rPr lang="en-CA" baseline="0" dirty="0" err="1" smtClean="0">
                <a:sym typeface="Wingdings" pitchFamily="2" charset="2"/>
              </a:rPr>
              <a:t>perians</a:t>
            </a:r>
            <a:r>
              <a:rPr lang="en-CA" baseline="0" dirty="0" smtClean="0">
                <a:sym typeface="Wingdings" pitchFamily="2" charset="2"/>
              </a:rPr>
              <a:t> symbolized as </a:t>
            </a:r>
            <a:r>
              <a:rPr lang="en-CA" baseline="0" dirty="0" err="1" smtClean="0">
                <a:sym typeface="Wingdings" pitchFamily="2" charset="2"/>
              </a:rPr>
              <a:t>olympian</a:t>
            </a:r>
            <a:r>
              <a:rPr lang="en-CA" baseline="0" dirty="0" smtClean="0">
                <a:sym typeface="Wingdings" pitchFamily="2" charset="2"/>
              </a:rPr>
              <a:t> gods </a:t>
            </a:r>
            <a:r>
              <a:rPr lang="en-CA" baseline="0" dirty="0" err="1" smtClean="0">
                <a:sym typeface="Wingdings" pitchFamily="2" charset="2"/>
              </a:rPr>
              <a:t>vs</a:t>
            </a:r>
            <a:r>
              <a:rPr lang="en-CA" baseline="0" dirty="0" smtClean="0">
                <a:sym typeface="Wingdings" pitchFamily="2" charset="2"/>
              </a:rPr>
              <a:t> the barbarian giants </a:t>
            </a:r>
          </a:p>
          <a:p>
            <a:r>
              <a:rPr lang="en-CA" baseline="0" dirty="0" smtClean="0">
                <a:sym typeface="Wingdings" pitchFamily="2" charset="2"/>
              </a:rPr>
              <a:t> The giants lost battle and vanquished and went under the ground—why you have earthquakes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666122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Earth is still mad so she</a:t>
            </a:r>
            <a:r>
              <a:rPr lang="en-CA" baseline="0" dirty="0" smtClean="0"/>
              <a:t> mates with </a:t>
            </a:r>
            <a:r>
              <a:rPr lang="en-CA" baseline="0" dirty="0" err="1" smtClean="0"/>
              <a:t>Tartarus</a:t>
            </a:r>
            <a:r>
              <a:rPr lang="en-CA" baseline="0" dirty="0" smtClean="0"/>
              <a:t> – creating typhoon</a:t>
            </a:r>
          </a:p>
          <a:p>
            <a:r>
              <a:rPr lang="en-CA" baseline="0" dirty="0" smtClean="0"/>
              <a:t>Typhoon was defeated by Zeus–ends with a huge battle and blast</a:t>
            </a:r>
          </a:p>
          <a:p>
            <a:r>
              <a:rPr lang="en-CA" baseline="0" dirty="0" smtClean="0"/>
              <a:t>-typhoon trapped under the earth </a:t>
            </a:r>
          </a:p>
          <a:p>
            <a:r>
              <a:rPr lang="en-CA" baseline="0" dirty="0" smtClean="0"/>
              <a:t>--huge winds /hurricane represented by typhoon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7AE80-FF5E-4B93-A745-B9FADED1D2C1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620650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Zeus faces what his father and grandfather</a:t>
            </a:r>
            <a:r>
              <a:rPr lang="en-CA" baseline="0" dirty="0" smtClean="0"/>
              <a:t> faced</a:t>
            </a:r>
          </a:p>
          <a:p>
            <a:r>
              <a:rPr lang="en-CA" baseline="0" dirty="0" smtClean="0"/>
              <a:t>Zeus had 6 or 7 wives bf Hera</a:t>
            </a:r>
          </a:p>
          <a:p>
            <a:r>
              <a:rPr lang="en-CA" baseline="0" dirty="0" smtClean="0"/>
              <a:t>Metis was his first wife and tells him the prophecy that he will be dethroned by his son, </a:t>
            </a:r>
            <a:r>
              <a:rPr lang="en-CA" baseline="0" dirty="0" err="1" smtClean="0"/>
              <a:t>deafeated</a:t>
            </a:r>
            <a:r>
              <a:rPr lang="en-CA" baseline="0" dirty="0" smtClean="0"/>
              <a:t> by son</a:t>
            </a:r>
          </a:p>
          <a:p>
            <a:r>
              <a:rPr lang="en-CA" baseline="0" dirty="0" smtClean="0"/>
              <a:t>--he swallows his wife Metis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37329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The baby that Metis(=wisdom) makes comes</a:t>
            </a:r>
            <a:r>
              <a:rPr lang="en-CA" baseline="0" dirty="0" smtClean="0"/>
              <a:t> from the head of Zeus </a:t>
            </a:r>
            <a:r>
              <a:rPr lang="en-CA" baseline="0" dirty="0" smtClean="0">
                <a:sym typeface="Wingdings" pitchFamily="2" charset="2"/>
              </a:rPr>
              <a:t>the birth of Athena </a:t>
            </a:r>
          </a:p>
          <a:p>
            <a:r>
              <a:rPr lang="en-CA" baseline="0" dirty="0" smtClean="0">
                <a:sym typeface="Wingdings" pitchFamily="2" charset="2"/>
              </a:rPr>
              <a:t>Zeus gave birth to Athena and somehow stopped he prophecy—also gained wisdom</a:t>
            </a:r>
          </a:p>
          <a:p>
            <a:r>
              <a:rPr lang="en-CA" baseline="0" dirty="0" smtClean="0">
                <a:sym typeface="Wingdings" pitchFamily="2" charset="2"/>
              </a:rPr>
              <a:t>Zeus also gave birth through his knee to </a:t>
            </a:r>
            <a:r>
              <a:rPr lang="en-CA" baseline="0" dirty="0" err="1" smtClean="0">
                <a:sym typeface="Wingdings" pitchFamily="2" charset="2"/>
              </a:rPr>
              <a:t>Dionysos</a:t>
            </a:r>
            <a:r>
              <a:rPr lang="en-CA" baseline="0" dirty="0" smtClean="0">
                <a:sym typeface="Wingdings" pitchFamily="2" charset="2"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1239092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Zeus breaks the prophecy and remains the leader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>
                <a:solidFill>
                  <a:prstClr val="black"/>
                </a:solidFill>
              </a:rPr>
              <a:pPr/>
              <a:t>31</a:t>
            </a:fld>
            <a:endParaRPr lang="en-CA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Zeus</a:t>
            </a:r>
            <a:r>
              <a:rPr lang="en-CA" baseline="0" dirty="0" smtClean="0"/>
              <a:t> also marries </a:t>
            </a:r>
            <a:r>
              <a:rPr lang="en-CA" baseline="0" dirty="0" err="1" smtClean="0"/>
              <a:t>themis</a:t>
            </a:r>
            <a:r>
              <a:rPr lang="en-CA" baseline="0" dirty="0" smtClean="0"/>
              <a:t> and </a:t>
            </a:r>
            <a:r>
              <a:rPr lang="en-CA" baseline="0" dirty="0" err="1" smtClean="0"/>
              <a:t>aquires</a:t>
            </a:r>
            <a:r>
              <a:rPr lang="en-CA" baseline="0" dirty="0" smtClean="0"/>
              <a:t> justice, </a:t>
            </a:r>
            <a:r>
              <a:rPr lang="en-CA" baseline="0" dirty="0" err="1" smtClean="0"/>
              <a:t>mnemosyne</a:t>
            </a:r>
            <a:r>
              <a:rPr lang="en-CA" baseline="0" dirty="0" smtClean="0"/>
              <a:t> and acquires </a:t>
            </a:r>
            <a:r>
              <a:rPr lang="en-CA" baseline="0" dirty="0" err="1" smtClean="0"/>
              <a:t>widom</a:t>
            </a:r>
            <a:r>
              <a:rPr lang="en-CA" baseline="0" dirty="0" smtClean="0"/>
              <a:t>, and </a:t>
            </a:r>
            <a:r>
              <a:rPr lang="en-CA" baseline="0" dirty="0" err="1" smtClean="0"/>
              <a:t>eurynome</a:t>
            </a:r>
            <a:r>
              <a:rPr lang="en-CA" baseline="0" dirty="0" smtClean="0"/>
              <a:t> </a:t>
            </a:r>
          </a:p>
          <a:p>
            <a:r>
              <a:rPr lang="en-CA" baseline="0" dirty="0" smtClean="0"/>
              <a:t>Zeus represents more </a:t>
            </a:r>
            <a:r>
              <a:rPr lang="en-CA" baseline="0" dirty="0" err="1" smtClean="0"/>
              <a:t>ordrely</a:t>
            </a:r>
            <a:r>
              <a:rPr lang="en-CA" baseline="0" dirty="0" smtClean="0"/>
              <a:t> universe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228789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F27B48-19EE-44E1-B546-73500BD46ED8}" type="slidenum">
              <a:rPr lang="en-US"/>
              <a:pPr/>
              <a:t>33</a:t>
            </a:fld>
            <a:endParaRPr lang="en-US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Zeus:</a:t>
            </a:r>
            <a:r>
              <a:rPr lang="en-US" baseline="0" dirty="0" smtClean="0"/>
              <a:t> the storm god</a:t>
            </a:r>
          </a:p>
          <a:p>
            <a:r>
              <a:rPr lang="en-US" baseline="0" dirty="0" smtClean="0"/>
              <a:t>Thunderbolt and eagle are his symbols—eagle has great speed and strike fast </a:t>
            </a:r>
          </a:p>
          <a:p>
            <a:endParaRPr lang="en-US" baseline="0" dirty="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Protector of the family </a:t>
            </a:r>
          </a:p>
          <a:p>
            <a:r>
              <a:rPr lang="en-CA" dirty="0" smtClean="0"/>
              <a:t>Protector of guests and suppliants– someone looking</a:t>
            </a:r>
            <a:r>
              <a:rPr lang="en-CA" baseline="0" dirty="0" smtClean="0"/>
              <a:t> for refuge </a:t>
            </a:r>
          </a:p>
          <a:p>
            <a:r>
              <a:rPr lang="en-CA" baseline="0" dirty="0" smtClean="0"/>
              <a:t>Xenia- relationship sacred between host and guest </a:t>
            </a:r>
            <a:r>
              <a:rPr lang="en-CA" baseline="0" dirty="0" smtClean="0">
                <a:sym typeface="Wingdings" pitchFamily="2" charset="2"/>
              </a:rPr>
              <a:t>become friends forever </a:t>
            </a:r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94742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Chaos</a:t>
            </a:r>
            <a:r>
              <a:rPr lang="en-CA" baseline="0" dirty="0" smtClean="0"/>
              <a:t> gave birth to night and day </a:t>
            </a:r>
          </a:p>
          <a:p>
            <a:r>
              <a:rPr lang="en-CA" baseline="0" dirty="0" smtClean="0"/>
              <a:t>--night represents time of night and darkness </a:t>
            </a:r>
          </a:p>
          <a:p>
            <a:r>
              <a:rPr lang="en-CA" baseline="0" dirty="0" smtClean="0"/>
              <a:t>--night gave birth to day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35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6894354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A7D973-CC5D-4D03-A0B8-E220568AFE6D}" type="slidenum">
              <a:rPr lang="en-US"/>
              <a:pPr/>
              <a:t>36</a:t>
            </a:fld>
            <a:endParaRPr lang="en-US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Night and darkness composed</a:t>
            </a:r>
            <a:r>
              <a:rPr lang="en-US" baseline="0" dirty="0" smtClean="0"/>
              <a:t> of all in box  including guardians that punish evil (fates, nemesis, </a:t>
            </a:r>
            <a:r>
              <a:rPr lang="en-US" baseline="0" dirty="0" err="1" smtClean="0"/>
              <a:t>hesperides</a:t>
            </a:r>
            <a:r>
              <a:rPr lang="en-US" baseline="0" dirty="0" smtClean="0"/>
              <a:t>)</a:t>
            </a: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err="1" smtClean="0"/>
              <a:t>Hesperides</a:t>
            </a:r>
            <a:r>
              <a:rPr lang="en-CA" baseline="0" dirty="0" smtClean="0"/>
              <a:t> (the nymphs of the West), guard the sacred tree and </a:t>
            </a:r>
            <a:r>
              <a:rPr lang="en-CA" baseline="0" dirty="0" err="1" smtClean="0"/>
              <a:t>bc</a:t>
            </a:r>
            <a:r>
              <a:rPr lang="en-CA" baseline="0" dirty="0" smtClean="0"/>
              <a:t> they are in the west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4397476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C7CD89-5388-4F9D-9472-C0901C601842}" type="slidenum">
              <a:rPr lang="en-US"/>
              <a:pPr/>
              <a:t>38</a:t>
            </a:fld>
            <a:endParaRPr lang="en-US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b="0" u="none" dirty="0" smtClean="0"/>
              <a:t>Life</a:t>
            </a:r>
            <a:r>
              <a:rPr lang="en-US" b="0" u="none" baseline="0" dirty="0" smtClean="0"/>
              <a:t> is imagined as a thread, </a:t>
            </a:r>
            <a:r>
              <a:rPr lang="en-US" b="0" u="none" baseline="0" dirty="0" err="1" smtClean="0"/>
              <a:t>clotho</a:t>
            </a:r>
            <a:r>
              <a:rPr lang="en-US" b="0" u="none" baseline="0" dirty="0" smtClean="0"/>
              <a:t> spins the thread, </a:t>
            </a:r>
            <a:r>
              <a:rPr lang="en-US" b="0" u="none" baseline="0" dirty="0" err="1" smtClean="0"/>
              <a:t>lachesis</a:t>
            </a:r>
            <a:r>
              <a:rPr lang="en-US" b="0" u="none" baseline="0" dirty="0" smtClean="0"/>
              <a:t> allocated the quality, and </a:t>
            </a:r>
            <a:r>
              <a:rPr lang="en-US" b="0" u="none" baseline="0" dirty="0" err="1" smtClean="0"/>
              <a:t>atropos</a:t>
            </a:r>
            <a:r>
              <a:rPr lang="en-US" b="0" u="none" baseline="0" dirty="0" smtClean="0"/>
              <a:t> cuts the thread </a:t>
            </a:r>
          </a:p>
          <a:p>
            <a:pPr marL="171450" indent="-171450">
              <a:buFontTx/>
              <a:buChar char="-"/>
            </a:pPr>
            <a:endParaRPr lang="en-US" b="1" u="sng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Image- Book 16: on the power of Fate and the death of </a:t>
            </a:r>
            <a:r>
              <a:rPr lang="en-CA" dirty="0" err="1" smtClean="0"/>
              <a:t>Sarpedon</a:t>
            </a:r>
            <a:r>
              <a:rPr lang="en-CA" dirty="0" smtClean="0"/>
              <a:t> (son of Zeus)</a:t>
            </a:r>
          </a:p>
          <a:p>
            <a:r>
              <a:rPr lang="en-CA" dirty="0" err="1" smtClean="0"/>
              <a:t>Sarpedon</a:t>
            </a:r>
            <a:r>
              <a:rPr lang="en-CA" dirty="0" smtClean="0"/>
              <a:t> </a:t>
            </a:r>
            <a:r>
              <a:rPr lang="en-CA" dirty="0" err="1" smtClean="0"/>
              <a:t>particpaes</a:t>
            </a:r>
            <a:r>
              <a:rPr lang="en-CA" baseline="0" dirty="0" smtClean="0"/>
              <a:t> in </a:t>
            </a:r>
            <a:r>
              <a:rPr lang="en-CA" baseline="0" dirty="0" err="1" smtClean="0"/>
              <a:t>trojan</a:t>
            </a:r>
            <a:r>
              <a:rPr lang="en-CA" baseline="0" dirty="0" smtClean="0"/>
              <a:t> war, the fates tells Zeus he will die, </a:t>
            </a:r>
            <a:r>
              <a:rPr lang="en-CA" baseline="0" dirty="0" err="1" smtClean="0"/>
              <a:t>Zues</a:t>
            </a:r>
            <a:r>
              <a:rPr lang="en-CA" baseline="0" dirty="0" smtClean="0"/>
              <a:t> does not want this and so says he will save him, his wife Hera tells him to let the fates be </a:t>
            </a:r>
            <a:r>
              <a:rPr lang="en-CA" baseline="0" dirty="0" err="1" smtClean="0"/>
              <a:t>bc</a:t>
            </a:r>
            <a:r>
              <a:rPr lang="en-CA" baseline="0" dirty="0" smtClean="0"/>
              <a:t> you will upset, and </a:t>
            </a:r>
            <a:r>
              <a:rPr lang="en-CA" baseline="0" dirty="0" err="1" smtClean="0"/>
              <a:t>Sarpedon</a:t>
            </a:r>
            <a:r>
              <a:rPr lang="en-CA" baseline="0" dirty="0" smtClean="0"/>
              <a:t> dies </a:t>
            </a:r>
          </a:p>
          <a:p>
            <a:r>
              <a:rPr lang="en-CA" baseline="0" dirty="0" smtClean="0"/>
              <a:t>--</a:t>
            </a:r>
            <a:r>
              <a:rPr lang="en-CA" baseline="0" dirty="0" err="1" smtClean="0"/>
              <a:t>Sarpedon</a:t>
            </a:r>
            <a:r>
              <a:rPr lang="en-CA" baseline="0" dirty="0" smtClean="0"/>
              <a:t> is being </a:t>
            </a:r>
            <a:r>
              <a:rPr lang="en-CA" baseline="0" dirty="0" err="1" smtClean="0"/>
              <a:t>carred</a:t>
            </a:r>
            <a:r>
              <a:rPr lang="en-CA" baseline="0" dirty="0" smtClean="0"/>
              <a:t> by Death and Sleep </a:t>
            </a:r>
            <a:r>
              <a:rPr lang="en-CA" baseline="0" dirty="0" err="1" smtClean="0"/>
              <a:t>bc</a:t>
            </a:r>
            <a:r>
              <a:rPr lang="en-CA" baseline="0" dirty="0" smtClean="0"/>
              <a:t> </a:t>
            </a:r>
            <a:r>
              <a:rPr lang="en-CA" baseline="0" dirty="0" err="1" smtClean="0"/>
              <a:t>Zues</a:t>
            </a:r>
            <a:r>
              <a:rPr lang="en-CA" baseline="0" dirty="0" smtClean="0"/>
              <a:t> respects orders of </a:t>
            </a:r>
            <a:r>
              <a:rPr lang="en-CA" baseline="0" smtClean="0"/>
              <a:t>the fates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39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540191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AA6D6-1ECB-462E-98DC-5034EFFA138F}" type="slidenum">
              <a:rPr lang="en-CA" smtClean="0"/>
              <a:pPr/>
              <a:t>40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3381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B664-B02C-4A59-A18B-F35802DAA554}" type="datetimeFigureOut">
              <a:rPr lang="en-CA" smtClean="0"/>
              <a:pPr/>
              <a:t>2014-01-23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DF2E6-196E-49F9-AD58-E70D2A1AB53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B664-B02C-4A59-A18B-F35802DAA554}" type="datetimeFigureOut">
              <a:rPr lang="en-CA" smtClean="0"/>
              <a:pPr/>
              <a:t>2014-01-23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DF2E6-196E-49F9-AD58-E70D2A1AB53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B664-B02C-4A59-A18B-F35802DAA554}" type="datetimeFigureOut">
              <a:rPr lang="en-CA" smtClean="0"/>
              <a:pPr/>
              <a:t>2014-01-23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DF2E6-196E-49F9-AD58-E70D2A1AB53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B664-B02C-4A59-A18B-F35802DAA554}" type="datetimeFigureOut">
              <a:rPr lang="en-CA" smtClean="0"/>
              <a:pPr/>
              <a:t>2014-01-23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DF2E6-196E-49F9-AD58-E70D2A1AB53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B664-B02C-4A59-A18B-F35802DAA554}" type="datetimeFigureOut">
              <a:rPr lang="en-CA" smtClean="0"/>
              <a:pPr/>
              <a:t>2014-01-23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DF2E6-196E-49F9-AD58-E70D2A1AB53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B664-B02C-4A59-A18B-F35802DAA554}" type="datetimeFigureOut">
              <a:rPr lang="en-CA" smtClean="0"/>
              <a:pPr/>
              <a:t>2014-01-23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DF2E6-196E-49F9-AD58-E70D2A1AB53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B664-B02C-4A59-A18B-F35802DAA554}" type="datetimeFigureOut">
              <a:rPr lang="en-CA" smtClean="0"/>
              <a:pPr/>
              <a:t>2014-01-23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DF2E6-196E-49F9-AD58-E70D2A1AB53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B664-B02C-4A59-A18B-F35802DAA554}" type="datetimeFigureOut">
              <a:rPr lang="en-CA" smtClean="0"/>
              <a:pPr/>
              <a:t>2014-01-23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DF2E6-196E-49F9-AD58-E70D2A1AB53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B664-B02C-4A59-A18B-F35802DAA554}" type="datetimeFigureOut">
              <a:rPr lang="en-CA" smtClean="0"/>
              <a:pPr/>
              <a:t>2014-01-23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DF2E6-196E-49F9-AD58-E70D2A1AB53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B664-B02C-4A59-A18B-F35802DAA554}" type="datetimeFigureOut">
              <a:rPr lang="en-CA" smtClean="0"/>
              <a:pPr/>
              <a:t>2014-01-23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DF2E6-196E-49F9-AD58-E70D2A1AB53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4B664-B02C-4A59-A18B-F35802DAA554}" type="datetimeFigureOut">
              <a:rPr lang="en-CA" smtClean="0"/>
              <a:pPr/>
              <a:t>2014-01-23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DF2E6-196E-49F9-AD58-E70D2A1AB53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DAC4807-505A-44FF-A568-2C69031726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4B664-B02C-4A59-A18B-F35802DAA554}" type="datetimeFigureOut">
              <a:rPr lang="en-CA" smtClean="0"/>
              <a:pPr/>
              <a:t>2014-01-23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DF2E6-196E-49F9-AD58-E70D2A1AB53A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3.emf"/><Relationship Id="rId4" Type="http://schemas.openxmlformats.org/officeDocument/2006/relationships/oleObject" Target="../embeddings/Microsoft_Word_97_-_2003_Document1.doc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0"/>
            <a:ext cx="7772400" cy="1736725"/>
          </a:xfrm>
        </p:spPr>
        <p:txBody>
          <a:bodyPr/>
          <a:lstStyle/>
          <a:p>
            <a:r>
              <a:rPr lang="en-US" b="1" dirty="0"/>
              <a:t>CREATION MYTHS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1104900"/>
            <a:ext cx="7772400" cy="1752600"/>
          </a:xfrm>
        </p:spPr>
        <p:txBody>
          <a:bodyPr/>
          <a:lstStyle/>
          <a:p>
            <a:r>
              <a:rPr lang="en-US" dirty="0"/>
              <a:t>Ancient Greek Concepts about the world</a:t>
            </a:r>
          </a:p>
        </p:txBody>
      </p:sp>
      <p:pic>
        <p:nvPicPr>
          <p:cNvPr id="4" name="Picture 2" descr="1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905000"/>
            <a:ext cx="3874421" cy="3733800"/>
          </a:xfrm>
          <a:prstGeom prst="rect">
            <a:avLst/>
          </a:prstGeom>
          <a:noFill/>
        </p:spPr>
      </p:pic>
      <p:pic>
        <p:nvPicPr>
          <p:cNvPr id="5" name="Picture 2" descr="109"/>
          <p:cNvPicPr>
            <a:picLocks noChangeAspect="1" noChangeArrowheads="1"/>
          </p:cNvPicPr>
          <p:nvPr/>
        </p:nvPicPr>
        <p:blipFill>
          <a:blip r:embed="rId4" cstate="print"/>
          <a:srcRect r="4688"/>
          <a:stretch>
            <a:fillRect/>
          </a:stretch>
        </p:blipFill>
        <p:spPr bwMode="auto">
          <a:xfrm>
            <a:off x="4114800" y="1981200"/>
            <a:ext cx="4876800" cy="3837482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267200" y="2209800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err="1" smtClean="0">
                <a:solidFill>
                  <a:srgbClr val="FF0000"/>
                </a:solidFill>
              </a:rPr>
              <a:t>Hyperboreans</a:t>
            </a:r>
            <a:endParaRPr lang="en-CA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14800" y="49530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err="1" smtClean="0">
                <a:solidFill>
                  <a:srgbClr val="FF0000"/>
                </a:solidFill>
              </a:rPr>
              <a:t>Ethipeans</a:t>
            </a:r>
            <a:r>
              <a:rPr lang="en-CA" b="1" dirty="0" smtClean="0">
                <a:solidFill>
                  <a:srgbClr val="FF0000"/>
                </a:solidFill>
              </a:rPr>
              <a:t> (</a:t>
            </a:r>
            <a:r>
              <a:rPr lang="en-CA" b="1" dirty="0" err="1" smtClean="0">
                <a:solidFill>
                  <a:srgbClr val="FF0000"/>
                </a:solidFill>
              </a:rPr>
              <a:t>Illiad</a:t>
            </a:r>
            <a:r>
              <a:rPr lang="en-CA" b="1" dirty="0" smtClean="0">
                <a:solidFill>
                  <a:srgbClr val="FF0000"/>
                </a:solidFill>
              </a:rPr>
              <a:t> 1:423</a:t>
            </a:r>
            <a:endParaRPr lang="en-CA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t>Hesiod (around 700BC)</a:t>
            </a:r>
            <a:endParaRPr 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700213"/>
            <a:ext cx="4608513" cy="4114800"/>
          </a:xfrm>
        </p:spPr>
        <p:txBody>
          <a:bodyPr/>
          <a:lstStyle/>
          <a:p>
            <a:r>
              <a:rPr lang="en-US" sz="3200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Theogony</a:t>
            </a:r>
            <a:endParaRPr lang="en-US" sz="3200" dirty="0" smtClean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r>
              <a:rPr lang="en-US" dirty="0" smtClean="0"/>
              <a:t>An </a:t>
            </a:r>
            <a:r>
              <a:rPr lang="en-US" dirty="0"/>
              <a:t>account of:  the </a:t>
            </a:r>
            <a:r>
              <a:rPr lang="en-US" u="sng" dirty="0"/>
              <a:t>origins of the universe</a:t>
            </a:r>
            <a:r>
              <a:rPr lang="en-US" dirty="0"/>
              <a:t> (cosmogony) and </a:t>
            </a:r>
          </a:p>
          <a:p>
            <a:r>
              <a:rPr lang="en-US" dirty="0"/>
              <a:t>the </a:t>
            </a:r>
            <a:r>
              <a:rPr lang="en-US" u="sng" dirty="0"/>
              <a:t>birth and descendants of gods</a:t>
            </a:r>
            <a:r>
              <a:rPr lang="en-US" dirty="0"/>
              <a:t> (</a:t>
            </a:r>
            <a:r>
              <a:rPr lang="en-US" dirty="0" err="1" smtClean="0"/>
              <a:t>theogony</a:t>
            </a:r>
            <a:r>
              <a:rPr lang="en-US" dirty="0" smtClean="0"/>
              <a:t>= birth of gods)</a:t>
            </a:r>
            <a:endParaRPr lang="en-US" u="sng" dirty="0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52963" y="1752600"/>
            <a:ext cx="4491037" cy="4525962"/>
          </a:xfrm>
        </p:spPr>
        <p:txBody>
          <a:bodyPr/>
          <a:lstStyle/>
          <a:p>
            <a:r>
              <a:rPr lang="en-US" sz="3200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Works </a:t>
            </a:r>
            <a:r>
              <a:rPr lang="en-US" sz="3200" i="1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and </a:t>
            </a:r>
            <a:r>
              <a:rPr lang="en-US" sz="3200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Days</a:t>
            </a:r>
            <a:endParaRPr lang="en-US" b="1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r>
              <a:rPr lang="en-US" dirty="0"/>
              <a:t>A poem addressed </a:t>
            </a:r>
            <a:r>
              <a:rPr lang="en-US" dirty="0" smtClean="0"/>
              <a:t>to </a:t>
            </a:r>
            <a:r>
              <a:rPr lang="en-US" dirty="0"/>
              <a:t>his brother</a:t>
            </a:r>
          </a:p>
        </p:txBody>
      </p:sp>
      <p:pic>
        <p:nvPicPr>
          <p:cNvPr id="5" name="Picture 6" descr="MAp of Greece"/>
          <p:cNvPicPr>
            <a:picLocks noChangeAspect="1" noChangeArrowheads="1"/>
          </p:cNvPicPr>
          <p:nvPr/>
        </p:nvPicPr>
        <p:blipFill>
          <a:blip r:embed="rId3" cstate="print"/>
          <a:srcRect l="17802" t="29230" r="23724" b="18283"/>
          <a:stretch>
            <a:fillRect/>
          </a:stretch>
        </p:blipFill>
        <p:spPr bwMode="auto">
          <a:xfrm>
            <a:off x="4724400" y="3352800"/>
            <a:ext cx="4175125" cy="3024187"/>
          </a:xfrm>
          <a:prstGeom prst="rect">
            <a:avLst/>
          </a:prstGeom>
          <a:noFill/>
        </p:spPr>
      </p:pic>
      <p:sp>
        <p:nvSpPr>
          <p:cNvPr id="6" name="Freeform 7"/>
          <p:cNvSpPr>
            <a:spLocks/>
          </p:cNvSpPr>
          <p:nvPr/>
        </p:nvSpPr>
        <p:spPr bwMode="auto">
          <a:xfrm>
            <a:off x="5715001" y="4648200"/>
            <a:ext cx="609600" cy="360363"/>
          </a:xfrm>
          <a:custGeom>
            <a:avLst/>
            <a:gdLst/>
            <a:ahLst/>
            <a:cxnLst>
              <a:cxn ang="0">
                <a:pos x="426" y="168"/>
              </a:cxn>
              <a:cxn ang="0">
                <a:pos x="397" y="111"/>
              </a:cxn>
              <a:cxn ang="0">
                <a:pos x="378" y="53"/>
              </a:cxn>
              <a:cxn ang="0">
                <a:pos x="291" y="5"/>
              </a:cxn>
              <a:cxn ang="0">
                <a:pos x="80" y="43"/>
              </a:cxn>
              <a:cxn ang="0">
                <a:pos x="426" y="197"/>
              </a:cxn>
              <a:cxn ang="0">
                <a:pos x="426" y="168"/>
              </a:cxn>
            </a:cxnLst>
            <a:rect l="0" t="0" r="r" b="b"/>
            <a:pathLst>
              <a:path w="435" h="275">
                <a:moveTo>
                  <a:pt x="426" y="168"/>
                </a:moveTo>
                <a:cubicBezTo>
                  <a:pt x="401" y="94"/>
                  <a:pt x="435" y="185"/>
                  <a:pt x="397" y="111"/>
                </a:cubicBezTo>
                <a:cubicBezTo>
                  <a:pt x="388" y="93"/>
                  <a:pt x="392" y="67"/>
                  <a:pt x="378" y="53"/>
                </a:cubicBezTo>
                <a:cubicBezTo>
                  <a:pt x="346" y="21"/>
                  <a:pt x="326" y="17"/>
                  <a:pt x="291" y="5"/>
                </a:cubicBezTo>
                <a:cubicBezTo>
                  <a:pt x="208" y="11"/>
                  <a:pt x="146" y="0"/>
                  <a:pt x="80" y="43"/>
                </a:cubicBezTo>
                <a:cubicBezTo>
                  <a:pt x="0" y="275"/>
                  <a:pt x="283" y="193"/>
                  <a:pt x="426" y="197"/>
                </a:cubicBezTo>
                <a:cubicBezTo>
                  <a:pt x="415" y="165"/>
                  <a:pt x="406" y="168"/>
                  <a:pt x="426" y="168"/>
                </a:cubicBezTo>
                <a:close/>
              </a:path>
            </a:pathLst>
          </a:custGeom>
          <a:noFill/>
          <a:ln w="28575" cmpd="sng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76250"/>
            <a:ext cx="8229600" cy="1139825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latin typeface="Verdana" pitchFamily="34" charset="0"/>
              </a:rPr>
              <a:t>Hesiod’s </a:t>
            </a:r>
            <a:r>
              <a:rPr lang="en-US" sz="3600" i="1" dirty="0" smtClean="0">
                <a:latin typeface="Verdana" pitchFamily="34" charset="0"/>
              </a:rPr>
              <a:t>Theogony</a:t>
            </a:r>
            <a:r>
              <a:rPr lang="en-US" sz="4000" i="1" dirty="0">
                <a:latin typeface="Verdana" pitchFamily="34" charset="0"/>
              </a:rPr>
              <a:t/>
            </a:r>
            <a:br>
              <a:rPr lang="en-US" sz="4000" i="1" dirty="0">
                <a:latin typeface="Verdana" pitchFamily="34" charset="0"/>
              </a:rPr>
            </a:br>
            <a:r>
              <a:rPr lang="en-US" sz="3200" dirty="0">
                <a:latin typeface="Verdana" pitchFamily="34" charset="0"/>
              </a:rPr>
              <a:t>The call to the </a:t>
            </a:r>
            <a:r>
              <a:rPr lang="en-US" sz="3200" dirty="0" smtClean="0">
                <a:latin typeface="Verdana" pitchFamily="34" charset="0"/>
              </a:rPr>
              <a:t>Muses</a:t>
            </a:r>
            <a:br>
              <a:rPr lang="en-US" sz="3200" dirty="0" smtClean="0">
                <a:latin typeface="Verdana" pitchFamily="34" charset="0"/>
              </a:rPr>
            </a:br>
            <a:r>
              <a:rPr lang="en-US" sz="3200" dirty="0" err="1" smtClean="0">
                <a:latin typeface="Verdana" pitchFamily="34" charset="0"/>
              </a:rPr>
              <a:t>Theogony</a:t>
            </a:r>
            <a:r>
              <a:rPr lang="en-US" sz="3200" dirty="0" smtClean="0">
                <a:latin typeface="Verdana" pitchFamily="34" charset="0"/>
              </a:rPr>
              <a:t>: 1-33</a:t>
            </a:r>
            <a:r>
              <a:rPr lang="en-US" sz="3200" dirty="0">
                <a:latin typeface="Verdana" pitchFamily="34" charset="0"/>
              </a:rPr>
              <a:t/>
            </a:r>
            <a:br>
              <a:rPr lang="en-US" sz="3200" dirty="0">
                <a:latin typeface="Verdana" pitchFamily="34" charset="0"/>
              </a:rPr>
            </a:br>
            <a:endParaRPr lang="en-US" sz="3200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67000" y="1989138"/>
            <a:ext cx="5792788" cy="4525962"/>
          </a:xfrm>
        </p:spPr>
        <p:txBody>
          <a:bodyPr>
            <a:normAutofit lnSpcReduction="10000"/>
          </a:bodyPr>
          <a:lstStyle/>
          <a:p>
            <a:pPr marL="1501775" lvl="4" indent="327025">
              <a:buFontTx/>
              <a:buNone/>
              <a:tabLst>
                <a:tab pos="441325" algn="l"/>
              </a:tabLst>
            </a:pPr>
            <a:r>
              <a:rPr lang="en-CA" sz="2800" i="1" dirty="0" smtClean="0">
                <a:latin typeface="Bookman Old Style" pitchFamily="18" charset="0"/>
              </a:rPr>
              <a:t>Excerpt: …So </a:t>
            </a:r>
            <a:r>
              <a:rPr lang="en-CA" sz="2800" i="1" dirty="0">
                <a:latin typeface="Bookman Old Style" pitchFamily="18" charset="0"/>
              </a:rPr>
              <a:t>spoke  the trustworthy daughters of mighty Zeus and gave me a leafy branch of laurel to pluck for  a staff . Then into me breathed the inspired art of the poet to sing of  things of the past and those that are yet to be…</a:t>
            </a:r>
          </a:p>
          <a:p>
            <a:pPr marL="1501775" lvl="4" indent="327025">
              <a:buFontTx/>
              <a:buNone/>
              <a:tabLst>
                <a:tab pos="441325" algn="l"/>
              </a:tabLst>
            </a:pPr>
            <a:endParaRPr lang="en-US" sz="2800" dirty="0">
              <a:latin typeface="Bookman Old Style" pitchFamily="18" charset="0"/>
            </a:endParaRP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533400" y="1701800"/>
            <a:ext cx="8382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ts val="500"/>
              </a:spcBef>
              <a:spcAft>
                <a:spcPts val="500"/>
              </a:spcAft>
            </a:pPr>
            <a:endParaRPr lang="en-US" sz="2800">
              <a:effectLst/>
              <a:latin typeface="Times New Roman" pitchFamily="18" charset="0"/>
            </a:endParaRPr>
          </a:p>
        </p:txBody>
      </p:sp>
      <p:pic>
        <p:nvPicPr>
          <p:cNvPr id="22533" name="Picture 5" descr="lyrewhiteground906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152400" y="152400"/>
            <a:ext cx="1618457" cy="2470944"/>
          </a:xfrm>
          <a:prstGeom prst="rect">
            <a:avLst/>
          </a:prstGeom>
          <a:noFill/>
        </p:spPr>
      </p:pic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-9525" y="2624932"/>
            <a:ext cx="460851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dirty="0">
                <a:effectLst/>
              </a:rPr>
              <a:t>The Muse(s): The source of poetic inspiration</a:t>
            </a:r>
          </a:p>
          <a:p>
            <a:pPr eaLnBrk="0" hangingPunct="0">
              <a:spcBef>
                <a:spcPct val="50000"/>
              </a:spcBef>
            </a:pPr>
            <a:r>
              <a:rPr lang="en-US" sz="2800" dirty="0" smtClean="0">
                <a:effectLst/>
              </a:rPr>
              <a:t>(</a:t>
            </a:r>
            <a:r>
              <a:rPr lang="en-US" sz="2800" dirty="0" err="1" smtClean="0">
                <a:effectLst/>
              </a:rPr>
              <a:t>inspriation</a:t>
            </a:r>
            <a:r>
              <a:rPr lang="en-US" sz="2800" dirty="0" smtClean="0">
                <a:effectLst/>
              </a:rPr>
              <a:t>) Spirit </a:t>
            </a:r>
            <a:r>
              <a:rPr lang="en-US" sz="2800" dirty="0">
                <a:effectLst/>
              </a:rPr>
              <a:t>&gt; </a:t>
            </a:r>
            <a:endParaRPr lang="en-US" sz="2800" dirty="0" smtClean="0">
              <a:effectLst/>
            </a:endParaRPr>
          </a:p>
          <a:p>
            <a:pPr eaLnBrk="0" hangingPunct="0">
              <a:spcBef>
                <a:spcPct val="50000"/>
              </a:spcBef>
            </a:pPr>
            <a:r>
              <a:rPr lang="en-US" sz="2800" dirty="0" smtClean="0">
                <a:effectLst/>
              </a:rPr>
              <a:t>(</a:t>
            </a:r>
            <a:r>
              <a:rPr lang="en-US" sz="2800" dirty="0">
                <a:effectLst/>
              </a:rPr>
              <a:t>from </a:t>
            </a:r>
            <a:r>
              <a:rPr lang="en-US" sz="2800" dirty="0" err="1">
                <a:effectLst/>
              </a:rPr>
              <a:t>latin</a:t>
            </a:r>
            <a:r>
              <a:rPr lang="en-US" sz="2800" dirty="0">
                <a:effectLst/>
              </a:rPr>
              <a:t> </a:t>
            </a:r>
            <a:r>
              <a:rPr lang="en-US" sz="2800" i="1" dirty="0" err="1">
                <a:effectLst/>
              </a:rPr>
              <a:t>spiro</a:t>
            </a:r>
            <a:r>
              <a:rPr lang="en-US" sz="2800" i="1" dirty="0">
                <a:effectLst/>
              </a:rPr>
              <a:t> </a:t>
            </a:r>
            <a:r>
              <a:rPr lang="en-US" sz="2800" i="1" dirty="0" smtClean="0">
                <a:effectLst/>
              </a:rPr>
              <a:t>:to </a:t>
            </a:r>
            <a:r>
              <a:rPr lang="en-US" sz="2800" i="1" dirty="0">
                <a:effectLst/>
              </a:rPr>
              <a:t>breath)</a:t>
            </a:r>
          </a:p>
        </p:txBody>
      </p:sp>
      <p:sp>
        <p:nvSpPr>
          <p:cNvPr id="2" name="Rectangle 1"/>
          <p:cNvSpPr/>
          <p:nvPr/>
        </p:nvSpPr>
        <p:spPr>
          <a:xfrm>
            <a:off x="4114800" y="1961356"/>
            <a:ext cx="4495800" cy="44394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738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349500"/>
            <a:ext cx="8604250" cy="14478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>
                <a:latin typeface="Verdana" pitchFamily="34" charset="0"/>
              </a:rPr>
              <a:t>        The first elements</a:t>
            </a:r>
            <a:br>
              <a:rPr lang="en-US" sz="3600" dirty="0">
                <a:latin typeface="Verdana" pitchFamily="34" charset="0"/>
              </a:rPr>
            </a:br>
            <a:r>
              <a:rPr lang="en-US" sz="3600" dirty="0">
                <a:latin typeface="Verdana" pitchFamily="34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Verdana" pitchFamily="34" charset="0"/>
              </a:rPr>
              <a:t/>
            </a:r>
            <a:br>
              <a:rPr lang="en-US" sz="3600" dirty="0">
                <a:solidFill>
                  <a:schemeClr val="tx1"/>
                </a:solidFill>
                <a:latin typeface="Verdana" pitchFamily="34" charset="0"/>
              </a:rPr>
            </a:br>
            <a:r>
              <a:rPr lang="en-US" sz="3200" dirty="0">
                <a:latin typeface="Verdana" pitchFamily="34" charset="0"/>
              </a:rPr>
              <a:t>CHAOS</a:t>
            </a:r>
            <a:r>
              <a:rPr lang="en-US" sz="3600" dirty="0">
                <a:solidFill>
                  <a:schemeClr val="tx1"/>
                </a:solidFill>
                <a:latin typeface="Verdana" pitchFamily="34" charset="0"/>
              </a:rPr>
              <a:t> </a:t>
            </a:r>
            <a:r>
              <a:rPr lang="en-US" sz="3200" b="1" i="1" dirty="0"/>
              <a:t>was born first and after it came</a:t>
            </a:r>
            <a:r>
              <a:rPr lang="en-US" sz="3200" i="1" dirty="0"/>
              <a:t> </a:t>
            </a:r>
            <a:r>
              <a:rPr lang="en-US" sz="3200" b="1" i="1" dirty="0"/>
              <a:t>the</a:t>
            </a:r>
            <a:r>
              <a:rPr lang="en-US" sz="3600" i="1" dirty="0"/>
              <a:t> </a:t>
            </a:r>
            <a:br>
              <a:rPr lang="en-US" sz="3600" i="1" dirty="0"/>
            </a:br>
            <a:r>
              <a:rPr lang="en-US" sz="3600" i="1" dirty="0"/>
              <a:t/>
            </a:r>
            <a:br>
              <a:rPr lang="en-US" sz="3600" i="1" dirty="0"/>
            </a:br>
            <a:r>
              <a:rPr lang="en-US" sz="3200" dirty="0">
                <a:latin typeface="Verdana" pitchFamily="34" charset="0"/>
              </a:rPr>
              <a:t>GAIA</a:t>
            </a:r>
            <a:r>
              <a:rPr lang="en-US" sz="3600" dirty="0">
                <a:latin typeface="Verdana" pitchFamily="34" charset="0"/>
              </a:rPr>
              <a:t> </a:t>
            </a:r>
            <a:r>
              <a:rPr lang="en-US" sz="3200" b="1" dirty="0">
                <a:latin typeface="Verdana" pitchFamily="34" charset="0"/>
              </a:rPr>
              <a:t>(Earth)</a:t>
            </a:r>
            <a:r>
              <a:rPr lang="en-US" sz="3600" dirty="0">
                <a:latin typeface="Verdana" pitchFamily="34" charset="0"/>
              </a:rPr>
              <a:t> </a:t>
            </a:r>
            <a:r>
              <a:rPr lang="en-US" sz="3600" b="1" i="1" dirty="0"/>
              <a:t>and …</a:t>
            </a:r>
            <a:br>
              <a:rPr lang="en-US" sz="3600" b="1" i="1" dirty="0"/>
            </a:br>
            <a:r>
              <a:rPr lang="en-US" sz="3600" b="1" i="1" dirty="0"/>
              <a:t/>
            </a:r>
            <a:br>
              <a:rPr lang="en-US" sz="3600" b="1" i="1" dirty="0"/>
            </a:br>
            <a:r>
              <a:rPr lang="en-US" sz="3200" dirty="0" smtClean="0">
                <a:latin typeface="Verdana" pitchFamily="34" charset="0"/>
              </a:rPr>
              <a:t>TARTAROS</a:t>
            </a:r>
            <a:r>
              <a:rPr lang="en-US" sz="3600" dirty="0" smtClean="0">
                <a:latin typeface="Verdana" pitchFamily="34" charset="0"/>
              </a:rPr>
              <a:t> </a:t>
            </a:r>
            <a:r>
              <a:rPr lang="en-US" sz="3600" i="1" dirty="0" smtClean="0"/>
              <a:t>… </a:t>
            </a:r>
            <a:r>
              <a:rPr lang="en-US" sz="3600" b="1" i="1" dirty="0"/>
              <a:t>and </a:t>
            </a:r>
            <a:br>
              <a:rPr lang="en-US" sz="3600" b="1" i="1" dirty="0"/>
            </a:br>
            <a:r>
              <a:rPr lang="en-US" sz="3600" b="1" i="1" dirty="0"/>
              <a:t/>
            </a:r>
            <a:br>
              <a:rPr lang="en-US" sz="3600" b="1" i="1" dirty="0"/>
            </a:br>
            <a:r>
              <a:rPr lang="en-US" sz="3200" dirty="0">
                <a:latin typeface="Verdana" pitchFamily="34" charset="0"/>
              </a:rPr>
              <a:t>EROS</a:t>
            </a:r>
            <a:r>
              <a:rPr lang="en-US" sz="3600" dirty="0">
                <a:latin typeface="Verdana" pitchFamily="34" charset="0"/>
              </a:rPr>
              <a:t> </a:t>
            </a:r>
            <a:r>
              <a:rPr lang="en-US" sz="3600" b="1" dirty="0">
                <a:latin typeface="Verdana" pitchFamily="34" charset="0"/>
              </a:rPr>
              <a:t>(Love)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4525962"/>
          </a:xfrm>
        </p:spPr>
        <p:txBody>
          <a:bodyPr/>
          <a:lstStyle/>
          <a:p>
            <a:r>
              <a:rPr lang="en-US" b="1" dirty="0">
                <a:solidFill>
                  <a:schemeClr val="tx2"/>
                </a:solidFill>
                <a:latin typeface="Verdana" pitchFamily="34" charset="0"/>
              </a:rPr>
              <a:t>CHAOS</a:t>
            </a:r>
            <a:r>
              <a:rPr lang="el-GR" dirty="0">
                <a:latin typeface="Tahoma" pitchFamily="34" charset="0"/>
              </a:rPr>
              <a:t> (</a:t>
            </a:r>
            <a:r>
              <a:rPr lang="en-US" dirty="0">
                <a:latin typeface="Tahoma" pitchFamily="34" charset="0"/>
              </a:rPr>
              <a:t>a chasm</a:t>
            </a:r>
            <a:r>
              <a:rPr lang="en-US" dirty="0" smtClean="0">
                <a:latin typeface="Tahoma" pitchFamily="34" charset="0"/>
              </a:rPr>
              <a:t>, </a:t>
            </a:r>
            <a:r>
              <a:rPr lang="en-US" dirty="0">
                <a:latin typeface="Tahoma" pitchFamily="34" charset="0"/>
              </a:rPr>
              <a:t>an </a:t>
            </a:r>
            <a:r>
              <a:rPr lang="en-US" dirty="0" smtClean="0">
                <a:latin typeface="Tahoma" pitchFamily="34" charset="0"/>
              </a:rPr>
              <a:t>opening, </a:t>
            </a:r>
            <a:r>
              <a:rPr lang="el-GR" dirty="0" smtClean="0">
                <a:latin typeface="Tahoma" pitchFamily="34" charset="0"/>
              </a:rPr>
              <a:t>ΧΑΟΣ</a:t>
            </a:r>
            <a:r>
              <a:rPr lang="en-CA" dirty="0" smtClean="0">
                <a:latin typeface="Tahoma" pitchFamily="34" charset="0"/>
              </a:rPr>
              <a:t>)</a:t>
            </a:r>
            <a:endParaRPr lang="en-US" dirty="0">
              <a:latin typeface="Tahoma" pitchFamily="34" charset="0"/>
            </a:endParaRPr>
          </a:p>
          <a:p>
            <a:endParaRPr lang="en-US" dirty="0">
              <a:latin typeface="Tahoma" pitchFamily="34" charset="0"/>
            </a:endParaRPr>
          </a:p>
          <a:p>
            <a:r>
              <a:rPr lang="en-US" b="1" dirty="0" smtClean="0">
                <a:solidFill>
                  <a:schemeClr val="tx2"/>
                </a:solidFill>
                <a:latin typeface="Verdana" pitchFamily="34" charset="0"/>
              </a:rPr>
              <a:t>TARTAROS </a:t>
            </a:r>
            <a:r>
              <a:rPr lang="en-US" dirty="0" smtClean="0">
                <a:latin typeface="Tahoma" pitchFamily="34" charset="0"/>
              </a:rPr>
              <a:t>(a </a:t>
            </a:r>
            <a:r>
              <a:rPr lang="en-US" dirty="0">
                <a:latin typeface="Tahoma" pitchFamily="34" charset="0"/>
              </a:rPr>
              <a:t>dark place, roots of the </a:t>
            </a:r>
            <a:r>
              <a:rPr lang="en-US" dirty="0" smtClean="0">
                <a:latin typeface="Tahoma" pitchFamily="34" charset="0"/>
              </a:rPr>
              <a:t>Earth)</a:t>
            </a:r>
            <a:endParaRPr lang="en-US" dirty="0">
              <a:latin typeface="Tahoma" pitchFamily="34" charset="0"/>
            </a:endParaRPr>
          </a:p>
          <a:p>
            <a:endParaRPr lang="en-US" dirty="0">
              <a:latin typeface="Tahoma" pitchFamily="34" charset="0"/>
            </a:endParaRPr>
          </a:p>
          <a:p>
            <a:r>
              <a:rPr lang="en-US" b="1" dirty="0">
                <a:solidFill>
                  <a:schemeClr val="tx2"/>
                </a:solidFill>
                <a:latin typeface="Verdana" pitchFamily="34" charset="0"/>
              </a:rPr>
              <a:t>EROS </a:t>
            </a:r>
            <a:r>
              <a:rPr lang="en-US" dirty="0">
                <a:latin typeface="Tahoma" pitchFamily="34" charset="0"/>
              </a:rPr>
              <a:t>( The force of Creation)</a:t>
            </a:r>
          </a:p>
          <a:p>
            <a:pPr>
              <a:buFontTx/>
              <a:buNone/>
            </a:pPr>
            <a:r>
              <a:rPr lang="el-GR" dirty="0">
                <a:latin typeface="Tahoma" pitchFamily="34" charset="0"/>
              </a:rPr>
              <a:t>  </a:t>
            </a:r>
            <a:endParaRPr lang="en-US" dirty="0"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36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42988" y="1628775"/>
            <a:ext cx="7340600" cy="917575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3200" dirty="0">
                <a:latin typeface="Verdana" pitchFamily="34" charset="0"/>
              </a:rPr>
              <a:t>Earth</a:t>
            </a:r>
            <a:r>
              <a:rPr lang="en-US" sz="3200" b="1" dirty="0">
                <a:latin typeface="Verdana" pitchFamily="34" charset="0"/>
              </a:rPr>
              <a:t> (Gaia, </a:t>
            </a:r>
            <a:r>
              <a:rPr lang="en-US" sz="3200" b="1" dirty="0" err="1">
                <a:latin typeface="Verdana" pitchFamily="34" charset="0"/>
              </a:rPr>
              <a:t>Ge</a:t>
            </a:r>
            <a:r>
              <a:rPr lang="en-US" sz="3200" b="1" dirty="0">
                <a:latin typeface="Verdana" pitchFamily="34" charset="0"/>
              </a:rPr>
              <a:t>) </a:t>
            </a:r>
            <a:r>
              <a:rPr lang="en-US" sz="3200" dirty="0">
                <a:latin typeface="Verdana" pitchFamily="34" charset="0"/>
              </a:rPr>
              <a:t>: </a:t>
            </a:r>
            <a:br>
              <a:rPr lang="en-US" sz="3200" dirty="0">
                <a:latin typeface="Verdana" pitchFamily="34" charset="0"/>
              </a:rPr>
            </a:br>
            <a:r>
              <a:rPr lang="en-US" sz="3200" dirty="0">
                <a:latin typeface="Verdana" pitchFamily="34" charset="0"/>
              </a:rPr>
              <a:t>the source of all knowledge,</a:t>
            </a:r>
            <a:r>
              <a:rPr lang="en-US" sz="3200" b="1" dirty="0">
                <a:latin typeface="Verdana" pitchFamily="34" charset="0"/>
              </a:rPr>
              <a:t> </a:t>
            </a:r>
            <a:r>
              <a:rPr lang="en-US" sz="3200" dirty="0">
                <a:latin typeface="Verdana" pitchFamily="34" charset="0"/>
              </a:rPr>
              <a:t>the source of life and death</a:t>
            </a:r>
            <a:r>
              <a:rPr lang="en-US" sz="3200" dirty="0"/>
              <a:t>.</a:t>
            </a:r>
            <a:br>
              <a:rPr lang="en-US" sz="3200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33795" name="Picture 3" descr="herc"/>
          <p:cNvPicPr>
            <a:picLocks noChangeAspect="1" noChangeArrowheads="1"/>
          </p:cNvPicPr>
          <p:nvPr/>
        </p:nvPicPr>
        <p:blipFill rotWithShape="1">
          <a:blip r:embed="rId3" cstate="print"/>
          <a:srcRect l="23330" t="9737" r="45012"/>
          <a:stretch/>
        </p:blipFill>
        <p:spPr bwMode="auto">
          <a:xfrm>
            <a:off x="5684554" y="2285999"/>
            <a:ext cx="2613603" cy="447131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533400" y="2499289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CA" sz="2800" dirty="0"/>
              <a:t>Symbols of </a:t>
            </a:r>
            <a:r>
              <a:rPr lang="en-CA" sz="2800" dirty="0" smtClean="0"/>
              <a:t>Earth:</a:t>
            </a:r>
          </a:p>
          <a:p>
            <a:pPr algn="ctr"/>
            <a:r>
              <a:rPr lang="en-CA" sz="2800" dirty="0" smtClean="0"/>
              <a:t> </a:t>
            </a:r>
            <a:r>
              <a:rPr lang="en-CA" sz="2800" dirty="0"/>
              <a:t>The tree </a:t>
            </a:r>
            <a:r>
              <a:rPr lang="en-CA" sz="2800" dirty="0" smtClean="0"/>
              <a:t>and </a:t>
            </a:r>
            <a:r>
              <a:rPr lang="en-CA" sz="2800" dirty="0"/>
              <a:t>the snake </a:t>
            </a:r>
            <a:endParaRPr lang="en-CA" sz="2800" dirty="0" smtClean="0"/>
          </a:p>
          <a:p>
            <a:pPr algn="ctr"/>
            <a:r>
              <a:rPr lang="en-CA" sz="2800" dirty="0" smtClean="0"/>
              <a:t>(the </a:t>
            </a:r>
            <a:r>
              <a:rPr lang="en-CA" sz="2800" dirty="0"/>
              <a:t>cycle of </a:t>
            </a:r>
            <a:r>
              <a:rPr lang="en-CA" sz="2800" dirty="0" smtClean="0"/>
              <a:t>life, fertility</a:t>
            </a:r>
            <a:r>
              <a:rPr lang="en-CA" sz="2800" dirty="0"/>
              <a:t>, regeneration and </a:t>
            </a:r>
            <a:r>
              <a:rPr lang="en-CA" sz="2800" dirty="0" smtClean="0"/>
              <a:t>knowledge</a:t>
            </a:r>
            <a:r>
              <a:rPr lang="en-CA" sz="28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3421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Offspring of Earth without a consort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739629971"/>
              </p:ext>
            </p:extLst>
          </p:nvPr>
        </p:nvGraphicFramePr>
        <p:xfrm>
          <a:off x="457200" y="1600200"/>
          <a:ext cx="8229600" cy="4678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5852" name="Line 12"/>
          <p:cNvSpPr>
            <a:spLocks noChangeShapeType="1"/>
          </p:cNvSpPr>
          <p:nvPr/>
        </p:nvSpPr>
        <p:spPr bwMode="auto">
          <a:xfrm flipV="1">
            <a:off x="971550" y="2636838"/>
            <a:ext cx="2376488" cy="1584325"/>
          </a:xfrm>
          <a:prstGeom prst="line">
            <a:avLst/>
          </a:prstGeom>
          <a:noFill/>
          <a:ln w="28575">
            <a:solidFill>
              <a:srgbClr val="FF3300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5" name="TextBox 4"/>
          <p:cNvSpPr txBox="1"/>
          <p:nvPr/>
        </p:nvSpPr>
        <p:spPr>
          <a:xfrm>
            <a:off x="2057400" y="2895600"/>
            <a:ext cx="685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800" b="1" dirty="0" smtClean="0">
                <a:solidFill>
                  <a:schemeClr val="tx2"/>
                </a:solidFill>
              </a:rPr>
              <a:t>+</a:t>
            </a:r>
            <a:endParaRPr lang="en-CA" sz="4800" b="1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5715000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chemeClr val="bg1"/>
                </a:solidFill>
              </a:rPr>
              <a:t>OURANOS</a:t>
            </a:r>
            <a:endParaRPr lang="en-CA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323850" y="685800"/>
          <a:ext cx="8640763" cy="54864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324600" y="5638800"/>
            <a:ext cx="2514600" cy="95410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2800" dirty="0" smtClean="0"/>
              <a:t>The youngest: Kronos</a:t>
            </a:r>
            <a:endParaRPr lang="en-CA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latin typeface="Verdana" pitchFamily="34" charset="0"/>
              </a:rPr>
              <a:t>Offspring of Earth and Sky</a:t>
            </a: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533400" y="14478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 u="sng" dirty="0">
                <a:effectLst/>
                <a:latin typeface="Verdana" pitchFamily="34" charset="0"/>
              </a:rPr>
              <a:t>3 </a:t>
            </a:r>
            <a:r>
              <a:rPr lang="en-US" sz="3200" u="sng" dirty="0" smtClean="0">
                <a:effectLst/>
                <a:latin typeface="Verdana" pitchFamily="34" charset="0"/>
              </a:rPr>
              <a:t>Hecatoncheires:</a:t>
            </a:r>
            <a:r>
              <a:rPr lang="en-US" sz="3200" dirty="0" smtClean="0">
                <a:latin typeface="Verdana" pitchFamily="34" charset="0"/>
              </a:rPr>
              <a:t>100 hands creatures</a:t>
            </a:r>
          </a:p>
          <a:p>
            <a:pPr marL="342900" indent="-342900">
              <a:spcBef>
                <a:spcPct val="20000"/>
              </a:spcBef>
            </a:pPr>
            <a:endParaRPr lang="en-US" sz="3200" dirty="0" smtClean="0">
              <a:latin typeface="Verdana" pitchFamily="34" charset="0"/>
            </a:endParaRPr>
          </a:p>
          <a:p>
            <a:pPr marL="342900" indent="-342900">
              <a:spcBef>
                <a:spcPct val="20000"/>
              </a:spcBef>
            </a:pPr>
            <a:endParaRPr lang="en-US" sz="3200" dirty="0" smtClean="0">
              <a:latin typeface="Verdana" pitchFamily="34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3200" u="sng" dirty="0" smtClean="0">
                <a:latin typeface="Verdana" pitchFamily="34" charset="0"/>
              </a:rPr>
              <a:t>3 Cyclopes: the divine smiths</a:t>
            </a:r>
          </a:p>
          <a:p>
            <a:pPr marL="342900" indent="-342900">
              <a:spcBef>
                <a:spcPct val="20000"/>
              </a:spcBef>
            </a:pPr>
            <a:endParaRPr lang="en-US" sz="3200" u="sng" dirty="0" smtClean="0">
              <a:latin typeface="Verdana" pitchFamily="34" charset="0"/>
            </a:endParaRPr>
          </a:p>
          <a:p>
            <a:pPr marL="342900" indent="-342900">
              <a:spcBef>
                <a:spcPct val="20000"/>
              </a:spcBef>
            </a:pPr>
            <a:endParaRPr lang="en-US" sz="3200" u="sng" dirty="0" smtClean="0">
              <a:latin typeface="Verdana" pitchFamily="34" charset="0"/>
            </a:endParaRPr>
          </a:p>
          <a:p>
            <a:pPr marL="342900" indent="-342900">
              <a:spcBef>
                <a:spcPct val="20000"/>
              </a:spcBef>
            </a:pPr>
            <a:endParaRPr lang="en-US" sz="3200" u="sng" dirty="0" smtClean="0">
              <a:latin typeface="Verdana" pitchFamily="34" charset="0"/>
            </a:endParaRPr>
          </a:p>
          <a:p>
            <a:pPr marL="342900" indent="-342900">
              <a:spcBef>
                <a:spcPct val="20000"/>
              </a:spcBef>
            </a:pPr>
            <a:endParaRPr lang="en-US" sz="3200" u="sng" dirty="0" smtClean="0">
              <a:latin typeface="Verdana" pitchFamily="34" charset="0"/>
            </a:endParaRPr>
          </a:p>
          <a:p>
            <a:pPr marL="342900" indent="-342900">
              <a:spcBef>
                <a:spcPct val="20000"/>
              </a:spcBef>
            </a:pPr>
            <a:endParaRPr lang="en-US" sz="3200" u="sng" dirty="0" smtClean="0"/>
          </a:p>
          <a:p>
            <a:pPr marL="342900" indent="-342900">
              <a:spcBef>
                <a:spcPct val="20000"/>
              </a:spcBef>
            </a:pPr>
            <a:endParaRPr lang="en-US" sz="3200" u="sng" dirty="0">
              <a:effectLst/>
              <a:latin typeface="Verdana" pitchFamily="34" charset="0"/>
            </a:endParaRP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1676400" y="2057400"/>
            <a:ext cx="58340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800" dirty="0" err="1">
                <a:effectLst/>
              </a:rPr>
              <a:t>Kottos</a:t>
            </a:r>
            <a:r>
              <a:rPr lang="en-US" sz="2800" dirty="0">
                <a:effectLst/>
              </a:rPr>
              <a:t>, </a:t>
            </a:r>
            <a:r>
              <a:rPr lang="en-US" sz="2800" dirty="0" err="1">
                <a:effectLst/>
              </a:rPr>
              <a:t>Gyes</a:t>
            </a:r>
            <a:r>
              <a:rPr lang="en-US" sz="2800" dirty="0">
                <a:effectLst/>
              </a:rPr>
              <a:t>, </a:t>
            </a:r>
            <a:r>
              <a:rPr lang="en-US" sz="2800" dirty="0" err="1" smtClean="0">
                <a:effectLst/>
              </a:rPr>
              <a:t>Briareus</a:t>
            </a:r>
            <a:endParaRPr lang="en-US" sz="2800" dirty="0">
              <a:effectLst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762000" y="3886200"/>
            <a:ext cx="8382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CA" sz="2800" dirty="0" err="1" smtClean="0"/>
              <a:t>Brontes</a:t>
            </a:r>
            <a:r>
              <a:rPr lang="en-CA" sz="2800" dirty="0" smtClean="0"/>
              <a:t>,(</a:t>
            </a:r>
            <a:r>
              <a:rPr lang="en-US" sz="2800" dirty="0" smtClean="0"/>
              <a:t>lightning)</a:t>
            </a:r>
            <a:r>
              <a:rPr lang="en-CA" sz="2800" dirty="0" smtClean="0"/>
              <a:t> ,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CA" sz="2800" dirty="0" err="1" smtClean="0"/>
              <a:t>Steropes</a:t>
            </a:r>
            <a:r>
              <a:rPr lang="en-CA" sz="2800" dirty="0" smtClean="0"/>
              <a:t>, (</a:t>
            </a:r>
            <a:r>
              <a:rPr lang="en-US" sz="2800" dirty="0" smtClean="0"/>
              <a:t>Thunder),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CA" sz="2800" dirty="0" err="1" smtClean="0"/>
              <a:t>Arges</a:t>
            </a:r>
            <a:r>
              <a:rPr lang="en-US" sz="2800" dirty="0" smtClean="0"/>
              <a:t>, (Brightness</a:t>
            </a:r>
            <a:r>
              <a:rPr lang="en-US" sz="3200" dirty="0" smtClean="0"/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0" y="4114800"/>
            <a:ext cx="4800600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400" dirty="0" smtClean="0">
                <a:latin typeface="Verdana" pitchFamily="34" charset="0"/>
              </a:rPr>
              <a:t>The Cyclopes in </a:t>
            </a:r>
            <a:r>
              <a:rPr lang="en-US" sz="2400" i="1" dirty="0" smtClean="0">
                <a:latin typeface="Verdana" pitchFamily="34" charset="0"/>
              </a:rPr>
              <a:t>Theogony </a:t>
            </a:r>
            <a:r>
              <a:rPr lang="en-US" sz="2400" dirty="0" smtClean="0">
                <a:latin typeface="Verdana" pitchFamily="34" charset="0"/>
              </a:rPr>
              <a:t>vs.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US" sz="2400" dirty="0" smtClean="0">
                <a:latin typeface="Verdana" pitchFamily="34" charset="0"/>
              </a:rPr>
              <a:t>the Cyclopes in the </a:t>
            </a:r>
            <a:r>
              <a:rPr lang="en-US" sz="2400" i="1" dirty="0" smtClean="0">
                <a:latin typeface="Verdana" pitchFamily="34" charset="0"/>
              </a:rPr>
              <a:t>Odyssey</a:t>
            </a:r>
            <a:endParaRPr lang="en-US" sz="2400" i="1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val 26"/>
          <p:cNvSpPr/>
          <p:nvPr/>
        </p:nvSpPr>
        <p:spPr>
          <a:xfrm>
            <a:off x="7772400" y="2971800"/>
            <a:ext cx="457200" cy="4572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533400"/>
            <a:ext cx="7772400" cy="1143000"/>
          </a:xfrm>
        </p:spPr>
        <p:txBody>
          <a:bodyPr>
            <a:normAutofit/>
          </a:bodyPr>
          <a:lstStyle/>
          <a:p>
            <a:r>
              <a:rPr lang="en-US" sz="3200" u="sng" dirty="0">
                <a:solidFill>
                  <a:schemeClr val="tx1"/>
                </a:solidFill>
                <a:latin typeface="Verdana" pitchFamily="34" charset="0"/>
              </a:rPr>
              <a:t>The story of </a:t>
            </a:r>
            <a:r>
              <a:rPr lang="en-US" sz="3200" u="sng" dirty="0" smtClean="0">
                <a:solidFill>
                  <a:schemeClr val="tx1"/>
                </a:solidFill>
                <a:latin typeface="Verdana" pitchFamily="34" charset="0"/>
              </a:rPr>
              <a:t>Ouranos’ castration</a:t>
            </a:r>
            <a:endParaRPr lang="en-US" sz="3200" b="1" u="sng" dirty="0">
              <a:solidFill>
                <a:schemeClr val="tx1"/>
              </a:solidFill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43000"/>
            <a:ext cx="7772400" cy="4114800"/>
          </a:xfrm>
        </p:spPr>
        <p:txBody>
          <a:bodyPr>
            <a:normAutofit/>
          </a:bodyPr>
          <a:lstStyle/>
          <a:p>
            <a:pPr lvl="2">
              <a:buNone/>
            </a:pPr>
            <a:endParaRPr lang="en-US" dirty="0"/>
          </a:p>
          <a:p>
            <a:pPr>
              <a:buNone/>
            </a:pPr>
            <a:r>
              <a:rPr lang="en-US" sz="2800" dirty="0" smtClean="0">
                <a:latin typeface="Verdana" pitchFamily="34" charset="0"/>
              </a:rPr>
              <a:t> 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 rot="20203392">
            <a:off x="425461" y="493373"/>
            <a:ext cx="1447800" cy="523220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2800" dirty="0" smtClean="0"/>
              <a:t>Story 1</a:t>
            </a:r>
            <a:endParaRPr lang="en-CA" sz="2800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1524000" y="2743200"/>
          <a:ext cx="5943600" cy="3505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8" name="Straight Connector 7"/>
          <p:cNvCxnSpPr/>
          <p:nvPr/>
        </p:nvCxnSpPr>
        <p:spPr>
          <a:xfrm rot="5400000">
            <a:off x="3086100" y="37719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5400000">
            <a:off x="4648200" y="3733800"/>
            <a:ext cx="30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6134100" y="36957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8" cstate="print"/>
          <a:srcRect l="13299" t="3105"/>
          <a:stretch>
            <a:fillRect/>
          </a:stretch>
        </p:blipFill>
        <p:spPr bwMode="auto">
          <a:xfrm>
            <a:off x="228600" y="4800600"/>
            <a:ext cx="2362200" cy="1866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5" name="Straight Arrow Connector 14"/>
          <p:cNvCxnSpPr/>
          <p:nvPr/>
        </p:nvCxnSpPr>
        <p:spPr>
          <a:xfrm rot="5400000">
            <a:off x="1981200" y="4419600"/>
            <a:ext cx="2286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3" descr="orestes"/>
          <p:cNvPicPr>
            <a:picLocks noChangeAspect="1" noChangeArrowheads="1"/>
          </p:cNvPicPr>
          <p:nvPr/>
        </p:nvPicPr>
        <p:blipFill>
          <a:blip r:embed="rId9" cstate="print"/>
          <a:srcRect l="2914" t="3419" r="4189" b="11061"/>
          <a:stretch>
            <a:fillRect/>
          </a:stretch>
        </p:blipFill>
        <p:spPr bwMode="auto">
          <a:xfrm>
            <a:off x="152400" y="2971800"/>
            <a:ext cx="2328215" cy="1676400"/>
          </a:xfrm>
          <a:prstGeom prst="rect">
            <a:avLst/>
          </a:prstGeom>
          <a:noFill/>
        </p:spPr>
      </p:pic>
      <p:cxnSp>
        <p:nvCxnSpPr>
          <p:cNvPr id="18" name="Straight Arrow Connector 17"/>
          <p:cNvCxnSpPr/>
          <p:nvPr/>
        </p:nvCxnSpPr>
        <p:spPr>
          <a:xfrm rot="10800000">
            <a:off x="2514600" y="3733800"/>
            <a:ext cx="381000" cy="228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5400000">
            <a:off x="2628900" y="4914900"/>
            <a:ext cx="38100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696200" y="2971800"/>
            <a:ext cx="60960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CA" dirty="0" smtClean="0"/>
              <a:t>   </a:t>
            </a:r>
            <a:r>
              <a:rPr lang="en-CA" sz="2400" b="1" dirty="0" smtClean="0"/>
              <a:t>1</a:t>
            </a:r>
            <a:endParaRPr lang="en-CA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Creation after the castration from the blood drops: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Furies (</a:t>
            </a:r>
            <a:r>
              <a:rPr lang="en-CA" dirty="0" err="1" smtClean="0"/>
              <a:t>Erinyes</a:t>
            </a:r>
            <a:r>
              <a:rPr lang="en-CA" dirty="0" smtClean="0"/>
              <a:t>)- created from the blood of castrated member</a:t>
            </a:r>
          </a:p>
          <a:p>
            <a:r>
              <a:rPr lang="en-CA" dirty="0" smtClean="0"/>
              <a:t>Ferocious female spirits</a:t>
            </a:r>
          </a:p>
          <a:p>
            <a:r>
              <a:rPr lang="en-CA" dirty="0" smtClean="0"/>
              <a:t>They avenge wrong, especially those who shed kindred blood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6007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Creation after the castration from the blood drops: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Giants: the sons of </a:t>
            </a:r>
            <a:r>
              <a:rPr lang="en-CA" dirty="0" err="1" smtClean="0"/>
              <a:t>Ge</a:t>
            </a:r>
            <a:r>
              <a:rPr lang="en-CA" dirty="0" smtClean="0"/>
              <a:t>/Gaia</a:t>
            </a:r>
          </a:p>
          <a:p>
            <a:r>
              <a:rPr lang="en-CA" dirty="0" smtClean="0"/>
              <a:t>Natural forces from the depths of earth responsible for earthquakes and eruptions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068717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Creation after the castration: from the genitals and the sea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Aphrodite</a:t>
            </a:r>
          </a:p>
          <a:p>
            <a:r>
              <a:rPr lang="en-CA" dirty="0" smtClean="0"/>
              <a:t>“arose from the sea foam”</a:t>
            </a:r>
          </a:p>
          <a:p>
            <a:r>
              <a:rPr lang="en-CA" dirty="0" smtClean="0"/>
              <a:t>Goddess of sexual desire, beauty, love, marriage </a:t>
            </a:r>
          </a:p>
          <a:p>
            <a:r>
              <a:rPr lang="en-CA" dirty="0" smtClean="0"/>
              <a:t>A central theme in Greek myth: the destructiveness of sexual attraction </a:t>
            </a:r>
          </a:p>
          <a:p>
            <a:pPr marL="0" indent="0">
              <a:buNone/>
            </a:pPr>
            <a:r>
              <a:rPr lang="en-CA" dirty="0" smtClean="0"/>
              <a:t>	-Eros( attraction or love)/Eris (opposite of 	attraction) </a:t>
            </a:r>
            <a:r>
              <a:rPr lang="en-CA" dirty="0" err="1" smtClean="0"/>
              <a:t>occuring</a:t>
            </a:r>
            <a:endParaRPr lang="en-CA" dirty="0" smtClean="0"/>
          </a:p>
          <a:p>
            <a:r>
              <a:rPr lang="en-CA" dirty="0" smtClean="0"/>
              <a:t>in homer,  Aphrodite is the daughter of Zeus instead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757236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/>
          <p:cNvSpPr/>
          <p:nvPr/>
        </p:nvSpPr>
        <p:spPr>
          <a:xfrm>
            <a:off x="7772400" y="2971800"/>
            <a:ext cx="457200" cy="4572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533400"/>
            <a:ext cx="7772400" cy="1143000"/>
          </a:xfrm>
        </p:spPr>
        <p:txBody>
          <a:bodyPr>
            <a:normAutofit/>
          </a:bodyPr>
          <a:lstStyle/>
          <a:p>
            <a:r>
              <a:rPr lang="en-US" sz="3200" u="sng" dirty="0">
                <a:solidFill>
                  <a:schemeClr val="tx1"/>
                </a:solidFill>
                <a:latin typeface="Verdana" pitchFamily="34" charset="0"/>
              </a:rPr>
              <a:t>The story of </a:t>
            </a:r>
            <a:r>
              <a:rPr lang="en-US" sz="3200" u="sng" dirty="0" smtClean="0">
                <a:solidFill>
                  <a:schemeClr val="tx1"/>
                </a:solidFill>
                <a:latin typeface="Verdana" pitchFamily="34" charset="0"/>
              </a:rPr>
              <a:t>Ouranos’ castration</a:t>
            </a:r>
            <a:endParaRPr lang="en-US" sz="3200" b="1" u="sng" dirty="0">
              <a:solidFill>
                <a:schemeClr val="tx1"/>
              </a:solidFill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371600"/>
            <a:ext cx="7772400" cy="4114800"/>
          </a:xfrm>
        </p:spPr>
        <p:txBody>
          <a:bodyPr>
            <a:normAutofit/>
          </a:bodyPr>
          <a:lstStyle/>
          <a:p>
            <a:pPr lvl="2"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 rot="20203392">
            <a:off x="425461" y="493373"/>
            <a:ext cx="1447800" cy="523220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2800" dirty="0" smtClean="0"/>
              <a:t>Story 1</a:t>
            </a:r>
            <a:endParaRPr lang="en-CA" sz="2800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1524000" y="2743200"/>
          <a:ext cx="5943600" cy="3505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10" name="Straight Connector 9"/>
          <p:cNvCxnSpPr/>
          <p:nvPr/>
        </p:nvCxnSpPr>
        <p:spPr>
          <a:xfrm rot="5400000">
            <a:off x="4419600" y="3810000"/>
            <a:ext cx="30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4800" y="4724400"/>
            <a:ext cx="3217085" cy="1849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3" descr="Birth of Aphrodite, with Eros &amp; Poseidon | Greek vase, Athenian red figure pelik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48400" y="4648200"/>
            <a:ext cx="2438228" cy="1905000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7696200" y="2971800"/>
            <a:ext cx="60960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CA" dirty="0" smtClean="0"/>
              <a:t>   </a:t>
            </a:r>
            <a:r>
              <a:rPr lang="en-CA" sz="2400" b="1" dirty="0" smtClean="0"/>
              <a:t>2</a:t>
            </a:r>
            <a:endParaRPr lang="en-CA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>
                <a:latin typeface="Verdana" pitchFamily="34" charset="0"/>
              </a:rPr>
              <a:t>SOME COMMON MOTIFS</a:t>
            </a:r>
            <a:endParaRPr lang="en-US" sz="3200" dirty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229600" cy="4525963"/>
          </a:xfrm>
        </p:spPr>
        <p:txBody>
          <a:bodyPr/>
          <a:lstStyle/>
          <a:p>
            <a:r>
              <a:rPr lang="en-US" b="1" u="sng" dirty="0" smtClean="0"/>
              <a:t>Creation from a divine part …</a:t>
            </a:r>
            <a:r>
              <a:rPr lang="en-US" dirty="0" smtClean="0"/>
              <a:t>.  …when it touches the earth/ water : FERTILITY</a:t>
            </a:r>
          </a:p>
          <a:p>
            <a:r>
              <a:rPr lang="en-US" b="1" u="sng" dirty="0" smtClean="0"/>
              <a:t>Looking </a:t>
            </a:r>
            <a:r>
              <a:rPr lang="en-US" b="1" u="sng" dirty="0"/>
              <a:t>taboo</a:t>
            </a:r>
            <a:r>
              <a:rPr lang="en-US" dirty="0"/>
              <a:t>: </a:t>
            </a:r>
            <a:r>
              <a:rPr lang="en-US" dirty="0" smtClean="0"/>
              <a:t>It is prohibited to see </a:t>
            </a:r>
            <a:r>
              <a:rPr lang="en-US" dirty="0"/>
              <a:t>a divinity or a divine </a:t>
            </a:r>
            <a:r>
              <a:rPr lang="en-US" dirty="0" smtClean="0"/>
              <a:t>action</a:t>
            </a:r>
          </a:p>
          <a:p>
            <a:r>
              <a:rPr lang="en-US" b="1" u="sng" dirty="0" smtClean="0"/>
              <a:t>The separation </a:t>
            </a:r>
            <a:r>
              <a:rPr lang="en-US" dirty="0" smtClean="0"/>
              <a:t>of the Earth from the Sky</a:t>
            </a:r>
          </a:p>
          <a:p>
            <a:endParaRPr lang="en-US" dirty="0"/>
          </a:p>
          <a:p>
            <a:pPr>
              <a:buFontTx/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Succession of power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249643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5800" y="2971800"/>
            <a:ext cx="1676400" cy="70788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CA" sz="4000" dirty="0" smtClean="0"/>
              <a:t>Titans</a:t>
            </a:r>
            <a:endParaRPr lang="en-CA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533400" y="4800600"/>
            <a:ext cx="2514600" cy="70788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CA" sz="4000" dirty="0" smtClean="0"/>
              <a:t>Olympians</a:t>
            </a:r>
          </a:p>
        </p:txBody>
      </p:sp>
      <p:sp>
        <p:nvSpPr>
          <p:cNvPr id="7" name="Down Arrow 6"/>
          <p:cNvSpPr/>
          <p:nvPr/>
        </p:nvSpPr>
        <p:spPr>
          <a:xfrm>
            <a:off x="4343400" y="4495800"/>
            <a:ext cx="533400" cy="457200"/>
          </a:xfrm>
          <a:prstGeom prst="downArrow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404813"/>
            <a:ext cx="7772400" cy="1143000"/>
          </a:xfrm>
        </p:spPr>
        <p:txBody>
          <a:bodyPr>
            <a:normAutofit/>
          </a:bodyPr>
          <a:lstStyle/>
          <a:p>
            <a:r>
              <a:rPr lang="en-US" sz="4000" u="sng" dirty="0">
                <a:latin typeface="Tahoma" pitchFamily="34" charset="0"/>
              </a:rPr>
              <a:t>The child swallowing</a:t>
            </a:r>
            <a:endParaRPr lang="en-US" sz="4000" u="sng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229600" cy="4114800"/>
          </a:xfrm>
        </p:spPr>
        <p:txBody>
          <a:bodyPr>
            <a:normAutofit/>
          </a:bodyPr>
          <a:lstStyle/>
          <a:p>
            <a:r>
              <a:rPr lang="en-CA" sz="2800" dirty="0"/>
              <a:t>Earth’s prophecy: </a:t>
            </a:r>
            <a:r>
              <a:rPr lang="en-CA" sz="2800" dirty="0" err="1"/>
              <a:t>Kronos</a:t>
            </a:r>
            <a:r>
              <a:rPr lang="en-CA" sz="2800" dirty="0"/>
              <a:t> will be overpowered by a son. Therefore </a:t>
            </a:r>
            <a:endParaRPr lang="en-US" sz="2800" dirty="0" smtClean="0">
              <a:latin typeface="Tahoma" pitchFamily="34" charset="0"/>
            </a:endParaRPr>
          </a:p>
          <a:p>
            <a:r>
              <a:rPr lang="en-US" sz="2800" dirty="0" err="1" smtClean="0">
                <a:latin typeface="Tahoma" pitchFamily="34" charset="0"/>
              </a:rPr>
              <a:t>Kronos</a:t>
            </a:r>
            <a:r>
              <a:rPr lang="en-US" sz="2800" dirty="0" smtClean="0">
                <a:latin typeface="Tahoma" pitchFamily="34" charset="0"/>
              </a:rPr>
              <a:t> </a:t>
            </a:r>
            <a:r>
              <a:rPr lang="en-US" sz="2800" dirty="0">
                <a:latin typeface="Tahoma" pitchFamily="34" charset="0"/>
              </a:rPr>
              <a:t>swallowed his children </a:t>
            </a:r>
            <a:r>
              <a:rPr lang="en-US" sz="2800" dirty="0" smtClean="0">
                <a:latin typeface="Tahoma" pitchFamily="34" charset="0"/>
              </a:rPr>
              <a:t>by Rhea as </a:t>
            </a:r>
            <a:r>
              <a:rPr lang="en-US" sz="2800" dirty="0">
                <a:latin typeface="Tahoma" pitchFamily="34" charset="0"/>
              </a:rPr>
              <a:t>soon as they were </a:t>
            </a:r>
            <a:r>
              <a:rPr lang="en-US" sz="2800" dirty="0" smtClean="0">
                <a:latin typeface="Tahoma" pitchFamily="34" charset="0"/>
              </a:rPr>
              <a:t>born</a:t>
            </a:r>
            <a:endParaRPr lang="en-US" sz="3400" dirty="0">
              <a:latin typeface="Tahoma" pitchFamily="34" charset="0"/>
            </a:endParaRPr>
          </a:p>
          <a:p>
            <a:endParaRPr lang="en-US" sz="3400" dirty="0">
              <a:latin typeface="Tahoma" pitchFamily="34" charset="0"/>
            </a:endParaRPr>
          </a:p>
          <a:p>
            <a:pPr marL="0" indent="0">
              <a:buNone/>
            </a:pPr>
            <a:endParaRPr lang="en-US" sz="3400" dirty="0">
              <a:latin typeface="Tahoma" pitchFamily="34" charset="0"/>
            </a:endParaRPr>
          </a:p>
          <a:p>
            <a:endParaRPr lang="en-US" sz="3400" dirty="0">
              <a:latin typeface="Tahom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rot="20203392">
            <a:off x="609600" y="685800"/>
            <a:ext cx="1447800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sz="2800" dirty="0" smtClean="0"/>
              <a:t>Story 2</a:t>
            </a:r>
            <a:endParaRPr lang="en-CA" sz="2800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882661" y="3573439"/>
            <a:ext cx="2438400" cy="3124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uLnTx/>
                <a:uFillTx/>
                <a:latin typeface="Verdana" pitchFamily="34" charset="0"/>
                <a:ea typeface="+mn-ea"/>
                <a:cs typeface="+mn-cs"/>
              </a:rPr>
              <a:t>Hestia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uLnTx/>
                <a:uFillTx/>
                <a:latin typeface="Verdana" pitchFamily="34" charset="0"/>
                <a:ea typeface="+mn-ea"/>
                <a:cs typeface="+mn-cs"/>
              </a:rPr>
              <a:t>Demeter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uLnTx/>
                <a:uFillTx/>
                <a:latin typeface="Verdana" pitchFamily="34" charset="0"/>
                <a:ea typeface="+mn-ea"/>
                <a:cs typeface="+mn-cs"/>
              </a:rPr>
              <a:t> Hera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uLnTx/>
                <a:uFillTx/>
                <a:latin typeface="Verdana" pitchFamily="34" charset="0"/>
                <a:ea typeface="+mn-ea"/>
                <a:cs typeface="+mn-cs"/>
              </a:rPr>
              <a:t> Hades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uLnTx/>
                <a:uFillTx/>
                <a:latin typeface="Verdana" pitchFamily="34" charset="0"/>
                <a:ea typeface="+mn-ea"/>
                <a:cs typeface="+mn-cs"/>
              </a:rPr>
              <a:t> Poseidon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uLnTx/>
                <a:uFillTx/>
                <a:latin typeface="Verdana" pitchFamily="34" charset="0"/>
                <a:ea typeface="+mn-ea"/>
                <a:cs typeface="+mn-cs"/>
              </a:rPr>
              <a:t> Rock (for Zeus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uLnTx/>
                <a:uFillTx/>
                <a:latin typeface="Verdana" pitchFamily="34" charset="0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2" descr="Rhea"/>
          <p:cNvPicPr>
            <a:picLocks noChangeAspect="1" noChangeArrowheads="1"/>
          </p:cNvPicPr>
          <p:nvPr/>
        </p:nvPicPr>
        <p:blipFill>
          <a:blip r:embed="rId3" cstate="print"/>
          <a:srcRect t="3523" b="8342"/>
          <a:stretch>
            <a:fillRect/>
          </a:stretch>
        </p:blipFill>
        <p:spPr bwMode="auto">
          <a:xfrm>
            <a:off x="3756831" y="3733800"/>
            <a:ext cx="2590800" cy="2897779"/>
          </a:xfrm>
          <a:prstGeom prst="rect">
            <a:avLst/>
          </a:prstGeom>
          <a:noFill/>
        </p:spPr>
      </p:pic>
      <p:pic>
        <p:nvPicPr>
          <p:cNvPr id="9" name="Picture 3" descr="250px-Cronusrea"/>
          <p:cNvPicPr>
            <a:picLocks noChangeAspect="1" noChangeArrowheads="1"/>
          </p:cNvPicPr>
          <p:nvPr/>
        </p:nvPicPr>
        <p:blipFill>
          <a:blip r:embed="rId4" cstate="print"/>
          <a:srcRect r="6523"/>
          <a:stretch>
            <a:fillRect/>
          </a:stretch>
        </p:blipFill>
        <p:spPr bwMode="auto">
          <a:xfrm>
            <a:off x="6385731" y="3904586"/>
            <a:ext cx="2438400" cy="255620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6366681" y="3111774"/>
            <a:ext cx="19812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Rhea's trick</a:t>
            </a:r>
            <a:endParaRPr lang="en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8280400" cy="1143000"/>
          </a:xfrm>
        </p:spPr>
        <p:txBody>
          <a:bodyPr/>
          <a:lstStyle/>
          <a:p>
            <a:pPr algn="l"/>
            <a:r>
              <a:rPr lang="en-US" sz="3200"/>
              <a:t>Similar structure of the 2 myths in </a:t>
            </a:r>
            <a:r>
              <a:rPr lang="en-US" sz="3200" i="1"/>
              <a:t>Theogony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4213" y="1341438"/>
            <a:ext cx="3810000" cy="4114800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Uranus</a:t>
            </a:r>
            <a:r>
              <a:rPr lang="en-US" dirty="0">
                <a:latin typeface="Tahoma" pitchFamily="34" charset="0"/>
              </a:rPr>
              <a:t> and </a:t>
            </a:r>
            <a:r>
              <a:rPr lang="en-US" dirty="0">
                <a:solidFill>
                  <a:srgbClr val="FF3300"/>
                </a:solidFill>
                <a:latin typeface="Tahoma" pitchFamily="34" charset="0"/>
              </a:rPr>
              <a:t>Gaia</a:t>
            </a:r>
          </a:p>
          <a:p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U</a:t>
            </a:r>
            <a:r>
              <a:rPr lang="en-US" dirty="0">
                <a:latin typeface="Tahoma" pitchFamily="34" charset="0"/>
              </a:rPr>
              <a:t> keeps children in </a:t>
            </a:r>
            <a:r>
              <a:rPr lang="en-US" dirty="0">
                <a:solidFill>
                  <a:srgbClr val="FF3300"/>
                </a:solidFill>
                <a:latin typeface="Tahoma" pitchFamily="34" charset="0"/>
              </a:rPr>
              <a:t>G’s</a:t>
            </a:r>
            <a:r>
              <a:rPr lang="en-US" dirty="0">
                <a:latin typeface="Tahoma" pitchFamily="34" charset="0"/>
              </a:rPr>
              <a:t> body</a:t>
            </a:r>
          </a:p>
          <a:p>
            <a:r>
              <a:rPr lang="en-US" dirty="0">
                <a:solidFill>
                  <a:srgbClr val="FF3300"/>
                </a:solidFill>
                <a:latin typeface="Tahoma" pitchFamily="34" charset="0"/>
              </a:rPr>
              <a:t>G </a:t>
            </a:r>
            <a:r>
              <a:rPr lang="en-US" dirty="0">
                <a:latin typeface="Tahoma" pitchFamily="34" charset="0"/>
              </a:rPr>
              <a:t>devises a crafty plan to trick </a:t>
            </a:r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U</a:t>
            </a:r>
          </a:p>
          <a:p>
            <a:r>
              <a:rPr lang="en-US" dirty="0">
                <a:solidFill>
                  <a:srgbClr val="837AFE"/>
                </a:solidFill>
                <a:latin typeface="Tahoma" pitchFamily="34" charset="0"/>
              </a:rPr>
              <a:t>K</a:t>
            </a:r>
            <a:r>
              <a:rPr lang="en-US" dirty="0">
                <a:latin typeface="Tahoma" pitchFamily="34" charset="0"/>
              </a:rPr>
              <a:t> uses a  </a:t>
            </a:r>
            <a:r>
              <a:rPr lang="en-US" b="1" dirty="0">
                <a:latin typeface="Tahoma" pitchFamily="34" charset="0"/>
              </a:rPr>
              <a:t>sickle</a:t>
            </a:r>
            <a:r>
              <a:rPr lang="en-US" dirty="0">
                <a:latin typeface="Tahoma" pitchFamily="34" charset="0"/>
              </a:rPr>
              <a:t> to castrate  </a:t>
            </a:r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U</a:t>
            </a:r>
          </a:p>
          <a:p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K </a:t>
            </a:r>
            <a:r>
              <a:rPr lang="en-US" dirty="0">
                <a:latin typeface="Tahoma" pitchFamily="34" charset="0"/>
              </a:rPr>
              <a:t>dethrones</a:t>
            </a:r>
            <a:r>
              <a:rPr lang="en-US" dirty="0">
                <a:solidFill>
                  <a:schemeClr val="accent2"/>
                </a:solidFill>
                <a:latin typeface="Tahoma" pitchFamily="34" charset="0"/>
              </a:rPr>
              <a:t> </a:t>
            </a:r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U</a:t>
            </a:r>
            <a:r>
              <a:rPr lang="en-US" dirty="0">
                <a:solidFill>
                  <a:schemeClr val="accent2"/>
                </a:solidFill>
                <a:latin typeface="Tahoma" pitchFamily="34" charset="0"/>
              </a:rPr>
              <a:t> </a:t>
            </a:r>
            <a:r>
              <a:rPr lang="en-US" dirty="0">
                <a:latin typeface="Tahoma" pitchFamily="34" charset="0"/>
              </a:rPr>
              <a:t>and becomes the leader</a:t>
            </a:r>
          </a:p>
          <a:p>
            <a:pPr>
              <a:buFontTx/>
              <a:buNone/>
            </a:pPr>
            <a:endParaRPr lang="en-US" dirty="0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1341438"/>
            <a:ext cx="3810000" cy="4114800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US" sz="3000" dirty="0">
                <a:solidFill>
                  <a:schemeClr val="accent1"/>
                </a:solidFill>
                <a:latin typeface="Tahoma" pitchFamily="34" charset="0"/>
              </a:rPr>
              <a:t>Kronos</a:t>
            </a:r>
            <a:r>
              <a:rPr lang="en-US" dirty="0">
                <a:solidFill>
                  <a:schemeClr val="accent2"/>
                </a:solidFill>
                <a:latin typeface="Tahoma" pitchFamily="34" charset="0"/>
              </a:rPr>
              <a:t> </a:t>
            </a:r>
            <a:r>
              <a:rPr lang="en-US" dirty="0">
                <a:latin typeface="Tahoma" pitchFamily="34" charset="0"/>
              </a:rPr>
              <a:t>and </a:t>
            </a:r>
            <a:r>
              <a:rPr lang="en-US" dirty="0">
                <a:solidFill>
                  <a:srgbClr val="FF3300"/>
                </a:solidFill>
                <a:latin typeface="Tahoma" pitchFamily="34" charset="0"/>
              </a:rPr>
              <a:t>Rhea</a:t>
            </a:r>
          </a:p>
          <a:p>
            <a:pPr>
              <a:lnSpc>
                <a:spcPct val="90000"/>
              </a:lnSpc>
            </a:pPr>
            <a:r>
              <a:rPr lang="en-US" sz="3000" dirty="0">
                <a:solidFill>
                  <a:schemeClr val="accent1"/>
                </a:solidFill>
                <a:latin typeface="Tahoma" pitchFamily="34" charset="0"/>
              </a:rPr>
              <a:t>K</a:t>
            </a:r>
            <a:r>
              <a:rPr lang="en-US" dirty="0">
                <a:latin typeface="Tahoma" pitchFamily="34" charset="0"/>
              </a:rPr>
              <a:t> swallows children and keeps them in </a:t>
            </a:r>
            <a:r>
              <a:rPr lang="en-US" dirty="0">
                <a:solidFill>
                  <a:srgbClr val="837AFE"/>
                </a:solidFill>
                <a:latin typeface="Tahoma" pitchFamily="34" charset="0"/>
              </a:rPr>
              <a:t>his</a:t>
            </a:r>
            <a:r>
              <a:rPr lang="en-US" dirty="0">
                <a:latin typeface="Tahoma" pitchFamily="34" charset="0"/>
              </a:rPr>
              <a:t> body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rgbClr val="FF3300"/>
                </a:solidFill>
                <a:latin typeface="Tahoma" pitchFamily="34" charset="0"/>
              </a:rPr>
              <a:t>R</a:t>
            </a:r>
            <a:r>
              <a:rPr lang="en-US" dirty="0">
                <a:latin typeface="Tahoma" pitchFamily="34" charset="0"/>
              </a:rPr>
              <a:t> asks </a:t>
            </a:r>
            <a:r>
              <a:rPr lang="en-US" dirty="0">
                <a:solidFill>
                  <a:srgbClr val="FF3300"/>
                </a:solidFill>
                <a:latin typeface="Tahoma" pitchFamily="34" charset="0"/>
              </a:rPr>
              <a:t>G</a:t>
            </a:r>
            <a:r>
              <a:rPr lang="en-US" dirty="0">
                <a:latin typeface="Tahoma" pitchFamily="34" charset="0"/>
              </a:rPr>
              <a:t> for advice and tricks </a:t>
            </a:r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K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rgbClr val="FF3300"/>
                </a:solidFill>
                <a:latin typeface="Tahoma" pitchFamily="34" charset="0"/>
              </a:rPr>
              <a:t>R</a:t>
            </a:r>
            <a:r>
              <a:rPr lang="en-US" dirty="0">
                <a:latin typeface="Tahoma" pitchFamily="34" charset="0"/>
              </a:rPr>
              <a:t> gives a </a:t>
            </a:r>
            <a:r>
              <a:rPr lang="en-US" b="1" dirty="0">
                <a:latin typeface="Tahoma" pitchFamily="34" charset="0"/>
              </a:rPr>
              <a:t>stone</a:t>
            </a:r>
            <a:r>
              <a:rPr lang="en-US" dirty="0">
                <a:latin typeface="Tahoma" pitchFamily="34" charset="0"/>
              </a:rPr>
              <a:t> to </a:t>
            </a:r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K </a:t>
            </a:r>
            <a:r>
              <a:rPr lang="en-US" dirty="0">
                <a:latin typeface="Tahoma" pitchFamily="34" charset="0"/>
              </a:rPr>
              <a:t>to swallow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Zeus</a:t>
            </a:r>
            <a:r>
              <a:rPr lang="en-US" dirty="0">
                <a:solidFill>
                  <a:schemeClr val="accent2"/>
                </a:solidFill>
                <a:latin typeface="Tahoma" pitchFamily="34" charset="0"/>
              </a:rPr>
              <a:t>  </a:t>
            </a:r>
            <a:r>
              <a:rPr lang="en-US" dirty="0">
                <a:latin typeface="Tahoma" pitchFamily="34" charset="0"/>
              </a:rPr>
              <a:t>dethrones</a:t>
            </a:r>
            <a:r>
              <a:rPr lang="en-US" dirty="0">
                <a:solidFill>
                  <a:schemeClr val="accent2"/>
                </a:solidFill>
                <a:latin typeface="Tahoma" pitchFamily="34" charset="0"/>
              </a:rPr>
              <a:t> </a:t>
            </a:r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K</a:t>
            </a:r>
            <a:r>
              <a:rPr lang="en-US" dirty="0">
                <a:solidFill>
                  <a:schemeClr val="accent2"/>
                </a:solidFill>
                <a:latin typeface="Tahoma" pitchFamily="34" charset="0"/>
              </a:rPr>
              <a:t> </a:t>
            </a:r>
            <a:r>
              <a:rPr lang="en-US" dirty="0">
                <a:latin typeface="Tahoma" pitchFamily="34" charset="0"/>
              </a:rPr>
              <a:t>and becomes the leader</a:t>
            </a:r>
          </a:p>
          <a:p>
            <a:pPr>
              <a:lnSpc>
                <a:spcPct val="90000"/>
              </a:lnSpc>
            </a:pPr>
            <a:endParaRPr lang="en-US" dirty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ZEUS </a:t>
            </a:r>
            <a:r>
              <a:rPr lang="en-US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 smtClean="0"/>
              <a:t>Birth </a:t>
            </a:r>
            <a:r>
              <a:rPr lang="en-US" dirty="0"/>
              <a:t>and childhood in Crete</a:t>
            </a:r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95288" y="1484313"/>
            <a:ext cx="8229600" cy="4530725"/>
          </a:xfrm>
        </p:spPr>
        <p:txBody>
          <a:bodyPr/>
          <a:lstStyle/>
          <a:p>
            <a:r>
              <a:rPr lang="en-US" sz="2800"/>
              <a:t>Zeus was entrusted to the nymphs</a:t>
            </a:r>
          </a:p>
          <a:p>
            <a:r>
              <a:rPr lang="en-US" sz="2800"/>
              <a:t>The goat Amaltheia</a:t>
            </a:r>
          </a:p>
          <a:p>
            <a:r>
              <a:rPr lang="en-US" sz="2800"/>
              <a:t>The horn of plenty (cornucopia)</a:t>
            </a:r>
          </a:p>
          <a:p>
            <a:r>
              <a:rPr lang="en-US" sz="2800"/>
              <a:t>The aegis and Capricorn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200400"/>
            <a:ext cx="2939261" cy="276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038600"/>
            <a:ext cx="352425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445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Birth and childhood in Crete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CA" dirty="0" smtClean="0"/>
              <a:t>Zeus and </a:t>
            </a:r>
            <a:r>
              <a:rPr lang="en-CA" dirty="0" err="1" smtClean="0"/>
              <a:t>Kouretes</a:t>
            </a:r>
            <a:r>
              <a:rPr lang="en-CA" dirty="0" smtClean="0"/>
              <a:t> (young men –demigods)</a:t>
            </a:r>
          </a:p>
          <a:p>
            <a:r>
              <a:rPr lang="en-CA" dirty="0" smtClean="0"/>
              <a:t>Reflection of an initiation ritual and a cult in Crete</a:t>
            </a:r>
          </a:p>
          <a:p>
            <a:r>
              <a:rPr lang="en-CA" dirty="0" smtClean="0"/>
              <a:t>But…</a:t>
            </a:r>
          </a:p>
          <a:p>
            <a:r>
              <a:rPr lang="en-CA" dirty="0" smtClean="0"/>
              <a:t>When Zeus grows up, dethrones his father</a:t>
            </a:r>
          </a:p>
          <a:p>
            <a:r>
              <a:rPr lang="en-CA" dirty="0" smtClean="0"/>
              <a:t>Zeus gives </a:t>
            </a:r>
            <a:r>
              <a:rPr lang="en-CA" dirty="0" err="1" smtClean="0"/>
              <a:t>Kronos</a:t>
            </a:r>
            <a:r>
              <a:rPr lang="en-CA" dirty="0" smtClean="0"/>
              <a:t> and emetic potion and he releases his swallowed children(from youngest-oldest—starting from </a:t>
            </a:r>
            <a:r>
              <a:rPr lang="en-CA" dirty="0" err="1" smtClean="0"/>
              <a:t>poseidon</a:t>
            </a:r>
            <a:r>
              <a:rPr lang="en-CA" dirty="0" smtClean="0"/>
              <a:t> to </a:t>
            </a:r>
            <a:r>
              <a:rPr lang="en-CA" dirty="0" err="1" smtClean="0"/>
              <a:t>hestia</a:t>
            </a:r>
            <a:r>
              <a:rPr lang="en-CA" dirty="0" smtClean="0"/>
              <a:t>)</a:t>
            </a:r>
          </a:p>
          <a:p>
            <a:r>
              <a:rPr lang="en-CA" dirty="0" smtClean="0"/>
              <a:t>Zeus becomes leader of universe (</a:t>
            </a:r>
            <a:r>
              <a:rPr lang="en-CA" dirty="0" err="1" smtClean="0"/>
              <a:t>OLYMpian</a:t>
            </a:r>
            <a:r>
              <a:rPr lang="en-CA" dirty="0" smtClean="0"/>
              <a:t>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489406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The succession of power type of motif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Motifs: </a:t>
            </a:r>
          </a:p>
          <a:p>
            <a:r>
              <a:rPr lang="en-CA" dirty="0" smtClean="0"/>
              <a:t>The fear of losing power by a son (through a prophecy)</a:t>
            </a:r>
          </a:p>
          <a:p>
            <a:r>
              <a:rPr lang="en-CA" dirty="0" smtClean="0"/>
              <a:t>Unsuccessful attempts to bypass the prophecy by getting rid of the baby</a:t>
            </a:r>
          </a:p>
          <a:p>
            <a:r>
              <a:rPr lang="en-CA" dirty="0" smtClean="0"/>
              <a:t>The son(an outcast) will obtain revenge as an adult and establish his power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912892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Freud’s </a:t>
            </a:r>
            <a:r>
              <a:rPr lang="en-CA" dirty="0" err="1" smtClean="0"/>
              <a:t>psychonalaytical</a:t>
            </a:r>
            <a:r>
              <a:rPr lang="en-CA" dirty="0" smtClean="0"/>
              <a:t> theory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crime of Cronus, symbolizes the suppressed desire of the son for sexual freedom through the </a:t>
            </a:r>
            <a:r>
              <a:rPr lang="en-CA" dirty="0" err="1" smtClean="0"/>
              <a:t>elimation</a:t>
            </a:r>
            <a:r>
              <a:rPr lang="en-CA" dirty="0" smtClean="0"/>
              <a:t> of the father-rival</a:t>
            </a:r>
          </a:p>
          <a:p>
            <a:r>
              <a:rPr lang="en-CA" dirty="0" smtClean="0"/>
              <a:t>This is how the </a:t>
            </a:r>
            <a:r>
              <a:rPr lang="en-CA" dirty="0" err="1" smtClean="0"/>
              <a:t>Odeipus</a:t>
            </a:r>
            <a:r>
              <a:rPr lang="en-CA" dirty="0" smtClean="0"/>
              <a:t> story made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794517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/>
          <a:lstStyle/>
          <a:p>
            <a:r>
              <a:rPr lang="en-US" sz="3200" b="1" dirty="0"/>
              <a:t>The struggles of Zeus to establish his power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556792"/>
            <a:ext cx="8748464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Vs</a:t>
            </a:r>
            <a:r>
              <a:rPr lang="en-US" dirty="0"/>
              <a:t>. the 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Titans</a:t>
            </a:r>
          </a:p>
          <a:p>
            <a:r>
              <a:rPr lang="en-US" dirty="0"/>
              <a:t>Vs. the 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Giants </a:t>
            </a:r>
          </a:p>
          <a:p>
            <a:r>
              <a:rPr lang="en-US" dirty="0"/>
              <a:t>Vs. the monster 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Typhoeus</a:t>
            </a:r>
          </a:p>
          <a:p>
            <a:r>
              <a:rPr lang="en-US" dirty="0"/>
              <a:t>Bypassing the prophecy by </a:t>
            </a:r>
            <a:r>
              <a:rPr lang="en-US" dirty="0" smtClean="0"/>
              <a:t>                           swallowing 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Metis</a:t>
            </a:r>
          </a:p>
          <a:p>
            <a:endParaRPr lang="en-US" dirty="0" smtClean="0"/>
          </a:p>
          <a:p>
            <a:r>
              <a:rPr lang="en-US" dirty="0" smtClean="0"/>
              <a:t>Vs</a:t>
            </a:r>
            <a:r>
              <a:rPr lang="en-US" dirty="0"/>
              <a:t>. </a:t>
            </a:r>
            <a:r>
              <a:rPr lang="en-US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Prometheus</a:t>
            </a:r>
          </a:p>
          <a:p>
            <a:r>
              <a:rPr lang="en-US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Revolt of gods of Olympos 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46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pc="300" dirty="0"/>
              <a:t>The </a:t>
            </a:r>
            <a:r>
              <a:rPr lang="en-US" spc="300" dirty="0" err="1" smtClean="0"/>
              <a:t>Titanomachy</a:t>
            </a:r>
            <a:r>
              <a:rPr lang="en-US" spc="300" dirty="0" smtClean="0"/>
              <a:t>= battle with titans</a:t>
            </a:r>
            <a:endParaRPr lang="en-US" spc="300" dirty="0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356455" y="2166248"/>
            <a:ext cx="4038600" cy="4525963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sz="4400" spc="300" dirty="0" smtClean="0">
                <a:latin typeface="+mj-lt"/>
                <a:ea typeface="+mj-ea"/>
                <a:cs typeface="+mj-cs"/>
              </a:rPr>
              <a:t>TITANS</a:t>
            </a:r>
            <a:endParaRPr lang="en-US" sz="4400" spc="300" dirty="0">
              <a:latin typeface="+mj-lt"/>
              <a:ea typeface="+mj-ea"/>
              <a:cs typeface="+mj-cs"/>
            </a:endParaRPr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716016" y="1988840"/>
            <a:ext cx="4038600" cy="4525963"/>
          </a:xfrm>
          <a:noFill/>
          <a:ln>
            <a:noFill/>
          </a:ln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sz="3600" b="1" dirty="0"/>
              <a:t>   </a:t>
            </a:r>
            <a:endParaRPr lang="en-US" sz="3600" b="1" dirty="0" smtClean="0"/>
          </a:p>
          <a:p>
            <a:pPr>
              <a:buNone/>
            </a:pPr>
            <a:r>
              <a:rPr lang="en-US" sz="3600" b="1" dirty="0" smtClean="0"/>
              <a:t> </a:t>
            </a:r>
            <a:r>
              <a:rPr lang="en-US" sz="8000" spc="300" dirty="0">
                <a:latin typeface="+mj-lt"/>
                <a:ea typeface="+mj-ea"/>
                <a:cs typeface="+mj-cs"/>
              </a:rPr>
              <a:t>ZEUS</a:t>
            </a:r>
          </a:p>
          <a:p>
            <a:pPr>
              <a:buNone/>
            </a:pPr>
            <a:endParaRPr lang="en-US" sz="5700" spc="300" dirty="0">
              <a:latin typeface="+mj-lt"/>
              <a:ea typeface="+mj-ea"/>
              <a:cs typeface="+mj-cs"/>
            </a:endParaRPr>
          </a:p>
          <a:p>
            <a:r>
              <a:rPr lang="en-US" sz="5700" spc="300" dirty="0">
                <a:latin typeface="+mj-lt"/>
                <a:ea typeface="+mj-ea"/>
                <a:cs typeface="+mj-cs"/>
              </a:rPr>
              <a:t>Olympian Gods and Goddesses</a:t>
            </a:r>
          </a:p>
          <a:p>
            <a:r>
              <a:rPr lang="en-US" sz="5700" spc="300" dirty="0">
                <a:latin typeface="+mj-lt"/>
                <a:ea typeface="+mj-ea"/>
                <a:cs typeface="+mj-cs"/>
              </a:rPr>
              <a:t>Cyclopes</a:t>
            </a:r>
          </a:p>
          <a:p>
            <a:r>
              <a:rPr lang="en-US" sz="5700" spc="300" dirty="0" err="1">
                <a:latin typeface="+mj-lt"/>
                <a:ea typeface="+mj-ea"/>
                <a:cs typeface="+mj-cs"/>
              </a:rPr>
              <a:t>Hekatoncheires</a:t>
            </a:r>
            <a:endParaRPr lang="en-US" sz="5700" spc="300" dirty="0">
              <a:latin typeface="+mj-lt"/>
              <a:ea typeface="+mj-ea"/>
              <a:cs typeface="+mj-cs"/>
            </a:endParaRPr>
          </a:p>
          <a:p>
            <a:r>
              <a:rPr lang="en-US" sz="5700" spc="300" dirty="0">
                <a:latin typeface="+mj-lt"/>
                <a:ea typeface="+mj-ea"/>
                <a:cs typeface="+mj-cs"/>
              </a:rPr>
              <a:t>The </a:t>
            </a:r>
            <a:r>
              <a:rPr lang="en-US" sz="5700" spc="300" dirty="0" err="1">
                <a:latin typeface="+mj-lt"/>
                <a:ea typeface="+mj-ea"/>
                <a:cs typeface="+mj-cs"/>
              </a:rPr>
              <a:t>Oceanid</a:t>
            </a:r>
            <a:r>
              <a:rPr lang="en-US" sz="5700" spc="300" dirty="0">
                <a:latin typeface="+mj-lt"/>
                <a:ea typeface="+mj-ea"/>
                <a:cs typeface="+mj-cs"/>
              </a:rPr>
              <a:t> Styx and her children</a:t>
            </a:r>
          </a:p>
          <a:p>
            <a:endParaRPr lang="en-US" b="1" dirty="0"/>
          </a:p>
        </p:txBody>
      </p:sp>
      <p:pic>
        <p:nvPicPr>
          <p:cNvPr id="21510" name="Picture 6" descr="img005"/>
          <p:cNvPicPr>
            <a:picLocks noChangeAspect="1" noChangeArrowheads="1"/>
          </p:cNvPicPr>
          <p:nvPr/>
        </p:nvPicPr>
        <p:blipFill>
          <a:blip r:embed="rId3" cstate="print"/>
          <a:srcRect r="26917"/>
          <a:stretch>
            <a:fillRect/>
          </a:stretch>
        </p:blipFill>
        <p:spPr bwMode="auto">
          <a:xfrm>
            <a:off x="684751" y="3645024"/>
            <a:ext cx="2735121" cy="280803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788024" y="1687625"/>
            <a:ext cx="381642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2400" dirty="0" smtClean="0"/>
              <a:t>From Mount Olympos</a:t>
            </a:r>
            <a:endParaRPr lang="en-CA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504139" y="1671128"/>
            <a:ext cx="309634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2400" dirty="0" smtClean="0"/>
              <a:t>From Mount </a:t>
            </a:r>
            <a:r>
              <a:rPr lang="en-CA" sz="2400" dirty="0" err="1" smtClean="0"/>
              <a:t>Orthrys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4241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/>
              <a:t>The </a:t>
            </a:r>
            <a:r>
              <a:rPr lang="en-US" sz="4000" dirty="0" smtClean="0"/>
              <a:t>Styx (daughter of </a:t>
            </a:r>
            <a:r>
              <a:rPr lang="en-US" sz="4000" dirty="0" err="1" smtClean="0"/>
              <a:t>Okeanos</a:t>
            </a:r>
            <a:r>
              <a:rPr lang="en-US" sz="4000" dirty="0" smtClean="0"/>
              <a:t>)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/>
              <a:t>The oath of the gods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dirty="0"/>
              <a:t>Her children: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Victory (Nike)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Zeal (</a:t>
            </a:r>
            <a:r>
              <a:rPr lang="en-US" sz="3200" dirty="0" err="1"/>
              <a:t>Zelos</a:t>
            </a:r>
            <a:r>
              <a:rPr lang="en-US" sz="3200" dirty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Power (</a:t>
            </a:r>
            <a:r>
              <a:rPr lang="en-US" sz="3200" dirty="0" err="1"/>
              <a:t>Kratos</a:t>
            </a:r>
            <a:r>
              <a:rPr lang="en-US" sz="3200" dirty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/>
              <a:t>Force </a:t>
            </a:r>
            <a:r>
              <a:rPr lang="en-US" sz="3200" dirty="0" smtClean="0"/>
              <a:t>(</a:t>
            </a:r>
            <a:r>
              <a:rPr lang="en-US" sz="3200" dirty="0" err="1" smtClean="0"/>
              <a:t>Bia</a:t>
            </a:r>
            <a:r>
              <a:rPr lang="en-US" sz="3200" dirty="0"/>
              <a:t>)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1700213"/>
            <a:ext cx="4038600" cy="4530725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power of water</a:t>
            </a:r>
          </a:p>
        </p:txBody>
      </p:sp>
    </p:spTree>
    <p:extLst>
      <p:ext uri="{BB962C8B-B14F-4D97-AF65-F5344CB8AC3E}">
        <p14:creationId xmlns:p14="http://schemas.microsoft.com/office/powerpoint/2010/main" val="227503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en-US" dirty="0"/>
              <a:t>The Gigantomachy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229600" cy="4525963"/>
          </a:xfrm>
        </p:spPr>
        <p:txBody>
          <a:bodyPr/>
          <a:lstStyle/>
          <a:p>
            <a:r>
              <a:rPr lang="en-US" dirty="0"/>
              <a:t>Olympians against the Giants</a:t>
            </a:r>
          </a:p>
          <a:p>
            <a:r>
              <a:rPr lang="en-US" dirty="0"/>
              <a:t>The role of </a:t>
            </a:r>
            <a:r>
              <a:rPr lang="en-US" dirty="0" smtClean="0"/>
              <a:t>Herakles</a:t>
            </a:r>
            <a:endParaRPr lang="en-US" dirty="0"/>
          </a:p>
        </p:txBody>
      </p:sp>
      <p:pic>
        <p:nvPicPr>
          <p:cNvPr id="23556" name="Picture 4" descr="ME0000081283_3"/>
          <p:cNvPicPr>
            <a:picLocks noChangeAspect="1" noChangeArrowheads="1"/>
          </p:cNvPicPr>
          <p:nvPr/>
        </p:nvPicPr>
        <p:blipFill>
          <a:blip r:embed="rId3" cstate="print"/>
          <a:srcRect l="2690" t="4788" b="18022"/>
          <a:stretch>
            <a:fillRect/>
          </a:stretch>
        </p:blipFill>
        <p:spPr bwMode="auto">
          <a:xfrm>
            <a:off x="179512" y="2534848"/>
            <a:ext cx="4617933" cy="2769369"/>
          </a:xfrm>
          <a:prstGeom prst="rect">
            <a:avLst/>
          </a:prstGeom>
          <a:noFill/>
        </p:spPr>
      </p:pic>
      <p:pic>
        <p:nvPicPr>
          <p:cNvPr id="6" name="Picture 3" descr="AlkyoneusLIM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829276"/>
            <a:ext cx="3935556" cy="27487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1355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9" name="Picture 9" descr="gGreatAltGigantomach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4427279"/>
            <a:ext cx="5689600" cy="2413000"/>
          </a:xfrm>
          <a:prstGeom prst="rect">
            <a:avLst/>
          </a:prstGeom>
          <a:noFill/>
        </p:spPr>
      </p:pic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1691680" y="260648"/>
            <a:ext cx="55086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/>
              <a:t>The Gigantomachy from the Great Altar of Pergamon                </a:t>
            </a:r>
          </a:p>
        </p:txBody>
      </p:sp>
      <p:pic>
        <p:nvPicPr>
          <p:cNvPr id="6" name="Picture 7" descr="C:\Users\Efharis\Pictures\BERIN TRIP 2010\June 28 10\Pergamon museum\IMG_1627.JPG"/>
          <p:cNvPicPr>
            <a:picLocks noChangeAspect="1" noChangeArrowheads="1"/>
          </p:cNvPicPr>
          <p:nvPr/>
        </p:nvPicPr>
        <p:blipFill>
          <a:blip r:embed="rId4" cstate="print"/>
          <a:srcRect t="2751" r="7476" b="13251"/>
          <a:stretch>
            <a:fillRect/>
          </a:stretch>
        </p:blipFill>
        <p:spPr bwMode="auto">
          <a:xfrm>
            <a:off x="4064000" y="1270354"/>
            <a:ext cx="4325359" cy="2945102"/>
          </a:xfrm>
          <a:prstGeom prst="rect">
            <a:avLst/>
          </a:prstGeom>
          <a:noFill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838200"/>
            <a:ext cx="2450825" cy="189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al 1"/>
          <p:cNvSpPr/>
          <p:nvPr/>
        </p:nvSpPr>
        <p:spPr>
          <a:xfrm>
            <a:off x="1430198" y="1663700"/>
            <a:ext cx="500062" cy="152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711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dirty="0"/>
              <a:t>Zeus against </a:t>
            </a:r>
            <a:r>
              <a:rPr lang="en-US" dirty="0" err="1"/>
              <a:t>Typhoeus</a:t>
            </a:r>
            <a:endParaRPr lang="en-US" dirty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/>
              <a:t>Earth </a:t>
            </a:r>
            <a:r>
              <a:rPr lang="en-US" sz="2800" dirty="0" smtClean="0"/>
              <a:t>+ </a:t>
            </a:r>
            <a:r>
              <a:rPr lang="en-US" sz="2800" dirty="0" err="1"/>
              <a:t>Tartarus</a:t>
            </a:r>
            <a:r>
              <a:rPr lang="en-US" sz="2800" dirty="0"/>
              <a:t>= </a:t>
            </a:r>
            <a:r>
              <a:rPr lang="en-US" sz="2800" dirty="0" err="1"/>
              <a:t>Typhoeus</a:t>
            </a:r>
            <a:r>
              <a:rPr lang="en-US" sz="2800" dirty="0"/>
              <a:t> / Typhoon</a:t>
            </a:r>
          </a:p>
        </p:txBody>
      </p:sp>
      <p:pic>
        <p:nvPicPr>
          <p:cNvPr id="28676" name="Picture 4" descr="ZeusTyphaon"/>
          <p:cNvPicPr>
            <a:picLocks noChangeAspect="1" noChangeArrowheads="1"/>
          </p:cNvPicPr>
          <p:nvPr/>
        </p:nvPicPr>
        <p:blipFill>
          <a:blip r:embed="rId3" cstate="print"/>
          <a:srcRect l="1056" t="966" r="1056" b="3520"/>
          <a:stretch>
            <a:fillRect/>
          </a:stretch>
        </p:blipFill>
        <p:spPr bwMode="auto">
          <a:xfrm>
            <a:off x="1116013" y="2157413"/>
            <a:ext cx="6840537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4527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r>
              <a:rPr lang="en-US"/>
              <a:t>Zeus and Metis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229600" cy="453072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Metis, an </a:t>
            </a:r>
            <a:r>
              <a:rPr lang="en-US" dirty="0" err="1" smtClean="0"/>
              <a:t>Oceanid</a:t>
            </a:r>
            <a:r>
              <a:rPr lang="en-US" dirty="0" smtClean="0"/>
              <a:t> (the daughter of </a:t>
            </a:r>
            <a:r>
              <a:rPr lang="en-US" dirty="0" err="1" smtClean="0"/>
              <a:t>Okeanos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dirty="0"/>
              <a:t>Metis: Wisdom, cunningness </a:t>
            </a:r>
          </a:p>
          <a:p>
            <a:r>
              <a:rPr lang="en-US" dirty="0"/>
              <a:t>The “Succession of Power” type of myth</a:t>
            </a:r>
            <a:r>
              <a:rPr lang="en-US" sz="2800" dirty="0"/>
              <a:t>:</a:t>
            </a:r>
          </a:p>
          <a:p>
            <a:pPr lvl="1">
              <a:buFont typeface="Wingdings" pitchFamily="2" charset="2"/>
              <a:buChar char="ª"/>
            </a:pPr>
            <a:r>
              <a:rPr lang="en-US" sz="2400" dirty="0"/>
              <a:t> </a:t>
            </a:r>
            <a:r>
              <a:rPr lang="en-US" sz="3200" dirty="0"/>
              <a:t>Prophecy</a:t>
            </a:r>
          </a:p>
          <a:p>
            <a:pPr lvl="1">
              <a:buFont typeface="Wingdings" pitchFamily="2" charset="2"/>
              <a:buChar char="ª"/>
            </a:pPr>
            <a:r>
              <a:rPr lang="en-US" sz="3200" dirty="0"/>
              <a:t>The fear of being overpowered</a:t>
            </a:r>
          </a:p>
          <a:p>
            <a:pPr lvl="1">
              <a:buFont typeface="Wingdings" pitchFamily="2" charset="2"/>
              <a:buChar char="ª"/>
            </a:pPr>
            <a:r>
              <a:rPr lang="en-US" sz="3200" dirty="0"/>
              <a:t>Bypassing the prophecy by swallowing Metis</a:t>
            </a:r>
          </a:p>
          <a:p>
            <a:pPr lvl="1">
              <a:buFont typeface="Wingdings" pitchFamily="2" charset="2"/>
              <a:buChar char="ª"/>
            </a:pPr>
            <a:r>
              <a:rPr lang="en-US" sz="3200" dirty="0"/>
              <a:t>…and this time </a:t>
            </a:r>
            <a:r>
              <a:rPr lang="en-US" sz="3200" dirty="0" smtClean="0"/>
              <a:t>successfully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9148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18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585788"/>
            <a:ext cx="8532813" cy="6272212"/>
          </a:xfrm>
          <a:prstGeom prst="rect">
            <a:avLst/>
          </a:prstGeom>
          <a:noFill/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627313" y="0"/>
            <a:ext cx="3743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dirty="0">
                <a:latin typeface="Verdana" pitchFamily="34" charset="0"/>
              </a:rPr>
              <a:t>The birth of Athena</a:t>
            </a:r>
          </a:p>
        </p:txBody>
      </p:sp>
    </p:spTree>
    <p:extLst>
      <p:ext uri="{BB962C8B-B14F-4D97-AF65-F5344CB8AC3E}">
        <p14:creationId xmlns:p14="http://schemas.microsoft.com/office/powerpoint/2010/main" val="358785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dirty="0"/>
              <a:t>Similar structure of the 2 myths in </a:t>
            </a:r>
            <a:r>
              <a:rPr lang="en-US" sz="3200" i="1" dirty="0"/>
              <a:t>Theogony</a:t>
            </a:r>
          </a:p>
        </p:txBody>
      </p:sp>
      <p:sp>
        <p:nvSpPr>
          <p:cNvPr id="24580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457200" y="1524000"/>
            <a:ext cx="4038600" cy="4525963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3000" dirty="0">
                <a:solidFill>
                  <a:schemeClr val="accent1"/>
                </a:solidFill>
                <a:latin typeface="Tahoma" pitchFamily="34" charset="0"/>
              </a:rPr>
              <a:t>Kronos</a:t>
            </a:r>
            <a:r>
              <a:rPr lang="en-US" dirty="0">
                <a:solidFill>
                  <a:schemeClr val="accent2"/>
                </a:solidFill>
                <a:latin typeface="Tahoma" pitchFamily="34" charset="0"/>
              </a:rPr>
              <a:t> </a:t>
            </a:r>
            <a:r>
              <a:rPr lang="en-US" dirty="0">
                <a:latin typeface="Tahoma" pitchFamily="34" charset="0"/>
              </a:rPr>
              <a:t>and </a:t>
            </a:r>
            <a:r>
              <a:rPr lang="en-US" dirty="0">
                <a:solidFill>
                  <a:srgbClr val="FF3300"/>
                </a:solidFill>
                <a:latin typeface="Tahoma" pitchFamily="34" charset="0"/>
              </a:rPr>
              <a:t>Rhea</a:t>
            </a:r>
          </a:p>
          <a:p>
            <a:pPr>
              <a:lnSpc>
                <a:spcPct val="90000"/>
              </a:lnSpc>
            </a:pPr>
            <a:r>
              <a:rPr lang="en-US" sz="3000" dirty="0">
                <a:solidFill>
                  <a:schemeClr val="accent1"/>
                </a:solidFill>
                <a:latin typeface="Tahoma" pitchFamily="34" charset="0"/>
              </a:rPr>
              <a:t>K</a:t>
            </a:r>
            <a:r>
              <a:rPr lang="en-US" dirty="0">
                <a:latin typeface="Tahoma" pitchFamily="34" charset="0"/>
              </a:rPr>
              <a:t> swallows children and keeps them in </a:t>
            </a:r>
            <a:r>
              <a:rPr lang="en-US" dirty="0">
                <a:solidFill>
                  <a:srgbClr val="837AFE"/>
                </a:solidFill>
                <a:latin typeface="Tahoma" pitchFamily="34" charset="0"/>
              </a:rPr>
              <a:t>his</a:t>
            </a:r>
            <a:r>
              <a:rPr lang="en-US" dirty="0">
                <a:latin typeface="Tahoma" pitchFamily="34" charset="0"/>
              </a:rPr>
              <a:t> </a:t>
            </a:r>
            <a:r>
              <a:rPr lang="en-US" dirty="0" smtClean="0">
                <a:latin typeface="Tahoma" pitchFamily="34" charset="0"/>
              </a:rPr>
              <a:t>body</a:t>
            </a:r>
            <a:endParaRPr lang="en-US" dirty="0">
              <a:latin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rgbClr val="FF3300"/>
                </a:solidFill>
                <a:latin typeface="Tahoma" pitchFamily="34" charset="0"/>
              </a:rPr>
              <a:t>R</a:t>
            </a:r>
            <a:r>
              <a:rPr lang="en-US" dirty="0">
                <a:latin typeface="Tahoma" pitchFamily="34" charset="0"/>
              </a:rPr>
              <a:t> asks </a:t>
            </a:r>
            <a:r>
              <a:rPr lang="en-US" dirty="0">
                <a:solidFill>
                  <a:srgbClr val="FF3300"/>
                </a:solidFill>
                <a:latin typeface="Tahoma" pitchFamily="34" charset="0"/>
              </a:rPr>
              <a:t>G</a:t>
            </a:r>
            <a:r>
              <a:rPr lang="en-US" dirty="0">
                <a:latin typeface="Tahoma" pitchFamily="34" charset="0"/>
              </a:rPr>
              <a:t> for advice and tricks </a:t>
            </a:r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K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rgbClr val="FF3300"/>
                </a:solidFill>
                <a:latin typeface="Tahoma" pitchFamily="34" charset="0"/>
              </a:rPr>
              <a:t>R</a:t>
            </a:r>
            <a:r>
              <a:rPr lang="en-US" dirty="0">
                <a:latin typeface="Tahoma" pitchFamily="34" charset="0"/>
              </a:rPr>
              <a:t> gives a </a:t>
            </a:r>
            <a:r>
              <a:rPr lang="en-US" b="1" dirty="0">
                <a:latin typeface="Tahoma" pitchFamily="34" charset="0"/>
              </a:rPr>
              <a:t>stone</a:t>
            </a:r>
            <a:r>
              <a:rPr lang="en-US" dirty="0">
                <a:latin typeface="Tahoma" pitchFamily="34" charset="0"/>
              </a:rPr>
              <a:t> to </a:t>
            </a:r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K </a:t>
            </a:r>
            <a:r>
              <a:rPr lang="en-US" dirty="0">
                <a:latin typeface="Tahoma" pitchFamily="34" charset="0"/>
              </a:rPr>
              <a:t>to swallow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Zeus</a:t>
            </a:r>
            <a:r>
              <a:rPr lang="en-US" dirty="0">
                <a:solidFill>
                  <a:schemeClr val="accent2"/>
                </a:solidFill>
                <a:latin typeface="Tahoma" pitchFamily="34" charset="0"/>
              </a:rPr>
              <a:t>  </a:t>
            </a:r>
            <a:r>
              <a:rPr lang="en-US" dirty="0">
                <a:latin typeface="Tahoma" pitchFamily="34" charset="0"/>
              </a:rPr>
              <a:t>dethrones</a:t>
            </a:r>
            <a:r>
              <a:rPr lang="en-US" dirty="0">
                <a:solidFill>
                  <a:schemeClr val="accent2"/>
                </a:solidFill>
                <a:latin typeface="Tahoma" pitchFamily="34" charset="0"/>
              </a:rPr>
              <a:t> </a:t>
            </a:r>
            <a:r>
              <a:rPr lang="en-US" dirty="0">
                <a:solidFill>
                  <a:schemeClr val="accent1"/>
                </a:solidFill>
                <a:latin typeface="Tahoma" pitchFamily="34" charset="0"/>
              </a:rPr>
              <a:t>K</a:t>
            </a:r>
            <a:r>
              <a:rPr lang="en-US" dirty="0">
                <a:solidFill>
                  <a:schemeClr val="accent2"/>
                </a:solidFill>
                <a:latin typeface="Tahoma" pitchFamily="34" charset="0"/>
              </a:rPr>
              <a:t> </a:t>
            </a:r>
            <a:r>
              <a:rPr lang="en-US" dirty="0">
                <a:latin typeface="Tahoma" pitchFamily="34" charset="0"/>
              </a:rPr>
              <a:t>and becomes the leader</a:t>
            </a:r>
          </a:p>
          <a:p>
            <a:pPr>
              <a:lnSpc>
                <a:spcPct val="90000"/>
              </a:lnSpc>
            </a:pPr>
            <a:endParaRPr lang="en-US" dirty="0">
              <a:latin typeface="Tahoma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191000" cy="4525963"/>
          </a:xfrm>
        </p:spPr>
        <p:txBody>
          <a:bodyPr>
            <a:normAutofit lnSpcReduction="10000"/>
          </a:bodyPr>
          <a:lstStyle/>
          <a:p>
            <a:r>
              <a:rPr lang="en-CA" sz="3000" dirty="0">
                <a:solidFill>
                  <a:schemeClr val="accent1"/>
                </a:solidFill>
                <a:latin typeface="Tahoma" pitchFamily="34" charset="0"/>
              </a:rPr>
              <a:t>Zeus </a:t>
            </a:r>
            <a:r>
              <a:rPr lang="en-CA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and </a:t>
            </a:r>
            <a:r>
              <a:rPr lang="en-CA" dirty="0">
                <a:solidFill>
                  <a:srgbClr val="FF3300"/>
                </a:solidFill>
                <a:latin typeface="Tahoma" pitchFamily="34" charset="0"/>
              </a:rPr>
              <a:t>Metis</a:t>
            </a:r>
          </a:p>
          <a:p>
            <a:r>
              <a:rPr lang="en-CA" sz="3000" dirty="0">
                <a:solidFill>
                  <a:schemeClr val="accent1"/>
                </a:solidFill>
                <a:latin typeface="Tahoma" pitchFamily="34" charset="0"/>
              </a:rPr>
              <a:t>Z</a:t>
            </a:r>
            <a:r>
              <a:rPr lang="en-CA" dirty="0">
                <a:latin typeface="Tahoma" pitchFamily="34" charset="0"/>
              </a:rPr>
              <a:t> swallows </a:t>
            </a:r>
            <a:r>
              <a:rPr lang="en-CA" dirty="0">
                <a:solidFill>
                  <a:srgbClr val="FF3300"/>
                </a:solidFill>
                <a:latin typeface="Tahoma" pitchFamily="34" charset="0"/>
              </a:rPr>
              <a:t>M </a:t>
            </a:r>
            <a:r>
              <a:rPr lang="en-CA" dirty="0">
                <a:latin typeface="Tahoma" pitchFamily="34" charset="0"/>
              </a:rPr>
              <a:t>and    keeps </a:t>
            </a:r>
            <a:r>
              <a:rPr lang="en-CA" dirty="0">
                <a:solidFill>
                  <a:srgbClr val="FF3300"/>
                </a:solidFill>
                <a:latin typeface="Tahoma" pitchFamily="34" charset="0"/>
              </a:rPr>
              <a:t>her</a:t>
            </a:r>
            <a:r>
              <a:rPr lang="en-CA" dirty="0">
                <a:latin typeface="Tahoma" pitchFamily="34" charset="0"/>
              </a:rPr>
              <a:t> in </a:t>
            </a:r>
            <a:r>
              <a:rPr lang="en-CA" sz="3000" dirty="0">
                <a:solidFill>
                  <a:schemeClr val="accent1"/>
                </a:solidFill>
                <a:latin typeface="Tahoma" pitchFamily="34" charset="0"/>
              </a:rPr>
              <a:t>his</a:t>
            </a:r>
            <a:r>
              <a:rPr lang="en-CA" dirty="0">
                <a:latin typeface="Tahoma" pitchFamily="34" charset="0"/>
              </a:rPr>
              <a:t> </a:t>
            </a:r>
            <a:r>
              <a:rPr lang="en-CA" dirty="0" smtClean="0">
                <a:latin typeface="Tahoma" pitchFamily="34" charset="0"/>
              </a:rPr>
              <a:t>body</a:t>
            </a:r>
          </a:p>
          <a:p>
            <a:r>
              <a:rPr lang="en-CA" dirty="0" smtClean="0">
                <a:solidFill>
                  <a:schemeClr val="accent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 </a:t>
            </a:r>
            <a:r>
              <a:rPr lang="en-CA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is the trickster </a:t>
            </a:r>
            <a:r>
              <a:rPr lang="en-CA" dirty="0" smtClean="0">
                <a:solidFill>
                  <a:schemeClr val="accent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who </a:t>
            </a:r>
            <a:r>
              <a:rPr lang="en-CA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gets eternal advice from </a:t>
            </a:r>
            <a:r>
              <a:rPr lang="en-CA" dirty="0" smtClean="0">
                <a:solidFill>
                  <a:srgbClr val="FF3300"/>
                </a:solidFill>
                <a:latin typeface="Tahoma" pitchFamily="34" charset="0"/>
              </a:rPr>
              <a:t>M</a:t>
            </a:r>
          </a:p>
          <a:p>
            <a:pPr marL="0" indent="0">
              <a:buNone/>
            </a:pPr>
            <a:endParaRPr lang="en-CA" dirty="0" smtClean="0">
              <a:solidFill>
                <a:srgbClr val="FF3300"/>
              </a:solidFill>
              <a:latin typeface="Tahoma" pitchFamily="34" charset="0"/>
            </a:endParaRPr>
          </a:p>
          <a:p>
            <a:r>
              <a:rPr lang="en-CA" dirty="0">
                <a:solidFill>
                  <a:schemeClr val="accent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</a:t>
            </a:r>
            <a:r>
              <a:rPr lang="en-CA" dirty="0" smtClean="0">
                <a:solidFill>
                  <a:srgbClr val="FF3300"/>
                </a:solidFill>
                <a:latin typeface="Tahoma" pitchFamily="34" charset="0"/>
              </a:rPr>
              <a:t> </a:t>
            </a:r>
            <a:r>
              <a:rPr lang="en-CA" dirty="0" smtClean="0">
                <a:latin typeface="Tahoma" pitchFamily="34" charset="0"/>
              </a:rPr>
              <a:t>remains the leader</a:t>
            </a:r>
            <a:endParaRPr lang="en-CA" dirty="0">
              <a:latin typeface="Tahoma" pitchFamily="34" charset="0"/>
            </a:endParaRPr>
          </a:p>
          <a:p>
            <a:pPr marL="0" indent="0">
              <a:buNone/>
            </a:pPr>
            <a:endParaRPr lang="en-CA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84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549275"/>
            <a:ext cx="4465638" cy="4530725"/>
          </a:xfrm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solidFill>
                  <a:schemeClr val="tx2"/>
                </a:solidFill>
              </a:rPr>
              <a:t>Zeus’ marriage to</a:t>
            </a:r>
            <a:r>
              <a:rPr lang="en-US" b="1" dirty="0" smtClean="0">
                <a:solidFill>
                  <a:schemeClr val="tx2"/>
                </a:solidFill>
              </a:rPr>
              <a:t>:</a:t>
            </a:r>
          </a:p>
          <a:p>
            <a:pPr>
              <a:buFontTx/>
              <a:buNone/>
            </a:pPr>
            <a:endParaRPr lang="en-US" b="1" dirty="0" smtClean="0">
              <a:solidFill>
                <a:schemeClr val="tx2"/>
              </a:solidFill>
            </a:endParaRPr>
          </a:p>
          <a:p>
            <a:r>
              <a:rPr lang="en-US" dirty="0" smtClean="0"/>
              <a:t>  </a:t>
            </a:r>
            <a:r>
              <a:rPr lang="en-US" dirty="0"/>
              <a:t>Themis (Justice)</a:t>
            </a:r>
          </a:p>
          <a:p>
            <a:r>
              <a:rPr lang="en-US" dirty="0"/>
              <a:t>   Mnemosyne      	(Memory)</a:t>
            </a:r>
          </a:p>
          <a:p>
            <a:r>
              <a:rPr lang="en-US" dirty="0"/>
              <a:t>    </a:t>
            </a:r>
            <a:r>
              <a:rPr lang="en-US" dirty="0" err="1"/>
              <a:t>Eurynome</a:t>
            </a:r>
            <a:endParaRPr lang="en-US" dirty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860032" y="548680"/>
            <a:ext cx="4038600" cy="4530725"/>
          </a:xfrm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solidFill>
                  <a:schemeClr val="tx2"/>
                </a:solidFill>
              </a:rPr>
              <a:t>Children</a:t>
            </a:r>
          </a:p>
          <a:p>
            <a:pPr>
              <a:buFontTx/>
              <a:buNone/>
            </a:pPr>
            <a:endParaRPr lang="en-US" b="1" dirty="0">
              <a:solidFill>
                <a:schemeClr val="tx2"/>
              </a:solidFill>
            </a:endParaRPr>
          </a:p>
          <a:p>
            <a:r>
              <a:rPr lang="en-US" dirty="0"/>
              <a:t>Seasons and Fates</a:t>
            </a:r>
          </a:p>
          <a:p>
            <a:r>
              <a:rPr lang="en-US" dirty="0"/>
              <a:t>Muses</a:t>
            </a:r>
          </a:p>
          <a:p>
            <a:endParaRPr lang="en-US" dirty="0"/>
          </a:p>
          <a:p>
            <a:r>
              <a:rPr lang="en-US" dirty="0"/>
              <a:t>Graces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971550" y="4292600"/>
            <a:ext cx="655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>
              <a:latin typeface="Verdana" pitchFamily="34" charset="0"/>
            </a:endParaRP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539750" y="4149725"/>
            <a:ext cx="76327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latin typeface="Verdana" pitchFamily="34" charset="0"/>
              </a:rPr>
              <a:t>Zeus represents the leader of a more orderly universe, where natural forces are settled and where light, justice  and wisdom prevail</a:t>
            </a:r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23850" y="476250"/>
            <a:ext cx="3671888" cy="34575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4716463" y="476250"/>
            <a:ext cx="4103687" cy="33131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3708400" y="1916113"/>
            <a:ext cx="11509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2777" name="Line 9"/>
          <p:cNvSpPr>
            <a:spLocks noChangeShapeType="1"/>
          </p:cNvSpPr>
          <p:nvPr/>
        </p:nvSpPr>
        <p:spPr bwMode="auto">
          <a:xfrm>
            <a:off x="3635375" y="2349500"/>
            <a:ext cx="12239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2778" name="Line 10"/>
          <p:cNvSpPr>
            <a:spLocks noChangeShapeType="1"/>
          </p:cNvSpPr>
          <p:nvPr/>
        </p:nvSpPr>
        <p:spPr bwMode="auto">
          <a:xfrm>
            <a:off x="3635375" y="3357563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2779" name="Oval 11"/>
          <p:cNvSpPr>
            <a:spLocks noChangeArrowheads="1"/>
          </p:cNvSpPr>
          <p:nvPr/>
        </p:nvSpPr>
        <p:spPr bwMode="auto">
          <a:xfrm>
            <a:off x="7020272" y="1555750"/>
            <a:ext cx="1296988" cy="649287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0600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2088762" y="304800"/>
            <a:ext cx="7515225" cy="985837"/>
          </a:xfrm>
          <a:ln>
            <a:noFill/>
          </a:ln>
        </p:spPr>
        <p:txBody>
          <a:bodyPr/>
          <a:lstStyle/>
          <a:p>
            <a:r>
              <a:rPr lang="en-US" sz="4000" b="0" dirty="0" smtClean="0">
                <a:solidFill>
                  <a:srgbClr val="002060"/>
                </a:solidFill>
                <a:latin typeface="Tahoma" pitchFamily="34" charset="0"/>
              </a:rPr>
              <a:t>: Powers </a:t>
            </a:r>
            <a:r>
              <a:rPr lang="en-US" sz="4000" b="0" dirty="0">
                <a:solidFill>
                  <a:srgbClr val="002060"/>
                </a:solidFill>
                <a:latin typeface="Tahoma" pitchFamily="34" charset="0"/>
              </a:rPr>
              <a:t>on Nature</a:t>
            </a:r>
            <a:endParaRPr lang="en-US" sz="4000" dirty="0">
              <a:solidFill>
                <a:srgbClr val="002060"/>
              </a:solidFill>
              <a:latin typeface="Tahoma" pitchFamily="34" charset="0"/>
            </a:endParaRP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838200" y="2438400"/>
            <a:ext cx="7773988" cy="4111625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ahoma" pitchFamily="34" charset="0"/>
              </a:rPr>
              <a:t>A </a:t>
            </a:r>
            <a:r>
              <a:rPr lang="en-US" sz="2800" dirty="0">
                <a:latin typeface="Tahoma" pitchFamily="34" charset="0"/>
              </a:rPr>
              <a:t>supreme sky god associated with weather </a:t>
            </a:r>
            <a:r>
              <a:rPr lang="en-US" sz="2800" dirty="0" smtClean="0">
                <a:latin typeface="Tahoma" pitchFamily="34" charset="0"/>
              </a:rPr>
              <a:t>phenomena, </a:t>
            </a:r>
            <a:r>
              <a:rPr lang="en-US" sz="2800" dirty="0">
                <a:latin typeface="Tahoma" pitchFamily="34" charset="0"/>
              </a:rPr>
              <a:t>especially rain</a:t>
            </a:r>
          </a:p>
          <a:p>
            <a:pPr lvl="1"/>
            <a:r>
              <a:rPr lang="en-US" dirty="0">
                <a:latin typeface="Tahoma" pitchFamily="34" charset="0"/>
              </a:rPr>
              <a:t>Humidity: the vital element of life</a:t>
            </a:r>
          </a:p>
          <a:p>
            <a:r>
              <a:rPr lang="en-US" sz="2800" dirty="0">
                <a:latin typeface="Tahoma" pitchFamily="34" charset="0"/>
              </a:rPr>
              <a:t>Zeus’ titles:  The Cloud gatherer, the Lord of Lightning, the Lord of Rain</a:t>
            </a:r>
          </a:p>
        </p:txBody>
      </p:sp>
      <p:sp>
        <p:nvSpPr>
          <p:cNvPr id="2" name="Rectangle 1"/>
          <p:cNvSpPr/>
          <p:nvPr/>
        </p:nvSpPr>
        <p:spPr>
          <a:xfrm>
            <a:off x="1331640" y="4941168"/>
            <a:ext cx="7056784" cy="95410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The Thunderbolt and the Eagle </a:t>
            </a:r>
            <a:br>
              <a:rPr lang="en-US" sz="2800" dirty="0" smtClean="0"/>
            </a:br>
            <a:r>
              <a:rPr lang="en-US" sz="2800" dirty="0" smtClean="0"/>
              <a:t>Symbols of regal and punitive power </a:t>
            </a:r>
            <a:endParaRPr lang="en-CA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3925887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300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611188" y="549275"/>
            <a:ext cx="7561262" cy="9350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2286000" y="604837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2060"/>
                </a:solidFill>
                <a:latin typeface="Tahoma" pitchFamily="34" charset="0"/>
              </a:rPr>
              <a:t>Powers on human society </a:t>
            </a:r>
            <a:r>
              <a:rPr lang="en-US" b="0" dirty="0">
                <a:solidFill>
                  <a:schemeClr val="tx1"/>
                </a:solidFill>
              </a:rPr>
              <a:t/>
            </a:r>
            <a:br>
              <a:rPr lang="en-US" b="0" dirty="0">
                <a:solidFill>
                  <a:schemeClr val="tx1"/>
                </a:solidFill>
              </a:rPr>
            </a:br>
            <a:endParaRPr lang="en-US" b="0" dirty="0">
              <a:solidFill>
                <a:schemeClr val="tx1"/>
              </a:solidFill>
            </a:endParaRP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11188" y="2216223"/>
            <a:ext cx="7929562" cy="421005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2800" b="1" dirty="0">
                <a:latin typeface="Tahoma" pitchFamily="34" charset="0"/>
              </a:rPr>
              <a:t>Protector of the family</a:t>
            </a:r>
            <a:r>
              <a:rPr lang="en-US" sz="2800" dirty="0">
                <a:latin typeface="Tahoma" pitchFamily="34" charset="0"/>
              </a:rPr>
              <a:t> </a:t>
            </a:r>
          </a:p>
          <a:p>
            <a:pPr lvl="1" algn="just"/>
            <a:r>
              <a:rPr lang="en-US" dirty="0">
                <a:latin typeface="Tahoma" pitchFamily="34" charset="0"/>
              </a:rPr>
              <a:t>( Father, Protector, Saviour)</a:t>
            </a:r>
          </a:p>
          <a:p>
            <a:r>
              <a:rPr lang="en-US" sz="2800" b="1" dirty="0">
                <a:latin typeface="Tahoma" pitchFamily="34" charset="0"/>
              </a:rPr>
              <a:t>Guardian of Law and Order,                                    Giver of Authority and Justice. </a:t>
            </a:r>
          </a:p>
          <a:p>
            <a:pPr lvl="1"/>
            <a:r>
              <a:rPr lang="en-US" b="1" dirty="0">
                <a:latin typeface="Tahoma" pitchFamily="34" charset="0"/>
              </a:rPr>
              <a:t> </a:t>
            </a:r>
            <a:r>
              <a:rPr lang="en-US" dirty="0">
                <a:latin typeface="Tahoma" pitchFamily="34" charset="0"/>
              </a:rPr>
              <a:t>the Counselor, the Law Giver, the Oath protector</a:t>
            </a:r>
            <a:endParaRPr lang="en-US" b="1" dirty="0">
              <a:latin typeface="Tahoma" pitchFamily="34" charset="0"/>
            </a:endParaRPr>
          </a:p>
          <a:p>
            <a:r>
              <a:rPr lang="en-US" sz="2800" b="1" dirty="0" smtClean="0">
                <a:latin typeface="Tahoma" pitchFamily="34" charset="0"/>
              </a:rPr>
              <a:t>Protector of guests and suppliants: </a:t>
            </a:r>
            <a:r>
              <a:rPr lang="en-US" sz="2800" dirty="0" smtClean="0">
                <a:latin typeface="Tahoma" pitchFamily="34" charset="0"/>
              </a:rPr>
              <a:t>A special relationship between the host and the guest. Hospitality is a sacred bond (</a:t>
            </a:r>
            <a:r>
              <a:rPr lang="en-US" sz="2800" i="1" dirty="0" err="1" smtClean="0">
                <a:latin typeface="Tahoma" pitchFamily="34" charset="0"/>
              </a:rPr>
              <a:t>Xenios</a:t>
            </a:r>
            <a:r>
              <a:rPr lang="en-US" sz="2800" dirty="0" smtClean="0">
                <a:latin typeface="Tahoma" pitchFamily="34" charset="0"/>
              </a:rPr>
              <a:t> Zeus)</a:t>
            </a:r>
          </a:p>
          <a:p>
            <a:pPr marL="0" indent="0">
              <a:buNone/>
            </a:pPr>
            <a:r>
              <a:rPr lang="en-US" sz="2800" dirty="0" smtClean="0">
                <a:latin typeface="Tahoma" pitchFamily="34" charset="0"/>
              </a:rPr>
              <a:t>   </a:t>
            </a:r>
            <a:r>
              <a:rPr lang="en-US" sz="2800" b="1" dirty="0" smtClean="0">
                <a:latin typeface="Tahoma" pitchFamily="34" charset="0"/>
              </a:rPr>
              <a:t>XENIA</a:t>
            </a:r>
            <a:endParaRPr lang="en-US" sz="2800" b="1" dirty="0">
              <a:latin typeface="Tahoma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52399"/>
            <a:ext cx="3925887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050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en-US" sz="3600" dirty="0" smtClean="0"/>
              <a:t>Descendants of Chaos, the children of Night</a:t>
            </a:r>
            <a:endParaRPr lang="en-US" sz="3600" dirty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07413" cy="4525963"/>
          </a:xfrm>
        </p:spPr>
        <p:txBody>
          <a:bodyPr/>
          <a:lstStyle/>
          <a:p>
            <a:r>
              <a:rPr lang="en-US" sz="3600" dirty="0"/>
              <a:t>Chaos    Earth    </a:t>
            </a:r>
            <a:r>
              <a:rPr lang="en-US" sz="3600" dirty="0" err="1"/>
              <a:t>Tartarus</a:t>
            </a:r>
            <a:r>
              <a:rPr lang="en-US" sz="3600" dirty="0"/>
              <a:t>     Eros</a:t>
            </a:r>
          </a:p>
          <a:p>
            <a:pPr>
              <a:buFontTx/>
              <a:buNone/>
            </a:pPr>
            <a:r>
              <a:rPr lang="en-US" sz="3600" dirty="0"/>
              <a:t>          |</a:t>
            </a:r>
          </a:p>
          <a:p>
            <a:pPr>
              <a:buFontTx/>
              <a:buNone/>
            </a:pPr>
            <a:r>
              <a:rPr lang="en-US" sz="3600" dirty="0"/>
              <a:t>Night + Darkness (Erebus)</a:t>
            </a:r>
          </a:p>
          <a:p>
            <a:pPr>
              <a:buFontTx/>
              <a:buNone/>
            </a:pPr>
            <a:r>
              <a:rPr lang="en-US" sz="3600" dirty="0"/>
              <a:t>          |</a:t>
            </a:r>
          </a:p>
          <a:p>
            <a:pPr>
              <a:buFontTx/>
              <a:buNone/>
            </a:pPr>
            <a:r>
              <a:rPr lang="en-US" sz="3600" dirty="0"/>
              <a:t> Day and </a:t>
            </a:r>
            <a:r>
              <a:rPr lang="en-US" sz="3600" dirty="0" err="1"/>
              <a:t>Aether</a:t>
            </a:r>
            <a:r>
              <a:rPr lang="en-US" sz="3600" dirty="0"/>
              <a:t>  (Upper sky, brightness) </a:t>
            </a:r>
          </a:p>
        </p:txBody>
      </p:sp>
    </p:spTree>
    <p:extLst>
      <p:ext uri="{BB962C8B-B14F-4D97-AF65-F5344CB8AC3E}">
        <p14:creationId xmlns:p14="http://schemas.microsoft.com/office/powerpoint/2010/main" val="268014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4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9912699"/>
              </p:ext>
            </p:extLst>
          </p:nvPr>
        </p:nvGraphicFramePr>
        <p:xfrm>
          <a:off x="838200" y="1397000"/>
          <a:ext cx="7645400" cy="481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" name="Document" r:id="rId4" imgW="9086327" imgH="5741611" progId="Word.Document.8">
                  <p:embed/>
                </p:oleObj>
              </mc:Choice>
              <mc:Fallback>
                <p:oleObj name="Document" r:id="rId4" imgW="9086327" imgH="5741611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397000"/>
                        <a:ext cx="7645400" cy="481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en-US" sz="3600" dirty="0" smtClean="0"/>
              <a:t>Descendants of Chaos, the children of Night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37733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</a:t>
            </a:r>
            <a:r>
              <a:rPr lang="en-CA" dirty="0" err="1" smtClean="0"/>
              <a:t>descendents</a:t>
            </a:r>
            <a:r>
              <a:rPr lang="en-CA" dirty="0" smtClean="0"/>
              <a:t> of Night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Nemesis: the goddess of retribution, the punisher of hubris</a:t>
            </a:r>
          </a:p>
          <a:p>
            <a:r>
              <a:rPr lang="en-CA" dirty="0" smtClean="0"/>
              <a:t>Punishes excess </a:t>
            </a:r>
            <a:r>
              <a:rPr lang="en-CA" dirty="0" err="1" smtClean="0"/>
              <a:t>inappropiate</a:t>
            </a:r>
            <a:r>
              <a:rPr lang="en-CA" dirty="0" smtClean="0"/>
              <a:t> behavior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30824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u="sng" dirty="0" smtClean="0">
                <a:solidFill>
                  <a:schemeClr val="tx1"/>
                </a:solidFill>
                <a:latin typeface="Verdana" pitchFamily="34" charset="0"/>
              </a:rPr>
              <a:t>FATES in Hesiod </a:t>
            </a:r>
            <a:br>
              <a:rPr lang="en-US" sz="3600" u="sng" dirty="0" smtClean="0">
                <a:solidFill>
                  <a:schemeClr val="tx1"/>
                </a:solidFill>
                <a:latin typeface="Verdana" pitchFamily="34" charset="0"/>
              </a:rPr>
            </a:br>
            <a:r>
              <a:rPr lang="en-US" sz="3600" dirty="0" smtClean="0">
                <a:latin typeface="Verdana" pitchFamily="34" charset="0"/>
              </a:rPr>
              <a:t>T</a:t>
            </a:r>
            <a:r>
              <a:rPr lang="en-US" sz="3600" dirty="0" smtClean="0">
                <a:solidFill>
                  <a:schemeClr val="tx1"/>
                </a:solidFill>
                <a:latin typeface="Verdana" pitchFamily="34" charset="0"/>
              </a:rPr>
              <a:t>he daughters  </a:t>
            </a:r>
            <a:r>
              <a:rPr lang="en-US" sz="3600" dirty="0">
                <a:solidFill>
                  <a:schemeClr val="tx1"/>
                </a:solidFill>
                <a:latin typeface="Verdana" pitchFamily="34" charset="0"/>
              </a:rPr>
              <a:t>of </a:t>
            </a:r>
            <a:r>
              <a:rPr lang="en-US" sz="3600" dirty="0" smtClean="0">
                <a:solidFill>
                  <a:schemeClr val="tx1"/>
                </a:solidFill>
                <a:latin typeface="Verdana" pitchFamily="34" charset="0"/>
              </a:rPr>
              <a:t>Night  (Th.211)</a:t>
            </a:r>
            <a:br>
              <a:rPr lang="en-US" sz="3600" dirty="0" smtClean="0">
                <a:solidFill>
                  <a:schemeClr val="tx1"/>
                </a:solidFill>
                <a:latin typeface="Verdana" pitchFamily="34" charset="0"/>
              </a:rPr>
            </a:br>
            <a:r>
              <a:rPr lang="en-US" sz="3600" dirty="0" smtClean="0">
                <a:solidFill>
                  <a:schemeClr val="tx1"/>
                </a:solidFill>
                <a:latin typeface="Verdana" pitchFamily="34" charset="0"/>
              </a:rPr>
              <a:t>and </a:t>
            </a:r>
            <a:r>
              <a:rPr lang="en-US" sz="3600" dirty="0" smtClean="0">
                <a:latin typeface="Verdana" pitchFamily="34" charset="0"/>
              </a:rPr>
              <a:t>the daughters of Zeus (Th.901)</a:t>
            </a:r>
            <a:endParaRPr lang="en-US" sz="3600" dirty="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2590800" y="1905000"/>
            <a:ext cx="3581400" cy="4525963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2800" u="sng" dirty="0">
                <a:latin typeface="+mj-lt"/>
              </a:rPr>
              <a:t>Fates ( </a:t>
            </a:r>
            <a:r>
              <a:rPr lang="en-US" sz="2800" i="1" u="sng" dirty="0" err="1">
                <a:latin typeface="+mj-lt"/>
              </a:rPr>
              <a:t>Moerae</a:t>
            </a:r>
            <a:r>
              <a:rPr lang="en-US" sz="2800" u="sng" dirty="0">
                <a:latin typeface="+mj-lt"/>
              </a:rPr>
              <a:t>) </a:t>
            </a:r>
          </a:p>
          <a:p>
            <a:pPr marL="0" indent="0">
              <a:buNone/>
            </a:pPr>
            <a:r>
              <a:rPr lang="en-US" sz="2800" u="sng" dirty="0" smtClean="0">
                <a:latin typeface="+mj-lt"/>
              </a:rPr>
              <a:t>Portrayed as 3 weavers</a:t>
            </a:r>
            <a:endParaRPr lang="en-US" sz="2800" u="sng" dirty="0">
              <a:latin typeface="+mj-lt"/>
            </a:endParaRPr>
          </a:p>
          <a:p>
            <a:r>
              <a:rPr lang="en-US" i="1" u="sng" dirty="0" err="1" smtClean="0">
                <a:latin typeface="+mj-lt"/>
              </a:rPr>
              <a:t>Clotho</a:t>
            </a:r>
            <a:r>
              <a:rPr lang="en-US" i="1" u="sng" dirty="0" smtClean="0">
                <a:latin typeface="+mj-lt"/>
              </a:rPr>
              <a:t>                                  </a:t>
            </a:r>
            <a:r>
              <a:rPr lang="en-US" dirty="0" smtClean="0">
                <a:latin typeface="+mj-lt"/>
              </a:rPr>
              <a:t>(</a:t>
            </a:r>
            <a:r>
              <a:rPr lang="en-US" dirty="0">
                <a:latin typeface="+mj-lt"/>
              </a:rPr>
              <a:t>The spinner)</a:t>
            </a:r>
          </a:p>
          <a:p>
            <a:r>
              <a:rPr lang="en-US" i="1" u="sng" dirty="0" err="1">
                <a:latin typeface="+mj-lt"/>
              </a:rPr>
              <a:t>Lachesis</a:t>
            </a:r>
            <a:r>
              <a:rPr lang="en-US" dirty="0">
                <a:latin typeface="+mj-lt"/>
              </a:rPr>
              <a:t> </a:t>
            </a:r>
            <a:r>
              <a:rPr lang="en-US" dirty="0" smtClean="0">
                <a:latin typeface="+mj-lt"/>
              </a:rPr>
              <a:t>                         (</a:t>
            </a:r>
            <a:r>
              <a:rPr lang="en-US" dirty="0">
                <a:latin typeface="+mj-lt"/>
              </a:rPr>
              <a:t>The Allocator) </a:t>
            </a:r>
          </a:p>
          <a:p>
            <a:r>
              <a:rPr lang="en-US" i="1" u="sng" dirty="0" err="1" smtClean="0">
                <a:latin typeface="+mj-lt"/>
              </a:rPr>
              <a:t>Atropos</a:t>
            </a:r>
            <a:r>
              <a:rPr lang="en-US" i="1" u="sng" dirty="0" smtClean="0">
                <a:latin typeface="+mj-lt"/>
              </a:rPr>
              <a:t>                                 </a:t>
            </a:r>
            <a:r>
              <a:rPr lang="en-US" dirty="0" smtClean="0">
                <a:latin typeface="+mj-lt"/>
              </a:rPr>
              <a:t>( </a:t>
            </a:r>
            <a:r>
              <a:rPr lang="en-US" dirty="0">
                <a:latin typeface="+mj-lt"/>
              </a:rPr>
              <a:t>Irreversible</a:t>
            </a:r>
            <a:r>
              <a:rPr lang="en-US" dirty="0">
                <a:latin typeface="Verdana" pitchFamily="34" charset="0"/>
              </a:rPr>
              <a:t>)</a:t>
            </a:r>
          </a:p>
          <a:p>
            <a:endParaRPr lang="en-US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0">
                <a:solidFill>
                  <a:schemeClr val="tx1"/>
                </a:solidFill>
              </a:rPr>
              <a:t>Limitations to his power (Fates)</a:t>
            </a:r>
            <a:br>
              <a:rPr lang="en-US" sz="4000" b="0">
                <a:solidFill>
                  <a:schemeClr val="tx1"/>
                </a:solidFill>
              </a:rPr>
            </a:br>
            <a:endParaRPr lang="en-US" b="0" u="sng">
              <a:solidFill>
                <a:schemeClr val="tx1"/>
              </a:solidFill>
            </a:endParaRPr>
          </a:p>
        </p:txBody>
      </p:sp>
      <p:pic>
        <p:nvPicPr>
          <p:cNvPr id="12292" name="Picture 4" descr="sarpedo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9E5C4"/>
              </a:clrFrom>
              <a:clrTo>
                <a:srgbClr val="F9E5C4">
                  <a:alpha val="0"/>
                </a:srgbClr>
              </a:clrTo>
            </a:clrChange>
          </a:blip>
          <a:srcRect t="6361" r="8308" b="9715"/>
          <a:stretch>
            <a:fillRect/>
          </a:stretch>
        </p:blipFill>
        <p:spPr bwMode="auto">
          <a:xfrm>
            <a:off x="1619250" y="2176463"/>
            <a:ext cx="4681538" cy="4276725"/>
          </a:xfrm>
          <a:prstGeom prst="rect">
            <a:avLst/>
          </a:prstGeom>
          <a:noFill/>
        </p:spPr>
      </p:pic>
      <p:pic>
        <p:nvPicPr>
          <p:cNvPr id="12293" name="Picture 5" descr="990326000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2060575"/>
            <a:ext cx="6934200" cy="4562475"/>
          </a:xfrm>
          <a:prstGeom prst="rect">
            <a:avLst/>
          </a:prstGeom>
          <a:noFill/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616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(Jan 23) The succession of power motif Near East influences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19200"/>
          </a:xfrm>
        </p:spPr>
        <p:txBody>
          <a:bodyPr/>
          <a:lstStyle/>
          <a:p>
            <a:r>
              <a:rPr lang="en-CA" dirty="0" smtClean="0"/>
              <a:t>Battles of the gods- the younger (3</a:t>
            </a:r>
            <a:r>
              <a:rPr lang="en-CA" baseline="30000" dirty="0" smtClean="0"/>
              <a:t>rd</a:t>
            </a:r>
            <a:r>
              <a:rPr lang="en-CA" dirty="0" smtClean="0"/>
              <a:t> generation0 prevails (usually the storm god)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609600" y="3200400"/>
            <a:ext cx="3886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err="1" smtClean="0"/>
              <a:t>Enuma</a:t>
            </a:r>
            <a:r>
              <a:rPr lang="en-CA" dirty="0" smtClean="0"/>
              <a:t> </a:t>
            </a:r>
            <a:r>
              <a:rPr lang="en-CA" dirty="0" err="1" smtClean="0"/>
              <a:t>Elish</a:t>
            </a:r>
            <a:r>
              <a:rPr lang="en-CA" dirty="0" smtClean="0"/>
              <a:t>, the Babylonian myth poem of the 2</a:t>
            </a:r>
            <a:r>
              <a:rPr lang="en-CA" baseline="30000" dirty="0" smtClean="0"/>
              <a:t>nd</a:t>
            </a:r>
            <a:r>
              <a:rPr lang="en-CA" dirty="0" smtClean="0"/>
              <a:t> mil BC</a:t>
            </a:r>
          </a:p>
          <a:p>
            <a:endParaRPr lang="en-CA" dirty="0"/>
          </a:p>
          <a:p>
            <a:endParaRPr lang="en-CA" dirty="0" smtClean="0"/>
          </a:p>
          <a:p>
            <a:r>
              <a:rPr lang="en-CA" dirty="0" err="1" smtClean="0"/>
              <a:t>Apsu</a:t>
            </a:r>
            <a:r>
              <a:rPr lang="en-CA" dirty="0" smtClean="0"/>
              <a:t> (fresh water) + </a:t>
            </a:r>
            <a:r>
              <a:rPr lang="en-CA" dirty="0" err="1" smtClean="0"/>
              <a:t>Tiamat</a:t>
            </a:r>
            <a:r>
              <a:rPr lang="en-CA" dirty="0" smtClean="0"/>
              <a:t> (salty)</a:t>
            </a:r>
          </a:p>
          <a:p>
            <a:r>
              <a:rPr lang="en-CA" dirty="0" err="1" smtClean="0"/>
              <a:t>Anu</a:t>
            </a:r>
            <a:r>
              <a:rPr lang="en-CA" dirty="0" smtClean="0"/>
              <a:t> (sky)- </a:t>
            </a:r>
            <a:r>
              <a:rPr lang="en-CA" dirty="0" err="1" smtClean="0"/>
              <a:t>Ea</a:t>
            </a:r>
            <a:r>
              <a:rPr lang="en-CA" dirty="0" smtClean="0"/>
              <a:t> (Earth)</a:t>
            </a:r>
          </a:p>
          <a:p>
            <a:r>
              <a:rPr lang="en-CA" dirty="0" err="1" smtClean="0"/>
              <a:t>Marduk</a:t>
            </a:r>
            <a:r>
              <a:rPr lang="en-CA" dirty="0" smtClean="0"/>
              <a:t> (a storm and city god)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76800" y="3200400"/>
            <a:ext cx="3733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Kingship in Heaven, the Hittite-</a:t>
            </a:r>
            <a:r>
              <a:rPr lang="en-CA" dirty="0" err="1" smtClean="0"/>
              <a:t>hurrian</a:t>
            </a:r>
            <a:r>
              <a:rPr lang="en-CA" dirty="0" smtClean="0"/>
              <a:t> poem of the 14</a:t>
            </a:r>
            <a:r>
              <a:rPr lang="en-CA" baseline="30000" dirty="0" smtClean="0"/>
              <a:t>th</a:t>
            </a:r>
            <a:r>
              <a:rPr lang="en-CA" dirty="0" smtClean="0"/>
              <a:t>/13</a:t>
            </a:r>
            <a:r>
              <a:rPr lang="en-CA" baseline="30000" dirty="0" smtClean="0"/>
              <a:t>th</a:t>
            </a:r>
            <a:r>
              <a:rPr lang="en-CA" dirty="0" smtClean="0"/>
              <a:t> </a:t>
            </a:r>
            <a:r>
              <a:rPr lang="en-CA" dirty="0" err="1" smtClean="0"/>
              <a:t>cen</a:t>
            </a:r>
            <a:r>
              <a:rPr lang="en-CA" dirty="0" smtClean="0"/>
              <a:t> BC</a:t>
            </a:r>
          </a:p>
          <a:p>
            <a:endParaRPr lang="en-CA" dirty="0"/>
          </a:p>
          <a:p>
            <a:endParaRPr lang="en-CA" dirty="0" smtClean="0"/>
          </a:p>
          <a:p>
            <a:r>
              <a:rPr lang="en-CA" dirty="0" err="1" smtClean="0"/>
              <a:t>Anu</a:t>
            </a:r>
            <a:r>
              <a:rPr lang="en-CA" dirty="0" smtClean="0"/>
              <a:t> (Sky)</a:t>
            </a:r>
          </a:p>
          <a:p>
            <a:r>
              <a:rPr lang="en-CA" dirty="0" err="1" smtClean="0"/>
              <a:t>Kumarbi</a:t>
            </a:r>
            <a:r>
              <a:rPr lang="en-CA" dirty="0" smtClean="0"/>
              <a:t> (bites off </a:t>
            </a:r>
            <a:r>
              <a:rPr lang="en-CA" dirty="0" err="1" smtClean="0"/>
              <a:t>Anu’s</a:t>
            </a:r>
            <a:r>
              <a:rPr lang="en-CA" dirty="0" smtClean="0"/>
              <a:t>  </a:t>
            </a:r>
            <a:r>
              <a:rPr lang="en-CA" dirty="0" err="1" smtClean="0"/>
              <a:t>gential</a:t>
            </a:r>
            <a:r>
              <a:rPr lang="en-CA" dirty="0" smtClean="0"/>
              <a:t> and begets </a:t>
            </a:r>
          </a:p>
          <a:p>
            <a:r>
              <a:rPr lang="en-CA" dirty="0" err="1" smtClean="0"/>
              <a:t>Teshub</a:t>
            </a:r>
            <a:r>
              <a:rPr lang="en-CA" dirty="0" smtClean="0"/>
              <a:t> (storm god)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321838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</TotalTime>
  <Words>2872</Words>
  <Application>Microsoft Office PowerPoint</Application>
  <PresentationFormat>On-screen Show (4:3)</PresentationFormat>
  <Paragraphs>407</Paragraphs>
  <Slides>40</Slides>
  <Notes>38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2" baseType="lpstr">
      <vt:lpstr>Office Theme</vt:lpstr>
      <vt:lpstr>Document</vt:lpstr>
      <vt:lpstr>CREATION MYTHS</vt:lpstr>
      <vt:lpstr>Hesiod (around 700BC)</vt:lpstr>
      <vt:lpstr>Hesiod’s Theogony The call to the Muses Theogony: 1-33 </vt:lpstr>
      <vt:lpstr>        The first elements   CHAOS was born first and after it came the   GAIA (Earth) and …  TARTAROS … and   EROS (Love)</vt:lpstr>
      <vt:lpstr>PowerPoint Presentation</vt:lpstr>
      <vt:lpstr>Earth (Gaia, Ge) :  the source of all knowledge, the source of life and death.  </vt:lpstr>
      <vt:lpstr>Offspring of Earth without a consort</vt:lpstr>
      <vt:lpstr>PowerPoint Presentation</vt:lpstr>
      <vt:lpstr>Offspring of Earth and Sky</vt:lpstr>
      <vt:lpstr>The story of Ouranos’ castration</vt:lpstr>
      <vt:lpstr>Creation after the castration from the blood drops:</vt:lpstr>
      <vt:lpstr>Creation after the castration from the blood drops: </vt:lpstr>
      <vt:lpstr>Creation after the castration: from the genitals and the sea </vt:lpstr>
      <vt:lpstr>The story of Ouranos’ castration</vt:lpstr>
      <vt:lpstr>SOME COMMON MOTIFS</vt:lpstr>
      <vt:lpstr>Succession of power</vt:lpstr>
      <vt:lpstr>The child swallowing</vt:lpstr>
      <vt:lpstr>Similar structure of the 2 myths in Theogony</vt:lpstr>
      <vt:lpstr>ZEUS  Birth and childhood in Crete</vt:lpstr>
      <vt:lpstr>Birth and childhood in Crete</vt:lpstr>
      <vt:lpstr>The succession of power type of motif</vt:lpstr>
      <vt:lpstr>Freud’s psychonalaytical theory </vt:lpstr>
      <vt:lpstr>The struggles of Zeus to establish his power</vt:lpstr>
      <vt:lpstr>The Titanomachy= battle with titans</vt:lpstr>
      <vt:lpstr>The Styx (daughter of Okeanos) The oath of the gods</vt:lpstr>
      <vt:lpstr>The Gigantomachy</vt:lpstr>
      <vt:lpstr>PowerPoint Presentation</vt:lpstr>
      <vt:lpstr>Zeus against Typhoeus</vt:lpstr>
      <vt:lpstr>Zeus and Metis</vt:lpstr>
      <vt:lpstr>PowerPoint Presentation</vt:lpstr>
      <vt:lpstr>Similar structure of the 2 myths in Theogony</vt:lpstr>
      <vt:lpstr>PowerPoint Presentation</vt:lpstr>
      <vt:lpstr>: Powers on Nature</vt:lpstr>
      <vt:lpstr>Powers on human society  </vt:lpstr>
      <vt:lpstr>Descendants of Chaos, the children of Night</vt:lpstr>
      <vt:lpstr>Descendants of Chaos, the children of Night</vt:lpstr>
      <vt:lpstr>The descendents of Night</vt:lpstr>
      <vt:lpstr>FATES in Hesiod  The daughters  of Night  (Th.211) and the daughters of Zeus (Th.901)</vt:lpstr>
      <vt:lpstr>Limitations to his power (Fates) </vt:lpstr>
      <vt:lpstr>(Jan 23) The succession of power motif Near East influences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Efharis</dc:creator>
  <cp:lastModifiedBy>owner</cp:lastModifiedBy>
  <cp:revision>55</cp:revision>
  <dcterms:created xsi:type="dcterms:W3CDTF">2011-01-12T18:12:39Z</dcterms:created>
  <dcterms:modified xsi:type="dcterms:W3CDTF">2014-01-24T00:56:58Z</dcterms:modified>
</cp:coreProperties>
</file>