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s/slide14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62.xml" ContentType="application/vnd.openxmlformats-officedocument.presentationml.slide+xml"/>
  <Default Extension="xml" ContentType="application/xml"/>
  <Override PartName="/ppt/slides/slide45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.xml" ContentType="application/vnd.openxmlformats-officedocument.presentationml.notesSlide+xml"/>
  <Override PartName="/ppt/slides/slide28.xml" ContentType="application/vnd.openxmlformats-officedocument.presentationml.slide+xml"/>
  <Override PartName="/ppt/slides/slide54.xml" ContentType="application/vnd.openxmlformats-officedocument.presentationml.slide+xml"/>
  <Override PartName="/ppt/slides/slide21.xml" ContentType="application/vnd.openxmlformats-officedocument.presentationml.slide+xml"/>
  <Override PartName="/ppt/slides/slide37.xml" ContentType="application/vnd.openxmlformats-officedocument.presentationml.slide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30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ppt/slides/slide61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44.xml" ContentType="application/vnd.openxmlformats-officedocument.presentationml.slide+xml"/>
  <Override PartName="/ppt/slides/slide27.xml" ContentType="application/vnd.openxmlformats-officedocument.presentationml.slide+xml"/>
  <Override PartName="/ppt/slides/slide53.xml" ContentType="application/vnd.openxmlformats-officedocument.presentationml.slide+xml"/>
  <Override PartName="/ppt/slides/slide20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19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8.xml" ContentType="application/vnd.openxmlformats-officedocument.presentationml.notesSlide+xml"/>
  <Default Extension="png" ContentType="image/png"/>
  <Override PartName="/ppt/slides/slide12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60.xml" ContentType="application/vnd.openxmlformats-officedocument.presentationml.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slides/slide43.xml" ContentType="application/vnd.openxmlformats-officedocument.presentationml.slide+xml"/>
  <Override PartName="/ppt/slides/slide59.xml" ContentType="application/vnd.openxmlformats-officedocument.presentationml.slide+xml"/>
  <Override PartName="/ppt/slides/slide26.xml" ContentType="application/vnd.openxmlformats-officedocument.presentationml.slide+xml"/>
  <Override PartName="/ppt/slides/slide52.xml" ContentType="application/vnd.openxmlformats-officedocument.presentationml.slide+xml"/>
  <Override PartName="/ppt/slides/slide35.xml" ContentType="application/vnd.openxmlformats-officedocument.presentationml.slide+xml"/>
  <Override PartName="/ppt/slides/slide3.xml" ContentType="application/vnd.openxmlformats-officedocument.presentationml.slide+xml"/>
  <Override PartName="/ppt/slides/slide18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66.xml" ContentType="application/vnd.openxmlformats-officedocument.presentationml.slide+xml"/>
  <Override PartName="/ppt/slides/slide11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42.xml" ContentType="application/vnd.openxmlformats-officedocument.presentationml.slide+xml"/>
  <Override PartName="/ppt/slides/slide58.xml" ContentType="application/vnd.openxmlformats-officedocument.presentationml.slide+xml"/>
  <Override PartName="/ppt/slides/slide25.xml" ContentType="application/vnd.openxmlformats-officedocument.presentationml.slide+xml"/>
  <Override PartName="/ppt/slides/slide51.xml" ContentType="application/vnd.openxmlformats-officedocument.presentationml.slide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34.xml" ContentType="application/vnd.openxmlformats-officedocument.presentationml.slide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17.xml" ContentType="application/vnd.openxmlformats-officedocument.presentationml.slide+xml"/>
  <Override PartName="/ppt/slides/slide65.xml" ContentType="application/vnd.openxmlformats-officedocument.presentationml.slide+xml"/>
  <Override PartName="/ppt/slides/slide10.xml" ContentType="application/vnd.openxmlformats-officedocument.presentationml.slide+xml"/>
  <Override PartName="/ppt/notesSlides/notesSlide12.xml" ContentType="application/vnd.openxmlformats-officedocument.presentationml.notesSlide+xml"/>
  <Override PartName="/docProps/app.xml" ContentType="application/vnd.openxmlformats-officedocument.extended-properties+xml"/>
  <Override PartName="/ppt/slides/slide48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41.xml" ContentType="application/vnd.openxmlformats-officedocument.presentationml.slide+xml"/>
  <Override PartName="/ppt/slides/slide57.xml" ContentType="application/vnd.openxmlformats-officedocument.presentationml.slide+xml"/>
  <Override PartName="/ppt/slides/slide24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50.xml" ContentType="application/vnd.openxmlformats-officedocument.presentationml.slide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33.xml" ContentType="application/vnd.openxmlformats-officedocument.presentationml.slide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16.xml" ContentType="application/vnd.openxmlformats-officedocument.presentationml.slide+xml"/>
  <Default Extension="jpeg" ContentType="image/jpeg"/>
  <Override PartName="/ppt/slides/slide64.xml" ContentType="application/vnd.openxmlformats-officedocument.presentationml.slide+xml"/>
  <Override PartName="/ppt/viewProps.xml" ContentType="application/vnd.openxmlformats-officedocument.presentationml.viewProps+xml"/>
  <Override PartName="/ppt/notesSlides/notesSlide11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0.xml" ContentType="application/vnd.openxmlformats-officedocument.presentationml.slide+xml"/>
  <Override PartName="/ppt/slides/slide56.xml" ContentType="application/vnd.openxmlformats-officedocument.presentationml.slide+xml"/>
  <Override PartName="/ppt/theme/theme2.xml" ContentType="application/vnd.openxmlformats-officedocument.theme+xml"/>
  <Override PartName="/ppt/slides/slide23.xml" ContentType="application/vnd.openxmlformats-officedocument.presentationml.slide+xml"/>
  <Override PartName="/ppt/slides/slide39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5.xml" ContentType="application/vnd.openxmlformats-officedocument.presentationml.slide+xml"/>
  <Override PartName="/ppt/slides/slide63.xml" ContentType="application/vnd.openxmlformats-officedocument.presentationml.slide+xml"/>
  <Override PartName="/ppt/slides/slide4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29.xml" ContentType="application/vnd.openxmlformats-officedocument.presentationml.slide+xml"/>
  <Override PartName="/ppt/slides/slide55.xml" ContentType="application/vnd.openxmlformats-officedocument.presentationml.slide+xml"/>
  <Override PartName="/ppt/theme/theme1.xml" ContentType="application/vnd.openxmlformats-officedocument.theme+xml"/>
  <Override PartName="/ppt/slides/slide22.xml" ContentType="application/vnd.openxmlformats-officedocument.presentationml.slide+xml"/>
  <Override PartName="/ppt/slides/slide38.xml" ContentType="application/vnd.openxmlformats-officedocument.presentationml.slide+xml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Default Extension="bin" ContentType="application/vnd.openxmlformats-officedocument.presentationml.printerSettings"/>
  <Override PartName="/ppt/slideLayouts/slideLayout6.xml" ContentType="application/vnd.openxmlformats-officedocument.presentationml.slideLayout+xml"/>
  <Override PartName="/ppt/slides/slide31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60" r:id="rId1"/>
  </p:sldMasterIdLst>
  <p:notesMasterIdLst>
    <p:notesMasterId r:id="rId68"/>
  </p:notesMasterIdLst>
  <p:sldIdLst>
    <p:sldId id="256" r:id="rId2"/>
    <p:sldId id="357" r:id="rId3"/>
    <p:sldId id="259" r:id="rId4"/>
    <p:sldId id="258" r:id="rId5"/>
    <p:sldId id="260" r:id="rId6"/>
    <p:sldId id="261" r:id="rId7"/>
    <p:sldId id="262" r:id="rId8"/>
    <p:sldId id="263" r:id="rId9"/>
    <p:sldId id="351" r:id="rId10"/>
    <p:sldId id="264" r:id="rId11"/>
    <p:sldId id="352" r:id="rId12"/>
    <p:sldId id="353" r:id="rId13"/>
    <p:sldId id="275" r:id="rId14"/>
    <p:sldId id="268" r:id="rId15"/>
    <p:sldId id="311" r:id="rId16"/>
    <p:sldId id="312" r:id="rId17"/>
    <p:sldId id="350" r:id="rId18"/>
    <p:sldId id="313" r:id="rId19"/>
    <p:sldId id="314" r:id="rId20"/>
    <p:sldId id="321" r:id="rId21"/>
    <p:sldId id="318" r:id="rId22"/>
    <p:sldId id="315" r:id="rId23"/>
    <p:sldId id="320" r:id="rId24"/>
    <p:sldId id="319" r:id="rId25"/>
    <p:sldId id="316" r:id="rId26"/>
    <p:sldId id="322" r:id="rId27"/>
    <p:sldId id="323" r:id="rId28"/>
    <p:sldId id="317" r:id="rId29"/>
    <p:sldId id="324" r:id="rId30"/>
    <p:sldId id="325" r:id="rId31"/>
    <p:sldId id="327" r:id="rId32"/>
    <p:sldId id="328" r:id="rId33"/>
    <p:sldId id="326" r:id="rId34"/>
    <p:sldId id="329" r:id="rId35"/>
    <p:sldId id="330" r:id="rId36"/>
    <p:sldId id="331" r:id="rId37"/>
    <p:sldId id="332" r:id="rId38"/>
    <p:sldId id="333" r:id="rId39"/>
    <p:sldId id="334" r:id="rId40"/>
    <p:sldId id="335" r:id="rId41"/>
    <p:sldId id="336" r:id="rId42"/>
    <p:sldId id="337" r:id="rId43"/>
    <p:sldId id="338" r:id="rId44"/>
    <p:sldId id="303" r:id="rId45"/>
    <p:sldId id="339" r:id="rId46"/>
    <p:sldId id="340" r:id="rId47"/>
    <p:sldId id="341" r:id="rId48"/>
    <p:sldId id="342" r:id="rId49"/>
    <p:sldId id="343" r:id="rId50"/>
    <p:sldId id="344" r:id="rId51"/>
    <p:sldId id="345" r:id="rId52"/>
    <p:sldId id="346" r:id="rId53"/>
    <p:sldId id="272" r:id="rId54"/>
    <p:sldId id="271" r:id="rId55"/>
    <p:sldId id="347" r:id="rId56"/>
    <p:sldId id="273" r:id="rId57"/>
    <p:sldId id="274" r:id="rId58"/>
    <p:sldId id="348" r:id="rId59"/>
    <p:sldId id="349" r:id="rId60"/>
    <p:sldId id="305" r:id="rId61"/>
    <p:sldId id="306" r:id="rId62"/>
    <p:sldId id="307" r:id="rId63"/>
    <p:sldId id="308" r:id="rId64"/>
    <p:sldId id="266" r:id="rId65"/>
    <p:sldId id="267" r:id="rId66"/>
    <p:sldId id="309" r:id="rId67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extLst>
    <p:ext uri="{E76CE94A-603C-4142-B9EB-6D1370010A27}">
      <p14:discardImageEditData xmlns:p14="http://schemas.microsoft.com/office/powerpoint/2010/main" xmlns="" xmlns:p="http://schemas.openxmlformats.org/presentationml/2006/main" xmlns:r="http://schemas.openxmlformats.org/officeDocument/2006/relationships" xmlns:a="http://schemas.openxmlformats.org/drawingml/2006/main" val="0"/>
    </p:ext>
    <p:ext uri="{D31A062A-798A-4329-ABDD-BBA856620510}">
      <p14:defaultImageDpi xmlns:p14="http://schemas.microsoft.com/office/powerpoint/2010/main" xmlns="" xmlns:p="http://schemas.openxmlformats.org/presentationml/2006/main" xmlns:r="http://schemas.openxmlformats.org/officeDocument/2006/relationships" xmlns:a="http://schemas.openxmlformats.org/drawingml/2006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0887" autoAdjust="0"/>
  </p:normalViewPr>
  <p:slideViewPr>
    <p:cSldViewPr>
      <p:cViewPr>
        <p:scale>
          <a:sx n="75" d="100"/>
          <a:sy n="75" d="100"/>
        </p:scale>
        <p:origin x="-1304" y="-5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364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notesMaster" Target="notesMasters/notesMaster1.xml"/><Relationship Id="rId69" Type="http://schemas.openxmlformats.org/officeDocument/2006/relationships/printerSettings" Target="printerSettings/printerSettings1.bin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70" Type="http://schemas.openxmlformats.org/officeDocument/2006/relationships/presProps" Target="presProps.xml"/><Relationship Id="rId71" Type="http://schemas.openxmlformats.org/officeDocument/2006/relationships/viewProps" Target="viewProps.xml"/><Relationship Id="rId72" Type="http://schemas.openxmlformats.org/officeDocument/2006/relationships/theme" Target="theme/theme1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73" Type="http://schemas.openxmlformats.org/officeDocument/2006/relationships/tableStyles" Target="tableStyles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CBD11DD-AF07-4F07-8ECF-47F2D356FBBA}" type="datetimeFigureOut">
              <a:rPr lang="en-CA"/>
              <a:pPr>
                <a:defRPr/>
              </a:pPr>
              <a:t>1/18/16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6425"/>
            <a:ext cx="548640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18E7E91-B057-4610-98A2-2491C949EC4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xmlns:p="http://schemas.openxmlformats.org/presentationml/2006/main" xmlns:r="http://schemas.openxmlformats.org/officeDocument/2006/relationships" xmlns:a="http://schemas.openxmlformats.org/drawingml/2006/main" val="20251189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E2686E4-48C7-428F-8623-76D9FFA66896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E742A6A-829E-4D0F-8A00-8252C5FC6B31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CC42071-1AC5-4D5F-A32E-B86E26BD014C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C82B2C1-0866-4226-9007-7F1E518519C4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0351E9E-DA9D-4E9F-AA32-E9C897035E79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636480D-03ED-43D7-87CF-59FB94BCB6E4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AABB271-2F81-4F1F-A826-A873352E6437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0A1DB81-E18B-4E10-8DCA-93557D4CEADA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73EAA57-BF52-425C-9799-97CCFEA6BEBC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3E9A11-C6C4-42FA-AB90-220FE2F585C8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419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70FE5C9-64C6-4164-B48B-E9FF03B46B49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0DBED0A-226E-44C9-81CE-D8C6EF8C6A41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E7E19CD-4263-46F5-BADF-D35CE40685D9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AD003E7-6B4B-4080-A686-26E12B01F7D2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542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91739B-ABBB-444A-98B6-98E2F3AA7A2C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B38769A-96A5-4202-9F42-2598667A5DEC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</a:lstStyle>
          <a:p>
            <a:pPr>
              <a:defRPr/>
            </a:pPr>
            <a:fld id="{F726178B-CD69-474D-A25D-771245442F32}" type="datetimeFigureOut">
              <a:rPr lang="en-US"/>
              <a:pPr>
                <a:defRPr/>
              </a:pPr>
              <a:t>1/18/16</a:t>
            </a:fld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F1F8EEE4-1A27-439D-A36F-F9B09A7296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noProof="0" smtClean="0"/>
              <a:t>Click to edit Master title style</a:t>
            </a:r>
            <a:endParaRPr lang="fr-CA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200"/>
              </a:spcBef>
              <a:defRPr/>
            </a:lvl1pPr>
            <a:lvl2pPr>
              <a:spcBef>
                <a:spcPts val="1200"/>
              </a:spcBef>
              <a:defRPr/>
            </a:lvl2pPr>
            <a:lvl3pPr>
              <a:spcBef>
                <a:spcPts val="1200"/>
              </a:spcBef>
              <a:defRPr/>
            </a:lvl3pPr>
            <a:lvl4pPr>
              <a:spcBef>
                <a:spcPts val="1200"/>
              </a:spcBef>
              <a:defRPr/>
            </a:lvl4pPr>
            <a:lvl5pPr>
              <a:spcBef>
                <a:spcPts val="1200"/>
              </a:spcBef>
              <a:defRPr/>
            </a:lvl5pPr>
          </a:lstStyle>
          <a:p>
            <a:pPr lvl="0"/>
            <a:r>
              <a:rPr lang="fr-CA" noProof="0" smtClean="0"/>
              <a:t>Click to edit Master text styles</a:t>
            </a:r>
          </a:p>
          <a:p>
            <a:pPr lvl="1"/>
            <a:r>
              <a:rPr lang="fr-CA" noProof="0" smtClean="0"/>
              <a:t>Second level</a:t>
            </a:r>
          </a:p>
          <a:p>
            <a:pPr lvl="2"/>
            <a:r>
              <a:rPr lang="fr-CA" noProof="0" smtClean="0"/>
              <a:t>Third level</a:t>
            </a:r>
          </a:p>
          <a:p>
            <a:pPr lvl="3"/>
            <a:r>
              <a:rPr lang="fr-CA" noProof="0" smtClean="0"/>
              <a:t>Fourth level</a:t>
            </a:r>
          </a:p>
          <a:p>
            <a:pPr lvl="4"/>
            <a:r>
              <a:rPr lang="fr-CA" noProof="0" smtClean="0"/>
              <a:t>Fifth level</a:t>
            </a:r>
            <a:endParaRPr lang="fr-CA" noProof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99468-D3DB-44F0-950D-9F1BA1E0CC25}" type="datetimeFigureOut">
              <a:rPr lang="en-US"/>
              <a:pPr>
                <a:defRPr/>
              </a:pPr>
              <a:t>1/18/16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2D141-893D-4E84-8312-E6A834A77A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</a:lstStyle>
          <a:p>
            <a:pPr>
              <a:defRPr/>
            </a:pPr>
            <a:fld id="{3FE92E63-1F25-429D-B4ED-5275DBD93E26}" type="datetimeFigureOut">
              <a:rPr lang="en-US"/>
              <a:pPr>
                <a:defRPr/>
              </a:pPr>
              <a:t>1/18/16</a:t>
            </a:fld>
            <a:endParaRPr lang="en-US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74CA8B49-99D5-4D83-8FDD-86EBDD06EB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776EA-2E29-4A3E-9799-70025571D401}" type="datetimeFigureOut">
              <a:rPr lang="en-US"/>
              <a:pPr>
                <a:defRPr/>
              </a:pPr>
              <a:t>1/18/16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5D35B-B456-4D0A-8038-CFA155CBF0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0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D3DD3-EA85-4B9F-A288-9622C18554F2}" type="datetimeFigureOut">
              <a:rPr lang="en-US"/>
              <a:pPr>
                <a:defRPr/>
              </a:pPr>
              <a:t>1/18/16</a:t>
            </a:fld>
            <a:endParaRPr lang="en-US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36F4D-042F-46DB-8466-0B3392FED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91991-A090-42CF-86A2-9DFB753FFBD1}" type="datetimeFigureOut">
              <a:rPr lang="en-US"/>
              <a:pPr>
                <a:defRPr/>
              </a:pPr>
              <a:t>1/18/16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D1C1C-C86A-43EF-B130-EB32459847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91F11-DE1A-4BA9-82ED-8A4985072546}" type="datetimeFigureOut">
              <a:rPr lang="en-US"/>
              <a:pPr>
                <a:defRPr/>
              </a:pPr>
              <a:t>1/18/16</a:t>
            </a:fld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98290-7148-475B-AF51-027934E1E4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</a:lstStyle>
          <a:p>
            <a:pPr>
              <a:defRPr/>
            </a:pPr>
            <a:fld id="{51FD24BA-CAA4-4C7C-B095-9CFD9383E075}" type="datetimeFigureOut">
              <a:rPr lang="en-US"/>
              <a:pPr>
                <a:defRPr/>
              </a:pPr>
              <a:t>1/18/16</a:t>
            </a:fld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DE8765DB-6906-439B-A74E-D748062A7A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</a:lstStyle>
          <a:p>
            <a:pPr>
              <a:defRPr/>
            </a:pPr>
            <a:fld id="{889B9D91-5C36-4374-A717-DD9EA775B879}" type="datetimeFigureOut">
              <a:rPr lang="en-US"/>
              <a:pPr>
                <a:defRPr/>
              </a:pPr>
              <a:t>1/18/16</a:t>
            </a:fld>
            <a:endParaRPr lang="en-US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7406127B-1ACB-40AE-BC95-3A771EB88E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4FBE9-703F-4119-9105-EAFD96C77430}" type="datetimeFigureOut">
              <a:rPr lang="en-US"/>
              <a:pPr>
                <a:defRPr/>
              </a:pPr>
              <a:t>1/18/16</a:t>
            </a:fld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CDA09-C614-4F6D-888C-79BA230168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1817A-8343-4F06-A6E4-263C24ABF163}" type="datetimeFigureOut">
              <a:rPr lang="en-US"/>
              <a:pPr>
                <a:defRPr/>
              </a:pPr>
              <a:t>1/18/16</a:t>
            </a:fld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6079-CF2E-4906-B1EA-521220986C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 smtClean="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CD945B-BA36-46C5-89ED-FB11A47D96AA}" type="datetimeFigureOut">
              <a:rPr lang="en-US"/>
              <a:pPr>
                <a:defRPr/>
              </a:pPr>
              <a:t>1/18/16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tx2">
                    <a:shade val="9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5BAEE808-9B5C-47C4-B0DE-A21416692C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1" r:id="rId7"/>
    <p:sldLayoutId id="2147483678" r:id="rId8"/>
    <p:sldLayoutId id="2147483679" r:id="rId9"/>
    <p:sldLayoutId id="2147483670" r:id="rId10"/>
    <p:sldLayoutId id="2147483669" r:id="rId11"/>
  </p:sldLayoutIdLst>
  <p:txStyles>
    <p:titleStyle>
      <a:lvl1pPr marL="53975" algn="r" rtl="0" fontAlgn="base">
        <a:spcBef>
          <a:spcPct val="0"/>
        </a:spcBef>
        <a:spcAft>
          <a:spcPct val="0"/>
        </a:spcAft>
        <a:defRPr sz="4600" kern="1200">
          <a:solidFill>
            <a:srgbClr val="E7EACB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2pPr>
      <a:lvl3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3pPr>
      <a:lvl4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4pPr>
      <a:lvl5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5pPr>
      <a:lvl6pPr marL="5111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6pPr>
      <a:lvl7pPr marL="9683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7pPr>
      <a:lvl8pPr marL="14255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8pPr>
      <a:lvl9pPr marL="18827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9pPr>
    </p:titleStyle>
    <p:bodyStyle>
      <a:lvl1pPr marL="292100" indent="-292100" algn="l" rtl="0" fontAlgn="base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pn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APA 1522:</a:t>
            </a:r>
            <a:b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Santé – Perspective </a:t>
            </a:r>
            <a:r>
              <a:rPr lang="en-US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globale</a:t>
            </a:r>
            <a:endParaRPr lang="en-US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4338" name="Subtitle 2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59550" cy="17526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La santé et la condition physique au Canada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Travail de session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Au </a:t>
            </a:r>
            <a:r>
              <a:rPr lang="en-US" dirty="0" err="1" smtClean="0"/>
              <a:t>moins</a:t>
            </a:r>
            <a:r>
              <a:rPr lang="en-US" dirty="0" smtClean="0"/>
              <a:t> 5 de </a:t>
            </a:r>
            <a:r>
              <a:rPr lang="en-US" dirty="0" err="1" smtClean="0"/>
              <a:t>vos</a:t>
            </a:r>
            <a:r>
              <a:rPr lang="en-US" dirty="0" smtClean="0"/>
              <a:t> 10 r</a:t>
            </a:r>
            <a:r>
              <a:rPr lang="fr-CA" dirty="0" err="1" smtClean="0"/>
              <a:t>éférences</a:t>
            </a:r>
            <a:r>
              <a:rPr lang="fr-CA" dirty="0" smtClean="0"/>
              <a:t> doivent provenir de documents scientifiques.</a:t>
            </a:r>
          </a:p>
          <a:p>
            <a:endParaRPr lang="fr-CA" dirty="0"/>
          </a:p>
          <a:p>
            <a:r>
              <a:rPr lang="fr-CA" dirty="0" smtClean="0"/>
              <a:t>Mais qu’est-ce une référence scientifique?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xmlns:p="http://schemas.openxmlformats.org/presentationml/2006/main" xmlns:r="http://schemas.openxmlformats.org/officeDocument/2006/relationships" xmlns:a="http://schemas.openxmlformats.org/drawingml/2006/main" val="354339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Revue </a:t>
            </a:r>
            <a:r>
              <a:rPr lang="en-US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savante</a:t>
            </a: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/</a:t>
            </a:r>
            <a:r>
              <a:rPr lang="en-US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scientifique</a:t>
            </a:r>
            <a:endParaRPr lang="en-US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fr-CA" smtClean="0"/>
              <a:t>Pour être publié dans une revue savante, un texte doit: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smtClean="0"/>
              <a:t>Contenir des références bibliographiques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smtClean="0"/>
              <a:t>Être rédigé par un spécialiste dans le domaine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smtClean="0"/>
              <a:t>Être basé sur une recherche originale ou une synthèse originale de recherches.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smtClean="0"/>
              <a:t>Avoir été revisé par un groupe d’experts avant d’être accepté pour publication.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La </a:t>
            </a:r>
            <a:r>
              <a:rPr lang="en-US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révision</a:t>
            </a: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par les pairs</a:t>
            </a:r>
            <a:endParaRPr lang="en-US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mtClean="0"/>
              <a:t>Activité collective: chercheurs évaluent de façon critique le travail d’autres chercheurs (leurs “pairs”).</a:t>
            </a:r>
          </a:p>
          <a:p>
            <a:r>
              <a:rPr lang="fr-CA" smtClean="0"/>
              <a:t>Fait bénévolement, évaluation faite de façon aveugle (parfois doublement-aveugle). </a:t>
            </a:r>
          </a:p>
          <a:p>
            <a:r>
              <a:rPr lang="fr-CA" smtClean="0"/>
              <a:t>Contribue à bonifier le contenu du manuscrit</a:t>
            </a:r>
          </a:p>
          <a:p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La </a:t>
            </a:r>
            <a:r>
              <a:rPr lang="en-US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révision</a:t>
            </a: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par les pairs</a:t>
            </a:r>
            <a:endParaRPr lang="en-US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2662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mtClean="0"/>
              <a:t>Auteur soumet son manuscrit au périodique qu’il pense le plus approprié (en tenant compte du facteur d’impact).</a:t>
            </a:r>
          </a:p>
          <a:p>
            <a:r>
              <a:rPr lang="fr-CA" smtClean="0"/>
              <a:t>Éditeur soumet le manuscrit à 2-3 experts dans le domaine (réviseurs).</a:t>
            </a:r>
          </a:p>
          <a:p>
            <a:r>
              <a:rPr lang="fr-CA" smtClean="0"/>
              <a:t>Réviseurs retournent leur appréciation du manuscrit à l’éditeur.</a:t>
            </a:r>
          </a:p>
          <a:p>
            <a:pPr>
              <a:buFont typeface="Wingdings 2" pitchFamily="18" charset="2"/>
              <a:buNone/>
            </a:pPr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La </a:t>
            </a:r>
            <a:r>
              <a:rPr lang="en-US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révision</a:t>
            </a: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par les pairs</a:t>
            </a:r>
            <a:endParaRPr lang="en-US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smtClean="0"/>
              <a:t>Commentaires incluent une recommandation de disposition finale.  </a:t>
            </a:r>
          </a:p>
          <a:p>
            <a:pPr marL="640080" lvl="1" fontAlgn="auto">
              <a:spcAft>
                <a:spcPts val="0"/>
              </a:spcAft>
              <a:defRPr/>
            </a:pPr>
            <a:r>
              <a:rPr lang="fr-CA" smtClean="0"/>
              <a:t>Accepter comme tel</a:t>
            </a:r>
          </a:p>
          <a:p>
            <a:pPr marL="640080" lvl="1" fontAlgn="auto">
              <a:spcAft>
                <a:spcPts val="0"/>
              </a:spcAft>
              <a:defRPr/>
            </a:pPr>
            <a:r>
              <a:rPr lang="fr-CA" smtClean="0"/>
              <a:t>Accepter avec modification mineures</a:t>
            </a:r>
          </a:p>
          <a:p>
            <a:pPr marL="640080" lvl="1" fontAlgn="auto">
              <a:spcAft>
                <a:spcPts val="0"/>
              </a:spcAft>
              <a:defRPr/>
            </a:pPr>
            <a:r>
              <a:rPr lang="fr-CA" smtClean="0"/>
              <a:t>Re-soumission avec modification majeures</a:t>
            </a:r>
          </a:p>
          <a:p>
            <a:pPr marL="640080" lvl="1" fontAlgn="auto">
              <a:spcAft>
                <a:spcPts val="0"/>
              </a:spcAft>
              <a:defRPr/>
            </a:pPr>
            <a:r>
              <a:rPr lang="fr-CA" smtClean="0"/>
              <a:t>Rejet.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smtClean="0"/>
              <a:t>Éditeur intègre les commentaires et recommendations, et les transmet à l’auteur, sans les noms des réviseurs)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La </a:t>
            </a:r>
            <a:r>
              <a:rPr lang="en-US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révision</a:t>
            </a: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par les pairs</a:t>
            </a:r>
            <a:endParaRPr lang="en-US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072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mtClean="0"/>
              <a:t>Auteurs effectuent les modifications exigées et re-soumettent le manuscrit</a:t>
            </a:r>
          </a:p>
          <a:p>
            <a:r>
              <a:rPr lang="fr-CA" smtClean="0"/>
              <a:t>Il est encore transmis aux mêmes reviseurs afins qu’il jugent si leurs suggestions ont été prises en compte.  </a:t>
            </a:r>
          </a:p>
          <a:p>
            <a:r>
              <a:rPr lang="fr-CA" smtClean="0"/>
              <a:t>Manuscrit est éventuellement accepté</a:t>
            </a:r>
          </a:p>
          <a:p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La </a:t>
            </a:r>
            <a:r>
              <a:rPr lang="en-US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révision</a:t>
            </a: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par les pairs</a:t>
            </a:r>
            <a:endParaRPr lang="en-US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277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mtClean="0"/>
              <a:t>Exemple de lettre d’invitation</a:t>
            </a:r>
          </a:p>
          <a:p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endParaRPr lang="fr-CA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481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3" cstate="print"/>
          <a:srcRect l="18124" t="17969" r="18124"/>
          <a:stretch>
            <a:fillRect/>
          </a:stretch>
        </p:blipFill>
        <p:spPr bwMode="auto">
          <a:xfrm>
            <a:off x="762000" y="-76200"/>
            <a:ext cx="7772400" cy="800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La </a:t>
            </a:r>
            <a:r>
              <a:rPr lang="en-US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révision</a:t>
            </a: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par les pairs</a:t>
            </a:r>
            <a:endParaRPr lang="en-US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686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mtClean="0"/>
              <a:t>Exemple de grille d’évaluation</a:t>
            </a:r>
          </a:p>
          <a:p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endParaRPr lang="fr-CA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891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38915" name="Picture 2"/>
          <p:cNvPicPr>
            <a:picLocks noChangeAspect="1" noChangeArrowheads="1"/>
          </p:cNvPicPr>
          <p:nvPr/>
        </p:nvPicPr>
        <p:blipFill>
          <a:blip r:embed="rId3" cstate="print"/>
          <a:srcRect l="18750" t="19531" r="17500" b="5469"/>
          <a:stretch>
            <a:fillRect/>
          </a:stretch>
        </p:blipFill>
        <p:spPr bwMode="auto">
          <a:xfrm>
            <a:off x="762000" y="0"/>
            <a:ext cx="73152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endParaRPr lang="fr-CA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409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40963" name="Picture 2"/>
          <p:cNvPicPr>
            <a:picLocks noChangeAspect="1" noChangeArrowheads="1"/>
          </p:cNvPicPr>
          <p:nvPr/>
        </p:nvPicPr>
        <p:blipFill>
          <a:blip r:embed="rId3" cstate="print"/>
          <a:srcRect l="18124" t="25781" r="17500" b="13281"/>
          <a:stretch>
            <a:fillRect/>
          </a:stretch>
        </p:blipFill>
        <p:spPr bwMode="auto">
          <a:xfrm>
            <a:off x="838200" y="457200"/>
            <a:ext cx="78486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>
            <a:normAutofit fontScale="90000"/>
          </a:bodyPr>
          <a:lstStyle/>
          <a:p>
            <a:pPr marL="54864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La santé et la condition physique au Canada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4710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Suicide</a:t>
            </a:r>
            <a:endParaRPr lang="fr-CA" i="1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491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24000"/>
            <a:ext cx="8915400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Suicide</a:t>
            </a:r>
            <a:endParaRPr lang="fr-CA" i="1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512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5120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19225"/>
            <a:ext cx="9144000" cy="543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Suicide</a:t>
            </a:r>
            <a:endParaRPr lang="fr-CA" i="1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532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532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11300"/>
            <a:ext cx="9144000" cy="534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Le suicide au Canada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5529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mtClean="0"/>
              <a:t>Canada: 15/100 000</a:t>
            </a:r>
          </a:p>
          <a:p>
            <a:pPr lvl="1"/>
            <a:r>
              <a:rPr lang="fr-CA" smtClean="0"/>
              <a:t>11</a:t>
            </a:r>
            <a:r>
              <a:rPr lang="fr-CA" baseline="30000" smtClean="0"/>
              <a:t>e</a:t>
            </a:r>
            <a:r>
              <a:rPr lang="fr-CA" smtClean="0"/>
              <a:t> cause de décès au Canada</a:t>
            </a:r>
          </a:p>
          <a:p>
            <a:pPr lvl="1"/>
            <a:r>
              <a:rPr lang="fr-CA" smtClean="0"/>
              <a:t>Taux chez les hommes 4X plus haut que chez les femmes</a:t>
            </a:r>
          </a:p>
          <a:p>
            <a:r>
              <a:rPr lang="fr-CA" smtClean="0"/>
              <a:t>¼ des décès chez les 15-24 ans</a:t>
            </a:r>
          </a:p>
          <a:p>
            <a:r>
              <a:rPr lang="fr-CA" smtClean="0"/>
              <a:t>Inuits: 75/100 000</a:t>
            </a:r>
          </a:p>
          <a:p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Blessures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5734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5734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6050"/>
            <a:ext cx="9144000" cy="544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Cancer du poumon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5837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5837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58938"/>
            <a:ext cx="9144000" cy="527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Cancer du poumon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5939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5939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79538"/>
            <a:ext cx="9144000" cy="547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Cancer du poumon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6041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604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84338"/>
            <a:ext cx="9144000" cy="517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Cancer de la prostate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6144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6144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52638"/>
            <a:ext cx="9144000" cy="480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Cancer de la prostate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6246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6246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62088"/>
            <a:ext cx="9144000" cy="547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Cancer de la prostate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6349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6349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82813"/>
            <a:ext cx="9144000" cy="467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Cancer du sein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6451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645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2035175"/>
            <a:ext cx="9067800" cy="474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Cancer du sein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6553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6553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63775"/>
            <a:ext cx="9144000" cy="459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Cancer du sein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665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6656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3388"/>
            <a:ext cx="9144000" cy="492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Cancer colorectal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675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67587" name="Picture 2"/>
          <p:cNvPicPr>
            <a:picLocks noChangeAspect="1" noChangeArrowheads="1"/>
          </p:cNvPicPr>
          <p:nvPr/>
        </p:nvPicPr>
        <p:blipFill>
          <a:blip r:embed="rId2" cstate="print"/>
          <a:srcRect b="4599"/>
          <a:stretch>
            <a:fillRect/>
          </a:stretch>
        </p:blipFill>
        <p:spPr bwMode="auto">
          <a:xfrm>
            <a:off x="0" y="1460500"/>
            <a:ext cx="914400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Cancer colorectal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686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686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52538"/>
            <a:ext cx="9144000" cy="56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Cancer colorectal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696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696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60550"/>
            <a:ext cx="9144000" cy="499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>
            <a:normAutofit fontScale="90000"/>
          </a:bodyPr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Le cancer chez les autochtones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7065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7065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33600"/>
            <a:ext cx="9144000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>
            <a:normAutofit fontScale="90000"/>
          </a:bodyPr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Le cancer chez les autochtones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716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7168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52600"/>
            <a:ext cx="9144000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Infarctus du myocarde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7270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7270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09700"/>
            <a:ext cx="9144000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Infarctus du myocarde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737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7373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54175"/>
            <a:ext cx="9144000" cy="505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ACV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747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747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81125"/>
            <a:ext cx="9144000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ACV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757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7577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52600"/>
            <a:ext cx="91440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Asthme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768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7680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71600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Tabagisme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7782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778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1457325"/>
            <a:ext cx="89916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Tabagisme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788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788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206500"/>
            <a:ext cx="8001000" cy="558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Chlamydia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7987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7987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20900"/>
            <a:ext cx="9144000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Résistance </a:t>
            </a:r>
            <a:r>
              <a:rPr lang="fr-CA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anti-microbienne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8089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8089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95438"/>
            <a:ext cx="9144000" cy="533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Hypertension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8192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8192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00175"/>
            <a:ext cx="9144000" cy="553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Stress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8294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8294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33550"/>
            <a:ext cx="914400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Le </a:t>
            </a:r>
            <a:r>
              <a:rPr lang="en-CA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diabête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Prévalence vs incidence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5.2% des canadiens (prévalence)</a:t>
            </a:r>
          </a:p>
          <a:p>
            <a:pPr marL="640080" lvl="1" fontAlgn="auto">
              <a:spcAft>
                <a:spcPts val="0"/>
              </a:spcAft>
              <a:defRPr/>
            </a:pPr>
            <a:r>
              <a:rPr lang="fr-CA" dirty="0"/>
              <a:t>Premières Nations:  presque 20%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Incidence à la hausse (6.1/1000)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Un enjeu majeur de la santé publique, surtout étant donné l’âge des nouveaux cas…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Incidence augmentée 15 fois entre 1990 et 2005 chez les enfants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Diabete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8499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8499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46188"/>
            <a:ext cx="9067800" cy="561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Diabete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8601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860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0"/>
            <a:ext cx="9144000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IMC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8704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8704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28800"/>
            <a:ext cx="9144000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IMC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8806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8806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4763"/>
            <a:ext cx="9144000" cy="565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Auto-évaluation de sa santé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8909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8909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9138" y="1524000"/>
            <a:ext cx="7705725" cy="529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Auto-évaluation de sa santé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9011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901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8" y="1514475"/>
            <a:ext cx="7743825" cy="534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Espérance de vie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9113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9113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371600"/>
            <a:ext cx="8785225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Espérance de vie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921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9216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188" y="1246188"/>
            <a:ext cx="7567612" cy="561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>
            <a:normAutofit fontScale="90000"/>
          </a:bodyPr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Espérance de vie ajustée en fonction de la santé (EVAS)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Nombre d’années que peut espérer vivre une personne en BONNE santé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Tient compte de la qualité de vie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Se mesure souvent à la naissance et à 65 ans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Varie selon le statut-socio économique.  </a:t>
            </a:r>
          </a:p>
          <a:p>
            <a:pPr marL="640080" lvl="1" fontAlgn="auto">
              <a:spcAft>
                <a:spcPts val="0"/>
              </a:spcAft>
              <a:defRPr/>
            </a:pPr>
            <a:r>
              <a:rPr lang="fr-CA" dirty="0" smtClean="0"/>
              <a:t>Revenu</a:t>
            </a:r>
          </a:p>
          <a:p>
            <a:pPr marL="640080" lvl="1" fontAlgn="auto">
              <a:spcAft>
                <a:spcPts val="0"/>
              </a:spcAft>
              <a:defRPr/>
            </a:pPr>
            <a:r>
              <a:rPr lang="fr-CA" dirty="0" smtClean="0"/>
              <a:t>Éducation</a:t>
            </a: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>
            <a:normAutofit fontScale="90000"/>
          </a:bodyPr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Espérance de vie ajustée en fonction de la santé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942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94211" name="Picture 2"/>
          <p:cNvPicPr>
            <a:picLocks noChangeAspect="1" noChangeArrowheads="1"/>
          </p:cNvPicPr>
          <p:nvPr/>
        </p:nvPicPr>
        <p:blipFill>
          <a:blip r:embed="rId2" cstate="print"/>
          <a:srcRect l="6439"/>
          <a:stretch>
            <a:fillRect/>
          </a:stretch>
        </p:blipFill>
        <p:spPr bwMode="auto">
          <a:xfrm>
            <a:off x="0" y="2057400"/>
            <a:ext cx="9205913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Mortalité infantile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952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952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47838"/>
            <a:ext cx="9132888" cy="480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Mortalité infantile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Décès dans les 12 premiers mois de la vie par 1000 naissances vivantes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Soins de santé / préventifs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Éducation de la mère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Privation / nutrition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Au Canada (6 dans G7):</a:t>
            </a:r>
          </a:p>
          <a:p>
            <a:pPr marL="640080" lvl="1" fontAlgn="auto">
              <a:spcAft>
                <a:spcPts val="0"/>
              </a:spcAft>
              <a:defRPr/>
            </a:pPr>
            <a:r>
              <a:rPr lang="fr-CA" dirty="0" smtClean="0"/>
              <a:t>Anomalies congénitales</a:t>
            </a:r>
          </a:p>
          <a:p>
            <a:pPr marL="640080" lvl="1" fontAlgn="auto">
              <a:spcAft>
                <a:spcPts val="0"/>
              </a:spcAft>
              <a:defRPr/>
            </a:pPr>
            <a:r>
              <a:rPr lang="fr-CA" dirty="0" smtClean="0"/>
              <a:t>Naissances prématurés (à la hausse!?)</a:t>
            </a:r>
          </a:p>
          <a:p>
            <a:pPr marL="640080" lvl="1" fontAlgn="auto">
              <a:spcAft>
                <a:spcPts val="0"/>
              </a:spcAft>
              <a:defRPr/>
            </a:pPr>
            <a:endParaRPr lang="fr-CA" dirty="0" smtClean="0"/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Mortalité infantile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fr-CA" dirty="0" smtClean="0"/>
              <a:t>Causes de naissances </a:t>
            </a:r>
            <a:r>
              <a:rPr lang="fr-CA" dirty="0" err="1" smtClean="0"/>
              <a:t>pré-maturés</a:t>
            </a:r>
            <a:r>
              <a:rPr lang="fr-CA" dirty="0" smtClean="0"/>
              <a:t> (20-37 semaines de gestation)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Être mère </a:t>
            </a:r>
            <a:r>
              <a:rPr lang="fr-CA" dirty="0" err="1" smtClean="0"/>
              <a:t>mono-parentale</a:t>
            </a:r>
            <a:endParaRPr lang="fr-CA" dirty="0" smtClean="0"/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Âge de la mère 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Prise de poids durant la grossesse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Tabagisme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Poids pré-grossesse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Stresse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Grossesses multiples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Race (autochtone)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SSE</a:t>
            </a: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Activité physique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xmlns:p="http://schemas.openxmlformats.org/presentationml/2006/main" xmlns:r="http://schemas.openxmlformats.org/officeDocument/2006/relationships" xmlns:a="http://schemas.openxmlformats.org/drawingml/2006/main" val="0"/>
              </a:ext>
            </a:extLst>
          </a:blip>
          <a:srcRect l="18137" t="11284" r="19804" b="5035"/>
          <a:stretch/>
        </p:blipFill>
        <p:spPr bwMode="auto">
          <a:xfrm>
            <a:off x="762000" y="1727200"/>
            <a:ext cx="7696200" cy="505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p="http://schemas.openxmlformats.org/presentationml/2006/main" xmlns:r="http://schemas.openxmlformats.org/officeDocument/2006/relationships" xmlns:a="http://schemas.openxmlformats.org/drawingml/2006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xmlns:p="http://schemas.openxmlformats.org/presentationml/2006/main" xmlns:r="http://schemas.openxmlformats.org/officeDocument/2006/relationships" xmlns:a="http://schemas.openxmlformats.org/drawingml/2006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Activité physique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pic>
        <p:nvPicPr>
          <p:cNvPr id="993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1524000"/>
            <a:ext cx="56388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en-CA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Activité</a:t>
            </a: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physique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fr-FR" dirty="0" smtClean="0"/>
              <a:t>48</a:t>
            </a:r>
            <a:r>
              <a:rPr lang="fr-FR" dirty="0"/>
              <a:t>%</a:t>
            </a:r>
            <a:r>
              <a:rPr lang="fr-FR" dirty="0" smtClean="0"/>
              <a:t> </a:t>
            </a:r>
            <a:r>
              <a:rPr lang="fr-FR" dirty="0"/>
              <a:t>des </a:t>
            </a:r>
            <a:r>
              <a:rPr lang="fr-FR" dirty="0" smtClean="0"/>
              <a:t>Canadiens (20ans+) modérément </a:t>
            </a:r>
            <a:r>
              <a:rPr lang="fr-FR" dirty="0"/>
              <a:t>actifs </a:t>
            </a:r>
            <a:endParaRPr lang="fr-FR" dirty="0" smtClean="0"/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FR" dirty="0" smtClean="0"/>
              <a:t>au moins 30 minutes d'activité d'intensité modérée à vigoureuse par jour.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fr-FR" dirty="0" smtClean="0"/>
              <a:t>Plus de chances d’être actifs:</a:t>
            </a:r>
            <a:endParaRPr lang="fr-FR" dirty="0"/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FR" dirty="0" smtClean="0"/>
              <a:t> Ceux </a:t>
            </a:r>
            <a:r>
              <a:rPr lang="fr-FR" dirty="0"/>
              <a:t>ayant une meilleure situation </a:t>
            </a:r>
            <a:r>
              <a:rPr lang="fr-FR" dirty="0" smtClean="0"/>
              <a:t>socioéconomique.</a:t>
            </a:r>
            <a:endParaRPr lang="fr-FR" dirty="0"/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FR" dirty="0"/>
              <a:t>Les hommes (avec une exception pour les femmes et les hommes du groupes d'âges de 45-64 ans)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FR" dirty="0"/>
              <a:t>Les adultes plus jeunes (comparé aux groupes plus </a:t>
            </a:r>
            <a:r>
              <a:rPr lang="fr-FR" dirty="0" smtClean="0"/>
              <a:t>vieux, </a:t>
            </a:r>
            <a:r>
              <a:rPr lang="fr-FR" dirty="0"/>
              <a:t>surtout pour les </a:t>
            </a:r>
            <a:r>
              <a:rPr lang="fr-FR" dirty="0" smtClean="0"/>
              <a:t>femmes)</a:t>
            </a:r>
            <a:endParaRPr lang="fr-FR" dirty="0"/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Convictions </a:t>
            </a:r>
            <a:r>
              <a:rPr lang="en-CA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envers</a:t>
            </a: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</a:t>
            </a:r>
            <a:r>
              <a:rPr lang="en-CA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l’AP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013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mtClean="0"/>
              <a:t>78% des Canadiens et Canadiennes sont convaincus que l'activité physique prévient des maladies cardiaques.</a:t>
            </a:r>
          </a:p>
          <a:p>
            <a:r>
              <a:rPr lang="fr-FR" smtClean="0"/>
              <a:t>73% sont convaincus que l’activité physique maintien de la capacité à faire ses activités quotidiennes en vieillissant.</a:t>
            </a:r>
          </a:p>
          <a:p>
            <a:r>
              <a:rPr lang="fr-FR" smtClean="0"/>
              <a:t>67%  sont convaincus que l’activité physique réduit le stress.</a:t>
            </a:r>
          </a:p>
          <a:p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en-CA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Où</a:t>
            </a: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</a:t>
            </a:r>
            <a:r>
              <a:rPr lang="en-CA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est</a:t>
            </a: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le </a:t>
            </a:r>
            <a:r>
              <a:rPr lang="en-CA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problème</a:t>
            </a: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?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024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mtClean="0"/>
              <a:t>1 canadien sur 2 a pleinement l’intention de devenir plus actif dans les 6 prochains mois…</a:t>
            </a:r>
          </a:p>
          <a:p>
            <a:r>
              <a:rPr lang="fr-CA" smtClean="0"/>
              <a:t>Comment expliquer l’écart entre l’intention et le comportement? </a:t>
            </a:r>
          </a:p>
          <a:p>
            <a:r>
              <a:rPr lang="fr-CA" smtClean="0"/>
              <a:t>Quelles sont les barrières?</a:t>
            </a:r>
          </a:p>
          <a:p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en-CA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Barrières</a:t>
            </a: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à </a:t>
            </a:r>
            <a:r>
              <a:rPr lang="en-CA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l’activité</a:t>
            </a: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physique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8"/>
            <a:ext cx="8229600" cy="4906962"/>
          </a:xfrm>
        </p:spPr>
        <p:txBody>
          <a:bodyPr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Manque de temps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Pas pratique de faire de l’exercice (not </a:t>
            </a:r>
            <a:r>
              <a:rPr lang="fr-CA" dirty="0" err="1" smtClean="0"/>
              <a:t>convenient</a:t>
            </a:r>
            <a:r>
              <a:rPr lang="fr-CA" dirty="0" smtClean="0"/>
              <a:t>)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Manque de motivation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Ce n’est pas agréable de faire de l’exercice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Exercice est ennuyeux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Auto-efficacité faible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Peur de se blesser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Manque d’</a:t>
            </a:r>
            <a:r>
              <a:rPr lang="fr-CA" dirty="0" err="1" smtClean="0"/>
              <a:t>auto-régulation</a:t>
            </a:r>
            <a:endParaRPr lang="fr-CA" dirty="0" smtClean="0"/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Manque d’encouragement ou de soutien des proches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CA" dirty="0" smtClean="0"/>
              <a:t>Manque de parcs, trottoirs, pistes de vélos, ou de sentiers agréables et sécuritaires proche du domicile ou du lieu de travail. </a:t>
            </a:r>
          </a:p>
          <a:p>
            <a:pPr marL="0" indent="0" algn="r" fontAlgn="auto">
              <a:spcAft>
                <a:spcPts val="0"/>
              </a:spcAft>
              <a:buFont typeface="Wingdings 2"/>
              <a:buNone/>
              <a:defRPr/>
            </a:pPr>
            <a:r>
              <a:rPr lang="fr-CA" dirty="0" err="1" smtClean="0"/>
              <a:t>Sallis</a:t>
            </a:r>
            <a:r>
              <a:rPr lang="fr-CA" dirty="0" smtClean="0"/>
              <a:t> et al 1992 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>
            <a:normAutofit fontScale="90000"/>
          </a:bodyPr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La santé et la condition physique au Canada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fr-FR" b="1" dirty="0" smtClean="0"/>
              <a:t>Crédit d'impôt pour la condition physique des enfants 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fr-FR" dirty="0" smtClean="0"/>
              <a:t>À compter de l’année d’imposition 2007, le gouvernement du Canada accorde un crédit d'impôt non remboursable pour les dépenses admissibles pour activités physiques payés par les parents pour inscrire un enfant à un programme d'activités physiques visé par règlement.</a:t>
            </a:r>
          </a:p>
          <a:p>
            <a:pPr fontAlgn="auto">
              <a:spcAft>
                <a:spcPts val="0"/>
              </a:spcAft>
              <a:buFont typeface="Wingdings 2"/>
              <a:buChar char=""/>
              <a:defRPr/>
            </a:pP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>
            <a:normAutofit fontScale="90000"/>
          </a:bodyPr>
          <a:lstStyle/>
          <a:p>
            <a:pPr marL="54864"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La santé et la condition physique au Canada</a:t>
            </a:r>
            <a:endParaRPr lang="fr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fr-FR" b="1" smtClean="0"/>
              <a:t>Crédit d'impôt pour la condition physique des enfants </a:t>
            </a:r>
          </a:p>
          <a:p>
            <a:r>
              <a:rPr lang="fr-CA" smtClean="0"/>
              <a:t>Les parents à plus faible revenu en sont le moins au courant et ont moins de chances de demander ce crédit.  </a:t>
            </a:r>
          </a:p>
          <a:p>
            <a:endParaRPr lang="fr-CA" smtClean="0"/>
          </a:p>
          <a:p>
            <a:pPr algn="r">
              <a:buFont typeface="Wingdings 2" pitchFamily="18" charset="2"/>
              <a:buNone/>
            </a:pPr>
            <a:r>
              <a:rPr lang="fr-CA" smtClean="0"/>
              <a:t>(Spence et al, 2010)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>
            <a:normAutofit fontScale="90000"/>
          </a:bodyPr>
          <a:lstStyle/>
          <a:p>
            <a:pPr marL="54864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Le 4-1-1 de la santé et de la condition physique au Canada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0752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mtClean="0"/>
              <a:t>Le Canada se positionne de façon favorable par rapport aux pays du G7 pour plusieurs indicateurs de santé.</a:t>
            </a:r>
          </a:p>
          <a:p>
            <a:r>
              <a:rPr lang="fr-CA" smtClean="0"/>
              <a:t>Le diabète, l’obésité, l’inactivité physique, les maladies cardio-vasculaires et les inégalités sociales demeurent des cibles importantes pour la santé publique.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2063</TotalTime>
  <Words>1064</Words>
  <Application>Microsoft Macintosh PowerPoint</Application>
  <PresentationFormat>On-screen Show (4:3)</PresentationFormat>
  <Paragraphs>170</Paragraphs>
  <Slides>66</Slides>
  <Notes>16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67" baseType="lpstr">
      <vt:lpstr>Foundry</vt:lpstr>
      <vt:lpstr>APA 1522: Santé – Perspective globale</vt:lpstr>
      <vt:lpstr>Travail de session</vt:lpstr>
      <vt:lpstr>Revue savante/scientifique</vt:lpstr>
      <vt:lpstr>La révision par les pairs</vt:lpstr>
      <vt:lpstr>La révision par les pairs</vt:lpstr>
      <vt:lpstr>La révision par les pairs</vt:lpstr>
      <vt:lpstr>La révision par les pairs</vt:lpstr>
      <vt:lpstr>La révision par les pairs</vt:lpstr>
      <vt:lpstr>Slide 9</vt:lpstr>
      <vt:lpstr>La révision par les pairs</vt:lpstr>
      <vt:lpstr>Slide 11</vt:lpstr>
      <vt:lpstr>Slide 12</vt:lpstr>
      <vt:lpstr>La santé et la condition physique au Canada</vt:lpstr>
      <vt:lpstr>Suicide</vt:lpstr>
      <vt:lpstr>Suicide</vt:lpstr>
      <vt:lpstr>Suicide</vt:lpstr>
      <vt:lpstr>Le suicide au Canada</vt:lpstr>
      <vt:lpstr>Blessures</vt:lpstr>
      <vt:lpstr>Cancer du poumon</vt:lpstr>
      <vt:lpstr>Cancer du poumon</vt:lpstr>
      <vt:lpstr>Cancer du poumon</vt:lpstr>
      <vt:lpstr>Cancer de la prostate</vt:lpstr>
      <vt:lpstr>Cancer de la prostate</vt:lpstr>
      <vt:lpstr>Cancer de la prostate</vt:lpstr>
      <vt:lpstr>Cancer du sein</vt:lpstr>
      <vt:lpstr>Cancer du sein</vt:lpstr>
      <vt:lpstr>Cancer du sein</vt:lpstr>
      <vt:lpstr>Cancer colorectal</vt:lpstr>
      <vt:lpstr>Cancer colorectal</vt:lpstr>
      <vt:lpstr>Cancer colorectal</vt:lpstr>
      <vt:lpstr>Le cancer chez les autochtones</vt:lpstr>
      <vt:lpstr>Le cancer chez les autochtones</vt:lpstr>
      <vt:lpstr>Infarctus du myocarde</vt:lpstr>
      <vt:lpstr>Infarctus du myocarde</vt:lpstr>
      <vt:lpstr>ACV</vt:lpstr>
      <vt:lpstr>ACV</vt:lpstr>
      <vt:lpstr>Asthme</vt:lpstr>
      <vt:lpstr>Tabagisme</vt:lpstr>
      <vt:lpstr>Tabagisme</vt:lpstr>
      <vt:lpstr>Chlamydia</vt:lpstr>
      <vt:lpstr>Résistance anti-microbienne</vt:lpstr>
      <vt:lpstr>Hypertension</vt:lpstr>
      <vt:lpstr>Stress</vt:lpstr>
      <vt:lpstr>Le diabête</vt:lpstr>
      <vt:lpstr>Diabete</vt:lpstr>
      <vt:lpstr>Diabete</vt:lpstr>
      <vt:lpstr>IMC</vt:lpstr>
      <vt:lpstr>IMC</vt:lpstr>
      <vt:lpstr>Auto-évaluation de sa santé</vt:lpstr>
      <vt:lpstr>Auto-évaluation de sa santé</vt:lpstr>
      <vt:lpstr>Espérance de vie</vt:lpstr>
      <vt:lpstr>Espérance de vie</vt:lpstr>
      <vt:lpstr>Espérance de vie ajustée en fonction de la santé (EVAS)</vt:lpstr>
      <vt:lpstr>Espérance de vie ajustée en fonction de la santé</vt:lpstr>
      <vt:lpstr>Mortalité infantile</vt:lpstr>
      <vt:lpstr>Mortalité infantile</vt:lpstr>
      <vt:lpstr>Mortalité infantile</vt:lpstr>
      <vt:lpstr>Activité physique</vt:lpstr>
      <vt:lpstr>Activité physique</vt:lpstr>
      <vt:lpstr>Activité physique</vt:lpstr>
      <vt:lpstr>Convictions envers l’AP</vt:lpstr>
      <vt:lpstr>Où est le problème?</vt:lpstr>
      <vt:lpstr>Barrières à l’activité physique</vt:lpstr>
      <vt:lpstr>La santé et la condition physique au Canada</vt:lpstr>
      <vt:lpstr>La santé et la condition physique au Canada</vt:lpstr>
      <vt:lpstr>Le 4-1-1 de la santé et de la condition physique au Canada</vt:lpstr>
    </vt:vector>
  </TitlesOfParts>
  <Company>DGPFSS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APA 1522: Santé – Perspective mondiale</dc:title>
  <dc:creator>Dr Michael Spivock</dc:creator>
  <cp:lastModifiedBy>MacBook</cp:lastModifiedBy>
  <cp:revision>95</cp:revision>
  <dcterms:created xsi:type="dcterms:W3CDTF">2016-01-18T16:57:23Z</dcterms:created>
  <dcterms:modified xsi:type="dcterms:W3CDTF">2016-01-18T16:58:56Z</dcterms:modified>
</cp:coreProperties>
</file>