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840" r:id="rId1"/>
  </p:sldMasterIdLst>
  <p:notesMasterIdLst>
    <p:notesMasterId r:id="rId40"/>
  </p:notesMasterIdLst>
  <p:handoutMasterIdLst>
    <p:handoutMasterId r:id="rId41"/>
  </p:handoutMasterIdLst>
  <p:sldIdLst>
    <p:sldId id="380" r:id="rId2"/>
    <p:sldId id="352" r:id="rId3"/>
    <p:sldId id="372" r:id="rId4"/>
    <p:sldId id="373" r:id="rId5"/>
    <p:sldId id="258" r:id="rId6"/>
    <p:sldId id="301" r:id="rId7"/>
    <p:sldId id="302" r:id="rId8"/>
    <p:sldId id="287" r:id="rId9"/>
    <p:sldId id="288" r:id="rId10"/>
    <p:sldId id="304" r:id="rId11"/>
    <p:sldId id="289" r:id="rId12"/>
    <p:sldId id="348" r:id="rId13"/>
    <p:sldId id="349" r:id="rId14"/>
    <p:sldId id="350" r:id="rId15"/>
    <p:sldId id="351" r:id="rId16"/>
    <p:sldId id="347" r:id="rId17"/>
    <p:sldId id="376" r:id="rId18"/>
    <p:sldId id="305" r:id="rId19"/>
    <p:sldId id="306" r:id="rId20"/>
    <p:sldId id="307" r:id="rId21"/>
    <p:sldId id="353" r:id="rId22"/>
    <p:sldId id="354" r:id="rId23"/>
    <p:sldId id="355" r:id="rId24"/>
    <p:sldId id="356" r:id="rId25"/>
    <p:sldId id="357" r:id="rId26"/>
    <p:sldId id="358" r:id="rId27"/>
    <p:sldId id="377" r:id="rId28"/>
    <p:sldId id="359" r:id="rId29"/>
    <p:sldId id="360" r:id="rId30"/>
    <p:sldId id="361" r:id="rId31"/>
    <p:sldId id="362" r:id="rId32"/>
    <p:sldId id="363" r:id="rId33"/>
    <p:sldId id="364" r:id="rId34"/>
    <p:sldId id="365" r:id="rId35"/>
    <p:sldId id="366" r:id="rId36"/>
    <p:sldId id="374" r:id="rId37"/>
    <p:sldId id="375" r:id="rId38"/>
    <p:sldId id="379" r:id="rId39"/>
  </p:sldIdLst>
  <p:sldSz cx="9144000" cy="6858000" type="screen4x3"/>
  <p:notesSz cx="7086600" cy="9429750"/>
  <p:defaultTextStyle>
    <a:defPPr>
      <a:defRPr lang="en-U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00"/>
    <a:srgbClr val="D7D4CF"/>
    <a:srgbClr val="000000"/>
    <a:srgbClr val="99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2" autoAdjust="0"/>
    <p:restoredTop sz="79928" autoAdjust="0"/>
  </p:normalViewPr>
  <p:slideViewPr>
    <p:cSldViewPr>
      <p:cViewPr varScale="1">
        <p:scale>
          <a:sx n="58" d="100"/>
          <a:sy n="58" d="100"/>
        </p:scale>
        <p:origin x="-166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6222"/>
    </p:cViewPr>
  </p:sorterViewPr>
  <p:notesViewPr>
    <p:cSldViewPr>
      <p:cViewPr>
        <p:scale>
          <a:sx n="100" d="100"/>
          <a:sy n="100" d="100"/>
        </p:scale>
        <p:origin x="-2676" y="1050"/>
      </p:cViewPr>
      <p:guideLst>
        <p:guide orient="horz" pos="2970"/>
        <p:guide pos="2232"/>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8690" name="Rectangle 2"/>
          <p:cNvSpPr>
            <a:spLocks noGrp="1" noChangeArrowheads="1"/>
          </p:cNvSpPr>
          <p:nvPr>
            <p:ph type="hdr" sz="quarter"/>
          </p:nvPr>
        </p:nvSpPr>
        <p:spPr bwMode="auto">
          <a:xfrm>
            <a:off x="0" y="0"/>
            <a:ext cx="3081338" cy="463550"/>
          </a:xfrm>
          <a:prstGeom prst="rect">
            <a:avLst/>
          </a:prstGeom>
          <a:noFill/>
          <a:ln w="9525">
            <a:noFill/>
            <a:miter lim="800000"/>
            <a:headEnd/>
            <a:tailEnd/>
          </a:ln>
          <a:effectLst/>
        </p:spPr>
        <p:txBody>
          <a:bodyPr vert="horz" wrap="square" lIns="92610" tIns="46305" rIns="92610" bIns="46305" numCol="1" anchor="t" anchorCtr="0" compatLnSpc="1">
            <a:prstTxWarp prst="textNoShape">
              <a:avLst/>
            </a:prstTxWarp>
          </a:bodyPr>
          <a:lstStyle>
            <a:lvl1pPr defTabSz="925513">
              <a:defRPr sz="1200"/>
            </a:lvl1pPr>
          </a:lstStyle>
          <a:p>
            <a:pPr>
              <a:defRPr/>
            </a:pPr>
            <a:endParaRPr lang="en-US"/>
          </a:p>
        </p:txBody>
      </p:sp>
      <p:sp>
        <p:nvSpPr>
          <p:cNvPr id="498691" name="Rectangle 3"/>
          <p:cNvSpPr>
            <a:spLocks noGrp="1" noChangeArrowheads="1"/>
          </p:cNvSpPr>
          <p:nvPr>
            <p:ph type="dt" sz="quarter" idx="1"/>
          </p:nvPr>
        </p:nvSpPr>
        <p:spPr bwMode="auto">
          <a:xfrm>
            <a:off x="4005263" y="0"/>
            <a:ext cx="3081337" cy="463550"/>
          </a:xfrm>
          <a:prstGeom prst="rect">
            <a:avLst/>
          </a:prstGeom>
          <a:noFill/>
          <a:ln w="9525">
            <a:noFill/>
            <a:miter lim="800000"/>
            <a:headEnd/>
            <a:tailEnd/>
          </a:ln>
          <a:effectLst/>
        </p:spPr>
        <p:txBody>
          <a:bodyPr vert="horz" wrap="square" lIns="92610" tIns="46305" rIns="92610" bIns="46305" numCol="1" anchor="t" anchorCtr="0" compatLnSpc="1">
            <a:prstTxWarp prst="textNoShape">
              <a:avLst/>
            </a:prstTxWarp>
          </a:bodyPr>
          <a:lstStyle>
            <a:lvl1pPr algn="r" defTabSz="925513">
              <a:defRPr sz="1200"/>
            </a:lvl1pPr>
          </a:lstStyle>
          <a:p>
            <a:pPr>
              <a:defRPr/>
            </a:pPr>
            <a:endParaRPr lang="en-US"/>
          </a:p>
        </p:txBody>
      </p:sp>
      <p:sp>
        <p:nvSpPr>
          <p:cNvPr id="498692" name="Rectangle 4"/>
          <p:cNvSpPr>
            <a:spLocks noGrp="1" noChangeArrowheads="1"/>
          </p:cNvSpPr>
          <p:nvPr>
            <p:ph type="ftr" sz="quarter" idx="2"/>
          </p:nvPr>
        </p:nvSpPr>
        <p:spPr bwMode="auto">
          <a:xfrm>
            <a:off x="0" y="8966200"/>
            <a:ext cx="3081338" cy="463550"/>
          </a:xfrm>
          <a:prstGeom prst="rect">
            <a:avLst/>
          </a:prstGeom>
          <a:noFill/>
          <a:ln w="9525">
            <a:noFill/>
            <a:miter lim="800000"/>
            <a:headEnd/>
            <a:tailEnd/>
          </a:ln>
          <a:effectLst/>
        </p:spPr>
        <p:txBody>
          <a:bodyPr vert="horz" wrap="square" lIns="92610" tIns="46305" rIns="92610" bIns="46305" numCol="1" anchor="b" anchorCtr="0" compatLnSpc="1">
            <a:prstTxWarp prst="textNoShape">
              <a:avLst/>
            </a:prstTxWarp>
          </a:bodyPr>
          <a:lstStyle>
            <a:lvl1pPr defTabSz="925513">
              <a:defRPr sz="1200"/>
            </a:lvl1pPr>
          </a:lstStyle>
          <a:p>
            <a:pPr>
              <a:defRPr/>
            </a:pPr>
            <a:endParaRPr lang="en-US"/>
          </a:p>
        </p:txBody>
      </p:sp>
      <p:sp>
        <p:nvSpPr>
          <p:cNvPr id="498693" name="Rectangle 5"/>
          <p:cNvSpPr>
            <a:spLocks noGrp="1" noChangeArrowheads="1"/>
          </p:cNvSpPr>
          <p:nvPr>
            <p:ph type="sldNum" sz="quarter" idx="3"/>
          </p:nvPr>
        </p:nvSpPr>
        <p:spPr bwMode="auto">
          <a:xfrm>
            <a:off x="4005263" y="8966200"/>
            <a:ext cx="3081337" cy="463550"/>
          </a:xfrm>
          <a:prstGeom prst="rect">
            <a:avLst/>
          </a:prstGeom>
          <a:noFill/>
          <a:ln w="9525">
            <a:noFill/>
            <a:miter lim="800000"/>
            <a:headEnd/>
            <a:tailEnd/>
          </a:ln>
          <a:effectLst/>
        </p:spPr>
        <p:txBody>
          <a:bodyPr vert="horz" wrap="square" lIns="92610" tIns="46305" rIns="92610" bIns="46305" numCol="1" anchor="b" anchorCtr="0" compatLnSpc="1">
            <a:prstTxWarp prst="textNoShape">
              <a:avLst/>
            </a:prstTxWarp>
          </a:bodyPr>
          <a:lstStyle>
            <a:lvl1pPr algn="r" defTabSz="925513">
              <a:defRPr sz="1200"/>
            </a:lvl1pPr>
          </a:lstStyle>
          <a:p>
            <a:pPr>
              <a:defRPr/>
            </a:pPr>
            <a:fld id="{34E46C9B-C255-4AE0-82FD-35CE4158E01A}"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3071813" cy="471488"/>
          </a:xfrm>
          <a:prstGeom prst="rect">
            <a:avLst/>
          </a:prstGeom>
          <a:noFill/>
          <a:ln w="9525">
            <a:noFill/>
            <a:miter lim="800000"/>
            <a:headEnd/>
            <a:tailEnd/>
          </a:ln>
          <a:effectLst/>
        </p:spPr>
        <p:txBody>
          <a:bodyPr vert="horz" wrap="square" lIns="94362" tIns="47181" rIns="94362" bIns="47181" numCol="1" anchor="t" anchorCtr="0" compatLnSpc="1">
            <a:prstTxWarp prst="textNoShape">
              <a:avLst/>
            </a:prstTxWarp>
          </a:bodyPr>
          <a:lstStyle>
            <a:lvl1pPr defTabSz="942975" eaLnBrk="0" hangingPunct="0">
              <a:defRPr sz="1200">
                <a:latin typeface="Times New Roman" charset="0"/>
              </a:defRPr>
            </a:lvl1pPr>
          </a:lstStyle>
          <a:p>
            <a:pPr>
              <a:defRPr/>
            </a:pPr>
            <a:endParaRPr lang="en-US"/>
          </a:p>
        </p:txBody>
      </p:sp>
      <p:sp>
        <p:nvSpPr>
          <p:cNvPr id="7171" name="Rectangle 3"/>
          <p:cNvSpPr>
            <a:spLocks noGrp="1" noChangeArrowheads="1"/>
          </p:cNvSpPr>
          <p:nvPr>
            <p:ph type="dt" idx="1"/>
          </p:nvPr>
        </p:nvSpPr>
        <p:spPr bwMode="auto">
          <a:xfrm>
            <a:off x="4014788" y="0"/>
            <a:ext cx="3071812" cy="471488"/>
          </a:xfrm>
          <a:prstGeom prst="rect">
            <a:avLst/>
          </a:prstGeom>
          <a:noFill/>
          <a:ln w="9525">
            <a:noFill/>
            <a:miter lim="800000"/>
            <a:headEnd/>
            <a:tailEnd/>
          </a:ln>
          <a:effectLst/>
        </p:spPr>
        <p:txBody>
          <a:bodyPr vert="horz" wrap="square" lIns="94362" tIns="47181" rIns="94362" bIns="47181" numCol="1" anchor="t" anchorCtr="0" compatLnSpc="1">
            <a:prstTxWarp prst="textNoShape">
              <a:avLst/>
            </a:prstTxWarp>
          </a:bodyPr>
          <a:lstStyle>
            <a:lvl1pPr algn="r" defTabSz="942975" eaLnBrk="0" hangingPunct="0">
              <a:defRPr sz="1200">
                <a:latin typeface="Times New Roman" charset="0"/>
              </a:defRPr>
            </a:lvl1pPr>
          </a:lstStyle>
          <a:p>
            <a:pPr>
              <a:defRPr/>
            </a:pPr>
            <a:endParaRPr lang="en-US"/>
          </a:p>
        </p:txBody>
      </p:sp>
      <p:sp>
        <p:nvSpPr>
          <p:cNvPr id="43012" name="Rectangle 4"/>
          <p:cNvSpPr>
            <a:spLocks noGrp="1" noRot="1" noChangeAspect="1" noChangeArrowheads="1" noTextEdit="1"/>
          </p:cNvSpPr>
          <p:nvPr>
            <p:ph type="sldImg" idx="2"/>
          </p:nvPr>
        </p:nvSpPr>
        <p:spPr bwMode="auto">
          <a:xfrm>
            <a:off x="1184275" y="706438"/>
            <a:ext cx="4718050" cy="353695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944563" y="4479925"/>
            <a:ext cx="5197475" cy="4243388"/>
          </a:xfrm>
          <a:prstGeom prst="rect">
            <a:avLst/>
          </a:prstGeom>
          <a:noFill/>
          <a:ln w="9525">
            <a:noFill/>
            <a:miter lim="800000"/>
            <a:headEnd/>
            <a:tailEnd/>
          </a:ln>
          <a:effectLst/>
        </p:spPr>
        <p:txBody>
          <a:bodyPr vert="horz" wrap="square" lIns="94362" tIns="47181" rIns="94362" bIns="4718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0" y="8958263"/>
            <a:ext cx="3071813" cy="471487"/>
          </a:xfrm>
          <a:prstGeom prst="rect">
            <a:avLst/>
          </a:prstGeom>
          <a:noFill/>
          <a:ln w="9525">
            <a:noFill/>
            <a:miter lim="800000"/>
            <a:headEnd/>
            <a:tailEnd/>
          </a:ln>
          <a:effectLst/>
        </p:spPr>
        <p:txBody>
          <a:bodyPr vert="horz" wrap="square" lIns="94362" tIns="47181" rIns="94362" bIns="47181" numCol="1" anchor="b" anchorCtr="0" compatLnSpc="1">
            <a:prstTxWarp prst="textNoShape">
              <a:avLst/>
            </a:prstTxWarp>
          </a:bodyPr>
          <a:lstStyle>
            <a:lvl1pPr defTabSz="942975" eaLnBrk="0" hangingPunct="0">
              <a:defRPr sz="1200">
                <a:latin typeface="Times New Roman" charset="0"/>
              </a:defRPr>
            </a:lvl1pPr>
          </a:lstStyle>
          <a:p>
            <a:pPr>
              <a:defRPr/>
            </a:pPr>
            <a:endParaRPr lang="en-US"/>
          </a:p>
        </p:txBody>
      </p:sp>
      <p:sp>
        <p:nvSpPr>
          <p:cNvPr id="7175" name="Rectangle 7"/>
          <p:cNvSpPr>
            <a:spLocks noGrp="1" noChangeArrowheads="1"/>
          </p:cNvSpPr>
          <p:nvPr>
            <p:ph type="sldNum" sz="quarter" idx="5"/>
          </p:nvPr>
        </p:nvSpPr>
        <p:spPr bwMode="auto">
          <a:xfrm>
            <a:off x="4014788" y="8958263"/>
            <a:ext cx="3071812" cy="471487"/>
          </a:xfrm>
          <a:prstGeom prst="rect">
            <a:avLst/>
          </a:prstGeom>
          <a:noFill/>
          <a:ln w="9525">
            <a:noFill/>
            <a:miter lim="800000"/>
            <a:headEnd/>
            <a:tailEnd/>
          </a:ln>
          <a:effectLst/>
        </p:spPr>
        <p:txBody>
          <a:bodyPr vert="horz" wrap="square" lIns="94362" tIns="47181" rIns="94362" bIns="47181" numCol="1" anchor="b" anchorCtr="0" compatLnSpc="1">
            <a:prstTxWarp prst="textNoShape">
              <a:avLst/>
            </a:prstTxWarp>
          </a:bodyPr>
          <a:lstStyle>
            <a:lvl1pPr algn="r" defTabSz="942975" eaLnBrk="0" hangingPunct="0">
              <a:defRPr sz="1200">
                <a:latin typeface="Times New Roman" charset="0"/>
              </a:defRPr>
            </a:lvl1pPr>
          </a:lstStyle>
          <a:p>
            <a:pPr>
              <a:defRPr/>
            </a:pPr>
            <a:fld id="{199D6D93-6976-4AA0-839B-2C51FF82F7D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15861634-0B02-4B5F-9422-E08DF2570FB3}" type="slidenum">
              <a:rPr lang="en-US" smtClean="0"/>
              <a:pPr/>
              <a:t>5</a:t>
            </a:fld>
            <a:endParaRPr lang="en-US" smtClean="0"/>
          </a:p>
        </p:txBody>
      </p:sp>
      <p:sp>
        <p:nvSpPr>
          <p:cNvPr id="45059" name="Rectangle 2"/>
          <p:cNvSpPr>
            <a:spLocks noGrp="1" noRot="1" noChangeAspect="1" noChangeArrowheads="1" noTextEdit="1"/>
          </p:cNvSpPr>
          <p:nvPr>
            <p:ph type="sldImg"/>
          </p:nvPr>
        </p:nvSpPr>
        <p:spPr>
          <a:xfrm>
            <a:off x="1185863" y="706438"/>
            <a:ext cx="4714875" cy="3536950"/>
          </a:xfrm>
          <a:ln/>
        </p:spPr>
      </p:sp>
      <p:sp>
        <p:nvSpPr>
          <p:cNvPr id="45060"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0F3318F6-59F5-47C2-B265-36051D892DE0}" type="slidenum">
              <a:rPr lang="en-US" smtClean="0"/>
              <a:pPr/>
              <a:t>6</a:t>
            </a:fld>
            <a:endParaRPr lang="en-US" smtClean="0"/>
          </a:p>
        </p:txBody>
      </p:sp>
      <p:sp>
        <p:nvSpPr>
          <p:cNvPr id="46083" name="Rectangle 2"/>
          <p:cNvSpPr>
            <a:spLocks noGrp="1" noRot="1" noChangeAspect="1" noChangeArrowheads="1" noTextEdit="1"/>
          </p:cNvSpPr>
          <p:nvPr>
            <p:ph type="sldImg"/>
          </p:nvPr>
        </p:nvSpPr>
        <p:spPr>
          <a:xfrm>
            <a:off x="1185863" y="706438"/>
            <a:ext cx="4714875" cy="3536950"/>
          </a:xfrm>
          <a:ln/>
        </p:spPr>
      </p:sp>
      <p:sp>
        <p:nvSpPr>
          <p:cNvPr id="46084"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61CD7D86-278F-4678-8EC4-66E55D40852D}" type="slidenum">
              <a:rPr lang="en-US" smtClean="0"/>
              <a:pPr/>
              <a:t>7</a:t>
            </a:fld>
            <a:endParaRPr lang="en-US" smtClean="0"/>
          </a:p>
        </p:txBody>
      </p:sp>
      <p:sp>
        <p:nvSpPr>
          <p:cNvPr id="47107" name="Rectangle 2"/>
          <p:cNvSpPr>
            <a:spLocks noGrp="1" noRot="1" noChangeAspect="1" noChangeArrowheads="1" noTextEdit="1"/>
          </p:cNvSpPr>
          <p:nvPr>
            <p:ph type="sldImg"/>
          </p:nvPr>
        </p:nvSpPr>
        <p:spPr>
          <a:xfrm>
            <a:off x="1185863" y="706438"/>
            <a:ext cx="4714875" cy="3536950"/>
          </a:xfrm>
          <a:ln/>
        </p:spPr>
      </p:sp>
      <p:sp>
        <p:nvSpPr>
          <p:cNvPr id="47108"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0605DBFB-E388-4C4D-B8FD-A577FCCA7450}" type="slidenum">
              <a:rPr lang="en-US" smtClean="0"/>
              <a:pPr/>
              <a:t>8</a:t>
            </a:fld>
            <a:endParaRPr lang="en-US" smtClean="0"/>
          </a:p>
        </p:txBody>
      </p:sp>
      <p:sp>
        <p:nvSpPr>
          <p:cNvPr id="48131" name="Rectangle 2"/>
          <p:cNvSpPr>
            <a:spLocks noGrp="1" noRot="1" noChangeAspect="1" noChangeArrowheads="1" noTextEdit="1"/>
          </p:cNvSpPr>
          <p:nvPr>
            <p:ph type="sldImg"/>
          </p:nvPr>
        </p:nvSpPr>
        <p:spPr>
          <a:xfrm>
            <a:off x="1185863" y="706438"/>
            <a:ext cx="4714875" cy="3536950"/>
          </a:xfrm>
          <a:ln/>
        </p:spPr>
      </p:sp>
      <p:sp>
        <p:nvSpPr>
          <p:cNvPr id="48132"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6EFCB15A-EBF1-42E4-92B2-452F5E254DD7}" type="slidenum">
              <a:rPr lang="en-US" smtClean="0"/>
              <a:pPr/>
              <a:t>9</a:t>
            </a:fld>
            <a:endParaRPr lang="en-US" smtClean="0"/>
          </a:p>
        </p:txBody>
      </p:sp>
      <p:sp>
        <p:nvSpPr>
          <p:cNvPr id="49155" name="Rectangle 2050"/>
          <p:cNvSpPr>
            <a:spLocks noGrp="1" noRot="1" noChangeAspect="1" noChangeArrowheads="1" noTextEdit="1"/>
          </p:cNvSpPr>
          <p:nvPr>
            <p:ph type="sldImg"/>
          </p:nvPr>
        </p:nvSpPr>
        <p:spPr>
          <a:xfrm>
            <a:off x="1185863" y="706438"/>
            <a:ext cx="4714875" cy="3536950"/>
          </a:xfrm>
          <a:ln/>
        </p:spPr>
      </p:sp>
      <p:sp>
        <p:nvSpPr>
          <p:cNvPr id="49156" name="Rectangle 2051"/>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DB39F669-BD5A-4CCD-A55D-4B2DCD91E641}" type="slidenum">
              <a:rPr lang="en-US" smtClean="0"/>
              <a:pPr/>
              <a:t>10</a:t>
            </a:fld>
            <a:endParaRPr lang="en-US" smtClean="0"/>
          </a:p>
        </p:txBody>
      </p:sp>
      <p:sp>
        <p:nvSpPr>
          <p:cNvPr id="50179" name="Rectangle 1026"/>
          <p:cNvSpPr>
            <a:spLocks noGrp="1" noRot="1" noChangeAspect="1" noChangeArrowheads="1" noTextEdit="1"/>
          </p:cNvSpPr>
          <p:nvPr>
            <p:ph type="sldImg"/>
          </p:nvPr>
        </p:nvSpPr>
        <p:spPr>
          <a:xfrm>
            <a:off x="1185863" y="706438"/>
            <a:ext cx="4714875" cy="3536950"/>
          </a:xfrm>
          <a:ln/>
        </p:spPr>
      </p:sp>
      <p:sp>
        <p:nvSpPr>
          <p:cNvPr id="50180" name="Rectangle 1027"/>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CD7DD0EB-1368-49D0-A52F-3BF358B69272}" type="slidenum">
              <a:rPr lang="en-US" smtClean="0"/>
              <a:pPr/>
              <a:t>11</a:t>
            </a:fld>
            <a:endParaRPr lang="en-US" smtClean="0"/>
          </a:p>
        </p:txBody>
      </p:sp>
      <p:sp>
        <p:nvSpPr>
          <p:cNvPr id="51203" name="Rectangle 2"/>
          <p:cNvSpPr>
            <a:spLocks noGrp="1" noRot="1" noChangeAspect="1" noChangeArrowheads="1" noTextEdit="1"/>
          </p:cNvSpPr>
          <p:nvPr>
            <p:ph type="sldImg"/>
          </p:nvPr>
        </p:nvSpPr>
        <p:spPr>
          <a:xfrm>
            <a:off x="1185863" y="706438"/>
            <a:ext cx="4714875" cy="3536950"/>
          </a:xfrm>
          <a:ln/>
        </p:spPr>
      </p:sp>
      <p:sp>
        <p:nvSpPr>
          <p:cNvPr id="51204"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DB444C4D-022E-4E1D-864C-2AE062287719}" type="slidenum">
              <a:rPr lang="en-US" smtClean="0"/>
              <a:pPr/>
              <a:t>12</a:t>
            </a:fld>
            <a:endParaRPr lang="en-US" smtClean="0"/>
          </a:p>
        </p:txBody>
      </p:sp>
      <p:sp>
        <p:nvSpPr>
          <p:cNvPr id="52227" name="Rectangle 2"/>
          <p:cNvSpPr>
            <a:spLocks noGrp="1" noRot="1" noChangeAspect="1" noChangeArrowheads="1" noTextEdit="1"/>
          </p:cNvSpPr>
          <p:nvPr>
            <p:ph type="sldImg"/>
          </p:nvPr>
        </p:nvSpPr>
        <p:spPr>
          <a:xfrm>
            <a:off x="1185863" y="708025"/>
            <a:ext cx="4714875" cy="3536950"/>
          </a:xfrm>
          <a:ln/>
        </p:spPr>
      </p:sp>
      <p:sp>
        <p:nvSpPr>
          <p:cNvPr id="52228" name="Rectangle 3"/>
          <p:cNvSpPr>
            <a:spLocks noGrp="1" noChangeArrowheads="1"/>
          </p:cNvSpPr>
          <p:nvPr>
            <p:ph type="body" idx="1"/>
          </p:nvPr>
        </p:nvSpPr>
        <p:spPr>
          <a:xfrm>
            <a:off x="942975" y="4479925"/>
            <a:ext cx="5200650" cy="4241800"/>
          </a:xfrm>
          <a:noFill/>
          <a:ln/>
        </p:spPr>
        <p:txBody>
          <a:bodyPr lIns="94370" tIns="47184" rIns="94370" bIns="47184"/>
          <a:lstStyle/>
          <a:p>
            <a:pPr eaLnBrk="1" hangingPunct="1">
              <a:buFontTx/>
              <a:buChar char="•"/>
            </a:pPr>
            <a:endParaRPr lang="en-CA" sz="14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6CA16DC6-900E-4C07-9C66-376D3C87EDB3}" type="slidenum">
              <a:rPr lang="en-US" smtClean="0"/>
              <a:pPr/>
              <a:t>13</a:t>
            </a:fld>
            <a:endParaRPr lang="en-US" smtClean="0"/>
          </a:p>
        </p:txBody>
      </p:sp>
      <p:sp>
        <p:nvSpPr>
          <p:cNvPr id="53251" name="Rectangle 2"/>
          <p:cNvSpPr>
            <a:spLocks noGrp="1" noRot="1" noChangeAspect="1" noChangeArrowheads="1" noTextEdit="1"/>
          </p:cNvSpPr>
          <p:nvPr>
            <p:ph type="sldImg"/>
          </p:nvPr>
        </p:nvSpPr>
        <p:spPr>
          <a:xfrm>
            <a:off x="1185863" y="708025"/>
            <a:ext cx="4714875" cy="3536950"/>
          </a:xfrm>
          <a:ln/>
        </p:spPr>
      </p:sp>
      <p:sp>
        <p:nvSpPr>
          <p:cNvPr id="53252" name="Rectangle 3"/>
          <p:cNvSpPr>
            <a:spLocks noGrp="1" noChangeArrowheads="1"/>
          </p:cNvSpPr>
          <p:nvPr>
            <p:ph type="body" idx="1"/>
          </p:nvPr>
        </p:nvSpPr>
        <p:spPr>
          <a:xfrm>
            <a:off x="942975" y="4479925"/>
            <a:ext cx="5200650" cy="4241800"/>
          </a:xfrm>
          <a:noFill/>
          <a:ln/>
        </p:spPr>
        <p:txBody>
          <a:bodyPr lIns="94370" tIns="47184" rIns="94370" bIns="47184"/>
          <a:lstStyle/>
          <a:p>
            <a:pPr eaLnBrk="1" hangingPunct="1">
              <a:buFontTx/>
              <a:buChar char="•"/>
            </a:pPr>
            <a:endParaRPr lang="en-CA" sz="14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E4387318-9281-4111-AD0E-56BD2D8006C2}" type="slidenum">
              <a:rPr lang="en-US" smtClean="0"/>
              <a:pPr/>
              <a:t>14</a:t>
            </a:fld>
            <a:endParaRPr lang="en-US" smtClean="0"/>
          </a:p>
        </p:txBody>
      </p:sp>
      <p:sp>
        <p:nvSpPr>
          <p:cNvPr id="54275" name="Rectangle 2"/>
          <p:cNvSpPr>
            <a:spLocks noGrp="1" noRot="1" noChangeAspect="1" noChangeArrowheads="1" noTextEdit="1"/>
          </p:cNvSpPr>
          <p:nvPr>
            <p:ph type="sldImg"/>
          </p:nvPr>
        </p:nvSpPr>
        <p:spPr>
          <a:xfrm>
            <a:off x="1185863" y="708025"/>
            <a:ext cx="4714875" cy="3536950"/>
          </a:xfrm>
          <a:ln/>
        </p:spPr>
      </p:sp>
      <p:sp>
        <p:nvSpPr>
          <p:cNvPr id="54276" name="Rectangle 3"/>
          <p:cNvSpPr>
            <a:spLocks noGrp="1" noChangeArrowheads="1"/>
          </p:cNvSpPr>
          <p:nvPr>
            <p:ph type="body" idx="1"/>
          </p:nvPr>
        </p:nvSpPr>
        <p:spPr>
          <a:xfrm>
            <a:off x="942975" y="4479925"/>
            <a:ext cx="5200650" cy="4241800"/>
          </a:xfrm>
          <a:noFill/>
          <a:ln/>
        </p:spPr>
        <p:txBody>
          <a:bodyPr lIns="94370" tIns="47184" rIns="94370" bIns="47184"/>
          <a:lstStyle/>
          <a:p>
            <a:pPr eaLnBrk="1" hangingPunct="1">
              <a:buFontTx/>
              <a:buChar char="•"/>
            </a:pPr>
            <a:endParaRPr lang="en-CA" sz="14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D5D9F9FA-A59F-46F7-A648-4276D5BB87B6}" type="slidenum">
              <a:rPr lang="en-US" smtClean="0"/>
              <a:pPr/>
              <a:t>15</a:t>
            </a:fld>
            <a:endParaRPr lang="en-US" smtClean="0"/>
          </a:p>
        </p:txBody>
      </p:sp>
      <p:sp>
        <p:nvSpPr>
          <p:cNvPr id="55299" name="Rectangle 2"/>
          <p:cNvSpPr>
            <a:spLocks noGrp="1" noRot="1" noChangeAspect="1" noChangeArrowheads="1" noTextEdit="1"/>
          </p:cNvSpPr>
          <p:nvPr>
            <p:ph type="sldImg"/>
          </p:nvPr>
        </p:nvSpPr>
        <p:spPr>
          <a:xfrm>
            <a:off x="1185863" y="708025"/>
            <a:ext cx="4714875" cy="3536950"/>
          </a:xfrm>
          <a:ln/>
        </p:spPr>
      </p:sp>
      <p:sp>
        <p:nvSpPr>
          <p:cNvPr id="55300" name="Rectangle 3"/>
          <p:cNvSpPr>
            <a:spLocks noGrp="1" noChangeArrowheads="1"/>
          </p:cNvSpPr>
          <p:nvPr>
            <p:ph type="body" idx="1"/>
          </p:nvPr>
        </p:nvSpPr>
        <p:spPr>
          <a:xfrm>
            <a:off x="942975" y="4479925"/>
            <a:ext cx="5200650" cy="4241800"/>
          </a:xfrm>
          <a:noFill/>
          <a:ln/>
        </p:spPr>
        <p:txBody>
          <a:bodyPr lIns="94370" tIns="47184" rIns="94370" bIns="47184"/>
          <a:lstStyle/>
          <a:p>
            <a:pPr eaLnBrk="1" hangingPunct="1">
              <a:buFontTx/>
              <a:buChar char="•"/>
            </a:pPr>
            <a:endParaRPr lang="en-CA" sz="14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0CAD4DEF-E135-47CC-A5C6-B3E41DFADF72}" type="slidenum">
              <a:rPr lang="en-US" smtClean="0"/>
              <a:pPr/>
              <a:t>16</a:t>
            </a:fld>
            <a:endParaRPr lang="en-US" smtClean="0"/>
          </a:p>
        </p:txBody>
      </p:sp>
      <p:sp>
        <p:nvSpPr>
          <p:cNvPr id="56323" name="Rectangle 2"/>
          <p:cNvSpPr>
            <a:spLocks noGrp="1" noRot="1" noChangeAspect="1" noChangeArrowheads="1" noTextEdit="1"/>
          </p:cNvSpPr>
          <p:nvPr>
            <p:ph type="sldImg"/>
          </p:nvPr>
        </p:nvSpPr>
        <p:spPr>
          <a:xfrm>
            <a:off x="1185863" y="706438"/>
            <a:ext cx="4714875" cy="3536950"/>
          </a:xfrm>
          <a:ln/>
        </p:spPr>
      </p:sp>
      <p:sp>
        <p:nvSpPr>
          <p:cNvPr id="56324"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012D372-EBCD-4780-BD8B-EA42AC5DD0F2}" type="slidenum">
              <a:rPr lang="en-US" smtClean="0"/>
              <a:pPr/>
              <a:t>17</a:t>
            </a:fld>
            <a:endParaRPr lang="en-US" smtClean="0"/>
          </a:p>
        </p:txBody>
      </p:sp>
      <p:sp>
        <p:nvSpPr>
          <p:cNvPr id="57347" name="Rectangle 2"/>
          <p:cNvSpPr>
            <a:spLocks noGrp="1" noRot="1" noChangeAspect="1" noChangeArrowheads="1" noTextEdit="1"/>
          </p:cNvSpPr>
          <p:nvPr>
            <p:ph type="sldImg"/>
          </p:nvPr>
        </p:nvSpPr>
        <p:spPr>
          <a:xfrm>
            <a:off x="1185863" y="706438"/>
            <a:ext cx="4714875" cy="3536950"/>
          </a:xfrm>
          <a:ln/>
        </p:spPr>
      </p:sp>
      <p:sp>
        <p:nvSpPr>
          <p:cNvPr id="57348"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6C901EA-186E-4FB6-B9FC-CA303D86CC7F}" type="slidenum">
              <a:rPr lang="en-US" smtClean="0"/>
              <a:pPr/>
              <a:t>18</a:t>
            </a:fld>
            <a:endParaRPr lang="en-US" smtClean="0"/>
          </a:p>
        </p:txBody>
      </p:sp>
      <p:sp>
        <p:nvSpPr>
          <p:cNvPr id="58371" name="Rectangle 2"/>
          <p:cNvSpPr>
            <a:spLocks noGrp="1" noRot="1" noChangeAspect="1" noChangeArrowheads="1" noTextEdit="1"/>
          </p:cNvSpPr>
          <p:nvPr>
            <p:ph type="sldImg"/>
          </p:nvPr>
        </p:nvSpPr>
        <p:spPr>
          <a:xfrm>
            <a:off x="1185863" y="706438"/>
            <a:ext cx="4714875" cy="3536950"/>
          </a:xfrm>
          <a:ln/>
        </p:spPr>
      </p:sp>
      <p:sp>
        <p:nvSpPr>
          <p:cNvPr id="58372"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7B66D34F-7F40-4EBF-9B14-BA95BC64703D}" type="slidenum">
              <a:rPr lang="en-US" smtClean="0"/>
              <a:pPr/>
              <a:t>19</a:t>
            </a:fld>
            <a:endParaRPr lang="en-US" smtClean="0"/>
          </a:p>
        </p:txBody>
      </p:sp>
      <p:sp>
        <p:nvSpPr>
          <p:cNvPr id="59395" name="Rectangle 2"/>
          <p:cNvSpPr>
            <a:spLocks noGrp="1" noRot="1" noChangeAspect="1" noChangeArrowheads="1" noTextEdit="1"/>
          </p:cNvSpPr>
          <p:nvPr>
            <p:ph type="sldImg"/>
          </p:nvPr>
        </p:nvSpPr>
        <p:spPr>
          <a:xfrm>
            <a:off x="1185863" y="706438"/>
            <a:ext cx="4714875" cy="3536950"/>
          </a:xfrm>
          <a:ln/>
        </p:spPr>
      </p:sp>
      <p:sp>
        <p:nvSpPr>
          <p:cNvPr id="59396" name="Rectangle 3"/>
          <p:cNvSpPr>
            <a:spLocks noGrp="1" noChangeArrowheads="1"/>
          </p:cNvSpPr>
          <p:nvPr>
            <p:ph type="body" idx="1"/>
          </p:nvPr>
        </p:nvSpPr>
        <p:spPr>
          <a:noFill/>
          <a:ln/>
        </p:spPr>
        <p:txBody>
          <a:bodyPr/>
          <a:lstStyle/>
          <a:p>
            <a:pPr eaLnBrk="1" hangingPunct="1">
              <a:buFontTx/>
              <a:buChar char="•"/>
            </a:pPr>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16B8A44-1BF6-450F-9998-6066806B6958}" type="slidenum">
              <a:rPr lang="en-US" smtClean="0"/>
              <a:pPr/>
              <a:t>20</a:t>
            </a:fld>
            <a:endParaRPr lang="en-US" smtClean="0"/>
          </a:p>
        </p:txBody>
      </p:sp>
      <p:sp>
        <p:nvSpPr>
          <p:cNvPr id="60419" name="Rectangle 2"/>
          <p:cNvSpPr>
            <a:spLocks noGrp="1" noRot="1" noChangeAspect="1" noChangeArrowheads="1" noTextEdit="1"/>
          </p:cNvSpPr>
          <p:nvPr>
            <p:ph type="sldImg"/>
          </p:nvPr>
        </p:nvSpPr>
        <p:spPr>
          <a:xfrm>
            <a:off x="1185863" y="706438"/>
            <a:ext cx="4714875" cy="3536950"/>
          </a:xfrm>
          <a:ln/>
        </p:spPr>
      </p:sp>
      <p:sp>
        <p:nvSpPr>
          <p:cNvPr id="60420"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5863" y="706438"/>
            <a:ext cx="4714875" cy="3536950"/>
          </a:xfrm>
        </p:spPr>
      </p:sp>
      <p:sp>
        <p:nvSpPr>
          <p:cNvPr id="3" name="Notes Placeholder 2"/>
          <p:cNvSpPr>
            <a:spLocks noGrp="1"/>
          </p:cNvSpPr>
          <p:nvPr>
            <p:ph type="body" idx="1"/>
          </p:nvPr>
        </p:nvSpPr>
        <p:spPr/>
        <p:txBody>
          <a:bodyPr>
            <a:normAutofit fontScale="92500" lnSpcReduction="20000"/>
          </a:bodyPr>
          <a:lstStyle/>
          <a:p>
            <a:r>
              <a:rPr kumimoji="1" lang="en-CA" sz="1200" b="1" kern="1200" dirty="0" smtClean="0">
                <a:solidFill>
                  <a:schemeClr val="tx1"/>
                </a:solidFill>
                <a:latin typeface="Times New Roman" charset="0"/>
                <a:ea typeface="+mn-ea"/>
                <a:cs typeface="+mn-cs"/>
              </a:rPr>
              <a:t>Our mission is to "promote social and economic justice in the tradition of our founder," Joseph E. Atkinson.  In the categories of health, social welfare, economic justice and education the Foundation has granted more than $55 million since its inception.</a:t>
            </a:r>
          </a:p>
          <a:p>
            <a:r>
              <a:rPr kumimoji="1" lang="en-CA" sz="1200" b="1" kern="1200" dirty="0" smtClean="0">
                <a:solidFill>
                  <a:schemeClr val="tx1"/>
                </a:solidFill>
                <a:latin typeface="Times New Roman" charset="0"/>
                <a:ea typeface="+mn-ea"/>
                <a:cs typeface="+mn-cs"/>
              </a:rPr>
              <a:t> The Foundation has a focus on three priority areas in 2011:</a:t>
            </a:r>
          </a:p>
          <a:p>
            <a:r>
              <a:rPr kumimoji="1" lang="en-CA" sz="1200" b="1" kern="1200" dirty="0" smtClean="0">
                <a:solidFill>
                  <a:schemeClr val="tx1"/>
                </a:solidFill>
                <a:latin typeface="Times New Roman" charset="0"/>
                <a:ea typeface="+mn-ea"/>
                <a:cs typeface="+mn-cs"/>
              </a:rPr>
              <a:t> </a:t>
            </a:r>
          </a:p>
          <a:p>
            <a:r>
              <a:rPr kumimoji="1" lang="en-CA" sz="1200" b="1" kern="1200" dirty="0" smtClean="0">
                <a:solidFill>
                  <a:schemeClr val="tx1"/>
                </a:solidFill>
                <a:latin typeface="Times New Roman" charset="0"/>
                <a:ea typeface="+mn-ea"/>
                <a:cs typeface="+mn-cs"/>
              </a:rPr>
              <a:t>Early Learning and Child Care: Innovative projects that demonstrate how to improve the futures of children and youth at risk through more effective early years programming and policies.</a:t>
            </a:r>
          </a:p>
          <a:p>
            <a:r>
              <a:rPr kumimoji="1" lang="en-CA" sz="1200" b="1" kern="1200" dirty="0" smtClean="0">
                <a:solidFill>
                  <a:schemeClr val="tx1"/>
                </a:solidFill>
                <a:latin typeface="Times New Roman" charset="0"/>
                <a:ea typeface="+mn-ea"/>
                <a:cs typeface="+mn-cs"/>
              </a:rPr>
              <a:t> </a:t>
            </a:r>
          </a:p>
          <a:p>
            <a:r>
              <a:rPr kumimoji="1" lang="en-CA" sz="1200" b="1" kern="1200" dirty="0" smtClean="0">
                <a:solidFill>
                  <a:schemeClr val="tx1"/>
                </a:solidFill>
                <a:latin typeface="Times New Roman" charset="0"/>
                <a:ea typeface="+mn-ea"/>
                <a:cs typeface="+mn-cs"/>
              </a:rPr>
              <a:t>Poverty Reduction: Innovative projects--including community organizing, research and educational activities—geared to increasing community and policy capacity to tackle poverty. </a:t>
            </a:r>
          </a:p>
          <a:p>
            <a:r>
              <a:rPr kumimoji="1" lang="en-CA" sz="1200" b="1" kern="1200" dirty="0" smtClean="0">
                <a:solidFill>
                  <a:schemeClr val="tx1"/>
                </a:solidFill>
                <a:latin typeface="Times New Roman" charset="0"/>
                <a:ea typeface="+mn-ea"/>
                <a:cs typeface="+mn-cs"/>
              </a:rPr>
              <a:t> </a:t>
            </a:r>
          </a:p>
          <a:p>
            <a:r>
              <a:rPr kumimoji="1" lang="en-CA" sz="1200" b="1" kern="1200" dirty="0" smtClean="0">
                <a:solidFill>
                  <a:schemeClr val="tx1"/>
                </a:solidFill>
                <a:latin typeface="Times New Roman" charset="0"/>
                <a:ea typeface="+mn-ea"/>
                <a:cs typeface="+mn-cs"/>
              </a:rPr>
              <a:t>The Canadian Index of Wellbeing: A new approach to measuring how Canadians' lives are getting better – or worse – in areas that matter: health, standard of living, quality of the environment, time use, education and skills, community vitality, civic engagement, and arts and culture.</a:t>
            </a:r>
          </a:p>
          <a:p>
            <a:r>
              <a:rPr kumimoji="1" lang="en-CA" sz="1200" b="1" kern="1200" dirty="0" smtClean="0">
                <a:solidFill>
                  <a:schemeClr val="tx1"/>
                </a:solidFill>
                <a:latin typeface="Times New Roman" charset="0"/>
                <a:ea typeface="+mn-ea"/>
                <a:cs typeface="+mn-cs"/>
              </a:rPr>
              <a:t> </a:t>
            </a:r>
          </a:p>
          <a:p>
            <a:r>
              <a:rPr kumimoji="1" lang="en-CA" sz="1200" b="1" kern="1200" dirty="0" smtClean="0">
                <a:solidFill>
                  <a:schemeClr val="tx1"/>
                </a:solidFill>
                <a:latin typeface="Times New Roman" charset="0"/>
                <a:ea typeface="+mn-ea"/>
                <a:cs typeface="+mn-cs"/>
              </a:rPr>
              <a:t>The Foundation also awards the Annual Fellowship In Public Policy and the annual Ruth Atkinson </a:t>
            </a:r>
            <a:r>
              <a:rPr kumimoji="1" lang="en-CA" sz="1200" b="1" kern="1200" dirty="0" err="1" smtClean="0">
                <a:solidFill>
                  <a:schemeClr val="tx1"/>
                </a:solidFill>
                <a:latin typeface="Times New Roman" charset="0"/>
                <a:ea typeface="+mn-ea"/>
                <a:cs typeface="+mn-cs"/>
              </a:rPr>
              <a:t>Hindmarsh</a:t>
            </a:r>
            <a:r>
              <a:rPr kumimoji="1" lang="en-CA" sz="1200" b="1" kern="1200" dirty="0" smtClean="0">
                <a:solidFill>
                  <a:schemeClr val="tx1"/>
                </a:solidFill>
                <a:latin typeface="Times New Roman" charset="0"/>
                <a:ea typeface="+mn-ea"/>
                <a:cs typeface="+mn-cs"/>
              </a:rPr>
              <a:t> Award.</a:t>
            </a:r>
          </a:p>
          <a:p>
            <a:r>
              <a:rPr kumimoji="1" lang="en-CA" sz="1200" b="1" kern="1200" dirty="0" smtClean="0">
                <a:solidFill>
                  <a:schemeClr val="tx1"/>
                </a:solidFill>
                <a:latin typeface="Times New Roman" charset="0"/>
                <a:ea typeface="+mn-ea"/>
                <a:cs typeface="+mn-cs"/>
              </a:rPr>
              <a:t> </a:t>
            </a:r>
          </a:p>
          <a:p>
            <a:r>
              <a:rPr kumimoji="1" lang="en-CA" sz="1200" b="1" kern="1200" dirty="0" smtClean="0">
                <a:solidFill>
                  <a:schemeClr val="tx1"/>
                </a:solidFill>
                <a:latin typeface="Times New Roman" charset="0"/>
                <a:ea typeface="+mn-ea"/>
                <a:cs typeface="+mn-cs"/>
              </a:rPr>
              <a:t>The Atkinson Economic Justice Fellowships support social change leaders to continue to think and act for a more just future for all Canadians.</a:t>
            </a:r>
          </a:p>
          <a:p>
            <a:endParaRPr kumimoji="1" lang="en-CA" sz="1200" b="1" kern="1200" dirty="0" smtClean="0">
              <a:solidFill>
                <a:schemeClr val="tx1"/>
              </a:solidFill>
              <a:latin typeface="Times New Roman" charset="0"/>
              <a:ea typeface="+mn-ea"/>
              <a:cs typeface="+mn-cs"/>
            </a:endParaRPr>
          </a:p>
          <a:p>
            <a:r>
              <a:rPr lang="fr-CA" dirty="0" smtClean="0"/>
              <a:t>http://www.youtube.com/watch?v=WjAw5DhFgkg&amp;feature=related  </a:t>
            </a:r>
            <a:endParaRPr lang="fr-CA" dirty="0"/>
          </a:p>
        </p:txBody>
      </p:sp>
      <p:sp>
        <p:nvSpPr>
          <p:cNvPr id="4" name="Slide Number Placeholder 3"/>
          <p:cNvSpPr>
            <a:spLocks noGrp="1"/>
          </p:cNvSpPr>
          <p:nvPr>
            <p:ph type="sldNum" sz="quarter" idx="10"/>
          </p:nvPr>
        </p:nvSpPr>
        <p:spPr/>
        <p:txBody>
          <a:bodyPr/>
          <a:lstStyle/>
          <a:p>
            <a:pPr>
              <a:defRPr/>
            </a:pPr>
            <a:fld id="{199D6D93-6976-4AA0-839B-2C51FF82F7D5}" type="slidenum">
              <a:rPr lang="en-US" smtClean="0"/>
              <a:pPr>
                <a:defRPr/>
              </a:pPr>
              <a:t>21</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5863" y="706438"/>
            <a:ext cx="4714875" cy="3536950"/>
          </a:xfrm>
        </p:spPr>
      </p:sp>
      <p:sp>
        <p:nvSpPr>
          <p:cNvPr id="3" name="Notes Placeholder 2"/>
          <p:cNvSpPr>
            <a:spLocks noGrp="1"/>
          </p:cNvSpPr>
          <p:nvPr>
            <p:ph type="body" idx="1"/>
          </p:nvPr>
        </p:nvSpPr>
        <p:spPr/>
        <p:txBody>
          <a:bodyPr>
            <a:normAutofit lnSpcReduction="10000"/>
          </a:bodyPr>
          <a:lstStyle/>
          <a:p>
            <a:r>
              <a:rPr lang="en-CA" b="1" dirty="0" smtClean="0"/>
              <a:t>About the Red Cross</a:t>
            </a:r>
          </a:p>
          <a:p>
            <a:r>
              <a:rPr lang="en-CA" b="1" dirty="0" smtClean="0"/>
              <a:t>Our Mission*</a:t>
            </a:r>
          </a:p>
          <a:p>
            <a:r>
              <a:rPr lang="en-CA" dirty="0" smtClean="0"/>
              <a:t>The Canadian Red Cross mission is to improve the lives of vulnerable people by mobilizing the power of humanity in Canada and around the world.</a:t>
            </a:r>
          </a:p>
          <a:p>
            <a:r>
              <a:rPr lang="en-CA" b="1" dirty="0" smtClean="0"/>
              <a:t>Vision*</a:t>
            </a:r>
          </a:p>
          <a:p>
            <a:r>
              <a:rPr lang="en-CA" dirty="0" smtClean="0"/>
              <a:t>The Canadian Red Cross is the leading humanitarian organization through which people voluntarily demonstrate their caring for others in need. </a:t>
            </a:r>
          </a:p>
          <a:p>
            <a:r>
              <a:rPr lang="en-CA" b="1" dirty="0" smtClean="0"/>
              <a:t>Values*</a:t>
            </a:r>
          </a:p>
          <a:p>
            <a:r>
              <a:rPr lang="en-CA" dirty="0" smtClean="0"/>
              <a:t>Our actions and decisions will be based upon:</a:t>
            </a:r>
          </a:p>
          <a:p>
            <a:r>
              <a:rPr lang="en-CA" dirty="0" smtClean="0"/>
              <a:t>humanitarian values, as expressed in our Fundamental Principles;</a:t>
            </a:r>
          </a:p>
          <a:p>
            <a:r>
              <a:rPr lang="en-CA" dirty="0" smtClean="0"/>
              <a:t>respect, dignity and care for one another within and outside of Red Cross, and </a:t>
            </a:r>
          </a:p>
          <a:p>
            <a:r>
              <a:rPr lang="en-CA" dirty="0" smtClean="0"/>
              <a:t>integrity, accountability, effectiveness, and transparency.</a:t>
            </a:r>
          </a:p>
          <a:p>
            <a:r>
              <a:rPr lang="en-CA" b="1" dirty="0" smtClean="0"/>
              <a:t>Red Cross Fundamental Principles</a:t>
            </a:r>
          </a:p>
          <a:p>
            <a:r>
              <a:rPr lang="en-CA" dirty="0" smtClean="0"/>
              <a:t>In 1965, the seven Fundamental Principles were adopted by the 20th International Conference. They were developed to link together the International Committee, Federation and National Societies. </a:t>
            </a:r>
          </a:p>
          <a:p>
            <a:r>
              <a:rPr lang="en-CA" dirty="0" smtClean="0"/>
              <a:t>Our network is vast, but our approach is simple. All Red Cross programs and activities are guided by the Fundamental Principles of Humanity, Impartiality, Neutrality, Independence, Voluntary Service, Unity and Universality. These principles allow us to provide help immediately to whomever needs it, wherever they are, whatever their race, political beliefs, religion, social status, or culture. </a:t>
            </a:r>
            <a:endParaRPr lang="en-CA" dirty="0"/>
          </a:p>
        </p:txBody>
      </p:sp>
      <p:sp>
        <p:nvSpPr>
          <p:cNvPr id="4" name="Slide Number Placeholder 3"/>
          <p:cNvSpPr>
            <a:spLocks noGrp="1"/>
          </p:cNvSpPr>
          <p:nvPr>
            <p:ph type="sldNum" sz="quarter" idx="10"/>
          </p:nvPr>
        </p:nvSpPr>
        <p:spPr/>
        <p:txBody>
          <a:bodyPr/>
          <a:lstStyle/>
          <a:p>
            <a:pPr>
              <a:defRPr/>
            </a:pPr>
            <a:fld id="{199D6D93-6976-4AA0-839B-2C51FF82F7D5}" type="slidenum">
              <a:rPr lang="en-US" smtClean="0"/>
              <a:pPr>
                <a:defRPr/>
              </a:pPr>
              <a:t>22</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5863" y="706438"/>
            <a:ext cx="4714875" cy="3536950"/>
          </a:xfrm>
        </p:spPr>
      </p:sp>
      <p:sp>
        <p:nvSpPr>
          <p:cNvPr id="3" name="Notes Placeholder 2"/>
          <p:cNvSpPr>
            <a:spLocks noGrp="1"/>
          </p:cNvSpPr>
          <p:nvPr>
            <p:ph type="body" idx="1"/>
          </p:nvPr>
        </p:nvSpPr>
        <p:spPr/>
        <p:txBody>
          <a:bodyPr>
            <a:normAutofit/>
          </a:bodyPr>
          <a:lstStyle/>
          <a:p>
            <a:r>
              <a:rPr lang="en-CA" b="1" dirty="0" smtClean="0"/>
              <a:t>Imagine Canada is a national charitable organization whose cause is Canada’s charities and nonprofits. We support and strengthen charities and nonprofits so they can, in turn, support the Canadians and communities they serve.</a:t>
            </a:r>
          </a:p>
          <a:p>
            <a:r>
              <a:rPr lang="en-CA" b="1" dirty="0" smtClean="0"/>
              <a:t>We strengthen the sector’s collective voice;</a:t>
            </a:r>
          </a:p>
          <a:p>
            <a:r>
              <a:rPr lang="en-CA" b="1" dirty="0" smtClean="0"/>
              <a:t>We act as a forum and meeting place; and,</a:t>
            </a:r>
          </a:p>
          <a:p>
            <a:r>
              <a:rPr lang="en-CA" b="1" dirty="0" smtClean="0"/>
              <a:t>We create an enabling environment in which organizations contribute to building stronger communities.</a:t>
            </a:r>
          </a:p>
          <a:p>
            <a:endParaRPr lang="fr-CA" dirty="0"/>
          </a:p>
        </p:txBody>
      </p:sp>
      <p:sp>
        <p:nvSpPr>
          <p:cNvPr id="4" name="Slide Number Placeholder 3"/>
          <p:cNvSpPr>
            <a:spLocks noGrp="1"/>
          </p:cNvSpPr>
          <p:nvPr>
            <p:ph type="sldNum" sz="quarter" idx="10"/>
          </p:nvPr>
        </p:nvSpPr>
        <p:spPr/>
        <p:txBody>
          <a:bodyPr/>
          <a:lstStyle/>
          <a:p>
            <a:pPr>
              <a:defRPr/>
            </a:pPr>
            <a:fld id="{199D6D93-6976-4AA0-839B-2C51FF82F7D5}" type="slidenum">
              <a:rPr lang="en-US" smtClean="0"/>
              <a:pPr>
                <a:defRPr/>
              </a:pPr>
              <a:t>23</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5863" y="706438"/>
            <a:ext cx="4714875" cy="3536950"/>
          </a:xfrm>
        </p:spPr>
      </p:sp>
      <p:sp>
        <p:nvSpPr>
          <p:cNvPr id="3" name="Notes Placeholder 2"/>
          <p:cNvSpPr>
            <a:spLocks noGrp="1"/>
          </p:cNvSpPr>
          <p:nvPr>
            <p:ph type="body" idx="1"/>
          </p:nvPr>
        </p:nvSpPr>
        <p:spPr/>
        <p:txBody>
          <a:bodyPr>
            <a:normAutofit/>
          </a:bodyPr>
          <a:lstStyle/>
          <a:p>
            <a:r>
              <a:rPr lang="en-CA" dirty="0" smtClean="0"/>
              <a:t>Canada’s tolerance of systemic poverty represses the human spirit and bears paralyzing costs to society.  It is an urgent national imperative to reduce poverty now, and eliminate it as soon as possible.</a:t>
            </a:r>
          </a:p>
          <a:p>
            <a:r>
              <a:rPr lang="en-CA" dirty="0" err="1" smtClean="0"/>
              <a:t>Maytree</a:t>
            </a:r>
            <a:r>
              <a:rPr lang="en-CA" dirty="0" smtClean="0"/>
              <a:t> works with many partners to fight poverty.  We listen to the voices of community to understand their needs and issues.  We work with government, the central player in creating equity and prosperity.  We work with civil society organizations, with employers, and with institutions to make them more effective in building strong and prosperous communities.</a:t>
            </a:r>
          </a:p>
          <a:p>
            <a:r>
              <a:rPr lang="en-CA" dirty="0" smtClean="0"/>
              <a:t>Above all, we work with leaders who imagine and deliver effective solutions, and who are relentless in their pursuit of change for a better Canada.</a:t>
            </a:r>
          </a:p>
          <a:p>
            <a:endParaRPr lang="fr-CA" dirty="0"/>
          </a:p>
        </p:txBody>
      </p:sp>
      <p:sp>
        <p:nvSpPr>
          <p:cNvPr id="4" name="Slide Number Placeholder 3"/>
          <p:cNvSpPr>
            <a:spLocks noGrp="1"/>
          </p:cNvSpPr>
          <p:nvPr>
            <p:ph type="sldNum" sz="quarter" idx="10"/>
          </p:nvPr>
        </p:nvSpPr>
        <p:spPr/>
        <p:txBody>
          <a:bodyPr/>
          <a:lstStyle/>
          <a:p>
            <a:pPr>
              <a:defRPr/>
            </a:pPr>
            <a:fld id="{199D6D93-6976-4AA0-839B-2C51FF82F7D5}" type="slidenum">
              <a:rPr lang="en-US" smtClean="0"/>
              <a:pPr>
                <a:defRPr/>
              </a:pPr>
              <a:t>24</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5863" y="706438"/>
            <a:ext cx="4714875" cy="3536950"/>
          </a:xfrm>
        </p:spPr>
      </p:sp>
      <p:sp>
        <p:nvSpPr>
          <p:cNvPr id="3" name="Notes Placeholder 2"/>
          <p:cNvSpPr>
            <a:spLocks noGrp="1"/>
          </p:cNvSpPr>
          <p:nvPr>
            <p:ph type="body" idx="1"/>
          </p:nvPr>
        </p:nvSpPr>
        <p:spPr/>
        <p:txBody>
          <a:bodyPr>
            <a:normAutofit/>
          </a:bodyPr>
          <a:lstStyle/>
          <a:p>
            <a:r>
              <a:rPr lang="en-CA" dirty="0" smtClean="0"/>
              <a:t>Planned Parenthood Ottawa (PPO) is a pro-choice organization promoting healthy sexuality and supporting informed sexual and reproductive health choices through education, counselling, information, and referral services.</a:t>
            </a:r>
          </a:p>
          <a:p>
            <a:endParaRPr lang="fr-CA" dirty="0"/>
          </a:p>
        </p:txBody>
      </p:sp>
      <p:sp>
        <p:nvSpPr>
          <p:cNvPr id="4" name="Slide Number Placeholder 3"/>
          <p:cNvSpPr>
            <a:spLocks noGrp="1"/>
          </p:cNvSpPr>
          <p:nvPr>
            <p:ph type="sldNum" sz="quarter" idx="10"/>
          </p:nvPr>
        </p:nvSpPr>
        <p:spPr/>
        <p:txBody>
          <a:bodyPr/>
          <a:lstStyle/>
          <a:p>
            <a:pPr>
              <a:defRPr/>
            </a:pPr>
            <a:fld id="{199D6D93-6976-4AA0-839B-2C51FF82F7D5}" type="slidenum">
              <a:rPr lang="en-US" smtClean="0"/>
              <a:pPr>
                <a:defRPr/>
              </a:pPr>
              <a:t>25</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5863" y="706438"/>
            <a:ext cx="4714875" cy="3536950"/>
          </a:xfrm>
        </p:spPr>
      </p:sp>
      <p:sp>
        <p:nvSpPr>
          <p:cNvPr id="3" name="Notes Placeholder 2"/>
          <p:cNvSpPr>
            <a:spLocks noGrp="1"/>
          </p:cNvSpPr>
          <p:nvPr>
            <p:ph type="body" idx="1"/>
          </p:nvPr>
        </p:nvSpPr>
        <p:spPr/>
        <p:txBody>
          <a:bodyPr>
            <a:normAutofit/>
          </a:bodyPr>
          <a:lstStyle/>
          <a:p>
            <a:r>
              <a:rPr lang="en-CA" b="1" dirty="0" smtClean="0"/>
              <a:t>United Way of Canada</a:t>
            </a:r>
            <a:r>
              <a:rPr lang="en-CA" dirty="0" smtClean="0"/>
              <a:t> (French: </a:t>
            </a:r>
            <a:r>
              <a:rPr lang="en-CA" i="1" dirty="0" err="1" smtClean="0"/>
              <a:t>Centraide</a:t>
            </a:r>
            <a:r>
              <a:rPr lang="en-CA" i="1" dirty="0" smtClean="0"/>
              <a:t> Canada</a:t>
            </a:r>
            <a:r>
              <a:rPr lang="en-CA" dirty="0" smtClean="0"/>
              <a:t>) is the national organization for the 117 autonomous, volunteer-based United Ways across Canada. </a:t>
            </a:r>
          </a:p>
          <a:p>
            <a:r>
              <a:rPr lang="en-CA" dirty="0" smtClean="0"/>
              <a:t>United Way campaigns raise money for local groups that address community issues and problems, and the national organization provides leadership, services and coordination to the members. In Canada, United Ways and </a:t>
            </a:r>
            <a:r>
              <a:rPr lang="en-CA" dirty="0" err="1" smtClean="0"/>
              <a:t>Centraides</a:t>
            </a:r>
            <a:r>
              <a:rPr lang="en-CA" dirty="0" smtClean="0"/>
              <a:t> are led and supported by more than 200,000 volunteers all dedicated to improving the lives of individuals in their community. Volunteers sit on United Way-</a:t>
            </a:r>
            <a:r>
              <a:rPr lang="en-CA" dirty="0" err="1" smtClean="0"/>
              <a:t>Centraide</a:t>
            </a:r>
            <a:r>
              <a:rPr lang="en-CA" dirty="0" smtClean="0"/>
              <a:t> boards, work on local fundraising campaigns, and help out in other capacities. Each United Way-</a:t>
            </a:r>
            <a:r>
              <a:rPr lang="en-CA" dirty="0" err="1" smtClean="0"/>
              <a:t>Centraide</a:t>
            </a:r>
            <a:r>
              <a:rPr lang="en-CA" dirty="0" smtClean="0"/>
              <a:t> is responsible to its own community, raising the resources and distributing it back to their community.</a:t>
            </a:r>
          </a:p>
          <a:p>
            <a:r>
              <a:rPr lang="en-CA" dirty="0" smtClean="0"/>
              <a:t>Each year, United Ways and </a:t>
            </a:r>
            <a:r>
              <a:rPr lang="en-CA" dirty="0" err="1" smtClean="0"/>
              <a:t>Centraides</a:t>
            </a:r>
            <a:r>
              <a:rPr lang="en-CA" dirty="0" smtClean="0"/>
              <a:t> raise upwards of $480 million, the majority of which is reinvested in local communities to support programs and services.</a:t>
            </a:r>
          </a:p>
          <a:p>
            <a:r>
              <a:rPr lang="en-CA" dirty="0" smtClean="0"/>
              <a:t>United Way-</a:t>
            </a:r>
            <a:r>
              <a:rPr lang="en-CA" dirty="0" err="1" smtClean="0"/>
              <a:t>Centraide</a:t>
            </a:r>
            <a:r>
              <a:rPr lang="en-CA" dirty="0" smtClean="0"/>
              <a:t> is primarily focused on poverty, homelessness, and families or individuals in crisis or need. The local organizations work with many partners, such as government or other community organizations to address these issues.</a:t>
            </a:r>
          </a:p>
          <a:p>
            <a:r>
              <a:rPr lang="fr-CA" dirty="0" smtClean="0"/>
              <a:t>http://en.wikipedia.org/wiki/United_Way_of_Canada  </a:t>
            </a:r>
            <a:endParaRPr lang="fr-CA" dirty="0"/>
          </a:p>
        </p:txBody>
      </p:sp>
      <p:sp>
        <p:nvSpPr>
          <p:cNvPr id="4" name="Slide Number Placeholder 3"/>
          <p:cNvSpPr>
            <a:spLocks noGrp="1"/>
          </p:cNvSpPr>
          <p:nvPr>
            <p:ph type="sldNum" sz="quarter" idx="10"/>
          </p:nvPr>
        </p:nvSpPr>
        <p:spPr/>
        <p:txBody>
          <a:bodyPr/>
          <a:lstStyle/>
          <a:p>
            <a:pPr>
              <a:defRPr/>
            </a:pPr>
            <a:fld id="{199D6D93-6976-4AA0-839B-2C51FF82F7D5}" type="slidenum">
              <a:rPr lang="en-US" smtClean="0"/>
              <a:pPr>
                <a:defRPr/>
              </a:pPr>
              <a:t>26</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3F583DA5-7873-45D4-8073-0051E2FE6D55}" type="slidenum">
              <a:rPr lang="en-US" smtClean="0"/>
              <a:pPr/>
              <a:t>34</a:t>
            </a:fld>
            <a:endParaRPr lang="en-US" smtClean="0"/>
          </a:p>
        </p:txBody>
      </p:sp>
      <p:sp>
        <p:nvSpPr>
          <p:cNvPr id="61443" name="Rectangle 2"/>
          <p:cNvSpPr>
            <a:spLocks noGrp="1" noRot="1" noChangeAspect="1" noChangeArrowheads="1" noTextEdit="1"/>
          </p:cNvSpPr>
          <p:nvPr>
            <p:ph type="sldImg"/>
          </p:nvPr>
        </p:nvSpPr>
        <p:spPr>
          <a:xfrm>
            <a:off x="1185863" y="706438"/>
            <a:ext cx="4714875" cy="3536950"/>
          </a:xfrm>
          <a:ln/>
        </p:spPr>
      </p:sp>
      <p:sp>
        <p:nvSpPr>
          <p:cNvPr id="61444" name="Rectangle 3"/>
          <p:cNvSpPr>
            <a:spLocks noGrp="1" noChangeArrowheads="1"/>
          </p:cNvSpPr>
          <p:nvPr>
            <p:ph type="body" idx="1"/>
          </p:nvPr>
        </p:nvSpPr>
        <p:spPr>
          <a:noFill/>
          <a:ln/>
        </p:spPr>
        <p:txBody>
          <a:bodyPr/>
          <a:lstStyle/>
          <a:p>
            <a:pPr eaLnBrk="1" hangingPunct="1">
              <a:buFontTx/>
              <a:buChar char="•"/>
            </a:pPr>
            <a:endParaRPr lang="en-CA" sz="14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en-CA" sz="2400">
              <a:latin typeface="Times New Roman" charset="0"/>
            </a:endParaRPr>
          </a:p>
        </p:txBody>
      </p:sp>
      <p:sp>
        <p:nvSpPr>
          <p:cNvPr id="458754" name="Rectangle 2"/>
          <p:cNvSpPr>
            <a:spLocks noGrp="1" noChangeArrowheads="1"/>
          </p:cNvSpPr>
          <p:nvPr>
            <p:ph type="ctrTitle"/>
          </p:nvPr>
        </p:nvSpPr>
        <p:spPr>
          <a:xfrm>
            <a:off x="685800" y="990600"/>
            <a:ext cx="7772400" cy="1371600"/>
          </a:xfrm>
        </p:spPr>
        <p:txBody>
          <a:bodyPr/>
          <a:lstStyle>
            <a:lvl1pPr>
              <a:defRPr sz="4000"/>
            </a:lvl1pPr>
          </a:lstStyle>
          <a:p>
            <a:r>
              <a:rPr lang="en-CA"/>
              <a:t>Click to edit Master title style</a:t>
            </a:r>
          </a:p>
        </p:txBody>
      </p:sp>
      <p:sp>
        <p:nvSpPr>
          <p:cNvPr id="458755"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r>
              <a:rPr lang="en-CA"/>
              <a:t>Click to edit Master subtitle style</a:t>
            </a:r>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r>
              <a:rPr lang="fr-FR" smtClean="0"/>
              <a:t>ADM1301</a:t>
            </a:r>
            <a:endParaRPr lang="en-CA"/>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r>
              <a:rPr lang="en-CA" smtClean="0"/>
              <a:t>© Martel and Delcorde</a:t>
            </a:r>
            <a:endParaRPr lang="en-CA"/>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pPr>
              <a:defRPr/>
            </a:pPr>
            <a:fld id="{5520A916-FA8A-4B25-9082-E25D48B20039}" type="slidenum">
              <a:rPr lang="en-CA"/>
              <a:pPr>
                <a:defRPr/>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5"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6" name="Rectangle 8"/>
          <p:cNvSpPr>
            <a:spLocks noGrp="1" noChangeArrowheads="1"/>
          </p:cNvSpPr>
          <p:nvPr>
            <p:ph type="sldNum" sz="quarter" idx="12"/>
          </p:nvPr>
        </p:nvSpPr>
        <p:spPr>
          <a:ln/>
        </p:spPr>
        <p:txBody>
          <a:bodyPr/>
          <a:lstStyle>
            <a:lvl1pPr>
              <a:defRPr/>
            </a:lvl1pPr>
          </a:lstStyle>
          <a:p>
            <a:pPr>
              <a:defRPr/>
            </a:pPr>
            <a:fld id="{4A192EEC-BF39-4B71-A7A6-8383A5D11E21}"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5"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6" name="Rectangle 8"/>
          <p:cNvSpPr>
            <a:spLocks noGrp="1" noChangeArrowheads="1"/>
          </p:cNvSpPr>
          <p:nvPr>
            <p:ph type="sldNum" sz="quarter" idx="12"/>
          </p:nvPr>
        </p:nvSpPr>
        <p:spPr>
          <a:ln/>
        </p:spPr>
        <p:txBody>
          <a:bodyPr/>
          <a:lstStyle>
            <a:lvl1pPr>
              <a:defRPr/>
            </a:lvl1pPr>
          </a:lstStyle>
          <a:p>
            <a:pPr>
              <a:defRPr/>
            </a:pPr>
            <a:fld id="{6DB47EEA-FCB8-4559-A894-3D23A1FA6C6F}"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6"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7" name="Rectangle 8"/>
          <p:cNvSpPr>
            <a:spLocks noGrp="1" noChangeArrowheads="1"/>
          </p:cNvSpPr>
          <p:nvPr>
            <p:ph type="sldNum" sz="quarter" idx="12"/>
          </p:nvPr>
        </p:nvSpPr>
        <p:spPr>
          <a:ln/>
        </p:spPr>
        <p:txBody>
          <a:bodyPr/>
          <a:lstStyle>
            <a:lvl1pPr>
              <a:defRPr/>
            </a:lvl1pPr>
          </a:lstStyle>
          <a:p>
            <a:pPr>
              <a:defRPr/>
            </a:pPr>
            <a:fld id="{E47888B0-F5DB-4410-9564-0B508D146AB1}" type="slidenum">
              <a:rPr lang="en-CA"/>
              <a:pPr>
                <a:defRPr/>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8"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9" name="Rectangle 8"/>
          <p:cNvSpPr>
            <a:spLocks noGrp="1" noChangeArrowheads="1"/>
          </p:cNvSpPr>
          <p:nvPr>
            <p:ph type="sldNum" sz="quarter" idx="12"/>
          </p:nvPr>
        </p:nvSpPr>
        <p:spPr>
          <a:ln/>
        </p:spPr>
        <p:txBody>
          <a:bodyPr/>
          <a:lstStyle>
            <a:lvl1pPr>
              <a:defRPr/>
            </a:lvl1pPr>
          </a:lstStyle>
          <a:p>
            <a:pPr>
              <a:defRPr/>
            </a:pPr>
            <a:fld id="{54D87784-5524-486F-9AC2-3E3F7076586C}"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4"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5" name="Rectangle 8"/>
          <p:cNvSpPr>
            <a:spLocks noGrp="1" noChangeArrowheads="1"/>
          </p:cNvSpPr>
          <p:nvPr>
            <p:ph type="sldNum" sz="quarter" idx="12"/>
          </p:nvPr>
        </p:nvSpPr>
        <p:spPr>
          <a:ln/>
        </p:spPr>
        <p:txBody>
          <a:bodyPr/>
          <a:lstStyle>
            <a:lvl1pPr>
              <a:defRPr/>
            </a:lvl1pPr>
          </a:lstStyle>
          <a:p>
            <a:pPr>
              <a:defRPr/>
            </a:pPr>
            <a:fld id="{57669C88-3D01-4BAC-BCAA-8492446E635A}" type="slidenum">
              <a:rPr lang="en-CA"/>
              <a:pPr>
                <a:defRPr/>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3"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4" name="Rectangle 8"/>
          <p:cNvSpPr>
            <a:spLocks noGrp="1" noChangeArrowheads="1"/>
          </p:cNvSpPr>
          <p:nvPr>
            <p:ph type="sldNum" sz="quarter" idx="12"/>
          </p:nvPr>
        </p:nvSpPr>
        <p:spPr>
          <a:ln/>
        </p:spPr>
        <p:txBody>
          <a:bodyPr/>
          <a:lstStyle>
            <a:lvl1pPr>
              <a:defRPr/>
            </a:lvl1pPr>
          </a:lstStyle>
          <a:p>
            <a:pPr>
              <a:defRPr/>
            </a:pPr>
            <a:fld id="{B9FC56CA-2BB7-4EAC-9257-3AECBB96DE69}" type="slidenum">
              <a:rPr lang="en-CA"/>
              <a:pPr>
                <a:defRPr/>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6"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7" name="Rectangle 8"/>
          <p:cNvSpPr>
            <a:spLocks noGrp="1" noChangeArrowheads="1"/>
          </p:cNvSpPr>
          <p:nvPr>
            <p:ph type="sldNum" sz="quarter" idx="12"/>
          </p:nvPr>
        </p:nvSpPr>
        <p:spPr>
          <a:ln/>
        </p:spPr>
        <p:txBody>
          <a:bodyPr/>
          <a:lstStyle>
            <a:lvl1pPr>
              <a:defRPr/>
            </a:lvl1pPr>
          </a:lstStyle>
          <a:p>
            <a:pPr>
              <a:defRPr/>
            </a:pPr>
            <a:fld id="{5885B0EA-6DFC-48D3-8D64-4975F18A2FD9}" type="slidenum">
              <a:rPr lang="en-CA"/>
              <a:pPr>
                <a:defRPr/>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6"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7" name="Rectangle 8"/>
          <p:cNvSpPr>
            <a:spLocks noGrp="1" noChangeArrowheads="1"/>
          </p:cNvSpPr>
          <p:nvPr>
            <p:ph type="sldNum" sz="quarter" idx="12"/>
          </p:nvPr>
        </p:nvSpPr>
        <p:spPr>
          <a:ln/>
        </p:spPr>
        <p:txBody>
          <a:bodyPr/>
          <a:lstStyle>
            <a:lvl1pPr>
              <a:defRPr/>
            </a:lvl1pPr>
          </a:lstStyle>
          <a:p>
            <a:pPr>
              <a:defRPr/>
            </a:pPr>
            <a:fld id="{45C0431C-FA96-496F-A23B-0149A543932D}" type="slidenum">
              <a:rPr lang="en-CA"/>
              <a:pPr>
                <a:defRPr/>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5"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6" name="Rectangle 8"/>
          <p:cNvSpPr>
            <a:spLocks noGrp="1" noChangeArrowheads="1"/>
          </p:cNvSpPr>
          <p:nvPr>
            <p:ph type="sldNum" sz="quarter" idx="12"/>
          </p:nvPr>
        </p:nvSpPr>
        <p:spPr>
          <a:ln/>
        </p:spPr>
        <p:txBody>
          <a:bodyPr/>
          <a:lstStyle>
            <a:lvl1pPr>
              <a:defRPr/>
            </a:lvl1pPr>
          </a:lstStyle>
          <a:p>
            <a:pPr>
              <a:defRPr/>
            </a:pPr>
            <a:fld id="{B5885AA4-6868-4CE6-80A8-22B85E94B8D7}" type="slidenum">
              <a:rPr lang="en-CA"/>
              <a:pPr>
                <a:defRPr/>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3838" y="304800"/>
            <a:ext cx="2001837" cy="57150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566738" y="304800"/>
            <a:ext cx="58547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5"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6" name="Rectangle 8"/>
          <p:cNvSpPr>
            <a:spLocks noGrp="1" noChangeArrowheads="1"/>
          </p:cNvSpPr>
          <p:nvPr>
            <p:ph type="sldNum" sz="quarter" idx="12"/>
          </p:nvPr>
        </p:nvSpPr>
        <p:spPr>
          <a:ln/>
        </p:spPr>
        <p:txBody>
          <a:bodyPr/>
          <a:lstStyle>
            <a:lvl1pPr>
              <a:defRPr/>
            </a:lvl1pPr>
          </a:lstStyle>
          <a:p>
            <a:pPr>
              <a:defRPr/>
            </a:pPr>
            <a:fld id="{CD6FEF46-E7E8-4A20-8847-F9910195C0C0}" type="slidenum">
              <a:rPr lang="en-CA"/>
              <a:pPr>
                <a:defRPr/>
              </a:pPr>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566738" y="1752600"/>
            <a:ext cx="39243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3438" y="1752600"/>
            <a:ext cx="39243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6"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7" name="Rectangle 8"/>
          <p:cNvSpPr>
            <a:spLocks noGrp="1" noChangeArrowheads="1"/>
          </p:cNvSpPr>
          <p:nvPr>
            <p:ph type="sldNum" sz="quarter" idx="12"/>
          </p:nvPr>
        </p:nvSpPr>
        <p:spPr>
          <a:ln/>
        </p:spPr>
        <p:txBody>
          <a:bodyPr/>
          <a:lstStyle>
            <a:lvl1pPr>
              <a:defRPr/>
            </a:lvl1pPr>
          </a:lstStyle>
          <a:p>
            <a:pPr>
              <a:defRPr/>
            </a:pPr>
            <a:fld id="{0C5F050F-51A4-4DBC-92D4-4A1C39C8DB59}" type="slidenum">
              <a:rPr lang="en-CA"/>
              <a:pPr>
                <a:defRPr/>
              </a:pPr>
              <a:t>‹#›</a:t>
            </a:fld>
            <a:endParaRPr lang="en-CA"/>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566738" y="1752600"/>
            <a:ext cx="80010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566738" y="3962400"/>
            <a:ext cx="80010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6"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7" name="Rectangle 8"/>
          <p:cNvSpPr>
            <a:spLocks noGrp="1" noChangeArrowheads="1"/>
          </p:cNvSpPr>
          <p:nvPr>
            <p:ph type="sldNum" sz="quarter" idx="12"/>
          </p:nvPr>
        </p:nvSpPr>
        <p:spPr>
          <a:ln/>
        </p:spPr>
        <p:txBody>
          <a:bodyPr/>
          <a:lstStyle>
            <a:lvl1pPr>
              <a:defRPr/>
            </a:lvl1pPr>
          </a:lstStyle>
          <a:p>
            <a:pPr>
              <a:defRPr/>
            </a:pPr>
            <a:fld id="{F5E1E6A2-F0AA-4954-AB1E-6B5EC749E236}" type="slidenum">
              <a:rPr lang="en-CA"/>
              <a:pPr>
                <a:defRPr/>
              </a:pPr>
              <a:t>‹#›</a:t>
            </a:fld>
            <a:endParaRPr lang="en-CA"/>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566738" y="1752600"/>
            <a:ext cx="39243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643438" y="1752600"/>
            <a:ext cx="39243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6"/>
          <p:cNvSpPr>
            <a:spLocks noGrp="1" noChangeArrowheads="1"/>
          </p:cNvSpPr>
          <p:nvPr>
            <p:ph type="dt" sz="half" idx="10"/>
          </p:nvPr>
        </p:nvSpPr>
        <p:spPr>
          <a:ln/>
        </p:spPr>
        <p:txBody>
          <a:bodyPr/>
          <a:lstStyle>
            <a:lvl1pPr>
              <a:defRPr/>
            </a:lvl1pPr>
          </a:lstStyle>
          <a:p>
            <a:pPr>
              <a:defRPr/>
            </a:pPr>
            <a:r>
              <a:rPr lang="fr-FR" smtClean="0"/>
              <a:t>ADM1301</a:t>
            </a:r>
            <a:endParaRPr lang="en-CA"/>
          </a:p>
        </p:txBody>
      </p:sp>
      <p:sp>
        <p:nvSpPr>
          <p:cNvPr id="6" name="Rectangle 7"/>
          <p:cNvSpPr>
            <a:spLocks noGrp="1" noChangeArrowheads="1"/>
          </p:cNvSpPr>
          <p:nvPr>
            <p:ph type="ftr" sz="quarter" idx="11"/>
          </p:nvPr>
        </p:nvSpPr>
        <p:spPr>
          <a:ln/>
        </p:spPr>
        <p:txBody>
          <a:bodyPr/>
          <a:lstStyle>
            <a:lvl1pPr>
              <a:defRPr/>
            </a:lvl1pPr>
          </a:lstStyle>
          <a:p>
            <a:pPr>
              <a:defRPr/>
            </a:pPr>
            <a:r>
              <a:rPr lang="en-CA" smtClean="0"/>
              <a:t>© Martel and Delcorde</a:t>
            </a:r>
            <a:endParaRPr lang="en-CA"/>
          </a:p>
        </p:txBody>
      </p:sp>
      <p:sp>
        <p:nvSpPr>
          <p:cNvPr id="7" name="Rectangle 8"/>
          <p:cNvSpPr>
            <a:spLocks noGrp="1" noChangeArrowheads="1"/>
          </p:cNvSpPr>
          <p:nvPr>
            <p:ph type="sldNum" sz="quarter" idx="12"/>
          </p:nvPr>
        </p:nvSpPr>
        <p:spPr>
          <a:ln/>
        </p:spPr>
        <p:txBody>
          <a:bodyPr/>
          <a:lstStyle>
            <a:lvl1pPr>
              <a:defRPr/>
            </a:lvl1pPr>
          </a:lstStyle>
          <a:p>
            <a:pPr>
              <a:defRPr/>
            </a:pPr>
            <a:fld id="{B5FDAF5B-AF4D-4FDF-BDC2-25579F1E1A36}" type="slidenum">
              <a:rPr lang="en-CA"/>
              <a:pPr>
                <a:defRPr/>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574675" y="304800"/>
            <a:ext cx="8001000" cy="12160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CA" smtClean="0"/>
              <a:t>Click to edit Master title style</a:t>
            </a:r>
          </a:p>
        </p:txBody>
      </p:sp>
      <p:sp>
        <p:nvSpPr>
          <p:cNvPr id="3075" name="Rectangle 3"/>
          <p:cNvSpPr>
            <a:spLocks noGrp="1" noChangeArrowheads="1"/>
          </p:cNvSpPr>
          <p:nvPr>
            <p:ph type="body" idx="1"/>
          </p:nvPr>
        </p:nvSpPr>
        <p:spPr bwMode="auto">
          <a:xfrm>
            <a:off x="566738" y="1752600"/>
            <a:ext cx="80010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457732" name="AutoShape 4"/>
          <p:cNvSpPr>
            <a:spLocks noChangeArrowheads="1"/>
          </p:cNvSpPr>
          <p:nvPr/>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en-CA" sz="2400">
              <a:latin typeface="Times New Roman" charset="0"/>
            </a:endParaRPr>
          </a:p>
        </p:txBody>
      </p:sp>
      <p:sp>
        <p:nvSpPr>
          <p:cNvPr id="457733"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a:defRPr/>
            </a:pPr>
            <a:endParaRPr lang="en-CA"/>
          </a:p>
        </p:txBody>
      </p:sp>
      <p:sp>
        <p:nvSpPr>
          <p:cNvPr id="457734" name="Rectangle 6"/>
          <p:cNvSpPr>
            <a:spLocks noGrp="1" noChangeArrowheads="1"/>
          </p:cNvSpPr>
          <p:nvPr>
            <p:ph type="dt" sz="half" idx="2"/>
          </p:nvPr>
        </p:nvSpPr>
        <p:spPr bwMode="auto">
          <a:xfrm>
            <a:off x="6096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r>
              <a:rPr lang="fr-FR" smtClean="0"/>
              <a:t>ADM1301</a:t>
            </a:r>
            <a:endParaRPr lang="en-CA"/>
          </a:p>
        </p:txBody>
      </p:sp>
      <p:sp>
        <p:nvSpPr>
          <p:cNvPr id="457735" name="Rectangle 7"/>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pPr>
              <a:defRPr/>
            </a:pPr>
            <a:r>
              <a:rPr lang="en-CA" smtClean="0"/>
              <a:t>© Martel and Delcorde</a:t>
            </a:r>
            <a:endParaRPr lang="en-CA"/>
          </a:p>
        </p:txBody>
      </p:sp>
      <p:sp>
        <p:nvSpPr>
          <p:cNvPr id="457736" name="Rectangle 8"/>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4EF4D678-8DDC-4FC1-84EC-F2E6AA5D285A}" type="slidenum">
              <a:rPr lang="en-CA"/>
              <a:pPr>
                <a:defRPr/>
              </a:pPr>
              <a:t>‹#›</a:t>
            </a:fld>
            <a:endParaRPr lang="en-CA"/>
          </a:p>
        </p:txBody>
      </p:sp>
    </p:spTree>
  </p:cSld>
  <p:clrMap bg1="lt1" tx1="dk1" bg2="lt2" tx2="dk2" accent1="accent1" accent2="accent2" accent3="accent3" accent4="accent4" accent5="accent5" accent6="accent6" hlink="hlink" folHlink="folHlink"/>
  <p:sldLayoutIdLst>
    <p:sldLayoutId id="2147483899" r:id="rId1"/>
    <p:sldLayoutId id="2147483886" r:id="rId2"/>
    <p:sldLayoutId id="2147483887" r:id="rId3"/>
    <p:sldLayoutId id="2147483888" r:id="rId4"/>
    <p:sldLayoutId id="2147483889" r:id="rId5"/>
    <p:sldLayoutId id="2147483890" r:id="rId6"/>
    <p:sldLayoutId id="2147483891" r:id="rId7"/>
    <p:sldLayoutId id="2147483892" r:id="rId8"/>
    <p:sldLayoutId id="2147483893" r:id="rId9"/>
    <p:sldLayoutId id="2147483894" r:id="rId10"/>
    <p:sldLayoutId id="2147483895" r:id="rId11"/>
    <p:sldLayoutId id="2147483896" r:id="rId12"/>
    <p:sldLayoutId id="2147483897" r:id="rId13"/>
    <p:sldLayoutId id="2147483898" r:id="rId14"/>
  </p:sldLayoutIdLst>
  <p:timing>
    <p:tnLst>
      <p:par>
        <p:cTn id="1" dur="indefinite" restart="never" nodeType="tmRoot"/>
      </p:par>
    </p:tnLst>
  </p:timing>
  <p:hf hdr="0"/>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eaLnBrk="0" fontAlgn="base" hangingPunct="0">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eaLnBrk="0" fontAlgn="base" hangingPunct="0">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eaLnBrk="0" fontAlgn="base" hangingPunct="0">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eaLnBrk="0" fontAlgn="base" hangingPunct="0">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hyperlink" Target="http://www.imaginecanada.ca/files/www/en/nsnvo/sector_in_canada_factsheet.pdf"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hyperlink" Target="http://www.atkinsonfoundation.ca/about/mission"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redcross.ca/" TargetMode="External"/><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hyperlink" Target="http://www.redcross.ca/article.asp?id=000318&amp;tid=019" TargetMode="Externa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hyperlink" Target="http://www.imaginecanada.ca/node/9"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hyperlink" Target="http://maytree.com/about-us"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www.ppottawa.ca/aboutus.aspx"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hyperlink" Target="http://www2.unitedway.ca/uwcanada/content.aspx?id=57&amp;langtype=1033" TargetMode="External"/></Relationships>
</file>

<file path=ppt/slides/_rels/slide27.xml.rels><?xml version="1.0" encoding="UTF-8" standalone="yes"?>
<Relationships xmlns="http://schemas.openxmlformats.org/package/2006/relationships"><Relationship Id="rId2" Type="http://schemas.openxmlformats.org/officeDocument/2006/relationships/hyperlink" Target="http://www.youtube.com/watch?v=VXqsx94B8jA"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1" y="1828800"/>
            <a:ext cx="7924800" cy="4267200"/>
          </a:xfrm>
        </p:spPr>
        <p:txBody>
          <a:bodyPr/>
          <a:lstStyle/>
          <a:p>
            <a:pPr algn="ctr">
              <a:buNone/>
            </a:pPr>
            <a:r>
              <a:rPr lang="en-CA" b="1" dirty="0" smtClean="0"/>
              <a:t>ADM1301 - Social Context of Business</a:t>
            </a:r>
          </a:p>
          <a:p>
            <a:pPr algn="ctr">
              <a:buNone/>
            </a:pPr>
            <a:endParaRPr lang="en-CA" b="1" dirty="0" smtClean="0"/>
          </a:p>
          <a:p>
            <a:pPr algn="ctr">
              <a:buNone/>
            </a:pPr>
            <a:r>
              <a:rPr lang="en-CA" sz="2400" b="1" dirty="0" smtClean="0"/>
              <a:t>Professor: Pierre Martel</a:t>
            </a:r>
          </a:p>
          <a:p>
            <a:pPr algn="ctr">
              <a:buNone/>
            </a:pPr>
            <a:endParaRPr lang="en-CA" b="1" dirty="0" smtClean="0"/>
          </a:p>
          <a:p>
            <a:pPr algn="ctr">
              <a:buNone/>
            </a:pPr>
            <a:r>
              <a:rPr lang="en-CA" b="1" dirty="0" smtClean="0"/>
              <a:t>Lecture 4 </a:t>
            </a:r>
          </a:p>
          <a:p>
            <a:pPr algn="ctr">
              <a:buNone/>
            </a:pPr>
            <a:r>
              <a:rPr lang="en-CA" b="1" dirty="0" smtClean="0"/>
              <a:t>The Civil Society Segment</a:t>
            </a:r>
            <a:endParaRPr lang="en-CA" b="1" dirty="0"/>
          </a:p>
        </p:txBody>
      </p:sp>
      <p:pic>
        <p:nvPicPr>
          <p:cNvPr id="5" name="Picture 4" descr="7052-TelferLheader"/>
          <p:cNvPicPr/>
          <p:nvPr/>
        </p:nvPicPr>
        <p:blipFill>
          <a:blip r:embed="rId2" cstate="print"/>
          <a:srcRect/>
          <a:stretch>
            <a:fillRect/>
          </a:stretch>
        </p:blipFill>
        <p:spPr bwMode="auto">
          <a:xfrm>
            <a:off x="1143000" y="381000"/>
            <a:ext cx="6962775" cy="895350"/>
          </a:xfrm>
          <a:prstGeom prst="rect">
            <a:avLst/>
          </a:prstGeom>
          <a:noFill/>
          <a:ln w="9525">
            <a:noFill/>
            <a:miter lim="800000"/>
            <a:headEnd/>
            <a:tailEnd/>
          </a:ln>
        </p:spPr>
      </p:pic>
      <p:sp>
        <p:nvSpPr>
          <p:cNvPr id="6" name="Rounded Rectangle 5"/>
          <p:cNvSpPr/>
          <p:nvPr/>
        </p:nvSpPr>
        <p:spPr bwMode="auto">
          <a:xfrm>
            <a:off x="533400" y="1844824"/>
            <a:ext cx="8071048" cy="4104456"/>
          </a:xfrm>
          <a:prstGeom prst="roundRect">
            <a:avLst/>
          </a:prstGeom>
          <a:noFill/>
          <a:ln w="76200" cap="flat" cmpd="sng" algn="ctr">
            <a:solidFill>
              <a:schemeClr val="accent1"/>
            </a:solidFill>
            <a:prstDash val="solid"/>
            <a:miter lim="800000"/>
            <a:headEnd type="none" w="med" len="med"/>
            <a:tailEnd type="none" w="med" len="med"/>
          </a:ln>
          <a:effectLst>
            <a:glow rad="63500">
              <a:schemeClr val="accent1">
                <a:satMod val="175000"/>
                <a:alpha val="40000"/>
              </a:schemeClr>
            </a:glow>
          </a:effec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dirty="0" smtClean="0">
              <a:ln>
                <a:noFill/>
              </a:ln>
              <a:solidFill>
                <a:schemeClr val="tx1"/>
              </a:solidFill>
              <a:effectLst/>
              <a:latin typeface="Arial" charset="0"/>
            </a:endParaRPr>
          </a:p>
        </p:txBody>
      </p:sp>
      <p:sp>
        <p:nvSpPr>
          <p:cNvPr id="7" name="Date Placeholder 6"/>
          <p:cNvSpPr>
            <a:spLocks noGrp="1"/>
          </p:cNvSpPr>
          <p:nvPr>
            <p:ph type="dt" sz="half" idx="10"/>
          </p:nvPr>
        </p:nvSpPr>
        <p:spPr/>
        <p:txBody>
          <a:bodyPr/>
          <a:lstStyle/>
          <a:p>
            <a:pPr>
              <a:defRPr/>
            </a:pPr>
            <a:r>
              <a:rPr lang="fr-FR" smtClean="0"/>
              <a:t>ADM1301</a:t>
            </a:r>
            <a:endParaRPr lang="en-US" dirty="0"/>
          </a:p>
        </p:txBody>
      </p:sp>
      <p:sp>
        <p:nvSpPr>
          <p:cNvPr id="8" name="Footer Placeholder 7"/>
          <p:cNvSpPr>
            <a:spLocks noGrp="1"/>
          </p:cNvSpPr>
          <p:nvPr>
            <p:ph type="ftr" sz="quarter" idx="11"/>
          </p:nvPr>
        </p:nvSpPr>
        <p:spPr/>
        <p:txBody>
          <a:bodyPr/>
          <a:lstStyle/>
          <a:p>
            <a:pPr>
              <a:defRPr/>
            </a:pPr>
            <a:r>
              <a:rPr lang="en-US" smtClean="0">
                <a:latin typeface="Arial"/>
                <a:cs typeface="Arial"/>
              </a:rPr>
              <a:t>© Martel and Delcorde</a:t>
            </a:r>
            <a:endParaRPr lang="en-US" dirty="0"/>
          </a:p>
        </p:txBody>
      </p:sp>
      <p:sp>
        <p:nvSpPr>
          <p:cNvPr id="9" name="Slide Number Placeholder 8"/>
          <p:cNvSpPr>
            <a:spLocks noGrp="1"/>
          </p:cNvSpPr>
          <p:nvPr>
            <p:ph type="sldNum" sz="quarter" idx="12"/>
          </p:nvPr>
        </p:nvSpPr>
        <p:spPr/>
        <p:txBody>
          <a:bodyPr/>
          <a:lstStyle/>
          <a:p>
            <a:pPr>
              <a:defRPr/>
            </a:pPr>
            <a:fld id="{E4ACB690-B172-43F1-92C3-5E76F4F59890}" type="slidenum">
              <a:rPr lang="en-CA" altLang="en-US" smtClean="0"/>
              <a:pPr>
                <a:defRPr/>
              </a:pPr>
              <a:t>1</a:t>
            </a:fld>
            <a:endParaRPr lang="en-CA" altLang="en-US" dirty="0"/>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p:spPr>
        <p:txBody>
          <a:bodyPr/>
          <a:lstStyle/>
          <a:p>
            <a:fld id="{78D3C151-3A93-47AD-A42F-423916D55502}" type="slidenum">
              <a:rPr lang="en-CA" smtClean="0"/>
              <a:pPr/>
              <a:t>2</a:t>
            </a:fld>
            <a:endParaRPr lang="en-CA" smtClean="0"/>
          </a:p>
        </p:txBody>
      </p:sp>
      <p:sp>
        <p:nvSpPr>
          <p:cNvPr id="6147" name="Rectangle 2"/>
          <p:cNvSpPr>
            <a:spLocks noGrp="1" noChangeArrowheads="1"/>
          </p:cNvSpPr>
          <p:nvPr>
            <p:ph type="title"/>
          </p:nvPr>
        </p:nvSpPr>
        <p:spPr/>
        <p:txBody>
          <a:bodyPr/>
          <a:lstStyle/>
          <a:p>
            <a:pPr eaLnBrk="1" hangingPunct="1"/>
            <a:r>
              <a:rPr lang="en-CA" sz="2400" b="1" smtClean="0"/>
              <a:t>What is ‘civil society’?</a:t>
            </a:r>
            <a:endParaRPr lang="en-US" sz="2400" b="1" smtClean="0"/>
          </a:p>
        </p:txBody>
      </p:sp>
      <p:sp>
        <p:nvSpPr>
          <p:cNvPr id="6148" name="Rectangle 3"/>
          <p:cNvSpPr>
            <a:spLocks noGrp="1" noChangeArrowheads="1"/>
          </p:cNvSpPr>
          <p:nvPr>
            <p:ph type="body" idx="1"/>
          </p:nvPr>
        </p:nvSpPr>
        <p:spPr/>
        <p:txBody>
          <a:bodyPr/>
          <a:lstStyle/>
          <a:p>
            <a:pPr eaLnBrk="1" hangingPunct="1"/>
            <a:r>
              <a:rPr lang="en-CA" sz="2500" smtClean="0"/>
              <a:t>Also referred to as the ‘third segment’</a:t>
            </a:r>
          </a:p>
          <a:p>
            <a:pPr lvl="1" eaLnBrk="1" hangingPunct="1"/>
            <a:r>
              <a:rPr lang="en-CA" sz="2500" smtClean="0"/>
              <a:t>Nonprofit</a:t>
            </a:r>
          </a:p>
          <a:p>
            <a:pPr lvl="1" eaLnBrk="1" hangingPunct="1"/>
            <a:r>
              <a:rPr lang="en-CA" sz="2500" smtClean="0"/>
              <a:t>Not-for-profit</a:t>
            </a:r>
          </a:p>
          <a:p>
            <a:pPr lvl="1" eaLnBrk="1" hangingPunct="1"/>
            <a:r>
              <a:rPr lang="en-CA" sz="2500" smtClean="0"/>
              <a:t>Voluntary</a:t>
            </a:r>
          </a:p>
          <a:p>
            <a:pPr lvl="1" eaLnBrk="1" hangingPunct="1"/>
            <a:r>
              <a:rPr lang="en-CA" sz="2500" smtClean="0"/>
              <a:t>Independent</a:t>
            </a:r>
          </a:p>
          <a:p>
            <a:pPr lvl="1" eaLnBrk="1" hangingPunct="1"/>
            <a:r>
              <a:rPr lang="en-CA" sz="2500" smtClean="0"/>
              <a:t>“Community”</a:t>
            </a:r>
          </a:p>
          <a:p>
            <a:pPr lvl="1" eaLnBrk="1" hangingPunct="1">
              <a:buFont typeface="Wingdings" pitchFamily="2" charset="2"/>
              <a:buNone/>
            </a:pPr>
            <a:endParaRPr lang="en-CA" sz="2500" smtClean="0"/>
          </a:p>
          <a:p>
            <a:pPr eaLnBrk="1" hangingPunct="1"/>
            <a:r>
              <a:rPr lang="en-CA" sz="2500" i="1" smtClean="0"/>
              <a:t>The totality of voluntary civic and social organizations and institutions</a:t>
            </a:r>
            <a:endParaRPr lang="en-US" sz="2500" i="1" smtClean="0"/>
          </a:p>
          <a:p>
            <a:pPr eaLnBrk="1" hangingPunct="1"/>
            <a:endParaRPr lang="en-US" sz="2500" smtClean="0"/>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p:spPr>
        <p:txBody>
          <a:bodyPr/>
          <a:lstStyle/>
          <a:p>
            <a:fld id="{7842F9B4-6ACD-4182-89AE-F5342A32162E}" type="slidenum">
              <a:rPr lang="en-CA" smtClean="0"/>
              <a:pPr/>
              <a:t>3</a:t>
            </a:fld>
            <a:endParaRPr lang="en-CA" smtClean="0"/>
          </a:p>
        </p:txBody>
      </p:sp>
      <p:sp>
        <p:nvSpPr>
          <p:cNvPr id="7171" name="Rectangle 2"/>
          <p:cNvSpPr>
            <a:spLocks noGrp="1" noChangeArrowheads="1"/>
          </p:cNvSpPr>
          <p:nvPr>
            <p:ph type="title"/>
          </p:nvPr>
        </p:nvSpPr>
        <p:spPr/>
        <p:txBody>
          <a:bodyPr/>
          <a:lstStyle/>
          <a:p>
            <a:pPr eaLnBrk="1" hangingPunct="1"/>
            <a:r>
              <a:rPr lang="en-CA" sz="2400" b="1" smtClean="0"/>
              <a:t>“Community” </a:t>
            </a:r>
            <a:r>
              <a:rPr lang="en-CA" sz="2400" smtClean="0"/>
              <a:t> </a:t>
            </a:r>
            <a:r>
              <a:rPr lang="en-CA" sz="1400" smtClean="0"/>
              <a:t>(source: Erickson, Bradley, Stephenson, Williams (2009): Business in Society. Polity Books, Cambridge, UK)</a:t>
            </a:r>
            <a:endParaRPr lang="en-US" sz="2400" b="1" smtClean="0"/>
          </a:p>
        </p:txBody>
      </p:sp>
      <p:sp>
        <p:nvSpPr>
          <p:cNvPr id="7172" name="Rectangle 3"/>
          <p:cNvSpPr>
            <a:spLocks noGrp="1" noChangeArrowheads="1"/>
          </p:cNvSpPr>
          <p:nvPr>
            <p:ph type="body" idx="1"/>
          </p:nvPr>
        </p:nvSpPr>
        <p:spPr/>
        <p:txBody>
          <a:bodyPr/>
          <a:lstStyle/>
          <a:p>
            <a:pPr eaLnBrk="1" hangingPunct="1"/>
            <a:r>
              <a:rPr lang="en-CA" sz="2500" smtClean="0"/>
              <a:t>“locality” and “common interests”</a:t>
            </a:r>
          </a:p>
          <a:p>
            <a:pPr eaLnBrk="1" hangingPunct="1"/>
            <a:r>
              <a:rPr lang="en-CA" sz="2500" smtClean="0"/>
              <a:t>Shared characteristics, values, interests, goals that provokes a sense of belonging:</a:t>
            </a:r>
            <a:endParaRPr lang="en-US" sz="1800" smtClean="0"/>
          </a:p>
          <a:p>
            <a:pPr lvl="1" eaLnBrk="1" hangingPunct="1"/>
            <a:r>
              <a:rPr lang="en-US" sz="2100" smtClean="0"/>
              <a:t>Closeness</a:t>
            </a:r>
          </a:p>
          <a:p>
            <a:pPr lvl="1" eaLnBrk="1" hangingPunct="1"/>
            <a:r>
              <a:rPr lang="en-US" sz="2100" smtClean="0"/>
              <a:t>Warmth</a:t>
            </a:r>
          </a:p>
          <a:p>
            <a:pPr lvl="1" eaLnBrk="1" hangingPunct="1"/>
            <a:r>
              <a:rPr lang="en-US" sz="2100" smtClean="0"/>
              <a:t>Protection</a:t>
            </a:r>
          </a:p>
          <a:p>
            <a:pPr lvl="1" eaLnBrk="1" hangingPunct="1"/>
            <a:r>
              <a:rPr lang="en-US" sz="2100" smtClean="0"/>
              <a:t>engagement</a:t>
            </a:r>
            <a:endParaRPr lang="en-CA" sz="2100" smtClean="0"/>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p:spPr>
        <p:txBody>
          <a:bodyPr/>
          <a:lstStyle/>
          <a:p>
            <a:fld id="{4C3FB3CC-2ADC-422A-9E26-19545D08E5A8}" type="slidenum">
              <a:rPr lang="en-CA" smtClean="0"/>
              <a:pPr/>
              <a:t>4</a:t>
            </a:fld>
            <a:endParaRPr lang="en-CA" smtClean="0"/>
          </a:p>
        </p:txBody>
      </p:sp>
      <p:sp>
        <p:nvSpPr>
          <p:cNvPr id="8195" name="Rectangle 2"/>
          <p:cNvSpPr>
            <a:spLocks noGrp="1" noChangeArrowheads="1"/>
          </p:cNvSpPr>
          <p:nvPr>
            <p:ph type="title"/>
          </p:nvPr>
        </p:nvSpPr>
        <p:spPr/>
        <p:txBody>
          <a:bodyPr/>
          <a:lstStyle/>
          <a:p>
            <a:pPr eaLnBrk="1" hangingPunct="1"/>
            <a:r>
              <a:rPr lang="en-CA" sz="2400" b="1" smtClean="0"/>
              <a:t>“Communities” </a:t>
            </a:r>
            <a:r>
              <a:rPr lang="en-CA" sz="2400" smtClean="0"/>
              <a:t> </a:t>
            </a:r>
            <a:r>
              <a:rPr lang="en-CA" sz="1400" smtClean="0"/>
              <a:t>(source: Erickson, Bradley, Stephenson, Williams (2009): Business in Society. Polity Books, Cambridge, UK)</a:t>
            </a:r>
            <a:endParaRPr lang="en-US" sz="2400" b="1" smtClean="0"/>
          </a:p>
        </p:txBody>
      </p:sp>
      <p:sp>
        <p:nvSpPr>
          <p:cNvPr id="8196" name="Rectangle 3"/>
          <p:cNvSpPr>
            <a:spLocks noGrp="1" noChangeArrowheads="1"/>
          </p:cNvSpPr>
          <p:nvPr>
            <p:ph type="body" idx="1"/>
          </p:nvPr>
        </p:nvSpPr>
        <p:spPr/>
        <p:txBody>
          <a:bodyPr/>
          <a:lstStyle/>
          <a:p>
            <a:pPr eaLnBrk="1" hangingPunct="1"/>
            <a:r>
              <a:rPr lang="en-CA" sz="2100" smtClean="0"/>
              <a:t>Can be occupational (physicians, accountants)</a:t>
            </a:r>
          </a:p>
          <a:p>
            <a:pPr eaLnBrk="1" hangingPunct="1"/>
            <a:endParaRPr lang="en-CA" sz="2100" smtClean="0"/>
          </a:p>
          <a:p>
            <a:pPr eaLnBrk="1" hangingPunct="1"/>
            <a:r>
              <a:rPr lang="en-CA" sz="2100" smtClean="0"/>
              <a:t>Can occur within organizations:</a:t>
            </a:r>
          </a:p>
          <a:p>
            <a:pPr lvl="1" eaLnBrk="1" hangingPunct="1"/>
            <a:r>
              <a:rPr lang="en-CA" sz="1700" smtClean="0"/>
              <a:t>Professors</a:t>
            </a:r>
          </a:p>
          <a:p>
            <a:pPr lvl="1" eaLnBrk="1" hangingPunct="1"/>
            <a:r>
              <a:rPr lang="en-CA" sz="1700" smtClean="0"/>
              <a:t>Accountants</a:t>
            </a:r>
          </a:p>
          <a:p>
            <a:pPr lvl="1" eaLnBrk="1" hangingPunct="1"/>
            <a:r>
              <a:rPr lang="en-CA" sz="1700" smtClean="0"/>
              <a:t>Auditors</a:t>
            </a:r>
          </a:p>
          <a:p>
            <a:pPr eaLnBrk="1" hangingPunct="1"/>
            <a:endParaRPr lang="en-CA" sz="2100" smtClean="0"/>
          </a:p>
          <a:p>
            <a:pPr eaLnBrk="1" hangingPunct="1"/>
            <a:r>
              <a:rPr lang="en-CA" sz="2100" smtClean="0"/>
              <a:t>Can be based on</a:t>
            </a:r>
          </a:p>
          <a:p>
            <a:pPr lvl="1" eaLnBrk="1" hangingPunct="1"/>
            <a:r>
              <a:rPr lang="en-CA" sz="1700" smtClean="0"/>
              <a:t>Skills, gender, age, ethnicity or some combination of these</a:t>
            </a:r>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Slide Number Placeholder 5"/>
          <p:cNvSpPr>
            <a:spLocks noGrp="1"/>
          </p:cNvSpPr>
          <p:nvPr>
            <p:ph type="sldNum" sz="quarter" idx="12"/>
          </p:nvPr>
        </p:nvSpPr>
        <p:spPr>
          <a:noFill/>
        </p:spPr>
        <p:txBody>
          <a:bodyPr/>
          <a:lstStyle/>
          <a:p>
            <a:fld id="{D9C030E5-2184-4518-AF9B-CF89E807167A}" type="slidenum">
              <a:rPr lang="en-CA" smtClean="0"/>
              <a:pPr/>
              <a:t>5</a:t>
            </a:fld>
            <a:endParaRPr lang="en-CA" smtClean="0"/>
          </a:p>
        </p:txBody>
      </p:sp>
      <p:sp>
        <p:nvSpPr>
          <p:cNvPr id="1028" name="Rectangle 2"/>
          <p:cNvSpPr>
            <a:spLocks noGrp="1" noChangeArrowheads="1"/>
          </p:cNvSpPr>
          <p:nvPr>
            <p:ph type="title"/>
          </p:nvPr>
        </p:nvSpPr>
        <p:spPr/>
        <p:txBody>
          <a:bodyPr/>
          <a:lstStyle/>
          <a:p>
            <a:pPr eaLnBrk="1" hangingPunct="1"/>
            <a:r>
              <a:rPr lang="en-US" sz="2400" b="1" smtClean="0"/>
              <a:t>Civil Society (Social Segment)</a:t>
            </a:r>
            <a:r>
              <a:rPr lang="en-US" sz="2100" smtClean="0"/>
              <a:t> </a:t>
            </a:r>
          </a:p>
        </p:txBody>
      </p:sp>
      <p:sp>
        <p:nvSpPr>
          <p:cNvPr id="1029" name="Rectangle 3"/>
          <p:cNvSpPr>
            <a:spLocks noGrp="1" noChangeArrowheads="1"/>
          </p:cNvSpPr>
          <p:nvPr>
            <p:ph type="body" idx="1"/>
          </p:nvPr>
        </p:nvSpPr>
        <p:spPr/>
        <p:txBody>
          <a:bodyPr/>
          <a:lstStyle/>
          <a:p>
            <a:pPr eaLnBrk="1" hangingPunct="1"/>
            <a:r>
              <a:rPr lang="en-US" sz="2100" smtClean="0"/>
              <a:t>The community, volunteer sector, civic sector, civil society</a:t>
            </a:r>
          </a:p>
        </p:txBody>
      </p:sp>
      <p:sp>
        <p:nvSpPr>
          <p:cNvPr id="1030" name="AutoShape 4"/>
          <p:cNvSpPr>
            <a:spLocks noChangeArrowheads="1"/>
          </p:cNvSpPr>
          <p:nvPr/>
        </p:nvSpPr>
        <p:spPr bwMode="auto">
          <a:xfrm>
            <a:off x="683568" y="2492896"/>
            <a:ext cx="4876800" cy="34290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en-CA"/>
          </a:p>
        </p:txBody>
      </p:sp>
      <p:sp>
        <p:nvSpPr>
          <p:cNvPr id="1031" name="Line 5"/>
          <p:cNvSpPr>
            <a:spLocks noChangeShapeType="1"/>
          </p:cNvSpPr>
          <p:nvPr/>
        </p:nvSpPr>
        <p:spPr bwMode="auto">
          <a:xfrm>
            <a:off x="2123728" y="3933056"/>
            <a:ext cx="990600" cy="609600"/>
          </a:xfrm>
          <a:prstGeom prst="line">
            <a:avLst/>
          </a:prstGeom>
          <a:noFill/>
          <a:ln w="9525">
            <a:solidFill>
              <a:schemeClr val="tx1"/>
            </a:solidFill>
            <a:round/>
            <a:headEnd/>
            <a:tailEnd/>
          </a:ln>
        </p:spPr>
        <p:txBody>
          <a:bodyPr wrap="none" anchor="ctr"/>
          <a:lstStyle/>
          <a:p>
            <a:endParaRPr lang="fr-CA"/>
          </a:p>
        </p:txBody>
      </p:sp>
      <p:sp>
        <p:nvSpPr>
          <p:cNvPr id="1032" name="Line 6"/>
          <p:cNvSpPr>
            <a:spLocks noChangeShapeType="1"/>
          </p:cNvSpPr>
          <p:nvPr/>
        </p:nvSpPr>
        <p:spPr bwMode="auto">
          <a:xfrm flipV="1">
            <a:off x="3131840" y="4077072"/>
            <a:ext cx="1152128" cy="461392"/>
          </a:xfrm>
          <a:prstGeom prst="line">
            <a:avLst/>
          </a:prstGeom>
          <a:noFill/>
          <a:ln w="9525">
            <a:solidFill>
              <a:schemeClr val="tx1"/>
            </a:solidFill>
            <a:round/>
            <a:headEnd/>
            <a:tailEnd/>
          </a:ln>
        </p:spPr>
        <p:txBody>
          <a:bodyPr wrap="none" anchor="ctr"/>
          <a:lstStyle/>
          <a:p>
            <a:endParaRPr lang="fr-CA"/>
          </a:p>
        </p:txBody>
      </p:sp>
      <p:sp>
        <p:nvSpPr>
          <p:cNvPr id="1033" name="Line 7"/>
          <p:cNvSpPr>
            <a:spLocks noChangeShapeType="1"/>
          </p:cNvSpPr>
          <p:nvPr/>
        </p:nvSpPr>
        <p:spPr bwMode="auto">
          <a:xfrm flipH="1">
            <a:off x="3131840" y="4581127"/>
            <a:ext cx="0" cy="1368153"/>
          </a:xfrm>
          <a:prstGeom prst="line">
            <a:avLst/>
          </a:prstGeom>
          <a:noFill/>
          <a:ln w="9525">
            <a:solidFill>
              <a:schemeClr val="tx1"/>
            </a:solidFill>
            <a:round/>
            <a:headEnd/>
            <a:tailEnd/>
          </a:ln>
        </p:spPr>
        <p:txBody>
          <a:bodyPr wrap="none" anchor="ctr"/>
          <a:lstStyle/>
          <a:p>
            <a:endParaRPr lang="fr-CA"/>
          </a:p>
        </p:txBody>
      </p:sp>
      <p:graphicFrame>
        <p:nvGraphicFramePr>
          <p:cNvPr id="1026" name="Object 12"/>
          <p:cNvGraphicFramePr>
            <a:graphicFrameLocks noChangeAspect="1"/>
          </p:cNvGraphicFramePr>
          <p:nvPr/>
        </p:nvGraphicFramePr>
        <p:xfrm>
          <a:off x="6012160" y="3645024"/>
          <a:ext cx="2700338" cy="2266950"/>
        </p:xfrm>
        <a:graphic>
          <a:graphicData uri="http://schemas.openxmlformats.org/presentationml/2006/ole">
            <p:oleObj spid="_x0000_s1026" name="Clip" r:id="rId4" imgW="4331880" imgH="3468960" progId="">
              <p:embed/>
            </p:oleObj>
          </a:graphicData>
        </a:graphic>
      </p:graphicFrame>
      <p:sp>
        <p:nvSpPr>
          <p:cNvPr id="1034" name="Line 13"/>
          <p:cNvSpPr>
            <a:spLocks noChangeShapeType="1"/>
          </p:cNvSpPr>
          <p:nvPr/>
        </p:nvSpPr>
        <p:spPr bwMode="auto">
          <a:xfrm>
            <a:off x="4067944" y="5373216"/>
            <a:ext cx="1752600" cy="0"/>
          </a:xfrm>
          <a:prstGeom prst="line">
            <a:avLst/>
          </a:prstGeom>
          <a:noFill/>
          <a:ln w="9525">
            <a:solidFill>
              <a:schemeClr val="tx1"/>
            </a:solidFill>
            <a:round/>
            <a:headEnd/>
            <a:tailEnd type="triangle" w="med" len="med"/>
          </a:ln>
        </p:spPr>
        <p:txBody>
          <a:bodyPr wrap="none" anchor="ctr"/>
          <a:lstStyle/>
          <a:p>
            <a:endParaRPr lang="fr-CA"/>
          </a:p>
        </p:txBody>
      </p:sp>
      <p:sp>
        <p:nvSpPr>
          <p:cNvPr id="1035" name="Rectangle 14"/>
          <p:cNvSpPr>
            <a:spLocks noChangeArrowheads="1"/>
          </p:cNvSpPr>
          <p:nvPr/>
        </p:nvSpPr>
        <p:spPr bwMode="auto">
          <a:xfrm>
            <a:off x="3419872" y="5157192"/>
            <a:ext cx="1430338" cy="301625"/>
          </a:xfrm>
          <a:prstGeom prst="rect">
            <a:avLst/>
          </a:prstGeom>
          <a:solidFill>
            <a:schemeClr val="accent2"/>
          </a:solidFill>
          <a:ln w="9525">
            <a:solidFill>
              <a:schemeClr val="tx1"/>
            </a:solidFill>
            <a:miter lim="800000"/>
            <a:headEnd/>
            <a:tailEnd/>
          </a:ln>
        </p:spPr>
        <p:txBody>
          <a:bodyPr wrap="none" anchor="ctr"/>
          <a:lstStyle/>
          <a:p>
            <a:pPr algn="ctr" eaLnBrk="0" hangingPunct="0"/>
            <a:r>
              <a:rPr lang="en-CA" sz="1600" dirty="0">
                <a:latin typeface="Times New Roman" charset="0"/>
              </a:rPr>
              <a:t>Social Segment</a:t>
            </a:r>
            <a:endParaRPr lang="en-US" sz="1600" dirty="0">
              <a:latin typeface="Times New Roman" charset="0"/>
            </a:endParaRPr>
          </a:p>
        </p:txBody>
      </p:sp>
      <p:sp>
        <p:nvSpPr>
          <p:cNvPr id="1036" name="Rectangle 15"/>
          <p:cNvSpPr>
            <a:spLocks noChangeArrowheads="1"/>
          </p:cNvSpPr>
          <p:nvPr/>
        </p:nvSpPr>
        <p:spPr bwMode="auto">
          <a:xfrm>
            <a:off x="2339752" y="3645024"/>
            <a:ext cx="1584325" cy="3175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dirty="0">
                <a:latin typeface="Times New Roman" charset="0"/>
              </a:rPr>
              <a:t>Economic Segment</a:t>
            </a:r>
          </a:p>
        </p:txBody>
      </p:sp>
      <p:sp>
        <p:nvSpPr>
          <p:cNvPr id="1037" name="Rectangle 16"/>
          <p:cNvSpPr>
            <a:spLocks noChangeArrowheads="1"/>
          </p:cNvSpPr>
          <p:nvPr/>
        </p:nvSpPr>
        <p:spPr bwMode="auto">
          <a:xfrm>
            <a:off x="1259632" y="5157192"/>
            <a:ext cx="1563687" cy="301625"/>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CA" sz="1600" dirty="0">
                <a:latin typeface="Times New Roman" charset="0"/>
              </a:rPr>
              <a:t>Political Segment</a:t>
            </a:r>
            <a:endParaRPr lang="en-US" sz="1600" dirty="0">
              <a:latin typeface="Times New Roman" charset="0"/>
            </a:endParaRPr>
          </a:p>
        </p:txBody>
      </p:sp>
      <p:sp>
        <p:nvSpPr>
          <p:cNvPr id="14" name="Date Placeholder 13"/>
          <p:cNvSpPr>
            <a:spLocks noGrp="1"/>
          </p:cNvSpPr>
          <p:nvPr>
            <p:ph type="dt" sz="half" idx="10"/>
          </p:nvPr>
        </p:nvSpPr>
        <p:spPr/>
        <p:txBody>
          <a:bodyPr/>
          <a:lstStyle/>
          <a:p>
            <a:pPr>
              <a:defRPr/>
            </a:pPr>
            <a:r>
              <a:rPr lang="fr-FR" smtClean="0"/>
              <a:t>ADM1301</a:t>
            </a:r>
            <a:endParaRPr lang="en-CA"/>
          </a:p>
        </p:txBody>
      </p:sp>
      <p:sp>
        <p:nvSpPr>
          <p:cNvPr id="15" name="Footer Placeholder 14"/>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6"/>
          <p:cNvSpPr>
            <a:spLocks noGrp="1"/>
          </p:cNvSpPr>
          <p:nvPr>
            <p:ph type="sldNum" sz="quarter" idx="12"/>
          </p:nvPr>
        </p:nvSpPr>
        <p:spPr>
          <a:noFill/>
        </p:spPr>
        <p:txBody>
          <a:bodyPr/>
          <a:lstStyle/>
          <a:p>
            <a:fld id="{D73DEDDF-D92B-41F0-928A-F74B5F182162}" type="slidenum">
              <a:rPr lang="en-CA" smtClean="0"/>
              <a:pPr/>
              <a:t>6</a:t>
            </a:fld>
            <a:endParaRPr lang="en-CA" smtClean="0"/>
          </a:p>
        </p:txBody>
      </p:sp>
      <p:sp>
        <p:nvSpPr>
          <p:cNvPr id="9219" name="Rectangle 4"/>
          <p:cNvSpPr>
            <a:spLocks noGrp="1" noChangeArrowheads="1"/>
          </p:cNvSpPr>
          <p:nvPr>
            <p:ph type="title"/>
          </p:nvPr>
        </p:nvSpPr>
        <p:spPr/>
        <p:txBody>
          <a:bodyPr/>
          <a:lstStyle/>
          <a:p>
            <a:pPr eaLnBrk="1" hangingPunct="1"/>
            <a:r>
              <a:rPr lang="en-US" sz="2400" b="1" smtClean="0"/>
              <a:t>Civil Society (Social Segment) – Who is included?</a:t>
            </a:r>
          </a:p>
        </p:txBody>
      </p:sp>
      <p:sp>
        <p:nvSpPr>
          <p:cNvPr id="9220" name="Rectangle 5"/>
          <p:cNvSpPr>
            <a:spLocks noGrp="1" noChangeArrowheads="1"/>
          </p:cNvSpPr>
          <p:nvPr>
            <p:ph type="body" sz="half" idx="1"/>
          </p:nvPr>
        </p:nvSpPr>
        <p:spPr>
          <a:xfrm>
            <a:off x="566738" y="1752600"/>
            <a:ext cx="3925887" cy="4267200"/>
          </a:xfrm>
        </p:spPr>
        <p:txBody>
          <a:bodyPr/>
          <a:lstStyle/>
          <a:p>
            <a:pPr eaLnBrk="1" hangingPunct="1">
              <a:lnSpc>
                <a:spcPct val="80000"/>
              </a:lnSpc>
              <a:buFont typeface="Wingdings" pitchFamily="2" charset="2"/>
              <a:buNone/>
            </a:pPr>
            <a:endParaRPr lang="en-US" sz="2200" smtClean="0"/>
          </a:p>
          <a:p>
            <a:pPr eaLnBrk="1" hangingPunct="1">
              <a:lnSpc>
                <a:spcPct val="80000"/>
              </a:lnSpc>
            </a:pPr>
            <a:r>
              <a:rPr lang="en-CA" sz="2200" smtClean="0"/>
              <a:t>The community, but also:</a:t>
            </a:r>
            <a:endParaRPr lang="en-US" sz="2200" smtClean="0"/>
          </a:p>
          <a:p>
            <a:pPr lvl="1" eaLnBrk="1" hangingPunct="1">
              <a:lnSpc>
                <a:spcPct val="80000"/>
              </a:lnSpc>
            </a:pPr>
            <a:r>
              <a:rPr lang="en-US" sz="2000" smtClean="0"/>
              <a:t>United Way</a:t>
            </a:r>
          </a:p>
          <a:p>
            <a:pPr lvl="1" eaLnBrk="1" hangingPunct="1">
              <a:lnSpc>
                <a:spcPct val="80000"/>
              </a:lnSpc>
            </a:pPr>
            <a:r>
              <a:rPr lang="en-US" sz="2000" smtClean="0"/>
              <a:t>Foundations (Maytree, Atkinson)</a:t>
            </a:r>
          </a:p>
          <a:p>
            <a:pPr lvl="1" eaLnBrk="1" hangingPunct="1">
              <a:lnSpc>
                <a:spcPct val="80000"/>
              </a:lnSpc>
            </a:pPr>
            <a:r>
              <a:rPr lang="en-US" sz="2000" smtClean="0"/>
              <a:t>Canadian Centre for Philanthropy</a:t>
            </a:r>
          </a:p>
          <a:p>
            <a:pPr lvl="1" eaLnBrk="1" hangingPunct="1">
              <a:lnSpc>
                <a:spcPct val="80000"/>
              </a:lnSpc>
            </a:pPr>
            <a:r>
              <a:rPr lang="en-US" sz="2000" smtClean="0"/>
              <a:t>Kids Help Phone</a:t>
            </a:r>
          </a:p>
          <a:p>
            <a:pPr lvl="1" eaLnBrk="1" hangingPunct="1">
              <a:lnSpc>
                <a:spcPct val="80000"/>
              </a:lnSpc>
            </a:pPr>
            <a:r>
              <a:rPr lang="en-US" sz="2000" smtClean="0"/>
              <a:t>Caledon Institute</a:t>
            </a:r>
          </a:p>
          <a:p>
            <a:pPr lvl="1" eaLnBrk="1" hangingPunct="1">
              <a:lnSpc>
                <a:spcPct val="80000"/>
              </a:lnSpc>
            </a:pPr>
            <a:r>
              <a:rPr lang="en-US" sz="2000" smtClean="0"/>
              <a:t>Planned Parenthood</a:t>
            </a:r>
          </a:p>
          <a:p>
            <a:pPr lvl="1" eaLnBrk="1" hangingPunct="1">
              <a:lnSpc>
                <a:spcPct val="80000"/>
              </a:lnSpc>
            </a:pPr>
            <a:r>
              <a:rPr lang="en-US" sz="2000" smtClean="0"/>
              <a:t>Sun Youth</a:t>
            </a:r>
          </a:p>
          <a:p>
            <a:pPr lvl="1" eaLnBrk="1" hangingPunct="1">
              <a:lnSpc>
                <a:spcPct val="80000"/>
              </a:lnSpc>
            </a:pPr>
            <a:r>
              <a:rPr lang="en-US" sz="2000" smtClean="0"/>
              <a:t>Charities</a:t>
            </a:r>
          </a:p>
          <a:p>
            <a:pPr eaLnBrk="1" hangingPunct="1">
              <a:lnSpc>
                <a:spcPct val="80000"/>
              </a:lnSpc>
            </a:pPr>
            <a:endParaRPr lang="en-US" sz="2200" smtClean="0"/>
          </a:p>
        </p:txBody>
      </p:sp>
      <p:pic>
        <p:nvPicPr>
          <p:cNvPr id="9221" name="Picture 10" descr="MCj00901090000[1]"/>
          <p:cNvPicPr>
            <a:picLocks noGrp="1" noChangeAspect="1" noChangeArrowheads="1"/>
          </p:cNvPicPr>
          <p:nvPr>
            <p:ph sz="half" idx="2"/>
          </p:nvPr>
        </p:nvPicPr>
        <p:blipFill>
          <a:blip r:embed="rId3" cstate="print"/>
          <a:srcRect/>
          <a:stretch>
            <a:fillRect/>
          </a:stretch>
        </p:blipFill>
        <p:spPr>
          <a:xfrm>
            <a:off x="5549900" y="2314575"/>
            <a:ext cx="2797175" cy="3082925"/>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6"/>
          <p:cNvSpPr>
            <a:spLocks noGrp="1"/>
          </p:cNvSpPr>
          <p:nvPr>
            <p:ph type="sldNum" sz="quarter" idx="12"/>
          </p:nvPr>
        </p:nvSpPr>
        <p:spPr>
          <a:noFill/>
        </p:spPr>
        <p:txBody>
          <a:bodyPr/>
          <a:lstStyle/>
          <a:p>
            <a:fld id="{7A03B588-E2F7-49A1-88A6-9EB17540AC1C}" type="slidenum">
              <a:rPr lang="en-CA" smtClean="0"/>
              <a:pPr/>
              <a:t>7</a:t>
            </a:fld>
            <a:endParaRPr lang="en-CA" smtClean="0"/>
          </a:p>
        </p:txBody>
      </p:sp>
      <p:sp>
        <p:nvSpPr>
          <p:cNvPr id="10243" name="Rectangle 2"/>
          <p:cNvSpPr>
            <a:spLocks noGrp="1" noChangeArrowheads="1"/>
          </p:cNvSpPr>
          <p:nvPr>
            <p:ph type="title"/>
          </p:nvPr>
        </p:nvSpPr>
        <p:spPr/>
        <p:txBody>
          <a:bodyPr/>
          <a:lstStyle/>
          <a:p>
            <a:pPr eaLnBrk="1" hangingPunct="1"/>
            <a:r>
              <a:rPr lang="en-US" sz="2400" b="1" smtClean="0"/>
              <a:t>Civil Society (Social Segment) – What characterizes the segment?</a:t>
            </a:r>
          </a:p>
        </p:txBody>
      </p:sp>
      <p:sp>
        <p:nvSpPr>
          <p:cNvPr id="10244" name="Rectangle 3"/>
          <p:cNvSpPr>
            <a:spLocks noGrp="1" noChangeArrowheads="1"/>
          </p:cNvSpPr>
          <p:nvPr>
            <p:ph type="body" sz="half" idx="1"/>
          </p:nvPr>
        </p:nvSpPr>
        <p:spPr>
          <a:xfrm>
            <a:off x="566738" y="1752600"/>
            <a:ext cx="3925887" cy="4267200"/>
          </a:xfrm>
        </p:spPr>
        <p:txBody>
          <a:bodyPr/>
          <a:lstStyle/>
          <a:p>
            <a:pPr eaLnBrk="1" hangingPunct="1">
              <a:lnSpc>
                <a:spcPct val="80000"/>
              </a:lnSpc>
            </a:pPr>
            <a:r>
              <a:rPr lang="en-US" sz="2000" smtClean="0"/>
              <a:t>Activities mainly instituted through forms of reciprocal relationships or solidarity</a:t>
            </a:r>
          </a:p>
          <a:p>
            <a:pPr eaLnBrk="1" hangingPunct="1">
              <a:lnSpc>
                <a:spcPct val="80000"/>
              </a:lnSpc>
            </a:pPr>
            <a:r>
              <a:rPr lang="en-US" sz="2000" smtClean="0"/>
              <a:t>Based on “good neighborliness” and social trust</a:t>
            </a:r>
          </a:p>
          <a:p>
            <a:pPr eaLnBrk="1" hangingPunct="1">
              <a:lnSpc>
                <a:spcPct val="80000"/>
              </a:lnSpc>
            </a:pPr>
            <a:r>
              <a:rPr lang="en-US" sz="2000" smtClean="0"/>
              <a:t>Its value system is reciprocity-based:</a:t>
            </a:r>
          </a:p>
          <a:p>
            <a:pPr lvl="1" eaLnBrk="1" hangingPunct="1">
              <a:lnSpc>
                <a:spcPct val="80000"/>
              </a:lnSpc>
            </a:pPr>
            <a:r>
              <a:rPr lang="en-US" sz="1800" smtClean="0"/>
              <a:t>Engagement</a:t>
            </a:r>
          </a:p>
          <a:p>
            <a:pPr lvl="1" eaLnBrk="1" hangingPunct="1">
              <a:lnSpc>
                <a:spcPct val="80000"/>
              </a:lnSpc>
            </a:pPr>
            <a:r>
              <a:rPr lang="en-US" sz="1800" smtClean="0"/>
              <a:t>Commitment</a:t>
            </a:r>
          </a:p>
          <a:p>
            <a:pPr lvl="1" eaLnBrk="1" hangingPunct="1">
              <a:lnSpc>
                <a:spcPct val="80000"/>
              </a:lnSpc>
            </a:pPr>
            <a:r>
              <a:rPr lang="en-US" sz="1800" smtClean="0"/>
              <a:t>Trust</a:t>
            </a:r>
          </a:p>
          <a:p>
            <a:pPr lvl="1" eaLnBrk="1" hangingPunct="1">
              <a:lnSpc>
                <a:spcPct val="80000"/>
              </a:lnSpc>
            </a:pPr>
            <a:r>
              <a:rPr lang="en-US" sz="1800" smtClean="0"/>
              <a:t>Obligation</a:t>
            </a:r>
          </a:p>
          <a:p>
            <a:pPr lvl="1" eaLnBrk="1" hangingPunct="1">
              <a:lnSpc>
                <a:spcPct val="80000"/>
              </a:lnSpc>
            </a:pPr>
            <a:r>
              <a:rPr lang="en-US" sz="1800" smtClean="0"/>
              <a:t>Cooperation</a:t>
            </a:r>
          </a:p>
          <a:p>
            <a:pPr lvl="1" eaLnBrk="1" hangingPunct="1">
              <a:lnSpc>
                <a:spcPct val="80000"/>
              </a:lnSpc>
            </a:pPr>
            <a:r>
              <a:rPr lang="en-US" sz="1800" smtClean="0"/>
              <a:t>Collaboration</a:t>
            </a:r>
          </a:p>
        </p:txBody>
      </p:sp>
      <p:pic>
        <p:nvPicPr>
          <p:cNvPr id="10245" name="Picture 6" descr="MCDD00744_0000[1]"/>
          <p:cNvPicPr>
            <a:picLocks noGrp="1" noChangeAspect="1" noChangeArrowheads="1"/>
          </p:cNvPicPr>
          <p:nvPr>
            <p:ph sz="half" idx="2"/>
          </p:nvPr>
        </p:nvPicPr>
        <p:blipFill>
          <a:blip r:embed="rId3" cstate="print"/>
          <a:srcRect/>
          <a:stretch>
            <a:fillRect/>
          </a:stretch>
        </p:blipFill>
        <p:spPr>
          <a:xfrm>
            <a:off x="4976813" y="1981200"/>
            <a:ext cx="3254375" cy="3808413"/>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Slide Number Placeholder 5"/>
          <p:cNvSpPr>
            <a:spLocks noGrp="1"/>
          </p:cNvSpPr>
          <p:nvPr>
            <p:ph type="sldNum" sz="quarter" idx="12"/>
          </p:nvPr>
        </p:nvSpPr>
        <p:spPr>
          <a:noFill/>
        </p:spPr>
        <p:txBody>
          <a:bodyPr/>
          <a:lstStyle/>
          <a:p>
            <a:fld id="{C95433A3-DA23-4C6D-B046-DF2AB2053BE5}" type="slidenum">
              <a:rPr lang="en-CA" smtClean="0"/>
              <a:pPr/>
              <a:t>8</a:t>
            </a:fld>
            <a:endParaRPr lang="en-CA" smtClean="0"/>
          </a:p>
        </p:txBody>
      </p:sp>
      <p:sp>
        <p:nvSpPr>
          <p:cNvPr id="2053" name="Rectangle 2"/>
          <p:cNvSpPr>
            <a:spLocks noGrp="1" noChangeArrowheads="1"/>
          </p:cNvSpPr>
          <p:nvPr>
            <p:ph type="title"/>
          </p:nvPr>
        </p:nvSpPr>
        <p:spPr/>
        <p:txBody>
          <a:bodyPr/>
          <a:lstStyle/>
          <a:p>
            <a:pPr eaLnBrk="1" hangingPunct="1"/>
            <a:r>
              <a:rPr lang="en-US" sz="2400" b="1" smtClean="0"/>
              <a:t>Civil Society (Social Segment)</a:t>
            </a:r>
          </a:p>
        </p:txBody>
      </p:sp>
      <p:sp>
        <p:nvSpPr>
          <p:cNvPr id="2054" name="Rectangle 3"/>
          <p:cNvSpPr>
            <a:spLocks noGrp="1" noChangeArrowheads="1"/>
          </p:cNvSpPr>
          <p:nvPr>
            <p:ph type="body" idx="1"/>
          </p:nvPr>
        </p:nvSpPr>
        <p:spPr/>
        <p:txBody>
          <a:bodyPr/>
          <a:lstStyle/>
          <a:p>
            <a:pPr eaLnBrk="1" hangingPunct="1"/>
            <a:r>
              <a:rPr lang="en-US" sz="1900" smtClean="0"/>
              <a:t>The social segment is the bonding force -- the social glue that helps unite diverse interests</a:t>
            </a:r>
          </a:p>
        </p:txBody>
      </p:sp>
      <p:sp>
        <p:nvSpPr>
          <p:cNvPr id="2055" name="AutoShape 4"/>
          <p:cNvSpPr>
            <a:spLocks noChangeArrowheads="1"/>
          </p:cNvSpPr>
          <p:nvPr/>
        </p:nvSpPr>
        <p:spPr bwMode="auto">
          <a:xfrm>
            <a:off x="755576" y="2492896"/>
            <a:ext cx="4876800" cy="34290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en-CA"/>
          </a:p>
        </p:txBody>
      </p:sp>
      <p:sp>
        <p:nvSpPr>
          <p:cNvPr id="2056" name="Line 5"/>
          <p:cNvSpPr>
            <a:spLocks noChangeShapeType="1"/>
          </p:cNvSpPr>
          <p:nvPr/>
        </p:nvSpPr>
        <p:spPr bwMode="auto">
          <a:xfrm>
            <a:off x="2123728" y="4005064"/>
            <a:ext cx="990600" cy="609600"/>
          </a:xfrm>
          <a:prstGeom prst="line">
            <a:avLst/>
          </a:prstGeom>
          <a:noFill/>
          <a:ln w="9525">
            <a:solidFill>
              <a:schemeClr val="tx1"/>
            </a:solidFill>
            <a:round/>
            <a:headEnd/>
            <a:tailEnd/>
          </a:ln>
        </p:spPr>
        <p:txBody>
          <a:bodyPr wrap="none" anchor="ctr"/>
          <a:lstStyle/>
          <a:p>
            <a:endParaRPr lang="fr-CA"/>
          </a:p>
        </p:txBody>
      </p:sp>
      <p:sp>
        <p:nvSpPr>
          <p:cNvPr id="2057" name="Line 6"/>
          <p:cNvSpPr>
            <a:spLocks noChangeShapeType="1"/>
          </p:cNvSpPr>
          <p:nvPr/>
        </p:nvSpPr>
        <p:spPr bwMode="auto">
          <a:xfrm flipV="1">
            <a:off x="3131840" y="4077072"/>
            <a:ext cx="1219200" cy="533400"/>
          </a:xfrm>
          <a:prstGeom prst="line">
            <a:avLst/>
          </a:prstGeom>
          <a:noFill/>
          <a:ln w="9525">
            <a:solidFill>
              <a:schemeClr val="tx1"/>
            </a:solidFill>
            <a:round/>
            <a:headEnd/>
            <a:tailEnd/>
          </a:ln>
        </p:spPr>
        <p:txBody>
          <a:bodyPr wrap="none" anchor="ctr"/>
          <a:lstStyle/>
          <a:p>
            <a:endParaRPr lang="fr-CA"/>
          </a:p>
        </p:txBody>
      </p:sp>
      <p:sp>
        <p:nvSpPr>
          <p:cNvPr id="2058" name="Line 7"/>
          <p:cNvSpPr>
            <a:spLocks noChangeShapeType="1"/>
          </p:cNvSpPr>
          <p:nvPr/>
        </p:nvSpPr>
        <p:spPr bwMode="auto">
          <a:xfrm>
            <a:off x="3131840" y="4653136"/>
            <a:ext cx="0" cy="1219200"/>
          </a:xfrm>
          <a:prstGeom prst="line">
            <a:avLst/>
          </a:prstGeom>
          <a:noFill/>
          <a:ln w="9525">
            <a:solidFill>
              <a:schemeClr val="tx1"/>
            </a:solidFill>
            <a:round/>
            <a:headEnd/>
            <a:tailEnd/>
          </a:ln>
        </p:spPr>
        <p:txBody>
          <a:bodyPr wrap="none" anchor="ctr"/>
          <a:lstStyle/>
          <a:p>
            <a:endParaRPr lang="fr-CA"/>
          </a:p>
        </p:txBody>
      </p:sp>
      <p:sp>
        <p:nvSpPr>
          <p:cNvPr id="2059" name="Line 9"/>
          <p:cNvSpPr>
            <a:spLocks noChangeShapeType="1"/>
          </p:cNvSpPr>
          <p:nvPr/>
        </p:nvSpPr>
        <p:spPr bwMode="auto">
          <a:xfrm>
            <a:off x="4139952" y="5085184"/>
            <a:ext cx="1752600" cy="0"/>
          </a:xfrm>
          <a:prstGeom prst="line">
            <a:avLst/>
          </a:prstGeom>
          <a:noFill/>
          <a:ln w="9525">
            <a:solidFill>
              <a:schemeClr val="tx1"/>
            </a:solidFill>
            <a:round/>
            <a:headEnd/>
            <a:tailEnd type="triangle" w="med" len="med"/>
          </a:ln>
        </p:spPr>
        <p:txBody>
          <a:bodyPr wrap="none" anchor="ctr"/>
          <a:lstStyle/>
          <a:p>
            <a:endParaRPr lang="fr-CA"/>
          </a:p>
        </p:txBody>
      </p:sp>
      <p:sp>
        <p:nvSpPr>
          <p:cNvPr id="2060" name="Rectangle 10"/>
          <p:cNvSpPr>
            <a:spLocks noChangeArrowheads="1"/>
          </p:cNvSpPr>
          <p:nvPr/>
        </p:nvSpPr>
        <p:spPr bwMode="auto">
          <a:xfrm>
            <a:off x="3347864" y="4941168"/>
            <a:ext cx="1376362" cy="301625"/>
          </a:xfrm>
          <a:prstGeom prst="rect">
            <a:avLst/>
          </a:prstGeom>
          <a:solidFill>
            <a:schemeClr val="accent2"/>
          </a:solidFill>
          <a:ln w="9525">
            <a:solidFill>
              <a:schemeClr val="tx1"/>
            </a:solidFill>
            <a:miter lim="800000"/>
            <a:headEnd/>
            <a:tailEnd/>
          </a:ln>
        </p:spPr>
        <p:txBody>
          <a:bodyPr wrap="none" anchor="ctr"/>
          <a:lstStyle/>
          <a:p>
            <a:pPr algn="ctr" eaLnBrk="0" hangingPunct="0"/>
            <a:r>
              <a:rPr lang="en-CA" sz="1600" dirty="0">
                <a:latin typeface="Times New Roman" charset="0"/>
              </a:rPr>
              <a:t>Social Segment</a:t>
            </a:r>
            <a:endParaRPr lang="en-US" sz="1600" dirty="0">
              <a:latin typeface="Times New Roman" charset="0"/>
            </a:endParaRPr>
          </a:p>
        </p:txBody>
      </p:sp>
      <p:sp>
        <p:nvSpPr>
          <p:cNvPr id="2061" name="Rectangle 11"/>
          <p:cNvSpPr>
            <a:spLocks noChangeArrowheads="1"/>
          </p:cNvSpPr>
          <p:nvPr/>
        </p:nvSpPr>
        <p:spPr bwMode="auto">
          <a:xfrm>
            <a:off x="2411760" y="3717032"/>
            <a:ext cx="1584325" cy="360363"/>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Arial" charset="0"/>
              </a:rPr>
              <a:t>Economic Segment</a:t>
            </a:r>
          </a:p>
        </p:txBody>
      </p:sp>
      <p:sp>
        <p:nvSpPr>
          <p:cNvPr id="2062" name="Rectangle 12"/>
          <p:cNvSpPr>
            <a:spLocks noChangeArrowheads="1"/>
          </p:cNvSpPr>
          <p:nvPr/>
        </p:nvSpPr>
        <p:spPr bwMode="auto">
          <a:xfrm>
            <a:off x="1475656" y="4941168"/>
            <a:ext cx="1563687" cy="301625"/>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dirty="0">
                <a:latin typeface="Times New Roman" charset="0"/>
              </a:rPr>
              <a:t>Political Segment</a:t>
            </a:r>
          </a:p>
        </p:txBody>
      </p:sp>
      <p:graphicFrame>
        <p:nvGraphicFramePr>
          <p:cNvPr id="2050" name="Rectangle 15"/>
          <p:cNvGraphicFramePr>
            <a:graphicFrameLocks/>
          </p:cNvGraphicFramePr>
          <p:nvPr/>
        </p:nvGraphicFramePr>
        <p:xfrm>
          <a:off x="1524000" y="1397000"/>
          <a:ext cx="6096000" cy="4064000"/>
        </p:xfrm>
        <a:graphic>
          <a:graphicData uri="http://schemas.openxmlformats.org/presentationml/2006/ole">
            <p:oleObj spid="_x0000_s2050" name="Clip" r:id="rId4" imgW="0" imgH="0" progId="">
              <p:embed/>
            </p:oleObj>
          </a:graphicData>
        </a:graphic>
      </p:graphicFrame>
      <p:graphicFrame>
        <p:nvGraphicFramePr>
          <p:cNvPr id="2051" name="Object 16"/>
          <p:cNvGraphicFramePr>
            <a:graphicFrameLocks noChangeAspect="1"/>
          </p:cNvGraphicFramePr>
          <p:nvPr/>
        </p:nvGraphicFramePr>
        <p:xfrm>
          <a:off x="5868144" y="3717032"/>
          <a:ext cx="2971800" cy="2057400"/>
        </p:xfrm>
        <a:graphic>
          <a:graphicData uri="http://schemas.openxmlformats.org/presentationml/2006/ole">
            <p:oleObj spid="_x0000_s2051" name="Clip" r:id="rId5" imgW="3339000" imgH="3281760" progId="">
              <p:embed/>
            </p:oleObj>
          </a:graphicData>
        </a:graphic>
      </p:graphicFrame>
      <p:sp>
        <p:nvSpPr>
          <p:cNvPr id="15" name="Date Placeholder 14"/>
          <p:cNvSpPr>
            <a:spLocks noGrp="1"/>
          </p:cNvSpPr>
          <p:nvPr>
            <p:ph type="dt" sz="half" idx="10"/>
          </p:nvPr>
        </p:nvSpPr>
        <p:spPr/>
        <p:txBody>
          <a:bodyPr/>
          <a:lstStyle/>
          <a:p>
            <a:pPr>
              <a:defRPr/>
            </a:pPr>
            <a:r>
              <a:rPr lang="fr-FR" smtClean="0"/>
              <a:t>ADM1301</a:t>
            </a:r>
            <a:endParaRPr lang="en-CA"/>
          </a:p>
        </p:txBody>
      </p:sp>
      <p:sp>
        <p:nvSpPr>
          <p:cNvPr id="16" name="Footer Placeholder 1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p:spPr>
        <p:txBody>
          <a:bodyPr/>
          <a:lstStyle/>
          <a:p>
            <a:fld id="{536E0B78-8D98-47AA-9908-AFDDC3680753}" type="slidenum">
              <a:rPr lang="en-CA" smtClean="0"/>
              <a:pPr/>
              <a:t>9</a:t>
            </a:fld>
            <a:endParaRPr lang="en-CA" smtClean="0"/>
          </a:p>
        </p:txBody>
      </p:sp>
      <p:sp>
        <p:nvSpPr>
          <p:cNvPr id="11267" name="Rectangle 2"/>
          <p:cNvSpPr>
            <a:spLocks noGrp="1" noChangeArrowheads="1"/>
          </p:cNvSpPr>
          <p:nvPr>
            <p:ph type="title"/>
          </p:nvPr>
        </p:nvSpPr>
        <p:spPr/>
        <p:txBody>
          <a:bodyPr/>
          <a:lstStyle/>
          <a:p>
            <a:pPr eaLnBrk="1" hangingPunct="1"/>
            <a:r>
              <a:rPr lang="en-US" sz="2400" b="1" smtClean="0"/>
              <a:t>Civil Society (Social Segment)</a:t>
            </a:r>
          </a:p>
        </p:txBody>
      </p:sp>
      <p:sp>
        <p:nvSpPr>
          <p:cNvPr id="11268" name="Rectangle 3"/>
          <p:cNvSpPr>
            <a:spLocks noGrp="1" noChangeArrowheads="1"/>
          </p:cNvSpPr>
          <p:nvPr>
            <p:ph type="body" idx="1"/>
          </p:nvPr>
        </p:nvSpPr>
        <p:spPr/>
        <p:txBody>
          <a:bodyPr/>
          <a:lstStyle/>
          <a:p>
            <a:pPr eaLnBrk="1" hangingPunct="1"/>
            <a:r>
              <a:rPr lang="en-US" sz="1900" smtClean="0"/>
              <a:t>Overall Characteristics:</a:t>
            </a:r>
          </a:p>
        </p:txBody>
      </p:sp>
      <p:sp>
        <p:nvSpPr>
          <p:cNvPr id="11269" name="AutoShape 4"/>
          <p:cNvSpPr>
            <a:spLocks noChangeArrowheads="1"/>
          </p:cNvSpPr>
          <p:nvPr/>
        </p:nvSpPr>
        <p:spPr bwMode="auto">
          <a:xfrm>
            <a:off x="683568" y="2564904"/>
            <a:ext cx="4876800" cy="34290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en-CA"/>
          </a:p>
        </p:txBody>
      </p:sp>
      <p:sp>
        <p:nvSpPr>
          <p:cNvPr id="11270" name="Line 5"/>
          <p:cNvSpPr>
            <a:spLocks noChangeShapeType="1"/>
          </p:cNvSpPr>
          <p:nvPr/>
        </p:nvSpPr>
        <p:spPr bwMode="auto">
          <a:xfrm>
            <a:off x="1979712" y="4221088"/>
            <a:ext cx="1152128" cy="648072"/>
          </a:xfrm>
          <a:prstGeom prst="line">
            <a:avLst/>
          </a:prstGeom>
          <a:noFill/>
          <a:ln w="9525">
            <a:solidFill>
              <a:schemeClr val="tx1"/>
            </a:solidFill>
            <a:round/>
            <a:headEnd/>
            <a:tailEnd/>
          </a:ln>
        </p:spPr>
        <p:txBody>
          <a:bodyPr wrap="none" anchor="ctr"/>
          <a:lstStyle/>
          <a:p>
            <a:endParaRPr lang="fr-CA"/>
          </a:p>
        </p:txBody>
      </p:sp>
      <p:sp>
        <p:nvSpPr>
          <p:cNvPr id="11271" name="Line 6"/>
          <p:cNvSpPr>
            <a:spLocks noChangeShapeType="1"/>
          </p:cNvSpPr>
          <p:nvPr/>
        </p:nvSpPr>
        <p:spPr bwMode="auto">
          <a:xfrm flipV="1">
            <a:off x="3131840" y="4221088"/>
            <a:ext cx="1152128" cy="648072"/>
          </a:xfrm>
          <a:prstGeom prst="line">
            <a:avLst/>
          </a:prstGeom>
          <a:noFill/>
          <a:ln w="9525">
            <a:solidFill>
              <a:schemeClr val="tx1"/>
            </a:solidFill>
            <a:round/>
            <a:headEnd/>
            <a:tailEnd/>
          </a:ln>
        </p:spPr>
        <p:txBody>
          <a:bodyPr wrap="none" anchor="ctr"/>
          <a:lstStyle/>
          <a:p>
            <a:endParaRPr lang="fr-CA"/>
          </a:p>
        </p:txBody>
      </p:sp>
      <p:sp>
        <p:nvSpPr>
          <p:cNvPr id="11272" name="Line 7"/>
          <p:cNvSpPr>
            <a:spLocks noChangeShapeType="1"/>
          </p:cNvSpPr>
          <p:nvPr/>
        </p:nvSpPr>
        <p:spPr bwMode="auto">
          <a:xfrm>
            <a:off x="3131840" y="4869160"/>
            <a:ext cx="0" cy="1147192"/>
          </a:xfrm>
          <a:prstGeom prst="line">
            <a:avLst/>
          </a:prstGeom>
          <a:noFill/>
          <a:ln w="9525">
            <a:solidFill>
              <a:schemeClr val="tx1"/>
            </a:solidFill>
            <a:round/>
            <a:headEnd/>
            <a:tailEnd/>
          </a:ln>
        </p:spPr>
        <p:txBody>
          <a:bodyPr wrap="none" anchor="ctr"/>
          <a:lstStyle/>
          <a:p>
            <a:endParaRPr lang="fr-CA"/>
          </a:p>
        </p:txBody>
      </p:sp>
      <p:sp>
        <p:nvSpPr>
          <p:cNvPr id="11273" name="Rectangle 9"/>
          <p:cNvSpPr>
            <a:spLocks noChangeArrowheads="1"/>
          </p:cNvSpPr>
          <p:nvPr/>
        </p:nvSpPr>
        <p:spPr bwMode="auto">
          <a:xfrm>
            <a:off x="3419872" y="5229200"/>
            <a:ext cx="1376362" cy="301625"/>
          </a:xfrm>
          <a:prstGeom prst="rect">
            <a:avLst/>
          </a:prstGeom>
          <a:solidFill>
            <a:schemeClr val="accent2"/>
          </a:solidFill>
          <a:ln w="9525">
            <a:solidFill>
              <a:schemeClr val="tx1"/>
            </a:solidFill>
            <a:miter lim="800000"/>
            <a:headEnd/>
            <a:tailEnd/>
          </a:ln>
        </p:spPr>
        <p:txBody>
          <a:bodyPr wrap="none" anchor="ctr"/>
          <a:lstStyle/>
          <a:p>
            <a:pPr algn="ctr" eaLnBrk="0" hangingPunct="0"/>
            <a:r>
              <a:rPr lang="en-CA" sz="1600" dirty="0">
                <a:latin typeface="Times New Roman" charset="0"/>
              </a:rPr>
              <a:t>Social Segment</a:t>
            </a:r>
            <a:endParaRPr lang="en-US" sz="1600" dirty="0">
              <a:latin typeface="Times New Roman" charset="0"/>
            </a:endParaRPr>
          </a:p>
        </p:txBody>
      </p:sp>
      <p:sp>
        <p:nvSpPr>
          <p:cNvPr id="11274" name="Rectangle 10"/>
          <p:cNvSpPr>
            <a:spLocks noChangeArrowheads="1"/>
          </p:cNvSpPr>
          <p:nvPr/>
        </p:nvSpPr>
        <p:spPr bwMode="auto">
          <a:xfrm>
            <a:off x="2339752" y="3861048"/>
            <a:ext cx="1584325" cy="3175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dirty="0">
                <a:latin typeface="Times New Roman" charset="0"/>
              </a:rPr>
              <a:t>Economic Segment</a:t>
            </a:r>
          </a:p>
        </p:txBody>
      </p:sp>
      <p:sp>
        <p:nvSpPr>
          <p:cNvPr id="11275" name="Rectangle 11"/>
          <p:cNvSpPr>
            <a:spLocks noChangeArrowheads="1"/>
          </p:cNvSpPr>
          <p:nvPr/>
        </p:nvSpPr>
        <p:spPr bwMode="auto">
          <a:xfrm>
            <a:off x="1475656" y="5229200"/>
            <a:ext cx="1563687" cy="301625"/>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dirty="0">
                <a:latin typeface="Times New Roman" charset="0"/>
              </a:rPr>
              <a:t>Political Segment</a:t>
            </a:r>
          </a:p>
        </p:txBody>
      </p:sp>
      <p:sp>
        <p:nvSpPr>
          <p:cNvPr id="11276" name="Rectangle 13"/>
          <p:cNvSpPr>
            <a:spLocks noChangeArrowheads="1"/>
          </p:cNvSpPr>
          <p:nvPr/>
        </p:nvSpPr>
        <p:spPr bwMode="auto">
          <a:xfrm>
            <a:off x="5638800" y="2971800"/>
            <a:ext cx="3352800" cy="6096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Times New Roman" charset="0"/>
              </a:rPr>
              <a:t>Smaller, more cooperative, less</a:t>
            </a:r>
          </a:p>
          <a:p>
            <a:pPr algn="ctr" eaLnBrk="0" hangingPunct="0"/>
            <a:r>
              <a:rPr lang="en-US" sz="1400">
                <a:latin typeface="Times New Roman" charset="0"/>
              </a:rPr>
              <a:t>hierarchical organizations</a:t>
            </a:r>
          </a:p>
        </p:txBody>
      </p:sp>
      <p:sp>
        <p:nvSpPr>
          <p:cNvPr id="11277" name="Rectangle 14"/>
          <p:cNvSpPr>
            <a:spLocks noChangeArrowheads="1"/>
          </p:cNvSpPr>
          <p:nvPr/>
        </p:nvSpPr>
        <p:spPr bwMode="auto">
          <a:xfrm>
            <a:off x="5638800" y="3581400"/>
            <a:ext cx="3352800" cy="6096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Times New Roman" charset="0"/>
              </a:rPr>
              <a:t>Large number of women relative to men</a:t>
            </a:r>
          </a:p>
        </p:txBody>
      </p:sp>
      <p:sp>
        <p:nvSpPr>
          <p:cNvPr id="11278" name="Rectangle 15"/>
          <p:cNvSpPr>
            <a:spLocks noChangeArrowheads="1"/>
          </p:cNvSpPr>
          <p:nvPr/>
        </p:nvSpPr>
        <p:spPr bwMode="auto">
          <a:xfrm>
            <a:off x="5638800" y="4191000"/>
            <a:ext cx="3352800" cy="7620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Times New Roman" charset="0"/>
              </a:rPr>
              <a:t>Less emphasis on private accumulation &amp;</a:t>
            </a:r>
          </a:p>
          <a:p>
            <a:pPr algn="ctr" eaLnBrk="0" hangingPunct="0"/>
            <a:r>
              <a:rPr lang="en-US" sz="1400">
                <a:latin typeface="Times New Roman" charset="0"/>
              </a:rPr>
              <a:t>minimizing cost, more emphasis on public</a:t>
            </a:r>
          </a:p>
          <a:p>
            <a:pPr algn="ctr" eaLnBrk="0" hangingPunct="0"/>
            <a:r>
              <a:rPr lang="en-US" sz="1400">
                <a:latin typeface="Times New Roman" charset="0"/>
              </a:rPr>
              <a:t>goods and maximizing participation</a:t>
            </a:r>
          </a:p>
        </p:txBody>
      </p:sp>
      <p:sp>
        <p:nvSpPr>
          <p:cNvPr id="11279" name="Rectangle 16"/>
          <p:cNvSpPr>
            <a:spLocks noChangeArrowheads="1"/>
          </p:cNvSpPr>
          <p:nvPr/>
        </p:nvSpPr>
        <p:spPr bwMode="auto">
          <a:xfrm>
            <a:off x="5638800" y="4953000"/>
            <a:ext cx="3352800" cy="5334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Times New Roman" charset="0"/>
              </a:rPr>
              <a:t>Activities are more labour intensive</a:t>
            </a:r>
          </a:p>
        </p:txBody>
      </p:sp>
      <p:sp>
        <p:nvSpPr>
          <p:cNvPr id="11280" name="Rectangle 17"/>
          <p:cNvSpPr>
            <a:spLocks noChangeArrowheads="1"/>
          </p:cNvSpPr>
          <p:nvPr/>
        </p:nvSpPr>
        <p:spPr bwMode="auto">
          <a:xfrm>
            <a:off x="5638800" y="5486400"/>
            <a:ext cx="3352800" cy="5334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Times New Roman" charset="0"/>
              </a:rPr>
              <a:t>Importance is placed on gratitude, obligation,</a:t>
            </a:r>
          </a:p>
          <a:p>
            <a:pPr algn="ctr" eaLnBrk="0" hangingPunct="0"/>
            <a:r>
              <a:rPr lang="en-US" sz="1400">
                <a:latin typeface="Times New Roman" charset="0"/>
              </a:rPr>
              <a:t>generalized reciprocity and symbols</a:t>
            </a:r>
          </a:p>
        </p:txBody>
      </p:sp>
      <p:sp>
        <p:nvSpPr>
          <p:cNvPr id="11281" name="Line 18"/>
          <p:cNvSpPr>
            <a:spLocks noChangeShapeType="1"/>
          </p:cNvSpPr>
          <p:nvPr/>
        </p:nvSpPr>
        <p:spPr bwMode="auto">
          <a:xfrm flipV="1">
            <a:off x="4800600" y="3352800"/>
            <a:ext cx="838200" cy="1981200"/>
          </a:xfrm>
          <a:prstGeom prst="line">
            <a:avLst/>
          </a:prstGeom>
          <a:noFill/>
          <a:ln w="9525">
            <a:solidFill>
              <a:schemeClr val="tx1"/>
            </a:solidFill>
            <a:round/>
            <a:headEnd/>
            <a:tailEnd/>
          </a:ln>
        </p:spPr>
        <p:txBody>
          <a:bodyPr wrap="none" anchor="ctr"/>
          <a:lstStyle/>
          <a:p>
            <a:endParaRPr lang="fr-CA"/>
          </a:p>
        </p:txBody>
      </p:sp>
      <p:sp>
        <p:nvSpPr>
          <p:cNvPr id="11282" name="Line 19"/>
          <p:cNvSpPr>
            <a:spLocks noChangeShapeType="1"/>
          </p:cNvSpPr>
          <p:nvPr/>
        </p:nvSpPr>
        <p:spPr bwMode="auto">
          <a:xfrm flipV="1">
            <a:off x="4800600" y="3962400"/>
            <a:ext cx="838200" cy="1371600"/>
          </a:xfrm>
          <a:prstGeom prst="line">
            <a:avLst/>
          </a:prstGeom>
          <a:noFill/>
          <a:ln w="9525">
            <a:solidFill>
              <a:schemeClr val="tx1"/>
            </a:solidFill>
            <a:round/>
            <a:headEnd/>
            <a:tailEnd/>
          </a:ln>
        </p:spPr>
        <p:txBody>
          <a:bodyPr wrap="none" anchor="ctr"/>
          <a:lstStyle/>
          <a:p>
            <a:endParaRPr lang="fr-CA"/>
          </a:p>
        </p:txBody>
      </p:sp>
      <p:sp>
        <p:nvSpPr>
          <p:cNvPr id="11283" name="Line 20"/>
          <p:cNvSpPr>
            <a:spLocks noChangeShapeType="1"/>
          </p:cNvSpPr>
          <p:nvPr/>
        </p:nvSpPr>
        <p:spPr bwMode="auto">
          <a:xfrm flipV="1">
            <a:off x="4800600" y="4495800"/>
            <a:ext cx="838200" cy="838200"/>
          </a:xfrm>
          <a:prstGeom prst="line">
            <a:avLst/>
          </a:prstGeom>
          <a:noFill/>
          <a:ln w="9525">
            <a:solidFill>
              <a:schemeClr val="tx1"/>
            </a:solidFill>
            <a:round/>
            <a:headEnd/>
            <a:tailEnd/>
          </a:ln>
        </p:spPr>
        <p:txBody>
          <a:bodyPr wrap="none" anchor="ctr"/>
          <a:lstStyle/>
          <a:p>
            <a:endParaRPr lang="fr-CA"/>
          </a:p>
        </p:txBody>
      </p:sp>
      <p:sp>
        <p:nvSpPr>
          <p:cNvPr id="11284" name="Line 21"/>
          <p:cNvSpPr>
            <a:spLocks noChangeShapeType="1"/>
          </p:cNvSpPr>
          <p:nvPr/>
        </p:nvSpPr>
        <p:spPr bwMode="auto">
          <a:xfrm flipV="1">
            <a:off x="4800600" y="5181600"/>
            <a:ext cx="838200" cy="152400"/>
          </a:xfrm>
          <a:prstGeom prst="line">
            <a:avLst/>
          </a:prstGeom>
          <a:noFill/>
          <a:ln w="9525">
            <a:solidFill>
              <a:schemeClr val="tx1"/>
            </a:solidFill>
            <a:round/>
            <a:headEnd/>
            <a:tailEnd/>
          </a:ln>
        </p:spPr>
        <p:txBody>
          <a:bodyPr wrap="none" anchor="ctr"/>
          <a:lstStyle/>
          <a:p>
            <a:endParaRPr lang="fr-CA"/>
          </a:p>
        </p:txBody>
      </p:sp>
      <p:sp>
        <p:nvSpPr>
          <p:cNvPr id="11285" name="Line 22"/>
          <p:cNvSpPr>
            <a:spLocks noChangeShapeType="1"/>
          </p:cNvSpPr>
          <p:nvPr/>
        </p:nvSpPr>
        <p:spPr bwMode="auto">
          <a:xfrm>
            <a:off x="4800600" y="5334000"/>
            <a:ext cx="838200" cy="457200"/>
          </a:xfrm>
          <a:prstGeom prst="line">
            <a:avLst/>
          </a:prstGeom>
          <a:noFill/>
          <a:ln w="9525">
            <a:solidFill>
              <a:schemeClr val="tx1"/>
            </a:solidFill>
            <a:round/>
            <a:headEnd/>
            <a:tailEnd/>
          </a:ln>
        </p:spPr>
        <p:txBody>
          <a:bodyPr wrap="none" anchor="ctr"/>
          <a:lstStyle/>
          <a:p>
            <a:endParaRPr lang="fr-CA"/>
          </a:p>
        </p:txBody>
      </p:sp>
      <p:sp>
        <p:nvSpPr>
          <p:cNvPr id="11286" name="Rectangle 23"/>
          <p:cNvSpPr>
            <a:spLocks noChangeArrowheads="1"/>
          </p:cNvSpPr>
          <p:nvPr/>
        </p:nvSpPr>
        <p:spPr bwMode="auto">
          <a:xfrm>
            <a:off x="4787900" y="2708275"/>
            <a:ext cx="4203700" cy="263525"/>
          </a:xfrm>
          <a:prstGeom prst="rect">
            <a:avLst/>
          </a:prstGeom>
          <a:solidFill>
            <a:srgbClr val="D7D4CF"/>
          </a:solidFill>
          <a:ln w="9525">
            <a:solidFill>
              <a:schemeClr val="tx1"/>
            </a:solidFill>
            <a:miter lim="800000"/>
            <a:headEnd/>
            <a:tailEnd/>
          </a:ln>
        </p:spPr>
        <p:txBody>
          <a:bodyPr wrap="none" anchor="ctr"/>
          <a:lstStyle/>
          <a:p>
            <a:pPr algn="ctr" eaLnBrk="0" hangingPunct="0"/>
            <a:r>
              <a:rPr lang="en-US" sz="1600">
                <a:latin typeface="Times New Roman" charset="0"/>
              </a:rPr>
              <a:t>Relative to the economic and political segments</a:t>
            </a:r>
          </a:p>
        </p:txBody>
      </p:sp>
      <p:sp>
        <p:nvSpPr>
          <p:cNvPr id="23" name="Date Placeholder 22"/>
          <p:cNvSpPr>
            <a:spLocks noGrp="1"/>
          </p:cNvSpPr>
          <p:nvPr>
            <p:ph type="dt" sz="half" idx="10"/>
          </p:nvPr>
        </p:nvSpPr>
        <p:spPr/>
        <p:txBody>
          <a:bodyPr/>
          <a:lstStyle/>
          <a:p>
            <a:pPr>
              <a:defRPr/>
            </a:pPr>
            <a:r>
              <a:rPr lang="fr-FR" smtClean="0"/>
              <a:t>ADM1301</a:t>
            </a:r>
            <a:endParaRPr lang="en-CA"/>
          </a:p>
        </p:txBody>
      </p:sp>
      <p:sp>
        <p:nvSpPr>
          <p:cNvPr id="24" name="Footer Placeholder 23"/>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6"/>
          <p:cNvSpPr>
            <a:spLocks noGrp="1"/>
          </p:cNvSpPr>
          <p:nvPr>
            <p:ph type="sldNum" sz="quarter" idx="12"/>
          </p:nvPr>
        </p:nvSpPr>
        <p:spPr>
          <a:noFill/>
        </p:spPr>
        <p:txBody>
          <a:bodyPr/>
          <a:lstStyle/>
          <a:p>
            <a:fld id="{7B8D7CB5-D47C-428A-B1C3-4BEAE9166F0A}" type="slidenum">
              <a:rPr lang="en-CA" smtClean="0"/>
              <a:pPr/>
              <a:t>10</a:t>
            </a:fld>
            <a:endParaRPr lang="en-CA" smtClean="0"/>
          </a:p>
        </p:txBody>
      </p:sp>
      <p:sp>
        <p:nvSpPr>
          <p:cNvPr id="12291" name="Rectangle 2"/>
          <p:cNvSpPr>
            <a:spLocks noGrp="1" noChangeArrowheads="1"/>
          </p:cNvSpPr>
          <p:nvPr>
            <p:ph type="title"/>
          </p:nvPr>
        </p:nvSpPr>
        <p:spPr/>
        <p:txBody>
          <a:bodyPr/>
          <a:lstStyle/>
          <a:p>
            <a:pPr eaLnBrk="1" hangingPunct="1"/>
            <a:r>
              <a:rPr lang="en-US" sz="2400" b="1" smtClean="0"/>
              <a:t>The contemporary civil society segment</a:t>
            </a:r>
          </a:p>
        </p:txBody>
      </p:sp>
      <p:sp>
        <p:nvSpPr>
          <p:cNvPr id="12292" name="Rectangle 3"/>
          <p:cNvSpPr>
            <a:spLocks noGrp="1" noChangeArrowheads="1"/>
          </p:cNvSpPr>
          <p:nvPr>
            <p:ph type="body" sz="half" idx="2"/>
          </p:nvPr>
        </p:nvSpPr>
        <p:spPr>
          <a:xfrm>
            <a:off x="755650" y="3933825"/>
            <a:ext cx="7708900" cy="1771650"/>
          </a:xfrm>
        </p:spPr>
        <p:txBody>
          <a:bodyPr/>
          <a:lstStyle/>
          <a:p>
            <a:pPr eaLnBrk="1" hangingPunct="1">
              <a:lnSpc>
                <a:spcPct val="90000"/>
              </a:lnSpc>
            </a:pPr>
            <a:r>
              <a:rPr lang="en-US" sz="2200" smtClean="0"/>
              <a:t>Now features:</a:t>
            </a:r>
          </a:p>
          <a:p>
            <a:pPr lvl="1" eaLnBrk="1" hangingPunct="1">
              <a:lnSpc>
                <a:spcPct val="90000"/>
              </a:lnSpc>
            </a:pPr>
            <a:r>
              <a:rPr lang="en-CA" sz="2000" smtClean="0"/>
              <a:t>Involved communities</a:t>
            </a:r>
            <a:endParaRPr lang="en-US" sz="2000" smtClean="0"/>
          </a:p>
          <a:p>
            <a:pPr lvl="1" eaLnBrk="1" hangingPunct="1">
              <a:lnSpc>
                <a:spcPct val="90000"/>
              </a:lnSpc>
            </a:pPr>
            <a:r>
              <a:rPr lang="en-US" sz="2000" smtClean="0"/>
              <a:t>NGOs/Interest Groups/Associations that are “issue-oriented”</a:t>
            </a:r>
          </a:p>
          <a:p>
            <a:pPr lvl="1" eaLnBrk="1" hangingPunct="1">
              <a:lnSpc>
                <a:spcPct val="90000"/>
              </a:lnSpc>
            </a:pPr>
            <a:r>
              <a:rPr lang="en-US" sz="2000" smtClean="0"/>
              <a:t>Knowledge groups/Institutes/Think Tanks</a:t>
            </a:r>
          </a:p>
          <a:p>
            <a:pPr lvl="2" eaLnBrk="1" hangingPunct="1">
              <a:lnSpc>
                <a:spcPct val="90000"/>
              </a:lnSpc>
            </a:pPr>
            <a:r>
              <a:rPr lang="en-US" sz="1900" smtClean="0"/>
              <a:t>Civic entrepreneurs linking community and economic development</a:t>
            </a:r>
          </a:p>
        </p:txBody>
      </p:sp>
      <p:pic>
        <p:nvPicPr>
          <p:cNvPr id="12293" name="Picture 12" descr="MPj04003210000[1]"/>
          <p:cNvPicPr>
            <a:picLocks noGrp="1" noChangeAspect="1" noChangeArrowheads="1"/>
          </p:cNvPicPr>
          <p:nvPr>
            <p:ph sz="half" idx="1"/>
          </p:nvPr>
        </p:nvPicPr>
        <p:blipFill>
          <a:blip r:embed="rId3" cstate="print"/>
          <a:srcRect/>
          <a:stretch>
            <a:fillRect/>
          </a:stretch>
        </p:blipFill>
        <p:spPr>
          <a:xfrm>
            <a:off x="2987675" y="1844675"/>
            <a:ext cx="3567113" cy="1944688"/>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p:spPr>
        <p:txBody>
          <a:bodyPr/>
          <a:lstStyle/>
          <a:p>
            <a:fld id="{00676A19-4DF3-4EFB-837F-6E131FBC524A}" type="slidenum">
              <a:rPr lang="en-CA" smtClean="0"/>
              <a:pPr/>
              <a:t>11</a:t>
            </a:fld>
            <a:endParaRPr lang="en-CA" smtClean="0"/>
          </a:p>
        </p:txBody>
      </p:sp>
      <p:sp>
        <p:nvSpPr>
          <p:cNvPr id="13315" name="Rectangle 2"/>
          <p:cNvSpPr>
            <a:spLocks noGrp="1" noChangeArrowheads="1"/>
          </p:cNvSpPr>
          <p:nvPr>
            <p:ph type="title"/>
          </p:nvPr>
        </p:nvSpPr>
        <p:spPr/>
        <p:txBody>
          <a:bodyPr/>
          <a:lstStyle/>
          <a:p>
            <a:pPr eaLnBrk="1" hangingPunct="1"/>
            <a:r>
              <a:rPr lang="en-US" sz="2400" b="1" smtClean="0"/>
              <a:t>The Dynamics of the Civil Society Segment</a:t>
            </a:r>
          </a:p>
        </p:txBody>
      </p:sp>
      <p:sp>
        <p:nvSpPr>
          <p:cNvPr id="13316" name="Rectangle 3"/>
          <p:cNvSpPr>
            <a:spLocks noGrp="1" noChangeArrowheads="1"/>
          </p:cNvSpPr>
          <p:nvPr>
            <p:ph type="body" idx="1"/>
          </p:nvPr>
        </p:nvSpPr>
        <p:spPr/>
        <p:txBody>
          <a:bodyPr/>
          <a:lstStyle/>
          <a:p>
            <a:pPr eaLnBrk="1" hangingPunct="1"/>
            <a:r>
              <a:rPr lang="en-US" sz="1900" smtClean="0"/>
              <a:t>The dynamics of this sector are somewhat different from the other two sectors:</a:t>
            </a:r>
          </a:p>
        </p:txBody>
      </p:sp>
      <p:sp>
        <p:nvSpPr>
          <p:cNvPr id="13317" name="Rectangle 4"/>
          <p:cNvSpPr>
            <a:spLocks noChangeArrowheads="1"/>
          </p:cNvSpPr>
          <p:nvPr/>
        </p:nvSpPr>
        <p:spPr bwMode="auto">
          <a:xfrm>
            <a:off x="914400" y="2819400"/>
            <a:ext cx="3657600" cy="10668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Times New Roman" charset="0"/>
              </a:rPr>
              <a:t>In the economic segment, emerging issues are</a:t>
            </a:r>
          </a:p>
          <a:p>
            <a:pPr algn="ctr" eaLnBrk="0" hangingPunct="0"/>
            <a:r>
              <a:rPr lang="en-US" sz="1400">
                <a:latin typeface="Times New Roman" charset="0"/>
              </a:rPr>
              <a:t>translated into opportunities for profit -- the</a:t>
            </a:r>
          </a:p>
          <a:p>
            <a:pPr algn="ctr" eaLnBrk="0" hangingPunct="0"/>
            <a:r>
              <a:rPr lang="en-US" sz="1400" b="1">
                <a:latin typeface="Times New Roman" charset="0"/>
              </a:rPr>
              <a:t>sorting mechanism is competition</a:t>
            </a:r>
            <a:r>
              <a:rPr lang="en-US" sz="1400">
                <a:latin typeface="Times New Roman" charset="0"/>
              </a:rPr>
              <a:t>.</a:t>
            </a:r>
          </a:p>
        </p:txBody>
      </p:sp>
      <p:sp>
        <p:nvSpPr>
          <p:cNvPr id="13318" name="Rectangle 5"/>
          <p:cNvSpPr>
            <a:spLocks noChangeArrowheads="1"/>
          </p:cNvSpPr>
          <p:nvPr/>
        </p:nvSpPr>
        <p:spPr bwMode="auto">
          <a:xfrm>
            <a:off x="914400" y="4191000"/>
            <a:ext cx="3657600" cy="10668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400">
                <a:latin typeface="Times New Roman" charset="0"/>
              </a:rPr>
              <a:t>In the political segment, the government must</a:t>
            </a:r>
          </a:p>
          <a:p>
            <a:pPr algn="ctr" eaLnBrk="0" hangingPunct="0"/>
            <a:r>
              <a:rPr lang="en-US" sz="1400">
                <a:latin typeface="Times New Roman" charset="0"/>
              </a:rPr>
              <a:t>learn from the values and views of its citizens</a:t>
            </a:r>
          </a:p>
          <a:p>
            <a:pPr algn="ctr" eaLnBrk="0" hangingPunct="0"/>
            <a:r>
              <a:rPr lang="en-US" sz="1400">
                <a:latin typeface="Times New Roman" charset="0"/>
              </a:rPr>
              <a:t>following which the </a:t>
            </a:r>
            <a:r>
              <a:rPr lang="en-US" sz="1400" b="1">
                <a:latin typeface="Times New Roman" charset="0"/>
              </a:rPr>
              <a:t>sorting mechanism is</a:t>
            </a:r>
          </a:p>
          <a:p>
            <a:pPr algn="ctr" eaLnBrk="0" hangingPunct="0"/>
            <a:r>
              <a:rPr lang="en-US" sz="1400" b="1">
                <a:latin typeface="Times New Roman" charset="0"/>
              </a:rPr>
              <a:t>redistribution and coercion</a:t>
            </a:r>
          </a:p>
        </p:txBody>
      </p:sp>
      <p:sp>
        <p:nvSpPr>
          <p:cNvPr id="13319" name="Oval 6"/>
          <p:cNvSpPr>
            <a:spLocks noChangeArrowheads="1"/>
          </p:cNvSpPr>
          <p:nvPr/>
        </p:nvSpPr>
        <p:spPr bwMode="auto">
          <a:xfrm>
            <a:off x="4932363" y="2565400"/>
            <a:ext cx="4032250" cy="3511550"/>
          </a:xfrm>
          <a:prstGeom prst="ellipse">
            <a:avLst/>
          </a:prstGeom>
          <a:solidFill>
            <a:schemeClr val="accent1"/>
          </a:solidFill>
          <a:ln w="9525">
            <a:solidFill>
              <a:schemeClr val="tx1"/>
            </a:solidFill>
            <a:round/>
            <a:headEnd/>
            <a:tailEnd/>
          </a:ln>
        </p:spPr>
        <p:txBody>
          <a:bodyPr wrap="none" anchor="ctr"/>
          <a:lstStyle/>
          <a:p>
            <a:pPr algn="ctr" eaLnBrk="0" hangingPunct="0"/>
            <a:r>
              <a:rPr lang="en-US" sz="1400">
                <a:latin typeface="Times New Roman" charset="0"/>
              </a:rPr>
              <a:t>In the social segment, the art of </a:t>
            </a:r>
            <a:r>
              <a:rPr lang="en-US" sz="1400" b="1">
                <a:latin typeface="Times New Roman" charset="0"/>
              </a:rPr>
              <a:t>associating,</a:t>
            </a:r>
          </a:p>
          <a:p>
            <a:pPr algn="ctr" eaLnBrk="0" hangingPunct="0"/>
            <a:r>
              <a:rPr lang="en-US" sz="1400" b="1">
                <a:latin typeface="Times New Roman" charset="0"/>
              </a:rPr>
              <a:t>rooted in civil society provides the</a:t>
            </a:r>
          </a:p>
          <a:p>
            <a:pPr algn="ctr" eaLnBrk="0" hangingPunct="0"/>
            <a:r>
              <a:rPr lang="en-US" sz="1400" b="1">
                <a:latin typeface="Times New Roman" charset="0"/>
              </a:rPr>
              <a:t>third sorting mechanism</a:t>
            </a:r>
            <a:r>
              <a:rPr lang="en-US" sz="1400">
                <a:latin typeface="Times New Roman" charset="0"/>
              </a:rPr>
              <a:t> - and kicks in</a:t>
            </a:r>
          </a:p>
          <a:p>
            <a:pPr algn="ctr" eaLnBrk="0" hangingPunct="0"/>
            <a:r>
              <a:rPr lang="en-US" sz="1400">
                <a:latin typeface="Times New Roman" charset="0"/>
              </a:rPr>
              <a:t>generally when the other two fail.</a:t>
            </a:r>
          </a:p>
          <a:p>
            <a:pPr algn="ctr" eaLnBrk="0" hangingPunct="0"/>
            <a:endParaRPr lang="en-US" sz="1400">
              <a:latin typeface="Times New Roman" charset="0"/>
            </a:endParaRPr>
          </a:p>
          <a:p>
            <a:pPr algn="ctr" eaLnBrk="0" hangingPunct="0"/>
            <a:r>
              <a:rPr lang="en-US" sz="1400">
                <a:latin typeface="Times New Roman" charset="0"/>
              </a:rPr>
              <a:t>The third sector is a set of </a:t>
            </a:r>
            <a:r>
              <a:rPr lang="en-US" sz="1400">
                <a:solidFill>
                  <a:srgbClr val="FF0000"/>
                </a:solidFill>
                <a:latin typeface="Times New Roman" charset="0"/>
              </a:rPr>
              <a:t>social</a:t>
            </a:r>
          </a:p>
          <a:p>
            <a:pPr algn="ctr" eaLnBrk="0" hangingPunct="0"/>
            <a:r>
              <a:rPr lang="en-US" sz="1400">
                <a:solidFill>
                  <a:srgbClr val="FF0000"/>
                </a:solidFill>
                <a:latin typeface="Times New Roman" charset="0"/>
              </a:rPr>
              <a:t>arrangements</a:t>
            </a:r>
            <a:r>
              <a:rPr lang="en-US" sz="1400">
                <a:latin typeface="Times New Roman" charset="0"/>
              </a:rPr>
              <a:t> that are continually evolving</a:t>
            </a:r>
          </a:p>
          <a:p>
            <a:pPr algn="ctr" eaLnBrk="0" hangingPunct="0"/>
            <a:r>
              <a:rPr lang="en-US" sz="1400">
                <a:latin typeface="Times New Roman" charset="0"/>
              </a:rPr>
              <a:t>into </a:t>
            </a:r>
            <a:r>
              <a:rPr lang="en-US" sz="1400">
                <a:solidFill>
                  <a:srgbClr val="FF0000"/>
                </a:solidFill>
                <a:latin typeface="Times New Roman" charset="0"/>
              </a:rPr>
              <a:t>active networks</a:t>
            </a:r>
            <a:r>
              <a:rPr lang="en-US" sz="1400">
                <a:latin typeface="Times New Roman" charset="0"/>
              </a:rPr>
              <a:t> of non-market</a:t>
            </a:r>
          </a:p>
          <a:p>
            <a:pPr algn="ctr" eaLnBrk="0" hangingPunct="0"/>
            <a:r>
              <a:rPr lang="en-US" sz="1400">
                <a:latin typeface="Times New Roman" charset="0"/>
              </a:rPr>
              <a:t>and non-state arrangements</a:t>
            </a:r>
          </a:p>
        </p:txBody>
      </p:sp>
      <p:sp>
        <p:nvSpPr>
          <p:cNvPr id="8" name="Date Placeholder 7"/>
          <p:cNvSpPr>
            <a:spLocks noGrp="1"/>
          </p:cNvSpPr>
          <p:nvPr>
            <p:ph type="dt" sz="half" idx="10"/>
          </p:nvPr>
        </p:nvSpPr>
        <p:spPr/>
        <p:txBody>
          <a:bodyPr/>
          <a:lstStyle/>
          <a:p>
            <a:pPr>
              <a:defRPr/>
            </a:pPr>
            <a:r>
              <a:rPr lang="fr-FR" smtClean="0"/>
              <a:t>ADM1301</a:t>
            </a:r>
            <a:endParaRPr lang="en-CA"/>
          </a:p>
        </p:txBody>
      </p:sp>
      <p:sp>
        <p:nvSpPr>
          <p:cNvPr id="9" name="Footer Placeholder 8"/>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p:spPr>
        <p:txBody>
          <a:bodyPr/>
          <a:lstStyle/>
          <a:p>
            <a:fld id="{63A65A0C-250C-405A-AA20-B5A49266CA7E}" type="slidenum">
              <a:rPr lang="en-CA" smtClean="0"/>
              <a:pPr/>
              <a:t>12</a:t>
            </a:fld>
            <a:endParaRPr lang="en-CA" smtClean="0"/>
          </a:p>
        </p:txBody>
      </p:sp>
      <p:sp>
        <p:nvSpPr>
          <p:cNvPr id="14339" name="Rectangle 2"/>
          <p:cNvSpPr>
            <a:spLocks noGrp="1" noChangeArrowheads="1"/>
          </p:cNvSpPr>
          <p:nvPr>
            <p:ph type="title"/>
          </p:nvPr>
        </p:nvSpPr>
        <p:spPr/>
        <p:txBody>
          <a:bodyPr/>
          <a:lstStyle/>
          <a:p>
            <a:pPr eaLnBrk="1" hangingPunct="1"/>
            <a:r>
              <a:rPr lang="en-US" sz="2400" b="1" smtClean="0"/>
              <a:t>Social Capital -- Some Perspectives</a:t>
            </a:r>
          </a:p>
        </p:txBody>
      </p:sp>
      <p:sp>
        <p:nvSpPr>
          <p:cNvPr id="14340" name="Rectangle 3"/>
          <p:cNvSpPr>
            <a:spLocks noGrp="1" noChangeArrowheads="1"/>
          </p:cNvSpPr>
          <p:nvPr>
            <p:ph type="body" idx="1"/>
          </p:nvPr>
        </p:nvSpPr>
        <p:spPr/>
        <p:txBody>
          <a:bodyPr/>
          <a:lstStyle/>
          <a:p>
            <a:pPr eaLnBrk="1" hangingPunct="1">
              <a:lnSpc>
                <a:spcPct val="90000"/>
              </a:lnSpc>
            </a:pPr>
            <a:r>
              <a:rPr lang="en-US" sz="1900" smtClean="0"/>
              <a:t>Social Capital is generally defined as the </a:t>
            </a:r>
            <a:r>
              <a:rPr lang="en-US" sz="1900" smtClean="0">
                <a:solidFill>
                  <a:srgbClr val="FF0000"/>
                </a:solidFill>
              </a:rPr>
              <a:t>relationships, networks</a:t>
            </a:r>
            <a:r>
              <a:rPr lang="en-US" sz="1900" smtClean="0"/>
              <a:t> and </a:t>
            </a:r>
            <a:r>
              <a:rPr lang="en-US" sz="1900" smtClean="0">
                <a:solidFill>
                  <a:srgbClr val="FF0000"/>
                </a:solidFill>
              </a:rPr>
              <a:t>norms</a:t>
            </a:r>
            <a:r>
              <a:rPr lang="en-US" sz="1900" smtClean="0"/>
              <a:t> that facilitate collective action </a:t>
            </a:r>
            <a:r>
              <a:rPr lang="en-US" sz="1500" smtClean="0"/>
              <a:t>(Alfred LeBlanc, ISUMA, Spring 2001)</a:t>
            </a:r>
          </a:p>
          <a:p>
            <a:pPr eaLnBrk="1" hangingPunct="1">
              <a:lnSpc>
                <a:spcPct val="90000"/>
              </a:lnSpc>
            </a:pPr>
            <a:endParaRPr lang="en-US" sz="1900" smtClean="0"/>
          </a:p>
          <a:p>
            <a:pPr eaLnBrk="1" hangingPunct="1">
              <a:lnSpc>
                <a:spcPct val="90000"/>
              </a:lnSpc>
            </a:pPr>
            <a:r>
              <a:rPr lang="en-US" sz="1900" smtClean="0"/>
              <a:t>Social Capital directs attention to the </a:t>
            </a:r>
            <a:r>
              <a:rPr lang="en-US" sz="1900" smtClean="0">
                <a:solidFill>
                  <a:srgbClr val="FF0000"/>
                </a:solidFill>
              </a:rPr>
              <a:t>relationships</a:t>
            </a:r>
            <a:r>
              <a:rPr lang="en-US" sz="1900" smtClean="0"/>
              <a:t> that shape the realization of human capital’s potential for the individual and collectively </a:t>
            </a:r>
            <a:r>
              <a:rPr lang="en-US" sz="1500" smtClean="0"/>
              <a:t>(Tom Schuller, ISUMA, Spring 2001)</a:t>
            </a:r>
          </a:p>
          <a:p>
            <a:pPr eaLnBrk="1" hangingPunct="1">
              <a:lnSpc>
                <a:spcPct val="90000"/>
              </a:lnSpc>
            </a:pPr>
            <a:endParaRPr lang="en-US" sz="1900" smtClean="0"/>
          </a:p>
          <a:p>
            <a:pPr eaLnBrk="1" hangingPunct="1">
              <a:lnSpc>
                <a:spcPct val="90000"/>
              </a:lnSpc>
            </a:pPr>
            <a:r>
              <a:rPr lang="en-US" sz="1900" smtClean="0"/>
              <a:t>Social Capital is defined as </a:t>
            </a:r>
            <a:r>
              <a:rPr lang="en-US" sz="1900" smtClean="0">
                <a:solidFill>
                  <a:srgbClr val="FF0000"/>
                </a:solidFill>
              </a:rPr>
              <a:t>norms, networks</a:t>
            </a:r>
            <a:r>
              <a:rPr lang="en-US" sz="1900" smtClean="0"/>
              <a:t> and other related forms of </a:t>
            </a:r>
            <a:r>
              <a:rPr lang="en-US" sz="1900" smtClean="0">
                <a:solidFill>
                  <a:srgbClr val="FF0000"/>
                </a:solidFill>
              </a:rPr>
              <a:t>social connection</a:t>
            </a:r>
            <a:r>
              <a:rPr lang="en-US" sz="1900" smtClean="0"/>
              <a:t> </a:t>
            </a:r>
            <a:r>
              <a:rPr lang="en-US" sz="1500" smtClean="0"/>
              <a:t>(Edward Glaeser, ISUMA, Spring, 2001)</a:t>
            </a:r>
          </a:p>
          <a:p>
            <a:pPr eaLnBrk="1" hangingPunct="1">
              <a:lnSpc>
                <a:spcPct val="90000"/>
              </a:lnSpc>
            </a:pPr>
            <a:endParaRPr lang="en-US" sz="1900" smtClean="0"/>
          </a:p>
          <a:p>
            <a:pPr eaLnBrk="1" hangingPunct="1">
              <a:lnSpc>
                <a:spcPct val="90000"/>
              </a:lnSpc>
            </a:pPr>
            <a:r>
              <a:rPr lang="en-US" sz="1900" smtClean="0"/>
              <a:t>The central idea of social capital is that </a:t>
            </a:r>
            <a:r>
              <a:rPr lang="en-US" sz="1900" smtClean="0">
                <a:solidFill>
                  <a:srgbClr val="FF0000"/>
                </a:solidFill>
              </a:rPr>
              <a:t>networks</a:t>
            </a:r>
            <a:r>
              <a:rPr lang="en-US" sz="1900" smtClean="0"/>
              <a:t> and the associated </a:t>
            </a:r>
            <a:r>
              <a:rPr lang="en-US" sz="1900" smtClean="0">
                <a:solidFill>
                  <a:srgbClr val="FF0000"/>
                </a:solidFill>
              </a:rPr>
              <a:t>norms of reciprocity</a:t>
            </a:r>
            <a:r>
              <a:rPr lang="en-US" sz="1900" smtClean="0"/>
              <a:t> have value </a:t>
            </a:r>
            <a:r>
              <a:rPr lang="en-US" sz="1500" smtClean="0"/>
              <a:t>(Robert Putman, ISUMA, Spring 2001)</a:t>
            </a:r>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p:spPr>
        <p:txBody>
          <a:bodyPr/>
          <a:lstStyle/>
          <a:p>
            <a:fld id="{B66BAD46-A728-481F-85A4-037CAB6B16CD}" type="slidenum">
              <a:rPr lang="en-CA" smtClean="0"/>
              <a:pPr/>
              <a:t>13</a:t>
            </a:fld>
            <a:endParaRPr lang="en-CA" smtClean="0"/>
          </a:p>
        </p:txBody>
      </p:sp>
      <p:sp>
        <p:nvSpPr>
          <p:cNvPr id="15363" name="Rectangle 2"/>
          <p:cNvSpPr>
            <a:spLocks noGrp="1" noChangeArrowheads="1"/>
          </p:cNvSpPr>
          <p:nvPr>
            <p:ph type="title"/>
          </p:nvPr>
        </p:nvSpPr>
        <p:spPr/>
        <p:txBody>
          <a:bodyPr/>
          <a:lstStyle/>
          <a:p>
            <a:pPr eaLnBrk="1" hangingPunct="1"/>
            <a:r>
              <a:rPr lang="en-US" sz="2400" b="1" smtClean="0"/>
              <a:t>Social Capital vs. Human Capital</a:t>
            </a:r>
            <a:br>
              <a:rPr lang="en-US" sz="2400" b="1" smtClean="0"/>
            </a:br>
            <a:r>
              <a:rPr lang="en-US" sz="1300" smtClean="0"/>
              <a:t>Tom Schuller, ISUMA, Spring, 2001)</a:t>
            </a:r>
            <a:endParaRPr lang="en-US" sz="2100" smtClean="0"/>
          </a:p>
        </p:txBody>
      </p:sp>
      <p:sp>
        <p:nvSpPr>
          <p:cNvPr id="15364" name="Rectangle 3"/>
          <p:cNvSpPr>
            <a:spLocks noGrp="1" noChangeArrowheads="1"/>
          </p:cNvSpPr>
          <p:nvPr>
            <p:ph type="body" idx="1"/>
          </p:nvPr>
        </p:nvSpPr>
        <p:spPr/>
        <p:txBody>
          <a:bodyPr/>
          <a:lstStyle/>
          <a:p>
            <a:pPr eaLnBrk="1" hangingPunct="1"/>
            <a:r>
              <a:rPr lang="en-US" sz="1900" smtClean="0"/>
              <a:t>Social capital is </a:t>
            </a:r>
            <a:r>
              <a:rPr lang="en-US" sz="1900" b="1" u="sng" smtClean="0"/>
              <a:t>not </a:t>
            </a:r>
            <a:r>
              <a:rPr lang="en-US" sz="1900" smtClean="0"/>
              <a:t>human capital.  The differences can be expressed as follows:</a:t>
            </a:r>
          </a:p>
        </p:txBody>
      </p:sp>
      <p:sp>
        <p:nvSpPr>
          <p:cNvPr id="15365" name="Rectangle 4"/>
          <p:cNvSpPr>
            <a:spLocks noChangeArrowheads="1"/>
          </p:cNvSpPr>
          <p:nvPr/>
        </p:nvSpPr>
        <p:spPr bwMode="auto">
          <a:xfrm>
            <a:off x="2590800" y="2971800"/>
            <a:ext cx="2209800" cy="457200"/>
          </a:xfrm>
          <a:prstGeom prst="rect">
            <a:avLst/>
          </a:prstGeom>
          <a:solidFill>
            <a:srgbClr val="FFFF00"/>
          </a:solidFill>
          <a:ln w="9525">
            <a:solidFill>
              <a:schemeClr val="tx1"/>
            </a:solidFill>
            <a:miter lim="800000"/>
            <a:headEnd/>
            <a:tailEnd/>
          </a:ln>
        </p:spPr>
        <p:txBody>
          <a:bodyPr wrap="none" anchor="ctr"/>
          <a:lstStyle/>
          <a:p>
            <a:pPr algn="ctr" eaLnBrk="0" hangingPunct="0"/>
            <a:r>
              <a:rPr lang="en-US" sz="1600">
                <a:latin typeface="Times New Roman" charset="0"/>
              </a:rPr>
              <a:t>Human Capital</a:t>
            </a:r>
          </a:p>
        </p:txBody>
      </p:sp>
      <p:sp>
        <p:nvSpPr>
          <p:cNvPr id="15366" name="Rectangle 5"/>
          <p:cNvSpPr>
            <a:spLocks noChangeArrowheads="1"/>
          </p:cNvSpPr>
          <p:nvPr/>
        </p:nvSpPr>
        <p:spPr bwMode="auto">
          <a:xfrm>
            <a:off x="5181600" y="2971800"/>
            <a:ext cx="2362200" cy="457200"/>
          </a:xfrm>
          <a:prstGeom prst="rect">
            <a:avLst/>
          </a:prstGeom>
          <a:solidFill>
            <a:srgbClr val="3399FF"/>
          </a:solidFill>
          <a:ln w="9525">
            <a:solidFill>
              <a:schemeClr val="tx1"/>
            </a:solidFill>
            <a:miter lim="800000"/>
            <a:headEnd/>
            <a:tailEnd/>
          </a:ln>
        </p:spPr>
        <p:txBody>
          <a:bodyPr wrap="none" anchor="ctr"/>
          <a:lstStyle/>
          <a:p>
            <a:pPr algn="ctr" eaLnBrk="0" hangingPunct="0"/>
            <a:r>
              <a:rPr lang="en-US" sz="1600">
                <a:latin typeface="Times New Roman" charset="0"/>
              </a:rPr>
              <a:t>Social Capital</a:t>
            </a:r>
          </a:p>
        </p:txBody>
      </p:sp>
      <p:sp>
        <p:nvSpPr>
          <p:cNvPr id="15367" name="Rectangle 6"/>
          <p:cNvSpPr>
            <a:spLocks noChangeArrowheads="1"/>
          </p:cNvSpPr>
          <p:nvPr/>
        </p:nvSpPr>
        <p:spPr bwMode="auto">
          <a:xfrm>
            <a:off x="1066800" y="3429000"/>
            <a:ext cx="1219200" cy="3810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b="1">
                <a:latin typeface="Times New Roman" charset="0"/>
              </a:rPr>
              <a:t>FOCUS</a:t>
            </a:r>
            <a:endParaRPr lang="en-US" sz="1600">
              <a:latin typeface="Times New Roman" charset="0"/>
            </a:endParaRPr>
          </a:p>
        </p:txBody>
      </p:sp>
      <p:sp>
        <p:nvSpPr>
          <p:cNvPr id="15368" name="Rectangle 7"/>
          <p:cNvSpPr>
            <a:spLocks noChangeArrowheads="1"/>
          </p:cNvSpPr>
          <p:nvPr/>
        </p:nvSpPr>
        <p:spPr bwMode="auto">
          <a:xfrm>
            <a:off x="1066800" y="4038600"/>
            <a:ext cx="1219200" cy="3810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b="1">
                <a:latin typeface="Times New Roman" charset="0"/>
              </a:rPr>
              <a:t>MEASURES</a:t>
            </a:r>
            <a:endParaRPr lang="en-US" sz="1600">
              <a:latin typeface="Times New Roman" charset="0"/>
            </a:endParaRPr>
          </a:p>
        </p:txBody>
      </p:sp>
      <p:sp>
        <p:nvSpPr>
          <p:cNvPr id="15369" name="Rectangle 8"/>
          <p:cNvSpPr>
            <a:spLocks noChangeArrowheads="1"/>
          </p:cNvSpPr>
          <p:nvPr/>
        </p:nvSpPr>
        <p:spPr bwMode="auto">
          <a:xfrm>
            <a:off x="1066800" y="4724400"/>
            <a:ext cx="1219200" cy="3810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b="1" dirty="0" smtClean="0">
                <a:latin typeface="Times New Roman" charset="0"/>
              </a:rPr>
              <a:t>OUTCOMES</a:t>
            </a:r>
            <a:endParaRPr lang="en-US" sz="1600" dirty="0">
              <a:latin typeface="Times New Roman" charset="0"/>
            </a:endParaRPr>
          </a:p>
        </p:txBody>
      </p:sp>
      <p:sp>
        <p:nvSpPr>
          <p:cNvPr id="15370" name="Rectangle 9"/>
          <p:cNvSpPr>
            <a:spLocks noChangeArrowheads="1"/>
          </p:cNvSpPr>
          <p:nvPr/>
        </p:nvSpPr>
        <p:spPr bwMode="auto">
          <a:xfrm>
            <a:off x="1066800" y="5486400"/>
            <a:ext cx="1219200" cy="3810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sz="1600" b="1">
                <a:latin typeface="Times New Roman" charset="0"/>
              </a:rPr>
              <a:t>MODEL</a:t>
            </a:r>
            <a:endParaRPr lang="en-US" sz="1600">
              <a:latin typeface="Times New Roman" charset="0"/>
            </a:endParaRPr>
          </a:p>
        </p:txBody>
      </p:sp>
      <p:sp>
        <p:nvSpPr>
          <p:cNvPr id="15371" name="Rectangle 10"/>
          <p:cNvSpPr>
            <a:spLocks noChangeArrowheads="1"/>
          </p:cNvSpPr>
          <p:nvPr/>
        </p:nvSpPr>
        <p:spPr bwMode="auto">
          <a:xfrm>
            <a:off x="2286000" y="3429000"/>
            <a:ext cx="5410200" cy="381000"/>
          </a:xfrm>
          <a:prstGeom prst="rect">
            <a:avLst/>
          </a:prstGeom>
          <a:solidFill>
            <a:schemeClr val="accent1"/>
          </a:solidFill>
          <a:ln w="9525">
            <a:solidFill>
              <a:schemeClr val="tx1"/>
            </a:solidFill>
            <a:miter lim="800000"/>
            <a:headEnd/>
            <a:tailEnd/>
          </a:ln>
        </p:spPr>
        <p:txBody>
          <a:bodyPr wrap="none" anchor="ctr"/>
          <a:lstStyle/>
          <a:p>
            <a:endParaRPr lang="en-CA"/>
          </a:p>
        </p:txBody>
      </p:sp>
      <p:sp>
        <p:nvSpPr>
          <p:cNvPr id="15372" name="Rectangle 11"/>
          <p:cNvSpPr>
            <a:spLocks noChangeArrowheads="1"/>
          </p:cNvSpPr>
          <p:nvPr/>
        </p:nvSpPr>
        <p:spPr bwMode="auto">
          <a:xfrm>
            <a:off x="2286000" y="4038600"/>
            <a:ext cx="5410200" cy="381000"/>
          </a:xfrm>
          <a:prstGeom prst="rect">
            <a:avLst/>
          </a:prstGeom>
          <a:solidFill>
            <a:schemeClr val="accent1"/>
          </a:solidFill>
          <a:ln w="9525">
            <a:solidFill>
              <a:schemeClr val="tx1"/>
            </a:solidFill>
            <a:miter lim="800000"/>
            <a:headEnd/>
            <a:tailEnd/>
          </a:ln>
        </p:spPr>
        <p:txBody>
          <a:bodyPr wrap="none" anchor="ctr"/>
          <a:lstStyle/>
          <a:p>
            <a:endParaRPr lang="en-CA"/>
          </a:p>
        </p:txBody>
      </p:sp>
      <p:sp>
        <p:nvSpPr>
          <p:cNvPr id="15373" name="Rectangle 12"/>
          <p:cNvSpPr>
            <a:spLocks noChangeArrowheads="1"/>
          </p:cNvSpPr>
          <p:nvPr/>
        </p:nvSpPr>
        <p:spPr bwMode="auto">
          <a:xfrm>
            <a:off x="2286000" y="4724400"/>
            <a:ext cx="5410200" cy="381000"/>
          </a:xfrm>
          <a:prstGeom prst="rect">
            <a:avLst/>
          </a:prstGeom>
          <a:solidFill>
            <a:schemeClr val="accent1"/>
          </a:solidFill>
          <a:ln w="9525">
            <a:solidFill>
              <a:schemeClr val="tx1"/>
            </a:solidFill>
            <a:miter lim="800000"/>
            <a:headEnd/>
            <a:tailEnd/>
          </a:ln>
        </p:spPr>
        <p:txBody>
          <a:bodyPr wrap="none" anchor="ctr"/>
          <a:lstStyle/>
          <a:p>
            <a:endParaRPr lang="en-CA"/>
          </a:p>
        </p:txBody>
      </p:sp>
      <p:sp>
        <p:nvSpPr>
          <p:cNvPr id="15374" name="Rectangle 13"/>
          <p:cNvSpPr>
            <a:spLocks noChangeArrowheads="1"/>
          </p:cNvSpPr>
          <p:nvPr/>
        </p:nvSpPr>
        <p:spPr bwMode="auto">
          <a:xfrm>
            <a:off x="2286000" y="5486400"/>
            <a:ext cx="5410200" cy="381000"/>
          </a:xfrm>
          <a:prstGeom prst="rect">
            <a:avLst/>
          </a:prstGeom>
          <a:solidFill>
            <a:schemeClr val="accent1"/>
          </a:solidFill>
          <a:ln w="9525">
            <a:solidFill>
              <a:schemeClr val="tx1"/>
            </a:solidFill>
            <a:miter lim="800000"/>
            <a:headEnd/>
            <a:tailEnd/>
          </a:ln>
        </p:spPr>
        <p:txBody>
          <a:bodyPr wrap="none" anchor="ctr"/>
          <a:lstStyle/>
          <a:p>
            <a:endParaRPr lang="en-CA"/>
          </a:p>
        </p:txBody>
      </p:sp>
      <p:sp>
        <p:nvSpPr>
          <p:cNvPr id="15375" name="Rectangle 14"/>
          <p:cNvSpPr>
            <a:spLocks noChangeArrowheads="1"/>
          </p:cNvSpPr>
          <p:nvPr/>
        </p:nvSpPr>
        <p:spPr bwMode="auto">
          <a:xfrm>
            <a:off x="2590800" y="3429000"/>
            <a:ext cx="2209800" cy="381000"/>
          </a:xfrm>
          <a:prstGeom prst="rect">
            <a:avLst/>
          </a:prstGeom>
          <a:solidFill>
            <a:srgbClr val="FFFF00"/>
          </a:solidFill>
          <a:ln w="9525">
            <a:solidFill>
              <a:schemeClr val="tx1"/>
            </a:solidFill>
            <a:miter lim="800000"/>
            <a:headEnd/>
            <a:tailEnd/>
          </a:ln>
        </p:spPr>
        <p:txBody>
          <a:bodyPr wrap="none" anchor="ctr"/>
          <a:lstStyle/>
          <a:p>
            <a:pPr algn="ctr" eaLnBrk="0" hangingPunct="0"/>
            <a:r>
              <a:rPr lang="en-US" sz="1400">
                <a:latin typeface="Times New Roman" charset="0"/>
              </a:rPr>
              <a:t>Individual Agent</a:t>
            </a:r>
          </a:p>
        </p:txBody>
      </p:sp>
      <p:sp>
        <p:nvSpPr>
          <p:cNvPr id="15376" name="Rectangle 15"/>
          <p:cNvSpPr>
            <a:spLocks noChangeArrowheads="1"/>
          </p:cNvSpPr>
          <p:nvPr/>
        </p:nvSpPr>
        <p:spPr bwMode="auto">
          <a:xfrm>
            <a:off x="5181600" y="3429000"/>
            <a:ext cx="2362200" cy="381000"/>
          </a:xfrm>
          <a:prstGeom prst="rect">
            <a:avLst/>
          </a:prstGeom>
          <a:solidFill>
            <a:srgbClr val="3399FF"/>
          </a:solidFill>
          <a:ln w="9525">
            <a:solidFill>
              <a:schemeClr val="tx1"/>
            </a:solidFill>
            <a:miter lim="800000"/>
            <a:headEnd/>
            <a:tailEnd/>
          </a:ln>
        </p:spPr>
        <p:txBody>
          <a:bodyPr wrap="none" anchor="ctr"/>
          <a:lstStyle/>
          <a:p>
            <a:pPr algn="ctr" eaLnBrk="0" hangingPunct="0"/>
            <a:r>
              <a:rPr lang="en-US" sz="1400">
                <a:latin typeface="Times New Roman" charset="0"/>
              </a:rPr>
              <a:t>Relationships</a:t>
            </a:r>
          </a:p>
        </p:txBody>
      </p:sp>
      <p:sp>
        <p:nvSpPr>
          <p:cNvPr id="15377" name="Rectangle 16"/>
          <p:cNvSpPr>
            <a:spLocks noChangeArrowheads="1"/>
          </p:cNvSpPr>
          <p:nvPr/>
        </p:nvSpPr>
        <p:spPr bwMode="auto">
          <a:xfrm>
            <a:off x="2590800" y="4038600"/>
            <a:ext cx="2209800" cy="381000"/>
          </a:xfrm>
          <a:prstGeom prst="rect">
            <a:avLst/>
          </a:prstGeom>
          <a:solidFill>
            <a:srgbClr val="FFFF00"/>
          </a:solidFill>
          <a:ln w="9525">
            <a:solidFill>
              <a:schemeClr val="tx1"/>
            </a:solidFill>
            <a:miter lim="800000"/>
            <a:headEnd/>
            <a:tailEnd/>
          </a:ln>
        </p:spPr>
        <p:txBody>
          <a:bodyPr wrap="none" anchor="ctr"/>
          <a:lstStyle/>
          <a:p>
            <a:pPr algn="ctr" eaLnBrk="0" hangingPunct="0"/>
            <a:r>
              <a:rPr lang="en-US" sz="1400">
                <a:latin typeface="Times New Roman" charset="0"/>
              </a:rPr>
              <a:t>Duration of schooling</a:t>
            </a:r>
          </a:p>
          <a:p>
            <a:pPr algn="ctr" eaLnBrk="0" hangingPunct="0"/>
            <a:r>
              <a:rPr lang="en-US" sz="1400">
                <a:latin typeface="Times New Roman" charset="0"/>
              </a:rPr>
              <a:t>Qualifications</a:t>
            </a:r>
          </a:p>
        </p:txBody>
      </p:sp>
      <p:sp>
        <p:nvSpPr>
          <p:cNvPr id="15378" name="Rectangle 17"/>
          <p:cNvSpPr>
            <a:spLocks noChangeArrowheads="1"/>
          </p:cNvSpPr>
          <p:nvPr/>
        </p:nvSpPr>
        <p:spPr bwMode="auto">
          <a:xfrm>
            <a:off x="5181600" y="4038600"/>
            <a:ext cx="2362200" cy="381000"/>
          </a:xfrm>
          <a:prstGeom prst="rect">
            <a:avLst/>
          </a:prstGeom>
          <a:solidFill>
            <a:srgbClr val="3399FF"/>
          </a:solidFill>
          <a:ln w="9525">
            <a:solidFill>
              <a:schemeClr val="tx1"/>
            </a:solidFill>
            <a:miter lim="800000"/>
            <a:headEnd/>
            <a:tailEnd/>
          </a:ln>
        </p:spPr>
        <p:txBody>
          <a:bodyPr wrap="none" anchor="ctr"/>
          <a:lstStyle/>
          <a:p>
            <a:pPr algn="ctr" eaLnBrk="0" hangingPunct="0"/>
            <a:r>
              <a:rPr lang="en-US" sz="1400">
                <a:latin typeface="Times New Roman" charset="0"/>
              </a:rPr>
              <a:t>Attitudes/Values</a:t>
            </a:r>
          </a:p>
          <a:p>
            <a:pPr algn="ctr" eaLnBrk="0" hangingPunct="0"/>
            <a:r>
              <a:rPr lang="en-US" sz="1400">
                <a:latin typeface="Times New Roman" charset="0"/>
              </a:rPr>
              <a:t>Membership/participation/Trust</a:t>
            </a:r>
          </a:p>
        </p:txBody>
      </p:sp>
      <p:sp>
        <p:nvSpPr>
          <p:cNvPr id="15379" name="Rectangle 18"/>
          <p:cNvSpPr>
            <a:spLocks noChangeArrowheads="1"/>
          </p:cNvSpPr>
          <p:nvPr/>
        </p:nvSpPr>
        <p:spPr bwMode="auto">
          <a:xfrm>
            <a:off x="2590800" y="4724400"/>
            <a:ext cx="2209800" cy="381000"/>
          </a:xfrm>
          <a:prstGeom prst="rect">
            <a:avLst/>
          </a:prstGeom>
          <a:solidFill>
            <a:srgbClr val="FFFF00"/>
          </a:solidFill>
          <a:ln w="9525">
            <a:solidFill>
              <a:schemeClr val="tx1"/>
            </a:solidFill>
            <a:miter lim="800000"/>
            <a:headEnd/>
            <a:tailEnd/>
          </a:ln>
        </p:spPr>
        <p:txBody>
          <a:bodyPr wrap="none" anchor="ctr"/>
          <a:lstStyle/>
          <a:p>
            <a:pPr algn="ctr" eaLnBrk="0" hangingPunct="0"/>
            <a:r>
              <a:rPr lang="en-US" sz="1400">
                <a:latin typeface="Times New Roman" charset="0"/>
              </a:rPr>
              <a:t>Direct: Income, productivity</a:t>
            </a:r>
          </a:p>
          <a:p>
            <a:pPr algn="ctr" eaLnBrk="0" hangingPunct="0"/>
            <a:r>
              <a:rPr lang="en-US" sz="1400">
                <a:latin typeface="Times New Roman" charset="0"/>
              </a:rPr>
              <a:t>Indirect: health, civic activity</a:t>
            </a:r>
          </a:p>
        </p:txBody>
      </p:sp>
      <p:sp>
        <p:nvSpPr>
          <p:cNvPr id="15380" name="Rectangle 19"/>
          <p:cNvSpPr>
            <a:spLocks noChangeArrowheads="1"/>
          </p:cNvSpPr>
          <p:nvPr/>
        </p:nvSpPr>
        <p:spPr bwMode="auto">
          <a:xfrm>
            <a:off x="5181600" y="4724400"/>
            <a:ext cx="2362200" cy="381000"/>
          </a:xfrm>
          <a:prstGeom prst="rect">
            <a:avLst/>
          </a:prstGeom>
          <a:solidFill>
            <a:srgbClr val="3399FF"/>
          </a:solidFill>
          <a:ln w="9525">
            <a:solidFill>
              <a:schemeClr val="tx1"/>
            </a:solidFill>
            <a:miter lim="800000"/>
            <a:headEnd/>
            <a:tailEnd/>
          </a:ln>
        </p:spPr>
        <p:txBody>
          <a:bodyPr wrap="none" anchor="ctr"/>
          <a:lstStyle/>
          <a:p>
            <a:pPr algn="ctr" eaLnBrk="0" hangingPunct="0"/>
            <a:r>
              <a:rPr lang="en-US" sz="1400">
                <a:latin typeface="Times New Roman" charset="0"/>
              </a:rPr>
              <a:t>Social cohesion, economic</a:t>
            </a:r>
          </a:p>
          <a:p>
            <a:pPr algn="ctr" eaLnBrk="0" hangingPunct="0"/>
            <a:r>
              <a:rPr lang="en-US" sz="1400">
                <a:latin typeface="Times New Roman" charset="0"/>
              </a:rPr>
              <a:t>achievement, more social capital</a:t>
            </a:r>
          </a:p>
        </p:txBody>
      </p:sp>
      <p:sp>
        <p:nvSpPr>
          <p:cNvPr id="15381" name="Rectangle 20"/>
          <p:cNvSpPr>
            <a:spLocks noChangeArrowheads="1"/>
          </p:cNvSpPr>
          <p:nvPr/>
        </p:nvSpPr>
        <p:spPr bwMode="auto">
          <a:xfrm>
            <a:off x="2590800" y="5486400"/>
            <a:ext cx="2209800" cy="381000"/>
          </a:xfrm>
          <a:prstGeom prst="rect">
            <a:avLst/>
          </a:prstGeom>
          <a:solidFill>
            <a:srgbClr val="FFFF00"/>
          </a:solidFill>
          <a:ln w="9525">
            <a:solidFill>
              <a:schemeClr val="tx1"/>
            </a:solidFill>
            <a:miter lim="800000"/>
            <a:headEnd/>
            <a:tailEnd/>
          </a:ln>
        </p:spPr>
        <p:txBody>
          <a:bodyPr wrap="none" anchor="ctr"/>
          <a:lstStyle/>
          <a:p>
            <a:pPr algn="ctr" eaLnBrk="0" hangingPunct="0"/>
            <a:r>
              <a:rPr lang="en-US" sz="1400">
                <a:latin typeface="Times New Roman" charset="0"/>
              </a:rPr>
              <a:t>Linear</a:t>
            </a:r>
          </a:p>
        </p:txBody>
      </p:sp>
      <p:sp>
        <p:nvSpPr>
          <p:cNvPr id="15382" name="Rectangle 21"/>
          <p:cNvSpPr>
            <a:spLocks noChangeArrowheads="1"/>
          </p:cNvSpPr>
          <p:nvPr/>
        </p:nvSpPr>
        <p:spPr bwMode="auto">
          <a:xfrm>
            <a:off x="5181600" y="5486400"/>
            <a:ext cx="2362200" cy="381000"/>
          </a:xfrm>
          <a:prstGeom prst="rect">
            <a:avLst/>
          </a:prstGeom>
          <a:solidFill>
            <a:srgbClr val="3399FF"/>
          </a:solidFill>
          <a:ln w="9525">
            <a:solidFill>
              <a:schemeClr val="tx1"/>
            </a:solidFill>
            <a:miter lim="800000"/>
            <a:headEnd/>
            <a:tailEnd/>
          </a:ln>
        </p:spPr>
        <p:txBody>
          <a:bodyPr wrap="none" anchor="ctr"/>
          <a:lstStyle/>
          <a:p>
            <a:pPr algn="ctr" eaLnBrk="0" hangingPunct="0"/>
            <a:r>
              <a:rPr lang="en-US" sz="1600">
                <a:latin typeface="Times New Roman" charset="0"/>
              </a:rPr>
              <a:t>Interactive/circular</a:t>
            </a:r>
          </a:p>
        </p:txBody>
      </p:sp>
      <p:sp>
        <p:nvSpPr>
          <p:cNvPr id="23" name="Date Placeholder 22"/>
          <p:cNvSpPr>
            <a:spLocks noGrp="1"/>
          </p:cNvSpPr>
          <p:nvPr>
            <p:ph type="dt" sz="half" idx="10"/>
          </p:nvPr>
        </p:nvSpPr>
        <p:spPr/>
        <p:txBody>
          <a:bodyPr/>
          <a:lstStyle/>
          <a:p>
            <a:pPr>
              <a:defRPr/>
            </a:pPr>
            <a:r>
              <a:rPr lang="fr-FR" smtClean="0"/>
              <a:t>ADM1301</a:t>
            </a:r>
            <a:endParaRPr lang="en-CA"/>
          </a:p>
        </p:txBody>
      </p:sp>
      <p:sp>
        <p:nvSpPr>
          <p:cNvPr id="24" name="Footer Placeholder 23"/>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p:spPr>
        <p:txBody>
          <a:bodyPr/>
          <a:lstStyle/>
          <a:p>
            <a:fld id="{20C9BEB1-9A3C-4CA5-A901-C9A1FF668D8D}" type="slidenum">
              <a:rPr lang="en-CA" smtClean="0"/>
              <a:pPr/>
              <a:t>14</a:t>
            </a:fld>
            <a:endParaRPr lang="en-CA" smtClean="0"/>
          </a:p>
        </p:txBody>
      </p:sp>
      <p:sp>
        <p:nvSpPr>
          <p:cNvPr id="16387" name="Rectangle 2"/>
          <p:cNvSpPr>
            <a:spLocks noGrp="1" noChangeArrowheads="1"/>
          </p:cNvSpPr>
          <p:nvPr>
            <p:ph type="title"/>
          </p:nvPr>
        </p:nvSpPr>
        <p:spPr/>
        <p:txBody>
          <a:bodyPr/>
          <a:lstStyle/>
          <a:p>
            <a:pPr eaLnBrk="1" hangingPunct="1"/>
            <a:r>
              <a:rPr lang="en-US" sz="2400" b="1" smtClean="0"/>
              <a:t>Some Simple Forms of Social Capital</a:t>
            </a:r>
            <a:br>
              <a:rPr lang="en-US" sz="2400" b="1" smtClean="0"/>
            </a:br>
            <a:r>
              <a:rPr lang="en-US" sz="1300" smtClean="0"/>
              <a:t>(Robert Putman, ISUMA, Spring 2001)</a:t>
            </a:r>
            <a:endParaRPr lang="en-US" sz="2100" smtClean="0"/>
          </a:p>
        </p:txBody>
      </p:sp>
      <p:sp>
        <p:nvSpPr>
          <p:cNvPr id="16388" name="Rectangle 3"/>
          <p:cNvSpPr>
            <a:spLocks noGrp="1" noChangeArrowheads="1"/>
          </p:cNvSpPr>
          <p:nvPr>
            <p:ph type="body" idx="1"/>
          </p:nvPr>
        </p:nvSpPr>
        <p:spPr>
          <a:xfrm>
            <a:off x="611188" y="1752600"/>
            <a:ext cx="8304212" cy="4114800"/>
          </a:xfrm>
        </p:spPr>
        <p:txBody>
          <a:bodyPr/>
          <a:lstStyle/>
          <a:p>
            <a:pPr eaLnBrk="1" hangingPunct="1">
              <a:lnSpc>
                <a:spcPct val="90000"/>
              </a:lnSpc>
            </a:pPr>
            <a:r>
              <a:rPr lang="en-US" sz="2100" smtClean="0"/>
              <a:t>Highly formal forms:</a:t>
            </a:r>
          </a:p>
          <a:p>
            <a:pPr lvl="1" eaLnBrk="1" hangingPunct="1">
              <a:lnSpc>
                <a:spcPct val="90000"/>
              </a:lnSpc>
            </a:pPr>
            <a:r>
              <a:rPr lang="en-US" sz="2000" smtClean="0"/>
              <a:t>Parent-teacher association, a national organization of any sort, a labour union (where each is formally organized with a chairperson, a president and membership dues)</a:t>
            </a:r>
          </a:p>
          <a:p>
            <a:pPr eaLnBrk="1" hangingPunct="1">
              <a:lnSpc>
                <a:spcPct val="90000"/>
              </a:lnSpc>
            </a:pPr>
            <a:r>
              <a:rPr lang="en-US" sz="2100" smtClean="0"/>
              <a:t>Highly informal forms:</a:t>
            </a:r>
          </a:p>
          <a:p>
            <a:pPr lvl="1" eaLnBrk="1" hangingPunct="1">
              <a:lnSpc>
                <a:spcPct val="90000"/>
              </a:lnSpc>
            </a:pPr>
            <a:r>
              <a:rPr lang="en-US" sz="2000" smtClean="0"/>
              <a:t>a group of people gathering at a bar every Thursday evening</a:t>
            </a:r>
          </a:p>
          <a:p>
            <a:pPr eaLnBrk="1" hangingPunct="1">
              <a:lnSpc>
                <a:spcPct val="90000"/>
              </a:lnSpc>
            </a:pPr>
            <a:r>
              <a:rPr lang="en-US" sz="2100" smtClean="0"/>
              <a:t>Densely interlaced or comparatively invisible</a:t>
            </a:r>
          </a:p>
          <a:p>
            <a:pPr lvl="1" eaLnBrk="1" hangingPunct="1">
              <a:lnSpc>
                <a:spcPct val="90000"/>
              </a:lnSpc>
            </a:pPr>
            <a:r>
              <a:rPr lang="en-US" sz="2000" smtClean="0"/>
              <a:t>a group of steelworkers who work together every day at the factory, go bowling together on Saturday, and the same Church every Sunday vs. the nodding acquaintance you have with the person you occasionally see waiting in line at the supermarket </a:t>
            </a:r>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p:spPr>
        <p:txBody>
          <a:bodyPr/>
          <a:lstStyle/>
          <a:p>
            <a:fld id="{7325FA76-2663-4ECB-BB5E-8034F8ED9C4C}" type="slidenum">
              <a:rPr lang="en-CA" smtClean="0"/>
              <a:pPr/>
              <a:t>15</a:t>
            </a:fld>
            <a:endParaRPr lang="en-CA" smtClean="0"/>
          </a:p>
        </p:txBody>
      </p:sp>
      <p:sp>
        <p:nvSpPr>
          <p:cNvPr id="17411" name="Rectangle 2"/>
          <p:cNvSpPr>
            <a:spLocks noGrp="1" noChangeArrowheads="1"/>
          </p:cNvSpPr>
          <p:nvPr>
            <p:ph type="title"/>
          </p:nvPr>
        </p:nvSpPr>
        <p:spPr/>
        <p:txBody>
          <a:bodyPr/>
          <a:lstStyle/>
          <a:p>
            <a:pPr eaLnBrk="1" hangingPunct="1"/>
            <a:r>
              <a:rPr lang="en-US" sz="2400" b="1" smtClean="0"/>
              <a:t>Benefits of Social Capital</a:t>
            </a:r>
            <a:br>
              <a:rPr lang="en-US" sz="2400" b="1" smtClean="0"/>
            </a:br>
            <a:r>
              <a:rPr lang="en-US" sz="1300" smtClean="0"/>
              <a:t>(Robert Putman, ISUMA, Spring 2001)</a:t>
            </a:r>
            <a:endParaRPr lang="en-US" sz="2100" smtClean="0"/>
          </a:p>
        </p:txBody>
      </p:sp>
      <p:sp>
        <p:nvSpPr>
          <p:cNvPr id="17412" name="Rectangle 3"/>
          <p:cNvSpPr>
            <a:spLocks noGrp="1" noChangeArrowheads="1"/>
          </p:cNvSpPr>
          <p:nvPr>
            <p:ph type="body" idx="1"/>
          </p:nvPr>
        </p:nvSpPr>
        <p:spPr/>
        <p:txBody>
          <a:bodyPr/>
          <a:lstStyle/>
          <a:p>
            <a:pPr eaLnBrk="1" hangingPunct="1">
              <a:lnSpc>
                <a:spcPct val="90000"/>
              </a:lnSpc>
            </a:pPr>
            <a:r>
              <a:rPr lang="en-US" sz="2100" smtClean="0"/>
              <a:t>Putman’s research in the US suggests that in high social capital states:</a:t>
            </a:r>
          </a:p>
          <a:p>
            <a:pPr lvl="1" eaLnBrk="1" hangingPunct="1">
              <a:lnSpc>
                <a:spcPct val="90000"/>
              </a:lnSpc>
            </a:pPr>
            <a:r>
              <a:rPr lang="en-US" sz="2000" smtClean="0"/>
              <a:t>schools work better</a:t>
            </a:r>
          </a:p>
          <a:p>
            <a:pPr lvl="1" eaLnBrk="1" hangingPunct="1">
              <a:lnSpc>
                <a:spcPct val="90000"/>
              </a:lnSpc>
            </a:pPr>
            <a:r>
              <a:rPr lang="en-US" sz="2000" smtClean="0"/>
              <a:t>kids are better off </a:t>
            </a:r>
          </a:p>
          <a:p>
            <a:pPr lvl="1" eaLnBrk="1" hangingPunct="1">
              <a:lnSpc>
                <a:spcPct val="90000"/>
              </a:lnSpc>
            </a:pPr>
            <a:r>
              <a:rPr lang="en-US" sz="2000" smtClean="0"/>
              <a:t>violent crime is rarer</a:t>
            </a:r>
          </a:p>
          <a:p>
            <a:pPr lvl="1" eaLnBrk="1" hangingPunct="1">
              <a:lnSpc>
                <a:spcPct val="90000"/>
              </a:lnSpc>
            </a:pPr>
            <a:r>
              <a:rPr lang="en-US" sz="2000" smtClean="0"/>
              <a:t>there is less pugnacity (less quarrelsome)</a:t>
            </a:r>
          </a:p>
          <a:p>
            <a:pPr lvl="1" eaLnBrk="1" hangingPunct="1">
              <a:lnSpc>
                <a:spcPct val="90000"/>
              </a:lnSpc>
            </a:pPr>
            <a:r>
              <a:rPr lang="en-US" sz="2000" smtClean="0"/>
              <a:t>health is better</a:t>
            </a:r>
          </a:p>
          <a:p>
            <a:pPr lvl="1" eaLnBrk="1" hangingPunct="1">
              <a:lnSpc>
                <a:spcPct val="90000"/>
              </a:lnSpc>
            </a:pPr>
            <a:r>
              <a:rPr lang="en-US" sz="2000" smtClean="0"/>
              <a:t>tax evasion is lower</a:t>
            </a:r>
          </a:p>
          <a:p>
            <a:pPr eaLnBrk="1" hangingPunct="1">
              <a:lnSpc>
                <a:spcPct val="90000"/>
              </a:lnSpc>
            </a:pPr>
            <a:r>
              <a:rPr lang="en-US" sz="2100" smtClean="0"/>
              <a:t>And, social capital goes together with:</a:t>
            </a:r>
          </a:p>
          <a:p>
            <a:pPr lvl="1" eaLnBrk="1" hangingPunct="1">
              <a:lnSpc>
                <a:spcPct val="90000"/>
              </a:lnSpc>
            </a:pPr>
            <a:r>
              <a:rPr lang="en-US" sz="2000" smtClean="0"/>
              <a:t>tolerance</a:t>
            </a:r>
          </a:p>
          <a:p>
            <a:pPr lvl="1" eaLnBrk="1" hangingPunct="1">
              <a:lnSpc>
                <a:spcPct val="90000"/>
              </a:lnSpc>
            </a:pPr>
            <a:r>
              <a:rPr lang="en-US" sz="2000" smtClean="0"/>
              <a:t>civic equality and,</a:t>
            </a:r>
          </a:p>
          <a:p>
            <a:pPr lvl="1" eaLnBrk="1" hangingPunct="1">
              <a:lnSpc>
                <a:spcPct val="90000"/>
              </a:lnSpc>
            </a:pPr>
            <a:r>
              <a:rPr lang="en-US" sz="2000" smtClean="0"/>
              <a:t>economic equality</a:t>
            </a:r>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p:spPr>
        <p:txBody>
          <a:bodyPr/>
          <a:lstStyle/>
          <a:p>
            <a:fld id="{767B54C4-05D8-448A-B798-E28ACC05439A}" type="slidenum">
              <a:rPr lang="en-CA" smtClean="0"/>
              <a:pPr/>
              <a:t>16</a:t>
            </a:fld>
            <a:endParaRPr lang="en-CA" smtClean="0"/>
          </a:p>
        </p:txBody>
      </p:sp>
      <p:sp>
        <p:nvSpPr>
          <p:cNvPr id="18435" name="Rectangle 2"/>
          <p:cNvSpPr>
            <a:spLocks noGrp="1" noChangeArrowheads="1"/>
          </p:cNvSpPr>
          <p:nvPr>
            <p:ph type="title"/>
          </p:nvPr>
        </p:nvSpPr>
        <p:spPr/>
        <p:txBody>
          <a:bodyPr/>
          <a:lstStyle/>
          <a:p>
            <a:pPr eaLnBrk="1" hangingPunct="1"/>
            <a:r>
              <a:rPr lang="en-CA" sz="2800" smtClean="0"/>
              <a:t>Five Roles of Civil Society</a:t>
            </a:r>
            <a:r>
              <a:rPr lang="en-CA" sz="1800" smtClean="0"/>
              <a:t/>
            </a:r>
            <a:br>
              <a:rPr lang="en-CA" sz="1800" smtClean="0"/>
            </a:br>
            <a:r>
              <a:rPr lang="en-CA" sz="1200" smtClean="0"/>
              <a:t>Source:Najam, A. 1999. </a:t>
            </a:r>
            <a:r>
              <a:rPr lang="en-CA" sz="1200" i="1" smtClean="0"/>
              <a:t>Citizen organizations as policy entrepreneurs</a:t>
            </a:r>
            <a:r>
              <a:rPr lang="en-CA" sz="1200" smtClean="0"/>
              <a:t> in D. Lewis (ed) International perspectives in voluntary action:reshaping the third sector, London: Earthscan</a:t>
            </a:r>
            <a:endParaRPr lang="en-US" sz="1200" b="1" smtClean="0"/>
          </a:p>
        </p:txBody>
      </p:sp>
      <p:sp>
        <p:nvSpPr>
          <p:cNvPr id="18436" name="Rectangle 3"/>
          <p:cNvSpPr>
            <a:spLocks noGrp="1" noChangeArrowheads="1"/>
          </p:cNvSpPr>
          <p:nvPr>
            <p:ph type="body" idx="1"/>
          </p:nvPr>
        </p:nvSpPr>
        <p:spPr>
          <a:xfrm>
            <a:off x="611188" y="1752600"/>
            <a:ext cx="7956550" cy="4629150"/>
          </a:xfrm>
        </p:spPr>
        <p:txBody>
          <a:bodyPr/>
          <a:lstStyle/>
          <a:p>
            <a:r>
              <a:rPr lang="en-CA" sz="1800" i="1" dirty="0" smtClean="0"/>
              <a:t>Monitoring</a:t>
            </a:r>
            <a:r>
              <a:rPr lang="en-CA" sz="1800" dirty="0" smtClean="0"/>
              <a:t> through which policy is kept ‘honest’</a:t>
            </a:r>
            <a:endParaRPr lang="en-US" sz="1800" dirty="0" smtClean="0"/>
          </a:p>
          <a:p>
            <a:endParaRPr lang="en-CA" sz="1800" i="1" dirty="0" smtClean="0"/>
          </a:p>
          <a:p>
            <a:r>
              <a:rPr lang="en-CA" sz="1800" i="1" dirty="0" smtClean="0"/>
              <a:t>Advocacy </a:t>
            </a:r>
            <a:r>
              <a:rPr lang="en-CA" sz="1800" dirty="0" smtClean="0"/>
              <a:t>through which policy options can be supported or not supported</a:t>
            </a:r>
            <a:endParaRPr lang="en-US" sz="1800" dirty="0" smtClean="0"/>
          </a:p>
          <a:p>
            <a:endParaRPr lang="en-CA" sz="1800" i="1" dirty="0" smtClean="0"/>
          </a:p>
          <a:p>
            <a:r>
              <a:rPr lang="en-CA" sz="1800" i="1" dirty="0" smtClean="0"/>
              <a:t>Innovator</a:t>
            </a:r>
            <a:r>
              <a:rPr lang="en-CA" sz="1800" dirty="0" smtClean="0"/>
              <a:t> through which different ways of doing things are developed and demonstrated</a:t>
            </a:r>
            <a:endParaRPr lang="en-US" sz="1800" dirty="0" smtClean="0"/>
          </a:p>
          <a:p>
            <a:endParaRPr lang="en-CA" sz="1800" i="1" dirty="0" smtClean="0"/>
          </a:p>
          <a:p>
            <a:r>
              <a:rPr lang="en-CA" sz="1800" i="1" dirty="0" smtClean="0"/>
              <a:t>Service provider</a:t>
            </a:r>
            <a:r>
              <a:rPr lang="en-CA" sz="1800" dirty="0" smtClean="0"/>
              <a:t> through which a particular need is fulfilled</a:t>
            </a:r>
            <a:endParaRPr lang="en-US" sz="1800" dirty="0" smtClean="0"/>
          </a:p>
          <a:p>
            <a:endParaRPr lang="en-CA" sz="1800" i="1" dirty="0" smtClean="0"/>
          </a:p>
          <a:p>
            <a:r>
              <a:rPr lang="en-CA" sz="1800" i="1" dirty="0" smtClean="0"/>
              <a:t>Capacity builder</a:t>
            </a:r>
            <a:r>
              <a:rPr lang="en-CA" sz="1800" dirty="0" smtClean="0"/>
              <a:t> through which support is provided to other civil society organizations</a:t>
            </a:r>
            <a:endParaRPr lang="en-US" sz="1800" dirty="0" smtClean="0"/>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p:spPr>
        <p:txBody>
          <a:bodyPr/>
          <a:lstStyle/>
          <a:p>
            <a:fld id="{D8C29F43-BFE1-4E70-9EF7-272968058617}" type="slidenum">
              <a:rPr lang="en-CA" smtClean="0"/>
              <a:pPr/>
              <a:t>17</a:t>
            </a:fld>
            <a:endParaRPr lang="en-CA" smtClean="0"/>
          </a:p>
        </p:txBody>
      </p:sp>
      <p:sp>
        <p:nvSpPr>
          <p:cNvPr id="19459" name="Rectangle 2"/>
          <p:cNvSpPr>
            <a:spLocks noGrp="1" noChangeArrowheads="1"/>
          </p:cNvSpPr>
          <p:nvPr>
            <p:ph type="title"/>
          </p:nvPr>
        </p:nvSpPr>
        <p:spPr/>
        <p:txBody>
          <a:bodyPr/>
          <a:lstStyle/>
          <a:p>
            <a:pPr eaLnBrk="1" hangingPunct="1"/>
            <a:r>
              <a:rPr lang="en-US" sz="2400" b="1" smtClean="0"/>
              <a:t>The Civil Society Segment -- Likely Contributions</a:t>
            </a:r>
          </a:p>
        </p:txBody>
      </p:sp>
      <p:sp>
        <p:nvSpPr>
          <p:cNvPr id="19460" name="Rectangle 3"/>
          <p:cNvSpPr>
            <a:spLocks noGrp="1" noChangeArrowheads="1"/>
          </p:cNvSpPr>
          <p:nvPr>
            <p:ph type="body" idx="1"/>
          </p:nvPr>
        </p:nvSpPr>
        <p:spPr/>
        <p:txBody>
          <a:bodyPr/>
          <a:lstStyle/>
          <a:p>
            <a:pPr eaLnBrk="1" hangingPunct="1"/>
            <a:r>
              <a:rPr lang="en-US" sz="1900" smtClean="0"/>
              <a:t>Alternative service delivery models based on inter-sectoral partnerships</a:t>
            </a:r>
          </a:p>
          <a:p>
            <a:pPr eaLnBrk="1" hangingPunct="1"/>
            <a:endParaRPr lang="en-US" sz="1900" smtClean="0"/>
          </a:p>
          <a:p>
            <a:pPr eaLnBrk="1" hangingPunct="1"/>
            <a:r>
              <a:rPr lang="en-US" sz="1900" smtClean="0"/>
              <a:t>employment generation and recognition</a:t>
            </a:r>
          </a:p>
          <a:p>
            <a:pPr eaLnBrk="1" hangingPunct="1"/>
            <a:endParaRPr lang="en-US" sz="1900" smtClean="0"/>
          </a:p>
          <a:p>
            <a:pPr eaLnBrk="1" hangingPunct="1"/>
            <a:r>
              <a:rPr lang="en-US" sz="1900" smtClean="0"/>
              <a:t>valuing and conceptualizing the importance of “community”</a:t>
            </a:r>
          </a:p>
          <a:p>
            <a:pPr eaLnBrk="1" hangingPunct="1"/>
            <a:endParaRPr lang="en-US" sz="1900" smtClean="0"/>
          </a:p>
          <a:p>
            <a:pPr eaLnBrk="1" hangingPunct="1"/>
            <a:r>
              <a:rPr lang="en-US" sz="1900" smtClean="0"/>
              <a:t>Civic engagement</a:t>
            </a:r>
          </a:p>
          <a:p>
            <a:pPr eaLnBrk="1" hangingPunct="1">
              <a:buFont typeface="Wingdings" pitchFamily="2" charset="2"/>
              <a:buNone/>
            </a:pPr>
            <a:endParaRPr lang="en-US" sz="1900" smtClean="0"/>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a:noFill/>
        </p:spPr>
        <p:txBody>
          <a:bodyPr/>
          <a:lstStyle/>
          <a:p>
            <a:fld id="{4BF8AE2A-519F-4B86-89A2-6A1923953322}" type="slidenum">
              <a:rPr lang="en-CA" smtClean="0"/>
              <a:pPr/>
              <a:t>18</a:t>
            </a:fld>
            <a:endParaRPr lang="en-CA" smtClean="0"/>
          </a:p>
        </p:txBody>
      </p:sp>
      <p:sp>
        <p:nvSpPr>
          <p:cNvPr id="20483" name="Rectangle 4"/>
          <p:cNvSpPr>
            <a:spLocks noGrp="1" noChangeArrowheads="1"/>
          </p:cNvSpPr>
          <p:nvPr>
            <p:ph type="title"/>
          </p:nvPr>
        </p:nvSpPr>
        <p:spPr/>
        <p:txBody>
          <a:bodyPr/>
          <a:lstStyle/>
          <a:p>
            <a:pPr eaLnBrk="1" hangingPunct="1"/>
            <a:r>
              <a:rPr lang="en-US" sz="2400" b="1" smtClean="0"/>
              <a:t>The Civil Society Segment: Non-profit and Voluntary Organizations</a:t>
            </a:r>
            <a:r>
              <a:rPr lang="en-US" sz="2000" b="1" smtClean="0"/>
              <a:t/>
            </a:r>
            <a:br>
              <a:rPr lang="en-US" sz="2000" b="1" smtClean="0"/>
            </a:br>
            <a:r>
              <a:rPr lang="en-US" sz="1300" smtClean="0"/>
              <a:t>(from “Highlights of the National Survey of Nonprofit and Voluntary Organizations”, Statistics Canada, 2003)</a:t>
            </a:r>
          </a:p>
        </p:txBody>
      </p:sp>
      <p:sp>
        <p:nvSpPr>
          <p:cNvPr id="20484" name="Rectangle 6"/>
          <p:cNvSpPr>
            <a:spLocks noGrp="1" noChangeArrowheads="1"/>
          </p:cNvSpPr>
          <p:nvPr>
            <p:ph type="body" sz="half" idx="2"/>
          </p:nvPr>
        </p:nvSpPr>
        <p:spPr>
          <a:xfrm>
            <a:off x="3851275" y="1752600"/>
            <a:ext cx="4716463" cy="4267200"/>
          </a:xfrm>
        </p:spPr>
        <p:txBody>
          <a:bodyPr/>
          <a:lstStyle/>
          <a:p>
            <a:pPr eaLnBrk="1" hangingPunct="1">
              <a:lnSpc>
                <a:spcPct val="90000"/>
              </a:lnSpc>
            </a:pPr>
            <a:r>
              <a:rPr lang="en-US" sz="2200" dirty="0" smtClean="0"/>
              <a:t>Approximately 161,000 voluntary and non-profit organizations across Canada in 2003 (just over half are registered charities) including hospitals, colleges and universities)</a:t>
            </a:r>
          </a:p>
          <a:p>
            <a:pPr eaLnBrk="1" hangingPunct="1">
              <a:lnSpc>
                <a:spcPct val="90000"/>
              </a:lnSpc>
            </a:pPr>
            <a:r>
              <a:rPr lang="en-US" sz="2200" dirty="0" smtClean="0"/>
              <a:t>76% of the organizations have individuals as members (139 million members – many Canadians hold membership in more than one organization)</a:t>
            </a:r>
          </a:p>
        </p:txBody>
      </p:sp>
      <p:pic>
        <p:nvPicPr>
          <p:cNvPr id="20485" name="Picture 7" descr="MCj02905320000[1]"/>
          <p:cNvPicPr>
            <a:picLocks noGrp="1" noChangeAspect="1" noChangeArrowheads="1"/>
          </p:cNvPicPr>
          <p:nvPr>
            <p:ph sz="half" idx="1"/>
          </p:nvPr>
        </p:nvPicPr>
        <p:blipFill>
          <a:blip r:embed="rId3" cstate="print"/>
          <a:srcRect/>
          <a:stretch>
            <a:fillRect/>
          </a:stretch>
        </p:blipFill>
        <p:spPr>
          <a:xfrm>
            <a:off x="927100" y="2157413"/>
            <a:ext cx="2636838" cy="3556000"/>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
        <p:nvSpPr>
          <p:cNvPr id="8" name="TextBox 7"/>
          <p:cNvSpPr txBox="1"/>
          <p:nvPr/>
        </p:nvSpPr>
        <p:spPr>
          <a:xfrm>
            <a:off x="827584" y="5805264"/>
            <a:ext cx="7776864" cy="461665"/>
          </a:xfrm>
          <a:prstGeom prst="rect">
            <a:avLst/>
          </a:prstGeom>
          <a:noFill/>
        </p:spPr>
        <p:txBody>
          <a:bodyPr wrap="square" rtlCol="0">
            <a:spAutoFit/>
          </a:bodyPr>
          <a:lstStyle/>
          <a:p>
            <a:r>
              <a:rPr lang="fr-CA" sz="1200" dirty="0" smtClean="0"/>
              <a:t>Source: </a:t>
            </a:r>
            <a:r>
              <a:rPr lang="en-US" sz="1200" dirty="0" smtClean="0">
                <a:hlinkClick r:id="rId4"/>
              </a:rPr>
              <a:t>http://www.imaginecanada.ca/files/www/en/nsnvo/sector_in_canada_factsheet.pdf</a:t>
            </a:r>
            <a:r>
              <a:rPr lang="en-US" sz="1200" dirty="0" smtClean="0"/>
              <a:t> </a:t>
            </a:r>
          </a:p>
          <a:p>
            <a:endParaRPr lang="fr-CA" sz="1200" dirty="0"/>
          </a:p>
        </p:txBody>
      </p:sp>
      <p:sp>
        <p:nvSpPr>
          <p:cNvPr id="9" name="Rectangle 8"/>
          <p:cNvSpPr/>
          <p:nvPr/>
        </p:nvSpPr>
        <p:spPr bwMode="auto">
          <a:xfrm>
            <a:off x="827584" y="5805264"/>
            <a:ext cx="7776864" cy="360040"/>
          </a:xfrm>
          <a:prstGeom prst="rect">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Verdana"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6"/>
          <p:cNvSpPr>
            <a:spLocks noGrp="1"/>
          </p:cNvSpPr>
          <p:nvPr>
            <p:ph type="sldNum" sz="quarter" idx="12"/>
          </p:nvPr>
        </p:nvSpPr>
        <p:spPr>
          <a:noFill/>
        </p:spPr>
        <p:txBody>
          <a:bodyPr/>
          <a:lstStyle/>
          <a:p>
            <a:fld id="{C84F9A2C-23AA-455A-9961-14B6E20BFBDF}" type="slidenum">
              <a:rPr lang="en-CA" smtClean="0"/>
              <a:pPr/>
              <a:t>19</a:t>
            </a:fld>
            <a:endParaRPr lang="en-CA" smtClean="0"/>
          </a:p>
        </p:txBody>
      </p:sp>
      <p:sp>
        <p:nvSpPr>
          <p:cNvPr id="21507" name="Rectangle 2"/>
          <p:cNvSpPr>
            <a:spLocks noGrp="1" noChangeArrowheads="1"/>
          </p:cNvSpPr>
          <p:nvPr>
            <p:ph type="title"/>
          </p:nvPr>
        </p:nvSpPr>
        <p:spPr/>
        <p:txBody>
          <a:bodyPr/>
          <a:lstStyle/>
          <a:p>
            <a:pPr eaLnBrk="1" hangingPunct="1"/>
            <a:r>
              <a:rPr lang="en-US" sz="2400" b="1" smtClean="0"/>
              <a:t>The Civil Society Segment: Non-profit and Voluntary Organizations</a:t>
            </a:r>
            <a:br>
              <a:rPr lang="en-US" sz="2400" b="1" smtClean="0"/>
            </a:br>
            <a:r>
              <a:rPr lang="en-US" sz="1300" smtClean="0"/>
              <a:t>(from “Highlights of the National Survey of Nonprofit and Voluntary Organizations”, Statistics Canada, 2003)</a:t>
            </a:r>
          </a:p>
        </p:txBody>
      </p:sp>
      <p:sp>
        <p:nvSpPr>
          <p:cNvPr id="21508" name="Rectangle 3"/>
          <p:cNvSpPr>
            <a:spLocks noGrp="1" noChangeArrowheads="1"/>
          </p:cNvSpPr>
          <p:nvPr>
            <p:ph type="body" sz="half" idx="2"/>
          </p:nvPr>
        </p:nvSpPr>
        <p:spPr>
          <a:xfrm>
            <a:off x="4140200" y="1752600"/>
            <a:ext cx="4427538" cy="4267200"/>
          </a:xfrm>
        </p:spPr>
        <p:txBody>
          <a:bodyPr/>
          <a:lstStyle/>
          <a:p>
            <a:pPr eaLnBrk="1" hangingPunct="1">
              <a:lnSpc>
                <a:spcPct val="80000"/>
              </a:lnSpc>
            </a:pPr>
            <a:r>
              <a:rPr lang="en-US" sz="2200" smtClean="0"/>
              <a:t>Nonprofit and voluntary organizations posted $112 billion in revenues in 2003 (1/3 attributed to a few hospitals, colleges and universities – the remaining $75 billion attributed to smaller organizations)</a:t>
            </a:r>
          </a:p>
          <a:p>
            <a:pPr eaLnBrk="1" hangingPunct="1">
              <a:lnSpc>
                <a:spcPct val="80000"/>
              </a:lnSpc>
            </a:pPr>
            <a:r>
              <a:rPr lang="en-US" sz="2200" smtClean="0"/>
              <a:t>Nonprofit and voluntary organizations are also significant employers (over 2 million people on payroll (1/3 attributed to hospitals, universities, colleges)</a:t>
            </a:r>
          </a:p>
        </p:txBody>
      </p:sp>
      <p:pic>
        <p:nvPicPr>
          <p:cNvPr id="21509" name="Picture 6" descr="MCj03518730000[1]"/>
          <p:cNvPicPr>
            <a:picLocks noGrp="1" noChangeAspect="1" noChangeArrowheads="1"/>
          </p:cNvPicPr>
          <p:nvPr>
            <p:ph sz="half" idx="1"/>
          </p:nvPr>
        </p:nvPicPr>
        <p:blipFill>
          <a:blip r:embed="rId3" cstate="print"/>
          <a:srcRect/>
          <a:stretch>
            <a:fillRect/>
          </a:stretch>
        </p:blipFill>
        <p:spPr>
          <a:xfrm>
            <a:off x="611188" y="2276475"/>
            <a:ext cx="3081337" cy="3321050"/>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6"/>
          <p:cNvSpPr>
            <a:spLocks noGrp="1"/>
          </p:cNvSpPr>
          <p:nvPr>
            <p:ph type="sldNum" sz="quarter" idx="12"/>
          </p:nvPr>
        </p:nvSpPr>
        <p:spPr>
          <a:noFill/>
        </p:spPr>
        <p:txBody>
          <a:bodyPr/>
          <a:lstStyle/>
          <a:p>
            <a:fld id="{5648A867-261C-4595-B869-D3ABEC3FD8DD}" type="slidenum">
              <a:rPr lang="en-CA" smtClean="0"/>
              <a:pPr/>
              <a:t>20</a:t>
            </a:fld>
            <a:endParaRPr lang="en-CA" smtClean="0"/>
          </a:p>
        </p:txBody>
      </p:sp>
      <p:sp>
        <p:nvSpPr>
          <p:cNvPr id="22531" name="Rectangle 1026"/>
          <p:cNvSpPr>
            <a:spLocks noGrp="1" noChangeArrowheads="1"/>
          </p:cNvSpPr>
          <p:nvPr>
            <p:ph type="title"/>
          </p:nvPr>
        </p:nvSpPr>
        <p:spPr/>
        <p:txBody>
          <a:bodyPr/>
          <a:lstStyle/>
          <a:p>
            <a:pPr eaLnBrk="1" hangingPunct="1"/>
            <a:r>
              <a:rPr lang="en-US" sz="2400" b="1" smtClean="0"/>
              <a:t>The Civil Society Segment: Non-profit and Voluntary Organizations</a:t>
            </a:r>
            <a:br>
              <a:rPr lang="en-US" sz="2400" b="1" smtClean="0"/>
            </a:br>
            <a:r>
              <a:rPr lang="en-US" sz="1300" smtClean="0"/>
              <a:t>(from “Highlights of the National Survey of Nonprofit and Voluntary Organizations”, Statistics Canada, 2003)</a:t>
            </a:r>
          </a:p>
        </p:txBody>
      </p:sp>
      <p:sp>
        <p:nvSpPr>
          <p:cNvPr id="22532" name="Rectangle 1027"/>
          <p:cNvSpPr>
            <a:spLocks noGrp="1" noChangeArrowheads="1"/>
          </p:cNvSpPr>
          <p:nvPr>
            <p:ph type="body" sz="half" idx="2"/>
          </p:nvPr>
        </p:nvSpPr>
        <p:spPr>
          <a:xfrm>
            <a:off x="4641850" y="1752600"/>
            <a:ext cx="3925888" cy="4267200"/>
          </a:xfrm>
        </p:spPr>
        <p:txBody>
          <a:bodyPr/>
          <a:lstStyle/>
          <a:p>
            <a:pPr eaLnBrk="1" hangingPunct="1">
              <a:lnSpc>
                <a:spcPct val="80000"/>
              </a:lnSpc>
            </a:pPr>
            <a:r>
              <a:rPr lang="en-US" sz="1800" dirty="0" smtClean="0"/>
              <a:t>Just over half of the non-profit and voluntary organizations are operated solely by volunteers, with almost 2/3 of the organizations reporting revenues of less that $100,000</a:t>
            </a:r>
          </a:p>
          <a:p>
            <a:pPr eaLnBrk="1" hangingPunct="1">
              <a:lnSpc>
                <a:spcPct val="80000"/>
              </a:lnSpc>
            </a:pPr>
            <a:endParaRPr lang="en-US" sz="1800" dirty="0" smtClean="0"/>
          </a:p>
          <a:p>
            <a:pPr eaLnBrk="1" hangingPunct="1">
              <a:lnSpc>
                <a:spcPct val="80000"/>
              </a:lnSpc>
            </a:pPr>
            <a:r>
              <a:rPr lang="en-US" sz="1800" dirty="0" smtClean="0"/>
              <a:t>Source of earned income:</a:t>
            </a:r>
          </a:p>
          <a:p>
            <a:pPr lvl="1" eaLnBrk="1" hangingPunct="1">
              <a:lnSpc>
                <a:spcPct val="80000"/>
              </a:lnSpc>
            </a:pPr>
            <a:r>
              <a:rPr lang="en-US" sz="2000" dirty="0" smtClean="0"/>
              <a:t>49% from government</a:t>
            </a:r>
          </a:p>
          <a:p>
            <a:pPr lvl="1" eaLnBrk="1" hangingPunct="1">
              <a:lnSpc>
                <a:spcPct val="80000"/>
              </a:lnSpc>
            </a:pPr>
            <a:r>
              <a:rPr lang="en-US" sz="2000" dirty="0" smtClean="0"/>
              <a:t>35% from non-governmental sources</a:t>
            </a:r>
          </a:p>
          <a:p>
            <a:pPr lvl="1" eaLnBrk="1" hangingPunct="1">
              <a:lnSpc>
                <a:spcPct val="80000"/>
              </a:lnSpc>
            </a:pPr>
            <a:r>
              <a:rPr lang="en-US" sz="2000" dirty="0" smtClean="0"/>
              <a:t>13% from donations</a:t>
            </a:r>
          </a:p>
        </p:txBody>
      </p:sp>
      <p:pic>
        <p:nvPicPr>
          <p:cNvPr id="22533" name="Picture 1030" descr="MCj01570070000[1]"/>
          <p:cNvPicPr>
            <a:picLocks noGrp="1" noChangeAspect="1" noChangeArrowheads="1"/>
          </p:cNvPicPr>
          <p:nvPr>
            <p:ph sz="half" idx="1"/>
          </p:nvPr>
        </p:nvPicPr>
        <p:blipFill>
          <a:blip r:embed="rId3" cstate="print"/>
          <a:srcRect/>
          <a:stretch>
            <a:fillRect/>
          </a:stretch>
        </p:blipFill>
        <p:spPr>
          <a:xfrm>
            <a:off x="996950" y="2235200"/>
            <a:ext cx="3151188" cy="3570288"/>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6"/>
          <p:cNvSpPr>
            <a:spLocks noGrp="1"/>
          </p:cNvSpPr>
          <p:nvPr>
            <p:ph type="sldNum" sz="quarter" idx="12"/>
          </p:nvPr>
        </p:nvSpPr>
        <p:spPr>
          <a:noFill/>
        </p:spPr>
        <p:txBody>
          <a:bodyPr/>
          <a:lstStyle/>
          <a:p>
            <a:fld id="{F790BA36-8FC4-46C3-B722-CE38347DD15E}" type="slidenum">
              <a:rPr lang="en-CA" smtClean="0"/>
              <a:pPr/>
              <a:t>21</a:t>
            </a:fld>
            <a:endParaRPr lang="en-CA" smtClean="0"/>
          </a:p>
        </p:txBody>
      </p:sp>
      <p:sp>
        <p:nvSpPr>
          <p:cNvPr id="23555" name="Rectangle 2"/>
          <p:cNvSpPr>
            <a:spLocks noGrp="1" noChangeArrowheads="1"/>
          </p:cNvSpPr>
          <p:nvPr>
            <p:ph type="title"/>
          </p:nvPr>
        </p:nvSpPr>
        <p:spPr/>
        <p:txBody>
          <a:bodyPr/>
          <a:lstStyle/>
          <a:p>
            <a:pPr eaLnBrk="1" hangingPunct="1"/>
            <a:r>
              <a:rPr lang="en-CA" sz="2400" b="1" dirty="0" smtClean="0"/>
              <a:t>Some Civil Society Organizations: The Atkinson Charitable Foundation</a:t>
            </a:r>
            <a:endParaRPr lang="en-US" sz="2400" b="1" dirty="0" smtClean="0"/>
          </a:p>
        </p:txBody>
      </p:sp>
      <p:sp>
        <p:nvSpPr>
          <p:cNvPr id="23556" name="Rectangle 5"/>
          <p:cNvSpPr>
            <a:spLocks noGrp="1" noChangeArrowheads="1"/>
          </p:cNvSpPr>
          <p:nvPr>
            <p:ph type="body" sz="half" idx="2"/>
          </p:nvPr>
        </p:nvSpPr>
        <p:spPr>
          <a:xfrm>
            <a:off x="3995738" y="1752600"/>
            <a:ext cx="4824412" cy="4629150"/>
          </a:xfrm>
        </p:spPr>
        <p:txBody>
          <a:bodyPr/>
          <a:lstStyle/>
          <a:p>
            <a:pPr eaLnBrk="1" hangingPunct="1">
              <a:lnSpc>
                <a:spcPct val="90000"/>
              </a:lnSpc>
            </a:pPr>
            <a:r>
              <a:rPr lang="en-CA" sz="2000" dirty="0" smtClean="0"/>
              <a:t>Established in 1942 by </a:t>
            </a:r>
            <a:r>
              <a:rPr lang="en-CA" sz="2000" i="1" dirty="0" smtClean="0"/>
              <a:t>Joseph E. Atkinson</a:t>
            </a:r>
            <a:r>
              <a:rPr lang="en-CA" sz="2000" dirty="0" smtClean="0"/>
              <a:t>, former publisher of the Toronto Star newspaper</a:t>
            </a:r>
          </a:p>
          <a:p>
            <a:pPr eaLnBrk="1" hangingPunct="1">
              <a:lnSpc>
                <a:spcPct val="90000"/>
              </a:lnSpc>
            </a:pPr>
            <a:r>
              <a:rPr lang="en-CA" sz="2000" dirty="0" smtClean="0"/>
              <a:t>Central principles:</a:t>
            </a:r>
          </a:p>
          <a:p>
            <a:pPr lvl="1" eaLnBrk="1" hangingPunct="1">
              <a:lnSpc>
                <a:spcPct val="90000"/>
              </a:lnSpc>
            </a:pPr>
            <a:r>
              <a:rPr lang="en-CA" sz="1800" dirty="0" smtClean="0"/>
              <a:t>Strong, united and independent Canada</a:t>
            </a:r>
          </a:p>
          <a:p>
            <a:pPr lvl="1" eaLnBrk="1" hangingPunct="1">
              <a:lnSpc>
                <a:spcPct val="90000"/>
              </a:lnSpc>
            </a:pPr>
            <a:r>
              <a:rPr lang="en-CA" sz="1800" dirty="0" smtClean="0"/>
              <a:t>Social justice</a:t>
            </a:r>
          </a:p>
          <a:p>
            <a:pPr lvl="1" eaLnBrk="1" hangingPunct="1">
              <a:lnSpc>
                <a:spcPct val="90000"/>
              </a:lnSpc>
            </a:pPr>
            <a:r>
              <a:rPr lang="en-CA" sz="1800" dirty="0" smtClean="0"/>
              <a:t>Individual and civil liberties</a:t>
            </a:r>
          </a:p>
          <a:p>
            <a:pPr lvl="1" eaLnBrk="1" hangingPunct="1">
              <a:lnSpc>
                <a:spcPct val="90000"/>
              </a:lnSpc>
            </a:pPr>
            <a:r>
              <a:rPr lang="en-CA" sz="1800" dirty="0" smtClean="0"/>
              <a:t>Community and civic engagement</a:t>
            </a:r>
          </a:p>
          <a:p>
            <a:pPr lvl="1" eaLnBrk="1" hangingPunct="1">
              <a:lnSpc>
                <a:spcPct val="90000"/>
              </a:lnSpc>
            </a:pPr>
            <a:r>
              <a:rPr lang="en-CA" sz="1800" dirty="0" smtClean="0"/>
              <a:t>The rights or working people</a:t>
            </a:r>
          </a:p>
          <a:p>
            <a:pPr lvl="1" eaLnBrk="1" hangingPunct="1">
              <a:lnSpc>
                <a:spcPct val="90000"/>
              </a:lnSpc>
            </a:pPr>
            <a:r>
              <a:rPr lang="en-CA" sz="1800" dirty="0" smtClean="0"/>
              <a:t>The necessary role of government</a:t>
            </a:r>
            <a:endParaRPr lang="en-US" sz="1800" dirty="0" smtClean="0"/>
          </a:p>
        </p:txBody>
      </p:sp>
      <p:pic>
        <p:nvPicPr>
          <p:cNvPr id="23557" name="Picture 7" descr="Image_1141999807190"/>
          <p:cNvPicPr>
            <a:picLocks noChangeAspect="1" noChangeArrowheads="1"/>
          </p:cNvPicPr>
          <p:nvPr/>
        </p:nvPicPr>
        <p:blipFill>
          <a:blip r:embed="rId3" cstate="print"/>
          <a:srcRect/>
          <a:stretch>
            <a:fillRect/>
          </a:stretch>
        </p:blipFill>
        <p:spPr bwMode="auto">
          <a:xfrm>
            <a:off x="539552" y="1916832"/>
            <a:ext cx="3240088" cy="3887788"/>
          </a:xfrm>
          <a:prstGeom prst="rect">
            <a:avLst/>
          </a:prstGeom>
          <a:noFill/>
          <a:ln w="9525">
            <a:noFill/>
            <a:miter lim="800000"/>
            <a:headEnd/>
            <a:tailEnd/>
          </a:ln>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
        <p:nvSpPr>
          <p:cNvPr id="8" name="Rectangle 7"/>
          <p:cNvSpPr/>
          <p:nvPr/>
        </p:nvSpPr>
        <p:spPr>
          <a:xfrm>
            <a:off x="467544" y="5805264"/>
            <a:ext cx="4572000" cy="276999"/>
          </a:xfrm>
          <a:prstGeom prst="rect">
            <a:avLst/>
          </a:prstGeom>
        </p:spPr>
        <p:txBody>
          <a:bodyPr>
            <a:spAutoFit/>
          </a:bodyPr>
          <a:lstStyle/>
          <a:p>
            <a:r>
              <a:rPr lang="fr-CA" sz="1200" dirty="0" smtClean="0">
                <a:hlinkClick r:id="rId4"/>
              </a:rPr>
              <a:t>http://www.atkinsonfoundation.ca/about/mission</a:t>
            </a:r>
            <a:r>
              <a:rPr lang="fr-CA" sz="1200" dirty="0" smtClean="0"/>
              <a:t> </a:t>
            </a:r>
            <a:endParaRPr lang="fr-CA" sz="1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6"/>
          <p:cNvSpPr>
            <a:spLocks noGrp="1"/>
          </p:cNvSpPr>
          <p:nvPr>
            <p:ph type="sldNum" sz="quarter" idx="12"/>
          </p:nvPr>
        </p:nvSpPr>
        <p:spPr>
          <a:noFill/>
        </p:spPr>
        <p:txBody>
          <a:bodyPr/>
          <a:lstStyle/>
          <a:p>
            <a:fld id="{DBADC349-3C0C-49CE-9D50-E54C67E7FF0B}" type="slidenum">
              <a:rPr lang="en-CA" smtClean="0"/>
              <a:pPr/>
              <a:t>22</a:t>
            </a:fld>
            <a:endParaRPr lang="en-CA" smtClean="0"/>
          </a:p>
        </p:txBody>
      </p:sp>
      <p:sp>
        <p:nvSpPr>
          <p:cNvPr id="24579" name="Rectangle 2"/>
          <p:cNvSpPr>
            <a:spLocks noGrp="1" noChangeArrowheads="1"/>
          </p:cNvSpPr>
          <p:nvPr>
            <p:ph type="title"/>
          </p:nvPr>
        </p:nvSpPr>
        <p:spPr/>
        <p:txBody>
          <a:bodyPr/>
          <a:lstStyle/>
          <a:p>
            <a:pPr eaLnBrk="1" hangingPunct="1"/>
            <a:r>
              <a:rPr lang="en-CA" sz="2400" b="1" smtClean="0"/>
              <a:t>Some Civil Society Organizations: The Canadian Red Cross</a:t>
            </a:r>
            <a:endParaRPr lang="en-US" sz="2400" b="1" smtClean="0"/>
          </a:p>
        </p:txBody>
      </p:sp>
      <p:sp>
        <p:nvSpPr>
          <p:cNvPr id="24580" name="Rectangle 3"/>
          <p:cNvSpPr>
            <a:spLocks noGrp="1" noChangeArrowheads="1"/>
          </p:cNvSpPr>
          <p:nvPr>
            <p:ph type="body" sz="half" idx="2"/>
          </p:nvPr>
        </p:nvSpPr>
        <p:spPr>
          <a:xfrm>
            <a:off x="5076825" y="1752600"/>
            <a:ext cx="3743325" cy="4629150"/>
          </a:xfrm>
        </p:spPr>
        <p:txBody>
          <a:bodyPr/>
          <a:lstStyle/>
          <a:p>
            <a:pPr eaLnBrk="1" hangingPunct="1"/>
            <a:r>
              <a:rPr lang="en-CA" sz="2600" smtClean="0"/>
              <a:t>Founded in 1896</a:t>
            </a:r>
          </a:p>
          <a:p>
            <a:pPr eaLnBrk="1" hangingPunct="1"/>
            <a:r>
              <a:rPr lang="en-CA" sz="2600" smtClean="0"/>
              <a:t>A volunteer-based humanitarian organization</a:t>
            </a:r>
          </a:p>
          <a:p>
            <a:pPr eaLnBrk="1" hangingPunct="1"/>
            <a:r>
              <a:rPr lang="en-CA" sz="2600" smtClean="0"/>
              <a:t>Offers international, disaster, safety and community-based health and social services</a:t>
            </a:r>
            <a:endParaRPr lang="en-US" sz="2600" smtClean="0"/>
          </a:p>
        </p:txBody>
      </p:sp>
      <p:pic>
        <p:nvPicPr>
          <p:cNvPr id="24581" name="Picture 6" descr="Canadian Red Cross">
            <a:hlinkClick r:id="rId3"/>
          </p:cNvPr>
          <p:cNvPicPr>
            <a:picLocks noGrp="1" noChangeAspect="1" noChangeArrowheads="1"/>
          </p:cNvPicPr>
          <p:nvPr>
            <p:ph sz="half" idx="1"/>
          </p:nvPr>
        </p:nvPicPr>
        <p:blipFill>
          <a:blip r:embed="rId4" cstate="print"/>
          <a:srcRect/>
          <a:stretch>
            <a:fillRect/>
          </a:stretch>
        </p:blipFill>
        <p:spPr>
          <a:xfrm>
            <a:off x="395288" y="2060575"/>
            <a:ext cx="4248720" cy="3816862"/>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
        <p:nvSpPr>
          <p:cNvPr id="8" name="Rectangle 7"/>
          <p:cNvSpPr/>
          <p:nvPr/>
        </p:nvSpPr>
        <p:spPr>
          <a:xfrm>
            <a:off x="323528" y="5661248"/>
            <a:ext cx="4572000" cy="276999"/>
          </a:xfrm>
          <a:prstGeom prst="rect">
            <a:avLst/>
          </a:prstGeom>
        </p:spPr>
        <p:txBody>
          <a:bodyPr>
            <a:spAutoFit/>
          </a:bodyPr>
          <a:lstStyle/>
          <a:p>
            <a:r>
              <a:rPr lang="fr-CA" sz="1200" dirty="0" smtClean="0">
                <a:hlinkClick r:id="rId5"/>
              </a:rPr>
              <a:t>http://www.redcross.ca/article.asp?id=000318&amp;tid=019</a:t>
            </a:r>
            <a:r>
              <a:rPr lang="fr-CA" sz="1200" dirty="0" smtClean="0"/>
              <a:t> </a:t>
            </a:r>
            <a:endParaRPr lang="fr-CA" sz="1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5"/>
          <p:cNvSpPr>
            <a:spLocks noGrp="1"/>
          </p:cNvSpPr>
          <p:nvPr>
            <p:ph type="sldNum" sz="quarter" idx="12"/>
          </p:nvPr>
        </p:nvSpPr>
        <p:spPr>
          <a:noFill/>
        </p:spPr>
        <p:txBody>
          <a:bodyPr/>
          <a:lstStyle/>
          <a:p>
            <a:fld id="{95BFA4BD-36CD-4175-9798-28E24607A077}" type="slidenum">
              <a:rPr lang="en-CA" smtClean="0"/>
              <a:pPr/>
              <a:t>23</a:t>
            </a:fld>
            <a:endParaRPr lang="en-CA" smtClean="0"/>
          </a:p>
        </p:txBody>
      </p:sp>
      <p:sp>
        <p:nvSpPr>
          <p:cNvPr id="25603" name="Rectangle 2"/>
          <p:cNvSpPr>
            <a:spLocks noGrp="1" noChangeArrowheads="1"/>
          </p:cNvSpPr>
          <p:nvPr>
            <p:ph type="title"/>
          </p:nvPr>
        </p:nvSpPr>
        <p:spPr/>
        <p:txBody>
          <a:bodyPr/>
          <a:lstStyle/>
          <a:p>
            <a:pPr eaLnBrk="1" hangingPunct="1"/>
            <a:r>
              <a:rPr lang="en-CA" sz="2400" b="1" smtClean="0"/>
              <a:t>Some Civil Society Organizations: Imagine Canada</a:t>
            </a:r>
            <a:endParaRPr lang="en-US" sz="2400" b="1" smtClean="0"/>
          </a:p>
        </p:txBody>
      </p:sp>
      <p:sp>
        <p:nvSpPr>
          <p:cNvPr id="25604" name="Rectangle 3"/>
          <p:cNvSpPr>
            <a:spLocks noGrp="1" noChangeArrowheads="1"/>
          </p:cNvSpPr>
          <p:nvPr>
            <p:ph type="body" idx="1"/>
          </p:nvPr>
        </p:nvSpPr>
        <p:spPr/>
        <p:txBody>
          <a:bodyPr/>
          <a:lstStyle/>
          <a:p>
            <a:pPr eaLnBrk="1" hangingPunct="1"/>
            <a:r>
              <a:rPr lang="en-CA" sz="2600" dirty="0" smtClean="0"/>
              <a:t>Resulted from a union of the Canadian Centre for Philanthropy and the Coalition of National Voluntary Organizations</a:t>
            </a:r>
          </a:p>
          <a:p>
            <a:pPr eaLnBrk="1" hangingPunct="1"/>
            <a:r>
              <a:rPr lang="en-CA" sz="2600" dirty="0" smtClean="0"/>
              <a:t>Looks into and out for Canada’s charities and nonprofits</a:t>
            </a:r>
          </a:p>
          <a:p>
            <a:pPr eaLnBrk="1" hangingPunct="1"/>
            <a:r>
              <a:rPr lang="en-CA" sz="2600" dirty="0" smtClean="0"/>
              <a:t>Mission: </a:t>
            </a:r>
            <a:r>
              <a:rPr lang="en-CA" sz="2600" i="1" dirty="0" smtClean="0"/>
              <a:t>advancing knowledge and relationships to foster effective and sustainable charitable and non profit organizations</a:t>
            </a:r>
            <a:endParaRPr lang="en-US" sz="2600" i="1" dirty="0" smtClean="0"/>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
        <p:nvSpPr>
          <p:cNvPr id="7" name="Rectangle 6"/>
          <p:cNvSpPr/>
          <p:nvPr/>
        </p:nvSpPr>
        <p:spPr>
          <a:xfrm>
            <a:off x="3707904" y="5445225"/>
            <a:ext cx="4896544" cy="338554"/>
          </a:xfrm>
          <a:prstGeom prst="rect">
            <a:avLst/>
          </a:prstGeom>
        </p:spPr>
        <p:txBody>
          <a:bodyPr wrap="square">
            <a:spAutoFit/>
          </a:bodyPr>
          <a:lstStyle/>
          <a:p>
            <a:r>
              <a:rPr lang="fr-CA" sz="1600" dirty="0" smtClean="0">
                <a:hlinkClick r:id="rId3"/>
              </a:rPr>
              <a:t>http://www.imaginecanada.ca/node/9</a:t>
            </a:r>
            <a:r>
              <a:rPr lang="fr-CA" sz="1600" dirty="0" smtClean="0"/>
              <a:t> </a:t>
            </a:r>
            <a:endParaRPr lang="fr-CA" sz="1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6"/>
          <p:cNvSpPr>
            <a:spLocks noGrp="1"/>
          </p:cNvSpPr>
          <p:nvPr>
            <p:ph type="sldNum" sz="quarter" idx="12"/>
          </p:nvPr>
        </p:nvSpPr>
        <p:spPr>
          <a:noFill/>
        </p:spPr>
        <p:txBody>
          <a:bodyPr/>
          <a:lstStyle/>
          <a:p>
            <a:fld id="{2C26B15F-4416-406C-930F-353E2D34A51C}" type="slidenum">
              <a:rPr lang="en-CA" smtClean="0"/>
              <a:pPr/>
              <a:t>24</a:t>
            </a:fld>
            <a:endParaRPr lang="en-CA" smtClean="0"/>
          </a:p>
        </p:txBody>
      </p:sp>
      <p:sp>
        <p:nvSpPr>
          <p:cNvPr id="26627" name="Rectangle 2"/>
          <p:cNvSpPr>
            <a:spLocks noGrp="1" noChangeArrowheads="1"/>
          </p:cNvSpPr>
          <p:nvPr>
            <p:ph type="title"/>
          </p:nvPr>
        </p:nvSpPr>
        <p:spPr/>
        <p:txBody>
          <a:bodyPr/>
          <a:lstStyle/>
          <a:p>
            <a:pPr eaLnBrk="1" hangingPunct="1"/>
            <a:r>
              <a:rPr lang="en-CA" sz="2400" b="1" smtClean="0"/>
              <a:t>Some Civil Society Organizations: The Maytree Foundation</a:t>
            </a:r>
            <a:endParaRPr lang="en-US" sz="2400" b="1" smtClean="0"/>
          </a:p>
        </p:txBody>
      </p:sp>
      <p:sp>
        <p:nvSpPr>
          <p:cNvPr id="26628" name="Rectangle 6"/>
          <p:cNvSpPr>
            <a:spLocks noGrp="1" noChangeArrowheads="1"/>
          </p:cNvSpPr>
          <p:nvPr>
            <p:ph type="body" sz="half" idx="1"/>
          </p:nvPr>
        </p:nvSpPr>
        <p:spPr>
          <a:xfrm>
            <a:off x="323850" y="1752600"/>
            <a:ext cx="4167188" cy="4629150"/>
          </a:xfrm>
        </p:spPr>
        <p:txBody>
          <a:bodyPr/>
          <a:lstStyle/>
          <a:p>
            <a:pPr eaLnBrk="1" hangingPunct="1"/>
            <a:r>
              <a:rPr lang="en-CA" sz="2200" smtClean="0"/>
              <a:t>Established in 1982</a:t>
            </a:r>
          </a:p>
          <a:p>
            <a:pPr eaLnBrk="1" hangingPunct="1"/>
            <a:r>
              <a:rPr lang="en-CA" sz="2200" smtClean="0"/>
              <a:t>Focussed on reducing poverty by investing in the development of progressive social policy, leaders with the capacity to make social change, and accelerating the settlement of immigrants and refugees in large urban centres</a:t>
            </a:r>
            <a:endParaRPr lang="en-US" sz="2200" smtClean="0"/>
          </a:p>
        </p:txBody>
      </p:sp>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pic>
        <p:nvPicPr>
          <p:cNvPr id="8" name="Picture 7" descr="Maytree_logo.jpg"/>
          <p:cNvPicPr>
            <a:picLocks noChangeAspect="1"/>
          </p:cNvPicPr>
          <p:nvPr/>
        </p:nvPicPr>
        <p:blipFill>
          <a:blip r:embed="rId3" cstate="print"/>
          <a:stretch>
            <a:fillRect/>
          </a:stretch>
        </p:blipFill>
        <p:spPr>
          <a:xfrm>
            <a:off x="5076056" y="2060848"/>
            <a:ext cx="3105150" cy="942975"/>
          </a:xfrm>
          <a:prstGeom prst="rect">
            <a:avLst/>
          </a:prstGeom>
        </p:spPr>
      </p:pic>
      <p:sp>
        <p:nvSpPr>
          <p:cNvPr id="9" name="Rectangle 8"/>
          <p:cNvSpPr/>
          <p:nvPr/>
        </p:nvSpPr>
        <p:spPr>
          <a:xfrm>
            <a:off x="5004048" y="3573016"/>
            <a:ext cx="3709798" cy="369332"/>
          </a:xfrm>
          <a:prstGeom prst="rect">
            <a:avLst/>
          </a:prstGeom>
        </p:spPr>
        <p:txBody>
          <a:bodyPr wrap="none">
            <a:spAutoFit/>
          </a:bodyPr>
          <a:lstStyle/>
          <a:p>
            <a:r>
              <a:rPr lang="fr-CA" dirty="0" smtClean="0">
                <a:hlinkClick r:id="rId4"/>
              </a:rPr>
              <a:t>http://maytree.com/about-us</a:t>
            </a:r>
            <a:r>
              <a:rPr lang="fr-CA" dirty="0" smtClean="0"/>
              <a:t> </a:t>
            </a:r>
            <a:endParaRPr lang="fr-CA"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5"/>
          <p:cNvSpPr>
            <a:spLocks noGrp="1"/>
          </p:cNvSpPr>
          <p:nvPr>
            <p:ph type="sldNum" sz="quarter" idx="12"/>
          </p:nvPr>
        </p:nvSpPr>
        <p:spPr>
          <a:noFill/>
        </p:spPr>
        <p:txBody>
          <a:bodyPr/>
          <a:lstStyle/>
          <a:p>
            <a:fld id="{F47D2A01-C3C0-4344-B717-C184797A0914}" type="slidenum">
              <a:rPr lang="en-CA" smtClean="0"/>
              <a:pPr/>
              <a:t>25</a:t>
            </a:fld>
            <a:endParaRPr lang="en-CA" smtClean="0"/>
          </a:p>
        </p:txBody>
      </p:sp>
      <p:sp>
        <p:nvSpPr>
          <p:cNvPr id="27651" name="Rectangle 2"/>
          <p:cNvSpPr>
            <a:spLocks noGrp="1" noChangeArrowheads="1"/>
          </p:cNvSpPr>
          <p:nvPr>
            <p:ph type="title"/>
          </p:nvPr>
        </p:nvSpPr>
        <p:spPr/>
        <p:txBody>
          <a:bodyPr/>
          <a:lstStyle/>
          <a:p>
            <a:pPr eaLnBrk="1" hangingPunct="1"/>
            <a:r>
              <a:rPr lang="en-CA" sz="2400" b="1" dirty="0" smtClean="0"/>
              <a:t>Some Civil Society Organizations: Planned Parenthood Ottawa</a:t>
            </a:r>
            <a:endParaRPr lang="en-US" sz="2400" b="1" dirty="0" smtClean="0"/>
          </a:p>
        </p:txBody>
      </p:sp>
      <p:sp>
        <p:nvSpPr>
          <p:cNvPr id="27652" name="Rectangle 3"/>
          <p:cNvSpPr>
            <a:spLocks noGrp="1" noChangeArrowheads="1"/>
          </p:cNvSpPr>
          <p:nvPr>
            <p:ph type="body" idx="1"/>
          </p:nvPr>
        </p:nvSpPr>
        <p:spPr/>
        <p:txBody>
          <a:bodyPr/>
          <a:lstStyle/>
          <a:p>
            <a:pPr eaLnBrk="1" hangingPunct="1"/>
            <a:r>
              <a:rPr lang="en-CA" sz="2400" dirty="0" smtClean="0"/>
              <a:t>Founded in 1961</a:t>
            </a:r>
          </a:p>
          <a:p>
            <a:pPr eaLnBrk="1" hangingPunct="1"/>
            <a:r>
              <a:rPr lang="en-CA" sz="2400" dirty="0" smtClean="0"/>
              <a:t>Focussed on providing up to date, non-judgemental sexual and reproductive health information by offering education, counselling, and referral services to assist people in making informed sexual and reproductive health choices</a:t>
            </a:r>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
        <p:nvSpPr>
          <p:cNvPr id="7" name="Rectangle 6"/>
          <p:cNvSpPr/>
          <p:nvPr/>
        </p:nvSpPr>
        <p:spPr>
          <a:xfrm>
            <a:off x="3851920" y="5373216"/>
            <a:ext cx="4572000" cy="338554"/>
          </a:xfrm>
          <a:prstGeom prst="rect">
            <a:avLst/>
          </a:prstGeom>
        </p:spPr>
        <p:txBody>
          <a:bodyPr>
            <a:spAutoFit/>
          </a:bodyPr>
          <a:lstStyle/>
          <a:p>
            <a:r>
              <a:rPr lang="fr-CA" sz="1600" dirty="0" smtClean="0">
                <a:hlinkClick r:id="rId3"/>
              </a:rPr>
              <a:t>http://www.ppottawa.ca/aboutus.aspx</a:t>
            </a:r>
            <a:r>
              <a:rPr lang="fr-CA" sz="1600" dirty="0" smtClean="0"/>
              <a:t> </a:t>
            </a:r>
            <a:endParaRPr lang="fr-CA" sz="16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6"/>
          <p:cNvSpPr>
            <a:spLocks noGrp="1"/>
          </p:cNvSpPr>
          <p:nvPr>
            <p:ph type="sldNum" sz="quarter" idx="12"/>
          </p:nvPr>
        </p:nvSpPr>
        <p:spPr>
          <a:noFill/>
        </p:spPr>
        <p:txBody>
          <a:bodyPr/>
          <a:lstStyle/>
          <a:p>
            <a:fld id="{BB3F7B5C-51B6-4BDD-AA5D-AF7DAB3098CE}" type="slidenum">
              <a:rPr lang="en-CA" smtClean="0"/>
              <a:pPr/>
              <a:t>26</a:t>
            </a:fld>
            <a:endParaRPr lang="en-CA" smtClean="0"/>
          </a:p>
        </p:txBody>
      </p:sp>
      <p:sp>
        <p:nvSpPr>
          <p:cNvPr id="28675" name="Rectangle 11"/>
          <p:cNvSpPr>
            <a:spLocks noGrp="1" noChangeArrowheads="1"/>
          </p:cNvSpPr>
          <p:nvPr>
            <p:ph type="title"/>
          </p:nvPr>
        </p:nvSpPr>
        <p:spPr/>
        <p:txBody>
          <a:bodyPr/>
          <a:lstStyle/>
          <a:p>
            <a:pPr eaLnBrk="1" hangingPunct="1"/>
            <a:r>
              <a:rPr lang="en-CA" sz="2400" b="1" smtClean="0"/>
              <a:t>Some Civil Society Organizations: United Way</a:t>
            </a:r>
            <a:endParaRPr lang="en-US" sz="2400" b="1" smtClean="0"/>
          </a:p>
        </p:txBody>
      </p:sp>
      <p:sp>
        <p:nvSpPr>
          <p:cNvPr id="28676" name="Rectangle 12"/>
          <p:cNvSpPr>
            <a:spLocks noGrp="1" noChangeArrowheads="1"/>
          </p:cNvSpPr>
          <p:nvPr>
            <p:ph type="body" sz="half" idx="1"/>
          </p:nvPr>
        </p:nvSpPr>
        <p:spPr>
          <a:xfrm>
            <a:off x="323850" y="1916113"/>
            <a:ext cx="4167188" cy="4537075"/>
          </a:xfrm>
        </p:spPr>
        <p:txBody>
          <a:bodyPr/>
          <a:lstStyle/>
          <a:p>
            <a:pPr eaLnBrk="1" hangingPunct="1"/>
            <a:r>
              <a:rPr lang="en-CA" sz="2200" smtClean="0"/>
              <a:t>Roots in a “community collective” philosophy that began in Denver in 1887 and spread to Canada in the 1920s</a:t>
            </a:r>
          </a:p>
          <a:p>
            <a:pPr eaLnBrk="1" hangingPunct="1"/>
            <a:r>
              <a:rPr lang="en-CA" sz="2200" smtClean="0"/>
              <a:t>Mission: to improve lives and build community by engaging individuals and mobilizing collective action</a:t>
            </a:r>
            <a:endParaRPr lang="en-US" sz="2200" smtClean="0"/>
          </a:p>
        </p:txBody>
      </p:sp>
      <p:pic>
        <p:nvPicPr>
          <p:cNvPr id="28677" name="Picture 8" descr="United Way"/>
          <p:cNvPicPr>
            <a:picLocks noGrp="1" noChangeAspect="1" noChangeArrowheads="1"/>
          </p:cNvPicPr>
          <p:nvPr>
            <p:ph sz="half" idx="2"/>
          </p:nvPr>
        </p:nvPicPr>
        <p:blipFill>
          <a:blip r:embed="rId3" cstate="print"/>
          <a:srcRect/>
          <a:stretch>
            <a:fillRect/>
          </a:stretch>
        </p:blipFill>
        <p:spPr>
          <a:xfrm>
            <a:off x="4787900" y="2205038"/>
            <a:ext cx="3887788" cy="3095625"/>
          </a:xfrm>
          <a:noFill/>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
        <p:nvSpPr>
          <p:cNvPr id="8" name="Rectangle 7"/>
          <p:cNvSpPr/>
          <p:nvPr/>
        </p:nvSpPr>
        <p:spPr>
          <a:xfrm>
            <a:off x="2627784" y="5517232"/>
            <a:ext cx="6336704" cy="276999"/>
          </a:xfrm>
          <a:prstGeom prst="rect">
            <a:avLst/>
          </a:prstGeom>
        </p:spPr>
        <p:txBody>
          <a:bodyPr wrap="square">
            <a:spAutoFit/>
          </a:bodyPr>
          <a:lstStyle/>
          <a:p>
            <a:r>
              <a:rPr lang="fr-CA" sz="1200" dirty="0" smtClean="0">
                <a:hlinkClick r:id="rId4"/>
              </a:rPr>
              <a:t>http://www2.unitedway.ca/uwcanada/content.aspx?id=57&amp;langtype=1033</a:t>
            </a:r>
            <a:r>
              <a:rPr lang="fr-CA" sz="1200" dirty="0" smtClean="0"/>
              <a:t> </a:t>
            </a:r>
            <a:endParaRPr lang="fr-CA" sz="1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CA" sz="3200" b="1" dirty="0" smtClean="0"/>
              <a:t>Video: </a:t>
            </a:r>
            <a:r>
              <a:rPr lang="en-CA" sz="3200" b="1" dirty="0" smtClean="0">
                <a:hlinkClick r:id="rId2"/>
              </a:rPr>
              <a:t>Change Starts Here</a:t>
            </a:r>
            <a:endParaRPr lang="en-CA" sz="3200" b="1" dirty="0" smtClean="0"/>
          </a:p>
        </p:txBody>
      </p:sp>
      <p:sp>
        <p:nvSpPr>
          <p:cNvPr id="29699" name="Content Placeholder 2"/>
          <p:cNvSpPr>
            <a:spLocks noGrp="1"/>
          </p:cNvSpPr>
          <p:nvPr>
            <p:ph idx="1"/>
          </p:nvPr>
        </p:nvSpPr>
        <p:spPr/>
        <p:txBody>
          <a:bodyPr/>
          <a:lstStyle/>
          <a:p>
            <a:r>
              <a:rPr lang="en-CA" sz="2800" dirty="0" smtClean="0"/>
              <a:t>Which aspects of civil society were apparent in this video?</a:t>
            </a:r>
          </a:p>
        </p:txBody>
      </p:sp>
      <p:sp>
        <p:nvSpPr>
          <p:cNvPr id="29700" name="Slide Number Placeholder 3"/>
          <p:cNvSpPr>
            <a:spLocks noGrp="1"/>
          </p:cNvSpPr>
          <p:nvPr>
            <p:ph type="sldNum" sz="quarter" idx="12"/>
          </p:nvPr>
        </p:nvSpPr>
        <p:spPr>
          <a:noFill/>
        </p:spPr>
        <p:txBody>
          <a:bodyPr/>
          <a:lstStyle/>
          <a:p>
            <a:fld id="{733C7696-FA85-4766-B0C4-6A02C6CC22C0}" type="slidenum">
              <a:rPr lang="en-CA" smtClean="0"/>
              <a:pPr/>
              <a:t>27</a:t>
            </a:fld>
            <a:endParaRPr lang="en-CA" smtClean="0"/>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p:cNvSpPr>
            <a:spLocks noGrp="1"/>
          </p:cNvSpPr>
          <p:nvPr>
            <p:ph type="sldNum" sz="quarter" idx="12"/>
          </p:nvPr>
        </p:nvSpPr>
        <p:spPr>
          <a:noFill/>
        </p:spPr>
        <p:txBody>
          <a:bodyPr/>
          <a:lstStyle/>
          <a:p>
            <a:fld id="{6B83B27C-F1C7-4944-AF4D-FAAB6EABB370}" type="slidenum">
              <a:rPr lang="en-CA" smtClean="0"/>
              <a:pPr/>
              <a:t>28</a:t>
            </a:fld>
            <a:endParaRPr lang="en-CA" smtClean="0"/>
          </a:p>
        </p:txBody>
      </p:sp>
      <p:sp>
        <p:nvSpPr>
          <p:cNvPr id="30723" name="Rectangle 2"/>
          <p:cNvSpPr>
            <a:spLocks noGrp="1" noChangeArrowheads="1"/>
          </p:cNvSpPr>
          <p:nvPr>
            <p:ph type="title"/>
          </p:nvPr>
        </p:nvSpPr>
        <p:spPr/>
        <p:txBody>
          <a:bodyPr/>
          <a:lstStyle/>
          <a:p>
            <a:pPr eaLnBrk="1" hangingPunct="1"/>
            <a:r>
              <a:rPr lang="en-CA" sz="2400" b="1" smtClean="0"/>
              <a:t>Civil Society – An important but complex segment with complex issues</a:t>
            </a:r>
            <a:endParaRPr lang="en-US" sz="2400" b="1" smtClean="0"/>
          </a:p>
        </p:txBody>
      </p:sp>
      <p:sp>
        <p:nvSpPr>
          <p:cNvPr id="30724" name="Rectangle 3"/>
          <p:cNvSpPr>
            <a:spLocks noGrp="1" noChangeArrowheads="1"/>
          </p:cNvSpPr>
          <p:nvPr>
            <p:ph type="body" idx="1"/>
          </p:nvPr>
        </p:nvSpPr>
        <p:spPr/>
        <p:txBody>
          <a:bodyPr/>
          <a:lstStyle/>
          <a:p>
            <a:pPr marL="342900" indent="-342900" eaLnBrk="1" hangingPunct="1"/>
            <a:r>
              <a:rPr lang="en-CA" smtClean="0"/>
              <a:t>Segment fragmentation</a:t>
            </a:r>
          </a:p>
          <a:p>
            <a:pPr marL="342900" indent="-342900" eaLnBrk="1" hangingPunct="1"/>
            <a:r>
              <a:rPr lang="en-CA" smtClean="0"/>
              <a:t>Funding</a:t>
            </a:r>
          </a:p>
          <a:p>
            <a:pPr marL="342900" indent="-342900" eaLnBrk="1" hangingPunct="1"/>
            <a:r>
              <a:rPr lang="en-CA" smtClean="0"/>
              <a:t>Attracting and retaining volunteers and strong non-profit board members</a:t>
            </a:r>
            <a:endParaRPr lang="en-US" smtClean="0"/>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6"/>
          <p:cNvSpPr>
            <a:spLocks noGrp="1"/>
          </p:cNvSpPr>
          <p:nvPr>
            <p:ph type="sldNum" sz="quarter" idx="12"/>
          </p:nvPr>
        </p:nvSpPr>
        <p:spPr>
          <a:noFill/>
        </p:spPr>
        <p:txBody>
          <a:bodyPr/>
          <a:lstStyle/>
          <a:p>
            <a:fld id="{E28723A1-C94B-4DB4-AD7B-BFA38B069522}" type="slidenum">
              <a:rPr lang="en-CA" smtClean="0"/>
              <a:pPr/>
              <a:t>29</a:t>
            </a:fld>
            <a:endParaRPr lang="en-CA" smtClean="0"/>
          </a:p>
        </p:txBody>
      </p:sp>
      <p:sp>
        <p:nvSpPr>
          <p:cNvPr id="31747" name="Rectangle 2"/>
          <p:cNvSpPr>
            <a:spLocks noGrp="1" noChangeArrowheads="1"/>
          </p:cNvSpPr>
          <p:nvPr>
            <p:ph type="title"/>
          </p:nvPr>
        </p:nvSpPr>
        <p:spPr/>
        <p:txBody>
          <a:bodyPr/>
          <a:lstStyle/>
          <a:p>
            <a:pPr eaLnBrk="1" hangingPunct="1"/>
            <a:r>
              <a:rPr lang="en-CA" sz="2400" b="1" smtClean="0"/>
              <a:t>Segment Fragmentation</a:t>
            </a:r>
            <a:endParaRPr lang="en-US" sz="2400" b="1" smtClean="0"/>
          </a:p>
        </p:txBody>
      </p:sp>
      <p:sp>
        <p:nvSpPr>
          <p:cNvPr id="31748" name="Rectangle 3"/>
          <p:cNvSpPr>
            <a:spLocks noGrp="1" noChangeArrowheads="1"/>
          </p:cNvSpPr>
          <p:nvPr>
            <p:ph type="body" sz="half" idx="2"/>
          </p:nvPr>
        </p:nvSpPr>
        <p:spPr>
          <a:xfrm>
            <a:off x="4500563" y="1600200"/>
            <a:ext cx="4319587" cy="4708525"/>
          </a:xfrm>
        </p:spPr>
        <p:txBody>
          <a:bodyPr/>
          <a:lstStyle/>
          <a:p>
            <a:pPr marL="342900" indent="-342900" eaLnBrk="1" hangingPunct="1">
              <a:lnSpc>
                <a:spcPct val="90000"/>
              </a:lnSpc>
            </a:pPr>
            <a:r>
              <a:rPr lang="en-CA" sz="2600" smtClean="0"/>
              <a:t>161,000 incorporated non-profit organizations plus thousands of unincorporated community groups:</a:t>
            </a:r>
          </a:p>
          <a:p>
            <a:pPr marL="742950" lvl="1" indent="-285750" eaLnBrk="1" hangingPunct="1">
              <a:lnSpc>
                <a:spcPct val="90000"/>
              </a:lnSpc>
            </a:pPr>
            <a:r>
              <a:rPr lang="en-CA" sz="2200" smtClean="0"/>
              <a:t>Different issues</a:t>
            </a:r>
          </a:p>
          <a:p>
            <a:pPr marL="742950" lvl="1" indent="-285750" eaLnBrk="1" hangingPunct="1">
              <a:lnSpc>
                <a:spcPct val="90000"/>
              </a:lnSpc>
            </a:pPr>
            <a:r>
              <a:rPr lang="en-CA" sz="2200" smtClean="0"/>
              <a:t>Different missions</a:t>
            </a:r>
          </a:p>
          <a:p>
            <a:pPr marL="742950" lvl="1" indent="-285750" eaLnBrk="1" hangingPunct="1">
              <a:lnSpc>
                <a:spcPct val="90000"/>
              </a:lnSpc>
            </a:pPr>
            <a:r>
              <a:rPr lang="en-CA" sz="2200" smtClean="0"/>
              <a:t>Highly diversified and incongruent</a:t>
            </a:r>
          </a:p>
          <a:p>
            <a:pPr marL="742950" lvl="1" indent="-285750" eaLnBrk="1" hangingPunct="1">
              <a:lnSpc>
                <a:spcPct val="90000"/>
              </a:lnSpc>
            </a:pPr>
            <a:r>
              <a:rPr lang="en-CA" sz="2200" smtClean="0"/>
              <a:t>Varying management capacity and ability</a:t>
            </a:r>
            <a:endParaRPr lang="en-US" sz="2200" smtClean="0"/>
          </a:p>
        </p:txBody>
      </p:sp>
      <p:pic>
        <p:nvPicPr>
          <p:cNvPr id="31749" name="Picture 4" descr="MCHM00278_0000[1]"/>
          <p:cNvPicPr>
            <a:picLocks noGrp="1" noChangeAspect="1" noChangeArrowheads="1"/>
          </p:cNvPicPr>
          <p:nvPr>
            <p:ph sz="half" idx="1"/>
          </p:nvPr>
        </p:nvPicPr>
        <p:blipFill>
          <a:blip r:embed="rId2" cstate="print"/>
          <a:srcRect/>
          <a:stretch>
            <a:fillRect/>
          </a:stretch>
        </p:blipFill>
        <p:spPr>
          <a:xfrm>
            <a:off x="468313" y="2133600"/>
            <a:ext cx="3816350" cy="3422650"/>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6"/>
          <p:cNvSpPr>
            <a:spLocks noGrp="1"/>
          </p:cNvSpPr>
          <p:nvPr>
            <p:ph type="sldNum" sz="quarter" idx="12"/>
          </p:nvPr>
        </p:nvSpPr>
        <p:spPr>
          <a:noFill/>
        </p:spPr>
        <p:txBody>
          <a:bodyPr/>
          <a:lstStyle/>
          <a:p>
            <a:fld id="{8A7CA49E-F3FF-4D9C-AB80-56EA35518893}" type="slidenum">
              <a:rPr lang="en-CA" smtClean="0"/>
              <a:pPr/>
              <a:t>30</a:t>
            </a:fld>
            <a:endParaRPr lang="en-CA" smtClean="0"/>
          </a:p>
        </p:txBody>
      </p:sp>
      <p:sp>
        <p:nvSpPr>
          <p:cNvPr id="32771" name="Rectangle 2"/>
          <p:cNvSpPr>
            <a:spLocks noGrp="1" noChangeArrowheads="1"/>
          </p:cNvSpPr>
          <p:nvPr>
            <p:ph type="title"/>
          </p:nvPr>
        </p:nvSpPr>
        <p:spPr/>
        <p:txBody>
          <a:bodyPr/>
          <a:lstStyle/>
          <a:p>
            <a:pPr eaLnBrk="1" hangingPunct="1"/>
            <a:r>
              <a:rPr lang="en-CA" sz="2400" b="1" smtClean="0"/>
              <a:t>Segment Fragmentation</a:t>
            </a:r>
            <a:endParaRPr lang="en-US" sz="2400" b="1" smtClean="0"/>
          </a:p>
        </p:txBody>
      </p:sp>
      <p:sp>
        <p:nvSpPr>
          <p:cNvPr id="32772" name="Rectangle 3"/>
          <p:cNvSpPr>
            <a:spLocks noGrp="1" noChangeArrowheads="1"/>
          </p:cNvSpPr>
          <p:nvPr>
            <p:ph type="body" sz="half" idx="2"/>
          </p:nvPr>
        </p:nvSpPr>
        <p:spPr>
          <a:xfrm>
            <a:off x="4500563" y="1600200"/>
            <a:ext cx="4319587" cy="4708525"/>
          </a:xfrm>
        </p:spPr>
        <p:txBody>
          <a:bodyPr/>
          <a:lstStyle/>
          <a:p>
            <a:pPr marL="342900" indent="-342900" eaLnBrk="1" hangingPunct="1">
              <a:lnSpc>
                <a:spcPct val="90000"/>
              </a:lnSpc>
            </a:pPr>
            <a:r>
              <a:rPr lang="en-CA" sz="2600" smtClean="0"/>
              <a:t>Challenges due to fragmentation – for the smaller organizations:</a:t>
            </a:r>
          </a:p>
          <a:p>
            <a:pPr marL="742950" lvl="1" indent="-285750" eaLnBrk="1" hangingPunct="1">
              <a:lnSpc>
                <a:spcPct val="90000"/>
              </a:lnSpc>
            </a:pPr>
            <a:r>
              <a:rPr lang="en-CA" sz="2200" smtClean="0"/>
              <a:t>Being heard by government and industry</a:t>
            </a:r>
          </a:p>
          <a:p>
            <a:pPr marL="742950" lvl="1" indent="-285750" eaLnBrk="1" hangingPunct="1">
              <a:lnSpc>
                <a:spcPct val="90000"/>
              </a:lnSpc>
            </a:pPr>
            <a:r>
              <a:rPr lang="en-CA" sz="2200" smtClean="0"/>
              <a:t>Getting on the government or business agenda</a:t>
            </a:r>
          </a:p>
          <a:p>
            <a:pPr marL="742950" lvl="1" indent="-285750" eaLnBrk="1" hangingPunct="1">
              <a:lnSpc>
                <a:spcPct val="90000"/>
              </a:lnSpc>
            </a:pPr>
            <a:r>
              <a:rPr lang="en-CA" sz="2200" smtClean="0"/>
              <a:t>Partnering with government and business</a:t>
            </a:r>
            <a:endParaRPr lang="en-US" sz="2200" smtClean="0"/>
          </a:p>
        </p:txBody>
      </p:sp>
      <p:pic>
        <p:nvPicPr>
          <p:cNvPr id="32773" name="Picture 4" descr="MCj01871590000[1]"/>
          <p:cNvPicPr>
            <a:picLocks noGrp="1" noChangeAspect="1" noChangeArrowheads="1"/>
          </p:cNvPicPr>
          <p:nvPr>
            <p:ph sz="half" idx="1"/>
          </p:nvPr>
        </p:nvPicPr>
        <p:blipFill>
          <a:blip r:embed="rId2" cstate="print"/>
          <a:srcRect/>
          <a:stretch>
            <a:fillRect/>
          </a:stretch>
        </p:blipFill>
        <p:spPr>
          <a:xfrm>
            <a:off x="931863" y="2476500"/>
            <a:ext cx="3271837" cy="3197225"/>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6"/>
          <p:cNvSpPr>
            <a:spLocks noGrp="1"/>
          </p:cNvSpPr>
          <p:nvPr>
            <p:ph type="sldNum" sz="quarter" idx="12"/>
          </p:nvPr>
        </p:nvSpPr>
        <p:spPr>
          <a:noFill/>
        </p:spPr>
        <p:txBody>
          <a:bodyPr/>
          <a:lstStyle/>
          <a:p>
            <a:fld id="{624D831E-6310-45C4-8912-E222886667FD}" type="slidenum">
              <a:rPr lang="en-CA" smtClean="0"/>
              <a:pPr/>
              <a:t>31</a:t>
            </a:fld>
            <a:endParaRPr lang="en-CA" smtClean="0"/>
          </a:p>
        </p:txBody>
      </p:sp>
      <p:sp>
        <p:nvSpPr>
          <p:cNvPr id="33795" name="Rectangle 2"/>
          <p:cNvSpPr>
            <a:spLocks noGrp="1" noChangeArrowheads="1"/>
          </p:cNvSpPr>
          <p:nvPr>
            <p:ph type="title"/>
          </p:nvPr>
        </p:nvSpPr>
        <p:spPr/>
        <p:txBody>
          <a:bodyPr/>
          <a:lstStyle/>
          <a:p>
            <a:pPr eaLnBrk="1" hangingPunct="1"/>
            <a:r>
              <a:rPr lang="en-CA" sz="2800" smtClean="0"/>
              <a:t>Funding</a:t>
            </a:r>
            <a:endParaRPr lang="en-US" sz="2800" smtClean="0"/>
          </a:p>
        </p:txBody>
      </p:sp>
      <p:sp>
        <p:nvSpPr>
          <p:cNvPr id="33796" name="Rectangle 3"/>
          <p:cNvSpPr>
            <a:spLocks noGrp="1" noChangeArrowheads="1"/>
          </p:cNvSpPr>
          <p:nvPr>
            <p:ph type="body" sz="half" idx="2"/>
          </p:nvPr>
        </p:nvSpPr>
        <p:spPr>
          <a:xfrm>
            <a:off x="4500563" y="1600200"/>
            <a:ext cx="4319587" cy="4708525"/>
          </a:xfrm>
        </p:spPr>
        <p:txBody>
          <a:bodyPr/>
          <a:lstStyle/>
          <a:p>
            <a:pPr marL="342900" indent="-342900" eaLnBrk="1" hangingPunct="1">
              <a:lnSpc>
                <a:spcPct val="90000"/>
              </a:lnSpc>
            </a:pPr>
            <a:r>
              <a:rPr lang="en-CA" sz="2600" dirty="0" smtClean="0"/>
              <a:t>A finite amount of money to be shared amongst the fragmented third segment</a:t>
            </a:r>
          </a:p>
          <a:p>
            <a:pPr marL="342900" indent="-342900" eaLnBrk="1" hangingPunct="1">
              <a:lnSpc>
                <a:spcPct val="90000"/>
              </a:lnSpc>
            </a:pPr>
            <a:r>
              <a:rPr lang="en-CA" sz="2600" dirty="0" smtClean="0"/>
              <a:t>Changes in government policy intended to foster improved financial stewardship has had a negative impact on the third segment</a:t>
            </a:r>
            <a:endParaRPr lang="en-US" sz="2600" dirty="0" smtClean="0"/>
          </a:p>
        </p:txBody>
      </p:sp>
      <p:pic>
        <p:nvPicPr>
          <p:cNvPr id="33797" name="Picture 4" descr="MCj04315490000[1]"/>
          <p:cNvPicPr>
            <a:picLocks noGrp="1" noChangeAspect="1" noChangeArrowheads="1"/>
          </p:cNvPicPr>
          <p:nvPr>
            <p:ph sz="half" idx="1"/>
          </p:nvPr>
        </p:nvPicPr>
        <p:blipFill>
          <a:blip r:embed="rId2" cstate="print"/>
          <a:srcRect/>
          <a:stretch>
            <a:fillRect/>
          </a:stretch>
        </p:blipFill>
        <p:spPr>
          <a:xfrm>
            <a:off x="641350" y="2128838"/>
            <a:ext cx="3489325" cy="3892550"/>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6"/>
          <p:cNvSpPr>
            <a:spLocks noGrp="1"/>
          </p:cNvSpPr>
          <p:nvPr>
            <p:ph type="sldNum" sz="quarter" idx="12"/>
          </p:nvPr>
        </p:nvSpPr>
        <p:spPr>
          <a:noFill/>
        </p:spPr>
        <p:txBody>
          <a:bodyPr/>
          <a:lstStyle/>
          <a:p>
            <a:fld id="{F02D9888-A09A-445B-9738-65ADBB5678AB}" type="slidenum">
              <a:rPr lang="en-CA" smtClean="0"/>
              <a:pPr/>
              <a:t>32</a:t>
            </a:fld>
            <a:endParaRPr lang="en-CA" smtClean="0"/>
          </a:p>
        </p:txBody>
      </p:sp>
      <p:sp>
        <p:nvSpPr>
          <p:cNvPr id="34819" name="Rectangle 2"/>
          <p:cNvSpPr>
            <a:spLocks noGrp="1" noChangeArrowheads="1"/>
          </p:cNvSpPr>
          <p:nvPr>
            <p:ph type="title"/>
          </p:nvPr>
        </p:nvSpPr>
        <p:spPr/>
        <p:txBody>
          <a:bodyPr/>
          <a:lstStyle/>
          <a:p>
            <a:pPr eaLnBrk="1" hangingPunct="1"/>
            <a:r>
              <a:rPr lang="en-CA" sz="2800" smtClean="0"/>
              <a:t>Funding</a:t>
            </a:r>
            <a:endParaRPr lang="en-US" sz="2800" smtClean="0"/>
          </a:p>
        </p:txBody>
      </p:sp>
      <p:sp>
        <p:nvSpPr>
          <p:cNvPr id="34820" name="Rectangle 3"/>
          <p:cNvSpPr>
            <a:spLocks noGrp="1" noChangeArrowheads="1"/>
          </p:cNvSpPr>
          <p:nvPr>
            <p:ph type="body" sz="half" idx="1"/>
          </p:nvPr>
        </p:nvSpPr>
        <p:spPr/>
        <p:txBody>
          <a:bodyPr/>
          <a:lstStyle/>
          <a:p>
            <a:pPr marL="342900" indent="-342900" eaLnBrk="1" hangingPunct="1"/>
            <a:r>
              <a:rPr lang="en-CA" sz="2600" smtClean="0"/>
              <a:t>Project-based funding model:</a:t>
            </a:r>
          </a:p>
          <a:p>
            <a:pPr marL="742950" lvl="1" indent="-285750" eaLnBrk="1" hangingPunct="1"/>
            <a:r>
              <a:rPr lang="en-CA" sz="2200" smtClean="0"/>
              <a:t>Overhead costs not funded, but more reporting requirements</a:t>
            </a:r>
          </a:p>
          <a:p>
            <a:pPr marL="742950" lvl="1" indent="-285750" eaLnBrk="1" hangingPunct="1"/>
            <a:r>
              <a:rPr lang="en-CA" sz="2200" smtClean="0"/>
              <a:t>Funding targeted on specific issues that causes “mission drift”</a:t>
            </a:r>
            <a:endParaRPr lang="en-US" sz="2200" smtClean="0"/>
          </a:p>
        </p:txBody>
      </p:sp>
      <p:pic>
        <p:nvPicPr>
          <p:cNvPr id="34821" name="Picture 4" descr="MCj03111980000[1]"/>
          <p:cNvPicPr>
            <a:picLocks noGrp="1" noChangeAspect="1" noChangeArrowheads="1"/>
          </p:cNvPicPr>
          <p:nvPr>
            <p:ph sz="half" idx="2"/>
          </p:nvPr>
        </p:nvPicPr>
        <p:blipFill>
          <a:blip r:embed="rId2" cstate="print"/>
          <a:srcRect/>
          <a:stretch>
            <a:fillRect/>
          </a:stretch>
        </p:blipFill>
        <p:spPr>
          <a:xfrm>
            <a:off x="4930775" y="2405063"/>
            <a:ext cx="3271838" cy="3128962"/>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6"/>
          <p:cNvSpPr>
            <a:spLocks noGrp="1"/>
          </p:cNvSpPr>
          <p:nvPr>
            <p:ph type="sldNum" sz="quarter" idx="12"/>
          </p:nvPr>
        </p:nvSpPr>
        <p:spPr>
          <a:noFill/>
        </p:spPr>
        <p:txBody>
          <a:bodyPr/>
          <a:lstStyle/>
          <a:p>
            <a:fld id="{4994A88D-723E-4578-8A1A-C4EB145B6F85}" type="slidenum">
              <a:rPr lang="en-CA" smtClean="0"/>
              <a:pPr/>
              <a:t>33</a:t>
            </a:fld>
            <a:endParaRPr lang="en-CA" smtClean="0"/>
          </a:p>
        </p:txBody>
      </p:sp>
      <p:sp>
        <p:nvSpPr>
          <p:cNvPr id="35843" name="Rectangle 2"/>
          <p:cNvSpPr>
            <a:spLocks noGrp="1" noChangeArrowheads="1"/>
          </p:cNvSpPr>
          <p:nvPr>
            <p:ph type="title"/>
          </p:nvPr>
        </p:nvSpPr>
        <p:spPr/>
        <p:txBody>
          <a:bodyPr/>
          <a:lstStyle/>
          <a:p>
            <a:pPr eaLnBrk="1" hangingPunct="1"/>
            <a:r>
              <a:rPr lang="en-CA" sz="2800" smtClean="0"/>
              <a:t>Attracting and Retaining Volunteers</a:t>
            </a:r>
            <a:endParaRPr lang="en-US" sz="2800" smtClean="0"/>
          </a:p>
        </p:txBody>
      </p:sp>
      <p:sp>
        <p:nvSpPr>
          <p:cNvPr id="35844" name="Rectangle 3"/>
          <p:cNvSpPr>
            <a:spLocks noGrp="1" noChangeArrowheads="1"/>
          </p:cNvSpPr>
          <p:nvPr>
            <p:ph type="body" sz="half" idx="1"/>
          </p:nvPr>
        </p:nvSpPr>
        <p:spPr/>
        <p:txBody>
          <a:bodyPr/>
          <a:lstStyle/>
          <a:p>
            <a:pPr marL="342900" indent="-342900" eaLnBrk="1" hangingPunct="1"/>
            <a:r>
              <a:rPr lang="en-CA" sz="2200" smtClean="0"/>
              <a:t>Age demographics:</a:t>
            </a:r>
          </a:p>
          <a:p>
            <a:pPr marL="742950" lvl="1" indent="-285750" eaLnBrk="1" hangingPunct="1"/>
            <a:r>
              <a:rPr lang="en-CA" sz="2000" smtClean="0"/>
              <a:t>By 2011 the potential exists for every person aged 55-64 there will be only one person aged 15-24</a:t>
            </a:r>
          </a:p>
          <a:p>
            <a:pPr marL="742950" lvl="1" indent="-285750" eaLnBrk="1" hangingPunct="1"/>
            <a:r>
              <a:rPr lang="en-CA" sz="2000" smtClean="0"/>
              <a:t>More people available to do volunteer and charitable work, but also more demand for third segment services</a:t>
            </a:r>
            <a:endParaRPr lang="en-US" sz="2000" smtClean="0"/>
          </a:p>
        </p:txBody>
      </p:sp>
      <p:pic>
        <p:nvPicPr>
          <p:cNvPr id="35845" name="Picture 4" descr="MCj03587550000[1]"/>
          <p:cNvPicPr>
            <a:picLocks noGrp="1" noChangeAspect="1" noChangeArrowheads="1"/>
          </p:cNvPicPr>
          <p:nvPr>
            <p:ph sz="half" idx="2"/>
          </p:nvPr>
        </p:nvPicPr>
        <p:blipFill>
          <a:blip r:embed="rId2" cstate="print"/>
          <a:srcRect/>
          <a:stretch>
            <a:fillRect/>
          </a:stretch>
        </p:blipFill>
        <p:spPr>
          <a:xfrm>
            <a:off x="5148263" y="1989138"/>
            <a:ext cx="2981325" cy="3824287"/>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a:noFill/>
        </p:spPr>
        <p:txBody>
          <a:bodyPr/>
          <a:lstStyle/>
          <a:p>
            <a:fld id="{68CE2C83-A846-4CF4-939F-FE3A5A0FC513}" type="slidenum">
              <a:rPr lang="en-CA" smtClean="0"/>
              <a:pPr/>
              <a:t>34</a:t>
            </a:fld>
            <a:endParaRPr lang="en-CA" smtClean="0"/>
          </a:p>
        </p:txBody>
      </p:sp>
      <p:sp>
        <p:nvSpPr>
          <p:cNvPr id="36867" name="Rectangle 2"/>
          <p:cNvSpPr>
            <a:spLocks noGrp="1" noChangeArrowheads="1"/>
          </p:cNvSpPr>
          <p:nvPr>
            <p:ph type="title"/>
          </p:nvPr>
        </p:nvSpPr>
        <p:spPr>
          <a:xfrm>
            <a:off x="250825" y="228600"/>
            <a:ext cx="7959725" cy="1328738"/>
          </a:xfrm>
        </p:spPr>
        <p:txBody>
          <a:bodyPr/>
          <a:lstStyle/>
          <a:p>
            <a:pPr eaLnBrk="1" hangingPunct="1"/>
            <a:r>
              <a:rPr lang="en-US" sz="2800" smtClean="0"/>
              <a:t>The Third Sector – Paid vs. Volunteer Workers</a:t>
            </a:r>
            <a:br>
              <a:rPr lang="en-US" sz="2800" smtClean="0"/>
            </a:br>
            <a:endParaRPr lang="en-US" sz="2800" smtClean="0"/>
          </a:p>
        </p:txBody>
      </p:sp>
      <p:sp>
        <p:nvSpPr>
          <p:cNvPr id="36868" name="Rectangle 3"/>
          <p:cNvSpPr>
            <a:spLocks noGrp="1" noChangeArrowheads="1"/>
          </p:cNvSpPr>
          <p:nvPr>
            <p:ph type="body" idx="1"/>
          </p:nvPr>
        </p:nvSpPr>
        <p:spPr/>
        <p:txBody>
          <a:bodyPr/>
          <a:lstStyle/>
          <a:p>
            <a:pPr marL="342900" indent="-342900" eaLnBrk="1" hangingPunct="1">
              <a:lnSpc>
                <a:spcPct val="90000"/>
              </a:lnSpc>
            </a:pPr>
            <a:r>
              <a:rPr lang="en-US" sz="2200" smtClean="0"/>
              <a:t>Some Challenges to Organizations with both paid and volunteer workers</a:t>
            </a:r>
          </a:p>
          <a:p>
            <a:pPr marL="742950" lvl="1" indent="-285750" eaLnBrk="1" hangingPunct="1">
              <a:lnSpc>
                <a:spcPct val="90000"/>
              </a:lnSpc>
            </a:pPr>
            <a:r>
              <a:rPr lang="en-US" sz="2100" smtClean="0"/>
              <a:t>volunteers and officials can have opposite views of each other’s position in relation to the work to be done</a:t>
            </a:r>
          </a:p>
          <a:p>
            <a:pPr marL="742950" lvl="1" indent="-285750" eaLnBrk="1" hangingPunct="1">
              <a:lnSpc>
                <a:spcPct val="90000"/>
              </a:lnSpc>
            </a:pPr>
            <a:r>
              <a:rPr lang="en-US" sz="2100" smtClean="0"/>
              <a:t>there is often impatience with and insensitivity to volunteers by full-time staff with normal managerial authority because this authority can be flouted without risk of reprisal</a:t>
            </a:r>
          </a:p>
          <a:p>
            <a:pPr marL="742950" lvl="1" indent="-285750" eaLnBrk="1" hangingPunct="1">
              <a:lnSpc>
                <a:spcPct val="90000"/>
              </a:lnSpc>
            </a:pPr>
            <a:r>
              <a:rPr lang="en-US" sz="2100" smtClean="0"/>
              <a:t>the moral high ground taken by those who donate their labour as opposed to those who receive pecuniary reward</a:t>
            </a:r>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6"/>
          <p:cNvSpPr>
            <a:spLocks noGrp="1"/>
          </p:cNvSpPr>
          <p:nvPr>
            <p:ph type="sldNum" sz="quarter" idx="12"/>
          </p:nvPr>
        </p:nvSpPr>
        <p:spPr>
          <a:noFill/>
        </p:spPr>
        <p:txBody>
          <a:bodyPr/>
          <a:lstStyle/>
          <a:p>
            <a:fld id="{5A008DED-D9B7-4CCB-A2FB-48868C9372E5}" type="slidenum">
              <a:rPr lang="en-CA" smtClean="0"/>
              <a:pPr/>
              <a:t>35</a:t>
            </a:fld>
            <a:endParaRPr lang="en-CA" smtClean="0"/>
          </a:p>
        </p:txBody>
      </p:sp>
      <p:sp>
        <p:nvSpPr>
          <p:cNvPr id="37891" name="Rectangle 2"/>
          <p:cNvSpPr>
            <a:spLocks noGrp="1" noChangeArrowheads="1"/>
          </p:cNvSpPr>
          <p:nvPr>
            <p:ph type="title"/>
          </p:nvPr>
        </p:nvSpPr>
        <p:spPr/>
        <p:txBody>
          <a:bodyPr/>
          <a:lstStyle/>
          <a:p>
            <a:pPr eaLnBrk="1" hangingPunct="1"/>
            <a:r>
              <a:rPr lang="en-CA" sz="2800" smtClean="0"/>
              <a:t>Attracting and Retaining Volunteers</a:t>
            </a:r>
            <a:endParaRPr lang="en-US" sz="2800" smtClean="0"/>
          </a:p>
        </p:txBody>
      </p:sp>
      <p:sp>
        <p:nvSpPr>
          <p:cNvPr id="37892" name="Rectangle 3"/>
          <p:cNvSpPr>
            <a:spLocks noGrp="1" noChangeArrowheads="1"/>
          </p:cNvSpPr>
          <p:nvPr>
            <p:ph type="body" sz="half" idx="1"/>
          </p:nvPr>
        </p:nvSpPr>
        <p:spPr/>
        <p:txBody>
          <a:bodyPr/>
          <a:lstStyle/>
          <a:p>
            <a:pPr marL="342900" indent="-342900" eaLnBrk="1" hangingPunct="1">
              <a:lnSpc>
                <a:spcPct val="90000"/>
              </a:lnSpc>
            </a:pPr>
            <a:r>
              <a:rPr lang="en-CA" sz="2600" smtClean="0"/>
              <a:t>Changing volunteer paradigms</a:t>
            </a:r>
          </a:p>
          <a:p>
            <a:pPr marL="742950" lvl="1" indent="-285750" eaLnBrk="1" hangingPunct="1">
              <a:lnSpc>
                <a:spcPct val="90000"/>
              </a:lnSpc>
            </a:pPr>
            <a:r>
              <a:rPr lang="en-CA" sz="2200" smtClean="0"/>
              <a:t>Employee volunteerism</a:t>
            </a:r>
          </a:p>
          <a:p>
            <a:pPr marL="742950" lvl="1" indent="-285750" eaLnBrk="1" hangingPunct="1">
              <a:lnSpc>
                <a:spcPct val="90000"/>
              </a:lnSpc>
            </a:pPr>
            <a:r>
              <a:rPr lang="en-CA" sz="2200" smtClean="0"/>
              <a:t>Episodic volunteerism</a:t>
            </a:r>
          </a:p>
          <a:p>
            <a:pPr marL="742950" lvl="1" indent="-285750" eaLnBrk="1" hangingPunct="1">
              <a:lnSpc>
                <a:spcPct val="90000"/>
              </a:lnSpc>
            </a:pPr>
            <a:r>
              <a:rPr lang="en-CA" sz="2200" smtClean="0"/>
              <a:t>Virtual volunteerism</a:t>
            </a:r>
          </a:p>
          <a:p>
            <a:pPr marL="742950" lvl="1" indent="-285750" eaLnBrk="1" hangingPunct="1">
              <a:lnSpc>
                <a:spcPct val="90000"/>
              </a:lnSpc>
            </a:pPr>
            <a:r>
              <a:rPr lang="en-CA" sz="2200" smtClean="0"/>
              <a:t>Cross-national volunteering</a:t>
            </a:r>
          </a:p>
          <a:p>
            <a:pPr marL="742950" lvl="1" indent="-285750" eaLnBrk="1" hangingPunct="1">
              <a:lnSpc>
                <a:spcPct val="90000"/>
              </a:lnSpc>
            </a:pPr>
            <a:r>
              <a:rPr lang="en-CA" sz="2200" smtClean="0"/>
              <a:t>VolunTourism</a:t>
            </a:r>
          </a:p>
          <a:p>
            <a:pPr marL="742950" lvl="1" indent="-285750" eaLnBrk="1" hangingPunct="1">
              <a:lnSpc>
                <a:spcPct val="90000"/>
              </a:lnSpc>
            </a:pPr>
            <a:endParaRPr lang="en-US" sz="2200" smtClean="0"/>
          </a:p>
        </p:txBody>
      </p:sp>
      <p:pic>
        <p:nvPicPr>
          <p:cNvPr id="37893" name="Picture 4" descr="MCj00788240000[1]"/>
          <p:cNvPicPr>
            <a:picLocks noGrp="1" noChangeAspect="1" noChangeArrowheads="1"/>
          </p:cNvPicPr>
          <p:nvPr>
            <p:ph sz="half" idx="2"/>
          </p:nvPr>
        </p:nvPicPr>
        <p:blipFill>
          <a:blip r:embed="rId2" cstate="print"/>
          <a:srcRect/>
          <a:stretch>
            <a:fillRect/>
          </a:stretch>
        </p:blipFill>
        <p:spPr>
          <a:xfrm>
            <a:off x="4643438" y="2284413"/>
            <a:ext cx="3924300" cy="3203575"/>
          </a:xfrm>
        </p:spPr>
      </p:pic>
      <p:sp>
        <p:nvSpPr>
          <p:cNvPr id="6" name="Date Placeholder 5"/>
          <p:cNvSpPr>
            <a:spLocks noGrp="1"/>
          </p:cNvSpPr>
          <p:nvPr>
            <p:ph type="dt" sz="half" idx="10"/>
          </p:nvPr>
        </p:nvSpPr>
        <p:spPr/>
        <p:txBody>
          <a:bodyPr/>
          <a:lstStyle/>
          <a:p>
            <a:pPr>
              <a:defRPr/>
            </a:pPr>
            <a:r>
              <a:rPr lang="fr-FR" smtClean="0"/>
              <a:t>ADM1301</a:t>
            </a:r>
            <a:endParaRPr lang="en-CA"/>
          </a:p>
        </p:txBody>
      </p:sp>
      <p:sp>
        <p:nvSpPr>
          <p:cNvPr id="7" name="Footer Placeholder 6"/>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6"/>
          <p:cNvSpPr>
            <a:spLocks noGrp="1"/>
          </p:cNvSpPr>
          <p:nvPr>
            <p:ph type="sldNum" sz="quarter" idx="12"/>
          </p:nvPr>
        </p:nvSpPr>
        <p:spPr>
          <a:noFill/>
        </p:spPr>
        <p:txBody>
          <a:bodyPr/>
          <a:lstStyle/>
          <a:p>
            <a:fld id="{E19BE8AB-7369-4562-9868-63D951ECA652}" type="slidenum">
              <a:rPr lang="en-CA" smtClean="0"/>
              <a:pPr/>
              <a:t>36</a:t>
            </a:fld>
            <a:endParaRPr lang="en-CA" smtClean="0"/>
          </a:p>
        </p:txBody>
      </p:sp>
      <p:sp>
        <p:nvSpPr>
          <p:cNvPr id="38915" name="Rectangle 2"/>
          <p:cNvSpPr>
            <a:spLocks noGrp="1" noChangeArrowheads="1"/>
          </p:cNvSpPr>
          <p:nvPr>
            <p:ph type="title"/>
          </p:nvPr>
        </p:nvSpPr>
        <p:spPr/>
        <p:txBody>
          <a:bodyPr/>
          <a:lstStyle/>
          <a:p>
            <a:pPr eaLnBrk="1" hangingPunct="1"/>
            <a:r>
              <a:rPr lang="en-CA" sz="2400" dirty="0" smtClean="0"/>
              <a:t>Reflection: Might “Civil Society” and/or “Community” be in decline? </a:t>
            </a:r>
            <a:r>
              <a:rPr lang="en-CA" sz="1600" dirty="0" smtClean="0"/>
              <a:t>(see Robert Putnam (2000): Bowling Alone. The Collapse and Revival of American Community.  New York: Simon and Schuster.</a:t>
            </a:r>
            <a:endParaRPr lang="en-US" sz="2800" dirty="0" smtClean="0"/>
          </a:p>
        </p:txBody>
      </p:sp>
      <p:sp>
        <p:nvSpPr>
          <p:cNvPr id="38916" name="Rectangle 3"/>
          <p:cNvSpPr>
            <a:spLocks noGrp="1" noChangeArrowheads="1"/>
          </p:cNvSpPr>
          <p:nvPr>
            <p:ph type="body" sz="half" idx="1"/>
          </p:nvPr>
        </p:nvSpPr>
        <p:spPr>
          <a:xfrm>
            <a:off x="566738" y="1752600"/>
            <a:ext cx="7893050" cy="4267200"/>
          </a:xfrm>
        </p:spPr>
        <p:txBody>
          <a:bodyPr/>
          <a:lstStyle/>
          <a:p>
            <a:pPr marL="742950" lvl="1" indent="-285750" eaLnBrk="1" hangingPunct="1">
              <a:lnSpc>
                <a:spcPct val="90000"/>
              </a:lnSpc>
            </a:pPr>
            <a:r>
              <a:rPr lang="en-US" sz="2200" dirty="0" smtClean="0"/>
              <a:t>Putnam (2000):</a:t>
            </a:r>
          </a:p>
          <a:p>
            <a:pPr marL="1139825" lvl="2" indent="-285750" eaLnBrk="1" hangingPunct="1">
              <a:lnSpc>
                <a:spcPct val="90000"/>
              </a:lnSpc>
            </a:pPr>
            <a:r>
              <a:rPr lang="en-US" sz="1900" dirty="0" smtClean="0"/>
              <a:t>People disengaged from “civic life”</a:t>
            </a:r>
          </a:p>
          <a:p>
            <a:pPr marL="1528763" lvl="3" indent="-285750" eaLnBrk="1" hangingPunct="1">
              <a:lnSpc>
                <a:spcPct val="90000"/>
              </a:lnSpc>
            </a:pPr>
            <a:r>
              <a:rPr lang="en-US" sz="1600" dirty="0" smtClean="0"/>
              <a:t>Fewer voters, political activity, newspaper readership, participation in local associations – the result: a decline in social capital, community relations and social cohesion – a weakening of the “social glue” in society</a:t>
            </a:r>
          </a:p>
          <a:p>
            <a:pPr marL="1139825" lvl="2" indent="-285750" eaLnBrk="1" hangingPunct="1">
              <a:lnSpc>
                <a:spcPct val="90000"/>
              </a:lnSpc>
            </a:pPr>
            <a:r>
              <a:rPr lang="en-US" sz="1900" dirty="0" smtClean="0"/>
              <a:t>The Cause(s):</a:t>
            </a:r>
          </a:p>
          <a:p>
            <a:pPr marL="1528763" lvl="3" indent="-285750" eaLnBrk="1" hangingPunct="1">
              <a:lnSpc>
                <a:spcPct val="90000"/>
              </a:lnSpc>
            </a:pPr>
            <a:r>
              <a:rPr lang="en-US" sz="1600" dirty="0" smtClean="0"/>
              <a:t>Changes in family structure</a:t>
            </a:r>
          </a:p>
          <a:p>
            <a:pPr marL="1528763" lvl="3" indent="-285750" eaLnBrk="1" hangingPunct="1">
              <a:lnSpc>
                <a:spcPct val="90000"/>
              </a:lnSpc>
            </a:pPr>
            <a:r>
              <a:rPr lang="en-US" sz="1600" dirty="0" smtClean="0"/>
              <a:t>Suburban sprawl</a:t>
            </a:r>
          </a:p>
          <a:p>
            <a:pPr marL="1528763" lvl="3" indent="-285750" eaLnBrk="1" hangingPunct="1">
              <a:lnSpc>
                <a:spcPct val="90000"/>
              </a:lnSpc>
            </a:pPr>
            <a:r>
              <a:rPr lang="en-US" sz="1600" dirty="0" smtClean="0"/>
              <a:t>Time pressures</a:t>
            </a:r>
          </a:p>
          <a:p>
            <a:pPr marL="1528763" lvl="3" indent="-285750" eaLnBrk="1" hangingPunct="1">
              <a:lnSpc>
                <a:spcPct val="90000"/>
              </a:lnSpc>
            </a:pPr>
            <a:r>
              <a:rPr lang="en-US" sz="1600" dirty="0" smtClean="0"/>
              <a:t>Electronic entertainment</a:t>
            </a:r>
          </a:p>
          <a:p>
            <a:pPr marL="1528763" lvl="3" indent="-285750" eaLnBrk="1" hangingPunct="1">
              <a:lnSpc>
                <a:spcPct val="90000"/>
              </a:lnSpc>
            </a:pPr>
            <a:r>
              <a:rPr lang="en-US" sz="1600" dirty="0" smtClean="0"/>
              <a:t>Technology</a:t>
            </a:r>
          </a:p>
          <a:p>
            <a:pPr marL="1528763" lvl="3" indent="-285750" eaLnBrk="1" hangingPunct="1">
              <a:lnSpc>
                <a:spcPct val="90000"/>
              </a:lnSpc>
            </a:pPr>
            <a:r>
              <a:rPr lang="en-US" sz="1600" dirty="0" smtClean="0"/>
              <a:t>Issue / cause identification, engagement</a:t>
            </a:r>
          </a:p>
        </p:txBody>
      </p:sp>
      <p:sp>
        <p:nvSpPr>
          <p:cNvPr id="5" name="Date Placeholder 4"/>
          <p:cNvSpPr>
            <a:spLocks noGrp="1"/>
          </p:cNvSpPr>
          <p:nvPr>
            <p:ph type="dt" sz="half" idx="10"/>
          </p:nvPr>
        </p:nvSpPr>
        <p:spPr/>
        <p:txBody>
          <a:bodyPr/>
          <a:lstStyle/>
          <a:p>
            <a:pPr>
              <a:defRPr/>
            </a:pPr>
            <a:r>
              <a:rPr lang="fr-FR" smtClean="0"/>
              <a:t>ADM1301</a:t>
            </a:r>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CA" sz="2800" smtClean="0"/>
              <a:t>Bourdieu: Four Types of Personal Capital</a:t>
            </a:r>
            <a:br>
              <a:rPr lang="en-CA" sz="2800" smtClean="0"/>
            </a:br>
            <a:r>
              <a:rPr lang="en-CA" sz="2800" smtClean="0"/>
              <a:t> </a:t>
            </a:r>
            <a:r>
              <a:rPr lang="en-CA" sz="1600" smtClean="0"/>
              <a:t>(source: Erickson, Bradley, Stephenson, Williams (2009): Business in Society. Polity Books, Cambridge, UK)</a:t>
            </a:r>
          </a:p>
        </p:txBody>
      </p:sp>
      <p:sp>
        <p:nvSpPr>
          <p:cNvPr id="39939" name="Text Placeholder 2"/>
          <p:cNvSpPr>
            <a:spLocks noGrp="1"/>
          </p:cNvSpPr>
          <p:nvPr>
            <p:ph type="body" sz="half" idx="1"/>
          </p:nvPr>
        </p:nvSpPr>
        <p:spPr/>
        <p:txBody>
          <a:bodyPr/>
          <a:lstStyle/>
          <a:p>
            <a:pPr eaLnBrk="1" hangingPunct="1"/>
            <a:r>
              <a:rPr lang="en-CA" sz="2000" smtClean="0"/>
              <a:t>Each person in society will possess differing amounts of:</a:t>
            </a:r>
          </a:p>
          <a:p>
            <a:pPr lvl="1" eaLnBrk="1" hangingPunct="1"/>
            <a:r>
              <a:rPr lang="en-CA" sz="1800" smtClean="0"/>
              <a:t>Social capital (who you know)</a:t>
            </a:r>
          </a:p>
          <a:p>
            <a:pPr lvl="1" eaLnBrk="1" hangingPunct="1"/>
            <a:r>
              <a:rPr lang="en-CA" sz="1800" smtClean="0"/>
              <a:t>Economic capital (what you have)</a:t>
            </a:r>
          </a:p>
          <a:p>
            <a:pPr lvl="1" eaLnBrk="1" hangingPunct="1"/>
            <a:r>
              <a:rPr lang="en-CA" sz="1800" smtClean="0"/>
              <a:t>Cultural capital (legitimate knowledge: what you know)</a:t>
            </a:r>
          </a:p>
          <a:p>
            <a:pPr lvl="1" eaLnBrk="1" hangingPunct="1"/>
            <a:r>
              <a:rPr lang="en-CA" sz="1800" smtClean="0"/>
              <a:t>Symbolic capital (your status in the eyes of others)</a:t>
            </a:r>
          </a:p>
        </p:txBody>
      </p:sp>
      <p:sp>
        <p:nvSpPr>
          <p:cNvPr id="39940" name="Content Placeholder 3"/>
          <p:cNvSpPr>
            <a:spLocks noGrp="1"/>
          </p:cNvSpPr>
          <p:nvPr>
            <p:ph sz="half" idx="2"/>
          </p:nvPr>
        </p:nvSpPr>
        <p:spPr/>
        <p:txBody>
          <a:bodyPr/>
          <a:lstStyle/>
          <a:p>
            <a:pPr eaLnBrk="1" hangingPunct="1"/>
            <a:endParaRPr lang="en-CA" smtClean="0"/>
          </a:p>
        </p:txBody>
      </p:sp>
      <p:sp>
        <p:nvSpPr>
          <p:cNvPr id="39941" name="Slide Number Placeholder 4"/>
          <p:cNvSpPr>
            <a:spLocks noGrp="1"/>
          </p:cNvSpPr>
          <p:nvPr>
            <p:ph type="sldNum" sz="quarter" idx="12"/>
          </p:nvPr>
        </p:nvSpPr>
        <p:spPr>
          <a:noFill/>
        </p:spPr>
        <p:txBody>
          <a:bodyPr/>
          <a:lstStyle/>
          <a:p>
            <a:fld id="{43A585D4-C749-4FAB-936E-6E3DEA68CCFF}" type="slidenum">
              <a:rPr lang="en-CA" smtClean="0"/>
              <a:pPr/>
              <a:t>37</a:t>
            </a:fld>
            <a:endParaRPr lang="en-CA" smtClean="0"/>
          </a:p>
        </p:txBody>
      </p:sp>
      <p:pic>
        <p:nvPicPr>
          <p:cNvPr id="39942" name="Picture 2" descr="C:\Program Files\Microsoft Office\MEDIA\CAGCAT10\j0234687.gif"/>
          <p:cNvPicPr>
            <a:picLocks noChangeAspect="1" noChangeArrowheads="1" noCrop="1"/>
          </p:cNvPicPr>
          <p:nvPr/>
        </p:nvPicPr>
        <p:blipFill>
          <a:blip r:embed="rId2" cstate="print"/>
          <a:srcRect/>
          <a:stretch>
            <a:fillRect/>
          </a:stretch>
        </p:blipFill>
        <p:spPr bwMode="auto">
          <a:xfrm>
            <a:off x="4643438" y="1773238"/>
            <a:ext cx="3889375" cy="4176712"/>
          </a:xfrm>
          <a:prstGeom prst="rect">
            <a:avLst/>
          </a:prstGeom>
          <a:noFill/>
          <a:ln w="9525">
            <a:noFill/>
            <a:miter lim="800000"/>
            <a:headEnd/>
            <a:tailEnd/>
          </a:ln>
        </p:spPr>
      </p:pic>
      <p:sp>
        <p:nvSpPr>
          <p:cNvPr id="7" name="Date Placeholder 6"/>
          <p:cNvSpPr>
            <a:spLocks noGrp="1"/>
          </p:cNvSpPr>
          <p:nvPr>
            <p:ph type="dt" sz="half" idx="10"/>
          </p:nvPr>
        </p:nvSpPr>
        <p:spPr/>
        <p:txBody>
          <a:bodyPr/>
          <a:lstStyle/>
          <a:p>
            <a:pPr>
              <a:defRPr/>
            </a:pPr>
            <a:r>
              <a:rPr lang="fr-FR" smtClean="0"/>
              <a:t>ADM1301</a:t>
            </a:r>
            <a:endParaRPr lang="en-CA"/>
          </a:p>
        </p:txBody>
      </p:sp>
      <p:sp>
        <p:nvSpPr>
          <p:cNvPr id="8" name="Footer Placeholder 7"/>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Lecture 4</a:t>
            </a:r>
            <a:br>
              <a:rPr lang="en-CA" dirty="0" smtClean="0"/>
            </a:br>
            <a:r>
              <a:rPr lang="en-CA" dirty="0" smtClean="0"/>
              <a:t>Text Book – Key Points</a:t>
            </a:r>
            <a:endParaRPr lang="en-CA" dirty="0"/>
          </a:p>
        </p:txBody>
      </p:sp>
      <p:sp>
        <p:nvSpPr>
          <p:cNvPr id="41987" name="Content Placeholder 2"/>
          <p:cNvSpPr>
            <a:spLocks noGrp="1"/>
          </p:cNvSpPr>
          <p:nvPr>
            <p:ph idx="1"/>
          </p:nvPr>
        </p:nvSpPr>
        <p:spPr>
          <a:xfrm>
            <a:off x="457200" y="1773238"/>
            <a:ext cx="8229600" cy="4679950"/>
          </a:xfrm>
        </p:spPr>
        <p:txBody>
          <a:bodyPr/>
          <a:lstStyle/>
          <a:p>
            <a:r>
              <a:rPr lang="en-CA" b="1" dirty="0" smtClean="0"/>
              <a:t>Chapter 13</a:t>
            </a:r>
          </a:p>
          <a:p>
            <a:pPr lvl="1"/>
            <a:r>
              <a:rPr lang="en-CA" dirty="0" smtClean="0"/>
              <a:t>13.1 – Non-government Organizations</a:t>
            </a:r>
          </a:p>
          <a:p>
            <a:pPr lvl="1"/>
            <a:r>
              <a:rPr lang="en-CA" dirty="0" smtClean="0"/>
              <a:t>13.5 – The Media Stakeholder</a:t>
            </a:r>
          </a:p>
          <a:p>
            <a:pPr lvl="1"/>
            <a:r>
              <a:rPr lang="en-CA" dirty="0" smtClean="0"/>
              <a:t>13.6 – The Interaction Between Business and the Media</a:t>
            </a:r>
          </a:p>
          <a:p>
            <a:pPr lvl="1"/>
            <a:r>
              <a:rPr lang="en-CA" dirty="0" smtClean="0"/>
              <a:t>13.9 – Think Tanks</a:t>
            </a:r>
          </a:p>
          <a:p>
            <a:pPr lvl="1"/>
            <a:r>
              <a:rPr lang="en-CA" dirty="0" smtClean="0"/>
              <a:t>13.10 – Religious Institutions</a:t>
            </a:r>
          </a:p>
          <a:p>
            <a:pPr lvl="1"/>
            <a:r>
              <a:rPr lang="en-CA" dirty="0" smtClean="0"/>
              <a:t>13.11 – Educational Institutions</a:t>
            </a:r>
          </a:p>
          <a:p>
            <a:pPr lvl="1"/>
            <a:endParaRPr lang="en-CA" dirty="0" smtClean="0"/>
          </a:p>
        </p:txBody>
      </p:sp>
      <p:sp>
        <p:nvSpPr>
          <p:cNvPr id="4" name="Date Placeholder 3"/>
          <p:cNvSpPr>
            <a:spLocks noGrp="1"/>
          </p:cNvSpPr>
          <p:nvPr>
            <p:ph type="dt" sz="half" idx="10"/>
          </p:nvPr>
        </p:nvSpPr>
        <p:spPr/>
        <p:txBody>
          <a:bodyPr/>
          <a:lstStyle/>
          <a:p>
            <a:pPr>
              <a:defRPr/>
            </a:pPr>
            <a:r>
              <a:rPr lang="fr-FR" smtClean="0"/>
              <a:t>ADM1301</a:t>
            </a:r>
            <a:endParaRPr lang="en-CA"/>
          </a:p>
        </p:txBody>
      </p:sp>
      <p:sp>
        <p:nvSpPr>
          <p:cNvPr id="5" name="Slide Number Placeholder 4"/>
          <p:cNvSpPr>
            <a:spLocks noGrp="1"/>
          </p:cNvSpPr>
          <p:nvPr>
            <p:ph type="sldNum" sz="quarter" idx="12"/>
          </p:nvPr>
        </p:nvSpPr>
        <p:spPr/>
        <p:txBody>
          <a:bodyPr/>
          <a:lstStyle/>
          <a:p>
            <a:pPr>
              <a:defRPr/>
            </a:pPr>
            <a:fld id="{4A192EEC-BF39-4B71-A7A6-8383A5D11E21}" type="slidenum">
              <a:rPr lang="en-CA" smtClean="0"/>
              <a:pPr>
                <a:defRPr/>
              </a:pPr>
              <a:t>38</a:t>
            </a:fld>
            <a:endParaRPr lang="en-CA"/>
          </a:p>
        </p:txBody>
      </p:sp>
      <p:sp>
        <p:nvSpPr>
          <p:cNvPr id="6" name="Footer Placeholder 5"/>
          <p:cNvSpPr>
            <a:spLocks noGrp="1"/>
          </p:cNvSpPr>
          <p:nvPr>
            <p:ph type="ftr" sz="quarter" idx="11"/>
          </p:nvPr>
        </p:nvSpPr>
        <p:spPr/>
        <p:txBody>
          <a:bodyPr/>
          <a:lstStyle/>
          <a:p>
            <a:pPr>
              <a:defRPr/>
            </a:pPr>
            <a:r>
              <a:rPr lang="en-CA" smtClean="0"/>
              <a:t>© Martel and Delcorde</a:t>
            </a:r>
            <a:endParaRPr lang="en-CA"/>
          </a:p>
        </p:txBody>
      </p:sp>
    </p:spTree>
  </p:cSld>
  <p:clrMapOvr>
    <a:masterClrMapping/>
  </p:clrMapOvr>
</p:sld>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Profile</Template>
  <TotalTime>1236</TotalTime>
  <Words>2705</Words>
  <Application>Microsoft Office PowerPoint</Application>
  <PresentationFormat>On-screen Show (4:3)</PresentationFormat>
  <Paragraphs>455</Paragraphs>
  <Slides>38</Slides>
  <Notes>23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0" baseType="lpstr">
      <vt:lpstr>Profile</vt:lpstr>
      <vt:lpstr>Clip</vt:lpstr>
      <vt:lpstr>Slide 1</vt:lpstr>
      <vt:lpstr>What is ‘civil society’?</vt:lpstr>
      <vt:lpstr>“Community”  (source: Erickson, Bradley, Stephenson, Williams (2009): Business in Society. Polity Books, Cambridge, UK)</vt:lpstr>
      <vt:lpstr>“Communities”  (source: Erickson, Bradley, Stephenson, Williams (2009): Business in Society. Polity Books, Cambridge, UK)</vt:lpstr>
      <vt:lpstr>Civil Society (Social Segment) </vt:lpstr>
      <vt:lpstr>Civil Society (Social Segment) – Who is included?</vt:lpstr>
      <vt:lpstr>Civil Society (Social Segment) – What characterizes the segment?</vt:lpstr>
      <vt:lpstr>Civil Society (Social Segment)</vt:lpstr>
      <vt:lpstr>Civil Society (Social Segment)</vt:lpstr>
      <vt:lpstr>The contemporary civil society segment</vt:lpstr>
      <vt:lpstr>The Dynamics of the Civil Society Segment</vt:lpstr>
      <vt:lpstr>Social Capital -- Some Perspectives</vt:lpstr>
      <vt:lpstr>Social Capital vs. Human Capital Tom Schuller, ISUMA, Spring, 2001)</vt:lpstr>
      <vt:lpstr>Some Simple Forms of Social Capital (Robert Putman, ISUMA, Spring 2001)</vt:lpstr>
      <vt:lpstr>Benefits of Social Capital (Robert Putman, ISUMA, Spring 2001)</vt:lpstr>
      <vt:lpstr>Five Roles of Civil Society Source:Najam, A. 1999. Citizen organizations as policy entrepreneurs in D. Lewis (ed) International perspectives in voluntary action:reshaping the third sector, London: Earthscan</vt:lpstr>
      <vt:lpstr>The Civil Society Segment -- Likely Contributions</vt:lpstr>
      <vt:lpstr>The Civil Society Segment: Non-profit and Voluntary Organizations (from “Highlights of the National Survey of Nonprofit and Voluntary Organizations”, Statistics Canada, 2003)</vt:lpstr>
      <vt:lpstr>The Civil Society Segment: Non-profit and Voluntary Organizations (from “Highlights of the National Survey of Nonprofit and Voluntary Organizations”, Statistics Canada, 2003)</vt:lpstr>
      <vt:lpstr>The Civil Society Segment: Non-profit and Voluntary Organizations (from “Highlights of the National Survey of Nonprofit and Voluntary Organizations”, Statistics Canada, 2003)</vt:lpstr>
      <vt:lpstr>Some Civil Society Organizations: The Atkinson Charitable Foundation</vt:lpstr>
      <vt:lpstr>Some Civil Society Organizations: The Canadian Red Cross</vt:lpstr>
      <vt:lpstr>Some Civil Society Organizations: Imagine Canada</vt:lpstr>
      <vt:lpstr>Some Civil Society Organizations: The Maytree Foundation</vt:lpstr>
      <vt:lpstr>Some Civil Society Organizations: Planned Parenthood Ottawa</vt:lpstr>
      <vt:lpstr>Some Civil Society Organizations: United Way</vt:lpstr>
      <vt:lpstr>Video: Change Starts Here</vt:lpstr>
      <vt:lpstr>Civil Society – An important but complex segment with complex issues</vt:lpstr>
      <vt:lpstr>Segment Fragmentation</vt:lpstr>
      <vt:lpstr>Segment Fragmentation</vt:lpstr>
      <vt:lpstr>Funding</vt:lpstr>
      <vt:lpstr>Funding</vt:lpstr>
      <vt:lpstr>Attracting and Retaining Volunteers</vt:lpstr>
      <vt:lpstr>The Third Sector – Paid vs. Volunteer Workers </vt:lpstr>
      <vt:lpstr>Attracting and Retaining Volunteers</vt:lpstr>
      <vt:lpstr>Reflection: Might “Civil Society” and/or “Community” be in decline? (see Robert Putnam (2000): Bowling Alone. The Collapse and Revival of American Community.  New York: Simon and Schuster.</vt:lpstr>
      <vt:lpstr>Bourdieu: Four Types of Personal Capital  (source: Erickson, Bradley, Stephenson, Williams (2009): Business in Society. Polity Books, Cambridge, UK)</vt:lpstr>
      <vt:lpstr>Lecture 4 Text Book – Key Points</vt:lpstr>
    </vt:vector>
  </TitlesOfParts>
  <Company>DFO-MPO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 1101 Week 8</dc:title>
  <dc:creator>DelcordeD</dc:creator>
  <cp:lastModifiedBy>m</cp:lastModifiedBy>
  <cp:revision>95</cp:revision>
  <cp:lastPrinted>2003-02-06T20:37:25Z</cp:lastPrinted>
  <dcterms:created xsi:type="dcterms:W3CDTF">2002-10-21T18:42:36Z</dcterms:created>
  <dcterms:modified xsi:type="dcterms:W3CDTF">2011-10-10T14:26:46Z</dcterms:modified>
</cp:coreProperties>
</file>