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1" r:id="rId1"/>
    <p:sldMasterId id="2147483649" r:id="rId2"/>
  </p:sldMasterIdLst>
  <p:notesMasterIdLst>
    <p:notesMasterId r:id="rId14"/>
  </p:notesMasterIdLst>
  <p:handoutMasterIdLst>
    <p:handoutMasterId r:id="rId15"/>
  </p:handoutMasterIdLst>
  <p:sldIdLst>
    <p:sldId id="290" r:id="rId3"/>
    <p:sldId id="286" r:id="rId4"/>
    <p:sldId id="295" r:id="rId5"/>
    <p:sldId id="260" r:id="rId6"/>
    <p:sldId id="281" r:id="rId7"/>
    <p:sldId id="282" r:id="rId8"/>
    <p:sldId id="283" r:id="rId9"/>
    <p:sldId id="284" r:id="rId10"/>
    <p:sldId id="267" r:id="rId11"/>
    <p:sldId id="288" r:id="rId12"/>
    <p:sldId id="266" r:id="rId13"/>
  </p:sldIdLst>
  <p:sldSz cx="7132638" cy="96932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79425" indent="-222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60438" indent="-46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441450" indent="-698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922463" indent="-936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800080"/>
    <a:srgbClr val="663300"/>
    <a:srgbClr val="008000"/>
    <a:srgbClr val="660033"/>
    <a:srgbClr val="9966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0" autoAdjust="0"/>
    <p:restoredTop sz="72469" autoAdjust="0"/>
  </p:normalViewPr>
  <p:slideViewPr>
    <p:cSldViewPr>
      <p:cViewPr varScale="1">
        <p:scale>
          <a:sx n="37" d="100"/>
          <a:sy n="37" d="100"/>
        </p:scale>
        <p:origin x="-2580" y="-78"/>
      </p:cViewPr>
      <p:guideLst>
        <p:guide orient="horz" pos="3053"/>
        <p:guide pos="22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97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14300"/>
            <a:ext cx="2971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HS3030a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142875"/>
            <a:ext cx="29718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Fall 2009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43938"/>
            <a:ext cx="29718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CA"/>
              <a:t>Unit  4 Introduction to H&amp;S Systems</a:t>
            </a: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43938"/>
            <a:ext cx="29718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BF7FEBE-C5B6-A540-9897-3DFAA14135D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2813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HS3030a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Fall 2009</a:t>
            </a:r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00250" y="71438"/>
            <a:ext cx="3214688" cy="4000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44463" y="4110038"/>
            <a:ext cx="6597650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43938"/>
            <a:ext cx="29718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CA"/>
              <a:t>Unit 3 Section A Physical Hazards &amp; Regulations Ergo &amp; Mechanical</a:t>
            </a: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43938"/>
            <a:ext cx="29718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16015A7-B16F-1E46-8157-CA23478877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790276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300" b="1" kern="1200">
        <a:solidFill>
          <a:schemeClr val="tx1"/>
        </a:solidFill>
        <a:latin typeface="Arial" charset="0"/>
        <a:ea typeface="+mn-ea"/>
        <a:cs typeface="+mn-cs"/>
      </a:defRPr>
    </a:lvl1pPr>
    <a:lvl2pPr marL="479425" algn="l" rtl="0" eaLnBrk="0" fontAlgn="base" hangingPunct="0">
      <a:spcBef>
        <a:spcPct val="30000"/>
      </a:spcBef>
      <a:spcAft>
        <a:spcPct val="0"/>
      </a:spcAft>
      <a:defRPr sz="1300" b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60438" algn="l" rtl="0" eaLnBrk="0" fontAlgn="base" hangingPunct="0">
      <a:spcBef>
        <a:spcPct val="30000"/>
      </a:spcBef>
      <a:spcAft>
        <a:spcPct val="0"/>
      </a:spcAft>
      <a:defRPr sz="1300" b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441450" algn="l" rtl="0" eaLnBrk="0" fontAlgn="base" hangingPunct="0">
      <a:spcBef>
        <a:spcPct val="30000"/>
      </a:spcBef>
      <a:spcAft>
        <a:spcPct val="0"/>
      </a:spcAft>
      <a:defRPr sz="1300" b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922463" algn="l" rtl="0" eaLnBrk="0" fontAlgn="base" hangingPunct="0">
      <a:spcBef>
        <a:spcPct val="30000"/>
      </a:spcBef>
      <a:spcAft>
        <a:spcPct val="0"/>
      </a:spcAft>
      <a:defRPr sz="1300" b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403500" algn="l" defTabSz="961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84200" algn="l" defTabSz="961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64901" algn="l" defTabSz="961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45601" algn="l" defTabSz="961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35188" y="71438"/>
            <a:ext cx="2944812" cy="4000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40-45 mc </a:t>
            </a:r>
          </a:p>
          <a:p>
            <a:r>
              <a:rPr lang="en-CA" dirty="0" smtClean="0"/>
              <a:t>6-8 short answer</a:t>
            </a:r>
          </a:p>
          <a:p>
            <a:r>
              <a:rPr lang="en-CA" dirty="0" smtClean="0"/>
              <a:t>1 long answer</a:t>
            </a:r>
          </a:p>
          <a:p>
            <a:r>
              <a:rPr lang="en-CA" dirty="0" smtClean="0"/>
              <a:t>Choose 1 to 3 to answer</a:t>
            </a:r>
          </a:p>
          <a:p>
            <a:r>
              <a:rPr lang="en-CA" dirty="0" smtClean="0"/>
              <a:t>“There really are no accidents”</a:t>
            </a:r>
          </a:p>
          <a:p>
            <a:r>
              <a:rPr lang="en-CA" dirty="0" smtClean="0"/>
              <a:t>State</a:t>
            </a:r>
            <a:r>
              <a:rPr lang="en-CA" baseline="0" dirty="0" smtClean="0"/>
              <a:t> whether u agree </a:t>
            </a:r>
            <a:r>
              <a:rPr lang="en-CA" baseline="0" dirty="0" smtClean="0"/>
              <a:t>disagree </a:t>
            </a:r>
            <a:r>
              <a:rPr lang="en-CA" baseline="0" dirty="0" smtClean="0"/>
              <a:t>or partially agree with this statement. Provide clearly worded </a:t>
            </a:r>
            <a:r>
              <a:rPr lang="en-CA" baseline="0" dirty="0" smtClean="0"/>
              <a:t>arguments </a:t>
            </a:r>
            <a:r>
              <a:rPr lang="en-CA" baseline="0" dirty="0" smtClean="0"/>
              <a:t>supported by specific workplace examples or research to support </a:t>
            </a:r>
            <a:r>
              <a:rPr lang="en-CA" baseline="0" dirty="0" err="1" smtClean="0"/>
              <a:t>ur</a:t>
            </a:r>
            <a:r>
              <a:rPr lang="en-CA" baseline="0" dirty="0" smtClean="0"/>
              <a:t> position.</a:t>
            </a:r>
          </a:p>
          <a:p>
            <a:endParaRPr lang="en-CA" baseline="0" dirty="0" smtClean="0"/>
          </a:p>
          <a:p>
            <a:r>
              <a:rPr lang="en-CA" baseline="0" dirty="0" smtClean="0"/>
              <a:t>25 years ago workers commonly smoked in the workplace. It was </a:t>
            </a:r>
            <a:r>
              <a:rPr lang="en-CA" baseline="0" dirty="0" smtClean="0"/>
              <a:t>considered </a:t>
            </a:r>
            <a:r>
              <a:rPr lang="en-CA" baseline="0" dirty="0" smtClean="0"/>
              <a:t>an acceptable </a:t>
            </a:r>
            <a:r>
              <a:rPr lang="en-CA" baseline="0" dirty="0" smtClean="0"/>
              <a:t>workplace risk</a:t>
            </a:r>
            <a:r>
              <a:rPr lang="en-CA" baseline="0" dirty="0" smtClean="0"/>
              <a:t>, this act of tobacco and its waste products </a:t>
            </a:r>
            <a:r>
              <a:rPr lang="en-CA" baseline="0" dirty="0" smtClean="0"/>
              <a:t>have </a:t>
            </a:r>
            <a:r>
              <a:rPr lang="en-CA" baseline="0" dirty="0" smtClean="0"/>
              <a:t>not changed, current social norms do not support smoking in the workplace as </a:t>
            </a:r>
            <a:r>
              <a:rPr lang="en-CA" baseline="0" dirty="0" smtClean="0"/>
              <a:t>acceptable</a:t>
            </a:r>
            <a:r>
              <a:rPr lang="en-CA" baseline="0" dirty="0" smtClean="0"/>
              <a:t>. What has changed? ( need 15 things to get full marks, can use personal experience not just </a:t>
            </a:r>
            <a:r>
              <a:rPr lang="en-CA" baseline="0" dirty="0" err="1" smtClean="0"/>
              <a:t>whats</a:t>
            </a:r>
            <a:r>
              <a:rPr lang="en-CA" baseline="0" dirty="0" smtClean="0"/>
              <a:t> </a:t>
            </a:r>
            <a:r>
              <a:rPr lang="en-CA" baseline="0" dirty="0" smtClean="0"/>
              <a:t>from class</a:t>
            </a:r>
            <a:r>
              <a:rPr lang="en-CA" baseline="0" dirty="0" smtClean="0"/>
              <a:t>).</a:t>
            </a:r>
          </a:p>
          <a:p>
            <a:r>
              <a:rPr lang="en-CA" baseline="0" dirty="0" smtClean="0"/>
              <a:t>1. Legislation 2. IRS 3. social norms 4. workers rights 5. SDH 6. safety culture –corporate culture 7. A systems approach 8. recognition of hazards 9. new scientific knowledge and health findings, statistics, research studies etc..</a:t>
            </a:r>
            <a:endParaRPr lang="en-CA" baseline="0" dirty="0" smtClean="0"/>
          </a:p>
          <a:p>
            <a:endParaRPr lang="en-CA" baseline="0" dirty="0" smtClean="0"/>
          </a:p>
          <a:p>
            <a:r>
              <a:rPr lang="en-CA" baseline="0" dirty="0" smtClean="0"/>
              <a:t>-focus on unit 1 sec d – unit 3</a:t>
            </a:r>
          </a:p>
          <a:p>
            <a:r>
              <a:rPr lang="en-CA" baseline="0" dirty="0" smtClean="0"/>
              <a:t>May be a question on green book like ‘how would u look up something’ … go to index look it up… go to page…</a:t>
            </a:r>
          </a:p>
          <a:p>
            <a:endParaRPr lang="en-CA" baseline="0" dirty="0" smtClean="0"/>
          </a:p>
          <a:p>
            <a:endParaRPr lang="en-CA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HS3030a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Fall 2009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CA" smtClean="0"/>
              <a:t>Unit 3 Section A Physical Hazards &amp; Regulations Ergo &amp; Mechanical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16015A7-B16F-1E46-8157-CA234788771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681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pPr defTabSz="909638"/>
            <a:r>
              <a:rPr lang="en-GB"/>
              <a:t>Advanced Studies in Occupational Health and Safety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pPr defTabSz="909638"/>
            <a:r>
              <a:rPr lang="en-GB"/>
              <a:t>April 2007</a:t>
            </a:r>
          </a:p>
        </p:txBody>
      </p:sp>
      <p:sp>
        <p:nvSpPr>
          <p:cNvPr id="4403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defTabSz="909638"/>
            <a:r>
              <a:rPr lang="en-GB"/>
              <a:t>Prevention and Management Systems</a:t>
            </a:r>
          </a:p>
        </p:txBody>
      </p:sp>
      <p:sp>
        <p:nvSpPr>
          <p:cNvPr id="440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9638"/>
            <a:fld id="{AA191A16-42DB-734A-AABB-AFCBDDAA41BE}" type="slidenum">
              <a:rPr lang="en-GB"/>
              <a:pPr defTabSz="909638"/>
              <a:t>4</a:t>
            </a:fld>
            <a:endParaRPr lang="en-GB"/>
          </a:p>
        </p:txBody>
      </p:sp>
      <p:sp>
        <p:nvSpPr>
          <p:cNvPr id="440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35188" y="71438"/>
            <a:ext cx="2944812" cy="4000500"/>
          </a:xfrm>
          <a:ln/>
        </p:spPr>
      </p:sp>
      <p:sp>
        <p:nvSpPr>
          <p:cNvPr id="440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EXAMPLES OF SYSTEMATIC APPROACHES </a:t>
            </a:r>
          </a:p>
          <a:p>
            <a:r>
              <a:rPr lang="en-US" dirty="0"/>
              <a:t>Lead exposure in 1970’s geometric mean was 16 microgram/</a:t>
            </a:r>
            <a:r>
              <a:rPr lang="en-US" dirty="0" err="1"/>
              <a:t>decilitre</a:t>
            </a:r>
            <a:r>
              <a:rPr lang="en-US" dirty="0"/>
              <a:t> of blood</a:t>
            </a:r>
          </a:p>
          <a:p>
            <a:r>
              <a:rPr lang="en-US" dirty="0"/>
              <a:t>bans on lead in gas, lead in food containers (cans),  water carrying pipes and paint </a:t>
            </a:r>
          </a:p>
          <a:p>
            <a:r>
              <a:rPr lang="en-US" dirty="0"/>
              <a:t>Now only 2 % of children aged 1-5 have BLL over 10 </a:t>
            </a:r>
            <a:r>
              <a:rPr lang="en-US" dirty="0" err="1"/>
              <a:t>ug</a:t>
            </a:r>
            <a:r>
              <a:rPr lang="en-US" dirty="0"/>
              <a:t>/</a:t>
            </a:r>
            <a:r>
              <a:rPr lang="en-US" dirty="0" err="1"/>
              <a:t>dL</a:t>
            </a:r>
            <a:r>
              <a:rPr lang="en-US" dirty="0"/>
              <a:t> of blood</a:t>
            </a:r>
          </a:p>
          <a:p>
            <a:r>
              <a:rPr lang="en-US" dirty="0"/>
              <a:t>The level of 10 </a:t>
            </a:r>
            <a:r>
              <a:rPr lang="en-US" dirty="0" err="1"/>
              <a:t>ug</a:t>
            </a:r>
            <a:r>
              <a:rPr lang="en-US" dirty="0"/>
              <a:t>/</a:t>
            </a:r>
            <a:r>
              <a:rPr lang="en-US" dirty="0" err="1"/>
              <a:t>dL</a:t>
            </a:r>
            <a:r>
              <a:rPr lang="en-US" dirty="0"/>
              <a:t> is the CDC concern level.</a:t>
            </a:r>
          </a:p>
          <a:p>
            <a:endParaRPr lang="en-US" dirty="0"/>
          </a:p>
          <a:p>
            <a:r>
              <a:rPr lang="en-US" dirty="0"/>
              <a:t>Professional </a:t>
            </a:r>
            <a:r>
              <a:rPr lang="en-US" dirty="0" err="1"/>
              <a:t>collarboration</a:t>
            </a:r>
            <a:endParaRPr lang="en-US" dirty="0"/>
          </a:p>
          <a:p>
            <a:r>
              <a:rPr lang="en-US" dirty="0"/>
              <a:t>A dentist sees a patient regularly and observes grey </a:t>
            </a:r>
            <a:r>
              <a:rPr lang="en-US" dirty="0" err="1"/>
              <a:t>discolouration</a:t>
            </a:r>
            <a:r>
              <a:rPr lang="en-US" dirty="0"/>
              <a:t> developing along the </a:t>
            </a:r>
            <a:r>
              <a:rPr lang="en-US" dirty="0" err="1"/>
              <a:t>gumline</a:t>
            </a:r>
            <a:endParaRPr lang="en-US" dirty="0"/>
          </a:p>
          <a:p>
            <a:r>
              <a:rPr lang="en-US" dirty="0"/>
              <a:t>	could be from workplace or home exposure to lead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/>
              <a:t>HS320 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Fall 2007</a:t>
            </a:r>
          </a:p>
        </p:txBody>
      </p:sp>
      <p:sp>
        <p:nvSpPr>
          <p:cNvPr id="4506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Risk Reduction</a:t>
            </a:r>
          </a:p>
        </p:txBody>
      </p:sp>
      <p:sp>
        <p:nvSpPr>
          <p:cNvPr id="450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357526-3066-EE41-8517-C614E997230D}" type="slidenum">
              <a:rPr lang="en-US"/>
              <a:pPr/>
              <a:t>6</a:t>
            </a:fld>
            <a:endParaRPr lang="en-US"/>
          </a:p>
        </p:txBody>
      </p:sp>
      <p:sp>
        <p:nvSpPr>
          <p:cNvPr id="450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35188" y="71438"/>
            <a:ext cx="2944812" cy="4000500"/>
          </a:xfrm>
          <a:ln/>
        </p:spPr>
      </p:sp>
      <p:sp>
        <p:nvSpPr>
          <p:cNvPr id="450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At the source</a:t>
            </a:r>
          </a:p>
          <a:p>
            <a:r>
              <a:rPr lang="en-US" dirty="0"/>
              <a:t>	best to attack the hazard at its source</a:t>
            </a:r>
          </a:p>
          <a:p>
            <a:r>
              <a:rPr lang="en-US" dirty="0"/>
              <a:t>		substitute chemical for one that is less toxic, flammable, corrosive,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		substitute spray process for a wipe process</a:t>
            </a:r>
          </a:p>
          <a:p>
            <a:r>
              <a:rPr lang="en-US" dirty="0"/>
              <a:t>	isolate the process or chemical </a:t>
            </a:r>
          </a:p>
          <a:p>
            <a:r>
              <a:rPr lang="en-US" dirty="0"/>
              <a:t>		use self feeding process instead of worker pouring product into equipment</a:t>
            </a:r>
          </a:p>
          <a:p>
            <a:endParaRPr lang="en-US" dirty="0"/>
          </a:p>
          <a:p>
            <a:r>
              <a:rPr lang="en-US" dirty="0"/>
              <a:t>Along path between hazard and worker</a:t>
            </a:r>
          </a:p>
          <a:p>
            <a:r>
              <a:rPr lang="en-US" dirty="0"/>
              <a:t>	erect a barricade or guard between the worker and the source of hazard</a:t>
            </a:r>
          </a:p>
          <a:p>
            <a:r>
              <a:rPr lang="en-US" dirty="0"/>
              <a:t>	install local exhaust to remove hazard from workplace</a:t>
            </a:r>
          </a:p>
          <a:p>
            <a:endParaRPr lang="en-US" dirty="0"/>
          </a:p>
          <a:p>
            <a:r>
              <a:rPr lang="en-US" dirty="0"/>
              <a:t>At the worker</a:t>
            </a:r>
          </a:p>
          <a:p>
            <a:r>
              <a:rPr lang="en-US" dirty="0"/>
              <a:t>	install automatic feeders on equipment</a:t>
            </a:r>
          </a:p>
          <a:p>
            <a:r>
              <a:rPr lang="en-US" dirty="0"/>
              <a:t>	rotate workers on task to reduce overall daily exposure</a:t>
            </a:r>
          </a:p>
          <a:p>
            <a:r>
              <a:rPr lang="en-US" dirty="0"/>
              <a:t>	PPE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/>
              <a:t>HS320 a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Fall 2007</a:t>
            </a:r>
          </a:p>
        </p:txBody>
      </p:sp>
      <p:sp>
        <p:nvSpPr>
          <p:cNvPr id="4608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Risk Reduction</a:t>
            </a:r>
          </a:p>
        </p:txBody>
      </p:sp>
      <p:sp>
        <p:nvSpPr>
          <p:cNvPr id="460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E4087-03F5-2A4B-9A4F-9A8E90806875}" type="slidenum">
              <a:rPr lang="en-US"/>
              <a:pPr/>
              <a:t>7</a:t>
            </a:fld>
            <a:endParaRPr lang="en-US"/>
          </a:p>
        </p:txBody>
      </p:sp>
      <p:sp>
        <p:nvSpPr>
          <p:cNvPr id="460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35188" y="71438"/>
            <a:ext cx="2944812" cy="4000500"/>
          </a:xfrm>
          <a:ln/>
        </p:spPr>
      </p:sp>
      <p:sp>
        <p:nvSpPr>
          <p:cNvPr id="460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Questions to ask when selecting personal protective equipment</a:t>
            </a:r>
          </a:p>
          <a:p>
            <a:r>
              <a:rPr lang="en-US" dirty="0"/>
              <a:t>	What is the hazard of the product</a:t>
            </a:r>
          </a:p>
          <a:p>
            <a:r>
              <a:rPr lang="en-US" dirty="0"/>
              <a:t>		abrasion, cut, hot, cold, radiation, corrosive, toxic, flammable,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	What additional hazard is created by the method of use</a:t>
            </a:r>
          </a:p>
          <a:p>
            <a:r>
              <a:rPr lang="en-US" dirty="0"/>
              <a:t>		increase exposure or contact, incompatibilities, </a:t>
            </a:r>
          </a:p>
          <a:p>
            <a:r>
              <a:rPr lang="en-US" dirty="0"/>
              <a:t>	What are the expected routes of entry or contact</a:t>
            </a:r>
          </a:p>
          <a:p>
            <a:r>
              <a:rPr lang="en-US" dirty="0"/>
              <a:t>		skin contact, eyes, respiratory system, ingestion, skin absorption</a:t>
            </a:r>
          </a:p>
          <a:p>
            <a:r>
              <a:rPr lang="en-US" dirty="0"/>
              <a:t>	What is the expected duration and concentration of exposure</a:t>
            </a:r>
          </a:p>
          <a:p>
            <a:r>
              <a:rPr lang="en-US" dirty="0"/>
              <a:t>		less than legal exposure values, greater than warning property threshold</a:t>
            </a:r>
          </a:p>
          <a:p>
            <a:r>
              <a:rPr lang="en-US" dirty="0"/>
              <a:t>	Are there medical or personal factors effecting the choice</a:t>
            </a:r>
          </a:p>
          <a:p>
            <a:r>
              <a:rPr lang="en-US" dirty="0"/>
              <a:t>		</a:t>
            </a:r>
            <a:r>
              <a:rPr lang="en-US" dirty="0" err="1"/>
              <a:t>clostrophobia</a:t>
            </a:r>
            <a:r>
              <a:rPr lang="en-US" dirty="0"/>
              <a:t>, heart condition, lung condition, facial hair, allergies</a:t>
            </a:r>
          </a:p>
          <a:p>
            <a:r>
              <a:rPr lang="en-US" dirty="0"/>
              <a:t>	What training is required and has it been provided</a:t>
            </a:r>
            <a:endParaRPr lang="en-CA" dirty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135188" y="71438"/>
            <a:ext cx="2944812" cy="4000500"/>
          </a:xfrm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lvl="1"/>
            <a:r>
              <a:rPr lang="en-CA"/>
              <a:t>Science cannot always prove cause and effect</a:t>
            </a:r>
          </a:p>
          <a:p>
            <a:pPr lvl="2"/>
            <a:r>
              <a:rPr lang="en-CA"/>
              <a:t>In a timely manner</a:t>
            </a:r>
          </a:p>
          <a:p>
            <a:pPr lvl="2"/>
            <a:r>
              <a:rPr lang="en-CA"/>
              <a:t>Given current resources</a:t>
            </a:r>
          </a:p>
          <a:p>
            <a:pPr lvl="3"/>
            <a:r>
              <a:rPr lang="en-CA"/>
              <a:t>Technology, money, data, etc</a:t>
            </a:r>
          </a:p>
          <a:p>
            <a:pPr lvl="2"/>
            <a:r>
              <a:rPr lang="en-CA"/>
              <a:t>Within scientific certainty</a:t>
            </a:r>
          </a:p>
        </p:txBody>
      </p:sp>
      <p:sp>
        <p:nvSpPr>
          <p:cNvPr id="47108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/>
              <a:t>HS3030a</a:t>
            </a:r>
          </a:p>
        </p:txBody>
      </p:sp>
      <p:sp>
        <p:nvSpPr>
          <p:cNvPr id="47109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Fall 2009</a:t>
            </a:r>
          </a:p>
        </p:txBody>
      </p:sp>
      <p:sp>
        <p:nvSpPr>
          <p:cNvPr id="47110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CA"/>
              <a:t>Unit 3 Section A Physical Hazards &amp; Regulations Ergo &amp; Mechanical</a:t>
            </a:r>
            <a:endParaRPr lang="en-US"/>
          </a:p>
        </p:txBody>
      </p:sp>
      <p:sp>
        <p:nvSpPr>
          <p:cNvPr id="47111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449DB0-5C1C-A841-969F-032BFA755222}" type="slidenum">
              <a:rPr lang="en-US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4988" y="3011488"/>
            <a:ext cx="6062662" cy="20780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975" y="5492750"/>
            <a:ext cx="4992688" cy="2476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0D67AECE-D36C-EE49-BD33-82450CAE0AB2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DF483-4BAD-3C48-BE46-65F06526517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95D8E8D-80B6-CB40-A33B-55840976E862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1D7F8-1AC2-F043-B5ED-89D65E603CCC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563" y="6229350"/>
            <a:ext cx="6062662" cy="1924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3563" y="4108450"/>
            <a:ext cx="6062662" cy="21209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E8E0C68-2C27-A144-B497-55C55D495AAA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EDFEE4-82B5-CA43-88A4-A59E9FEFC7D8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7188" y="2262188"/>
            <a:ext cx="3132137" cy="6396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1725" y="2262188"/>
            <a:ext cx="3133725" cy="6396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20DF456A-9DE9-5C40-86CD-9AA7754D0EDF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C2B2E-9E96-0B4E-A502-D91562E620E7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7188" y="2170113"/>
            <a:ext cx="3151187" cy="9032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7188" y="3073400"/>
            <a:ext cx="3151187" cy="55848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22675" y="2170113"/>
            <a:ext cx="3152775" cy="9032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22675" y="3073400"/>
            <a:ext cx="3152775" cy="55848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A0DFE0F-3F19-184B-9D9D-8C32B057B4E7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3F77C-5C1B-DC49-BDAD-00D20EDFE6A4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752E753-14EF-C041-B7EB-D47D2C99FB95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2B0337-4992-6A42-8097-BB19BC643F81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F3DAFCDA-1116-BC48-9673-725B2E124CB5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71F36-8D91-5148-A05B-7F9863087359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88" y="385763"/>
            <a:ext cx="2346325" cy="16430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9238" y="385763"/>
            <a:ext cx="3986212" cy="8272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7188" y="2028825"/>
            <a:ext cx="2346325" cy="66294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699192CE-8B6D-0C48-973D-C3A0C6553782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70F12-1D28-DA47-83FC-5BE49698819B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8588" y="6784975"/>
            <a:ext cx="4278312" cy="8016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98588" y="866775"/>
            <a:ext cx="4278312" cy="581501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98588" y="7586663"/>
            <a:ext cx="4278312" cy="11366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EB8EAC0-C6BB-CF45-8E49-BB58AA41900D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FC88C4-7507-134A-A210-573A58C0897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A895ABA0-1294-FB4A-AD0C-7E49483DE460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D0DDF-5A02-DF4A-8E0F-2A0AC2383E06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72075" y="388938"/>
            <a:ext cx="1603375" cy="8269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7188" y="388938"/>
            <a:ext cx="4662487" cy="82692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7188" y="8983663"/>
            <a:ext cx="1663700" cy="515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8AD9C90-78C0-9640-99A8-1DBCF58C4908}" type="datetimeFigureOut">
              <a:rPr lang="en-US"/>
              <a:pPr/>
              <a:t>12/8/2011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36813" y="8983663"/>
            <a:ext cx="2259012" cy="5159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CEE88-267B-564D-85F9-26A03282F151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632" y="541881"/>
            <a:ext cx="6419374" cy="87003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56632" y="1563378"/>
            <a:ext cx="3130436" cy="73288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5570" y="1563378"/>
            <a:ext cx="3130436" cy="73288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357188" y="9121775"/>
            <a:ext cx="812800" cy="3778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2007</a:t>
            </a: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1244600" y="9121775"/>
            <a:ext cx="3451225" cy="3778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2B20F-9A4D-1648-AA9A-6779AF2C6C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4948" y="3010637"/>
            <a:ext cx="6062742" cy="207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96" y="5492856"/>
            <a:ext cx="4992847" cy="2477170"/>
          </a:xfrm>
        </p:spPr>
        <p:txBody>
          <a:bodyPr/>
          <a:lstStyle>
            <a:lvl1pPr marL="0" indent="0" algn="ctr">
              <a:buNone/>
              <a:defRPr/>
            </a:lvl1pPr>
            <a:lvl2pPr marL="480700" indent="0" algn="ctr">
              <a:buNone/>
              <a:defRPr/>
            </a:lvl2pPr>
            <a:lvl3pPr marL="961400" indent="0" algn="ctr">
              <a:buNone/>
              <a:defRPr/>
            </a:lvl3pPr>
            <a:lvl4pPr marL="1442100" indent="0" algn="ctr">
              <a:buNone/>
              <a:defRPr/>
            </a:lvl4pPr>
            <a:lvl5pPr marL="1922800" indent="0" algn="ctr">
              <a:buNone/>
              <a:defRPr/>
            </a:lvl5pPr>
            <a:lvl6pPr marL="2403500" indent="0" algn="ctr">
              <a:buNone/>
              <a:defRPr/>
            </a:lvl6pPr>
            <a:lvl7pPr marL="2884200" indent="0" algn="ctr">
              <a:buNone/>
              <a:defRPr/>
            </a:lvl7pPr>
            <a:lvl8pPr marL="3364901" indent="0" algn="ctr">
              <a:buNone/>
              <a:defRPr/>
            </a:lvl8pPr>
            <a:lvl9pPr marL="384560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A75C20-7A9A-284B-8038-967AF6ADBB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39526C-5F4B-5544-8B63-BD410475B4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017" y="6228266"/>
            <a:ext cx="6062742" cy="1925192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3017" y="4107862"/>
            <a:ext cx="6062742" cy="2120404"/>
          </a:xfrm>
        </p:spPr>
        <p:txBody>
          <a:bodyPr anchor="b"/>
          <a:lstStyle>
            <a:lvl1pPr marL="0" indent="0">
              <a:buNone/>
              <a:defRPr sz="2100"/>
            </a:lvl1pPr>
            <a:lvl2pPr marL="480700" indent="0">
              <a:buNone/>
              <a:defRPr sz="1900"/>
            </a:lvl2pPr>
            <a:lvl3pPr marL="961400" indent="0">
              <a:buNone/>
              <a:defRPr sz="1700"/>
            </a:lvl3pPr>
            <a:lvl4pPr marL="1442100" indent="0">
              <a:buNone/>
              <a:defRPr sz="1500"/>
            </a:lvl4pPr>
            <a:lvl5pPr marL="1922800" indent="0">
              <a:buNone/>
              <a:defRPr sz="1500"/>
            </a:lvl5pPr>
            <a:lvl6pPr marL="2403500" indent="0">
              <a:buNone/>
              <a:defRPr sz="1500"/>
            </a:lvl6pPr>
            <a:lvl7pPr marL="2884200" indent="0">
              <a:buNone/>
              <a:defRPr sz="1500"/>
            </a:lvl7pPr>
            <a:lvl8pPr marL="3364901" indent="0">
              <a:buNone/>
              <a:defRPr sz="1500"/>
            </a:lvl8pPr>
            <a:lvl9pPr marL="3845601" indent="0">
              <a:buNone/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E08878-B84B-1B40-93CE-3313252C07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6632" y="2261764"/>
            <a:ext cx="3130436" cy="639655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5570" y="2261764"/>
            <a:ext cx="3130436" cy="639655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F16F53-53FF-9A4E-A046-A854967752B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6632" y="2169208"/>
            <a:ext cx="3151900" cy="90537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0700" indent="0">
              <a:buNone/>
              <a:defRPr sz="2100" b="1"/>
            </a:lvl2pPr>
            <a:lvl3pPr marL="961400" indent="0">
              <a:buNone/>
              <a:defRPr sz="1900" b="1"/>
            </a:lvl3pPr>
            <a:lvl4pPr marL="1442100" indent="0">
              <a:buNone/>
              <a:defRPr sz="1700" b="1"/>
            </a:lvl4pPr>
            <a:lvl5pPr marL="1922800" indent="0">
              <a:buNone/>
              <a:defRPr sz="1700" b="1"/>
            </a:lvl5pPr>
            <a:lvl6pPr marL="2403500" indent="0">
              <a:buNone/>
              <a:defRPr sz="1700" b="1"/>
            </a:lvl6pPr>
            <a:lvl7pPr marL="2884200" indent="0">
              <a:buNone/>
              <a:defRPr sz="1700" b="1"/>
            </a:lvl7pPr>
            <a:lvl8pPr marL="3364901" indent="0">
              <a:buNone/>
              <a:defRPr sz="1700" b="1"/>
            </a:lvl8pPr>
            <a:lvl9pPr marL="384560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6632" y="3074587"/>
            <a:ext cx="3151900" cy="5583730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24108" y="2169208"/>
            <a:ext cx="3151899" cy="90537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0700" indent="0">
              <a:buNone/>
              <a:defRPr sz="2100" b="1"/>
            </a:lvl2pPr>
            <a:lvl3pPr marL="961400" indent="0">
              <a:buNone/>
              <a:defRPr sz="1900" b="1"/>
            </a:lvl3pPr>
            <a:lvl4pPr marL="1442100" indent="0">
              <a:buNone/>
              <a:defRPr sz="1700" b="1"/>
            </a:lvl4pPr>
            <a:lvl5pPr marL="1922800" indent="0">
              <a:buNone/>
              <a:defRPr sz="1700" b="1"/>
            </a:lvl5pPr>
            <a:lvl6pPr marL="2403500" indent="0">
              <a:buNone/>
              <a:defRPr sz="1700" b="1"/>
            </a:lvl6pPr>
            <a:lvl7pPr marL="2884200" indent="0">
              <a:buNone/>
              <a:defRPr sz="1700" b="1"/>
            </a:lvl7pPr>
            <a:lvl8pPr marL="3364901" indent="0">
              <a:buNone/>
              <a:defRPr sz="1700" b="1"/>
            </a:lvl8pPr>
            <a:lvl9pPr marL="384560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24108" y="3074587"/>
            <a:ext cx="3151899" cy="5583730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0034DF-6B70-3441-8F5F-439EC9A675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00ABEC-221C-8B41-9825-B2F4AE3070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AF5BE3-9A9C-0942-AC41-3166C7AB7C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632" y="385375"/>
            <a:ext cx="2346176" cy="164247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8664" y="385376"/>
            <a:ext cx="3987342" cy="827294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6632" y="2027847"/>
            <a:ext cx="2346176" cy="6630469"/>
          </a:xfrm>
        </p:spPr>
        <p:txBody>
          <a:bodyPr/>
          <a:lstStyle>
            <a:lvl1pPr marL="0" indent="0">
              <a:buNone/>
              <a:defRPr sz="1500"/>
            </a:lvl1pPr>
            <a:lvl2pPr marL="480700" indent="0">
              <a:buNone/>
              <a:defRPr sz="1300"/>
            </a:lvl2pPr>
            <a:lvl3pPr marL="961400" indent="0">
              <a:buNone/>
              <a:defRPr sz="1100"/>
            </a:lvl3pPr>
            <a:lvl4pPr marL="1442100" indent="0">
              <a:buNone/>
              <a:defRPr sz="900"/>
            </a:lvl4pPr>
            <a:lvl5pPr marL="1922800" indent="0">
              <a:buNone/>
              <a:defRPr sz="900"/>
            </a:lvl5pPr>
            <a:lvl6pPr marL="2403500" indent="0">
              <a:buNone/>
              <a:defRPr sz="900"/>
            </a:lvl6pPr>
            <a:lvl7pPr marL="2884200" indent="0">
              <a:buNone/>
              <a:defRPr sz="900"/>
            </a:lvl7pPr>
            <a:lvl8pPr marL="3364901" indent="0">
              <a:buNone/>
              <a:defRPr sz="900"/>
            </a:lvl8pPr>
            <a:lvl9pPr marL="384560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F81FF2-E9DB-1441-A068-98CB6BA371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8460" y="6785293"/>
            <a:ext cx="4279583" cy="80104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98460" y="866674"/>
            <a:ext cx="4279583" cy="5815965"/>
          </a:xfrm>
        </p:spPr>
        <p:txBody>
          <a:bodyPr/>
          <a:lstStyle>
            <a:lvl1pPr marL="0" indent="0">
              <a:buNone/>
              <a:defRPr sz="3400"/>
            </a:lvl1pPr>
            <a:lvl2pPr marL="480700" indent="0">
              <a:buNone/>
              <a:defRPr sz="2900"/>
            </a:lvl2pPr>
            <a:lvl3pPr marL="961400" indent="0">
              <a:buNone/>
              <a:defRPr sz="2500"/>
            </a:lvl3pPr>
            <a:lvl4pPr marL="1442100" indent="0">
              <a:buNone/>
              <a:defRPr sz="2100"/>
            </a:lvl4pPr>
            <a:lvl5pPr marL="1922800" indent="0">
              <a:buNone/>
              <a:defRPr sz="2100"/>
            </a:lvl5pPr>
            <a:lvl6pPr marL="2403500" indent="0">
              <a:buNone/>
              <a:defRPr sz="2100"/>
            </a:lvl6pPr>
            <a:lvl7pPr marL="2884200" indent="0">
              <a:buNone/>
              <a:defRPr sz="2100"/>
            </a:lvl7pPr>
            <a:lvl8pPr marL="3364901" indent="0">
              <a:buNone/>
              <a:defRPr sz="2100"/>
            </a:lvl8pPr>
            <a:lvl9pPr marL="3845601" indent="0">
              <a:buNone/>
              <a:defRPr sz="21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98460" y="7586334"/>
            <a:ext cx="4279583" cy="1137614"/>
          </a:xfrm>
        </p:spPr>
        <p:txBody>
          <a:bodyPr/>
          <a:lstStyle>
            <a:lvl1pPr marL="0" indent="0">
              <a:buNone/>
              <a:defRPr sz="1500"/>
            </a:lvl1pPr>
            <a:lvl2pPr marL="480700" indent="0">
              <a:buNone/>
              <a:defRPr sz="1300"/>
            </a:lvl2pPr>
            <a:lvl3pPr marL="961400" indent="0">
              <a:buNone/>
              <a:defRPr sz="1100"/>
            </a:lvl3pPr>
            <a:lvl4pPr marL="1442100" indent="0">
              <a:buNone/>
              <a:defRPr sz="900"/>
            </a:lvl4pPr>
            <a:lvl5pPr marL="1922800" indent="0">
              <a:buNone/>
              <a:defRPr sz="900"/>
            </a:lvl5pPr>
            <a:lvl6pPr marL="2403500" indent="0">
              <a:buNone/>
              <a:defRPr sz="900"/>
            </a:lvl6pPr>
            <a:lvl7pPr marL="2884200" indent="0">
              <a:buNone/>
              <a:defRPr sz="900"/>
            </a:lvl7pPr>
            <a:lvl8pPr marL="3364901" indent="0">
              <a:buNone/>
              <a:defRPr sz="900"/>
            </a:lvl8pPr>
            <a:lvl9pPr marL="384560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B346A6-0590-7247-8D47-E0C7FC1EDF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1FD9A2-2C56-DD46-ACBE-25F3E5DCAA5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71162" y="388742"/>
            <a:ext cx="1604844" cy="8269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6632" y="388742"/>
            <a:ext cx="4656028" cy="8269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28E4C1-6DC0-9343-8DF0-E38591126B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993775" y="388938"/>
            <a:ext cx="5781675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57188" y="2262188"/>
            <a:ext cx="6418262" cy="679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53175" y="9132888"/>
            <a:ext cx="422275" cy="3667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C2E8863A-D58C-0C46-AB3F-1ABBC54C93FF}" type="slidenum">
              <a:rPr lang="en-CA"/>
              <a:pPr/>
              <a:t>‹#›</a:t>
            </a:fld>
            <a:endParaRPr lang="en-CA"/>
          </a:p>
        </p:txBody>
      </p:sp>
      <p:pic>
        <p:nvPicPr>
          <p:cNvPr id="2053" name="Picture 6" descr="health_sciences_tower.gi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1065213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 descr="SHS new Header.gif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071563" y="417513"/>
            <a:ext cx="33274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96" r:id="rId1"/>
    <p:sldLayoutId id="2147484497" r:id="rId2"/>
    <p:sldLayoutId id="2147484498" r:id="rId3"/>
    <p:sldLayoutId id="2147484499" r:id="rId4"/>
    <p:sldLayoutId id="2147484500" r:id="rId5"/>
    <p:sldLayoutId id="2147484501" r:id="rId6"/>
    <p:sldLayoutId id="2147484502" r:id="rId7"/>
    <p:sldLayoutId id="2147484503" r:id="rId8"/>
    <p:sldLayoutId id="2147484504" r:id="rId9"/>
    <p:sldLayoutId id="2147484505" r:id="rId10"/>
    <p:sldLayoutId id="2147484506" r:id="rId11"/>
    <p:sldLayoutId id="214748450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rgbClr val="00206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003300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rgbClr val="663300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7188" y="388938"/>
            <a:ext cx="64182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140" tIns="48070" rIns="96140" bIns="4807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7188" y="2262188"/>
            <a:ext cx="6418262" cy="639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140" tIns="48070" rIns="96140" bIns="480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7188" y="8826500"/>
            <a:ext cx="16637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140" tIns="48070" rIns="96140" bIns="48070" numCol="1" anchor="t" anchorCtr="0" compatLnSpc="1">
            <a:prstTxWarp prst="textNoShape">
              <a:avLst/>
            </a:prstTxWarp>
          </a:bodyPr>
          <a:lstStyle>
            <a:lvl1pPr>
              <a:defRPr sz="15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36813" y="8826500"/>
            <a:ext cx="2259012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140" tIns="48070" rIns="96140" bIns="48070" numCol="1" anchor="t" anchorCtr="0" compatLnSpc="1">
            <a:prstTxWarp prst="textNoShape">
              <a:avLst/>
            </a:prstTxWarp>
          </a:bodyPr>
          <a:lstStyle>
            <a:lvl1pPr algn="ctr">
              <a:defRPr sz="15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11750" y="8826500"/>
            <a:ext cx="16637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140" tIns="48070" rIns="96140" bIns="48070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fld id="{8BF6C296-F599-C141-B240-CAD0387813E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86" r:id="rId2"/>
    <p:sldLayoutId id="2147484487" r:id="rId3"/>
    <p:sldLayoutId id="2147484488" r:id="rId4"/>
    <p:sldLayoutId id="2147484489" r:id="rId5"/>
    <p:sldLayoutId id="2147484490" r:id="rId6"/>
    <p:sldLayoutId id="2147484491" r:id="rId7"/>
    <p:sldLayoutId id="2147484492" r:id="rId8"/>
    <p:sldLayoutId id="2147484493" r:id="rId9"/>
    <p:sldLayoutId id="2147484494" r:id="rId10"/>
    <p:sldLayoutId id="21474844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5pPr>
      <a:lvl6pPr marL="480700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6pPr>
      <a:lvl7pPr marL="961400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7pPr>
      <a:lvl8pPr marL="1442100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8pPr>
      <a:lvl9pPr marL="1922800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9pPr>
    </p:titleStyle>
    <p:bodyStyle>
      <a:lvl1pPr marL="360363" indent="-360363" algn="l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</a:defRPr>
      </a:lvl1pPr>
      <a:lvl2pPr marL="781050" indent="-300038" algn="l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  <a:ea typeface="ＭＳ Ｐゴシック" charset="-128"/>
        </a:defRPr>
      </a:lvl2pPr>
      <a:lvl3pPr marL="1201738" indent="-239713" algn="l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ea typeface="ＭＳ Ｐゴシック" charset="-128"/>
        </a:defRPr>
      </a:lvl3pPr>
      <a:lvl4pPr marL="1681163" indent="-2397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ＭＳ Ｐゴシック" charset="-128"/>
        </a:defRPr>
      </a:lvl4pPr>
      <a:lvl5pPr marL="2162175" indent="-239713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ea typeface="ＭＳ Ｐゴシック" charset="-128"/>
        </a:defRPr>
      </a:lvl5pPr>
      <a:lvl6pPr marL="2643850" indent="-24035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6pPr>
      <a:lvl7pPr marL="3124551" indent="-24035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7pPr>
      <a:lvl8pPr marL="3605251" indent="-24035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8pPr>
      <a:lvl9pPr marL="4085951" indent="-24035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0700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1400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42100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22800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3500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84200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64901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45601" algn="l" defTabSz="9614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357188" y="417513"/>
            <a:ext cx="6418262" cy="869950"/>
          </a:xfrm>
        </p:spPr>
        <p:txBody>
          <a:bodyPr/>
          <a:lstStyle/>
          <a:p>
            <a:r>
              <a:rPr lang="en-CA"/>
              <a:t>Concepts Review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74750"/>
            <a:ext cx="7132638" cy="8518525"/>
          </a:xfrm>
        </p:spPr>
        <p:txBody>
          <a:bodyPr/>
          <a:lstStyle/>
          <a:p>
            <a:r>
              <a:rPr lang="en-CA" sz="2800" dirty="0"/>
              <a:t>A multitude of internal and external factors influence workplace safety</a:t>
            </a:r>
          </a:p>
          <a:p>
            <a:pPr lvl="1"/>
            <a:r>
              <a:rPr lang="en-CA" sz="2400" dirty="0"/>
              <a:t>Social norms, utility, economics, politics, </a:t>
            </a:r>
            <a:r>
              <a:rPr lang="en-CA" sz="2400" dirty="0" err="1"/>
              <a:t>etc</a:t>
            </a:r>
            <a:r>
              <a:rPr lang="en-CA" sz="2400" dirty="0"/>
              <a:t>, </a:t>
            </a:r>
            <a:r>
              <a:rPr lang="en-CA" sz="2400" dirty="0" err="1"/>
              <a:t>etc</a:t>
            </a:r>
            <a:endParaRPr lang="en-CA" sz="2400" dirty="0"/>
          </a:p>
          <a:p>
            <a:pPr lvl="1"/>
            <a:r>
              <a:rPr lang="en-CA" sz="2400" dirty="0" smtClean="0"/>
              <a:t>SDH (</a:t>
            </a:r>
            <a:r>
              <a:rPr lang="en-CA" sz="2400" dirty="0" err="1" smtClean="0"/>
              <a:t>soc</a:t>
            </a:r>
            <a:r>
              <a:rPr lang="en-CA" sz="2400" dirty="0" smtClean="0"/>
              <a:t> determinants of health) </a:t>
            </a:r>
            <a:r>
              <a:rPr lang="en-CA" sz="2400" dirty="0"/>
              <a:t>provide a holistic view of health</a:t>
            </a:r>
          </a:p>
          <a:p>
            <a:pPr lvl="2"/>
            <a:r>
              <a:rPr lang="en-CA" sz="2000" dirty="0"/>
              <a:t>Employment and workplace conditions are key</a:t>
            </a:r>
          </a:p>
          <a:p>
            <a:r>
              <a:rPr lang="en-CA" sz="2800" dirty="0"/>
              <a:t>A safety culture is required to ensure a safe workplace</a:t>
            </a:r>
          </a:p>
          <a:p>
            <a:pPr lvl="1"/>
            <a:r>
              <a:rPr lang="en-CA" sz="2400" dirty="0"/>
              <a:t>Corporate culture may support or impede a safety culture  </a:t>
            </a:r>
          </a:p>
          <a:p>
            <a:r>
              <a:rPr lang="en-CA" sz="2800" dirty="0"/>
              <a:t>IRS is needed for a Systems approach</a:t>
            </a:r>
          </a:p>
          <a:p>
            <a:pPr lvl="1"/>
            <a:r>
              <a:rPr lang="en-CA" sz="2400" dirty="0"/>
              <a:t>Contributory groups play important role in IRS and are key to Systems approach  </a:t>
            </a:r>
          </a:p>
          <a:p>
            <a:r>
              <a:rPr lang="en-CA" sz="2800" dirty="0"/>
              <a:t>A Systems Approach is required for continuous improvement</a:t>
            </a:r>
          </a:p>
          <a:p>
            <a:pPr lvl="1"/>
            <a:r>
              <a:rPr lang="en-CA" sz="2400" dirty="0"/>
              <a:t>As business changes, culture remains constant but practices change. Risk assessment is key to maintaining acceptable risk levels</a:t>
            </a:r>
          </a:p>
          <a:p>
            <a:pPr lvl="1"/>
            <a:r>
              <a:rPr lang="en-CA" sz="2400" dirty="0">
                <a:solidFill>
                  <a:srgbClr val="FF0000"/>
                </a:solidFill>
              </a:rPr>
              <a:t>What gets measure and rewarded get done</a:t>
            </a:r>
          </a:p>
          <a:p>
            <a:pPr lvl="2"/>
            <a:r>
              <a:rPr lang="en-CA" sz="2000" dirty="0">
                <a:solidFill>
                  <a:schemeClr val="tx1"/>
                </a:solidFill>
              </a:rPr>
              <a:t>Motivation plays a key role in workplace H&amp;S</a:t>
            </a:r>
          </a:p>
          <a:p>
            <a:pPr lvl="1"/>
            <a:endParaRPr lang="en-CA" sz="800" dirty="0"/>
          </a:p>
          <a:p>
            <a:endParaRPr lang="en-CA" sz="800" dirty="0"/>
          </a:p>
          <a:p>
            <a:endParaRPr lang="en-CA" sz="2800" dirty="0"/>
          </a:p>
          <a:p>
            <a:endParaRPr lang="en-CA" sz="2800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4AAC3-B15E-534A-8576-6C2508929C00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57188" y="417513"/>
            <a:ext cx="6418262" cy="869950"/>
          </a:xfrm>
        </p:spPr>
        <p:txBody>
          <a:bodyPr/>
          <a:lstStyle/>
          <a:p>
            <a:r>
              <a:rPr lang="en-CA"/>
              <a:t>Concepts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58850"/>
            <a:ext cx="7132638" cy="8734425"/>
          </a:xfrm>
        </p:spPr>
        <p:txBody>
          <a:bodyPr/>
          <a:lstStyle/>
          <a:p>
            <a:pPr lvl="1"/>
            <a:endParaRPr lang="en-CA" sz="800" dirty="0"/>
          </a:p>
          <a:p>
            <a:r>
              <a:rPr lang="en-CA" sz="2800" dirty="0"/>
              <a:t>Injury free workplace does not equal Safe workplace</a:t>
            </a:r>
          </a:p>
          <a:p>
            <a:pPr lvl="1"/>
            <a:r>
              <a:rPr lang="en-CA" sz="2400" dirty="0"/>
              <a:t>Weakness of stats</a:t>
            </a:r>
          </a:p>
          <a:p>
            <a:endParaRPr lang="en-CA" sz="800" dirty="0"/>
          </a:p>
          <a:p>
            <a:r>
              <a:rPr lang="en-CA" sz="2800" dirty="0"/>
              <a:t>Legislation represents a minimum standard</a:t>
            </a:r>
          </a:p>
          <a:p>
            <a:pPr lvl="1"/>
            <a:r>
              <a:rPr lang="en-CA" sz="2400" dirty="0"/>
              <a:t>It is “written in blood”</a:t>
            </a:r>
          </a:p>
          <a:p>
            <a:pPr lvl="1"/>
            <a:r>
              <a:rPr lang="en-CA" sz="900" dirty="0"/>
              <a:t>   </a:t>
            </a:r>
          </a:p>
          <a:p>
            <a:r>
              <a:rPr lang="en-CA" sz="2800" dirty="0"/>
              <a:t>Hazards are the potential to cause harm </a:t>
            </a:r>
          </a:p>
          <a:p>
            <a:pPr lvl="1"/>
            <a:r>
              <a:rPr lang="en-CA" sz="2400" dirty="0"/>
              <a:t>inherent</a:t>
            </a:r>
          </a:p>
          <a:p>
            <a:endParaRPr lang="en-CA" sz="800" dirty="0"/>
          </a:p>
          <a:p>
            <a:r>
              <a:rPr lang="en-CA" sz="2800" dirty="0"/>
              <a:t>Risk is the likelihood of harm </a:t>
            </a:r>
          </a:p>
          <a:p>
            <a:pPr lvl="1"/>
            <a:r>
              <a:rPr lang="en-CA" sz="2400" dirty="0"/>
              <a:t>based on circumstances, scenarios</a:t>
            </a:r>
          </a:p>
          <a:p>
            <a:pPr lvl="1"/>
            <a:r>
              <a:rPr lang="en-CA" sz="2400" dirty="0"/>
              <a:t>Elements/factors to consider: hazard, exposure, consequences, likelihood of scenario</a:t>
            </a:r>
          </a:p>
          <a:p>
            <a:r>
              <a:rPr lang="en-CA" sz="2800" dirty="0"/>
              <a:t>Risk Assessment is based on available resources and pre-set corporate values</a:t>
            </a:r>
          </a:p>
          <a:p>
            <a:pPr lvl="1"/>
            <a:r>
              <a:rPr lang="en-CA" sz="2400" dirty="0"/>
              <a:t>May change over time (technology, research, experience, utility) </a:t>
            </a:r>
          </a:p>
          <a:p>
            <a:r>
              <a:rPr lang="en-CA" sz="2800" dirty="0"/>
              <a:t>Risk perception is based on individual traits, skills, </a:t>
            </a:r>
            <a:r>
              <a:rPr lang="en-CA" sz="2800" dirty="0" err="1"/>
              <a:t>etc</a:t>
            </a:r>
            <a:endParaRPr lang="en-CA" sz="2800" dirty="0"/>
          </a:p>
          <a:p>
            <a:endParaRPr lang="en-CA" dirty="0"/>
          </a:p>
          <a:p>
            <a:endParaRPr lang="en-CA" sz="2800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09566-52DB-0049-89A6-2B34D52AB64C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357188" y="417513"/>
            <a:ext cx="6418262" cy="869950"/>
          </a:xfrm>
        </p:spPr>
        <p:txBody>
          <a:bodyPr/>
          <a:lstStyle/>
          <a:p>
            <a:r>
              <a:rPr lang="en-CA"/>
              <a:t>Concepts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000" y="1203325"/>
            <a:ext cx="6624638" cy="8489950"/>
          </a:xfrm>
        </p:spPr>
        <p:txBody>
          <a:bodyPr/>
          <a:lstStyle/>
          <a:p>
            <a:pPr lvl="1"/>
            <a:endParaRPr lang="en-CA" sz="800"/>
          </a:p>
          <a:p>
            <a:r>
              <a:rPr lang="en-CA" sz="2800"/>
              <a:t>Risk reduction</a:t>
            </a:r>
          </a:p>
          <a:p>
            <a:pPr lvl="1"/>
            <a:r>
              <a:rPr lang="en-CA" sz="2400"/>
              <a:t>Hierarchy and placement of controls</a:t>
            </a:r>
          </a:p>
          <a:p>
            <a:pPr lvl="1"/>
            <a:r>
              <a:rPr lang="en-CA" sz="2400"/>
              <a:t>Choosing personal protective equipment</a:t>
            </a:r>
          </a:p>
          <a:p>
            <a:r>
              <a:rPr lang="en-CA" sz="2800"/>
              <a:t>Basic rights and duties of workplace parties</a:t>
            </a:r>
          </a:p>
          <a:p>
            <a:r>
              <a:rPr lang="en-CA" sz="2800"/>
              <a:t>Basic knowledge of how to use the OHSA book</a:t>
            </a:r>
          </a:p>
          <a:p>
            <a:r>
              <a:rPr lang="en-CA" sz="2800"/>
              <a:t>Precautionary Principle</a:t>
            </a:r>
          </a:p>
          <a:p>
            <a:pPr lvl="1"/>
            <a:r>
              <a:rPr lang="en-CA" sz="2400"/>
              <a:t>Reasonable precautions in absence of scientific proof</a:t>
            </a:r>
          </a:p>
          <a:p>
            <a:endParaRPr lang="en-CA"/>
          </a:p>
          <a:p>
            <a:endParaRPr lang="en-CA" sz="280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4925-00A8-6C44-8832-0B2C47AD4D1A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57188" y="9121775"/>
            <a:ext cx="812800" cy="377825"/>
          </a:xfrm>
        </p:spPr>
        <p:txBody>
          <a:bodyPr/>
          <a:lstStyle/>
          <a:p>
            <a:pPr algn="l"/>
            <a:fld id="{8F4FDE7C-3233-0D4D-87DA-164E0066FD1C}" type="slidenum">
              <a:rPr lang="en-US"/>
              <a:pPr algn="l"/>
              <a:t>4</a:t>
            </a:fld>
            <a:endParaRPr lang="en-US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317500" y="768350"/>
            <a:ext cx="6478588" cy="1292225"/>
          </a:xfrm>
        </p:spPr>
        <p:txBody>
          <a:bodyPr/>
          <a:lstStyle/>
          <a:p>
            <a:pPr eaLnBrk="1" hangingPunct="1"/>
            <a:r>
              <a:rPr lang="en-US"/>
              <a:t>Prevention Strategies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dirty="0"/>
              <a:t>Success at Workplace  Level Depends 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/>
              <a:t>Goal setting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u="sng" dirty="0" smtClean="0">
                <a:solidFill>
                  <a:srgbClr val="FF0000"/>
                </a:solidFill>
              </a:rPr>
              <a:t>Collaboration (IRS)</a:t>
            </a:r>
            <a:endParaRPr lang="en-US" sz="3200" u="sng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3200" dirty="0"/>
              <a:t>Management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/>
              <a:t>Safety Culture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/>
              <a:t>Effective communication 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800" dirty="0"/>
              <a:t>Between ALL parties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800" dirty="0"/>
              <a:t>Feedback from stakeholders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/>
              <a:t>Worker Empowerment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/>
              <a:t>Access to health care services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800" dirty="0"/>
              <a:t>Primary, secondary and tertiary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/>
              <a:t>Celebrating and sharing success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Hierarchy of Contro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41640"/>
            <a:ext cx="7742783" cy="9734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4082-3D92-2341-9516-4F38FC526F81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34975" y="833438"/>
            <a:ext cx="6418263" cy="869950"/>
          </a:xfrm>
        </p:spPr>
        <p:txBody>
          <a:bodyPr/>
          <a:lstStyle/>
          <a:p>
            <a:r>
              <a:rPr lang="en-US"/>
              <a:t>Location of Controls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7963" y="2060575"/>
            <a:ext cx="6573837" cy="6831013"/>
          </a:xfrm>
        </p:spPr>
        <p:txBody>
          <a:bodyPr/>
          <a:lstStyle/>
          <a:p>
            <a:r>
              <a:rPr lang="en-US"/>
              <a:t>At the source</a:t>
            </a:r>
          </a:p>
          <a:p>
            <a:endParaRPr lang="en-US"/>
          </a:p>
          <a:p>
            <a:r>
              <a:rPr lang="en-US"/>
              <a:t>Along path between hazard and worker</a:t>
            </a:r>
          </a:p>
          <a:p>
            <a:endParaRPr lang="en-US"/>
          </a:p>
          <a:p>
            <a:r>
              <a:rPr lang="en-US"/>
              <a:t>At the worker</a:t>
            </a:r>
          </a:p>
        </p:txBody>
      </p:sp>
      <p:pic>
        <p:nvPicPr>
          <p:cNvPr id="28676" name="Picture 17" descr="control placement diagram"/>
          <p:cNvPicPr>
            <a:picLocks noChangeAspect="1" noChangeArrowheads="1"/>
          </p:cNvPicPr>
          <p:nvPr/>
        </p:nvPicPr>
        <p:blipFill>
          <a:blip r:embed="rId3">
            <a:lum contrast="-6000"/>
          </a:blip>
          <a:srcRect l="9877" r="9877"/>
          <a:stretch>
            <a:fillRect/>
          </a:stretch>
        </p:blipFill>
        <p:spPr bwMode="auto">
          <a:xfrm>
            <a:off x="46038" y="5459413"/>
            <a:ext cx="7086600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BF0D-0F13-314C-AF25-CBD508FB4A7D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PPE Selection Criterion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0650" y="1489075"/>
            <a:ext cx="7011988" cy="77073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Hazard </a:t>
            </a:r>
          </a:p>
          <a:p>
            <a:pPr lvl="1">
              <a:lnSpc>
                <a:spcPct val="90000"/>
              </a:lnSpc>
            </a:pPr>
            <a:r>
              <a:rPr lang="en-US" sz="2500">
                <a:solidFill>
                  <a:srgbClr val="000099"/>
                </a:solidFill>
              </a:rPr>
              <a:t>properties, concentration, warning signs of overexposure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Anticipated routes of entry</a:t>
            </a:r>
          </a:p>
          <a:p>
            <a:pPr lvl="1">
              <a:lnSpc>
                <a:spcPct val="90000"/>
              </a:lnSpc>
            </a:pPr>
            <a:r>
              <a:rPr lang="en-US" sz="2500">
                <a:solidFill>
                  <a:srgbClr val="000099"/>
                </a:solidFill>
              </a:rPr>
              <a:t>Inhale, ingest, contact, inject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Intended use</a:t>
            </a:r>
          </a:p>
          <a:p>
            <a:pPr lvl="1">
              <a:lnSpc>
                <a:spcPct val="90000"/>
              </a:lnSpc>
            </a:pPr>
            <a:r>
              <a:rPr lang="en-US" sz="2500">
                <a:solidFill>
                  <a:srgbClr val="000099"/>
                </a:solidFill>
              </a:rPr>
              <a:t>procedure, tools, environment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Duration of use </a:t>
            </a:r>
          </a:p>
          <a:p>
            <a:pPr lvl="1">
              <a:lnSpc>
                <a:spcPct val="90000"/>
              </a:lnSpc>
            </a:pPr>
            <a:r>
              <a:rPr lang="en-US" sz="2500">
                <a:solidFill>
                  <a:srgbClr val="000099"/>
                </a:solidFill>
              </a:rPr>
              <a:t>minutes, hours, days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Type of application </a:t>
            </a:r>
          </a:p>
          <a:p>
            <a:pPr lvl="1">
              <a:lnSpc>
                <a:spcPct val="90000"/>
              </a:lnSpc>
            </a:pPr>
            <a:r>
              <a:rPr lang="en-US" sz="2500">
                <a:solidFill>
                  <a:srgbClr val="000099"/>
                </a:solidFill>
              </a:rPr>
              <a:t>spray, brush, roll, etc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Other available controls</a:t>
            </a:r>
          </a:p>
          <a:p>
            <a:pPr lvl="1">
              <a:lnSpc>
                <a:spcPct val="90000"/>
              </a:lnSpc>
            </a:pPr>
            <a:r>
              <a:rPr lang="en-US" sz="2500">
                <a:solidFill>
                  <a:srgbClr val="000099"/>
                </a:solidFill>
              </a:rPr>
              <a:t>ventilation, etc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Personal factors</a:t>
            </a:r>
          </a:p>
          <a:p>
            <a:pPr lvl="1">
              <a:lnSpc>
                <a:spcPct val="90000"/>
              </a:lnSpc>
            </a:pPr>
            <a:r>
              <a:rPr lang="en-US" sz="2500">
                <a:solidFill>
                  <a:srgbClr val="000099"/>
                </a:solidFill>
              </a:rPr>
              <a:t>fit, medical conditions, training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Hazards created by PPE</a:t>
            </a:r>
          </a:p>
          <a:p>
            <a:pPr>
              <a:lnSpc>
                <a:spcPct val="90000"/>
              </a:lnSpc>
            </a:pPr>
            <a:r>
              <a:rPr lang="en-US" sz="2900">
                <a:solidFill>
                  <a:srgbClr val="003300"/>
                </a:solidFill>
              </a:rPr>
              <a:t>Regulation requirements</a:t>
            </a:r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4850C-624A-8B40-A32B-49E7D3B7AEC0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93775" y="588963"/>
            <a:ext cx="6138863" cy="1614487"/>
          </a:xfrm>
        </p:spPr>
        <p:txBody>
          <a:bodyPr/>
          <a:lstStyle/>
          <a:p>
            <a:r>
              <a:rPr lang="en-US" sz="3400"/>
              <a:t>Evaluation of Risk Reduction Options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9138"/>
            <a:ext cx="7132638" cy="7056437"/>
          </a:xfrm>
        </p:spPr>
        <p:txBody>
          <a:bodyPr/>
          <a:lstStyle/>
          <a:p>
            <a:r>
              <a:rPr lang="en-US"/>
              <a:t>Effectiveness at reducing risk</a:t>
            </a:r>
          </a:p>
          <a:p>
            <a:endParaRPr lang="en-US" sz="1000"/>
          </a:p>
          <a:p>
            <a:r>
              <a:rPr lang="en-US">
                <a:solidFill>
                  <a:srgbClr val="003300"/>
                </a:solidFill>
              </a:rPr>
              <a:t>Cost to implement and maintain</a:t>
            </a:r>
          </a:p>
          <a:p>
            <a:endParaRPr lang="en-US" sz="1000"/>
          </a:p>
          <a:p>
            <a:r>
              <a:rPr lang="en-US"/>
              <a:t>Impact of control measures on workers</a:t>
            </a:r>
          </a:p>
          <a:p>
            <a:endParaRPr lang="en-US" sz="1000">
              <a:solidFill>
                <a:srgbClr val="003300"/>
              </a:solidFill>
            </a:endParaRPr>
          </a:p>
          <a:p>
            <a:r>
              <a:rPr lang="en-US">
                <a:solidFill>
                  <a:srgbClr val="003300"/>
                </a:solidFill>
              </a:rPr>
              <a:t>New associated risks to stakeholders</a:t>
            </a:r>
          </a:p>
          <a:p>
            <a:endParaRPr lang="en-US" sz="1000"/>
          </a:p>
          <a:p>
            <a:r>
              <a:rPr lang="en-US"/>
              <a:t>Beneficial side effects of new controls</a:t>
            </a:r>
          </a:p>
          <a:p>
            <a:endParaRPr lang="en-US" sz="1000">
              <a:solidFill>
                <a:srgbClr val="003300"/>
              </a:solidFill>
            </a:endParaRPr>
          </a:p>
          <a:p>
            <a:r>
              <a:rPr lang="en-US">
                <a:solidFill>
                  <a:srgbClr val="003300"/>
                </a:solidFill>
              </a:rPr>
              <a:t>Decisions are impacted by assumptions and perceptions</a:t>
            </a:r>
          </a:p>
          <a:p>
            <a:pPr lvl="1"/>
            <a:r>
              <a:rPr lang="en-US"/>
              <a:t>Be sure to document assumptions, perceptions and anticipated benefits</a:t>
            </a:r>
          </a:p>
        </p:txBody>
      </p:sp>
      <p:sp>
        <p:nvSpPr>
          <p:cNvPr id="3584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7073-5EDD-8D4F-8EFE-9B3F45ED7548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Hazard Recognition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357188" y="1563688"/>
            <a:ext cx="6418262" cy="8129587"/>
          </a:xfrm>
        </p:spPr>
        <p:txBody>
          <a:bodyPr/>
          <a:lstStyle/>
          <a:p>
            <a:r>
              <a:rPr lang="en-CA"/>
              <a:t>Reactive</a:t>
            </a:r>
          </a:p>
          <a:p>
            <a:pPr lvl="1"/>
            <a:r>
              <a:rPr lang="en-CA"/>
              <a:t>Event investigations</a:t>
            </a:r>
          </a:p>
          <a:p>
            <a:pPr lvl="2"/>
            <a:r>
              <a:rPr lang="en-CA"/>
              <a:t>Injury</a:t>
            </a:r>
          </a:p>
          <a:p>
            <a:pPr lvl="2"/>
            <a:r>
              <a:rPr lang="en-CA"/>
              <a:t>Equipment failure</a:t>
            </a:r>
          </a:p>
          <a:p>
            <a:pPr lvl="1"/>
            <a:r>
              <a:rPr lang="en-CA"/>
              <a:t>Enforcement action</a:t>
            </a:r>
          </a:p>
          <a:p>
            <a:pPr lvl="2"/>
            <a:r>
              <a:rPr lang="en-CA"/>
              <a:t>MOL, MOE, MOH, etc</a:t>
            </a:r>
          </a:p>
          <a:p>
            <a:pPr lvl="2"/>
            <a:r>
              <a:rPr lang="en-CA"/>
              <a:t>Internal system audit</a:t>
            </a:r>
          </a:p>
          <a:p>
            <a:pPr lvl="2"/>
            <a:endParaRPr lang="en-CA" sz="800"/>
          </a:p>
          <a:p>
            <a:r>
              <a:rPr lang="en-CA"/>
              <a:t>Proactive</a:t>
            </a:r>
          </a:p>
          <a:p>
            <a:pPr lvl="1"/>
            <a:r>
              <a:rPr lang="en-CA"/>
              <a:t>Workplace Inspections</a:t>
            </a:r>
          </a:p>
          <a:p>
            <a:pPr lvl="1"/>
            <a:r>
              <a:rPr lang="en-CA"/>
              <a:t>Planned review</a:t>
            </a:r>
          </a:p>
          <a:p>
            <a:pPr lvl="2"/>
            <a:r>
              <a:rPr lang="en-CA"/>
              <a:t>Preventative maintenance</a:t>
            </a:r>
          </a:p>
          <a:p>
            <a:pPr lvl="2"/>
            <a:r>
              <a:rPr lang="en-CA"/>
              <a:t>Procedure review</a:t>
            </a:r>
          </a:p>
          <a:p>
            <a:pPr lvl="2"/>
            <a:r>
              <a:rPr lang="en-CA"/>
              <a:t>New equipment/process review</a:t>
            </a:r>
          </a:p>
          <a:p>
            <a:pPr lvl="1"/>
            <a:r>
              <a:rPr lang="en-CA"/>
              <a:t>Job Hazard Analysis</a:t>
            </a:r>
          </a:p>
          <a:p>
            <a:pPr lvl="2"/>
            <a:r>
              <a:rPr lang="en-CA"/>
              <a:t>Preliminary Hazard Analysis</a:t>
            </a:r>
          </a:p>
          <a:p>
            <a:pPr lvl="2"/>
            <a:r>
              <a:rPr lang="en-CA"/>
              <a:t>Detailed Hazard Analysis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7E87-38B8-6A40-A011-228F998D58A0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993775" y="660400"/>
            <a:ext cx="5781675" cy="1614488"/>
          </a:xfrm>
        </p:spPr>
        <p:txBody>
          <a:bodyPr/>
          <a:lstStyle/>
          <a:p>
            <a:r>
              <a:rPr lang="en-CA"/>
              <a:t>Precautionary Principle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207963" y="1989138"/>
            <a:ext cx="6716712" cy="7072312"/>
          </a:xfrm>
        </p:spPr>
        <p:txBody>
          <a:bodyPr/>
          <a:lstStyle/>
          <a:p>
            <a:r>
              <a:rPr lang="en-CA"/>
              <a:t>Reasonable efforts to reduce risk need not await scientific proof</a:t>
            </a:r>
          </a:p>
          <a:p>
            <a:pPr lvl="1"/>
            <a:r>
              <a:rPr lang="en-CA"/>
              <a:t>Testing protocols may not be developed</a:t>
            </a:r>
          </a:p>
          <a:p>
            <a:pPr lvl="1"/>
            <a:r>
              <a:rPr lang="en-CA"/>
              <a:t>Science cannot always prove cause and effect</a:t>
            </a:r>
          </a:p>
          <a:p>
            <a:pPr lvl="1"/>
            <a:endParaRPr lang="en-CA"/>
          </a:p>
          <a:p>
            <a:r>
              <a:rPr lang="en-CA"/>
              <a:t>Treat unknowns as a hazard until information is available to “clear them”</a:t>
            </a:r>
          </a:p>
          <a:p>
            <a:endParaRPr lang="en-CA"/>
          </a:p>
          <a:p>
            <a:r>
              <a:rPr lang="en-CA"/>
              <a:t>“Better safe than sorry”</a:t>
            </a:r>
          </a:p>
          <a:p>
            <a:pPr>
              <a:buFont typeface="Arial" charset="0"/>
              <a:buNone/>
            </a:pPr>
            <a:endParaRPr lang="en-CA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Elements</a:t>
            </a:r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63688"/>
            <a:ext cx="6775450" cy="7327900"/>
          </a:xfrm>
        </p:spPr>
        <p:txBody>
          <a:bodyPr/>
          <a:lstStyle/>
          <a:p>
            <a:r>
              <a:rPr lang="en-US" sz="2900"/>
              <a:t>The hazard</a:t>
            </a:r>
          </a:p>
          <a:p>
            <a:pPr lvl="1"/>
            <a:r>
              <a:rPr lang="en-US" sz="2500"/>
              <a:t>Corrosive, toxic, poisonous, sharp, hot, cold, blunt force…</a:t>
            </a:r>
          </a:p>
          <a:p>
            <a:pPr lvl="1"/>
            <a:endParaRPr lang="en-US" sz="1000"/>
          </a:p>
          <a:p>
            <a:r>
              <a:rPr lang="en-US" sz="2900"/>
              <a:t>The range of exposures</a:t>
            </a:r>
          </a:p>
          <a:p>
            <a:pPr lvl="1"/>
            <a:r>
              <a:rPr lang="en-US" sz="2500"/>
              <a:t>Routes of entry</a:t>
            </a:r>
          </a:p>
          <a:p>
            <a:pPr lvl="2"/>
            <a:r>
              <a:rPr lang="en-US" sz="2100"/>
              <a:t>Inhalation, Ingestion, Skin and mucous membrane contact, Injection</a:t>
            </a:r>
          </a:p>
          <a:p>
            <a:pPr lvl="1"/>
            <a:r>
              <a:rPr lang="en-US" sz="2500"/>
              <a:t>Concentration, duration, frequency, synergies, work tasks during exposure….</a:t>
            </a:r>
          </a:p>
          <a:p>
            <a:endParaRPr lang="en-US" sz="1000"/>
          </a:p>
          <a:p>
            <a:r>
              <a:rPr lang="en-US" sz="2900"/>
              <a:t>The range of consequences</a:t>
            </a:r>
          </a:p>
          <a:p>
            <a:pPr lvl="1"/>
            <a:r>
              <a:rPr lang="en-US" sz="2500"/>
              <a:t>Irritant, acute toxin, chronic toxin, sensitizer, carcinogen, asphyxiates, fatal…..</a:t>
            </a:r>
          </a:p>
          <a:p>
            <a:endParaRPr lang="en-US" sz="1000"/>
          </a:p>
          <a:p>
            <a:r>
              <a:rPr lang="en-US" sz="2900"/>
              <a:t>The probability</a:t>
            </a:r>
          </a:p>
          <a:p>
            <a:pPr lvl="1"/>
            <a:r>
              <a:rPr lang="en-US" sz="2500"/>
              <a:t>Intended life of equipment, facility or structure, control reliability,  ……</a:t>
            </a:r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78C0-5AC9-644E-A453-647F29712FB6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5459" grpId="0" build="p" bldLvl="2"/>
    </p:bldLst>
  </p:timing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3923</TotalTime>
  <Words>980</Words>
  <Application>Microsoft Office PowerPoint</Application>
  <PresentationFormat>Custom</PresentationFormat>
  <Paragraphs>213</Paragraphs>
  <Slides>11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1_Custom Design</vt:lpstr>
      <vt:lpstr>Custom Design</vt:lpstr>
      <vt:lpstr>Concepts Review </vt:lpstr>
      <vt:lpstr>Concepts Review</vt:lpstr>
      <vt:lpstr>Concepts Review</vt:lpstr>
      <vt:lpstr>Prevention Strategies</vt:lpstr>
      <vt:lpstr>PowerPoint Presentation</vt:lpstr>
      <vt:lpstr>Location of Controls</vt:lpstr>
      <vt:lpstr>PPE Selection Criterion</vt:lpstr>
      <vt:lpstr>Evaluation of Risk Reduction Options</vt:lpstr>
      <vt:lpstr>Hazard Recognition</vt:lpstr>
      <vt:lpstr>Precautionary Principle</vt:lpstr>
      <vt:lpstr>Risk Elements</vt:lpstr>
    </vt:vector>
  </TitlesOfParts>
  <Company>windowsxp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linda</dc:creator>
  <cp:lastModifiedBy>DICKIE</cp:lastModifiedBy>
  <cp:revision>244</cp:revision>
  <dcterms:created xsi:type="dcterms:W3CDTF">2010-12-18T19:50:05Z</dcterms:created>
  <dcterms:modified xsi:type="dcterms:W3CDTF">2011-12-09T03:03:25Z</dcterms:modified>
</cp:coreProperties>
</file>