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41"/>
  </p:notesMasterIdLst>
  <p:sldIdLst>
    <p:sldId id="256" r:id="rId2"/>
    <p:sldId id="322" r:id="rId3"/>
    <p:sldId id="333" r:id="rId4"/>
    <p:sldId id="332" r:id="rId5"/>
    <p:sldId id="334" r:id="rId6"/>
    <p:sldId id="331" r:id="rId7"/>
    <p:sldId id="324" r:id="rId8"/>
    <p:sldId id="335" r:id="rId9"/>
    <p:sldId id="336" r:id="rId10"/>
    <p:sldId id="337" r:id="rId11"/>
    <p:sldId id="340" r:id="rId12"/>
    <p:sldId id="338" r:id="rId13"/>
    <p:sldId id="339" r:id="rId14"/>
    <p:sldId id="328" r:id="rId15"/>
    <p:sldId id="257" r:id="rId16"/>
    <p:sldId id="325" r:id="rId17"/>
    <p:sldId id="315" r:id="rId18"/>
    <p:sldId id="316" r:id="rId19"/>
    <p:sldId id="291" r:id="rId20"/>
    <p:sldId id="317" r:id="rId21"/>
    <p:sldId id="318" r:id="rId22"/>
    <p:sldId id="327" r:id="rId23"/>
    <p:sldId id="329" r:id="rId24"/>
    <p:sldId id="326" r:id="rId25"/>
    <p:sldId id="299" r:id="rId26"/>
    <p:sldId id="309" r:id="rId27"/>
    <p:sldId id="306" r:id="rId28"/>
    <p:sldId id="307" r:id="rId29"/>
    <p:sldId id="308" r:id="rId30"/>
    <p:sldId id="304" r:id="rId31"/>
    <p:sldId id="300" r:id="rId32"/>
    <p:sldId id="303" r:id="rId33"/>
    <p:sldId id="302" r:id="rId34"/>
    <p:sldId id="310" r:id="rId35"/>
    <p:sldId id="301" r:id="rId36"/>
    <p:sldId id="311" r:id="rId37"/>
    <p:sldId id="312" r:id="rId38"/>
    <p:sldId id="314" r:id="rId39"/>
    <p:sldId id="313" r:id="rId4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Garamond" pitchFamily="18" charset="0"/>
        <a:ea typeface="+mn-ea"/>
        <a:cs typeface="Arial" charset="0"/>
      </a:defRPr>
    </a:lvl1pPr>
    <a:lvl2pPr marL="457200" algn="l" rtl="0" fontAlgn="base">
      <a:spcBef>
        <a:spcPct val="0"/>
      </a:spcBef>
      <a:spcAft>
        <a:spcPct val="0"/>
      </a:spcAft>
      <a:defRPr kern="1200">
        <a:solidFill>
          <a:schemeClr val="tx1"/>
        </a:solidFill>
        <a:latin typeface="Garamond" pitchFamily="18" charset="0"/>
        <a:ea typeface="+mn-ea"/>
        <a:cs typeface="Arial" charset="0"/>
      </a:defRPr>
    </a:lvl2pPr>
    <a:lvl3pPr marL="914400" algn="l" rtl="0" fontAlgn="base">
      <a:spcBef>
        <a:spcPct val="0"/>
      </a:spcBef>
      <a:spcAft>
        <a:spcPct val="0"/>
      </a:spcAft>
      <a:defRPr kern="1200">
        <a:solidFill>
          <a:schemeClr val="tx1"/>
        </a:solidFill>
        <a:latin typeface="Garamond" pitchFamily="18" charset="0"/>
        <a:ea typeface="+mn-ea"/>
        <a:cs typeface="Arial" charset="0"/>
      </a:defRPr>
    </a:lvl3pPr>
    <a:lvl4pPr marL="1371600" algn="l" rtl="0" fontAlgn="base">
      <a:spcBef>
        <a:spcPct val="0"/>
      </a:spcBef>
      <a:spcAft>
        <a:spcPct val="0"/>
      </a:spcAft>
      <a:defRPr kern="1200">
        <a:solidFill>
          <a:schemeClr val="tx1"/>
        </a:solidFill>
        <a:latin typeface="Garamond" pitchFamily="18" charset="0"/>
        <a:ea typeface="+mn-ea"/>
        <a:cs typeface="Arial" charset="0"/>
      </a:defRPr>
    </a:lvl4pPr>
    <a:lvl5pPr marL="1828800" algn="l" rtl="0" fontAlgn="base">
      <a:spcBef>
        <a:spcPct val="0"/>
      </a:spcBef>
      <a:spcAft>
        <a:spcPct val="0"/>
      </a:spcAft>
      <a:defRPr kern="1200">
        <a:solidFill>
          <a:schemeClr val="tx1"/>
        </a:solidFill>
        <a:latin typeface="Garamond" pitchFamily="18" charset="0"/>
        <a:ea typeface="+mn-ea"/>
        <a:cs typeface="Arial" charset="0"/>
      </a:defRPr>
    </a:lvl5pPr>
    <a:lvl6pPr marL="2286000" algn="l" defTabSz="914400" rtl="0" eaLnBrk="1" latinLnBrk="0" hangingPunct="1">
      <a:defRPr kern="1200">
        <a:solidFill>
          <a:schemeClr val="tx1"/>
        </a:solidFill>
        <a:latin typeface="Garamond" pitchFamily="18" charset="0"/>
        <a:ea typeface="+mn-ea"/>
        <a:cs typeface="Arial" charset="0"/>
      </a:defRPr>
    </a:lvl6pPr>
    <a:lvl7pPr marL="2743200" algn="l" defTabSz="914400" rtl="0" eaLnBrk="1" latinLnBrk="0" hangingPunct="1">
      <a:defRPr kern="1200">
        <a:solidFill>
          <a:schemeClr val="tx1"/>
        </a:solidFill>
        <a:latin typeface="Garamond" pitchFamily="18" charset="0"/>
        <a:ea typeface="+mn-ea"/>
        <a:cs typeface="Arial" charset="0"/>
      </a:defRPr>
    </a:lvl7pPr>
    <a:lvl8pPr marL="3200400" algn="l" defTabSz="914400" rtl="0" eaLnBrk="1" latinLnBrk="0" hangingPunct="1">
      <a:defRPr kern="1200">
        <a:solidFill>
          <a:schemeClr val="tx1"/>
        </a:solidFill>
        <a:latin typeface="Garamond" pitchFamily="18" charset="0"/>
        <a:ea typeface="+mn-ea"/>
        <a:cs typeface="Arial" charset="0"/>
      </a:defRPr>
    </a:lvl8pPr>
    <a:lvl9pPr marL="3657600" algn="l" defTabSz="914400" rtl="0" eaLnBrk="1" latinLnBrk="0" hangingPunct="1">
      <a:defRPr kern="1200">
        <a:solidFill>
          <a:schemeClr val="tx1"/>
        </a:solidFill>
        <a:latin typeface="Garamond"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854" autoAdjust="0"/>
  </p:normalViewPr>
  <p:slideViewPr>
    <p:cSldViewPr>
      <p:cViewPr varScale="1">
        <p:scale>
          <a:sx n="69" d="100"/>
          <a:sy n="69" d="100"/>
        </p:scale>
        <p:origin x="-140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163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63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163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A083E1A1-893D-4DAA-8322-BD86DA9E623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pPr>
              <a:defRPr/>
            </a:pPr>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pPr>
              <a:defRPr/>
            </a:pPr>
            <a:fld id="{C83DCB8C-B735-476B-BE2A-A613F034282F}" type="slidenum">
              <a:rPr lang="en-US" smtClean="0"/>
              <a:pPr>
                <a:defRPr/>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4D980B31-36A9-4143-B1BA-CFB9B2AC1693}"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pPr>
              <a:defRPr/>
            </a:pPr>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pPr>
              <a:defRPr/>
            </a:pPr>
            <a:fld id="{384E6CD7-96F1-4180-ABC2-F3A54196BDDE}" type="slidenum">
              <a:rPr lang="en-US" smtClean="0"/>
              <a:pPr>
                <a:defRPr/>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pPr>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defRPr/>
            </a:pPr>
            <a:endParaRPr lang="en-US"/>
          </a:p>
        </p:txBody>
      </p:sp>
      <p:sp>
        <p:nvSpPr>
          <p:cNvPr id="6" name="Footer Placeholder 5"/>
          <p:cNvSpPr>
            <a:spLocks noGrp="1"/>
          </p:cNvSpPr>
          <p:nvPr>
            <p:ph type="ftr" sz="quarter" idx="11"/>
          </p:nvPr>
        </p:nvSpPr>
        <p:spPr/>
        <p:txBody>
          <a:bodyPr/>
          <a:lstStyle>
            <a:extLst/>
          </a:lstStyle>
          <a:p>
            <a:pPr>
              <a:defRPr/>
            </a:pPr>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pPr>
              <a:defRPr/>
            </a:pPr>
            <a:fld id="{A51C3533-292A-4E7A-92F7-68931D18FB34}" type="slidenum">
              <a:rPr lang="en-US" smtClean="0"/>
              <a:pPr>
                <a:defRPr/>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pPr>
              <a:defRPr/>
            </a:pPr>
            <a:endParaRPr lang="en-US"/>
          </a:p>
        </p:txBody>
      </p:sp>
      <p:sp>
        <p:nvSpPr>
          <p:cNvPr id="8" name="Footer Placeholder 7"/>
          <p:cNvSpPr>
            <a:spLocks noGrp="1"/>
          </p:cNvSpPr>
          <p:nvPr>
            <p:ph type="ftr" sz="quarter" idx="11"/>
          </p:nvPr>
        </p:nvSpPr>
        <p:spPr/>
        <p:txBody>
          <a:bodyPr/>
          <a:lstStyle>
            <a:extLst/>
          </a:lstStyle>
          <a:p>
            <a:pPr>
              <a:defRPr/>
            </a:pPr>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pPr>
              <a:defRPr/>
            </a:pPr>
            <a:fld id="{1732CA84-A7FC-4346-9DAB-1049AFBEFEC7}"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pPr>
              <a:defRPr/>
            </a:pPr>
            <a:endParaRPr lang="en-US"/>
          </a:p>
        </p:txBody>
      </p:sp>
      <p:sp>
        <p:nvSpPr>
          <p:cNvPr id="4" name="Footer Placeholder 3"/>
          <p:cNvSpPr>
            <a:spLocks noGrp="1"/>
          </p:cNvSpPr>
          <p:nvPr>
            <p:ph type="ftr" sz="quarter" idx="11"/>
          </p:nvPr>
        </p:nvSpPr>
        <p:spPr/>
        <p:txBody>
          <a:bodyPr/>
          <a:lstStyle>
            <a:extLst/>
          </a:lstStyle>
          <a:p>
            <a:pPr>
              <a:defRPr/>
            </a:pPr>
            <a:endParaRPr lang="en-US"/>
          </a:p>
        </p:txBody>
      </p:sp>
      <p:sp>
        <p:nvSpPr>
          <p:cNvPr id="5" name="Slide Number Placeholder 4"/>
          <p:cNvSpPr>
            <a:spLocks noGrp="1"/>
          </p:cNvSpPr>
          <p:nvPr>
            <p:ph type="sldNum" sz="quarter" idx="12"/>
          </p:nvPr>
        </p:nvSpPr>
        <p:spPr/>
        <p:txBody>
          <a:bodyPr/>
          <a:lstStyle>
            <a:extLst/>
          </a:lstStyle>
          <a:p>
            <a:pPr>
              <a:defRPr/>
            </a:pPr>
            <a:fld id="{0ECF5969-7066-461B-A0B2-2C09A82BD657}" type="slidenum">
              <a:rPr lang="en-US" smtClean="0"/>
              <a:pPr>
                <a:defRPr/>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pPr>
              <a:defRPr/>
            </a:pPr>
            <a:endParaRPr lang="en-US"/>
          </a:p>
        </p:txBody>
      </p:sp>
      <p:sp>
        <p:nvSpPr>
          <p:cNvPr id="3" name="Footer Placeholder 2"/>
          <p:cNvSpPr>
            <a:spLocks noGrp="1"/>
          </p:cNvSpPr>
          <p:nvPr>
            <p:ph type="ftr" sz="quarter" idx="11"/>
          </p:nvPr>
        </p:nvSpPr>
        <p:spPr/>
        <p:txBody>
          <a:bodyPr/>
          <a:lstStyle>
            <a:extLst/>
          </a:lstStyle>
          <a:p>
            <a:pPr>
              <a:defRPr/>
            </a:pPr>
            <a:endParaRPr lang="en-US"/>
          </a:p>
        </p:txBody>
      </p:sp>
      <p:sp>
        <p:nvSpPr>
          <p:cNvPr id="4" name="Slide Number Placeholder 3"/>
          <p:cNvSpPr>
            <a:spLocks noGrp="1"/>
          </p:cNvSpPr>
          <p:nvPr>
            <p:ph type="sldNum" sz="quarter" idx="12"/>
          </p:nvPr>
        </p:nvSpPr>
        <p:spPr/>
        <p:txBody>
          <a:bodyPr/>
          <a:lstStyle>
            <a:extLst/>
          </a:lstStyle>
          <a:p>
            <a:pPr>
              <a:defRPr/>
            </a:pPr>
            <a:fld id="{C6A8124D-D098-4D86-AE8B-91C2B02BE873}"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pPr>
              <a:defRPr/>
            </a:pPr>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pPr>
              <a:defRPr/>
            </a:pPr>
            <a:fld id="{9252C605-2675-4607-A419-6BCE544FA17D}" type="slidenum">
              <a:rPr lang="en-US" smtClean="0"/>
              <a:pPr>
                <a:defRPr/>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pPr>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pPr>
              <a:defRPr/>
            </a:pPr>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pPr>
              <a:defRPr/>
            </a:pPr>
            <a:fld id="{34A3C7CB-8994-4C98-9B4A-9B223DF0874A}" type="slidenum">
              <a:rPr lang="en-US" smtClean="0"/>
              <a:pPr>
                <a:defRPr/>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170C31F4-50E6-4885-998F-E4CC8DA735DF}"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C48AEA9B-0C74-4940-A837-04DD41360FAF}"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pPr>
              <a:defRPr/>
            </a:pPr>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pPr>
              <a:defRPr/>
            </a:pPr>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pPr>
              <a:defRPr/>
            </a:pPr>
            <a:fld id="{4428A5EF-DAA9-4178-9AFE-58A33CFA9450}" type="slidenum">
              <a:rPr lang="en-US" smtClean="0"/>
              <a:pPr>
                <a:defRPr/>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pPr eaLnBrk="1" hangingPunct="1">
              <a:defRPr/>
            </a:pPr>
            <a:r>
              <a:rPr lang="en-US" sz="5400" dirty="0" smtClean="0"/>
              <a:t>ENG 1100</a:t>
            </a:r>
            <a:br>
              <a:rPr lang="en-US" sz="5400" dirty="0" smtClean="0"/>
            </a:br>
            <a:r>
              <a:rPr lang="en-US" sz="5400" dirty="0" smtClean="0"/>
              <a:t>Workshop in Essay Writing</a:t>
            </a:r>
          </a:p>
        </p:txBody>
      </p:sp>
      <p:sp>
        <p:nvSpPr>
          <p:cNvPr id="2051" name="Rectangle 3"/>
          <p:cNvSpPr>
            <a:spLocks noGrp="1" noChangeArrowheads="1"/>
          </p:cNvSpPr>
          <p:nvPr>
            <p:ph type="subTitle" idx="1"/>
          </p:nvPr>
        </p:nvSpPr>
        <p:spPr/>
        <p:txBody>
          <a:bodyPr/>
          <a:lstStyle/>
          <a:p>
            <a:pPr eaLnBrk="1" hangingPunct="1">
              <a:defRPr/>
            </a:pPr>
            <a:endParaRPr lang="en-US"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p:txBody>
          <a:bodyPr/>
          <a:lstStyle/>
          <a:p>
            <a:pPr eaLnBrk="1" hangingPunct="1">
              <a:defRPr/>
            </a:pPr>
            <a:r>
              <a:rPr lang="en-US" dirty="0" smtClean="0"/>
              <a:t>Transitions</a:t>
            </a:r>
          </a:p>
        </p:txBody>
      </p:sp>
      <p:sp>
        <p:nvSpPr>
          <p:cNvPr id="23555" name="Rectangle 3"/>
          <p:cNvSpPr>
            <a:spLocks noGrp="1" noChangeArrowheads="1"/>
          </p:cNvSpPr>
          <p:nvPr>
            <p:ph idx="1"/>
          </p:nvPr>
        </p:nvSpPr>
        <p:spPr>
          <a:xfrm>
            <a:off x="457200" y="1268413"/>
            <a:ext cx="8229600" cy="4857750"/>
          </a:xfrm>
        </p:spPr>
        <p:txBody>
          <a:bodyPr>
            <a:normAutofit/>
          </a:bodyPr>
          <a:lstStyle/>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r>
              <a:rPr lang="en-US" sz="2400" dirty="0" smtClean="0"/>
              <a:t>Individual words or phrases that signal a turn in thought.  </a:t>
            </a:r>
          </a:p>
          <a:p>
            <a:pPr eaLnBrk="1" hangingPunct="1">
              <a:lnSpc>
                <a:spcPct val="90000"/>
              </a:lnSpc>
              <a:buFont typeface="Wingdings" pitchFamily="2" charset="2"/>
              <a:buNone/>
              <a:defRPr/>
            </a:pPr>
            <a:r>
              <a:rPr lang="en-US" sz="2400" dirty="0" smtClean="0"/>
              <a:t>They make a BIG impact on your writing.  </a:t>
            </a:r>
          </a:p>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r>
              <a:rPr lang="en-US" sz="2400" dirty="0" smtClean="0"/>
              <a:t>Remember the mantra?  </a:t>
            </a:r>
            <a:r>
              <a:rPr lang="en-US" sz="2400" i="1" dirty="0" smtClean="0"/>
              <a:t>Make life easier for your reader.  </a:t>
            </a:r>
            <a:r>
              <a:rPr lang="en-US" sz="2400" dirty="0" smtClean="0"/>
              <a:t>Similarly, </a:t>
            </a:r>
            <a:r>
              <a:rPr lang="en-US" sz="2400" i="1" dirty="0" smtClean="0"/>
              <a:t>Your reader cannot read your mind.</a:t>
            </a:r>
          </a:p>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r>
              <a:rPr lang="en-US" sz="2400" dirty="0" smtClean="0"/>
              <a:t>We used them in conversation all the time:</a:t>
            </a:r>
          </a:p>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r>
              <a:rPr lang="en-US" sz="2400" dirty="0" smtClean="0"/>
              <a:t>“Yeah, but...”</a:t>
            </a:r>
          </a:p>
          <a:p>
            <a:pPr eaLnBrk="1" hangingPunct="1">
              <a:lnSpc>
                <a:spcPct val="90000"/>
              </a:lnSpc>
              <a:buFont typeface="Wingdings" pitchFamily="2" charset="2"/>
              <a:buNone/>
              <a:defRPr/>
            </a:pPr>
            <a:r>
              <a:rPr lang="en-US" sz="2400" dirty="0" smtClean="0"/>
              <a:t>“As I was saying...”</a:t>
            </a:r>
          </a:p>
          <a:p>
            <a:pPr eaLnBrk="1" hangingPunct="1">
              <a:lnSpc>
                <a:spcPct val="90000"/>
              </a:lnSpc>
              <a:buFont typeface="Wingdings" pitchFamily="2" charset="2"/>
              <a:buNone/>
              <a:defRPr/>
            </a:pPr>
            <a:r>
              <a:rPr lang="en-US" sz="2400" dirty="0" smtClean="0"/>
              <a:t>“Anyway/Anyhow...”</a:t>
            </a:r>
          </a:p>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r>
              <a:rPr lang="en-US" sz="2400" dirty="0" smtClean="0"/>
              <a:t>These give a signal to the reader/listener/interlocutor. </a:t>
            </a:r>
          </a:p>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endParaRPr lang="en-US" sz="2400" dirty="0" smtClean="0"/>
          </a:p>
          <a:p>
            <a:pPr eaLnBrk="1" hangingPunct="1">
              <a:lnSpc>
                <a:spcPct val="90000"/>
              </a:lnSpc>
              <a:buFont typeface="Wingdings" pitchFamily="2" charset="2"/>
              <a:buNone/>
              <a:defRPr/>
            </a:pP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20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3555">
                                            <p:txEl>
                                              <p:pRg st="4" end="4"/>
                                            </p:txEl>
                                          </p:spTgt>
                                        </p:tgtEl>
                                        <p:attrNameLst>
                                          <p:attrName>style.visibility</p:attrName>
                                        </p:attrNameLst>
                                      </p:cBhvr>
                                      <p:to>
                                        <p:strVal val="visible"/>
                                      </p:to>
                                    </p:set>
                                    <p:animEffect transition="in" filter="wipe(left)">
                                      <p:cBhvr>
                                        <p:cTn id="22" dur="500"/>
                                        <p:tgtEl>
                                          <p:spTgt spid="2355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3555">
                                            <p:txEl>
                                              <p:pRg st="6" end="6"/>
                                            </p:txEl>
                                          </p:spTgt>
                                        </p:tgtEl>
                                        <p:attrNameLst>
                                          <p:attrName>style.visibility</p:attrName>
                                        </p:attrNameLst>
                                      </p:cBhvr>
                                      <p:to>
                                        <p:strVal val="visible"/>
                                      </p:to>
                                    </p:set>
                                    <p:animEffect transition="in" filter="wipe(left)">
                                      <p:cBhvr>
                                        <p:cTn id="27" dur="500"/>
                                        <p:tgtEl>
                                          <p:spTgt spid="23555">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3555">
                                            <p:txEl>
                                              <p:pRg st="8" end="8"/>
                                            </p:txEl>
                                          </p:spTgt>
                                        </p:tgtEl>
                                        <p:attrNameLst>
                                          <p:attrName>style.visibility</p:attrName>
                                        </p:attrNameLst>
                                      </p:cBhvr>
                                      <p:to>
                                        <p:strVal val="visible"/>
                                      </p:to>
                                    </p:set>
                                    <p:animEffect transition="in" filter="wipe(left)">
                                      <p:cBhvr>
                                        <p:cTn id="32" dur="500"/>
                                        <p:tgtEl>
                                          <p:spTgt spid="2355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3555">
                                            <p:txEl>
                                              <p:pRg st="9" end="9"/>
                                            </p:txEl>
                                          </p:spTgt>
                                        </p:tgtEl>
                                        <p:attrNameLst>
                                          <p:attrName>style.visibility</p:attrName>
                                        </p:attrNameLst>
                                      </p:cBhvr>
                                      <p:to>
                                        <p:strVal val="visible"/>
                                      </p:to>
                                    </p:set>
                                    <p:animEffect transition="in" filter="wipe(left)">
                                      <p:cBhvr>
                                        <p:cTn id="37" dur="500"/>
                                        <p:tgtEl>
                                          <p:spTgt spid="23555">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3555">
                                            <p:txEl>
                                              <p:pRg st="10" end="10"/>
                                            </p:txEl>
                                          </p:spTgt>
                                        </p:tgtEl>
                                        <p:attrNameLst>
                                          <p:attrName>style.visibility</p:attrName>
                                        </p:attrNameLst>
                                      </p:cBhvr>
                                      <p:to>
                                        <p:strVal val="visible"/>
                                      </p:to>
                                    </p:set>
                                    <p:animEffect transition="in" filter="wipe(left)">
                                      <p:cBhvr>
                                        <p:cTn id="42" dur="500"/>
                                        <p:tgtEl>
                                          <p:spTgt spid="23555">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3555">
                                            <p:txEl>
                                              <p:pRg st="12" end="12"/>
                                            </p:txEl>
                                          </p:spTgt>
                                        </p:tgtEl>
                                        <p:attrNameLst>
                                          <p:attrName>style.visibility</p:attrName>
                                        </p:attrNameLst>
                                      </p:cBhvr>
                                      <p:to>
                                        <p:strVal val="visible"/>
                                      </p:to>
                                    </p:set>
                                    <p:animEffect transition="in" filter="wipe(left)">
                                      <p:cBhvr>
                                        <p:cTn id="47" dur="500"/>
                                        <p:tgtEl>
                                          <p:spTgt spid="2355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lgn="r">
              <a:buNone/>
            </a:pPr>
            <a:r>
              <a:rPr lang="en-CA" dirty="0" smtClean="0"/>
              <a:t>	We cannot use the same ones in academic writing, but can use more formal markers.</a:t>
            </a:r>
          </a:p>
          <a:p>
            <a:pPr algn="r">
              <a:buNone/>
            </a:pPr>
            <a:endParaRPr lang="en-CA" dirty="0" smtClean="0"/>
          </a:p>
          <a:p>
            <a:pPr algn="r">
              <a:buNone/>
            </a:pPr>
            <a:r>
              <a:rPr lang="en-CA" dirty="0" smtClean="0"/>
              <a:t>Remember </a:t>
            </a:r>
            <a:r>
              <a:rPr lang="en-CA" u="sng" dirty="0" smtClean="0"/>
              <a:t>coherence</a:t>
            </a:r>
            <a:r>
              <a:rPr lang="en-CA" dirty="0" smtClean="0"/>
              <a:t>?  These help maintain it, and let your reader know how parts are related.    </a:t>
            </a:r>
          </a:p>
          <a:p>
            <a:pPr algn="r">
              <a:buNone/>
            </a:pPr>
            <a:endParaRPr lang="en-CA" dirty="0" smtClean="0"/>
          </a:p>
          <a:p>
            <a:pPr algn="r">
              <a:buNone/>
            </a:pPr>
            <a:r>
              <a:rPr lang="en-CA" dirty="0" smtClean="0"/>
              <a:t>	Let’s examine a couple of sentences:</a:t>
            </a:r>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lnSpcReduction="20000"/>
          </a:bodyPr>
          <a:lstStyle/>
          <a:p>
            <a:pPr>
              <a:lnSpc>
                <a:spcPct val="90000"/>
              </a:lnSpc>
              <a:buNone/>
              <a:defRPr/>
            </a:pPr>
            <a:endParaRPr lang="en-US" dirty="0" smtClean="0"/>
          </a:p>
          <a:p>
            <a:pPr>
              <a:lnSpc>
                <a:spcPct val="90000"/>
              </a:lnSpc>
              <a:buNone/>
              <a:defRPr/>
            </a:pPr>
            <a:r>
              <a:rPr lang="en-US" dirty="0" smtClean="0"/>
              <a:t>	“Society relies on an unbiased newscast in order to gain a true perspective on current events.  ‘Front line’ employees are entering the TV news field underage and under-educated, thus often producing ill-informed reporting.”</a:t>
            </a:r>
          </a:p>
          <a:p>
            <a:pPr>
              <a:lnSpc>
                <a:spcPct val="90000"/>
              </a:lnSpc>
              <a:buNone/>
              <a:defRPr/>
            </a:pPr>
            <a:endParaRPr lang="en-US" dirty="0" smtClean="0"/>
          </a:p>
          <a:p>
            <a:pPr>
              <a:lnSpc>
                <a:spcPct val="90000"/>
              </a:lnSpc>
              <a:buNone/>
              <a:defRPr/>
            </a:pPr>
            <a:r>
              <a:rPr lang="en-US" dirty="0" smtClean="0"/>
              <a:t>	“The professor is very demanding of his students.  He is also fair.”</a:t>
            </a:r>
          </a:p>
          <a:p>
            <a:pPr>
              <a:lnSpc>
                <a:spcPct val="90000"/>
              </a:lnSpc>
              <a:buNone/>
              <a:defRPr/>
            </a:pPr>
            <a:endParaRPr lang="en-US" dirty="0" smtClean="0"/>
          </a:p>
          <a:p>
            <a:pPr algn="r">
              <a:lnSpc>
                <a:spcPct val="90000"/>
              </a:lnSpc>
              <a:buNone/>
              <a:defRPr/>
            </a:pPr>
            <a:r>
              <a:rPr lang="en-US" dirty="0" smtClean="0"/>
              <a:t>Grammatically, these are fine, but </a:t>
            </a:r>
            <a:r>
              <a:rPr lang="en-US" u="sng" dirty="0" smtClean="0"/>
              <a:t>semantically</a:t>
            </a:r>
            <a:r>
              <a:rPr lang="en-US" dirty="0" smtClean="0"/>
              <a:t>, there’s something missing...</a:t>
            </a:r>
          </a:p>
          <a:p>
            <a:pPr>
              <a:buNone/>
            </a:pPr>
            <a:endParaRPr lang="en-C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85000" lnSpcReduction="20000"/>
          </a:bodyPr>
          <a:lstStyle/>
          <a:p>
            <a:pPr>
              <a:buNone/>
            </a:pPr>
            <a:r>
              <a:rPr lang="en-US" dirty="0" smtClean="0"/>
              <a:t>	Society relies on an unbiased newscast in order to gain a true perspective on current events.  ‘Front line’ employees are entering the TV news field underage and under-educated, thus often producing ill-informed reporting.</a:t>
            </a:r>
          </a:p>
          <a:p>
            <a:pPr>
              <a:buNone/>
            </a:pPr>
            <a:r>
              <a:rPr lang="en-US" dirty="0" smtClean="0"/>
              <a:t>	_________________________________________</a:t>
            </a:r>
          </a:p>
          <a:p>
            <a:pPr>
              <a:buNone/>
            </a:pPr>
            <a:endParaRPr lang="en-US" dirty="0" smtClean="0"/>
          </a:p>
          <a:p>
            <a:pPr>
              <a:buNone/>
            </a:pPr>
            <a:r>
              <a:rPr lang="en-US" dirty="0" smtClean="0"/>
              <a:t>	Society relies on an unbiased newscast in order to gain a true perspective on current events.  However, ‘Front line’ employees are entering the TV news field underage and under-educated, thus often producing ill-informed reporting.</a:t>
            </a:r>
            <a:endParaRPr lang="en-CA" dirty="0" smtClean="0"/>
          </a:p>
          <a:p>
            <a:pPr>
              <a:buNone/>
            </a:pPr>
            <a:endParaRPr lang="en-CA" dirty="0" smtClean="0"/>
          </a:p>
          <a:p>
            <a:pPr>
              <a:buNone/>
            </a:pPr>
            <a:endParaRPr lang="en-CA"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buNone/>
            </a:pPr>
            <a:r>
              <a:rPr lang="en-US" dirty="0" smtClean="0"/>
              <a:t>	The professor is very demanding of his students.  He is fair.</a:t>
            </a:r>
          </a:p>
          <a:p>
            <a:pPr>
              <a:buNone/>
            </a:pPr>
            <a:endParaRPr lang="en-US" dirty="0" smtClean="0"/>
          </a:p>
          <a:p>
            <a:pPr>
              <a:buNone/>
            </a:pPr>
            <a:r>
              <a:rPr lang="en-US" dirty="0" smtClean="0"/>
              <a:t>	The professor is very demanding of his students, but he is fair.</a:t>
            </a:r>
          </a:p>
          <a:p>
            <a:pPr>
              <a:buNone/>
            </a:pPr>
            <a:endParaRPr lang="en-US" dirty="0" smtClean="0"/>
          </a:p>
          <a:p>
            <a:pPr algn="r">
              <a:buNone/>
            </a:pPr>
            <a:r>
              <a:rPr lang="en-US" dirty="0" smtClean="0"/>
              <a:t>What happened?</a:t>
            </a:r>
            <a:endParaRPr lang="en-CA" dirty="0" smtClean="0"/>
          </a:p>
          <a:p>
            <a:pPr>
              <a:buNone/>
            </a:pPr>
            <a:endParaRPr lang="en-CA" dirty="0" smtClean="0"/>
          </a:p>
          <a:p>
            <a:pPr>
              <a:buNone/>
            </a:pPr>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p:txBody>
          <a:bodyPr/>
          <a:lstStyle/>
          <a:p>
            <a:pPr eaLnBrk="1" hangingPunct="1">
              <a:defRPr/>
            </a:pPr>
            <a:endParaRPr lang="en-US" smtClean="0"/>
          </a:p>
        </p:txBody>
      </p:sp>
      <p:sp>
        <p:nvSpPr>
          <p:cNvPr id="24579" name="Rectangle 3"/>
          <p:cNvSpPr>
            <a:spLocks noGrp="1" noChangeArrowheads="1"/>
          </p:cNvSpPr>
          <p:nvPr>
            <p:ph idx="1"/>
          </p:nvPr>
        </p:nvSpPr>
        <p:spPr/>
        <p:txBody>
          <a:bodyPr>
            <a:normAutofit fontScale="92500" lnSpcReduction="20000"/>
          </a:bodyPr>
          <a:lstStyle/>
          <a:p>
            <a:pPr eaLnBrk="1" hangingPunct="1">
              <a:lnSpc>
                <a:spcPct val="80000"/>
              </a:lnSpc>
              <a:buFont typeface="Wingdings" pitchFamily="2" charset="2"/>
              <a:buNone/>
              <a:defRPr/>
            </a:pPr>
            <a:r>
              <a:rPr lang="en-US" sz="2800" dirty="0" smtClean="0"/>
              <a:t>Transitions are used to show</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Limit/Concession</a:t>
            </a:r>
            <a:r>
              <a:rPr lang="en-US" sz="2800" dirty="0" smtClean="0"/>
              <a:t>: admittely, although, of course</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Cause/Effect</a:t>
            </a:r>
            <a:r>
              <a:rPr lang="en-US" sz="2800" dirty="0" smtClean="0"/>
              <a:t>: accordingly, therefore, because, thus</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Emphasis</a:t>
            </a:r>
            <a:r>
              <a:rPr lang="en-US" sz="2800" dirty="0" smtClean="0"/>
              <a:t>: above all, in effect, particularly</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Illustration</a:t>
            </a:r>
            <a:r>
              <a:rPr lang="en-US" sz="2800" dirty="0" smtClean="0"/>
              <a:t>: for example, in other words</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Sequence</a:t>
            </a:r>
            <a:r>
              <a:rPr lang="en-US" sz="2800" dirty="0" smtClean="0"/>
              <a:t>: after, again, furthermore, finally</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Contrast/Qualification</a:t>
            </a:r>
            <a:r>
              <a:rPr lang="en-US" sz="2800" dirty="0" smtClean="0"/>
              <a:t>: by contrast, conversely, despite</a:t>
            </a:r>
          </a:p>
          <a:p>
            <a:pPr eaLnBrk="1" hangingPunct="1">
              <a:lnSpc>
                <a:spcPct val="80000"/>
              </a:lnSpc>
              <a:buFont typeface="Wingdings" pitchFamily="2" charset="2"/>
              <a:buNone/>
              <a:defRPr/>
            </a:pPr>
            <a:endParaRPr lang="en-US" sz="2800" dirty="0" smtClean="0"/>
          </a:p>
          <a:p>
            <a:pPr eaLnBrk="1" hangingPunct="1">
              <a:lnSpc>
                <a:spcPct val="80000"/>
              </a:lnSpc>
              <a:buFont typeface="Wingdings" pitchFamily="2" charset="2"/>
              <a:buNone/>
              <a:defRPr/>
            </a:pPr>
            <a:r>
              <a:rPr lang="en-US" sz="2800" b="1" dirty="0" smtClean="0"/>
              <a:t>Summary/Conclusion</a:t>
            </a:r>
            <a:r>
              <a:rPr lang="en-US" sz="2800" dirty="0" smtClean="0"/>
              <a:t>: in effect, thus, in sum</a:t>
            </a:r>
          </a:p>
          <a:p>
            <a:pPr eaLnBrk="1" hangingPunct="1">
              <a:lnSpc>
                <a:spcPct val="80000"/>
              </a:lnSpc>
              <a:buFont typeface="Wingdings" pitchFamily="2" charset="2"/>
              <a:buNone/>
              <a:defRPr/>
            </a:pPr>
            <a:endParaRPr lang="en-US" sz="2800" dirty="0" smtClean="0"/>
          </a:p>
          <a:p>
            <a:pPr algn="r" eaLnBrk="1" hangingPunct="1">
              <a:lnSpc>
                <a:spcPct val="80000"/>
              </a:lnSpc>
              <a:buFont typeface="Wingdings" pitchFamily="2" charset="2"/>
              <a:buNone/>
              <a:defRPr/>
            </a:pPr>
            <a:r>
              <a:rPr lang="en-US" sz="2800" b="1" i="1" dirty="0" smtClean="0"/>
              <a:t>Bottom line: use the correct word!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20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4579">
                                            <p:txEl>
                                              <p:pRg st="0" end="0"/>
                                            </p:txEl>
                                          </p:spTgt>
                                        </p:tgtEl>
                                        <p:attrNameLst>
                                          <p:attrName>style.visibility</p:attrName>
                                        </p:attrNameLst>
                                      </p:cBhvr>
                                      <p:to>
                                        <p:strVal val="visible"/>
                                      </p:to>
                                    </p:set>
                                    <p:animEffect transition="in" filter="wipe(left)">
                                      <p:cBhvr>
                                        <p:cTn id="12" dur="500"/>
                                        <p:tgtEl>
                                          <p:spTgt spid="2457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579">
                                            <p:txEl>
                                              <p:pRg st="2" end="2"/>
                                            </p:txEl>
                                          </p:spTgt>
                                        </p:tgtEl>
                                        <p:attrNameLst>
                                          <p:attrName>style.visibility</p:attrName>
                                        </p:attrNameLst>
                                      </p:cBhvr>
                                      <p:to>
                                        <p:strVal val="visible"/>
                                      </p:to>
                                    </p:set>
                                    <p:animEffect transition="in" filter="wipe(left)">
                                      <p:cBhvr>
                                        <p:cTn id="17" dur="500"/>
                                        <p:tgtEl>
                                          <p:spTgt spid="2457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4579">
                                            <p:txEl>
                                              <p:pRg st="4" end="4"/>
                                            </p:txEl>
                                          </p:spTgt>
                                        </p:tgtEl>
                                        <p:attrNameLst>
                                          <p:attrName>style.visibility</p:attrName>
                                        </p:attrNameLst>
                                      </p:cBhvr>
                                      <p:to>
                                        <p:strVal val="visible"/>
                                      </p:to>
                                    </p:set>
                                    <p:animEffect transition="in" filter="wipe(left)">
                                      <p:cBhvr>
                                        <p:cTn id="22" dur="500"/>
                                        <p:tgtEl>
                                          <p:spTgt spid="2457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4579">
                                            <p:txEl>
                                              <p:pRg st="6" end="6"/>
                                            </p:txEl>
                                          </p:spTgt>
                                        </p:tgtEl>
                                        <p:attrNameLst>
                                          <p:attrName>style.visibility</p:attrName>
                                        </p:attrNameLst>
                                      </p:cBhvr>
                                      <p:to>
                                        <p:strVal val="visible"/>
                                      </p:to>
                                    </p:set>
                                    <p:animEffect transition="in" filter="wipe(left)">
                                      <p:cBhvr>
                                        <p:cTn id="27" dur="500"/>
                                        <p:tgtEl>
                                          <p:spTgt spid="2457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4579">
                                            <p:txEl>
                                              <p:pRg st="8" end="8"/>
                                            </p:txEl>
                                          </p:spTgt>
                                        </p:tgtEl>
                                        <p:attrNameLst>
                                          <p:attrName>style.visibility</p:attrName>
                                        </p:attrNameLst>
                                      </p:cBhvr>
                                      <p:to>
                                        <p:strVal val="visible"/>
                                      </p:to>
                                    </p:set>
                                    <p:animEffect transition="in" filter="wipe(left)">
                                      <p:cBhvr>
                                        <p:cTn id="32" dur="500"/>
                                        <p:tgtEl>
                                          <p:spTgt spid="24579">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4579">
                                            <p:txEl>
                                              <p:pRg st="10" end="10"/>
                                            </p:txEl>
                                          </p:spTgt>
                                        </p:tgtEl>
                                        <p:attrNameLst>
                                          <p:attrName>style.visibility</p:attrName>
                                        </p:attrNameLst>
                                      </p:cBhvr>
                                      <p:to>
                                        <p:strVal val="visible"/>
                                      </p:to>
                                    </p:set>
                                    <p:animEffect transition="in" filter="wipe(left)">
                                      <p:cBhvr>
                                        <p:cTn id="37" dur="500"/>
                                        <p:tgtEl>
                                          <p:spTgt spid="24579">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4579">
                                            <p:txEl>
                                              <p:pRg st="12" end="12"/>
                                            </p:txEl>
                                          </p:spTgt>
                                        </p:tgtEl>
                                        <p:attrNameLst>
                                          <p:attrName>style.visibility</p:attrName>
                                        </p:attrNameLst>
                                      </p:cBhvr>
                                      <p:to>
                                        <p:strVal val="visible"/>
                                      </p:to>
                                    </p:set>
                                    <p:animEffect transition="in" filter="wipe(left)">
                                      <p:cBhvr>
                                        <p:cTn id="42" dur="500"/>
                                        <p:tgtEl>
                                          <p:spTgt spid="24579">
                                            <p:txEl>
                                              <p:pRg st="12" end="1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4579">
                                            <p:txEl>
                                              <p:pRg st="14" end="14"/>
                                            </p:txEl>
                                          </p:spTgt>
                                        </p:tgtEl>
                                        <p:attrNameLst>
                                          <p:attrName>style.visibility</p:attrName>
                                        </p:attrNameLst>
                                      </p:cBhvr>
                                      <p:to>
                                        <p:strVal val="visible"/>
                                      </p:to>
                                    </p:set>
                                    <p:animEffect transition="in" filter="wipe(left)">
                                      <p:cBhvr>
                                        <p:cTn id="47" dur="500"/>
                                        <p:tgtEl>
                                          <p:spTgt spid="24579">
                                            <p:txEl>
                                              <p:pRg st="14" end="1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4579">
                                            <p:txEl>
                                              <p:pRg st="16" end="16"/>
                                            </p:txEl>
                                          </p:spTgt>
                                        </p:tgtEl>
                                        <p:attrNameLst>
                                          <p:attrName>style.visibility</p:attrName>
                                        </p:attrNameLst>
                                      </p:cBhvr>
                                      <p:to>
                                        <p:strVal val="visible"/>
                                      </p:to>
                                    </p:set>
                                    <p:animEffect transition="in" filter="wipe(left)">
                                      <p:cBhvr>
                                        <p:cTn id="52" dur="500"/>
                                        <p:tgtEl>
                                          <p:spTgt spid="24579">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lgn="r">
              <a:buNone/>
            </a:pPr>
            <a:r>
              <a:rPr lang="en-CA" dirty="0" smtClean="0"/>
              <a:t>Tropical rainforests provide us with valuable products; many of these forests are being destroyed.</a:t>
            </a:r>
          </a:p>
          <a:p>
            <a:pPr algn="r">
              <a:buNone/>
            </a:pPr>
            <a:endParaRPr lang="en-CA" dirty="0" smtClean="0"/>
          </a:p>
          <a:p>
            <a:pPr algn="r">
              <a:buNone/>
            </a:pPr>
            <a:r>
              <a:rPr lang="en-CA" dirty="0" smtClean="0"/>
              <a:t>Even though tropical rainforests provide us with valuable products, many of these forests are being destroyed.</a:t>
            </a:r>
          </a:p>
          <a:p>
            <a:pPr algn="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1556792"/>
            <a:ext cx="8229600" cy="4615725"/>
          </a:xfrm>
        </p:spPr>
        <p:txBody>
          <a:bodyPr>
            <a:normAutofit/>
          </a:bodyPr>
          <a:lstStyle/>
          <a:p>
            <a:pPr>
              <a:buNone/>
            </a:pPr>
            <a:r>
              <a:rPr lang="en-CA" dirty="0" smtClean="0"/>
              <a:t>	A microwave is a form of energy that travels in high frequency waves.  We cannot see microwaves; we can easily observe how they affect objects.  Microwaves penetrate food in microwave ovens. The food is cooked. Microwaves are</a:t>
            </a:r>
            <a:r>
              <a:rPr lang="en-CA" b="1" dirty="0" smtClean="0"/>
              <a:t> </a:t>
            </a:r>
            <a:r>
              <a:rPr lang="en-CA" dirty="0" smtClean="0"/>
              <a:t>used in both radar and telecommunications.  Microwaves are a part of modern life.</a:t>
            </a:r>
            <a:endParaRPr lang="en-C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lnSpcReduction="20000"/>
          </a:bodyPr>
          <a:lstStyle/>
          <a:p>
            <a:pPr>
              <a:buNone/>
            </a:pPr>
            <a:r>
              <a:rPr lang="en-CA" dirty="0" smtClean="0"/>
              <a:t>	A microwave is a form of energy that travels in high frequency waves. (Although/In short) we cannot see microwaves, we can easily observe how they affect objects. (On the other hand/For instance) microwaves penetrate food in microwave ovens. (As a result/In addition), the food is cooked. Microwaves are</a:t>
            </a:r>
            <a:r>
              <a:rPr lang="en-CA" b="1" dirty="0" smtClean="0"/>
              <a:t> </a:t>
            </a:r>
            <a:r>
              <a:rPr lang="en-CA" dirty="0" smtClean="0"/>
              <a:t>used in both radar and telecommunications (as well/however). (To summarize,/Yet) microwaves are a part of modern life.  </a:t>
            </a:r>
            <a:r>
              <a:rPr lang="en-CA" dirty="0" smtClean="0">
                <a:sym typeface="Wingdings" pitchFamily="2" charset="2"/>
              </a:rPr>
              <a:t></a:t>
            </a:r>
            <a:endParaRPr lang="en-CA"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lnSpcReduction="10000"/>
          </a:bodyPr>
          <a:lstStyle/>
          <a:p>
            <a:pPr>
              <a:buNone/>
            </a:pPr>
            <a:r>
              <a:rPr lang="en-CA" dirty="0" smtClean="0"/>
              <a:t>	A microwave is a form of energy that travels in high frequency waves. </a:t>
            </a:r>
            <a:r>
              <a:rPr lang="en-CA" b="1" dirty="0" smtClean="0"/>
              <a:t>Although</a:t>
            </a:r>
            <a:r>
              <a:rPr lang="en-CA" dirty="0" smtClean="0"/>
              <a:t> we cannot see microwaves, we can easily observe how they affect objects.  </a:t>
            </a:r>
            <a:r>
              <a:rPr lang="en-CA" b="1" dirty="0" smtClean="0"/>
              <a:t>For instance,</a:t>
            </a:r>
            <a:r>
              <a:rPr lang="en-CA" dirty="0" smtClean="0"/>
              <a:t> microwaves penetrate food in microwave ovens. </a:t>
            </a:r>
            <a:r>
              <a:rPr lang="en-CA" b="1" dirty="0" smtClean="0"/>
              <a:t>As a result, </a:t>
            </a:r>
            <a:r>
              <a:rPr lang="en-CA" dirty="0" smtClean="0"/>
              <a:t>the food is cooked. Microwaves are</a:t>
            </a:r>
            <a:r>
              <a:rPr lang="en-CA" b="1" dirty="0" smtClean="0"/>
              <a:t> </a:t>
            </a:r>
            <a:r>
              <a:rPr lang="en-CA" dirty="0" smtClean="0"/>
              <a:t>used in both radar and telecommunications </a:t>
            </a:r>
            <a:r>
              <a:rPr lang="en-CA" b="1" dirty="0" smtClean="0"/>
              <a:t>as well</a:t>
            </a:r>
            <a:r>
              <a:rPr lang="en-CA" dirty="0" smtClean="0"/>
              <a:t>. </a:t>
            </a:r>
            <a:r>
              <a:rPr lang="en-CA" b="1" dirty="0" smtClean="0"/>
              <a:t>To summarize</a:t>
            </a:r>
            <a:r>
              <a:rPr lang="en-CA" dirty="0" smtClean="0"/>
              <a:t>, microwaves are truly a part of modern life.</a:t>
            </a:r>
            <a:endParaRPr lang="en-CA"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buNone/>
            </a:pPr>
            <a:r>
              <a:rPr lang="en-CA" dirty="0" smtClean="0"/>
              <a:t>	There are more and more cars producing exhaust.  Acid rain is increasing.</a:t>
            </a:r>
          </a:p>
          <a:p>
            <a:pPr>
              <a:buNone/>
            </a:pPr>
            <a:endParaRPr lang="en-CA" dirty="0" smtClean="0"/>
          </a:p>
          <a:p>
            <a:pPr>
              <a:buNone/>
            </a:pPr>
            <a:r>
              <a:rPr lang="en-CA" dirty="0" smtClean="0"/>
              <a:t>	There are more and more cars producing exhaust.  </a:t>
            </a:r>
            <a:r>
              <a:rPr lang="en-CA" u="sng" dirty="0" smtClean="0"/>
              <a:t>As a result</a:t>
            </a:r>
            <a:r>
              <a:rPr lang="en-CA" dirty="0" smtClean="0"/>
              <a:t>, acid rain is increasing.</a:t>
            </a:r>
          </a:p>
          <a:p>
            <a:pPr>
              <a:buNone/>
            </a:pPr>
            <a:endParaRPr lang="en-CA" dirty="0" smtClean="0"/>
          </a:p>
          <a:p>
            <a:pPr>
              <a:buNone/>
            </a:pPr>
            <a:endParaRPr lang="en-CA" dirty="0" smtClean="0"/>
          </a:p>
          <a:p>
            <a:pPr>
              <a:buNone/>
            </a:pPr>
            <a:endParaRPr lang="en-CA" dirty="0" smtClean="0"/>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anim calcmode="lin" valueType="num">
                                      <p:cBhvr>
                                        <p:cTn id="1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lnSpcReduction="10000"/>
          </a:bodyPr>
          <a:lstStyle/>
          <a:p>
            <a:pPr>
              <a:buNone/>
            </a:pPr>
            <a:r>
              <a:rPr lang="en-CA" dirty="0" smtClean="0"/>
              <a:t>	Solids are matter.  Liquids and gases are matter.</a:t>
            </a:r>
          </a:p>
          <a:p>
            <a:pPr>
              <a:buNone/>
            </a:pPr>
            <a:endParaRPr lang="en-CA" dirty="0" smtClean="0"/>
          </a:p>
          <a:p>
            <a:pPr>
              <a:buNone/>
            </a:pPr>
            <a:r>
              <a:rPr lang="en-CA" dirty="0" smtClean="0"/>
              <a:t>	Solids are matter.  Liquids and gases are </a:t>
            </a:r>
            <a:r>
              <a:rPr lang="en-CA" b="1" dirty="0" smtClean="0"/>
              <a:t>also</a:t>
            </a:r>
            <a:r>
              <a:rPr lang="en-CA" dirty="0" smtClean="0"/>
              <a:t> matter.</a:t>
            </a:r>
          </a:p>
          <a:p>
            <a:pPr>
              <a:buNone/>
            </a:pPr>
            <a:endParaRPr lang="en-CA" dirty="0" smtClean="0"/>
          </a:p>
          <a:p>
            <a:pPr>
              <a:buNone/>
            </a:pPr>
            <a:r>
              <a:rPr lang="en-CA" dirty="0" smtClean="0"/>
              <a:t>OR</a:t>
            </a:r>
          </a:p>
          <a:p>
            <a:pPr>
              <a:buNone/>
            </a:pPr>
            <a:endParaRPr lang="en-CA" dirty="0" smtClean="0"/>
          </a:p>
          <a:p>
            <a:pPr>
              <a:buNone/>
            </a:pPr>
            <a:r>
              <a:rPr lang="en-CA" dirty="0" smtClean="0"/>
              <a:t>	Solids are matter, as are liquids and gases.  </a:t>
            </a:r>
          </a:p>
          <a:p>
            <a:pPr>
              <a:buNone/>
            </a:pPr>
            <a:endParaRPr lang="en-CA" dirty="0" smtClean="0"/>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lnSpcReduction="10000"/>
          </a:bodyPr>
          <a:lstStyle/>
          <a:p>
            <a:pPr>
              <a:buNone/>
            </a:pPr>
            <a:r>
              <a:rPr lang="en-CA" dirty="0" smtClean="0"/>
              <a:t>	The ancient Egyptians were masters of preserving dead people’s bodies by making mummies of them.  Therefore, mummification consisted of removing the internal organs.  The process was effective, but most mummies that have been discovered are very well preserved.  </a:t>
            </a:r>
          </a:p>
          <a:p>
            <a:pPr>
              <a:buNone/>
            </a:pPr>
            <a:endParaRPr lang="en-CA" dirty="0" smtClean="0"/>
          </a:p>
          <a:p>
            <a:pPr algn="r">
              <a:buNone/>
            </a:pPr>
            <a:r>
              <a:rPr lang="en-CA" dirty="0" smtClean="0"/>
              <a:t>Anything wrong?</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a:xfrm>
            <a:off x="468313" y="2133600"/>
            <a:ext cx="8229600" cy="1143000"/>
          </a:xfrm>
        </p:spPr>
        <p:txBody>
          <a:bodyPr>
            <a:normAutofit fontScale="90000"/>
          </a:bodyPr>
          <a:lstStyle/>
          <a:p>
            <a:pPr eaLnBrk="1" hangingPunct="1">
              <a:defRPr/>
            </a:pPr>
            <a:r>
              <a:rPr lang="en-US" sz="4000" dirty="0" smtClean="0"/>
              <a:t>Grammar: sentences, clauses, hodgepodge</a:t>
            </a:r>
          </a:p>
        </p:txBody>
      </p:sp>
      <p:sp>
        <p:nvSpPr>
          <p:cNvPr id="7171" name="Rectangle 3"/>
          <p:cNvSpPr>
            <a:spLocks noGrp="1" noChangeArrowheads="1"/>
          </p:cNvSpPr>
          <p:nvPr>
            <p:ph idx="1"/>
          </p:nvPr>
        </p:nvSpPr>
        <p:spPr>
          <a:xfrm>
            <a:off x="914400" y="4143380"/>
            <a:ext cx="8229600" cy="4525963"/>
          </a:xfrm>
        </p:spPr>
        <p:txBody>
          <a:bodyPr/>
          <a:lstStyle/>
          <a:p>
            <a:pPr eaLnBrk="1" hangingPunct="1">
              <a:buFont typeface="Wingdings" pitchFamily="2" charset="2"/>
              <a:buNone/>
              <a:defRPr/>
            </a:pPr>
            <a:endParaRPr 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Antecedents and Ambiguity, revisited</a:t>
            </a:r>
            <a:endParaRPr lang="en-CA" dirty="0"/>
          </a:p>
        </p:txBody>
      </p:sp>
      <p:sp>
        <p:nvSpPr>
          <p:cNvPr id="3" name="Content Placeholder 2"/>
          <p:cNvSpPr>
            <a:spLocks noGrp="1"/>
          </p:cNvSpPr>
          <p:nvPr>
            <p:ph idx="1"/>
          </p:nvPr>
        </p:nvSpPr>
        <p:spPr/>
        <p:txBody>
          <a:bodyPr/>
          <a:lstStyle/>
          <a:p>
            <a:pPr>
              <a:buNone/>
            </a:pPr>
            <a:r>
              <a:rPr lang="en-CA" dirty="0" smtClean="0"/>
              <a:t>		</a:t>
            </a:r>
            <a:endParaRPr lang="en-CA"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428604"/>
            <a:ext cx="8229600" cy="5697559"/>
          </a:xfrm>
        </p:spPr>
        <p:txBody>
          <a:bodyPr>
            <a:normAutofit fontScale="77500" lnSpcReduction="20000"/>
          </a:bodyPr>
          <a:lstStyle/>
          <a:p>
            <a:pPr>
              <a:buNone/>
            </a:pPr>
            <a:endParaRPr lang="en-CA" dirty="0" smtClean="0"/>
          </a:p>
          <a:p>
            <a:pPr>
              <a:buNone/>
            </a:pPr>
            <a:endParaRPr lang="en-CA" dirty="0" smtClean="0"/>
          </a:p>
          <a:p>
            <a:pPr>
              <a:buNone/>
            </a:pPr>
            <a:endParaRPr lang="en-CA" dirty="0" smtClean="0"/>
          </a:p>
          <a:p>
            <a:pPr algn="r">
              <a:buNone/>
            </a:pPr>
            <a:r>
              <a:rPr lang="en-CA" dirty="0" smtClean="0"/>
              <a:t>Esther changed the baby’s diaper, and it screamed</a:t>
            </a:r>
          </a:p>
          <a:p>
            <a:pPr algn="r">
              <a:buNone/>
            </a:pPr>
            <a:endParaRPr lang="en-CA" dirty="0" smtClean="0"/>
          </a:p>
          <a:p>
            <a:pPr algn="r">
              <a:buNone/>
            </a:pPr>
            <a:r>
              <a:rPr lang="en-CA" dirty="0" smtClean="0"/>
              <a:t>Clearer:</a:t>
            </a:r>
          </a:p>
          <a:p>
            <a:pPr algn="r">
              <a:buNone/>
            </a:pPr>
            <a:endParaRPr lang="en-CA" dirty="0" smtClean="0"/>
          </a:p>
          <a:p>
            <a:pPr algn="r">
              <a:buNone/>
            </a:pPr>
            <a:r>
              <a:rPr lang="en-CA" dirty="0" smtClean="0">
                <a:solidFill>
                  <a:srgbClr val="FFFF00"/>
                </a:solidFill>
              </a:rPr>
              <a:t>When Esther changed its diaper, the baby screamed</a:t>
            </a:r>
          </a:p>
          <a:p>
            <a:pPr algn="r">
              <a:buNone/>
            </a:pPr>
            <a:endParaRPr lang="en-CA" dirty="0" smtClean="0"/>
          </a:p>
          <a:p>
            <a:pPr algn="r">
              <a:buNone/>
            </a:pPr>
            <a:r>
              <a:rPr lang="en-CA" dirty="0" smtClean="0"/>
              <a:t>Dexter stays up all night watching reruns of </a:t>
            </a:r>
            <a:r>
              <a:rPr lang="en-CA" i="1" dirty="0" smtClean="0"/>
              <a:t>Leave it to Beaver</a:t>
            </a:r>
            <a:r>
              <a:rPr lang="en-CA" dirty="0" smtClean="0"/>
              <a:t>, which is why he falls asleep on the job so often.</a:t>
            </a:r>
          </a:p>
          <a:p>
            <a:pPr algn="r">
              <a:buNone/>
            </a:pPr>
            <a:endParaRPr lang="en-CA" dirty="0" smtClean="0"/>
          </a:p>
          <a:p>
            <a:pPr algn="r">
              <a:buNone/>
            </a:pPr>
            <a:r>
              <a:rPr lang="en-CA" dirty="0" smtClean="0"/>
              <a:t>Clearer:</a:t>
            </a:r>
          </a:p>
          <a:p>
            <a:pPr algn="r">
              <a:buNone/>
            </a:pPr>
            <a:endParaRPr lang="en-CA" dirty="0" smtClean="0"/>
          </a:p>
          <a:p>
            <a:pPr algn="r">
              <a:buNone/>
            </a:pPr>
            <a:r>
              <a:rPr lang="en-CA" dirty="0" smtClean="0">
                <a:solidFill>
                  <a:srgbClr val="FFFF00"/>
                </a:solidFill>
              </a:rPr>
              <a:t>Dexter stays up all night watching reruns of </a:t>
            </a:r>
            <a:r>
              <a:rPr lang="en-CA" i="1" dirty="0" smtClean="0">
                <a:solidFill>
                  <a:srgbClr val="FFFF00"/>
                </a:solidFill>
              </a:rPr>
              <a:t>Leave it to Beaver</a:t>
            </a:r>
            <a:r>
              <a:rPr lang="en-CA" dirty="0" smtClean="0">
                <a:solidFill>
                  <a:srgbClr val="FFFF00"/>
                </a:solidFill>
              </a:rPr>
              <a:t>, </a:t>
            </a:r>
            <a:r>
              <a:rPr lang="en-CA" u="sng" dirty="0" smtClean="0">
                <a:solidFill>
                  <a:srgbClr val="FFFF00"/>
                </a:solidFill>
              </a:rPr>
              <a:t>a habit</a:t>
            </a:r>
            <a:r>
              <a:rPr lang="en-CA" dirty="0" smtClean="0">
                <a:solidFill>
                  <a:srgbClr val="FFFF00"/>
                </a:solidFill>
              </a:rPr>
              <a:t> that causes him to fall asleep on the job so often.</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 calcmode="lin" valueType="num">
                                      <p:cBhvr additive="base">
                                        <p:cTn id="1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anim calcmode="lin" valueType="num">
                                      <p:cBhvr additive="base">
                                        <p:cTn id="1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3" end="13"/>
                                            </p:txEl>
                                          </p:spTgt>
                                        </p:tgtEl>
                                        <p:attrNameLst>
                                          <p:attrName>style.visibility</p:attrName>
                                        </p:attrNameLst>
                                      </p:cBhvr>
                                      <p:to>
                                        <p:strVal val="visible"/>
                                      </p:to>
                                    </p:set>
                                    <p:anim calcmode="lin" valueType="num">
                                      <p:cBhvr additive="base">
                                        <p:cTn id="2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500042"/>
            <a:ext cx="8229600" cy="5626121"/>
          </a:xfrm>
        </p:spPr>
        <p:txBody>
          <a:bodyPr>
            <a:normAutofit fontScale="85000" lnSpcReduction="20000"/>
          </a:bodyPr>
          <a:lstStyle/>
          <a:p>
            <a:pPr algn="r">
              <a:buNone/>
            </a:pPr>
            <a:endParaRPr lang="en-CA" dirty="0" smtClean="0"/>
          </a:p>
          <a:p>
            <a:pPr algn="r">
              <a:buNone/>
            </a:pPr>
            <a:endParaRPr lang="en-CA" dirty="0" smtClean="0"/>
          </a:p>
          <a:p>
            <a:pPr algn="r">
              <a:buNone/>
            </a:pPr>
            <a:endParaRPr lang="en-CA" dirty="0" smtClean="0"/>
          </a:p>
          <a:p>
            <a:pPr algn="r">
              <a:buNone/>
            </a:pPr>
            <a:r>
              <a:rPr lang="en-CA" dirty="0" smtClean="0"/>
              <a:t>Using vague pronouns makes reading difficult.  This should not be accepted.</a:t>
            </a:r>
          </a:p>
          <a:p>
            <a:pPr algn="r">
              <a:buNone/>
            </a:pPr>
            <a:endParaRPr lang="en-CA" dirty="0" smtClean="0"/>
          </a:p>
          <a:p>
            <a:pPr algn="r">
              <a:buNone/>
            </a:pPr>
            <a:r>
              <a:rPr lang="en-CA" dirty="0" smtClean="0"/>
              <a:t>Clearer:</a:t>
            </a:r>
          </a:p>
          <a:p>
            <a:pPr algn="r">
              <a:buNone/>
            </a:pPr>
            <a:endParaRPr lang="en-CA" dirty="0" smtClean="0"/>
          </a:p>
          <a:p>
            <a:pPr algn="r">
              <a:buNone/>
            </a:pPr>
            <a:r>
              <a:rPr lang="en-CA" dirty="0" smtClean="0">
                <a:solidFill>
                  <a:srgbClr val="FFFF00"/>
                </a:solidFill>
              </a:rPr>
              <a:t>Using vague pronouns makes reading difficult.  This practice should not be accepted.</a:t>
            </a:r>
          </a:p>
          <a:p>
            <a:pPr algn="r">
              <a:buNone/>
            </a:pPr>
            <a:endParaRPr lang="en-CA" dirty="0" smtClean="0"/>
          </a:p>
          <a:p>
            <a:pPr algn="r">
              <a:lnSpc>
                <a:spcPct val="90000"/>
              </a:lnSpc>
              <a:buNone/>
              <a:defRPr/>
            </a:pPr>
            <a:r>
              <a:rPr lang="en-US" dirty="0" smtClean="0"/>
              <a:t>It is okay if the “this” refers back to the very last element of the previous sentence:</a:t>
            </a:r>
          </a:p>
          <a:p>
            <a:pPr algn="r">
              <a:lnSpc>
                <a:spcPct val="90000"/>
              </a:lnSpc>
              <a:buNone/>
              <a:defRPr/>
            </a:pPr>
            <a:endParaRPr lang="en-US" dirty="0" smtClean="0"/>
          </a:p>
          <a:p>
            <a:pPr algn="r">
              <a:lnSpc>
                <a:spcPct val="90000"/>
              </a:lnSpc>
              <a:buNone/>
              <a:defRPr/>
            </a:pPr>
            <a:r>
              <a:rPr lang="en-US" dirty="0" smtClean="0"/>
              <a:t>“The dean prepared his </a:t>
            </a:r>
            <a:r>
              <a:rPr lang="en-US" i="1" dirty="0" smtClean="0"/>
              <a:t>report</a:t>
            </a:r>
            <a:r>
              <a:rPr lang="en-US" dirty="0" smtClean="0"/>
              <a:t>.   </a:t>
            </a:r>
            <a:r>
              <a:rPr lang="en-US" i="1" dirty="0" smtClean="0"/>
              <a:t>This</a:t>
            </a:r>
            <a:r>
              <a:rPr lang="en-US" dirty="0" smtClean="0"/>
              <a:t> was long-winded and pedantic”  </a:t>
            </a:r>
          </a:p>
          <a:p>
            <a:pPr algn="r">
              <a:buNone/>
            </a:pPr>
            <a:endParaRPr lang="en-CA"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 calcmode="lin" valueType="num">
                                      <p:cBhvr additive="base">
                                        <p:cTn id="1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anim calcmode="lin" valueType="num">
                                      <p:cBhvr additive="base">
                                        <p:cTn id="1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Grp="1" noRot="1" noChangeArrowheads="1"/>
          </p:cNvSpPr>
          <p:nvPr>
            <p:ph type="title"/>
          </p:nvPr>
        </p:nvSpPr>
        <p:spPr/>
        <p:txBody>
          <a:bodyPr/>
          <a:lstStyle/>
          <a:p>
            <a:pPr eaLnBrk="1" hangingPunct="1">
              <a:defRPr/>
            </a:pPr>
            <a:r>
              <a:rPr lang="en-US" dirty="0" smtClean="0"/>
              <a:t>Problems with Modifiers</a:t>
            </a:r>
          </a:p>
        </p:txBody>
      </p:sp>
      <p:sp>
        <p:nvSpPr>
          <p:cNvPr id="63491" name="Rectangle 3"/>
          <p:cNvSpPr>
            <a:spLocks noGrp="1" noChangeArrowheads="1"/>
          </p:cNvSpPr>
          <p:nvPr>
            <p:ph idx="1"/>
          </p:nvPr>
        </p:nvSpPr>
        <p:spPr/>
        <p:txBody>
          <a:bodyPr/>
          <a:lstStyle/>
          <a:p>
            <a:pPr eaLnBrk="1" hangingPunct="1">
              <a:lnSpc>
                <a:spcPct val="90000"/>
              </a:lnSpc>
              <a:buFont typeface="Wingdings" pitchFamily="2" charset="2"/>
              <a:buNone/>
              <a:defRPr/>
            </a:pPr>
            <a:r>
              <a:rPr lang="en-US" dirty="0" smtClean="0"/>
              <a:t>Modifier: word, phrase, clause, etc, that describes or limits something else in the sentence (or modifies it).</a:t>
            </a:r>
          </a:p>
          <a:p>
            <a:pPr eaLnBrk="1" hangingPunct="1">
              <a:lnSpc>
                <a:spcPct val="90000"/>
              </a:lnSpc>
              <a:buFont typeface="Wingdings" pitchFamily="2" charset="2"/>
              <a:buNone/>
              <a:defRPr/>
            </a:pPr>
            <a:endParaRPr lang="en-US" dirty="0" smtClean="0"/>
          </a:p>
          <a:p>
            <a:pPr eaLnBrk="1" hangingPunct="1">
              <a:lnSpc>
                <a:spcPct val="90000"/>
              </a:lnSpc>
              <a:buFont typeface="Wingdings" pitchFamily="2" charset="2"/>
              <a:buNone/>
              <a:defRPr/>
            </a:pPr>
            <a:r>
              <a:rPr lang="en-US" dirty="0" smtClean="0"/>
              <a:t>Adjectives, adverbs, adverbial phrases, etc.</a:t>
            </a:r>
          </a:p>
          <a:p>
            <a:pPr eaLnBrk="1" hangingPunct="1">
              <a:lnSpc>
                <a:spcPct val="90000"/>
              </a:lnSpc>
              <a:buFont typeface="Wingdings" pitchFamily="2" charset="2"/>
              <a:buNone/>
              <a:defRPr/>
            </a:pPr>
            <a:endParaRPr lang="en-US" dirty="0" smtClean="0"/>
          </a:p>
          <a:p>
            <a:pPr eaLnBrk="1" hangingPunct="1">
              <a:lnSpc>
                <a:spcPct val="90000"/>
              </a:lnSpc>
              <a:buFont typeface="Wingdings" pitchFamily="2" charset="2"/>
              <a:buNone/>
              <a:defRPr/>
            </a:pPr>
            <a:r>
              <a:rPr lang="en-US" dirty="0" smtClean="0"/>
              <a:t>We already discussed Dangling Modifiers, but there are others...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fade">
                                      <p:cBhvr>
                                        <p:cTn id="7" dur="2000"/>
                                        <p:tgtEl>
                                          <p:spTgt spid="634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3491">
                                            <p:txEl>
                                              <p:pRg st="0" end="0"/>
                                            </p:txEl>
                                          </p:spTgt>
                                        </p:tgtEl>
                                        <p:attrNameLst>
                                          <p:attrName>style.visibility</p:attrName>
                                        </p:attrNameLst>
                                      </p:cBhvr>
                                      <p:to>
                                        <p:strVal val="visible"/>
                                      </p:to>
                                    </p:set>
                                    <p:animEffect transition="in" filter="wipe(left)">
                                      <p:cBhvr>
                                        <p:cTn id="12" dur="500"/>
                                        <p:tgtEl>
                                          <p:spTgt spid="63491">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63491">
                                            <p:txEl>
                                              <p:pRg st="2" end="2"/>
                                            </p:txEl>
                                          </p:spTgt>
                                        </p:tgtEl>
                                        <p:attrNameLst>
                                          <p:attrName>style.visibility</p:attrName>
                                        </p:attrNameLst>
                                      </p:cBhvr>
                                      <p:to>
                                        <p:strVal val="visible"/>
                                      </p:to>
                                    </p:set>
                                    <p:animEffect transition="in" filter="wipe(left)">
                                      <p:cBhvr>
                                        <p:cTn id="15" dur="500"/>
                                        <p:tgtEl>
                                          <p:spTgt spid="63491">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3491">
                                            <p:txEl>
                                              <p:pRg st="4" end="4"/>
                                            </p:txEl>
                                          </p:spTgt>
                                        </p:tgtEl>
                                        <p:attrNameLst>
                                          <p:attrName>style.visibility</p:attrName>
                                        </p:attrNameLst>
                                      </p:cBhvr>
                                      <p:to>
                                        <p:strVal val="visible"/>
                                      </p:to>
                                    </p:set>
                                    <p:animEffect transition="in" filter="wipe(left)">
                                      <p:cBhvr>
                                        <p:cTn id="20" dur="500"/>
                                        <p:tgtEl>
                                          <p:spTgt spid="634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63491"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a:xfrm>
            <a:off x="457200" y="500042"/>
            <a:ext cx="8229600" cy="5626121"/>
          </a:xfrm>
        </p:spPr>
        <p:txBody>
          <a:bodyPr>
            <a:normAutofit fontScale="92500" lnSpcReduction="20000"/>
          </a:bodyPr>
          <a:lstStyle/>
          <a:p>
            <a:pPr>
              <a:buNone/>
            </a:pPr>
            <a:endParaRPr lang="en-CA" b="1" dirty="0" smtClean="0"/>
          </a:p>
          <a:p>
            <a:pPr>
              <a:buNone/>
            </a:pPr>
            <a:endParaRPr lang="en-CA" b="1" dirty="0" smtClean="0"/>
          </a:p>
          <a:p>
            <a:pPr>
              <a:buNone/>
            </a:pPr>
            <a:endParaRPr lang="en-CA" b="1" dirty="0" smtClean="0"/>
          </a:p>
          <a:p>
            <a:pPr>
              <a:buNone/>
            </a:pPr>
            <a:r>
              <a:rPr lang="en-CA" b="1" dirty="0" smtClean="0"/>
              <a:t>Misplaced or “squinting” modifier</a:t>
            </a:r>
          </a:p>
          <a:p>
            <a:pPr>
              <a:buNone/>
            </a:pPr>
            <a:endParaRPr lang="en-CA" dirty="0" smtClean="0"/>
          </a:p>
          <a:p>
            <a:pPr>
              <a:buNone/>
            </a:pPr>
            <a:r>
              <a:rPr lang="en-CA" dirty="0" smtClean="0"/>
              <a:t>One that is misplaced, often far from what it is modifying.</a:t>
            </a:r>
          </a:p>
          <a:p>
            <a:pPr>
              <a:buNone/>
            </a:pPr>
            <a:endParaRPr lang="en-CA" dirty="0" smtClean="0"/>
          </a:p>
          <a:p>
            <a:pPr>
              <a:buNone/>
            </a:pPr>
            <a:r>
              <a:rPr lang="en-CA" dirty="0" smtClean="0"/>
              <a:t>The counter clerk at the ice cream shop brought the sundae to the young boy covered in chocolate sauce.</a:t>
            </a:r>
          </a:p>
          <a:p>
            <a:pPr>
              <a:buNone/>
            </a:pPr>
            <a:endParaRPr lang="en-CA" dirty="0" smtClean="0"/>
          </a:p>
          <a:p>
            <a:pPr>
              <a:buNone/>
            </a:pPr>
            <a:r>
              <a:rPr lang="en-CA" dirty="0" smtClean="0">
                <a:solidFill>
                  <a:srgbClr val="FFFF00"/>
                </a:solidFill>
              </a:rPr>
              <a:t>The counter clerk at the ice cream shop brought the sundae covered in chocolate sauce to the young boy.</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wipe(down)">
                                      <p:cBhvr>
                                        <p:cTn id="1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395536" y="1646237"/>
            <a:ext cx="8229600" cy="4526280"/>
          </a:xfrm>
        </p:spPr>
        <p:txBody>
          <a:bodyPr/>
          <a:lstStyle/>
          <a:p>
            <a:pPr algn="r">
              <a:buNone/>
            </a:pPr>
            <a:r>
              <a:rPr lang="en-CA" dirty="0" smtClean="0"/>
              <a:t>Sometimes not as obvious:</a:t>
            </a:r>
          </a:p>
          <a:p>
            <a:pPr algn="r">
              <a:buNone/>
            </a:pPr>
            <a:endParaRPr lang="en-CA" dirty="0" smtClean="0"/>
          </a:p>
          <a:p>
            <a:pPr algn="r">
              <a:buNone/>
            </a:pPr>
            <a:r>
              <a:rPr lang="en-CA" dirty="0" smtClean="0"/>
              <a:t>The suspect confessed that he had served time later.</a:t>
            </a:r>
          </a:p>
          <a:p>
            <a:pPr algn="r">
              <a:buNone/>
            </a:pPr>
            <a:endParaRPr lang="en-CA" dirty="0" smtClean="0"/>
          </a:p>
          <a:p>
            <a:pPr algn="r">
              <a:buNone/>
            </a:pPr>
            <a:r>
              <a:rPr lang="en-CA" dirty="0" smtClean="0"/>
              <a:t>The suspect </a:t>
            </a:r>
            <a:r>
              <a:rPr lang="en-CA" u="sng" dirty="0" smtClean="0"/>
              <a:t>later</a:t>
            </a:r>
            <a:r>
              <a:rPr lang="en-CA" dirty="0" smtClean="0"/>
              <a:t> confessed that he had served time.</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additive="base">
                                        <p:cTn id="1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lgn="r">
              <a:buNone/>
            </a:pPr>
            <a:r>
              <a:rPr lang="en-CA" dirty="0" smtClean="0"/>
              <a:t>Priscila </a:t>
            </a:r>
            <a:r>
              <a:rPr lang="en-CA" u="sng" dirty="0" smtClean="0"/>
              <a:t>only</a:t>
            </a:r>
            <a:r>
              <a:rPr lang="en-CA" dirty="0" smtClean="0"/>
              <a:t> took one test today.</a:t>
            </a:r>
          </a:p>
          <a:p>
            <a:pPr algn="r">
              <a:buNone/>
            </a:pPr>
            <a:endParaRPr lang="en-CA" dirty="0" smtClean="0"/>
          </a:p>
          <a:p>
            <a:pPr algn="r">
              <a:buNone/>
            </a:pPr>
            <a:r>
              <a:rPr lang="en-CA" dirty="0" smtClean="0"/>
              <a:t>Priscilla took </a:t>
            </a:r>
            <a:r>
              <a:rPr lang="en-CA" u="sng" dirty="0" smtClean="0"/>
              <a:t>only</a:t>
            </a:r>
            <a:r>
              <a:rPr lang="en-CA" dirty="0" smtClean="0"/>
              <a:t> one test today.</a:t>
            </a:r>
          </a:p>
          <a:p>
            <a:pPr algn="r">
              <a:buNone/>
            </a:pPr>
            <a:endParaRPr lang="en-CA" dirty="0" smtClean="0"/>
          </a:p>
          <a:p>
            <a:pPr algn="r">
              <a:buNone/>
            </a:pPr>
            <a:r>
              <a:rPr lang="en-CA" b="1" dirty="0" smtClean="0"/>
              <a:t>Only</a:t>
            </a:r>
            <a:r>
              <a:rPr lang="en-CA" dirty="0" smtClean="0"/>
              <a:t> is probably the most commonly misused modifier.</a:t>
            </a:r>
            <a:endParaRPr lang="en-CA"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70000" lnSpcReduction="20000"/>
          </a:bodyPr>
          <a:lstStyle/>
          <a:p>
            <a:pPr>
              <a:buNone/>
            </a:pPr>
            <a:r>
              <a:rPr lang="en-CA" u="sng" dirty="0" smtClean="0"/>
              <a:t>Only</a:t>
            </a:r>
            <a:r>
              <a:rPr lang="en-CA" dirty="0" smtClean="0"/>
              <a:t> composition teachers claim that good grammar skills improve students’ writing. </a:t>
            </a:r>
          </a:p>
          <a:p>
            <a:pPr>
              <a:buNone/>
            </a:pPr>
            <a:endParaRPr lang="en-CA" dirty="0" smtClean="0"/>
          </a:p>
          <a:p>
            <a:pPr>
              <a:buNone/>
            </a:pPr>
            <a:r>
              <a:rPr lang="en-CA" dirty="0" smtClean="0">
                <a:solidFill>
                  <a:srgbClr val="FFFF00"/>
                </a:solidFill>
              </a:rPr>
              <a:t>	(No one else makes this claim.)</a:t>
            </a:r>
          </a:p>
          <a:p>
            <a:pPr>
              <a:buNone/>
            </a:pPr>
            <a:endParaRPr lang="en-CA" dirty="0" smtClean="0">
              <a:solidFill>
                <a:srgbClr val="FFFF00"/>
              </a:solidFill>
            </a:endParaRPr>
          </a:p>
          <a:p>
            <a:pPr>
              <a:buNone/>
            </a:pPr>
            <a:r>
              <a:rPr lang="en-CA" dirty="0" smtClean="0"/>
              <a:t>Composition teachers </a:t>
            </a:r>
            <a:r>
              <a:rPr lang="en-CA" u="sng" dirty="0" smtClean="0"/>
              <a:t>only</a:t>
            </a:r>
            <a:r>
              <a:rPr lang="en-CA" dirty="0" smtClean="0"/>
              <a:t> claim that good grammar skills improve students’ writing. </a:t>
            </a:r>
          </a:p>
          <a:p>
            <a:pPr>
              <a:buNone/>
            </a:pPr>
            <a:r>
              <a:rPr lang="en-CA" dirty="0" smtClean="0"/>
              <a:t> </a:t>
            </a:r>
          </a:p>
          <a:p>
            <a:pPr>
              <a:buNone/>
            </a:pPr>
            <a:r>
              <a:rPr lang="en-CA" dirty="0" smtClean="0"/>
              <a:t>	(</a:t>
            </a:r>
            <a:r>
              <a:rPr lang="en-CA" dirty="0" smtClean="0">
                <a:solidFill>
                  <a:srgbClr val="FFFF00"/>
                </a:solidFill>
              </a:rPr>
              <a:t>They do not mean what they </a:t>
            </a:r>
            <a:r>
              <a:rPr lang="en-CA" dirty="0" smtClean="0">
                <a:solidFill>
                  <a:srgbClr val="FFFF00"/>
                </a:solidFill>
              </a:rPr>
              <a:t>say, or they </a:t>
            </a:r>
            <a:r>
              <a:rPr lang="en-CA" u="sng" dirty="0" smtClean="0">
                <a:solidFill>
                  <a:srgbClr val="FFFF00"/>
                </a:solidFill>
              </a:rPr>
              <a:t>merely </a:t>
            </a:r>
            <a:r>
              <a:rPr lang="en-CA" dirty="0" smtClean="0">
                <a:solidFill>
                  <a:srgbClr val="FFFF00"/>
                </a:solidFill>
              </a:rPr>
              <a:t>claim it)</a:t>
            </a:r>
            <a:endParaRPr lang="en-CA" dirty="0" smtClean="0">
              <a:solidFill>
                <a:srgbClr val="FFFF00"/>
              </a:solidFill>
            </a:endParaRPr>
          </a:p>
          <a:p>
            <a:pPr>
              <a:buNone/>
            </a:pPr>
            <a:endParaRPr lang="en-CA" dirty="0" smtClean="0">
              <a:solidFill>
                <a:srgbClr val="FFFF00"/>
              </a:solidFill>
            </a:endParaRPr>
          </a:p>
          <a:p>
            <a:pPr>
              <a:buNone/>
            </a:pPr>
            <a:r>
              <a:rPr lang="en-CA" dirty="0" smtClean="0"/>
              <a:t>Composition teachers claim </a:t>
            </a:r>
            <a:r>
              <a:rPr lang="en-CA" u="sng" dirty="0" smtClean="0"/>
              <a:t>only</a:t>
            </a:r>
            <a:r>
              <a:rPr lang="en-CA" dirty="0" smtClean="0"/>
              <a:t> that good grammar skills improve students’ writing.</a:t>
            </a:r>
          </a:p>
          <a:p>
            <a:pPr>
              <a:buNone/>
            </a:pPr>
            <a:endParaRPr lang="en-CA" dirty="0" smtClean="0"/>
          </a:p>
          <a:p>
            <a:pPr>
              <a:buNone/>
            </a:pPr>
            <a:r>
              <a:rPr lang="en-CA" dirty="0" smtClean="0">
                <a:solidFill>
                  <a:srgbClr val="FFFF00"/>
                </a:solidFill>
              </a:rPr>
              <a:t>	(They claim nothing else.)</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 calcmode="lin" valueType="num">
                                      <p:cBhvr additive="base">
                                        <p:cTn id="4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buNone/>
            </a:pPr>
            <a:r>
              <a:rPr lang="en-CA" dirty="0" smtClean="0"/>
              <a:t>I heard that my roommate intended to throw a surprise party for me while I was outside her bedroom window.</a:t>
            </a:r>
          </a:p>
          <a:p>
            <a:pPr>
              <a:buNone/>
            </a:pPr>
            <a:endParaRPr lang="en-CA" b="1" dirty="0" smtClean="0"/>
          </a:p>
          <a:p>
            <a:pPr>
              <a:buNone/>
            </a:pPr>
            <a:r>
              <a:rPr lang="en-CA" b="1" dirty="0" smtClean="0"/>
              <a:t>While I was outside her bedroom window</a:t>
            </a:r>
            <a:r>
              <a:rPr lang="en-CA" dirty="0" smtClean="0"/>
              <a:t>, I heard that my roommate intended to throw a surprise party for me.</a:t>
            </a:r>
            <a:endParaRPr lang="en-CA" b="1" dirty="0" smtClean="0"/>
          </a:p>
          <a:p>
            <a:pPr>
              <a:buNone/>
            </a:pPr>
            <a:endParaRPr lang="en-CA" b="1" dirty="0" smtClean="0"/>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rrowheads="1"/>
          </p:cNvSpPr>
          <p:nvPr>
            <p:ph type="title"/>
          </p:nvPr>
        </p:nvSpPr>
        <p:spPr/>
        <p:txBody>
          <a:bodyPr/>
          <a:lstStyle/>
          <a:p>
            <a:r>
              <a:rPr lang="en-US" dirty="0" smtClean="0"/>
              <a:t>Proper Tone</a:t>
            </a:r>
            <a:endParaRPr lang="en-US" dirty="0"/>
          </a:p>
        </p:txBody>
      </p:sp>
      <p:sp>
        <p:nvSpPr>
          <p:cNvPr id="75779" name="Rectangle 3"/>
          <p:cNvSpPr>
            <a:spLocks noGrp="1" noChangeArrowheads="1"/>
          </p:cNvSpPr>
          <p:nvPr>
            <p:ph idx="1"/>
          </p:nvPr>
        </p:nvSpPr>
        <p:spPr>
          <a:xfrm>
            <a:off x="457200" y="928670"/>
            <a:ext cx="8229600" cy="5197493"/>
          </a:xfrm>
        </p:spPr>
        <p:txBody>
          <a:bodyPr>
            <a:normAutofit fontScale="92500" lnSpcReduction="20000"/>
          </a:bodyPr>
          <a:lstStyle/>
          <a:p>
            <a:pPr>
              <a:buNone/>
            </a:pPr>
            <a:endParaRPr lang="en-US" b="1" dirty="0" smtClean="0"/>
          </a:p>
          <a:p>
            <a:pPr>
              <a:buNone/>
            </a:pPr>
            <a:endParaRPr lang="en-US" b="1" dirty="0" smtClean="0"/>
          </a:p>
          <a:p>
            <a:pPr>
              <a:buNone/>
            </a:pPr>
            <a:r>
              <a:rPr lang="en-US" dirty="0" smtClean="0"/>
              <a:t>More important than it seems.  Why?  </a:t>
            </a:r>
          </a:p>
          <a:p>
            <a:pPr>
              <a:buNone/>
            </a:pPr>
            <a:endParaRPr lang="en-US" dirty="0" smtClean="0"/>
          </a:p>
          <a:p>
            <a:pPr>
              <a:buNone/>
            </a:pPr>
            <a:r>
              <a:rPr lang="en-US" dirty="0" smtClean="0"/>
              <a:t>Remember: your goal is to persuade or convince.  Sounding too harsh or too modest can irritate the reader.  You don’t want to make any enemies!  </a:t>
            </a:r>
          </a:p>
          <a:p>
            <a:pPr>
              <a:buNone/>
            </a:pPr>
            <a:endParaRPr lang="en-US" dirty="0" smtClean="0"/>
          </a:p>
          <a:p>
            <a:pPr>
              <a:buNone/>
            </a:pPr>
            <a:r>
              <a:rPr lang="en-US" dirty="0" smtClean="0"/>
              <a:t>Think about your own experience: you’re more likely to listen to someone speak (live, even) if they sound pleasant.  How many times has the opposite happened!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75779">
                                            <p:txEl>
                                              <p:pRg st="4" end="4"/>
                                            </p:txEl>
                                          </p:spTgt>
                                        </p:tgtEl>
                                        <p:attrNameLst>
                                          <p:attrName>style.visibility</p:attrName>
                                        </p:attrNameLst>
                                      </p:cBhvr>
                                      <p:to>
                                        <p:strVal val="visible"/>
                                      </p:to>
                                    </p:set>
                                    <p:anim from="(-#ppt_w/2)" to="(#ppt_x)" calcmode="lin" valueType="num">
                                      <p:cBhvr>
                                        <p:cTn id="7" dur="600" fill="hold">
                                          <p:stCondLst>
                                            <p:cond delay="0"/>
                                          </p:stCondLst>
                                        </p:cTn>
                                        <p:tgtEl>
                                          <p:spTgt spid="75779">
                                            <p:txEl>
                                              <p:pRg st="4" end="4"/>
                                            </p:txEl>
                                          </p:spTgt>
                                        </p:tgtEl>
                                        <p:attrNameLst>
                                          <p:attrName>ppt_x</p:attrName>
                                        </p:attrNameLst>
                                      </p:cBhvr>
                                    </p:anim>
                                    <p:anim from="0" to="-1.0" calcmode="lin" valueType="num">
                                      <p:cBhvr>
                                        <p:cTn id="8" dur="200" decel="50000" autoRev="1" fill="hold">
                                          <p:stCondLst>
                                            <p:cond delay="600"/>
                                          </p:stCondLst>
                                        </p:cTn>
                                        <p:tgtEl>
                                          <p:spTgt spid="75779">
                                            <p:txEl>
                                              <p:pRg st="4" end="4"/>
                                            </p:txEl>
                                          </p:spTgt>
                                        </p:tgtEl>
                                        <p:attrNameLst>
                                          <p:attrName>xshear</p:attrName>
                                        </p:attrNameLst>
                                      </p:cBhvr>
                                    </p:anim>
                                    <p:animScale>
                                      <p:cBhvr>
                                        <p:cTn id="9" dur="200" decel="100000" autoRev="1" fill="hold">
                                          <p:stCondLst>
                                            <p:cond delay="600"/>
                                          </p:stCondLst>
                                        </p:cTn>
                                        <p:tgtEl>
                                          <p:spTgt spid="75779">
                                            <p:txEl>
                                              <p:pRg st="4" end="4"/>
                                            </p:txEl>
                                          </p:spTgt>
                                        </p:tgtEl>
                                      </p:cBhvr>
                                      <p:from x="100000" y="100000"/>
                                      <p:to x="80000" y="100000"/>
                                    </p:animScale>
                                    <p:anim by="(#ppt_h/3+#ppt_w*0.1)" calcmode="lin" valueType="num">
                                      <p:cBhvr additive="sum">
                                        <p:cTn id="10" dur="200" decel="100000" autoRev="1" fill="hold">
                                          <p:stCondLst>
                                            <p:cond delay="600"/>
                                          </p:stCondLst>
                                        </p:cTn>
                                        <p:tgtEl>
                                          <p:spTgt spid="75779">
                                            <p:txEl>
                                              <p:pRg st="4" end="4"/>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75779">
                                            <p:txEl>
                                              <p:pRg st="6" end="6"/>
                                            </p:txEl>
                                          </p:spTgt>
                                        </p:tgtEl>
                                        <p:attrNameLst>
                                          <p:attrName>style.visibility</p:attrName>
                                        </p:attrNameLst>
                                      </p:cBhvr>
                                      <p:to>
                                        <p:strVal val="visible"/>
                                      </p:to>
                                    </p:set>
                                    <p:anim from="(-#ppt_w/2)" to="(#ppt_x)" calcmode="lin" valueType="num">
                                      <p:cBhvr>
                                        <p:cTn id="15" dur="600" fill="hold">
                                          <p:stCondLst>
                                            <p:cond delay="0"/>
                                          </p:stCondLst>
                                        </p:cTn>
                                        <p:tgtEl>
                                          <p:spTgt spid="75779">
                                            <p:txEl>
                                              <p:pRg st="6" end="6"/>
                                            </p:txEl>
                                          </p:spTgt>
                                        </p:tgtEl>
                                        <p:attrNameLst>
                                          <p:attrName>ppt_x</p:attrName>
                                        </p:attrNameLst>
                                      </p:cBhvr>
                                    </p:anim>
                                    <p:anim from="0" to="-1.0" calcmode="lin" valueType="num">
                                      <p:cBhvr>
                                        <p:cTn id="16" dur="200" decel="50000" autoRev="1" fill="hold">
                                          <p:stCondLst>
                                            <p:cond delay="600"/>
                                          </p:stCondLst>
                                        </p:cTn>
                                        <p:tgtEl>
                                          <p:spTgt spid="75779">
                                            <p:txEl>
                                              <p:pRg st="6" end="6"/>
                                            </p:txEl>
                                          </p:spTgt>
                                        </p:tgtEl>
                                        <p:attrNameLst>
                                          <p:attrName>xshear</p:attrName>
                                        </p:attrNameLst>
                                      </p:cBhvr>
                                    </p:anim>
                                    <p:animScale>
                                      <p:cBhvr>
                                        <p:cTn id="17" dur="200" decel="100000" autoRev="1" fill="hold">
                                          <p:stCondLst>
                                            <p:cond delay="600"/>
                                          </p:stCondLst>
                                        </p:cTn>
                                        <p:tgtEl>
                                          <p:spTgt spid="75779">
                                            <p:txEl>
                                              <p:pRg st="6" end="6"/>
                                            </p:txEl>
                                          </p:spTgt>
                                        </p:tgtEl>
                                      </p:cBhvr>
                                      <p:from x="100000" y="100000"/>
                                      <p:to x="80000" y="100000"/>
                                    </p:animScale>
                                    <p:anim by="(#ppt_h/3+#ppt_w*0.1)" calcmode="lin" valueType="num">
                                      <p:cBhvr additive="sum">
                                        <p:cTn id="18" dur="200" decel="100000" autoRev="1" fill="hold">
                                          <p:stCondLst>
                                            <p:cond delay="600"/>
                                          </p:stCondLst>
                                        </p:cTn>
                                        <p:tgtEl>
                                          <p:spTgt spid="75779">
                                            <p:txEl>
                                              <p:pRg st="6" end="6"/>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500042"/>
            <a:ext cx="8229600" cy="5626121"/>
          </a:xfrm>
        </p:spPr>
        <p:txBody>
          <a:bodyPr>
            <a:normAutofit lnSpcReduction="10000"/>
          </a:bodyPr>
          <a:lstStyle/>
          <a:p>
            <a:pPr>
              <a:buNone/>
            </a:pPr>
            <a:endParaRPr lang="en-CA" b="1" dirty="0" smtClean="0"/>
          </a:p>
          <a:p>
            <a:pPr>
              <a:buNone/>
            </a:pPr>
            <a:endParaRPr lang="en-CA" b="1" dirty="0" smtClean="0"/>
          </a:p>
          <a:p>
            <a:pPr>
              <a:buNone/>
            </a:pPr>
            <a:endParaRPr lang="en-CA" b="1" dirty="0" smtClean="0"/>
          </a:p>
          <a:p>
            <a:pPr>
              <a:buNone/>
            </a:pPr>
            <a:r>
              <a:rPr lang="en-CA" b="1" dirty="0" smtClean="0"/>
              <a:t>Know your audience</a:t>
            </a:r>
          </a:p>
          <a:p>
            <a:pPr>
              <a:buNone/>
            </a:pPr>
            <a:endParaRPr lang="en-CA" dirty="0" smtClean="0"/>
          </a:p>
          <a:p>
            <a:pPr>
              <a:buNone/>
            </a:pPr>
            <a:r>
              <a:rPr lang="en-CA" dirty="0" smtClean="0"/>
              <a:t>Depends on what you are writing: editorial in </a:t>
            </a:r>
            <a:r>
              <a:rPr lang="en-CA" i="1" dirty="0" smtClean="0"/>
              <a:t>The Sun</a:t>
            </a:r>
            <a:r>
              <a:rPr lang="en-CA" dirty="0" smtClean="0"/>
              <a:t> is different from a journal article on </a:t>
            </a:r>
            <a:r>
              <a:rPr lang="en-CA" i="1" dirty="0" smtClean="0"/>
              <a:t>Hamlet</a:t>
            </a:r>
            <a:endParaRPr lang="en-CA" dirty="0" smtClean="0"/>
          </a:p>
          <a:p>
            <a:pPr>
              <a:buNone/>
            </a:pPr>
            <a:endParaRPr lang="en-CA" dirty="0" smtClean="0"/>
          </a:p>
          <a:p>
            <a:pPr>
              <a:buNone/>
            </a:pPr>
            <a:r>
              <a:rPr lang="en-CA" dirty="0" smtClean="0"/>
              <a:t>In your case, imagine an educated, intelligent reader who has not made up his or her mind.</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1000"/>
                                        <p:tgtEl>
                                          <p:spTgt spid="3">
                                            <p:txEl>
                                              <p:pRg st="5" end="5"/>
                                            </p:txEl>
                                          </p:spTgt>
                                        </p:tgtEl>
                                      </p:cBhvr>
                                    </p:animEffect>
                                    <p:anim calcmode="lin" valueType="num">
                                      <p:cBhvr>
                                        <p:cTn id="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fade">
                                      <p:cBhvr>
                                        <p:cTn id="13" dur="1000"/>
                                        <p:tgtEl>
                                          <p:spTgt spid="3">
                                            <p:txEl>
                                              <p:pRg st="7" end="7"/>
                                            </p:txEl>
                                          </p:spTgt>
                                        </p:tgtEl>
                                      </p:cBhvr>
                                    </p:animEffect>
                                    <p:anim calcmode="lin" valueType="num">
                                      <p:cBhvr>
                                        <p:cTn id="1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1142984"/>
            <a:ext cx="8229600" cy="4983179"/>
          </a:xfrm>
        </p:spPr>
        <p:txBody>
          <a:bodyPr>
            <a:normAutofit fontScale="92500" lnSpcReduction="10000"/>
          </a:bodyPr>
          <a:lstStyle/>
          <a:p>
            <a:pPr>
              <a:buNone/>
            </a:pPr>
            <a:endParaRPr lang="en-CA" b="1" dirty="0" smtClean="0"/>
          </a:p>
          <a:p>
            <a:pPr>
              <a:buNone/>
            </a:pPr>
            <a:r>
              <a:rPr lang="en-CA" b="1" dirty="0" smtClean="0"/>
              <a:t>Avoid whispering</a:t>
            </a:r>
          </a:p>
          <a:p>
            <a:pPr>
              <a:buNone/>
            </a:pPr>
            <a:endParaRPr lang="en-CA" b="1" dirty="0" smtClean="0"/>
          </a:p>
          <a:p>
            <a:pPr>
              <a:buNone/>
            </a:pPr>
            <a:r>
              <a:rPr lang="en-CA" i="1" dirty="0" smtClean="0"/>
              <a:t>It seems that the WHO may have perhaps been too quick in putting Toronto on its travel advisory list during the SARS incident.  </a:t>
            </a:r>
          </a:p>
          <a:p>
            <a:pPr>
              <a:buNone/>
            </a:pPr>
            <a:endParaRPr lang="en-CA" dirty="0" smtClean="0"/>
          </a:p>
          <a:p>
            <a:pPr>
              <a:buNone/>
            </a:pPr>
            <a:r>
              <a:rPr lang="en-CA" dirty="0" smtClean="0"/>
              <a:t>Don’t be a jerk, but don’t be too hesitant either.  You should be confident in your statements, as you should be with your thesis.  </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428604"/>
            <a:ext cx="8229600" cy="5697559"/>
          </a:xfrm>
        </p:spPr>
        <p:txBody>
          <a:bodyPr>
            <a:normAutofit fontScale="92500" lnSpcReduction="10000"/>
          </a:bodyPr>
          <a:lstStyle/>
          <a:p>
            <a:pPr>
              <a:buNone/>
            </a:pPr>
            <a:endParaRPr lang="en-CA" b="1" dirty="0" smtClean="0"/>
          </a:p>
          <a:p>
            <a:pPr>
              <a:buNone/>
            </a:pPr>
            <a:endParaRPr lang="en-CA" b="1" dirty="0" smtClean="0"/>
          </a:p>
          <a:p>
            <a:pPr>
              <a:buNone/>
            </a:pPr>
            <a:endParaRPr lang="en-CA" b="1" dirty="0" smtClean="0"/>
          </a:p>
          <a:p>
            <a:pPr>
              <a:buNone/>
            </a:pPr>
            <a:r>
              <a:rPr lang="en-CA" b="1" dirty="0" smtClean="0"/>
              <a:t>Avoid chattinnes or being too casual</a:t>
            </a:r>
          </a:p>
          <a:p>
            <a:pPr>
              <a:buNone/>
            </a:pPr>
            <a:endParaRPr lang="en-CA" b="1" dirty="0" smtClean="0"/>
          </a:p>
          <a:p>
            <a:pPr>
              <a:buNone/>
            </a:pPr>
            <a:r>
              <a:rPr lang="en-CA" i="1" dirty="0" smtClean="0"/>
              <a:t>What was the main cause of World War II?  Well, let’s look at the question carefully and see if we can find an answer</a:t>
            </a:r>
          </a:p>
          <a:p>
            <a:pPr>
              <a:buNone/>
            </a:pPr>
            <a:endParaRPr lang="en-CA" i="1" dirty="0" smtClean="0"/>
          </a:p>
          <a:p>
            <a:pPr>
              <a:buNone/>
            </a:pPr>
            <a:r>
              <a:rPr lang="en-CA" dirty="0" smtClean="0"/>
              <a:t>Does not sound serious enough!</a:t>
            </a:r>
          </a:p>
          <a:p>
            <a:pPr>
              <a:buNone/>
            </a:pPr>
            <a:r>
              <a:rPr lang="en-CA" dirty="0" smtClean="0"/>
              <a:t>Sounds like you’re trying to be the reader’s friend</a:t>
            </a:r>
          </a:p>
          <a:p>
            <a:pPr>
              <a:buNone/>
            </a:pPr>
            <a:r>
              <a:rPr lang="en-CA" dirty="0" smtClean="0"/>
              <a:t>No distance/professionalism</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p:cTn id="7"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7" end="7"/>
                                            </p:txEl>
                                          </p:spTgt>
                                        </p:tgtEl>
                                      </p:cBhvr>
                                    </p:animEffect>
                                  </p:childTnLst>
                                </p:cTn>
                              </p:par>
                              <p:par>
                                <p:cTn id="15" presetID="25"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 calcmode="lin" valueType="num">
                                      <p:cBhvr>
                                        <p:cTn id="17"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20"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
                                            <p:txEl>
                                              <p:pRg st="8" end="8"/>
                                            </p:txEl>
                                          </p:spTgt>
                                        </p:tgtEl>
                                      </p:cBhvr>
                                    </p:animEffect>
                                  </p:childTnLst>
                                </p:cTn>
                              </p:par>
                              <p:par>
                                <p:cTn id="25" presetID="25"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 calcmode="lin" valueType="num">
                                      <p:cBhvr>
                                        <p:cTn id="27" dur="500" decel="50000" fill="hold">
                                          <p:stCondLst>
                                            <p:cond delay="0"/>
                                          </p:stCondLst>
                                        </p:cTn>
                                        <p:tgtEl>
                                          <p:spTgt spid="3">
                                            <p:txEl>
                                              <p:pRg st="9" end="9"/>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3">
                                            <p:txEl>
                                              <p:pRg st="9" end="9"/>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3">
                                            <p:txEl>
                                              <p:pRg st="9" end="9"/>
                                            </p:txEl>
                                          </p:spTgt>
                                        </p:tgtEl>
                                        <p:attrNameLst>
                                          <p:attrName>ppt_w</p:attrName>
                                        </p:attrNameLst>
                                      </p:cBhvr>
                                      <p:tavLst>
                                        <p:tav tm="0">
                                          <p:val>
                                            <p:strVal val="#ppt_w*.05"/>
                                          </p:val>
                                        </p:tav>
                                        <p:tav tm="100000">
                                          <p:val>
                                            <p:strVal val="#ppt_w"/>
                                          </p:val>
                                        </p:tav>
                                      </p:tavLst>
                                    </p:anim>
                                    <p:anim calcmode="lin" valueType="num">
                                      <p:cBhvr>
                                        <p:cTn id="30" dur="1000" fill="hold"/>
                                        <p:tgtEl>
                                          <p:spTgt spid="3">
                                            <p:txEl>
                                              <p:pRg st="9" end="9"/>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3">
                                            <p:txEl>
                                              <p:pRg st="9" end="9"/>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3">
                                            <p:txEl>
                                              <p:pRg st="9" end="9"/>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3">
                                            <p:txEl>
                                              <p:pRg st="9" end="9"/>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500042"/>
            <a:ext cx="8229600" cy="5626121"/>
          </a:xfrm>
        </p:spPr>
        <p:txBody>
          <a:bodyPr>
            <a:normAutofit fontScale="92500" lnSpcReduction="20000"/>
          </a:bodyPr>
          <a:lstStyle/>
          <a:p>
            <a:pPr>
              <a:buNone/>
            </a:pPr>
            <a:endParaRPr lang="en-CA" b="1" dirty="0" smtClean="0"/>
          </a:p>
          <a:p>
            <a:pPr>
              <a:buNone/>
            </a:pPr>
            <a:endParaRPr lang="en-CA" b="1" dirty="0" smtClean="0"/>
          </a:p>
          <a:p>
            <a:pPr>
              <a:buNone/>
            </a:pPr>
            <a:endParaRPr lang="en-CA" b="1" dirty="0" smtClean="0"/>
          </a:p>
          <a:p>
            <a:pPr>
              <a:buNone/>
            </a:pPr>
            <a:r>
              <a:rPr lang="en-CA" b="1" dirty="0" smtClean="0"/>
              <a:t>Avoid Shouting and Insulting</a:t>
            </a:r>
          </a:p>
          <a:p>
            <a:pPr>
              <a:buNone/>
            </a:pPr>
            <a:endParaRPr lang="en-CA" b="1" dirty="0" smtClean="0"/>
          </a:p>
          <a:p>
            <a:pPr>
              <a:buNone/>
            </a:pPr>
            <a:r>
              <a:rPr lang="en-CA" i="1" dirty="0" smtClean="0"/>
              <a:t>Only an idiot would argue that capital punishment should be allowed</a:t>
            </a:r>
          </a:p>
          <a:p>
            <a:pPr>
              <a:buNone/>
            </a:pPr>
            <a:endParaRPr lang="en-CA" i="1" dirty="0" smtClean="0"/>
          </a:p>
          <a:p>
            <a:pPr>
              <a:buNone/>
            </a:pPr>
            <a:r>
              <a:rPr lang="en-CA" dirty="0" smtClean="0"/>
              <a:t>Pretty obvious</a:t>
            </a:r>
          </a:p>
          <a:p>
            <a:pPr>
              <a:buNone/>
            </a:pPr>
            <a:endParaRPr lang="en-CA" dirty="0" smtClean="0"/>
          </a:p>
          <a:p>
            <a:pPr>
              <a:buNone/>
            </a:pPr>
            <a:r>
              <a:rPr lang="en-CA" dirty="0" smtClean="0"/>
              <a:t>Despite the practice of people like Bill O’Reilly, insulting your audience and talking loudly won’t convince anyone who isn’t already convinced.</a:t>
            </a:r>
          </a:p>
          <a:p>
            <a:pPr>
              <a:buNone/>
            </a:pPr>
            <a:endParaRPr lang="en-CA" b="1" dirty="0" smtClean="0"/>
          </a:p>
          <a:p>
            <a:pPr>
              <a:buNone/>
            </a:pPr>
            <a:endParaRPr lang="en-CA"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00"/>
                                        <p:tgtEl>
                                          <p:spTgt spid="3">
                                            <p:txEl>
                                              <p:pRg st="7" end="7"/>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wipe(down)">
                                      <p:cBhvr>
                                        <p:cTn id="1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428604"/>
            <a:ext cx="8229600" cy="5697559"/>
          </a:xfrm>
        </p:spPr>
        <p:txBody>
          <a:bodyPr>
            <a:normAutofit fontScale="92500"/>
          </a:bodyPr>
          <a:lstStyle/>
          <a:p>
            <a:pPr>
              <a:buNone/>
            </a:pPr>
            <a:endParaRPr lang="en-US" b="1" dirty="0" smtClean="0"/>
          </a:p>
          <a:p>
            <a:pPr>
              <a:buNone/>
            </a:pPr>
            <a:endParaRPr lang="en-US" b="1" dirty="0" smtClean="0"/>
          </a:p>
          <a:p>
            <a:pPr>
              <a:buNone/>
            </a:pPr>
            <a:endParaRPr lang="en-US" b="1" dirty="0" smtClean="0"/>
          </a:p>
          <a:p>
            <a:pPr>
              <a:buNone/>
            </a:pPr>
            <a:r>
              <a:rPr lang="en-US" b="1" dirty="0" smtClean="0"/>
              <a:t>Avoid “you” in academic/formal writing</a:t>
            </a:r>
            <a:r>
              <a:rPr lang="en-US" dirty="0" smtClean="0"/>
              <a:t>  </a:t>
            </a:r>
          </a:p>
          <a:p>
            <a:pPr>
              <a:buNone/>
            </a:pPr>
            <a:endParaRPr lang="en-US" dirty="0" smtClean="0"/>
          </a:p>
          <a:p>
            <a:pPr>
              <a:buNone/>
            </a:pPr>
            <a:r>
              <a:rPr lang="en-US" dirty="0" smtClean="0"/>
              <a:t>Veeeeeery common, but why?  </a:t>
            </a:r>
          </a:p>
          <a:p>
            <a:pPr>
              <a:buNone/>
            </a:pPr>
            <a:r>
              <a:rPr lang="en-US" dirty="0" smtClean="0"/>
              <a:t>Linguistically, you implies an I.</a:t>
            </a:r>
          </a:p>
          <a:p>
            <a:pPr>
              <a:buNone/>
            </a:pPr>
            <a:r>
              <a:rPr lang="en-US" dirty="0" smtClean="0"/>
              <a:t>Academic writing is supposed to be “distant” </a:t>
            </a:r>
          </a:p>
          <a:p>
            <a:pPr>
              <a:buNone/>
            </a:pPr>
            <a:r>
              <a:rPr lang="en-US" dirty="0" smtClean="0"/>
              <a:t>It does not conduce to an academic tone.  </a:t>
            </a:r>
          </a:p>
          <a:p>
            <a:pPr>
              <a:buNone/>
            </a:pPr>
            <a:r>
              <a:rPr lang="en-US" dirty="0" smtClean="0"/>
              <a:t>Using this form also tends to be imperative</a:t>
            </a:r>
          </a:p>
          <a:p>
            <a:pPr>
              <a:buNone/>
            </a:pPr>
            <a:r>
              <a:rPr lang="en-US" dirty="0" smtClean="0"/>
              <a:t>i.e., “you should/shouldn’t do this.”  Don’t tell the reader what to do! </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from="(-#ppt_w/2)" to="(#ppt_x)" calcmode="lin" valueType="num">
                                      <p:cBhvr>
                                        <p:cTn id="7" dur="600" fill="hold">
                                          <p:stCondLst>
                                            <p:cond delay="0"/>
                                          </p:stCondLst>
                                        </p:cTn>
                                        <p:tgtEl>
                                          <p:spTgt spid="3">
                                            <p:txEl>
                                              <p:pRg st="6" end="6"/>
                                            </p:txEl>
                                          </p:spTgt>
                                        </p:tgtEl>
                                        <p:attrNameLst>
                                          <p:attrName>ppt_x</p:attrName>
                                        </p:attrNameLst>
                                      </p:cBhvr>
                                    </p:anim>
                                    <p:anim from="0" to="-1.0" calcmode="lin" valueType="num">
                                      <p:cBhvr>
                                        <p:cTn id="8" dur="200" decel="50000" autoRev="1" fill="hold">
                                          <p:stCondLst>
                                            <p:cond delay="600"/>
                                          </p:stCondLst>
                                        </p:cTn>
                                        <p:tgtEl>
                                          <p:spTgt spid="3">
                                            <p:txEl>
                                              <p:pRg st="6" end="6"/>
                                            </p:txEl>
                                          </p:spTgt>
                                        </p:tgtEl>
                                        <p:attrNameLst>
                                          <p:attrName>xshear</p:attrName>
                                        </p:attrNameLst>
                                      </p:cBhvr>
                                    </p:anim>
                                    <p:animScale>
                                      <p:cBhvr>
                                        <p:cTn id="9" dur="200" decel="100000" autoRev="1" fill="hold">
                                          <p:stCondLst>
                                            <p:cond delay="600"/>
                                          </p:stCondLst>
                                        </p:cTn>
                                        <p:tgtEl>
                                          <p:spTgt spid="3">
                                            <p:txEl>
                                              <p:pRg st="6" end="6"/>
                                            </p:txEl>
                                          </p:spTgt>
                                        </p:tgtEl>
                                      </p:cBhvr>
                                      <p:from x="100000" y="100000"/>
                                      <p:to x="80000" y="100000"/>
                                    </p:animScale>
                                    <p:anim by="(#ppt_h/3+#ppt_w*0.1)" calcmode="lin" valueType="num">
                                      <p:cBhvr additive="sum">
                                        <p:cTn id="10" dur="200" decel="100000" autoRev="1" fill="hold">
                                          <p:stCondLst>
                                            <p:cond delay="600"/>
                                          </p:stCondLst>
                                        </p:cTn>
                                        <p:tgtEl>
                                          <p:spTgt spid="3">
                                            <p:txEl>
                                              <p:pRg st="6" end="6"/>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 from="(-#ppt_w/2)" to="(#ppt_x)" calcmode="lin" valueType="num">
                                      <p:cBhvr>
                                        <p:cTn id="15" dur="600" fill="hold">
                                          <p:stCondLst>
                                            <p:cond delay="0"/>
                                          </p:stCondLst>
                                        </p:cTn>
                                        <p:tgtEl>
                                          <p:spTgt spid="3">
                                            <p:txEl>
                                              <p:pRg st="7" end="7"/>
                                            </p:txEl>
                                          </p:spTgt>
                                        </p:tgtEl>
                                        <p:attrNameLst>
                                          <p:attrName>ppt_x</p:attrName>
                                        </p:attrNameLst>
                                      </p:cBhvr>
                                    </p:anim>
                                    <p:anim from="0" to="-1.0" calcmode="lin" valueType="num">
                                      <p:cBhvr>
                                        <p:cTn id="16" dur="200" decel="50000" autoRev="1" fill="hold">
                                          <p:stCondLst>
                                            <p:cond delay="600"/>
                                          </p:stCondLst>
                                        </p:cTn>
                                        <p:tgtEl>
                                          <p:spTgt spid="3">
                                            <p:txEl>
                                              <p:pRg st="7" end="7"/>
                                            </p:txEl>
                                          </p:spTgt>
                                        </p:tgtEl>
                                        <p:attrNameLst>
                                          <p:attrName>xshear</p:attrName>
                                        </p:attrNameLst>
                                      </p:cBhvr>
                                    </p:anim>
                                    <p:animScale>
                                      <p:cBhvr>
                                        <p:cTn id="17" dur="200" decel="100000" autoRev="1" fill="hold">
                                          <p:stCondLst>
                                            <p:cond delay="600"/>
                                          </p:stCondLst>
                                        </p:cTn>
                                        <p:tgtEl>
                                          <p:spTgt spid="3">
                                            <p:txEl>
                                              <p:pRg st="7" end="7"/>
                                            </p:txEl>
                                          </p:spTgt>
                                        </p:tgtEl>
                                      </p:cBhvr>
                                      <p:from x="100000" y="100000"/>
                                      <p:to x="80000" y="100000"/>
                                    </p:animScale>
                                    <p:anim by="(#ppt_h/3+#ppt_w*0.1)" calcmode="lin" valueType="num">
                                      <p:cBhvr additive="sum">
                                        <p:cTn id="18" dur="200" decel="100000" autoRev="1" fill="hold">
                                          <p:stCondLst>
                                            <p:cond delay="600"/>
                                          </p:stCondLst>
                                        </p:cTn>
                                        <p:tgtEl>
                                          <p:spTgt spid="3">
                                            <p:txEl>
                                              <p:pRg st="7" end="7"/>
                                            </p:txEl>
                                          </p:spTgt>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wipe(down)">
                                      <p:cBhvr>
                                        <p:cTn id="23" dur="500"/>
                                        <p:tgtEl>
                                          <p:spTgt spid="3">
                                            <p:txEl>
                                              <p:pRg st="8" end="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4" presetClass="entr" presetSubtype="0" fill="hold" nodeType="click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 from="(-#ppt_w/2)" to="(#ppt_x)" calcmode="lin" valueType="num">
                                      <p:cBhvr>
                                        <p:cTn id="28" dur="600" fill="hold">
                                          <p:stCondLst>
                                            <p:cond delay="0"/>
                                          </p:stCondLst>
                                        </p:cTn>
                                        <p:tgtEl>
                                          <p:spTgt spid="3">
                                            <p:txEl>
                                              <p:pRg st="9" end="9"/>
                                            </p:txEl>
                                          </p:spTgt>
                                        </p:tgtEl>
                                        <p:attrNameLst>
                                          <p:attrName>ppt_x</p:attrName>
                                        </p:attrNameLst>
                                      </p:cBhvr>
                                    </p:anim>
                                    <p:anim from="0" to="-1.0" calcmode="lin" valueType="num">
                                      <p:cBhvr>
                                        <p:cTn id="29" dur="200" decel="50000" autoRev="1" fill="hold">
                                          <p:stCondLst>
                                            <p:cond delay="600"/>
                                          </p:stCondLst>
                                        </p:cTn>
                                        <p:tgtEl>
                                          <p:spTgt spid="3">
                                            <p:txEl>
                                              <p:pRg st="9" end="9"/>
                                            </p:txEl>
                                          </p:spTgt>
                                        </p:tgtEl>
                                        <p:attrNameLst>
                                          <p:attrName>xshear</p:attrName>
                                        </p:attrNameLst>
                                      </p:cBhvr>
                                    </p:anim>
                                    <p:animScale>
                                      <p:cBhvr>
                                        <p:cTn id="30" dur="200" decel="100000" autoRev="1" fill="hold">
                                          <p:stCondLst>
                                            <p:cond delay="600"/>
                                          </p:stCondLst>
                                        </p:cTn>
                                        <p:tgtEl>
                                          <p:spTgt spid="3">
                                            <p:txEl>
                                              <p:pRg st="9" end="9"/>
                                            </p:txEl>
                                          </p:spTgt>
                                        </p:tgtEl>
                                      </p:cBhvr>
                                      <p:from x="100000" y="100000"/>
                                      <p:to x="80000" y="100000"/>
                                    </p:animScale>
                                    <p:anim by="(#ppt_h/3+#ppt_w*0.1)" calcmode="lin" valueType="num">
                                      <p:cBhvr additive="sum">
                                        <p:cTn id="31" dur="200" decel="100000" autoRev="1" fill="hold">
                                          <p:stCondLst>
                                            <p:cond delay="600"/>
                                          </p:stCondLst>
                                        </p:cTn>
                                        <p:tgtEl>
                                          <p:spTgt spid="3">
                                            <p:txEl>
                                              <p:pRg st="9" end="9"/>
                                            </p:txEl>
                                          </p:spTgt>
                                        </p:tgtEl>
                                        <p:attrNameLst>
                                          <p:attrName>ppt_x</p:attrName>
                                        </p:attrNameLst>
                                      </p:cBhvr>
                                    </p:anim>
                                  </p:childTnLst>
                                </p:cTn>
                              </p:par>
                              <p:par>
                                <p:cTn id="32" presetID="34" presetClass="entr" presetSubtype="0" fill="hold" nodeType="with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 from="(-#ppt_w/2)" to="(#ppt_x)" calcmode="lin" valueType="num">
                                      <p:cBhvr>
                                        <p:cTn id="34" dur="600" fill="hold">
                                          <p:stCondLst>
                                            <p:cond delay="0"/>
                                          </p:stCondLst>
                                        </p:cTn>
                                        <p:tgtEl>
                                          <p:spTgt spid="3">
                                            <p:txEl>
                                              <p:pRg st="10" end="10"/>
                                            </p:txEl>
                                          </p:spTgt>
                                        </p:tgtEl>
                                        <p:attrNameLst>
                                          <p:attrName>ppt_x</p:attrName>
                                        </p:attrNameLst>
                                      </p:cBhvr>
                                    </p:anim>
                                    <p:anim from="0" to="-1.0" calcmode="lin" valueType="num">
                                      <p:cBhvr>
                                        <p:cTn id="35" dur="200" decel="50000" autoRev="1" fill="hold">
                                          <p:stCondLst>
                                            <p:cond delay="600"/>
                                          </p:stCondLst>
                                        </p:cTn>
                                        <p:tgtEl>
                                          <p:spTgt spid="3">
                                            <p:txEl>
                                              <p:pRg st="10" end="10"/>
                                            </p:txEl>
                                          </p:spTgt>
                                        </p:tgtEl>
                                        <p:attrNameLst>
                                          <p:attrName>xshear</p:attrName>
                                        </p:attrNameLst>
                                      </p:cBhvr>
                                    </p:anim>
                                    <p:animScale>
                                      <p:cBhvr>
                                        <p:cTn id="36" dur="200" decel="100000" autoRev="1" fill="hold">
                                          <p:stCondLst>
                                            <p:cond delay="600"/>
                                          </p:stCondLst>
                                        </p:cTn>
                                        <p:tgtEl>
                                          <p:spTgt spid="3">
                                            <p:txEl>
                                              <p:pRg st="10" end="10"/>
                                            </p:txEl>
                                          </p:spTgt>
                                        </p:tgtEl>
                                      </p:cBhvr>
                                      <p:from x="100000" y="100000"/>
                                      <p:to x="80000" y="100000"/>
                                    </p:animScale>
                                    <p:anim by="(#ppt_h/3+#ppt_w*0.1)" calcmode="lin" valueType="num">
                                      <p:cBhvr additive="sum">
                                        <p:cTn id="37" dur="200" decel="100000" autoRev="1" fill="hold">
                                          <p:stCondLst>
                                            <p:cond delay="600"/>
                                          </p:stCondLst>
                                        </p:cTn>
                                        <p:tgtEl>
                                          <p:spTgt spid="3">
                                            <p:txEl>
                                              <p:pRg st="10" end="10"/>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rrowheads="1"/>
          </p:cNvSpPr>
          <p:nvPr>
            <p:ph type="title"/>
          </p:nvPr>
        </p:nvSpPr>
        <p:spPr/>
        <p:txBody>
          <a:bodyPr/>
          <a:lstStyle/>
          <a:p>
            <a:endParaRPr lang="en-US"/>
          </a:p>
        </p:txBody>
      </p:sp>
      <p:sp>
        <p:nvSpPr>
          <p:cNvPr id="76803" name="Rectangle 3"/>
          <p:cNvSpPr>
            <a:spLocks noGrp="1" noChangeArrowheads="1"/>
          </p:cNvSpPr>
          <p:nvPr>
            <p:ph idx="1"/>
          </p:nvPr>
        </p:nvSpPr>
        <p:spPr/>
        <p:txBody>
          <a:bodyPr/>
          <a:lstStyle/>
          <a:p>
            <a:pPr>
              <a:lnSpc>
                <a:spcPct val="90000"/>
              </a:lnSpc>
              <a:buFont typeface="Wingdings" pitchFamily="2" charset="2"/>
              <a:buNone/>
            </a:pPr>
            <a:r>
              <a:rPr lang="en-US" dirty="0"/>
              <a:t>“You might think that X is correct, but in fact, it is not.”</a:t>
            </a:r>
          </a:p>
          <a:p>
            <a:pPr>
              <a:lnSpc>
                <a:spcPct val="90000"/>
              </a:lnSpc>
              <a:buFont typeface="Wingdings" pitchFamily="2" charset="2"/>
              <a:buNone/>
            </a:pPr>
            <a:endParaRPr lang="en-US" dirty="0"/>
          </a:p>
          <a:p>
            <a:pPr>
              <a:lnSpc>
                <a:spcPct val="90000"/>
              </a:lnSpc>
              <a:buFont typeface="Wingdings" pitchFamily="2" charset="2"/>
              <a:buNone/>
            </a:pPr>
            <a:r>
              <a:rPr lang="en-US" dirty="0"/>
              <a:t>“One may think that X is correct…”</a:t>
            </a:r>
          </a:p>
          <a:p>
            <a:pPr>
              <a:lnSpc>
                <a:spcPct val="90000"/>
              </a:lnSpc>
              <a:buFont typeface="Wingdings" pitchFamily="2" charset="2"/>
              <a:buNone/>
            </a:pPr>
            <a:r>
              <a:rPr lang="en-US" dirty="0"/>
              <a:t>“Many believe that X is correct…”</a:t>
            </a:r>
          </a:p>
          <a:p>
            <a:pPr>
              <a:lnSpc>
                <a:spcPct val="90000"/>
              </a:lnSpc>
              <a:buFont typeface="Wingdings" pitchFamily="2" charset="2"/>
              <a:buNone/>
            </a:pPr>
            <a:endParaRPr lang="en-US" dirty="0"/>
          </a:p>
          <a:p>
            <a:pPr>
              <a:lnSpc>
                <a:spcPct val="90000"/>
              </a:lnSpc>
              <a:buFont typeface="Wingdings" pitchFamily="2" charset="2"/>
              <a:buNone/>
            </a:pPr>
            <a:r>
              <a:rPr lang="en-US" dirty="0"/>
              <a:t>In the current system, you vote for the person…</a:t>
            </a:r>
          </a:p>
          <a:p>
            <a:pPr>
              <a:lnSpc>
                <a:spcPct val="90000"/>
              </a:lnSpc>
              <a:buFont typeface="Wingdings" pitchFamily="2" charset="2"/>
              <a:buNone/>
            </a:pPr>
            <a:r>
              <a:rPr lang="en-US" dirty="0"/>
              <a:t>In the current system, a voter/citizen chooses…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anim calcmode="lin" valueType="num">
                                      <p:cBhvr additive="base">
                                        <p:cTn id="7" dur="500" fill="hold"/>
                                        <p:tgtEl>
                                          <p:spTgt spid="7680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680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6803">
                                            <p:txEl>
                                              <p:pRg st="2" end="2"/>
                                            </p:txEl>
                                          </p:spTgt>
                                        </p:tgtEl>
                                        <p:attrNameLst>
                                          <p:attrName>style.visibility</p:attrName>
                                        </p:attrNameLst>
                                      </p:cBhvr>
                                      <p:to>
                                        <p:strVal val="visible"/>
                                      </p:to>
                                    </p:set>
                                    <p:anim calcmode="lin" valueType="num">
                                      <p:cBhvr additive="base">
                                        <p:cTn id="13" dur="500" fill="hold"/>
                                        <p:tgtEl>
                                          <p:spTgt spid="7680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680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6803">
                                            <p:txEl>
                                              <p:pRg st="3" end="3"/>
                                            </p:txEl>
                                          </p:spTgt>
                                        </p:tgtEl>
                                        <p:attrNameLst>
                                          <p:attrName>style.visibility</p:attrName>
                                        </p:attrNameLst>
                                      </p:cBhvr>
                                      <p:to>
                                        <p:strVal val="visible"/>
                                      </p:to>
                                    </p:set>
                                    <p:anim calcmode="lin" valueType="num">
                                      <p:cBhvr additive="base">
                                        <p:cTn id="17" dur="500" fill="hold"/>
                                        <p:tgtEl>
                                          <p:spTgt spid="7680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68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nodeType="clickEffect">
                                  <p:stCondLst>
                                    <p:cond delay="0"/>
                                  </p:stCondLst>
                                  <p:childTnLst>
                                    <p:set>
                                      <p:cBhvr>
                                        <p:cTn id="22" dur="1" fill="hold">
                                          <p:stCondLst>
                                            <p:cond delay="0"/>
                                          </p:stCondLst>
                                        </p:cTn>
                                        <p:tgtEl>
                                          <p:spTgt spid="76803">
                                            <p:txEl>
                                              <p:pRg st="5" end="5"/>
                                            </p:txEl>
                                          </p:spTgt>
                                        </p:tgtEl>
                                        <p:attrNameLst>
                                          <p:attrName>style.visibility</p:attrName>
                                        </p:attrNameLst>
                                      </p:cBhvr>
                                      <p:to>
                                        <p:strVal val="visible"/>
                                      </p:to>
                                    </p:set>
                                    <p:anim calcmode="lin" valueType="num">
                                      <p:cBhvr>
                                        <p:cTn id="23" dur="500" fill="hold"/>
                                        <p:tgtEl>
                                          <p:spTgt spid="76803">
                                            <p:txEl>
                                              <p:pRg st="5" end="5"/>
                                            </p:txEl>
                                          </p:spTgt>
                                        </p:tgtEl>
                                        <p:attrNameLst>
                                          <p:attrName>ppt_w</p:attrName>
                                        </p:attrNameLst>
                                      </p:cBhvr>
                                      <p:tavLst>
                                        <p:tav tm="0">
                                          <p:val>
                                            <p:fltVal val="0"/>
                                          </p:val>
                                        </p:tav>
                                        <p:tav tm="100000">
                                          <p:val>
                                            <p:strVal val="#ppt_w"/>
                                          </p:val>
                                        </p:tav>
                                      </p:tavLst>
                                    </p:anim>
                                    <p:anim calcmode="lin" valueType="num">
                                      <p:cBhvr>
                                        <p:cTn id="24" dur="500" fill="hold"/>
                                        <p:tgtEl>
                                          <p:spTgt spid="76803">
                                            <p:txEl>
                                              <p:pRg st="5" end="5"/>
                                            </p:txEl>
                                          </p:spTgt>
                                        </p:tgtEl>
                                        <p:attrNameLst>
                                          <p:attrName>ppt_h</p:attrName>
                                        </p:attrNameLst>
                                      </p:cBhvr>
                                      <p:tavLst>
                                        <p:tav tm="0">
                                          <p:val>
                                            <p:fltVal val="0"/>
                                          </p:val>
                                        </p:tav>
                                        <p:tav tm="100000">
                                          <p:val>
                                            <p:strVal val="#ppt_h"/>
                                          </p:val>
                                        </p:tav>
                                      </p:tavLst>
                                    </p:anim>
                                    <p:anim calcmode="lin" valueType="num">
                                      <p:cBhvr>
                                        <p:cTn id="25" dur="500" fill="hold"/>
                                        <p:tgtEl>
                                          <p:spTgt spid="76803">
                                            <p:txEl>
                                              <p:pRg st="5" end="5"/>
                                            </p:txEl>
                                          </p:spTgt>
                                        </p:tgtEl>
                                        <p:attrNameLst>
                                          <p:attrName>style.rotation</p:attrName>
                                        </p:attrNameLst>
                                      </p:cBhvr>
                                      <p:tavLst>
                                        <p:tav tm="0">
                                          <p:val>
                                            <p:fltVal val="360"/>
                                          </p:val>
                                        </p:tav>
                                        <p:tav tm="100000">
                                          <p:val>
                                            <p:fltVal val="0"/>
                                          </p:val>
                                        </p:tav>
                                      </p:tavLst>
                                    </p:anim>
                                    <p:animEffect transition="in" filter="fade">
                                      <p:cBhvr>
                                        <p:cTn id="26" dur="500"/>
                                        <p:tgtEl>
                                          <p:spTgt spid="7680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76803">
                                            <p:txEl>
                                              <p:pRg st="6" end="6"/>
                                            </p:txEl>
                                          </p:spTgt>
                                        </p:tgtEl>
                                        <p:attrNameLst>
                                          <p:attrName>style.visibility</p:attrName>
                                        </p:attrNameLst>
                                      </p:cBhvr>
                                      <p:to>
                                        <p:strVal val="visible"/>
                                      </p:to>
                                    </p:set>
                                    <p:anim calcmode="lin" valueType="num">
                                      <p:cBhvr>
                                        <p:cTn id="31" dur="500" fill="hold"/>
                                        <p:tgtEl>
                                          <p:spTgt spid="76803">
                                            <p:txEl>
                                              <p:pRg st="6" end="6"/>
                                            </p:txEl>
                                          </p:spTgt>
                                        </p:tgtEl>
                                        <p:attrNameLst>
                                          <p:attrName>ppt_w</p:attrName>
                                        </p:attrNameLst>
                                      </p:cBhvr>
                                      <p:tavLst>
                                        <p:tav tm="0">
                                          <p:val>
                                            <p:fltVal val="0"/>
                                          </p:val>
                                        </p:tav>
                                        <p:tav tm="100000">
                                          <p:val>
                                            <p:strVal val="#ppt_w"/>
                                          </p:val>
                                        </p:tav>
                                      </p:tavLst>
                                    </p:anim>
                                    <p:anim calcmode="lin" valueType="num">
                                      <p:cBhvr>
                                        <p:cTn id="32" dur="500" fill="hold"/>
                                        <p:tgtEl>
                                          <p:spTgt spid="76803">
                                            <p:txEl>
                                              <p:pRg st="6" end="6"/>
                                            </p:txEl>
                                          </p:spTgt>
                                        </p:tgtEl>
                                        <p:attrNameLst>
                                          <p:attrName>ppt_h</p:attrName>
                                        </p:attrNameLst>
                                      </p:cBhvr>
                                      <p:tavLst>
                                        <p:tav tm="0">
                                          <p:val>
                                            <p:fltVal val="0"/>
                                          </p:val>
                                        </p:tav>
                                        <p:tav tm="100000">
                                          <p:val>
                                            <p:strVal val="#ppt_h"/>
                                          </p:val>
                                        </p:tav>
                                      </p:tavLst>
                                    </p:anim>
                                    <p:anim calcmode="lin" valueType="num">
                                      <p:cBhvr>
                                        <p:cTn id="33" dur="500" fill="hold"/>
                                        <p:tgtEl>
                                          <p:spTgt spid="76803">
                                            <p:txEl>
                                              <p:pRg st="6" end="6"/>
                                            </p:txEl>
                                          </p:spTgt>
                                        </p:tgtEl>
                                        <p:attrNameLst>
                                          <p:attrName>style.rotation</p:attrName>
                                        </p:attrNameLst>
                                      </p:cBhvr>
                                      <p:tavLst>
                                        <p:tav tm="0">
                                          <p:val>
                                            <p:fltVal val="360"/>
                                          </p:val>
                                        </p:tav>
                                        <p:tav tm="100000">
                                          <p:val>
                                            <p:fltVal val="0"/>
                                          </p:val>
                                        </p:tav>
                                      </p:tavLst>
                                    </p:anim>
                                    <p:animEffect transition="in" filter="fade">
                                      <p:cBhvr>
                                        <p:cTn id="34" dur="500"/>
                                        <p:tgtEl>
                                          <p:spTgt spid="768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571480"/>
            <a:ext cx="8229600" cy="5554683"/>
          </a:xfrm>
        </p:spPr>
        <p:txBody>
          <a:bodyPr/>
          <a:lstStyle/>
          <a:p>
            <a:pPr>
              <a:buNone/>
            </a:pPr>
            <a:r>
              <a:rPr lang="en-CA" dirty="0" smtClean="0"/>
              <a:t>To summarize</a:t>
            </a:r>
          </a:p>
          <a:p>
            <a:pPr>
              <a:buNone/>
            </a:pPr>
            <a:endParaRPr lang="en-CA" dirty="0" smtClean="0"/>
          </a:p>
          <a:p>
            <a:pPr>
              <a:buNone/>
            </a:pPr>
            <a:r>
              <a:rPr lang="en-CA" dirty="0" smtClean="0"/>
              <a:t>In formal/academic writing, be</a:t>
            </a:r>
          </a:p>
          <a:p>
            <a:pPr>
              <a:buNone/>
            </a:pPr>
            <a:endParaRPr lang="en-CA" dirty="0" smtClean="0"/>
          </a:p>
          <a:p>
            <a:pPr>
              <a:buNone/>
            </a:pPr>
            <a:r>
              <a:rPr lang="en-CA" b="1" dirty="0" smtClean="0"/>
              <a:t>Firm</a:t>
            </a:r>
          </a:p>
          <a:p>
            <a:pPr>
              <a:buNone/>
            </a:pPr>
            <a:r>
              <a:rPr lang="en-CA" b="1" dirty="0" smtClean="0"/>
              <a:t>Polite</a:t>
            </a:r>
          </a:p>
          <a:p>
            <a:pPr>
              <a:buNone/>
            </a:pPr>
            <a:r>
              <a:rPr lang="en-CA" b="1" dirty="0" smtClean="0"/>
              <a:t>Restrained </a:t>
            </a:r>
          </a:p>
          <a:p>
            <a:pPr>
              <a:buNone/>
            </a:pPr>
            <a:r>
              <a:rPr lang="en-CA" b="1" dirty="0" smtClean="0"/>
              <a:t>Cool</a:t>
            </a:r>
          </a:p>
          <a:p>
            <a:pPr>
              <a:buNone/>
            </a:pPr>
            <a:r>
              <a:rPr lang="en-CA" b="1" dirty="0" smtClean="0"/>
              <a:t>Professional</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571480"/>
            <a:ext cx="8229600" cy="5554683"/>
          </a:xfrm>
        </p:spPr>
        <p:txBody>
          <a:bodyPr/>
          <a:lstStyle/>
          <a:p>
            <a:pPr>
              <a:buNone/>
            </a:pPr>
            <a:endParaRPr lang="en-CA" b="1" dirty="0" smtClean="0"/>
          </a:p>
          <a:p>
            <a:pPr>
              <a:buNone/>
            </a:pPr>
            <a:endParaRPr lang="en-CA" b="1" dirty="0" smtClean="0"/>
          </a:p>
          <a:p>
            <a:pPr>
              <a:buNone/>
            </a:pPr>
            <a:r>
              <a:rPr lang="en-CA" b="1" dirty="0" smtClean="0"/>
              <a:t>Sounding Objective</a:t>
            </a:r>
          </a:p>
          <a:p>
            <a:pPr>
              <a:buNone/>
            </a:pPr>
            <a:endParaRPr lang="en-CA" b="1" dirty="0" smtClean="0"/>
          </a:p>
          <a:p>
            <a:pPr>
              <a:buNone/>
            </a:pPr>
            <a:r>
              <a:rPr lang="en-CA" dirty="0" smtClean="0"/>
              <a:t>Of course, the paper will include your opinion, and it is your argument.</a:t>
            </a:r>
          </a:p>
          <a:p>
            <a:pPr>
              <a:buNone/>
            </a:pPr>
            <a:endParaRPr lang="en-CA" dirty="0" smtClean="0"/>
          </a:p>
          <a:p>
            <a:pPr>
              <a:buNone/>
            </a:pPr>
            <a:r>
              <a:rPr lang="en-CA" dirty="0" smtClean="0"/>
              <a:t>The trick, however, is to </a:t>
            </a:r>
            <a:r>
              <a:rPr lang="en-CA" i="1" dirty="0" smtClean="0"/>
              <a:t>sound</a:t>
            </a:r>
            <a:r>
              <a:rPr lang="en-CA" dirty="0" smtClean="0"/>
              <a:t> objective.</a:t>
            </a:r>
          </a:p>
          <a:p>
            <a:pPr>
              <a:buNone/>
            </a:pPr>
            <a:r>
              <a:rPr lang="en-CA" dirty="0" smtClean="0"/>
              <a:t>Make it sound as if it’s not just your opinion.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 calcmode="lin" valueType="num">
                                      <p:cBhvr additive="base">
                                        <p:cTn id="1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428604"/>
            <a:ext cx="8229600" cy="5697559"/>
          </a:xfrm>
        </p:spPr>
        <p:txBody>
          <a:bodyPr>
            <a:normAutofit fontScale="92500"/>
          </a:bodyPr>
          <a:lstStyle/>
          <a:p>
            <a:pPr>
              <a:buNone/>
            </a:pPr>
            <a:endParaRPr lang="en-CA" dirty="0" smtClean="0"/>
          </a:p>
          <a:p>
            <a:pPr>
              <a:buNone/>
            </a:pPr>
            <a:endParaRPr lang="en-CA" dirty="0" smtClean="0"/>
          </a:p>
          <a:p>
            <a:pPr>
              <a:buNone/>
            </a:pPr>
            <a:endParaRPr lang="en-CA" dirty="0" smtClean="0"/>
          </a:p>
          <a:p>
            <a:pPr>
              <a:buNone/>
            </a:pPr>
            <a:r>
              <a:rPr lang="en-CA" dirty="0" smtClean="0"/>
              <a:t>This is why you are (often) told to avoid the first person (I/we).  </a:t>
            </a:r>
          </a:p>
          <a:p>
            <a:pPr>
              <a:buNone/>
            </a:pPr>
            <a:endParaRPr lang="en-CA" dirty="0" smtClean="0"/>
          </a:p>
          <a:p>
            <a:pPr>
              <a:buNone/>
            </a:pPr>
            <a:r>
              <a:rPr lang="en-CA" dirty="0" smtClean="0"/>
              <a:t>Compare</a:t>
            </a:r>
          </a:p>
          <a:p>
            <a:pPr>
              <a:buNone/>
            </a:pPr>
            <a:endParaRPr lang="en-CA" dirty="0" smtClean="0"/>
          </a:p>
          <a:p>
            <a:pPr>
              <a:buNone/>
            </a:pPr>
            <a:r>
              <a:rPr lang="en-CA" dirty="0" smtClean="0"/>
              <a:t>I believe that it is every student’s right to go to university.</a:t>
            </a:r>
          </a:p>
          <a:p>
            <a:pPr>
              <a:buNone/>
            </a:pPr>
            <a:endParaRPr lang="en-CA" dirty="0" smtClean="0"/>
          </a:p>
          <a:p>
            <a:pPr>
              <a:buNone/>
            </a:pPr>
            <a:r>
              <a:rPr lang="en-CA" dirty="0" smtClean="0">
                <a:solidFill>
                  <a:srgbClr val="FFFF00"/>
                </a:solidFill>
              </a:rPr>
              <a:t>It is every student’s right to go to university</a:t>
            </a:r>
            <a:r>
              <a:rPr lang="en-CA" dirty="0" smtClean="0"/>
              <a:t>.</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ox(in)">
                                      <p:cBhvr>
                                        <p:cTn id="7" dur="500"/>
                                        <p:tgtEl>
                                          <p:spTgt spid="3">
                                            <p:txEl>
                                              <p:pRg st="5" end="5"/>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ox(in)">
                                      <p:cBhvr>
                                        <p:cTn id="10" dur="500"/>
                                        <p:tgtEl>
                                          <p:spTgt spid="3">
                                            <p:txEl>
                                              <p:pRg st="7" end="7"/>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Effect transition="in" filter="box(in)">
                                      <p:cBhvr>
                                        <p:cTn id="1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p:txBody>
          <a:bodyPr/>
          <a:lstStyle/>
          <a:p>
            <a:endParaRPr lang="en-US"/>
          </a:p>
        </p:txBody>
      </p:sp>
      <p:sp>
        <p:nvSpPr>
          <p:cNvPr id="30723" name="Rectangle 3"/>
          <p:cNvSpPr>
            <a:spLocks noGrp="1" noChangeArrowheads="1"/>
          </p:cNvSpPr>
          <p:nvPr>
            <p:ph idx="1"/>
          </p:nvPr>
        </p:nvSpPr>
        <p:spPr>
          <a:xfrm>
            <a:off x="457200" y="642918"/>
            <a:ext cx="8229600" cy="5483245"/>
          </a:xfrm>
        </p:spPr>
        <p:txBody>
          <a:bodyPr/>
          <a:lstStyle/>
          <a:p>
            <a:pPr algn="r">
              <a:buFont typeface="Wingdings" pitchFamily="2" charset="2"/>
              <a:buNone/>
            </a:pPr>
            <a:endParaRPr lang="en-US" b="1" dirty="0" smtClean="0"/>
          </a:p>
          <a:p>
            <a:pPr algn="r">
              <a:buFont typeface="Wingdings" pitchFamily="2" charset="2"/>
              <a:buNone/>
            </a:pPr>
            <a:endParaRPr lang="en-US" b="1" dirty="0" smtClean="0"/>
          </a:p>
          <a:p>
            <a:pPr algn="r">
              <a:buFont typeface="Wingdings" pitchFamily="2" charset="2"/>
              <a:buNone/>
            </a:pPr>
            <a:r>
              <a:rPr lang="en-US" b="1" dirty="0" smtClean="0"/>
              <a:t>Parallelism</a:t>
            </a:r>
          </a:p>
          <a:p>
            <a:pPr algn="r">
              <a:buFont typeface="Wingdings" pitchFamily="2" charset="2"/>
              <a:buNone/>
            </a:pPr>
            <a:endParaRPr lang="en-US" dirty="0" smtClean="0"/>
          </a:p>
          <a:p>
            <a:pPr algn="r">
              <a:buFont typeface="Wingdings" pitchFamily="2" charset="2"/>
              <a:buNone/>
            </a:pPr>
            <a:r>
              <a:rPr lang="en-US" dirty="0" smtClean="0"/>
              <a:t>Won’t make or break your paper, but observing this aspect of style can make your writing more pleasant and powerful.  </a:t>
            </a:r>
          </a:p>
          <a:p>
            <a:pPr algn="r">
              <a:buFont typeface="Wingdings" pitchFamily="2" charset="2"/>
              <a:buNone/>
            </a:pPr>
            <a:endParaRPr lang="en-US" dirty="0" smtClean="0"/>
          </a:p>
          <a:p>
            <a:pPr algn="r">
              <a:buFont typeface="Wingdings" pitchFamily="2" charset="2"/>
              <a:buNone/>
            </a:pPr>
            <a:r>
              <a:rPr lang="en-US" dirty="0" smtClean="0"/>
              <a:t>Try to match grammatical elements.  Some examples</a:t>
            </a:r>
            <a:r>
              <a:rPr lang="en-US" dirty="0" smtClean="0">
                <a:sym typeface="Wingdings" pitchFamily="2" charset="2"/>
              </a:rPr>
              <a:t></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500042"/>
            <a:ext cx="8229600" cy="5626121"/>
          </a:xfrm>
        </p:spPr>
        <p:txBody>
          <a:bodyPr>
            <a:normAutofit fontScale="92500" lnSpcReduction="10000"/>
          </a:bodyPr>
          <a:lstStyle/>
          <a:p>
            <a:pPr algn="r">
              <a:buNone/>
            </a:pPr>
            <a:endParaRPr lang="en-CA" dirty="0" smtClean="0"/>
          </a:p>
          <a:p>
            <a:pPr algn="r">
              <a:buNone/>
            </a:pPr>
            <a:endParaRPr lang="en-CA" dirty="0" smtClean="0"/>
          </a:p>
          <a:p>
            <a:pPr algn="r">
              <a:buNone/>
            </a:pPr>
            <a:endParaRPr lang="en-CA" dirty="0" smtClean="0"/>
          </a:p>
          <a:p>
            <a:pPr algn="r">
              <a:buNone/>
            </a:pPr>
            <a:r>
              <a:rPr lang="en-CA" dirty="0" smtClean="0"/>
              <a:t>Dawn finished her essay by staying up all night, working without a break, and finally, she asked her mother to type the paper for her. </a:t>
            </a:r>
          </a:p>
          <a:p>
            <a:pPr algn="r">
              <a:buNone/>
            </a:pPr>
            <a:endParaRPr lang="en-CA" dirty="0" smtClean="0"/>
          </a:p>
          <a:p>
            <a:pPr algn="r">
              <a:buNone/>
            </a:pPr>
            <a:r>
              <a:rPr lang="en-CA" dirty="0" smtClean="0"/>
              <a:t>With parallelism observed:</a:t>
            </a:r>
          </a:p>
          <a:p>
            <a:pPr algn="r">
              <a:buNone/>
            </a:pPr>
            <a:endParaRPr lang="en-CA" dirty="0" smtClean="0"/>
          </a:p>
          <a:p>
            <a:pPr algn="r">
              <a:buNone/>
            </a:pPr>
            <a:r>
              <a:rPr lang="en-CA" dirty="0" smtClean="0">
                <a:solidFill>
                  <a:srgbClr val="FFFF00"/>
                </a:solidFill>
              </a:rPr>
              <a:t>Dawn finished her essay by </a:t>
            </a:r>
            <a:r>
              <a:rPr lang="en-CA" u="sng" dirty="0" smtClean="0">
                <a:solidFill>
                  <a:srgbClr val="FFFF00"/>
                </a:solidFill>
              </a:rPr>
              <a:t>staying</a:t>
            </a:r>
            <a:r>
              <a:rPr lang="en-CA" dirty="0" smtClean="0">
                <a:solidFill>
                  <a:srgbClr val="FFFF00"/>
                </a:solidFill>
              </a:rPr>
              <a:t> up all night, </a:t>
            </a:r>
            <a:r>
              <a:rPr lang="en-CA" u="sng" dirty="0" smtClean="0">
                <a:solidFill>
                  <a:srgbClr val="FFFF00"/>
                </a:solidFill>
              </a:rPr>
              <a:t>working</a:t>
            </a:r>
            <a:r>
              <a:rPr lang="en-CA" dirty="0" smtClean="0">
                <a:solidFill>
                  <a:srgbClr val="FFFF00"/>
                </a:solidFill>
              </a:rPr>
              <a:t> without a break, and finally, </a:t>
            </a:r>
            <a:r>
              <a:rPr lang="en-CA" u="sng" dirty="0" smtClean="0">
                <a:solidFill>
                  <a:srgbClr val="FFFF00"/>
                </a:solidFill>
              </a:rPr>
              <a:t>asking</a:t>
            </a:r>
            <a:r>
              <a:rPr lang="en-CA" dirty="0" smtClean="0">
                <a:solidFill>
                  <a:srgbClr val="FFFF00"/>
                </a:solidFill>
              </a:rPr>
              <a:t> her mother to type the paper for her. </a:t>
            </a:r>
          </a:p>
          <a:p>
            <a:pPr algn="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500" fill="hold"/>
                                        <p:tgtEl>
                                          <p:spTgt spid="3">
                                            <p:txEl>
                                              <p:pRg st="5" end="5"/>
                                            </p:txEl>
                                          </p:spTgt>
                                        </p:tgtEl>
                                        <p:attrNameLst>
                                          <p:attrName>ppt_h</p:attrName>
                                        </p:attrNameLst>
                                      </p:cBhvr>
                                      <p:tavLst>
                                        <p:tav tm="0">
                                          <p:val>
                                            <p:fltVal val="0"/>
                                          </p:val>
                                        </p:tav>
                                        <p:tav tm="100000">
                                          <p:val>
                                            <p:strVal val="#ppt_h"/>
                                          </p:val>
                                        </p:tav>
                                      </p:tavLst>
                                    </p:anim>
                                    <p:anim calcmode="lin" valueType="num">
                                      <p:cBhvr>
                                        <p:cTn id="9" dur="500" fill="hold"/>
                                        <p:tgtEl>
                                          <p:spTgt spid="3">
                                            <p:txEl>
                                              <p:pRg st="5" end="5"/>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5" end="5"/>
                                            </p:txEl>
                                          </p:spTgt>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 calcmode="lin" valueType="num">
                                      <p:cBhvr>
                                        <p:cTn id="13"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7" end="7"/>
                                            </p:txEl>
                                          </p:spTgt>
                                        </p:tgtEl>
                                        <p:attrNameLst>
                                          <p:attrName>ppt_h</p:attrName>
                                        </p:attrNameLst>
                                      </p:cBhvr>
                                      <p:tavLst>
                                        <p:tav tm="0">
                                          <p:val>
                                            <p:fltVal val="0"/>
                                          </p:val>
                                        </p:tav>
                                        <p:tav tm="100000">
                                          <p:val>
                                            <p:strVal val="#ppt_h"/>
                                          </p:val>
                                        </p:tav>
                                      </p:tavLst>
                                    </p:anim>
                                    <p:anim calcmode="lin" valueType="num">
                                      <p:cBhvr>
                                        <p:cTn id="15" dur="500" fill="hold"/>
                                        <p:tgtEl>
                                          <p:spTgt spid="3">
                                            <p:txEl>
                                              <p:pRg st="7" end="7"/>
                                            </p:txEl>
                                          </p:spTgt>
                                        </p:tgtEl>
                                        <p:attrNameLst>
                                          <p:attrName>style.rotation</p:attrName>
                                        </p:attrNameLst>
                                      </p:cBhvr>
                                      <p:tavLst>
                                        <p:tav tm="0">
                                          <p:val>
                                            <p:fltVal val="360"/>
                                          </p:val>
                                        </p:tav>
                                        <p:tav tm="100000">
                                          <p:val>
                                            <p:fltVal val="0"/>
                                          </p:val>
                                        </p:tav>
                                      </p:tavLst>
                                    </p:anim>
                                    <p:animEffect transition="in" filter="fade">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428604"/>
            <a:ext cx="8229600" cy="5697559"/>
          </a:xfrm>
        </p:spPr>
        <p:txBody>
          <a:bodyPr>
            <a:normAutofit fontScale="92500" lnSpcReduction="20000"/>
          </a:bodyPr>
          <a:lstStyle/>
          <a:p>
            <a:pPr>
              <a:buNone/>
            </a:pPr>
            <a:endParaRPr lang="en-CA" dirty="0" smtClean="0"/>
          </a:p>
          <a:p>
            <a:pPr>
              <a:buNone/>
            </a:pPr>
            <a:endParaRPr lang="en-CA" dirty="0" smtClean="0"/>
          </a:p>
          <a:p>
            <a:pPr>
              <a:buNone/>
            </a:pPr>
            <a:endParaRPr lang="en-CA" dirty="0" smtClean="0"/>
          </a:p>
          <a:p>
            <a:pPr algn="r">
              <a:buNone/>
            </a:pPr>
            <a:r>
              <a:rPr lang="en-CA" dirty="0" smtClean="0"/>
              <a:t>People who are in debt should give up credit cards, borrowing money, eating out at expensive restaurants, and living above their means.</a:t>
            </a:r>
          </a:p>
          <a:p>
            <a:pPr algn="r">
              <a:buNone/>
            </a:pPr>
            <a:endParaRPr lang="en-CA" dirty="0" smtClean="0"/>
          </a:p>
          <a:p>
            <a:pPr algn="r">
              <a:buNone/>
            </a:pPr>
            <a:r>
              <a:rPr lang="en-CA" dirty="0" smtClean="0"/>
              <a:t>Improved:</a:t>
            </a:r>
          </a:p>
          <a:p>
            <a:pPr algn="r">
              <a:buNone/>
            </a:pPr>
            <a:endParaRPr lang="en-CA" dirty="0" smtClean="0"/>
          </a:p>
          <a:p>
            <a:pPr algn="r">
              <a:buNone/>
            </a:pPr>
            <a:r>
              <a:rPr lang="en-CA" dirty="0" smtClean="0">
                <a:solidFill>
                  <a:srgbClr val="FFFF00"/>
                </a:solidFill>
              </a:rPr>
              <a:t>People who are in debt should give up </a:t>
            </a:r>
            <a:r>
              <a:rPr lang="en-CA" u="sng" dirty="0" smtClean="0">
                <a:solidFill>
                  <a:srgbClr val="FFFF00"/>
                </a:solidFill>
              </a:rPr>
              <a:t>using</a:t>
            </a:r>
            <a:r>
              <a:rPr lang="en-CA" dirty="0" smtClean="0">
                <a:solidFill>
                  <a:srgbClr val="FFFF00"/>
                </a:solidFill>
              </a:rPr>
              <a:t> credit cards, </a:t>
            </a:r>
            <a:r>
              <a:rPr lang="en-CA" u="sng" dirty="0" smtClean="0">
                <a:solidFill>
                  <a:srgbClr val="FFFF00"/>
                </a:solidFill>
              </a:rPr>
              <a:t>borrowing</a:t>
            </a:r>
            <a:r>
              <a:rPr lang="en-CA" dirty="0" smtClean="0">
                <a:solidFill>
                  <a:srgbClr val="FFFF00"/>
                </a:solidFill>
              </a:rPr>
              <a:t> money, </a:t>
            </a:r>
            <a:r>
              <a:rPr lang="en-CA" u="sng" dirty="0" smtClean="0">
                <a:solidFill>
                  <a:srgbClr val="FFFF00"/>
                </a:solidFill>
              </a:rPr>
              <a:t>eating</a:t>
            </a:r>
            <a:r>
              <a:rPr lang="en-CA" dirty="0" smtClean="0">
                <a:solidFill>
                  <a:srgbClr val="FFFF00"/>
                </a:solidFill>
              </a:rPr>
              <a:t> out at expensive restaurants, and </a:t>
            </a:r>
            <a:r>
              <a:rPr lang="en-CA" u="sng" dirty="0" smtClean="0">
                <a:solidFill>
                  <a:srgbClr val="FFFF00"/>
                </a:solidFill>
              </a:rPr>
              <a:t>living</a:t>
            </a:r>
            <a:r>
              <a:rPr lang="en-CA" dirty="0" smtClean="0">
                <a:solidFill>
                  <a:srgbClr val="FFFF00"/>
                </a:solidFill>
              </a:rPr>
              <a:t> above their means.</a:t>
            </a:r>
          </a:p>
          <a:p>
            <a:pPr>
              <a:buNone/>
            </a:pP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from="(-#ppt_w/2)" to="(#ppt_x)" calcmode="lin" valueType="num">
                                      <p:cBhvr>
                                        <p:cTn id="7" dur="600" fill="hold">
                                          <p:stCondLst>
                                            <p:cond delay="0"/>
                                          </p:stCondLst>
                                        </p:cTn>
                                        <p:tgtEl>
                                          <p:spTgt spid="3">
                                            <p:txEl>
                                              <p:pRg st="5" end="5"/>
                                            </p:txEl>
                                          </p:spTgt>
                                        </p:tgtEl>
                                        <p:attrNameLst>
                                          <p:attrName>ppt_x</p:attrName>
                                        </p:attrNameLst>
                                      </p:cBhvr>
                                    </p:anim>
                                    <p:anim from="0" to="-1.0" calcmode="lin" valueType="num">
                                      <p:cBhvr>
                                        <p:cTn id="8" dur="200" decel="50000" autoRev="1" fill="hold">
                                          <p:stCondLst>
                                            <p:cond delay="600"/>
                                          </p:stCondLst>
                                        </p:cTn>
                                        <p:tgtEl>
                                          <p:spTgt spid="3">
                                            <p:txEl>
                                              <p:pRg st="5" end="5"/>
                                            </p:txEl>
                                          </p:spTgt>
                                        </p:tgtEl>
                                        <p:attrNameLst>
                                          <p:attrName>xshear</p:attrName>
                                        </p:attrNameLst>
                                      </p:cBhvr>
                                    </p:anim>
                                    <p:animScale>
                                      <p:cBhvr>
                                        <p:cTn id="9" dur="200" decel="100000" autoRev="1" fill="hold">
                                          <p:stCondLst>
                                            <p:cond delay="600"/>
                                          </p:stCondLst>
                                        </p:cTn>
                                        <p:tgtEl>
                                          <p:spTgt spid="3">
                                            <p:txEl>
                                              <p:pRg st="5" end="5"/>
                                            </p:txEl>
                                          </p:spTgt>
                                        </p:tgtEl>
                                      </p:cBhvr>
                                      <p:from x="100000" y="100000"/>
                                      <p:to x="80000" y="100000"/>
                                    </p:animScale>
                                    <p:anim by="(#ppt_h/3+#ppt_w*0.1)" calcmode="lin" valueType="num">
                                      <p:cBhvr additive="sum">
                                        <p:cTn id="10" dur="200" decel="100000" autoRev="1" fill="hold">
                                          <p:stCondLst>
                                            <p:cond delay="600"/>
                                          </p:stCondLst>
                                        </p:cTn>
                                        <p:tgtEl>
                                          <p:spTgt spid="3">
                                            <p:txEl>
                                              <p:pRg st="5" end="5"/>
                                            </p:txEl>
                                          </p:spTgt>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 from="(-#ppt_w/2)" to="(#ppt_x)" calcmode="lin" valueType="num">
                                      <p:cBhvr>
                                        <p:cTn id="13" dur="600" fill="hold">
                                          <p:stCondLst>
                                            <p:cond delay="0"/>
                                          </p:stCondLst>
                                        </p:cTn>
                                        <p:tgtEl>
                                          <p:spTgt spid="3">
                                            <p:txEl>
                                              <p:pRg st="7" end="7"/>
                                            </p:txEl>
                                          </p:spTgt>
                                        </p:tgtEl>
                                        <p:attrNameLst>
                                          <p:attrName>ppt_x</p:attrName>
                                        </p:attrNameLst>
                                      </p:cBhvr>
                                    </p:anim>
                                    <p:anim from="0" to="-1.0" calcmode="lin" valueType="num">
                                      <p:cBhvr>
                                        <p:cTn id="14" dur="200" decel="50000" autoRev="1" fill="hold">
                                          <p:stCondLst>
                                            <p:cond delay="600"/>
                                          </p:stCondLst>
                                        </p:cTn>
                                        <p:tgtEl>
                                          <p:spTgt spid="3">
                                            <p:txEl>
                                              <p:pRg st="7" end="7"/>
                                            </p:txEl>
                                          </p:spTgt>
                                        </p:tgtEl>
                                        <p:attrNameLst>
                                          <p:attrName>xshear</p:attrName>
                                        </p:attrNameLst>
                                      </p:cBhvr>
                                    </p:anim>
                                    <p:animScale>
                                      <p:cBhvr>
                                        <p:cTn id="15" dur="200" decel="100000" autoRev="1" fill="hold">
                                          <p:stCondLst>
                                            <p:cond delay="600"/>
                                          </p:stCondLst>
                                        </p:cTn>
                                        <p:tgtEl>
                                          <p:spTgt spid="3">
                                            <p:txEl>
                                              <p:pRg st="7" end="7"/>
                                            </p:txEl>
                                          </p:spTgt>
                                        </p:tgtEl>
                                      </p:cBhvr>
                                      <p:from x="100000" y="100000"/>
                                      <p:to x="80000" y="100000"/>
                                    </p:animScale>
                                    <p:anim by="(#ppt_h/3+#ppt_w*0.1)" calcmode="lin" valueType="num">
                                      <p:cBhvr additive="sum">
                                        <p:cTn id="16" dur="200" decel="100000" autoRev="1" fill="hold">
                                          <p:stCondLst>
                                            <p:cond delay="600"/>
                                          </p:stCondLst>
                                        </p:cTn>
                                        <p:tgtEl>
                                          <p:spTgt spid="3">
                                            <p:txEl>
                                              <p:pRg st="7" end="7"/>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785794"/>
            <a:ext cx="8229600" cy="5340369"/>
          </a:xfrm>
        </p:spPr>
        <p:txBody>
          <a:bodyPr>
            <a:normAutofit fontScale="85000" lnSpcReduction="10000"/>
          </a:bodyPr>
          <a:lstStyle/>
          <a:p>
            <a:pPr>
              <a:buNone/>
            </a:pPr>
            <a:endParaRPr lang="en-CA" dirty="0" smtClean="0"/>
          </a:p>
          <a:p>
            <a:pPr>
              <a:buNone/>
            </a:pPr>
            <a:endParaRPr lang="en-CA" dirty="0" smtClean="0"/>
          </a:p>
          <a:p>
            <a:pPr>
              <a:buNone/>
            </a:pPr>
            <a:r>
              <a:rPr lang="en-CA" dirty="0" smtClean="0"/>
              <a:t>The piano is elegant, enormous, and it is out of tune</a:t>
            </a:r>
          </a:p>
          <a:p>
            <a:pPr>
              <a:buNone/>
            </a:pPr>
            <a:endParaRPr lang="en-CA" dirty="0" smtClean="0"/>
          </a:p>
          <a:p>
            <a:pPr>
              <a:buNone/>
            </a:pPr>
            <a:r>
              <a:rPr lang="en-CA" dirty="0" smtClean="0">
                <a:solidFill>
                  <a:srgbClr val="FFFF00"/>
                </a:solidFill>
              </a:rPr>
              <a:t>The piano is elegant, enormous, and out of tune</a:t>
            </a:r>
          </a:p>
          <a:p>
            <a:pPr>
              <a:buNone/>
            </a:pPr>
            <a:endParaRPr lang="en-CA" dirty="0" smtClean="0"/>
          </a:p>
          <a:p>
            <a:pPr>
              <a:buNone/>
            </a:pPr>
            <a:r>
              <a:rPr lang="en-CA" dirty="0" smtClean="0"/>
              <a:t>Joaquin is sound both mentally and in body.</a:t>
            </a:r>
          </a:p>
          <a:p>
            <a:pPr>
              <a:buNone/>
            </a:pPr>
            <a:endParaRPr lang="en-CA" dirty="0" smtClean="0"/>
          </a:p>
          <a:p>
            <a:pPr>
              <a:buNone/>
            </a:pPr>
            <a:r>
              <a:rPr lang="en-CA" dirty="0" smtClean="0">
                <a:solidFill>
                  <a:srgbClr val="FFFF00"/>
                </a:solidFill>
              </a:rPr>
              <a:t>Joaquin is sound in mind and in body.  </a:t>
            </a:r>
          </a:p>
          <a:p>
            <a:pPr>
              <a:buNone/>
            </a:pPr>
            <a:endParaRPr lang="en-CA" dirty="0" smtClean="0"/>
          </a:p>
          <a:p>
            <a:pPr>
              <a:buNone/>
            </a:pPr>
            <a:r>
              <a:rPr lang="en-CA" dirty="0" smtClean="0"/>
              <a:t>He liked baseball, football, and to play soccer.</a:t>
            </a:r>
          </a:p>
          <a:p>
            <a:pPr>
              <a:buNone/>
            </a:pPr>
            <a:endParaRPr lang="en-CA" dirty="0" smtClean="0"/>
          </a:p>
          <a:p>
            <a:pPr>
              <a:buNone/>
            </a:pPr>
            <a:r>
              <a:rPr lang="en-CA" dirty="0" smtClean="0">
                <a:solidFill>
                  <a:srgbClr val="FFFF00"/>
                </a:solidFill>
              </a:rPr>
              <a:t>He liked baseball, football, and soccer.</a:t>
            </a:r>
            <a:endParaRPr lang="en-CA"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5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fade">
                                      <p:cBhvr>
                                        <p:cTn id="15" dur="770" decel="100000"/>
                                        <p:tgtEl>
                                          <p:spTgt spid="3">
                                            <p:txEl>
                                              <p:pRg st="8" end="8"/>
                                            </p:txEl>
                                          </p:spTgt>
                                        </p:tgtEl>
                                      </p:cBhvr>
                                    </p:animEffect>
                                    <p:animScale>
                                      <p:cBhvr>
                                        <p:cTn id="16" dur="770" decel="100000"/>
                                        <p:tgtEl>
                                          <p:spTgt spid="3">
                                            <p:txEl>
                                              <p:pRg st="8" end="8"/>
                                            </p:txEl>
                                          </p:spTgt>
                                        </p:tgtEl>
                                      </p:cBhvr>
                                      <p:from x="10000" y="10000"/>
                                      <p:to x="200000" y="450000"/>
                                    </p:animScale>
                                    <p:animScale>
                                      <p:cBhvr>
                                        <p:cTn id="17" dur="1230" accel="100000" fill="hold">
                                          <p:stCondLst>
                                            <p:cond delay="770"/>
                                          </p:stCondLst>
                                        </p:cTn>
                                        <p:tgtEl>
                                          <p:spTgt spid="3">
                                            <p:txEl>
                                              <p:pRg st="8" end="8"/>
                                            </p:txEl>
                                          </p:spTgt>
                                        </p:tgtEl>
                                      </p:cBhvr>
                                      <p:from x="200000" y="450000"/>
                                      <p:to x="100000" y="100000"/>
                                    </p:animScale>
                                    <p:set>
                                      <p:cBhvr>
                                        <p:cTn id="18" dur="770" fill="hold"/>
                                        <p:tgtEl>
                                          <p:spTgt spid="3">
                                            <p:txEl>
                                              <p:pRg st="8" end="8"/>
                                            </p:txEl>
                                          </p:spTgt>
                                        </p:tgtEl>
                                        <p:attrNameLst>
                                          <p:attrName>ppt_x</p:attrName>
                                        </p:attrNameLst>
                                      </p:cBhvr>
                                      <p:to>
                                        <p:strVal val="(0.5)"/>
                                      </p:to>
                                    </p:set>
                                    <p:anim from="(0.5)" to="(#ppt_x)" calcmode="lin" valueType="num">
                                      <p:cBhvr>
                                        <p:cTn id="19" dur="1230" accel="100000" fill="hold">
                                          <p:stCondLst>
                                            <p:cond delay="770"/>
                                          </p:stCondLst>
                                        </p:cTn>
                                        <p:tgtEl>
                                          <p:spTgt spid="3">
                                            <p:txEl>
                                              <p:pRg st="8" end="8"/>
                                            </p:txEl>
                                          </p:spTgt>
                                        </p:tgtEl>
                                        <p:attrNameLst>
                                          <p:attrName>ppt_x</p:attrName>
                                        </p:attrNameLst>
                                      </p:cBhvr>
                                    </p:anim>
                                    <p:set>
                                      <p:cBhvr>
                                        <p:cTn id="20" dur="770" fill="hold"/>
                                        <p:tgtEl>
                                          <p:spTgt spid="3">
                                            <p:txEl>
                                              <p:pRg st="8" end="8"/>
                                            </p:txEl>
                                          </p:spTgt>
                                        </p:tgtEl>
                                        <p:attrNameLst>
                                          <p:attrName>ppt_y</p:attrName>
                                        </p:attrNameLst>
                                      </p:cBhvr>
                                      <p:to>
                                        <p:strVal val="(#ppt_y+0.4)"/>
                                      </p:to>
                                    </p:set>
                                    <p:anim from="(#ppt_y+0.4)" to="(#ppt_y)" calcmode="lin" valueType="num">
                                      <p:cBhvr>
                                        <p:cTn id="21" dur="1230" accel="100000" fill="hold">
                                          <p:stCondLst>
                                            <p:cond delay="770"/>
                                          </p:stCondLst>
                                        </p:cTn>
                                        <p:tgtEl>
                                          <p:spTgt spid="3">
                                            <p:txEl>
                                              <p:pRg st="8" end="8"/>
                                            </p:txEl>
                                          </p:spTgt>
                                        </p:tgtEl>
                                        <p:attrNameLst>
                                          <p:attrName>ppt_y</p:attrName>
                                        </p:attrNameLst>
                                      </p:cBhvr>
                                    </p:anim>
                                  </p:childTnLst>
                                </p:cTn>
                              </p:par>
                            </p:childTnLst>
                          </p:cTn>
                        </p:par>
                      </p:childTnLst>
                    </p:cTn>
                  </p:par>
                  <p:par>
                    <p:cTn id="22" fill="hold">
                      <p:stCondLst>
                        <p:cond delay="indefinite"/>
                      </p:stCondLst>
                      <p:childTnLst>
                        <p:par>
                          <p:cTn id="23" fill="hold">
                            <p:stCondLst>
                              <p:cond delay="0"/>
                            </p:stCondLst>
                            <p:childTnLst>
                              <p:par>
                                <p:cTn id="24" presetID="49" presetClass="entr" presetSubtype="0" decel="100000" fill="hold" nodeType="clickEffect">
                                  <p:stCondLst>
                                    <p:cond delay="0"/>
                                  </p:stCondLst>
                                  <p:childTnLst>
                                    <p:set>
                                      <p:cBhvr>
                                        <p:cTn id="25" dur="1" fill="hold">
                                          <p:stCondLst>
                                            <p:cond delay="0"/>
                                          </p:stCondLst>
                                        </p:cTn>
                                        <p:tgtEl>
                                          <p:spTgt spid="3">
                                            <p:txEl>
                                              <p:pRg st="12" end="12"/>
                                            </p:txEl>
                                          </p:spTgt>
                                        </p:tgtEl>
                                        <p:attrNameLst>
                                          <p:attrName>style.visibility</p:attrName>
                                        </p:attrNameLst>
                                      </p:cBhvr>
                                      <p:to>
                                        <p:strVal val="visible"/>
                                      </p:to>
                                    </p:set>
                                    <p:anim calcmode="lin" valueType="num">
                                      <p:cBhvr>
                                        <p:cTn id="26"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28" dur="500" fill="hold"/>
                                        <p:tgtEl>
                                          <p:spTgt spid="3">
                                            <p:txEl>
                                              <p:pRg st="12" end="12"/>
                                            </p:txEl>
                                          </p:spTgt>
                                        </p:tgtEl>
                                        <p:attrNameLst>
                                          <p:attrName>style.rotation</p:attrName>
                                        </p:attrNameLst>
                                      </p:cBhvr>
                                      <p:tavLst>
                                        <p:tav tm="0">
                                          <p:val>
                                            <p:fltVal val="360"/>
                                          </p:val>
                                        </p:tav>
                                        <p:tav tm="100000">
                                          <p:val>
                                            <p:fltVal val="0"/>
                                          </p:val>
                                        </p:tav>
                                      </p:tavLst>
                                    </p:anim>
                                    <p:animEffect transition="in" filter="fade">
                                      <p:cBhvr>
                                        <p:cTn id="29"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a:buNone/>
            </a:pPr>
            <a:r>
              <a:rPr lang="en-CA" b="1" dirty="0" smtClean="0"/>
              <a:t>Free tip!</a:t>
            </a:r>
            <a:endParaRPr lang="en-CA" dirty="0" smtClean="0"/>
          </a:p>
          <a:p>
            <a:pPr>
              <a:buNone/>
            </a:pPr>
            <a:endParaRPr lang="en-CA" dirty="0" smtClean="0"/>
          </a:p>
          <a:p>
            <a:pPr>
              <a:buNone/>
            </a:pPr>
            <a:r>
              <a:rPr lang="en-CA" dirty="0" smtClean="0"/>
              <a:t>Parallelism will also improve your resume or C.V.</a:t>
            </a:r>
          </a:p>
          <a:p>
            <a:pPr>
              <a:buNone/>
            </a:pPr>
            <a:endParaRPr lang="en-CA" dirty="0" smtClean="0"/>
          </a:p>
          <a:p>
            <a:pPr>
              <a:buNone/>
            </a:pPr>
            <a:r>
              <a:rPr lang="en-CA" i="1" dirty="0" smtClean="0"/>
              <a:t>Duties included answering phones, assisting customers, and performing inventory.</a:t>
            </a:r>
            <a:endParaRPr lang="en-CA" i="1"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1521</TotalTime>
  <Words>1173</Words>
  <Application>Microsoft Office PowerPoint</Application>
  <PresentationFormat>On-screen Show (4:3)</PresentationFormat>
  <Paragraphs>271</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Foundry</vt:lpstr>
      <vt:lpstr>ENG 1100 Workshop in Essay Writing</vt:lpstr>
      <vt:lpstr>Transitions</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Grammar: sentences, clauses, hodgepodge</vt:lpstr>
      <vt:lpstr>Antecedents and Ambiguity, revisited</vt:lpstr>
      <vt:lpstr>Slide 17</vt:lpstr>
      <vt:lpstr>Slide 18</vt:lpstr>
      <vt:lpstr>Problems with Modifiers</vt:lpstr>
      <vt:lpstr>Slide 20</vt:lpstr>
      <vt:lpstr>Slide 21</vt:lpstr>
      <vt:lpstr>Slide 22</vt:lpstr>
      <vt:lpstr>Slide 23</vt:lpstr>
      <vt:lpstr>Slide 24</vt:lpstr>
      <vt:lpstr>Proper Tone</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 1100D Workshop in Essay Writing</dc:title>
  <dc:creator>ATS</dc:creator>
  <cp:lastModifiedBy>ATS</cp:lastModifiedBy>
  <cp:revision>65</cp:revision>
  <dcterms:created xsi:type="dcterms:W3CDTF">2009-10-09T19:23:09Z</dcterms:created>
  <dcterms:modified xsi:type="dcterms:W3CDTF">2012-02-09T19:14:37Z</dcterms:modified>
</cp:coreProperties>
</file>