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7" r:id="rId1"/>
  </p:sldMasterIdLst>
  <p:notesMasterIdLst>
    <p:notesMasterId r:id="rId28"/>
  </p:notesMasterIdLst>
  <p:sldIdLst>
    <p:sldId id="256" r:id="rId2"/>
    <p:sldId id="274" r:id="rId3"/>
    <p:sldId id="275" r:id="rId4"/>
    <p:sldId id="276" r:id="rId5"/>
    <p:sldId id="277" r:id="rId6"/>
    <p:sldId id="282" r:id="rId7"/>
    <p:sldId id="283" r:id="rId8"/>
    <p:sldId id="278" r:id="rId9"/>
    <p:sldId id="279" r:id="rId10"/>
    <p:sldId id="284" r:id="rId11"/>
    <p:sldId id="285" r:id="rId12"/>
    <p:sldId id="280" r:id="rId13"/>
    <p:sldId id="281" r:id="rId14"/>
    <p:sldId id="286" r:id="rId15"/>
    <p:sldId id="287" r:id="rId16"/>
    <p:sldId id="296" r:id="rId17"/>
    <p:sldId id="288" r:id="rId18"/>
    <p:sldId id="297" r:id="rId19"/>
    <p:sldId id="289" r:id="rId20"/>
    <p:sldId id="290" r:id="rId21"/>
    <p:sldId id="292" r:id="rId22"/>
    <p:sldId id="291" r:id="rId23"/>
    <p:sldId id="293" r:id="rId24"/>
    <p:sldId id="294" r:id="rId25"/>
    <p:sldId id="298" r:id="rId26"/>
    <p:sldId id="295" r:id="rId2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82" d="100"/>
          <a:sy n="82" d="100"/>
        </p:scale>
        <p:origin x="-2370" y="-11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EB2608-7671-4277-8B32-A8A05D6ED1D5}" type="datetimeFigureOut">
              <a:rPr lang="en-US" smtClean="0"/>
              <a:pPr/>
              <a:t>8/6/2013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560888"/>
            <a:ext cx="5851525" cy="4319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1E1960-3ED6-407A-A9B7-645279E81E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5843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35844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 sz="2400">
                <a:latin typeface="Times New Roman" pitchFamily="18" charset="0"/>
              </a:endParaRPr>
            </a:p>
          </p:txBody>
        </p:sp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35846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35847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35848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35849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35850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35851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35852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35853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35854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35855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35856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5857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35858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1EE6BCD-13AD-47D8-BA85-429BD8F13B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585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586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EE6BCD-13AD-47D8-BA85-429BD8F13B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EE6BCD-13AD-47D8-BA85-429BD8F13B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EE6BCD-13AD-47D8-BA85-429BD8F13B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EE6BCD-13AD-47D8-BA85-429BD8F13B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EE6BCD-13AD-47D8-BA85-429BD8F13B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EE6BCD-13AD-47D8-BA85-429BD8F13B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EE6BCD-13AD-47D8-BA85-429BD8F13B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EE6BCD-13AD-47D8-BA85-429BD8F13B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EE6BCD-13AD-47D8-BA85-429BD8F13B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EE6BCD-13AD-47D8-BA85-429BD8F13B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8596" y="6248400"/>
            <a:ext cx="700092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chemeClr val="bg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smtClean="0"/>
              <a:t>Thermodynamics I                              Lecture 17                 Dr. P.Q. Gauthier</a:t>
            </a:r>
            <a:endParaRPr lang="en-US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15272" y="6248400"/>
            <a:ext cx="97152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Black" pitchFamily="34" charset="0"/>
              </a:defRPr>
            </a:lvl1pPr>
          </a:lstStyle>
          <a:p>
            <a:fld id="{81EE6BCD-13AD-47D8-BA85-429BD8F13B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482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3482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3482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>
                <a:solidFill>
                  <a:schemeClr val="hlink"/>
                </a:solidFill>
              </a:endParaRPr>
            </a:p>
          </p:txBody>
        </p:sp>
        <p:sp>
          <p:nvSpPr>
            <p:cNvPr id="3482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>
                <a:solidFill>
                  <a:schemeClr val="hlink"/>
                </a:solidFill>
              </a:endParaRPr>
            </a:p>
          </p:txBody>
        </p:sp>
        <p:sp>
          <p:nvSpPr>
            <p:cNvPr id="3482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>
                <a:solidFill>
                  <a:schemeClr val="accent2"/>
                </a:solidFill>
              </a:endParaRPr>
            </a:p>
          </p:txBody>
        </p:sp>
        <p:sp>
          <p:nvSpPr>
            <p:cNvPr id="3482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>
                <a:solidFill>
                  <a:schemeClr val="hlink"/>
                </a:solidFill>
              </a:endParaRPr>
            </a:p>
          </p:txBody>
        </p:sp>
        <p:sp>
          <p:nvSpPr>
            <p:cNvPr id="3482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3482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>
                <a:solidFill>
                  <a:schemeClr val="accent2"/>
                </a:solidFill>
              </a:endParaRPr>
            </a:p>
          </p:txBody>
        </p:sp>
        <p:sp>
          <p:nvSpPr>
            <p:cNvPr id="3482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>
                <a:solidFill>
                  <a:schemeClr val="accent2"/>
                </a:solidFill>
              </a:endParaRPr>
            </a:p>
          </p:txBody>
        </p:sp>
      </p:grpSp>
      <p:sp>
        <p:nvSpPr>
          <p:cNvPr id="3483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3483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just" rtl="0" eaLnBrk="1" fontAlgn="base" hangingPunct="1">
        <a:lnSpc>
          <a:spcPct val="15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just" rtl="0" eaLnBrk="1" fontAlgn="base" hangingPunct="1">
        <a:lnSpc>
          <a:spcPct val="15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2pPr>
      <a:lvl3pPr marL="1143000" indent="-228600" algn="just" rtl="0" eaLnBrk="1" fontAlgn="base" hangingPunct="1">
        <a:lnSpc>
          <a:spcPct val="15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3pPr>
      <a:lvl4pPr marL="1600200" indent="-228600" algn="just" rtl="0" eaLnBrk="1" fontAlgn="base" hangingPunct="1">
        <a:lnSpc>
          <a:spcPct val="15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just" rtl="0" eaLnBrk="1" fontAlgn="base" hangingPunct="1">
        <a:lnSpc>
          <a:spcPct val="15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8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9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1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oleObject" Target="../embeddings/oleObject20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926" y="1785926"/>
            <a:ext cx="6019800" cy="2209800"/>
          </a:xfrm>
        </p:spPr>
        <p:txBody>
          <a:bodyPr/>
          <a:lstStyle/>
          <a:p>
            <a:r>
              <a:rPr lang="en-CA" dirty="0" smtClean="0"/>
              <a:t>Thermodynamics 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7356" y="4643446"/>
            <a:ext cx="7091370" cy="1752600"/>
          </a:xfrm>
        </p:spPr>
        <p:txBody>
          <a:bodyPr/>
          <a:lstStyle/>
          <a:p>
            <a:r>
              <a:rPr lang="en-CA" dirty="0" smtClean="0"/>
              <a:t>Lecture 17: Entropy</a:t>
            </a:r>
          </a:p>
          <a:p>
            <a:r>
              <a:rPr lang="en-CA" dirty="0" smtClean="0"/>
              <a:t>Prof: Dr. </a:t>
            </a:r>
            <a:r>
              <a:rPr lang="en-CA" dirty="0" smtClean="0"/>
              <a:t>P. Q. Gauthier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bg2"/>
                </a:solidFill>
              </a:rPr>
              <a:t>The Entropy Change of Ideal Gas</a:t>
            </a:r>
            <a:endParaRPr lang="en-US" sz="3600" b="0" dirty="0">
              <a:solidFill>
                <a:schemeClr val="bg2"/>
              </a:solidFill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3886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In general, as shown in the previous lecture, the </a:t>
            </a:r>
            <a:r>
              <a:rPr lang="en-US" sz="2000" dirty="0" err="1" smtClean="0"/>
              <a:t>Tds</a:t>
            </a:r>
            <a:r>
              <a:rPr lang="en-US" sz="2000" dirty="0" smtClean="0"/>
              <a:t> relationship  can be obtained as: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/>
              <a:t>For a closed system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r>
              <a:rPr lang="en-US" sz="2000" dirty="0" smtClean="0"/>
              <a:t>For ideal gas</a:t>
            </a:r>
            <a:endParaRPr lang="en-US" sz="2000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28596" y="6248400"/>
            <a:ext cx="7358114" cy="457200"/>
          </a:xfrm>
        </p:spPr>
        <p:txBody>
          <a:bodyPr/>
          <a:lstStyle/>
          <a:p>
            <a:pPr algn="l"/>
            <a:r>
              <a:rPr lang="en-US" sz="140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Thermodynamics I                              Lecture 17                 Dr. P.Q. Gauthier</a:t>
            </a:r>
            <a:endParaRPr lang="en-US" sz="1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936625" y="3286125"/>
          <a:ext cx="3824288" cy="481013"/>
        </p:xfrm>
        <a:graphic>
          <a:graphicData uri="http://schemas.openxmlformats.org/presentationml/2006/ole">
            <p:oleObj spid="_x0000_s126977" name="Equation" r:id="rId3" imgW="2120760" imgH="266400" progId="">
              <p:embed/>
            </p:oleObj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071538" y="4357694"/>
          <a:ext cx="3629025" cy="1308100"/>
        </p:xfrm>
        <a:graphic>
          <a:graphicData uri="http://schemas.openxmlformats.org/presentationml/2006/ole">
            <p:oleObj spid="_x0000_s126978" name="Equation" r:id="rId4" imgW="2044440" imgH="736560" progId="">
              <p:embed/>
            </p:oleObj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bg2"/>
                </a:solidFill>
              </a:rPr>
              <a:t>The Entropy Change of Ideal Gas</a:t>
            </a:r>
            <a:endParaRPr lang="en-US" sz="3600" b="0" dirty="0">
              <a:solidFill>
                <a:schemeClr val="bg2"/>
              </a:solidFill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3886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As well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r>
              <a:rPr lang="en-US" sz="2000" dirty="0" smtClean="0"/>
              <a:t>Substituting (2) and (3) into (1)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r>
              <a:rPr lang="en-US" sz="2000" dirty="0" smtClean="0"/>
              <a:t>Or: 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28596" y="6248400"/>
            <a:ext cx="7358114" cy="457200"/>
          </a:xfrm>
        </p:spPr>
        <p:txBody>
          <a:bodyPr/>
          <a:lstStyle/>
          <a:p>
            <a:pPr algn="l"/>
            <a:r>
              <a:rPr lang="en-US" sz="140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Thermodynamics I                              Lecture 17                 Dr. P.Q. Gauthier</a:t>
            </a:r>
            <a:endParaRPr lang="en-US" sz="1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928662" y="2285992"/>
          <a:ext cx="3275012" cy="962025"/>
        </p:xfrm>
        <a:graphic>
          <a:graphicData uri="http://schemas.openxmlformats.org/presentationml/2006/ole">
            <p:oleObj spid="_x0000_s130050" name="Equation" r:id="rId3" imgW="1815840" imgH="533160" progId="">
              <p:embed/>
            </p:oleObj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071538" y="3857628"/>
          <a:ext cx="2435225" cy="1308100"/>
        </p:xfrm>
        <a:graphic>
          <a:graphicData uri="http://schemas.openxmlformats.org/presentationml/2006/ole">
            <p:oleObj spid="_x0000_s130051" name="Equation" r:id="rId4" imgW="1371600" imgH="736560" progId="">
              <p:embed/>
            </p:oleObj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1398588" y="5286375"/>
          <a:ext cx="2946400" cy="704850"/>
        </p:xfrm>
        <a:graphic>
          <a:graphicData uri="http://schemas.openxmlformats.org/presentationml/2006/ole">
            <p:oleObj spid="_x0000_s130052" name="Equation" r:id="rId5" imgW="1752480" imgH="419040" progId="">
              <p:embed/>
            </p:oleObj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bg2"/>
                </a:solidFill>
              </a:rPr>
              <a:t>The Entropy Change of Ideal Gas</a:t>
            </a:r>
            <a:endParaRPr lang="en-US" sz="3600" b="0" dirty="0">
              <a:solidFill>
                <a:schemeClr val="bg2"/>
              </a:solidFill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3886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Integrating equation (4) yields: 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28596" y="6248400"/>
            <a:ext cx="7358114" cy="457200"/>
          </a:xfrm>
        </p:spPr>
        <p:txBody>
          <a:bodyPr/>
          <a:lstStyle/>
          <a:p>
            <a:pPr algn="l"/>
            <a:r>
              <a:rPr lang="en-US" sz="140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Thermodynamics I                              Lecture 17                 Dr. P.Q. Gauthier</a:t>
            </a:r>
            <a:endParaRPr lang="en-US" sz="1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071538" y="2428868"/>
          <a:ext cx="4603750" cy="1739900"/>
        </p:xfrm>
        <a:graphic>
          <a:graphicData uri="http://schemas.openxmlformats.org/presentationml/2006/ole">
            <p:oleObj spid="_x0000_s131074" name="Equation" r:id="rId3" imgW="2552400" imgH="965160" progId="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bg2"/>
                </a:solidFill>
              </a:rPr>
              <a:t>The Entropy Change of Ideal Gas</a:t>
            </a:r>
            <a:endParaRPr lang="en-US" sz="3600" b="0" dirty="0">
              <a:solidFill>
                <a:schemeClr val="bg2"/>
              </a:solidFill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3886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In a similar manner, another </a:t>
            </a:r>
            <a:r>
              <a:rPr lang="en-US" sz="2000" dirty="0" err="1" smtClean="0"/>
              <a:t>Tds</a:t>
            </a:r>
            <a:r>
              <a:rPr lang="en-US" sz="2000" dirty="0" smtClean="0"/>
              <a:t> relation can be obtained from the definition of h, as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28596" y="6248400"/>
            <a:ext cx="7358114" cy="457200"/>
          </a:xfrm>
        </p:spPr>
        <p:txBody>
          <a:bodyPr/>
          <a:lstStyle/>
          <a:p>
            <a:pPr algn="l"/>
            <a:r>
              <a:rPr lang="en-US" sz="140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Thermodynamics I                              Lecture 17                 Dr. P.Q. Gauthier</a:t>
            </a:r>
            <a:endParaRPr lang="en-US" sz="1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000100" y="2857496"/>
          <a:ext cx="2428875" cy="2563812"/>
        </p:xfrm>
        <a:graphic>
          <a:graphicData uri="http://schemas.openxmlformats.org/presentationml/2006/ole">
            <p:oleObj spid="_x0000_s132098" name="Equation" r:id="rId3" imgW="1346040" imgH="1422360" progId="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bg2"/>
                </a:solidFill>
              </a:rPr>
              <a:t>The Entropy Change of Ideal Gas</a:t>
            </a:r>
            <a:endParaRPr lang="en-US" sz="3600" b="0" dirty="0">
              <a:solidFill>
                <a:schemeClr val="bg2"/>
              </a:solidFill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3886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For an ideal gas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28596" y="6248400"/>
            <a:ext cx="7358114" cy="457200"/>
          </a:xfrm>
        </p:spPr>
        <p:txBody>
          <a:bodyPr/>
          <a:lstStyle/>
          <a:p>
            <a:pPr algn="l"/>
            <a:r>
              <a:rPr lang="en-US" sz="140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Thermodynamics I                              Lecture 17                 Dr. P.Q. Gauthier</a:t>
            </a:r>
            <a:endParaRPr lang="en-US" sz="1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928662" y="2214554"/>
          <a:ext cx="4643437" cy="3975100"/>
        </p:xfrm>
        <a:graphic>
          <a:graphicData uri="http://schemas.openxmlformats.org/presentationml/2006/ole">
            <p:oleObj spid="_x0000_s149506" name="Equation" r:id="rId3" imgW="2666880" imgH="2286000" progId="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bg2"/>
                </a:solidFill>
              </a:rPr>
              <a:t>The Entropy Change of Ideal Gas</a:t>
            </a:r>
            <a:endParaRPr lang="en-US" sz="3600" b="0" dirty="0">
              <a:solidFill>
                <a:schemeClr val="bg2"/>
              </a:solidFill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3886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Integrating equation (6) yields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28596" y="6248400"/>
            <a:ext cx="7358114" cy="457200"/>
          </a:xfrm>
        </p:spPr>
        <p:txBody>
          <a:bodyPr/>
          <a:lstStyle/>
          <a:p>
            <a:pPr algn="l"/>
            <a:r>
              <a:rPr lang="en-US" sz="140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Thermodynamics I                              Lecture 17                 Dr. P.Q. Gauthier</a:t>
            </a:r>
            <a:endParaRPr lang="en-US" sz="1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857224" y="2500306"/>
          <a:ext cx="6964363" cy="1368425"/>
        </p:xfrm>
        <a:graphic>
          <a:graphicData uri="http://schemas.openxmlformats.org/presentationml/2006/ole">
            <p:oleObj spid="_x0000_s150530" name="Equation" r:id="rId3" imgW="4000320" imgH="787320" progId="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dirty="0" smtClean="0">
                <a:solidFill>
                  <a:schemeClr val="bg2"/>
                </a:solidFill>
              </a:rPr>
              <a:t>Constant Specific Heats: Approximate Analysis</a:t>
            </a:r>
            <a:endParaRPr lang="en-US" sz="3600" b="0" dirty="0">
              <a:solidFill>
                <a:schemeClr val="bg2"/>
              </a:solidFill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357158" y="2357430"/>
            <a:ext cx="3714776" cy="885804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Under the constant-specific heat assumption, the specific heat is assumed to be constant at some average value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28596" y="6248400"/>
            <a:ext cx="7358114" cy="457200"/>
          </a:xfrm>
        </p:spPr>
        <p:txBody>
          <a:bodyPr/>
          <a:lstStyle/>
          <a:p>
            <a:pPr algn="l"/>
            <a:r>
              <a:rPr lang="en-US" sz="140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Thermodynamics I                              Lecture 17                 Dr. P.Q. Gauthier</a:t>
            </a:r>
            <a:endParaRPr lang="en-US" sz="1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6" name="Picture 2" descr="cen84959_070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2143116"/>
            <a:ext cx="4584291" cy="42317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dirty="0" smtClean="0">
                <a:solidFill>
                  <a:schemeClr val="bg2"/>
                </a:solidFill>
              </a:rPr>
              <a:t>Constant Specific Heats: Approximate Analysis</a:t>
            </a:r>
            <a:endParaRPr lang="en-US" sz="3600" b="0" dirty="0">
              <a:solidFill>
                <a:schemeClr val="bg2"/>
              </a:solidFill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500034" y="2000240"/>
            <a:ext cx="8229600" cy="3886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Equation (5) with constant specific heats can be written as: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28596" y="6248400"/>
            <a:ext cx="7358114" cy="457200"/>
          </a:xfrm>
        </p:spPr>
        <p:txBody>
          <a:bodyPr/>
          <a:lstStyle/>
          <a:p>
            <a:pPr algn="l"/>
            <a:r>
              <a:rPr lang="en-US" sz="140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Thermodynamics I                              Lecture 17                 Dr. P.Q. Gauthier</a:t>
            </a:r>
            <a:endParaRPr lang="en-US" sz="1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647700" y="2643188"/>
          <a:ext cx="5006975" cy="1944687"/>
        </p:xfrm>
        <a:graphic>
          <a:graphicData uri="http://schemas.openxmlformats.org/presentationml/2006/ole">
            <p:oleObj spid="_x0000_s134146" name="Equation" r:id="rId3" imgW="2616120" imgH="1015920" progId="">
              <p:embed/>
            </p:oleObj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dirty="0" smtClean="0">
                <a:solidFill>
                  <a:schemeClr val="bg2"/>
                </a:solidFill>
              </a:rPr>
              <a:t>Constant Specific Heats: Approximate Analysis</a:t>
            </a:r>
            <a:endParaRPr lang="en-US" sz="3600" b="0" dirty="0">
              <a:solidFill>
                <a:schemeClr val="bg2"/>
              </a:solidFill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642910" y="1981200"/>
            <a:ext cx="8043890" cy="3886200"/>
          </a:xfrm>
        </p:spPr>
        <p:txBody>
          <a:bodyPr/>
          <a:lstStyle/>
          <a:p>
            <a:r>
              <a:rPr lang="en-US" sz="2000" dirty="0" smtClean="0"/>
              <a:t> </a:t>
            </a:r>
          </a:p>
          <a:p>
            <a:endParaRPr lang="en-US" sz="2000" dirty="0" smtClean="0"/>
          </a:p>
          <a:p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 </a:t>
            </a:r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z="140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Thermodynamics I                              Lecture 17                 Dr. P.Q. Gauthier</a:t>
            </a:r>
            <a:endParaRPr lang="en-US" sz="1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000100" y="1857364"/>
          <a:ext cx="4957762" cy="1944687"/>
        </p:xfrm>
        <a:graphic>
          <a:graphicData uri="http://schemas.openxmlformats.org/presentationml/2006/ole">
            <p:oleObj spid="_x0000_s151554" name="Equation" r:id="rId3" imgW="2590560" imgH="1015920" progId="">
              <p:embed/>
            </p:oleObj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dirty="0" smtClean="0">
                <a:solidFill>
                  <a:schemeClr val="bg2"/>
                </a:solidFill>
              </a:rPr>
              <a:t>Constant Specific Heats: Approximate Analysis</a:t>
            </a:r>
            <a:endParaRPr lang="en-US" sz="3600" b="0" dirty="0">
              <a:solidFill>
                <a:schemeClr val="bg2"/>
              </a:solidFill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642910" y="1981200"/>
            <a:ext cx="8043890" cy="3886200"/>
          </a:xfrm>
        </p:spPr>
        <p:txBody>
          <a:bodyPr/>
          <a:lstStyle/>
          <a:p>
            <a:r>
              <a:rPr lang="en-US" sz="2000" dirty="0" smtClean="0"/>
              <a:t>Entropy change can also be expressed on a unit mole basis by multiplying the equation 8 and 9 by molar mass:</a:t>
            </a:r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/>
            <a:r>
              <a:rPr lang="en-US" sz="140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Thermodynamics I                              Lecture 17                 Dr. P.Q. Gauthier</a:t>
            </a:r>
            <a:endParaRPr lang="en-US" sz="1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152579" name="Object 2"/>
          <p:cNvGraphicFramePr>
            <a:graphicFrameLocks noChangeAspect="1"/>
          </p:cNvGraphicFramePr>
          <p:nvPr/>
        </p:nvGraphicFramePr>
        <p:xfrm>
          <a:off x="1142976" y="3214686"/>
          <a:ext cx="5468938" cy="1944688"/>
        </p:xfrm>
        <a:graphic>
          <a:graphicData uri="http://schemas.openxmlformats.org/presentationml/2006/ole">
            <p:oleObj spid="_x0000_s152579" name="Equation" r:id="rId3" imgW="2857320" imgH="1015920" progId="">
              <p:embed/>
            </p:oleObj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dirty="0" smtClean="0">
                <a:solidFill>
                  <a:schemeClr val="bg2"/>
                </a:solidFill>
              </a:rPr>
              <a:t>Variable Specific Heats: Exact Analysis</a:t>
            </a:r>
            <a:endParaRPr lang="en-US" sz="3600" b="0" dirty="0">
              <a:solidFill>
                <a:schemeClr val="bg2"/>
              </a:solidFill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500034" y="2000240"/>
            <a:ext cx="8229600" cy="3886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The exact entropy change during a process can be determined by substituting c</a:t>
            </a:r>
            <a:r>
              <a:rPr lang="en-US" sz="2000" baseline="-25000" dirty="0" smtClean="0"/>
              <a:t>p</a:t>
            </a:r>
            <a:r>
              <a:rPr lang="en-US" sz="2000" dirty="0" smtClean="0"/>
              <a:t>(T) and </a:t>
            </a:r>
            <a:r>
              <a:rPr lang="en-US" sz="2000" dirty="0" err="1" smtClean="0"/>
              <a:t>c</a:t>
            </a:r>
            <a:r>
              <a:rPr lang="en-US" sz="2000" baseline="-25000" dirty="0" err="1" smtClean="0"/>
              <a:t>v</a:t>
            </a:r>
            <a:r>
              <a:rPr lang="en-US" sz="2000" dirty="0" smtClean="0"/>
              <a:t>(T) into equation (5), and performing the integration. Instead of performing these integral each time, we have a new process, it is convenient to perform  these integral once and tabulate the results, as follows: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28596" y="6248400"/>
            <a:ext cx="7358114" cy="457200"/>
          </a:xfrm>
        </p:spPr>
        <p:txBody>
          <a:bodyPr/>
          <a:lstStyle/>
          <a:p>
            <a:pPr algn="l"/>
            <a:r>
              <a:rPr lang="en-US" sz="140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Thermodynamics I                              Lecture 17                 Dr. P.Q. Gauthier</a:t>
            </a:r>
            <a:endParaRPr lang="en-US" sz="1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dirty="0" smtClean="0">
                <a:solidFill>
                  <a:schemeClr val="bg2"/>
                </a:solidFill>
              </a:rPr>
              <a:t>Variable Specific Heats: Exact Analysis</a:t>
            </a:r>
            <a:endParaRPr lang="en-US" sz="3600" b="0" dirty="0">
              <a:solidFill>
                <a:schemeClr val="bg2"/>
              </a:solidFill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500034" y="2000240"/>
            <a:ext cx="8229600" cy="3886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Define the function s˚ as: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r>
              <a:rPr lang="en-US" sz="2000" dirty="0" smtClean="0"/>
              <a:t>Using this function, we will find: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28596" y="6248400"/>
            <a:ext cx="7358114" cy="457200"/>
          </a:xfrm>
        </p:spPr>
        <p:txBody>
          <a:bodyPr/>
          <a:lstStyle/>
          <a:p>
            <a:pPr algn="l"/>
            <a:r>
              <a:rPr lang="en-US" sz="140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Thermodynamics I                              Lecture 17                 Dr. P.Q. Gauthier</a:t>
            </a:r>
            <a:endParaRPr lang="en-US" sz="1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13</a:t>
            </a:fld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000100" y="2643182"/>
          <a:ext cx="1858246" cy="704852"/>
        </p:xfrm>
        <a:graphic>
          <a:graphicData uri="http://schemas.openxmlformats.org/presentationml/2006/ole">
            <p:oleObj spid="_x0000_s136194" name="Equation" r:id="rId3" imgW="1104840" imgH="419040" progId="">
              <p:embed/>
            </p:oleObj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071538" y="4286256"/>
          <a:ext cx="2681729" cy="776290"/>
        </p:xfrm>
        <a:graphic>
          <a:graphicData uri="http://schemas.openxmlformats.org/presentationml/2006/ole">
            <p:oleObj spid="_x0000_s136195" name="Equation" r:id="rId4" imgW="1447560" imgH="419040" progId="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dirty="0" smtClean="0">
                <a:solidFill>
                  <a:schemeClr val="bg2"/>
                </a:solidFill>
              </a:rPr>
              <a:t>Variable Specific Heats: Exact Analysis</a:t>
            </a:r>
            <a:endParaRPr lang="en-US" sz="3600" b="0" dirty="0">
              <a:solidFill>
                <a:schemeClr val="bg2"/>
              </a:solidFill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500034" y="2000240"/>
            <a:ext cx="8229600" cy="3886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 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28596" y="6248400"/>
            <a:ext cx="7358114" cy="457200"/>
          </a:xfrm>
        </p:spPr>
        <p:txBody>
          <a:bodyPr/>
          <a:lstStyle/>
          <a:p>
            <a:pPr algn="l"/>
            <a:r>
              <a:rPr lang="en-US" sz="140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Thermodynamics I                              Lecture 17                 Dr. P.Q. Gauthier</a:t>
            </a:r>
            <a:endParaRPr lang="en-US" sz="1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14</a:t>
            </a:fld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857224" y="1928802"/>
          <a:ext cx="4614863" cy="2606675"/>
        </p:xfrm>
        <a:graphic>
          <a:graphicData uri="http://schemas.openxmlformats.org/presentationml/2006/ole">
            <p:oleObj spid="_x0000_s153602" name="Equation" r:id="rId3" imgW="2743200" imgH="1549080" progId="">
              <p:embed/>
            </p:oleObj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Nitrogen gas is compressed from an initial state of 100 </a:t>
            </a:r>
            <a:r>
              <a:rPr lang="en-US" dirty="0" err="1" smtClean="0"/>
              <a:t>kPa</a:t>
            </a:r>
            <a:r>
              <a:rPr lang="en-US" dirty="0" smtClean="0"/>
              <a:t> and 17°C to a final state of 600 </a:t>
            </a:r>
            <a:r>
              <a:rPr lang="en-US" dirty="0" err="1" smtClean="0"/>
              <a:t>kPa</a:t>
            </a:r>
            <a:r>
              <a:rPr lang="en-US" dirty="0" smtClean="0"/>
              <a:t> and 57°C. Determine the entropy change of the nitrogen during this compression process by using:</a:t>
            </a:r>
          </a:p>
          <a:p>
            <a:pPr lvl="1"/>
            <a:r>
              <a:rPr lang="en-US" dirty="0" smtClean="0"/>
              <a:t>(a) property values from the nitrogen table</a:t>
            </a:r>
          </a:p>
          <a:p>
            <a:pPr lvl="1"/>
            <a:r>
              <a:rPr lang="en-US" dirty="0" smtClean="0"/>
              <a:t>(b) Average specific heats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pic>
        <p:nvPicPr>
          <p:cNvPr id="1648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428596" y="1500174"/>
            <a:ext cx="8140299" cy="4110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371600"/>
          </a:xfrm>
        </p:spPr>
        <p:txBody>
          <a:bodyPr/>
          <a:lstStyle/>
          <a:p>
            <a:r>
              <a:rPr lang="en-US" dirty="0" smtClean="0"/>
              <a:t>Solution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pic>
        <p:nvPicPr>
          <p:cNvPr id="158721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30000" contrast="60000"/>
          </a:blip>
          <a:srcRect/>
          <a:stretch>
            <a:fillRect/>
          </a:stretch>
        </p:blipFill>
        <p:spPr bwMode="auto">
          <a:xfrm>
            <a:off x="642910" y="1357298"/>
            <a:ext cx="7858180" cy="4895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371600"/>
          </a:xfrm>
        </p:spPr>
        <p:txBody>
          <a:bodyPr/>
          <a:lstStyle/>
          <a:p>
            <a:r>
              <a:rPr lang="en-US" dirty="0" smtClean="0"/>
              <a:t>Solution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pic>
        <p:nvPicPr>
          <p:cNvPr id="1658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30000" contrast="60000"/>
          </a:blip>
          <a:srcRect/>
          <a:stretch>
            <a:fillRect/>
          </a:stretch>
        </p:blipFill>
        <p:spPr bwMode="auto">
          <a:xfrm>
            <a:off x="642910" y="1571612"/>
            <a:ext cx="7876070" cy="4331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Isentropic Process of Ideal Gases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Constant specific heats: approximate treatment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19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928662" y="2428868"/>
          <a:ext cx="4857784" cy="2317475"/>
        </p:xfrm>
        <a:graphic>
          <a:graphicData uri="http://schemas.openxmlformats.org/presentationml/2006/ole">
            <p:oleObj spid="_x0000_s154626" name="Equation" r:id="rId3" imgW="2768400" imgH="1320480" progId="">
              <p:embed/>
            </p:oleObj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Isentropic Process of Ideal Gases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20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785786" y="2143116"/>
          <a:ext cx="5214974" cy="4006627"/>
        </p:xfrm>
        <a:graphic>
          <a:graphicData uri="http://schemas.openxmlformats.org/presentationml/2006/ole">
            <p:oleObj spid="_x0000_s155650" name="Equation" r:id="rId3" imgW="3124080" imgH="2400120" progId="">
              <p:embed/>
            </p:oleObj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Isentropic Process of Ideal Gases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Equation 14 is the first isentropic relation for ideal gases under the constant specific heat assumption</a:t>
            </a:r>
          </a:p>
          <a:p>
            <a:r>
              <a:rPr lang="en-US" dirty="0" smtClean="0"/>
              <a:t>The second isentropic relation is obtained in a similar manner from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857224" y="4143380"/>
          <a:ext cx="5797551" cy="1589087"/>
        </p:xfrm>
        <a:graphic>
          <a:graphicData uri="http://schemas.openxmlformats.org/presentationml/2006/ole">
            <p:oleObj spid="_x0000_s157698" name="Equation" r:id="rId3" imgW="3708360" imgH="1015920" progId="">
              <p:embed/>
            </p:oleObj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Isentropic Process of Ideal Gases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3886200"/>
          </a:xfrm>
        </p:spPr>
        <p:txBody>
          <a:bodyPr/>
          <a:lstStyle/>
          <a:p>
            <a:r>
              <a:rPr lang="en-US" dirty="0" smtClean="0"/>
              <a:t>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 </a:t>
            </a:r>
          </a:p>
          <a:p>
            <a:r>
              <a:rPr lang="en-US" dirty="0" smtClean="0"/>
              <a:t>From equation 14, 15 and 16, we can say that: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22</a:t>
            </a:fld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785786" y="1714488"/>
          <a:ext cx="4359105" cy="2169023"/>
        </p:xfrm>
        <a:graphic>
          <a:graphicData uri="http://schemas.openxmlformats.org/presentationml/2006/ole">
            <p:oleObj spid="_x0000_s156675" name="Equation" r:id="rId3" imgW="2628720" imgH="1307880" progId="">
              <p:embed/>
            </p:oleObj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857224" y="4714884"/>
          <a:ext cx="6143667" cy="1145057"/>
        </p:xfrm>
        <a:graphic>
          <a:graphicData uri="http://schemas.openxmlformats.org/presentationml/2006/ole">
            <p:oleObj spid="_x0000_s156676" name="Equation" r:id="rId4" imgW="3543120" imgH="660240" progId="">
              <p:embed/>
            </p:oleObj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Variable Specific Heats: Exact Treatment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section is considered as a homework</a:t>
            </a:r>
          </a:p>
          <a:p>
            <a:r>
              <a:rPr lang="en-US" dirty="0" smtClean="0"/>
              <a:t>Read and let me know if you have any questions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Air is compressed in a car engine from 22˚C and 95 </a:t>
            </a:r>
            <a:r>
              <a:rPr lang="en-US" dirty="0" err="1" smtClean="0"/>
              <a:t>kPa</a:t>
            </a:r>
            <a:r>
              <a:rPr lang="en-US" dirty="0" smtClean="0"/>
              <a:t> in a reversible and adiabatic manner. If the compressor ratio V</a:t>
            </a:r>
            <a:r>
              <a:rPr lang="en-US" baseline="-25000" dirty="0" smtClean="0"/>
              <a:t>1</a:t>
            </a:r>
            <a:r>
              <a:rPr lang="en-US" dirty="0" smtClean="0"/>
              <a:t>/V</a:t>
            </a:r>
            <a:r>
              <a:rPr lang="en-US" baseline="-25000" dirty="0" smtClean="0"/>
              <a:t>2</a:t>
            </a:r>
            <a:r>
              <a:rPr lang="en-US" dirty="0" smtClean="0"/>
              <a:t> of this piston-cylinder device is 8, determine the final temperature of the air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1669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500034" y="1428736"/>
            <a:ext cx="8358246" cy="4756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371600"/>
          </a:xfrm>
        </p:spPr>
        <p:txBody>
          <a:bodyPr/>
          <a:lstStyle/>
          <a:p>
            <a:r>
              <a:rPr lang="en-US" dirty="0" smtClean="0"/>
              <a:t>Solution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Thermodynamics I                              Lecture 17                 Dr. P.Q. Gauthier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EE6BCD-13AD-47D8-BA85-429BD8F13B3E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1679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30000" contrast="60000"/>
          </a:blip>
          <a:srcRect/>
          <a:stretch>
            <a:fillRect/>
          </a:stretch>
        </p:blipFill>
        <p:spPr bwMode="auto">
          <a:xfrm>
            <a:off x="928662" y="1000108"/>
            <a:ext cx="7358114" cy="5378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style</Template>
  <TotalTime>1035</TotalTime>
  <Words>740</Words>
  <Application>Microsoft Office PowerPoint</Application>
  <PresentationFormat>On-screen Show (4:3)</PresentationFormat>
  <Paragraphs>140</Paragraphs>
  <Slides>26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Pixel</vt:lpstr>
      <vt:lpstr>Equation</vt:lpstr>
      <vt:lpstr>Thermodynamics I</vt:lpstr>
      <vt:lpstr>The Entropy Change of Ideal Gas</vt:lpstr>
      <vt:lpstr>The Entropy Change of Ideal Gas</vt:lpstr>
      <vt:lpstr>The Entropy Change of Ideal Gas</vt:lpstr>
      <vt:lpstr>The Entropy Change of Ideal Gas</vt:lpstr>
      <vt:lpstr>The Entropy Change of Ideal Gas</vt:lpstr>
      <vt:lpstr>The Entropy Change of Ideal Gas</vt:lpstr>
      <vt:lpstr>Constant Specific Heats: Approximate Analysis</vt:lpstr>
      <vt:lpstr>Constant Specific Heats: Approximate Analysis</vt:lpstr>
      <vt:lpstr>Constant Specific Heats: Approximate Analysis</vt:lpstr>
      <vt:lpstr>Constant Specific Heats: Approximate Analysis</vt:lpstr>
      <vt:lpstr>Variable Specific Heats: Exact Analysis</vt:lpstr>
      <vt:lpstr>Variable Specific Heats: Exact Analysis</vt:lpstr>
      <vt:lpstr>Variable Specific Heats: Exact Analysis</vt:lpstr>
      <vt:lpstr>Example</vt:lpstr>
      <vt:lpstr>Example</vt:lpstr>
      <vt:lpstr>Solution</vt:lpstr>
      <vt:lpstr>Solution</vt:lpstr>
      <vt:lpstr>Isentropic Process of Ideal Gases</vt:lpstr>
      <vt:lpstr>Isentropic Process of Ideal Gases</vt:lpstr>
      <vt:lpstr>Isentropic Process of Ideal Gases</vt:lpstr>
      <vt:lpstr>Isentropic Process of Ideal Gases</vt:lpstr>
      <vt:lpstr>Variable Specific Heats: Exact Treatment</vt:lpstr>
      <vt:lpstr>Example</vt:lpstr>
      <vt:lpstr>Example</vt:lpstr>
      <vt:lpstr>Solution</vt:lpstr>
    </vt:vector>
  </TitlesOfParts>
  <Company>Engineering and Computer Science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Fluid Mechanics I</dc:title>
  <dc:creator>ENCS</dc:creator>
  <cp:lastModifiedBy>Pierre</cp:lastModifiedBy>
  <cp:revision>153</cp:revision>
  <dcterms:created xsi:type="dcterms:W3CDTF">2009-03-10T13:17:01Z</dcterms:created>
  <dcterms:modified xsi:type="dcterms:W3CDTF">2013-08-06T11:40:28Z</dcterms:modified>
</cp:coreProperties>
</file>