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57" r:id="rId1"/>
    <p:sldMasterId id="2147483744" r:id="rId2"/>
  </p:sldMasterIdLst>
  <p:notesMasterIdLst>
    <p:notesMasterId r:id="rId18"/>
  </p:notesMasterIdLst>
  <p:handoutMasterIdLst>
    <p:handoutMasterId r:id="rId19"/>
  </p:handoutMasterIdLst>
  <p:sldIdLst>
    <p:sldId id="393" r:id="rId3"/>
    <p:sldId id="428" r:id="rId4"/>
    <p:sldId id="429" r:id="rId5"/>
    <p:sldId id="370" r:id="rId6"/>
    <p:sldId id="376" r:id="rId7"/>
    <p:sldId id="371" r:id="rId8"/>
    <p:sldId id="373" r:id="rId9"/>
    <p:sldId id="372" r:id="rId10"/>
    <p:sldId id="374" r:id="rId11"/>
    <p:sldId id="377" r:id="rId12"/>
    <p:sldId id="378" r:id="rId13"/>
    <p:sldId id="272" r:id="rId14"/>
    <p:sldId id="381" r:id="rId15"/>
    <p:sldId id="382" r:id="rId16"/>
    <p:sldId id="273" r:id="rId17"/>
  </p:sldIdLst>
  <p:sldSz cx="9144000" cy="6858000" type="screen4x3"/>
  <p:notesSz cx="6858000" cy="9144000"/>
  <p:defaultTextStyle>
    <a:defPPr>
      <a:defRPr lang="en-US"/>
    </a:defPPr>
    <a:lvl1pPr algn="ctr" rtl="0" eaLnBrk="0" fontAlgn="base" hangingPunct="0">
      <a:spcBef>
        <a:spcPct val="0"/>
      </a:spcBef>
      <a:spcAft>
        <a:spcPct val="0"/>
      </a:spcAft>
      <a:defRPr sz="40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ctr" rtl="0" eaLnBrk="0" fontAlgn="base" hangingPunct="0">
      <a:spcBef>
        <a:spcPct val="0"/>
      </a:spcBef>
      <a:spcAft>
        <a:spcPct val="0"/>
      </a:spcAft>
      <a:defRPr sz="40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ctr" rtl="0" eaLnBrk="0" fontAlgn="base" hangingPunct="0">
      <a:spcBef>
        <a:spcPct val="0"/>
      </a:spcBef>
      <a:spcAft>
        <a:spcPct val="0"/>
      </a:spcAft>
      <a:defRPr sz="40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ctr" rtl="0" eaLnBrk="0" fontAlgn="base" hangingPunct="0">
      <a:spcBef>
        <a:spcPct val="0"/>
      </a:spcBef>
      <a:spcAft>
        <a:spcPct val="0"/>
      </a:spcAft>
      <a:defRPr sz="40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ctr" rtl="0" eaLnBrk="0" fontAlgn="base" hangingPunct="0">
      <a:spcBef>
        <a:spcPct val="0"/>
      </a:spcBef>
      <a:spcAft>
        <a:spcPct val="0"/>
      </a:spcAft>
      <a:defRPr sz="40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40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40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40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40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7" autoAdjust="0"/>
    <p:restoredTop sz="69085" autoAdjust="0"/>
  </p:normalViewPr>
  <p:slideViewPr>
    <p:cSldViewPr>
      <p:cViewPr>
        <p:scale>
          <a:sx n="100" d="100"/>
          <a:sy n="100" d="100"/>
        </p:scale>
        <p:origin x="-1344" y="16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5" d="100"/>
        <a:sy n="25" d="100"/>
      </p:scale>
      <p:origin x="0" y="0"/>
    </p:cViewPr>
  </p:sorterViewPr>
  <p:notesViewPr>
    <p:cSldViewPr>
      <p:cViewPr>
        <p:scale>
          <a:sx n="66" d="100"/>
          <a:sy n="66" d="100"/>
        </p:scale>
        <p:origin x="-1602" y="21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20" Type="http://schemas.openxmlformats.org/officeDocument/2006/relationships/printerSettings" Target="printerSettings/printerSettings1.bin"/><Relationship Id="rId21" Type="http://schemas.openxmlformats.org/officeDocument/2006/relationships/presProps" Target="presProps.xml"/><Relationship Id="rId22" Type="http://schemas.openxmlformats.org/officeDocument/2006/relationships/viewProps" Target="viewProps.xml"/><Relationship Id="rId23" Type="http://schemas.openxmlformats.org/officeDocument/2006/relationships/theme" Target="theme/theme1.xml"/><Relationship Id="rId24" Type="http://schemas.openxmlformats.org/officeDocument/2006/relationships/tableStyles" Target="tableStyles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notesMaster" Target="notesMasters/notesMaster1.xml"/><Relationship Id="rId1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6521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6522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r>
              <a:rPr lang="en-US"/>
              <a:t>Copyright © 2010 by Nelson Education Limited</a:t>
            </a:r>
          </a:p>
        </p:txBody>
      </p:sp>
      <p:sp>
        <p:nvSpPr>
          <p:cNvPr id="26522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36BB12C7-F6E0-4DB3-8229-A74B725F07C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6426013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168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0"/>
            <a:r>
              <a:rPr lang="en-US" noProof="0" smtClean="0"/>
              <a:t>Second level</a:t>
            </a:r>
          </a:p>
          <a:p>
            <a:pPr lvl="0"/>
            <a:r>
              <a:rPr lang="en-US" noProof="0" smtClean="0"/>
              <a:t>Third level</a:t>
            </a:r>
          </a:p>
          <a:p>
            <a:pPr lvl="0"/>
            <a:r>
              <a:rPr lang="en-US" noProof="0" smtClean="0"/>
              <a:t>Fourth level</a:t>
            </a:r>
          </a:p>
          <a:p>
            <a:pPr lvl="0"/>
            <a:r>
              <a:rPr lang="en-US" noProof="0" smtClean="0"/>
              <a:t>Fifth level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3733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r>
              <a:rPr lang="en-US"/>
              <a:t>Copyright © 2010 by Nelson Education Limited</a:t>
            </a:r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F90C15DE-C9E1-40CD-879E-D48FCDDFBD6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7927393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742950" indent="-28575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1143000" indent="-228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7270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8D9847F-E566-46A9-AE29-4E241107156C}" type="slidenum">
              <a:rPr lang="en-US" smtClean="0"/>
              <a:pPr/>
              <a:t>1</a:t>
            </a:fld>
            <a:endParaRPr lang="en-US" smtClean="0"/>
          </a:p>
        </p:txBody>
      </p:sp>
      <p:sp>
        <p:nvSpPr>
          <p:cNvPr id="7270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None/>
            </a:pPr>
            <a:r>
              <a:rPr lang="en-US" b="1" u="sng" dirty="0" smtClean="0"/>
              <a:t>How</a:t>
            </a:r>
            <a:r>
              <a:rPr lang="en-US" b="1" u="sng" baseline="0" dirty="0" smtClean="0"/>
              <a:t> Sociologists Do Research</a:t>
            </a:r>
          </a:p>
          <a:p>
            <a:pPr>
              <a:buFontTx/>
              <a:buNone/>
            </a:pPr>
            <a:endParaRPr lang="en-US" b="1" u="sng" baseline="0" dirty="0" smtClean="0"/>
          </a:p>
          <a:p>
            <a:pPr>
              <a:buFontTx/>
              <a:buNone/>
            </a:pPr>
            <a:r>
              <a:rPr lang="en-US" b="1" u="none" baseline="0" dirty="0" smtClean="0"/>
              <a:t>Ordinary Human Inquiry</a:t>
            </a:r>
          </a:p>
          <a:p>
            <a:pPr>
              <a:buFontTx/>
              <a:buNone/>
            </a:pPr>
            <a:endParaRPr lang="en-US" b="1" u="none" baseline="0" dirty="0" smtClean="0"/>
          </a:p>
          <a:p>
            <a:pPr marL="171450" indent="-171450">
              <a:buFontTx/>
              <a:buChar char="-"/>
            </a:pPr>
            <a:r>
              <a:rPr lang="en-US" b="0" u="none" baseline="0" dirty="0" smtClean="0"/>
              <a:t>Uses casual and Probabilistic reasoning</a:t>
            </a:r>
          </a:p>
          <a:p>
            <a:pPr marL="171450" indent="-171450">
              <a:buFontTx/>
              <a:buChar char="-"/>
            </a:pPr>
            <a:r>
              <a:rPr lang="en-US" b="0" u="none" baseline="0" dirty="0" smtClean="0"/>
              <a:t>Tradition and authority -&gt; provide us with starting points, but should not be the end</a:t>
            </a:r>
          </a:p>
          <a:p>
            <a:pPr marL="0" indent="0">
              <a:buFontTx/>
              <a:buNone/>
            </a:pPr>
            <a:endParaRPr lang="en-US" b="0" u="none" baseline="0" dirty="0" smtClean="0"/>
          </a:p>
          <a:p>
            <a:pPr marL="0" indent="0">
              <a:buFontTx/>
              <a:buNone/>
            </a:pPr>
            <a:r>
              <a:rPr lang="en-US" b="0" u="none" baseline="0" dirty="0" smtClean="0"/>
              <a:t>Errors in Inquiry</a:t>
            </a:r>
          </a:p>
          <a:p>
            <a:pPr marL="0" indent="0">
              <a:buFontTx/>
              <a:buNone/>
            </a:pPr>
            <a:r>
              <a:rPr lang="en-US" b="0" u="none" baseline="0" dirty="0" smtClean="0"/>
              <a:t>-   Inaccurate Observations</a:t>
            </a:r>
          </a:p>
          <a:p>
            <a:pPr marL="171450" indent="-171450">
              <a:buFontTx/>
              <a:buChar char="-"/>
            </a:pPr>
            <a:r>
              <a:rPr lang="en-US" b="0" u="none" baseline="0" dirty="0" smtClean="0"/>
              <a:t>Overgeneralization</a:t>
            </a:r>
          </a:p>
          <a:p>
            <a:pPr marL="171450" indent="-171450">
              <a:buFontTx/>
              <a:buChar char="-"/>
            </a:pPr>
            <a:r>
              <a:rPr lang="en-US" b="0" u="none" baseline="0" dirty="0" smtClean="0"/>
              <a:t>Selective observation</a:t>
            </a:r>
          </a:p>
          <a:p>
            <a:pPr marL="171450" indent="-171450">
              <a:buFontTx/>
              <a:buChar char="-"/>
            </a:pPr>
            <a:r>
              <a:rPr lang="en-US" b="0" u="none" baseline="0" dirty="0" smtClean="0"/>
              <a:t>Illogical reasoning</a:t>
            </a:r>
          </a:p>
          <a:p>
            <a:pPr marL="0" indent="0">
              <a:buFontTx/>
              <a:buNone/>
            </a:pPr>
            <a:endParaRPr lang="en-US" b="0" u="none" baseline="0" dirty="0" smtClean="0"/>
          </a:p>
          <a:p>
            <a:pPr marL="0" indent="0">
              <a:buFontTx/>
              <a:buNone/>
            </a:pPr>
            <a:r>
              <a:rPr lang="en-US" b="0" u="none" baseline="0" dirty="0" smtClean="0"/>
              <a:t>Science is about meticulously controlling for these errors and go beyond tradition and authority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b="0" u="none" baseline="0" dirty="0" smtClean="0"/>
          </a:p>
          <a:p>
            <a:pPr marL="0" indent="0">
              <a:buFontTx/>
              <a:buNone/>
            </a:pPr>
            <a:endParaRPr lang="en-US" b="0" u="none" baseline="0" dirty="0" smtClean="0"/>
          </a:p>
          <a:p>
            <a:pPr marL="0" indent="0">
              <a:buFontTx/>
              <a:buNone/>
            </a:pPr>
            <a:r>
              <a:rPr lang="en-US" b="1" u="none" baseline="0" dirty="0" smtClean="0"/>
              <a:t>Foundation of Social Science</a:t>
            </a:r>
          </a:p>
          <a:p>
            <a:pPr marL="0" indent="0">
              <a:buFontTx/>
              <a:buNone/>
            </a:pPr>
            <a:r>
              <a:rPr lang="en-US" b="0" u="none" baseline="0" dirty="0" smtClean="0"/>
              <a:t>Science is about 1) logic and  2) observation</a:t>
            </a:r>
          </a:p>
          <a:p>
            <a:pPr marL="0" indent="0">
              <a:buFontTx/>
              <a:buNone/>
            </a:pPr>
            <a:endParaRPr lang="en-US" b="0" u="none" baseline="0" dirty="0" smtClean="0"/>
          </a:p>
          <a:p>
            <a:pPr marL="0" indent="0">
              <a:buFontTx/>
              <a:buNone/>
            </a:pPr>
            <a:r>
              <a:rPr lang="en-US" b="0" u="none" baseline="0" dirty="0" smtClean="0"/>
              <a:t>Study of social regularities </a:t>
            </a:r>
          </a:p>
          <a:p>
            <a:pPr marL="0" indent="0">
              <a:buFontTx/>
              <a:buNone/>
            </a:pPr>
            <a:r>
              <a:rPr lang="en-US" b="0" u="none" baseline="0" dirty="0" smtClean="0"/>
              <a:t>Study of aggregates </a:t>
            </a:r>
          </a:p>
          <a:p>
            <a:pPr>
              <a:buFontTx/>
              <a:buNone/>
            </a:pPr>
            <a:endParaRPr lang="en-US" b="1" u="sng" baseline="0" dirty="0" smtClean="0"/>
          </a:p>
          <a:p>
            <a:pPr>
              <a:buFontTx/>
              <a:buNone/>
            </a:pPr>
            <a:endParaRPr lang="en-US" b="0" u="sng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8192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7550BC5-6DBE-4B3A-BF3D-D673D9F776C8}" type="slidenum">
              <a:rPr lang="en-US" smtClean="0"/>
              <a:pPr/>
              <a:t>2</a:t>
            </a:fld>
            <a:endParaRPr lang="en-US" smtClean="0"/>
          </a:p>
        </p:txBody>
      </p:sp>
      <p:sp>
        <p:nvSpPr>
          <p:cNvPr id="8192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Char char="•"/>
            </a:pPr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8192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7550BC5-6DBE-4B3A-BF3D-D673D9F776C8}" type="slidenum">
              <a:rPr lang="en-US" smtClean="0"/>
              <a:pPr/>
              <a:t>3</a:t>
            </a:fld>
            <a:endParaRPr lang="en-US" smtClean="0"/>
          </a:p>
        </p:txBody>
      </p:sp>
      <p:sp>
        <p:nvSpPr>
          <p:cNvPr id="8192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Char char="•"/>
            </a:pPr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8601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10CBFE6-A40C-463F-9718-8234714BEFF2}" type="slidenum">
              <a:rPr lang="en-US" smtClean="0"/>
              <a:pPr/>
              <a:t>4</a:t>
            </a:fld>
            <a:endParaRPr lang="en-US" smtClean="0"/>
          </a:p>
        </p:txBody>
      </p:sp>
      <p:sp>
        <p:nvSpPr>
          <p:cNvPr id="8602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02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Char char="•"/>
            </a:pPr>
            <a:endParaRPr lang="en-US" dirty="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9318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BDBE4BE-496E-45B5-A7DF-7FA61CF20D41}" type="slidenum">
              <a:rPr lang="en-US" smtClean="0"/>
              <a:pPr/>
              <a:t>5</a:t>
            </a:fld>
            <a:endParaRPr lang="en-US" smtClean="0"/>
          </a:p>
        </p:txBody>
      </p:sp>
      <p:sp>
        <p:nvSpPr>
          <p:cNvPr id="9318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18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Char char="•"/>
            </a:pPr>
            <a:endParaRPr lang="en-US" dirty="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8806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B3FA9AA-C1FD-4250-ACB7-3145B024ADC3}" type="slidenum">
              <a:rPr lang="en-US" smtClean="0"/>
              <a:pPr/>
              <a:t>6</a:t>
            </a:fld>
            <a:endParaRPr lang="en-US" smtClean="0"/>
          </a:p>
        </p:txBody>
      </p:sp>
      <p:sp>
        <p:nvSpPr>
          <p:cNvPr id="8806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Char char="•"/>
            </a:pPr>
            <a:endParaRPr lang="en-US" dirty="0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8909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65F2660-1CF2-47A5-8912-28A0708EF19B}" type="slidenum">
              <a:rPr lang="en-US" smtClean="0"/>
              <a:pPr/>
              <a:t>7</a:t>
            </a:fld>
            <a:endParaRPr lang="en-US" smtClean="0"/>
          </a:p>
        </p:txBody>
      </p:sp>
      <p:sp>
        <p:nvSpPr>
          <p:cNvPr id="8909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9011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1F88949-16F9-4FD2-BA6D-5AA33ACEF537}" type="slidenum">
              <a:rPr lang="en-US" smtClean="0"/>
              <a:pPr/>
              <a:t>8</a:t>
            </a:fld>
            <a:endParaRPr lang="en-US" smtClean="0"/>
          </a:p>
        </p:txBody>
      </p:sp>
      <p:sp>
        <p:nvSpPr>
          <p:cNvPr id="9011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Char char="•"/>
            </a:pPr>
            <a:endParaRPr lang="en-US" dirty="0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9113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7E3FCFE-F3A1-4ADD-BC4B-E709D142D026}" type="slidenum">
              <a:rPr lang="en-US" smtClean="0"/>
              <a:pPr/>
              <a:t>9</a:t>
            </a:fld>
            <a:endParaRPr lang="en-US" smtClean="0"/>
          </a:p>
        </p:txBody>
      </p:sp>
      <p:sp>
        <p:nvSpPr>
          <p:cNvPr id="9114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4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Char char="•"/>
            </a:pPr>
            <a:endParaRPr lang="en-US" dirty="0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9625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57C0DEC-54CB-4F07-9636-01BEAA1371C6}" type="slidenum">
              <a:rPr lang="en-US" smtClean="0"/>
              <a:pPr/>
              <a:t>10</a:t>
            </a:fld>
            <a:endParaRPr lang="en-US" smtClean="0"/>
          </a:p>
        </p:txBody>
      </p:sp>
      <p:sp>
        <p:nvSpPr>
          <p:cNvPr id="9626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6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9728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2406025-608C-4881-8805-FBC2D7568E89}" type="slidenum">
              <a:rPr lang="en-US" smtClean="0"/>
              <a:pPr/>
              <a:t>11</a:t>
            </a:fld>
            <a:endParaRPr lang="en-US" smtClean="0"/>
          </a:p>
        </p:txBody>
      </p:sp>
      <p:sp>
        <p:nvSpPr>
          <p:cNvPr id="9728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Char char="•"/>
            </a:pPr>
            <a:endParaRPr lang="en-US" dirty="0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9933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1334320-6821-4D3E-A017-8FC241C314A9}" type="slidenum">
              <a:rPr lang="en-US" smtClean="0"/>
              <a:pPr/>
              <a:t>12</a:t>
            </a:fld>
            <a:endParaRPr lang="en-US" smtClean="0"/>
          </a:p>
        </p:txBody>
      </p:sp>
      <p:sp>
        <p:nvSpPr>
          <p:cNvPr id="9933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933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Char char="•"/>
            </a:pPr>
            <a:endParaRPr lang="en-US" dirty="0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10342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5DA1BE6-FCDF-4806-B181-A0EC08B02179}" type="slidenum">
              <a:rPr lang="en-US" smtClean="0"/>
              <a:pPr/>
              <a:t>13</a:t>
            </a:fld>
            <a:endParaRPr lang="en-US" smtClean="0"/>
          </a:p>
        </p:txBody>
      </p:sp>
      <p:sp>
        <p:nvSpPr>
          <p:cNvPr id="10342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342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10445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89445FD-97A8-409C-99F0-831F702AD182}" type="slidenum">
              <a:rPr lang="en-US" smtClean="0"/>
              <a:pPr/>
              <a:t>14</a:t>
            </a:fld>
            <a:endParaRPr lang="en-US" smtClean="0"/>
          </a:p>
        </p:txBody>
      </p:sp>
      <p:sp>
        <p:nvSpPr>
          <p:cNvPr id="10445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445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Char char="•"/>
            </a:pPr>
            <a:endParaRPr lang="en-US" dirty="0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11059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F5B1429-FBC3-4959-B9BE-8365FE3DA39F}" type="slidenum">
              <a:rPr lang="en-US" smtClean="0"/>
              <a:pPr/>
              <a:t>15</a:t>
            </a:fld>
            <a:endParaRPr lang="en-US" smtClean="0"/>
          </a:p>
        </p:txBody>
      </p:sp>
      <p:sp>
        <p:nvSpPr>
          <p:cNvPr id="11059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Char char="•"/>
            </a:pPr>
            <a:endParaRPr lang="en-US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.jpe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.xml"/><Relationship Id="rId2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Line 3"/>
          <p:cNvSpPr>
            <a:spLocks noChangeShapeType="1"/>
          </p:cNvSpPr>
          <p:nvPr/>
        </p:nvSpPr>
        <p:spPr bwMode="auto">
          <a:xfrm flipH="1">
            <a:off x="0" y="1600200"/>
            <a:ext cx="9144000" cy="0"/>
          </a:xfrm>
          <a:prstGeom prst="line">
            <a:avLst/>
          </a:prstGeom>
          <a:noFill/>
          <a:ln w="88900">
            <a:solidFill>
              <a:srgbClr val="FF99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CA"/>
          </a:p>
        </p:txBody>
      </p:sp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228600" y="1600200"/>
            <a:ext cx="0" cy="5257800"/>
          </a:xfrm>
          <a:prstGeom prst="line">
            <a:avLst/>
          </a:prstGeom>
          <a:noFill/>
          <a:ln w="88900">
            <a:solidFill>
              <a:srgbClr val="FF99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CA"/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0" y="76200"/>
            <a:ext cx="7543800" cy="1447800"/>
          </a:xfrm>
          <a:prstGeom prst="rect">
            <a:avLst/>
          </a:prstGeom>
          <a:solidFill>
            <a:schemeClr val="bg2"/>
          </a:solidFill>
          <a:ln w="9525">
            <a:solidFill>
              <a:srgbClr val="CCCCFF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l">
              <a:spcBef>
                <a:spcPct val="20000"/>
              </a:spcBef>
              <a:buClr>
                <a:schemeClr val="accent1"/>
              </a:buClr>
              <a:buFont typeface="Monotype Sorts" pitchFamily="2" charset="2"/>
              <a:buNone/>
              <a:defRPr/>
            </a:pPr>
            <a:endParaRPr kumimoji="1" lang="en-US" sz="3000">
              <a:latin typeface="Palatino" pitchFamily="18" charset="0"/>
            </a:endParaRPr>
          </a:p>
        </p:txBody>
      </p:sp>
      <p:sp>
        <p:nvSpPr>
          <p:cNvPr id="6" name="Rectangle 8"/>
          <p:cNvSpPr>
            <a:spLocks noChangeArrowheads="1"/>
          </p:cNvSpPr>
          <p:nvPr userDrawn="1"/>
        </p:nvSpPr>
        <p:spPr bwMode="auto">
          <a:xfrm>
            <a:off x="0" y="-76200"/>
            <a:ext cx="8001000" cy="1600200"/>
          </a:xfrm>
          <a:prstGeom prst="rect">
            <a:avLst/>
          </a:prstGeom>
          <a:solidFill>
            <a:srgbClr val="1C1C1C"/>
          </a:solidFill>
          <a:ln w="9525">
            <a:solidFill>
              <a:srgbClr val="CCCCFF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l">
              <a:spcBef>
                <a:spcPct val="20000"/>
              </a:spcBef>
              <a:buClr>
                <a:schemeClr val="accent1"/>
              </a:buClr>
              <a:buFont typeface="Monotype Sorts" pitchFamily="2" charset="2"/>
              <a:buNone/>
              <a:defRPr/>
            </a:pPr>
            <a:r>
              <a:rPr kumimoji="1" lang="en-US" sz="5400" b="1">
                <a:effectLst>
                  <a:outerShdw blurRad="38100" dist="38100" dir="2700000" algn="tl">
                    <a:srgbClr val="000000"/>
                  </a:outerShdw>
                </a:effectLst>
                <a:latin typeface="Palatino" pitchFamily="18" charset="0"/>
              </a:rPr>
              <a:t>S</a:t>
            </a:r>
            <a:r>
              <a:rPr kumimoji="1" lang="en-US" sz="4500" b="1">
                <a:effectLst>
                  <a:outerShdw blurRad="38100" dist="38100" dir="2700000" algn="tl">
                    <a:srgbClr val="000000"/>
                  </a:outerShdw>
                </a:effectLst>
                <a:latin typeface="Palatino" pitchFamily="18" charset="0"/>
              </a:rPr>
              <a:t>OCIOLOGY</a:t>
            </a:r>
          </a:p>
          <a:p>
            <a:pPr algn="l">
              <a:spcBef>
                <a:spcPct val="20000"/>
              </a:spcBef>
              <a:buClr>
                <a:schemeClr val="accent1"/>
              </a:buClr>
              <a:buFont typeface="Monotype Sorts" pitchFamily="2" charset="2"/>
              <a:buNone/>
              <a:defRPr/>
            </a:pPr>
            <a:r>
              <a:rPr kumimoji="1" lang="en-US" sz="3600">
                <a:latin typeface="Palatino" pitchFamily="18" charset="0"/>
              </a:rPr>
              <a:t>Y</a:t>
            </a:r>
            <a:r>
              <a:rPr kumimoji="1" lang="en-US" sz="3000">
                <a:latin typeface="Palatino" pitchFamily="18" charset="0"/>
              </a:rPr>
              <a:t>OUR</a:t>
            </a:r>
            <a:r>
              <a:rPr kumimoji="1" lang="en-US" sz="3200">
                <a:latin typeface="Palatino" pitchFamily="18" charset="0"/>
              </a:rPr>
              <a:t> </a:t>
            </a:r>
            <a:r>
              <a:rPr kumimoji="1" lang="en-US" sz="3600">
                <a:latin typeface="Palatino" pitchFamily="18" charset="0"/>
              </a:rPr>
              <a:t>C</a:t>
            </a:r>
            <a:r>
              <a:rPr kumimoji="1" lang="en-US" sz="3000">
                <a:latin typeface="Palatino" pitchFamily="18" charset="0"/>
              </a:rPr>
              <a:t>OMPASS FOR A</a:t>
            </a:r>
            <a:r>
              <a:rPr kumimoji="1" lang="en-US" sz="3200">
                <a:latin typeface="Palatino" pitchFamily="18" charset="0"/>
              </a:rPr>
              <a:t> </a:t>
            </a:r>
            <a:r>
              <a:rPr kumimoji="1" lang="en-US" sz="3600">
                <a:latin typeface="Palatino" pitchFamily="18" charset="0"/>
              </a:rPr>
              <a:t>N</a:t>
            </a:r>
            <a:r>
              <a:rPr kumimoji="1" lang="en-US" sz="3000">
                <a:latin typeface="Palatino" pitchFamily="18" charset="0"/>
              </a:rPr>
              <a:t>EW </a:t>
            </a:r>
            <a:r>
              <a:rPr kumimoji="1" lang="en-US" sz="3600">
                <a:latin typeface="Palatino" pitchFamily="18" charset="0"/>
              </a:rPr>
              <a:t>W</a:t>
            </a:r>
            <a:r>
              <a:rPr kumimoji="1" lang="en-US" sz="3000">
                <a:latin typeface="Palatino" pitchFamily="18" charset="0"/>
              </a:rPr>
              <a:t>ORLD</a:t>
            </a:r>
          </a:p>
        </p:txBody>
      </p:sp>
      <p:sp>
        <p:nvSpPr>
          <p:cNvPr id="7" name="Text Box 9"/>
          <p:cNvSpPr txBox="1">
            <a:spLocks noChangeArrowheads="1"/>
          </p:cNvSpPr>
          <p:nvPr userDrawn="1"/>
        </p:nvSpPr>
        <p:spPr bwMode="auto">
          <a:xfrm>
            <a:off x="0" y="2514600"/>
            <a:ext cx="9144000" cy="186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US" sz="3200">
                <a:solidFill>
                  <a:srgbClr val="1C1C1C"/>
                </a:solidFill>
                <a:latin typeface="Palatino" pitchFamily="18" charset="0"/>
              </a:rPr>
              <a:t>THIRD CANADIAN EDITION</a:t>
            </a:r>
            <a:endParaRPr lang="en-US" sz="2800">
              <a:solidFill>
                <a:srgbClr val="1C1C1C"/>
              </a:solidFill>
              <a:latin typeface="Palatino" pitchFamily="18" charset="0"/>
            </a:endParaRPr>
          </a:p>
          <a:p>
            <a:pPr>
              <a:defRPr/>
            </a:pPr>
            <a:endParaRPr lang="en-US" sz="2800">
              <a:solidFill>
                <a:srgbClr val="1C1C1C"/>
              </a:solidFill>
              <a:latin typeface="Palatino" pitchFamily="18" charset="0"/>
            </a:endParaRPr>
          </a:p>
          <a:p>
            <a:pPr>
              <a:defRPr/>
            </a:pPr>
            <a:endParaRPr lang="en-US" sz="2800">
              <a:solidFill>
                <a:schemeClr val="bg2"/>
              </a:solidFill>
              <a:latin typeface="Palatino" pitchFamily="18" charset="0"/>
            </a:endParaRPr>
          </a:p>
          <a:p>
            <a:pPr>
              <a:defRPr/>
            </a:pPr>
            <a:r>
              <a:rPr lang="en-US" sz="2800">
                <a:solidFill>
                  <a:srgbClr val="1C1C1C"/>
                </a:solidFill>
                <a:latin typeface="Arial" charset="0"/>
              </a:rPr>
              <a:t>ROBERT J. BRYM </a:t>
            </a:r>
            <a:r>
              <a:rPr lang="en-US" sz="2800">
                <a:solidFill>
                  <a:srgbClr val="1C1C1C"/>
                </a:solidFill>
                <a:latin typeface="Arial" charset="0"/>
                <a:cs typeface="Arial" charset="0"/>
              </a:rPr>
              <a:t>●</a:t>
            </a:r>
            <a:r>
              <a:rPr lang="en-US" sz="2800">
                <a:solidFill>
                  <a:srgbClr val="1C1C1C"/>
                </a:solidFill>
                <a:latin typeface="Arial" charset="0"/>
              </a:rPr>
              <a:t> JOHN LIE </a:t>
            </a:r>
            <a:r>
              <a:rPr lang="en-US" sz="2800">
                <a:solidFill>
                  <a:srgbClr val="1C1C1C"/>
                </a:solidFill>
                <a:latin typeface="Arial" charset="0"/>
                <a:cs typeface="Arial" charset="0"/>
              </a:rPr>
              <a:t>● </a:t>
            </a:r>
            <a:r>
              <a:rPr lang="en-US" sz="2800">
                <a:solidFill>
                  <a:srgbClr val="1C1C1C"/>
                </a:solidFill>
                <a:latin typeface="Arial" charset="0"/>
              </a:rPr>
              <a:t>STEVEN RYTINA</a:t>
            </a:r>
          </a:p>
        </p:txBody>
      </p:sp>
      <p:sp>
        <p:nvSpPr>
          <p:cNvPr id="8" name="Text Box 10"/>
          <p:cNvSpPr txBox="1">
            <a:spLocks noChangeArrowheads="1"/>
          </p:cNvSpPr>
          <p:nvPr userDrawn="1"/>
        </p:nvSpPr>
        <p:spPr bwMode="auto">
          <a:xfrm>
            <a:off x="3640138" y="6248400"/>
            <a:ext cx="2668587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000">
                <a:solidFill>
                  <a:schemeClr val="bg2"/>
                </a:solidFill>
              </a:rPr>
              <a:t>Copyright © 2010 by Nelson Education Limited</a:t>
            </a:r>
          </a:p>
        </p:txBody>
      </p:sp>
      <p:pic>
        <p:nvPicPr>
          <p:cNvPr id="9" name="Picture 11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54963" y="0"/>
            <a:ext cx="1189037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 Box 12"/>
          <p:cNvSpPr txBox="1">
            <a:spLocks noChangeArrowheads="1"/>
          </p:cNvSpPr>
          <p:nvPr userDrawn="1"/>
        </p:nvSpPr>
        <p:spPr bwMode="auto">
          <a:xfrm>
            <a:off x="1371600" y="5334000"/>
            <a:ext cx="6477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2400">
                <a:solidFill>
                  <a:schemeClr val="bg2"/>
                </a:solidFill>
                <a:latin typeface="Arial" charset="0"/>
              </a:rPr>
              <a:t>Prepared by Terri Petkau, Mohawk College</a:t>
            </a:r>
          </a:p>
        </p:txBody>
      </p:sp>
      <p:sp>
        <p:nvSpPr>
          <p:cNvPr id="17305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228600"/>
            <a:ext cx="7467600" cy="1143000"/>
          </a:xfrm>
          <a:noFill/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  <p:transition xmlns:p14="http://schemas.microsoft.com/office/powerpoint/2010/main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by Nelson Education Limited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0F7171-60C2-4950-9572-A563BA158AD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xmlns:p14="http://schemas.microsoft.com/office/powerpoint/2010/main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by Nelson Education Limited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2C6D82-D8C6-468C-A130-DC807AF5A0A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xmlns:p14="http://schemas.microsoft.com/office/powerpoint/2010/main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828800"/>
            <a:ext cx="40132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2800" y="1828800"/>
            <a:ext cx="40132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by Nelson Education Limited</a:t>
            </a: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37D31D-10B1-448C-9045-F2299250FDF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xmlns:p14="http://schemas.microsoft.com/office/powerpoint/2010/main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by Nelson Education Limited</a:t>
            </a:r>
          </a:p>
        </p:txBody>
      </p:sp>
      <p:sp>
        <p:nvSpPr>
          <p:cNvPr id="8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F92564-B564-4F8F-8FA8-9A71AF7A43E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xmlns:p14="http://schemas.microsoft.com/office/powerpoint/2010/main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by Nelson Education Limited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4155A2-3F4A-4E9C-A57E-1A0AFD6ED3F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xmlns:p14="http://schemas.microsoft.com/office/powerpoint/2010/main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by Nelson Education Limited</a:t>
            </a:r>
          </a:p>
        </p:txBody>
      </p:sp>
      <p:sp>
        <p:nvSpPr>
          <p:cNvPr id="3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BDBA5F-D6C1-4FFC-A795-EB5A3C92C62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xmlns:p14="http://schemas.microsoft.com/office/powerpoint/2010/main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by Nelson Education Limited</a:t>
            </a: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F48CD3-CA11-491A-A101-636DAEC790B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xmlns:p14="http://schemas.microsoft.com/office/powerpoint/2010/main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CA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by Nelson Education Limited</a:t>
            </a: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BE3F14-A294-4B16-B8B9-F1568D3AC99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xmlns:p14="http://schemas.microsoft.com/office/powerpoint/2010/main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by Nelson Education Limited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9A8536-B17C-4998-BE90-06F4E645274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xmlns:p14="http://schemas.microsoft.com/office/powerpoint/2010/main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0"/>
            <a:ext cx="2286000" cy="6400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0" y="0"/>
            <a:ext cx="6705600" cy="6400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by Nelson Education Limited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4CA511-290C-42EF-AF03-BCEE29AECD3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xmlns:p14="http://schemas.microsoft.com/office/powerpoint/2010/main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eaLnBrk="1" hangingPunct="1">
              <a:defRPr/>
            </a:pPr>
            <a:endParaRPr lang="en-US"/>
          </a:p>
        </p:txBody>
      </p:sp>
      <p:sp>
        <p:nvSpPr>
          <p:cNvPr id="5" name="Straight Connector 4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>
            <a:noAutofit/>
          </a:bodyPr>
          <a:lstStyle>
            <a:lvl1pPr algn="r">
              <a:defRPr sz="4200" b="1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0575" y="6557963"/>
            <a:ext cx="2003425" cy="22701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C7FD5F5E-2DEE-4474-BE98-BB23684A8B70}" type="datetimeFigureOut">
              <a:rPr lang="en-US"/>
              <a:pPr>
                <a:defRPr/>
              </a:pPr>
              <a:t>12-09-17</a:t>
            </a:fld>
            <a:endParaRPr/>
          </a:p>
        </p:txBody>
      </p:sp>
      <p:sp>
        <p:nvSpPr>
          <p:cNvPr id="7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0" y="6557963"/>
            <a:ext cx="2927350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r>
              <a:t>Copyright © 2010 by Nelson Education Limited</a:t>
            </a:r>
            <a:endParaRPr/>
          </a:p>
        </p:txBody>
      </p:sp>
      <p:sp>
        <p:nvSpPr>
          <p:cNvPr id="8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350" y="6556375"/>
            <a:ext cx="588963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465C44E7-3EB7-416D-8AC9-04D7FA02F338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hf hd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C8F1F-91FC-4A5A-AC73-C9A1A11B99A3}" type="datetimeFigureOut">
              <a:rPr lang="en-US"/>
              <a:pPr>
                <a:defRPr/>
              </a:pPr>
              <a:t>12-09-17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by Nelson Education Limited</a:t>
            </a:r>
          </a:p>
        </p:txBody>
      </p:sp>
      <p:sp>
        <p:nvSpPr>
          <p:cNvPr id="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8785FA-2C96-433F-92CC-D5D470257B4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anchor="t"/>
          <a:lstStyle>
            <a:lvl1pPr algn="r">
              <a:buNone/>
              <a:defRPr sz="4200" b="1" cap="all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400" y="6556375"/>
            <a:ext cx="2001838" cy="227013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7CC4BD35-B9A3-44EE-B135-8C3BF7D98332}" type="datetimeFigureOut">
              <a:rPr lang="en-US"/>
              <a:pPr>
                <a:defRPr/>
              </a:pPr>
              <a:t>12-09-17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138" y="6556375"/>
            <a:ext cx="2895600" cy="2286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r>
              <a:rPr lang="en-US"/>
              <a:t>Copyright © 2010 by Nelson Education Limited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4175" y="6554788"/>
            <a:ext cx="587375" cy="22860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43CFFCA-C7F0-4B3C-9069-444617C270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230238-3EBE-404C-85BD-21C9FC977FCA}" type="datetimeFigureOut">
              <a:rPr lang="en-US"/>
              <a:pPr>
                <a:defRPr/>
              </a:pPr>
              <a:t>12-09-17</a:t>
            </a:fld>
            <a:endParaRPr lang="en-US" dirty="0"/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by Nelson Education Limited</a:t>
            </a:r>
          </a:p>
        </p:txBody>
      </p:sp>
      <p:sp>
        <p:nvSpPr>
          <p:cNvPr id="7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7E2B4E-E3EC-4B18-9A47-F388A7C2EB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D45C85-389F-47FF-AC55-FC647593981B}" type="datetimeFigureOut">
              <a:rPr lang="en-US"/>
              <a:pPr>
                <a:defRPr/>
              </a:pPr>
              <a:t>12-09-17</a:t>
            </a:fld>
            <a:endParaRPr lang="en-US" dirty="0"/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by Nelson Education Limited</a:t>
            </a:r>
          </a:p>
        </p:txBody>
      </p:sp>
      <p:sp>
        <p:nvSpPr>
          <p:cNvPr id="9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A59E62-B930-4FFA-9BDC-ADAC5C5CFC7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7F3E50-B848-4F60-8C6C-20AE35E75A49}" type="datetimeFigureOut">
              <a:rPr lang="en-US"/>
              <a:pPr>
                <a:defRPr/>
              </a:pPr>
              <a:t>12-09-17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by Nelson Education Limited</a:t>
            </a:r>
          </a:p>
        </p:txBody>
      </p:sp>
      <p:sp>
        <p:nvSpPr>
          <p:cNvPr id="5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39AD3E-1BD3-4DE4-B200-326EDFFF02C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6B8FCE-BD7F-480C-8B40-A5FCDD62B6D3}" type="datetimeFigureOut">
              <a:rPr lang="en-US"/>
              <a:pPr>
                <a:defRPr/>
              </a:pPr>
              <a:t>12-09-17</a:t>
            </a:fld>
            <a:endParaRPr lang="en-US" dirty="0"/>
          </a:p>
        </p:txBody>
      </p:sp>
      <p:sp>
        <p:nvSpPr>
          <p:cNvPr id="3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by Nelson Education Limited</a:t>
            </a:r>
          </a:p>
        </p:txBody>
      </p:sp>
      <p:sp>
        <p:nvSpPr>
          <p:cNvPr id="4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F31B25-1486-4D99-93AC-D79B33D4E88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lIns="45720" tIns="0" rIns="0" bIns="0" spcCol="0" rtlCol="0" fromWordArt="0" forceAA="0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54F88C-87AF-4272-A5E4-95EC8EF942AE}" type="datetimeFigureOut">
              <a:rPr lang="en-US"/>
              <a:pPr>
                <a:defRPr/>
              </a:pPr>
              <a:t>12-09-17</a:t>
            </a:fld>
            <a:endParaRPr lang="en-US" dirty="0"/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by Nelson Education Limited</a:t>
            </a:r>
          </a:p>
        </p:txBody>
      </p:sp>
      <p:sp>
        <p:nvSpPr>
          <p:cNvPr id="7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2070EC-F637-4C3B-84C4-E310C4A19B5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 rot="21240000">
            <a:off x="598488" y="1004888"/>
            <a:ext cx="4319587" cy="4311650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eaLnBrk="1" hangingPunct="1"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 rot="21420000">
            <a:off x="596900" y="998538"/>
            <a:ext cx="4319588" cy="4313237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eaLnBrk="1" hangingPunct="1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lIns="82296" tIns="0" rIns="0" bIns="0" spcCol="0" rtlCol="0" fromWordArt="0" forceAA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7A1BD73-5576-4036-B80A-E83E8BA98B8E}" type="datetimeFigureOut">
              <a:rPr lang="en-US"/>
              <a:pPr>
                <a:defRPr/>
              </a:pPr>
              <a:t>12-09-17</a:t>
            </a:fld>
            <a:endParaRPr lang="en-US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r>
              <a:rPr lang="en-US"/>
              <a:t>Copyright © 2010 by Nelson Education Limited</a:t>
            </a:r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6B9FCFE-3AC7-49AD-B9E3-4087D2D446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DDA139-58FA-436D-A383-8485D853768A}" type="datetimeFigureOut">
              <a:rPr lang="en-US"/>
              <a:pPr>
                <a:defRPr/>
              </a:pPr>
              <a:t>12-09-17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by Nelson Education Limited</a:t>
            </a:r>
          </a:p>
        </p:txBody>
      </p:sp>
      <p:sp>
        <p:nvSpPr>
          <p:cNvPr id="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5CD620-0F87-46DC-986E-61FD4236049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3388" y="6557963"/>
            <a:ext cx="2001837" cy="227012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827B208-FCBA-47DB-9331-9A9B2FE2E732}" type="datetimeFigureOut">
              <a:rPr lang="en-US"/>
              <a:pPr>
                <a:defRPr/>
              </a:pPr>
              <a:t>12-09-17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375"/>
            <a:ext cx="3657600" cy="22860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r>
              <a:rPr lang="en-US"/>
              <a:t>Copyright © 2010 by Nelson Education Limited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750" y="6553200"/>
            <a:ext cx="587375" cy="2286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D41C1F50-90D8-4E6F-B845-41CFFA4493F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2.xml"/><Relationship Id="rId12" Type="http://schemas.openxmlformats.org/officeDocument/2006/relationships/theme" Target="../theme/theme2.xml"/><Relationship Id="rId13" Type="http://schemas.openxmlformats.org/officeDocument/2006/relationships/image" Target="../media/image2.jpeg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CC99"/>
        </a:solidFill>
        <a:effectLst>
          <a:outerShdw dist="107763" dir="2700000" algn="ctr" rotWithShape="0">
            <a:srgbClr val="000000"/>
          </a:outerShdw>
        </a:effectLst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9144000" cy="1371600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endParaRPr lang="en-CA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828800"/>
            <a:ext cx="81788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172037" name="Line 5"/>
          <p:cNvSpPr>
            <a:spLocks noChangeShapeType="1"/>
          </p:cNvSpPr>
          <p:nvPr/>
        </p:nvSpPr>
        <p:spPr bwMode="auto">
          <a:xfrm flipH="1">
            <a:off x="0" y="1600200"/>
            <a:ext cx="9144000" cy="0"/>
          </a:xfrm>
          <a:prstGeom prst="line">
            <a:avLst/>
          </a:prstGeom>
          <a:noFill/>
          <a:ln w="88900">
            <a:solidFill>
              <a:srgbClr val="FF99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CA"/>
          </a:p>
        </p:txBody>
      </p:sp>
      <p:sp>
        <p:nvSpPr>
          <p:cNvPr id="172038" name="Line 6"/>
          <p:cNvSpPr>
            <a:spLocks noChangeShapeType="1"/>
          </p:cNvSpPr>
          <p:nvPr/>
        </p:nvSpPr>
        <p:spPr bwMode="auto">
          <a:xfrm>
            <a:off x="228600" y="1600200"/>
            <a:ext cx="0" cy="5257800"/>
          </a:xfrm>
          <a:prstGeom prst="line">
            <a:avLst/>
          </a:prstGeom>
          <a:noFill/>
          <a:ln w="88900">
            <a:solidFill>
              <a:srgbClr val="FF99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CA"/>
          </a:p>
        </p:txBody>
      </p:sp>
      <p:sp>
        <p:nvSpPr>
          <p:cNvPr id="172039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514600" y="6534150"/>
            <a:ext cx="411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bg2"/>
                </a:solidFill>
              </a:defRPr>
            </a:lvl1pPr>
          </a:lstStyle>
          <a:p>
            <a:pPr>
              <a:defRPr/>
            </a:pPr>
            <a:r>
              <a:rPr lang="en-US"/>
              <a:t>Copyright © 2010 by Nelson Education Limited</a:t>
            </a:r>
          </a:p>
        </p:txBody>
      </p:sp>
      <p:sp>
        <p:nvSpPr>
          <p:cNvPr id="172040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58000" y="647700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2D165AA6-1982-4EEA-91D7-F480EE72C04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78" r:id="rId1"/>
    <p:sldLayoutId id="2147483761" r:id="rId2"/>
    <p:sldLayoutId id="2147483762" r:id="rId3"/>
    <p:sldLayoutId id="2147483763" r:id="rId4"/>
    <p:sldLayoutId id="2147483764" r:id="rId5"/>
    <p:sldLayoutId id="2147483765" r:id="rId6"/>
    <p:sldLayoutId id="2147483766" r:id="rId7"/>
    <p:sldLayoutId id="2147483767" r:id="rId8"/>
    <p:sldLayoutId id="2147483768" r:id="rId9"/>
    <p:sldLayoutId id="2147483769" r:id="rId10"/>
    <p:sldLayoutId id="2147483770" r:id="rId11"/>
  </p:sldLayoutIdLst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40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4000" b="1">
          <a:solidFill>
            <a:schemeClr val="tx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4000" b="1">
          <a:solidFill>
            <a:schemeClr val="tx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4000" b="1">
          <a:solidFill>
            <a:schemeClr val="tx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4000" b="1">
          <a:solidFill>
            <a:schemeClr val="tx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4000" b="1">
          <a:solidFill>
            <a:schemeClr val="tx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4000" b="1">
          <a:solidFill>
            <a:schemeClr val="tx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4000" b="1">
          <a:solidFill>
            <a:schemeClr val="tx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4000" b="1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35000"/>
        </a:spcBef>
        <a:spcAft>
          <a:spcPct val="0"/>
        </a:spcAft>
        <a:buClr>
          <a:schemeClr val="tx1"/>
        </a:buClr>
        <a:buChar char="•"/>
        <a:defRPr kumimoji="1" sz="2800">
          <a:solidFill>
            <a:schemeClr val="bg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35000"/>
        </a:spcBef>
        <a:spcAft>
          <a:spcPct val="0"/>
        </a:spcAft>
        <a:buClr>
          <a:schemeClr val="tx1"/>
        </a:buClr>
        <a:buChar char="•"/>
        <a:defRPr kumimoji="1" sz="2800">
          <a:solidFill>
            <a:schemeClr val="bg2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Monotype Sorts" pitchFamily="2" charset="2"/>
        <a:buChar char="x"/>
        <a:defRPr kumimoji="1" sz="28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•"/>
        <a:defRPr kumimoji="1" sz="28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–"/>
        <a:defRPr kumimoji="1" sz="28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Char char="–"/>
        <a:defRPr kumimoji="1" sz="28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Char char="–"/>
        <a:defRPr kumimoji="1" sz="28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Char char="–"/>
        <a:defRPr kumimoji="1" sz="28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Char char="–"/>
        <a:defRPr kumimoji="1" sz="28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eaLnBrk="1" hangingPunct="1">
              <a:defRPr/>
            </a:pPr>
            <a:endParaRPr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675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054" name="Text Placeholder 30"/>
          <p:cNvSpPr>
            <a:spLocks noGrp="1"/>
          </p:cNvSpPr>
          <p:nvPr>
            <p:ph type="body" idx="1"/>
          </p:nvPr>
        </p:nvSpPr>
        <p:spPr bwMode="auto">
          <a:xfrm>
            <a:off x="457200" y="1609725"/>
            <a:ext cx="7239000" cy="4846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6563" y="6557963"/>
            <a:ext cx="2001837" cy="22701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 smtClean="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9AEAB1CE-EC6B-4075-96EE-81D6C5AD4FB2}" type="datetimeFigureOut">
              <a:rPr lang="en-US"/>
              <a:pPr>
                <a:defRPr/>
              </a:pPr>
              <a:t>12-09-17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63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 smtClean="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r>
              <a:rPr lang="en-US"/>
              <a:t>Copyright © 2010 by Nelson Education Limited</a:t>
            </a:r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575" y="6556375"/>
            <a:ext cx="588963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 smtClean="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C487F6E4-DC26-4638-9367-5E47AA4485C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9" r:id="rId1"/>
    <p:sldLayoutId id="2147483771" r:id="rId2"/>
    <p:sldLayoutId id="2147483780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81" r:id="rId9"/>
    <p:sldLayoutId id="2147483777" r:id="rId10"/>
    <p:sldLayoutId id="2147483782" r:id="rId11"/>
  </p:sldLayoutIdLst>
  <p:hf hdr="0" dt="0"/>
  <p:txStyles>
    <p:titleStyle>
      <a:lvl1pPr algn="l" rtl="0" fontAlgn="base">
        <a:spcBef>
          <a:spcPct val="0"/>
        </a:spcBef>
        <a:spcAft>
          <a:spcPct val="0"/>
        </a:spcAft>
        <a:defRPr sz="3800" b="1" kern="1200" cap="all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9pPr>
      <a:extLst/>
    </p:titleStyle>
    <p:bodyStyle>
      <a:lvl1pPr marL="273050" indent="-273050" algn="l" rtl="0" fontAlgn="base">
        <a:spcBef>
          <a:spcPts val="600"/>
        </a:spcBef>
        <a:spcAft>
          <a:spcPct val="0"/>
        </a:spcAft>
        <a:buClr>
          <a:schemeClr val="tx2"/>
        </a:buClr>
        <a:buSzPct val="73000"/>
        <a:buFont typeface="Wingdings 2" pitchFamily="18" charset="2"/>
        <a:buChar char="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20700" indent="-228600" algn="l" rtl="0" fontAlgn="base">
        <a:spcBef>
          <a:spcPts val="500"/>
        </a:spcBef>
        <a:spcAft>
          <a:spcPct val="0"/>
        </a:spcAft>
        <a:buClr>
          <a:srgbClr val="F9B639"/>
        </a:buClr>
        <a:buSzPct val="80000"/>
        <a:buFont typeface="Wingdings 2" pitchFamily="18" charset="2"/>
        <a:buChar char=""/>
        <a:defRPr sz="2300" kern="1200">
          <a:solidFill>
            <a:srgbClr val="6C6C6C"/>
          </a:solidFill>
          <a:latin typeface="+mn-lt"/>
          <a:ea typeface="+mn-ea"/>
          <a:cs typeface="+mn-cs"/>
        </a:defRPr>
      </a:lvl2pPr>
      <a:lvl3pPr marL="758825" indent="-228600" algn="l" rtl="0" fontAlgn="base">
        <a:spcBef>
          <a:spcPts val="400"/>
        </a:spcBef>
        <a:spcAft>
          <a:spcPct val="0"/>
        </a:spcAft>
        <a:buClr>
          <a:srgbClr val="F9B639"/>
        </a:buClr>
        <a:buSzPct val="60000"/>
        <a:buFont typeface="Wingdings" pitchFamily="2" charset="2"/>
        <a:buChar char="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4888" indent="-228600" algn="l" rtl="0" fontAlgn="base">
        <a:spcBef>
          <a:spcPct val="20000"/>
        </a:spcBef>
        <a:spcAft>
          <a:spcPct val="0"/>
        </a:spcAft>
        <a:buClr>
          <a:srgbClr val="F9B639"/>
        </a:buClr>
        <a:buSzPct val="80000"/>
        <a:buFont typeface="Wingdings 2" pitchFamily="18" charset="2"/>
        <a:buChar char=""/>
        <a:defRPr sz="2000" kern="1200">
          <a:solidFill>
            <a:srgbClr val="6C6C6C"/>
          </a:solidFill>
          <a:latin typeface="+mn-lt"/>
          <a:ea typeface="+mn-ea"/>
          <a:cs typeface="+mn-cs"/>
        </a:defRPr>
      </a:lvl4pPr>
      <a:lvl5pPr marL="1279525" indent="-228600" algn="l" rtl="0" fontAlgn="base">
        <a:spcBef>
          <a:spcPts val="400"/>
        </a:spcBef>
        <a:spcAft>
          <a:spcPct val="0"/>
        </a:spcAft>
        <a:buClr>
          <a:srgbClr val="F9B639"/>
        </a:buClr>
        <a:buSzPct val="70000"/>
        <a:buFont typeface="Wingdings" pitchFamily="2" charset="2"/>
        <a:buChar char="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How Sociologists do Research?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33400" indent="-533400"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en-US" dirty="0" smtClean="0"/>
              <a:t>Ordinary Human Inquiry</a:t>
            </a:r>
          </a:p>
          <a:p>
            <a:pPr marL="533400" indent="-533400"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en-US" dirty="0" smtClean="0"/>
              <a:t>Foundation of Social Science</a:t>
            </a:r>
          </a:p>
          <a:p>
            <a:pPr marL="533400" indent="-533400"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en-US" dirty="0" smtClean="0"/>
              <a:t>Dialectics of Social Research</a:t>
            </a:r>
          </a:p>
          <a:p>
            <a:pPr marL="533400" indent="-533400"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en-US" dirty="0" smtClean="0"/>
              <a:t>Approaches to Science</a:t>
            </a:r>
          </a:p>
          <a:p>
            <a:pPr marL="533400" indent="-533400"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en-US" dirty="0" smtClean="0"/>
              <a:t>Research Cycle</a:t>
            </a:r>
          </a:p>
          <a:p>
            <a:pPr marL="533400" indent="-533400"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en-US" dirty="0" smtClean="0"/>
              <a:t>Operationalization</a:t>
            </a:r>
          </a:p>
          <a:p>
            <a:pPr marL="533400" indent="-533400"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en-US" dirty="0" smtClean="0"/>
              <a:t>Ethical Considerations</a:t>
            </a:r>
          </a:p>
          <a:p>
            <a:pPr marL="533400" indent="-533400"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en-US" dirty="0" smtClean="0"/>
              <a:t>Four Main Sociological Methods</a:t>
            </a:r>
          </a:p>
          <a:p>
            <a:pPr marL="533400" indent="-533400"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en-US" dirty="0" smtClean="0"/>
              <a:t>In-class activity – Design Research Project</a:t>
            </a:r>
          </a:p>
          <a:p>
            <a:pPr marL="533400" indent="-533400" fontAlgn="auto">
              <a:lnSpc>
                <a:spcPct val="90000"/>
              </a:lnSpc>
              <a:spcAft>
                <a:spcPts val="0"/>
              </a:spcAft>
              <a:buFontTx/>
              <a:buAutoNum type="arabicPeriod"/>
              <a:defRPr/>
            </a:pPr>
            <a:endParaRPr lang="en-US" dirty="0" smtClean="0"/>
          </a:p>
          <a:p>
            <a:pPr marL="533400" indent="-533400" fontAlgn="auto">
              <a:lnSpc>
                <a:spcPct val="90000"/>
              </a:lnSpc>
              <a:spcAft>
                <a:spcPts val="0"/>
              </a:spcAft>
              <a:buFontTx/>
              <a:buAutoNum type="arabicPeriod"/>
              <a:defRPr/>
            </a:pPr>
            <a:endParaRPr lang="en-US" dirty="0" smtClean="0"/>
          </a:p>
        </p:txBody>
      </p:sp>
      <p:sp>
        <p:nvSpPr>
          <p:cNvPr id="8196" name="Footer Placeholder 3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rIns="91440" numCol="1" anchorCtr="0" compatLnSpc="1">
            <a:prstTxWarp prst="textNoShape">
              <a:avLst/>
            </a:prstTxWarp>
          </a:bodyPr>
          <a:lstStyle/>
          <a:p>
            <a:r>
              <a:rPr lang="en-US" dirty="0"/>
              <a:t>Copyright </a:t>
            </a:r>
            <a:r>
              <a:rPr lang="en-US" dirty="0" smtClean="0"/>
              <a:t>2012 </a:t>
            </a:r>
            <a:r>
              <a:rPr lang="en-US" dirty="0"/>
              <a:t>Christian O. Caron</a:t>
            </a:r>
          </a:p>
        </p:txBody>
      </p:sp>
      <p:sp>
        <p:nvSpPr>
          <p:cNvPr id="8197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7EE049B-5AD3-46FB-9495-C28B02BC2DC0}" type="slidenum">
              <a:rPr lang="en-US"/>
              <a:pPr/>
              <a:t>1</a:t>
            </a:fld>
            <a:endParaRPr lang="en-US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33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4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43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43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  <p:bldP spid="14339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Dialectics of social research</a:t>
            </a:r>
          </a:p>
        </p:txBody>
      </p:sp>
      <p:sp>
        <p:nvSpPr>
          <p:cNvPr id="200707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274320" indent="-274320" fontAlgn="auto">
              <a:spcAft>
                <a:spcPts val="0"/>
              </a:spcAft>
              <a:buNone/>
              <a:defRPr/>
            </a:pPr>
            <a:r>
              <a:rPr lang="en-GB" sz="2800" dirty="0" smtClean="0"/>
              <a:t>1.</a:t>
            </a:r>
          </a:p>
          <a:p>
            <a:pPr marL="274320" indent="-274320" fontAlgn="auto">
              <a:spcAft>
                <a:spcPts val="0"/>
              </a:spcAft>
              <a:buNone/>
              <a:defRPr/>
            </a:pPr>
            <a:r>
              <a:rPr lang="en-GB" sz="2800" dirty="0" smtClean="0"/>
              <a:t>Idiographic </a:t>
            </a:r>
            <a:r>
              <a:rPr lang="en-GB" sz="2800" i="1" dirty="0" smtClean="0"/>
              <a:t>explaining one case in great detail</a:t>
            </a:r>
          </a:p>
          <a:p>
            <a:pPr marL="274320" indent="-274320" fontAlgn="auto">
              <a:spcAft>
                <a:spcPts val="0"/>
              </a:spcAft>
              <a:buNone/>
              <a:defRPr/>
            </a:pPr>
            <a:r>
              <a:rPr lang="en-GB" sz="2800" dirty="0" err="1" smtClean="0"/>
              <a:t>Nomothetic</a:t>
            </a:r>
            <a:r>
              <a:rPr lang="en-GB" sz="2800" dirty="0" smtClean="0"/>
              <a:t> </a:t>
            </a:r>
            <a:r>
              <a:rPr lang="en-GB" sz="2800" i="1" dirty="0" smtClean="0"/>
              <a:t>explaining a set of cases using a handful of factors</a:t>
            </a:r>
          </a:p>
          <a:p>
            <a:pPr marL="274320" indent="-274320" fontAlgn="auto">
              <a:spcAft>
                <a:spcPts val="0"/>
              </a:spcAft>
              <a:buNone/>
              <a:defRPr/>
            </a:pPr>
            <a:endParaRPr lang="en-GB" sz="2800" dirty="0" smtClean="0"/>
          </a:p>
          <a:p>
            <a:pPr marL="274320" indent="-274320" fontAlgn="auto">
              <a:spcAft>
                <a:spcPts val="0"/>
              </a:spcAft>
              <a:buNone/>
              <a:defRPr/>
            </a:pPr>
            <a:r>
              <a:rPr lang="en-GB" sz="2800" dirty="0" smtClean="0"/>
              <a:t>2.</a:t>
            </a:r>
          </a:p>
          <a:p>
            <a:pPr marL="274320" indent="-274320" fontAlgn="auto">
              <a:spcAft>
                <a:spcPts val="0"/>
              </a:spcAft>
              <a:buNone/>
              <a:defRPr/>
            </a:pPr>
            <a:r>
              <a:rPr lang="en-GB" sz="2800" dirty="0" smtClean="0"/>
              <a:t>Inductive Thinking </a:t>
            </a:r>
            <a:r>
              <a:rPr lang="en-GB" sz="2800" i="1" dirty="0" smtClean="0"/>
              <a:t>moves from particular observations to the general</a:t>
            </a:r>
            <a:endParaRPr lang="en-GB" sz="2800" dirty="0" smtClean="0"/>
          </a:p>
          <a:p>
            <a:pPr marL="274320" indent="-274320" fontAlgn="auto">
              <a:spcAft>
                <a:spcPts val="0"/>
              </a:spcAft>
              <a:buNone/>
              <a:defRPr/>
            </a:pPr>
            <a:r>
              <a:rPr lang="en-GB" sz="2800" dirty="0" smtClean="0"/>
              <a:t>Deductive Thinking </a:t>
            </a:r>
            <a:r>
              <a:rPr lang="en-GB" sz="2800" i="1" dirty="0" smtClean="0"/>
              <a:t>moves from the general to a specific</a:t>
            </a:r>
            <a:endParaRPr lang="en-GB" sz="2800" dirty="0" smtClean="0"/>
          </a:p>
          <a:p>
            <a:pPr marL="274320" indent="-274320" fontAlgn="auto">
              <a:spcAft>
                <a:spcPts val="0"/>
              </a:spcAft>
              <a:buNone/>
              <a:defRPr/>
            </a:pPr>
            <a:endParaRPr lang="en-GB" sz="2800" i="1" dirty="0" smtClean="0"/>
          </a:p>
          <a:p>
            <a:pPr marL="274320" indent="-274320" fontAlgn="auto">
              <a:spcAft>
                <a:spcPts val="0"/>
              </a:spcAft>
              <a:buNone/>
              <a:defRPr/>
            </a:pPr>
            <a:endParaRPr lang="en-GB" sz="2800" i="1" dirty="0" smtClean="0"/>
          </a:p>
        </p:txBody>
      </p:sp>
      <p:sp>
        <p:nvSpPr>
          <p:cNvPr id="17412" name="Footer Placeholder 3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rIns="91440" numCol="1" anchorCtr="0" compatLnSpc="1">
            <a:prstTxWarp prst="textNoShape">
              <a:avLst/>
            </a:prstTxWarp>
          </a:bodyPr>
          <a:lstStyle/>
          <a:p>
            <a:r>
              <a:rPr lang="en-US" dirty="0"/>
              <a:t>Copyright © </a:t>
            </a:r>
            <a:r>
              <a:rPr lang="en-US" dirty="0" smtClean="0"/>
              <a:t>2011 </a:t>
            </a:r>
            <a:r>
              <a:rPr lang="en-US" dirty="0"/>
              <a:t>Christian Caron</a:t>
            </a:r>
          </a:p>
        </p:txBody>
      </p:sp>
      <p:sp>
        <p:nvSpPr>
          <p:cNvPr id="17413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2F6E957-14A7-4054-9D63-322962E8308B}" type="slidenum">
              <a:rPr lang="en-US"/>
              <a:pPr/>
              <a:t>2</a:t>
            </a:fld>
            <a:endParaRPr lang="en-US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070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00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00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007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007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007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007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0706" grpId="0"/>
      <p:bldP spid="200707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Dialectics of social research</a:t>
            </a:r>
          </a:p>
        </p:txBody>
      </p:sp>
      <p:sp>
        <p:nvSpPr>
          <p:cNvPr id="200707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274320" indent="-274320" fontAlgn="auto">
              <a:spcAft>
                <a:spcPts val="0"/>
              </a:spcAft>
              <a:buNone/>
              <a:defRPr/>
            </a:pPr>
            <a:r>
              <a:rPr lang="en-GB" sz="2800" dirty="0" smtClean="0"/>
              <a:t>3. </a:t>
            </a:r>
          </a:p>
          <a:p>
            <a:pPr marL="274320" indent="-274320" fontAlgn="auto">
              <a:spcAft>
                <a:spcPts val="0"/>
              </a:spcAft>
              <a:buNone/>
              <a:defRPr/>
            </a:pPr>
            <a:r>
              <a:rPr lang="en-GB" sz="2800" dirty="0" smtClean="0"/>
              <a:t>Quantitative </a:t>
            </a:r>
            <a:r>
              <a:rPr lang="en-GB" sz="2800" i="1" dirty="0" err="1" smtClean="0"/>
              <a:t>vs</a:t>
            </a:r>
            <a:r>
              <a:rPr lang="en-GB" sz="2800" i="1" dirty="0" smtClean="0"/>
              <a:t> </a:t>
            </a:r>
            <a:r>
              <a:rPr lang="en-GB" sz="2800" dirty="0" smtClean="0"/>
              <a:t>Qualitative </a:t>
            </a:r>
          </a:p>
          <a:p>
            <a:pPr marL="274320" indent="-274320" fontAlgn="auto">
              <a:spcAft>
                <a:spcPts val="0"/>
              </a:spcAft>
              <a:buNone/>
              <a:defRPr/>
            </a:pPr>
            <a:endParaRPr lang="en-GB" sz="2800" dirty="0" smtClean="0"/>
          </a:p>
          <a:p>
            <a:pPr marL="274320" indent="-274320" fontAlgn="auto">
              <a:spcAft>
                <a:spcPts val="0"/>
              </a:spcAft>
              <a:buNone/>
              <a:defRPr/>
            </a:pPr>
            <a:endParaRPr lang="en-GB" sz="2800" dirty="0" smtClean="0"/>
          </a:p>
          <a:p>
            <a:pPr marL="274320" indent="-274320" fontAlgn="auto">
              <a:spcAft>
                <a:spcPts val="0"/>
              </a:spcAft>
              <a:buNone/>
              <a:defRPr/>
            </a:pPr>
            <a:r>
              <a:rPr lang="en-GB" sz="2800" dirty="0" smtClean="0"/>
              <a:t>4. </a:t>
            </a:r>
          </a:p>
          <a:p>
            <a:pPr marL="274320" indent="-274320" fontAlgn="auto">
              <a:spcAft>
                <a:spcPts val="0"/>
              </a:spcAft>
              <a:buNone/>
              <a:defRPr/>
            </a:pPr>
            <a:r>
              <a:rPr lang="en-GB" sz="2800" dirty="0" smtClean="0"/>
              <a:t>Pure Research </a:t>
            </a:r>
            <a:r>
              <a:rPr lang="en-GB" sz="2800" i="1" dirty="0" smtClean="0"/>
              <a:t>foremost interested in understanding</a:t>
            </a:r>
            <a:endParaRPr lang="en-GB" sz="2800" dirty="0" smtClean="0"/>
          </a:p>
          <a:p>
            <a:pPr marL="274320" indent="-274320" fontAlgn="auto">
              <a:spcAft>
                <a:spcPts val="0"/>
              </a:spcAft>
              <a:buNone/>
              <a:defRPr/>
            </a:pPr>
            <a:endParaRPr lang="en-GB" sz="2800" dirty="0" smtClean="0"/>
          </a:p>
          <a:p>
            <a:pPr marL="274320" indent="-274320" fontAlgn="auto">
              <a:spcAft>
                <a:spcPts val="0"/>
              </a:spcAft>
              <a:buNone/>
              <a:defRPr/>
            </a:pPr>
            <a:r>
              <a:rPr lang="en-GB" sz="2800" dirty="0" smtClean="0"/>
              <a:t>Applied Research </a:t>
            </a:r>
            <a:r>
              <a:rPr lang="en-GB" sz="2800" i="1" dirty="0" smtClean="0"/>
              <a:t>foremost interested in application</a:t>
            </a:r>
            <a:endParaRPr lang="en-GB" sz="2800" dirty="0" smtClean="0"/>
          </a:p>
          <a:p>
            <a:pPr marL="274320" indent="-274320" fontAlgn="auto">
              <a:spcAft>
                <a:spcPts val="0"/>
              </a:spcAft>
              <a:buNone/>
              <a:defRPr/>
            </a:pPr>
            <a:endParaRPr lang="en-GB" sz="2800" i="1" dirty="0" smtClean="0"/>
          </a:p>
          <a:p>
            <a:pPr marL="274320" indent="-274320" fontAlgn="auto">
              <a:spcAft>
                <a:spcPts val="0"/>
              </a:spcAft>
              <a:buNone/>
              <a:defRPr/>
            </a:pPr>
            <a:endParaRPr lang="en-GB" sz="2800" i="1" dirty="0" smtClean="0"/>
          </a:p>
        </p:txBody>
      </p:sp>
      <p:sp>
        <p:nvSpPr>
          <p:cNvPr id="17412" name="Footer Placeholder 3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rIns="91440" numCol="1" anchorCtr="0" compatLnSpc="1">
            <a:prstTxWarp prst="textNoShape">
              <a:avLst/>
            </a:prstTxWarp>
          </a:bodyPr>
          <a:lstStyle/>
          <a:p>
            <a:r>
              <a:rPr lang="en-US" dirty="0"/>
              <a:t>Copyright © </a:t>
            </a:r>
            <a:r>
              <a:rPr lang="en-US" dirty="0" smtClean="0"/>
              <a:t>2011 </a:t>
            </a:r>
            <a:r>
              <a:rPr lang="en-US" dirty="0"/>
              <a:t>Christian Caron</a:t>
            </a:r>
          </a:p>
        </p:txBody>
      </p:sp>
      <p:sp>
        <p:nvSpPr>
          <p:cNvPr id="17413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2F6E957-14A7-4054-9D63-322962E8308B}" type="slidenum">
              <a:rPr lang="en-US"/>
              <a:pPr/>
              <a:t>3</a:t>
            </a:fld>
            <a:endParaRPr lang="en-US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070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00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00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007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007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007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0706" grpId="0"/>
      <p:bldP spid="200707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Conducting Research: </a:t>
            </a:r>
            <a:br>
              <a:rPr lang="en-US" dirty="0" smtClean="0"/>
            </a:br>
            <a:r>
              <a:rPr lang="en-US" dirty="0" smtClean="0"/>
              <a:t>The Research process</a:t>
            </a:r>
          </a:p>
        </p:txBody>
      </p:sp>
      <p:sp>
        <p:nvSpPr>
          <p:cNvPr id="20582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Trebuchet MS" pitchFamily="34" charset="0"/>
              <a:buAutoNum type="arabicPeriod"/>
            </a:pPr>
            <a:r>
              <a:rPr lang="en-US" dirty="0" smtClean="0"/>
              <a:t>Define the problem</a:t>
            </a:r>
          </a:p>
          <a:p>
            <a:pPr marL="514350" indent="-514350">
              <a:buFont typeface="Trebuchet MS" pitchFamily="34" charset="0"/>
              <a:buAutoNum type="arabicPeriod"/>
            </a:pPr>
            <a:r>
              <a:rPr lang="en-US" dirty="0" smtClean="0"/>
              <a:t>Review existing research literature</a:t>
            </a:r>
          </a:p>
          <a:p>
            <a:pPr marL="514350" indent="-514350">
              <a:buFont typeface="Trebuchet MS" pitchFamily="34" charset="0"/>
              <a:buAutoNum type="arabicPeriod"/>
            </a:pPr>
            <a:r>
              <a:rPr lang="en-US" dirty="0" smtClean="0"/>
              <a:t>Formulate research question</a:t>
            </a:r>
          </a:p>
          <a:p>
            <a:pPr marL="514350" indent="-514350">
              <a:buFont typeface="Trebuchet MS" pitchFamily="34" charset="0"/>
              <a:buAutoNum type="arabicPeriod"/>
            </a:pPr>
            <a:r>
              <a:rPr lang="en-US" dirty="0" smtClean="0"/>
              <a:t>Operationalize</a:t>
            </a:r>
          </a:p>
          <a:p>
            <a:pPr marL="514350" indent="-514350">
              <a:buFont typeface="Trebuchet MS" pitchFamily="34" charset="0"/>
              <a:buAutoNum type="arabicPeriod"/>
            </a:pPr>
            <a:r>
              <a:rPr lang="en-US" dirty="0" smtClean="0"/>
              <a:t>Select research method</a:t>
            </a:r>
          </a:p>
          <a:p>
            <a:pPr marL="514350" indent="-514350">
              <a:buFont typeface="Trebuchet MS" pitchFamily="34" charset="0"/>
              <a:buAutoNum type="arabicPeriod"/>
            </a:pPr>
            <a:r>
              <a:rPr lang="en-US" dirty="0" smtClean="0"/>
              <a:t>Collect data</a:t>
            </a:r>
          </a:p>
          <a:p>
            <a:pPr marL="514350" indent="-514350">
              <a:buFont typeface="Trebuchet MS" pitchFamily="34" charset="0"/>
              <a:buAutoNum type="arabicPeriod"/>
            </a:pPr>
            <a:r>
              <a:rPr lang="en-US" dirty="0" smtClean="0"/>
              <a:t>Analyze data</a:t>
            </a:r>
          </a:p>
          <a:p>
            <a:pPr marL="514350" indent="-514350">
              <a:buFont typeface="Trebuchet MS" pitchFamily="34" charset="0"/>
              <a:buAutoNum type="arabicPeriod"/>
            </a:pPr>
            <a:r>
              <a:rPr lang="en-US" dirty="0" smtClean="0"/>
              <a:t>Develop the conclusion</a:t>
            </a:r>
          </a:p>
        </p:txBody>
      </p:sp>
      <p:sp>
        <p:nvSpPr>
          <p:cNvPr id="21508" name="Footer Placeholder 3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rIns="91440" numCol="1" anchorCtr="0" compatLnSpc="1">
            <a:prstTxWarp prst="textNoShape">
              <a:avLst/>
            </a:prstTxWarp>
          </a:bodyPr>
          <a:lstStyle/>
          <a:p>
            <a:r>
              <a:rPr lang="en-US"/>
              <a:t>Copyright © 2009 Christian Caron</a:t>
            </a:r>
          </a:p>
        </p:txBody>
      </p:sp>
      <p:sp>
        <p:nvSpPr>
          <p:cNvPr id="21509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CEE1910-E08E-4D19-A526-501D1983DF2E}" type="slidenum">
              <a:rPr lang="en-US"/>
              <a:pPr/>
              <a:t>4</a:t>
            </a:fld>
            <a:endParaRPr lang="en-US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82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05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058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058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058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058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058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058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058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826" grpId="0"/>
      <p:bldP spid="205827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18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err="1" smtClean="0"/>
              <a:t>operationalization</a:t>
            </a:r>
            <a:endParaRPr lang="en-US" dirty="0" smtClean="0"/>
          </a:p>
        </p:txBody>
      </p:sp>
      <p:sp>
        <p:nvSpPr>
          <p:cNvPr id="22118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752600"/>
            <a:ext cx="8178800" cy="4800600"/>
          </a:xfrm>
        </p:spPr>
        <p:txBody>
          <a:bodyPr/>
          <a:lstStyle/>
          <a:p>
            <a:pPr marL="577850" indent="-577850"/>
            <a:r>
              <a:rPr lang="en-US" dirty="0" smtClean="0"/>
              <a:t>Measurement: Researchers use mental constructs or concepts (e.g., race, class, gender)</a:t>
            </a:r>
          </a:p>
          <a:p>
            <a:pPr marL="577850" indent="-577850"/>
            <a:endParaRPr lang="en-US" sz="1000" dirty="0" smtClean="0"/>
          </a:p>
          <a:p>
            <a:pPr marL="577850" indent="-577850">
              <a:buFont typeface="Wingdings" pitchFamily="2" charset="2"/>
              <a:buChar char="Ø"/>
            </a:pPr>
            <a:r>
              <a:rPr lang="en-US" dirty="0" smtClean="0">
                <a:sym typeface="Wingdings" pitchFamily="2" charset="2"/>
              </a:rPr>
              <a:t>At outset, researcher needs to engage in </a:t>
            </a:r>
            <a:r>
              <a:rPr lang="en-US" b="1" dirty="0" err="1" smtClean="0">
                <a:solidFill>
                  <a:schemeClr val="tx2"/>
                </a:solidFill>
                <a:sym typeface="Wingdings" pitchFamily="2" charset="2"/>
              </a:rPr>
              <a:t>operationalization</a:t>
            </a:r>
            <a:r>
              <a:rPr lang="en-US" dirty="0" smtClean="0">
                <a:solidFill>
                  <a:schemeClr val="tx2"/>
                </a:solidFill>
                <a:sym typeface="Wingdings" pitchFamily="2" charset="2"/>
              </a:rPr>
              <a:t> </a:t>
            </a:r>
            <a:r>
              <a:rPr lang="en-US" dirty="0" smtClean="0">
                <a:sym typeface="Wingdings" pitchFamily="2" charset="2"/>
              </a:rPr>
              <a:t> Procedure by which researchers establish criteria for assigning values to variables – How are you measuring the concept? What counts and does not count? </a:t>
            </a:r>
          </a:p>
          <a:p>
            <a:pPr marL="577850" indent="-577850">
              <a:buFont typeface="Wingdings" pitchFamily="2" charset="2"/>
              <a:buChar char="Ø"/>
            </a:pPr>
            <a:r>
              <a:rPr lang="en-CA" dirty="0" smtClean="0">
                <a:sym typeface="Wingdings" pitchFamily="2" charset="2"/>
              </a:rPr>
              <a:t>Linked to definition but speaks more to actual measurement -&gt; how will you measure/observe concept x, y and z?</a:t>
            </a:r>
          </a:p>
          <a:p>
            <a:pPr marL="577850" indent="-577850">
              <a:buNone/>
            </a:pPr>
            <a:r>
              <a:rPr lang="en-GB" dirty="0" smtClean="0">
                <a:sym typeface="Wingdings" pitchFamily="2" charset="2"/>
              </a:rPr>
              <a:t>You can never be too precise, details </a:t>
            </a:r>
            <a:r>
              <a:rPr lang="en-GB" dirty="0" err="1" smtClean="0">
                <a:sym typeface="Wingdings" pitchFamily="2" charset="2"/>
              </a:rPr>
              <a:t>details</a:t>
            </a:r>
            <a:r>
              <a:rPr lang="en-GB" dirty="0" smtClean="0">
                <a:sym typeface="Wingdings" pitchFamily="2" charset="2"/>
              </a:rPr>
              <a:t> </a:t>
            </a:r>
            <a:r>
              <a:rPr lang="en-GB" dirty="0" err="1" smtClean="0">
                <a:sym typeface="Wingdings" pitchFamily="2" charset="2"/>
              </a:rPr>
              <a:t>details</a:t>
            </a:r>
            <a:endParaRPr lang="en-CA" dirty="0" smtClean="0">
              <a:sym typeface="Wingdings" pitchFamily="2" charset="2"/>
            </a:endParaRPr>
          </a:p>
        </p:txBody>
      </p:sp>
      <p:sp>
        <p:nvSpPr>
          <p:cNvPr id="28676" name="Footer Placeholder 3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rIns="91440" numCol="1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8677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0E25CEE-888D-4ACF-8CF6-8E7100E66177}" type="slidenum">
              <a:rPr lang="en-US"/>
              <a:pPr/>
              <a:t>5</a:t>
            </a:fld>
            <a:endParaRPr lang="en-US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8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118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211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211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211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211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1186" grpId="0"/>
      <p:bldP spid="221187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9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smtClean="0"/>
              <a:t>Ethical Considerations</a:t>
            </a:r>
          </a:p>
        </p:txBody>
      </p:sp>
      <p:sp>
        <p:nvSpPr>
          <p:cNvPr id="21094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577850" indent="-577850"/>
            <a:r>
              <a:rPr lang="en-US" sz="2400" dirty="0" smtClean="0"/>
              <a:t>Ethical issues arise in the following two areas:  </a:t>
            </a:r>
          </a:p>
          <a:p>
            <a:pPr marL="577850" indent="-577850">
              <a:buFontTx/>
              <a:buAutoNum type="romanLcPeriod"/>
            </a:pPr>
            <a:endParaRPr lang="en-US" sz="300" dirty="0" smtClean="0"/>
          </a:p>
          <a:p>
            <a:pPr marL="577850" indent="-577850">
              <a:buFontTx/>
              <a:buAutoNum type="romanLcPeriod"/>
            </a:pPr>
            <a:r>
              <a:rPr lang="en-US" sz="2400" dirty="0" smtClean="0">
                <a:solidFill>
                  <a:schemeClr val="tx2"/>
                </a:solidFill>
              </a:rPr>
              <a:t>Treatment of subjects </a:t>
            </a:r>
            <a:r>
              <a:rPr lang="en-US" sz="2400" dirty="0" smtClean="0">
                <a:sym typeface="Wingdings" pitchFamily="2" charset="2"/>
              </a:rPr>
              <a:t> </a:t>
            </a:r>
            <a:r>
              <a:rPr lang="en-US" sz="2400" dirty="0" smtClean="0"/>
              <a:t>Is need for respecting rights of research subjects, including:</a:t>
            </a:r>
          </a:p>
          <a:p>
            <a:pPr marL="577850" indent="-577850">
              <a:buFontTx/>
              <a:buAutoNum type="alphaLcParenR"/>
            </a:pPr>
            <a:r>
              <a:rPr lang="en-US" sz="2400" dirty="0" smtClean="0"/>
              <a:t>Right to safety</a:t>
            </a:r>
          </a:p>
          <a:p>
            <a:pPr marL="577850" indent="-577850">
              <a:buFontTx/>
              <a:buAutoNum type="alphaLcParenR"/>
            </a:pPr>
            <a:r>
              <a:rPr lang="en-US" sz="2400" dirty="0" smtClean="0"/>
              <a:t>Right to privacy</a:t>
            </a:r>
          </a:p>
          <a:p>
            <a:pPr marL="577850" indent="-577850">
              <a:buFontTx/>
              <a:buAutoNum type="alphaLcParenR"/>
            </a:pPr>
            <a:r>
              <a:rPr lang="en-US" sz="2400" dirty="0" smtClean="0"/>
              <a:t>Right to confidentiality </a:t>
            </a:r>
          </a:p>
          <a:p>
            <a:pPr marL="577850" indent="-577850">
              <a:buFontTx/>
              <a:buAutoNum type="alphaLcParenR"/>
            </a:pPr>
            <a:r>
              <a:rPr lang="en-US" sz="2400" dirty="0" smtClean="0"/>
              <a:t>Right to informed consent</a:t>
            </a:r>
          </a:p>
          <a:p>
            <a:pPr marL="577850" indent="-577850">
              <a:buFontTx/>
              <a:buAutoNum type="alphaLcParenR"/>
            </a:pPr>
            <a:endParaRPr lang="en-US" sz="700" dirty="0" smtClean="0"/>
          </a:p>
          <a:p>
            <a:pPr marL="577850" indent="-577850">
              <a:buFontTx/>
              <a:buAutoNum type="romanLcPeriod" startAt="2"/>
            </a:pPr>
            <a:r>
              <a:rPr lang="en-US" sz="2400" dirty="0" smtClean="0">
                <a:solidFill>
                  <a:schemeClr val="tx2"/>
                </a:solidFill>
              </a:rPr>
              <a:t>Treatment of research results </a:t>
            </a:r>
            <a:r>
              <a:rPr lang="en-US" sz="2400" dirty="0" smtClean="0">
                <a:sym typeface="Wingdings" pitchFamily="2" charset="2"/>
              </a:rPr>
              <a:t> Concern about plagiarism, especially with spread of World Wide Web</a:t>
            </a:r>
            <a:endParaRPr lang="en-US" sz="2400" dirty="0" smtClean="0"/>
          </a:p>
        </p:txBody>
      </p:sp>
      <p:sp>
        <p:nvSpPr>
          <p:cNvPr id="23556" name="Footer Placeholder 3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rIns="91440" numCol="1" anchorCtr="0" compatLnSpc="1">
            <a:prstTxWarp prst="textNoShape">
              <a:avLst/>
            </a:prstTxWarp>
          </a:bodyPr>
          <a:lstStyle/>
          <a:p>
            <a:r>
              <a:rPr lang="en-US"/>
              <a:t>Copyright © 2010 by Nelson Education Limited</a:t>
            </a:r>
          </a:p>
        </p:txBody>
      </p:sp>
      <p:sp>
        <p:nvSpPr>
          <p:cNvPr id="23557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9015099-C237-47D3-A729-33561A48E090}" type="slidenum">
              <a:rPr lang="en-US"/>
              <a:pPr/>
              <a:t>6</a:t>
            </a:fld>
            <a:endParaRPr lang="en-US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4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1094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109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109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109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109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109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109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109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0946" grpId="0"/>
      <p:bldP spid="21094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4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smtClean="0"/>
              <a:t>Main Methods of Sociology</a:t>
            </a:r>
          </a:p>
        </p:txBody>
      </p:sp>
      <p:sp>
        <p:nvSpPr>
          <p:cNvPr id="21504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533400" indent="-533400"/>
            <a:r>
              <a:rPr lang="en-US" dirty="0" smtClean="0"/>
              <a:t>Are four main methods in sociological research: </a:t>
            </a:r>
          </a:p>
          <a:p>
            <a:pPr marL="533400" indent="-533400">
              <a:buFontTx/>
              <a:buAutoNum type="arabicPeriod"/>
            </a:pPr>
            <a:r>
              <a:rPr lang="en-US" dirty="0" smtClean="0">
                <a:solidFill>
                  <a:schemeClr val="tx2"/>
                </a:solidFill>
              </a:rPr>
              <a:t>Field methods </a:t>
            </a:r>
            <a:r>
              <a:rPr lang="en-US" dirty="0" smtClean="0"/>
              <a:t>(e.g., participant observation)</a:t>
            </a:r>
          </a:p>
          <a:p>
            <a:pPr marL="533400" indent="-533400">
              <a:buFontTx/>
              <a:buAutoNum type="arabicPeriod"/>
            </a:pPr>
            <a:r>
              <a:rPr lang="en-US" dirty="0" smtClean="0">
                <a:solidFill>
                  <a:schemeClr val="tx2"/>
                </a:solidFill>
              </a:rPr>
              <a:t>Experiments</a:t>
            </a:r>
          </a:p>
          <a:p>
            <a:pPr marL="533400" indent="-533400">
              <a:buFontTx/>
              <a:buAutoNum type="arabicPeriod"/>
            </a:pPr>
            <a:r>
              <a:rPr lang="en-US" dirty="0" smtClean="0">
                <a:solidFill>
                  <a:schemeClr val="tx2"/>
                </a:solidFill>
              </a:rPr>
              <a:t>Surveys</a:t>
            </a:r>
          </a:p>
          <a:p>
            <a:pPr marL="533400" indent="-533400">
              <a:buFontTx/>
              <a:buAutoNum type="arabicPeriod"/>
            </a:pPr>
            <a:r>
              <a:rPr lang="en-US" dirty="0" smtClean="0">
                <a:solidFill>
                  <a:schemeClr val="tx2"/>
                </a:solidFill>
              </a:rPr>
              <a:t>Analysis of existing documents and official statistics</a:t>
            </a:r>
            <a:r>
              <a:rPr lang="en-US" dirty="0" smtClean="0"/>
              <a:t> (e.g. content analysis)</a:t>
            </a:r>
            <a:endParaRPr lang="en-US" sz="2400" dirty="0" smtClean="0"/>
          </a:p>
        </p:txBody>
      </p:sp>
      <p:sp>
        <p:nvSpPr>
          <p:cNvPr id="24580" name="Footer Placeholder 3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rIns="91440" numCol="1" anchorCtr="0" compatLnSpc="1">
            <a:prstTxWarp prst="textNoShape">
              <a:avLst/>
            </a:prstTxWarp>
          </a:bodyPr>
          <a:lstStyle/>
          <a:p>
            <a:r>
              <a:rPr lang="en-US"/>
              <a:t>Copyright © 2010 by Nelson Education Limited</a:t>
            </a:r>
          </a:p>
        </p:txBody>
      </p:sp>
      <p:sp>
        <p:nvSpPr>
          <p:cNvPr id="24581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3BA254D-E028-4936-BCE2-0B303F02168E}" type="slidenum">
              <a:rPr lang="en-US"/>
              <a:pPr/>
              <a:t>7</a:t>
            </a:fld>
            <a:endParaRPr lang="en-US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2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15042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150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150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150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150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150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42" grpId="0"/>
      <p:bldP spid="21504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9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smtClean="0"/>
              <a:t>1. Field Methods </a:t>
            </a:r>
          </a:p>
        </p:txBody>
      </p:sp>
      <p:sp>
        <p:nvSpPr>
          <p:cNvPr id="212995" name="Rectangle 3"/>
          <p:cNvSpPr>
            <a:spLocks noGrp="1" noChangeArrowheads="1"/>
          </p:cNvSpPr>
          <p:nvPr>
            <p:ph idx="1"/>
          </p:nvPr>
        </p:nvSpPr>
        <p:spPr>
          <a:xfrm>
            <a:off x="381000" y="1676400"/>
            <a:ext cx="8534400" cy="4876800"/>
          </a:xfrm>
        </p:spPr>
        <p:txBody>
          <a:bodyPr/>
          <a:lstStyle/>
          <a:p>
            <a:pPr marL="577850" indent="-577850">
              <a:lnSpc>
                <a:spcPct val="80000"/>
              </a:lnSpc>
            </a:pPr>
            <a:r>
              <a:rPr lang="en-US" sz="2400" dirty="0" smtClean="0"/>
              <a:t>Field methods involve </a:t>
            </a:r>
            <a:r>
              <a:rPr lang="en-US" sz="2400" b="1" dirty="0" smtClean="0">
                <a:solidFill>
                  <a:schemeClr val="tx2"/>
                </a:solidFill>
              </a:rPr>
              <a:t>field research</a:t>
            </a:r>
            <a:r>
              <a:rPr lang="en-US" sz="2400" dirty="0" smtClean="0">
                <a:solidFill>
                  <a:schemeClr val="tx2"/>
                </a:solidFill>
              </a:rPr>
              <a:t> </a:t>
            </a:r>
            <a:r>
              <a:rPr lang="en-US" sz="2400" dirty="0" smtClean="0">
                <a:sym typeface="Wingdings" pitchFamily="2" charset="2"/>
              </a:rPr>
              <a:t></a:t>
            </a:r>
            <a:r>
              <a:rPr lang="en-US" sz="2400" dirty="0" smtClean="0"/>
              <a:t> Research based on  observation of people in their natural settings</a:t>
            </a:r>
          </a:p>
          <a:p>
            <a:pPr marL="577850" indent="-577850">
              <a:lnSpc>
                <a:spcPct val="80000"/>
              </a:lnSpc>
            </a:pPr>
            <a:endParaRPr lang="en-US" sz="1200" dirty="0" smtClean="0"/>
          </a:p>
          <a:p>
            <a:pPr marL="577850" indent="-577850">
              <a:lnSpc>
                <a:spcPct val="80000"/>
              </a:lnSpc>
            </a:pPr>
            <a:r>
              <a:rPr lang="en-US" sz="2400" dirty="0" smtClean="0"/>
              <a:t>Strategies used in field research: </a:t>
            </a:r>
          </a:p>
          <a:p>
            <a:pPr marL="577850" indent="-577850">
              <a:lnSpc>
                <a:spcPct val="80000"/>
              </a:lnSpc>
              <a:buFontTx/>
              <a:buAutoNum type="romanLcPeriod"/>
            </a:pPr>
            <a:endParaRPr lang="en-US" sz="500" dirty="0" smtClean="0"/>
          </a:p>
          <a:p>
            <a:pPr marL="577850" indent="-577850">
              <a:lnSpc>
                <a:spcPct val="80000"/>
              </a:lnSpc>
              <a:buFontTx/>
              <a:buAutoNum type="romanLcPeriod"/>
            </a:pPr>
            <a:r>
              <a:rPr lang="en-US" sz="2400" b="1" dirty="0" smtClean="0">
                <a:solidFill>
                  <a:schemeClr val="tx2"/>
                </a:solidFill>
              </a:rPr>
              <a:t>Detached observation</a:t>
            </a:r>
            <a:r>
              <a:rPr lang="en-US" sz="2400" dirty="0" smtClean="0">
                <a:solidFill>
                  <a:schemeClr val="tx2"/>
                </a:solidFill>
              </a:rPr>
              <a:t> </a:t>
            </a:r>
            <a:r>
              <a:rPr lang="en-US" sz="2400" dirty="0" smtClean="0">
                <a:sym typeface="Wingdings" pitchFamily="2" charset="2"/>
              </a:rPr>
              <a:t></a:t>
            </a:r>
            <a:r>
              <a:rPr lang="en-US" sz="2400" dirty="0" smtClean="0"/>
              <a:t> Classifying &amp; counting  </a:t>
            </a:r>
            <a:r>
              <a:rPr lang="en-US" sz="2400" dirty="0" err="1" smtClean="0"/>
              <a:t>behaviour</a:t>
            </a:r>
            <a:r>
              <a:rPr lang="en-US" sz="2400" dirty="0" smtClean="0"/>
              <a:t> of interest according to predetermined scheme</a:t>
            </a:r>
          </a:p>
          <a:p>
            <a:pPr marL="577850" indent="-577850">
              <a:lnSpc>
                <a:spcPct val="80000"/>
              </a:lnSpc>
              <a:buFont typeface="Wingdings" pitchFamily="2" charset="2"/>
              <a:buChar char="Ø"/>
            </a:pPr>
            <a:r>
              <a:rPr lang="en-US" sz="2400" dirty="0" smtClean="0"/>
              <a:t>Concern about Hawthorne effect and inability to determine meaning of </a:t>
            </a:r>
            <a:r>
              <a:rPr lang="en-US" sz="2400" dirty="0" err="1" smtClean="0"/>
              <a:t>behaviour</a:t>
            </a:r>
            <a:endParaRPr lang="en-US" sz="2400" dirty="0" smtClean="0"/>
          </a:p>
          <a:p>
            <a:pPr marL="577850" indent="-577850">
              <a:lnSpc>
                <a:spcPct val="80000"/>
              </a:lnSpc>
              <a:buFontTx/>
              <a:buAutoNum type="romanLcPeriod"/>
            </a:pPr>
            <a:endParaRPr lang="en-US" sz="1200" b="1" dirty="0" smtClean="0"/>
          </a:p>
          <a:p>
            <a:pPr marL="577850" indent="-577850">
              <a:lnSpc>
                <a:spcPct val="80000"/>
              </a:lnSpc>
              <a:buFontTx/>
              <a:buAutoNum type="romanLcPeriod" startAt="2"/>
            </a:pPr>
            <a:r>
              <a:rPr lang="en-US" sz="2400" b="1" dirty="0" smtClean="0">
                <a:solidFill>
                  <a:schemeClr val="tx2"/>
                </a:solidFill>
              </a:rPr>
              <a:t>Ethnography</a:t>
            </a:r>
            <a:r>
              <a:rPr lang="en-US" sz="2400" b="1" dirty="0" smtClean="0"/>
              <a:t> </a:t>
            </a:r>
            <a:r>
              <a:rPr lang="en-US" sz="2400" dirty="0" smtClean="0">
                <a:sym typeface="Wingdings" pitchFamily="2" charset="2"/>
              </a:rPr>
              <a:t></a:t>
            </a:r>
            <a:r>
              <a:rPr lang="en-US" sz="2400" dirty="0" smtClean="0"/>
              <a:t> Where researcher spends months or even years living with a people to learn their language, values, mannerisms in order to develop an intimate understanding of their </a:t>
            </a:r>
            <a:r>
              <a:rPr lang="en-US" sz="2400" dirty="0" err="1" smtClean="0"/>
              <a:t>behaviour</a:t>
            </a:r>
            <a:endParaRPr lang="en-US" sz="2400" dirty="0" smtClean="0"/>
          </a:p>
          <a:p>
            <a:pPr marL="577850" indent="-577850">
              <a:lnSpc>
                <a:spcPct val="80000"/>
              </a:lnSpc>
              <a:buFont typeface="Wingdings" pitchFamily="2" charset="2"/>
              <a:buChar char="Ø"/>
            </a:pPr>
            <a:r>
              <a:rPr lang="en-US" sz="2400" dirty="0" smtClean="0"/>
              <a:t>Concern about ‘romanticizing’</a:t>
            </a:r>
          </a:p>
        </p:txBody>
      </p:sp>
      <p:sp>
        <p:nvSpPr>
          <p:cNvPr id="25604" name="Footer Placeholder 3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rIns="91440" numCol="1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5605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E0AE539-8ECF-4A89-9A1B-B5E6ED5A32CA}" type="slidenum">
              <a:rPr lang="en-US"/>
              <a:pPr/>
              <a:t>8</a:t>
            </a:fld>
            <a:endParaRPr lang="en-US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1299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129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129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129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129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129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129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2994" grpId="0"/>
      <p:bldP spid="212995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09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>
            <a:normAutofit fontScale="90000"/>
          </a:bodyPr>
          <a:lstStyle/>
          <a:p>
            <a:pPr marL="762000" indent="-762000" fontAlgn="auto">
              <a:spcAft>
                <a:spcPts val="0"/>
              </a:spcAft>
              <a:buFontTx/>
              <a:buAutoNum type="arabicPeriod"/>
              <a:defRPr/>
            </a:pPr>
            <a:r>
              <a:rPr lang="en-US" smtClean="0"/>
              <a:t>Field Methods: </a:t>
            </a:r>
            <a:br>
              <a:rPr lang="en-US" smtClean="0"/>
            </a:br>
            <a:r>
              <a:rPr lang="en-US" smtClean="0"/>
              <a:t>Participant Observation</a:t>
            </a:r>
          </a:p>
        </p:txBody>
      </p:sp>
      <p:sp>
        <p:nvSpPr>
          <p:cNvPr id="21709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Involves carefully observing people’s face-to-face interactions and participating in their lives over a long period of time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Purpose: Achieve deep &amp; sympathetic understanding of people’s beliefs, values, and motives</a:t>
            </a:r>
          </a:p>
          <a:p>
            <a:pPr>
              <a:buFont typeface="Wingdings" pitchFamily="2" charset="2"/>
              <a:buChar char="Ø"/>
            </a:pPr>
            <a:r>
              <a:rPr lang="en-US" sz="2800" dirty="0" smtClean="0"/>
              <a:t>Typically begins as </a:t>
            </a:r>
            <a:r>
              <a:rPr lang="en-US" sz="2800" b="1" dirty="0" smtClean="0">
                <a:solidFill>
                  <a:schemeClr val="tx2"/>
                </a:solidFill>
              </a:rPr>
              <a:t>exploratory research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smtClean="0">
                <a:sym typeface="Wingdings" pitchFamily="2" charset="2"/>
              </a:rPr>
              <a:t> A</a:t>
            </a:r>
            <a:r>
              <a:rPr lang="en-US" sz="2800" dirty="0" smtClean="0"/>
              <a:t>n attempt to describe, understand, &amp; develop theory about a social phenomenon in absence of, or with little, previous research on subject</a:t>
            </a:r>
            <a:endParaRPr lang="en-US" dirty="0" smtClean="0"/>
          </a:p>
        </p:txBody>
      </p:sp>
      <p:sp>
        <p:nvSpPr>
          <p:cNvPr id="26628" name="Footer Placeholder 3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rIns="91440" numCol="1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6629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5A7D425-4593-4BE6-8FA0-3FF6A6159C0C}" type="slidenum">
              <a:rPr lang="en-US"/>
              <a:pPr/>
              <a:t>9</a:t>
            </a:fld>
            <a:endParaRPr lang="en-US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1709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170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170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170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7090" grpId="0"/>
      <p:bldP spid="217091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25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smtClean="0"/>
              <a:t>2. Experiments</a:t>
            </a:r>
          </a:p>
        </p:txBody>
      </p:sp>
      <p:sp>
        <p:nvSpPr>
          <p:cNvPr id="22425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b="1" dirty="0" smtClean="0">
                <a:solidFill>
                  <a:schemeClr val="tx2"/>
                </a:solidFill>
              </a:rPr>
              <a:t>Experiment</a:t>
            </a:r>
            <a:r>
              <a:rPr lang="en-US" b="1" dirty="0" smtClean="0"/>
              <a:t> </a:t>
            </a:r>
            <a:r>
              <a:rPr lang="en-US" dirty="0" smtClean="0">
                <a:sym typeface="Wingdings" pitchFamily="2" charset="2"/>
              </a:rPr>
              <a:t> C</a:t>
            </a:r>
            <a:r>
              <a:rPr lang="en-US" dirty="0" smtClean="0"/>
              <a:t>arefully controlled artificial situation that allows researchers to isolate hypothesized causes and precisely measure their effects </a:t>
            </a:r>
          </a:p>
          <a:p>
            <a:pPr>
              <a:lnSpc>
                <a:spcPct val="90000"/>
              </a:lnSpc>
            </a:pPr>
            <a:r>
              <a:rPr lang="en-US" dirty="0" smtClean="0"/>
              <a:t>Uses </a:t>
            </a:r>
            <a:r>
              <a:rPr lang="en-US" b="1" dirty="0" smtClean="0">
                <a:solidFill>
                  <a:schemeClr val="tx2"/>
                </a:solidFill>
              </a:rPr>
              <a:t>randomization</a:t>
            </a:r>
            <a:r>
              <a:rPr lang="en-US" b="1" dirty="0" smtClean="0"/>
              <a:t> </a:t>
            </a:r>
            <a:r>
              <a:rPr lang="en-US" dirty="0" smtClean="0">
                <a:sym typeface="Wingdings" pitchFamily="2" charset="2"/>
              </a:rPr>
              <a:t> Involves assigning individuals (research subjects) to groups by chance processes</a:t>
            </a:r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lang="en-US" dirty="0" smtClean="0">
                <a:sym typeface="Wingdings" pitchFamily="2" charset="2"/>
              </a:rPr>
              <a:t>Then introduces hypothesized cause to only one of the groups to determine whether presumed cause has predicted effect</a:t>
            </a:r>
          </a:p>
        </p:txBody>
      </p:sp>
      <p:sp>
        <p:nvSpPr>
          <p:cNvPr id="31748" name="Footer Placeholder 3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rIns="91440" numCol="1" anchorCtr="0" compatLnSpc="1">
            <a:prstTxWarp prst="textNoShape">
              <a:avLst/>
            </a:prstTxWarp>
          </a:bodyPr>
          <a:lstStyle/>
          <a:p>
            <a:r>
              <a:rPr lang="en-US"/>
              <a:t>Copyright © 2010 by Nelson Education Limited</a:t>
            </a:r>
          </a:p>
        </p:txBody>
      </p:sp>
      <p:sp>
        <p:nvSpPr>
          <p:cNvPr id="31749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5B5A999-6618-4D52-A4B4-7B6D07C71DB1}" type="slidenum">
              <a:rPr lang="en-US"/>
              <a:pPr/>
              <a:t>10</a:t>
            </a:fld>
            <a:endParaRPr lang="en-US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5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425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24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242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242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4258" grpId="0"/>
      <p:bldP spid="224259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smtClean="0"/>
              <a:t>2. Experiments</a:t>
            </a:r>
          </a:p>
        </p:txBody>
      </p:sp>
      <p:sp>
        <p:nvSpPr>
          <p:cNvPr id="22528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tx2"/>
                </a:solidFill>
              </a:rPr>
              <a:t>Dependent variable</a:t>
            </a:r>
            <a:r>
              <a:rPr lang="en-US" dirty="0" smtClean="0"/>
              <a:t>: Presumed effect in  cause-and-effect relationship</a:t>
            </a:r>
          </a:p>
          <a:p>
            <a:endParaRPr lang="en-US" sz="600" b="1" dirty="0" smtClean="0"/>
          </a:p>
          <a:p>
            <a:r>
              <a:rPr lang="en-US" b="1" dirty="0" smtClean="0">
                <a:solidFill>
                  <a:schemeClr val="tx2"/>
                </a:solidFill>
              </a:rPr>
              <a:t>Independent variable</a:t>
            </a:r>
            <a:r>
              <a:rPr lang="en-US" dirty="0" smtClean="0"/>
              <a:t>: Presumed cause in cause-and-effect relationship</a:t>
            </a:r>
          </a:p>
          <a:p>
            <a:endParaRPr lang="en-US" sz="600" b="1" dirty="0" smtClean="0"/>
          </a:p>
          <a:p>
            <a:r>
              <a:rPr lang="en-US" b="1" dirty="0" smtClean="0">
                <a:solidFill>
                  <a:schemeClr val="tx2"/>
                </a:solidFill>
              </a:rPr>
              <a:t>Experimental group</a:t>
            </a:r>
            <a:r>
              <a:rPr lang="en-US" dirty="0" smtClean="0"/>
              <a:t>: Group that is exposed to the independent variable</a:t>
            </a:r>
          </a:p>
          <a:p>
            <a:endParaRPr lang="en-US" sz="500" b="1" dirty="0" smtClean="0"/>
          </a:p>
          <a:p>
            <a:r>
              <a:rPr lang="en-US" b="1" dirty="0" smtClean="0">
                <a:solidFill>
                  <a:schemeClr val="tx2"/>
                </a:solidFill>
              </a:rPr>
              <a:t>Control group</a:t>
            </a:r>
            <a:r>
              <a:rPr lang="en-US" dirty="0" smtClean="0"/>
              <a:t>: Group that is not exposed to the independent variable</a:t>
            </a:r>
          </a:p>
        </p:txBody>
      </p:sp>
      <p:sp>
        <p:nvSpPr>
          <p:cNvPr id="32772" name="Footer Placeholder 3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rIns="91440" numCol="1" anchorCtr="0" compatLnSpc="1">
            <a:prstTxWarp prst="textNoShape">
              <a:avLst/>
            </a:prstTxWarp>
          </a:bodyPr>
          <a:lstStyle/>
          <a:p>
            <a:r>
              <a:rPr lang="en-US"/>
              <a:t>Copyright © 2010 by Nelson Education Limited</a:t>
            </a:r>
          </a:p>
        </p:txBody>
      </p:sp>
      <p:sp>
        <p:nvSpPr>
          <p:cNvPr id="32773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1D8F62D-FB47-4E55-AC7C-BF656FE45610}" type="slidenum">
              <a:rPr lang="en-US"/>
              <a:pPr/>
              <a:t>11</a:t>
            </a:fld>
            <a:endParaRPr lang="en-US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2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5282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252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252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252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252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282" grpId="0"/>
      <p:bldP spid="22528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smtClean="0"/>
              <a:t>3. Surveys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828800"/>
            <a:ext cx="8382000" cy="4572000"/>
          </a:xfrm>
        </p:spPr>
        <p:txBody>
          <a:bodyPr/>
          <a:lstStyle/>
          <a:p>
            <a:pPr>
              <a:spcBef>
                <a:spcPct val="20000"/>
              </a:spcBef>
            </a:pPr>
            <a:r>
              <a:rPr lang="en-CA" sz="2800" dirty="0" smtClean="0"/>
              <a:t>Ask people questions about their knowledge, attitudes, or b</a:t>
            </a:r>
            <a:r>
              <a:rPr lang="en-US" sz="2800" dirty="0" err="1" smtClean="0"/>
              <a:t>ehaviour</a:t>
            </a:r>
            <a:r>
              <a:rPr lang="en-US" sz="2800" dirty="0" smtClean="0"/>
              <a:t> </a:t>
            </a:r>
            <a:r>
              <a:rPr lang="en-CA" sz="2800" dirty="0" smtClean="0"/>
              <a:t>in face-to-face/telephone interview, or in a paper-and-pencil format </a:t>
            </a:r>
          </a:p>
          <a:p>
            <a:endParaRPr lang="en-US" sz="2800" b="1" dirty="0" smtClean="0"/>
          </a:p>
          <a:p>
            <a:r>
              <a:rPr lang="en-US" sz="2800" b="1" dirty="0" smtClean="0">
                <a:solidFill>
                  <a:schemeClr val="tx2"/>
                </a:solidFill>
              </a:rPr>
              <a:t>Sample</a:t>
            </a:r>
            <a:r>
              <a:rPr lang="en-US" sz="2800" b="1" dirty="0" smtClean="0"/>
              <a:t> </a:t>
            </a:r>
            <a:r>
              <a:rPr lang="en-US" sz="2800" dirty="0" smtClean="0"/>
              <a:t>(part of group) surveyed is selected from </a:t>
            </a:r>
            <a:r>
              <a:rPr lang="en-US" sz="2800" b="1" dirty="0" smtClean="0">
                <a:solidFill>
                  <a:schemeClr val="tx2"/>
                </a:solidFill>
              </a:rPr>
              <a:t>population</a:t>
            </a:r>
            <a:r>
              <a:rPr lang="en-US" sz="2800" dirty="0" smtClean="0"/>
              <a:t> (whole group of interest) </a:t>
            </a:r>
            <a:endParaRPr lang="en-US" sz="2800" dirty="0" smtClean="0">
              <a:sym typeface="Wingdings" pitchFamily="2" charset="2"/>
            </a:endParaRPr>
          </a:p>
          <a:p>
            <a:pPr>
              <a:buFont typeface="Wingdings" pitchFamily="2" charset="2"/>
              <a:buChar char="Ø"/>
            </a:pPr>
            <a:endParaRPr lang="en-US" sz="2800" dirty="0" smtClean="0">
              <a:sym typeface="Wingdings" pitchFamily="2" charset="2"/>
            </a:endParaRPr>
          </a:p>
          <a:p>
            <a:pPr>
              <a:buFont typeface="Wingdings" pitchFamily="2" charset="2"/>
              <a:buChar char="Ø"/>
            </a:pPr>
            <a:r>
              <a:rPr lang="en-US" sz="2800" dirty="0" smtClean="0">
                <a:sym typeface="Wingdings" pitchFamily="2" charset="2"/>
              </a:rPr>
              <a:t>Sample with these characteristics known as a </a:t>
            </a:r>
            <a:r>
              <a:rPr lang="en-US" sz="2800" b="1" dirty="0" smtClean="0">
                <a:solidFill>
                  <a:schemeClr val="tx2"/>
                </a:solidFill>
                <a:sym typeface="Wingdings" pitchFamily="2" charset="2"/>
              </a:rPr>
              <a:t>probability sample</a:t>
            </a:r>
            <a:endParaRPr lang="en-US" sz="2800" dirty="0" smtClean="0">
              <a:solidFill>
                <a:schemeClr val="tx2"/>
              </a:solidFill>
            </a:endParaRPr>
          </a:p>
        </p:txBody>
      </p:sp>
      <p:sp>
        <p:nvSpPr>
          <p:cNvPr id="34820" name="Footer Placeholder 3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rIns="91440" numCol="1" anchorCtr="0" compatLnSpc="1">
            <a:prstTxWarp prst="textNoShape">
              <a:avLst/>
            </a:prstTxWarp>
          </a:bodyPr>
          <a:lstStyle/>
          <a:p>
            <a:r>
              <a:rPr lang="en-US"/>
              <a:t>Copyright © 2010 by Nelson Education Limited</a:t>
            </a:r>
          </a:p>
        </p:txBody>
      </p:sp>
      <p:sp>
        <p:nvSpPr>
          <p:cNvPr id="34821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F95BEFD-777F-42D0-85C4-195E46EF2593}" type="slidenum">
              <a:rPr lang="en-US"/>
              <a:pPr/>
              <a:t>12</a:t>
            </a:fld>
            <a:endParaRPr lang="en-US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5602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/>
      <p:bldP spid="2560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42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Types of Surveys</a:t>
            </a:r>
          </a:p>
        </p:txBody>
      </p:sp>
      <p:sp>
        <p:nvSpPr>
          <p:cNvPr id="23142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577850" indent="-577850">
              <a:lnSpc>
                <a:spcPct val="90000"/>
              </a:lnSpc>
            </a:pPr>
            <a:r>
              <a:rPr lang="en-US" dirty="0" smtClean="0"/>
              <a:t>Can conduct a survey in three main ways:</a:t>
            </a:r>
          </a:p>
          <a:p>
            <a:pPr marL="577850" indent="-577850">
              <a:lnSpc>
                <a:spcPct val="90000"/>
              </a:lnSpc>
              <a:buFontTx/>
              <a:buAutoNum type="romanLcPeriod"/>
            </a:pPr>
            <a:endParaRPr lang="en-US" sz="500" i="1" dirty="0" smtClean="0"/>
          </a:p>
          <a:p>
            <a:pPr marL="577850" indent="-577850">
              <a:lnSpc>
                <a:spcPct val="90000"/>
              </a:lnSpc>
              <a:buFontTx/>
              <a:buAutoNum type="romanLcPeriod"/>
            </a:pPr>
            <a:r>
              <a:rPr lang="en-US" dirty="0" smtClean="0">
                <a:solidFill>
                  <a:schemeClr val="tx2"/>
                </a:solidFill>
              </a:rPr>
              <a:t>Self-administered questionnaire </a:t>
            </a:r>
            <a:r>
              <a:rPr lang="en-US" dirty="0" smtClean="0"/>
              <a:t>(problem with low response rates and being unable to clarify - if needed - for participant)</a:t>
            </a:r>
          </a:p>
          <a:p>
            <a:pPr marL="577850" indent="-577850">
              <a:lnSpc>
                <a:spcPct val="90000"/>
              </a:lnSpc>
              <a:buFontTx/>
              <a:buAutoNum type="romanLcPeriod"/>
            </a:pPr>
            <a:endParaRPr lang="en-US" sz="1400" dirty="0" smtClean="0"/>
          </a:p>
          <a:p>
            <a:pPr marL="577850" indent="-577850">
              <a:lnSpc>
                <a:spcPct val="90000"/>
              </a:lnSpc>
              <a:buFontTx/>
              <a:buAutoNum type="romanLcPeriod"/>
            </a:pPr>
            <a:r>
              <a:rPr lang="en-US" dirty="0" smtClean="0">
                <a:solidFill>
                  <a:schemeClr val="tx2"/>
                </a:solidFill>
              </a:rPr>
              <a:t>Face-to-face interviews</a:t>
            </a:r>
            <a:r>
              <a:rPr lang="en-US" dirty="0" smtClean="0"/>
              <a:t> (problem of high cost)</a:t>
            </a:r>
          </a:p>
          <a:p>
            <a:pPr marL="577850" indent="-577850">
              <a:lnSpc>
                <a:spcPct val="90000"/>
              </a:lnSpc>
              <a:buFontTx/>
              <a:buAutoNum type="romanLcPeriod"/>
            </a:pPr>
            <a:endParaRPr lang="en-US" sz="1400" dirty="0" smtClean="0"/>
          </a:p>
          <a:p>
            <a:pPr marL="577850" indent="-577850">
              <a:lnSpc>
                <a:spcPct val="90000"/>
              </a:lnSpc>
              <a:buFontTx/>
              <a:buAutoNum type="romanLcPeriod"/>
            </a:pPr>
            <a:r>
              <a:rPr lang="en-US" dirty="0" smtClean="0">
                <a:solidFill>
                  <a:schemeClr val="tx2"/>
                </a:solidFill>
              </a:rPr>
              <a:t>Telephone interviews </a:t>
            </a:r>
            <a:r>
              <a:rPr lang="en-US" dirty="0" smtClean="0"/>
              <a:t>(increasingly popular due to relatively high response rates and being relatively inexpensive to administer)</a:t>
            </a:r>
            <a:endParaRPr lang="en-US" i="1" dirty="0" smtClean="0"/>
          </a:p>
        </p:txBody>
      </p:sp>
      <p:sp>
        <p:nvSpPr>
          <p:cNvPr id="38916" name="Footer Placeholder 3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rIns="91440" numCol="1" anchorCtr="0" compatLnSpc="1">
            <a:prstTxWarp prst="textNoShape">
              <a:avLst/>
            </a:prstTxWarp>
          </a:bodyPr>
          <a:lstStyle/>
          <a:p>
            <a:r>
              <a:rPr lang="en-US"/>
              <a:t>Copyright © 2010 by Nelson Education Limited</a:t>
            </a:r>
          </a:p>
        </p:txBody>
      </p:sp>
      <p:sp>
        <p:nvSpPr>
          <p:cNvPr id="38917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2222322-148C-470E-8578-9ABC07D6276B}" type="slidenum">
              <a:rPr lang="en-US"/>
              <a:pPr/>
              <a:t>13</a:t>
            </a:fld>
            <a:endParaRPr lang="en-US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2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142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314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314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314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314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1426" grpId="0"/>
      <p:bldP spid="231427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45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mtClean="0"/>
              <a:t>Survey Questions and Validity</a:t>
            </a:r>
          </a:p>
        </p:txBody>
      </p:sp>
      <p:sp>
        <p:nvSpPr>
          <p:cNvPr id="23245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828800"/>
            <a:ext cx="8458200" cy="4800600"/>
          </a:xfrm>
        </p:spPr>
        <p:txBody>
          <a:bodyPr/>
          <a:lstStyle/>
          <a:p>
            <a:pPr marL="577850" indent="-577850">
              <a:lnSpc>
                <a:spcPct val="90000"/>
              </a:lnSpc>
            </a:pPr>
            <a:r>
              <a:rPr lang="en-US" dirty="0" smtClean="0"/>
              <a:t>To maximize validity, researchers must guard against several dangers:</a:t>
            </a:r>
          </a:p>
          <a:p>
            <a:pPr marL="577850" indent="-577850">
              <a:lnSpc>
                <a:spcPct val="90000"/>
              </a:lnSpc>
              <a:buFontTx/>
              <a:buAutoNum type="romanLcPeriod"/>
            </a:pPr>
            <a:r>
              <a:rPr lang="en-US" i="1" dirty="0" smtClean="0">
                <a:solidFill>
                  <a:schemeClr val="tx2"/>
                </a:solidFill>
              </a:rPr>
              <a:t>Undercounting</a:t>
            </a:r>
            <a:r>
              <a:rPr lang="en-US" i="1" dirty="0" smtClean="0"/>
              <a:t> </a:t>
            </a:r>
            <a:r>
              <a:rPr lang="en-US" dirty="0" smtClean="0"/>
              <a:t>some categories of population because of imperfect sampling frame (e.g., </a:t>
            </a:r>
            <a:r>
              <a:rPr lang="en-US" dirty="0" err="1" smtClean="0"/>
              <a:t>underrepresentativeness</a:t>
            </a:r>
            <a:r>
              <a:rPr lang="en-US" dirty="0" smtClean="0"/>
              <a:t> of sample when Internet surveys used)</a:t>
            </a:r>
          </a:p>
          <a:p>
            <a:pPr marL="577850" indent="-577850">
              <a:lnSpc>
                <a:spcPct val="90000"/>
              </a:lnSpc>
              <a:buFontTx/>
              <a:buAutoNum type="romanLcPeriod"/>
            </a:pPr>
            <a:r>
              <a:rPr lang="en-US" dirty="0" smtClean="0">
                <a:solidFill>
                  <a:schemeClr val="tx2"/>
                </a:solidFill>
              </a:rPr>
              <a:t>Non-response</a:t>
            </a:r>
            <a:r>
              <a:rPr lang="en-US" dirty="0" smtClean="0"/>
              <a:t> (refusal to participate)</a:t>
            </a:r>
          </a:p>
          <a:p>
            <a:pPr marL="577850" indent="-577850">
              <a:lnSpc>
                <a:spcPct val="90000"/>
              </a:lnSpc>
              <a:buFontTx/>
              <a:buAutoNum type="romanLcPeriod"/>
            </a:pPr>
            <a:r>
              <a:rPr lang="en-US" dirty="0" smtClean="0">
                <a:solidFill>
                  <a:schemeClr val="tx2"/>
                </a:solidFill>
              </a:rPr>
              <a:t>Response bias </a:t>
            </a:r>
            <a:r>
              <a:rPr lang="en-US" dirty="0" smtClean="0"/>
              <a:t>(inaccurate answers)</a:t>
            </a:r>
          </a:p>
          <a:p>
            <a:pPr marL="577850" indent="-577850">
              <a:lnSpc>
                <a:spcPct val="90000"/>
              </a:lnSpc>
              <a:buFontTx/>
              <a:buAutoNum type="romanLcPeriod"/>
            </a:pPr>
            <a:r>
              <a:rPr lang="en-US" dirty="0" smtClean="0">
                <a:solidFill>
                  <a:schemeClr val="tx2"/>
                </a:solidFill>
              </a:rPr>
              <a:t>Wording effects </a:t>
            </a:r>
            <a:r>
              <a:rPr lang="en-US" dirty="0" smtClean="0"/>
              <a:t>(way questions are phrased or ordered can influence and invalidate responses)</a:t>
            </a:r>
          </a:p>
        </p:txBody>
      </p:sp>
      <p:sp>
        <p:nvSpPr>
          <p:cNvPr id="39940" name="Footer Placeholder 3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rIns="91440" numCol="1" anchorCtr="0" compatLnSpc="1">
            <a:prstTxWarp prst="textNoShape">
              <a:avLst/>
            </a:prstTxWarp>
          </a:bodyPr>
          <a:lstStyle/>
          <a:p>
            <a:r>
              <a:rPr lang="en-US"/>
              <a:t>Copyright © 2010 by Nelson Education Limited</a:t>
            </a:r>
          </a:p>
        </p:txBody>
      </p:sp>
      <p:sp>
        <p:nvSpPr>
          <p:cNvPr id="39941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F3A3BDF-6CE7-43C3-A702-5C4B69053485}" type="slidenum">
              <a:rPr lang="en-US"/>
              <a:pPr/>
              <a:t>14</a:t>
            </a:fld>
            <a:endParaRPr lang="en-US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5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245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324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324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324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324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324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2450" grpId="0"/>
      <p:bldP spid="232451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4. Analysis of Existing Documents and Official Statistics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828800"/>
            <a:ext cx="8305800" cy="45720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400" dirty="0" smtClean="0"/>
              <a:t>Can be an analysis of </a:t>
            </a:r>
            <a:r>
              <a:rPr lang="en-US" sz="2400" dirty="0" smtClean="0">
                <a:solidFill>
                  <a:schemeClr val="tx2"/>
                </a:solidFill>
              </a:rPr>
              <a:t>textual, audio or visual</a:t>
            </a:r>
            <a:r>
              <a:rPr lang="en-US" sz="2400" dirty="0" smtClean="0"/>
              <a:t> content</a:t>
            </a:r>
          </a:p>
          <a:p>
            <a:pPr>
              <a:lnSpc>
                <a:spcPct val="90000"/>
              </a:lnSpc>
            </a:pPr>
            <a:endParaRPr lang="en-US" sz="2400" dirty="0" smtClean="0"/>
          </a:p>
          <a:p>
            <a:pPr>
              <a:lnSpc>
                <a:spcPct val="90000"/>
              </a:lnSpc>
            </a:pPr>
            <a:r>
              <a:rPr lang="en-US" sz="2400" dirty="0" smtClean="0">
                <a:solidFill>
                  <a:schemeClr val="tx2"/>
                </a:solidFill>
              </a:rPr>
              <a:t>Content analysis </a:t>
            </a:r>
            <a:r>
              <a:rPr lang="en-US" sz="2400" dirty="0" smtClean="0"/>
              <a:t>is the </a:t>
            </a:r>
            <a:r>
              <a:rPr lang="en-US" sz="2400" dirty="0" smtClean="0">
                <a:solidFill>
                  <a:schemeClr val="tx2"/>
                </a:solidFill>
              </a:rPr>
              <a:t>in-depth analysis </a:t>
            </a:r>
            <a:r>
              <a:rPr lang="en-US" sz="2400" dirty="0" smtClean="0"/>
              <a:t>of particular types of documents along a set of precise themes and/or questions</a:t>
            </a:r>
          </a:p>
          <a:p>
            <a:pPr>
              <a:lnSpc>
                <a:spcPct val="90000"/>
              </a:lnSpc>
            </a:pPr>
            <a:endParaRPr lang="en-CA" sz="1400" dirty="0" smtClean="0"/>
          </a:p>
          <a:p>
            <a:pPr>
              <a:lnSpc>
                <a:spcPct val="90000"/>
              </a:lnSpc>
            </a:pPr>
            <a:r>
              <a:rPr lang="en-CA" sz="2400" dirty="0" smtClean="0"/>
              <a:t>Most frequently used sources of official statistics include census data, police crime reports, and records of key life events </a:t>
            </a:r>
            <a:endParaRPr lang="en-CA" dirty="0" smtClean="0"/>
          </a:p>
          <a:p>
            <a:pPr>
              <a:lnSpc>
                <a:spcPct val="90000"/>
              </a:lnSpc>
            </a:pPr>
            <a:endParaRPr lang="en-US" sz="1400" dirty="0" smtClean="0"/>
          </a:p>
          <a:p>
            <a:pPr>
              <a:lnSpc>
                <a:spcPct val="90000"/>
              </a:lnSpc>
            </a:pPr>
            <a:r>
              <a:rPr lang="en-US" sz="2400" dirty="0" smtClean="0">
                <a:solidFill>
                  <a:schemeClr val="tx2"/>
                </a:solidFill>
              </a:rPr>
              <a:t>Advantages</a:t>
            </a:r>
            <a:r>
              <a:rPr lang="en-US" sz="2400" dirty="0" smtClean="0"/>
              <a:t>: Inexpensive and convenient; rigorous and uniform methods used for compilation of official statistics; useful for historical analysis; controls for reactivity</a:t>
            </a:r>
          </a:p>
        </p:txBody>
      </p:sp>
      <p:sp>
        <p:nvSpPr>
          <p:cNvPr id="46084" name="Footer Placeholder 3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rIns="91440" numCol="1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46085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D6E9E46-CB6E-4807-94C1-1D49072D8625}" type="slidenum">
              <a:rPr lang="en-US"/>
              <a:pPr/>
              <a:t>15</a:t>
            </a:fld>
            <a:endParaRPr lang="en-US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662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66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/>
      <p:bldP spid="26627" grpId="0" build="p"/>
    </p:bld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1_slidemastercompass">
  <a:themeElements>
    <a:clrScheme name="1_slidemastercompass 6">
      <a:dk1>
        <a:srgbClr val="000000"/>
      </a:dk1>
      <a:lt1>
        <a:srgbClr val="FFFFFF"/>
      </a:lt1>
      <a:dk2>
        <a:srgbClr val="000066"/>
      </a:dk2>
      <a:lt2>
        <a:srgbClr val="FFCC00"/>
      </a:lt2>
      <a:accent1>
        <a:srgbClr val="0066FF"/>
      </a:accent1>
      <a:accent2>
        <a:srgbClr val="33CCCC"/>
      </a:accent2>
      <a:accent3>
        <a:srgbClr val="AAAAB8"/>
      </a:accent3>
      <a:accent4>
        <a:srgbClr val="DADADA"/>
      </a:accent4>
      <a:accent5>
        <a:srgbClr val="AAB8FF"/>
      </a:accent5>
      <a:accent6>
        <a:srgbClr val="2DB9B9"/>
      </a:accent6>
      <a:hlink>
        <a:srgbClr val="FF00FF"/>
      </a:hlink>
      <a:folHlink>
        <a:srgbClr val="9933FF"/>
      </a:folHlink>
    </a:clrScheme>
    <a:fontScheme name="1_slidemastercompas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1_slidemastercompass 1">
        <a:dk1>
          <a:srgbClr val="5E574E"/>
        </a:dk1>
        <a:lt1>
          <a:srgbClr val="FFFFCC"/>
        </a:lt1>
        <a:dk2>
          <a:srgbClr val="000000"/>
        </a:dk2>
        <a:lt2>
          <a:srgbClr val="FFCC00"/>
        </a:lt2>
        <a:accent1>
          <a:srgbClr val="CC9900"/>
        </a:accent1>
        <a:accent2>
          <a:srgbClr val="FF6600"/>
        </a:accent2>
        <a:accent3>
          <a:srgbClr val="AAAAAA"/>
        </a:accent3>
        <a:accent4>
          <a:srgbClr val="DADAAE"/>
        </a:accent4>
        <a:accent5>
          <a:srgbClr val="E2CAAA"/>
        </a:accent5>
        <a:accent6>
          <a:srgbClr val="E75C00"/>
        </a:accent6>
        <a:hlink>
          <a:srgbClr val="FF00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lidemastercompass 2">
        <a:dk1>
          <a:srgbClr val="000000"/>
        </a:dk1>
        <a:lt1>
          <a:srgbClr val="FFFFFF"/>
        </a:lt1>
        <a:dk2>
          <a:srgbClr val="000000"/>
        </a:dk2>
        <a:lt2>
          <a:srgbClr val="5E574E"/>
        </a:lt2>
        <a:accent1>
          <a:srgbClr val="FF6600"/>
        </a:accent1>
        <a:accent2>
          <a:srgbClr val="FFCC00"/>
        </a:accent2>
        <a:accent3>
          <a:srgbClr val="FFFFFF"/>
        </a:accent3>
        <a:accent4>
          <a:srgbClr val="000000"/>
        </a:accent4>
        <a:accent5>
          <a:srgbClr val="FFB8AA"/>
        </a:accent5>
        <a:accent6>
          <a:srgbClr val="E7B900"/>
        </a:accent6>
        <a:hlink>
          <a:srgbClr val="996633"/>
        </a:hlink>
        <a:folHlink>
          <a:srgbClr val="808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lidemastercompass 3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lidemastercompass 4">
        <a:dk1>
          <a:srgbClr val="000000"/>
        </a:dk1>
        <a:lt1>
          <a:srgbClr val="FFFFFF"/>
        </a:lt1>
        <a:dk2>
          <a:srgbClr val="800000"/>
        </a:dk2>
        <a:lt2>
          <a:srgbClr val="5E574E"/>
        </a:lt2>
        <a:accent1>
          <a:srgbClr val="FF6600"/>
        </a:accent1>
        <a:accent2>
          <a:srgbClr val="FFCC00"/>
        </a:accent2>
        <a:accent3>
          <a:srgbClr val="FFFFFF"/>
        </a:accent3>
        <a:accent4>
          <a:srgbClr val="000000"/>
        </a:accent4>
        <a:accent5>
          <a:srgbClr val="FFB8AA"/>
        </a:accent5>
        <a:accent6>
          <a:srgbClr val="E7B900"/>
        </a:accent6>
        <a:hlink>
          <a:srgbClr val="FF0000"/>
        </a:hlink>
        <a:folHlink>
          <a:srgbClr val="FFFF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lidemastercompass 5">
        <a:dk1>
          <a:srgbClr val="000066"/>
        </a:dk1>
        <a:lt1>
          <a:srgbClr val="FFFFFF"/>
        </a:lt1>
        <a:dk2>
          <a:srgbClr val="0000FF"/>
        </a:dk2>
        <a:lt2>
          <a:srgbClr val="000000"/>
        </a:lt2>
        <a:accent1>
          <a:srgbClr val="0066FF"/>
        </a:accent1>
        <a:accent2>
          <a:srgbClr val="33CCCC"/>
        </a:accent2>
        <a:accent3>
          <a:srgbClr val="FFFFFF"/>
        </a:accent3>
        <a:accent4>
          <a:srgbClr val="000056"/>
        </a:accent4>
        <a:accent5>
          <a:srgbClr val="AAB8FF"/>
        </a:accent5>
        <a:accent6>
          <a:srgbClr val="2DB9B9"/>
        </a:accent6>
        <a:hlink>
          <a:srgbClr val="FF00FF"/>
        </a:hlink>
        <a:folHlink>
          <a:srgbClr val="9933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lidemastercompass 6">
        <a:dk1>
          <a:srgbClr val="000000"/>
        </a:dk1>
        <a:lt1>
          <a:srgbClr val="FFFFFF"/>
        </a:lt1>
        <a:dk2>
          <a:srgbClr val="000066"/>
        </a:dk2>
        <a:lt2>
          <a:srgbClr val="FFCC00"/>
        </a:lt2>
        <a:accent1>
          <a:srgbClr val="0066FF"/>
        </a:accent1>
        <a:accent2>
          <a:srgbClr val="33CCCC"/>
        </a:accent2>
        <a:accent3>
          <a:srgbClr val="AAAAB8"/>
        </a:accent3>
        <a:accent4>
          <a:srgbClr val="DADADA"/>
        </a:accent4>
        <a:accent5>
          <a:srgbClr val="AAB8FF"/>
        </a:accent5>
        <a:accent6>
          <a:srgbClr val="2DB9B9"/>
        </a:accent6>
        <a:hlink>
          <a:srgbClr val="FF00FF"/>
        </a:hlink>
        <a:folHlink>
          <a:srgbClr val="9933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lidemastercompass 7">
        <a:dk1>
          <a:srgbClr val="5E574E"/>
        </a:dk1>
        <a:lt1>
          <a:srgbClr val="FFFFCC"/>
        </a:lt1>
        <a:dk2>
          <a:srgbClr val="800000"/>
        </a:dk2>
        <a:lt2>
          <a:srgbClr val="FFCC00"/>
        </a:lt2>
        <a:accent1>
          <a:srgbClr val="CC9900"/>
        </a:accent1>
        <a:accent2>
          <a:srgbClr val="FF6600"/>
        </a:accent2>
        <a:accent3>
          <a:srgbClr val="C0AAAA"/>
        </a:accent3>
        <a:accent4>
          <a:srgbClr val="DADAAE"/>
        </a:accent4>
        <a:accent5>
          <a:srgbClr val="E2CAAA"/>
        </a:accent5>
        <a:accent6>
          <a:srgbClr val="E75C00"/>
        </a:accent6>
        <a:hlink>
          <a:srgbClr val="FF00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pulent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pulent">
    <a:dk1>
      <a:sysClr val="windowText" lastClr="000000"/>
    </a:dk1>
    <a:lt1>
      <a:sysClr val="window" lastClr="FFFFFF"/>
    </a:lt1>
    <a:dk2>
      <a:srgbClr val="B13F9A"/>
    </a:dk2>
    <a:lt2>
      <a:srgbClr val="F4E7ED"/>
    </a:lt2>
    <a:accent1>
      <a:srgbClr val="B83D68"/>
    </a:accent1>
    <a:accent2>
      <a:srgbClr val="AC66BB"/>
    </a:accent2>
    <a:accent3>
      <a:srgbClr val="DE6C36"/>
    </a:accent3>
    <a:accent4>
      <a:srgbClr val="F9B639"/>
    </a:accent4>
    <a:accent5>
      <a:srgbClr val="CF6DA4"/>
    </a:accent5>
    <a:accent6>
      <a:srgbClr val="FA8D3D"/>
    </a:accent6>
    <a:hlink>
      <a:srgbClr val="FFDE66"/>
    </a:hlink>
    <a:folHlink>
      <a:srgbClr val="D490C5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4191</TotalTime>
  <Words>1126</Words>
  <Application>Microsoft Macintosh PowerPoint</Application>
  <PresentationFormat>On-screen Show (4:3)</PresentationFormat>
  <Paragraphs>189</Paragraphs>
  <Slides>15</Slides>
  <Notes>15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15</vt:i4>
      </vt:variant>
    </vt:vector>
  </HeadingPairs>
  <TitlesOfParts>
    <vt:vector size="17" baseType="lpstr">
      <vt:lpstr>1_slidemastercompass</vt:lpstr>
      <vt:lpstr>Opulent</vt:lpstr>
      <vt:lpstr>How Sociologists do Research?</vt:lpstr>
      <vt:lpstr>Dialectics of social research</vt:lpstr>
      <vt:lpstr>Dialectics of social research</vt:lpstr>
      <vt:lpstr>Conducting Research:  The Research process</vt:lpstr>
      <vt:lpstr>operationalization</vt:lpstr>
      <vt:lpstr>Ethical Considerations</vt:lpstr>
      <vt:lpstr>Main Methods of Sociology</vt:lpstr>
      <vt:lpstr>1. Field Methods </vt:lpstr>
      <vt:lpstr>Field Methods:  Participant Observation</vt:lpstr>
      <vt:lpstr>2. Experiments</vt:lpstr>
      <vt:lpstr>2. Experiments</vt:lpstr>
      <vt:lpstr>3. Surveys</vt:lpstr>
      <vt:lpstr>Types of Surveys</vt:lpstr>
      <vt:lpstr>Survey Questions and Validity</vt:lpstr>
      <vt:lpstr>4. Analysis of Existing Documents and Official Statistics</vt:lpstr>
    </vt:vector>
  </TitlesOfParts>
  <Company>University of Toronto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Sociological Compass</dc:title>
  <dc:creator>Robert J Brym</dc:creator>
  <cp:lastModifiedBy>michael maclellan</cp:lastModifiedBy>
  <cp:revision>370</cp:revision>
  <dcterms:created xsi:type="dcterms:W3CDTF">2001-05-17T11:05:52Z</dcterms:created>
  <dcterms:modified xsi:type="dcterms:W3CDTF">2012-09-17T18:25:05Z</dcterms:modified>
</cp:coreProperties>
</file>