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73" r:id="rId3"/>
    <p:sldId id="264" r:id="rId4"/>
    <p:sldId id="274" r:id="rId5"/>
    <p:sldId id="266" r:id="rId6"/>
    <p:sldId id="265" r:id="rId7"/>
    <p:sldId id="275" r:id="rId8"/>
    <p:sldId id="276" r:id="rId9"/>
    <p:sldId id="277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73"/>
            <p14:sldId id="264"/>
            <p14:sldId id="274"/>
            <p14:sldId id="266"/>
            <p14:sldId id="265"/>
            <p14:sldId id="275"/>
            <p14:sldId id="276"/>
            <p14:sldId id="277"/>
            <p14:sldId id="2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45" autoAdjust="0"/>
    <p:restoredTop sz="65629" autoAdjust="0"/>
  </p:normalViewPr>
  <p:slideViewPr>
    <p:cSldViewPr>
      <p:cViewPr varScale="1">
        <p:scale>
          <a:sx n="64" d="100"/>
          <a:sy n="64" d="100"/>
        </p:scale>
        <p:origin x="169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CEFA7-05A8-604C-A77C-36B1ED8AC025}" type="datetimeFigureOut">
              <a:rPr lang="en-US" smtClean="0"/>
              <a:t>10/28/2016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C92411-5275-1840-B59D-45402B7398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82888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10/28/2016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Comportement créatif : Comment pourrais-je m’améliorer</a:t>
            </a:r>
            <a:r>
              <a:rPr lang="en-US" baseline="0"/>
              <a:t> à mon travail ?</a:t>
            </a:r>
          </a:p>
          <a:p>
            <a:endParaRPr lang="en-US" baseline="0"/>
          </a:p>
          <a:p>
            <a:r>
              <a:rPr lang="en-US" baseline="0"/>
              <a:t>Exemple : améliorer un cours par créativité dans les assignments ou dans la presentation du cours.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1082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Pourquoi y a t-il</a:t>
            </a:r>
            <a:r>
              <a:rPr lang="en-US" baseline="0"/>
              <a:t> des employés qui sont meilleurs à la completion des taches assignees qu’un autre ? (Dépend des 3 facteurs)</a:t>
            </a:r>
          </a:p>
          <a:p>
            <a:endParaRPr lang="en-US" baseline="0"/>
          </a:p>
          <a:p>
            <a:r>
              <a:rPr lang="en-US" baseline="0"/>
              <a:t>Si un des trois facteurs manque à un employé, il ne pourrait réussir la completion de ses taches assignees.</a:t>
            </a:r>
          </a:p>
          <a:p>
            <a:endParaRPr lang="en-US" baseline="0"/>
          </a:p>
          <a:p>
            <a:r>
              <a:rPr lang="en-US" baseline="0"/>
              <a:t>Les deux valeurs en vert permettent à certains individus de developer plus facilement un des 3 facteurs.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55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La citoyenneté</a:t>
            </a:r>
            <a:r>
              <a:rPr lang="en-US" baseline="0"/>
              <a:t> organisationnelle est volontaire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On choisit soit-même de faire quelque chose qui amène de la valeur ajoutée.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511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Pourquoi</a:t>
            </a:r>
            <a:r>
              <a:rPr lang="en-US" baseline="0"/>
              <a:t> un employé x serait motive à être un bon citoyen organisationnel ?</a:t>
            </a:r>
            <a:endParaRPr lang="fr-CA"/>
          </a:p>
          <a:p>
            <a:endParaRPr lang="en-US"/>
          </a:p>
          <a:p>
            <a:r>
              <a:rPr lang="en-US"/>
              <a:t>-Sentiment d’appartenance:</a:t>
            </a:r>
            <a:r>
              <a:rPr lang="en-US" baseline="0"/>
              <a:t> fierté, enthousiasme = sentiments positifs.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35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Exemple</a:t>
            </a:r>
            <a:r>
              <a:rPr lang="en-US" baseline="0"/>
              <a:t> deviance politique: partager des rumeurs negatives sur quelqu’un.</a:t>
            </a:r>
          </a:p>
          <a:p>
            <a:endParaRPr lang="en-US" baseline="0"/>
          </a:p>
          <a:p>
            <a:r>
              <a:rPr lang="en-US" baseline="0"/>
              <a:t>Le sentiment d’injustice marqué suscite chez les employés un esprit de vengeance (deviance relative à la propriété). </a:t>
            </a:r>
          </a:p>
          <a:p>
            <a:r>
              <a:rPr lang="en-US" baseline="0"/>
              <a:t>Le stress.</a:t>
            </a:r>
          </a:p>
          <a:p>
            <a:endParaRPr lang="en-US" baseline="0"/>
          </a:p>
          <a:p>
            <a:r>
              <a:rPr lang="en-US" baseline="0"/>
              <a:t>Les comportements contreproductifs sont l’antithèse de la citoyenneté organisationnelle. </a:t>
            </a:r>
          </a:p>
          <a:p>
            <a:endParaRPr lang="en-US" baseline="0"/>
          </a:p>
          <a:p>
            <a:r>
              <a:rPr lang="en-US" baseline="0"/>
              <a:t>D’où l’importance de l’étude des comportements dans l’organisation.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510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236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/>
              <a:t>ADM2736A</a:t>
            </a:r>
            <a:br>
              <a:rPr lang="fr-CA"/>
            </a:br>
            <a:r>
              <a:rPr lang="fr-CA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La performance au travail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2362200"/>
          </a:xfrm>
        </p:spPr>
        <p:txBody>
          <a:bodyPr>
            <a:normAutofit/>
          </a:bodyPr>
          <a:lstStyle/>
          <a:p>
            <a:r>
              <a:rPr lang="fr-CA"/>
              <a:t>Conceptualiser la performance au travail :</a:t>
            </a:r>
            <a:br>
              <a:rPr lang="fr-CA"/>
            </a:br>
            <a:r>
              <a:rPr lang="fr-CA" b="1"/>
              <a:t>Comportements</a:t>
            </a:r>
            <a:r>
              <a:rPr lang="fr-CA"/>
              <a:t> versus </a:t>
            </a:r>
            <a:r>
              <a:rPr lang="fr-CA" b="1"/>
              <a:t>résultats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544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/>
              <a:t>Trois types de comportements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err="1"/>
              <a:t>Complétion</a:t>
            </a:r>
            <a:r>
              <a:rPr lang="en-US" sz="3000"/>
              <a:t> des tâches assignées</a:t>
            </a:r>
          </a:p>
          <a:p>
            <a:pPr marL="0" indent="0">
              <a:buNone/>
            </a:pPr>
            <a:r>
              <a:rPr lang="en-US" sz="3000"/>
              <a:t>-</a:t>
            </a:r>
            <a:r>
              <a:rPr lang="en-US" sz="3000" err="1"/>
              <a:t>Comportements</a:t>
            </a:r>
            <a:r>
              <a:rPr lang="en-US" sz="3000"/>
              <a:t> “intra role” (on a rôle assigné, il faut remplir les taches assignees à ce rôle)</a:t>
            </a:r>
          </a:p>
          <a:p>
            <a:r>
              <a:rPr lang="en-US" sz="3000" err="1"/>
              <a:t>Citoyenneté</a:t>
            </a:r>
            <a:r>
              <a:rPr lang="en-US" sz="3000"/>
              <a:t> </a:t>
            </a:r>
            <a:r>
              <a:rPr lang="en-US" sz="3000" err="1"/>
              <a:t>organisationnelle</a:t>
            </a:r>
            <a:endParaRPr lang="en-US" sz="3000"/>
          </a:p>
          <a:p>
            <a:pPr marL="0" indent="0">
              <a:buNone/>
            </a:pPr>
            <a:r>
              <a:rPr lang="en-US" sz="3000"/>
              <a:t>-</a:t>
            </a:r>
            <a:r>
              <a:rPr lang="en-US" sz="3000" err="1"/>
              <a:t>Comportement</a:t>
            </a:r>
            <a:r>
              <a:rPr lang="en-US" sz="3000"/>
              <a:t> “extra </a:t>
            </a:r>
            <a:r>
              <a:rPr lang="en-US" sz="3000" err="1"/>
              <a:t>rôle</a:t>
            </a:r>
            <a:r>
              <a:rPr lang="en-US" sz="3000"/>
              <a:t>)”. (au </a:t>
            </a:r>
            <a:r>
              <a:rPr lang="en-US" sz="3000" err="1"/>
              <a:t>delà</a:t>
            </a:r>
            <a:r>
              <a:rPr lang="en-US" sz="3000"/>
              <a:t> de la </a:t>
            </a:r>
            <a:r>
              <a:rPr lang="en-US" sz="3000" err="1"/>
              <a:t>tâche</a:t>
            </a:r>
            <a:r>
              <a:rPr lang="en-US" sz="3000"/>
              <a:t> assignee ex: aider </a:t>
            </a:r>
            <a:r>
              <a:rPr lang="en-US" sz="3000" err="1"/>
              <a:t>qqun</a:t>
            </a:r>
            <a:r>
              <a:rPr lang="en-US" sz="3000"/>
              <a:t> </a:t>
            </a:r>
            <a:r>
              <a:rPr lang="en-US" sz="3000" err="1"/>
              <a:t>d’autre</a:t>
            </a:r>
            <a:r>
              <a:rPr lang="en-US" sz="3000"/>
              <a:t> a faire son job car </a:t>
            </a:r>
            <a:r>
              <a:rPr lang="en-US" sz="3000" err="1"/>
              <a:t>ça</a:t>
            </a:r>
            <a:r>
              <a:rPr lang="en-US" sz="3000"/>
              <a:t> aide </a:t>
            </a:r>
            <a:r>
              <a:rPr lang="en-US" sz="3000" err="1"/>
              <a:t>l’organisation</a:t>
            </a:r>
            <a:r>
              <a:rPr lang="en-US" sz="3000"/>
              <a:t>).</a:t>
            </a:r>
          </a:p>
          <a:p>
            <a:r>
              <a:rPr lang="en-US" sz="3000"/>
              <a:t>Comportement </a:t>
            </a:r>
            <a:r>
              <a:rPr lang="en-US" sz="3000" err="1"/>
              <a:t>contreproductif</a:t>
            </a:r>
            <a:endParaRPr lang="en-US" sz="3000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090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Complétion des tâches assignées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err="1"/>
              <a:t>Comportements</a:t>
            </a:r>
            <a:r>
              <a:rPr lang="en-US"/>
              <a:t> </a:t>
            </a:r>
            <a:r>
              <a:rPr lang="en-US" err="1"/>
              <a:t>routiniers</a:t>
            </a:r>
            <a:endParaRPr lang="en-US"/>
          </a:p>
          <a:p>
            <a:pPr marL="0" indent="0">
              <a:buNone/>
            </a:pPr>
            <a:r>
              <a:rPr lang="en-US"/>
              <a:t>-</a:t>
            </a:r>
            <a:r>
              <a:rPr lang="en-US" err="1"/>
              <a:t>Exemple</a:t>
            </a:r>
            <a:r>
              <a:rPr lang="en-US"/>
              <a:t> (pour un prof): Donner le </a:t>
            </a:r>
            <a:r>
              <a:rPr lang="en-US" err="1"/>
              <a:t>cours</a:t>
            </a:r>
            <a:endParaRPr lang="en-US"/>
          </a:p>
          <a:p>
            <a:r>
              <a:rPr lang="en-US" err="1"/>
              <a:t>Comportement</a:t>
            </a:r>
            <a:r>
              <a:rPr lang="en-US"/>
              <a:t> adaptatif</a:t>
            </a:r>
          </a:p>
          <a:p>
            <a:pPr marL="0" indent="0">
              <a:buNone/>
            </a:pPr>
            <a:r>
              <a:rPr lang="en-US"/>
              <a:t>-</a:t>
            </a:r>
            <a:r>
              <a:rPr lang="en-US" err="1"/>
              <a:t>Exemple</a:t>
            </a:r>
            <a:r>
              <a:rPr lang="en-US"/>
              <a:t> : L’ordinateur ne fonctionne pas.</a:t>
            </a:r>
          </a:p>
          <a:p>
            <a:r>
              <a:rPr lang="en-US"/>
              <a:t>Comportemnt créatifs (doivent être motivateurs mais aussi utiles; rétroaction):</a:t>
            </a:r>
          </a:p>
          <a:p>
            <a:pPr marL="0" indent="0">
              <a:buNone/>
            </a:pPr>
            <a:r>
              <a:rPr lang="en-US"/>
              <a:t>-Exemple : voir en bas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065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/>
              <a:t>Les causes de la complétion des tâches assignées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460940" y="1981200"/>
            <a:ext cx="2362200" cy="21336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fr-CA" b="1">
                <a:solidFill>
                  <a:schemeClr val="tx1"/>
                </a:solidFill>
              </a:rPr>
              <a:t>Connaissances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356540" y="1905000"/>
            <a:ext cx="2362200" cy="22098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fr-CA" b="1">
                <a:solidFill>
                  <a:schemeClr val="tx1"/>
                </a:solidFill>
              </a:rPr>
              <a:t>Compétences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52140" y="1905000"/>
            <a:ext cx="2362200" cy="22098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fr-CA" b="1">
                <a:solidFill>
                  <a:schemeClr val="tx1"/>
                </a:solidFill>
              </a:rPr>
              <a:t>Motivation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13195" y="28575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/>
              <a:t>X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794940" y="28575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/>
              <a:t>X</a:t>
            </a:r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3089839" y="4814157"/>
            <a:ext cx="0" cy="190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1984940" y="5004656"/>
            <a:ext cx="2209799" cy="131994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1600">
                <a:solidFill>
                  <a:schemeClr val="tx1"/>
                </a:solidFill>
              </a:rPr>
              <a:t>Aptitude</a:t>
            </a:r>
          </a:p>
          <a:p>
            <a:pPr algn="ctr"/>
            <a:r>
              <a:rPr lang="fr-CA" sz="1600">
                <a:solidFill>
                  <a:schemeClr val="tx1"/>
                </a:solidFill>
              </a:rPr>
              <a:t>Personnalité</a:t>
            </a:r>
          </a:p>
          <a:p>
            <a:pPr algn="ctr"/>
            <a:r>
              <a:rPr lang="fr-CA" sz="1600">
                <a:solidFill>
                  <a:schemeClr val="tx1"/>
                </a:solidFill>
              </a:rPr>
              <a:t>Valeurs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4903794" y="5004657"/>
            <a:ext cx="2209799" cy="685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1600">
                <a:solidFill>
                  <a:schemeClr val="tx1"/>
                </a:solidFill>
              </a:rPr>
              <a:t>Expériences vécues au travail</a:t>
            </a:r>
            <a:endParaRPr lang="en-US" sz="1600">
              <a:solidFill>
                <a:schemeClr val="tx1"/>
              </a:solidFill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4548094" y="4800600"/>
            <a:ext cx="2921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1642040" y="4800600"/>
            <a:ext cx="289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endCxn id="7" idx="2"/>
          </p:cNvCxnSpPr>
          <p:nvPr/>
        </p:nvCxnSpPr>
        <p:spPr>
          <a:xfrm flipV="1">
            <a:off x="1642040" y="4114800"/>
            <a:ext cx="0" cy="6858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V="1">
            <a:off x="7469294" y="4229100"/>
            <a:ext cx="0" cy="5715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8" idx="2"/>
          </p:cNvCxnSpPr>
          <p:nvPr/>
        </p:nvCxnSpPr>
        <p:spPr>
          <a:xfrm flipH="1" flipV="1">
            <a:off x="4537640" y="4114800"/>
            <a:ext cx="10454" cy="6858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012433" y="4814157"/>
            <a:ext cx="0" cy="190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058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22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Citoyenneté organisationnelle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Comportements volontaire</a:t>
            </a:r>
          </a:p>
          <a:p>
            <a:r>
              <a:rPr lang="en-US"/>
              <a:t>Font preuve d’initiative</a:t>
            </a:r>
          </a:p>
          <a:p>
            <a:r>
              <a:rPr lang="en-US"/>
              <a:t>Favorisent la creation d’un contexte de travail qui facilite l’accomplissement des tâches</a:t>
            </a:r>
          </a:p>
          <a:p>
            <a:r>
              <a:rPr lang="en-US"/>
              <a:t>Pas nécessairement récompensée formellement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048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/>
              <a:t>Citoyenneté organisationnelle : quelles sont les charactéristiques nécessaires ?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US" sz="2300"/>
              <a:t>Visant un </a:t>
            </a:r>
            <a:r>
              <a:rPr lang="en-US" sz="2300" b="1"/>
              <a:t>individu (qui bénificient un ou certains individus)</a:t>
            </a:r>
          </a:p>
          <a:p>
            <a:pPr marL="0" indent="0">
              <a:buNone/>
            </a:pPr>
            <a:r>
              <a:rPr lang="en-US" sz="2300"/>
              <a:t>-Altruisme (désir d’aider)</a:t>
            </a:r>
          </a:p>
          <a:p>
            <a:pPr marL="0" indent="0">
              <a:buNone/>
            </a:pPr>
            <a:r>
              <a:rPr lang="en-US" sz="2300"/>
              <a:t>-Courtoisie (pouvoir se mettre à la place de qqun)</a:t>
            </a:r>
          </a:p>
          <a:p>
            <a:pPr marL="0" indent="0">
              <a:buNone/>
            </a:pPr>
            <a:r>
              <a:rPr lang="en-US" sz="2300"/>
              <a:t>-Esprit sportif (être “bon sport”)</a:t>
            </a:r>
          </a:p>
          <a:p>
            <a:r>
              <a:rPr lang="en-US" sz="2300"/>
              <a:t>Visant </a:t>
            </a:r>
            <a:r>
              <a:rPr lang="en-US" sz="2300" b="1"/>
              <a:t>l’organisation </a:t>
            </a:r>
            <a:r>
              <a:rPr lang="en-US" sz="2300"/>
              <a:t>dans son ensemble</a:t>
            </a:r>
          </a:p>
          <a:p>
            <a:pPr marL="0" indent="0">
              <a:buNone/>
            </a:pPr>
            <a:r>
              <a:rPr lang="en-US" sz="2300"/>
              <a:t>-Civisme (se porter volontaire pour les autres)</a:t>
            </a:r>
          </a:p>
          <a:p>
            <a:pPr marL="0" indent="0">
              <a:buNone/>
            </a:pPr>
            <a:r>
              <a:rPr lang="en-US" sz="2300"/>
              <a:t>-Exprimer des idées pour le changement (avoir une voix, exprimer ses idées pour améliorer le status quo)</a:t>
            </a:r>
          </a:p>
          <a:p>
            <a:pPr marL="0" indent="0">
              <a:buNone/>
            </a:pPr>
            <a:r>
              <a:rPr lang="en-US" sz="2300"/>
              <a:t>-Promouvoir l’organisation à l’externe (permet de maintenir la reputation de l’organization)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228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/>
              <a:t>Comportements contreproductifs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/>
              <a:t>Comportements volontaires</a:t>
            </a:r>
          </a:p>
          <a:p>
            <a:r>
              <a:rPr lang="en-US"/>
              <a:t>Visant un individu</a:t>
            </a:r>
          </a:p>
          <a:p>
            <a:pPr marL="0" indent="0">
              <a:buNone/>
            </a:pPr>
            <a:r>
              <a:rPr lang="en-US"/>
              <a:t>-Déviance politique (pour désavantager qqun)</a:t>
            </a:r>
          </a:p>
          <a:p>
            <a:pPr marL="0" indent="0">
              <a:buNone/>
            </a:pPr>
            <a:r>
              <a:rPr lang="en-US"/>
              <a:t>-Agression interpersonnelle (verbale ou non verbale)</a:t>
            </a:r>
          </a:p>
          <a:p>
            <a:r>
              <a:rPr lang="en-US"/>
              <a:t>Visant l’organization dans son ensemble</a:t>
            </a:r>
          </a:p>
          <a:p>
            <a:pPr marL="0" indent="0">
              <a:buNone/>
            </a:pPr>
            <a:r>
              <a:rPr lang="en-US"/>
              <a:t>-Déviance relative à la production (reduction d’efficacité)</a:t>
            </a:r>
          </a:p>
          <a:p>
            <a:pPr marL="0" indent="0">
              <a:buNone/>
            </a:pPr>
            <a:r>
              <a:rPr lang="en-US"/>
              <a:t>-Déviance relative à la propriété organisationnelle (vol, destruction)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70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92162"/>
          </a:xfrm>
        </p:spPr>
        <p:txBody>
          <a:bodyPr/>
          <a:lstStyle/>
          <a:p>
            <a:r>
              <a:rPr lang="fr-CA"/>
              <a:t>Question de pratique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334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CA"/>
              <a:t>Lequel des énoncés suivants est vrai ?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Crier des insultes à un autre employé est un exemple de comportement contreproductive nuisant à l’organisation dans son ensemble.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Il est nécessaire et suffisant d’avoir toutes les connaissances et compétences requises pour un poste pour bien accomplir les tâches qui nous sont assignées. (insuffisant; motivation)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Compléter de façon créative une tâche qui nous est donnée est un exemple de citoyenneté organisationnelle. (tâche assignée)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Faire preuve d’un esprit sportif est un exemple de citoyenneté organisationnelle visant les individus. 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024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Prochain cours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/>
              <a:t>Valeurs, personnalité et différences individuelles</a:t>
            </a:r>
          </a:p>
          <a:p>
            <a:pPr lvl="1"/>
            <a:r>
              <a:rPr lang="fr-CA"/>
              <a:t>Questionnaire sur la personnalité sera complété en classe.</a:t>
            </a:r>
          </a:p>
          <a:p>
            <a:r>
              <a:rPr lang="fr-CA"/>
              <a:t>Finalisez vos équipes !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846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</TotalTime>
  <Words>696</Words>
  <Application>Microsoft Office PowerPoint</Application>
  <PresentationFormat>On-screen Show (4:3)</PresentationFormat>
  <Paragraphs>116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ADM2736A Comportement organisationnel</vt:lpstr>
      <vt:lpstr>Conceptualiser la performance au travail : Comportements versus résultats</vt:lpstr>
      <vt:lpstr>Trois types de comportements</vt:lpstr>
      <vt:lpstr>Complétion des tâches assignées</vt:lpstr>
      <vt:lpstr>Les causes de la complétion des tâches assignées</vt:lpstr>
      <vt:lpstr>Citoyenneté organisationnelle</vt:lpstr>
      <vt:lpstr>Citoyenneté organisationnelle : quelles sont les charactéristiques nécessaires ?</vt:lpstr>
      <vt:lpstr>Comportements contreproductifs</vt:lpstr>
      <vt:lpstr>Question de pratique</vt:lpstr>
      <vt:lpstr>Prochain cours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95</cp:revision>
  <dcterms:created xsi:type="dcterms:W3CDTF">2013-03-05T14:47:52Z</dcterms:created>
  <dcterms:modified xsi:type="dcterms:W3CDTF">2016-10-28T23:56:13Z</dcterms:modified>
</cp:coreProperties>
</file>