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637" r:id="rId2"/>
    <p:sldId id="1056" r:id="rId3"/>
    <p:sldId id="1057" r:id="rId4"/>
    <p:sldId id="1058" r:id="rId5"/>
    <p:sldId id="1060" r:id="rId6"/>
    <p:sldId id="1063" r:id="rId7"/>
    <p:sldId id="1059" r:id="rId8"/>
    <p:sldId id="1061" r:id="rId9"/>
    <p:sldId id="1062" r:id="rId10"/>
    <p:sldId id="1064" r:id="rId11"/>
    <p:sldId id="1066" r:id="rId12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1056"/>
            <p14:sldId id="1057"/>
            <p14:sldId id="1058"/>
            <p14:sldId id="1060"/>
            <p14:sldId id="1063"/>
            <p14:sldId id="1059"/>
            <p14:sldId id="1061"/>
            <p14:sldId id="1062"/>
            <p14:sldId id="1064"/>
            <p14:sldId id="10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3" autoAdjust="0"/>
    <p:restoredTop sz="89486" autoAdjust="0"/>
  </p:normalViewPr>
  <p:slideViewPr>
    <p:cSldViewPr>
      <p:cViewPr>
        <p:scale>
          <a:sx n="100" d="100"/>
          <a:sy n="100" d="100"/>
        </p:scale>
        <p:origin x="-204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11/27/2013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ug7bWxTuSo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press.org/Americas/2864.cfm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sagepub.com/upm-data/52625_ch_9.pdf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gepub.com/upm-data/52625_ch_9.pdf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dirty="0" smtClean="0">
                <a:hlinkClick r:id="rId3"/>
              </a:rPr>
              <a:t>http://www.youtube.com/watch?v=Sug7bWxTuSo</a:t>
            </a:r>
            <a:r>
              <a:rPr lang="fr-CA" dirty="0" smtClean="0"/>
              <a:t>  ; </a:t>
            </a:r>
          </a:p>
          <a:p>
            <a:pPr eaLnBrk="1" hangingPunct="1"/>
            <a:r>
              <a:rPr lang="fr-CA" dirty="0" smtClean="0"/>
              <a:t>5-7,20 (contexte)</a:t>
            </a:r>
          </a:p>
          <a:p>
            <a:pPr eaLnBrk="1" hangingPunct="1"/>
            <a:r>
              <a:rPr lang="fr-CA" dirty="0" smtClean="0"/>
              <a:t>13,33 – 14,20</a:t>
            </a:r>
          </a:p>
          <a:p>
            <a:pPr eaLnBrk="1" hangingPunct="1"/>
            <a:r>
              <a:rPr lang="fr-CA" dirty="0" smtClean="0"/>
              <a:t>18:19 – 20:42</a:t>
            </a:r>
            <a:endParaRPr lang="en-US" dirty="0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certains: le but doit être non lucratif et ne pas viser à prendre le pouvoir (Swift), ce qui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excluerait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donc les partis politiques mais </a:t>
            </a:r>
            <a:r>
              <a:rPr lang="fr-CA" baseline="0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incluerait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les </a:t>
            </a:r>
            <a:r>
              <a:rPr lang="fr-CA" baseline="0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Org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a but non lucratif de l’économie sociale. </a:t>
            </a: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cette</a:t>
            </a:r>
            <a:r>
              <a:rPr lang="en-US" dirty="0" smtClean="0"/>
              <a:t> distinction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parfois</a:t>
            </a:r>
            <a:r>
              <a:rPr lang="en-US" dirty="0" smtClean="0"/>
              <a:t> impossible</a:t>
            </a:r>
            <a:r>
              <a:rPr lang="en-US" baseline="0" dirty="0" smtClean="0"/>
              <a:t> à faire.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Sources: </a:t>
            </a:r>
            <a:r>
              <a:rPr lang="fr-CA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http://www.worldpress.org/Americas/2864.cfm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; </a:t>
            </a:r>
            <a:r>
              <a:rPr lang="fr-CA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http://www.sagepub.com/upm-data/52625_ch_9.pdf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 smtClean="0"/>
          </a:p>
          <a:p>
            <a:endParaRPr lang="fr-CA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diverses</a:t>
            </a:r>
            <a:r>
              <a:rPr lang="en-US" baseline="0" dirty="0" smtClean="0"/>
              <a:t>: Potter et al 2008; </a:t>
            </a:r>
            <a:r>
              <a:rPr lang="en-US" baseline="0" dirty="0" err="1" smtClean="0"/>
              <a:t>manuel</a:t>
            </a:r>
            <a:r>
              <a:rPr lang="en-US" baseline="0" dirty="0" smtClean="0"/>
              <a:t>; </a:t>
            </a:r>
            <a:r>
              <a:rPr lang="fr-CA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http://www.sagepub.com/upm-data/52625_ch_9.pdf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2013-11-27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> Séance 23: </a:t>
            </a:r>
            <a:br>
              <a:rPr lang="fr-CA" sz="3400" dirty="0" smtClean="0"/>
            </a:br>
            <a:r>
              <a:rPr lang="fr-CA" sz="3400" dirty="0" smtClean="0"/>
              <a:t>Évaluation du cours &amp; Société civile 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27 novembre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société civile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Introduction: qu’est-ce que la société civile?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et importance de la société civile en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Pourquoi cette importance?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Controverses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2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Introduction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Importance croissante dans la définition et la mise en œuvre des politiques gouvernementales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polysémique (plusieurs sens)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Selon vous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qu’est-ce que la société civile?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positive ou négative 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Exemples de luttes et de succès de la société civile?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79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Qu’est-ce que la société civile ?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espace (un tiers secteur, une arène)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(1)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indépendant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l’État et du marché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(des entreprises à but lucratif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où (2) des citoyens s’associent librement pour faire valoir leurs intérêts et réaliser des projets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Contient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Organisations formelles (ONG ou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org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à but non lucratif),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Regroupements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informels (mouvements sociaux, groupes locaux)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02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peut (parfois) faire une distinction </a:t>
            </a:r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selon les objectifs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Défense des intérêts des membres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Association professionnelle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U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Promotion du bien public (au-delà des membres)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ONG de sensibilisation et promotion d’une cause  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Prestations de services (ONG opérationnelles)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691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CA" sz="32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grande diversité quant aux moyens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Millions d’ONG et de groupes aux moyens limités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 million d’ONG seulement en Inde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Quelques ONG géantes basées surtout au Nord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Budget &gt; 500 millions: Oxfam, Care, Save the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Children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Catholic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Relief Service, Médecins sans frontière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mondiale: 2,1 milliards $ US budget en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2006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ONG influentes mais au budget plus limité: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Amnistie international,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Human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Rights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Watch,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Freedom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House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12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2 visions de la société civile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libérale: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sym typeface="Wingdings" panose="05000000000000000000" pitchFamily="2" charset="2"/>
              </a:rPr>
              <a:t>   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Vision critique (gramscienne):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Egyptian People Fight Back With Facebook and Twitter&#10;&#10;source: http://www.cartoonaday.com/egyptian-people-fight-back-with-facebook-and-twitter/&#10;content/uploads/ideology.png&amp;w=2232&amp;h=3008&amp;ei=ngCUUszkM8TlygHxoYHwCA&amp;zoom=1&amp;ved=1t:3588,r:24,s:0,i:157&amp;iact=rc&amp;page=1&amp;tbnh=180&amp;tbnw=142&amp;start=0&amp;ndsp=40&amp;tx=59&amp;ty=71&#10;" title="illustration de combat entre la société civile et le gouvern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45024"/>
            <a:ext cx="3315746" cy="253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title="Idéologies contradictoi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77816"/>
            <a:ext cx="1677367" cy="2268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22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Importance et rôles de la société civile dans le développement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Importance a grandement crû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250 à 25 000 ONG en Am latine entre 1970 et 2000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ONG internationales:  de 6000 à 26 000 entre 1990 et 1996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ECOSOC: de 200 à 3900 ONG consultées entre 1950 et 2013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Grandes avancées dans la sensibilisation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 rôle en développement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5 milliards US$ d’APD en 2000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70 % des fonds d’urgence humanitaires aux grandes ONG humanitaires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5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Pourquoi ce plus grand rôle en développement ?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 des P.A.S. et du retrait de l’État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Perte de légitimité du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politique, de l’État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Tournant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social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grandes organisations et discours positifs sur les ONG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56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2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Controverse (1): l’aide </a:t>
            </a:r>
            <a:r>
              <a:rPr lang="fr-CA" sz="32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contourne l’État </a:t>
            </a:r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Exemples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sur l’État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priorités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(on a arrêté ici)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6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endParaRPr lang="fr-FR" sz="32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Cours de vendredi: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Termine la société civile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Éthique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développement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Remise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travaux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longs</a:t>
            </a:r>
          </a:p>
          <a:p>
            <a:pPr marL="514350" indent="-457200">
              <a:lnSpc>
                <a:spcPct val="150000"/>
              </a:lnSpc>
            </a:pP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Blogue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d’actualité, ne l’oubliez pas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Examen final: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18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déc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; 9h30-12h30 ;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Montpetit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(MNT) 203 et 204;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apportez votre carte étudiante! </a:t>
            </a:r>
          </a:p>
          <a:p>
            <a:pPr marL="0" indent="0">
              <a:lnSpc>
                <a:spcPct val="150000"/>
              </a:lnSpc>
              <a:buNone/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22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19614</TotalTime>
  <Words>569</Words>
  <Application>Microsoft Office PowerPoint</Application>
  <PresentationFormat>Affichage à l'écran (4:3)</PresentationFormat>
  <Paragraphs>100</Paragraphs>
  <Slides>11</Slides>
  <Notes>11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Leblond_DVM_S19_02</vt:lpstr>
      <vt:lpstr> Séance 23:  Évaluation du cours &amp; Société civile </vt:lpstr>
      <vt:lpstr>La société civile </vt:lpstr>
      <vt:lpstr>Introduction </vt:lpstr>
      <vt:lpstr>Qu’est-ce que la société civile ?</vt:lpstr>
      <vt:lpstr>On peut (parfois) faire une distinction selon les objectifs </vt:lpstr>
      <vt:lpstr>Une grande diversité quant aux moyens </vt:lpstr>
      <vt:lpstr>2 visions de la société civile</vt:lpstr>
      <vt:lpstr>Importance et rôles de la société civile dans le développement</vt:lpstr>
      <vt:lpstr>Pourquoi ce plus grand rôle en développement ? </vt:lpstr>
      <vt:lpstr>Controverse (1): l’aide contourne l’État 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Jean-Philippe Leblond</cp:lastModifiedBy>
  <cp:revision>818</cp:revision>
  <cp:lastPrinted>2013-11-15T14:46:27Z</cp:lastPrinted>
  <dcterms:created xsi:type="dcterms:W3CDTF">2013-08-06T19:24:38Z</dcterms:created>
  <dcterms:modified xsi:type="dcterms:W3CDTF">2013-11-27T20:10:55Z</dcterms:modified>
</cp:coreProperties>
</file>