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82" r:id="rId2"/>
    <p:sldId id="258" r:id="rId3"/>
    <p:sldId id="259" r:id="rId4"/>
    <p:sldId id="260" r:id="rId5"/>
    <p:sldId id="261" r:id="rId6"/>
    <p:sldId id="263" r:id="rId7"/>
    <p:sldId id="264" r:id="rId8"/>
    <p:sldId id="262"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72" d="100"/>
          <a:sy n="72" d="100"/>
        </p:scale>
        <p:origin x="-80" y="-21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CA"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0A98AF03-7270-45C2-A683-C5E353EF01A5}" type="datetime4">
              <a:rPr lang="en-US" smtClean="0"/>
              <a:pPr/>
              <a:t>November 26, 2012</a:t>
            </a:fld>
            <a:endParaRPr lang="en-U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8B37D5FE-740C-46F5-801A-FA5477D9711F}" type="slidenum">
              <a:rPr lang="en-US" smtClean="0"/>
              <a:pPr/>
              <a:t>‹#›</a:t>
            </a:fld>
            <a:endParaRPr lang="en-U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05A93482-8E69-40F7-BCAD-5662A6CADB27}" type="datetime4">
              <a:rPr lang="en-US" smtClean="0"/>
              <a:pPr/>
              <a:t>November 26,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CA"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FBB7EAE1-CAAC-4AEF-919E-158692B1E55E}" type="datetime4">
              <a:rPr lang="en-US" smtClean="0"/>
              <a:pPr/>
              <a:t>November 26,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5" name="Date Placeholder 4"/>
          <p:cNvSpPr>
            <a:spLocks noGrp="1"/>
          </p:cNvSpPr>
          <p:nvPr>
            <p:ph type="dt" sz="half" idx="10"/>
          </p:nvPr>
        </p:nvSpPr>
        <p:spPr/>
        <p:txBody>
          <a:bodyPr/>
          <a:lstStyle/>
          <a:p>
            <a:fld id="{9525A706-D8F2-4D1A-855A-CADC92600C26}" type="datetime4">
              <a:rPr lang="en-US" smtClean="0"/>
              <a:pPr/>
              <a:t>November 26, 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7" name="Date Placeholder 6"/>
          <p:cNvSpPr>
            <a:spLocks noGrp="1"/>
          </p:cNvSpPr>
          <p:nvPr>
            <p:ph type="dt" sz="half" idx="10"/>
          </p:nvPr>
        </p:nvSpPr>
        <p:spPr/>
        <p:txBody>
          <a:bodyPr/>
          <a:lstStyle/>
          <a:p>
            <a:fld id="{99B4F123-1704-49AC-9D15-C4B1462B8014}" type="datetime4">
              <a:rPr lang="en-US" smtClean="0"/>
              <a:pPr/>
              <a:t>November 26, 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E3127EC2-47FB-48A1-8644-C8A81DDAA119}" type="datetime4">
              <a:rPr lang="en-US" smtClean="0"/>
              <a:pPr/>
              <a:t>November 26, 2012</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EC3ED-7435-49F9-84C8-03CCA2F8DEDB}" type="datetime4">
              <a:rPr lang="en-US" smtClean="0"/>
              <a:pPr/>
              <a:t>November 26, 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FC49BF1-FCD3-4395-8FF6-0047AF66228E}" type="datetime4">
              <a:rPr lang="en-US" smtClean="0"/>
              <a:pPr/>
              <a:t>November 26, 2012</a:t>
            </a:fld>
            <a:endParaRPr lang="en-US"/>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CA"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CA"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CA861222-2C8B-4501-BE87-6797EC025925}" type="datetime4">
              <a:rPr lang="en-US" smtClean="0"/>
              <a:pPr/>
              <a:t>November 26, 2012</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A2FB5AFD-D735-4504-A039-ADEBB6448D55}" type="datetime4">
              <a:rPr lang="en-US" smtClean="0"/>
              <a:pPr/>
              <a:t>November 26,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CA"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AB5C8118-FB93-4E87-B380-0175F2FE2167}" type="datetime4">
              <a:rPr lang="en-US" smtClean="0"/>
              <a:pPr/>
              <a:t>November 26,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16C01193-8287-4834-A286-6B880643E934}" type="datetime4">
              <a:rPr lang="en-US" smtClean="0"/>
              <a:pPr/>
              <a:t>November 26, 2012</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8B37D5FE-740C-46F5-801A-FA5477D9711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 Id="rId3" Type="http://schemas.microsoft.com/office/2007/relationships/hdphoto" Target="../media/hdphoto1.wdp"/></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microsoft.com/office/2007/relationships/hdphoto" Target="../media/hdphoto2.wd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 Id="rId3" Type="http://schemas.microsoft.com/office/2007/relationships/hdphoto" Target="../media/hdphoto3.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 Id="rId3" Type="http://schemas.microsoft.com/office/2007/relationships/hdphoto" Target="../media/hdphoto4.wd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 Id="rId3" Type="http://schemas.microsoft.com/office/2007/relationships/hdphoto" Target="../media/hdphoto5.wdp"/></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jpeg"/><Relationship Id="rId3" Type="http://schemas.microsoft.com/office/2007/relationships/hdphoto" Target="../media/hdphoto6.wdp"/></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 Id="rId3" Type="http://schemas.microsoft.com/office/2007/relationships/hdphoto" Target="../media/hdphoto7.wdp"/></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jpeg"/><Relationship Id="rId3" Type="http://schemas.microsoft.com/office/2007/relationships/hdphoto" Target="../media/hdphoto8.wd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jpeg"/><Relationship Id="rId3" Type="http://schemas.microsoft.com/office/2007/relationships/hdphoto" Target="../media/hdphoto9.wdp"/></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 Id="rId3" Type="http://schemas.microsoft.com/office/2007/relationships/hdphoto" Target="../media/hdphoto10.wdp"/></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jpeg"/><Relationship Id="rId3" Type="http://schemas.microsoft.com/office/2007/relationships/hdphoto" Target="../media/hdphoto11.wdp"/></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jpeg"/><Relationship Id="rId3" Type="http://schemas.microsoft.com/office/2007/relationships/hdphoto" Target="../media/hdphoto12.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jpeg"/><Relationship Id="rId3" Type="http://schemas.microsoft.com/office/2007/relationships/hdphoto" Target="../media/hdphoto13.wdp"/></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jpeg"/><Relationship Id="rId3" Type="http://schemas.microsoft.com/office/2007/relationships/hdphoto" Target="../media/hdphoto14.wdp"/></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jpeg"/><Relationship Id="rId3" Type="http://schemas.microsoft.com/office/2007/relationships/hdphoto" Target="../media/hdphoto15.wdp"/></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Tutorial 8</a:t>
            </a:r>
            <a:endParaRPr lang="en-US" dirty="0"/>
          </a:p>
        </p:txBody>
      </p:sp>
      <p:sp>
        <p:nvSpPr>
          <p:cNvPr id="3" name="Subtitle 2"/>
          <p:cNvSpPr>
            <a:spLocks noGrp="1"/>
          </p:cNvSpPr>
          <p:nvPr>
            <p:ph type="subTitle" idx="1"/>
          </p:nvPr>
        </p:nvSpPr>
        <p:spPr/>
        <p:txBody>
          <a:bodyPr/>
          <a:lstStyle/>
          <a:p>
            <a:r>
              <a:rPr lang="en-US" dirty="0" smtClean="0"/>
              <a:t>November 8, 2012.</a:t>
            </a:r>
            <a:endParaRPr lang="en-US" dirty="0"/>
          </a:p>
        </p:txBody>
      </p:sp>
    </p:spTree>
    <p:extLst>
      <p:ext uri="{BB962C8B-B14F-4D97-AF65-F5344CB8AC3E}">
        <p14:creationId xmlns:p14="http://schemas.microsoft.com/office/powerpoint/2010/main" val="251961194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646968" y="761264"/>
            <a:ext cx="7890666" cy="5604193"/>
          </a:xfrm>
          <a:prstGeom prst="rect">
            <a:avLst/>
          </a:prstGeom>
        </p:spPr>
      </p:pic>
      <p:sp>
        <p:nvSpPr>
          <p:cNvPr id="5" name="TextBox 4"/>
          <p:cNvSpPr txBox="1"/>
          <p:nvPr/>
        </p:nvSpPr>
        <p:spPr>
          <a:xfrm>
            <a:off x="646968" y="4868960"/>
            <a:ext cx="3304334" cy="923330"/>
          </a:xfrm>
          <a:prstGeom prst="rect">
            <a:avLst/>
          </a:prstGeom>
          <a:noFill/>
        </p:spPr>
        <p:txBody>
          <a:bodyPr wrap="square" rtlCol="0">
            <a:spAutoFit/>
          </a:bodyPr>
          <a:lstStyle/>
          <a:p>
            <a:r>
              <a:rPr lang="en-US" b="1" dirty="0"/>
              <a:t>M</a:t>
            </a:r>
            <a:r>
              <a:rPr lang="en-US" b="1" dirty="0" smtClean="0"/>
              <a:t>otor unit: 1 motor neuron and all the muscle </a:t>
            </a:r>
            <a:r>
              <a:rPr lang="en-US" b="1" dirty="0" err="1" smtClean="0"/>
              <a:t>fibres</a:t>
            </a:r>
            <a:r>
              <a:rPr lang="en-US" b="1" dirty="0" smtClean="0"/>
              <a:t> it comes in contact with.</a:t>
            </a:r>
            <a:endParaRPr lang="en-US" b="1" dirty="0"/>
          </a:p>
        </p:txBody>
      </p:sp>
    </p:spTree>
    <p:extLst>
      <p:ext uri="{BB962C8B-B14F-4D97-AF65-F5344CB8AC3E}">
        <p14:creationId xmlns:p14="http://schemas.microsoft.com/office/powerpoint/2010/main" val="322373452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529130" y="646924"/>
            <a:ext cx="8123883" cy="5509840"/>
          </a:xfrm>
          <a:prstGeom prst="rect">
            <a:avLst/>
          </a:prstGeom>
        </p:spPr>
      </p:pic>
    </p:spTree>
    <p:extLst>
      <p:ext uri="{BB962C8B-B14F-4D97-AF65-F5344CB8AC3E}">
        <p14:creationId xmlns:p14="http://schemas.microsoft.com/office/powerpoint/2010/main" val="233724192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476274" y="771106"/>
            <a:ext cx="8041278" cy="5597352"/>
          </a:xfrm>
          <a:prstGeom prst="rect">
            <a:avLst/>
          </a:prstGeom>
        </p:spPr>
      </p:pic>
    </p:spTree>
    <p:extLst>
      <p:ext uri="{BB962C8B-B14F-4D97-AF65-F5344CB8AC3E}">
        <p14:creationId xmlns:p14="http://schemas.microsoft.com/office/powerpoint/2010/main" val="338563354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0870" y="670364"/>
            <a:ext cx="7708566" cy="5733376"/>
          </a:xfrm>
        </p:spPr>
        <p:txBody>
          <a:bodyPr>
            <a:normAutofit fontScale="92500" lnSpcReduction="20000"/>
          </a:bodyPr>
          <a:lstStyle/>
          <a:p>
            <a:r>
              <a:rPr lang="en-US" b="1" dirty="0" smtClean="0">
                <a:solidFill>
                  <a:srgbClr val="008000"/>
                </a:solidFill>
              </a:rPr>
              <a:t>Muscle spindle</a:t>
            </a:r>
            <a:r>
              <a:rPr lang="en-US" dirty="0" smtClean="0"/>
              <a:t>: sense length of muscle and change in length of muscle. Found in parallel to muscle </a:t>
            </a:r>
            <a:r>
              <a:rPr lang="en-US" dirty="0" err="1" smtClean="0"/>
              <a:t>fibres</a:t>
            </a:r>
            <a:endParaRPr lang="en-US" dirty="0" smtClean="0"/>
          </a:p>
          <a:p>
            <a:endParaRPr lang="en-US" dirty="0" smtClean="0"/>
          </a:p>
          <a:p>
            <a:r>
              <a:rPr lang="en-US" b="1" dirty="0" smtClean="0">
                <a:solidFill>
                  <a:srgbClr val="008000"/>
                </a:solidFill>
              </a:rPr>
              <a:t>Golgi tendon organ</a:t>
            </a:r>
            <a:r>
              <a:rPr lang="en-US" dirty="0" smtClean="0"/>
              <a:t>: sense tension in muscle. Found in series with muscle tendon. </a:t>
            </a:r>
          </a:p>
          <a:p>
            <a:endParaRPr lang="en-US" dirty="0" smtClean="0"/>
          </a:p>
          <a:p>
            <a:r>
              <a:rPr lang="en-US" b="1" dirty="0" smtClean="0">
                <a:solidFill>
                  <a:srgbClr val="008000"/>
                </a:solidFill>
              </a:rPr>
              <a:t>1a afferent neuron: </a:t>
            </a:r>
            <a:r>
              <a:rPr lang="en-US" dirty="0" smtClean="0"/>
              <a:t>sensory neuron from muscle spindles (carries info about muscle length)</a:t>
            </a:r>
          </a:p>
          <a:p>
            <a:endParaRPr lang="en-US" dirty="0" smtClean="0"/>
          </a:p>
          <a:p>
            <a:r>
              <a:rPr lang="en-US" b="1" dirty="0" smtClean="0">
                <a:solidFill>
                  <a:srgbClr val="008000"/>
                </a:solidFill>
              </a:rPr>
              <a:t>1b afferent neuron: </a:t>
            </a:r>
            <a:r>
              <a:rPr lang="en-US" dirty="0" smtClean="0"/>
              <a:t>sensory neuron from </a:t>
            </a:r>
            <a:r>
              <a:rPr lang="en-US" dirty="0" err="1" smtClean="0"/>
              <a:t>golgi</a:t>
            </a:r>
            <a:r>
              <a:rPr lang="en-US" dirty="0" smtClean="0"/>
              <a:t> tendon organ (carries info about muscle tension)</a:t>
            </a:r>
          </a:p>
          <a:p>
            <a:endParaRPr lang="en-US" b="1" dirty="0"/>
          </a:p>
          <a:p>
            <a:r>
              <a:rPr lang="en-US" b="1" dirty="0" smtClean="0"/>
              <a:t>How does the brain gain information about muscle length and muscle tension?</a:t>
            </a:r>
          </a:p>
          <a:p>
            <a:pPr lvl="1"/>
            <a:r>
              <a:rPr lang="en-US" dirty="0" smtClean="0"/>
              <a:t>Muscle spindles- in muscle</a:t>
            </a:r>
          </a:p>
          <a:p>
            <a:pPr lvl="1"/>
            <a:r>
              <a:rPr lang="en-US" dirty="0" smtClean="0"/>
              <a:t>Golgi tendon organs- in tendons</a:t>
            </a:r>
          </a:p>
          <a:p>
            <a:pPr lvl="1"/>
            <a:r>
              <a:rPr lang="en-US" dirty="0" smtClean="0"/>
              <a:t>Proprioceptors- 1a and 1b afferent neurons: transmit info to medulla via dorsal-medial-</a:t>
            </a:r>
            <a:r>
              <a:rPr lang="en-US" dirty="0" err="1" smtClean="0"/>
              <a:t>lemniscal</a:t>
            </a:r>
            <a:r>
              <a:rPr lang="en-US" dirty="0" smtClean="0"/>
              <a:t> pathway. </a:t>
            </a:r>
            <a:endParaRPr lang="en-US" dirty="0"/>
          </a:p>
        </p:txBody>
      </p:sp>
    </p:spTree>
    <p:extLst>
      <p:ext uri="{BB962C8B-B14F-4D97-AF65-F5344CB8AC3E}">
        <p14:creationId xmlns:p14="http://schemas.microsoft.com/office/powerpoint/2010/main" val="1381346740"/>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077365" y="1330748"/>
            <a:ext cx="7054555" cy="5210526"/>
          </a:xfrm>
          <a:prstGeom prst="rect">
            <a:avLst/>
          </a:prstGeom>
        </p:spPr>
      </p:pic>
      <p:sp>
        <p:nvSpPr>
          <p:cNvPr id="4" name="TextBox 3"/>
          <p:cNvSpPr txBox="1"/>
          <p:nvPr/>
        </p:nvSpPr>
        <p:spPr>
          <a:xfrm>
            <a:off x="2434284" y="510474"/>
            <a:ext cx="3797434" cy="707886"/>
          </a:xfrm>
          <a:prstGeom prst="rect">
            <a:avLst/>
          </a:prstGeom>
          <a:noFill/>
        </p:spPr>
        <p:txBody>
          <a:bodyPr wrap="none" rtlCol="0">
            <a:spAutoFit/>
          </a:bodyPr>
          <a:lstStyle/>
          <a:p>
            <a:r>
              <a:rPr lang="en-US" sz="4000" dirty="0" smtClean="0">
                <a:solidFill>
                  <a:srgbClr val="008000"/>
                </a:solidFill>
              </a:rPr>
              <a:t>Proprioceptors</a:t>
            </a:r>
            <a:endParaRPr lang="en-US" sz="4000" dirty="0">
              <a:solidFill>
                <a:srgbClr val="008000"/>
              </a:solidFill>
            </a:endParaRPr>
          </a:p>
        </p:txBody>
      </p:sp>
    </p:spTree>
    <p:extLst>
      <p:ext uri="{BB962C8B-B14F-4D97-AF65-F5344CB8AC3E}">
        <p14:creationId xmlns:p14="http://schemas.microsoft.com/office/powerpoint/2010/main" val="214220309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80116" y="250826"/>
            <a:ext cx="8379463" cy="6311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Tree>
    <p:extLst>
      <p:ext uri="{BB962C8B-B14F-4D97-AF65-F5344CB8AC3E}">
        <p14:creationId xmlns:p14="http://schemas.microsoft.com/office/powerpoint/2010/main" val="371352424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Reflex arc</a:t>
            </a:r>
            <a:endParaRPr lang="en-US" dirty="0"/>
          </a:p>
        </p:txBody>
      </p:sp>
      <p:sp>
        <p:nvSpPr>
          <p:cNvPr id="4" name="Rectangle 2"/>
          <p:cNvSpPr>
            <a:spLocks noGrp="1"/>
          </p:cNvSpPr>
          <p:nvPr>
            <p:ph idx="1"/>
          </p:nvPr>
        </p:nvSpPr>
        <p:spPr bwMode="auto">
          <a:xfrm>
            <a:off x="1043490" y="2147242"/>
            <a:ext cx="7335386" cy="4203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normAutofit/>
          </a:bodyPr>
          <a:lstStyle/>
          <a:p>
            <a:r>
              <a:rPr lang="en-US" sz="2400" dirty="0" smtClean="0">
                <a:solidFill>
                  <a:schemeClr val="tx1"/>
                </a:solidFill>
                <a:ea typeface="ＭＳ Ｐゴシック" charset="0"/>
                <a:cs typeface="Gill Sans" charset="0"/>
              </a:rPr>
              <a:t>Involves:</a:t>
            </a:r>
            <a:endParaRPr lang="en-US" dirty="0">
              <a:solidFill>
                <a:schemeClr val="tx1"/>
              </a:solidFill>
              <a:ea typeface="ＭＳ Ｐゴシック" charset="0"/>
              <a:cs typeface="Gill Sans" charset="0"/>
            </a:endParaRPr>
          </a:p>
          <a:p>
            <a:pPr lvl="1"/>
            <a:r>
              <a:rPr lang="en-US" sz="2200" dirty="0" smtClean="0">
                <a:solidFill>
                  <a:schemeClr val="tx1"/>
                </a:solidFill>
                <a:ea typeface="ＭＳ Ｐゴシック" charset="0"/>
                <a:cs typeface="Gill Sans" charset="0"/>
              </a:rPr>
              <a:t>1</a:t>
            </a:r>
            <a:r>
              <a:rPr lang="en-US" sz="2200" dirty="0">
                <a:solidFill>
                  <a:schemeClr val="tx1"/>
                </a:solidFill>
                <a:ea typeface="ＭＳ Ｐゴシック" charset="0"/>
                <a:cs typeface="Gill Sans" charset="0"/>
              </a:rPr>
              <a:t>. a receptor</a:t>
            </a:r>
          </a:p>
          <a:p>
            <a:pPr lvl="1"/>
            <a:r>
              <a:rPr lang="en-US" sz="2200" dirty="0">
                <a:solidFill>
                  <a:schemeClr val="tx1"/>
                </a:solidFill>
                <a:ea typeface="ＭＳ Ｐゴシック" charset="0"/>
                <a:cs typeface="Gill Sans" charset="0"/>
              </a:rPr>
              <a:t>2. an afferent/sensory neuron (excitatory to send impulses to the spinal cord or brainstem)</a:t>
            </a:r>
          </a:p>
          <a:p>
            <a:pPr lvl="1"/>
            <a:r>
              <a:rPr lang="en-US" sz="2200" dirty="0">
                <a:solidFill>
                  <a:schemeClr val="tx1"/>
                </a:solidFill>
                <a:ea typeface="ＭＳ Ｐゴシック" charset="0"/>
                <a:cs typeface="Gill Sans" charset="0"/>
              </a:rPr>
              <a:t>3. a synapse</a:t>
            </a:r>
          </a:p>
          <a:p>
            <a:pPr lvl="1"/>
            <a:r>
              <a:rPr lang="en-US" sz="2200" dirty="0">
                <a:solidFill>
                  <a:schemeClr val="tx1"/>
                </a:solidFill>
                <a:ea typeface="ＭＳ Ｐゴシック" charset="0"/>
                <a:cs typeface="Gill Sans" charset="0"/>
              </a:rPr>
              <a:t>4. an efferent/ motor neuron which innervates the effector organ to</a:t>
            </a:r>
          </a:p>
          <a:p>
            <a:pPr lvl="1"/>
            <a:r>
              <a:rPr lang="en-US" sz="2200" dirty="0">
                <a:solidFill>
                  <a:schemeClr val="tx1"/>
                </a:solidFill>
                <a:ea typeface="ＭＳ Ｐゴシック" charset="0"/>
                <a:cs typeface="Gill Sans" charset="0"/>
              </a:rPr>
              <a:t>5. an effector (</a:t>
            </a:r>
            <a:r>
              <a:rPr lang="en-US" sz="2200" dirty="0" err="1">
                <a:solidFill>
                  <a:schemeClr val="tx1"/>
                </a:solidFill>
                <a:ea typeface="ＭＳ Ｐゴシック" charset="0"/>
                <a:cs typeface="Gill Sans" charset="0"/>
              </a:rPr>
              <a:t>eg</a:t>
            </a:r>
            <a:r>
              <a:rPr lang="en-US" sz="2200" dirty="0">
                <a:solidFill>
                  <a:schemeClr val="tx1"/>
                </a:solidFill>
                <a:ea typeface="ＭＳ Ｐゴシック" charset="0"/>
                <a:cs typeface="Gill Sans" charset="0"/>
              </a:rPr>
              <a:t>. muscle or gland)</a:t>
            </a:r>
          </a:p>
          <a:p>
            <a:endParaRPr lang="en-US" sz="2400" dirty="0">
              <a:solidFill>
                <a:schemeClr val="tx1"/>
              </a:solidFill>
              <a:ea typeface="ＭＳ Ｐゴシック" charset="0"/>
              <a:cs typeface="Gill Sans" charset="0"/>
            </a:endParaRPr>
          </a:p>
        </p:txBody>
      </p:sp>
    </p:spTree>
    <p:extLst>
      <p:ext uri="{BB962C8B-B14F-4D97-AF65-F5344CB8AC3E}">
        <p14:creationId xmlns:p14="http://schemas.microsoft.com/office/powerpoint/2010/main" val="4141865404"/>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211677" y="1"/>
            <a:ext cx="8716391" cy="6685998"/>
          </a:xfrm>
          <a:prstGeom prst="rect">
            <a:avLst/>
          </a:prstGeom>
        </p:spPr>
      </p:pic>
    </p:spTree>
    <p:extLst>
      <p:ext uri="{BB962C8B-B14F-4D97-AF65-F5344CB8AC3E}">
        <p14:creationId xmlns:p14="http://schemas.microsoft.com/office/powerpoint/2010/main" val="392795002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336572" y="282258"/>
            <a:ext cx="8465658" cy="6316481"/>
          </a:xfrm>
          <a:prstGeom prst="rect">
            <a:avLst/>
          </a:prstGeom>
        </p:spPr>
      </p:pic>
    </p:spTree>
    <p:extLst>
      <p:ext uri="{BB962C8B-B14F-4D97-AF65-F5344CB8AC3E}">
        <p14:creationId xmlns:p14="http://schemas.microsoft.com/office/powerpoint/2010/main" val="2392708796"/>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237040" y="761310"/>
            <a:ext cx="6907055" cy="5219041"/>
          </a:xfrm>
          <a:prstGeom prst="rect">
            <a:avLst/>
          </a:prstGeom>
        </p:spPr>
      </p:pic>
      <p:sp>
        <p:nvSpPr>
          <p:cNvPr id="5" name="Rectangle 2"/>
          <p:cNvSpPr>
            <a:spLocks/>
          </p:cNvSpPr>
          <p:nvPr/>
        </p:nvSpPr>
        <p:spPr bwMode="auto">
          <a:xfrm>
            <a:off x="7124700" y="2424863"/>
            <a:ext cx="1783368" cy="1524000"/>
          </a:xfrm>
          <a:prstGeom prst="rect">
            <a:avLst/>
          </a:prstGeom>
          <a:solidFill>
            <a:schemeClr val="bg1"/>
          </a:solidFill>
          <a:ln>
            <a:solidFill>
              <a:srgbClr val="0000FF"/>
            </a:solidFill>
          </a:ln>
        </p:spPr>
        <p:txBody>
          <a:bodyPr lIns="0" tIns="0" rIns="0" bIns="0" anchor="ctr"/>
          <a:lstStyle/>
          <a:p>
            <a:r>
              <a:rPr lang="en-US" dirty="0">
                <a:solidFill>
                  <a:schemeClr val="tx1"/>
                </a:solidFill>
                <a:ea typeface="ＭＳ Ｐゴシック" charset="0"/>
                <a:cs typeface="Gill Sans" charset="0"/>
              </a:rPr>
              <a:t>pressure of weight induces stretch reflex- activates muscle spindles</a:t>
            </a:r>
          </a:p>
        </p:txBody>
      </p:sp>
      <p:sp>
        <p:nvSpPr>
          <p:cNvPr id="6" name="Rectangle 4"/>
          <p:cNvSpPr>
            <a:spLocks/>
          </p:cNvSpPr>
          <p:nvPr/>
        </p:nvSpPr>
        <p:spPr bwMode="auto">
          <a:xfrm>
            <a:off x="6973000" y="4520363"/>
            <a:ext cx="2082800" cy="1879600"/>
          </a:xfrm>
          <a:prstGeom prst="rect">
            <a:avLst/>
          </a:prstGeom>
          <a:solidFill>
            <a:srgbClr val="FFFFFF"/>
          </a:solidFill>
          <a:ln>
            <a:solidFill>
              <a:srgbClr val="0000FF"/>
            </a:solidFill>
          </a:ln>
        </p:spPr>
        <p:txBody>
          <a:bodyPr lIns="0" tIns="0" rIns="0" bIns="0" anchor="ctr"/>
          <a:lstStyle/>
          <a:p>
            <a:pPr algn="ctr"/>
            <a:r>
              <a:rPr lang="en-US" dirty="0">
                <a:solidFill>
                  <a:schemeClr val="tx1"/>
                </a:solidFill>
                <a:ea typeface="ＭＳ Ｐゴシック" charset="0"/>
                <a:cs typeface="Gill Sans" charset="0"/>
              </a:rPr>
              <a:t>-When it gets too heavy- flexor is excited and extensor is inhibited to provide resistance!</a:t>
            </a:r>
          </a:p>
        </p:txBody>
      </p:sp>
    </p:spTree>
    <p:extLst>
      <p:ext uri="{BB962C8B-B14F-4D97-AF65-F5344CB8AC3E}">
        <p14:creationId xmlns:p14="http://schemas.microsoft.com/office/powerpoint/2010/main" val="386121627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193800" y="1711191"/>
            <a:ext cx="6756400" cy="4789166"/>
          </a:xfrm>
          <a:prstGeom prst="rect">
            <a:avLst/>
          </a:prstGeom>
        </p:spPr>
      </p:pic>
      <p:sp>
        <p:nvSpPr>
          <p:cNvPr id="3" name="TextBox 2"/>
          <p:cNvSpPr txBox="1"/>
          <p:nvPr/>
        </p:nvSpPr>
        <p:spPr>
          <a:xfrm>
            <a:off x="687950" y="723287"/>
            <a:ext cx="7514529" cy="1015663"/>
          </a:xfrm>
          <a:prstGeom prst="rect">
            <a:avLst/>
          </a:prstGeom>
          <a:noFill/>
        </p:spPr>
        <p:txBody>
          <a:bodyPr wrap="square" rtlCol="0">
            <a:spAutoFit/>
          </a:bodyPr>
          <a:lstStyle/>
          <a:p>
            <a:pPr algn="ctr"/>
            <a:r>
              <a:rPr lang="en-US" sz="2000" b="1" dirty="0" smtClean="0">
                <a:solidFill>
                  <a:srgbClr val="008000"/>
                </a:solidFill>
              </a:rPr>
              <a:t>Alpha-gamma co-activation </a:t>
            </a:r>
            <a:r>
              <a:rPr lang="en-US" sz="2000" dirty="0" smtClean="0">
                <a:solidFill>
                  <a:srgbClr val="008000"/>
                </a:solidFill>
              </a:rPr>
              <a:t>is a process by which alpha motor neurons and gamma motor neurons are activated simultaneously</a:t>
            </a:r>
            <a:endParaRPr lang="en-US" sz="2000" dirty="0">
              <a:solidFill>
                <a:srgbClr val="008000"/>
              </a:solidFill>
            </a:endParaRPr>
          </a:p>
        </p:txBody>
      </p:sp>
    </p:spTree>
    <p:extLst>
      <p:ext uri="{BB962C8B-B14F-4D97-AF65-F5344CB8AC3E}">
        <p14:creationId xmlns:p14="http://schemas.microsoft.com/office/powerpoint/2010/main" val="95059693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88200" y="934088"/>
            <a:ext cx="8996267" cy="4023082"/>
          </a:xfrm>
          <a:prstGeom prst="rect">
            <a:avLst/>
          </a:prstGeom>
        </p:spPr>
      </p:pic>
      <p:sp>
        <p:nvSpPr>
          <p:cNvPr id="3" name="TextBox 2"/>
          <p:cNvSpPr txBox="1"/>
          <p:nvPr/>
        </p:nvSpPr>
        <p:spPr>
          <a:xfrm>
            <a:off x="829068" y="5451118"/>
            <a:ext cx="6917278" cy="923330"/>
          </a:xfrm>
          <a:prstGeom prst="rect">
            <a:avLst/>
          </a:prstGeom>
          <a:noFill/>
        </p:spPr>
        <p:txBody>
          <a:bodyPr wrap="none" rtlCol="0">
            <a:spAutoFit/>
          </a:bodyPr>
          <a:lstStyle/>
          <a:p>
            <a:r>
              <a:rPr lang="en-US" dirty="0" smtClean="0"/>
              <a:t>-alpha motor neuron makes muscle </a:t>
            </a:r>
            <a:r>
              <a:rPr lang="en-US" dirty="0" err="1" smtClean="0"/>
              <a:t>fibre</a:t>
            </a:r>
            <a:r>
              <a:rPr lang="en-US" dirty="0" smtClean="0"/>
              <a:t> (myofibril) contract</a:t>
            </a:r>
          </a:p>
          <a:p>
            <a:r>
              <a:rPr lang="en-US" dirty="0" smtClean="0"/>
              <a:t>-gamma motor neuron makes ends of muscle contract.</a:t>
            </a:r>
          </a:p>
          <a:p>
            <a:r>
              <a:rPr lang="en-US" dirty="0" smtClean="0"/>
              <a:t>-this stretches the </a:t>
            </a:r>
            <a:r>
              <a:rPr lang="en-US" dirty="0" err="1" smtClean="0"/>
              <a:t>centre</a:t>
            </a:r>
            <a:r>
              <a:rPr lang="en-US" dirty="0" smtClean="0"/>
              <a:t> of the muscle</a:t>
            </a:r>
            <a:endParaRPr lang="en-US" dirty="0"/>
          </a:p>
        </p:txBody>
      </p:sp>
    </p:spTree>
    <p:extLst>
      <p:ext uri="{BB962C8B-B14F-4D97-AF65-F5344CB8AC3E}">
        <p14:creationId xmlns:p14="http://schemas.microsoft.com/office/powerpoint/2010/main" val="327143785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952546" y="1008541"/>
            <a:ext cx="7230535" cy="4463991"/>
          </a:xfrm>
          <a:prstGeom prst="rect">
            <a:avLst/>
          </a:prstGeom>
        </p:spPr>
      </p:pic>
      <p:sp>
        <p:nvSpPr>
          <p:cNvPr id="3" name="TextBox 2"/>
          <p:cNvSpPr txBox="1"/>
          <p:nvPr/>
        </p:nvSpPr>
        <p:spPr>
          <a:xfrm>
            <a:off x="1446459" y="617441"/>
            <a:ext cx="6371306" cy="461665"/>
          </a:xfrm>
          <a:prstGeom prst="rect">
            <a:avLst/>
          </a:prstGeom>
          <a:noFill/>
        </p:spPr>
        <p:txBody>
          <a:bodyPr wrap="none" rtlCol="0">
            <a:spAutoFit/>
          </a:bodyPr>
          <a:lstStyle/>
          <a:p>
            <a:r>
              <a:rPr lang="en-US" sz="2400" b="1" dirty="0" smtClean="0">
                <a:solidFill>
                  <a:srgbClr val="008000"/>
                </a:solidFill>
              </a:rPr>
              <a:t>Golgi tendon reflex (Inverse stretch reflex)</a:t>
            </a:r>
            <a:endParaRPr lang="en-US" sz="2400" b="1" dirty="0">
              <a:solidFill>
                <a:srgbClr val="008000"/>
              </a:solidFill>
            </a:endParaRPr>
          </a:p>
        </p:txBody>
      </p:sp>
      <p:sp>
        <p:nvSpPr>
          <p:cNvPr id="4" name="Rectangle 3"/>
          <p:cNvSpPr/>
          <p:nvPr/>
        </p:nvSpPr>
        <p:spPr>
          <a:xfrm>
            <a:off x="864347" y="5386050"/>
            <a:ext cx="7214654" cy="1477328"/>
          </a:xfrm>
          <a:prstGeom prst="rect">
            <a:avLst/>
          </a:prstGeom>
          <a:solidFill>
            <a:srgbClr val="FFFFFF"/>
          </a:solidFill>
          <a:ln>
            <a:solidFill>
              <a:srgbClr val="0000FF"/>
            </a:solidFill>
          </a:ln>
        </p:spPr>
        <p:txBody>
          <a:bodyPr wrap="square">
            <a:spAutoFit/>
          </a:bodyPr>
          <a:lstStyle/>
          <a:p>
            <a:r>
              <a:rPr lang="en-US" dirty="0" smtClean="0">
                <a:ea typeface="ＭＳ Ｐゴシック" charset="0"/>
                <a:cs typeface="Gill Sans" charset="0"/>
              </a:rPr>
              <a:t>-</a:t>
            </a:r>
            <a:r>
              <a:rPr lang="en-US" dirty="0" err="1">
                <a:ea typeface="ＭＳ Ｐゴシック" charset="0"/>
                <a:cs typeface="Gill Sans" charset="0"/>
              </a:rPr>
              <a:t>golgi</a:t>
            </a:r>
            <a:r>
              <a:rPr lang="en-US" dirty="0">
                <a:ea typeface="ＭＳ Ｐゴシック" charset="0"/>
                <a:cs typeface="Gill Sans" charset="0"/>
              </a:rPr>
              <a:t> tendon organ senses muscle tension</a:t>
            </a:r>
          </a:p>
          <a:p>
            <a:r>
              <a:rPr lang="en-US" dirty="0">
                <a:ea typeface="ＭＳ Ｐゴシック" charset="0"/>
                <a:cs typeface="Gill Sans" charset="0"/>
              </a:rPr>
              <a:t>-sends info to the 1b afferent neuron</a:t>
            </a:r>
          </a:p>
          <a:p>
            <a:r>
              <a:rPr lang="en-US" dirty="0">
                <a:ea typeface="ＭＳ Ｐゴシック" charset="0"/>
                <a:cs typeface="Gill Sans" charset="0"/>
              </a:rPr>
              <a:t>-travels to spinal cord to the inhibitory interneuron</a:t>
            </a:r>
          </a:p>
          <a:p>
            <a:r>
              <a:rPr lang="en-US" dirty="0">
                <a:ea typeface="ＭＳ Ｐゴシック" charset="0"/>
                <a:cs typeface="Gill Sans" charset="0"/>
              </a:rPr>
              <a:t>-the inhibitory interneuron inhibits the alpha motor neuron</a:t>
            </a:r>
          </a:p>
          <a:p>
            <a:r>
              <a:rPr lang="en-US" dirty="0">
                <a:ea typeface="ＭＳ Ｐゴシック" charset="0"/>
                <a:cs typeface="Gill Sans" charset="0"/>
              </a:rPr>
              <a:t>-this causes relaxation in the muscle</a:t>
            </a:r>
          </a:p>
        </p:txBody>
      </p:sp>
    </p:spTree>
    <p:extLst>
      <p:ext uri="{BB962C8B-B14F-4D97-AF65-F5344CB8AC3E}">
        <p14:creationId xmlns:p14="http://schemas.microsoft.com/office/powerpoint/2010/main" val="208972052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0" y="0"/>
            <a:ext cx="9152267" cy="6858000"/>
          </a:xfrm>
          <a:prstGeom prst="rect">
            <a:avLst/>
          </a:prstGeom>
        </p:spPr>
      </p:pic>
    </p:spTree>
    <p:extLst>
      <p:ext uri="{BB962C8B-B14F-4D97-AF65-F5344CB8AC3E}">
        <p14:creationId xmlns:p14="http://schemas.microsoft.com/office/powerpoint/2010/main" val="3389407872"/>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0" y="1176283"/>
            <a:ext cx="7887082" cy="5549758"/>
          </a:xfrm>
          <a:prstGeom prst="rect">
            <a:avLst/>
          </a:prstGeom>
        </p:spPr>
      </p:pic>
      <p:sp>
        <p:nvSpPr>
          <p:cNvPr id="3" name="TextBox 2"/>
          <p:cNvSpPr txBox="1"/>
          <p:nvPr/>
        </p:nvSpPr>
        <p:spPr>
          <a:xfrm>
            <a:off x="6590562" y="3669360"/>
            <a:ext cx="2593040" cy="1384995"/>
          </a:xfrm>
          <a:prstGeom prst="rect">
            <a:avLst/>
          </a:prstGeom>
          <a:solidFill>
            <a:srgbClr val="FFFFFF"/>
          </a:solidFill>
          <a:ln>
            <a:solidFill>
              <a:srgbClr val="0000FF"/>
            </a:solidFill>
          </a:ln>
        </p:spPr>
        <p:txBody>
          <a:bodyPr wrap="square" rtlCol="0">
            <a:spAutoFit/>
          </a:bodyPr>
          <a:lstStyle/>
          <a:p>
            <a:r>
              <a:rPr lang="en-US" sz="1400" b="1" dirty="0">
                <a:ea typeface="ＭＳ Ｐゴシック" charset="0"/>
                <a:cs typeface="Gill Sans" charset="0"/>
              </a:rPr>
              <a:t>-Areas (such as hands) with large cortical representation contain a greater density of motor units, packed into a smaller </a:t>
            </a:r>
            <a:r>
              <a:rPr lang="en-US" sz="1400" b="1" dirty="0" smtClean="0">
                <a:ea typeface="ＭＳ Ｐゴシック" charset="0"/>
                <a:cs typeface="Gill Sans" charset="0"/>
              </a:rPr>
              <a:t>area</a:t>
            </a:r>
            <a:endParaRPr lang="en-US" sz="1400" b="1" dirty="0">
              <a:ea typeface="ＭＳ Ｐゴシック" charset="0"/>
              <a:cs typeface="Gill Sans" charset="0"/>
            </a:endParaRPr>
          </a:p>
        </p:txBody>
      </p:sp>
      <p:sp>
        <p:nvSpPr>
          <p:cNvPr id="4" name="TextBox 3"/>
          <p:cNvSpPr txBox="1"/>
          <p:nvPr/>
        </p:nvSpPr>
        <p:spPr>
          <a:xfrm>
            <a:off x="1287701" y="611771"/>
            <a:ext cx="2454518" cy="523220"/>
          </a:xfrm>
          <a:prstGeom prst="rect">
            <a:avLst/>
          </a:prstGeom>
          <a:noFill/>
        </p:spPr>
        <p:txBody>
          <a:bodyPr wrap="none" rtlCol="0">
            <a:spAutoFit/>
          </a:bodyPr>
          <a:lstStyle/>
          <a:p>
            <a:r>
              <a:rPr lang="en-US" sz="2800" b="1" dirty="0" smtClean="0">
                <a:solidFill>
                  <a:srgbClr val="008000"/>
                </a:solidFill>
              </a:rPr>
              <a:t>Motor Cortex</a:t>
            </a:r>
            <a:endParaRPr lang="en-US" sz="2800" b="1" dirty="0">
              <a:solidFill>
                <a:srgbClr val="008000"/>
              </a:solidFill>
            </a:endParaRPr>
          </a:p>
        </p:txBody>
      </p:sp>
    </p:spTree>
    <p:extLst>
      <p:ext uri="{BB962C8B-B14F-4D97-AF65-F5344CB8AC3E}">
        <p14:creationId xmlns:p14="http://schemas.microsoft.com/office/powerpoint/2010/main" val="137784292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489674" y="652722"/>
            <a:ext cx="7765724" cy="5828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 name="TextBox 2"/>
          <p:cNvSpPr txBox="1"/>
          <p:nvPr/>
        </p:nvSpPr>
        <p:spPr>
          <a:xfrm>
            <a:off x="489674" y="123489"/>
            <a:ext cx="3537998" cy="523220"/>
          </a:xfrm>
          <a:prstGeom prst="rect">
            <a:avLst/>
          </a:prstGeom>
          <a:solidFill>
            <a:srgbClr val="FFFFFF"/>
          </a:solidFill>
        </p:spPr>
        <p:txBody>
          <a:bodyPr wrap="none" rtlCol="0">
            <a:spAutoFit/>
          </a:bodyPr>
          <a:lstStyle/>
          <a:p>
            <a:r>
              <a:rPr lang="en-US" sz="2800" b="1" dirty="0" err="1" smtClean="0">
                <a:solidFill>
                  <a:srgbClr val="008000"/>
                </a:solidFill>
              </a:rPr>
              <a:t>Corticospinal</a:t>
            </a:r>
            <a:r>
              <a:rPr lang="en-US" sz="2800" b="1" dirty="0" smtClean="0">
                <a:solidFill>
                  <a:srgbClr val="008000"/>
                </a:solidFill>
              </a:rPr>
              <a:t> tracts</a:t>
            </a:r>
            <a:endParaRPr lang="en-US" sz="2800" b="1" dirty="0">
              <a:solidFill>
                <a:srgbClr val="008000"/>
              </a:solidFill>
            </a:endParaRPr>
          </a:p>
        </p:txBody>
      </p:sp>
    </p:spTree>
    <p:extLst>
      <p:ext uri="{BB962C8B-B14F-4D97-AF65-F5344CB8AC3E}">
        <p14:creationId xmlns:p14="http://schemas.microsoft.com/office/powerpoint/2010/main" val="338528924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651921"/>
            <a:ext cx="7024744" cy="759371"/>
          </a:xfrm>
        </p:spPr>
        <p:txBody>
          <a:bodyPr/>
          <a:lstStyle/>
          <a:p>
            <a:r>
              <a:rPr lang="en-US" dirty="0" err="1" smtClean="0"/>
              <a:t>Corticospinal</a:t>
            </a:r>
            <a:r>
              <a:rPr lang="en-US" dirty="0" smtClean="0"/>
              <a:t> tract</a:t>
            </a:r>
            <a:endParaRPr lang="en-US" dirty="0"/>
          </a:p>
        </p:txBody>
      </p:sp>
      <p:sp>
        <p:nvSpPr>
          <p:cNvPr id="5" name="Content Placeholder 4"/>
          <p:cNvSpPr>
            <a:spLocks noGrp="1"/>
          </p:cNvSpPr>
          <p:nvPr>
            <p:ph idx="1"/>
          </p:nvPr>
        </p:nvSpPr>
        <p:spPr>
          <a:xfrm>
            <a:off x="670310" y="1411292"/>
            <a:ext cx="7743846" cy="5063013"/>
          </a:xfrm>
        </p:spPr>
        <p:txBody>
          <a:bodyPr>
            <a:normAutofit fontScale="85000" lnSpcReduction="20000"/>
          </a:bodyPr>
          <a:lstStyle/>
          <a:p>
            <a:r>
              <a:rPr lang="en-US" dirty="0" err="1" smtClean="0">
                <a:solidFill>
                  <a:schemeClr val="tx1"/>
                </a:solidFill>
                <a:ea typeface="ＭＳ Ｐゴシック" charset="0"/>
                <a:cs typeface="Gill Sans" charset="0"/>
              </a:rPr>
              <a:t>Cortico</a:t>
            </a:r>
            <a:r>
              <a:rPr lang="en-US" dirty="0">
                <a:solidFill>
                  <a:schemeClr val="tx1"/>
                </a:solidFill>
                <a:ea typeface="ＭＳ Ｐゴシック" charset="0"/>
                <a:cs typeface="Gill Sans" charset="0"/>
              </a:rPr>
              <a:t>-spinal tracts send info to brain</a:t>
            </a:r>
          </a:p>
          <a:p>
            <a:r>
              <a:rPr lang="en-US" b="1" dirty="0" smtClean="0">
                <a:solidFill>
                  <a:srgbClr val="008000"/>
                </a:solidFill>
                <a:ea typeface="ＭＳ Ｐゴシック" charset="0"/>
                <a:cs typeface="Gill Sans" charset="0"/>
              </a:rPr>
              <a:t>Lateral</a:t>
            </a:r>
            <a:r>
              <a:rPr lang="en-US" b="1" dirty="0">
                <a:solidFill>
                  <a:srgbClr val="008000"/>
                </a:solidFill>
                <a:ea typeface="ＭＳ Ｐゴシック" charset="0"/>
                <a:cs typeface="Gill Sans" charset="0"/>
              </a:rPr>
              <a:t>: </a:t>
            </a:r>
            <a:r>
              <a:rPr lang="en-US" dirty="0">
                <a:solidFill>
                  <a:schemeClr val="tx1"/>
                </a:solidFill>
                <a:ea typeface="ＭＳ Ｐゴシック" charset="0"/>
                <a:cs typeface="Gill Sans" charset="0"/>
              </a:rPr>
              <a:t>alpha motor neurons take info from one side of spinal cord, and send it to the contralateral side of the brain (crosses over in dorsal column of brain stem)</a:t>
            </a:r>
          </a:p>
          <a:p>
            <a:r>
              <a:rPr lang="en-US" b="1" dirty="0" smtClean="0">
                <a:solidFill>
                  <a:srgbClr val="008000"/>
                </a:solidFill>
                <a:ea typeface="ＭＳ Ｐゴシック" charset="0"/>
                <a:cs typeface="Gill Sans" charset="0"/>
              </a:rPr>
              <a:t>Ventral</a:t>
            </a:r>
            <a:r>
              <a:rPr lang="en-US" b="1" dirty="0">
                <a:solidFill>
                  <a:srgbClr val="008000"/>
                </a:solidFill>
                <a:ea typeface="ＭＳ Ｐゴシック" charset="0"/>
                <a:cs typeface="Gill Sans" charset="0"/>
              </a:rPr>
              <a:t>: </a:t>
            </a:r>
            <a:r>
              <a:rPr lang="en-US" dirty="0">
                <a:solidFill>
                  <a:schemeClr val="tx1"/>
                </a:solidFill>
                <a:ea typeface="ＭＳ Ｐゴシック" charset="0"/>
                <a:cs typeface="Gill Sans" charset="0"/>
              </a:rPr>
              <a:t>alpha motor neurons in spinal cord take info from BOTH sides of body and send it up to the </a:t>
            </a:r>
            <a:r>
              <a:rPr lang="en-US" dirty="0" smtClean="0">
                <a:solidFill>
                  <a:schemeClr val="tx1"/>
                </a:solidFill>
                <a:ea typeface="ＭＳ Ｐゴシック" charset="0"/>
                <a:cs typeface="Gill Sans" charset="0"/>
              </a:rPr>
              <a:t>brain</a:t>
            </a:r>
          </a:p>
          <a:p>
            <a:endParaRPr lang="en-US" dirty="0" smtClean="0">
              <a:solidFill>
                <a:schemeClr val="tx1"/>
              </a:solidFill>
              <a:ea typeface="ＭＳ Ｐゴシック" charset="0"/>
              <a:cs typeface="Gill Sans" charset="0"/>
            </a:endParaRPr>
          </a:p>
          <a:p>
            <a:r>
              <a:rPr lang="en-US" b="1" dirty="0">
                <a:solidFill>
                  <a:srgbClr val="FF2712"/>
                </a:solidFill>
                <a:ea typeface="ＭＳ Ｐゴシック" charset="0"/>
                <a:cs typeface="Gill Sans" charset="0"/>
              </a:rPr>
              <a:t>Babinski reflex:</a:t>
            </a:r>
          </a:p>
          <a:p>
            <a:r>
              <a:rPr lang="en-US" dirty="0" smtClean="0">
                <a:solidFill>
                  <a:schemeClr val="tx1"/>
                </a:solidFill>
                <a:ea typeface="ＭＳ Ｐゴシック" charset="0"/>
                <a:cs typeface="Gill Sans" charset="0"/>
              </a:rPr>
              <a:t>tells </a:t>
            </a:r>
            <a:r>
              <a:rPr lang="en-US" dirty="0">
                <a:solidFill>
                  <a:schemeClr val="tx1"/>
                </a:solidFill>
                <a:ea typeface="ＭＳ Ｐゴシック" charset="0"/>
                <a:cs typeface="Gill Sans" charset="0"/>
              </a:rPr>
              <a:t>you if there is damage to the lateral cortical tract</a:t>
            </a:r>
          </a:p>
          <a:p>
            <a:r>
              <a:rPr lang="en-US" dirty="0" smtClean="0">
                <a:solidFill>
                  <a:schemeClr val="tx1"/>
                </a:solidFill>
                <a:ea typeface="ＭＳ Ｐゴシック" charset="0"/>
                <a:cs typeface="Gill Sans" charset="0"/>
              </a:rPr>
              <a:t>Run </a:t>
            </a:r>
            <a:r>
              <a:rPr lang="en-US" dirty="0">
                <a:solidFill>
                  <a:schemeClr val="tx1"/>
                </a:solidFill>
                <a:ea typeface="ＭＳ Ｐゴシック" charset="0"/>
                <a:cs typeface="Gill Sans" charset="0"/>
              </a:rPr>
              <a:t>something pointed over bottom of foot: toes will curl in in normal reflex, or will stretch if there is damage to the pathway.</a:t>
            </a:r>
          </a:p>
          <a:p>
            <a:r>
              <a:rPr lang="en-US" dirty="0" smtClean="0">
                <a:solidFill>
                  <a:schemeClr val="tx1"/>
                </a:solidFill>
                <a:ea typeface="ＭＳ Ｐゴシック" charset="0"/>
                <a:cs typeface="Gill Sans" charset="0"/>
              </a:rPr>
              <a:t>this </a:t>
            </a:r>
            <a:r>
              <a:rPr lang="en-US" dirty="0">
                <a:solidFill>
                  <a:schemeClr val="tx1"/>
                </a:solidFill>
                <a:ea typeface="ＭＳ Ｐゴシック" charset="0"/>
                <a:cs typeface="Gill Sans" charset="0"/>
              </a:rPr>
              <a:t>is because the lateral tract terminates on inhibitory interneurons that shut down the withdrawal reflex (which is the cause for the curl). </a:t>
            </a:r>
          </a:p>
          <a:p>
            <a:r>
              <a:rPr lang="en-US" dirty="0" smtClean="0">
                <a:solidFill>
                  <a:schemeClr val="tx1"/>
                </a:solidFill>
                <a:ea typeface="ＭＳ Ｐゴシック" charset="0"/>
                <a:cs typeface="Gill Sans" charset="0"/>
              </a:rPr>
              <a:t>Babies </a:t>
            </a:r>
            <a:r>
              <a:rPr lang="en-US" dirty="0">
                <a:solidFill>
                  <a:schemeClr val="tx1"/>
                </a:solidFill>
                <a:ea typeface="ＭＳ Ｐゴシック" charset="0"/>
                <a:cs typeface="Gill Sans" charset="0"/>
              </a:rPr>
              <a:t>do not have this reflex- this is </a:t>
            </a:r>
            <a:r>
              <a:rPr lang="en-US" dirty="0" err="1">
                <a:solidFill>
                  <a:schemeClr val="tx1"/>
                </a:solidFill>
                <a:ea typeface="ＭＳ Ｐゴシック" charset="0"/>
                <a:cs typeface="Gill Sans" charset="0"/>
              </a:rPr>
              <a:t>bc</a:t>
            </a:r>
            <a:r>
              <a:rPr lang="en-US" dirty="0">
                <a:solidFill>
                  <a:schemeClr val="tx1"/>
                </a:solidFill>
                <a:ea typeface="ＭＳ Ｐゴシック" charset="0"/>
                <a:cs typeface="Gill Sans" charset="0"/>
              </a:rPr>
              <a:t> the spinal tracts are in tact, but are not mature (takes 1-2 years for full myelination of pathways</a:t>
            </a:r>
          </a:p>
          <a:p>
            <a:endParaRPr lang="en-US" dirty="0">
              <a:solidFill>
                <a:schemeClr val="tx1"/>
              </a:solidFill>
              <a:ea typeface="ＭＳ Ｐゴシック" charset="0"/>
              <a:cs typeface="Gill Sans" charset="0"/>
            </a:endParaRPr>
          </a:p>
          <a:p>
            <a:endParaRPr lang="en-US" dirty="0"/>
          </a:p>
        </p:txBody>
      </p:sp>
    </p:spTree>
    <p:extLst>
      <p:ext uri="{BB962C8B-B14F-4D97-AF65-F5344CB8AC3E}">
        <p14:creationId xmlns:p14="http://schemas.microsoft.com/office/powerpoint/2010/main" val="317799321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203200" y="901700"/>
            <a:ext cx="8722508" cy="5956300"/>
          </a:xfrm>
          <a:prstGeom prst="rect">
            <a:avLst/>
          </a:prstGeom>
        </p:spPr>
      </p:pic>
      <p:sp>
        <p:nvSpPr>
          <p:cNvPr id="5" name="TextBox 4"/>
          <p:cNvSpPr txBox="1"/>
          <p:nvPr/>
        </p:nvSpPr>
        <p:spPr>
          <a:xfrm>
            <a:off x="829068" y="529235"/>
            <a:ext cx="5637907" cy="523220"/>
          </a:xfrm>
          <a:prstGeom prst="rect">
            <a:avLst/>
          </a:prstGeom>
          <a:noFill/>
        </p:spPr>
        <p:txBody>
          <a:bodyPr wrap="none" rtlCol="0">
            <a:spAutoFit/>
          </a:bodyPr>
          <a:lstStyle/>
          <a:p>
            <a:r>
              <a:rPr lang="en-US" sz="2800" dirty="0" smtClean="0">
                <a:solidFill>
                  <a:srgbClr val="008000"/>
                </a:solidFill>
              </a:rPr>
              <a:t>Control of voluntary movement</a:t>
            </a:r>
            <a:endParaRPr lang="en-US" sz="2800" dirty="0">
              <a:solidFill>
                <a:srgbClr val="008000"/>
              </a:solidFill>
            </a:endParaRPr>
          </a:p>
        </p:txBody>
      </p:sp>
    </p:spTree>
    <p:extLst>
      <p:ext uri="{BB962C8B-B14F-4D97-AF65-F5344CB8AC3E}">
        <p14:creationId xmlns:p14="http://schemas.microsoft.com/office/powerpoint/2010/main" val="370573044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568995"/>
            <a:ext cx="7024744" cy="1143000"/>
          </a:xfrm>
        </p:spPr>
        <p:txBody>
          <a:bodyPr/>
          <a:lstStyle/>
          <a:p>
            <a:r>
              <a:rPr lang="en-US" dirty="0" smtClean="0"/>
              <a:t>Cerebellum</a:t>
            </a:r>
            <a:endParaRPr lang="en-US" dirty="0"/>
          </a:p>
        </p:txBody>
      </p:sp>
      <p:sp>
        <p:nvSpPr>
          <p:cNvPr id="3" name="Content Placeholder 2"/>
          <p:cNvSpPr>
            <a:spLocks noGrp="1"/>
          </p:cNvSpPr>
          <p:nvPr>
            <p:ph idx="1"/>
          </p:nvPr>
        </p:nvSpPr>
        <p:spPr>
          <a:xfrm>
            <a:off x="899628" y="1817842"/>
            <a:ext cx="7443970" cy="4532976"/>
          </a:xfrm>
        </p:spPr>
        <p:txBody>
          <a:bodyPr>
            <a:normAutofit fontScale="92500"/>
          </a:bodyPr>
          <a:lstStyle/>
          <a:p>
            <a:r>
              <a:rPr lang="en-US" dirty="0" smtClean="0"/>
              <a:t>Feedback circuits allow the cerebellum to compare the intentions of the cortex with the performance of the body</a:t>
            </a:r>
          </a:p>
          <a:p>
            <a:r>
              <a:rPr lang="en-US" dirty="0" smtClean="0"/>
              <a:t>If movement is not in accord with the intentions of the cortex, the error is calculated by the cerebellum so that corrections can be made</a:t>
            </a:r>
          </a:p>
          <a:p>
            <a:r>
              <a:rPr lang="en-US" dirty="0" smtClean="0"/>
              <a:t>Main functions of the cerebellum:</a:t>
            </a:r>
          </a:p>
          <a:p>
            <a:pPr lvl="1"/>
            <a:r>
              <a:rPr lang="en-US" dirty="0" smtClean="0"/>
              <a:t>Balance (equilibrium)</a:t>
            </a:r>
          </a:p>
          <a:p>
            <a:pPr lvl="1"/>
            <a:r>
              <a:rPr lang="en-US" dirty="0" smtClean="0"/>
              <a:t>Co-ordination of movement</a:t>
            </a:r>
          </a:p>
          <a:p>
            <a:pPr lvl="1"/>
            <a:r>
              <a:rPr lang="en-US" dirty="0" smtClean="0"/>
              <a:t>Timing of movement</a:t>
            </a:r>
          </a:p>
          <a:p>
            <a:pPr lvl="1"/>
            <a:r>
              <a:rPr lang="en-US" dirty="0" smtClean="0"/>
              <a:t>Program of movement</a:t>
            </a:r>
          </a:p>
          <a:p>
            <a:pPr lvl="1"/>
            <a:r>
              <a:rPr lang="en-US" dirty="0" smtClean="0"/>
              <a:t>Maintain muscle tone</a:t>
            </a:r>
          </a:p>
          <a:p>
            <a:pPr lvl="1"/>
            <a:endParaRPr lang="en-US" dirty="0"/>
          </a:p>
        </p:txBody>
      </p:sp>
    </p:spTree>
    <p:extLst>
      <p:ext uri="{BB962C8B-B14F-4D97-AF65-F5344CB8AC3E}">
        <p14:creationId xmlns:p14="http://schemas.microsoft.com/office/powerpoint/2010/main" val="261206150"/>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Cerebellar disease</a:t>
            </a:r>
            <a:endParaRPr lang="en-US" dirty="0"/>
          </a:p>
        </p:txBody>
      </p:sp>
      <p:sp>
        <p:nvSpPr>
          <p:cNvPr id="3" name="Content Placeholder 2"/>
          <p:cNvSpPr>
            <a:spLocks noGrp="1"/>
          </p:cNvSpPr>
          <p:nvPr>
            <p:ph idx="1"/>
          </p:nvPr>
        </p:nvSpPr>
        <p:spPr>
          <a:xfrm>
            <a:off x="1043492" y="2323652"/>
            <a:ext cx="6777317" cy="3956600"/>
          </a:xfrm>
        </p:spPr>
        <p:txBody>
          <a:bodyPr>
            <a:normAutofit/>
          </a:bodyPr>
          <a:lstStyle/>
          <a:p>
            <a:r>
              <a:rPr lang="en-US" dirty="0" smtClean="0"/>
              <a:t>Characteristics of a patient with cerebellar disease:</a:t>
            </a:r>
          </a:p>
          <a:p>
            <a:pPr lvl="1"/>
            <a:r>
              <a:rPr lang="en-US" dirty="0" err="1" smtClean="0"/>
              <a:t>Hypotonia</a:t>
            </a:r>
            <a:r>
              <a:rPr lang="en-US" dirty="0" smtClean="0"/>
              <a:t> (decreased muscle tone)</a:t>
            </a:r>
          </a:p>
          <a:p>
            <a:pPr lvl="1"/>
            <a:r>
              <a:rPr lang="en-US" dirty="0" smtClean="0"/>
              <a:t>Dysarthria (slurred speech- b/c of decrease muscle tone)</a:t>
            </a:r>
          </a:p>
          <a:p>
            <a:pPr lvl="1"/>
            <a:r>
              <a:rPr lang="en-US" dirty="0" smtClean="0"/>
              <a:t>Ataxia (no fine movements, lack of balance, etc.)</a:t>
            </a:r>
          </a:p>
          <a:p>
            <a:pPr lvl="1"/>
            <a:r>
              <a:rPr lang="en-US" dirty="0" err="1" smtClean="0"/>
              <a:t>Dysmetria</a:t>
            </a:r>
            <a:r>
              <a:rPr lang="en-US" dirty="0" smtClean="0"/>
              <a:t> (can’t target objects to touch)</a:t>
            </a:r>
          </a:p>
          <a:p>
            <a:pPr lvl="1"/>
            <a:r>
              <a:rPr lang="en-US" dirty="0" smtClean="0"/>
              <a:t>Intention tremor (shaking while making movement)</a:t>
            </a:r>
            <a:endParaRPr lang="en-US" dirty="0"/>
          </a:p>
        </p:txBody>
      </p:sp>
    </p:spTree>
    <p:extLst>
      <p:ext uri="{BB962C8B-B14F-4D97-AF65-F5344CB8AC3E}">
        <p14:creationId xmlns:p14="http://schemas.microsoft.com/office/powerpoint/2010/main" val="3823578515"/>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634277"/>
            <a:ext cx="7024744" cy="777013"/>
          </a:xfrm>
        </p:spPr>
        <p:txBody>
          <a:bodyPr/>
          <a:lstStyle/>
          <a:p>
            <a:r>
              <a:rPr lang="en-US" dirty="0" smtClean="0"/>
              <a:t>Practice question</a:t>
            </a:r>
            <a:endParaRPr lang="en-US" dirty="0"/>
          </a:p>
        </p:txBody>
      </p:sp>
      <p:sp>
        <p:nvSpPr>
          <p:cNvPr id="3" name="Content Placeholder 2"/>
          <p:cNvSpPr>
            <a:spLocks noGrp="1"/>
          </p:cNvSpPr>
          <p:nvPr>
            <p:ph idx="1"/>
          </p:nvPr>
        </p:nvSpPr>
        <p:spPr>
          <a:xfrm>
            <a:off x="1043492" y="1605346"/>
            <a:ext cx="6777317" cy="4227284"/>
          </a:xfrm>
        </p:spPr>
        <p:txBody>
          <a:bodyPr/>
          <a:lstStyle/>
          <a:p>
            <a:r>
              <a:rPr lang="en-US" dirty="0" smtClean="0"/>
              <a:t>The right ventral </a:t>
            </a:r>
            <a:r>
              <a:rPr lang="en-US" dirty="0" err="1" smtClean="0"/>
              <a:t>corticospinal</a:t>
            </a:r>
            <a:r>
              <a:rPr lang="en-US" dirty="0" smtClean="0"/>
              <a:t> tract:</a:t>
            </a:r>
          </a:p>
          <a:p>
            <a:pPr lvl="1"/>
            <a:r>
              <a:rPr lang="en-US" dirty="0" smtClean="0"/>
              <a:t>A. carries pain information.</a:t>
            </a:r>
          </a:p>
          <a:p>
            <a:pPr lvl="1"/>
            <a:r>
              <a:rPr lang="en-US" dirty="0" smtClean="0"/>
              <a:t>B. carries fine touch information.</a:t>
            </a:r>
          </a:p>
          <a:p>
            <a:pPr lvl="1"/>
            <a:r>
              <a:rPr lang="en-US" dirty="0" smtClean="0"/>
              <a:t>C. is involved in controlling fine movements on the </a:t>
            </a:r>
            <a:r>
              <a:rPr lang="en-US" dirty="0" err="1" smtClean="0"/>
              <a:t>ipsilateral</a:t>
            </a:r>
            <a:r>
              <a:rPr lang="en-US" dirty="0" smtClean="0"/>
              <a:t> side.</a:t>
            </a:r>
          </a:p>
          <a:p>
            <a:pPr lvl="1"/>
            <a:r>
              <a:rPr lang="en-US" dirty="0" smtClean="0"/>
              <a:t>D. is involved in controlling gross motor movements</a:t>
            </a:r>
          </a:p>
          <a:p>
            <a:pPr lvl="1"/>
            <a:r>
              <a:rPr lang="en-US" dirty="0" smtClean="0"/>
              <a:t>E. is involved in fine motor movements </a:t>
            </a:r>
            <a:endParaRPr lang="en-US" dirty="0"/>
          </a:p>
        </p:txBody>
      </p:sp>
      <p:sp>
        <p:nvSpPr>
          <p:cNvPr id="4" name="TextBox 3"/>
          <p:cNvSpPr txBox="1"/>
          <p:nvPr/>
        </p:nvSpPr>
        <p:spPr>
          <a:xfrm>
            <a:off x="776149" y="5322169"/>
            <a:ext cx="7708566" cy="646331"/>
          </a:xfrm>
          <a:prstGeom prst="rect">
            <a:avLst/>
          </a:prstGeom>
          <a:noFill/>
        </p:spPr>
        <p:txBody>
          <a:bodyPr wrap="square" rtlCol="0">
            <a:spAutoFit/>
          </a:bodyPr>
          <a:lstStyle/>
          <a:p>
            <a:r>
              <a:rPr lang="en-US" b="1" dirty="0" smtClean="0">
                <a:solidFill>
                  <a:srgbClr val="008000"/>
                </a:solidFill>
              </a:rPr>
              <a:t>Answer: D-the ventral </a:t>
            </a:r>
            <a:r>
              <a:rPr lang="en-US" b="1" dirty="0" err="1" smtClean="0">
                <a:solidFill>
                  <a:srgbClr val="008000"/>
                </a:solidFill>
              </a:rPr>
              <a:t>corticospinal</a:t>
            </a:r>
            <a:r>
              <a:rPr lang="en-US" b="1" dirty="0" smtClean="0">
                <a:solidFill>
                  <a:srgbClr val="008000"/>
                </a:solidFill>
              </a:rPr>
              <a:t> tract controls gross motor movements</a:t>
            </a:r>
            <a:endParaRPr lang="en-US" b="1" dirty="0">
              <a:solidFill>
                <a:srgbClr val="008000"/>
              </a:solidFill>
            </a:endParaRPr>
          </a:p>
        </p:txBody>
      </p:sp>
    </p:spTree>
    <p:extLst>
      <p:ext uri="{BB962C8B-B14F-4D97-AF65-F5344CB8AC3E}">
        <p14:creationId xmlns:p14="http://schemas.microsoft.com/office/powerpoint/2010/main" val="322067353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670365"/>
            <a:ext cx="7024744" cy="653524"/>
          </a:xfrm>
        </p:spPr>
        <p:txBody>
          <a:bodyPr>
            <a:normAutofit fontScale="90000"/>
          </a:bodyPr>
          <a:lstStyle/>
          <a:p>
            <a:r>
              <a:rPr lang="en-US" dirty="0" smtClean="0"/>
              <a:t>Practice question 2</a:t>
            </a:r>
            <a:endParaRPr lang="en-US" dirty="0"/>
          </a:p>
        </p:txBody>
      </p:sp>
      <p:sp>
        <p:nvSpPr>
          <p:cNvPr id="3" name="Content Placeholder 2"/>
          <p:cNvSpPr>
            <a:spLocks noGrp="1"/>
          </p:cNvSpPr>
          <p:nvPr>
            <p:ph idx="1"/>
          </p:nvPr>
        </p:nvSpPr>
        <p:spPr>
          <a:xfrm>
            <a:off x="1043492" y="1675910"/>
            <a:ext cx="6777317" cy="4156719"/>
          </a:xfrm>
        </p:spPr>
        <p:txBody>
          <a:bodyPr>
            <a:normAutofit lnSpcReduction="10000"/>
          </a:bodyPr>
          <a:lstStyle/>
          <a:p>
            <a:r>
              <a:rPr lang="en-US" dirty="0" smtClean="0"/>
              <a:t>A patient is brought into emergency with severe trauma to his head. One of the symptoms the patient shows when trying to move his left hand is an intention tremor. The patient may have damage to the:</a:t>
            </a:r>
          </a:p>
          <a:p>
            <a:pPr lvl="1"/>
            <a:r>
              <a:rPr lang="en-US" dirty="0" smtClean="0"/>
              <a:t>A. right motor cortex</a:t>
            </a:r>
          </a:p>
          <a:p>
            <a:pPr lvl="1"/>
            <a:r>
              <a:rPr lang="en-US" dirty="0" smtClean="0"/>
              <a:t>B. basal ganglia</a:t>
            </a:r>
          </a:p>
          <a:p>
            <a:pPr lvl="1"/>
            <a:r>
              <a:rPr lang="en-US" dirty="0" smtClean="0"/>
              <a:t>C. </a:t>
            </a:r>
            <a:r>
              <a:rPr lang="en-US" dirty="0" err="1" smtClean="0"/>
              <a:t>substantia</a:t>
            </a:r>
            <a:r>
              <a:rPr lang="en-US" dirty="0" smtClean="0"/>
              <a:t> </a:t>
            </a:r>
            <a:r>
              <a:rPr lang="en-US" dirty="0" err="1" smtClean="0"/>
              <a:t>nigra</a:t>
            </a:r>
            <a:endParaRPr lang="en-US" dirty="0" smtClean="0"/>
          </a:p>
          <a:p>
            <a:pPr lvl="1"/>
            <a:r>
              <a:rPr lang="en-US" dirty="0" smtClean="0"/>
              <a:t>D. cerebellum</a:t>
            </a:r>
          </a:p>
          <a:p>
            <a:pPr lvl="1"/>
            <a:r>
              <a:rPr lang="en-US" dirty="0" smtClean="0"/>
              <a:t>E. cerebrum </a:t>
            </a:r>
            <a:endParaRPr lang="en-US" dirty="0"/>
          </a:p>
        </p:txBody>
      </p:sp>
      <p:sp>
        <p:nvSpPr>
          <p:cNvPr id="4" name="TextBox 3"/>
          <p:cNvSpPr txBox="1"/>
          <p:nvPr/>
        </p:nvSpPr>
        <p:spPr>
          <a:xfrm>
            <a:off x="829068" y="5840355"/>
            <a:ext cx="7748485" cy="369332"/>
          </a:xfrm>
          <a:prstGeom prst="rect">
            <a:avLst/>
          </a:prstGeom>
          <a:noFill/>
        </p:spPr>
        <p:txBody>
          <a:bodyPr wrap="none" rtlCol="0">
            <a:spAutoFit/>
          </a:bodyPr>
          <a:lstStyle/>
          <a:p>
            <a:r>
              <a:rPr lang="en-US" b="1" dirty="0" smtClean="0">
                <a:solidFill>
                  <a:srgbClr val="008000"/>
                </a:solidFill>
              </a:rPr>
              <a:t>Answer: D- an intention tremor is an indicator of cerebellar damage</a:t>
            </a:r>
            <a:endParaRPr lang="en-US" b="1" dirty="0">
              <a:solidFill>
                <a:srgbClr val="008000"/>
              </a:solidFill>
            </a:endParaRPr>
          </a:p>
        </p:txBody>
      </p:sp>
    </p:spTree>
    <p:extLst>
      <p:ext uri="{BB962C8B-B14F-4D97-AF65-F5344CB8AC3E}">
        <p14:creationId xmlns:p14="http://schemas.microsoft.com/office/powerpoint/2010/main" val="235664560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770" y="624157"/>
            <a:ext cx="7024744" cy="522520"/>
          </a:xfrm>
        </p:spPr>
        <p:txBody>
          <a:bodyPr>
            <a:normAutofit fontScale="90000"/>
          </a:bodyPr>
          <a:lstStyle/>
          <a:p>
            <a:r>
              <a:rPr lang="en-US" dirty="0" smtClean="0"/>
              <a:t>Practice question 3</a:t>
            </a:r>
            <a:endParaRPr lang="en-US" dirty="0"/>
          </a:p>
        </p:txBody>
      </p:sp>
      <p:sp>
        <p:nvSpPr>
          <p:cNvPr id="3" name="Content Placeholder 2"/>
          <p:cNvSpPr>
            <a:spLocks noGrp="1"/>
          </p:cNvSpPr>
          <p:nvPr>
            <p:ph idx="1"/>
          </p:nvPr>
        </p:nvSpPr>
        <p:spPr>
          <a:xfrm>
            <a:off x="1043492" y="2923449"/>
            <a:ext cx="7211906" cy="3508977"/>
          </a:xfrm>
        </p:spPr>
        <p:txBody>
          <a:bodyPr>
            <a:normAutofit/>
          </a:bodyPr>
          <a:lstStyle/>
          <a:p>
            <a:r>
              <a:rPr lang="en-US" dirty="0" smtClean="0"/>
              <a:t>Change in muscle length is:</a:t>
            </a:r>
          </a:p>
          <a:p>
            <a:pPr lvl="1"/>
            <a:r>
              <a:rPr lang="en-US" dirty="0" smtClean="0"/>
              <a:t>1. detected by the </a:t>
            </a:r>
            <a:r>
              <a:rPr lang="en-US" dirty="0" err="1" smtClean="0"/>
              <a:t>golgi</a:t>
            </a:r>
            <a:r>
              <a:rPr lang="en-US" dirty="0" smtClean="0"/>
              <a:t> tendon organ</a:t>
            </a:r>
          </a:p>
          <a:p>
            <a:pPr lvl="1"/>
            <a:r>
              <a:rPr lang="en-US" dirty="0" smtClean="0"/>
              <a:t>2. mediated by the CNS by 1b afferent </a:t>
            </a:r>
            <a:r>
              <a:rPr lang="en-US" dirty="0" err="1" smtClean="0"/>
              <a:t>fibres</a:t>
            </a:r>
            <a:endParaRPr lang="en-US" dirty="0" smtClean="0"/>
          </a:p>
          <a:p>
            <a:pPr lvl="1"/>
            <a:r>
              <a:rPr lang="en-US" dirty="0" smtClean="0"/>
              <a:t>3. relayed through group II afferent </a:t>
            </a:r>
            <a:r>
              <a:rPr lang="en-US" dirty="0" err="1" smtClean="0"/>
              <a:t>fibres</a:t>
            </a:r>
            <a:r>
              <a:rPr lang="en-US" dirty="0" smtClean="0"/>
              <a:t> to the brain stem</a:t>
            </a:r>
          </a:p>
          <a:p>
            <a:pPr lvl="1"/>
            <a:r>
              <a:rPr lang="en-US" dirty="0" smtClean="0"/>
              <a:t>4. relayed to the spinal cord by 1a sensory </a:t>
            </a:r>
            <a:r>
              <a:rPr lang="en-US" dirty="0" err="1" smtClean="0"/>
              <a:t>fibres</a:t>
            </a:r>
            <a:endParaRPr lang="en-US" dirty="0"/>
          </a:p>
        </p:txBody>
      </p:sp>
      <p:sp>
        <p:nvSpPr>
          <p:cNvPr id="4" name="TextBox 3"/>
          <p:cNvSpPr txBox="1"/>
          <p:nvPr/>
        </p:nvSpPr>
        <p:spPr>
          <a:xfrm>
            <a:off x="511552" y="1164318"/>
            <a:ext cx="7937883" cy="1846659"/>
          </a:xfrm>
          <a:prstGeom prst="rect">
            <a:avLst/>
          </a:prstGeom>
          <a:noFill/>
        </p:spPr>
        <p:txBody>
          <a:bodyPr wrap="square" rtlCol="0">
            <a:spAutoFit/>
          </a:bodyPr>
          <a:lstStyle/>
          <a:p>
            <a:r>
              <a:rPr lang="en-US" sz="1600" dirty="0"/>
              <a:t>For each of the incomplete statements below, ONE or MORE of the answers are </a:t>
            </a:r>
            <a:r>
              <a:rPr lang="en-US" sz="1600" dirty="0" smtClean="0"/>
              <a:t>correct: Choose</a:t>
            </a:r>
            <a:r>
              <a:rPr lang="en-US" sz="1600" dirty="0"/>
              <a:t>: 	A) If only 1, 2, and 3 are correct</a:t>
            </a:r>
          </a:p>
          <a:p>
            <a:r>
              <a:rPr lang="en-US" sz="1600" dirty="0"/>
              <a:t>			B) If only 1 and 3 are correct</a:t>
            </a:r>
          </a:p>
          <a:p>
            <a:r>
              <a:rPr lang="en-US" sz="1600" dirty="0"/>
              <a:t>			C) If only 2 and 4 are correct</a:t>
            </a:r>
          </a:p>
          <a:p>
            <a:r>
              <a:rPr lang="en-US" sz="1600" dirty="0"/>
              <a:t>			D) If only 4 is correct</a:t>
            </a:r>
          </a:p>
          <a:p>
            <a:r>
              <a:rPr lang="en-US" sz="1600" dirty="0"/>
              <a:t>			E) If ALL are correct</a:t>
            </a:r>
          </a:p>
          <a:p>
            <a:endParaRPr lang="en-US" dirty="0"/>
          </a:p>
        </p:txBody>
      </p:sp>
      <p:sp>
        <p:nvSpPr>
          <p:cNvPr id="5" name="TextBox 4"/>
          <p:cNvSpPr txBox="1"/>
          <p:nvPr/>
        </p:nvSpPr>
        <p:spPr>
          <a:xfrm>
            <a:off x="749139" y="5904324"/>
            <a:ext cx="3281968" cy="369332"/>
          </a:xfrm>
          <a:prstGeom prst="rect">
            <a:avLst/>
          </a:prstGeom>
          <a:noFill/>
        </p:spPr>
        <p:txBody>
          <a:bodyPr wrap="none" rtlCol="0">
            <a:spAutoFit/>
          </a:bodyPr>
          <a:lstStyle/>
          <a:p>
            <a:r>
              <a:rPr lang="en-US" b="1" dirty="0" smtClean="0">
                <a:solidFill>
                  <a:srgbClr val="008000"/>
                </a:solidFill>
              </a:rPr>
              <a:t>Answer: D- only 4 is correct. </a:t>
            </a:r>
            <a:endParaRPr lang="en-US" b="1" dirty="0">
              <a:solidFill>
                <a:srgbClr val="008000"/>
              </a:solidFill>
            </a:endParaRPr>
          </a:p>
        </p:txBody>
      </p:sp>
    </p:spTree>
    <p:extLst>
      <p:ext uri="{BB962C8B-B14F-4D97-AF65-F5344CB8AC3E}">
        <p14:creationId xmlns:p14="http://schemas.microsoft.com/office/powerpoint/2010/main" val="292678168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912" y="555829"/>
            <a:ext cx="7024744" cy="595322"/>
          </a:xfrm>
        </p:spPr>
        <p:txBody>
          <a:bodyPr>
            <a:normAutofit fontScale="90000"/>
          </a:bodyPr>
          <a:lstStyle/>
          <a:p>
            <a:r>
              <a:rPr lang="en-US" dirty="0" smtClean="0"/>
              <a:t>Practice question 4</a:t>
            </a:r>
            <a:endParaRPr lang="en-US" dirty="0"/>
          </a:p>
        </p:txBody>
      </p:sp>
      <p:sp>
        <p:nvSpPr>
          <p:cNvPr id="3" name="Content Placeholder 2"/>
          <p:cNvSpPr>
            <a:spLocks noGrp="1"/>
          </p:cNvSpPr>
          <p:nvPr>
            <p:ph idx="1"/>
          </p:nvPr>
        </p:nvSpPr>
        <p:spPr>
          <a:xfrm>
            <a:off x="849455" y="2653855"/>
            <a:ext cx="7405943" cy="3508977"/>
          </a:xfrm>
        </p:spPr>
        <p:txBody>
          <a:bodyPr>
            <a:normAutofit/>
          </a:bodyPr>
          <a:lstStyle/>
          <a:p>
            <a:r>
              <a:rPr lang="en-US" sz="2200" dirty="0" smtClean="0"/>
              <a:t>A patient is brought into the hospital after suffering a stroke. The physician concludes the stroke has damaged the cerebellum. What noticeable symptoms would lead her to this diagnosis?</a:t>
            </a:r>
          </a:p>
          <a:p>
            <a:pPr lvl="1"/>
            <a:r>
              <a:rPr lang="en-US" dirty="0" smtClean="0"/>
              <a:t>1. </a:t>
            </a:r>
            <a:r>
              <a:rPr lang="en-US" dirty="0"/>
              <a:t>R</a:t>
            </a:r>
            <a:r>
              <a:rPr lang="en-US" dirty="0" smtClean="0"/>
              <a:t>igidity</a:t>
            </a:r>
          </a:p>
          <a:p>
            <a:pPr lvl="1"/>
            <a:r>
              <a:rPr lang="en-US" dirty="0" smtClean="0"/>
              <a:t>2. low muscle tone</a:t>
            </a:r>
          </a:p>
          <a:p>
            <a:pPr lvl="1"/>
            <a:r>
              <a:rPr lang="en-US" dirty="0" smtClean="0"/>
              <a:t>3. involuntary, </a:t>
            </a:r>
            <a:r>
              <a:rPr lang="en-US" dirty="0" err="1" smtClean="0"/>
              <a:t>co-ordinated</a:t>
            </a:r>
            <a:r>
              <a:rPr lang="en-US" dirty="0" smtClean="0"/>
              <a:t> movements</a:t>
            </a:r>
          </a:p>
          <a:p>
            <a:pPr lvl="1"/>
            <a:r>
              <a:rPr lang="en-US" dirty="0" smtClean="0"/>
              <a:t>4. loss of equilibrium </a:t>
            </a:r>
            <a:endParaRPr lang="en-US" dirty="0"/>
          </a:p>
        </p:txBody>
      </p:sp>
      <p:sp>
        <p:nvSpPr>
          <p:cNvPr id="4" name="TextBox 3"/>
          <p:cNvSpPr txBox="1"/>
          <p:nvPr/>
        </p:nvSpPr>
        <p:spPr>
          <a:xfrm>
            <a:off x="3510308" y="1728833"/>
            <a:ext cx="184666" cy="369332"/>
          </a:xfrm>
          <a:prstGeom prst="rect">
            <a:avLst/>
          </a:prstGeom>
          <a:noFill/>
        </p:spPr>
        <p:txBody>
          <a:bodyPr wrap="none" rtlCol="0">
            <a:spAutoFit/>
          </a:bodyPr>
          <a:lstStyle/>
          <a:p>
            <a:r>
              <a:rPr lang="en-US" dirty="0" smtClean="0"/>
              <a:t> </a:t>
            </a:r>
            <a:endParaRPr lang="en-US" dirty="0"/>
          </a:p>
        </p:txBody>
      </p:sp>
      <p:sp>
        <p:nvSpPr>
          <p:cNvPr id="5" name="TextBox 4"/>
          <p:cNvSpPr txBox="1"/>
          <p:nvPr/>
        </p:nvSpPr>
        <p:spPr>
          <a:xfrm>
            <a:off x="511552" y="1076113"/>
            <a:ext cx="7937883" cy="1846659"/>
          </a:xfrm>
          <a:prstGeom prst="rect">
            <a:avLst/>
          </a:prstGeom>
          <a:noFill/>
        </p:spPr>
        <p:txBody>
          <a:bodyPr wrap="square" rtlCol="0">
            <a:spAutoFit/>
          </a:bodyPr>
          <a:lstStyle/>
          <a:p>
            <a:r>
              <a:rPr lang="en-US" sz="1600" dirty="0"/>
              <a:t>For each of the incomplete statements below, ONE or MORE of the answers are </a:t>
            </a:r>
            <a:r>
              <a:rPr lang="en-US" sz="1600" dirty="0" smtClean="0"/>
              <a:t>correct: Choose</a:t>
            </a:r>
            <a:r>
              <a:rPr lang="en-US" sz="1600" dirty="0"/>
              <a:t>: 	A) If only 1, 2, and 3 are correct</a:t>
            </a:r>
          </a:p>
          <a:p>
            <a:r>
              <a:rPr lang="en-US" sz="1600" dirty="0"/>
              <a:t>			B) If only 1 and 3 are correct</a:t>
            </a:r>
          </a:p>
          <a:p>
            <a:r>
              <a:rPr lang="en-US" sz="1600" dirty="0"/>
              <a:t>			C) If only 2 and 4 are correct</a:t>
            </a:r>
          </a:p>
          <a:p>
            <a:r>
              <a:rPr lang="en-US" sz="1600" dirty="0"/>
              <a:t>			D) If only 4 is correct</a:t>
            </a:r>
          </a:p>
          <a:p>
            <a:r>
              <a:rPr lang="en-US" sz="1600" dirty="0"/>
              <a:t>			E) If ALL are correct</a:t>
            </a:r>
          </a:p>
          <a:p>
            <a:endParaRPr lang="en-US" dirty="0"/>
          </a:p>
        </p:txBody>
      </p:sp>
      <p:sp>
        <p:nvSpPr>
          <p:cNvPr id="6" name="TextBox 5"/>
          <p:cNvSpPr txBox="1"/>
          <p:nvPr/>
        </p:nvSpPr>
        <p:spPr>
          <a:xfrm>
            <a:off x="846709" y="5910921"/>
            <a:ext cx="3677359" cy="369332"/>
          </a:xfrm>
          <a:prstGeom prst="rect">
            <a:avLst/>
          </a:prstGeom>
          <a:noFill/>
        </p:spPr>
        <p:txBody>
          <a:bodyPr wrap="none" rtlCol="0">
            <a:spAutoFit/>
          </a:bodyPr>
          <a:lstStyle/>
          <a:p>
            <a:r>
              <a:rPr lang="en-US" b="1" dirty="0" smtClean="0">
                <a:solidFill>
                  <a:srgbClr val="008000"/>
                </a:solidFill>
              </a:rPr>
              <a:t>Answer: C- 2 and 4 are correct.</a:t>
            </a:r>
            <a:endParaRPr lang="en-US" b="1" dirty="0">
              <a:solidFill>
                <a:srgbClr val="008000"/>
              </a:solidFill>
            </a:endParaRPr>
          </a:p>
        </p:txBody>
      </p:sp>
    </p:spTree>
    <p:extLst>
      <p:ext uri="{BB962C8B-B14F-4D97-AF65-F5344CB8AC3E}">
        <p14:creationId xmlns:p14="http://schemas.microsoft.com/office/powerpoint/2010/main" val="205904183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dvantage">
      <a:dk1>
        <a:sysClr val="windowText" lastClr="000000"/>
      </a:dk1>
      <a:lt1>
        <a:sysClr val="window" lastClr="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Austin.thmx</Template>
  <TotalTime>2949</TotalTime>
  <Words>945</Words>
  <Application>Microsoft Macintosh PowerPoint</Application>
  <PresentationFormat>On-screen Show (4:3)</PresentationFormat>
  <Paragraphs>106</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Austin</vt:lpstr>
      <vt:lpstr>Tutorial 8</vt:lpstr>
      <vt:lpstr>PowerPoint Presentation</vt:lpstr>
      <vt:lpstr>PowerPoint Presentation</vt:lpstr>
      <vt:lpstr>PowerPoint Presentation</vt:lpstr>
      <vt:lpstr>PowerPoint Presentation</vt:lpstr>
      <vt:lpstr>PowerPoint Presentation</vt:lpstr>
      <vt:lpstr>PowerPoint Presentation</vt:lpstr>
      <vt:lpstr>Reflex arc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Corticospinal tract</vt:lpstr>
      <vt:lpstr>PowerPoint Presentation</vt:lpstr>
      <vt:lpstr>Cerebellum</vt:lpstr>
      <vt:lpstr>Cerebellar disease</vt:lpstr>
      <vt:lpstr>Practice question</vt:lpstr>
      <vt:lpstr>Practice question 2</vt:lpstr>
      <vt:lpstr>Practice question 3</vt:lpstr>
      <vt:lpstr>Practice question 4</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Tutorial 8</dc:title>
  <dc:creator>Jenn Guadagno</dc:creator>
  <cp:lastModifiedBy>Evan Le Ber</cp:lastModifiedBy>
  <cp:revision>20</cp:revision>
  <dcterms:created xsi:type="dcterms:W3CDTF">2012-11-06T01:40:17Z</dcterms:created>
  <dcterms:modified xsi:type="dcterms:W3CDTF">2012-11-27T00:57:03Z</dcterms:modified>
</cp:coreProperties>
</file>