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72" r:id="rId1"/>
  </p:sldMasterIdLst>
  <p:notesMasterIdLst>
    <p:notesMasterId r:id="rId18"/>
  </p:notesMasterIdLst>
  <p:sldIdLst>
    <p:sldId id="256" r:id="rId2"/>
    <p:sldId id="263" r:id="rId3"/>
    <p:sldId id="264" r:id="rId4"/>
    <p:sldId id="257" r:id="rId5"/>
    <p:sldId id="258" r:id="rId6"/>
    <p:sldId id="259" r:id="rId7"/>
    <p:sldId id="261" r:id="rId8"/>
    <p:sldId id="262" r:id="rId9"/>
    <p:sldId id="260" r:id="rId10"/>
    <p:sldId id="265" r:id="rId11"/>
    <p:sldId id="267" r:id="rId12"/>
    <p:sldId id="270" r:id="rId13"/>
    <p:sldId id="266" r:id="rId14"/>
    <p:sldId id="268" r:id="rId15"/>
    <p:sldId id="271" r:id="rId16"/>
    <p:sldId id="26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16"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6EC352C-460B-44A7-9F94-39FD7914396D}" type="datetimeFigureOut">
              <a:rPr lang="en-CA" smtClean="0"/>
              <a:pPr/>
              <a:t>20/01/2015</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D23982-48CD-4537-9A70-E49DB5AA1D49}" type="slidenum">
              <a:rPr lang="en-CA" smtClean="0"/>
              <a:pPr/>
              <a:t>‹#›</a:t>
            </a:fld>
            <a:endParaRPr lang="en-CA"/>
          </a:p>
        </p:txBody>
      </p:sp>
    </p:spTree>
    <p:extLst>
      <p:ext uri="{BB962C8B-B14F-4D97-AF65-F5344CB8AC3E}">
        <p14:creationId xmlns:p14="http://schemas.microsoft.com/office/powerpoint/2010/main" xmlns="" val="31441622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Adapted</a:t>
            </a:r>
            <a:r>
              <a:rPr lang="en-CA" baseline="0" dirty="0" smtClean="0"/>
              <a:t> from </a:t>
            </a:r>
            <a:r>
              <a:rPr lang="en-CA" sz="1200" b="0" i="0" kern="1200" dirty="0" smtClean="0">
                <a:solidFill>
                  <a:schemeClr val="tx1"/>
                </a:solidFill>
                <a:latin typeface="+mn-lt"/>
                <a:ea typeface="+mn-ea"/>
                <a:cs typeface="+mn-cs"/>
              </a:rPr>
              <a:t>Williams, J. (2013). Natural Unemployment. In </a:t>
            </a:r>
            <a:r>
              <a:rPr lang="en-CA" sz="1200" b="0" i="1" kern="1200" dirty="0" smtClean="0">
                <a:solidFill>
                  <a:schemeClr val="tx1"/>
                </a:solidFill>
                <a:latin typeface="+mn-lt"/>
                <a:ea typeface="+mn-ea"/>
                <a:cs typeface="+mn-cs"/>
              </a:rPr>
              <a:t>LEAP advanced: Reading and writing : Learning English for academic purposes</a:t>
            </a:r>
            <a:r>
              <a:rPr lang="en-CA" sz="1200" b="0" i="0" kern="1200" dirty="0" smtClean="0">
                <a:solidFill>
                  <a:schemeClr val="tx1"/>
                </a:solidFill>
                <a:latin typeface="+mn-lt"/>
                <a:ea typeface="+mn-ea"/>
                <a:cs typeface="+mn-cs"/>
              </a:rPr>
              <a:t> (pp. 14-15). Saint-Laurent: </a:t>
            </a:r>
            <a:r>
              <a:rPr lang="en-CA" sz="1200" b="0" i="0" kern="1200" dirty="0" err="1" smtClean="0">
                <a:solidFill>
                  <a:schemeClr val="tx1"/>
                </a:solidFill>
                <a:latin typeface="+mn-lt"/>
                <a:ea typeface="+mn-ea"/>
                <a:cs typeface="+mn-cs"/>
              </a:rPr>
              <a:t>Éditions</a:t>
            </a:r>
            <a:r>
              <a:rPr lang="en-CA" sz="1200" b="0" i="0" kern="1200" dirty="0" smtClean="0">
                <a:solidFill>
                  <a:schemeClr val="tx1"/>
                </a:solidFill>
                <a:latin typeface="+mn-lt"/>
                <a:ea typeface="+mn-ea"/>
                <a:cs typeface="+mn-cs"/>
              </a:rPr>
              <a:t> du </a:t>
            </a:r>
            <a:r>
              <a:rPr lang="en-CA" sz="1200" b="0" i="0" kern="1200" dirty="0" err="1" smtClean="0">
                <a:solidFill>
                  <a:schemeClr val="tx1"/>
                </a:solidFill>
                <a:latin typeface="+mn-lt"/>
                <a:ea typeface="+mn-ea"/>
                <a:cs typeface="+mn-cs"/>
              </a:rPr>
              <a:t>renouveau</a:t>
            </a:r>
            <a:r>
              <a:rPr lang="en-CA" sz="1200" b="0" i="0" kern="1200" dirty="0" smtClean="0">
                <a:solidFill>
                  <a:schemeClr val="tx1"/>
                </a:solidFill>
                <a:latin typeface="+mn-lt"/>
                <a:ea typeface="+mn-ea"/>
                <a:cs typeface="+mn-cs"/>
              </a:rPr>
              <a:t> </a:t>
            </a:r>
            <a:r>
              <a:rPr lang="en-CA" sz="1200" b="0" i="0" kern="1200" dirty="0" err="1" smtClean="0">
                <a:solidFill>
                  <a:schemeClr val="tx1"/>
                </a:solidFill>
                <a:latin typeface="+mn-lt"/>
                <a:ea typeface="+mn-ea"/>
                <a:cs typeface="+mn-cs"/>
              </a:rPr>
              <a:t>pédagogique</a:t>
            </a:r>
            <a:r>
              <a:rPr lang="en-CA" sz="1200" b="0" i="0" kern="1200" dirty="0" smtClean="0">
                <a:solidFill>
                  <a:schemeClr val="tx1"/>
                </a:solidFill>
                <a:latin typeface="+mn-lt"/>
                <a:ea typeface="+mn-ea"/>
                <a:cs typeface="+mn-cs"/>
              </a:rPr>
              <a:t>.</a:t>
            </a:r>
            <a:endParaRPr lang="en-CA" dirty="0"/>
          </a:p>
        </p:txBody>
      </p:sp>
      <p:sp>
        <p:nvSpPr>
          <p:cNvPr id="4" name="Slide Number Placeholder 3"/>
          <p:cNvSpPr>
            <a:spLocks noGrp="1"/>
          </p:cNvSpPr>
          <p:nvPr>
            <p:ph type="sldNum" sz="quarter" idx="10"/>
          </p:nvPr>
        </p:nvSpPr>
        <p:spPr/>
        <p:txBody>
          <a:bodyPr/>
          <a:lstStyle/>
          <a:p>
            <a:fld id="{D8D23982-48CD-4537-9A70-E49DB5AA1D49}" type="slidenum">
              <a:rPr lang="en-CA" smtClean="0"/>
              <a:pPr/>
              <a:t>2</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Adapted</a:t>
            </a:r>
            <a:r>
              <a:rPr lang="en-CA" baseline="0" dirty="0" smtClean="0"/>
              <a:t> from </a:t>
            </a:r>
            <a:r>
              <a:rPr lang="en-CA" sz="1200" b="0" i="0" kern="1200" dirty="0" smtClean="0">
                <a:solidFill>
                  <a:schemeClr val="tx1"/>
                </a:solidFill>
                <a:latin typeface="+mn-lt"/>
                <a:ea typeface="+mn-ea"/>
                <a:cs typeface="+mn-cs"/>
              </a:rPr>
              <a:t>Williams, J. (2013). Natural Unemployment. In </a:t>
            </a:r>
            <a:r>
              <a:rPr lang="en-CA" sz="1200" b="0" i="1" kern="1200" dirty="0" smtClean="0">
                <a:solidFill>
                  <a:schemeClr val="tx1"/>
                </a:solidFill>
                <a:latin typeface="+mn-lt"/>
                <a:ea typeface="+mn-ea"/>
                <a:cs typeface="+mn-cs"/>
              </a:rPr>
              <a:t>LEAP advanced: Reading and writing : Learning English for academic purposes</a:t>
            </a:r>
            <a:r>
              <a:rPr lang="en-CA" sz="1200" b="0" i="0" kern="1200" dirty="0" smtClean="0">
                <a:solidFill>
                  <a:schemeClr val="tx1"/>
                </a:solidFill>
                <a:latin typeface="+mn-lt"/>
                <a:ea typeface="+mn-ea"/>
                <a:cs typeface="+mn-cs"/>
              </a:rPr>
              <a:t> (pp. 14-15). Saint-Laurent: </a:t>
            </a:r>
            <a:r>
              <a:rPr lang="en-CA" sz="1200" b="0" i="0" kern="1200" dirty="0" err="1" smtClean="0">
                <a:solidFill>
                  <a:schemeClr val="tx1"/>
                </a:solidFill>
                <a:latin typeface="+mn-lt"/>
                <a:ea typeface="+mn-ea"/>
                <a:cs typeface="+mn-cs"/>
              </a:rPr>
              <a:t>Éditions</a:t>
            </a:r>
            <a:r>
              <a:rPr lang="en-CA" sz="1200" b="0" i="0" kern="1200" dirty="0" smtClean="0">
                <a:solidFill>
                  <a:schemeClr val="tx1"/>
                </a:solidFill>
                <a:latin typeface="+mn-lt"/>
                <a:ea typeface="+mn-ea"/>
                <a:cs typeface="+mn-cs"/>
              </a:rPr>
              <a:t> du </a:t>
            </a:r>
            <a:r>
              <a:rPr lang="en-CA" sz="1200" b="0" i="0" kern="1200" dirty="0" err="1" smtClean="0">
                <a:solidFill>
                  <a:schemeClr val="tx1"/>
                </a:solidFill>
                <a:latin typeface="+mn-lt"/>
                <a:ea typeface="+mn-ea"/>
                <a:cs typeface="+mn-cs"/>
              </a:rPr>
              <a:t>renouveau</a:t>
            </a:r>
            <a:r>
              <a:rPr lang="en-CA" sz="1200" b="0" i="0" kern="1200" dirty="0" smtClean="0">
                <a:solidFill>
                  <a:schemeClr val="tx1"/>
                </a:solidFill>
                <a:latin typeface="+mn-lt"/>
                <a:ea typeface="+mn-ea"/>
                <a:cs typeface="+mn-cs"/>
              </a:rPr>
              <a:t> </a:t>
            </a:r>
            <a:r>
              <a:rPr lang="en-CA" sz="1200" b="0" i="0" kern="1200" dirty="0" err="1" smtClean="0">
                <a:solidFill>
                  <a:schemeClr val="tx1"/>
                </a:solidFill>
                <a:latin typeface="+mn-lt"/>
                <a:ea typeface="+mn-ea"/>
                <a:cs typeface="+mn-cs"/>
              </a:rPr>
              <a:t>pédagogique</a:t>
            </a:r>
            <a:r>
              <a:rPr lang="en-CA" sz="1200" b="0" i="0" kern="1200" dirty="0" smtClean="0">
                <a:solidFill>
                  <a:schemeClr val="tx1"/>
                </a:solidFill>
                <a:latin typeface="+mn-lt"/>
                <a:ea typeface="+mn-ea"/>
                <a:cs typeface="+mn-cs"/>
              </a:rPr>
              <a:t>.</a:t>
            </a:r>
            <a:endParaRPr lang="en-CA" dirty="0" smtClean="0"/>
          </a:p>
          <a:p>
            <a:endParaRPr lang="en-CA" dirty="0"/>
          </a:p>
        </p:txBody>
      </p:sp>
      <p:sp>
        <p:nvSpPr>
          <p:cNvPr id="4" name="Slide Number Placeholder 3"/>
          <p:cNvSpPr>
            <a:spLocks noGrp="1"/>
          </p:cNvSpPr>
          <p:nvPr>
            <p:ph type="sldNum" sz="quarter" idx="10"/>
          </p:nvPr>
        </p:nvSpPr>
        <p:spPr/>
        <p:txBody>
          <a:bodyPr/>
          <a:lstStyle/>
          <a:p>
            <a:fld id="{D8D23982-48CD-4537-9A70-E49DB5AA1D49}" type="slidenum">
              <a:rPr lang="en-CA" smtClean="0"/>
              <a:pPr/>
              <a:t>3</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Cross, P. (2010, April 1). Year end review of 2009. Retrieved December 10, 2014, from http://www.statcan.gc.ca/pub/11-010-x/2010004/part-partie3-eng.htm</a:t>
            </a:r>
            <a:endParaRPr lang="en-CA" dirty="0"/>
          </a:p>
        </p:txBody>
      </p:sp>
      <p:sp>
        <p:nvSpPr>
          <p:cNvPr id="4" name="Slide Number Placeholder 3"/>
          <p:cNvSpPr>
            <a:spLocks noGrp="1"/>
          </p:cNvSpPr>
          <p:nvPr>
            <p:ph type="sldNum" sz="quarter" idx="10"/>
          </p:nvPr>
        </p:nvSpPr>
        <p:spPr/>
        <p:txBody>
          <a:bodyPr/>
          <a:lstStyle/>
          <a:p>
            <a:fld id="{D8D23982-48CD-4537-9A70-E49DB5AA1D49}" type="slidenum">
              <a:rPr lang="en-CA" smtClean="0"/>
              <a:pPr/>
              <a:t>4</a:t>
            </a:fld>
            <a:endParaRPr lang="en-CA"/>
          </a:p>
        </p:txBody>
      </p:sp>
    </p:spTree>
    <p:extLst>
      <p:ext uri="{BB962C8B-B14F-4D97-AF65-F5344CB8AC3E}">
        <p14:creationId xmlns:p14="http://schemas.microsoft.com/office/powerpoint/2010/main" xmlns="" val="2465904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Cross, P. (2010, April 1). Year end review of 2009. Retrieved December 10, 2014, from http://www.statcan.gc.ca/pub/11-010-x/2010004/part-partie3-eng.htm</a:t>
            </a:r>
          </a:p>
        </p:txBody>
      </p:sp>
      <p:sp>
        <p:nvSpPr>
          <p:cNvPr id="4" name="Slide Number Placeholder 3"/>
          <p:cNvSpPr>
            <a:spLocks noGrp="1"/>
          </p:cNvSpPr>
          <p:nvPr>
            <p:ph type="sldNum" sz="quarter" idx="10"/>
          </p:nvPr>
        </p:nvSpPr>
        <p:spPr/>
        <p:txBody>
          <a:bodyPr/>
          <a:lstStyle/>
          <a:p>
            <a:fld id="{D8D23982-48CD-4537-9A70-E49DB5AA1D49}" type="slidenum">
              <a:rPr lang="en-CA" smtClean="0"/>
              <a:pPr/>
              <a:t>6</a:t>
            </a:fld>
            <a:endParaRPr lang="en-CA"/>
          </a:p>
        </p:txBody>
      </p:sp>
    </p:spTree>
    <p:extLst>
      <p:ext uri="{BB962C8B-B14F-4D97-AF65-F5344CB8AC3E}">
        <p14:creationId xmlns:p14="http://schemas.microsoft.com/office/powerpoint/2010/main" xmlns="" val="29326580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7010400" y="2052960"/>
            <a:ext cx="1981200" cy="1828800"/>
          </a:xfrm>
        </p:spPr>
        <p:txBody>
          <a:bodyPr anchor="ctr">
            <a:normAutofit/>
          </a:bodyPr>
          <a:lstStyle>
            <a:lvl1pPr marL="0" indent="0" algn="l">
              <a:buNone/>
              <a:defRPr sz="19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0" name="Date Placeholder 9"/>
          <p:cNvSpPr>
            <a:spLocks noGrp="1"/>
          </p:cNvSpPr>
          <p:nvPr>
            <p:ph type="dt" sz="half" idx="10"/>
          </p:nvPr>
        </p:nvSpPr>
        <p:spPr/>
        <p:txBody>
          <a:bodyPr/>
          <a:lstStyle>
            <a:lvl1pPr>
              <a:defRPr>
                <a:solidFill>
                  <a:schemeClr val="bg2"/>
                </a:solidFill>
              </a:defRPr>
            </a:lvl1pPr>
          </a:lstStyle>
          <a:p>
            <a:fld id="{37D4325C-2BF0-405C-BC9C-0AC46810D89A}" type="datetimeFigureOut">
              <a:rPr lang="en-CA" smtClean="0"/>
              <a:pPr/>
              <a:t>20/01/2015</a:t>
            </a:fld>
            <a:endParaRPr lang="en-CA"/>
          </a:p>
        </p:txBody>
      </p:sp>
      <p:sp>
        <p:nvSpPr>
          <p:cNvPr id="11" name="Slide Number Placeholder 10"/>
          <p:cNvSpPr>
            <a:spLocks noGrp="1"/>
          </p:cNvSpPr>
          <p:nvPr>
            <p:ph type="sldNum" sz="quarter" idx="11"/>
          </p:nvPr>
        </p:nvSpPr>
        <p:spPr/>
        <p:txBody>
          <a:bodyPr/>
          <a:lstStyle>
            <a:lvl1pPr>
              <a:defRPr>
                <a:solidFill>
                  <a:srgbClr val="FFFFFF"/>
                </a:solidFill>
              </a:defRPr>
            </a:lvl1pPr>
          </a:lstStyle>
          <a:p>
            <a:fld id="{B36DBBF3-2DF0-4B14-B95B-BFE48284D24C}" type="slidenum">
              <a:rPr lang="en-CA" smtClean="0"/>
              <a:pPr/>
              <a:t>‹#›</a:t>
            </a:fld>
            <a:endParaRPr lang="en-CA"/>
          </a:p>
        </p:txBody>
      </p:sp>
      <p:sp>
        <p:nvSpPr>
          <p:cNvPr id="12" name="Footer Placeholder 11"/>
          <p:cNvSpPr>
            <a:spLocks noGrp="1"/>
          </p:cNvSpPr>
          <p:nvPr>
            <p:ph type="ftr" sz="quarter" idx="12"/>
          </p:nvPr>
        </p:nvSpPr>
        <p:spPr/>
        <p:txBody>
          <a:bodyPr/>
          <a:lstStyle>
            <a:lvl1pPr>
              <a:defRPr>
                <a:solidFill>
                  <a:schemeClr val="bg2"/>
                </a:solidFill>
              </a:defRPr>
            </a:lvl1pPr>
          </a:lstStyle>
          <a:p>
            <a:endParaRPr lang="en-CA"/>
          </a:p>
        </p:txBody>
      </p:sp>
      <p:sp>
        <p:nvSpPr>
          <p:cNvPr id="13" name="Title 12"/>
          <p:cNvSpPr>
            <a:spLocks noGrp="1"/>
          </p:cNvSpPr>
          <p:nvPr>
            <p:ph type="title"/>
          </p:nvPr>
        </p:nvSpPr>
        <p:spPr>
          <a:xfrm>
            <a:off x="457200" y="2052960"/>
            <a:ext cx="6324600" cy="1828800"/>
          </a:xfrm>
        </p:spPr>
        <p:txBody>
          <a:bodyPr/>
          <a:lstStyle>
            <a:lvl1pPr algn="r">
              <a:defRPr sz="4200" spc="150" baseline="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D4325C-2BF0-405C-BC9C-0AC46810D89A}" type="datetimeFigureOut">
              <a:rPr lang="en-CA" smtClean="0"/>
              <a:pPr/>
              <a:t>20/01/2015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36DBBF3-2DF0-4B14-B95B-BFE48284D24C}" type="slidenum">
              <a:rPr lang="en-CA" smtClean="0"/>
              <a:pPr/>
              <a:t>‹#›</a:t>
            </a:fld>
            <a:endParaRPr lang="en-CA"/>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162799" y="2892277"/>
            <a:ext cx="1600201" cy="1645920"/>
          </a:xfrm>
        </p:spPr>
        <p:txBody>
          <a:bodyPr anchor="ctr"/>
          <a:lstStyle>
            <a:lvl1pPr marL="0" indent="0">
              <a:buNone/>
              <a:defRPr sz="20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 name="Date Placeholder 8"/>
          <p:cNvSpPr>
            <a:spLocks noGrp="1"/>
          </p:cNvSpPr>
          <p:nvPr>
            <p:ph type="dt" sz="half" idx="10"/>
          </p:nvPr>
        </p:nvSpPr>
        <p:spPr/>
        <p:txBody>
          <a:bodyPr/>
          <a:lstStyle>
            <a:lvl1pPr>
              <a:defRPr>
                <a:solidFill>
                  <a:srgbClr val="FFFFFF"/>
                </a:solidFill>
              </a:defRPr>
            </a:lvl1pPr>
          </a:lstStyle>
          <a:p>
            <a:fld id="{37D4325C-2BF0-405C-BC9C-0AC46810D89A}" type="datetimeFigureOut">
              <a:rPr lang="en-CA" smtClean="0"/>
              <a:pPr/>
              <a:t>20/01/2015</a:t>
            </a:fld>
            <a:endParaRPr lang="en-CA"/>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B36DBBF3-2DF0-4B14-B95B-BFE48284D24C}" type="slidenum">
              <a:rPr lang="en-CA" smtClean="0"/>
              <a:pPr/>
              <a:t>‹#›</a:t>
            </a:fld>
            <a:endParaRPr lang="en-CA"/>
          </a:p>
        </p:txBody>
      </p:sp>
      <p:sp>
        <p:nvSpPr>
          <p:cNvPr id="11" name="Footer Placeholder 10"/>
          <p:cNvSpPr>
            <a:spLocks noGrp="1"/>
          </p:cNvSpPr>
          <p:nvPr>
            <p:ph type="ftr" sz="quarter" idx="12"/>
          </p:nvPr>
        </p:nvSpPr>
        <p:spPr/>
        <p:txBody>
          <a:bodyPr/>
          <a:lstStyle>
            <a:lvl1pPr>
              <a:defRPr>
                <a:solidFill>
                  <a:srgbClr val="FFFFFF"/>
                </a:solidFill>
              </a:defRPr>
            </a:lvl1pPr>
          </a:lstStyle>
          <a:p>
            <a:endParaRPr lang="en-CA"/>
          </a:p>
        </p:txBody>
      </p:sp>
      <p:sp>
        <p:nvSpPr>
          <p:cNvPr id="12" name="Title 11"/>
          <p:cNvSpPr>
            <a:spLocks noGrp="1"/>
          </p:cNvSpPr>
          <p:nvPr>
            <p:ph type="title"/>
          </p:nvPr>
        </p:nvSpPr>
        <p:spPr>
          <a:xfrm>
            <a:off x="381000" y="2892277"/>
            <a:ext cx="6324600" cy="1645920"/>
          </a:xfrm>
        </p:spPr>
        <p:txBody>
          <a:bodyPr/>
          <a:lstStyle>
            <a:lvl1pPr algn="r">
              <a:defRPr sz="4200" spc="150" baseline="0"/>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7D4325C-2BF0-405C-BC9C-0AC46810D89A}" type="datetimeFigureOut">
              <a:rPr lang="en-CA" smtClean="0"/>
              <a:pPr/>
              <a:t>20/01/2015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36DBBF3-2DF0-4B14-B95B-BFE48284D24C}" type="slidenum">
              <a:rPr lang="en-CA" smtClean="0"/>
              <a:pPr/>
              <a:t>‹#›</a:t>
            </a:fld>
            <a:endParaRPr lang="en-CA"/>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722438"/>
            <a:ext cx="4040188"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399"/>
            <a:ext cx="4040188"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399"/>
            <a:ext cx="4041775"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7D4325C-2BF0-405C-BC9C-0AC46810D89A}" type="datetimeFigureOut">
              <a:rPr lang="en-CA" smtClean="0"/>
              <a:pPr/>
              <a:t>20/01/2015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36DBBF3-2DF0-4B14-B95B-BFE48284D24C}" type="slidenum">
              <a:rPr lang="en-CA" smtClean="0"/>
              <a:pPr/>
              <a:t>‹#›</a:t>
            </a:fld>
            <a:endParaRPr lang="en-CA"/>
          </a:p>
        </p:txBody>
      </p:sp>
      <p:sp>
        <p:nvSpPr>
          <p:cNvPr id="10" name="Title 9"/>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7D4325C-2BF0-405C-BC9C-0AC46810D89A}" type="datetimeFigureOut">
              <a:rPr lang="en-CA" smtClean="0"/>
              <a:pPr/>
              <a:t>20/01/2015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36DBBF3-2DF0-4B14-B95B-BFE48284D24C}" type="slidenum">
              <a:rPr lang="en-CA" smtClean="0"/>
              <a:pPr/>
              <a:t>‹#›</a:t>
            </a:fld>
            <a:endParaRPr lang="en-CA"/>
          </a:p>
        </p:txBody>
      </p:sp>
      <p:sp>
        <p:nvSpPr>
          <p:cNvPr id="6" name="Title 5"/>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52400" y="150919"/>
            <a:ext cx="8831802"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37D4325C-2BF0-405C-BC9C-0AC46810D89A}" type="datetimeFigureOut">
              <a:rPr lang="en-CA" smtClean="0"/>
              <a:pPr/>
              <a:t>20/01/2015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36DBBF3-2DF0-4B14-B95B-BFE48284D24C}" type="slidenum">
              <a:rPr lang="en-CA" smtClean="0"/>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50876"/>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152400" y="152400"/>
            <a:ext cx="67056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09600" y="304800"/>
            <a:ext cx="5867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7159752" y="2130552"/>
            <a:ext cx="1673352" cy="2816352"/>
          </a:xfrm>
        </p:spPr>
        <p:txBody>
          <a:bodyPr tIns="0"/>
          <a:lstStyle>
            <a:lvl1pPr marL="0" indent="0">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D4325C-2BF0-405C-BC9C-0AC46810D89A}" type="datetimeFigureOut">
              <a:rPr lang="en-CA" smtClean="0"/>
              <a:pPr/>
              <a:t>20/01/2015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a:ln>
            <a:noFill/>
          </a:ln>
        </p:spPr>
        <p:txBody>
          <a:bodyPr/>
          <a:lstStyle>
            <a:lvl1pPr>
              <a:defRPr>
                <a:solidFill>
                  <a:srgbClr val="FFFFFF"/>
                </a:solidFill>
              </a:defRPr>
            </a:lvl1pPr>
          </a:lstStyle>
          <a:p>
            <a:fld id="{B36DBBF3-2DF0-4B14-B95B-BFE48284D24C}" type="slidenum">
              <a:rPr lang="en-CA" smtClean="0"/>
              <a:pPr/>
              <a:t>‹#›</a:t>
            </a:fld>
            <a:endParaRPr lang="en-CA"/>
          </a:p>
        </p:txBody>
      </p:sp>
      <p:sp>
        <p:nvSpPr>
          <p:cNvPr id="11" name="Title 10"/>
          <p:cNvSpPr>
            <a:spLocks noGrp="1"/>
          </p:cNvSpPr>
          <p:nvPr>
            <p:ph type="title"/>
          </p:nvPr>
        </p:nvSpPr>
        <p:spPr>
          <a:xfrm>
            <a:off x="7159752" y="457200"/>
            <a:ext cx="1675660" cy="1673352"/>
          </a:xfrm>
        </p:spPr>
        <p:txBody>
          <a:bodyPr anchor="b"/>
          <a:lstStyle>
            <a:lvl1pPr algn="l">
              <a:defRPr sz="2000" spc="150" baseline="0"/>
            </a:lvl1pPr>
          </a:lstStyle>
          <a:p>
            <a:r>
              <a:rPr lang="en-US" smtClean="0"/>
              <a:t>Click to edit Master title style</a:t>
            </a:r>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7010400" y="150876"/>
            <a:ext cx="1981200" cy="65562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52400" y="152400"/>
            <a:ext cx="6705600" cy="6553200"/>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162800" y="2133600"/>
            <a:ext cx="1676400" cy="29718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D4325C-2BF0-405C-BC9C-0AC46810D89A}" type="datetimeFigureOut">
              <a:rPr lang="en-CA" smtClean="0"/>
              <a:pPr/>
              <a:t>20/01/2015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36DBBF3-2DF0-4B14-B95B-BFE48284D24C}" type="slidenum">
              <a:rPr lang="en-CA" smtClean="0"/>
              <a:pPr/>
              <a:t>‹#›</a:t>
            </a:fld>
            <a:endParaRPr lang="en-CA"/>
          </a:p>
        </p:txBody>
      </p:sp>
      <p:sp>
        <p:nvSpPr>
          <p:cNvPr id="10" name="Title 9"/>
          <p:cNvSpPr>
            <a:spLocks noGrp="1"/>
          </p:cNvSpPr>
          <p:nvPr>
            <p:ph type="title"/>
          </p:nvPr>
        </p:nvSpPr>
        <p:spPr>
          <a:xfrm>
            <a:off x="7162800" y="460248"/>
            <a:ext cx="1676400" cy="1673352"/>
          </a:xfrm>
        </p:spPr>
        <p:txBody>
          <a:bodyPr anchor="b"/>
          <a:lstStyle>
            <a:lvl1pPr algn="l">
              <a:defRPr sz="2000" spc="150" baseline="0">
                <a:solidFill>
                  <a:schemeClr val="tx2"/>
                </a:solidFill>
              </a:defRPr>
            </a:lvl1pPr>
          </a:lstStyle>
          <a:p>
            <a:r>
              <a:rPr lang="en-US"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7D4325C-2BF0-405C-BC9C-0AC46810D89A}" type="datetimeFigureOut">
              <a:rPr lang="en-CA" smtClean="0"/>
              <a:pPr/>
              <a:t>20/01/2015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36DBBF3-2DF0-4B14-B95B-BFE48284D24C}" type="slidenum">
              <a:rPr lang="en-CA" smtClean="0"/>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152400" y="147319"/>
            <a:ext cx="67056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47319"/>
            <a:ext cx="1956046"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162800" y="274638"/>
            <a:ext cx="1676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D4325C-2BF0-405C-BC9C-0AC46810D89A}" type="datetimeFigureOut">
              <a:rPr lang="en-CA" smtClean="0"/>
              <a:pPr/>
              <a:t>20/01/2015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B36DBBF3-2DF0-4B14-B95B-BFE48284D24C}" type="slidenum">
              <a:rPr lang="en-CA" smtClean="0"/>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152400" y="1634971"/>
            <a:ext cx="8831802" cy="50454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399" y="152400"/>
            <a:ext cx="8814047" cy="13464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381000" y="355847"/>
            <a:ext cx="8381260" cy="105439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380999" y="1719071"/>
            <a:ext cx="8407893" cy="440740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70888" y="6356350"/>
            <a:ext cx="2133600" cy="274320"/>
          </a:xfrm>
          <a:prstGeom prst="rect">
            <a:avLst/>
          </a:prstGeom>
        </p:spPr>
        <p:txBody>
          <a:bodyPr vert="horz" lIns="91440" tIns="45720" rIns="91440" bIns="45720" rtlCol="0" anchor="ctr"/>
          <a:lstStyle>
            <a:lvl1pPr algn="l">
              <a:defRPr sz="1100">
                <a:solidFill>
                  <a:schemeClr val="tx2"/>
                </a:solidFill>
              </a:defRPr>
            </a:lvl1pPr>
          </a:lstStyle>
          <a:p>
            <a:fld id="{37D4325C-2BF0-405C-BC9C-0AC46810D89A}" type="datetimeFigureOut">
              <a:rPr lang="en-CA" smtClean="0"/>
              <a:pPr/>
              <a:t>20/01/2015</a:t>
            </a:fld>
            <a:endParaRPr lang="en-CA"/>
          </a:p>
        </p:txBody>
      </p:sp>
      <p:sp>
        <p:nvSpPr>
          <p:cNvPr id="5" name="Footer Placeholder 4"/>
          <p:cNvSpPr>
            <a:spLocks noGrp="1"/>
          </p:cNvSpPr>
          <p:nvPr>
            <p:ph type="ftr" sz="quarter" idx="3"/>
          </p:nvPr>
        </p:nvSpPr>
        <p:spPr>
          <a:xfrm>
            <a:off x="3048000" y="6356350"/>
            <a:ext cx="3352800" cy="274320"/>
          </a:xfrm>
          <a:prstGeom prst="rect">
            <a:avLst/>
          </a:prstGeom>
        </p:spPr>
        <p:txBody>
          <a:bodyPr vert="horz" lIns="91440" tIns="45720" rIns="91440" bIns="45720" rtlCol="0" anchor="ctr"/>
          <a:lstStyle>
            <a:lvl1pPr algn="ctr">
              <a:defRPr sz="1100">
                <a:solidFill>
                  <a:schemeClr val="tx2"/>
                </a:solidFill>
              </a:defRPr>
            </a:lvl1pPr>
          </a:lstStyle>
          <a:p>
            <a:endParaRPr lang="en-CA"/>
          </a:p>
        </p:txBody>
      </p:sp>
      <p:sp>
        <p:nvSpPr>
          <p:cNvPr id="6" name="Slide Number Placeholder 5"/>
          <p:cNvSpPr>
            <a:spLocks noGrp="1"/>
          </p:cNvSpPr>
          <p:nvPr>
            <p:ph type="sldNum" sz="quarter" idx="4"/>
          </p:nvPr>
        </p:nvSpPr>
        <p:spPr>
          <a:xfrm>
            <a:off x="8234680" y="6355080"/>
            <a:ext cx="582966" cy="274320"/>
          </a:xfrm>
          <a:prstGeom prst="rect">
            <a:avLst/>
          </a:prstGeom>
          <a:ln w="19050">
            <a:noFill/>
          </a:ln>
        </p:spPr>
        <p:txBody>
          <a:bodyPr vert="horz" lIns="91440" tIns="45720" rIns="91440" bIns="45720" rtlCol="0" anchor="ctr"/>
          <a:lstStyle>
            <a:lvl1pPr algn="ctr">
              <a:defRPr sz="1100">
                <a:solidFill>
                  <a:schemeClr val="tx2"/>
                </a:solidFill>
              </a:defRPr>
            </a:lvl1pPr>
          </a:lstStyle>
          <a:p>
            <a:fld id="{B36DBBF3-2DF0-4B14-B95B-BFE48284D24C}" type="slidenum">
              <a:rPr lang="en-CA" smtClean="0"/>
              <a:pPr/>
              <a:t>‹#›</a:t>
            </a:fld>
            <a:endParaRPr lang="en-CA"/>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p:titleStyle>
    <p:body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hyperlink" Target="http://biblio.uottawa.ca/en" TargetMode="External"/><Relationship Id="rId2" Type="http://schemas.openxmlformats.org/officeDocument/2006/relationships/hyperlink" Target="http://www.citationmachine.net/" TargetMode="Externa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mailto:rbruff@uottawa.ca"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CA" dirty="0" smtClean="0"/>
              <a:t>Using Direct and Indirect Quotations</a:t>
            </a:r>
            <a:endParaRPr lang="en-CA" dirty="0"/>
          </a:p>
        </p:txBody>
      </p:sp>
      <p:sp>
        <p:nvSpPr>
          <p:cNvPr id="2" name="Title 1"/>
          <p:cNvSpPr>
            <a:spLocks noGrp="1"/>
          </p:cNvSpPr>
          <p:nvPr>
            <p:ph type="title"/>
          </p:nvPr>
        </p:nvSpPr>
        <p:spPr/>
        <p:txBody>
          <a:bodyPr/>
          <a:lstStyle/>
          <a:p>
            <a:r>
              <a:rPr lang="en-CA" dirty="0" smtClean="0"/>
              <a:t>Knowing When and How to Give Credit</a:t>
            </a:r>
            <a:endParaRPr lang="en-CA" dirty="0"/>
          </a:p>
        </p:txBody>
      </p:sp>
    </p:spTree>
    <p:extLst>
      <p:ext uri="{BB962C8B-B14F-4D97-AF65-F5344CB8AC3E}">
        <p14:creationId xmlns:p14="http://schemas.microsoft.com/office/powerpoint/2010/main" xmlns="" val="8806502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CA" dirty="0" smtClean="0"/>
              <a:t>Dictionaries—published dictionaries are written and reviewed by experts, but online dictionaries may not be.</a:t>
            </a:r>
          </a:p>
          <a:p>
            <a:r>
              <a:rPr lang="en-CA" dirty="0" smtClean="0"/>
              <a:t>Textbooks—published textbooks have been written and reviewed by experts. They are considered reliable sources.</a:t>
            </a:r>
          </a:p>
          <a:p>
            <a:r>
              <a:rPr lang="en-CA" dirty="0" smtClean="0"/>
              <a:t>Journal articles—journal articles have been written and reviewed by experts. They are also considered reliable sources.</a:t>
            </a:r>
          </a:p>
          <a:p>
            <a:r>
              <a:rPr lang="en-CA" dirty="0" smtClean="0"/>
              <a:t>Newspapers and magazines—newspaper and magazine articles are as reliable as the organizations that produce them. You should confirm information found in newspapers and magazines in alternate sources. If you cannot find it elsewhere, do not use it.</a:t>
            </a:r>
          </a:p>
          <a:p>
            <a:r>
              <a:rPr lang="en-CA" dirty="0" smtClean="0"/>
              <a:t>Websites—websites are as reliable as the organizations that produce them. Those which are produced by large organizations generally have higher standards of review than those produced by individuals or organizations with specific objectives. </a:t>
            </a:r>
            <a:endParaRPr lang="en-CA" dirty="0"/>
          </a:p>
        </p:txBody>
      </p:sp>
      <p:sp>
        <p:nvSpPr>
          <p:cNvPr id="3" name="Title 2"/>
          <p:cNvSpPr>
            <a:spLocks noGrp="1"/>
          </p:cNvSpPr>
          <p:nvPr>
            <p:ph type="title"/>
          </p:nvPr>
        </p:nvSpPr>
        <p:spPr/>
        <p:txBody>
          <a:bodyPr/>
          <a:lstStyle/>
          <a:p>
            <a:r>
              <a:rPr lang="en-CA" dirty="0" smtClean="0"/>
              <a:t>Use reliable sources of Information</a:t>
            </a:r>
            <a:endParaRPr lang="en-CA"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CA" sz="3600" dirty="0" smtClean="0"/>
              <a:t>Who are the authors or creators of the information?</a:t>
            </a:r>
          </a:p>
          <a:p>
            <a:r>
              <a:rPr lang="en-CA" sz="3600" dirty="0" smtClean="0"/>
              <a:t>Do they have a specific purpose or opinion that might influence the reliability of the information?</a:t>
            </a:r>
          </a:p>
          <a:p>
            <a:r>
              <a:rPr lang="en-CA" sz="3600" dirty="0" smtClean="0"/>
              <a:t>Was the information reviewed by experts?</a:t>
            </a:r>
            <a:endParaRPr lang="en-CA" sz="3600" dirty="0"/>
          </a:p>
        </p:txBody>
      </p:sp>
      <p:sp>
        <p:nvSpPr>
          <p:cNvPr id="3" name="Title 2"/>
          <p:cNvSpPr>
            <a:spLocks noGrp="1"/>
          </p:cNvSpPr>
          <p:nvPr>
            <p:ph type="title"/>
          </p:nvPr>
        </p:nvSpPr>
        <p:spPr/>
        <p:txBody>
          <a:bodyPr/>
          <a:lstStyle/>
          <a:p>
            <a:r>
              <a:rPr lang="en-CA" dirty="0" smtClean="0"/>
              <a:t>How do I know whether the information is reliable?</a:t>
            </a:r>
            <a:endParaRPr lang="en-CA"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normAutofit/>
          </a:bodyPr>
          <a:lstStyle/>
          <a:p>
            <a:r>
              <a:rPr lang="en-US" b="1" dirty="0"/>
              <a:t>If you use information or ideas other than information that is common knowledge </a:t>
            </a:r>
            <a:r>
              <a:rPr lang="en-US" dirty="0"/>
              <a:t>(i.e. information known to the general public)</a:t>
            </a:r>
            <a:r>
              <a:rPr lang="en-US" b="1" dirty="0"/>
              <a:t>, you must give credit to the author and/or the source of the information. You must do this </a:t>
            </a:r>
            <a:r>
              <a:rPr lang="en-US" b="1" i="1" dirty="0"/>
              <a:t>even if you paraphrase the information using your own words</a:t>
            </a:r>
            <a:r>
              <a:rPr lang="en-US" b="1" dirty="0"/>
              <a:t>.</a:t>
            </a:r>
            <a:endParaRPr lang="en-CA" b="1" dirty="0"/>
          </a:p>
        </p:txBody>
      </p:sp>
      <p:sp>
        <p:nvSpPr>
          <p:cNvPr id="5" name="Text Placeholder 4"/>
          <p:cNvSpPr>
            <a:spLocks noGrp="1"/>
          </p:cNvSpPr>
          <p:nvPr>
            <p:ph type="body" sz="half" idx="2"/>
          </p:nvPr>
        </p:nvSpPr>
        <p:spPr/>
        <p:txBody>
          <a:bodyPr>
            <a:normAutofit fontScale="62500" lnSpcReduction="20000"/>
          </a:bodyPr>
          <a:lstStyle/>
          <a:p>
            <a:endParaRPr lang="en-CA" sz="1800" dirty="0" smtClean="0"/>
          </a:p>
          <a:p>
            <a:r>
              <a:rPr lang="en-CA" sz="1800" dirty="0" smtClean="0"/>
              <a:t>Answer: Stephen Harper is the Prime Minister of Canada.</a:t>
            </a:r>
          </a:p>
          <a:p>
            <a:r>
              <a:rPr lang="en-CA" sz="1800" dirty="0" smtClean="0"/>
              <a:t>Source: Hopefully Canadians and Canadian residents know this.</a:t>
            </a:r>
          </a:p>
          <a:p>
            <a:endParaRPr lang="en-CA" sz="1800" dirty="0" smtClean="0"/>
          </a:p>
          <a:p>
            <a:r>
              <a:rPr lang="en-CA" sz="1800" dirty="0" smtClean="0"/>
              <a:t>Answer: GDP </a:t>
            </a:r>
            <a:r>
              <a:rPr lang="en-CA" sz="1800" dirty="0"/>
              <a:t>in Canada fell by 3.6</a:t>
            </a:r>
            <a:r>
              <a:rPr lang="en-CA" sz="1800" dirty="0" smtClean="0"/>
              <a:t>% between the end of 2008 and the first few months of 2009 (Cross).</a:t>
            </a:r>
          </a:p>
          <a:p>
            <a:endParaRPr lang="en-CA" dirty="0"/>
          </a:p>
        </p:txBody>
      </p:sp>
      <p:sp>
        <p:nvSpPr>
          <p:cNvPr id="4" name="Title 3"/>
          <p:cNvSpPr>
            <a:spLocks noGrp="1"/>
          </p:cNvSpPr>
          <p:nvPr>
            <p:ph type="title"/>
          </p:nvPr>
        </p:nvSpPr>
        <p:spPr/>
        <p:txBody>
          <a:bodyPr/>
          <a:lstStyle/>
          <a:p>
            <a:r>
              <a:rPr lang="en-US" sz="1500" dirty="0" smtClean="0"/>
              <a:t/>
            </a:r>
            <a:br>
              <a:rPr lang="en-US" sz="1500" dirty="0" smtClean="0"/>
            </a:br>
            <a:r>
              <a:rPr lang="en-US" sz="1500" dirty="0"/>
              <a:t/>
            </a:r>
            <a:br>
              <a:rPr lang="en-US" sz="1500" dirty="0"/>
            </a:br>
            <a:r>
              <a:rPr lang="en-US" sz="1500" dirty="0" smtClean="0"/>
              <a:t/>
            </a:r>
            <a:br>
              <a:rPr lang="en-US" sz="1500" dirty="0" smtClean="0"/>
            </a:br>
            <a:r>
              <a:rPr lang="en-US" sz="1500" dirty="0" smtClean="0"/>
              <a:t>Who </a:t>
            </a:r>
            <a:r>
              <a:rPr lang="en-US" sz="1500" dirty="0"/>
              <a:t>is the Prime Minister of Canada</a:t>
            </a:r>
            <a:r>
              <a:rPr lang="en-US" sz="1500" dirty="0" smtClean="0"/>
              <a:t>? Did the Canadian economy grow after 2008?</a:t>
            </a:r>
            <a:endParaRPr lang="en-CA" sz="1500" dirty="0"/>
          </a:p>
        </p:txBody>
      </p:sp>
    </p:spTree>
    <p:extLst>
      <p:ext uri="{BB962C8B-B14F-4D97-AF65-F5344CB8AC3E}">
        <p14:creationId xmlns:p14="http://schemas.microsoft.com/office/powerpoint/2010/main" xmlns="" val="14788722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lvl="0"/>
            <a:r>
              <a:rPr lang="en-US" sz="3000" b="1" dirty="0"/>
              <a:t>If you use an author’s words or phrases </a:t>
            </a:r>
            <a:r>
              <a:rPr lang="en-US" sz="3000" dirty="0"/>
              <a:t>(i.e. words or phrases that you did not write or are not a common part of your vocabulary)</a:t>
            </a:r>
            <a:r>
              <a:rPr lang="en-US" sz="3000" b="1" dirty="0"/>
              <a:t>, you must place those words within quotation marks, and you must give credit to the author and/or the source.</a:t>
            </a:r>
          </a:p>
          <a:p>
            <a:r>
              <a:rPr lang="en-US" sz="3000" b="1" dirty="0" smtClean="0"/>
              <a:t>Incorporate short, direct quotations into the text of your essays. </a:t>
            </a:r>
            <a:endParaRPr lang="en-CA" dirty="0"/>
          </a:p>
        </p:txBody>
      </p:sp>
      <p:sp>
        <p:nvSpPr>
          <p:cNvPr id="3" name="Text Placeholder 2"/>
          <p:cNvSpPr>
            <a:spLocks noGrp="1"/>
          </p:cNvSpPr>
          <p:nvPr>
            <p:ph type="body" sz="half" idx="2"/>
          </p:nvPr>
        </p:nvSpPr>
        <p:spPr/>
        <p:txBody>
          <a:bodyPr/>
          <a:lstStyle/>
          <a:p>
            <a:r>
              <a:rPr lang="en-US" dirty="0" smtClean="0"/>
              <a:t>Campbell predicted in </a:t>
            </a:r>
            <a:r>
              <a:rPr lang="en-US" i="1" dirty="0" smtClean="0"/>
              <a:t>Maclean’s </a:t>
            </a:r>
            <a:r>
              <a:rPr lang="en-US" dirty="0" smtClean="0"/>
              <a:t>that the Bank of Canada’s growth </a:t>
            </a:r>
            <a:r>
              <a:rPr lang="en-US" dirty="0"/>
              <a:t>forecasts </a:t>
            </a:r>
            <a:r>
              <a:rPr lang="en-US" dirty="0" smtClean="0"/>
              <a:t>would be positive </a:t>
            </a:r>
            <a:r>
              <a:rPr lang="en-US" dirty="0"/>
              <a:t>but </a:t>
            </a:r>
            <a:r>
              <a:rPr lang="en-US" dirty="0" smtClean="0"/>
              <a:t>also would “keep </a:t>
            </a:r>
            <a:r>
              <a:rPr lang="en-US" dirty="0"/>
              <a:t>missing the mark</a:t>
            </a:r>
            <a:r>
              <a:rPr lang="en-US" dirty="0" smtClean="0"/>
              <a:t>.”</a:t>
            </a:r>
            <a:endParaRPr lang="en-CA" dirty="0"/>
          </a:p>
        </p:txBody>
      </p:sp>
      <p:sp>
        <p:nvSpPr>
          <p:cNvPr id="4" name="Title 3"/>
          <p:cNvSpPr>
            <a:spLocks noGrp="1"/>
          </p:cNvSpPr>
          <p:nvPr>
            <p:ph type="title"/>
          </p:nvPr>
        </p:nvSpPr>
        <p:spPr/>
        <p:txBody>
          <a:bodyPr/>
          <a:lstStyle/>
          <a:p>
            <a:r>
              <a:rPr lang="en-US" sz="1800" dirty="0"/>
              <a:t>What is the forecast for economic growth in Canada?</a:t>
            </a:r>
            <a:endParaRPr lang="en-CA" sz="1800" dirty="0"/>
          </a:p>
        </p:txBody>
      </p:sp>
    </p:spTree>
    <p:extLst>
      <p:ext uri="{BB962C8B-B14F-4D97-AF65-F5344CB8AC3E}">
        <p14:creationId xmlns:p14="http://schemas.microsoft.com/office/powerpoint/2010/main" xmlns="" val="4769630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r>
              <a:rPr lang="en-US" b="1" dirty="0" smtClean="0"/>
              <a:t>Use </a:t>
            </a:r>
            <a:r>
              <a:rPr lang="en-US" b="1" dirty="0"/>
              <a:t>a comma to introduce a quotation that is an independent sentence </a:t>
            </a:r>
            <a:r>
              <a:rPr lang="en-US" dirty="0"/>
              <a:t>(i.e. if it were separated from what you wrote, it would be considered grammatically correct). </a:t>
            </a:r>
            <a:endParaRPr lang="en-US" dirty="0" smtClean="0"/>
          </a:p>
          <a:p>
            <a:r>
              <a:rPr lang="en-US" b="1" dirty="0" smtClean="0"/>
              <a:t>Capitalize </a:t>
            </a:r>
            <a:r>
              <a:rPr lang="en-US" b="1" dirty="0"/>
              <a:t>the first word in the </a:t>
            </a:r>
            <a:r>
              <a:rPr lang="en-US" b="1" dirty="0" smtClean="0"/>
              <a:t>independent quotation </a:t>
            </a:r>
            <a:r>
              <a:rPr lang="en-US" b="1" dirty="0"/>
              <a:t>as you would capitalize the first word in a sentence. </a:t>
            </a:r>
            <a:endParaRPr lang="en-US" b="1" dirty="0" smtClean="0"/>
          </a:p>
          <a:p>
            <a:r>
              <a:rPr lang="en-US" b="1" dirty="0" smtClean="0"/>
              <a:t>Put </a:t>
            </a:r>
            <a:r>
              <a:rPr lang="en-US" b="1" dirty="0"/>
              <a:t>the period </a:t>
            </a:r>
            <a:r>
              <a:rPr lang="en-US" dirty="0"/>
              <a:t>(or whatever punctuation was used in the original)</a:t>
            </a:r>
            <a:r>
              <a:rPr lang="en-US" b="1" dirty="0"/>
              <a:t> inside the closing quotation marks at the end</a:t>
            </a:r>
            <a:r>
              <a:rPr lang="en-US" b="1" dirty="0" smtClean="0"/>
              <a:t>.</a:t>
            </a:r>
          </a:p>
        </p:txBody>
      </p:sp>
      <p:sp>
        <p:nvSpPr>
          <p:cNvPr id="3" name="Text Placeholder 2"/>
          <p:cNvSpPr>
            <a:spLocks noGrp="1"/>
          </p:cNvSpPr>
          <p:nvPr>
            <p:ph type="body" sz="half" idx="2"/>
          </p:nvPr>
        </p:nvSpPr>
        <p:spPr/>
        <p:txBody>
          <a:bodyPr>
            <a:normAutofit/>
          </a:bodyPr>
          <a:lstStyle/>
          <a:p>
            <a:r>
              <a:rPr lang="en-CA" dirty="0" smtClean="0"/>
              <a:t>According to Cross, “Canada… </a:t>
            </a:r>
            <a:r>
              <a:rPr lang="en-CA" dirty="0"/>
              <a:t>experienced a recession that was less severe and shorter than in the other G7 nations</a:t>
            </a:r>
            <a:r>
              <a:rPr lang="en-CA" dirty="0" smtClean="0"/>
              <a:t>.”</a:t>
            </a:r>
            <a:endParaRPr lang="en-CA" dirty="0"/>
          </a:p>
        </p:txBody>
      </p:sp>
      <p:sp>
        <p:nvSpPr>
          <p:cNvPr id="4" name="Title 3"/>
          <p:cNvSpPr>
            <a:spLocks noGrp="1"/>
          </p:cNvSpPr>
          <p:nvPr>
            <p:ph type="title"/>
          </p:nvPr>
        </p:nvSpPr>
        <p:spPr/>
        <p:txBody>
          <a:bodyPr/>
          <a:lstStyle/>
          <a:p>
            <a:r>
              <a:rPr lang="en-US" sz="1600" dirty="0"/>
              <a:t>How is the Canadian economy when compared to other countries?</a:t>
            </a:r>
            <a:endParaRPr lang="en-CA" sz="1600" dirty="0"/>
          </a:p>
        </p:txBody>
      </p:sp>
    </p:spTree>
    <p:extLst>
      <p:ext uri="{BB962C8B-B14F-4D97-AF65-F5344CB8AC3E}">
        <p14:creationId xmlns:p14="http://schemas.microsoft.com/office/powerpoint/2010/main" xmlns="" val="1488528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lvl="0"/>
            <a:r>
              <a:rPr lang="en-US" b="1" dirty="0"/>
              <a:t>Use an ellipsis to indicate that you have removed words from the original text. </a:t>
            </a:r>
            <a:r>
              <a:rPr lang="en-CA" dirty="0" smtClean="0"/>
              <a:t> According to Cross, “Canada… experienced a recession that was less severe and shorter than in the other G7 nations.”</a:t>
            </a:r>
          </a:p>
          <a:p>
            <a:pPr lvl="0"/>
            <a:endParaRPr lang="en-CA" b="1" dirty="0"/>
          </a:p>
          <a:p>
            <a:endParaRPr lang="en-CA" dirty="0"/>
          </a:p>
        </p:txBody>
      </p:sp>
      <p:sp>
        <p:nvSpPr>
          <p:cNvPr id="3" name="Text Placeholder 2"/>
          <p:cNvSpPr>
            <a:spLocks noGrp="1"/>
          </p:cNvSpPr>
          <p:nvPr>
            <p:ph type="body" sz="half" idx="2"/>
          </p:nvPr>
        </p:nvSpPr>
        <p:spPr/>
        <p:txBody>
          <a:bodyPr/>
          <a:lstStyle/>
          <a:p>
            <a:r>
              <a:rPr lang="en-US" dirty="0" smtClean="0"/>
              <a:t>(Original: </a:t>
            </a:r>
            <a:r>
              <a:rPr lang="en-US" b="1" dirty="0" smtClean="0"/>
              <a:t>“</a:t>
            </a:r>
            <a:r>
              <a:rPr lang="en-CA" dirty="0" smtClean="0"/>
              <a:t>Canada,</a:t>
            </a:r>
            <a:r>
              <a:rPr lang="en-CA" dirty="0" smtClean="0">
                <a:solidFill>
                  <a:schemeClr val="accent1">
                    <a:lumMod val="50000"/>
                  </a:schemeClr>
                </a:solidFill>
              </a:rPr>
              <a:t> </a:t>
            </a:r>
            <a:r>
              <a:rPr lang="en-CA" dirty="0" smtClean="0">
                <a:solidFill>
                  <a:schemeClr val="tx1">
                    <a:lumMod val="85000"/>
                    <a:lumOff val="15000"/>
                  </a:schemeClr>
                </a:solidFill>
              </a:rPr>
              <a:t>in contrast, </a:t>
            </a:r>
            <a:r>
              <a:rPr lang="en-CA" dirty="0" smtClean="0"/>
              <a:t>experienced a recession that was less severe and shorter than in the other G7 nations.”)</a:t>
            </a:r>
            <a:endParaRPr lang="en-CA" dirty="0"/>
          </a:p>
        </p:txBody>
      </p:sp>
      <p:sp>
        <p:nvSpPr>
          <p:cNvPr id="4" name="Title 3"/>
          <p:cNvSpPr>
            <a:spLocks noGrp="1"/>
          </p:cNvSpPr>
          <p:nvPr>
            <p:ph type="title"/>
          </p:nvPr>
        </p:nvSpPr>
        <p:spPr/>
        <p:txBody>
          <a:bodyPr/>
          <a:lstStyle/>
          <a:p>
            <a:r>
              <a:rPr lang="en-US" sz="1600" dirty="0"/>
              <a:t>How is the Canadian economy when compared to other countries?</a:t>
            </a:r>
            <a:endParaRPr lang="en-CA" sz="1600" dirty="0"/>
          </a:p>
        </p:txBody>
      </p:sp>
    </p:spTree>
    <p:extLst>
      <p:ext uri="{BB962C8B-B14F-4D97-AF65-F5344CB8AC3E}">
        <p14:creationId xmlns:p14="http://schemas.microsoft.com/office/powerpoint/2010/main" xmlns="" val="29113706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b="1" dirty="0" smtClean="0"/>
              <a:t>Use brackets to show that you have added a word or phrase to the original statement. </a:t>
            </a:r>
            <a:r>
              <a:rPr lang="en-CA" dirty="0" smtClean="0"/>
              <a:t>This is done sometimes to maintain grammatical accuracy or to highlight a mistake. </a:t>
            </a:r>
            <a:endParaRPr lang="en-CA" dirty="0"/>
          </a:p>
        </p:txBody>
      </p:sp>
      <p:sp>
        <p:nvSpPr>
          <p:cNvPr id="3" name="Text Placeholder 2"/>
          <p:cNvSpPr>
            <a:spLocks noGrp="1"/>
          </p:cNvSpPr>
          <p:nvPr>
            <p:ph type="body" sz="half" idx="2"/>
          </p:nvPr>
        </p:nvSpPr>
        <p:spPr/>
        <p:txBody>
          <a:bodyPr>
            <a:normAutofit lnSpcReduction="10000"/>
          </a:bodyPr>
          <a:lstStyle/>
          <a:p>
            <a:r>
              <a:rPr lang="en-US" dirty="0" smtClean="0"/>
              <a:t>Campbell highlights his ignorance when he writes, “But </a:t>
            </a:r>
            <a:r>
              <a:rPr lang="en-US" dirty="0"/>
              <a:t>so are most countries that aren't in a recession, from South Africa and New Zealand to </a:t>
            </a:r>
            <a:r>
              <a:rPr lang="en-US" dirty="0" err="1"/>
              <a:t>Equitorial</a:t>
            </a:r>
            <a:r>
              <a:rPr lang="en-US" dirty="0"/>
              <a:t> [</a:t>
            </a:r>
            <a:r>
              <a:rPr lang="en-US" i="1" dirty="0"/>
              <a:t>sic</a:t>
            </a:r>
            <a:r>
              <a:rPr lang="en-US" dirty="0"/>
              <a:t>]</a:t>
            </a:r>
            <a:r>
              <a:rPr lang="en-US" i="1" dirty="0"/>
              <a:t> </a:t>
            </a:r>
            <a:r>
              <a:rPr lang="en-US" dirty="0"/>
              <a:t>Guinea and </a:t>
            </a:r>
            <a:r>
              <a:rPr lang="en-US" dirty="0" smtClean="0"/>
              <a:t>Guatemala.”</a:t>
            </a:r>
            <a:endParaRPr lang="en-CA" dirty="0"/>
          </a:p>
        </p:txBody>
      </p:sp>
      <p:sp>
        <p:nvSpPr>
          <p:cNvPr id="4" name="Title 3"/>
          <p:cNvSpPr>
            <a:spLocks noGrp="1"/>
          </p:cNvSpPr>
          <p:nvPr>
            <p:ph type="title"/>
          </p:nvPr>
        </p:nvSpPr>
        <p:spPr/>
        <p:txBody>
          <a:bodyPr/>
          <a:lstStyle/>
          <a:p>
            <a:r>
              <a:rPr lang="en-US" sz="1600" dirty="0"/>
              <a:t>How is the Canadian economy when compared to other countries?</a:t>
            </a:r>
            <a:endParaRPr lang="en-CA" sz="1600" dirty="0"/>
          </a:p>
        </p:txBody>
      </p:sp>
    </p:spTree>
    <p:extLst>
      <p:ext uri="{BB962C8B-B14F-4D97-AF65-F5344CB8AC3E}">
        <p14:creationId xmlns:p14="http://schemas.microsoft.com/office/powerpoint/2010/main" xmlns="" val="31761241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1403648" y="404664"/>
            <a:ext cx="5867400" cy="5853113"/>
          </a:xfrm>
        </p:spPr>
        <p:txBody>
          <a:bodyPr/>
          <a:lstStyle/>
          <a:p>
            <a:pPr lvl="0"/>
            <a:r>
              <a:rPr lang="en-US" sz="4000" b="1" dirty="0"/>
              <a:t>Never use a quotation within a topic sentence or thesis statement.</a:t>
            </a:r>
            <a:endParaRPr lang="en-CA" sz="4000" b="1" dirty="0"/>
          </a:p>
          <a:p>
            <a:r>
              <a:rPr lang="en-US" sz="4000" b="1" dirty="0"/>
              <a:t>Quotations should never make up more than 25% of your paper</a:t>
            </a:r>
            <a:r>
              <a:rPr lang="en-US" sz="4000" b="1" dirty="0" smtClean="0"/>
              <a:t>.</a:t>
            </a:r>
          </a:p>
          <a:p>
            <a:endParaRPr lang="en-CA" dirty="0"/>
          </a:p>
        </p:txBody>
      </p:sp>
    </p:spTree>
    <p:extLst>
      <p:ext uri="{BB962C8B-B14F-4D97-AF65-F5344CB8AC3E}">
        <p14:creationId xmlns:p14="http://schemas.microsoft.com/office/powerpoint/2010/main" xmlns="" val="31963214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a:xfrm>
            <a:off x="457200" y="1722438"/>
            <a:ext cx="4040188" cy="1202506"/>
          </a:xfrm>
        </p:spPr>
        <p:txBody>
          <a:bodyPr>
            <a:normAutofit fontScale="92500" lnSpcReduction="20000"/>
          </a:bodyPr>
          <a:lstStyle/>
          <a:p>
            <a:r>
              <a:rPr lang="en-CA" dirty="0" smtClean="0">
                <a:solidFill>
                  <a:schemeClr val="accent1">
                    <a:lumMod val="75000"/>
                  </a:schemeClr>
                </a:solidFill>
              </a:rPr>
              <a:t>Parenthetical citations occur next to the quotation or paraphrased information.</a:t>
            </a:r>
            <a:endParaRPr lang="en-CA" dirty="0">
              <a:solidFill>
                <a:schemeClr val="accent1">
                  <a:lumMod val="75000"/>
                </a:schemeClr>
              </a:solidFill>
            </a:endParaRPr>
          </a:p>
        </p:txBody>
      </p:sp>
      <p:sp>
        <p:nvSpPr>
          <p:cNvPr id="7" name="Content Placeholder 6"/>
          <p:cNvSpPr>
            <a:spLocks noGrp="1"/>
          </p:cNvSpPr>
          <p:nvPr>
            <p:ph sz="half" idx="2"/>
          </p:nvPr>
        </p:nvSpPr>
        <p:spPr>
          <a:xfrm>
            <a:off x="457200" y="3068960"/>
            <a:ext cx="4040188" cy="3057202"/>
          </a:xfrm>
        </p:spPr>
        <p:txBody>
          <a:bodyPr>
            <a:normAutofit fontScale="92500" lnSpcReduction="20000"/>
          </a:bodyPr>
          <a:lstStyle/>
          <a:p>
            <a:r>
              <a:rPr lang="en-CA" dirty="0" smtClean="0"/>
              <a:t>GDP in Canada fell by 3.6% between the end of 2008 and the first few months of 2009 (Cross). </a:t>
            </a:r>
          </a:p>
          <a:p>
            <a:r>
              <a:rPr lang="en-US" dirty="0" smtClean="0"/>
              <a:t>Campbell predicted in </a:t>
            </a:r>
            <a:r>
              <a:rPr lang="en-US" i="1" dirty="0" smtClean="0"/>
              <a:t>Maclean’s </a:t>
            </a:r>
            <a:r>
              <a:rPr lang="en-US" dirty="0" smtClean="0"/>
              <a:t>that the Bank of Canada’s growth forecasts would be positive but also would “keep missing the mark.”</a:t>
            </a:r>
            <a:endParaRPr lang="en-CA" dirty="0" smtClean="0"/>
          </a:p>
          <a:p>
            <a:endParaRPr lang="en-CA" dirty="0"/>
          </a:p>
        </p:txBody>
      </p:sp>
      <p:sp>
        <p:nvSpPr>
          <p:cNvPr id="8" name="Text Placeholder 7"/>
          <p:cNvSpPr>
            <a:spLocks noGrp="1"/>
          </p:cNvSpPr>
          <p:nvPr>
            <p:ph type="body" sz="quarter" idx="3"/>
          </p:nvPr>
        </p:nvSpPr>
        <p:spPr>
          <a:xfrm>
            <a:off x="4645025" y="1722438"/>
            <a:ext cx="4041775" cy="1634554"/>
          </a:xfrm>
        </p:spPr>
        <p:txBody>
          <a:bodyPr>
            <a:normAutofit fontScale="92500" lnSpcReduction="10000"/>
          </a:bodyPr>
          <a:lstStyle/>
          <a:p>
            <a:r>
              <a:rPr lang="en-CA" dirty="0" smtClean="0">
                <a:solidFill>
                  <a:schemeClr val="accent1">
                    <a:lumMod val="75000"/>
                  </a:schemeClr>
                </a:solidFill>
              </a:rPr>
              <a:t>A reference list is an alphabetized list of all sources written on a separate page at the end of the paper.</a:t>
            </a:r>
            <a:endParaRPr lang="en-CA" dirty="0">
              <a:solidFill>
                <a:schemeClr val="accent1">
                  <a:lumMod val="75000"/>
                </a:schemeClr>
              </a:solidFill>
            </a:endParaRPr>
          </a:p>
        </p:txBody>
      </p:sp>
      <p:sp>
        <p:nvSpPr>
          <p:cNvPr id="9" name="Content Placeholder 8"/>
          <p:cNvSpPr>
            <a:spLocks noGrp="1"/>
          </p:cNvSpPr>
          <p:nvPr>
            <p:ph sz="quarter" idx="4"/>
          </p:nvPr>
        </p:nvSpPr>
        <p:spPr>
          <a:xfrm>
            <a:off x="4645025" y="3573016"/>
            <a:ext cx="4041775" cy="2553146"/>
          </a:xfrm>
        </p:spPr>
        <p:txBody>
          <a:bodyPr>
            <a:normAutofit fontScale="70000" lnSpcReduction="20000"/>
          </a:bodyPr>
          <a:lstStyle/>
          <a:p>
            <a:r>
              <a:rPr lang="en-CA" dirty="0" smtClean="0"/>
              <a:t>Campbell, C. (2013, November 18). </a:t>
            </a:r>
            <a:r>
              <a:rPr lang="en-CA" dirty="0" err="1" smtClean="0"/>
              <a:t>Econowatch</a:t>
            </a:r>
            <a:r>
              <a:rPr lang="en-CA" dirty="0" smtClean="0"/>
              <a:t>. </a:t>
            </a:r>
            <a:r>
              <a:rPr lang="en-CA" i="1" dirty="0" smtClean="0"/>
              <a:t>Maclean's</a:t>
            </a:r>
            <a:r>
              <a:rPr lang="en-CA" dirty="0" smtClean="0"/>
              <a:t>, 72-72.</a:t>
            </a:r>
          </a:p>
          <a:p>
            <a:r>
              <a:rPr lang="en-CA" dirty="0" smtClean="0"/>
              <a:t>Cross, P. (2010, April 1). Year end review of 2009. Retrieved December 10, 2014, from http://www.statcan.gc.ca/pub/11-010-x/2010004/part-partie3-eng.htm</a:t>
            </a:r>
          </a:p>
          <a:p>
            <a:endParaRPr lang="en-CA" dirty="0"/>
          </a:p>
        </p:txBody>
      </p:sp>
      <p:sp>
        <p:nvSpPr>
          <p:cNvPr id="5" name="Title 4"/>
          <p:cNvSpPr>
            <a:spLocks noGrp="1"/>
          </p:cNvSpPr>
          <p:nvPr>
            <p:ph type="title"/>
          </p:nvPr>
        </p:nvSpPr>
        <p:spPr/>
        <p:txBody>
          <a:bodyPr/>
          <a:lstStyle/>
          <a:p>
            <a:r>
              <a:rPr lang="en-CA" dirty="0" smtClean="0"/>
              <a:t>Parenthetical Citations and reference lists</a:t>
            </a:r>
            <a:endParaRPr lang="en-CA"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457200" y="1722438"/>
            <a:ext cx="4040188" cy="1346522"/>
          </a:xfrm>
        </p:spPr>
        <p:txBody>
          <a:bodyPr>
            <a:normAutofit/>
          </a:bodyPr>
          <a:lstStyle/>
          <a:p>
            <a:r>
              <a:rPr lang="en-CA" dirty="0" smtClean="0">
                <a:solidFill>
                  <a:schemeClr val="accent1">
                    <a:lumMod val="75000"/>
                  </a:schemeClr>
                </a:solidFill>
              </a:rPr>
              <a:t>For understanding the different documentation styles, read the following</a:t>
            </a:r>
            <a:r>
              <a:rPr lang="en-CA" dirty="0" smtClean="0"/>
              <a:t>: </a:t>
            </a:r>
            <a:endParaRPr lang="en-CA" dirty="0"/>
          </a:p>
        </p:txBody>
      </p:sp>
      <p:sp>
        <p:nvSpPr>
          <p:cNvPr id="3" name="Content Placeholder 2"/>
          <p:cNvSpPr>
            <a:spLocks noGrp="1"/>
          </p:cNvSpPr>
          <p:nvPr>
            <p:ph sz="half" idx="2"/>
          </p:nvPr>
        </p:nvSpPr>
        <p:spPr>
          <a:xfrm>
            <a:off x="457200" y="3429000"/>
            <a:ext cx="4040188" cy="2697162"/>
          </a:xfrm>
        </p:spPr>
        <p:txBody>
          <a:bodyPr/>
          <a:lstStyle/>
          <a:p>
            <a:r>
              <a:rPr lang="en-CA" dirty="0" smtClean="0"/>
              <a:t>Chapter 19: “Documenting Your Sources” on pp 221-251 in </a:t>
            </a:r>
            <a:r>
              <a:rPr lang="en-CA" i="1" dirty="0" smtClean="0"/>
              <a:t>Essay Essentials with Readings </a:t>
            </a:r>
            <a:r>
              <a:rPr lang="en-CA" dirty="0" smtClean="0"/>
              <a:t>(6</a:t>
            </a:r>
            <a:r>
              <a:rPr lang="en-CA" baseline="30000" dirty="0" smtClean="0"/>
              <a:t>th</a:t>
            </a:r>
            <a:r>
              <a:rPr lang="en-CA" dirty="0" smtClean="0"/>
              <a:t> ed.) </a:t>
            </a:r>
            <a:endParaRPr lang="en-CA" dirty="0"/>
          </a:p>
        </p:txBody>
      </p:sp>
      <p:sp>
        <p:nvSpPr>
          <p:cNvPr id="4" name="Text Placeholder 3"/>
          <p:cNvSpPr>
            <a:spLocks noGrp="1"/>
          </p:cNvSpPr>
          <p:nvPr>
            <p:ph type="body" sz="quarter" idx="3"/>
          </p:nvPr>
        </p:nvSpPr>
        <p:spPr>
          <a:xfrm>
            <a:off x="4645025" y="1722438"/>
            <a:ext cx="4041775" cy="1418530"/>
          </a:xfrm>
        </p:spPr>
        <p:txBody>
          <a:bodyPr>
            <a:normAutofit fontScale="92500" lnSpcReduction="10000"/>
          </a:bodyPr>
          <a:lstStyle/>
          <a:p>
            <a:r>
              <a:rPr lang="en-CA" dirty="0" smtClean="0">
                <a:solidFill>
                  <a:schemeClr val="accent1">
                    <a:lumMod val="75000"/>
                  </a:schemeClr>
                </a:solidFill>
              </a:rPr>
              <a:t>For easy ways to create parenthetic citations and reference lists, use the following: </a:t>
            </a:r>
            <a:endParaRPr lang="en-CA" dirty="0">
              <a:solidFill>
                <a:schemeClr val="accent1">
                  <a:lumMod val="75000"/>
                </a:schemeClr>
              </a:solidFill>
            </a:endParaRPr>
          </a:p>
        </p:txBody>
      </p:sp>
      <p:sp>
        <p:nvSpPr>
          <p:cNvPr id="5" name="Content Placeholder 4"/>
          <p:cNvSpPr>
            <a:spLocks noGrp="1"/>
          </p:cNvSpPr>
          <p:nvPr>
            <p:ph sz="quarter" idx="4"/>
          </p:nvPr>
        </p:nvSpPr>
        <p:spPr>
          <a:xfrm>
            <a:off x="4645025" y="3356992"/>
            <a:ext cx="4041775" cy="2769170"/>
          </a:xfrm>
        </p:spPr>
        <p:txBody>
          <a:bodyPr/>
          <a:lstStyle/>
          <a:p>
            <a:r>
              <a:rPr lang="en-CA" dirty="0" smtClean="0"/>
              <a:t>Son of Citation Machine </a:t>
            </a:r>
            <a:r>
              <a:rPr lang="en-CA" dirty="0" smtClean="0">
                <a:hlinkClick r:id="rId2"/>
              </a:rPr>
              <a:t>http://www.citationmachine.net/</a:t>
            </a:r>
            <a:r>
              <a:rPr lang="en-CA" dirty="0" smtClean="0"/>
              <a:t> </a:t>
            </a:r>
          </a:p>
          <a:p>
            <a:r>
              <a:rPr lang="en-CA" dirty="0" err="1" smtClean="0"/>
              <a:t>RefWorks</a:t>
            </a:r>
            <a:r>
              <a:rPr lang="en-CA" dirty="0" smtClean="0"/>
              <a:t> (found on the uOttawa library page): </a:t>
            </a:r>
            <a:r>
              <a:rPr lang="en-CA" dirty="0" smtClean="0">
                <a:hlinkClick r:id="rId3"/>
              </a:rPr>
              <a:t>http://biblio.uottawa.ca/en</a:t>
            </a:r>
            <a:r>
              <a:rPr lang="en-CA" dirty="0" smtClean="0"/>
              <a:t> </a:t>
            </a:r>
            <a:endParaRPr lang="en-CA" dirty="0"/>
          </a:p>
        </p:txBody>
      </p:sp>
      <p:sp>
        <p:nvSpPr>
          <p:cNvPr id="6" name="Title 5"/>
          <p:cNvSpPr>
            <a:spLocks noGrp="1"/>
          </p:cNvSpPr>
          <p:nvPr>
            <p:ph type="title"/>
          </p:nvPr>
        </p:nvSpPr>
        <p:spPr/>
        <p:txBody>
          <a:bodyPr/>
          <a:lstStyle/>
          <a:p>
            <a:r>
              <a:rPr lang="en-CA" dirty="0" smtClean="0"/>
              <a:t>Further reading and resources</a:t>
            </a:r>
            <a:endParaRPr lang="en-CA"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noAutofit/>
          </a:bodyPr>
          <a:lstStyle/>
          <a:p>
            <a:r>
              <a:rPr lang="en-CA" sz="2800" dirty="0" smtClean="0"/>
              <a:t>You must follow the instructions for giving credit to other sources that are outlined in this PowerPoint. If you do not, you may be accused of plagiarism.</a:t>
            </a:r>
          </a:p>
          <a:p>
            <a:r>
              <a:rPr lang="en-CA" sz="2800" dirty="0" smtClean="0"/>
              <a:t>The definition of plagiarism also includes copying the work of other students or allowing other students to copying your own work.</a:t>
            </a:r>
          </a:p>
          <a:p>
            <a:r>
              <a:rPr lang="en-CA" sz="2800" dirty="0" smtClean="0"/>
              <a:t>Plagiarism has serious consequences at the University of Ottawa: failure, expulsion and so on.</a:t>
            </a:r>
            <a:endParaRPr lang="en-CA" sz="2800" dirty="0"/>
          </a:p>
        </p:txBody>
      </p:sp>
      <p:sp>
        <p:nvSpPr>
          <p:cNvPr id="7" name="Title 6"/>
          <p:cNvSpPr>
            <a:spLocks noGrp="1"/>
          </p:cNvSpPr>
          <p:nvPr>
            <p:ph type="title"/>
          </p:nvPr>
        </p:nvSpPr>
        <p:spPr/>
        <p:txBody>
          <a:bodyPr/>
          <a:lstStyle/>
          <a:p>
            <a:r>
              <a:rPr lang="en-CA" dirty="0" smtClean="0"/>
              <a:t>Plagiarism</a:t>
            </a:r>
            <a:endParaRPr lang="en-CA"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Placeholder 13"/>
          <p:cNvSpPr>
            <a:spLocks noGrp="1"/>
          </p:cNvSpPr>
          <p:nvPr>
            <p:ph type="body" idx="1"/>
          </p:nvPr>
        </p:nvSpPr>
        <p:spPr>
          <a:xfrm>
            <a:off x="457200" y="1722438"/>
            <a:ext cx="4040188" cy="1562546"/>
          </a:xfrm>
        </p:spPr>
        <p:txBody>
          <a:bodyPr>
            <a:normAutofit fontScale="92500" lnSpcReduction="20000"/>
          </a:bodyPr>
          <a:lstStyle/>
          <a:p>
            <a:r>
              <a:rPr lang="en-US" dirty="0" smtClean="0">
                <a:solidFill>
                  <a:schemeClr val="accent1">
                    <a:lumMod val="75000"/>
                  </a:schemeClr>
                </a:solidFill>
              </a:rPr>
              <a:t>Titles of books and periodicals are Capitalized and </a:t>
            </a:r>
            <a:r>
              <a:rPr lang="en-US" i="1" dirty="0" smtClean="0">
                <a:solidFill>
                  <a:schemeClr val="accent1">
                    <a:lumMod val="75000"/>
                  </a:schemeClr>
                </a:solidFill>
              </a:rPr>
              <a:t>italicized</a:t>
            </a:r>
            <a:r>
              <a:rPr lang="en-US" dirty="0" smtClean="0">
                <a:solidFill>
                  <a:schemeClr val="accent1">
                    <a:lumMod val="75000"/>
                  </a:schemeClr>
                </a:solidFill>
              </a:rPr>
              <a:t> when typing or </a:t>
            </a:r>
            <a:r>
              <a:rPr lang="en-US" u="sng" dirty="0" smtClean="0">
                <a:solidFill>
                  <a:schemeClr val="accent1">
                    <a:lumMod val="75000"/>
                  </a:schemeClr>
                </a:solidFill>
              </a:rPr>
              <a:t>underlined</a:t>
            </a:r>
            <a:r>
              <a:rPr lang="en-US" dirty="0" smtClean="0">
                <a:solidFill>
                  <a:schemeClr val="accent1">
                    <a:lumMod val="75000"/>
                  </a:schemeClr>
                </a:solidFill>
              </a:rPr>
              <a:t> when writing by hand</a:t>
            </a:r>
            <a:r>
              <a:rPr lang="en-US" dirty="0" smtClean="0"/>
              <a:t>. </a:t>
            </a:r>
            <a:endParaRPr lang="en-CA" dirty="0"/>
          </a:p>
        </p:txBody>
      </p:sp>
      <p:sp>
        <p:nvSpPr>
          <p:cNvPr id="15" name="Content Placeholder 14"/>
          <p:cNvSpPr>
            <a:spLocks noGrp="1"/>
          </p:cNvSpPr>
          <p:nvPr>
            <p:ph sz="half" idx="2"/>
          </p:nvPr>
        </p:nvSpPr>
        <p:spPr>
          <a:xfrm>
            <a:off x="457200" y="3429000"/>
            <a:ext cx="4040188" cy="2697162"/>
          </a:xfrm>
        </p:spPr>
        <p:txBody>
          <a:bodyPr/>
          <a:lstStyle/>
          <a:p>
            <a:r>
              <a:rPr lang="en-US" dirty="0" smtClean="0"/>
              <a:t>Campbell predicted in </a:t>
            </a:r>
            <a:r>
              <a:rPr lang="en-US" i="1" dirty="0" smtClean="0"/>
              <a:t>Maclean’s </a:t>
            </a:r>
            <a:r>
              <a:rPr lang="en-US" dirty="0" smtClean="0"/>
              <a:t>that the Bank of Canada’s growth forecasts would be positive but also would “keep missing the mark.”</a:t>
            </a:r>
            <a:endParaRPr lang="en-CA" dirty="0" smtClean="0"/>
          </a:p>
          <a:p>
            <a:endParaRPr lang="en-CA" dirty="0"/>
          </a:p>
        </p:txBody>
      </p:sp>
      <p:sp>
        <p:nvSpPr>
          <p:cNvPr id="16" name="Text Placeholder 15"/>
          <p:cNvSpPr>
            <a:spLocks noGrp="1"/>
          </p:cNvSpPr>
          <p:nvPr>
            <p:ph type="body" sz="quarter" idx="3"/>
          </p:nvPr>
        </p:nvSpPr>
        <p:spPr>
          <a:xfrm>
            <a:off x="4645025" y="1722438"/>
            <a:ext cx="4041775" cy="1490538"/>
          </a:xfrm>
        </p:spPr>
        <p:txBody>
          <a:bodyPr>
            <a:normAutofit lnSpcReduction="10000"/>
          </a:bodyPr>
          <a:lstStyle/>
          <a:p>
            <a:r>
              <a:rPr lang="en-US" dirty="0" smtClean="0">
                <a:solidFill>
                  <a:schemeClr val="accent1">
                    <a:lumMod val="75000"/>
                  </a:schemeClr>
                </a:solidFill>
              </a:rPr>
              <a:t>Titles of articles and chapters in books are Capitalized and enclosed in quotation marks.</a:t>
            </a:r>
            <a:endParaRPr lang="en-CA" dirty="0">
              <a:solidFill>
                <a:schemeClr val="accent1">
                  <a:lumMod val="75000"/>
                </a:schemeClr>
              </a:solidFill>
            </a:endParaRPr>
          </a:p>
        </p:txBody>
      </p:sp>
      <p:sp>
        <p:nvSpPr>
          <p:cNvPr id="17" name="Content Placeholder 16"/>
          <p:cNvSpPr>
            <a:spLocks noGrp="1"/>
          </p:cNvSpPr>
          <p:nvPr>
            <p:ph sz="quarter" idx="4"/>
          </p:nvPr>
        </p:nvSpPr>
        <p:spPr>
          <a:xfrm>
            <a:off x="4645025" y="3429000"/>
            <a:ext cx="4041775" cy="2697162"/>
          </a:xfrm>
        </p:spPr>
        <p:txBody>
          <a:bodyPr/>
          <a:lstStyle/>
          <a:p>
            <a:r>
              <a:rPr lang="en-CA" dirty="0" smtClean="0"/>
              <a:t>Campbell writes a weekly column titled “</a:t>
            </a:r>
            <a:r>
              <a:rPr lang="en-CA" dirty="0" err="1" smtClean="0"/>
              <a:t>Econowatch</a:t>
            </a:r>
            <a:r>
              <a:rPr lang="en-CA" dirty="0" smtClean="0"/>
              <a:t>”.</a:t>
            </a:r>
            <a:endParaRPr lang="en-CA" dirty="0"/>
          </a:p>
        </p:txBody>
      </p:sp>
      <p:sp>
        <p:nvSpPr>
          <p:cNvPr id="13" name="Title 12"/>
          <p:cNvSpPr>
            <a:spLocks noGrp="1"/>
          </p:cNvSpPr>
          <p:nvPr>
            <p:ph type="title"/>
          </p:nvPr>
        </p:nvSpPr>
        <p:spPr/>
        <p:txBody>
          <a:bodyPr/>
          <a:lstStyle/>
          <a:p>
            <a:r>
              <a:rPr lang="en-CA" dirty="0" smtClean="0"/>
              <a:t>Titles of books, periodicals and articles and chapters within them</a:t>
            </a:r>
            <a:endParaRPr lang="en-CA"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idx="1"/>
          </p:nvPr>
        </p:nvSpPr>
        <p:spPr/>
        <p:txBody>
          <a:bodyPr/>
          <a:lstStyle/>
          <a:p>
            <a:pPr>
              <a:buNone/>
            </a:pPr>
            <a:r>
              <a:rPr lang="en-US" dirty="0" smtClean="0">
                <a:solidFill>
                  <a:schemeClr val="accent1">
                    <a:lumMod val="75000"/>
                  </a:schemeClr>
                </a:solidFill>
              </a:rPr>
              <a:t>Instructions—punctuate the following sentences with quotation marks, commas, periods, question marks, underlining (because you are writing by hand) and capitalization.</a:t>
            </a:r>
            <a:endParaRPr lang="en-CA" dirty="0" smtClean="0">
              <a:solidFill>
                <a:schemeClr val="accent1">
                  <a:lumMod val="75000"/>
                </a:schemeClr>
              </a:solidFill>
            </a:endParaRPr>
          </a:p>
          <a:p>
            <a:pPr>
              <a:buNone/>
            </a:pPr>
            <a:endParaRPr lang="en-CA" dirty="0" smtClean="0"/>
          </a:p>
          <a:p>
            <a:pPr lvl="0"/>
            <a:r>
              <a:rPr lang="en-US" dirty="0" smtClean="0"/>
              <a:t>In a recent issue of </a:t>
            </a:r>
            <a:r>
              <a:rPr lang="en-US" dirty="0" err="1" smtClean="0"/>
              <a:t>newsweek</a:t>
            </a:r>
            <a:r>
              <a:rPr lang="en-US" dirty="0" smtClean="0"/>
              <a:t>, Sarah </a:t>
            </a:r>
            <a:r>
              <a:rPr lang="en-US" dirty="0" err="1" smtClean="0"/>
              <a:t>Weddington</a:t>
            </a:r>
            <a:r>
              <a:rPr lang="en-US" dirty="0" smtClean="0"/>
              <a:t> states my purpose is to put women into the mainstream of life.</a:t>
            </a:r>
            <a:endParaRPr lang="en-CA" dirty="0" smtClean="0"/>
          </a:p>
          <a:p>
            <a:pPr lvl="0"/>
            <a:r>
              <a:rPr lang="en-US" dirty="0" smtClean="0"/>
              <a:t>Daniel Dafoe, the author of </a:t>
            </a:r>
            <a:r>
              <a:rPr lang="en-US" dirty="0" err="1" smtClean="0"/>
              <a:t>robinson</a:t>
            </a:r>
            <a:r>
              <a:rPr lang="en-US" dirty="0" smtClean="0"/>
              <a:t> </a:t>
            </a:r>
            <a:r>
              <a:rPr lang="en-US" dirty="0" err="1" smtClean="0"/>
              <a:t>crusoe</a:t>
            </a:r>
            <a:r>
              <a:rPr lang="en-US" dirty="0" smtClean="0"/>
              <a:t>, based his story on another man’s real life experiences.</a:t>
            </a:r>
            <a:endParaRPr lang="en-CA" dirty="0" smtClean="0"/>
          </a:p>
          <a:p>
            <a:pPr lvl="0"/>
            <a:r>
              <a:rPr lang="en-US" dirty="0" smtClean="0"/>
              <a:t>Barbara </a:t>
            </a:r>
            <a:r>
              <a:rPr lang="en-US" dirty="0" err="1" smtClean="0"/>
              <a:t>Amiel</a:t>
            </a:r>
            <a:r>
              <a:rPr lang="en-US" dirty="0" smtClean="0"/>
              <a:t>, in her article this devil isn’t </a:t>
            </a:r>
            <a:r>
              <a:rPr lang="en-US" dirty="0" err="1" smtClean="0"/>
              <a:t>anna</a:t>
            </a:r>
            <a:r>
              <a:rPr lang="en-US" dirty="0" smtClean="0"/>
              <a:t> in </a:t>
            </a:r>
            <a:r>
              <a:rPr lang="en-US" dirty="0" err="1" smtClean="0"/>
              <a:t>maclean’s</a:t>
            </a:r>
            <a:r>
              <a:rPr lang="en-US" dirty="0" smtClean="0"/>
              <a:t>, asked what’s with the royalty routine?</a:t>
            </a:r>
            <a:endParaRPr lang="en-CA" dirty="0" smtClean="0"/>
          </a:p>
          <a:p>
            <a:endParaRPr lang="en-CA" dirty="0"/>
          </a:p>
        </p:txBody>
      </p:sp>
      <p:sp>
        <p:nvSpPr>
          <p:cNvPr id="7" name="Title 6"/>
          <p:cNvSpPr>
            <a:spLocks noGrp="1"/>
          </p:cNvSpPr>
          <p:nvPr>
            <p:ph type="title"/>
          </p:nvPr>
        </p:nvSpPr>
        <p:spPr/>
        <p:txBody>
          <a:bodyPr/>
          <a:lstStyle/>
          <a:p>
            <a:r>
              <a:rPr lang="en-CA" dirty="0" smtClean="0"/>
              <a:t>In class practice</a:t>
            </a:r>
            <a:endParaRPr lang="en-CA"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lvl="0"/>
            <a:r>
              <a:rPr lang="en-US" dirty="0" smtClean="0"/>
              <a:t>In a recent issue of </a:t>
            </a:r>
            <a:r>
              <a:rPr lang="en-US" i="1" dirty="0" smtClean="0"/>
              <a:t>Newsweek</a:t>
            </a:r>
            <a:r>
              <a:rPr lang="en-US" dirty="0" smtClean="0"/>
              <a:t>, Sarah </a:t>
            </a:r>
            <a:r>
              <a:rPr lang="en-US" dirty="0" err="1" smtClean="0"/>
              <a:t>Weddington</a:t>
            </a:r>
            <a:r>
              <a:rPr lang="en-US" dirty="0" smtClean="0"/>
              <a:t> </a:t>
            </a:r>
            <a:r>
              <a:rPr lang="en-US" dirty="0" smtClean="0"/>
              <a:t>states, “My </a:t>
            </a:r>
            <a:r>
              <a:rPr lang="en-US" dirty="0" smtClean="0"/>
              <a:t>purpose is to put women into the mainstream of life</a:t>
            </a:r>
            <a:r>
              <a:rPr lang="en-US" dirty="0" smtClean="0"/>
              <a:t>.”</a:t>
            </a:r>
            <a:endParaRPr lang="en-CA" dirty="0" smtClean="0"/>
          </a:p>
          <a:p>
            <a:pPr lvl="0"/>
            <a:r>
              <a:rPr lang="en-US" dirty="0" smtClean="0"/>
              <a:t>Daniel Dafoe, the author of </a:t>
            </a:r>
            <a:r>
              <a:rPr lang="en-US" i="1" dirty="0" smtClean="0"/>
              <a:t>Robinson Crusoe</a:t>
            </a:r>
            <a:r>
              <a:rPr lang="en-US" dirty="0" smtClean="0"/>
              <a:t>, based his story on another man’s real life experiences.</a:t>
            </a:r>
            <a:endParaRPr lang="en-CA" dirty="0" smtClean="0"/>
          </a:p>
          <a:p>
            <a:pPr lvl="0"/>
            <a:r>
              <a:rPr lang="en-US" dirty="0" smtClean="0"/>
              <a:t>Barbara </a:t>
            </a:r>
            <a:r>
              <a:rPr lang="en-US" dirty="0" err="1" smtClean="0"/>
              <a:t>Amiel</a:t>
            </a:r>
            <a:r>
              <a:rPr lang="en-US" dirty="0" smtClean="0"/>
              <a:t>, in her article </a:t>
            </a:r>
            <a:r>
              <a:rPr lang="en-US" dirty="0" smtClean="0"/>
              <a:t>“This Devil Isn’t Anna” </a:t>
            </a:r>
            <a:r>
              <a:rPr lang="en-US" dirty="0" smtClean="0"/>
              <a:t>in </a:t>
            </a:r>
            <a:r>
              <a:rPr lang="en-US" i="1" dirty="0" smtClean="0"/>
              <a:t>Maclean’s</a:t>
            </a:r>
            <a:r>
              <a:rPr lang="en-US" smtClean="0"/>
              <a:t>, </a:t>
            </a:r>
            <a:r>
              <a:rPr lang="en-US" smtClean="0"/>
              <a:t>asked, “What’s </a:t>
            </a:r>
            <a:r>
              <a:rPr lang="en-US" dirty="0" smtClean="0"/>
              <a:t>with the royalty </a:t>
            </a:r>
            <a:r>
              <a:rPr lang="en-US" smtClean="0"/>
              <a:t>routine</a:t>
            </a:r>
            <a:r>
              <a:rPr lang="en-US" smtClean="0"/>
              <a:t>?”</a:t>
            </a:r>
            <a:endParaRPr lang="en-CA" dirty="0" smtClean="0"/>
          </a:p>
          <a:p>
            <a:endParaRPr lang="en-CA" dirty="0"/>
          </a:p>
        </p:txBody>
      </p:sp>
      <p:sp>
        <p:nvSpPr>
          <p:cNvPr id="3" name="Title 2"/>
          <p:cNvSpPr>
            <a:spLocks noGrp="1"/>
          </p:cNvSpPr>
          <p:nvPr>
            <p:ph type="title"/>
          </p:nvPr>
        </p:nvSpPr>
        <p:spPr/>
        <p:txBody>
          <a:bodyPr/>
          <a:lstStyle/>
          <a:p>
            <a:r>
              <a:rPr lang="en-CA" dirty="0" smtClean="0"/>
              <a:t>In Class Practice Answers</a:t>
            </a:r>
            <a:endParaRPr lang="en-CA"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Exercise 19.2, #1, p 251 in </a:t>
            </a:r>
            <a:r>
              <a:rPr lang="en-CA" i="1" dirty="0" smtClean="0"/>
              <a:t>Essay Essentials with Readings </a:t>
            </a:r>
            <a:r>
              <a:rPr lang="en-CA" dirty="0" smtClean="0"/>
              <a:t>(6</a:t>
            </a:r>
            <a:r>
              <a:rPr lang="en-CA" baseline="30000" dirty="0" smtClean="0"/>
              <a:t>th</a:t>
            </a:r>
            <a:r>
              <a:rPr lang="en-CA" dirty="0" smtClean="0"/>
              <a:t> ed.)</a:t>
            </a:r>
          </a:p>
          <a:p>
            <a:r>
              <a:rPr lang="en-CA" dirty="0" smtClean="0"/>
              <a:t>Write a full paragraph (i.e. with a topic sentence, supporting statements, et cetera) in which you use all or a portion of the quotation in #1 as one of your supporting statements.</a:t>
            </a:r>
          </a:p>
          <a:p>
            <a:r>
              <a:rPr lang="en-CA" dirty="0" smtClean="0"/>
              <a:t>Include an APA-style parenthetic reference.</a:t>
            </a:r>
          </a:p>
          <a:p>
            <a:r>
              <a:rPr lang="en-CA" dirty="0" smtClean="0"/>
              <a:t>Submit by email (</a:t>
            </a:r>
            <a:r>
              <a:rPr lang="en-CA" dirty="0" smtClean="0">
                <a:hlinkClick r:id="rId2"/>
              </a:rPr>
              <a:t>rbruff@uottawa.ca</a:t>
            </a:r>
            <a:r>
              <a:rPr lang="en-CA" dirty="0" smtClean="0"/>
              <a:t>) before 5 PM on Wednesday, January 21</a:t>
            </a:r>
            <a:r>
              <a:rPr lang="en-CA" baseline="30000" dirty="0" smtClean="0"/>
              <a:t>st</a:t>
            </a:r>
            <a:r>
              <a:rPr lang="en-CA" dirty="0" smtClean="0"/>
              <a:t>.</a:t>
            </a:r>
          </a:p>
          <a:p>
            <a:r>
              <a:rPr lang="en-CA" dirty="0" smtClean="0"/>
              <a:t>You are expected to do your own work for all take-home assignments.</a:t>
            </a:r>
            <a:endParaRPr lang="en-CA" dirty="0"/>
          </a:p>
        </p:txBody>
      </p:sp>
      <p:sp>
        <p:nvSpPr>
          <p:cNvPr id="3" name="Title 2"/>
          <p:cNvSpPr>
            <a:spLocks noGrp="1"/>
          </p:cNvSpPr>
          <p:nvPr>
            <p:ph type="title"/>
          </p:nvPr>
        </p:nvSpPr>
        <p:spPr/>
        <p:txBody>
          <a:bodyPr/>
          <a:lstStyle/>
          <a:p>
            <a:r>
              <a:rPr lang="en-CA" dirty="0" smtClean="0"/>
              <a:t>Homework</a:t>
            </a:r>
            <a:endParaRPr lang="en-CA"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Grid">
  <a:themeElements>
    <a:clrScheme name="Grid">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Grid">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Grid</Template>
  <TotalTime>313</TotalTime>
  <Words>1244</Words>
  <Application>Microsoft Office PowerPoint</Application>
  <PresentationFormat>On-screen Show (4:3)</PresentationFormat>
  <Paragraphs>82</Paragraphs>
  <Slides>16</Slides>
  <Notes>4</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Grid</vt:lpstr>
      <vt:lpstr>Knowing When and How to Give Credit</vt:lpstr>
      <vt:lpstr>Use reliable sources of Information</vt:lpstr>
      <vt:lpstr>How do I know whether the information is reliable?</vt:lpstr>
      <vt:lpstr>   Who is the Prime Minister of Canada? Did the Canadian economy grow after 2008?</vt:lpstr>
      <vt:lpstr>What is the forecast for economic growth in Canada?</vt:lpstr>
      <vt:lpstr>How is the Canadian economy when compared to other countries?</vt:lpstr>
      <vt:lpstr>How is the Canadian economy when compared to other countries?</vt:lpstr>
      <vt:lpstr>How is the Canadian economy when compared to other countries?</vt:lpstr>
      <vt:lpstr>Slide 9</vt:lpstr>
      <vt:lpstr>Parenthetical Citations and reference lists</vt:lpstr>
      <vt:lpstr>Further reading and resources</vt:lpstr>
      <vt:lpstr>Plagiarism</vt:lpstr>
      <vt:lpstr>Titles of books, periodicals and articles and chapters within them</vt:lpstr>
      <vt:lpstr>In class practice</vt:lpstr>
      <vt:lpstr>In Class Practice Answers</vt:lpstr>
      <vt:lpstr>Homework</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Knowing When to Give Credit</dc:title>
  <dc:creator>uOttawa Employee</dc:creator>
  <cp:lastModifiedBy>Robert</cp:lastModifiedBy>
  <cp:revision>26</cp:revision>
  <dcterms:created xsi:type="dcterms:W3CDTF">2014-12-10T18:52:18Z</dcterms:created>
  <dcterms:modified xsi:type="dcterms:W3CDTF">2015-01-20T20:07:02Z</dcterms:modified>
</cp:coreProperties>
</file>