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2" r:id="rId1"/>
    <p:sldMasterId id="2147483745" r:id="rId2"/>
  </p:sldMasterIdLst>
  <p:notesMasterIdLst>
    <p:notesMasterId r:id="rId12"/>
  </p:notesMasterIdLst>
  <p:handoutMasterIdLst>
    <p:handoutMasterId r:id="rId13"/>
  </p:handoutMasterIdLst>
  <p:sldIdLst>
    <p:sldId id="484" r:id="rId3"/>
    <p:sldId id="284" r:id="rId4"/>
    <p:sldId id="288" r:id="rId5"/>
    <p:sldId id="539" r:id="rId6"/>
    <p:sldId id="549" r:id="rId7"/>
    <p:sldId id="550" r:id="rId8"/>
    <p:sldId id="551" r:id="rId9"/>
    <p:sldId id="552" r:id="rId10"/>
    <p:sldId id="553" r:id="rId11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5pPr>
    <a:lvl6pPr marL="22860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6pPr>
    <a:lvl7pPr marL="27432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7pPr>
    <a:lvl8pPr marL="32004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8pPr>
    <a:lvl9pPr marL="36576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clrMru>
    <a:srgbClr val="005696"/>
    <a:srgbClr val="990000"/>
    <a:srgbClr val="CDD8E5"/>
    <a:srgbClr val="00C005"/>
    <a:srgbClr val="FFFF00"/>
    <a:srgbClr val="FFB7B7"/>
    <a:srgbClr val="9FB5CD"/>
    <a:srgbClr val="FFFFFF"/>
    <a:srgbClr val="FEA501"/>
    <a:srgbClr val="EAEAE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48" autoAdjust="0"/>
    <p:restoredTop sz="84291" autoAdjust="0"/>
  </p:normalViewPr>
  <p:slideViewPr>
    <p:cSldViewPr snapToGrid="0">
      <p:cViewPr varScale="1">
        <p:scale>
          <a:sx n="75" d="100"/>
          <a:sy n="75" d="100"/>
        </p:scale>
        <p:origin x="-175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4652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0" d="100"/>
          <a:sy n="70" d="100"/>
        </p:scale>
        <p:origin x="-1950" y="-90"/>
      </p:cViewPr>
      <p:guideLst>
        <p:guide orient="horz" pos="3127"/>
        <p:guide pos="2142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3.xml"/><Relationship Id="rId1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3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911" y="0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4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30223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5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911" y="9430223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D592492-A561-CA4B-9BC8-43DCBD6D63AC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485050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911" y="0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91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254" y="4715907"/>
            <a:ext cx="5437168" cy="446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30223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911" y="9430223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87A0291-C69D-8B46-8086-5509DFD799B1}" type="slidenum">
              <a:rPr lang="de-DE"/>
              <a:pPr/>
              <a:t>‹N°›</a:t>
            </a:fld>
            <a:endParaRPr lang="de-DE"/>
          </a:p>
        </p:txBody>
      </p:sp>
    </p:spTree>
    <p:extLst>
      <p:ext uri="{BB962C8B-B14F-4D97-AF65-F5344CB8AC3E}">
        <p14:creationId xmlns="" xmlns:p14="http://schemas.microsoft.com/office/powerpoint/2010/main" val="14992019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9934" indent="-288436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53744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15242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76740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38237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99735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61233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922730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C8A0044B-9621-D442-9C88-6ED8B240719D}" type="slidenum">
              <a:rPr lang="de-DE" sz="1200"/>
              <a:pPr eaLnBrk="1" hangingPunct="1"/>
              <a:t>1</a:t>
            </a:fld>
            <a:endParaRPr lang="de-DE" sz="1200" dirty="0"/>
          </a:p>
        </p:txBody>
      </p:sp>
      <p:sp>
        <p:nvSpPr>
          <p:cNvPr id="50179" name="Rectangle 7"/>
          <p:cNvSpPr txBox="1">
            <a:spLocks noGrp="1" noChangeArrowheads="1"/>
          </p:cNvSpPr>
          <p:nvPr/>
        </p:nvSpPr>
        <p:spPr bwMode="auto">
          <a:xfrm>
            <a:off x="3853150" y="9434996"/>
            <a:ext cx="2944525" cy="493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15" tIns="47862" rIns="95715" bIns="47862" anchor="b"/>
          <a:lstStyle>
            <a:lvl1pPr defTabSz="947738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r" eaLnBrk="1" hangingPunct="1"/>
            <a:fld id="{2A8D0DA8-2A05-DC43-8D66-A7511AEB48C0}" type="slidenum">
              <a:rPr lang="en-GB" sz="1300"/>
              <a:pPr algn="r" eaLnBrk="1" hangingPunct="1"/>
              <a:t>1</a:t>
            </a:fld>
            <a:endParaRPr lang="en-GB" sz="1300" dirty="0"/>
          </a:p>
        </p:txBody>
      </p:sp>
      <p:sp>
        <p:nvSpPr>
          <p:cNvPr id="5018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5988" y="744538"/>
            <a:ext cx="4967287" cy="3724275"/>
          </a:xfrm>
          <a:ln/>
        </p:spPr>
      </p:sp>
      <p:sp>
        <p:nvSpPr>
          <p:cNvPr id="5018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005" y="4715907"/>
            <a:ext cx="4983666" cy="4467701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5715" tIns="47862" rIns="95715" bIns="47862"/>
          <a:lstStyle/>
          <a:p>
            <a:pPr eaLnBrk="1" hangingPunct="1"/>
            <a:endParaRPr lang="de-DE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9934" indent="-288436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53744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15242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76740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38237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99735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61233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922730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FCF8E7E5-1230-9148-8DB2-61F287C6ACD1}" type="slidenum">
              <a:rPr lang="de-DE" sz="1200"/>
              <a:pPr eaLnBrk="1" hangingPunct="1"/>
              <a:t>2</a:t>
            </a:fld>
            <a:endParaRPr lang="de-DE" sz="1200" dirty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5988" y="744538"/>
            <a:ext cx="4967287" cy="3724275"/>
          </a:xfrm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005" y="4715907"/>
            <a:ext cx="4983666" cy="4467701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noProof="1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9934" indent="-288436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53744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15242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76740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38237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99735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61233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922730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638FD180-41FF-5941-A279-04A29BBA3DA3}" type="slidenum">
              <a:rPr lang="de-DE" sz="1200"/>
              <a:pPr eaLnBrk="1" hangingPunct="1"/>
              <a:t>3</a:t>
            </a:fld>
            <a:endParaRPr lang="de-DE" sz="1200" dirty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5988" y="744538"/>
            <a:ext cx="4967287" cy="3724275"/>
          </a:xfrm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005" y="4715907"/>
            <a:ext cx="4983666" cy="4467701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noProof="1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e de titr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9" name="Rectangle 7"/>
          <p:cNvSpPr>
            <a:spLocks noGrp="1" noChangeArrowheads="1"/>
          </p:cNvSpPr>
          <p:nvPr>
            <p:ph type="ctrTitle"/>
          </p:nvPr>
        </p:nvSpPr>
        <p:spPr>
          <a:xfrm>
            <a:off x="1809530" y="3882000"/>
            <a:ext cx="7200000" cy="1912218"/>
          </a:xfrm>
        </p:spPr>
        <p:txBody>
          <a:bodyPr anchor="t"/>
          <a:lstStyle>
            <a:lvl1pPr algn="r">
              <a:lnSpc>
                <a:spcPct val="110000"/>
              </a:lnSpc>
              <a:defRPr sz="3200"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Cliquez pour modifier le style du titre</a:t>
            </a:r>
            <a:endParaRPr lang="de-DE" dirty="0"/>
          </a:p>
        </p:txBody>
      </p:sp>
      <p:sp>
        <p:nvSpPr>
          <p:cNvPr id="111630" name="Rectangle 12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809530" y="5829300"/>
            <a:ext cx="7200000" cy="497541"/>
          </a:xfrm>
        </p:spPr>
        <p:txBody>
          <a:bodyPr tIns="45720" bIns="45720"/>
          <a:lstStyle>
            <a:lvl1pPr marL="0" indent="0" algn="r">
              <a:buFontTx/>
              <a:buNone/>
              <a:defRPr sz="2400" cap="small" baseline="0"/>
            </a:lvl1pPr>
          </a:lstStyle>
          <a:p>
            <a:r>
              <a:rPr lang="fr-FR" dirty="0" smtClean="0"/>
              <a:t>Cliquez pour modifier le style des sous-titres du masque</a:t>
            </a:r>
            <a:endParaRPr lang="de-DE" dirty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1"/>
          </p:nvPr>
        </p:nvSpPr>
        <p:spPr>
          <a:xfrm>
            <a:off x="1815353" y="6373440"/>
            <a:ext cx="7194177" cy="484560"/>
          </a:xfrm>
        </p:spPr>
        <p:txBody>
          <a:bodyPr/>
          <a:lstStyle>
            <a:lvl1pPr algn="r">
              <a:buFontTx/>
              <a:buNone/>
              <a:defRPr sz="2400" i="1" baseline="0"/>
            </a:lvl1pPr>
            <a:lvl2pPr algn="r">
              <a:buFontTx/>
              <a:buNone/>
              <a:defRPr sz="2400"/>
            </a:lvl2pPr>
            <a:lvl3pPr algn="r">
              <a:buFontTx/>
              <a:buNone/>
              <a:defRPr sz="2400"/>
            </a:lvl3pPr>
            <a:lvl4pPr algn="r">
              <a:buFontTx/>
              <a:buNone/>
              <a:defRPr sz="2400"/>
            </a:lvl4pPr>
            <a:lvl5pPr algn="r">
              <a:buFontTx/>
              <a:buNone/>
              <a:defRPr sz="24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="" xmlns:p14="http://schemas.microsoft.com/office/powerpoint/2010/main" val="1735077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 userDrawn="1"/>
        </p:nvSpPr>
        <p:spPr bwMode="auto">
          <a:xfrm>
            <a:off x="67237" y="1364343"/>
            <a:ext cx="1674478" cy="5406832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" y="0"/>
            <a:ext cx="9020174" cy="968375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92514" y="1489075"/>
            <a:ext cx="7351486" cy="50593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0" name="Espace réservé du pied de page 3"/>
          <p:cNvSpPr>
            <a:spLocks noGrp="1"/>
          </p:cNvSpPr>
          <p:nvPr>
            <p:ph type="ftr" sz="quarter" idx="12"/>
          </p:nvPr>
        </p:nvSpPr>
        <p:spPr>
          <a:xfrm>
            <a:off x="3151188" y="6548438"/>
            <a:ext cx="3168650" cy="309562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Rectangle à coins arrondis 10"/>
          <p:cNvSpPr/>
          <p:nvPr userDrawn="1"/>
        </p:nvSpPr>
        <p:spPr bwMode="auto">
          <a:xfrm>
            <a:off x="134357" y="6125029"/>
            <a:ext cx="1549300" cy="582729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6" name="Espace réservé du contenu 2"/>
          <p:cNvSpPr>
            <a:spLocks noGrp="1"/>
          </p:cNvSpPr>
          <p:nvPr>
            <p:ph idx="11" hasCustomPrompt="1"/>
          </p:nvPr>
        </p:nvSpPr>
        <p:spPr>
          <a:xfrm>
            <a:off x="116113" y="1422400"/>
            <a:ext cx="1603829" cy="4688114"/>
          </a:xfrm>
        </p:spPr>
        <p:txBody>
          <a:bodyPr/>
          <a:lstStyle>
            <a:lvl1pPr marL="93663" indent="-93663">
              <a:spcAft>
                <a:spcPts val="0"/>
              </a:spcAft>
              <a:defRPr sz="1100" b="1" i="0" cap="small" baseline="0">
                <a:solidFill>
                  <a:srgbClr val="C00000"/>
                </a:solidFill>
                <a:effectLst/>
                <a:latin typeface="Arial Narrow" pitchFamily="34" charset="0"/>
                <a:cs typeface="Times New Roman" pitchFamily="18" charset="0"/>
              </a:defRPr>
            </a:lvl1pPr>
            <a:lvl2pPr marL="268288" indent="-85725">
              <a:spcAft>
                <a:spcPts val="0"/>
              </a:spcAft>
              <a:buFont typeface="Arial" pitchFamily="34" charset="0"/>
              <a:buChar char="•"/>
              <a:defRPr sz="1000" b="0"/>
            </a:lvl2pPr>
            <a:lvl3pPr marL="363538" indent="-95250">
              <a:spcAft>
                <a:spcPts val="0"/>
              </a:spcAft>
              <a:defRPr sz="900" i="1"/>
            </a:lvl3pPr>
            <a:lvl4pPr marL="538163" indent="-174625">
              <a:defRPr sz="1200"/>
            </a:lvl4pPr>
            <a:lvl5pPr marL="538163" indent="-174625">
              <a:defRPr sz="1200"/>
            </a:lvl5pPr>
          </a:lstStyle>
          <a:p>
            <a:pPr eaLnBrk="1" hangingPunct="1">
              <a:defRPr/>
            </a:pPr>
            <a:r>
              <a:rPr lang="fr-FR" dirty="0" smtClean="0"/>
              <a:t>Introduction &amp; problématique</a:t>
            </a:r>
          </a:p>
          <a:p>
            <a:pPr eaLnBrk="1" hangingPunct="1">
              <a:defRPr/>
            </a:pPr>
            <a:r>
              <a:rPr lang="fr-FR" dirty="0" smtClean="0"/>
              <a:t>Etat de l’art</a:t>
            </a:r>
          </a:p>
          <a:p>
            <a:pPr lvl="1" eaLnBrk="1" hangingPunct="1">
              <a:defRPr/>
            </a:pPr>
            <a:r>
              <a:rPr lang="fr-FR" dirty="0" smtClean="0"/>
              <a:t>Partie1</a:t>
            </a:r>
          </a:p>
          <a:p>
            <a:pPr lvl="1" eaLnBrk="1" hangingPunct="1">
              <a:defRPr/>
            </a:pPr>
            <a:r>
              <a:rPr lang="fr-FR" dirty="0" smtClean="0"/>
              <a:t>Partie 2</a:t>
            </a:r>
          </a:p>
          <a:p>
            <a:pPr lvl="2" eaLnBrk="1" hangingPunct="1">
              <a:defRPr/>
            </a:pPr>
            <a:r>
              <a:rPr lang="fr-FR" dirty="0" smtClean="0"/>
              <a:t>Sous-partie</a:t>
            </a:r>
          </a:p>
          <a:p>
            <a:pPr eaLnBrk="1" hangingPunct="1">
              <a:defRPr/>
            </a:pPr>
            <a:r>
              <a:rPr lang="fr-FR" dirty="0" smtClean="0"/>
              <a:t>Solution proposée</a:t>
            </a:r>
          </a:p>
          <a:p>
            <a:pPr lvl="1" eaLnBrk="1" hangingPunct="1">
              <a:defRPr/>
            </a:pPr>
            <a:r>
              <a:rPr lang="fr-FR" dirty="0" smtClean="0"/>
              <a:t>Notions de base</a:t>
            </a:r>
          </a:p>
          <a:p>
            <a:pPr lvl="1" eaLnBrk="1" hangingPunct="1">
              <a:defRPr/>
            </a:pPr>
            <a:r>
              <a:rPr lang="fr-FR" dirty="0" smtClean="0"/>
              <a:t>Hypothèses</a:t>
            </a:r>
          </a:p>
          <a:p>
            <a:pPr lvl="1" eaLnBrk="1" hangingPunct="1">
              <a:defRPr/>
            </a:pPr>
            <a:r>
              <a:rPr lang="fr-FR" dirty="0" smtClean="0"/>
              <a:t>Modélisation</a:t>
            </a:r>
          </a:p>
          <a:p>
            <a:pPr lvl="1" eaLnBrk="1" hangingPunct="1">
              <a:defRPr/>
            </a:pPr>
            <a:r>
              <a:rPr lang="fr-FR" dirty="0" smtClean="0"/>
              <a:t>Données</a:t>
            </a:r>
          </a:p>
          <a:p>
            <a:pPr eaLnBrk="1" hangingPunct="1">
              <a:defRPr/>
            </a:pPr>
            <a:r>
              <a:rPr lang="fr-FR" dirty="0" smtClean="0"/>
              <a:t>Simulation</a:t>
            </a:r>
          </a:p>
          <a:p>
            <a:pPr lvl="1" eaLnBrk="1" hangingPunct="1">
              <a:defRPr/>
            </a:pPr>
            <a:r>
              <a:rPr lang="fr-FR" dirty="0" smtClean="0"/>
              <a:t>Résultats obtenus</a:t>
            </a:r>
          </a:p>
          <a:p>
            <a:pPr lvl="1" eaLnBrk="1" hangingPunct="1">
              <a:defRPr/>
            </a:pPr>
            <a:r>
              <a:rPr lang="fr-FR" dirty="0" smtClean="0"/>
              <a:t>Interprétation</a:t>
            </a:r>
          </a:p>
          <a:p>
            <a:pPr eaLnBrk="1" hangingPunct="1">
              <a:defRPr/>
            </a:pPr>
            <a:r>
              <a:rPr lang="fr-FR" dirty="0" smtClean="0"/>
              <a:t>Conclusion</a:t>
            </a:r>
          </a:p>
          <a:p>
            <a:pPr eaLnBrk="1" hangingPunct="1">
              <a:defRPr/>
            </a:pPr>
            <a:r>
              <a:rPr lang="fr-FR" dirty="0" smtClean="0"/>
              <a:t>Perspective</a:t>
            </a:r>
          </a:p>
        </p:txBody>
      </p:sp>
      <p:pic>
        <p:nvPicPr>
          <p:cNvPr id="14" name="Image 13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34436" y="6182591"/>
            <a:ext cx="1386546" cy="47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262896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 userDrawn="1"/>
        </p:nvSpPr>
        <p:spPr bwMode="auto">
          <a:xfrm>
            <a:off x="243059" y="1457609"/>
            <a:ext cx="8645525" cy="3935130"/>
          </a:xfrm>
          <a:prstGeom prst="roundRect">
            <a:avLst>
              <a:gd name="adj" fmla="val 3143"/>
            </a:avLst>
          </a:prstGeom>
          <a:solidFill>
            <a:schemeClr val="bg1">
              <a:lumMod val="85000"/>
            </a:schemeClr>
          </a:solidFill>
          <a:ln w="28575" cap="flat" cmpd="sng" algn="ctr">
            <a:solidFill>
              <a:srgbClr val="9900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3999" cy="968375"/>
          </a:xfrm>
        </p:spPr>
        <p:txBody>
          <a:bodyPr/>
          <a:lstStyle>
            <a:lvl1pPr>
              <a:defRPr sz="5400"/>
            </a:lvl1pPr>
          </a:lstStyle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16860" y="1489074"/>
            <a:ext cx="8337176" cy="3879631"/>
          </a:xfrm>
        </p:spPr>
        <p:txBody>
          <a:bodyPr anchor="ctr"/>
          <a:lstStyle>
            <a:lvl1pPr marL="457200" indent="-457200">
              <a:buFont typeface="+mj-lt"/>
              <a:buAutoNum type="arabicPeriod"/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</a:p>
        </p:txBody>
      </p:sp>
      <p:sp>
        <p:nvSpPr>
          <p:cNvPr id="8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2935288" y="6521450"/>
            <a:ext cx="2895600" cy="336550"/>
          </a:xfrm>
          <a:prstGeom prst="rect">
            <a:avLst/>
          </a:prstGeom>
        </p:spPr>
        <p:txBody>
          <a:bodyPr/>
          <a:lstStyle>
            <a:lvl1pPr algn="ctr">
              <a:defRPr sz="1600"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003753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re et contenu">
    <p:bg>
      <p:bgPr>
        <a:blipFill dpi="0" rotWithShape="0"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aturation sat="16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 userDrawn="1"/>
        </p:nvSpPr>
        <p:spPr bwMode="auto">
          <a:xfrm>
            <a:off x="67236" y="1479175"/>
            <a:ext cx="1963270" cy="5292000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5" name="Rectangle à coins arrondis 4"/>
          <p:cNvSpPr/>
          <p:nvPr userDrawn="1"/>
        </p:nvSpPr>
        <p:spPr bwMode="auto">
          <a:xfrm>
            <a:off x="148871" y="5943600"/>
            <a:ext cx="1800000" cy="742387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pic>
        <p:nvPicPr>
          <p:cNvPr id="9" name="Image 8"/>
          <p:cNvPicPr/>
          <p:nvPr userDrawn="1"/>
        </p:nvPicPr>
        <p:blipFill>
          <a:blip r:embed="rId4" cstate="print"/>
          <a:srcRect l="13058" t="22353" r="63469" b="56064"/>
          <a:stretch>
            <a:fillRect/>
          </a:stretch>
        </p:blipFill>
        <p:spPr bwMode="auto">
          <a:xfrm>
            <a:off x="324491" y="6012872"/>
            <a:ext cx="1473136" cy="616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045509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 userDrawn="1"/>
        </p:nvSpPr>
        <p:spPr bwMode="auto">
          <a:xfrm>
            <a:off x="67236" y="1479175"/>
            <a:ext cx="1963270" cy="5292000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5" name="Rectangle à coins arrondis 4"/>
          <p:cNvSpPr/>
          <p:nvPr userDrawn="1"/>
        </p:nvSpPr>
        <p:spPr bwMode="auto">
          <a:xfrm>
            <a:off x="148871" y="5943600"/>
            <a:ext cx="1800000" cy="742387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pic>
        <p:nvPicPr>
          <p:cNvPr id="9" name="Image 8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72536" y="6023262"/>
            <a:ext cx="1649782" cy="64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906922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355265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14550" y="1489075"/>
            <a:ext cx="3276600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543550" y="1489075"/>
            <a:ext cx="3276600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799409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524988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209009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759398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7624364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8450296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9932664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91313" y="252413"/>
            <a:ext cx="2128837" cy="55499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0038" y="252413"/>
            <a:ext cx="6238875" cy="55499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8131346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9" name="Rectangle 7"/>
          <p:cNvSpPr>
            <a:spLocks noGrp="1" noChangeArrowheads="1"/>
          </p:cNvSpPr>
          <p:nvPr>
            <p:ph type="ctrTitle"/>
          </p:nvPr>
        </p:nvSpPr>
        <p:spPr>
          <a:xfrm>
            <a:off x="1809530" y="3882000"/>
            <a:ext cx="7200000" cy="1912218"/>
          </a:xfrm>
        </p:spPr>
        <p:txBody>
          <a:bodyPr anchor="t"/>
          <a:lstStyle>
            <a:lvl1pPr algn="r">
              <a:lnSpc>
                <a:spcPct val="110000"/>
              </a:lnSpc>
              <a:defRPr sz="3200"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Cliquez pour modifier le style du titre</a:t>
            </a:r>
            <a:endParaRPr lang="de-DE" dirty="0"/>
          </a:p>
        </p:txBody>
      </p:sp>
      <p:sp>
        <p:nvSpPr>
          <p:cNvPr id="111630" name="Rectangle 12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809530" y="5829300"/>
            <a:ext cx="7200000" cy="497541"/>
          </a:xfrm>
        </p:spPr>
        <p:txBody>
          <a:bodyPr tIns="45720" bIns="45720"/>
          <a:lstStyle>
            <a:lvl1pPr marL="0" indent="0" algn="r">
              <a:buFontTx/>
              <a:buNone/>
              <a:defRPr sz="2400" cap="small" baseline="0"/>
            </a:lvl1pPr>
          </a:lstStyle>
          <a:p>
            <a:r>
              <a:rPr lang="fr-FR" dirty="0" smtClean="0"/>
              <a:t>Cliquez pour modifier le style des sous-titres du masque</a:t>
            </a:r>
            <a:endParaRPr lang="de-DE" dirty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1"/>
          </p:nvPr>
        </p:nvSpPr>
        <p:spPr>
          <a:xfrm>
            <a:off x="1815353" y="6373440"/>
            <a:ext cx="7194177" cy="484560"/>
          </a:xfrm>
        </p:spPr>
        <p:txBody>
          <a:bodyPr/>
          <a:lstStyle>
            <a:lvl1pPr algn="r">
              <a:buFontTx/>
              <a:buNone/>
              <a:defRPr sz="2400" i="1" baseline="0"/>
            </a:lvl1pPr>
            <a:lvl2pPr algn="r">
              <a:buFontTx/>
              <a:buNone/>
              <a:defRPr sz="2400"/>
            </a:lvl2pPr>
            <a:lvl3pPr algn="r">
              <a:buFontTx/>
              <a:buNone/>
              <a:defRPr sz="2400"/>
            </a:lvl3pPr>
            <a:lvl4pPr algn="r">
              <a:buFontTx/>
              <a:buNone/>
              <a:defRPr sz="2400"/>
            </a:lvl4pPr>
            <a:lvl5pPr algn="r">
              <a:buFontTx/>
              <a:buNone/>
              <a:defRPr sz="24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pic>
        <p:nvPicPr>
          <p:cNvPr id="7" name="Image 6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72536" y="6023262"/>
            <a:ext cx="1317273" cy="64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344083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" y="0"/>
            <a:ext cx="9020174" cy="968375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1763486" y="1219201"/>
            <a:ext cx="3650343" cy="5329238"/>
          </a:xfrm>
        </p:spPr>
        <p:txBody>
          <a:bodyPr/>
          <a:lstStyle>
            <a:lvl1pPr>
              <a:defRPr sz="2400" b="1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>
              <a:lnSpc>
                <a:spcPct val="120000"/>
              </a:lnSpc>
            </a:pPr>
            <a:r>
              <a:rPr lang="fr-FR" dirty="0" smtClean="0"/>
              <a:t>De quoi il s’agit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Objectif(s)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>
              <a:lnSpc>
                <a:spcPct val="120000"/>
              </a:lnSpc>
            </a:pPr>
            <a:endParaRPr lang="fr-FR" dirty="0"/>
          </a:p>
        </p:txBody>
      </p:sp>
      <p:sp>
        <p:nvSpPr>
          <p:cNvPr id="10" name="Espace réservé du pied de page 3"/>
          <p:cNvSpPr>
            <a:spLocks noGrp="1"/>
          </p:cNvSpPr>
          <p:nvPr>
            <p:ph type="ftr" sz="quarter" idx="12"/>
          </p:nvPr>
        </p:nvSpPr>
        <p:spPr>
          <a:xfrm>
            <a:off x="3151188" y="6548438"/>
            <a:ext cx="3168650" cy="309562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Rectangle à coins arrondis 10"/>
          <p:cNvSpPr/>
          <p:nvPr userDrawn="1"/>
        </p:nvSpPr>
        <p:spPr bwMode="auto">
          <a:xfrm>
            <a:off x="67237" y="1364343"/>
            <a:ext cx="1674478" cy="5406832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12" name="Rectangle à coins arrondis 11"/>
          <p:cNvSpPr/>
          <p:nvPr userDrawn="1"/>
        </p:nvSpPr>
        <p:spPr bwMode="auto">
          <a:xfrm>
            <a:off x="134357" y="6125029"/>
            <a:ext cx="1549300" cy="582729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15" name="Espace réservé du contenu 2"/>
          <p:cNvSpPr>
            <a:spLocks noGrp="1"/>
          </p:cNvSpPr>
          <p:nvPr>
            <p:ph idx="11"/>
          </p:nvPr>
        </p:nvSpPr>
        <p:spPr>
          <a:xfrm>
            <a:off x="116113" y="1422400"/>
            <a:ext cx="1603829" cy="4695371"/>
          </a:xfrm>
        </p:spPr>
        <p:txBody>
          <a:bodyPr/>
          <a:lstStyle>
            <a:lvl1pPr marL="93663" indent="-93663">
              <a:spcAft>
                <a:spcPts val="0"/>
              </a:spcAft>
              <a:defRPr sz="1100" b="1" i="0" cap="small" baseline="0">
                <a:solidFill>
                  <a:srgbClr val="0061B2"/>
                </a:solidFill>
                <a:effectLst/>
                <a:latin typeface="Arial Narrow" pitchFamily="34" charset="0"/>
                <a:cs typeface="Times New Roman" pitchFamily="18" charset="0"/>
              </a:defRPr>
            </a:lvl1pPr>
            <a:lvl2pPr marL="268288" indent="-85725">
              <a:spcAft>
                <a:spcPts val="0"/>
              </a:spcAft>
              <a:buFont typeface="Arial" pitchFamily="34" charset="0"/>
              <a:buChar char="•"/>
              <a:defRPr sz="1000" b="0"/>
            </a:lvl2pPr>
            <a:lvl3pPr marL="363538" indent="-95250">
              <a:spcAft>
                <a:spcPts val="0"/>
              </a:spcAft>
              <a:defRPr sz="900" i="1"/>
            </a:lvl3pPr>
            <a:lvl4pPr marL="538163" indent="-174625">
              <a:defRPr sz="1200"/>
            </a:lvl4pPr>
            <a:lvl5pPr marL="538163" indent="-174625">
              <a:defRPr sz="1200"/>
            </a:lvl5pPr>
          </a:lstStyle>
          <a:p>
            <a:pPr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Caractérisation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Contexte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Périmètre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Collecte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Prétraitement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Analyse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statistique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cognitive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Solution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Plan d’action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Système IP</a:t>
            </a:r>
          </a:p>
          <a:p>
            <a:pPr lvl="2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Représentation </a:t>
            </a:r>
            <a:r>
              <a:rPr lang="fr-FR" dirty="0" err="1" smtClean="0"/>
              <a:t>Stat&amp;Co</a:t>
            </a:r>
            <a:endParaRPr lang="fr-FR" dirty="0" smtClean="0"/>
          </a:p>
          <a:p>
            <a:pPr lvl="1">
              <a:lnSpc>
                <a:spcPct val="120000"/>
              </a:lnSpc>
            </a:pPr>
            <a:r>
              <a:rPr lang="fr-FR" b="1" dirty="0" smtClean="0"/>
              <a:t>Décomposition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Décision</a:t>
            </a:r>
          </a:p>
          <a:p>
            <a:pPr lvl="1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Entrepôt d’expériences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Modèles à stocker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Alternatives </a:t>
            </a:r>
          </a:p>
          <a:p>
            <a:pPr lvl="1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Exploitation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Inférence bayésienne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Arbres de décision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Autres</a:t>
            </a:r>
            <a:endParaRPr lang="fr-FR" b="1" dirty="0"/>
          </a:p>
        </p:txBody>
      </p:sp>
      <p:sp>
        <p:nvSpPr>
          <p:cNvPr id="20" name="Espace réservé du contenu 2"/>
          <p:cNvSpPr>
            <a:spLocks noGrp="1"/>
          </p:cNvSpPr>
          <p:nvPr>
            <p:ph idx="13" hasCustomPrompt="1"/>
          </p:nvPr>
        </p:nvSpPr>
        <p:spPr>
          <a:xfrm>
            <a:off x="5493657" y="1219201"/>
            <a:ext cx="3650343" cy="5329238"/>
          </a:xfrm>
        </p:spPr>
        <p:txBody>
          <a:bodyPr/>
          <a:lstStyle>
            <a:lvl1pPr>
              <a:defRPr sz="2400" b="1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Cas industriel</a:t>
            </a:r>
            <a:endParaRPr lang="fr-FR" dirty="0"/>
          </a:p>
        </p:txBody>
      </p:sp>
      <p:pic>
        <p:nvPicPr>
          <p:cNvPr id="16" name="Image 15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72537" y="6244936"/>
            <a:ext cx="1338054" cy="426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6179829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" y="0"/>
            <a:ext cx="9020174" cy="968375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63486" y="1489075"/>
            <a:ext cx="7380514" cy="50593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0" name="Espace réservé du pied de page 3"/>
          <p:cNvSpPr>
            <a:spLocks noGrp="1"/>
          </p:cNvSpPr>
          <p:nvPr>
            <p:ph type="ftr" sz="quarter" idx="12"/>
          </p:nvPr>
        </p:nvSpPr>
        <p:spPr>
          <a:xfrm>
            <a:off x="3151188" y="6548438"/>
            <a:ext cx="3168650" cy="309562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Rectangle à coins arrondis 10"/>
          <p:cNvSpPr/>
          <p:nvPr userDrawn="1"/>
        </p:nvSpPr>
        <p:spPr bwMode="auto">
          <a:xfrm>
            <a:off x="67237" y="1364343"/>
            <a:ext cx="1674478" cy="5406832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12" name="Rectangle à coins arrondis 11"/>
          <p:cNvSpPr/>
          <p:nvPr userDrawn="1"/>
        </p:nvSpPr>
        <p:spPr bwMode="auto">
          <a:xfrm>
            <a:off x="134357" y="6125029"/>
            <a:ext cx="1549300" cy="582729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15" name="Espace réservé du contenu 2"/>
          <p:cNvSpPr>
            <a:spLocks noGrp="1"/>
          </p:cNvSpPr>
          <p:nvPr>
            <p:ph idx="11" hasCustomPrompt="1"/>
          </p:nvPr>
        </p:nvSpPr>
        <p:spPr>
          <a:xfrm>
            <a:off x="116113" y="1422400"/>
            <a:ext cx="1603829" cy="4695371"/>
          </a:xfrm>
        </p:spPr>
        <p:txBody>
          <a:bodyPr/>
          <a:lstStyle>
            <a:lvl1pPr marL="93663" indent="-93663">
              <a:spcAft>
                <a:spcPts val="0"/>
              </a:spcAft>
              <a:defRPr sz="1100" b="1" i="0" cap="small" baseline="0">
                <a:solidFill>
                  <a:srgbClr val="0061B2"/>
                </a:solidFill>
                <a:effectLst/>
                <a:latin typeface="Arial Narrow" pitchFamily="34" charset="0"/>
                <a:cs typeface="Times New Roman" pitchFamily="18" charset="0"/>
              </a:defRPr>
            </a:lvl1pPr>
            <a:lvl2pPr marL="268288" indent="-85725">
              <a:spcAft>
                <a:spcPts val="0"/>
              </a:spcAft>
              <a:buFont typeface="Arial" pitchFamily="34" charset="0"/>
              <a:buChar char="•"/>
              <a:defRPr sz="1000" b="0"/>
            </a:lvl2pPr>
            <a:lvl3pPr marL="363538" indent="-95250">
              <a:spcAft>
                <a:spcPts val="0"/>
              </a:spcAft>
              <a:defRPr sz="900" i="1"/>
            </a:lvl3pPr>
            <a:lvl4pPr marL="538163" indent="-174625">
              <a:defRPr sz="1200"/>
            </a:lvl4pPr>
            <a:lvl5pPr marL="538163" indent="-174625">
              <a:defRPr sz="1200"/>
            </a:lvl5pPr>
          </a:lstStyle>
          <a:p>
            <a:pPr eaLnBrk="1" hangingPunct="1">
              <a:defRPr/>
            </a:pPr>
            <a:r>
              <a:rPr lang="fr-FR" dirty="0" smtClean="0"/>
              <a:t>Introduction &amp; problématique</a:t>
            </a:r>
          </a:p>
          <a:p>
            <a:pPr eaLnBrk="1" hangingPunct="1">
              <a:defRPr/>
            </a:pPr>
            <a:r>
              <a:rPr lang="fr-FR" dirty="0" smtClean="0"/>
              <a:t>Etat de l’art</a:t>
            </a:r>
          </a:p>
          <a:p>
            <a:pPr lvl="1" eaLnBrk="1" hangingPunct="1">
              <a:defRPr/>
            </a:pPr>
            <a:r>
              <a:rPr lang="fr-FR" dirty="0" smtClean="0"/>
              <a:t>Partie1</a:t>
            </a:r>
          </a:p>
          <a:p>
            <a:pPr lvl="1" eaLnBrk="1" hangingPunct="1">
              <a:defRPr/>
            </a:pPr>
            <a:r>
              <a:rPr lang="fr-FR" dirty="0" smtClean="0"/>
              <a:t>Partie 2</a:t>
            </a:r>
          </a:p>
          <a:p>
            <a:pPr lvl="2" eaLnBrk="1" hangingPunct="1">
              <a:defRPr/>
            </a:pPr>
            <a:r>
              <a:rPr lang="fr-FR" dirty="0" smtClean="0"/>
              <a:t>Sous-partie</a:t>
            </a:r>
          </a:p>
          <a:p>
            <a:pPr eaLnBrk="1" hangingPunct="1">
              <a:defRPr/>
            </a:pPr>
            <a:r>
              <a:rPr lang="fr-FR" dirty="0" smtClean="0"/>
              <a:t>Solution proposée</a:t>
            </a:r>
          </a:p>
          <a:p>
            <a:pPr lvl="1" eaLnBrk="1" hangingPunct="1">
              <a:defRPr/>
            </a:pPr>
            <a:r>
              <a:rPr lang="fr-FR" dirty="0" smtClean="0"/>
              <a:t>Notions de base</a:t>
            </a:r>
          </a:p>
          <a:p>
            <a:pPr lvl="1" eaLnBrk="1" hangingPunct="1">
              <a:defRPr/>
            </a:pPr>
            <a:r>
              <a:rPr lang="fr-FR" dirty="0" smtClean="0"/>
              <a:t>Hypothèses</a:t>
            </a:r>
          </a:p>
          <a:p>
            <a:pPr lvl="1" eaLnBrk="1" hangingPunct="1">
              <a:defRPr/>
            </a:pPr>
            <a:r>
              <a:rPr lang="fr-FR" dirty="0" smtClean="0"/>
              <a:t>Modélisation</a:t>
            </a:r>
          </a:p>
          <a:p>
            <a:pPr lvl="1" eaLnBrk="1" hangingPunct="1">
              <a:defRPr/>
            </a:pPr>
            <a:r>
              <a:rPr lang="fr-FR" dirty="0" smtClean="0"/>
              <a:t>Données</a:t>
            </a:r>
          </a:p>
          <a:p>
            <a:pPr eaLnBrk="1" hangingPunct="1">
              <a:defRPr/>
            </a:pPr>
            <a:r>
              <a:rPr lang="fr-FR" dirty="0" smtClean="0"/>
              <a:t>Simulation</a:t>
            </a:r>
          </a:p>
          <a:p>
            <a:pPr lvl="1" eaLnBrk="1" hangingPunct="1">
              <a:defRPr/>
            </a:pPr>
            <a:r>
              <a:rPr lang="fr-FR" dirty="0" smtClean="0"/>
              <a:t>Résultats obtenus</a:t>
            </a:r>
          </a:p>
          <a:p>
            <a:pPr lvl="1" eaLnBrk="1" hangingPunct="1">
              <a:defRPr/>
            </a:pPr>
            <a:r>
              <a:rPr lang="fr-FR" dirty="0" smtClean="0"/>
              <a:t>Interprétation</a:t>
            </a:r>
          </a:p>
          <a:p>
            <a:pPr eaLnBrk="1" hangingPunct="1">
              <a:defRPr/>
            </a:pPr>
            <a:r>
              <a:rPr lang="fr-FR" dirty="0" smtClean="0"/>
              <a:t>Conclusion</a:t>
            </a:r>
          </a:p>
          <a:p>
            <a:pPr eaLnBrk="1" hangingPunct="1">
              <a:defRPr/>
            </a:pPr>
            <a:r>
              <a:rPr lang="fr-FR" dirty="0" smtClean="0"/>
              <a:t>Perspective</a:t>
            </a:r>
          </a:p>
        </p:txBody>
      </p:sp>
      <p:pic>
        <p:nvPicPr>
          <p:cNvPr id="16" name="Image 15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72536" y="6192982"/>
            <a:ext cx="1275709" cy="477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58516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 userDrawn="1"/>
        </p:nvSpPr>
        <p:spPr bwMode="auto">
          <a:xfrm>
            <a:off x="243059" y="1457609"/>
            <a:ext cx="8645525" cy="3935130"/>
          </a:xfrm>
          <a:prstGeom prst="roundRect">
            <a:avLst>
              <a:gd name="adj" fmla="val 3143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3999" cy="968375"/>
          </a:xfrm>
        </p:spPr>
        <p:txBody>
          <a:bodyPr/>
          <a:lstStyle>
            <a:lvl1pPr>
              <a:defRPr sz="5400"/>
            </a:lvl1pPr>
          </a:lstStyle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16860" y="1489074"/>
            <a:ext cx="8337176" cy="3879631"/>
          </a:xfrm>
        </p:spPr>
        <p:txBody>
          <a:bodyPr anchor="ctr"/>
          <a:lstStyle>
            <a:lvl1pPr marL="457200" indent="-457200">
              <a:buFont typeface="+mj-lt"/>
              <a:buAutoNum type="arabicPeriod"/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</a:p>
        </p:txBody>
      </p:sp>
      <p:sp>
        <p:nvSpPr>
          <p:cNvPr id="8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2935288" y="6521450"/>
            <a:ext cx="2895600" cy="336550"/>
          </a:xfrm>
          <a:prstGeom prst="rect">
            <a:avLst/>
          </a:prstGeom>
        </p:spPr>
        <p:txBody>
          <a:bodyPr/>
          <a:lstStyle>
            <a:lvl1pPr algn="ctr">
              <a:defRPr sz="1600"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pic>
        <p:nvPicPr>
          <p:cNvPr id="9" name="Image 8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7099363" y="5690753"/>
            <a:ext cx="1649782" cy="64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443930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 userDrawn="1"/>
        </p:nvSpPr>
        <p:spPr bwMode="auto">
          <a:xfrm>
            <a:off x="67236" y="1479175"/>
            <a:ext cx="1963270" cy="5292000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5" name="Rectangle à coins arrondis 4"/>
          <p:cNvSpPr/>
          <p:nvPr userDrawn="1"/>
        </p:nvSpPr>
        <p:spPr bwMode="auto">
          <a:xfrm>
            <a:off x="148871" y="5943600"/>
            <a:ext cx="1800000" cy="742387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0354" r="22118"/>
          <a:stretch>
            <a:fillRect/>
          </a:stretch>
        </p:blipFill>
        <p:spPr bwMode="auto">
          <a:xfrm>
            <a:off x="266700" y="6045200"/>
            <a:ext cx="75088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350" y="6184900"/>
            <a:ext cx="6985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0691965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460972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14550" y="1489075"/>
            <a:ext cx="3276600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543550" y="1489075"/>
            <a:ext cx="3276600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773312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222277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960531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41588478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8780603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50159728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3174503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91313" y="252413"/>
            <a:ext cx="2128837" cy="55499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0038" y="252413"/>
            <a:ext cx="6238875" cy="55499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433641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14550" y="1489075"/>
            <a:ext cx="7029450" cy="505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0" y="0"/>
            <a:ext cx="9020175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de-DE"/>
          </a:p>
        </p:txBody>
      </p:sp>
      <p:sp>
        <p:nvSpPr>
          <p:cNvPr id="110597" name="Rectangle 5"/>
          <p:cNvSpPr>
            <a:spLocks noChangeArrowheads="1"/>
          </p:cNvSpPr>
          <p:nvPr/>
        </p:nvSpPr>
        <p:spPr bwMode="gray">
          <a:xfrm>
            <a:off x="8172450" y="6575425"/>
            <a:ext cx="971550" cy="282575"/>
          </a:xfrm>
          <a:prstGeom prst="round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de-DE" sz="1000" b="1"/>
              <a:t>Page </a:t>
            </a:r>
            <a:r>
              <a:rPr lang="de-DE" sz="1000" b="1">
                <a:sym typeface="Wingdings" charset="0"/>
              </a:rPr>
              <a:t></a:t>
            </a:r>
            <a:r>
              <a:rPr lang="de-DE" sz="1000" b="1"/>
              <a:t> </a:t>
            </a:r>
            <a:fld id="{C82124D2-446A-A944-BF31-428EFCEA3674}" type="slidenum">
              <a:rPr lang="de-DE" sz="1000" b="1"/>
              <a:pPr algn="ctr"/>
              <a:t>‹N°›</a:t>
            </a:fld>
            <a:endParaRPr lang="de-DE" sz="1000" b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44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  <p:sldLayoutId id="2147483741" r:id="rId12"/>
    <p:sldLayoutId id="2147483742" r:id="rId13"/>
    <p:sldLayoutId id="2147483743" r:id="rId14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180975" indent="-180975" algn="l" rtl="0" eaLnBrk="0" fontAlgn="base" hangingPunct="0">
        <a:spcBef>
          <a:spcPct val="0"/>
        </a:spcBef>
        <a:spcAft>
          <a:spcPct val="40000"/>
        </a:spcAft>
        <a:buFont typeface="Wingdings" charset="0"/>
        <a:buChar char="§"/>
        <a:defRPr sz="20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444500" indent="-261938" algn="l" rtl="0" eaLnBrk="0" fontAlgn="base" hangingPunct="0">
        <a:spcBef>
          <a:spcPct val="0"/>
        </a:spcBef>
        <a:spcAft>
          <a:spcPct val="4000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720725" indent="-274638" algn="l" rtl="0" eaLnBrk="0" fontAlgn="base" hangingPunct="0">
        <a:spcBef>
          <a:spcPct val="0"/>
        </a:spcBef>
        <a:spcAft>
          <a:spcPct val="4000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987425" indent="-265113" algn="l" rtl="0" eaLnBrk="0" fontAlgn="base" hangingPunct="0">
        <a:spcBef>
          <a:spcPct val="0"/>
        </a:spcBef>
        <a:spcAft>
          <a:spcPct val="4000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1254125" indent="-265113" algn="l" rtl="0" eaLnBrk="0" fontAlgn="base" hangingPunct="0">
        <a:spcBef>
          <a:spcPct val="0"/>
        </a:spcBef>
        <a:spcAft>
          <a:spcPct val="4000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17113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14550" y="1489075"/>
            <a:ext cx="7029450" cy="505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0" y="0"/>
            <a:ext cx="9020175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de-DE"/>
          </a:p>
        </p:txBody>
      </p:sp>
      <p:sp>
        <p:nvSpPr>
          <p:cNvPr id="110597" name="Rectangle 5"/>
          <p:cNvSpPr>
            <a:spLocks noChangeArrowheads="1"/>
          </p:cNvSpPr>
          <p:nvPr/>
        </p:nvSpPr>
        <p:spPr bwMode="gray">
          <a:xfrm>
            <a:off x="8172450" y="6575425"/>
            <a:ext cx="971550" cy="282575"/>
          </a:xfrm>
          <a:prstGeom prst="round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de-DE" sz="1000" b="1"/>
              <a:t>Page </a:t>
            </a:r>
            <a:r>
              <a:rPr lang="de-DE" sz="1000" b="1">
                <a:sym typeface="Wingdings" charset="0"/>
              </a:rPr>
              <a:t></a:t>
            </a:r>
            <a:r>
              <a:rPr lang="de-DE" sz="1000" b="1"/>
              <a:t> </a:t>
            </a:r>
            <a:fld id="{C82124D2-446A-A944-BF31-428EFCEA3674}" type="slidenum">
              <a:rPr lang="de-DE" sz="1000" b="1"/>
              <a:pPr algn="ctr"/>
              <a:t>‹N°›</a:t>
            </a:fld>
            <a:endParaRPr lang="de-DE" sz="1000" b="1"/>
          </a:p>
        </p:txBody>
      </p:sp>
    </p:spTree>
    <p:extLst>
      <p:ext uri="{BB962C8B-B14F-4D97-AF65-F5344CB8AC3E}">
        <p14:creationId xmlns="" xmlns:p14="http://schemas.microsoft.com/office/powerpoint/2010/main" val="1437243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59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180975" indent="-180975" algn="l" rtl="0" eaLnBrk="0" fontAlgn="base" hangingPunct="0">
        <a:spcBef>
          <a:spcPct val="0"/>
        </a:spcBef>
        <a:spcAft>
          <a:spcPct val="40000"/>
        </a:spcAft>
        <a:buFont typeface="Wingdings" charset="0"/>
        <a:buChar char="§"/>
        <a:defRPr sz="20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444500" indent="-261938" algn="l" rtl="0" eaLnBrk="0" fontAlgn="base" hangingPunct="0">
        <a:spcBef>
          <a:spcPct val="0"/>
        </a:spcBef>
        <a:spcAft>
          <a:spcPct val="4000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720725" indent="-274638" algn="l" rtl="0" eaLnBrk="0" fontAlgn="base" hangingPunct="0">
        <a:spcBef>
          <a:spcPct val="0"/>
        </a:spcBef>
        <a:spcAft>
          <a:spcPct val="4000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987425" indent="-265113" algn="l" rtl="0" eaLnBrk="0" fontAlgn="base" hangingPunct="0">
        <a:spcBef>
          <a:spcPct val="0"/>
        </a:spcBef>
        <a:spcAft>
          <a:spcPct val="4000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1254125" indent="-265113" algn="l" rtl="0" eaLnBrk="0" fontAlgn="base" hangingPunct="0">
        <a:spcBef>
          <a:spcPct val="0"/>
        </a:spcBef>
        <a:spcAft>
          <a:spcPct val="4000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17113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ctrTitle"/>
          </p:nvPr>
        </p:nvSpPr>
        <p:spPr>
          <a:xfrm>
            <a:off x="0" y="4835045"/>
            <a:ext cx="9009530" cy="1202499"/>
          </a:xfrm>
        </p:spPr>
        <p:txBody>
          <a:bodyPr/>
          <a:lstStyle/>
          <a:p>
            <a:pPr algn="ctr">
              <a:lnSpc>
                <a:spcPts val="3200"/>
              </a:lnSpc>
            </a:pPr>
            <a:r>
              <a:rPr lang="en-CA" dirty="0" smtClean="0"/>
              <a:t>Etude de </a:t>
            </a:r>
            <a:r>
              <a:rPr lang="en-CA" dirty="0" err="1" smtClean="0"/>
              <a:t>cas</a:t>
            </a:r>
            <a:r>
              <a:rPr lang="en-CA" dirty="0" smtClean="0">
                <a:solidFill>
                  <a:schemeClr val="bg1"/>
                </a:solidFill>
              </a:rPr>
              <a:t/>
            </a:r>
            <a:br>
              <a:rPr lang="en-CA" dirty="0" smtClean="0">
                <a:solidFill>
                  <a:schemeClr val="bg1"/>
                </a:solidFill>
              </a:rPr>
            </a:br>
            <a:endParaRPr lang="fr-FR" i="1" dirty="0">
              <a:solidFill>
                <a:schemeClr val="bg1"/>
              </a:solidFill>
            </a:endParaRPr>
          </a:p>
        </p:txBody>
      </p:sp>
      <p:sp>
        <p:nvSpPr>
          <p:cNvPr id="6" name="Sous-titre 5"/>
          <p:cNvSpPr>
            <a:spLocks noGrp="1"/>
          </p:cNvSpPr>
          <p:nvPr>
            <p:ph type="subTitle" idx="1"/>
          </p:nvPr>
        </p:nvSpPr>
        <p:spPr>
          <a:xfrm>
            <a:off x="2517730" y="3594971"/>
            <a:ext cx="3569918" cy="588723"/>
          </a:xfrm>
        </p:spPr>
        <p:txBody>
          <a:bodyPr/>
          <a:lstStyle/>
          <a:p>
            <a:pPr algn="ctr"/>
            <a:r>
              <a:rPr lang="fr-FR" sz="1800" cap="none" dirty="0" smtClean="0">
                <a:solidFill>
                  <a:schemeClr val="bg2"/>
                </a:solidFill>
              </a:rPr>
              <a:t> </a:t>
            </a:r>
          </a:p>
          <a:p>
            <a:pPr algn="ctr"/>
            <a:r>
              <a:rPr lang="fr-FR" b="1" dirty="0" smtClean="0">
                <a:solidFill>
                  <a:schemeClr val="bg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fr-FR" sz="1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Professeur :Dr </a:t>
            </a:r>
            <a:r>
              <a:rPr lang="fr-FR" sz="1800" b="1" dirty="0" err="1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Séli</a:t>
            </a:r>
            <a:r>
              <a:rPr lang="fr-FR" sz="1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APEDOME</a:t>
            </a: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535291" y="2319819"/>
            <a:ext cx="2901005" cy="755795"/>
          </a:xfrm>
          <a:prstGeom prst="rect">
            <a:avLst/>
          </a:prstGeom>
        </p:spPr>
        <p:txBody>
          <a:bodyPr>
            <a:prstTxWarp prst="textCanUp">
              <a:avLst>
                <a:gd name="adj" fmla="val 91037"/>
              </a:avLst>
            </a:prstTxWarp>
            <a:spAutoFit/>
          </a:bodyPr>
          <a:lstStyle/>
          <a:p>
            <a:pPr algn="ctr"/>
            <a:r>
              <a:rPr lang="fr-FR" sz="3200" i="1" kern="0" dirty="0" smtClean="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+mn-lt"/>
                <a:cs typeface="Calibri"/>
              </a:rPr>
              <a:t>Automne </a:t>
            </a:r>
            <a:r>
              <a:rPr lang="fr-FR" sz="3200" i="1" kern="0" dirty="0" smtClean="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+mn-lt"/>
                <a:cs typeface="Calibri"/>
              </a:rPr>
              <a:t>2015</a:t>
            </a:r>
            <a:endParaRPr lang="fr-FR" dirty="0">
              <a:solidFill>
                <a:schemeClr val="bg1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+mn-lt"/>
            </a:endParaRPr>
          </a:p>
        </p:txBody>
      </p:sp>
      <p:sp>
        <p:nvSpPr>
          <p:cNvPr id="7" name="Titre 4"/>
          <p:cNvSpPr txBox="1">
            <a:spLocks/>
          </p:cNvSpPr>
          <p:nvPr/>
        </p:nvSpPr>
        <p:spPr bwMode="gray">
          <a:xfrm>
            <a:off x="0" y="300624"/>
            <a:ext cx="9009530" cy="1202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>INTRODUCTION</a:t>
            </a:r>
            <a:r>
              <a:rPr kumimoji="0" lang="en-CA" sz="3200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> A LA GESTION DES AFFAIRES</a:t>
            </a:r>
            <a:r>
              <a:rPr kumimoji="0" lang="en-CA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/>
            </a:r>
            <a:br>
              <a:rPr kumimoji="0" lang="en-CA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</a:br>
            <a:r>
              <a:rPr kumimoji="0" lang="en-CA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>ADM1700 </a:t>
            </a:r>
            <a:r>
              <a:rPr lang="en-CA" sz="3200" b="1" kern="0" noProof="0" dirty="0" smtClean="0">
                <a:solidFill>
                  <a:schemeClr val="bg1"/>
                </a:solidFill>
                <a:latin typeface="Arial Narrow" pitchFamily="34" charset="0"/>
                <a:cs typeface="Tahoma" pitchFamily="34" charset="0"/>
              </a:rPr>
              <a:t>A</a:t>
            </a:r>
            <a:r>
              <a:rPr kumimoji="0" lang="fr-FR" sz="3200" b="1" i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/>
            </a:r>
            <a:br>
              <a:rPr kumimoji="0" lang="fr-FR" sz="3200" b="1" i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</a:br>
            <a:endParaRPr kumimoji="0" lang="fr-FR" sz="3200" b="1" i="1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ＭＳ Ｐゴシック" charset="0"/>
              <a:cs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dirty="0">
                <a:latin typeface="Arial Narrow" charset="0"/>
                <a:cs typeface="Tahoma" charset="0"/>
              </a:rPr>
              <a:t>Plan</a:t>
            </a:r>
          </a:p>
        </p:txBody>
      </p:sp>
      <p:sp>
        <p:nvSpPr>
          <p:cNvPr id="16387" name="Rectangle 9"/>
          <p:cNvSpPr>
            <a:spLocks noGrp="1" noChangeArrowheads="1"/>
          </p:cNvSpPr>
          <p:nvPr>
            <p:ph idx="1"/>
          </p:nvPr>
        </p:nvSpPr>
        <p:spPr>
          <a:xfrm>
            <a:off x="300625" y="1614334"/>
            <a:ext cx="8843375" cy="3888144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</a:pPr>
            <a:r>
              <a:rPr lang="fr-FR" sz="2000" b="1" dirty="0" smtClean="0">
                <a:latin typeface="Garamond" pitchFamily="18" charset="0"/>
              </a:rPr>
              <a:t>QU’EST-CE QU’UN CAS?</a:t>
            </a:r>
          </a:p>
          <a:p>
            <a:pPr marL="514350" indent="-514350" eaLnBrk="1" hangingPunct="1">
              <a:lnSpc>
                <a:spcPct val="120000"/>
              </a:lnSpc>
            </a:pPr>
            <a:r>
              <a:rPr lang="fr-FR" sz="2000" b="1" dirty="0" smtClean="0">
                <a:latin typeface="Garamond" pitchFamily="18" charset="0"/>
              </a:rPr>
              <a:t>QUELLE APPROCHE  A ADOPTER?</a:t>
            </a:r>
          </a:p>
          <a:p>
            <a:pPr marL="514350" indent="-514350" eaLnBrk="1" hangingPunct="1">
              <a:lnSpc>
                <a:spcPct val="120000"/>
              </a:lnSpc>
            </a:pPr>
            <a:r>
              <a:rPr lang="fr-FR" sz="2000" b="1" dirty="0" smtClean="0">
                <a:latin typeface="Garamond" pitchFamily="18" charset="0"/>
              </a:rPr>
              <a:t>QUELQUES RÈGLES IMPORTANTES</a:t>
            </a:r>
          </a:p>
          <a:p>
            <a:pPr marL="514350" indent="-514350" eaLnBrk="1" hangingPunct="1">
              <a:lnSpc>
                <a:spcPct val="120000"/>
              </a:lnSpc>
            </a:pPr>
            <a:r>
              <a:rPr lang="fr-FR" sz="2000" b="1" dirty="0" smtClean="0">
                <a:latin typeface="Garamond" pitchFamily="18" charset="0"/>
              </a:rPr>
              <a:t>DÉMARCHE POUR ANALYSER UN CAS</a:t>
            </a:r>
          </a:p>
          <a:p>
            <a:pPr marL="514350" indent="-514350" eaLnBrk="1" hangingPunct="1">
              <a:lnSpc>
                <a:spcPct val="120000"/>
              </a:lnSpc>
            </a:pPr>
            <a:r>
              <a:rPr lang="fr-FR" sz="2000" b="1" dirty="0" smtClean="0">
                <a:latin typeface="Garamond" pitchFamily="18" charset="0"/>
              </a:rPr>
              <a:t>QUELQUES RÈGLES À RESPECTER LORS DES DISCUSSIONS EN CLASSE</a:t>
            </a:r>
            <a:endParaRPr lang="fr-FR" sz="2000" b="1" dirty="0" smtClean="0"/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sz="2800" b="1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lèche vers la droite 6"/>
          <p:cNvSpPr/>
          <p:nvPr/>
        </p:nvSpPr>
        <p:spPr bwMode="auto">
          <a:xfrm>
            <a:off x="463463" y="1590359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410" name="Titre 4"/>
          <p:cNvSpPr>
            <a:spLocks noGrp="1"/>
          </p:cNvSpPr>
          <p:nvPr>
            <p:ph type="title"/>
          </p:nvPr>
        </p:nvSpPr>
        <p:spPr>
          <a:xfrm>
            <a:off x="123826" y="0"/>
            <a:ext cx="9020174" cy="968375"/>
          </a:xfrm>
        </p:spPr>
        <p:txBody>
          <a:bodyPr/>
          <a:lstStyle/>
          <a:p>
            <a:pPr eaLnBrk="1" hangingPunct="1"/>
            <a:r>
              <a:rPr lang="fr-FR" sz="2400" dirty="0" smtClean="0">
                <a:latin typeface="Garamond" pitchFamily="18" charset="0"/>
              </a:rPr>
              <a:t>QU’EST-CE QU’UN CAS?</a:t>
            </a:r>
            <a:endParaRPr lang="fr-FR" dirty="0">
              <a:latin typeface="Arial Narrow" charset="0"/>
              <a:cs typeface="Tahoma" charset="0"/>
            </a:endParaRPr>
          </a:p>
        </p:txBody>
      </p:sp>
      <p:sp>
        <p:nvSpPr>
          <p:cNvPr id="2" name="Espace réservé du contenu 1"/>
          <p:cNvSpPr>
            <a:spLocks noGrp="1"/>
          </p:cNvSpPr>
          <p:nvPr>
            <p:ph idx="11"/>
          </p:nvPr>
        </p:nvSpPr>
        <p:spPr>
          <a:xfrm>
            <a:off x="0" y="1390389"/>
            <a:ext cx="1766169" cy="4697261"/>
          </a:xfrm>
        </p:spPr>
        <p:txBody>
          <a:bodyPr/>
          <a:lstStyle/>
          <a:p>
            <a:pPr lvl="0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Un cas 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Approche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Règles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Démarche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Discussion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latin typeface="Arial" charset="0"/>
              <a:cs typeface="Arial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2179528" y="1440493"/>
            <a:ext cx="59623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2298525" y="3019950"/>
            <a:ext cx="54611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20000"/>
              </a:lnSpc>
              <a:buFont typeface="Wingdings" pitchFamily="2" charset="2"/>
              <a:buNone/>
            </a:pPr>
            <a:r>
              <a:rPr lang="fr-FR" b="1" dirty="0" smtClean="0">
                <a:latin typeface="Garamond" pitchFamily="18" charset="0"/>
              </a:rPr>
              <a:t>C’est une description partielle, généralement historique, d’une situation vécue par un gestionnaire ou un groupe de gestionnaires.</a:t>
            </a:r>
            <a:endParaRPr lang="fr-CA" b="1" dirty="0" smtClean="0">
              <a:latin typeface="Garamond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269294" y="2091846"/>
            <a:ext cx="1966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Garamond" pitchFamily="18" charset="0"/>
              </a:rPr>
              <a:t>UN CAS</a:t>
            </a:r>
            <a:endParaRPr lang="fr-F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2400" dirty="0" smtClean="0">
                <a:latin typeface="Garamond" pitchFamily="18" charset="0"/>
              </a:rPr>
              <a:t>QUELLE APPROCHE A ADOPTER?</a:t>
            </a:r>
            <a:endParaRPr lang="fr-FR" dirty="0"/>
          </a:p>
        </p:txBody>
      </p:sp>
      <p:sp>
        <p:nvSpPr>
          <p:cNvPr id="3" name="Rectangle 3"/>
          <p:cNvSpPr>
            <a:spLocks noGrp="1" noChangeArrowheads="1"/>
          </p:cNvSpPr>
          <p:nvPr>
            <p:ph idx="1"/>
          </p:nvPr>
        </p:nvSpPr>
        <p:spPr>
          <a:xfrm>
            <a:off x="2223370" y="1878903"/>
            <a:ext cx="6482218" cy="4083486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fr-FR" sz="1800" b="1" dirty="0" smtClean="0">
                <a:latin typeface="Garamond" pitchFamily="18" charset="0"/>
              </a:rPr>
              <a:t>Se mettre à la place du gestionnaire ou d’un conseiller ayant reçu un mandat de ce dernier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fr-FR" sz="1800" b="1" dirty="0" smtClean="0">
                <a:latin typeface="Garamond" pitchFamily="18" charset="0"/>
              </a:rPr>
              <a:t>Comprendre ce qui se passe, analyser, proposer une solution et la défendre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fr-FR" sz="1800" b="1" dirty="0" smtClean="0">
                <a:latin typeface="Garamond" pitchFamily="18" charset="0"/>
              </a:rPr>
              <a:t>La solution proposée doit être réaliste et réalisable</a:t>
            </a:r>
          </a:p>
          <a:p>
            <a:pPr eaLnBrk="1" hangingPunct="1">
              <a:lnSpc>
                <a:spcPct val="90000"/>
              </a:lnSpc>
            </a:pPr>
            <a:endParaRPr lang="fr-FR" sz="1800" b="1" dirty="0" smtClean="0">
              <a:latin typeface="Garamond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fr-FR" sz="1800" b="1" dirty="0" smtClean="0">
                <a:latin typeface="Garamond" pitchFamily="18" charset="0"/>
              </a:rPr>
              <a:t>NE PAS OUBLIER…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r-FR" sz="1800" b="1" dirty="0" smtClean="0">
                <a:latin typeface="Garamond" pitchFamily="18" charset="0"/>
              </a:rPr>
              <a:t>	 - Qu’il n’y a pas toujours qu’une seule réponse correcte ! ! !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r-FR" sz="1800" b="1" dirty="0" smtClean="0">
                <a:latin typeface="Garamond" pitchFamily="18" charset="0"/>
              </a:rPr>
              <a:t>     - Que l’important dans cet exercice est de faire une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r-FR" sz="1800" b="1" dirty="0" smtClean="0">
                <a:latin typeface="Garamond" pitchFamily="18" charset="0"/>
              </a:rPr>
              <a:t>       analyse complète, bien structurée et bien argumentée</a:t>
            </a:r>
            <a:endParaRPr lang="fr-CA" sz="1800" b="1" dirty="0" smtClean="0">
              <a:latin typeface="Garamond" pitchFamily="18" charset="0"/>
            </a:endParaRPr>
          </a:p>
        </p:txBody>
      </p:sp>
      <p:sp>
        <p:nvSpPr>
          <p:cNvPr id="4" name="Flèche vers la droite 6"/>
          <p:cNvSpPr/>
          <p:nvPr/>
        </p:nvSpPr>
        <p:spPr bwMode="auto">
          <a:xfrm>
            <a:off x="475989" y="2630019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Espace réservé du contenu 1"/>
          <p:cNvSpPr>
            <a:spLocks noGrp="1"/>
          </p:cNvSpPr>
          <p:nvPr>
            <p:ph idx="11"/>
          </p:nvPr>
        </p:nvSpPr>
        <p:spPr>
          <a:xfrm>
            <a:off x="0" y="1390389"/>
            <a:ext cx="1766169" cy="4697261"/>
          </a:xfrm>
        </p:spPr>
        <p:txBody>
          <a:bodyPr/>
          <a:lstStyle/>
          <a:p>
            <a:pPr lvl="0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Un cas 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Approche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Règles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Démarche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Discussion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2400" dirty="0" smtClean="0">
                <a:latin typeface="Garamond" pitchFamily="18" charset="0"/>
              </a:rPr>
              <a:t>QUELQUES RÈGLES IMPORTANTES</a:t>
            </a:r>
            <a:br>
              <a:rPr lang="fr-FR" sz="2400" dirty="0" smtClean="0">
                <a:latin typeface="Garamond" pitchFamily="18" charset="0"/>
              </a:rPr>
            </a:br>
            <a:endParaRPr lang="fr-FR" dirty="0"/>
          </a:p>
        </p:txBody>
      </p:sp>
      <p:sp>
        <p:nvSpPr>
          <p:cNvPr id="3" name="Rectangle 3"/>
          <p:cNvSpPr>
            <a:spLocks noGrp="1" noChangeArrowheads="1"/>
          </p:cNvSpPr>
          <p:nvPr>
            <p:ph idx="1"/>
          </p:nvPr>
        </p:nvSpPr>
        <p:spPr>
          <a:xfrm>
            <a:off x="2192055" y="1966586"/>
            <a:ext cx="6388274" cy="3908121"/>
          </a:xfrm>
        </p:spPr>
        <p:txBody>
          <a:bodyPr/>
          <a:lstStyle/>
          <a:p>
            <a:pPr eaLnBrk="1" hangingPunct="1">
              <a:lnSpc>
                <a:spcPct val="105000"/>
              </a:lnSpc>
              <a:buFont typeface="Wingdings" pitchFamily="2" charset="2"/>
              <a:buChar char="q"/>
            </a:pPr>
            <a:r>
              <a:rPr lang="fr-FR" sz="2400" b="1" dirty="0" smtClean="0">
                <a:latin typeface="Garamond" pitchFamily="18" charset="0"/>
              </a:rPr>
              <a:t>Toujours se concentrer sur la situation spécifique du cas</a:t>
            </a:r>
          </a:p>
          <a:p>
            <a:pPr eaLnBrk="1" hangingPunct="1">
              <a:lnSpc>
                <a:spcPct val="105000"/>
              </a:lnSpc>
              <a:buFont typeface="Wingdings" pitchFamily="2" charset="2"/>
              <a:buChar char="q"/>
            </a:pPr>
            <a:r>
              <a:rPr lang="fr-FR" sz="2400" b="1" dirty="0" smtClean="0">
                <a:latin typeface="Garamond" pitchFamily="18" charset="0"/>
              </a:rPr>
              <a:t>Prendre en considération l’ensemble de la situation</a:t>
            </a:r>
          </a:p>
          <a:p>
            <a:pPr eaLnBrk="1" hangingPunct="1">
              <a:lnSpc>
                <a:spcPct val="105000"/>
              </a:lnSpc>
              <a:buFont typeface="Wingdings" pitchFamily="2" charset="2"/>
              <a:buChar char="q"/>
            </a:pPr>
            <a:r>
              <a:rPr lang="en-US" sz="2400" b="1" dirty="0" smtClean="0">
                <a:latin typeface="Garamond" pitchFamily="18" charset="0"/>
              </a:rPr>
              <a:t>Ê</a:t>
            </a:r>
            <a:r>
              <a:rPr lang="fr-FR" sz="2400" b="1" dirty="0" err="1" smtClean="0">
                <a:latin typeface="Garamond" pitchFamily="18" charset="0"/>
              </a:rPr>
              <a:t>tre</a:t>
            </a:r>
            <a:r>
              <a:rPr lang="fr-FR" sz="2400" b="1" dirty="0" smtClean="0">
                <a:latin typeface="Garamond" pitchFamily="18" charset="0"/>
              </a:rPr>
              <a:t> sensible aux interrelations et adopter un point de vue multidimensionnel</a:t>
            </a:r>
          </a:p>
          <a:p>
            <a:pPr eaLnBrk="1" hangingPunct="1">
              <a:lnSpc>
                <a:spcPct val="105000"/>
              </a:lnSpc>
              <a:buFont typeface="Wingdings" pitchFamily="2" charset="2"/>
              <a:buChar char="q"/>
            </a:pPr>
            <a:r>
              <a:rPr lang="fr-FR" sz="2400" b="1" dirty="0" smtClean="0">
                <a:latin typeface="Garamond" pitchFamily="18" charset="0"/>
              </a:rPr>
              <a:t>Se mettre dans la peau du gestionnaire</a:t>
            </a:r>
          </a:p>
          <a:p>
            <a:pPr eaLnBrk="1" hangingPunct="1">
              <a:lnSpc>
                <a:spcPct val="105000"/>
              </a:lnSpc>
              <a:buFont typeface="Wingdings" pitchFamily="2" charset="2"/>
              <a:buChar char="q"/>
            </a:pPr>
            <a:r>
              <a:rPr lang="fr-FR" sz="2400" b="1" dirty="0" smtClean="0">
                <a:latin typeface="Garamond" pitchFamily="18" charset="0"/>
              </a:rPr>
              <a:t>Savoir choisir et évaluer les informations pertinentes</a:t>
            </a:r>
            <a:endParaRPr lang="fr-CA" sz="2400" b="1" dirty="0" smtClean="0">
              <a:latin typeface="Garamond" pitchFamily="18" charset="0"/>
            </a:endParaRPr>
          </a:p>
        </p:txBody>
      </p:sp>
      <p:sp>
        <p:nvSpPr>
          <p:cNvPr id="4" name="Flèche vers la droite 6"/>
          <p:cNvSpPr/>
          <p:nvPr/>
        </p:nvSpPr>
        <p:spPr bwMode="auto">
          <a:xfrm>
            <a:off x="325676" y="3193690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Espace réservé du contenu 1"/>
          <p:cNvSpPr>
            <a:spLocks noGrp="1"/>
          </p:cNvSpPr>
          <p:nvPr>
            <p:ph idx="11"/>
          </p:nvPr>
        </p:nvSpPr>
        <p:spPr>
          <a:xfrm>
            <a:off x="0" y="1390389"/>
            <a:ext cx="1766169" cy="4697261"/>
          </a:xfrm>
        </p:spPr>
        <p:txBody>
          <a:bodyPr/>
          <a:lstStyle/>
          <a:p>
            <a:pPr lvl="0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Un cas 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Approche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Règles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Démarche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Discussion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2800" dirty="0" smtClean="0">
                <a:latin typeface="Garamond" pitchFamily="18" charset="0"/>
              </a:rPr>
              <a:t>QUELQUES RÈGLES IMPORTANTES</a:t>
            </a:r>
            <a:br>
              <a:rPr lang="fr-FR" sz="2800" dirty="0" smtClean="0">
                <a:latin typeface="Garamond" pitchFamily="18" charset="0"/>
              </a:rPr>
            </a:br>
            <a:endParaRPr lang="fr-FR" dirty="0"/>
          </a:p>
        </p:txBody>
      </p:sp>
      <p:sp>
        <p:nvSpPr>
          <p:cNvPr id="3" name="Rectangle 3"/>
          <p:cNvSpPr>
            <a:spLocks noGrp="1" noChangeArrowheads="1"/>
          </p:cNvSpPr>
          <p:nvPr>
            <p:ph idx="1"/>
          </p:nvPr>
        </p:nvSpPr>
        <p:spPr>
          <a:xfrm>
            <a:off x="1878904" y="1478071"/>
            <a:ext cx="7590772" cy="443421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fr-FR" sz="2400" b="1" dirty="0" smtClean="0">
                <a:latin typeface="Garamond" pitchFamily="18" charset="0"/>
              </a:rPr>
              <a:t>Être orienté vers l’action 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r-FR" sz="2400" b="1" dirty="0" smtClean="0">
                <a:latin typeface="Garamond" pitchFamily="18" charset="0"/>
              </a:rPr>
              <a:t>	. Aller de l’imparfait vers un état meilleur 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r-FR" sz="2400" b="1" dirty="0" smtClean="0">
                <a:latin typeface="Garamond" pitchFamily="18" charset="0"/>
              </a:rPr>
              <a:t>	. Insister sur ce qui est vital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r-FR" sz="2400" b="1" dirty="0" smtClean="0">
                <a:latin typeface="Garamond" pitchFamily="18" charset="0"/>
              </a:rPr>
              <a:t>	. Accepter qu’une solution retenue puisse être satisfaisante  qu’optimale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r-FR" sz="2400" b="1" dirty="0" smtClean="0">
                <a:latin typeface="Garamond" pitchFamily="18" charset="0"/>
              </a:rPr>
              <a:t>	. Comprendre que les situations de gestion s’inscrivent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r-FR" sz="2400" b="1" dirty="0" smtClean="0">
                <a:latin typeface="Garamond" pitchFamily="18" charset="0"/>
              </a:rPr>
              <a:t>      dans un contexte humain, organisationnel et souvent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r-FR" sz="2400" b="1" dirty="0" smtClean="0">
                <a:latin typeface="Garamond" pitchFamily="18" charset="0"/>
              </a:rPr>
              <a:t>      complexe</a:t>
            </a:r>
            <a:endParaRPr lang="fr-CA" sz="2400" b="1" dirty="0" smtClean="0">
              <a:latin typeface="Garamond" pitchFamily="18" charset="0"/>
            </a:endParaRPr>
          </a:p>
        </p:txBody>
      </p:sp>
      <p:sp>
        <p:nvSpPr>
          <p:cNvPr id="4" name="Flèche vers la droite 6"/>
          <p:cNvSpPr/>
          <p:nvPr/>
        </p:nvSpPr>
        <p:spPr bwMode="auto">
          <a:xfrm>
            <a:off x="225469" y="3193690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Espace réservé du contenu 1"/>
          <p:cNvSpPr>
            <a:spLocks noGrp="1"/>
          </p:cNvSpPr>
          <p:nvPr>
            <p:ph idx="11"/>
          </p:nvPr>
        </p:nvSpPr>
        <p:spPr>
          <a:xfrm>
            <a:off x="0" y="1390389"/>
            <a:ext cx="1766169" cy="4697261"/>
          </a:xfrm>
        </p:spPr>
        <p:txBody>
          <a:bodyPr/>
          <a:lstStyle/>
          <a:p>
            <a:pPr lvl="0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Un cas 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Approche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Règles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Démarche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Discussion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2400" dirty="0" smtClean="0">
                <a:latin typeface="Garamond" pitchFamily="18" charset="0"/>
              </a:rPr>
              <a:t>QUELQUES RÈGLES IMPORTANTES</a:t>
            </a:r>
            <a:br>
              <a:rPr lang="fr-FR" sz="2400" dirty="0" smtClean="0">
                <a:latin typeface="Garamond" pitchFamily="18" charset="0"/>
              </a:rPr>
            </a:br>
            <a:endParaRPr lang="fr-FR" dirty="0"/>
          </a:p>
        </p:txBody>
      </p:sp>
      <p:sp>
        <p:nvSpPr>
          <p:cNvPr id="3" name="Rectangle 3"/>
          <p:cNvSpPr>
            <a:spLocks noGrp="1" noChangeArrowheads="1"/>
          </p:cNvSpPr>
          <p:nvPr>
            <p:ph idx="1"/>
          </p:nvPr>
        </p:nvSpPr>
        <p:spPr>
          <a:xfrm>
            <a:off x="2226501" y="1929008"/>
            <a:ext cx="6917499" cy="3330923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en-US" sz="2400" b="1" dirty="0" smtClean="0">
                <a:latin typeface="Garamond" pitchFamily="18" charset="0"/>
              </a:rPr>
              <a:t>Ê</a:t>
            </a:r>
            <a:r>
              <a:rPr lang="fr-FR" sz="2400" b="1" dirty="0" err="1" smtClean="0">
                <a:latin typeface="Garamond" pitchFamily="18" charset="0"/>
              </a:rPr>
              <a:t>tre</a:t>
            </a:r>
            <a:r>
              <a:rPr lang="fr-FR" sz="2400" b="1" dirty="0" smtClean="0">
                <a:latin typeface="Garamond" pitchFamily="18" charset="0"/>
              </a:rPr>
              <a:t> capable d’identifier les limites et les contraintes face aux actions prises ou à entreprendre.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fr-FR" sz="2400" b="1" dirty="0" smtClean="0">
                <a:latin typeface="Garamond" pitchFamily="18" charset="0"/>
              </a:rPr>
              <a:t>Décider malgré l’ambiguïté et l’incertitude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fr-FR" sz="2400" b="1" dirty="0" smtClean="0">
                <a:latin typeface="Garamond" pitchFamily="18" charset="0"/>
              </a:rPr>
              <a:t>Ne pas perdre de vue la capacité de traduire les objectifs visés par la solution retenue en programmes d’action.</a:t>
            </a:r>
            <a:endParaRPr lang="fr-CA" sz="2400" b="1" dirty="0" smtClean="0">
              <a:latin typeface="Garamond" pitchFamily="18" charset="0"/>
            </a:endParaRPr>
          </a:p>
        </p:txBody>
      </p:sp>
      <p:sp>
        <p:nvSpPr>
          <p:cNvPr id="4" name="Flèche vers la droite 6"/>
          <p:cNvSpPr/>
          <p:nvPr/>
        </p:nvSpPr>
        <p:spPr bwMode="auto">
          <a:xfrm>
            <a:off x="388307" y="3218742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Espace réservé du contenu 1"/>
          <p:cNvSpPr>
            <a:spLocks noGrp="1"/>
          </p:cNvSpPr>
          <p:nvPr>
            <p:ph idx="11"/>
          </p:nvPr>
        </p:nvSpPr>
        <p:spPr>
          <a:xfrm>
            <a:off x="0" y="1390389"/>
            <a:ext cx="1766169" cy="4697261"/>
          </a:xfrm>
        </p:spPr>
        <p:txBody>
          <a:bodyPr/>
          <a:lstStyle/>
          <a:p>
            <a:pPr lvl="0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Un cas 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Approche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Règles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Démarche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Discussion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2400" dirty="0" smtClean="0">
                <a:latin typeface="Garamond" pitchFamily="18" charset="0"/>
              </a:rPr>
              <a:t>DÉMARCHE POUR ANALYSER UN CAS</a:t>
            </a:r>
            <a:br>
              <a:rPr lang="fr-FR" sz="2400" dirty="0" smtClean="0">
                <a:latin typeface="Garamond" pitchFamily="18" charset="0"/>
              </a:rPr>
            </a:br>
            <a:endParaRPr lang="fr-FR" dirty="0"/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2116833" y="1640910"/>
            <a:ext cx="7027167" cy="4332962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fr-FR" sz="2400" b="1" dirty="0" smtClean="0">
                <a:latin typeface="Garamond" pitchFamily="18" charset="0"/>
              </a:rPr>
              <a:t>Lire attentivement le cas en soulignant les faits et données pertinents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fr-FR" sz="2400" b="1" dirty="0" smtClean="0">
                <a:latin typeface="Garamond" pitchFamily="18" charset="0"/>
              </a:rPr>
              <a:t>Cerner le ou les problèmes tout en essayant d’identifier la problématique qui vous semble la plus importante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fr-FR" sz="2400" b="1" dirty="0" smtClean="0">
                <a:latin typeface="Garamond" pitchFamily="18" charset="0"/>
              </a:rPr>
              <a:t>Réunir les éléments pertinents pour examiner la problématique identifiée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fr-FR" sz="2400" b="1" dirty="0" smtClean="0">
                <a:latin typeface="Garamond" pitchFamily="18" charset="0"/>
              </a:rPr>
              <a:t>Analyser ces éléments 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fr-FR" sz="2400" b="1" dirty="0" smtClean="0">
                <a:latin typeface="Garamond" pitchFamily="18" charset="0"/>
              </a:rPr>
              <a:t>A la lumière de cette analyse, établir une liste des options ou solutions possibles 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2400" b="1" dirty="0" err="1" smtClean="0">
                <a:latin typeface="Garamond" pitchFamily="18" charset="0"/>
              </a:rPr>
              <a:t>Évaluer</a:t>
            </a:r>
            <a:r>
              <a:rPr lang="en-US" sz="2400" b="1" dirty="0" smtClean="0">
                <a:latin typeface="Garamond" pitchFamily="18" charset="0"/>
              </a:rPr>
              <a:t> </a:t>
            </a:r>
            <a:r>
              <a:rPr lang="fr-FR" sz="2400" b="1" dirty="0" smtClean="0">
                <a:latin typeface="Garamond" pitchFamily="18" charset="0"/>
              </a:rPr>
              <a:t>chacune de ces options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fr-FR" sz="2400" b="1" dirty="0" smtClean="0">
                <a:latin typeface="Garamond" pitchFamily="18" charset="0"/>
              </a:rPr>
              <a:t>Choisir l’option satisfaisante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fr-FR" sz="2400" b="1" dirty="0" smtClean="0">
                <a:latin typeface="Garamond" pitchFamily="18" charset="0"/>
              </a:rPr>
              <a:t>Présenter une démarche pour sa mise en œuvre</a:t>
            </a:r>
            <a:endParaRPr lang="fr-CA" sz="2400" b="1" dirty="0" smtClean="0">
              <a:latin typeface="Garamond" pitchFamily="18" charset="0"/>
            </a:endParaRPr>
          </a:p>
        </p:txBody>
      </p:sp>
      <p:sp>
        <p:nvSpPr>
          <p:cNvPr id="6" name="Flèche vers la droite 6"/>
          <p:cNvSpPr/>
          <p:nvPr/>
        </p:nvSpPr>
        <p:spPr bwMode="auto">
          <a:xfrm>
            <a:off x="400833" y="4220825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Espace réservé du contenu 1"/>
          <p:cNvSpPr>
            <a:spLocks noGrp="1"/>
          </p:cNvSpPr>
          <p:nvPr>
            <p:ph idx="11"/>
          </p:nvPr>
        </p:nvSpPr>
        <p:spPr>
          <a:xfrm>
            <a:off x="0" y="1390389"/>
            <a:ext cx="1766169" cy="4697261"/>
          </a:xfrm>
        </p:spPr>
        <p:txBody>
          <a:bodyPr/>
          <a:lstStyle/>
          <a:p>
            <a:pPr lvl="0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Un cas 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Approche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Règles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Démarche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Discussion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sz="2800" dirty="0" smtClean="0">
                <a:latin typeface="Garamond" pitchFamily="18" charset="0"/>
              </a:rPr>
              <a:t>QUELQUES RÈGLES À RESPECTER LORS DES DISCUSSIONS EN CLASSE</a:t>
            </a:r>
            <a:endParaRPr lang="fr-CA" sz="2800" dirty="0" smtClean="0">
              <a:latin typeface="Garamond" pitchFamily="18" charset="0"/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2029216" y="1991638"/>
            <a:ext cx="7114784" cy="3931084"/>
          </a:xfrm>
        </p:spPr>
        <p:txBody>
          <a:bodyPr>
            <a:normAutofit lnSpcReduction="10000"/>
          </a:bodyPr>
          <a:lstStyle/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fr-FR" sz="2400" b="1" dirty="0" smtClean="0">
                <a:latin typeface="Garamond" pitchFamily="18" charset="0"/>
              </a:rPr>
              <a:t>Apprendre à présenter clairement et simplement ses idées</a:t>
            </a:r>
          </a:p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fr-FR" sz="2400" b="1" dirty="0" smtClean="0">
                <a:latin typeface="Garamond" pitchFamily="18" charset="0"/>
              </a:rPr>
              <a:t>Apprendre à écouter : apprécier et respecter les autres et leurs idées</a:t>
            </a:r>
          </a:p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fr-FR" sz="2400" b="1" dirty="0" smtClean="0">
                <a:latin typeface="Garamond" pitchFamily="18" charset="0"/>
              </a:rPr>
              <a:t>Vérifier ses connaissances</a:t>
            </a:r>
          </a:p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fr-FR" sz="2400" b="1" dirty="0" smtClean="0">
                <a:latin typeface="Garamond" pitchFamily="18" charset="0"/>
              </a:rPr>
              <a:t>S’ouvrir l’esprit</a:t>
            </a:r>
          </a:p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fr-FR" sz="2400" b="1" dirty="0" smtClean="0">
                <a:latin typeface="Garamond" pitchFamily="18" charset="0"/>
              </a:rPr>
              <a:t>Être constructif dans ses interventions : apport positif, éviter de répéter ce qui vient d’être dit</a:t>
            </a:r>
          </a:p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fr-FR" sz="2400" b="1" dirty="0" smtClean="0">
                <a:latin typeface="Garamond" pitchFamily="18" charset="0"/>
              </a:rPr>
              <a:t>Chercher la stimulation intellectuelle par la critique constructive et l’exploration de voies inédites</a:t>
            </a:r>
          </a:p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fr-FR" sz="2400" b="1" dirty="0" smtClean="0">
                <a:latin typeface="Garamond" pitchFamily="18" charset="0"/>
              </a:rPr>
              <a:t>Faire bénéficier les autres de ses idées</a:t>
            </a:r>
          </a:p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fr-FR" sz="2400" b="1" dirty="0" smtClean="0">
                <a:latin typeface="Garamond" pitchFamily="18" charset="0"/>
              </a:rPr>
              <a:t>Éviter de parler à plusieurs en même temps.</a:t>
            </a:r>
            <a:endParaRPr lang="fr-CA" sz="2400" b="1" dirty="0" smtClean="0">
              <a:latin typeface="Garamond" pitchFamily="18" charset="0"/>
            </a:endParaRPr>
          </a:p>
        </p:txBody>
      </p:sp>
      <p:sp>
        <p:nvSpPr>
          <p:cNvPr id="5" name="Flèche vers la droite 6"/>
          <p:cNvSpPr/>
          <p:nvPr/>
        </p:nvSpPr>
        <p:spPr bwMode="auto">
          <a:xfrm>
            <a:off x="250521" y="4947335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space réservé du contenu 1"/>
          <p:cNvSpPr>
            <a:spLocks noGrp="1"/>
          </p:cNvSpPr>
          <p:nvPr>
            <p:ph idx="11"/>
          </p:nvPr>
        </p:nvSpPr>
        <p:spPr>
          <a:xfrm>
            <a:off x="0" y="1390389"/>
            <a:ext cx="1766169" cy="4697261"/>
          </a:xfrm>
        </p:spPr>
        <p:txBody>
          <a:bodyPr/>
          <a:lstStyle/>
          <a:p>
            <a:pPr lvl="0">
              <a:spcAft>
                <a:spcPts val="200"/>
              </a:spcAft>
              <a:defRPr/>
            </a:pPr>
            <a:endParaRPr lang="fr-FR" dirty="0" smtClean="0"/>
          </a:p>
          <a:p>
            <a:pPr lvl="0">
              <a:spcAft>
                <a:spcPts val="200"/>
              </a:spcAft>
              <a:defRPr/>
            </a:pPr>
            <a:endParaRPr lang="fr-FR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Un cas 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Approche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Règles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Démarche</a:t>
            </a: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endParaRPr lang="fr-FR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Font typeface="Wingdings" pitchFamily="2" charset="2"/>
              <a:buChar char="§"/>
            </a:pPr>
            <a:r>
              <a:rPr lang="fr-FR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Discussion</a:t>
            </a: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19050" cap="flat" cmpd="sng" algn="ctr">
          <a:solidFill>
            <a:srgbClr val="990000"/>
          </a:solidFill>
          <a:prstDash val="solid"/>
          <a:round/>
          <a:headEnd type="none" w="med" len="med"/>
          <a:tailEnd type="arrow"/>
        </a:ln>
        <a:effectLst/>
      </a:spPr>
      <a:bodyPr rtlCol="0" anchor="ctr"/>
      <a:lstStyle>
        <a:defPPr algn="ctr">
          <a:defRPr/>
        </a:defPPr>
      </a:lstStyle>
    </a:spDef>
    <a:lnDef>
      <a:spPr bwMode="auto">
        <a:solidFill>
          <a:schemeClr val="accent1"/>
        </a:solidFill>
        <a:ln w="19050" cap="flat" cmpd="sng" algn="ctr">
          <a:solidFill>
            <a:srgbClr val="990000"/>
          </a:solidFill>
          <a:prstDash val="solid"/>
          <a:round/>
          <a:headEnd type="none" w="med" len="med"/>
          <a:tailEnd type="arrow"/>
        </a:ln>
        <a:effectLst/>
      </a:spPr>
      <a:bodyPr/>
      <a:lstStyle/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8A058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5914F"/>
        </a:accent6>
        <a:hlink>
          <a:srgbClr val="C40505"/>
        </a:hlink>
        <a:folHlink>
          <a:srgbClr val="91919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Standarddesign">
  <a:themeElements>
    <a:clrScheme name="">
      <a:dk1>
        <a:srgbClr val="000000"/>
      </a:dk1>
      <a:lt1>
        <a:srgbClr val="FFFFFF"/>
      </a:lt1>
      <a:dk2>
        <a:srgbClr val="4C7013"/>
      </a:dk2>
      <a:lt2>
        <a:srgbClr val="0061B2"/>
      </a:lt2>
      <a:accent1>
        <a:srgbClr val="FEA501"/>
      </a:accent1>
      <a:accent2>
        <a:srgbClr val="C8A058"/>
      </a:accent2>
      <a:accent3>
        <a:srgbClr val="FFFFFF"/>
      </a:accent3>
      <a:accent4>
        <a:srgbClr val="000000"/>
      </a:accent4>
      <a:accent5>
        <a:srgbClr val="FECFAA"/>
      </a:accent5>
      <a:accent6>
        <a:srgbClr val="B5914F"/>
      </a:accent6>
      <a:hlink>
        <a:srgbClr val="990000"/>
      </a:hlink>
      <a:folHlink>
        <a:srgbClr val="990000"/>
      </a:folHlink>
    </a:clrScheme>
    <a:fontScheme name="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8A058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5914F"/>
        </a:accent6>
        <a:hlink>
          <a:srgbClr val="C40505"/>
        </a:hlink>
        <a:folHlink>
          <a:srgbClr val="91919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25705</TotalTime>
  <Words>330</Words>
  <Application>Microsoft Office PowerPoint</Application>
  <PresentationFormat>Affichage à l'écran (4:3)</PresentationFormat>
  <Paragraphs>210</Paragraphs>
  <Slides>9</Slides>
  <Notes>3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9</vt:i4>
      </vt:variant>
    </vt:vector>
  </HeadingPairs>
  <TitlesOfParts>
    <vt:vector size="11" baseType="lpstr">
      <vt:lpstr>Standarddesign</vt:lpstr>
      <vt:lpstr>1_Standarddesign</vt:lpstr>
      <vt:lpstr>Etude de cas </vt:lpstr>
      <vt:lpstr>Plan</vt:lpstr>
      <vt:lpstr>QU’EST-CE QU’UN CAS?</vt:lpstr>
      <vt:lpstr>QUELLE APPROCHE A ADOPTER?</vt:lpstr>
      <vt:lpstr>QUELQUES RÈGLES IMPORTANTES </vt:lpstr>
      <vt:lpstr>QUELQUES RÈGLES IMPORTANTES </vt:lpstr>
      <vt:lpstr>QUELQUES RÈGLES IMPORTANTES </vt:lpstr>
      <vt:lpstr>DÉMARCHE POUR ANALYSER UN CAS </vt:lpstr>
      <vt:lpstr>QUELQUES RÈGLES À RESPECTER LORS DES DISCUSSIONS EN CLASSE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seli</dc:creator>
  <dc:description>PresentationLoad.com</dc:description>
  <cp:lastModifiedBy>apedomeseli@yahoo.fr</cp:lastModifiedBy>
  <cp:revision>1992</cp:revision>
  <dcterms:created xsi:type="dcterms:W3CDTF">2007-11-27T23:54:21Z</dcterms:created>
  <dcterms:modified xsi:type="dcterms:W3CDTF">2015-08-26T15:48:41Z</dcterms:modified>
</cp:coreProperties>
</file>