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4" d="100"/>
          <a:sy n="74" d="100"/>
        </p:scale>
        <p:origin x="-486"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B2DD9D9-FAE0-42BB-AABA-F7CA354B5000}" type="datetimeFigureOut">
              <a:rPr lang="en-US" smtClean="0"/>
              <a:t>11/24/2011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0EF373-7119-48C2-AB44-7D325A45A0D6}"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D0EF373-7119-48C2-AB44-7D325A45A0D6}" type="slidenum">
              <a:rPr lang="en-US" smtClean="0"/>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C649D7F-6BF2-408D-A80B-9B0678817A70}" type="datetimeFigureOut">
              <a:rPr lang="en-US" smtClean="0"/>
              <a:t>11/24/2011</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930E361E-28C0-4F59-9FD5-97A673C82C2B}"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C649D7F-6BF2-408D-A80B-9B0678817A70}" type="datetimeFigureOut">
              <a:rPr lang="en-US" smtClean="0"/>
              <a:t>11/24/2011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0E361E-28C0-4F59-9FD5-97A673C82C2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C649D7F-6BF2-408D-A80B-9B0678817A70}" type="datetimeFigureOut">
              <a:rPr lang="en-US" smtClean="0"/>
              <a:t>11/24/2011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0E361E-28C0-4F59-9FD5-97A673C82C2B}"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C649D7F-6BF2-408D-A80B-9B0678817A70}" type="datetimeFigureOut">
              <a:rPr lang="en-US" smtClean="0"/>
              <a:t>11/24/2011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0E361E-28C0-4F59-9FD5-97A673C82C2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C649D7F-6BF2-408D-A80B-9B0678817A70}" type="datetimeFigureOut">
              <a:rPr lang="en-US" smtClean="0"/>
              <a:t>11/24/2011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0E361E-28C0-4F59-9FD5-97A673C82C2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C649D7F-6BF2-408D-A80B-9B0678817A70}" type="datetimeFigureOut">
              <a:rPr lang="en-US" smtClean="0"/>
              <a:t>11/24/2011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0E361E-28C0-4F59-9FD5-97A673C82C2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649D7F-6BF2-408D-A80B-9B0678817A70}" type="datetimeFigureOut">
              <a:rPr lang="en-US" smtClean="0"/>
              <a:t>11/24/2011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0E361E-28C0-4F59-9FD5-97A673C82C2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C649D7F-6BF2-408D-A80B-9B0678817A70}" type="datetimeFigureOut">
              <a:rPr lang="en-US" smtClean="0"/>
              <a:t>11/24/2011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0E361E-28C0-4F59-9FD5-97A673C82C2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C649D7F-6BF2-408D-A80B-9B0678817A70}" type="datetimeFigureOut">
              <a:rPr lang="en-US" smtClean="0"/>
              <a:t>11/24/2011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930E361E-28C0-4F59-9FD5-97A673C82C2B}"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C649D7F-6BF2-408D-A80B-9B0678817A70}" type="datetimeFigureOut">
              <a:rPr lang="en-US" smtClean="0"/>
              <a:t>11/24/2011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0E361E-28C0-4F59-9FD5-97A673C82C2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C649D7F-6BF2-408D-A80B-9B0678817A70}" type="datetimeFigureOut">
              <a:rPr lang="en-US" smtClean="0"/>
              <a:t>11/24/2011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0E361E-28C0-4F59-9FD5-97A673C82C2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C649D7F-6BF2-408D-A80B-9B0678817A70}" type="datetimeFigureOut">
              <a:rPr lang="en-US" smtClean="0"/>
              <a:t>11/24/2011</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30E361E-28C0-4F59-9FD5-97A673C82C2B}"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Handmaid’s Tale</a:t>
            </a:r>
            <a:endParaRPr lang="en-US" dirty="0"/>
          </a:p>
        </p:txBody>
      </p:sp>
      <p:sp>
        <p:nvSpPr>
          <p:cNvPr id="3" name="Subtitle 2"/>
          <p:cNvSpPr>
            <a:spLocks noGrp="1"/>
          </p:cNvSpPr>
          <p:nvPr>
            <p:ph type="subTitle" idx="1"/>
          </p:nvPr>
        </p:nvSpPr>
        <p:spPr/>
        <p:txBody>
          <a:bodyPr/>
          <a:lstStyle/>
          <a:p>
            <a:r>
              <a:rPr lang="en-US" dirty="0" smtClean="0"/>
              <a:t>Margaret Atwood</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Margaret Atwood</a:t>
            </a:r>
            <a:endParaRPr lang="en-US" dirty="0"/>
          </a:p>
        </p:txBody>
      </p:sp>
      <p:sp>
        <p:nvSpPr>
          <p:cNvPr id="3" name="Content Placeholder 2"/>
          <p:cNvSpPr>
            <a:spLocks noGrp="1"/>
          </p:cNvSpPr>
          <p:nvPr>
            <p:ph idx="1"/>
          </p:nvPr>
        </p:nvSpPr>
        <p:spPr>
          <a:xfrm>
            <a:off x="457200" y="1935480"/>
            <a:ext cx="8382000" cy="4389120"/>
          </a:xfrm>
        </p:spPr>
        <p:txBody>
          <a:bodyPr>
            <a:normAutofit/>
          </a:bodyPr>
          <a:lstStyle/>
          <a:p>
            <a:r>
              <a:rPr lang="en-US" sz="2200" dirty="0" smtClean="0"/>
              <a:t>Born November 18, 1939 in Ottawa.</a:t>
            </a:r>
          </a:p>
          <a:p>
            <a:r>
              <a:rPr lang="en-US" sz="2200" dirty="0" smtClean="0"/>
              <a:t>Father was an entomologist; Atwood spent much of her childhood in the wilderness of Northern Quebec.</a:t>
            </a:r>
          </a:p>
          <a:p>
            <a:r>
              <a:rPr lang="en-US" sz="2200" dirty="0" smtClean="0"/>
              <a:t>Did not attend school full-time until Grade 8.</a:t>
            </a:r>
          </a:p>
          <a:p>
            <a:r>
              <a:rPr lang="en-US" sz="2200" dirty="0" smtClean="0"/>
              <a:t>BA in English at University of Toronto – studied under Northrop Frye.</a:t>
            </a:r>
          </a:p>
          <a:p>
            <a:r>
              <a:rPr lang="en-US" sz="2200" dirty="0" smtClean="0"/>
              <a:t>Graduate work at Radcliffe College at Harvard University – inspired setting for </a:t>
            </a:r>
            <a:r>
              <a:rPr lang="en-US" sz="2200" u="sng" dirty="0" smtClean="0"/>
              <a:t>The Handmaid’s Tale</a:t>
            </a:r>
            <a:r>
              <a:rPr lang="en-US" sz="2200" dirty="0" smtClean="0"/>
              <a:t>.</a:t>
            </a:r>
          </a:p>
          <a:p>
            <a:r>
              <a:rPr lang="en-US" sz="2200" dirty="0" smtClean="0"/>
              <a:t>After leaving Harvard, she taught at a number of universities in Canada and America during the 60s and 70s.</a:t>
            </a:r>
          </a:p>
          <a:p>
            <a:r>
              <a:rPr lang="en-US" sz="2200" dirty="0" smtClean="0"/>
              <a:t>First poetry collection published in 1961; first novel 1969.</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Survival</a:t>
            </a:r>
            <a:endParaRPr lang="en-US" dirty="0"/>
          </a:p>
        </p:txBody>
      </p:sp>
      <p:sp>
        <p:nvSpPr>
          <p:cNvPr id="3" name="Content Placeholder 2"/>
          <p:cNvSpPr>
            <a:spLocks noGrp="1"/>
          </p:cNvSpPr>
          <p:nvPr>
            <p:ph idx="1"/>
          </p:nvPr>
        </p:nvSpPr>
        <p:spPr/>
        <p:txBody>
          <a:bodyPr>
            <a:normAutofit/>
          </a:bodyPr>
          <a:lstStyle/>
          <a:p>
            <a:r>
              <a:rPr lang="en-US" sz="2200" dirty="0" smtClean="0"/>
              <a:t>Aside from her fiction and poetry, Atwood has also contributed towards theorizing Canadian identity, most notably in her 1972 analysis of Canadian Literature, </a:t>
            </a:r>
            <a:r>
              <a:rPr lang="en-US" sz="2200" u="sng" dirty="0" smtClean="0"/>
              <a:t>Survival: A Thematic Guide to Canadian Literature</a:t>
            </a:r>
            <a:r>
              <a:rPr lang="en-US" sz="2200" dirty="0" smtClean="0"/>
              <a:t>.</a:t>
            </a:r>
          </a:p>
          <a:p>
            <a:r>
              <a:rPr lang="en-US" sz="2200" dirty="0" smtClean="0"/>
              <a:t>Draws on Northrop Frye’s concept of the </a:t>
            </a:r>
            <a:r>
              <a:rPr lang="en-US" sz="2200" b="1" dirty="0" smtClean="0"/>
              <a:t>garrison mentality</a:t>
            </a:r>
            <a:r>
              <a:rPr lang="en-US" sz="2200" b="1" dirty="0" smtClean="0"/>
              <a:t> </a:t>
            </a:r>
            <a:r>
              <a:rPr lang="en-US" sz="2200" dirty="0" smtClean="0"/>
              <a:t>– that characters in Canadian literature build metaphorical walls between themselves and the outside world.</a:t>
            </a:r>
          </a:p>
          <a:p>
            <a:pPr lvl="1"/>
            <a:r>
              <a:rPr lang="en-US" sz="2000" dirty="0" smtClean="0"/>
              <a:t>Fear of the hostility of nature</a:t>
            </a:r>
          </a:p>
          <a:p>
            <a:pPr lvl="1"/>
            <a:r>
              <a:rPr lang="en-US" sz="2000" dirty="0" smtClean="0"/>
              <a:t>Fear of invasion from outside – assimilation by the United States.</a:t>
            </a:r>
          </a:p>
          <a:p>
            <a:r>
              <a:rPr lang="en-US" sz="2200" dirty="0" smtClean="0"/>
              <a:t>Canadian trope of </a:t>
            </a:r>
            <a:r>
              <a:rPr lang="en-US" sz="2200" b="1" dirty="0" smtClean="0"/>
              <a:t>survival</a:t>
            </a:r>
            <a:r>
              <a:rPr lang="en-US" sz="2200" dirty="0" smtClean="0"/>
              <a:t> requires protagonists to be depicted as victims to these hostile forces.</a:t>
            </a:r>
          </a:p>
          <a:p>
            <a:r>
              <a:rPr lang="en-US" sz="2200" dirty="0" smtClean="0"/>
              <a:t>Victor/Victim relationship forms the basis of Canadian identity.</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200" u="sng" dirty="0" smtClean="0"/>
              <a:t>The Handmaid’s Tale</a:t>
            </a:r>
            <a:r>
              <a:rPr lang="en-US" sz="4200" dirty="0" smtClean="0"/>
              <a:t>: Political Context</a:t>
            </a:r>
            <a:endParaRPr lang="en-US" sz="4200" u="sng" dirty="0"/>
          </a:p>
        </p:txBody>
      </p:sp>
      <p:sp>
        <p:nvSpPr>
          <p:cNvPr id="3" name="Content Placeholder 2"/>
          <p:cNvSpPr>
            <a:spLocks noGrp="1"/>
          </p:cNvSpPr>
          <p:nvPr>
            <p:ph idx="1"/>
          </p:nvPr>
        </p:nvSpPr>
        <p:spPr/>
        <p:txBody>
          <a:bodyPr>
            <a:normAutofit/>
          </a:bodyPr>
          <a:lstStyle/>
          <a:p>
            <a:r>
              <a:rPr lang="en-US" sz="2400" dirty="0" smtClean="0"/>
              <a:t>Concerned with political events in contemporary (1980s) America.</a:t>
            </a:r>
          </a:p>
          <a:p>
            <a:r>
              <a:rPr lang="en-US" sz="2400" dirty="0" smtClean="0"/>
              <a:t>Rise of the Religious Right</a:t>
            </a:r>
          </a:p>
          <a:p>
            <a:pPr lvl="1"/>
            <a:r>
              <a:rPr lang="en-US" sz="2200" dirty="0" smtClean="0"/>
              <a:t>In the 1980s after the Presidency of Jimmy Carter and the election of Ronald Reagan, conservative Christians began to exercise greater political power.</a:t>
            </a:r>
          </a:p>
          <a:p>
            <a:pPr lvl="1"/>
            <a:r>
              <a:rPr lang="en-US" sz="2200" dirty="0" smtClean="0"/>
              <a:t>Beginning the 1960s, a shift occurred in American politics:</a:t>
            </a:r>
          </a:p>
          <a:p>
            <a:pPr lvl="1"/>
            <a:r>
              <a:rPr lang="en-US" sz="2200" dirty="0" smtClean="0"/>
              <a:t>Conservative, Southern democrats moved to the Republican Party – Nixon’s Southern Strategy exploited anxiety on the part of Southern Whites over the rising status of blacks and increasing social liberalism.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200" u="sng" dirty="0" smtClean="0"/>
              <a:t>The Handmaid’s Tale</a:t>
            </a:r>
            <a:r>
              <a:rPr lang="en-US" sz="4200" dirty="0" smtClean="0"/>
              <a:t>: Political Context</a:t>
            </a:r>
            <a:endParaRPr lang="en-US" sz="4200" dirty="0"/>
          </a:p>
        </p:txBody>
      </p:sp>
      <p:sp>
        <p:nvSpPr>
          <p:cNvPr id="3" name="Content Placeholder 2"/>
          <p:cNvSpPr>
            <a:spLocks noGrp="1"/>
          </p:cNvSpPr>
          <p:nvPr>
            <p:ph idx="1"/>
          </p:nvPr>
        </p:nvSpPr>
        <p:spPr/>
        <p:txBody>
          <a:bodyPr/>
          <a:lstStyle/>
          <a:p>
            <a:r>
              <a:rPr lang="en-US" dirty="0" smtClean="0"/>
              <a:t>Throughout the 1970s, a number of Supreme Court decisions created further concerns for conservative Christians:</a:t>
            </a:r>
          </a:p>
          <a:p>
            <a:pPr lvl="1"/>
            <a:r>
              <a:rPr lang="en-US" dirty="0" smtClean="0"/>
              <a:t>1973: Roe v. Wade legalized abortion.</a:t>
            </a:r>
          </a:p>
          <a:p>
            <a:pPr lvl="1"/>
            <a:r>
              <a:rPr lang="en-US" dirty="0" smtClean="0"/>
              <a:t>1974: the court held that Bob Jones University could have its tax-exempt status revoked due to its policy of not admitting applicants in inter-racial relationships.</a:t>
            </a:r>
          </a:p>
          <a:p>
            <a:pPr lvl="1"/>
            <a:r>
              <a:rPr lang="en-US" dirty="0" smtClean="0"/>
              <a:t>Provoked outrage over what Christians saw as moral decay due to advances in secularism, sexual permissiveness, gay rights, and feminism.</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200" u="sng" dirty="0" smtClean="0"/>
              <a:t>The Handmaid’s Tale</a:t>
            </a:r>
            <a:r>
              <a:rPr lang="en-US" sz="4200" dirty="0" smtClean="0"/>
              <a:t>: Political Context</a:t>
            </a:r>
            <a:endParaRPr lang="en-US" sz="4200" dirty="0"/>
          </a:p>
        </p:txBody>
      </p:sp>
      <p:sp>
        <p:nvSpPr>
          <p:cNvPr id="3" name="Content Placeholder 2"/>
          <p:cNvSpPr>
            <a:spLocks noGrp="1"/>
          </p:cNvSpPr>
          <p:nvPr>
            <p:ph idx="1"/>
          </p:nvPr>
        </p:nvSpPr>
        <p:spPr/>
        <p:txBody>
          <a:bodyPr/>
          <a:lstStyle/>
          <a:p>
            <a:r>
              <a:rPr lang="en-US" dirty="0" smtClean="0"/>
              <a:t>1979: formation of the Moral Majority by Rev. Jerry </a:t>
            </a:r>
            <a:r>
              <a:rPr lang="en-US" dirty="0" err="1" smtClean="0"/>
              <a:t>Falwell</a:t>
            </a:r>
            <a:r>
              <a:rPr lang="en-US" dirty="0" smtClean="0"/>
              <a:t> </a:t>
            </a:r>
            <a:r>
              <a:rPr lang="en-US" dirty="0" smtClean="0"/>
              <a:t>to “take back America for Christ”.</a:t>
            </a:r>
          </a:p>
          <a:p>
            <a:r>
              <a:rPr lang="en-US" dirty="0" smtClean="0"/>
              <a:t>Used “wedge issues” such as abortion and gay rights to redirect social conservatives from the Democratic party to the Republican.</a:t>
            </a:r>
          </a:p>
          <a:p>
            <a:r>
              <a:rPr lang="en-US" dirty="0" smtClean="0"/>
              <a:t>April 29-30, 1980: Washington For Jesus rally held in support of Ronald Reagan’s presidential campaign.</a:t>
            </a:r>
          </a:p>
          <a:p>
            <a:r>
              <a:rPr lang="en-US" dirty="0" err="1" smtClean="0"/>
              <a:t>Dominionism</a:t>
            </a:r>
            <a:r>
              <a:rPr lang="en-US" dirty="0" smtClean="0"/>
              <a:t>: the belief that Christians are required by God to take control of political institutions and subordinate civil law to biblical law.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Gilead</a:t>
            </a:r>
            <a:endParaRPr lang="en-US" dirty="0"/>
          </a:p>
        </p:txBody>
      </p:sp>
      <p:sp>
        <p:nvSpPr>
          <p:cNvPr id="3" name="Content Placeholder 2"/>
          <p:cNvSpPr>
            <a:spLocks noGrp="1"/>
          </p:cNvSpPr>
          <p:nvPr>
            <p:ph idx="1"/>
          </p:nvPr>
        </p:nvSpPr>
        <p:spPr/>
        <p:txBody>
          <a:bodyPr>
            <a:normAutofit/>
          </a:bodyPr>
          <a:lstStyle/>
          <a:p>
            <a:r>
              <a:rPr lang="en-US" sz="2200" dirty="0" smtClean="0"/>
              <a:t>The society depicted in </a:t>
            </a:r>
            <a:r>
              <a:rPr lang="en-US" sz="2200" u="sng" dirty="0" smtClean="0"/>
              <a:t>The Handmaid’s Tale</a:t>
            </a:r>
            <a:r>
              <a:rPr lang="en-US" sz="2200" dirty="0" smtClean="0"/>
              <a:t> represents what could happen if the Moral Majority and other such groups were to take control of the United States.</a:t>
            </a:r>
          </a:p>
          <a:p>
            <a:r>
              <a:rPr lang="en-US" sz="2200" dirty="0" smtClean="0"/>
              <a:t>Cast as “a return to traditional values” (7).</a:t>
            </a:r>
          </a:p>
          <a:p>
            <a:pPr>
              <a:buNone/>
            </a:pPr>
            <a:endParaRPr lang="en-US" sz="2200" dirty="0" smtClean="0"/>
          </a:p>
          <a:p>
            <a:r>
              <a:rPr lang="en-US" sz="2200" dirty="0" smtClean="0"/>
              <a:t>Like </a:t>
            </a:r>
            <a:r>
              <a:rPr lang="en-US" sz="2200" u="sng" dirty="0" smtClean="0"/>
              <a:t>Player Piano</a:t>
            </a:r>
            <a:r>
              <a:rPr lang="en-US" sz="2200" dirty="0" smtClean="0"/>
              <a:t>, it is not intended as a science-fiction representation of the future, but rather an exaggeration of tendencies within (then) present-day America.</a:t>
            </a:r>
          </a:p>
          <a:p>
            <a:r>
              <a:rPr lang="en-US" sz="2200" dirty="0" smtClean="0"/>
              <a:t>Atwood described it as “speculative fiction”.</a:t>
            </a:r>
          </a:p>
          <a:p>
            <a:endParaRPr lang="en-US" sz="22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Gilead</a:t>
            </a:r>
            <a:endParaRPr lang="en-US" dirty="0"/>
          </a:p>
        </p:txBody>
      </p:sp>
      <p:sp>
        <p:nvSpPr>
          <p:cNvPr id="3" name="Content Placeholder 2"/>
          <p:cNvSpPr>
            <a:spLocks noGrp="1"/>
          </p:cNvSpPr>
          <p:nvPr>
            <p:ph idx="1"/>
          </p:nvPr>
        </p:nvSpPr>
        <p:spPr/>
        <p:txBody>
          <a:bodyPr>
            <a:normAutofit/>
          </a:bodyPr>
          <a:lstStyle/>
          <a:p>
            <a:r>
              <a:rPr lang="en-US" sz="2200" dirty="0" smtClean="0"/>
              <a:t>Gilead enabled by two events:</a:t>
            </a:r>
          </a:p>
          <a:p>
            <a:r>
              <a:rPr lang="en-US" sz="2200" dirty="0" smtClean="0"/>
              <a:t>1. Some type of catastrophe – either nuclear/biological warfare or extreme environmental pollution.</a:t>
            </a:r>
          </a:p>
          <a:p>
            <a:pPr marL="548640" lvl="3" indent="-274320">
              <a:buSzPct val="95000"/>
            </a:pPr>
            <a:r>
              <a:rPr lang="en-CA" sz="2200" dirty="0" smtClean="0"/>
              <a:t>“The chances [of having an ‘</a:t>
            </a:r>
            <a:r>
              <a:rPr lang="en-CA" sz="2200" dirty="0" err="1" smtClean="0"/>
              <a:t>unbaby</a:t>
            </a:r>
            <a:r>
              <a:rPr lang="en-CA" sz="2200" dirty="0" smtClean="0"/>
              <a:t>’] are one in four, we learned that at the Center.  The air got too full, once, of chemicals, rays, radiation, the water swarmed with toxic molecules, all of that takes years to clean up, and meanwhile they creep into your body, camp out in your fatty cells.  Who knows, your very flesh may be polluted, dirty as an oily beach, sure death to shore birds and unborn babies.  Maybe a vulture would die of eating you.  Maybe you light up like an old fashioned watch” (139).</a:t>
            </a:r>
            <a:endParaRPr lang="en-US" sz="2200" dirty="0" smtClean="0"/>
          </a:p>
          <a:p>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Gilead</a:t>
            </a:r>
            <a:endParaRPr lang="en-US" dirty="0"/>
          </a:p>
        </p:txBody>
      </p:sp>
      <p:sp>
        <p:nvSpPr>
          <p:cNvPr id="3" name="Content Placeholder 2"/>
          <p:cNvSpPr>
            <a:spLocks noGrp="1"/>
          </p:cNvSpPr>
          <p:nvPr>
            <p:ph idx="1"/>
          </p:nvPr>
        </p:nvSpPr>
        <p:spPr/>
        <p:txBody>
          <a:bodyPr>
            <a:normAutofit/>
          </a:bodyPr>
          <a:lstStyle/>
          <a:p>
            <a:r>
              <a:rPr lang="en-US" sz="2400" dirty="0" smtClean="0"/>
              <a:t>1. Some type of catastrophe:</a:t>
            </a:r>
            <a:endParaRPr lang="en-US" sz="2400" dirty="0" smtClean="0"/>
          </a:p>
          <a:p>
            <a:r>
              <a:rPr lang="en-US" sz="2400" dirty="0" smtClean="0"/>
              <a:t>A. Nature as under attack from civilization and technology.</a:t>
            </a:r>
          </a:p>
          <a:p>
            <a:r>
              <a:rPr lang="en-US" sz="2400" dirty="0" smtClean="0"/>
              <a:t>B. As a result, Nature has become a hostile force which lays siege to the body.  The individual is conceived as not just a victim of a hostile nature, but also of technological civilization.</a:t>
            </a:r>
          </a:p>
          <a:p>
            <a:r>
              <a:rPr lang="en-US" sz="2400" dirty="0" smtClean="0"/>
              <a:t>C. Conception of the Body as polluted – reflects Christian condemnation of the flesh; environmental pollution as a symptom of original sin.</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Gilead</a:t>
            </a:r>
            <a:endParaRPr lang="en-US" dirty="0"/>
          </a:p>
        </p:txBody>
      </p:sp>
      <p:sp>
        <p:nvSpPr>
          <p:cNvPr id="3" name="Content Placeholder 2"/>
          <p:cNvSpPr>
            <a:spLocks noGrp="1"/>
          </p:cNvSpPr>
          <p:nvPr>
            <p:ph idx="1"/>
          </p:nvPr>
        </p:nvSpPr>
        <p:spPr/>
        <p:txBody>
          <a:bodyPr>
            <a:noAutofit/>
          </a:bodyPr>
          <a:lstStyle/>
          <a:p>
            <a:r>
              <a:rPr lang="en-US" sz="2200" dirty="0" smtClean="0"/>
              <a:t>2. Tensions inflamed by environmental problems lead to a staged terrorist attack against the President and Congress.</a:t>
            </a:r>
          </a:p>
          <a:p>
            <a:pPr lvl="2"/>
            <a:r>
              <a:rPr lang="en-CA" sz="2200" dirty="0" smtClean="0"/>
              <a:t>“</a:t>
            </a:r>
            <a:r>
              <a:rPr lang="en-CA" sz="2200" dirty="0" smtClean="0"/>
              <a:t>That was when they suspended the Constitution.  They said it would be temporary.  There wasn’t even any rioting in the streets.  People stayed home at night, watching television, looking for some direction.  There wasn’t even an enemy you could put your finger on” (218).</a:t>
            </a:r>
            <a:endParaRPr lang="en-US" sz="2200" dirty="0" smtClean="0"/>
          </a:p>
          <a:p>
            <a:pPr lvl="2"/>
            <a:r>
              <a:rPr lang="en-CA" sz="2200" dirty="0" smtClean="0"/>
              <a:t>This </a:t>
            </a:r>
            <a:r>
              <a:rPr lang="en-CA" sz="2200" dirty="0" smtClean="0"/>
              <a:t>generalized state of fear </a:t>
            </a:r>
            <a:r>
              <a:rPr lang="en-CA" sz="2200" dirty="0" smtClean="0"/>
              <a:t>leads to the </a:t>
            </a:r>
            <a:r>
              <a:rPr lang="en-CA" sz="2200" dirty="0" smtClean="0"/>
              <a:t>gradual imposition of tyranny: “The roadblocks began to appear, and </a:t>
            </a:r>
            <a:r>
              <a:rPr lang="en-CA" sz="2200" dirty="0" err="1" smtClean="0"/>
              <a:t>Identipasses</a:t>
            </a:r>
            <a:r>
              <a:rPr lang="en-CA" sz="2200" dirty="0" smtClean="0"/>
              <a:t>.  Everyone approved of that, since it was obvious you couldn’t be too careful” (218</a:t>
            </a:r>
            <a:r>
              <a:rPr lang="en-CA" sz="2200" dirty="0" smtClean="0"/>
              <a:t>).</a:t>
            </a:r>
          </a:p>
          <a:p>
            <a:pPr lvl="2"/>
            <a:r>
              <a:rPr lang="en-CA" sz="2200" dirty="0" smtClean="0"/>
              <a:t>Tyranny grows into military dictatorship.</a:t>
            </a:r>
            <a:endParaRPr lang="en-US" sz="22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Gilead</a:t>
            </a:r>
            <a:endParaRPr lang="en-US" dirty="0"/>
          </a:p>
        </p:txBody>
      </p:sp>
      <p:sp>
        <p:nvSpPr>
          <p:cNvPr id="3" name="Content Placeholder 2"/>
          <p:cNvSpPr>
            <a:spLocks noGrp="1"/>
          </p:cNvSpPr>
          <p:nvPr>
            <p:ph idx="1"/>
          </p:nvPr>
        </p:nvSpPr>
        <p:spPr/>
        <p:txBody>
          <a:bodyPr/>
          <a:lstStyle/>
          <a:p>
            <a:r>
              <a:rPr lang="en-US" dirty="0" smtClean="0"/>
              <a:t>Social Structure:</a:t>
            </a:r>
          </a:p>
          <a:p>
            <a:r>
              <a:rPr lang="en-US" dirty="0" smtClean="0"/>
              <a:t>1. Religious Orthodoxy strictly enforced</a:t>
            </a:r>
          </a:p>
          <a:p>
            <a:pPr lvl="1"/>
            <a:r>
              <a:rPr lang="en-US" dirty="0" smtClean="0"/>
              <a:t>Execution of other religious groups.</a:t>
            </a:r>
          </a:p>
          <a:p>
            <a:pPr lvl="1"/>
            <a:r>
              <a:rPr lang="en-US" dirty="0" smtClean="0"/>
              <a:t>Jews forced to convert or emigrate to Israel.</a:t>
            </a:r>
          </a:p>
          <a:p>
            <a:r>
              <a:rPr lang="en-US" dirty="0" smtClean="0"/>
              <a:t>2. White Supremacy</a:t>
            </a:r>
          </a:p>
          <a:p>
            <a:pPr lvl="1"/>
            <a:r>
              <a:rPr lang="en-US" dirty="0" smtClean="0"/>
              <a:t>Blacks are resettled in “National Homelands” – echo of South African apartheid-era policy of settling black tribes in “Bantustans”.</a:t>
            </a:r>
          </a:p>
          <a:p>
            <a:pPr lvl="1"/>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Gilead</a:t>
            </a:r>
            <a:endParaRPr lang="en-US" dirty="0"/>
          </a:p>
        </p:txBody>
      </p:sp>
      <p:sp>
        <p:nvSpPr>
          <p:cNvPr id="3" name="Content Placeholder 2"/>
          <p:cNvSpPr>
            <a:spLocks noGrp="1"/>
          </p:cNvSpPr>
          <p:nvPr>
            <p:ph idx="1"/>
          </p:nvPr>
        </p:nvSpPr>
        <p:spPr/>
        <p:txBody>
          <a:bodyPr>
            <a:normAutofit fontScale="92500"/>
          </a:bodyPr>
          <a:lstStyle/>
          <a:p>
            <a:r>
              <a:rPr lang="en-US" dirty="0" smtClean="0"/>
              <a:t>3. Oppression of Women.</a:t>
            </a:r>
          </a:p>
          <a:p>
            <a:pPr lvl="2"/>
            <a:r>
              <a:rPr lang="en-CA" sz="2400" dirty="0" smtClean="0"/>
              <a:t>Because </a:t>
            </a:r>
            <a:r>
              <a:rPr lang="en-CA" sz="2400" dirty="0" smtClean="0"/>
              <a:t>of the problems with sterility and birth defects resulting from the environmental collapse, fertility is of paramount concern to the rulers of Gilead.</a:t>
            </a:r>
            <a:endParaRPr lang="en-US" sz="2400" dirty="0" smtClean="0"/>
          </a:p>
          <a:p>
            <a:pPr lvl="2"/>
            <a:r>
              <a:rPr lang="en-CA" sz="2400" dirty="0" smtClean="0"/>
              <a:t>As Atwood states in the interview at the end of our edition: “Fertile women, women who can reproduce, are prize objects for those in power.  And as is the case in which prize objects are </a:t>
            </a:r>
            <a:r>
              <a:rPr lang="en-CA" sz="2400" dirty="0" err="1" smtClean="0"/>
              <a:t>Cadillacs</a:t>
            </a:r>
            <a:r>
              <a:rPr lang="en-CA" sz="2400" dirty="0" smtClean="0"/>
              <a:t> and you want to have as many </a:t>
            </a:r>
            <a:r>
              <a:rPr lang="en-CA" sz="2400" dirty="0" err="1" smtClean="0"/>
              <a:t>Cadillacs</a:t>
            </a:r>
            <a:r>
              <a:rPr lang="en-CA" sz="2400" dirty="0" smtClean="0"/>
              <a:t> as you possibly can, so too when the prize objects are fertile women, then you want to have as many fertile women as possible.  Thus in Gilead we return to biblical polygamy” (396).</a:t>
            </a:r>
            <a:endParaRPr lang="en-US" sz="2400"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Gilead</a:t>
            </a:r>
            <a:endParaRPr lang="en-US" dirty="0"/>
          </a:p>
        </p:txBody>
      </p:sp>
      <p:sp>
        <p:nvSpPr>
          <p:cNvPr id="3" name="Content Placeholder 2"/>
          <p:cNvSpPr>
            <a:spLocks noGrp="1"/>
          </p:cNvSpPr>
          <p:nvPr>
            <p:ph idx="1"/>
          </p:nvPr>
        </p:nvSpPr>
        <p:spPr/>
        <p:txBody>
          <a:bodyPr>
            <a:normAutofit/>
          </a:bodyPr>
          <a:lstStyle/>
          <a:p>
            <a:r>
              <a:rPr lang="en-CA" sz="2200" dirty="0" smtClean="0"/>
              <a:t>Women </a:t>
            </a:r>
            <a:r>
              <a:rPr lang="en-CA" sz="2200" dirty="0" smtClean="0"/>
              <a:t>are reduced to a commodity </a:t>
            </a:r>
            <a:r>
              <a:rPr lang="en-CA" sz="2200" dirty="0" smtClean="0"/>
              <a:t>– </a:t>
            </a:r>
            <a:r>
              <a:rPr lang="en-CA" sz="2200" dirty="0" err="1" smtClean="0"/>
              <a:t>Offred</a:t>
            </a:r>
            <a:r>
              <a:rPr lang="en-CA" sz="2200" dirty="0" smtClean="0"/>
              <a:t>: “I </a:t>
            </a:r>
            <a:r>
              <a:rPr lang="en-CA" sz="2200" dirty="0" smtClean="0"/>
              <a:t>am too important, too scarce, for that.  I am a national resource” (80).</a:t>
            </a:r>
            <a:endParaRPr lang="en-US" sz="2200" dirty="0" smtClean="0"/>
          </a:p>
          <a:p>
            <a:r>
              <a:rPr lang="en-CA" sz="2200" dirty="0" smtClean="0"/>
              <a:t>Handmaids are equated with their biological function – they are reduced to an impersonalized womb and are a commodity to be exchanged – </a:t>
            </a:r>
            <a:r>
              <a:rPr lang="en-CA" sz="2200" dirty="0" err="1" smtClean="0"/>
              <a:t>Offred</a:t>
            </a:r>
            <a:r>
              <a:rPr lang="en-CA" sz="2200" dirty="0" smtClean="0"/>
              <a:t> = </a:t>
            </a:r>
            <a:r>
              <a:rPr lang="en-CA" sz="2200" dirty="0" smtClean="0"/>
              <a:t>Offered.</a:t>
            </a:r>
            <a:endParaRPr lang="en-US" sz="2200" dirty="0" smtClean="0"/>
          </a:p>
          <a:p>
            <a:r>
              <a:rPr lang="en-CA" sz="2200" dirty="0" smtClean="0"/>
              <a:t>Serena Joy sees the relationship between </a:t>
            </a:r>
            <a:r>
              <a:rPr lang="en-CA" sz="2200" dirty="0" err="1" smtClean="0"/>
              <a:t>Offred</a:t>
            </a:r>
            <a:r>
              <a:rPr lang="en-CA" sz="2200" dirty="0" smtClean="0"/>
              <a:t> and Fred as a “business transaction” (18)</a:t>
            </a:r>
            <a:endParaRPr lang="en-US" sz="2200" dirty="0" smtClean="0"/>
          </a:p>
          <a:p>
            <a:r>
              <a:rPr lang="en-CA" sz="2200" dirty="0" err="1" smtClean="0"/>
              <a:t>Offred</a:t>
            </a:r>
            <a:r>
              <a:rPr lang="en-CA" sz="2200" dirty="0" smtClean="0"/>
              <a:t> sees herself as “like a prize pig” (85) </a:t>
            </a:r>
            <a:endParaRPr lang="en-CA" sz="2200" dirty="0" smtClean="0"/>
          </a:p>
          <a:p>
            <a:pPr lvl="1"/>
            <a:r>
              <a:rPr lang="en-CA" sz="2000" dirty="0" smtClean="0"/>
              <a:t>Like </a:t>
            </a:r>
            <a:r>
              <a:rPr lang="en-CA" sz="2000" dirty="0" smtClean="0"/>
              <a:t>the meat for sale in the All Flesh </a:t>
            </a:r>
            <a:r>
              <a:rPr lang="en-CA" sz="2000" dirty="0" err="1" smtClean="0"/>
              <a:t>butchershop</a:t>
            </a:r>
            <a:r>
              <a:rPr lang="en-CA" sz="2000" dirty="0" smtClean="0"/>
              <a:t> – the image of the </a:t>
            </a:r>
            <a:r>
              <a:rPr lang="en-CA" sz="2000" dirty="0" err="1" smtClean="0"/>
              <a:t>porkchop</a:t>
            </a:r>
            <a:r>
              <a:rPr lang="en-CA" sz="2000" dirty="0" smtClean="0"/>
              <a:t> hanging from two chains on </a:t>
            </a:r>
            <a:r>
              <a:rPr lang="en-CA" sz="2000" dirty="0" smtClean="0"/>
              <a:t>34 </a:t>
            </a:r>
            <a:r>
              <a:rPr lang="en-CA" sz="2000" dirty="0" smtClean="0"/>
              <a:t>is the same as the pornographic picture burned by </a:t>
            </a:r>
            <a:r>
              <a:rPr lang="en-CA" sz="2000" dirty="0" err="1" smtClean="0"/>
              <a:t>Offred</a:t>
            </a:r>
            <a:r>
              <a:rPr lang="en-CA" sz="2000" dirty="0" smtClean="0"/>
              <a:t> on </a:t>
            </a:r>
            <a:r>
              <a:rPr lang="en-CA" sz="2000" dirty="0" smtClean="0"/>
              <a:t>49.</a:t>
            </a:r>
            <a:endParaRPr lang="en-US" sz="2000" dirty="0" smtClean="0"/>
          </a:p>
          <a:p>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29</TotalTime>
  <Words>1200</Words>
  <Application>Microsoft Office PowerPoint</Application>
  <PresentationFormat>On-screen Show (4:3)</PresentationFormat>
  <Paragraphs>83</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Flow</vt:lpstr>
      <vt:lpstr>The Handmaid’s Tale</vt:lpstr>
      <vt:lpstr>Margaret Atwood</vt:lpstr>
      <vt:lpstr>Survival</vt:lpstr>
      <vt:lpstr>The Handmaid’s Tale: Political Context</vt:lpstr>
      <vt:lpstr>The Handmaid’s Tale: Political Context</vt:lpstr>
      <vt:lpstr>The Handmaid’s Tale: Political Context</vt:lpstr>
      <vt:lpstr>Gilead</vt:lpstr>
      <vt:lpstr>Gilead</vt:lpstr>
      <vt:lpstr>Gilead</vt:lpstr>
      <vt:lpstr>Gilead</vt:lpstr>
      <vt:lpstr>Gilead</vt:lpstr>
      <vt:lpstr>Gilead</vt:lpstr>
      <vt:lpstr>Gilead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Handmaid’s Tale</dc:title>
  <dc:creator>Michael Phillips</dc:creator>
  <cp:lastModifiedBy>Michael Phillips</cp:lastModifiedBy>
  <cp:revision>5</cp:revision>
  <dcterms:created xsi:type="dcterms:W3CDTF">2011-11-24T20:05:26Z</dcterms:created>
  <dcterms:modified xsi:type="dcterms:W3CDTF">2011-11-24T20:35:03Z</dcterms:modified>
</cp:coreProperties>
</file>