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84" r:id="rId3"/>
    <p:sldId id="291" r:id="rId4"/>
    <p:sldId id="292" r:id="rId5"/>
    <p:sldId id="293" r:id="rId6"/>
    <p:sldId id="294" r:id="rId7"/>
    <p:sldId id="295" r:id="rId8"/>
    <p:sldId id="297" r:id="rId9"/>
    <p:sldId id="298" r:id="rId10"/>
    <p:sldId id="300" r:id="rId11"/>
    <p:sldId id="304" r:id="rId12"/>
    <p:sldId id="301" r:id="rId13"/>
    <p:sldId id="303" r:id="rId14"/>
    <p:sldId id="305" r:id="rId15"/>
    <p:sldId id="306" r:id="rId16"/>
    <p:sldId id="307" r:id="rId17"/>
    <p:sldId id="283" r:id="rId18"/>
    <p:sldId id="285" r:id="rId19"/>
    <p:sldId id="286" r:id="rId20"/>
    <p:sldId id="287" r:id="rId21"/>
    <p:sldId id="288" r:id="rId22"/>
    <p:sldId id="289" r:id="rId23"/>
    <p:sldId id="290" r:id="rId24"/>
    <p:sldId id="279"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56" userDrawn="1">
          <p15:clr>
            <a:srgbClr val="A4A3A4"/>
          </p15:clr>
        </p15:guide>
        <p15:guide id="2" pos="2880" userDrawn="1">
          <p15:clr>
            <a:srgbClr val="A4A3A4"/>
          </p15:clr>
        </p15:guide>
        <p15:guide id="3" orient="horz" pos="799" userDrawn="1">
          <p15:clr>
            <a:srgbClr val="A4A3A4"/>
          </p15:clr>
        </p15:guide>
        <p15:guide id="4" pos="204" userDrawn="1">
          <p15:clr>
            <a:srgbClr val="A4A3A4"/>
          </p15:clr>
        </p15:guide>
        <p15:guide id="5" pos="5534" userDrawn="1">
          <p15:clr>
            <a:srgbClr val="A4A3A4"/>
          </p15:clr>
        </p15:guide>
        <p15:guide id="6" orient="horz" pos="640" userDrawn="1">
          <p15:clr>
            <a:srgbClr val="A4A3A4"/>
          </p15:clr>
        </p15:guide>
        <p15:guide id="7" orient="horz" pos="1094" userDrawn="1">
          <p15:clr>
            <a:srgbClr val="A4A3A4"/>
          </p15:clr>
        </p15:guide>
        <p15:guide id="8" orient="horz" pos="141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bert, Christine" initials="AC" lastIdx="8" clrIdx="0">
    <p:extLst>
      <p:ext uri="{19B8F6BF-5375-455C-9EA6-DF929625EA0E}">
        <p15:presenceInfo xmlns:p15="http://schemas.microsoft.com/office/powerpoint/2012/main" userId="S::Christine.Albert@mheducation.com::e09eeea4-f0b7-450f-a1ef-82c6f456526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4" autoAdjust="0"/>
    <p:restoredTop sz="94635" autoAdjust="0"/>
  </p:normalViewPr>
  <p:slideViewPr>
    <p:cSldViewPr snapToGrid="0" showGuides="1">
      <p:cViewPr varScale="1">
        <p:scale>
          <a:sx n="81" d="100"/>
          <a:sy n="81" d="100"/>
        </p:scale>
        <p:origin x="1626" y="90"/>
      </p:cViewPr>
      <p:guideLst>
        <p:guide orient="horz" pos="4156"/>
        <p:guide pos="2880"/>
        <p:guide orient="horz" pos="799"/>
        <p:guide pos="204"/>
        <p:guide pos="5534"/>
        <p:guide orient="horz" pos="640"/>
        <p:guide orient="horz" pos="1094"/>
        <p:guide orient="horz" pos="1412"/>
      </p:guideLst>
    </p:cSldViewPr>
  </p:slideViewPr>
  <p:outlineViewPr>
    <p:cViewPr>
      <p:scale>
        <a:sx n="33" d="100"/>
        <a:sy n="33" d="100"/>
      </p:scale>
      <p:origin x="0" y="-144"/>
    </p:cViewPr>
  </p:outlineViewPr>
  <p:notesTextViewPr>
    <p:cViewPr>
      <p:scale>
        <a:sx n="1" d="1"/>
        <a:sy n="1" d="1"/>
      </p:scale>
      <p:origin x="0" y="0"/>
    </p:cViewPr>
  </p:notesTextViewPr>
  <p:sorterViewPr>
    <p:cViewPr>
      <p:scale>
        <a:sx n="100" d="100"/>
        <a:sy n="100" d="100"/>
      </p:scale>
      <p:origin x="0" y="0"/>
    </p:cViewPr>
  </p:sorterViewPr>
  <p:gridSpacing cx="45000" cy="450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CD3813-09ED-4DB4-99A1-0CE489271D9C}" type="datetimeFigureOut">
              <a:rPr lang="en-CA" smtClean="0"/>
              <a:t>2020-01-08</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F96CDB-8EA7-45C4-843D-64AD73D0A95D}" type="slidenum">
              <a:rPr lang="en-CA" smtClean="0"/>
              <a:t>‹#›</a:t>
            </a:fld>
            <a:endParaRPr lang="en-CA"/>
          </a:p>
        </p:txBody>
      </p:sp>
    </p:spTree>
    <p:extLst>
      <p:ext uri="{BB962C8B-B14F-4D97-AF65-F5344CB8AC3E}">
        <p14:creationId xmlns:p14="http://schemas.microsoft.com/office/powerpoint/2010/main" val="3143893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4</a:t>
            </a:fld>
            <a:endParaRPr lang="en-CA" dirty="0"/>
          </a:p>
        </p:txBody>
      </p:sp>
    </p:spTree>
    <p:extLst>
      <p:ext uri="{BB962C8B-B14F-4D97-AF65-F5344CB8AC3E}">
        <p14:creationId xmlns:p14="http://schemas.microsoft.com/office/powerpoint/2010/main" val="2831375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5</a:t>
            </a:fld>
            <a:endParaRPr lang="en-CA" dirty="0"/>
          </a:p>
        </p:txBody>
      </p:sp>
    </p:spTree>
    <p:extLst>
      <p:ext uri="{BB962C8B-B14F-4D97-AF65-F5344CB8AC3E}">
        <p14:creationId xmlns:p14="http://schemas.microsoft.com/office/powerpoint/2010/main" val="621536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6</a:t>
            </a:fld>
            <a:endParaRPr lang="en-CA" dirty="0"/>
          </a:p>
        </p:txBody>
      </p:sp>
    </p:spTree>
    <p:extLst>
      <p:ext uri="{BB962C8B-B14F-4D97-AF65-F5344CB8AC3E}">
        <p14:creationId xmlns:p14="http://schemas.microsoft.com/office/powerpoint/2010/main" val="2985515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7</a:t>
            </a:fld>
            <a:endParaRPr lang="en-CA" dirty="0"/>
          </a:p>
        </p:txBody>
      </p:sp>
    </p:spTree>
    <p:extLst>
      <p:ext uri="{BB962C8B-B14F-4D97-AF65-F5344CB8AC3E}">
        <p14:creationId xmlns:p14="http://schemas.microsoft.com/office/powerpoint/2010/main" val="1613105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8</a:t>
            </a:fld>
            <a:endParaRPr lang="en-CA" dirty="0"/>
          </a:p>
        </p:txBody>
      </p:sp>
    </p:spTree>
    <p:extLst>
      <p:ext uri="{BB962C8B-B14F-4D97-AF65-F5344CB8AC3E}">
        <p14:creationId xmlns:p14="http://schemas.microsoft.com/office/powerpoint/2010/main" val="4267173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9</a:t>
            </a:fld>
            <a:endParaRPr lang="en-CA" dirty="0"/>
          </a:p>
        </p:txBody>
      </p:sp>
    </p:spTree>
    <p:extLst>
      <p:ext uri="{BB962C8B-B14F-4D97-AF65-F5344CB8AC3E}">
        <p14:creationId xmlns:p14="http://schemas.microsoft.com/office/powerpoint/2010/main" val="37413333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10</a:t>
            </a:fld>
            <a:endParaRPr lang="en-CA" dirty="0"/>
          </a:p>
        </p:txBody>
      </p:sp>
    </p:spTree>
    <p:extLst>
      <p:ext uri="{BB962C8B-B14F-4D97-AF65-F5344CB8AC3E}">
        <p14:creationId xmlns:p14="http://schemas.microsoft.com/office/powerpoint/2010/main" val="26134097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11</a:t>
            </a:fld>
            <a:endParaRPr lang="en-CA" dirty="0"/>
          </a:p>
        </p:txBody>
      </p:sp>
    </p:spTree>
    <p:extLst>
      <p:ext uri="{BB962C8B-B14F-4D97-AF65-F5344CB8AC3E}">
        <p14:creationId xmlns:p14="http://schemas.microsoft.com/office/powerpoint/2010/main" val="18295603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12</a:t>
            </a:fld>
            <a:endParaRPr lang="en-CA" dirty="0"/>
          </a:p>
        </p:txBody>
      </p:sp>
    </p:spTree>
    <p:extLst>
      <p:ext uri="{BB962C8B-B14F-4D97-AF65-F5344CB8AC3E}">
        <p14:creationId xmlns:p14="http://schemas.microsoft.com/office/powerpoint/2010/main" val="23377121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13</a:t>
            </a:fld>
            <a:endParaRPr lang="en-CA" dirty="0"/>
          </a:p>
        </p:txBody>
      </p:sp>
    </p:spTree>
    <p:extLst>
      <p:ext uri="{BB962C8B-B14F-4D97-AF65-F5344CB8AC3E}">
        <p14:creationId xmlns:p14="http://schemas.microsoft.com/office/powerpoint/2010/main" val="41218970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14</a:t>
            </a:fld>
            <a:endParaRPr lang="en-CA" dirty="0"/>
          </a:p>
        </p:txBody>
      </p:sp>
    </p:spTree>
    <p:extLst>
      <p:ext uri="{BB962C8B-B14F-4D97-AF65-F5344CB8AC3E}">
        <p14:creationId xmlns:p14="http://schemas.microsoft.com/office/powerpoint/2010/main" val="31011340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15</a:t>
            </a:fld>
            <a:endParaRPr lang="en-CA" dirty="0"/>
          </a:p>
        </p:txBody>
      </p:sp>
    </p:spTree>
    <p:extLst>
      <p:ext uri="{BB962C8B-B14F-4D97-AF65-F5344CB8AC3E}">
        <p14:creationId xmlns:p14="http://schemas.microsoft.com/office/powerpoint/2010/main" val="2725878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1CF96CDB-8EA7-45C4-843D-64AD73D0A95D}" type="slidenum">
              <a:rPr lang="en-CA" smtClean="0"/>
              <a:t>16</a:t>
            </a:fld>
            <a:endParaRPr lang="en-CA" dirty="0"/>
          </a:p>
        </p:txBody>
      </p:sp>
    </p:spTree>
    <p:extLst>
      <p:ext uri="{BB962C8B-B14F-4D97-AF65-F5344CB8AC3E}">
        <p14:creationId xmlns:p14="http://schemas.microsoft.com/office/powerpoint/2010/main" val="2658318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CCEEF1B-D61D-4E43-81E9-D2A1CFD1B381}" type="datetime1">
              <a:rPr lang="en-CA" smtClean="0"/>
              <a:t>2020-01-08</a:t>
            </a:fld>
            <a:endParaRPr lang="en-CA"/>
          </a:p>
        </p:txBody>
      </p:sp>
      <p:sp>
        <p:nvSpPr>
          <p:cNvPr id="5" name="Footer Placeholder 4"/>
          <p:cNvSpPr>
            <a:spLocks noGrp="1"/>
          </p:cNvSpPr>
          <p:nvPr>
            <p:ph type="ftr" sz="quarter" idx="11"/>
          </p:nvPr>
        </p:nvSpPr>
        <p:spPr/>
        <p:txBody>
          <a:bodyPr/>
          <a:lstStyle/>
          <a:p>
            <a:r>
              <a:rPr lang="en-CA"/>
              <a:t>© 2020 McGraW-Hill Education Ltd.</a:t>
            </a:r>
          </a:p>
        </p:txBody>
      </p:sp>
      <p:sp>
        <p:nvSpPr>
          <p:cNvPr id="6" name="Slide Number Placeholder 5"/>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4069104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CA2166-062F-4679-A8F5-34E2B0B6585A}" type="datetime1">
              <a:rPr lang="en-CA" smtClean="0"/>
              <a:t>2020-01-08</a:t>
            </a:fld>
            <a:endParaRPr lang="en-CA"/>
          </a:p>
        </p:txBody>
      </p:sp>
      <p:sp>
        <p:nvSpPr>
          <p:cNvPr id="5" name="Footer Placeholder 4"/>
          <p:cNvSpPr>
            <a:spLocks noGrp="1"/>
          </p:cNvSpPr>
          <p:nvPr>
            <p:ph type="ftr" sz="quarter" idx="11"/>
          </p:nvPr>
        </p:nvSpPr>
        <p:spPr/>
        <p:txBody>
          <a:bodyPr/>
          <a:lstStyle/>
          <a:p>
            <a:r>
              <a:rPr lang="en-CA"/>
              <a:t>© 2020 McGraW-Hill Education Ltd.</a:t>
            </a:r>
          </a:p>
        </p:txBody>
      </p:sp>
      <p:sp>
        <p:nvSpPr>
          <p:cNvPr id="6" name="Slide Number Placeholder 5"/>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1897230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DBCD9C-44FA-47C1-891D-A88E5819DDC7}" type="datetime1">
              <a:rPr lang="en-CA" smtClean="0"/>
              <a:t>2020-01-08</a:t>
            </a:fld>
            <a:endParaRPr lang="en-CA"/>
          </a:p>
        </p:txBody>
      </p:sp>
      <p:sp>
        <p:nvSpPr>
          <p:cNvPr id="5" name="Footer Placeholder 4"/>
          <p:cNvSpPr>
            <a:spLocks noGrp="1"/>
          </p:cNvSpPr>
          <p:nvPr>
            <p:ph type="ftr" sz="quarter" idx="11"/>
          </p:nvPr>
        </p:nvSpPr>
        <p:spPr/>
        <p:txBody>
          <a:bodyPr/>
          <a:lstStyle/>
          <a:p>
            <a:r>
              <a:rPr lang="en-CA"/>
              <a:t>© 2020 McGraW-Hill Education Ltd.</a:t>
            </a:r>
          </a:p>
        </p:txBody>
      </p:sp>
      <p:sp>
        <p:nvSpPr>
          <p:cNvPr id="6" name="Slide Number Placeholder 5"/>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1253147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03094A9-C453-47B9-B669-74733266862B}" type="datetime1">
              <a:rPr lang="en-CA" smtClean="0"/>
              <a:t>2020-01-08</a:t>
            </a:fld>
            <a:endParaRPr lang="en-CA"/>
          </a:p>
        </p:txBody>
      </p:sp>
      <p:sp>
        <p:nvSpPr>
          <p:cNvPr id="6" name="Footer Placeholder 5"/>
          <p:cNvSpPr>
            <a:spLocks noGrp="1"/>
          </p:cNvSpPr>
          <p:nvPr>
            <p:ph type="ftr" sz="quarter" idx="11"/>
          </p:nvPr>
        </p:nvSpPr>
        <p:spPr/>
        <p:txBody>
          <a:bodyPr/>
          <a:lstStyle/>
          <a:p>
            <a:r>
              <a:rPr lang="en-CA"/>
              <a:t>© 2020 McGraW-Hill Education Ltd.</a:t>
            </a:r>
          </a:p>
        </p:txBody>
      </p:sp>
      <p:sp>
        <p:nvSpPr>
          <p:cNvPr id="7" name="Slide Number Placeholder 6"/>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8733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C5E1819-4C12-43A8-9DD9-8F5F8A612811}" type="datetime1">
              <a:rPr lang="en-CA" smtClean="0"/>
              <a:t>2020-01-08</a:t>
            </a:fld>
            <a:endParaRPr lang="en-CA"/>
          </a:p>
        </p:txBody>
      </p:sp>
      <p:sp>
        <p:nvSpPr>
          <p:cNvPr id="8" name="Footer Placeholder 7"/>
          <p:cNvSpPr>
            <a:spLocks noGrp="1"/>
          </p:cNvSpPr>
          <p:nvPr>
            <p:ph type="ftr" sz="quarter" idx="11"/>
          </p:nvPr>
        </p:nvSpPr>
        <p:spPr/>
        <p:txBody>
          <a:bodyPr/>
          <a:lstStyle/>
          <a:p>
            <a:r>
              <a:rPr lang="en-CA"/>
              <a:t>© 2020 McGraW-Hill Education Ltd.</a:t>
            </a:r>
          </a:p>
        </p:txBody>
      </p:sp>
      <p:sp>
        <p:nvSpPr>
          <p:cNvPr id="9" name="Slide Number Placeholder 8"/>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2694865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2F11A1D-F7FB-4E37-9744-C5DE6003C00C}" type="datetime1">
              <a:rPr lang="en-CA" smtClean="0"/>
              <a:t>2020-01-08</a:t>
            </a:fld>
            <a:endParaRPr lang="en-CA"/>
          </a:p>
        </p:txBody>
      </p:sp>
      <p:sp>
        <p:nvSpPr>
          <p:cNvPr id="4" name="Footer Placeholder 3"/>
          <p:cNvSpPr>
            <a:spLocks noGrp="1"/>
          </p:cNvSpPr>
          <p:nvPr>
            <p:ph type="ftr" sz="quarter" idx="11"/>
          </p:nvPr>
        </p:nvSpPr>
        <p:spPr/>
        <p:txBody>
          <a:bodyPr/>
          <a:lstStyle/>
          <a:p>
            <a:r>
              <a:rPr lang="en-CA"/>
              <a:t>© 2020 McGraW-Hill Education Ltd.</a:t>
            </a:r>
          </a:p>
        </p:txBody>
      </p:sp>
      <p:sp>
        <p:nvSpPr>
          <p:cNvPr id="5" name="Slide Number Placeholder 4"/>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970521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C2A482-EE40-44D6-86E2-8596AB4D2B78}" type="datetime1">
              <a:rPr lang="en-CA" smtClean="0"/>
              <a:t>2020-01-08</a:t>
            </a:fld>
            <a:endParaRPr lang="en-CA"/>
          </a:p>
        </p:txBody>
      </p:sp>
      <p:sp>
        <p:nvSpPr>
          <p:cNvPr id="3" name="Footer Placeholder 2"/>
          <p:cNvSpPr>
            <a:spLocks noGrp="1"/>
          </p:cNvSpPr>
          <p:nvPr>
            <p:ph type="ftr" sz="quarter" idx="11"/>
          </p:nvPr>
        </p:nvSpPr>
        <p:spPr/>
        <p:txBody>
          <a:bodyPr/>
          <a:lstStyle/>
          <a:p>
            <a:r>
              <a:rPr lang="en-CA"/>
              <a:t>© 2020 McGraW-Hill Education Ltd.</a:t>
            </a:r>
          </a:p>
        </p:txBody>
      </p:sp>
      <p:sp>
        <p:nvSpPr>
          <p:cNvPr id="4" name="Slide Number Placeholder 3"/>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4033733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DFC8C4E-D02E-4102-A8E8-01201F95A299}" type="datetime1">
              <a:rPr lang="en-CA" smtClean="0"/>
              <a:t>2020-01-08</a:t>
            </a:fld>
            <a:endParaRPr lang="en-CA"/>
          </a:p>
        </p:txBody>
      </p:sp>
      <p:sp>
        <p:nvSpPr>
          <p:cNvPr id="6" name="Footer Placeholder 5"/>
          <p:cNvSpPr>
            <a:spLocks noGrp="1"/>
          </p:cNvSpPr>
          <p:nvPr>
            <p:ph type="ftr" sz="quarter" idx="11"/>
          </p:nvPr>
        </p:nvSpPr>
        <p:spPr/>
        <p:txBody>
          <a:bodyPr/>
          <a:lstStyle/>
          <a:p>
            <a:r>
              <a:rPr lang="en-CA"/>
              <a:t>© 2020 McGraW-Hill Education Ltd.</a:t>
            </a:r>
          </a:p>
        </p:txBody>
      </p:sp>
      <p:sp>
        <p:nvSpPr>
          <p:cNvPr id="7" name="Slide Number Placeholder 6"/>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496408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764A861-42BE-42E3-85DB-A526EBD699A1}" type="datetime1">
              <a:rPr lang="en-CA" smtClean="0"/>
              <a:t>2020-01-08</a:t>
            </a:fld>
            <a:endParaRPr lang="en-CA"/>
          </a:p>
        </p:txBody>
      </p:sp>
      <p:sp>
        <p:nvSpPr>
          <p:cNvPr id="6" name="Footer Placeholder 5"/>
          <p:cNvSpPr>
            <a:spLocks noGrp="1"/>
          </p:cNvSpPr>
          <p:nvPr>
            <p:ph type="ftr" sz="quarter" idx="11"/>
          </p:nvPr>
        </p:nvSpPr>
        <p:spPr/>
        <p:txBody>
          <a:bodyPr/>
          <a:lstStyle/>
          <a:p>
            <a:r>
              <a:rPr lang="en-CA"/>
              <a:t>© 2020 McGraW-Hill Education Ltd.</a:t>
            </a:r>
          </a:p>
        </p:txBody>
      </p:sp>
      <p:sp>
        <p:nvSpPr>
          <p:cNvPr id="7" name="Slide Number Placeholder 6"/>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3010161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433411-6F79-44D9-9CA6-21D6529C7E4A}" type="datetime1">
              <a:rPr lang="en-CA" smtClean="0"/>
              <a:t>2020-01-08</a:t>
            </a:fld>
            <a:endParaRPr lang="en-CA"/>
          </a:p>
        </p:txBody>
      </p:sp>
      <p:sp>
        <p:nvSpPr>
          <p:cNvPr id="5" name="Footer Placeholder 4"/>
          <p:cNvSpPr>
            <a:spLocks noGrp="1"/>
          </p:cNvSpPr>
          <p:nvPr>
            <p:ph type="ftr" sz="quarter" idx="11"/>
          </p:nvPr>
        </p:nvSpPr>
        <p:spPr/>
        <p:txBody>
          <a:bodyPr/>
          <a:lstStyle/>
          <a:p>
            <a:r>
              <a:rPr lang="en-CA"/>
              <a:t>© 2020 McGraW-Hill Education Ltd.</a:t>
            </a:r>
          </a:p>
        </p:txBody>
      </p:sp>
      <p:sp>
        <p:nvSpPr>
          <p:cNvPr id="6" name="Slide Number Placeholder 5"/>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17022366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CFB00C-7692-45D6-9B87-9C9E4E9990A5}" type="datetime1">
              <a:rPr lang="en-CA" smtClean="0"/>
              <a:t>2020-01-08</a:t>
            </a:fld>
            <a:endParaRPr lang="en-CA"/>
          </a:p>
        </p:txBody>
      </p:sp>
      <p:sp>
        <p:nvSpPr>
          <p:cNvPr id="5" name="Footer Placeholder 4"/>
          <p:cNvSpPr>
            <a:spLocks noGrp="1"/>
          </p:cNvSpPr>
          <p:nvPr>
            <p:ph type="ftr" sz="quarter" idx="11"/>
          </p:nvPr>
        </p:nvSpPr>
        <p:spPr/>
        <p:txBody>
          <a:bodyPr/>
          <a:lstStyle/>
          <a:p>
            <a:r>
              <a:rPr lang="en-CA"/>
              <a:t>© 2020 McGraW-Hill Education Ltd.</a:t>
            </a:r>
          </a:p>
        </p:txBody>
      </p:sp>
      <p:sp>
        <p:nvSpPr>
          <p:cNvPr id="6" name="Slide Number Placeholder 5"/>
          <p:cNvSpPr>
            <a:spLocks noGrp="1"/>
          </p:cNvSpPr>
          <p:nvPr>
            <p:ph type="sldNum" sz="quarter" idx="12"/>
          </p:nvPr>
        </p:nvSpPr>
        <p:spPr/>
        <p:txBody>
          <a:bodyPr/>
          <a:lstStyle/>
          <a:p>
            <a:fld id="{8882B624-B6D3-4C5E-86BA-4F4C20BA5616}" type="slidenum">
              <a:rPr lang="en-CA" smtClean="0"/>
              <a:t>‹#›</a:t>
            </a:fld>
            <a:endParaRPr lang="en-CA"/>
          </a:p>
        </p:txBody>
      </p:sp>
    </p:spTree>
    <p:extLst>
      <p:ext uri="{BB962C8B-B14F-4D97-AF65-F5344CB8AC3E}">
        <p14:creationId xmlns:p14="http://schemas.microsoft.com/office/powerpoint/2010/main" val="13922223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7A496-90D5-4F3F-B456-F3A7E74FEB47}" type="datetime1">
              <a:rPr lang="en-CA" smtClean="0"/>
              <a:t>2020-01-08</a:t>
            </a:fld>
            <a:endParaRPr lang="en-CA"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CA" dirty="0"/>
              <a:t>© 2020 </a:t>
            </a:r>
            <a:r>
              <a:rPr lang="en-CA" dirty="0" err="1"/>
              <a:t>McGraW-Hill</a:t>
            </a:r>
            <a:r>
              <a:rPr lang="en-CA" dirty="0"/>
              <a:t> Education Ltd.</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82B624-B6D3-4C5E-86BA-4F4C20BA5616}" type="slidenum">
              <a:rPr lang="en-CA" smtClean="0"/>
              <a:t>‹#›</a:t>
            </a:fld>
            <a:endParaRPr lang="en-CA"/>
          </a:p>
        </p:txBody>
      </p:sp>
    </p:spTree>
    <p:extLst>
      <p:ext uri="{BB962C8B-B14F-4D97-AF65-F5344CB8AC3E}">
        <p14:creationId xmlns:p14="http://schemas.microsoft.com/office/powerpoint/2010/main" val="15175379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microsoft.com/office/2007/relationships/hdphoto" Target="../media/hdphoto1.wdp"/></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1</a:t>
            </a:fld>
            <a:endParaRPr lang="en-CA" sz="1400" dirty="0"/>
          </a:p>
        </p:txBody>
      </p:sp>
      <p:pic>
        <p:nvPicPr>
          <p:cNvPr id="11" name="Content Placeholder 7">
            <a:extLst>
              <a:ext uri="{FF2B5EF4-FFF2-40B4-BE49-F238E27FC236}">
                <a16:creationId xmlns:a16="http://schemas.microsoft.com/office/drawing/2014/main" id="{9FC3F214-46E1-4527-84FF-26E48D4D2B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9033" y="1268413"/>
            <a:ext cx="3618817" cy="4836525"/>
          </a:xfrm>
          <a:prstGeom prst="rect">
            <a:avLst/>
          </a:prstGeom>
        </p:spPr>
      </p:pic>
      <p:sp>
        <p:nvSpPr>
          <p:cNvPr id="14" name="Content Placeholder 13">
            <a:extLst>
              <a:ext uri="{FF2B5EF4-FFF2-40B4-BE49-F238E27FC236}">
                <a16:creationId xmlns:a16="http://schemas.microsoft.com/office/drawing/2014/main" id="{A13A6477-2DEE-462C-A919-0E0816EB34F4}"/>
              </a:ext>
            </a:extLst>
          </p:cNvPr>
          <p:cNvSpPr>
            <a:spLocks noGrp="1"/>
          </p:cNvSpPr>
          <p:nvPr>
            <p:ph idx="1"/>
          </p:nvPr>
        </p:nvSpPr>
        <p:spPr>
          <a:xfrm>
            <a:off x="4077939" y="1268413"/>
            <a:ext cx="4847117" cy="4908550"/>
          </a:xfrm>
        </p:spPr>
        <p:txBody>
          <a:bodyPr>
            <a:normAutofit fontScale="77500" lnSpcReduction="20000"/>
          </a:bodyPr>
          <a:lstStyle/>
          <a:p>
            <a:pPr fontAlgn="base">
              <a:lnSpc>
                <a:spcPts val="2400"/>
              </a:lnSpc>
              <a:spcBef>
                <a:spcPts val="0"/>
              </a:spcBef>
              <a:spcAft>
                <a:spcPts val="600"/>
              </a:spcAft>
            </a:pPr>
            <a:r>
              <a:rPr lang="en-US" b="1" dirty="0"/>
              <a:t>LO 1.1  Explain the economic concept of scarcity.</a:t>
            </a:r>
          </a:p>
          <a:p>
            <a:pPr fontAlgn="base">
              <a:lnSpc>
                <a:spcPts val="2400"/>
              </a:lnSpc>
              <a:spcBef>
                <a:spcPts val="0"/>
              </a:spcBef>
              <a:spcAft>
                <a:spcPts val="600"/>
              </a:spcAft>
            </a:pPr>
            <a:r>
              <a:rPr lang="en-US" b="1" dirty="0"/>
              <a:t>LO 1.2  Explain the economic concepts of performance and decision making.</a:t>
            </a:r>
          </a:p>
          <a:p>
            <a:pPr fontAlgn="base">
              <a:lnSpc>
                <a:spcPts val="2400"/>
              </a:lnSpc>
              <a:spcBef>
                <a:spcPts val="0"/>
              </a:spcBef>
              <a:spcAft>
                <a:spcPts val="600"/>
              </a:spcAft>
            </a:pPr>
            <a:r>
              <a:rPr lang="en-US" b="1" dirty="0"/>
              <a:t>LO 1.3  Explain the economic concept of incentives.</a:t>
            </a:r>
          </a:p>
          <a:p>
            <a:pPr fontAlgn="base">
              <a:lnSpc>
                <a:spcPts val="2400"/>
              </a:lnSpc>
              <a:spcBef>
                <a:spcPts val="0"/>
              </a:spcBef>
              <a:spcAft>
                <a:spcPts val="600"/>
              </a:spcAft>
            </a:pPr>
            <a:r>
              <a:rPr lang="en-US" b="1" dirty="0"/>
              <a:t>LO 1.4  Explain the economic concept of efficiency.</a:t>
            </a:r>
          </a:p>
          <a:p>
            <a:pPr fontAlgn="base">
              <a:lnSpc>
                <a:spcPts val="2400"/>
              </a:lnSpc>
              <a:spcBef>
                <a:spcPts val="0"/>
              </a:spcBef>
              <a:spcAft>
                <a:spcPts val="600"/>
              </a:spcAft>
            </a:pPr>
            <a:r>
              <a:rPr lang="en-US" b="1" dirty="0"/>
              <a:t>LO 1.5  Distinguish between correlation and causation.</a:t>
            </a:r>
          </a:p>
          <a:p>
            <a:pPr fontAlgn="base">
              <a:lnSpc>
                <a:spcPts val="2400"/>
              </a:lnSpc>
              <a:spcBef>
                <a:spcPts val="0"/>
              </a:spcBef>
              <a:spcAft>
                <a:spcPts val="600"/>
              </a:spcAft>
            </a:pPr>
            <a:r>
              <a:rPr lang="en-US" b="1" dirty="0"/>
              <a:t>LO 1.6  List the characteristics of a good economic model.</a:t>
            </a:r>
          </a:p>
          <a:p>
            <a:pPr fontAlgn="base">
              <a:lnSpc>
                <a:spcPts val="2400"/>
              </a:lnSpc>
              <a:spcBef>
                <a:spcPts val="0"/>
              </a:spcBef>
              <a:spcAft>
                <a:spcPts val="600"/>
              </a:spcAft>
            </a:pPr>
            <a:r>
              <a:rPr lang="en-US" b="1" dirty="0"/>
              <a:t>LO 1.7  Distinguish between positive and normative analysis</a:t>
            </a:r>
            <a:endParaRPr lang="en-US" dirty="0"/>
          </a:p>
        </p:txBody>
      </p:sp>
      <p:sp>
        <p:nvSpPr>
          <p:cNvPr id="9" name="Footer Placeholder 7">
            <a:extLst>
              <a:ext uri="{FF2B5EF4-FFF2-40B4-BE49-F238E27FC236}">
                <a16:creationId xmlns:a16="http://schemas.microsoft.com/office/drawing/2014/main" id="{8E7B6734-DDB3-404A-A83B-60A285104DC6}"/>
              </a:ext>
            </a:extLst>
          </p:cNvPr>
          <p:cNvSpPr>
            <a:spLocks noGrp="1"/>
          </p:cNvSpPr>
          <p:nvPr>
            <p:ph type="ftr" sz="quarter" idx="11"/>
          </p:nvPr>
        </p:nvSpPr>
        <p:spPr/>
        <p:txBody>
          <a:bodyPr/>
          <a:lstStyle/>
          <a:p>
            <a:r>
              <a:rPr lang="en-CA" dirty="0"/>
              <a:t>© 2020 McGraw-Hill Education Ltd.</a:t>
            </a:r>
          </a:p>
        </p:txBody>
      </p:sp>
      <p:sp>
        <p:nvSpPr>
          <p:cNvPr id="10" name="TextBox 9">
            <a:extLst>
              <a:ext uri="{FF2B5EF4-FFF2-40B4-BE49-F238E27FC236}">
                <a16:creationId xmlns:a16="http://schemas.microsoft.com/office/drawing/2014/main" id="{B8BC944D-0B4E-4A5E-AB4E-F9E8284CE4C5}"/>
              </a:ext>
            </a:extLst>
          </p:cNvPr>
          <p:cNvSpPr txBox="1"/>
          <p:nvPr/>
        </p:nvSpPr>
        <p:spPr>
          <a:xfrm>
            <a:off x="355154" y="6104938"/>
            <a:ext cx="3602696" cy="276999"/>
          </a:xfrm>
          <a:prstGeom prst="rect">
            <a:avLst/>
          </a:prstGeom>
          <a:noFill/>
        </p:spPr>
        <p:txBody>
          <a:bodyPr wrap="square" rtlCol="0">
            <a:spAutoFit/>
          </a:bodyPr>
          <a:lstStyle/>
          <a:p>
            <a:pPr algn="ctr"/>
            <a:r>
              <a:rPr lang="en-CA" sz="1200" dirty="0"/>
              <a:t>PowerPoint produced by Brian Cowan MEd</a:t>
            </a:r>
          </a:p>
        </p:txBody>
      </p:sp>
    </p:spTree>
    <p:extLst>
      <p:ext uri="{BB962C8B-B14F-4D97-AF65-F5344CB8AC3E}">
        <p14:creationId xmlns:p14="http://schemas.microsoft.com/office/powerpoint/2010/main" val="145090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45837"/>
            <a:ext cx="8809146" cy="4921250"/>
          </a:xfrm>
        </p:spPr>
        <p:txBody>
          <a:bodyPr>
            <a:noAutofit/>
          </a:bodyPr>
          <a:lstStyle/>
          <a:p>
            <a:pPr marL="0" indent="0" fontAlgn="base">
              <a:lnSpc>
                <a:spcPts val="2600"/>
              </a:lnSpc>
              <a:spcBef>
                <a:spcPts val="0"/>
              </a:spcBef>
              <a:spcAft>
                <a:spcPts val="600"/>
              </a:spcAft>
              <a:buNone/>
            </a:pPr>
            <a:r>
              <a:rPr lang="en-US" b="1" i="1" dirty="0">
                <a:solidFill>
                  <a:srgbClr val="7030A0"/>
                </a:solidFill>
              </a:rPr>
              <a:t>Economics</a:t>
            </a:r>
            <a:r>
              <a:rPr lang="en-US" b="1" dirty="0"/>
              <a:t> is the study of how people manage resources.</a:t>
            </a:r>
          </a:p>
          <a:p>
            <a:pPr marL="355600" indent="-355600" fontAlgn="base">
              <a:lnSpc>
                <a:spcPts val="2600"/>
              </a:lnSpc>
              <a:spcBef>
                <a:spcPts val="0"/>
              </a:spcBef>
              <a:spcAft>
                <a:spcPts val="600"/>
              </a:spcAft>
            </a:pPr>
            <a:r>
              <a:rPr lang="en-US" b="1" dirty="0"/>
              <a:t>resource decisions are made by individuals, groups, firms, governments</a:t>
            </a:r>
          </a:p>
          <a:p>
            <a:pPr marL="355600" indent="-355600" fontAlgn="base">
              <a:lnSpc>
                <a:spcPts val="2600"/>
              </a:lnSpc>
              <a:spcBef>
                <a:spcPts val="0"/>
              </a:spcBef>
              <a:spcAft>
                <a:spcPts val="1800"/>
              </a:spcAft>
            </a:pPr>
            <a:r>
              <a:rPr lang="en-US" b="1" i="1" dirty="0">
                <a:solidFill>
                  <a:srgbClr val="7030A0"/>
                </a:solidFill>
              </a:rPr>
              <a:t>resources</a:t>
            </a:r>
            <a:r>
              <a:rPr lang="en-US" b="1" dirty="0"/>
              <a:t> - tangible and intangible things: cash, land, time, ideas, technology, experience, relationships</a:t>
            </a:r>
          </a:p>
          <a:p>
            <a:pPr marL="0" indent="0" fontAlgn="base">
              <a:lnSpc>
                <a:spcPts val="2600"/>
              </a:lnSpc>
              <a:spcBef>
                <a:spcPts val="0"/>
              </a:spcBef>
              <a:spcAft>
                <a:spcPts val="600"/>
              </a:spcAft>
              <a:buNone/>
            </a:pPr>
            <a:r>
              <a:rPr lang="en-US" b="1" dirty="0"/>
              <a:t>Traditionally, economics has been divided into two highly related and interdependent fields: </a:t>
            </a:r>
          </a:p>
          <a:p>
            <a:pPr marL="355600" indent="-355600" fontAlgn="base">
              <a:lnSpc>
                <a:spcPts val="2600"/>
              </a:lnSpc>
              <a:spcBef>
                <a:spcPts val="0"/>
              </a:spcBef>
              <a:spcAft>
                <a:spcPts val="600"/>
              </a:spcAft>
            </a:pPr>
            <a:r>
              <a:rPr lang="en-US" b="1" i="1" dirty="0">
                <a:solidFill>
                  <a:srgbClr val="7030A0"/>
                </a:solidFill>
              </a:rPr>
              <a:t>microeconomics</a:t>
            </a:r>
            <a:r>
              <a:rPr lang="en-US" b="1" dirty="0"/>
              <a:t> - study of how individuals/firms manage resources</a:t>
            </a:r>
          </a:p>
          <a:p>
            <a:pPr marL="355600" indent="-355600" fontAlgn="base">
              <a:lnSpc>
                <a:spcPts val="2600"/>
              </a:lnSpc>
              <a:spcBef>
                <a:spcPts val="0"/>
              </a:spcBef>
              <a:spcAft>
                <a:spcPts val="600"/>
              </a:spcAft>
            </a:pPr>
            <a:r>
              <a:rPr lang="en-US" b="1" i="1" dirty="0">
                <a:solidFill>
                  <a:srgbClr val="7030A0"/>
                </a:solidFill>
              </a:rPr>
              <a:t>macroeconomics</a:t>
            </a:r>
            <a:r>
              <a:rPr lang="en-US" b="1" dirty="0"/>
              <a:t> - study of the economy on a regional, national, international scale</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2</a:t>
            </a:fld>
            <a:endParaRPr lang="en-CA" sz="1400" dirty="0"/>
          </a:p>
        </p:txBody>
      </p:sp>
      <p:sp>
        <p:nvSpPr>
          <p:cNvPr id="9" name="Footer Placeholder 7">
            <a:extLst>
              <a:ext uri="{FF2B5EF4-FFF2-40B4-BE49-F238E27FC236}">
                <a16:creationId xmlns:a16="http://schemas.microsoft.com/office/drawing/2014/main" id="{9155B90D-683E-4F40-8A4B-B1DD0FA9A02E}"/>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92419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1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8809146" cy="4921250"/>
          </a:xfrm>
        </p:spPr>
        <p:txBody>
          <a:bodyPr>
            <a:noAutofit/>
          </a:bodyPr>
          <a:lstStyle/>
          <a:p>
            <a:pPr marL="0" indent="0" fontAlgn="base">
              <a:lnSpc>
                <a:spcPts val="2600"/>
              </a:lnSpc>
              <a:spcBef>
                <a:spcPts val="0"/>
              </a:spcBef>
              <a:spcAft>
                <a:spcPts val="1200"/>
              </a:spcAft>
              <a:buNone/>
            </a:pPr>
            <a:r>
              <a:rPr lang="en-US" sz="3600" b="1" dirty="0"/>
              <a:t>ECONOMIC THEORIES</a:t>
            </a:r>
          </a:p>
          <a:p>
            <a:pPr marL="0" indent="0" fontAlgn="base">
              <a:lnSpc>
                <a:spcPts val="2600"/>
              </a:lnSpc>
              <a:spcBef>
                <a:spcPts val="0"/>
              </a:spcBef>
              <a:spcAft>
                <a:spcPts val="600"/>
              </a:spcAft>
              <a:buNone/>
            </a:pPr>
            <a:r>
              <a:rPr lang="en-US" b="1" i="1" dirty="0">
                <a:solidFill>
                  <a:srgbClr val="7030A0"/>
                </a:solidFill>
              </a:rPr>
              <a:t>Classical theory </a:t>
            </a:r>
            <a:r>
              <a:rPr lang="en-US" b="1" dirty="0"/>
              <a:t>- focuses on an equilibrium condition where supply and demand interact</a:t>
            </a:r>
          </a:p>
          <a:p>
            <a:pPr marL="355600" indent="-355600" fontAlgn="base">
              <a:lnSpc>
                <a:spcPts val="2600"/>
              </a:lnSpc>
              <a:spcBef>
                <a:spcPts val="0"/>
              </a:spcBef>
              <a:spcAft>
                <a:spcPts val="600"/>
              </a:spcAft>
            </a:pPr>
            <a:r>
              <a:rPr lang="en-US" b="1" dirty="0"/>
              <a:t>suggests if demand and supply are not equal, the market will adjust so equilibrium prevails</a:t>
            </a:r>
          </a:p>
          <a:p>
            <a:pPr marL="355600" indent="-355600" fontAlgn="base">
              <a:lnSpc>
                <a:spcPts val="2600"/>
              </a:lnSpc>
              <a:spcBef>
                <a:spcPts val="0"/>
              </a:spcBef>
              <a:spcAft>
                <a:spcPts val="1800"/>
              </a:spcAft>
            </a:pPr>
            <a:r>
              <a:rPr lang="en-US" b="1" dirty="0"/>
              <a:t>Great Depression contradicted Classical theory that demand will always equal supply</a:t>
            </a:r>
          </a:p>
          <a:p>
            <a:pPr marL="0" indent="0" fontAlgn="base">
              <a:lnSpc>
                <a:spcPts val="2600"/>
              </a:lnSpc>
              <a:spcBef>
                <a:spcPts val="0"/>
              </a:spcBef>
              <a:spcAft>
                <a:spcPts val="600"/>
              </a:spcAft>
              <a:buNone/>
            </a:pPr>
            <a:r>
              <a:rPr lang="en-US" b="1" i="1" dirty="0">
                <a:solidFill>
                  <a:srgbClr val="7030A0"/>
                </a:solidFill>
              </a:rPr>
              <a:t>General Theory of Employment</a:t>
            </a:r>
            <a:r>
              <a:rPr lang="en-US" b="1" dirty="0">
                <a:solidFill>
                  <a:srgbClr val="7030A0"/>
                </a:solidFill>
              </a:rPr>
              <a:t>, </a:t>
            </a:r>
            <a:r>
              <a:rPr lang="en-US" b="1" i="1" dirty="0">
                <a:solidFill>
                  <a:srgbClr val="7030A0"/>
                </a:solidFill>
              </a:rPr>
              <a:t>Interest, and Money (Keynesian economics)</a:t>
            </a:r>
            <a:r>
              <a:rPr lang="en-US" b="1" dirty="0">
                <a:solidFill>
                  <a:srgbClr val="7030A0"/>
                </a:solidFill>
              </a:rPr>
              <a:t> </a:t>
            </a:r>
            <a:r>
              <a:rPr lang="en-US" b="1" dirty="0"/>
              <a:t>- markets may not need to be in equilibrium for the economy to operate</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3</a:t>
            </a:fld>
            <a:endParaRPr lang="en-CA" sz="1400" dirty="0"/>
          </a:p>
        </p:txBody>
      </p:sp>
      <p:sp>
        <p:nvSpPr>
          <p:cNvPr id="9" name="Footer Placeholder 7">
            <a:extLst>
              <a:ext uri="{FF2B5EF4-FFF2-40B4-BE49-F238E27FC236}">
                <a16:creationId xmlns:a16="http://schemas.microsoft.com/office/drawing/2014/main" id="{E0B670B2-3FAB-4CC9-9E30-F65E8E08BE7B}"/>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686835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8809146" cy="4921250"/>
          </a:xfrm>
        </p:spPr>
        <p:txBody>
          <a:bodyPr>
            <a:noAutofit/>
          </a:bodyPr>
          <a:lstStyle/>
          <a:p>
            <a:pPr marL="0" indent="0" fontAlgn="base">
              <a:lnSpc>
                <a:spcPts val="2600"/>
              </a:lnSpc>
              <a:spcBef>
                <a:spcPts val="0"/>
              </a:spcBef>
              <a:spcAft>
                <a:spcPts val="1200"/>
              </a:spcAft>
              <a:buNone/>
            </a:pPr>
            <a:r>
              <a:rPr lang="en-US" b="1" dirty="0"/>
              <a:t>Economic problem-solving boils down to asking four main questions: </a:t>
            </a:r>
          </a:p>
          <a:p>
            <a:pPr marL="450850" indent="-450850" fontAlgn="base">
              <a:buFont typeface="+mj-lt"/>
              <a:buAutoNum type="arabicPeriod"/>
            </a:pPr>
            <a:r>
              <a:rPr lang="en-US" b="1" dirty="0"/>
              <a:t>What are the wants and constraints of those involved?  (</a:t>
            </a:r>
            <a:r>
              <a:rPr lang="en-US" b="1" i="1" dirty="0">
                <a:solidFill>
                  <a:srgbClr val="7030A0"/>
                </a:solidFill>
              </a:rPr>
              <a:t>Scarcity</a:t>
            </a:r>
            <a:r>
              <a:rPr lang="en-US" b="1" dirty="0"/>
              <a:t>)</a:t>
            </a:r>
          </a:p>
          <a:p>
            <a:pPr marL="450850" indent="-450850" fontAlgn="base">
              <a:buFont typeface="+mj-lt"/>
              <a:buAutoNum type="arabicPeriod"/>
            </a:pPr>
            <a:r>
              <a:rPr lang="en-US" b="1" dirty="0"/>
              <a:t>What are the trade-offs? (</a:t>
            </a:r>
            <a:r>
              <a:rPr lang="en-US" b="1" i="1" dirty="0">
                <a:solidFill>
                  <a:srgbClr val="7030A0"/>
                </a:solidFill>
              </a:rPr>
              <a:t>Performance and Decision Making</a:t>
            </a:r>
            <a:r>
              <a:rPr lang="en-US" b="1" dirty="0"/>
              <a:t>)</a:t>
            </a:r>
          </a:p>
          <a:p>
            <a:pPr marL="450850" indent="-450850" fontAlgn="base">
              <a:buFont typeface="+mj-lt"/>
              <a:buAutoNum type="arabicPeriod"/>
            </a:pPr>
            <a:r>
              <a:rPr lang="en-US" b="1" dirty="0"/>
              <a:t>How will others respond? (</a:t>
            </a:r>
            <a:r>
              <a:rPr lang="en-US" b="1" i="1" dirty="0">
                <a:solidFill>
                  <a:srgbClr val="7030A0"/>
                </a:solidFill>
              </a:rPr>
              <a:t>Incentives</a:t>
            </a:r>
            <a:r>
              <a:rPr lang="en-US" b="1" dirty="0"/>
              <a:t>)</a:t>
            </a:r>
          </a:p>
          <a:p>
            <a:pPr marL="450850" indent="-450850" fontAlgn="base">
              <a:buFont typeface="+mj-lt"/>
              <a:buAutoNum type="arabicPeriod"/>
            </a:pPr>
            <a:r>
              <a:rPr lang="en-US" b="1" dirty="0"/>
              <a:t>Why isn’t everyone already doing it?  (</a:t>
            </a:r>
            <a:r>
              <a:rPr lang="en-US" b="1" i="1" dirty="0">
                <a:solidFill>
                  <a:srgbClr val="7030A0"/>
                </a:solidFill>
              </a:rPr>
              <a:t>Efficiency</a:t>
            </a:r>
            <a:r>
              <a:rPr lang="en-US" b="1" dirty="0"/>
              <a:t>)</a:t>
            </a:r>
          </a:p>
          <a:p>
            <a:pPr marL="450850" indent="-450850" fontAlgn="base">
              <a:lnSpc>
                <a:spcPts val="2600"/>
              </a:lnSpc>
              <a:spcBef>
                <a:spcPts val="0"/>
              </a:spcBef>
              <a:spcAft>
                <a:spcPts val="1200"/>
              </a:spcAft>
              <a:buFont typeface="+mj-lt"/>
              <a:buAutoNum type="arabicPeriod"/>
            </a:pPr>
            <a:endParaRPr lang="en-US" b="1" dirty="0"/>
          </a:p>
          <a:p>
            <a:pPr marL="0" indent="0" fontAlgn="base">
              <a:lnSpc>
                <a:spcPts val="2600"/>
              </a:lnSpc>
              <a:spcBef>
                <a:spcPts val="0"/>
              </a:spcBef>
              <a:spcAft>
                <a:spcPts val="1200"/>
              </a:spcAft>
              <a:buNone/>
            </a:pPr>
            <a:endParaRPr lang="en-US" b="1" dirty="0"/>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4</a:t>
            </a:fld>
            <a:endParaRPr lang="en-CA" sz="1400" dirty="0"/>
          </a:p>
        </p:txBody>
      </p:sp>
      <p:sp>
        <p:nvSpPr>
          <p:cNvPr id="9" name="Footer Placeholder 7">
            <a:extLst>
              <a:ext uri="{FF2B5EF4-FFF2-40B4-BE49-F238E27FC236}">
                <a16:creationId xmlns:a16="http://schemas.microsoft.com/office/drawing/2014/main" id="{7ED46794-67BD-4E8D-BB75-C2974A1B67AF}"/>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2825496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8809146" cy="4921250"/>
          </a:xfrm>
        </p:spPr>
        <p:txBody>
          <a:bodyPr>
            <a:noAutofit/>
          </a:bodyPr>
          <a:lstStyle/>
          <a:p>
            <a:pPr marL="450850" indent="-450850" fontAlgn="base">
              <a:lnSpc>
                <a:spcPts val="2600"/>
              </a:lnSpc>
              <a:spcBef>
                <a:spcPts val="0"/>
              </a:spcBef>
              <a:spcAft>
                <a:spcPts val="600"/>
              </a:spcAft>
              <a:buFont typeface="+mj-lt"/>
              <a:buAutoNum type="arabicPeriod"/>
            </a:pPr>
            <a:r>
              <a:rPr lang="en-US" b="1" i="1" dirty="0">
                <a:solidFill>
                  <a:srgbClr val="7030A0"/>
                </a:solidFill>
              </a:rPr>
              <a:t>Scarcity </a:t>
            </a:r>
            <a:r>
              <a:rPr lang="en-US" b="1" dirty="0"/>
              <a:t>- condition of wanting more than we can get with available resources</a:t>
            </a:r>
          </a:p>
          <a:p>
            <a:pPr marL="804863" indent="-354013" fontAlgn="base">
              <a:lnSpc>
                <a:spcPts val="2600"/>
              </a:lnSpc>
              <a:spcBef>
                <a:spcPts val="0"/>
              </a:spcBef>
              <a:spcAft>
                <a:spcPts val="400"/>
              </a:spcAft>
            </a:pPr>
            <a:r>
              <a:rPr lang="en-US" b="1" dirty="0"/>
              <a:t>scarcity is a fact of life </a:t>
            </a:r>
          </a:p>
          <a:p>
            <a:pPr marL="804863" indent="-354013" fontAlgn="base">
              <a:lnSpc>
                <a:spcPts val="2600"/>
              </a:lnSpc>
              <a:spcBef>
                <a:spcPts val="0"/>
              </a:spcBef>
              <a:spcAft>
                <a:spcPts val="1200"/>
              </a:spcAft>
            </a:pPr>
            <a:r>
              <a:rPr lang="en-US" b="1" dirty="0"/>
              <a:t>people make decisions aimed at getting the things they want, but are </a:t>
            </a:r>
            <a:r>
              <a:rPr lang="en-US" b="1" i="1" dirty="0"/>
              <a:t>constrained</a:t>
            </a:r>
            <a:r>
              <a:rPr lang="en-US" b="1" dirty="0"/>
              <a:t> by limited resources</a:t>
            </a:r>
          </a:p>
          <a:p>
            <a:pPr marL="514350" indent="-514350" fontAlgn="base">
              <a:lnSpc>
                <a:spcPts val="2600"/>
              </a:lnSpc>
              <a:spcBef>
                <a:spcPts val="0"/>
              </a:spcBef>
              <a:spcAft>
                <a:spcPts val="400"/>
              </a:spcAft>
              <a:buFont typeface="+mj-lt"/>
              <a:buAutoNum type="arabicPeriod" startAt="2"/>
            </a:pPr>
            <a:r>
              <a:rPr lang="en-US" b="1" i="1" dirty="0">
                <a:solidFill>
                  <a:srgbClr val="7030A0"/>
                </a:solidFill>
              </a:rPr>
              <a:t>Performance and decision making </a:t>
            </a:r>
            <a:r>
              <a:rPr lang="en-US" b="1" dirty="0"/>
              <a:t>- economic  measurements are our performance indicators</a:t>
            </a:r>
          </a:p>
          <a:p>
            <a:pPr marL="804863" indent="-354013" fontAlgn="base">
              <a:lnSpc>
                <a:spcPts val="2600"/>
              </a:lnSpc>
              <a:spcBef>
                <a:spcPts val="0"/>
              </a:spcBef>
              <a:spcAft>
                <a:spcPts val="400"/>
              </a:spcAft>
            </a:pPr>
            <a:r>
              <a:rPr lang="en-US" b="1" dirty="0"/>
              <a:t>tell us where we are, help us set goals</a:t>
            </a:r>
          </a:p>
          <a:p>
            <a:pPr marL="804863" indent="-354013" fontAlgn="base">
              <a:lnSpc>
                <a:spcPts val="2600"/>
              </a:lnSpc>
              <a:spcBef>
                <a:spcPts val="0"/>
              </a:spcBef>
              <a:spcAft>
                <a:spcPts val="400"/>
              </a:spcAft>
            </a:pPr>
            <a:r>
              <a:rPr lang="en-US" b="1" i="1" dirty="0">
                <a:solidFill>
                  <a:srgbClr val="7030A0"/>
                </a:solidFill>
              </a:rPr>
              <a:t>Gross Domestic Product (GDP)</a:t>
            </a:r>
            <a:r>
              <a:rPr lang="en-US" b="1" dirty="0"/>
              <a:t> - usually a measurement of national income (dollar value of all the final goods and services a country has produced domestically for a specific period of time)</a:t>
            </a:r>
          </a:p>
          <a:p>
            <a:pPr marL="1077913" indent="-354013" fontAlgn="base">
              <a:lnSpc>
                <a:spcPts val="2600"/>
              </a:lnSpc>
              <a:spcBef>
                <a:spcPts val="0"/>
              </a:spcBef>
              <a:spcAft>
                <a:spcPts val="400"/>
              </a:spcAft>
            </a:pPr>
            <a:r>
              <a:rPr lang="en-US" b="1" i="1" dirty="0">
                <a:solidFill>
                  <a:srgbClr val="7030A0"/>
                </a:solidFill>
              </a:rPr>
              <a:t>business cycles </a:t>
            </a:r>
            <a:r>
              <a:rPr lang="en-US" b="1" i="1" dirty="0"/>
              <a:t>- </a:t>
            </a:r>
            <a:r>
              <a:rPr lang="en-US" b="1" dirty="0"/>
              <a:t>short-run output fluctuations</a:t>
            </a:r>
          </a:p>
          <a:p>
            <a:pPr marL="0" indent="0" fontAlgn="base">
              <a:lnSpc>
                <a:spcPts val="2600"/>
              </a:lnSpc>
              <a:spcBef>
                <a:spcPts val="0"/>
              </a:spcBef>
              <a:spcAft>
                <a:spcPts val="1200"/>
              </a:spcAft>
              <a:buNone/>
            </a:pPr>
            <a:endParaRPr lang="en-US" b="1" dirty="0"/>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5</a:t>
            </a:fld>
            <a:endParaRPr lang="en-CA" sz="1400" dirty="0"/>
          </a:p>
        </p:txBody>
      </p:sp>
      <p:sp>
        <p:nvSpPr>
          <p:cNvPr id="9" name="Footer Placeholder 7">
            <a:extLst>
              <a:ext uri="{FF2B5EF4-FFF2-40B4-BE49-F238E27FC236}">
                <a16:creationId xmlns:a16="http://schemas.microsoft.com/office/drawing/2014/main" id="{DBFC1503-94AE-4504-8C4A-49F81C280EEC}"/>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39522051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10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fade">
                                      <p:cBhvr>
                                        <p:cTn id="32" dur="1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8809146" cy="4921250"/>
          </a:xfrm>
        </p:spPr>
        <p:txBody>
          <a:bodyPr>
            <a:noAutofit/>
          </a:bodyPr>
          <a:lstStyle/>
          <a:p>
            <a:pPr marL="514350" indent="-514350" fontAlgn="base">
              <a:lnSpc>
                <a:spcPts val="2600"/>
              </a:lnSpc>
              <a:spcBef>
                <a:spcPts val="0"/>
              </a:spcBef>
              <a:spcAft>
                <a:spcPts val="1200"/>
              </a:spcAft>
              <a:buFont typeface="+mj-lt"/>
              <a:buAutoNum type="arabicPeriod" startAt="2"/>
            </a:pPr>
            <a:r>
              <a:rPr lang="en-US" b="1" i="1" dirty="0">
                <a:solidFill>
                  <a:srgbClr val="7030A0"/>
                </a:solidFill>
              </a:rPr>
              <a:t>Performance and decision making </a:t>
            </a:r>
          </a:p>
          <a:p>
            <a:pPr marL="801688" indent="-352425" fontAlgn="base">
              <a:lnSpc>
                <a:spcPts val="2600"/>
              </a:lnSpc>
              <a:spcBef>
                <a:spcPts val="0"/>
              </a:spcBef>
              <a:spcAft>
                <a:spcPts val="600"/>
              </a:spcAft>
            </a:pPr>
            <a:r>
              <a:rPr lang="en-US" b="1" i="1" dirty="0">
                <a:solidFill>
                  <a:srgbClr val="7030A0"/>
                </a:solidFill>
              </a:rPr>
              <a:t>Unemployment rates </a:t>
            </a:r>
            <a:r>
              <a:rPr lang="en-US" b="1" dirty="0"/>
              <a:t>- measure unemployed workers in the labour force</a:t>
            </a:r>
          </a:p>
          <a:p>
            <a:pPr marL="1250950" indent="-352425" fontAlgn="base">
              <a:lnSpc>
                <a:spcPts val="2600"/>
              </a:lnSpc>
              <a:spcBef>
                <a:spcPts val="0"/>
              </a:spcBef>
              <a:spcAft>
                <a:spcPts val="400"/>
              </a:spcAft>
            </a:pPr>
            <a:r>
              <a:rPr lang="en-US" b="1" dirty="0"/>
              <a:t>tells labour utilization in economy</a:t>
            </a:r>
          </a:p>
          <a:p>
            <a:pPr marL="1250950" indent="-352425" fontAlgn="base">
              <a:lnSpc>
                <a:spcPts val="2600"/>
              </a:lnSpc>
              <a:spcBef>
                <a:spcPts val="0"/>
              </a:spcBef>
              <a:spcAft>
                <a:spcPts val="400"/>
              </a:spcAft>
            </a:pPr>
            <a:r>
              <a:rPr lang="en-US" b="1" dirty="0"/>
              <a:t>labour is significant input into economy’s production capacity</a:t>
            </a:r>
          </a:p>
          <a:p>
            <a:pPr marL="1250950" indent="-352425" fontAlgn="base">
              <a:lnSpc>
                <a:spcPts val="2600"/>
              </a:lnSpc>
              <a:spcBef>
                <a:spcPts val="0"/>
              </a:spcBef>
              <a:spcAft>
                <a:spcPts val="400"/>
              </a:spcAft>
            </a:pPr>
            <a:r>
              <a:rPr lang="en-US" b="1" dirty="0"/>
              <a:t>high unemployment decreases output</a:t>
            </a:r>
          </a:p>
          <a:p>
            <a:pPr marL="1250950" indent="-352425" fontAlgn="base">
              <a:lnSpc>
                <a:spcPts val="2600"/>
              </a:lnSpc>
              <a:spcBef>
                <a:spcPts val="0"/>
              </a:spcBef>
              <a:spcAft>
                <a:spcPts val="400"/>
              </a:spcAft>
            </a:pPr>
            <a:r>
              <a:rPr lang="en-US" b="1" dirty="0"/>
              <a:t>some unemployment inevitable</a:t>
            </a:r>
          </a:p>
          <a:p>
            <a:pPr marL="1250950" indent="-352425" fontAlgn="base">
              <a:lnSpc>
                <a:spcPts val="2600"/>
              </a:lnSpc>
              <a:spcBef>
                <a:spcPts val="0"/>
              </a:spcBef>
              <a:spcAft>
                <a:spcPts val="400"/>
              </a:spcAft>
            </a:pPr>
            <a:r>
              <a:rPr lang="en-US" b="1" dirty="0"/>
              <a:t>Policy-makers are more concerned with unemployment that comes from growth stagnation</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6</a:t>
            </a:fld>
            <a:endParaRPr lang="en-CA" sz="1400" dirty="0"/>
          </a:p>
        </p:txBody>
      </p:sp>
      <p:sp>
        <p:nvSpPr>
          <p:cNvPr id="9" name="Footer Placeholder 7">
            <a:extLst>
              <a:ext uri="{FF2B5EF4-FFF2-40B4-BE49-F238E27FC236}">
                <a16:creationId xmlns:a16="http://schemas.microsoft.com/office/drawing/2014/main" id="{EE1EDBF6-9F1C-4CA7-9C34-25E6690471E3}"/>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3276444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10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10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fade">
                                      <p:cBhvr>
                                        <p:cTn id="37" dur="1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8809146" cy="4921250"/>
          </a:xfrm>
        </p:spPr>
        <p:txBody>
          <a:bodyPr>
            <a:noAutofit/>
          </a:bodyPr>
          <a:lstStyle/>
          <a:p>
            <a:pPr marL="514350" indent="-514350" fontAlgn="base">
              <a:lnSpc>
                <a:spcPts val="2600"/>
              </a:lnSpc>
              <a:spcBef>
                <a:spcPts val="0"/>
              </a:spcBef>
              <a:spcAft>
                <a:spcPts val="1200"/>
              </a:spcAft>
              <a:buFont typeface="+mj-lt"/>
              <a:buAutoNum type="arabicPeriod" startAt="2"/>
            </a:pPr>
            <a:r>
              <a:rPr lang="en-US" b="1" i="1" dirty="0">
                <a:solidFill>
                  <a:srgbClr val="7030A0"/>
                </a:solidFill>
              </a:rPr>
              <a:t>Performance and decision making </a:t>
            </a:r>
          </a:p>
          <a:p>
            <a:pPr marL="801688" indent="-352425" fontAlgn="base">
              <a:lnSpc>
                <a:spcPts val="2600"/>
              </a:lnSpc>
              <a:spcBef>
                <a:spcPts val="0"/>
              </a:spcBef>
              <a:spcAft>
                <a:spcPts val="600"/>
              </a:spcAft>
            </a:pPr>
            <a:r>
              <a:rPr lang="en-US" b="1" i="1" dirty="0">
                <a:solidFill>
                  <a:srgbClr val="7030A0"/>
                </a:solidFill>
              </a:rPr>
              <a:t>Consumer Price Index (CPI) </a:t>
            </a:r>
            <a:r>
              <a:rPr lang="en-US" b="1" dirty="0"/>
              <a:t>- overall price level</a:t>
            </a:r>
          </a:p>
          <a:p>
            <a:pPr marL="801688" indent="-352425" fontAlgn="base">
              <a:lnSpc>
                <a:spcPts val="2600"/>
              </a:lnSpc>
              <a:spcBef>
                <a:spcPts val="0"/>
              </a:spcBef>
              <a:spcAft>
                <a:spcPts val="600"/>
              </a:spcAft>
            </a:pPr>
            <a:r>
              <a:rPr lang="en-US" b="1" i="1" dirty="0">
                <a:solidFill>
                  <a:srgbClr val="7030A0"/>
                </a:solidFill>
              </a:rPr>
              <a:t>Inflation</a:t>
            </a:r>
            <a:r>
              <a:rPr lang="en-US" b="1" dirty="0"/>
              <a:t> - state of overall price increases as measured by the CPI </a:t>
            </a:r>
          </a:p>
          <a:p>
            <a:pPr marL="1160463" indent="-355600" fontAlgn="base">
              <a:lnSpc>
                <a:spcPts val="2600"/>
              </a:lnSpc>
              <a:spcBef>
                <a:spcPts val="0"/>
              </a:spcBef>
              <a:spcAft>
                <a:spcPts val="600"/>
              </a:spcAft>
            </a:pPr>
            <a:r>
              <a:rPr lang="en-US" b="1" dirty="0"/>
              <a:t>rapid inflation may disrupt the saving–investment process</a:t>
            </a:r>
          </a:p>
          <a:p>
            <a:pPr marL="1528763" indent="-273050" fontAlgn="base">
              <a:lnSpc>
                <a:spcPts val="2600"/>
              </a:lnSpc>
              <a:spcBef>
                <a:spcPts val="0"/>
              </a:spcBef>
              <a:spcAft>
                <a:spcPts val="600"/>
              </a:spcAft>
            </a:pPr>
            <a:r>
              <a:rPr lang="en-US" b="1" dirty="0"/>
              <a:t>businesses may not borrow money to expand because the cost of borrowing rises</a:t>
            </a:r>
          </a:p>
          <a:p>
            <a:pPr marL="1528763" indent="-273050" fontAlgn="base">
              <a:lnSpc>
                <a:spcPts val="2600"/>
              </a:lnSpc>
              <a:spcBef>
                <a:spcPts val="0"/>
              </a:spcBef>
              <a:spcAft>
                <a:spcPts val="600"/>
              </a:spcAft>
            </a:pPr>
            <a:r>
              <a:rPr lang="en-US" b="1" dirty="0"/>
              <a:t>households don’t want to save money because the future value of their money may be lower</a:t>
            </a:r>
          </a:p>
          <a:p>
            <a:pPr marL="1160463" indent="-355600" fontAlgn="base">
              <a:lnSpc>
                <a:spcPts val="2600"/>
              </a:lnSpc>
              <a:spcBef>
                <a:spcPts val="0"/>
              </a:spcBef>
              <a:spcAft>
                <a:spcPts val="600"/>
              </a:spcAft>
            </a:pPr>
            <a:r>
              <a:rPr lang="en-US" b="1" dirty="0"/>
              <a:t>leads to lower economic output and affects long-run economic growth</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7</a:t>
            </a:fld>
            <a:endParaRPr lang="en-CA" sz="1400" dirty="0"/>
          </a:p>
        </p:txBody>
      </p:sp>
      <p:sp>
        <p:nvSpPr>
          <p:cNvPr id="9" name="Footer Placeholder 7">
            <a:extLst>
              <a:ext uri="{FF2B5EF4-FFF2-40B4-BE49-F238E27FC236}">
                <a16:creationId xmlns:a16="http://schemas.microsoft.com/office/drawing/2014/main" id="{1D52F951-B2D6-4679-A25B-5DC4C511AEE7}"/>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2891585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10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fade">
                                      <p:cBhvr>
                                        <p:cTn id="32" dur="1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8809146" cy="4921250"/>
          </a:xfrm>
        </p:spPr>
        <p:txBody>
          <a:bodyPr>
            <a:noAutofit/>
          </a:bodyPr>
          <a:lstStyle/>
          <a:p>
            <a:pPr marL="514350" indent="-514350" fontAlgn="base">
              <a:lnSpc>
                <a:spcPts val="2600"/>
              </a:lnSpc>
              <a:spcBef>
                <a:spcPts val="0"/>
              </a:spcBef>
              <a:spcAft>
                <a:spcPts val="1200"/>
              </a:spcAft>
              <a:buFont typeface="+mj-lt"/>
              <a:buAutoNum type="arabicPeriod" startAt="2"/>
            </a:pPr>
            <a:r>
              <a:rPr lang="en-US" b="1" i="1" dirty="0">
                <a:solidFill>
                  <a:srgbClr val="7030A0"/>
                </a:solidFill>
              </a:rPr>
              <a:t>Performance and decision making </a:t>
            </a:r>
          </a:p>
          <a:p>
            <a:pPr marL="804863" indent="-354013" fontAlgn="base">
              <a:lnSpc>
                <a:spcPts val="2600"/>
              </a:lnSpc>
              <a:spcBef>
                <a:spcPts val="0"/>
              </a:spcBef>
              <a:spcAft>
                <a:spcPts val="1200"/>
              </a:spcAft>
            </a:pPr>
            <a:r>
              <a:rPr lang="en-US" b="1" dirty="0"/>
              <a:t>policy-makers decide for long-term growth and reducing recession to keep economic output consistent with full employment</a:t>
            </a:r>
          </a:p>
          <a:p>
            <a:pPr marL="804863" indent="-354013" fontAlgn="base">
              <a:lnSpc>
                <a:spcPts val="2600"/>
              </a:lnSpc>
              <a:spcBef>
                <a:spcPts val="0"/>
              </a:spcBef>
              <a:spcAft>
                <a:spcPts val="600"/>
              </a:spcAft>
            </a:pPr>
            <a:r>
              <a:rPr lang="en-US" b="1" i="1" dirty="0">
                <a:solidFill>
                  <a:srgbClr val="7030A0"/>
                </a:solidFill>
              </a:rPr>
              <a:t>Monetary policy</a:t>
            </a:r>
            <a:r>
              <a:rPr lang="en-US" b="1" dirty="0"/>
              <a:t> - conducted by Bank of Canada</a:t>
            </a:r>
          </a:p>
          <a:p>
            <a:pPr marL="1255713" indent="-355600" fontAlgn="base">
              <a:lnSpc>
                <a:spcPts val="2600"/>
              </a:lnSpc>
              <a:spcBef>
                <a:spcPts val="0"/>
              </a:spcBef>
              <a:spcAft>
                <a:spcPts val="400"/>
              </a:spcAft>
            </a:pPr>
            <a:r>
              <a:rPr lang="en-US" b="1" dirty="0"/>
              <a:t>controls money supply, sets interest rates</a:t>
            </a:r>
          </a:p>
          <a:p>
            <a:pPr marL="1255713" indent="-355600" fontAlgn="base">
              <a:lnSpc>
                <a:spcPts val="2600"/>
              </a:lnSpc>
              <a:spcBef>
                <a:spcPts val="0"/>
              </a:spcBef>
              <a:spcAft>
                <a:spcPts val="400"/>
              </a:spcAft>
            </a:pPr>
            <a:r>
              <a:rPr lang="en-US" b="1" dirty="0"/>
              <a:t>low interest rates stimulate output/employment but may create higher inflation</a:t>
            </a:r>
          </a:p>
          <a:p>
            <a:pPr marL="1255713" indent="-355600" fontAlgn="base">
              <a:lnSpc>
                <a:spcPts val="2600"/>
              </a:lnSpc>
              <a:spcBef>
                <a:spcPts val="0"/>
              </a:spcBef>
              <a:spcAft>
                <a:spcPts val="600"/>
              </a:spcAft>
            </a:pPr>
            <a:r>
              <a:rPr lang="en-US" b="1" dirty="0"/>
              <a:t>high rates tend to lower inflation, but may lower output/employment</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8</a:t>
            </a:fld>
            <a:endParaRPr lang="en-CA" sz="1400" dirty="0"/>
          </a:p>
        </p:txBody>
      </p:sp>
      <p:sp>
        <p:nvSpPr>
          <p:cNvPr id="9" name="Footer Placeholder 7">
            <a:extLst>
              <a:ext uri="{FF2B5EF4-FFF2-40B4-BE49-F238E27FC236}">
                <a16:creationId xmlns:a16="http://schemas.microsoft.com/office/drawing/2014/main" id="{AB68E9A1-B6E1-47F3-9092-57201AF29F41}"/>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835879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1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8809146" cy="4921250"/>
          </a:xfrm>
        </p:spPr>
        <p:txBody>
          <a:bodyPr>
            <a:noAutofit/>
          </a:bodyPr>
          <a:lstStyle/>
          <a:p>
            <a:pPr marL="514350" indent="-514350" fontAlgn="base">
              <a:lnSpc>
                <a:spcPts val="2600"/>
              </a:lnSpc>
              <a:spcBef>
                <a:spcPts val="0"/>
              </a:spcBef>
              <a:spcAft>
                <a:spcPts val="1200"/>
              </a:spcAft>
              <a:buFont typeface="+mj-lt"/>
              <a:buAutoNum type="arabicPeriod" startAt="2"/>
            </a:pPr>
            <a:r>
              <a:rPr lang="en-US" b="1" i="1" dirty="0">
                <a:solidFill>
                  <a:srgbClr val="7030A0"/>
                </a:solidFill>
              </a:rPr>
              <a:t>Performance and decision making </a:t>
            </a:r>
          </a:p>
          <a:p>
            <a:pPr marL="804863" indent="-354013" fontAlgn="base">
              <a:lnSpc>
                <a:spcPts val="2600"/>
              </a:lnSpc>
              <a:spcBef>
                <a:spcPts val="0"/>
              </a:spcBef>
              <a:spcAft>
                <a:spcPts val="600"/>
              </a:spcAft>
            </a:pPr>
            <a:r>
              <a:rPr lang="en-US" b="1" i="1" dirty="0">
                <a:solidFill>
                  <a:srgbClr val="7030A0"/>
                </a:solidFill>
              </a:rPr>
              <a:t>Fiscal policy</a:t>
            </a:r>
            <a:r>
              <a:rPr lang="en-US" b="1" dirty="0"/>
              <a:t> - conducted by federal government</a:t>
            </a:r>
          </a:p>
          <a:p>
            <a:pPr marL="1255713" indent="-355600" fontAlgn="base">
              <a:lnSpc>
                <a:spcPts val="2600"/>
              </a:lnSpc>
              <a:spcBef>
                <a:spcPts val="0"/>
              </a:spcBef>
              <a:spcAft>
                <a:spcPts val="400"/>
              </a:spcAft>
            </a:pPr>
            <a:r>
              <a:rPr lang="en-US" b="1" dirty="0"/>
              <a:t>uses spending/taxation to raise economic output </a:t>
            </a:r>
          </a:p>
          <a:p>
            <a:pPr marL="1255713" indent="-355600" fontAlgn="base">
              <a:lnSpc>
                <a:spcPts val="2600"/>
              </a:lnSpc>
              <a:spcBef>
                <a:spcPts val="0"/>
              </a:spcBef>
              <a:spcAft>
                <a:spcPts val="400"/>
              </a:spcAft>
            </a:pPr>
            <a:r>
              <a:rPr lang="en-US" b="1" dirty="0"/>
              <a:t>higher government spending/lower taxes will boost economic output but may bring a higher level of inflation and public debt</a:t>
            </a:r>
          </a:p>
          <a:p>
            <a:pPr marL="1255713" indent="-355600" fontAlgn="base">
              <a:lnSpc>
                <a:spcPts val="2600"/>
              </a:lnSpc>
              <a:spcBef>
                <a:spcPts val="0"/>
              </a:spcBef>
              <a:spcAft>
                <a:spcPts val="400"/>
              </a:spcAft>
            </a:pPr>
            <a:r>
              <a:rPr lang="en-US" b="1" dirty="0"/>
              <a:t>lower government spending/higher taxes will keep inflation and public borrowing in check but may lead to lower output and employment</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9</a:t>
            </a:fld>
            <a:endParaRPr lang="en-CA" sz="1400" dirty="0"/>
          </a:p>
        </p:txBody>
      </p:sp>
      <p:sp>
        <p:nvSpPr>
          <p:cNvPr id="9" name="Footer Placeholder 7">
            <a:extLst>
              <a:ext uri="{FF2B5EF4-FFF2-40B4-BE49-F238E27FC236}">
                <a16:creationId xmlns:a16="http://schemas.microsoft.com/office/drawing/2014/main" id="{734B7471-0AA2-4B77-A77C-ECC725778D4A}"/>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3230047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4"/>
            <a:ext cx="8809146" cy="5855715"/>
          </a:xfrm>
        </p:spPr>
        <p:txBody>
          <a:bodyPr>
            <a:noAutofit/>
          </a:bodyPr>
          <a:lstStyle/>
          <a:p>
            <a:pPr marL="514350" indent="-514350" fontAlgn="base">
              <a:lnSpc>
                <a:spcPts val="2600"/>
              </a:lnSpc>
              <a:spcBef>
                <a:spcPts val="0"/>
              </a:spcBef>
              <a:spcAft>
                <a:spcPts val="1200"/>
              </a:spcAft>
              <a:buFont typeface="+mj-lt"/>
              <a:buAutoNum type="arabicPeriod" startAt="2"/>
            </a:pPr>
            <a:r>
              <a:rPr lang="en-US" b="1" i="1" dirty="0">
                <a:solidFill>
                  <a:srgbClr val="7030A0"/>
                </a:solidFill>
              </a:rPr>
              <a:t>Performance and decision making </a:t>
            </a:r>
          </a:p>
          <a:p>
            <a:pPr marL="804863" indent="-354013" fontAlgn="base">
              <a:lnSpc>
                <a:spcPts val="2600"/>
              </a:lnSpc>
              <a:spcBef>
                <a:spcPts val="0"/>
              </a:spcBef>
              <a:spcAft>
                <a:spcPts val="600"/>
              </a:spcAft>
            </a:pPr>
            <a:r>
              <a:rPr lang="en-US" b="1" dirty="0"/>
              <a:t>all decisions in life involve weighing trade-offs vs. benefits </a:t>
            </a:r>
          </a:p>
          <a:p>
            <a:pPr marL="804863" indent="-354013" fontAlgn="base">
              <a:lnSpc>
                <a:spcPts val="2600"/>
              </a:lnSpc>
              <a:spcBef>
                <a:spcPts val="0"/>
              </a:spcBef>
              <a:spcAft>
                <a:spcPts val="600"/>
              </a:spcAft>
            </a:pPr>
            <a:r>
              <a:rPr lang="en-US" b="1" dirty="0"/>
              <a:t>true cost of something is not what you pay for it, but also the opportunity you lose to do something else</a:t>
            </a:r>
          </a:p>
          <a:p>
            <a:pPr marL="804863" indent="-354013" fontAlgn="base">
              <a:lnSpc>
                <a:spcPts val="2600"/>
              </a:lnSpc>
              <a:spcBef>
                <a:spcPts val="0"/>
              </a:spcBef>
              <a:spcAft>
                <a:spcPts val="600"/>
              </a:spcAft>
            </a:pPr>
            <a:r>
              <a:rPr lang="en-US" b="1" i="1" dirty="0">
                <a:solidFill>
                  <a:srgbClr val="7030A0"/>
                </a:solidFill>
              </a:rPr>
              <a:t>Opportunity cost</a:t>
            </a:r>
            <a:r>
              <a:rPr lang="en-US" b="1" dirty="0"/>
              <a:t> - equal to the value of what you have to give up in order to get something</a:t>
            </a:r>
          </a:p>
          <a:p>
            <a:pPr marL="804863" indent="-354013" fontAlgn="base">
              <a:lnSpc>
                <a:spcPts val="2600"/>
              </a:lnSpc>
              <a:spcBef>
                <a:spcPts val="0"/>
              </a:spcBef>
              <a:spcAft>
                <a:spcPts val="600"/>
              </a:spcAft>
            </a:pPr>
            <a:r>
              <a:rPr lang="en-US" b="1" i="1" dirty="0">
                <a:solidFill>
                  <a:srgbClr val="7030A0"/>
                </a:solidFill>
              </a:rPr>
              <a:t>Marginal decision making </a:t>
            </a:r>
            <a:r>
              <a:rPr lang="en-US" b="1" dirty="0"/>
              <a:t>- rational people compare the </a:t>
            </a:r>
            <a:r>
              <a:rPr lang="en-US" b="1" i="1" dirty="0"/>
              <a:t>additional</a:t>
            </a:r>
            <a:r>
              <a:rPr lang="en-US" b="1" dirty="0"/>
              <a:t> benefits of a choice against the </a:t>
            </a:r>
            <a:r>
              <a:rPr lang="en-US" b="1" i="1" dirty="0"/>
              <a:t>additional</a:t>
            </a:r>
            <a:r>
              <a:rPr lang="en-US" b="1" dirty="0"/>
              <a:t> costs, without considering related benefits and costs of past choices</a:t>
            </a:r>
          </a:p>
          <a:p>
            <a:pPr marL="804863" indent="-354013" fontAlgn="base">
              <a:lnSpc>
                <a:spcPts val="2600"/>
              </a:lnSpc>
              <a:spcBef>
                <a:spcPts val="0"/>
              </a:spcBef>
              <a:spcAft>
                <a:spcPts val="600"/>
              </a:spcAft>
            </a:pPr>
            <a:r>
              <a:rPr lang="en-US" b="1" i="1" dirty="0">
                <a:solidFill>
                  <a:srgbClr val="7030A0"/>
                </a:solidFill>
              </a:rPr>
              <a:t>Sunk costs </a:t>
            </a:r>
            <a:r>
              <a:rPr lang="en-US" b="1" dirty="0"/>
              <a:t>- costs that have already been incurred and cannot be recovered </a:t>
            </a:r>
          </a:p>
          <a:p>
            <a:pPr marL="450850" indent="0" fontAlgn="base">
              <a:lnSpc>
                <a:spcPts val="2600"/>
              </a:lnSpc>
              <a:spcBef>
                <a:spcPts val="0"/>
              </a:spcBef>
              <a:spcAft>
                <a:spcPts val="600"/>
              </a:spcAft>
              <a:buNone/>
            </a:pPr>
            <a:endParaRPr lang="en-US" b="1" dirty="0"/>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10</a:t>
            </a:fld>
            <a:endParaRPr lang="en-CA" sz="1400" dirty="0"/>
          </a:p>
        </p:txBody>
      </p:sp>
      <p:sp>
        <p:nvSpPr>
          <p:cNvPr id="9" name="Footer Placeholder 7">
            <a:extLst>
              <a:ext uri="{FF2B5EF4-FFF2-40B4-BE49-F238E27FC236}">
                <a16:creationId xmlns:a16="http://schemas.microsoft.com/office/drawing/2014/main" id="{97291552-E050-470A-BFE6-B6A945AB9FAC}"/>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4071963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1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4"/>
            <a:ext cx="8809146" cy="5855715"/>
          </a:xfrm>
        </p:spPr>
        <p:txBody>
          <a:bodyPr>
            <a:noAutofit/>
          </a:bodyPr>
          <a:lstStyle/>
          <a:p>
            <a:pPr marL="514350" indent="-514350" fontAlgn="base">
              <a:lnSpc>
                <a:spcPts val="2600"/>
              </a:lnSpc>
              <a:spcBef>
                <a:spcPts val="0"/>
              </a:spcBef>
              <a:spcAft>
                <a:spcPts val="1200"/>
              </a:spcAft>
              <a:buFont typeface="+mj-lt"/>
              <a:buAutoNum type="arabicPeriod" startAt="3"/>
            </a:pPr>
            <a:r>
              <a:rPr lang="en-US" b="1" i="1" dirty="0">
                <a:solidFill>
                  <a:srgbClr val="7030A0"/>
                </a:solidFill>
              </a:rPr>
              <a:t>Incentives</a:t>
            </a:r>
          </a:p>
          <a:p>
            <a:pPr marL="804863" indent="-354013" fontAlgn="base">
              <a:lnSpc>
                <a:spcPts val="2600"/>
              </a:lnSpc>
              <a:spcBef>
                <a:spcPts val="0"/>
              </a:spcBef>
              <a:spcAft>
                <a:spcPts val="600"/>
              </a:spcAft>
            </a:pPr>
            <a:r>
              <a:rPr lang="en-US" b="1" dirty="0"/>
              <a:t>asking </a:t>
            </a:r>
            <a:r>
              <a:rPr lang="en-US" b="1" i="1" dirty="0"/>
              <a:t>how others will respond</a:t>
            </a:r>
            <a:r>
              <a:rPr lang="en-US" b="1" dirty="0"/>
              <a:t> can prevent bad decisions by predicting undesirable side effects </a:t>
            </a:r>
          </a:p>
          <a:p>
            <a:pPr marL="804863" indent="-354013" fontAlgn="base">
              <a:lnSpc>
                <a:spcPts val="2600"/>
              </a:lnSpc>
              <a:spcBef>
                <a:spcPts val="0"/>
              </a:spcBef>
              <a:spcAft>
                <a:spcPts val="600"/>
              </a:spcAft>
            </a:pPr>
            <a:r>
              <a:rPr lang="en-US" b="1" dirty="0"/>
              <a:t>trade-off changes affect choices people make </a:t>
            </a:r>
          </a:p>
          <a:p>
            <a:pPr marL="804863" indent="-354013" fontAlgn="base">
              <a:lnSpc>
                <a:spcPts val="2600"/>
              </a:lnSpc>
              <a:spcBef>
                <a:spcPts val="0"/>
              </a:spcBef>
              <a:spcAft>
                <a:spcPts val="600"/>
              </a:spcAft>
            </a:pPr>
            <a:r>
              <a:rPr lang="en-US" b="1" i="1" dirty="0">
                <a:solidFill>
                  <a:srgbClr val="7030A0"/>
                </a:solidFill>
              </a:rPr>
              <a:t>Incentive</a:t>
            </a:r>
            <a:r>
              <a:rPr lang="en-US" b="1" dirty="0"/>
              <a:t> - something that causes people to behave in a certain way by changing the trade-offs they face</a:t>
            </a:r>
          </a:p>
          <a:p>
            <a:pPr marL="1255713" indent="-355600" fontAlgn="base">
              <a:lnSpc>
                <a:spcPts val="2600"/>
              </a:lnSpc>
              <a:spcBef>
                <a:spcPts val="0"/>
              </a:spcBef>
              <a:spcAft>
                <a:spcPts val="600"/>
              </a:spcAft>
            </a:pPr>
            <a:r>
              <a:rPr lang="en-US" b="1" i="1" dirty="0">
                <a:solidFill>
                  <a:srgbClr val="7030A0"/>
                </a:solidFill>
              </a:rPr>
              <a:t>positive incentive</a:t>
            </a:r>
            <a:r>
              <a:rPr lang="en-US" b="1" dirty="0"/>
              <a:t> - makes people </a:t>
            </a:r>
            <a:r>
              <a:rPr lang="en-US" b="1" i="1" dirty="0"/>
              <a:t>more likely</a:t>
            </a:r>
            <a:r>
              <a:rPr lang="en-US" b="1" dirty="0"/>
              <a:t> to do something</a:t>
            </a:r>
          </a:p>
          <a:p>
            <a:pPr marL="1255713" indent="-355600" fontAlgn="base">
              <a:lnSpc>
                <a:spcPts val="2600"/>
              </a:lnSpc>
              <a:spcBef>
                <a:spcPts val="0"/>
              </a:spcBef>
              <a:spcAft>
                <a:spcPts val="600"/>
              </a:spcAft>
            </a:pPr>
            <a:r>
              <a:rPr lang="en-US" b="1" i="1" dirty="0">
                <a:solidFill>
                  <a:srgbClr val="7030A0"/>
                </a:solidFill>
              </a:rPr>
              <a:t>negative incentive (disincentive) </a:t>
            </a:r>
            <a:r>
              <a:rPr lang="en-US" b="1" dirty="0"/>
              <a:t>- makes them </a:t>
            </a:r>
            <a:r>
              <a:rPr lang="en-US" b="1" i="1" dirty="0"/>
              <a:t>less likely</a:t>
            </a:r>
            <a:r>
              <a:rPr lang="en-US" b="1" dirty="0"/>
              <a:t> to do it</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11</a:t>
            </a:fld>
            <a:endParaRPr lang="en-CA" sz="1400" dirty="0"/>
          </a:p>
        </p:txBody>
      </p:sp>
      <p:sp>
        <p:nvSpPr>
          <p:cNvPr id="9" name="Footer Placeholder 7">
            <a:extLst>
              <a:ext uri="{FF2B5EF4-FFF2-40B4-BE49-F238E27FC236}">
                <a16:creationId xmlns:a16="http://schemas.microsoft.com/office/drawing/2014/main" id="{6804978F-710A-4E5A-AB29-C1260941C56D}"/>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1557781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1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8809146" cy="4921250"/>
          </a:xfrm>
        </p:spPr>
        <p:txBody>
          <a:bodyPr>
            <a:noAutofit/>
          </a:bodyPr>
          <a:lstStyle/>
          <a:p>
            <a:pPr marL="514350" indent="-514350" fontAlgn="base">
              <a:lnSpc>
                <a:spcPts val="2600"/>
              </a:lnSpc>
              <a:spcBef>
                <a:spcPts val="0"/>
              </a:spcBef>
              <a:spcAft>
                <a:spcPts val="1200"/>
              </a:spcAft>
              <a:buFont typeface="+mj-lt"/>
              <a:buAutoNum type="arabicPeriod" startAt="4"/>
            </a:pPr>
            <a:r>
              <a:rPr lang="en-US" b="1" i="1" dirty="0">
                <a:solidFill>
                  <a:srgbClr val="7030A0"/>
                </a:solidFill>
              </a:rPr>
              <a:t>Efficiency</a:t>
            </a:r>
            <a:r>
              <a:rPr lang="en-US" b="1" dirty="0"/>
              <a:t> - resources used in the most productive way to produce goods/services with greatest societal value</a:t>
            </a:r>
          </a:p>
          <a:p>
            <a:pPr marL="804863" indent="-354013" fontAlgn="base">
              <a:lnSpc>
                <a:spcPts val="2600"/>
              </a:lnSpc>
              <a:spcBef>
                <a:spcPts val="0"/>
              </a:spcBef>
              <a:spcAft>
                <a:spcPts val="1200"/>
              </a:spcAft>
            </a:pPr>
            <a:r>
              <a:rPr lang="en-US" b="1" dirty="0"/>
              <a:t>under normal circumstances, individuals and firms will act to provide the things people want </a:t>
            </a:r>
          </a:p>
          <a:p>
            <a:pPr marL="804863" indent="-354013" fontAlgn="base">
              <a:lnSpc>
                <a:spcPts val="2600"/>
              </a:lnSpc>
              <a:spcBef>
                <a:spcPts val="0"/>
              </a:spcBef>
              <a:spcAft>
                <a:spcPts val="1200"/>
              </a:spcAft>
            </a:pPr>
            <a:r>
              <a:rPr lang="en-US" b="1" dirty="0"/>
              <a:t>increasing efficiency - finding ways to better use resources to produce the things that people want</a:t>
            </a:r>
          </a:p>
          <a:p>
            <a:pPr marL="804863" indent="-354013" fontAlgn="base">
              <a:lnSpc>
                <a:spcPts val="2600"/>
              </a:lnSpc>
              <a:spcBef>
                <a:spcPts val="0"/>
              </a:spcBef>
              <a:spcAft>
                <a:spcPts val="1200"/>
              </a:spcAft>
            </a:pPr>
            <a:r>
              <a:rPr lang="en-US" b="1" dirty="0"/>
              <a:t>disruptors of efficiency include:</a:t>
            </a:r>
          </a:p>
          <a:p>
            <a:pPr marL="1433513" indent="-355600" fontAlgn="base">
              <a:lnSpc>
                <a:spcPts val="2600"/>
              </a:lnSpc>
              <a:spcBef>
                <a:spcPts val="0"/>
              </a:spcBef>
              <a:spcAft>
                <a:spcPts val="1200"/>
              </a:spcAft>
            </a:pPr>
            <a:r>
              <a:rPr lang="en-US" b="1" dirty="0"/>
              <a:t>innovation</a:t>
            </a:r>
          </a:p>
          <a:p>
            <a:pPr marL="1433513" indent="-355600" fontAlgn="base">
              <a:lnSpc>
                <a:spcPts val="2600"/>
              </a:lnSpc>
              <a:spcBef>
                <a:spcPts val="0"/>
              </a:spcBef>
              <a:spcAft>
                <a:spcPts val="1200"/>
              </a:spcAft>
            </a:pPr>
            <a:r>
              <a:rPr lang="en-US" b="1" dirty="0"/>
              <a:t>market failure</a:t>
            </a:r>
          </a:p>
          <a:p>
            <a:pPr marL="1433513" indent="-355600" fontAlgn="base">
              <a:lnSpc>
                <a:spcPts val="2600"/>
              </a:lnSpc>
              <a:spcBef>
                <a:spcPts val="0"/>
              </a:spcBef>
              <a:spcAft>
                <a:spcPts val="1200"/>
              </a:spcAft>
            </a:pPr>
            <a:r>
              <a:rPr lang="en-US" b="1" dirty="0"/>
              <a:t>intervention</a:t>
            </a:r>
          </a:p>
          <a:p>
            <a:pPr marL="1433513" indent="-355600" fontAlgn="base">
              <a:lnSpc>
                <a:spcPts val="2600"/>
              </a:lnSpc>
              <a:spcBef>
                <a:spcPts val="0"/>
              </a:spcBef>
              <a:spcAft>
                <a:spcPts val="1200"/>
              </a:spcAft>
            </a:pPr>
            <a:r>
              <a:rPr lang="en-US" b="1" dirty="0"/>
              <a:t>goals other than profit</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12</a:t>
            </a:fld>
            <a:endParaRPr lang="en-CA" sz="1400" dirty="0"/>
          </a:p>
        </p:txBody>
      </p:sp>
      <p:sp>
        <p:nvSpPr>
          <p:cNvPr id="9" name="Footer Placeholder 7">
            <a:extLst>
              <a:ext uri="{FF2B5EF4-FFF2-40B4-BE49-F238E27FC236}">
                <a16:creationId xmlns:a16="http://schemas.microsoft.com/office/drawing/2014/main" id="{AFA96281-BBE5-4870-A106-FED95D51DF48}"/>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1247601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10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fade">
                                      <p:cBhvr>
                                        <p:cTn id="32" dur="1000"/>
                                        <p:tgtEl>
                                          <p:spTgt spid="6">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7" end="7"/>
                                            </p:txEl>
                                          </p:spTgt>
                                        </p:tgtEl>
                                        <p:attrNameLst>
                                          <p:attrName>style.visibility</p:attrName>
                                        </p:attrNameLst>
                                      </p:cBhvr>
                                      <p:to>
                                        <p:strVal val="visible"/>
                                      </p:to>
                                    </p:set>
                                    <p:animEffect transition="in" filter="fade">
                                      <p:cBhvr>
                                        <p:cTn id="37" dur="1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8809146" cy="4921250"/>
          </a:xfrm>
        </p:spPr>
        <p:txBody>
          <a:bodyPr>
            <a:noAutofit/>
          </a:bodyPr>
          <a:lstStyle/>
          <a:p>
            <a:pPr marL="0" indent="0" fontAlgn="base">
              <a:lnSpc>
                <a:spcPts val="2600"/>
              </a:lnSpc>
              <a:spcBef>
                <a:spcPts val="0"/>
              </a:spcBef>
              <a:spcAft>
                <a:spcPts val="1200"/>
              </a:spcAft>
              <a:buNone/>
            </a:pPr>
            <a:r>
              <a:rPr lang="en-US" sz="3600" b="1" dirty="0"/>
              <a:t>CORRELATION AND CAUSATION</a:t>
            </a:r>
          </a:p>
          <a:p>
            <a:pPr marL="0" indent="0" fontAlgn="base">
              <a:lnSpc>
                <a:spcPts val="2600"/>
              </a:lnSpc>
              <a:spcBef>
                <a:spcPts val="0"/>
              </a:spcBef>
              <a:spcAft>
                <a:spcPts val="1200"/>
              </a:spcAft>
              <a:buNone/>
            </a:pPr>
            <a:r>
              <a:rPr lang="en-US" b="1" dirty="0"/>
              <a:t>Economic analysis requires combining theory and observation with scrutiny before drawing conclusions. </a:t>
            </a:r>
          </a:p>
          <a:p>
            <a:pPr marL="355600" indent="-355600" fontAlgn="base">
              <a:lnSpc>
                <a:spcPts val="2600"/>
              </a:lnSpc>
              <a:spcBef>
                <a:spcPts val="0"/>
              </a:spcBef>
              <a:spcAft>
                <a:spcPts val="400"/>
              </a:spcAft>
            </a:pPr>
            <a:r>
              <a:rPr lang="en-US" b="1" i="1" dirty="0">
                <a:solidFill>
                  <a:srgbClr val="7030A0"/>
                </a:solidFill>
              </a:rPr>
              <a:t>correlation</a:t>
            </a:r>
            <a:r>
              <a:rPr lang="en-US" b="1" dirty="0"/>
              <a:t> - if events appear to occur in relation to each other</a:t>
            </a:r>
          </a:p>
          <a:p>
            <a:pPr marL="723900" indent="-368300" fontAlgn="base">
              <a:lnSpc>
                <a:spcPts val="2600"/>
              </a:lnSpc>
              <a:spcBef>
                <a:spcPts val="0"/>
              </a:spcBef>
              <a:spcAft>
                <a:spcPts val="400"/>
              </a:spcAft>
            </a:pPr>
            <a:r>
              <a:rPr lang="en-US" b="1" i="1" dirty="0">
                <a:solidFill>
                  <a:srgbClr val="7030A0"/>
                </a:solidFill>
              </a:rPr>
              <a:t>positively correlated</a:t>
            </a:r>
            <a:r>
              <a:rPr lang="en-US" b="1" dirty="0"/>
              <a:t> - events seem to occur at the same time and move in the same direction</a:t>
            </a:r>
          </a:p>
          <a:p>
            <a:pPr marL="723900" indent="-368300" fontAlgn="base">
              <a:lnSpc>
                <a:spcPts val="2600"/>
              </a:lnSpc>
              <a:spcBef>
                <a:spcPts val="0"/>
              </a:spcBef>
              <a:spcAft>
                <a:spcPts val="400"/>
              </a:spcAft>
            </a:pPr>
            <a:r>
              <a:rPr lang="en-US" b="1" i="1" dirty="0">
                <a:solidFill>
                  <a:srgbClr val="7030A0"/>
                </a:solidFill>
              </a:rPr>
              <a:t>negatively correlated </a:t>
            </a:r>
            <a:r>
              <a:rPr lang="en-US" b="1" dirty="0"/>
              <a:t>- increase in one event appears related to a decrease in another (move in opposite directions)</a:t>
            </a:r>
          </a:p>
          <a:p>
            <a:pPr marL="723900" indent="-368300" fontAlgn="base">
              <a:lnSpc>
                <a:spcPts val="2600"/>
              </a:lnSpc>
              <a:spcBef>
                <a:spcPts val="0"/>
              </a:spcBef>
              <a:spcAft>
                <a:spcPts val="1200"/>
              </a:spcAft>
            </a:pPr>
            <a:r>
              <a:rPr lang="en-US" b="1" i="1" dirty="0">
                <a:solidFill>
                  <a:srgbClr val="7030A0"/>
                </a:solidFill>
              </a:rPr>
              <a:t>uncorrelated</a:t>
            </a:r>
            <a:r>
              <a:rPr lang="en-US" b="1" dirty="0"/>
              <a:t> - no consistent variable relationship</a:t>
            </a:r>
          </a:p>
          <a:p>
            <a:pPr marL="355600" indent="-355600" fontAlgn="base">
              <a:lnSpc>
                <a:spcPts val="2600"/>
              </a:lnSpc>
              <a:spcBef>
                <a:spcPts val="0"/>
              </a:spcBef>
              <a:spcAft>
                <a:spcPts val="600"/>
              </a:spcAft>
            </a:pPr>
            <a:r>
              <a:rPr lang="en-US" b="1" i="1" dirty="0">
                <a:solidFill>
                  <a:srgbClr val="7030A0"/>
                </a:solidFill>
              </a:rPr>
              <a:t>causation</a:t>
            </a:r>
            <a:r>
              <a:rPr lang="en-US" b="1" dirty="0"/>
              <a:t> - one event brings about the other </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13</a:t>
            </a:fld>
            <a:endParaRPr lang="en-CA" sz="1400" dirty="0"/>
          </a:p>
        </p:txBody>
      </p:sp>
      <p:sp>
        <p:nvSpPr>
          <p:cNvPr id="9" name="Footer Placeholder 7">
            <a:extLst>
              <a:ext uri="{FF2B5EF4-FFF2-40B4-BE49-F238E27FC236}">
                <a16:creationId xmlns:a16="http://schemas.microsoft.com/office/drawing/2014/main" id="{E71DFF97-F8EA-47F7-8A4D-F4BDB0680AC0}"/>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21578267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10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fade">
                                      <p:cBhvr>
                                        <p:cTn id="12" dur="1000"/>
                                        <p:tgtEl>
                                          <p:spTgt spid="6">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10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1000"/>
                                        <p:tgtEl>
                                          <p:spTgt spid="6">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animEffect transition="in" filter="fade">
                                      <p:cBhvr>
                                        <p:cTn id="27" dur="10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3" y="1459485"/>
            <a:ext cx="3937421" cy="4921250"/>
          </a:xfrm>
        </p:spPr>
        <p:txBody>
          <a:bodyPr>
            <a:noAutofit/>
          </a:bodyPr>
          <a:lstStyle/>
          <a:p>
            <a:pPr marL="0" indent="0" fontAlgn="base">
              <a:lnSpc>
                <a:spcPts val="2600"/>
              </a:lnSpc>
              <a:spcBef>
                <a:spcPts val="0"/>
              </a:spcBef>
              <a:spcAft>
                <a:spcPts val="1200"/>
              </a:spcAft>
              <a:buNone/>
            </a:pPr>
            <a:r>
              <a:rPr lang="en-US" sz="3600" b="1" dirty="0">
                <a:solidFill>
                  <a:srgbClr val="002060"/>
                </a:solidFill>
              </a:rPr>
              <a:t>CORRELATION AND CAUSATION</a:t>
            </a:r>
          </a:p>
          <a:p>
            <a:pPr marL="355600" indent="-355600" fontAlgn="base">
              <a:lnSpc>
                <a:spcPts val="2600"/>
              </a:lnSpc>
              <a:spcBef>
                <a:spcPts val="0"/>
              </a:spcBef>
              <a:spcAft>
                <a:spcPts val="400"/>
              </a:spcAft>
            </a:pPr>
            <a:r>
              <a:rPr lang="en-US" b="1" i="1" dirty="0">
                <a:solidFill>
                  <a:srgbClr val="7030A0"/>
                </a:solidFill>
              </a:rPr>
              <a:t>reverse correlation</a:t>
            </a:r>
            <a:r>
              <a:rPr lang="en-US" b="1" dirty="0"/>
              <a:t> - distinguishing dependent from independent variables</a:t>
            </a:r>
          </a:p>
          <a:p>
            <a:pPr marL="339725" indent="-339725" fontAlgn="base">
              <a:lnSpc>
                <a:spcPts val="2600"/>
              </a:lnSpc>
              <a:spcBef>
                <a:spcPts val="0"/>
              </a:spcBef>
              <a:spcAft>
                <a:spcPts val="1200"/>
              </a:spcAft>
            </a:pPr>
            <a:r>
              <a:rPr lang="en-US" b="1" i="1" dirty="0">
                <a:solidFill>
                  <a:srgbClr val="7030A0"/>
                </a:solidFill>
              </a:rPr>
              <a:t>model</a:t>
            </a:r>
            <a:r>
              <a:rPr lang="en-US" b="1" dirty="0"/>
              <a:t> - simplified representation of a complicated situation</a:t>
            </a:r>
          </a:p>
          <a:p>
            <a:pPr marL="862013" indent="-350838" fontAlgn="base">
              <a:lnSpc>
                <a:spcPts val="2600"/>
              </a:lnSpc>
              <a:spcBef>
                <a:spcPts val="0"/>
              </a:spcBef>
              <a:spcAft>
                <a:spcPts val="400"/>
              </a:spcAft>
            </a:pPr>
            <a:r>
              <a:rPr lang="en-US" b="1" i="1" dirty="0">
                <a:solidFill>
                  <a:srgbClr val="7030A0"/>
                </a:solidFill>
              </a:rPr>
              <a:t>circular flow model - </a:t>
            </a:r>
            <a:r>
              <a:rPr lang="en-US" b="1" dirty="0"/>
              <a:t>flow of economic transactions in an economy</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14</a:t>
            </a:fld>
            <a:endParaRPr lang="en-CA" sz="1400" dirty="0"/>
          </a:p>
        </p:txBody>
      </p:sp>
      <p:pic>
        <p:nvPicPr>
          <p:cNvPr id="9" name="Picture 8" descr="Graphic:  Figure 1-1 shows the circular flow of economic transactions in a graphic format called the circular flow diagram.">
            <a:extLst>
              <a:ext uri="{FF2B5EF4-FFF2-40B4-BE49-F238E27FC236}">
                <a16:creationId xmlns:a16="http://schemas.microsoft.com/office/drawing/2014/main" id="{09CCC26D-6C7C-4EF2-B89F-F7CBF4C9231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17000"/>
                    </a14:imgEffect>
                    <a14:imgEffect>
                      <a14:brightnessContrast bright="2000" contrast="18000"/>
                    </a14:imgEffect>
                  </a14:imgLayer>
                </a14:imgProps>
              </a:ext>
              <a:ext uri="{28A0092B-C50C-407E-A947-70E740481C1C}">
                <a14:useLocalDpi xmlns:a14="http://schemas.microsoft.com/office/drawing/2010/main" val="0"/>
              </a:ext>
            </a:extLst>
          </a:blip>
          <a:stretch>
            <a:fillRect/>
          </a:stretch>
        </p:blipFill>
        <p:spPr>
          <a:xfrm>
            <a:off x="4152405" y="2583537"/>
            <a:ext cx="4823027" cy="3751381"/>
          </a:xfrm>
          <a:prstGeom prst="rect">
            <a:avLst/>
          </a:prstGeom>
        </p:spPr>
      </p:pic>
      <p:sp>
        <p:nvSpPr>
          <p:cNvPr id="10" name="Footer Placeholder 7">
            <a:extLst>
              <a:ext uri="{FF2B5EF4-FFF2-40B4-BE49-F238E27FC236}">
                <a16:creationId xmlns:a16="http://schemas.microsoft.com/office/drawing/2014/main" id="{98543AC5-4C54-4DDF-A47A-A3754A5EE2C2}"/>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824508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1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1000"/>
                                        <p:tgtEl>
                                          <p:spTgt spid="6">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4" y="1459485"/>
            <a:ext cx="3640538" cy="4921250"/>
          </a:xfrm>
        </p:spPr>
        <p:txBody>
          <a:bodyPr>
            <a:noAutofit/>
          </a:bodyPr>
          <a:lstStyle/>
          <a:p>
            <a:pPr marL="0" indent="0" fontAlgn="base">
              <a:lnSpc>
                <a:spcPts val="2600"/>
              </a:lnSpc>
              <a:spcBef>
                <a:spcPts val="0"/>
              </a:spcBef>
              <a:spcAft>
                <a:spcPts val="1200"/>
              </a:spcAft>
              <a:buNone/>
            </a:pPr>
            <a:r>
              <a:rPr lang="en-US" sz="3600" b="1" dirty="0"/>
              <a:t>CORRELATION AND CAUSATION</a:t>
            </a:r>
          </a:p>
          <a:p>
            <a:pPr marL="0" indent="0">
              <a:lnSpc>
                <a:spcPts val="2600"/>
              </a:lnSpc>
              <a:spcBef>
                <a:spcPts val="0"/>
              </a:spcBef>
              <a:spcAft>
                <a:spcPts val="600"/>
              </a:spcAft>
              <a:buNone/>
            </a:pPr>
            <a:r>
              <a:rPr lang="en-CA" b="1" dirty="0"/>
              <a:t>Good models</a:t>
            </a:r>
          </a:p>
          <a:p>
            <a:pPr marL="360363" indent="-360363">
              <a:lnSpc>
                <a:spcPts val="2600"/>
              </a:lnSpc>
              <a:spcBef>
                <a:spcPts val="0"/>
              </a:spcBef>
              <a:spcAft>
                <a:spcPts val="600"/>
              </a:spcAft>
            </a:pPr>
            <a:r>
              <a:rPr lang="en-CA" b="1" dirty="0"/>
              <a:t>predict cause and effect</a:t>
            </a:r>
          </a:p>
          <a:p>
            <a:pPr marL="360363" indent="-360363">
              <a:lnSpc>
                <a:spcPts val="2600"/>
              </a:lnSpc>
              <a:spcBef>
                <a:spcPts val="0"/>
              </a:spcBef>
              <a:spcAft>
                <a:spcPts val="600"/>
              </a:spcAft>
            </a:pPr>
            <a:r>
              <a:rPr lang="en-CA" b="1" dirty="0"/>
              <a:t>make clear assumptions</a:t>
            </a:r>
          </a:p>
          <a:p>
            <a:pPr marL="360363" indent="-360363">
              <a:lnSpc>
                <a:spcPts val="2600"/>
              </a:lnSpc>
              <a:spcBef>
                <a:spcPts val="0"/>
              </a:spcBef>
              <a:spcAft>
                <a:spcPts val="600"/>
              </a:spcAft>
            </a:pPr>
            <a:r>
              <a:rPr lang="en-CA" b="1" dirty="0"/>
              <a:t>describe real world accurately</a:t>
            </a:r>
          </a:p>
          <a:p>
            <a:pPr marL="0" indent="0" fontAlgn="base">
              <a:lnSpc>
                <a:spcPts val="2600"/>
              </a:lnSpc>
              <a:spcBef>
                <a:spcPts val="0"/>
              </a:spcBef>
              <a:spcAft>
                <a:spcPts val="1200"/>
              </a:spcAft>
              <a:buNone/>
            </a:pPr>
            <a:endParaRPr lang="en-US" sz="3600" b="1" dirty="0"/>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15</a:t>
            </a:fld>
            <a:endParaRPr lang="en-CA" sz="1400" dirty="0"/>
          </a:p>
        </p:txBody>
      </p:sp>
      <p:pic>
        <p:nvPicPr>
          <p:cNvPr id="9" name="Picture 8" descr="Graphic:  Figure 1-1 shows the circular flow of economic transactions in a graphic format called the circular flow diagram.">
            <a:extLst>
              <a:ext uri="{FF2B5EF4-FFF2-40B4-BE49-F238E27FC236}">
                <a16:creationId xmlns:a16="http://schemas.microsoft.com/office/drawing/2014/main" id="{09CCC26D-6C7C-4EF2-B89F-F7CBF4C92313}"/>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17000"/>
                    </a14:imgEffect>
                    <a14:imgEffect>
                      <a14:brightnessContrast bright="2000" contrast="18000"/>
                    </a14:imgEffect>
                  </a14:imgLayer>
                </a14:imgProps>
              </a:ext>
              <a:ext uri="{28A0092B-C50C-407E-A947-70E740481C1C}">
                <a14:useLocalDpi xmlns:a14="http://schemas.microsoft.com/office/drawing/2010/main" val="0"/>
              </a:ext>
            </a:extLst>
          </a:blip>
          <a:stretch>
            <a:fillRect/>
          </a:stretch>
        </p:blipFill>
        <p:spPr>
          <a:xfrm>
            <a:off x="3962400" y="2583537"/>
            <a:ext cx="4823027" cy="3751381"/>
          </a:xfrm>
          <a:prstGeom prst="rect">
            <a:avLst/>
          </a:prstGeom>
        </p:spPr>
      </p:pic>
      <p:sp>
        <p:nvSpPr>
          <p:cNvPr id="10" name="Footer Placeholder 7">
            <a:extLst>
              <a:ext uri="{FF2B5EF4-FFF2-40B4-BE49-F238E27FC236}">
                <a16:creationId xmlns:a16="http://schemas.microsoft.com/office/drawing/2014/main" id="{83F6C2E5-1515-4185-915C-BF3161493673}"/>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2367039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95D1F3AF-C8BA-45F9-947F-7E1837931653}"/>
              </a:ext>
            </a:extLst>
          </p:cNvPr>
          <p:cNvSpPr>
            <a:spLocks noGrp="1"/>
          </p:cNvSpPr>
          <p:nvPr>
            <p:ph sz="quarter" idx="4"/>
          </p:nvPr>
        </p:nvSpPr>
        <p:spPr>
          <a:xfrm>
            <a:off x="218943" y="1459485"/>
            <a:ext cx="8566281" cy="4921250"/>
          </a:xfrm>
        </p:spPr>
        <p:txBody>
          <a:bodyPr>
            <a:noAutofit/>
          </a:bodyPr>
          <a:lstStyle/>
          <a:p>
            <a:pPr marL="0" indent="0" fontAlgn="base">
              <a:lnSpc>
                <a:spcPts val="2600"/>
              </a:lnSpc>
              <a:spcBef>
                <a:spcPts val="0"/>
              </a:spcBef>
              <a:spcAft>
                <a:spcPts val="1200"/>
              </a:spcAft>
              <a:buNone/>
            </a:pPr>
            <a:r>
              <a:rPr lang="en-US" sz="3600" b="1" dirty="0"/>
              <a:t>CORRELATION AND CAUSATION</a:t>
            </a:r>
          </a:p>
        </p:txBody>
      </p:sp>
      <p:sp>
        <p:nvSpPr>
          <p:cNvPr id="7" name="Title 6">
            <a:extLst>
              <a:ext uri="{FF2B5EF4-FFF2-40B4-BE49-F238E27FC236}">
                <a16:creationId xmlns:a16="http://schemas.microsoft.com/office/drawing/2014/main" id="{D55E0A0E-2E9F-4E02-B158-BB4CD2C2B764}"/>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4" name="TextBox 3">
            <a:extLst>
              <a:ext uri="{FF2B5EF4-FFF2-40B4-BE49-F238E27FC236}">
                <a16:creationId xmlns:a16="http://schemas.microsoft.com/office/drawing/2014/main" id="{E632CA04-B6BE-4132-BAA0-3091124D5ADC}"/>
              </a:ext>
            </a:extLst>
          </p:cNvPr>
          <p:cNvSpPr txBox="1"/>
          <p:nvPr/>
        </p:nvSpPr>
        <p:spPr>
          <a:xfrm>
            <a:off x="7881871" y="6382109"/>
            <a:ext cx="1006386" cy="307777"/>
          </a:xfrm>
          <a:prstGeom prst="rect">
            <a:avLst/>
          </a:prstGeom>
          <a:noFill/>
        </p:spPr>
        <p:txBody>
          <a:bodyPr wrap="square" rtlCol="0">
            <a:spAutoFit/>
          </a:bodyPr>
          <a:lstStyle/>
          <a:p>
            <a:pPr algn="r"/>
            <a:fld id="{142E33B6-33D3-4960-B994-DFA8186EC43F}" type="slidenum">
              <a:rPr lang="en-CA" sz="1400" smtClean="0"/>
              <a:t>16</a:t>
            </a:fld>
            <a:endParaRPr lang="en-CA" sz="1400" dirty="0"/>
          </a:p>
        </p:txBody>
      </p:sp>
      <p:sp>
        <p:nvSpPr>
          <p:cNvPr id="2" name="TextBox 1">
            <a:extLst>
              <a:ext uri="{FF2B5EF4-FFF2-40B4-BE49-F238E27FC236}">
                <a16:creationId xmlns:a16="http://schemas.microsoft.com/office/drawing/2014/main" id="{D55063C2-D3A4-4F3E-80FC-FE5B486C76BD}"/>
              </a:ext>
            </a:extLst>
          </p:cNvPr>
          <p:cNvSpPr txBox="1"/>
          <p:nvPr/>
        </p:nvSpPr>
        <p:spPr>
          <a:xfrm>
            <a:off x="358572" y="1859761"/>
            <a:ext cx="8426651" cy="2919902"/>
          </a:xfrm>
          <a:prstGeom prst="rect">
            <a:avLst/>
          </a:prstGeom>
          <a:noFill/>
        </p:spPr>
        <p:txBody>
          <a:bodyPr wrap="square" rtlCol="0">
            <a:spAutoFit/>
          </a:bodyPr>
          <a:lstStyle/>
          <a:p>
            <a:pPr>
              <a:spcAft>
                <a:spcPts val="1200"/>
              </a:spcAft>
            </a:pPr>
            <a:r>
              <a:rPr lang="en-CA" sz="2800" b="1" dirty="0"/>
              <a:t>Positive and Normative Analysis</a:t>
            </a:r>
          </a:p>
          <a:p>
            <a:pPr marL="360363" indent="-360363">
              <a:lnSpc>
                <a:spcPts val="2600"/>
              </a:lnSpc>
              <a:spcAft>
                <a:spcPts val="600"/>
              </a:spcAft>
              <a:buFont typeface="Arial" panose="020B0604020202020204" pitchFamily="34" charset="0"/>
              <a:buChar char="•"/>
            </a:pPr>
            <a:r>
              <a:rPr lang="en-US" sz="2800" b="1" i="1" dirty="0">
                <a:solidFill>
                  <a:srgbClr val="7030A0"/>
                </a:solidFill>
              </a:rPr>
              <a:t>positive statement </a:t>
            </a:r>
            <a:r>
              <a:rPr lang="en-US" sz="2800" b="1" dirty="0"/>
              <a:t>- statement that makes a factual declaration about how the world </a:t>
            </a:r>
            <a:r>
              <a:rPr lang="en-US" sz="2800" b="1" i="1" dirty="0"/>
              <a:t>actually</a:t>
            </a:r>
            <a:r>
              <a:rPr lang="en-US" sz="2800" b="1" dirty="0"/>
              <a:t> works</a:t>
            </a:r>
          </a:p>
          <a:p>
            <a:pPr marL="360363" indent="-360363">
              <a:lnSpc>
                <a:spcPts val="2600"/>
              </a:lnSpc>
              <a:spcAft>
                <a:spcPts val="600"/>
              </a:spcAft>
              <a:buFont typeface="Arial" panose="020B0604020202020204" pitchFamily="34" charset="0"/>
              <a:buChar char="•"/>
            </a:pPr>
            <a:r>
              <a:rPr lang="en-US" sz="2800" b="1" i="1" dirty="0">
                <a:solidFill>
                  <a:srgbClr val="7030A0"/>
                </a:solidFill>
              </a:rPr>
              <a:t>normative statement </a:t>
            </a:r>
            <a:r>
              <a:rPr lang="en-US" sz="2800" b="1" dirty="0"/>
              <a:t>- statement that makes a claim about how the world </a:t>
            </a:r>
            <a:r>
              <a:rPr lang="en-US" sz="2800" b="1" i="1" dirty="0"/>
              <a:t>should be</a:t>
            </a:r>
          </a:p>
          <a:p>
            <a:pPr>
              <a:lnSpc>
                <a:spcPts val="2600"/>
              </a:lnSpc>
              <a:spcAft>
                <a:spcPts val="600"/>
              </a:spcAft>
            </a:pPr>
            <a:endParaRPr lang="en-US" sz="2800" b="1" dirty="0"/>
          </a:p>
          <a:p>
            <a:pPr marL="360363" indent="-360363">
              <a:lnSpc>
                <a:spcPts val="2600"/>
              </a:lnSpc>
              <a:buFont typeface="Arial" panose="020B0604020202020204" pitchFamily="34" charset="0"/>
              <a:buChar char="•"/>
            </a:pPr>
            <a:endParaRPr lang="en-CA" sz="2800" b="1" dirty="0"/>
          </a:p>
        </p:txBody>
      </p:sp>
      <p:sp>
        <p:nvSpPr>
          <p:cNvPr id="9" name="Footer Placeholder 7">
            <a:extLst>
              <a:ext uri="{FF2B5EF4-FFF2-40B4-BE49-F238E27FC236}">
                <a16:creationId xmlns:a16="http://schemas.microsoft.com/office/drawing/2014/main" id="{F72C57E9-CF4B-4787-ABA0-EE1D7A9799F1}"/>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3561349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1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9E17695-3EDD-4E29-AEE0-C5EB1C9AD48E}"/>
              </a:ext>
            </a:extLst>
          </p:cNvPr>
          <p:cNvSpPr>
            <a:spLocks noGrp="1"/>
          </p:cNvSpPr>
          <p:nvPr>
            <p:ph type="body" idx="1"/>
          </p:nvPr>
        </p:nvSpPr>
        <p:spPr>
          <a:xfrm>
            <a:off x="244698" y="1372067"/>
            <a:ext cx="8431872" cy="823912"/>
          </a:xfrm>
        </p:spPr>
        <p:txBody>
          <a:bodyPr anchor="ctr" anchorCtr="0">
            <a:normAutofit/>
          </a:bodyPr>
          <a:lstStyle/>
          <a:p>
            <a:pPr algn="ctr">
              <a:lnSpc>
                <a:spcPts val="2600"/>
              </a:lnSpc>
              <a:spcBef>
                <a:spcPts val="0"/>
              </a:spcBef>
            </a:pPr>
            <a:r>
              <a:rPr lang="en-CA" sz="3600" dirty="0"/>
              <a:t>SUMMARY</a:t>
            </a:r>
          </a:p>
        </p:txBody>
      </p:sp>
      <p:sp>
        <p:nvSpPr>
          <p:cNvPr id="4" name="Content Placeholder 3">
            <a:extLst>
              <a:ext uri="{FF2B5EF4-FFF2-40B4-BE49-F238E27FC236}">
                <a16:creationId xmlns:a16="http://schemas.microsoft.com/office/drawing/2014/main" id="{81ACF7E9-BE60-4FBD-8436-D29CCB5CB8F0}"/>
              </a:ext>
            </a:extLst>
          </p:cNvPr>
          <p:cNvSpPr>
            <a:spLocks noGrp="1"/>
          </p:cNvSpPr>
          <p:nvPr>
            <p:ph sz="half" idx="2"/>
          </p:nvPr>
        </p:nvSpPr>
        <p:spPr>
          <a:xfrm>
            <a:off x="218939" y="2092946"/>
            <a:ext cx="8566282" cy="4250525"/>
          </a:xfrm>
        </p:spPr>
        <p:txBody>
          <a:bodyPr>
            <a:noAutofit/>
          </a:bodyPr>
          <a:lstStyle/>
          <a:p>
            <a:pPr marL="723900" indent="-546100" fontAlgn="base">
              <a:lnSpc>
                <a:spcPts val="2600"/>
              </a:lnSpc>
              <a:spcBef>
                <a:spcPts val="0"/>
              </a:spcBef>
              <a:buFont typeface="+mj-lt"/>
              <a:buAutoNum type="arabicPeriod"/>
            </a:pPr>
            <a:r>
              <a:rPr lang="en-US" b="1" dirty="0"/>
              <a:t>Economists usually assume that people behave rationally and live within a condition of scarcity. Answering the question </a:t>
            </a:r>
            <a:r>
              <a:rPr lang="en-US" b="1" i="1" dirty="0"/>
              <a:t>What are the wants and constraints of those involved?</a:t>
            </a:r>
            <a:r>
              <a:rPr lang="en-US" b="1" dirty="0"/>
              <a:t> tells you what to expect from each player in the situation you are analyzing. Given rational behaviour and scarcity, you can expect people to work to get what they want (their motivations) using the limited resources at their disposal (their constraints).</a:t>
            </a:r>
          </a:p>
          <a:p>
            <a:pPr marL="180975" indent="0" fontAlgn="base">
              <a:lnSpc>
                <a:spcPts val="2600"/>
              </a:lnSpc>
              <a:spcBef>
                <a:spcPts val="0"/>
              </a:spcBef>
              <a:spcAft>
                <a:spcPts val="600"/>
              </a:spcAft>
              <a:buNone/>
            </a:pPr>
            <a:endParaRPr lang="en-US" b="1" dirty="0"/>
          </a:p>
        </p:txBody>
      </p:sp>
      <p:sp>
        <p:nvSpPr>
          <p:cNvPr id="8" name="Title 6">
            <a:extLst>
              <a:ext uri="{FF2B5EF4-FFF2-40B4-BE49-F238E27FC236}">
                <a16:creationId xmlns:a16="http://schemas.microsoft.com/office/drawing/2014/main" id="{B590C01F-8607-47AD-8DA9-0FBFB43994F6}"/>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9" name="TextBox 3">
            <a:extLst>
              <a:ext uri="{FF2B5EF4-FFF2-40B4-BE49-F238E27FC236}">
                <a16:creationId xmlns:a16="http://schemas.microsoft.com/office/drawing/2014/main" id="{3DCFE9DA-6A8E-4442-90E5-24DC27778250}"/>
              </a:ext>
            </a:extLst>
          </p:cNvPr>
          <p:cNvSpPr txBox="1"/>
          <p:nvPr/>
        </p:nvSpPr>
        <p:spPr>
          <a:xfrm>
            <a:off x="7881871" y="6382109"/>
            <a:ext cx="1006386" cy="307777"/>
          </a:xfrm>
          <a:prstGeom prst="rect">
            <a:avLst/>
          </a:prstGeom>
          <a:noFill/>
        </p:spPr>
        <p:txBody>
          <a:bodyPr wrap="square" rtlCol="0">
            <a:spAutoFit/>
          </a:bodyPr>
          <a:lstStyle/>
          <a:p>
            <a:pPr algn="r"/>
            <a:fld id="{3327877E-C38B-4212-A07B-39F84CC0875A}" type="slidenum">
              <a:rPr lang="en-CA" sz="1400" smtClean="0"/>
              <a:t>17</a:t>
            </a:fld>
            <a:endParaRPr lang="en-CA" sz="1400" dirty="0"/>
          </a:p>
        </p:txBody>
      </p:sp>
      <p:sp>
        <p:nvSpPr>
          <p:cNvPr id="7" name="Footer Placeholder 7">
            <a:extLst>
              <a:ext uri="{FF2B5EF4-FFF2-40B4-BE49-F238E27FC236}">
                <a16:creationId xmlns:a16="http://schemas.microsoft.com/office/drawing/2014/main" id="{CC12B36B-823F-46B7-9380-5DB6F8625CF3}"/>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2365947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9E17695-3EDD-4E29-AEE0-C5EB1C9AD48E}"/>
              </a:ext>
            </a:extLst>
          </p:cNvPr>
          <p:cNvSpPr>
            <a:spLocks noGrp="1"/>
          </p:cNvSpPr>
          <p:nvPr>
            <p:ph type="body" idx="1"/>
          </p:nvPr>
        </p:nvSpPr>
        <p:spPr>
          <a:xfrm>
            <a:off x="244698" y="1372067"/>
            <a:ext cx="8431872" cy="823912"/>
          </a:xfrm>
        </p:spPr>
        <p:txBody>
          <a:bodyPr anchor="ctr" anchorCtr="0">
            <a:normAutofit/>
          </a:bodyPr>
          <a:lstStyle/>
          <a:p>
            <a:pPr algn="ctr">
              <a:lnSpc>
                <a:spcPts val="2600"/>
              </a:lnSpc>
              <a:spcBef>
                <a:spcPts val="0"/>
              </a:spcBef>
            </a:pPr>
            <a:r>
              <a:rPr lang="en-CA" sz="3600" dirty="0"/>
              <a:t>SUMMARY</a:t>
            </a:r>
          </a:p>
        </p:txBody>
      </p:sp>
      <p:sp>
        <p:nvSpPr>
          <p:cNvPr id="4" name="Content Placeholder 3">
            <a:extLst>
              <a:ext uri="{FF2B5EF4-FFF2-40B4-BE49-F238E27FC236}">
                <a16:creationId xmlns:a16="http://schemas.microsoft.com/office/drawing/2014/main" id="{81ACF7E9-BE60-4FBD-8436-D29CCB5CB8F0}"/>
              </a:ext>
            </a:extLst>
          </p:cNvPr>
          <p:cNvSpPr>
            <a:spLocks noGrp="1"/>
          </p:cNvSpPr>
          <p:nvPr>
            <p:ph sz="half" idx="2"/>
          </p:nvPr>
        </p:nvSpPr>
        <p:spPr>
          <a:xfrm>
            <a:off x="218939" y="2092946"/>
            <a:ext cx="8566282" cy="4250525"/>
          </a:xfrm>
        </p:spPr>
        <p:txBody>
          <a:bodyPr>
            <a:noAutofit/>
          </a:bodyPr>
          <a:lstStyle/>
          <a:p>
            <a:pPr marL="723900" indent="-546100" fontAlgn="base">
              <a:lnSpc>
                <a:spcPts val="2600"/>
              </a:lnSpc>
              <a:spcBef>
                <a:spcPts val="0"/>
              </a:spcBef>
              <a:buFont typeface="+mj-lt"/>
              <a:buAutoNum type="arabicPeriod" startAt="2"/>
            </a:pPr>
            <a:r>
              <a:rPr lang="en-US" sz="2400" b="1" dirty="0"/>
              <a:t>Trade-offs arise when you must give up something to get something else. Answering </a:t>
            </a:r>
            <a:r>
              <a:rPr lang="en-US" sz="2400" b="1" i="1" dirty="0"/>
              <a:t>What are the trade-offs?</a:t>
            </a:r>
            <a:r>
              <a:rPr lang="en-US" sz="2400" b="1" dirty="0"/>
              <a:t> will tell you about the costs and benefits associated with a decision. The full cost of doing something is the opportunity cost. Economists assume that rational people make decisions at the margin, by comparing any additional benefits from a choice to the extra costs it brings. If people are behaving rationally when they face trade-offs, they will always choose to do something if the marginal benefit is greater than the opportunity cost. They will never do it if the opportunity cost is greater than the marginal benefit.</a:t>
            </a:r>
          </a:p>
          <a:p>
            <a:pPr marL="180975" indent="0" fontAlgn="base">
              <a:lnSpc>
                <a:spcPts val="2600"/>
              </a:lnSpc>
              <a:spcBef>
                <a:spcPts val="0"/>
              </a:spcBef>
              <a:spcAft>
                <a:spcPts val="1200"/>
              </a:spcAft>
              <a:buNone/>
            </a:pPr>
            <a:endParaRPr lang="en-US" b="1" dirty="0"/>
          </a:p>
        </p:txBody>
      </p:sp>
      <p:sp>
        <p:nvSpPr>
          <p:cNvPr id="8" name="Title 6">
            <a:extLst>
              <a:ext uri="{FF2B5EF4-FFF2-40B4-BE49-F238E27FC236}">
                <a16:creationId xmlns:a16="http://schemas.microsoft.com/office/drawing/2014/main" id="{B590C01F-8607-47AD-8DA9-0FBFB43994F6}"/>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9" name="TextBox 3">
            <a:extLst>
              <a:ext uri="{FF2B5EF4-FFF2-40B4-BE49-F238E27FC236}">
                <a16:creationId xmlns:a16="http://schemas.microsoft.com/office/drawing/2014/main" id="{3DCFE9DA-6A8E-4442-90E5-24DC27778250}"/>
              </a:ext>
            </a:extLst>
          </p:cNvPr>
          <p:cNvSpPr txBox="1"/>
          <p:nvPr/>
        </p:nvSpPr>
        <p:spPr>
          <a:xfrm>
            <a:off x="7881871" y="6382109"/>
            <a:ext cx="1006386" cy="307777"/>
          </a:xfrm>
          <a:prstGeom prst="rect">
            <a:avLst/>
          </a:prstGeom>
          <a:noFill/>
        </p:spPr>
        <p:txBody>
          <a:bodyPr wrap="square" rtlCol="0">
            <a:spAutoFit/>
          </a:bodyPr>
          <a:lstStyle/>
          <a:p>
            <a:pPr algn="r"/>
            <a:fld id="{3327877E-C38B-4212-A07B-39F84CC0875A}" type="slidenum">
              <a:rPr lang="en-CA" sz="1400" smtClean="0"/>
              <a:t>18</a:t>
            </a:fld>
            <a:endParaRPr lang="en-CA" sz="1400" dirty="0"/>
          </a:p>
        </p:txBody>
      </p:sp>
      <p:sp>
        <p:nvSpPr>
          <p:cNvPr id="7" name="Footer Placeholder 7">
            <a:extLst>
              <a:ext uri="{FF2B5EF4-FFF2-40B4-BE49-F238E27FC236}">
                <a16:creationId xmlns:a16="http://schemas.microsoft.com/office/drawing/2014/main" id="{7316F8AF-F23F-4BDC-B05D-276A4F4A039B}"/>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2283434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9E17695-3EDD-4E29-AEE0-C5EB1C9AD48E}"/>
              </a:ext>
            </a:extLst>
          </p:cNvPr>
          <p:cNvSpPr>
            <a:spLocks noGrp="1"/>
          </p:cNvSpPr>
          <p:nvPr>
            <p:ph type="body" idx="1"/>
          </p:nvPr>
        </p:nvSpPr>
        <p:spPr>
          <a:xfrm>
            <a:off x="244698" y="1372067"/>
            <a:ext cx="8431872" cy="823912"/>
          </a:xfrm>
        </p:spPr>
        <p:txBody>
          <a:bodyPr anchor="ctr" anchorCtr="0">
            <a:normAutofit/>
          </a:bodyPr>
          <a:lstStyle/>
          <a:p>
            <a:pPr algn="ctr">
              <a:lnSpc>
                <a:spcPts val="2600"/>
              </a:lnSpc>
              <a:spcBef>
                <a:spcPts val="0"/>
              </a:spcBef>
            </a:pPr>
            <a:r>
              <a:rPr lang="en-CA" sz="3600" dirty="0"/>
              <a:t>SUMMARY</a:t>
            </a:r>
          </a:p>
        </p:txBody>
      </p:sp>
      <p:sp>
        <p:nvSpPr>
          <p:cNvPr id="4" name="Content Placeholder 3">
            <a:extLst>
              <a:ext uri="{FF2B5EF4-FFF2-40B4-BE49-F238E27FC236}">
                <a16:creationId xmlns:a16="http://schemas.microsoft.com/office/drawing/2014/main" id="{81ACF7E9-BE60-4FBD-8436-D29CCB5CB8F0}"/>
              </a:ext>
            </a:extLst>
          </p:cNvPr>
          <p:cNvSpPr>
            <a:spLocks noGrp="1"/>
          </p:cNvSpPr>
          <p:nvPr>
            <p:ph sz="half" idx="2"/>
          </p:nvPr>
        </p:nvSpPr>
        <p:spPr>
          <a:xfrm>
            <a:off x="218939" y="2092946"/>
            <a:ext cx="8566282" cy="4250525"/>
          </a:xfrm>
        </p:spPr>
        <p:txBody>
          <a:bodyPr>
            <a:noAutofit/>
          </a:bodyPr>
          <a:lstStyle/>
          <a:p>
            <a:pPr marL="723900" indent="-546100" fontAlgn="base">
              <a:lnSpc>
                <a:spcPts val="2600"/>
              </a:lnSpc>
              <a:spcBef>
                <a:spcPts val="0"/>
              </a:spcBef>
              <a:spcAft>
                <a:spcPts val="600"/>
              </a:spcAft>
              <a:buFont typeface="+mj-lt"/>
              <a:buAutoNum type="arabicPeriod" startAt="3"/>
            </a:pPr>
            <a:r>
              <a:rPr lang="en-US" b="1" dirty="0"/>
              <a:t>The collective reaction to changing trade-offs is a central idea in economics. Asking </a:t>
            </a:r>
            <a:r>
              <a:rPr lang="en-US" b="1" i="1" dirty="0"/>
              <a:t>How will others respond?</a:t>
            </a:r>
            <a:r>
              <a:rPr lang="en-US" b="1" dirty="0"/>
              <a:t> will give you a complete picture of how a particular decision affects the world. You can assume that any action will bring a response, because people react to changes in their incentives.</a:t>
            </a:r>
          </a:p>
          <a:p>
            <a:pPr marL="180975" indent="0" fontAlgn="base">
              <a:lnSpc>
                <a:spcPts val="2600"/>
              </a:lnSpc>
              <a:spcBef>
                <a:spcPts val="0"/>
              </a:spcBef>
              <a:spcAft>
                <a:spcPts val="1200"/>
              </a:spcAft>
              <a:buNone/>
            </a:pPr>
            <a:endParaRPr lang="en-US" b="1" dirty="0"/>
          </a:p>
        </p:txBody>
      </p:sp>
      <p:sp>
        <p:nvSpPr>
          <p:cNvPr id="8" name="Title 6">
            <a:extLst>
              <a:ext uri="{FF2B5EF4-FFF2-40B4-BE49-F238E27FC236}">
                <a16:creationId xmlns:a16="http://schemas.microsoft.com/office/drawing/2014/main" id="{B590C01F-8607-47AD-8DA9-0FBFB43994F6}"/>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9" name="TextBox 3">
            <a:extLst>
              <a:ext uri="{FF2B5EF4-FFF2-40B4-BE49-F238E27FC236}">
                <a16:creationId xmlns:a16="http://schemas.microsoft.com/office/drawing/2014/main" id="{3DCFE9DA-6A8E-4442-90E5-24DC27778250}"/>
              </a:ext>
            </a:extLst>
          </p:cNvPr>
          <p:cNvSpPr txBox="1"/>
          <p:nvPr/>
        </p:nvSpPr>
        <p:spPr>
          <a:xfrm>
            <a:off x="7881871" y="6382109"/>
            <a:ext cx="1006386" cy="307777"/>
          </a:xfrm>
          <a:prstGeom prst="rect">
            <a:avLst/>
          </a:prstGeom>
          <a:noFill/>
        </p:spPr>
        <p:txBody>
          <a:bodyPr wrap="square" rtlCol="0">
            <a:spAutoFit/>
          </a:bodyPr>
          <a:lstStyle/>
          <a:p>
            <a:pPr algn="r"/>
            <a:fld id="{3327877E-C38B-4212-A07B-39F84CC0875A}" type="slidenum">
              <a:rPr lang="en-CA" sz="1400" smtClean="0"/>
              <a:t>19</a:t>
            </a:fld>
            <a:endParaRPr lang="en-CA" sz="1400" dirty="0"/>
          </a:p>
        </p:txBody>
      </p:sp>
      <p:sp>
        <p:nvSpPr>
          <p:cNvPr id="7" name="Footer Placeholder 7">
            <a:extLst>
              <a:ext uri="{FF2B5EF4-FFF2-40B4-BE49-F238E27FC236}">
                <a16:creationId xmlns:a16="http://schemas.microsoft.com/office/drawing/2014/main" id="{5E412463-9044-4342-8585-A2410D5D7348}"/>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335560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9E17695-3EDD-4E29-AEE0-C5EB1C9AD48E}"/>
              </a:ext>
            </a:extLst>
          </p:cNvPr>
          <p:cNvSpPr>
            <a:spLocks noGrp="1"/>
          </p:cNvSpPr>
          <p:nvPr>
            <p:ph type="body" idx="1"/>
          </p:nvPr>
        </p:nvSpPr>
        <p:spPr>
          <a:xfrm>
            <a:off x="244698" y="1372067"/>
            <a:ext cx="8431872" cy="823912"/>
          </a:xfrm>
        </p:spPr>
        <p:txBody>
          <a:bodyPr anchor="ctr" anchorCtr="0">
            <a:normAutofit/>
          </a:bodyPr>
          <a:lstStyle/>
          <a:p>
            <a:pPr algn="ctr">
              <a:lnSpc>
                <a:spcPts val="2600"/>
              </a:lnSpc>
              <a:spcBef>
                <a:spcPts val="0"/>
              </a:spcBef>
            </a:pPr>
            <a:r>
              <a:rPr lang="en-CA" sz="3600" dirty="0"/>
              <a:t>SUMMARY</a:t>
            </a:r>
          </a:p>
        </p:txBody>
      </p:sp>
      <p:sp>
        <p:nvSpPr>
          <p:cNvPr id="4" name="Content Placeholder 3">
            <a:extLst>
              <a:ext uri="{FF2B5EF4-FFF2-40B4-BE49-F238E27FC236}">
                <a16:creationId xmlns:a16="http://schemas.microsoft.com/office/drawing/2014/main" id="{81ACF7E9-BE60-4FBD-8436-D29CCB5CB8F0}"/>
              </a:ext>
            </a:extLst>
          </p:cNvPr>
          <p:cNvSpPr>
            <a:spLocks noGrp="1"/>
          </p:cNvSpPr>
          <p:nvPr>
            <p:ph sz="half" idx="2"/>
          </p:nvPr>
        </p:nvSpPr>
        <p:spPr>
          <a:xfrm>
            <a:off x="218939" y="2092946"/>
            <a:ext cx="8566282" cy="4250525"/>
          </a:xfrm>
        </p:spPr>
        <p:txBody>
          <a:bodyPr>
            <a:noAutofit/>
          </a:bodyPr>
          <a:lstStyle/>
          <a:p>
            <a:pPr marL="723900" indent="-546100" fontAlgn="base">
              <a:lnSpc>
                <a:spcPts val="2600"/>
              </a:lnSpc>
              <a:spcBef>
                <a:spcPts val="0"/>
              </a:spcBef>
              <a:spcAft>
                <a:spcPts val="600"/>
              </a:spcAft>
              <a:buFont typeface="+mj-lt"/>
              <a:buAutoNum type="arabicPeriod" startAt="4"/>
            </a:pPr>
            <a:r>
              <a:rPr lang="en-US" sz="2400" b="1" dirty="0"/>
              <a:t>Efficiency occurs when resources are used in the most productive way possible to produce the goods and services that have the greatest total economic value to society. In other words, efficiency means using resources to produce the things that people want. Under normal circumstances, markets are efficient. So when you see what seems to be unexploited opportunity, you should ask, </a:t>
            </a:r>
            <a:r>
              <a:rPr lang="en-US" sz="2400" b="1" i="1" dirty="0"/>
              <a:t>If it’s such a great idea, why isn’t everyone already doing it?</a:t>
            </a:r>
            <a:r>
              <a:rPr lang="en-US" sz="2400" b="1" dirty="0"/>
              <a:t> Markets usually allocate resources efficiently. When they don’t, a market failure may have occurred, government may have intervened in the economy, there may be goals other than profit involved, or there may be a genuine opportunity for innovation.</a:t>
            </a:r>
          </a:p>
          <a:p>
            <a:pPr marL="180975" indent="0" fontAlgn="base">
              <a:lnSpc>
                <a:spcPts val="2600"/>
              </a:lnSpc>
              <a:spcBef>
                <a:spcPts val="0"/>
              </a:spcBef>
              <a:spcAft>
                <a:spcPts val="1200"/>
              </a:spcAft>
              <a:buNone/>
            </a:pPr>
            <a:endParaRPr lang="en-US" b="1" dirty="0"/>
          </a:p>
        </p:txBody>
      </p:sp>
      <p:sp>
        <p:nvSpPr>
          <p:cNvPr id="8" name="Title 6">
            <a:extLst>
              <a:ext uri="{FF2B5EF4-FFF2-40B4-BE49-F238E27FC236}">
                <a16:creationId xmlns:a16="http://schemas.microsoft.com/office/drawing/2014/main" id="{B590C01F-8607-47AD-8DA9-0FBFB43994F6}"/>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9" name="TextBox 3">
            <a:extLst>
              <a:ext uri="{FF2B5EF4-FFF2-40B4-BE49-F238E27FC236}">
                <a16:creationId xmlns:a16="http://schemas.microsoft.com/office/drawing/2014/main" id="{3DCFE9DA-6A8E-4442-90E5-24DC27778250}"/>
              </a:ext>
            </a:extLst>
          </p:cNvPr>
          <p:cNvSpPr txBox="1"/>
          <p:nvPr/>
        </p:nvSpPr>
        <p:spPr>
          <a:xfrm>
            <a:off x="7881871" y="6382109"/>
            <a:ext cx="1006386" cy="307777"/>
          </a:xfrm>
          <a:prstGeom prst="rect">
            <a:avLst/>
          </a:prstGeom>
          <a:noFill/>
        </p:spPr>
        <p:txBody>
          <a:bodyPr wrap="square" rtlCol="0">
            <a:spAutoFit/>
          </a:bodyPr>
          <a:lstStyle/>
          <a:p>
            <a:pPr algn="r"/>
            <a:fld id="{3327877E-C38B-4212-A07B-39F84CC0875A}" type="slidenum">
              <a:rPr lang="en-CA" sz="1400" smtClean="0"/>
              <a:t>20</a:t>
            </a:fld>
            <a:endParaRPr lang="en-CA" sz="1400" dirty="0"/>
          </a:p>
        </p:txBody>
      </p:sp>
      <p:sp>
        <p:nvSpPr>
          <p:cNvPr id="7" name="Footer Placeholder 7">
            <a:extLst>
              <a:ext uri="{FF2B5EF4-FFF2-40B4-BE49-F238E27FC236}">
                <a16:creationId xmlns:a16="http://schemas.microsoft.com/office/drawing/2014/main" id="{8B8CB5E1-D003-4CFA-AD12-BCBA6FF1D50E}"/>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2720872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9E17695-3EDD-4E29-AEE0-C5EB1C9AD48E}"/>
              </a:ext>
            </a:extLst>
          </p:cNvPr>
          <p:cNvSpPr>
            <a:spLocks noGrp="1"/>
          </p:cNvSpPr>
          <p:nvPr>
            <p:ph type="body" idx="1"/>
          </p:nvPr>
        </p:nvSpPr>
        <p:spPr>
          <a:xfrm>
            <a:off x="244698" y="1372067"/>
            <a:ext cx="8431872" cy="823912"/>
          </a:xfrm>
        </p:spPr>
        <p:txBody>
          <a:bodyPr anchor="ctr" anchorCtr="0">
            <a:normAutofit/>
          </a:bodyPr>
          <a:lstStyle/>
          <a:p>
            <a:pPr algn="ctr">
              <a:lnSpc>
                <a:spcPts val="2600"/>
              </a:lnSpc>
              <a:spcBef>
                <a:spcPts val="0"/>
              </a:spcBef>
            </a:pPr>
            <a:r>
              <a:rPr lang="en-CA" sz="3600" dirty="0"/>
              <a:t>SUMMARY</a:t>
            </a:r>
          </a:p>
        </p:txBody>
      </p:sp>
      <p:sp>
        <p:nvSpPr>
          <p:cNvPr id="4" name="Content Placeholder 3">
            <a:extLst>
              <a:ext uri="{FF2B5EF4-FFF2-40B4-BE49-F238E27FC236}">
                <a16:creationId xmlns:a16="http://schemas.microsoft.com/office/drawing/2014/main" id="{81ACF7E9-BE60-4FBD-8436-D29CCB5CB8F0}"/>
              </a:ext>
            </a:extLst>
          </p:cNvPr>
          <p:cNvSpPr>
            <a:spLocks noGrp="1"/>
          </p:cNvSpPr>
          <p:nvPr>
            <p:ph sz="half" idx="2"/>
          </p:nvPr>
        </p:nvSpPr>
        <p:spPr>
          <a:xfrm>
            <a:off x="218939" y="2092946"/>
            <a:ext cx="8566282" cy="4250525"/>
          </a:xfrm>
        </p:spPr>
        <p:txBody>
          <a:bodyPr>
            <a:noAutofit/>
          </a:bodyPr>
          <a:lstStyle/>
          <a:p>
            <a:pPr marL="723900" indent="-546100" fontAlgn="base">
              <a:lnSpc>
                <a:spcPts val="2600"/>
              </a:lnSpc>
              <a:spcBef>
                <a:spcPts val="0"/>
              </a:spcBef>
              <a:spcAft>
                <a:spcPts val="600"/>
              </a:spcAft>
              <a:buFont typeface="+mj-lt"/>
              <a:buAutoNum type="arabicPeriod" startAt="5"/>
            </a:pPr>
            <a:r>
              <a:rPr lang="en-US" b="1" dirty="0"/>
              <a:t>When there is a consistently observed relationship between two events, we say they are correlated. This is different from a causal relationship, in which one event brings about the other. Three common ways in which correlation and causation are confused are correlation without causation, omitted variables, and reverse causation.</a:t>
            </a:r>
          </a:p>
          <a:p>
            <a:pPr marL="180975" indent="0" fontAlgn="base">
              <a:lnSpc>
                <a:spcPts val="2600"/>
              </a:lnSpc>
              <a:spcBef>
                <a:spcPts val="0"/>
              </a:spcBef>
              <a:spcAft>
                <a:spcPts val="1200"/>
              </a:spcAft>
              <a:buNone/>
            </a:pPr>
            <a:endParaRPr lang="en-US" b="1" dirty="0"/>
          </a:p>
        </p:txBody>
      </p:sp>
      <p:sp>
        <p:nvSpPr>
          <p:cNvPr id="8" name="Title 6">
            <a:extLst>
              <a:ext uri="{FF2B5EF4-FFF2-40B4-BE49-F238E27FC236}">
                <a16:creationId xmlns:a16="http://schemas.microsoft.com/office/drawing/2014/main" id="{B590C01F-8607-47AD-8DA9-0FBFB43994F6}"/>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9" name="TextBox 3">
            <a:extLst>
              <a:ext uri="{FF2B5EF4-FFF2-40B4-BE49-F238E27FC236}">
                <a16:creationId xmlns:a16="http://schemas.microsoft.com/office/drawing/2014/main" id="{3DCFE9DA-6A8E-4442-90E5-24DC27778250}"/>
              </a:ext>
            </a:extLst>
          </p:cNvPr>
          <p:cNvSpPr txBox="1"/>
          <p:nvPr/>
        </p:nvSpPr>
        <p:spPr>
          <a:xfrm>
            <a:off x="7881871" y="6382109"/>
            <a:ext cx="1006386" cy="307777"/>
          </a:xfrm>
          <a:prstGeom prst="rect">
            <a:avLst/>
          </a:prstGeom>
          <a:noFill/>
        </p:spPr>
        <p:txBody>
          <a:bodyPr wrap="square" rtlCol="0">
            <a:spAutoFit/>
          </a:bodyPr>
          <a:lstStyle/>
          <a:p>
            <a:pPr algn="r"/>
            <a:fld id="{3327877E-C38B-4212-A07B-39F84CC0875A}" type="slidenum">
              <a:rPr lang="en-CA" sz="1400" smtClean="0"/>
              <a:t>21</a:t>
            </a:fld>
            <a:endParaRPr lang="en-CA" sz="1400" dirty="0"/>
          </a:p>
        </p:txBody>
      </p:sp>
      <p:sp>
        <p:nvSpPr>
          <p:cNvPr id="7" name="Footer Placeholder 7">
            <a:extLst>
              <a:ext uri="{FF2B5EF4-FFF2-40B4-BE49-F238E27FC236}">
                <a16:creationId xmlns:a16="http://schemas.microsoft.com/office/drawing/2014/main" id="{535FBA81-EF33-430F-B020-B891817CB8E3}"/>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3299272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9E17695-3EDD-4E29-AEE0-C5EB1C9AD48E}"/>
              </a:ext>
            </a:extLst>
          </p:cNvPr>
          <p:cNvSpPr>
            <a:spLocks noGrp="1"/>
          </p:cNvSpPr>
          <p:nvPr>
            <p:ph type="body" idx="1"/>
          </p:nvPr>
        </p:nvSpPr>
        <p:spPr>
          <a:xfrm>
            <a:off x="244698" y="1372067"/>
            <a:ext cx="8431872" cy="823912"/>
          </a:xfrm>
        </p:spPr>
        <p:txBody>
          <a:bodyPr anchor="ctr" anchorCtr="0">
            <a:normAutofit/>
          </a:bodyPr>
          <a:lstStyle/>
          <a:p>
            <a:pPr algn="ctr">
              <a:lnSpc>
                <a:spcPts val="2600"/>
              </a:lnSpc>
              <a:spcBef>
                <a:spcPts val="0"/>
              </a:spcBef>
            </a:pPr>
            <a:r>
              <a:rPr lang="en-CA" sz="3600" dirty="0"/>
              <a:t>SUMMARY</a:t>
            </a:r>
          </a:p>
        </p:txBody>
      </p:sp>
      <p:sp>
        <p:nvSpPr>
          <p:cNvPr id="4" name="Content Placeholder 3">
            <a:extLst>
              <a:ext uri="{FF2B5EF4-FFF2-40B4-BE49-F238E27FC236}">
                <a16:creationId xmlns:a16="http://schemas.microsoft.com/office/drawing/2014/main" id="{81ACF7E9-BE60-4FBD-8436-D29CCB5CB8F0}"/>
              </a:ext>
            </a:extLst>
          </p:cNvPr>
          <p:cNvSpPr>
            <a:spLocks noGrp="1"/>
          </p:cNvSpPr>
          <p:nvPr>
            <p:ph sz="half" idx="2"/>
          </p:nvPr>
        </p:nvSpPr>
        <p:spPr>
          <a:xfrm>
            <a:off x="218939" y="2092946"/>
            <a:ext cx="8566282" cy="4250525"/>
          </a:xfrm>
        </p:spPr>
        <p:txBody>
          <a:bodyPr>
            <a:noAutofit/>
          </a:bodyPr>
          <a:lstStyle/>
          <a:p>
            <a:pPr marL="723900" indent="-546100" fontAlgn="base">
              <a:lnSpc>
                <a:spcPts val="2600"/>
              </a:lnSpc>
              <a:spcBef>
                <a:spcPts val="0"/>
              </a:spcBef>
              <a:buFont typeface="+mj-lt"/>
              <a:buAutoNum type="arabicPeriod" startAt="6"/>
            </a:pPr>
            <a:r>
              <a:rPr lang="en-US" sz="2400" b="1" dirty="0"/>
              <a:t>A model is a simplified representation of the important parts of a complicated situation. In economics, models usually show how people, firms, and governments make decisions about managing resources and how their decisions interact. The circular flow model is a representation of how the transactions of households and firms flow through the economy. A good economic model should predict cause and effect, describe the world accurately, and state its assumptions clearly. Economists test their models by observing what happens in the world and collecting data that can be used to support or reject their models.</a:t>
            </a:r>
          </a:p>
          <a:p>
            <a:pPr marL="180975" indent="0" fontAlgn="base">
              <a:lnSpc>
                <a:spcPts val="2600"/>
              </a:lnSpc>
              <a:spcBef>
                <a:spcPts val="0"/>
              </a:spcBef>
              <a:spcAft>
                <a:spcPts val="1200"/>
              </a:spcAft>
              <a:buNone/>
            </a:pPr>
            <a:endParaRPr lang="en-US" b="1" dirty="0"/>
          </a:p>
        </p:txBody>
      </p:sp>
      <p:sp>
        <p:nvSpPr>
          <p:cNvPr id="8" name="Title 6">
            <a:extLst>
              <a:ext uri="{FF2B5EF4-FFF2-40B4-BE49-F238E27FC236}">
                <a16:creationId xmlns:a16="http://schemas.microsoft.com/office/drawing/2014/main" id="{B590C01F-8607-47AD-8DA9-0FBFB43994F6}"/>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9" name="TextBox 3">
            <a:extLst>
              <a:ext uri="{FF2B5EF4-FFF2-40B4-BE49-F238E27FC236}">
                <a16:creationId xmlns:a16="http://schemas.microsoft.com/office/drawing/2014/main" id="{3DCFE9DA-6A8E-4442-90E5-24DC27778250}"/>
              </a:ext>
            </a:extLst>
          </p:cNvPr>
          <p:cNvSpPr txBox="1"/>
          <p:nvPr/>
        </p:nvSpPr>
        <p:spPr>
          <a:xfrm>
            <a:off x="7881871" y="6382109"/>
            <a:ext cx="1006386" cy="307777"/>
          </a:xfrm>
          <a:prstGeom prst="rect">
            <a:avLst/>
          </a:prstGeom>
          <a:noFill/>
        </p:spPr>
        <p:txBody>
          <a:bodyPr wrap="square" rtlCol="0">
            <a:spAutoFit/>
          </a:bodyPr>
          <a:lstStyle/>
          <a:p>
            <a:pPr algn="r"/>
            <a:fld id="{3327877E-C38B-4212-A07B-39F84CC0875A}" type="slidenum">
              <a:rPr lang="en-CA" sz="1400" smtClean="0"/>
              <a:t>22</a:t>
            </a:fld>
            <a:endParaRPr lang="en-CA" sz="1400" dirty="0"/>
          </a:p>
        </p:txBody>
      </p:sp>
      <p:sp>
        <p:nvSpPr>
          <p:cNvPr id="7" name="Footer Placeholder 7">
            <a:extLst>
              <a:ext uri="{FF2B5EF4-FFF2-40B4-BE49-F238E27FC236}">
                <a16:creationId xmlns:a16="http://schemas.microsoft.com/office/drawing/2014/main" id="{401F9A9B-CD97-4FC8-B09B-5C49A5A7DC83}"/>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4008474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9E17695-3EDD-4E29-AEE0-C5EB1C9AD48E}"/>
              </a:ext>
            </a:extLst>
          </p:cNvPr>
          <p:cNvSpPr>
            <a:spLocks noGrp="1"/>
          </p:cNvSpPr>
          <p:nvPr>
            <p:ph type="body" idx="1"/>
          </p:nvPr>
        </p:nvSpPr>
        <p:spPr>
          <a:xfrm>
            <a:off x="244698" y="1372067"/>
            <a:ext cx="8431872" cy="823912"/>
          </a:xfrm>
        </p:spPr>
        <p:txBody>
          <a:bodyPr anchor="ctr" anchorCtr="0">
            <a:normAutofit/>
          </a:bodyPr>
          <a:lstStyle/>
          <a:p>
            <a:pPr algn="ctr">
              <a:lnSpc>
                <a:spcPts val="2600"/>
              </a:lnSpc>
              <a:spcBef>
                <a:spcPts val="0"/>
              </a:spcBef>
            </a:pPr>
            <a:r>
              <a:rPr lang="en-CA" sz="3600" dirty="0"/>
              <a:t>SUMMARY</a:t>
            </a:r>
          </a:p>
        </p:txBody>
      </p:sp>
      <p:sp>
        <p:nvSpPr>
          <p:cNvPr id="4" name="Content Placeholder 3">
            <a:extLst>
              <a:ext uri="{FF2B5EF4-FFF2-40B4-BE49-F238E27FC236}">
                <a16:creationId xmlns:a16="http://schemas.microsoft.com/office/drawing/2014/main" id="{81ACF7E9-BE60-4FBD-8436-D29CCB5CB8F0}"/>
              </a:ext>
            </a:extLst>
          </p:cNvPr>
          <p:cNvSpPr>
            <a:spLocks noGrp="1"/>
          </p:cNvSpPr>
          <p:nvPr>
            <p:ph sz="half" idx="2"/>
          </p:nvPr>
        </p:nvSpPr>
        <p:spPr>
          <a:xfrm>
            <a:off x="218939" y="2092946"/>
            <a:ext cx="8566282" cy="4250525"/>
          </a:xfrm>
        </p:spPr>
        <p:txBody>
          <a:bodyPr>
            <a:noAutofit/>
          </a:bodyPr>
          <a:lstStyle/>
          <a:p>
            <a:pPr marL="723900" indent="-546100" fontAlgn="base">
              <a:lnSpc>
                <a:spcPts val="2600"/>
              </a:lnSpc>
              <a:spcBef>
                <a:spcPts val="0"/>
              </a:spcBef>
              <a:buFont typeface="+mj-lt"/>
              <a:buAutoNum type="arabicPeriod" startAt="7"/>
            </a:pPr>
            <a:r>
              <a:rPr lang="en-US" b="1" dirty="0"/>
              <a:t>A statement that makes a factual claim about how the world actually works is called a positive statement. A statement that makes a claim about how the world should be is called a normative statement. Economics is a field in which people frequently confuse positive statements with normative statements. However, you do not have to adopt a particular moral or political point of view to use economic concepts and models.</a:t>
            </a:r>
          </a:p>
          <a:p>
            <a:pPr marL="180975" indent="0" fontAlgn="base">
              <a:lnSpc>
                <a:spcPts val="2600"/>
              </a:lnSpc>
              <a:spcBef>
                <a:spcPts val="0"/>
              </a:spcBef>
              <a:spcAft>
                <a:spcPts val="1200"/>
              </a:spcAft>
              <a:buNone/>
            </a:pPr>
            <a:endParaRPr lang="en-US" b="1" dirty="0"/>
          </a:p>
        </p:txBody>
      </p:sp>
      <p:sp>
        <p:nvSpPr>
          <p:cNvPr id="8" name="Title 6">
            <a:extLst>
              <a:ext uri="{FF2B5EF4-FFF2-40B4-BE49-F238E27FC236}">
                <a16:creationId xmlns:a16="http://schemas.microsoft.com/office/drawing/2014/main" id="{B590C01F-8607-47AD-8DA9-0FBFB43994F6}"/>
              </a:ext>
            </a:extLst>
          </p:cNvPr>
          <p:cNvSpPr txBox="1">
            <a:spLocks/>
          </p:cNvSpPr>
          <p:nvPr/>
        </p:nvSpPr>
        <p:spPr>
          <a:xfrm>
            <a:off x="218943" y="262705"/>
            <a:ext cx="8566282" cy="1325563"/>
          </a:xfrm>
          <a:prstGeom prst="rect">
            <a:avLst/>
          </a:prstGeom>
          <a:effectLst>
            <a:outerShdw blurRad="50800" dist="50800" dir="2400000" algn="ctr" rotWithShape="0">
              <a:schemeClr val="tx1"/>
            </a:outerShdw>
          </a:effectLst>
        </p:spPr>
        <p:txBody>
          <a:bodyPr vert="horz" lIns="90000" tIns="45720" rIns="90000" bIns="45720" rtlCol="0" anchor="ctr" anchorCtr="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fontAlgn="base">
              <a:lnSpc>
                <a:spcPts val="2600"/>
              </a:lnSpc>
            </a:pPr>
            <a:r>
              <a:rPr lang="en-CA" sz="3600" b="1" dirty="0">
                <a:solidFill>
                  <a:srgbClr val="519DA5"/>
                </a:solidFill>
                <a:latin typeface="+mn-lt"/>
              </a:rPr>
              <a:t>MICROECONOMICS                                 Ch. 1</a:t>
            </a:r>
          </a:p>
        </p:txBody>
      </p:sp>
      <p:sp>
        <p:nvSpPr>
          <p:cNvPr id="9" name="TextBox 3">
            <a:extLst>
              <a:ext uri="{FF2B5EF4-FFF2-40B4-BE49-F238E27FC236}">
                <a16:creationId xmlns:a16="http://schemas.microsoft.com/office/drawing/2014/main" id="{3DCFE9DA-6A8E-4442-90E5-24DC27778250}"/>
              </a:ext>
            </a:extLst>
          </p:cNvPr>
          <p:cNvSpPr txBox="1"/>
          <p:nvPr/>
        </p:nvSpPr>
        <p:spPr>
          <a:xfrm>
            <a:off x="7881871" y="6382109"/>
            <a:ext cx="1006386" cy="307777"/>
          </a:xfrm>
          <a:prstGeom prst="rect">
            <a:avLst/>
          </a:prstGeom>
          <a:noFill/>
        </p:spPr>
        <p:txBody>
          <a:bodyPr wrap="square" rtlCol="0">
            <a:spAutoFit/>
          </a:bodyPr>
          <a:lstStyle/>
          <a:p>
            <a:pPr algn="r"/>
            <a:fld id="{3327877E-C38B-4212-A07B-39F84CC0875A}" type="slidenum">
              <a:rPr lang="en-CA" sz="1400" smtClean="0"/>
              <a:t>23</a:t>
            </a:fld>
            <a:endParaRPr lang="en-CA" sz="1400" dirty="0"/>
          </a:p>
        </p:txBody>
      </p:sp>
      <p:sp>
        <p:nvSpPr>
          <p:cNvPr id="7" name="Footer Placeholder 7">
            <a:extLst>
              <a:ext uri="{FF2B5EF4-FFF2-40B4-BE49-F238E27FC236}">
                <a16:creationId xmlns:a16="http://schemas.microsoft.com/office/drawing/2014/main" id="{FBEBDEFC-E450-467B-B1EF-96DF84B9021E}"/>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3651815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E074F-ED1D-4C0D-8559-ADBC8CEDCBF4}"/>
              </a:ext>
            </a:extLst>
          </p:cNvPr>
          <p:cNvSpPr>
            <a:spLocks noGrp="1"/>
          </p:cNvSpPr>
          <p:nvPr>
            <p:ph type="title"/>
          </p:nvPr>
        </p:nvSpPr>
        <p:spPr>
          <a:xfrm>
            <a:off x="0" y="2181051"/>
            <a:ext cx="9053848" cy="1325563"/>
          </a:xfrm>
        </p:spPr>
        <p:txBody>
          <a:bodyPr>
            <a:normAutofit/>
          </a:bodyPr>
          <a:lstStyle/>
          <a:p>
            <a:pPr algn="ctr"/>
            <a:r>
              <a:rPr lang="en-CA" sz="2800" b="1" dirty="0">
                <a:solidFill>
                  <a:schemeClr val="bg1"/>
                </a:solidFill>
                <a:latin typeface="+mn-lt"/>
              </a:rPr>
              <a:t>End of Ch. 1</a:t>
            </a:r>
          </a:p>
        </p:txBody>
      </p:sp>
      <p:sp>
        <p:nvSpPr>
          <p:cNvPr id="4" name="Footer Placeholder 7">
            <a:extLst>
              <a:ext uri="{FF2B5EF4-FFF2-40B4-BE49-F238E27FC236}">
                <a16:creationId xmlns:a16="http://schemas.microsoft.com/office/drawing/2014/main" id="{654A7F32-EC4A-43CB-A8DA-1C5546C05203}"/>
              </a:ext>
            </a:extLst>
          </p:cNvPr>
          <p:cNvSpPr>
            <a:spLocks noGrp="1"/>
          </p:cNvSpPr>
          <p:nvPr>
            <p:ph type="ftr" sz="quarter" idx="11"/>
          </p:nvPr>
        </p:nvSpPr>
        <p:spPr>
          <a:xfrm>
            <a:off x="3028950" y="6356351"/>
            <a:ext cx="3086100" cy="365125"/>
          </a:xfrm>
        </p:spPr>
        <p:txBody>
          <a:bodyPr/>
          <a:lstStyle/>
          <a:p>
            <a:r>
              <a:rPr lang="en-CA" dirty="0"/>
              <a:t>© 2020 McGraw-Hill Education Ltd.</a:t>
            </a:r>
          </a:p>
        </p:txBody>
      </p:sp>
    </p:spTree>
    <p:extLst>
      <p:ext uri="{BB962C8B-B14F-4D97-AF65-F5344CB8AC3E}">
        <p14:creationId xmlns:p14="http://schemas.microsoft.com/office/powerpoint/2010/main" val="4074766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3966</TotalTime>
  <Words>1221</Words>
  <Application>Microsoft Office PowerPoint</Application>
  <PresentationFormat>On-screen Show (4:3)</PresentationFormat>
  <Paragraphs>194</Paragraphs>
  <Slides>24</Slides>
  <Notes>13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End of Ch.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 Cowan</dc:creator>
  <cp:lastModifiedBy>Albert, Christine</cp:lastModifiedBy>
  <cp:revision>110</cp:revision>
  <dcterms:created xsi:type="dcterms:W3CDTF">2019-09-17T15:24:37Z</dcterms:created>
  <dcterms:modified xsi:type="dcterms:W3CDTF">2020-01-08T20:40:48Z</dcterms:modified>
</cp:coreProperties>
</file>