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02/01/2020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02/01/2020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02/01/2020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02/01/2020</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a:t>Corrigé examen 1</a:t>
            </a:r>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a:t>ECO 2513A</a:t>
            </a:r>
          </a:p>
          <a:p>
            <a:r>
              <a:rPr lang="fr-FR" dirty="0"/>
              <a:t>Automne 2018</a:t>
            </a:r>
          </a:p>
          <a:p>
            <a:r>
              <a:rPr lang="fr-FR" dirty="0"/>
              <a:t>Université d’Ottawa</a:t>
            </a:r>
          </a:p>
        </p:txBody>
      </p:sp>
    </p:spTree>
    <p:extLst>
      <p:ext uri="{BB962C8B-B14F-4D97-AF65-F5344CB8AC3E}">
        <p14:creationId xmlns:p14="http://schemas.microsoft.com/office/powerpoint/2010/main" val="96069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 </a:t>
            </a:r>
          </a:p>
        </p:txBody>
      </p:sp>
      <p:sp>
        <p:nvSpPr>
          <p:cNvPr id="3" name="Rectangle 2"/>
          <p:cNvSpPr/>
          <p:nvPr/>
        </p:nvSpPr>
        <p:spPr>
          <a:xfrm>
            <a:off x="251640" y="2708920"/>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352928" cy="3970318"/>
          </a:xfrm>
          <a:prstGeom prst="rect">
            <a:avLst/>
          </a:prstGeom>
        </p:spPr>
        <p:txBody>
          <a:bodyPr wrap="square">
            <a:spAutoFit/>
          </a:bodyPr>
          <a:lstStyle/>
          <a:p>
            <a:r>
              <a:rPr lang="fr-FR" sz="3600" dirty="0"/>
              <a:t>1) Parmi les pourcentages suivants, lequel est le plus proche de la part des exportations dans le PIB du Canada en 2017 ?</a:t>
            </a:r>
          </a:p>
          <a:p>
            <a:r>
              <a:rPr lang="fr-FR" sz="3600" dirty="0"/>
              <a:t>A. 10%.</a:t>
            </a:r>
          </a:p>
          <a:p>
            <a:r>
              <a:rPr lang="fr-FR" sz="3600" dirty="0"/>
              <a:t>B. 30%.</a:t>
            </a:r>
          </a:p>
          <a:p>
            <a:r>
              <a:rPr lang="fr-FR" sz="3600" dirty="0"/>
              <a:t>C. 50%.</a:t>
            </a:r>
          </a:p>
          <a:p>
            <a:r>
              <a:rPr lang="fr-FR" sz="3600" dirty="0"/>
              <a:t>D. 70%.</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 </a:t>
            </a:r>
          </a:p>
        </p:txBody>
      </p:sp>
      <p:sp>
        <p:nvSpPr>
          <p:cNvPr id="3" name="Rectangle 2"/>
          <p:cNvSpPr/>
          <p:nvPr/>
        </p:nvSpPr>
        <p:spPr>
          <a:xfrm>
            <a:off x="467544" y="1844824"/>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496944" cy="3970318"/>
          </a:xfrm>
          <a:prstGeom prst="rect">
            <a:avLst/>
          </a:prstGeom>
        </p:spPr>
        <p:txBody>
          <a:bodyPr wrap="square">
            <a:spAutoFit/>
          </a:bodyPr>
          <a:lstStyle/>
          <a:p>
            <a:r>
              <a:rPr lang="fr-FR" sz="2800" dirty="0"/>
              <a:t>2) Parmi les propositions suivantes, laquelle est vraie ?</a:t>
            </a:r>
          </a:p>
          <a:p>
            <a:r>
              <a:rPr lang="fr-FR" sz="2800" dirty="0"/>
              <a:t>A. Le Canada a un RNB/habitant supérieur à celui des Etats-Unis et un IDH équivalent à celui des Etats-Unis.</a:t>
            </a:r>
          </a:p>
          <a:p>
            <a:r>
              <a:rPr lang="fr-FR" sz="2800" dirty="0"/>
              <a:t>B. Le Canada a un RNB/habitant inférieur à celui des Etats-Unis et un IDH équivalent à celui des Etats-Unis.</a:t>
            </a:r>
          </a:p>
          <a:p>
            <a:r>
              <a:rPr lang="fr-FR" sz="2800" dirty="0"/>
              <a:t>C. Le Canada a un RNB/habitant équivalent à celui des Etats-Unis et un IDH supérieur à celui des Etats-Unis.</a:t>
            </a:r>
          </a:p>
          <a:p>
            <a:r>
              <a:rPr lang="fr-FR" sz="2800" dirty="0"/>
              <a:t>D. Le Canada a un RNB/habitant équivalent à celui des Etats-Unis et un IDH inférieur à celui des Etats-Unis.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 </a:t>
            </a:r>
          </a:p>
        </p:txBody>
      </p:sp>
      <p:sp>
        <p:nvSpPr>
          <p:cNvPr id="3" name="Rectangle 2"/>
          <p:cNvSpPr/>
          <p:nvPr/>
        </p:nvSpPr>
        <p:spPr>
          <a:xfrm>
            <a:off x="436845" y="1196752"/>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424936" cy="4832092"/>
          </a:xfrm>
          <a:prstGeom prst="rect">
            <a:avLst/>
          </a:prstGeom>
        </p:spPr>
        <p:txBody>
          <a:bodyPr wrap="square">
            <a:spAutoFit/>
          </a:bodyPr>
          <a:lstStyle/>
          <a:p>
            <a:r>
              <a:rPr lang="fr-FR" sz="2200" dirty="0"/>
              <a:t>3) Parmi les propositions suivantes, laquelle est à la plus proche de la situation du Canada en 2017 ?</a:t>
            </a:r>
          </a:p>
          <a:p>
            <a:r>
              <a:rPr lang="fr-FR" sz="2200" dirty="0"/>
              <a:t>A. Avec 0,5% de la population mondiale, le Canada réalise 2% du PIB mondial et un peu plus de 2% des échanges de biens et services mondiaux.</a:t>
            </a:r>
          </a:p>
          <a:p>
            <a:r>
              <a:rPr lang="fr-FR" sz="2200" dirty="0"/>
              <a:t>B. Avec 2% de la population mondiale, le Canada réalise 0,5% du PIB mondial et un peu plus de 2% des échanges de biens et services mondiaux.</a:t>
            </a:r>
          </a:p>
          <a:p>
            <a:r>
              <a:rPr lang="fr-FR" sz="2200" dirty="0"/>
              <a:t>C. Avec 0,5% de la population mondiale, le Canada réalise 5% du PIB mondial et un peu moins de 5% des échanges de biens et services mondiaux.</a:t>
            </a:r>
          </a:p>
          <a:p>
            <a:r>
              <a:rPr lang="fr-FR" sz="2200" dirty="0"/>
              <a:t>D.</a:t>
            </a:r>
            <a:r>
              <a:rPr lang="fr-FR" sz="2200" b="1" dirty="0"/>
              <a:t> </a:t>
            </a:r>
            <a:r>
              <a:rPr lang="fr-FR" sz="2200" dirty="0"/>
              <a:t>Avec 2% de la population mondiale, le Canada réalise 2% du PIB mondial et un peu plus de 2% des échanges de biens et services mondiaux.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4 </a:t>
            </a:r>
          </a:p>
        </p:txBody>
      </p:sp>
      <p:sp>
        <p:nvSpPr>
          <p:cNvPr id="3" name="Rectangle 2"/>
          <p:cNvSpPr/>
          <p:nvPr/>
        </p:nvSpPr>
        <p:spPr>
          <a:xfrm>
            <a:off x="251520" y="299695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3539430"/>
          </a:xfrm>
          <a:prstGeom prst="rect">
            <a:avLst/>
          </a:prstGeom>
        </p:spPr>
        <p:txBody>
          <a:bodyPr wrap="square">
            <a:spAutoFit/>
          </a:bodyPr>
          <a:lstStyle/>
          <a:p>
            <a:r>
              <a:rPr lang="fr-FR" sz="3200" dirty="0"/>
              <a:t>4) Parmi les pays suivants, lequel n’est pas membre du G7 ?</a:t>
            </a:r>
          </a:p>
          <a:p>
            <a:r>
              <a:rPr lang="fr-FR" sz="3200" dirty="0"/>
              <a:t>A. Le Royaume-Uni.</a:t>
            </a:r>
          </a:p>
          <a:p>
            <a:r>
              <a:rPr lang="fr-FR" sz="3200" dirty="0"/>
              <a:t>B. La France.</a:t>
            </a:r>
          </a:p>
          <a:p>
            <a:r>
              <a:rPr lang="fr-FR" sz="3200" dirty="0"/>
              <a:t>C. Les Etats-Unis.</a:t>
            </a:r>
          </a:p>
          <a:p>
            <a:r>
              <a:rPr lang="fr-FR" sz="3200" dirty="0"/>
              <a:t>D. La Chine.</a:t>
            </a:r>
          </a:p>
          <a:p>
            <a:r>
              <a:rPr lang="fr-FR" sz="3200" dirty="0"/>
              <a:t>E. Tous ces pays sont membres du G7.</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5 </a:t>
            </a:r>
          </a:p>
        </p:txBody>
      </p:sp>
      <p:sp>
        <p:nvSpPr>
          <p:cNvPr id="3" name="Rectangle 2"/>
          <p:cNvSpPr/>
          <p:nvPr/>
        </p:nvSpPr>
        <p:spPr>
          <a:xfrm>
            <a:off x="323528" y="148478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524315"/>
          </a:xfrm>
          <a:prstGeom prst="rect">
            <a:avLst/>
          </a:prstGeom>
        </p:spPr>
        <p:txBody>
          <a:bodyPr wrap="square">
            <a:spAutoFit/>
          </a:bodyPr>
          <a:lstStyle/>
          <a:p>
            <a:r>
              <a:rPr lang="fr-FR" sz="3200" dirty="0"/>
              <a:t>5) Parmi les affirmations suivantes, laquelle est vraie ?</a:t>
            </a:r>
          </a:p>
          <a:p>
            <a:r>
              <a:rPr lang="fr-FR" sz="3200" dirty="0"/>
              <a:t>A. Le Canada est membre du G7 et du G20.</a:t>
            </a:r>
          </a:p>
          <a:p>
            <a:r>
              <a:rPr lang="fr-FR" sz="3200" dirty="0"/>
              <a:t>B. Le Canada est membre du G7 mais n’est pas membre du G20.</a:t>
            </a:r>
          </a:p>
          <a:p>
            <a:r>
              <a:rPr lang="fr-FR" sz="3200" dirty="0"/>
              <a:t>C. Le Canada est membre du G20 mais n’est pas membre du G7.</a:t>
            </a:r>
          </a:p>
          <a:p>
            <a:r>
              <a:rPr lang="fr-FR" sz="3200" dirty="0"/>
              <a:t>D. Le Canada n’est pas membre du G7 et n’est pas membre du G20.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6 </a:t>
            </a:r>
          </a:p>
        </p:txBody>
      </p:sp>
      <p:sp>
        <p:nvSpPr>
          <p:cNvPr id="3" name="Rectangle 2"/>
          <p:cNvSpPr/>
          <p:nvPr/>
        </p:nvSpPr>
        <p:spPr>
          <a:xfrm>
            <a:off x="389550" y="357301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548680"/>
            <a:ext cx="8424936" cy="4031873"/>
          </a:xfrm>
          <a:prstGeom prst="rect">
            <a:avLst/>
          </a:prstGeom>
        </p:spPr>
        <p:txBody>
          <a:bodyPr wrap="square">
            <a:spAutoFit/>
          </a:bodyPr>
          <a:lstStyle/>
          <a:p>
            <a:r>
              <a:rPr lang="fr-FR" sz="3200" dirty="0"/>
              <a:t>6) Parmi les pourcentages suivants, lequel est le plus proche du poids des Etats-Unis dans les exportations de marchandises du Canada en 2017 ?</a:t>
            </a:r>
          </a:p>
          <a:p>
            <a:r>
              <a:rPr lang="fr-FR" sz="3200" dirty="0"/>
              <a:t>A. 30% </a:t>
            </a:r>
          </a:p>
          <a:p>
            <a:r>
              <a:rPr lang="fr-FR" sz="3200" dirty="0"/>
              <a:t>B. 50%</a:t>
            </a:r>
          </a:p>
          <a:p>
            <a:r>
              <a:rPr lang="fr-FR" sz="3200" dirty="0"/>
              <a:t>C. 75%.</a:t>
            </a:r>
          </a:p>
          <a:p>
            <a:r>
              <a:rPr lang="fr-FR" sz="3200" dirty="0"/>
              <a:t>D. 85%.</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7 </a:t>
            </a:r>
          </a:p>
        </p:txBody>
      </p:sp>
      <p:sp>
        <p:nvSpPr>
          <p:cNvPr id="3" name="Rectangle 2"/>
          <p:cNvSpPr/>
          <p:nvPr/>
        </p:nvSpPr>
        <p:spPr>
          <a:xfrm>
            <a:off x="251520" y="220486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424936" cy="3970318"/>
          </a:xfrm>
          <a:prstGeom prst="rect">
            <a:avLst/>
          </a:prstGeom>
        </p:spPr>
        <p:txBody>
          <a:bodyPr wrap="square">
            <a:spAutoFit/>
          </a:bodyPr>
          <a:lstStyle/>
          <a:p>
            <a:r>
              <a:rPr lang="fr-FR" sz="3600" dirty="0"/>
              <a:t>7) Parmi les pays suivants, lequel est le premier pays d’exportation de marchandises pour les Etats-Unis ?</a:t>
            </a:r>
          </a:p>
          <a:p>
            <a:r>
              <a:rPr lang="fr-FR" sz="3600" dirty="0"/>
              <a:t>A. Le Canada.</a:t>
            </a:r>
          </a:p>
          <a:p>
            <a:r>
              <a:rPr lang="fr-FR" sz="3600" dirty="0"/>
              <a:t>B. La Chine.</a:t>
            </a:r>
          </a:p>
          <a:p>
            <a:r>
              <a:rPr lang="fr-FR" sz="3600" dirty="0"/>
              <a:t>C. Le Mexique.</a:t>
            </a:r>
          </a:p>
          <a:p>
            <a:r>
              <a:rPr lang="fr-FR" sz="3600" dirty="0"/>
              <a:t>D. L’Inde.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8 </a:t>
            </a:r>
          </a:p>
        </p:txBody>
      </p:sp>
      <p:sp>
        <p:nvSpPr>
          <p:cNvPr id="3" name="Rectangle 2"/>
          <p:cNvSpPr/>
          <p:nvPr/>
        </p:nvSpPr>
        <p:spPr>
          <a:xfrm>
            <a:off x="436845" y="1268760"/>
            <a:ext cx="8496944" cy="72008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568952" cy="3785652"/>
          </a:xfrm>
          <a:prstGeom prst="rect">
            <a:avLst/>
          </a:prstGeom>
        </p:spPr>
        <p:txBody>
          <a:bodyPr wrap="square">
            <a:spAutoFit/>
          </a:bodyPr>
          <a:lstStyle/>
          <a:p>
            <a:r>
              <a:rPr lang="fr-FR" sz="2400" dirty="0"/>
              <a:t>8) Parmi les propositions suivantes, laquelle est la plus proche de la situation du Canada en ce qui concerne l’immigration ?</a:t>
            </a:r>
          </a:p>
          <a:p>
            <a:r>
              <a:rPr lang="fr-FR" sz="2400" dirty="0"/>
              <a:t>A. Le Canada parvient à maitriser ses flux migratoires et a reçu en moyenne 270 000 nouveaux immigrants par an depuis 2010.</a:t>
            </a:r>
          </a:p>
          <a:p>
            <a:r>
              <a:rPr lang="fr-FR" sz="2400" dirty="0"/>
              <a:t>B. Le Canada parvient à maitriser ses flux migratoires et a reçu en moyenne 27 000 nouveaux immigrants par an depuis 2010.</a:t>
            </a:r>
          </a:p>
          <a:p>
            <a:r>
              <a:rPr lang="fr-FR" sz="2400" dirty="0"/>
              <a:t>C. Le Canada ne parvient pas à maitriser ses flux migratoires et a reçu en moyenne 270 000 nouveaux immigrants par an depuis 2010.</a:t>
            </a:r>
          </a:p>
          <a:p>
            <a:r>
              <a:rPr lang="fr-FR" sz="2400" dirty="0"/>
              <a:t>D. Le Canada ne parvient pas à maitriser ses flux migratoires et a reçu en moyenne 350 000 nouveaux immigrants par an depuis 2010.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9 </a:t>
            </a:r>
          </a:p>
        </p:txBody>
      </p:sp>
      <p:sp>
        <p:nvSpPr>
          <p:cNvPr id="3" name="Rectangle 2"/>
          <p:cNvSpPr/>
          <p:nvPr/>
        </p:nvSpPr>
        <p:spPr>
          <a:xfrm>
            <a:off x="467544" y="2204864"/>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832092"/>
          </a:xfrm>
          <a:prstGeom prst="rect">
            <a:avLst/>
          </a:prstGeom>
        </p:spPr>
        <p:txBody>
          <a:bodyPr wrap="square">
            <a:spAutoFit/>
          </a:bodyPr>
          <a:lstStyle/>
          <a:p>
            <a:r>
              <a:rPr lang="fr-FR" sz="2800" dirty="0"/>
              <a:t>9) Parmi les affirmations suivantes, laquelle est vraie en ce qui concerne le Canada ?</a:t>
            </a:r>
          </a:p>
          <a:p>
            <a:r>
              <a:rPr lang="fr-FR" sz="2800" dirty="0"/>
              <a:t>A. En 2009, la croissance du PIB réel du Canada est restée positive grâce à ses exportations de pétrole.</a:t>
            </a:r>
          </a:p>
          <a:p>
            <a:r>
              <a:rPr lang="fr-FR" sz="2800" dirty="0"/>
              <a:t>B. En 2009, la croissance du PIB réel du Canada est négative.</a:t>
            </a:r>
          </a:p>
          <a:p>
            <a:r>
              <a:rPr lang="fr-FR" sz="2800" dirty="0"/>
              <a:t>C. Depuis 2010, la croissance du PIB du Canada est supérieure à 3% par an.</a:t>
            </a:r>
          </a:p>
          <a:p>
            <a:r>
              <a:rPr lang="fr-FR" sz="2800" dirty="0"/>
              <a:t>D. En 2015, la croissance du PIB réel du Canada a été supérieure à 3% grâce à l’augmentation du prix du pétrole.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10 </a:t>
            </a:r>
          </a:p>
        </p:txBody>
      </p:sp>
      <p:sp>
        <p:nvSpPr>
          <p:cNvPr id="3" name="Rectangle 2"/>
          <p:cNvSpPr/>
          <p:nvPr/>
        </p:nvSpPr>
        <p:spPr>
          <a:xfrm>
            <a:off x="467544" y="347023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352928" cy="3785652"/>
          </a:xfrm>
          <a:prstGeom prst="rect">
            <a:avLst/>
          </a:prstGeom>
        </p:spPr>
        <p:txBody>
          <a:bodyPr wrap="square">
            <a:spAutoFit/>
          </a:bodyPr>
          <a:lstStyle/>
          <a:p>
            <a:r>
              <a:rPr lang="fr-FR" sz="2400" dirty="0"/>
              <a:t>10) Parmi les affirmations suivantes, laquelle est la plus proche de la situation actuelle sur le marché du travail au Canada ?</a:t>
            </a:r>
          </a:p>
          <a:p>
            <a:r>
              <a:rPr lang="fr-FR" sz="2400" dirty="0"/>
              <a:t>A. Le marché du travail au Canada est peu flexible et le taux de chômage y est élevé.</a:t>
            </a:r>
          </a:p>
          <a:p>
            <a:r>
              <a:rPr lang="fr-FR" sz="2400" dirty="0"/>
              <a:t>B. Le marché du travail au Canada est peu flexible, cependant le taux de chômage est proche d’une situation de « plein emploi ».</a:t>
            </a:r>
          </a:p>
          <a:p>
            <a:r>
              <a:rPr lang="fr-FR" sz="2400" dirty="0"/>
              <a:t>C. Le marché du travail au Canada est flexible, cependant le taux de chômage y est élevé.</a:t>
            </a:r>
          </a:p>
          <a:p>
            <a:r>
              <a:rPr lang="fr-FR" sz="2400" dirty="0"/>
              <a:t>D. Le marché du travail au Canada est flexible et le taux de chômage est proche d’une situation de « plein emploi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11 </a:t>
            </a:r>
          </a:p>
        </p:txBody>
      </p:sp>
      <p:sp>
        <p:nvSpPr>
          <p:cNvPr id="3" name="Rectangle 2"/>
          <p:cNvSpPr/>
          <p:nvPr/>
        </p:nvSpPr>
        <p:spPr>
          <a:xfrm>
            <a:off x="251520" y="2996952"/>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401205"/>
          </a:xfrm>
          <a:prstGeom prst="rect">
            <a:avLst/>
          </a:prstGeom>
        </p:spPr>
        <p:txBody>
          <a:bodyPr wrap="square">
            <a:spAutoFit/>
          </a:bodyPr>
          <a:lstStyle/>
          <a:p>
            <a:r>
              <a:rPr lang="fr-FR" sz="4000" dirty="0"/>
              <a:t>11) Parmi les pays suivants, lequel a le taux de chômage de longue durée le plus faible en 2017 ?</a:t>
            </a:r>
          </a:p>
          <a:p>
            <a:r>
              <a:rPr lang="fr-FR" sz="4000" dirty="0"/>
              <a:t>A. L’Allemagne.</a:t>
            </a:r>
          </a:p>
          <a:p>
            <a:r>
              <a:rPr lang="fr-FR" sz="4000" dirty="0"/>
              <a:t>B. Le Canada.</a:t>
            </a:r>
          </a:p>
          <a:p>
            <a:r>
              <a:rPr lang="fr-FR" sz="4000" dirty="0"/>
              <a:t>C. L’Italie.</a:t>
            </a:r>
          </a:p>
          <a:p>
            <a:r>
              <a:rPr lang="fr-FR" sz="4000" dirty="0"/>
              <a:t>D. La France.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12 </a:t>
            </a:r>
          </a:p>
        </p:txBody>
      </p:sp>
      <p:sp>
        <p:nvSpPr>
          <p:cNvPr id="3" name="Rectangle 2"/>
          <p:cNvSpPr/>
          <p:nvPr/>
        </p:nvSpPr>
        <p:spPr>
          <a:xfrm>
            <a:off x="292829" y="27089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3785652"/>
          </a:xfrm>
          <a:prstGeom prst="rect">
            <a:avLst/>
          </a:prstGeom>
        </p:spPr>
        <p:txBody>
          <a:bodyPr wrap="square">
            <a:spAutoFit/>
          </a:bodyPr>
          <a:lstStyle/>
          <a:p>
            <a:r>
              <a:rPr lang="fr-FR" sz="2400" dirty="0"/>
              <a:t>12) Parmi les propositions suivantes, laquelle est la plus proche de la situation du Canada en 2018 ?</a:t>
            </a:r>
          </a:p>
          <a:p>
            <a:r>
              <a:rPr lang="fr-FR" sz="2400" dirty="0"/>
              <a:t>A. La Banque centrale du Canada pourrait continuer d’augmenter le taux directeur et le taux d’endettement des ménages est bas.</a:t>
            </a:r>
          </a:p>
          <a:p>
            <a:r>
              <a:rPr lang="fr-FR" sz="2400" dirty="0"/>
              <a:t>B. La Banque centrale du Canada pourrait continuer de baisser le taux directeur et le taux d’endettement des ménages est bas.</a:t>
            </a:r>
          </a:p>
          <a:p>
            <a:r>
              <a:rPr lang="fr-FR" sz="2400" dirty="0"/>
              <a:t>C. La Banque centrale du Canada pourrait continuer d’augmenter le taux directeur et le taux d’endettement des ménages est élevé.</a:t>
            </a:r>
          </a:p>
          <a:p>
            <a:r>
              <a:rPr lang="fr-FR" sz="2400" dirty="0"/>
              <a:t>D. La Banque centrale du Canada pourrait continuer de baisser le taux directeur et le taux d’endettement des ménages est élevé.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13 </a:t>
            </a:r>
          </a:p>
        </p:txBody>
      </p:sp>
      <p:sp>
        <p:nvSpPr>
          <p:cNvPr id="3" name="Rectangle 2"/>
          <p:cNvSpPr/>
          <p:nvPr/>
        </p:nvSpPr>
        <p:spPr>
          <a:xfrm>
            <a:off x="323528" y="3429000"/>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154984"/>
          </a:xfrm>
          <a:prstGeom prst="rect">
            <a:avLst/>
          </a:prstGeom>
        </p:spPr>
        <p:txBody>
          <a:bodyPr wrap="square">
            <a:spAutoFit/>
          </a:bodyPr>
          <a:lstStyle/>
          <a:p>
            <a:r>
              <a:rPr lang="fr-FR" sz="2400" dirty="0"/>
              <a:t>13) Lorsque le dollar canadien se renforce par rapport au dollar des Etats-Unis :</a:t>
            </a:r>
          </a:p>
          <a:p>
            <a:r>
              <a:rPr lang="fr-FR" sz="2400" dirty="0"/>
              <a:t>A. les exportations du Canada vers les Etats-Unis sont facilitées et les importations en provenance des Etats-Unis sont plus difficiles.</a:t>
            </a:r>
          </a:p>
          <a:p>
            <a:r>
              <a:rPr lang="fr-FR" sz="2400" dirty="0"/>
              <a:t>B. les exportations du Canada vers les Etats-Unis et les importations en provenance des Etats-Unis sont facilitées.</a:t>
            </a:r>
          </a:p>
          <a:p>
            <a:r>
              <a:rPr lang="fr-FR" sz="2400" dirty="0"/>
              <a:t>C. les exportations du Canada vers les Etats-Unis et les importations en provenance des Etats-Unis sont plus difficiles.</a:t>
            </a:r>
          </a:p>
          <a:p>
            <a:r>
              <a:rPr lang="fr-FR" sz="2400" dirty="0"/>
              <a:t>D. les exportations du Canada vers les Etats-Unis sont plus difficiles et les importations en provenance des Etats-Unis sont facilitées.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14 </a:t>
            </a:r>
          </a:p>
        </p:txBody>
      </p:sp>
      <p:sp>
        <p:nvSpPr>
          <p:cNvPr id="3" name="Rectangle 2"/>
          <p:cNvSpPr/>
          <p:nvPr/>
        </p:nvSpPr>
        <p:spPr>
          <a:xfrm>
            <a:off x="395536" y="1556792"/>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90150" y="520178"/>
            <a:ext cx="8474337" cy="4278094"/>
          </a:xfrm>
          <a:prstGeom prst="rect">
            <a:avLst/>
          </a:prstGeom>
        </p:spPr>
        <p:txBody>
          <a:bodyPr wrap="square">
            <a:spAutoFit/>
          </a:bodyPr>
          <a:lstStyle/>
          <a:p>
            <a:r>
              <a:rPr lang="fr-FR" sz="3400" dirty="0"/>
              <a:t>14) Pour mesurer le PIB réalisé dans une économie ouverte, il faut prendre en compte :</a:t>
            </a:r>
          </a:p>
          <a:p>
            <a:r>
              <a:rPr lang="fr-FR" sz="3400" dirty="0"/>
              <a:t>A. les flux de marchandises et de services.</a:t>
            </a:r>
          </a:p>
          <a:p>
            <a:r>
              <a:rPr lang="fr-FR" sz="3400" dirty="0"/>
              <a:t>B. les flux de marchandises et de services et les flux de capitaux.</a:t>
            </a:r>
          </a:p>
          <a:p>
            <a:r>
              <a:rPr lang="fr-FR" sz="3400" dirty="0"/>
              <a:t>C. les flux de marchandises et de services, les flux de capitaux et les flux de personnes.</a:t>
            </a:r>
          </a:p>
          <a:p>
            <a:r>
              <a:rPr lang="fr-FR" sz="3400" dirty="0"/>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15 </a:t>
            </a:r>
          </a:p>
        </p:txBody>
      </p:sp>
      <p:sp>
        <p:nvSpPr>
          <p:cNvPr id="3" name="Rectangle 2"/>
          <p:cNvSpPr/>
          <p:nvPr/>
        </p:nvSpPr>
        <p:spPr>
          <a:xfrm>
            <a:off x="206478" y="3501008"/>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3970318"/>
          </a:xfrm>
          <a:prstGeom prst="rect">
            <a:avLst/>
          </a:prstGeom>
        </p:spPr>
        <p:txBody>
          <a:bodyPr wrap="square">
            <a:spAutoFit/>
          </a:bodyPr>
          <a:lstStyle/>
          <a:p>
            <a:r>
              <a:rPr lang="fr-FR" sz="2800" dirty="0"/>
              <a:t>15) Si la productivité augmente plus vite au Canada qu’aux Etats-Unis, toutes choses égales par ailleurs, quelle est la conséquence la plus probable ?</a:t>
            </a:r>
          </a:p>
          <a:p>
            <a:r>
              <a:rPr lang="fr-FR" sz="2800" dirty="0"/>
              <a:t>A. Les entreprises canadiennes voient leur compétitivité s’améliorer par rapport aux entreprises des Etats-Unis.</a:t>
            </a:r>
          </a:p>
          <a:p>
            <a:r>
              <a:rPr lang="fr-FR" sz="2800" dirty="0"/>
              <a:t>B. Les firmes multinationales des Etats-Unis ont intérêt à venir s’implanter au Canada. </a:t>
            </a:r>
          </a:p>
          <a:p>
            <a:r>
              <a:rPr lang="fr-FR" sz="2800" dirty="0"/>
              <a:t>C. Les réponses A et B sont vraies.</a:t>
            </a:r>
          </a:p>
          <a:p>
            <a:r>
              <a:rPr lang="fr-FR" sz="2800" dirty="0"/>
              <a:t>D. Les réponses A et B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16 </a:t>
            </a:r>
          </a:p>
        </p:txBody>
      </p:sp>
      <p:sp>
        <p:nvSpPr>
          <p:cNvPr id="3" name="Rectangle 2"/>
          <p:cNvSpPr/>
          <p:nvPr/>
        </p:nvSpPr>
        <p:spPr>
          <a:xfrm>
            <a:off x="395536" y="3429000"/>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5016758"/>
          </a:xfrm>
          <a:prstGeom prst="rect">
            <a:avLst/>
          </a:prstGeom>
        </p:spPr>
        <p:txBody>
          <a:bodyPr wrap="square">
            <a:spAutoFit/>
          </a:bodyPr>
          <a:lstStyle/>
          <a:p>
            <a:r>
              <a:rPr lang="fr-FR" sz="3200" dirty="0"/>
              <a:t>16) Parmi les définitions suivantes, laquelle est la plus proche de la notion de productivité ?</a:t>
            </a:r>
          </a:p>
          <a:p>
            <a:r>
              <a:rPr lang="fr-FR" sz="3200" dirty="0"/>
              <a:t>A. La productivité mesure la quantité de biens produits.</a:t>
            </a:r>
          </a:p>
          <a:p>
            <a:r>
              <a:rPr lang="fr-FR" sz="3200" dirty="0"/>
              <a:t>B. La productivité mesure la qualité des biens produits.</a:t>
            </a:r>
          </a:p>
          <a:p>
            <a:r>
              <a:rPr lang="fr-FR" sz="3200" dirty="0"/>
              <a:t>C. La productivité mesure l’efficacité d’un facteur de production.</a:t>
            </a:r>
          </a:p>
          <a:p>
            <a:r>
              <a:rPr lang="fr-FR" sz="3200" dirty="0"/>
              <a:t>D. La productivité mesure la capacité à avoir des coûts salariaux bas.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17 </a:t>
            </a:r>
          </a:p>
        </p:txBody>
      </p:sp>
      <p:sp>
        <p:nvSpPr>
          <p:cNvPr id="3" name="Rectangle 2"/>
          <p:cNvSpPr/>
          <p:nvPr/>
        </p:nvSpPr>
        <p:spPr>
          <a:xfrm>
            <a:off x="251520" y="4005064"/>
            <a:ext cx="8496944" cy="50348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031873"/>
          </a:xfrm>
          <a:prstGeom prst="rect">
            <a:avLst/>
          </a:prstGeom>
        </p:spPr>
        <p:txBody>
          <a:bodyPr wrap="square">
            <a:spAutoFit/>
          </a:bodyPr>
          <a:lstStyle/>
          <a:p>
            <a:r>
              <a:rPr lang="fr-FR" sz="3200" dirty="0"/>
              <a:t>17) Parmi les éléments suivants, lequel peut avoir un impact sur la compétitivité à l’international des entreprises d’un pays ?</a:t>
            </a:r>
          </a:p>
          <a:p>
            <a:r>
              <a:rPr lang="fr-FR" sz="3200" dirty="0"/>
              <a:t>A. La productivité des facteurs de production.</a:t>
            </a:r>
          </a:p>
          <a:p>
            <a:r>
              <a:rPr lang="fr-FR" sz="3200" dirty="0"/>
              <a:t>B. Le niveau des salaires.</a:t>
            </a:r>
          </a:p>
          <a:p>
            <a:r>
              <a:rPr lang="fr-FR" sz="3200" dirty="0"/>
              <a:t>C. Le taux de change.</a:t>
            </a:r>
          </a:p>
          <a:p>
            <a:r>
              <a:rPr lang="fr-FR" sz="3200" dirty="0"/>
              <a:t>D. Les réponses A et B sont vraies.</a:t>
            </a:r>
          </a:p>
          <a:p>
            <a:r>
              <a:rPr lang="fr-FR" sz="32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18 </a:t>
            </a:r>
          </a:p>
        </p:txBody>
      </p:sp>
      <p:sp>
        <p:nvSpPr>
          <p:cNvPr id="3" name="Rectangle 2"/>
          <p:cNvSpPr/>
          <p:nvPr/>
        </p:nvSpPr>
        <p:spPr>
          <a:xfrm>
            <a:off x="467544" y="4492597"/>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04664"/>
            <a:ext cx="8424936" cy="4893647"/>
          </a:xfrm>
          <a:prstGeom prst="rect">
            <a:avLst/>
          </a:prstGeom>
        </p:spPr>
        <p:txBody>
          <a:bodyPr wrap="square">
            <a:spAutoFit/>
          </a:bodyPr>
          <a:lstStyle/>
          <a:p>
            <a:r>
              <a:rPr lang="fr-FR" sz="2400" dirty="0"/>
              <a:t>18) Parmi les propositions suivantes, laquelle est en conformité avec l’analyse de Krugman des échanges internationaux ?</a:t>
            </a:r>
          </a:p>
          <a:p>
            <a:r>
              <a:rPr lang="fr-FR" sz="2400" dirty="0"/>
              <a:t>A. Les pays, comme les entreprises, sont en concurrence au niveau international pour obtenir des parts de marché.</a:t>
            </a:r>
          </a:p>
          <a:p>
            <a:r>
              <a:rPr lang="fr-FR" sz="2400" dirty="0"/>
              <a:t>B. Un pays qui connait un excédent commercial est forcément dans une meilleure situation économique qu’un pays qui connait un déficit commercial.</a:t>
            </a:r>
          </a:p>
          <a:p>
            <a:r>
              <a:rPr lang="fr-FR" sz="2400" dirty="0"/>
              <a:t>C. Les pays doivent toujours rechercher à se spécialiser dans l’exportation de biens qui incorporent beaucoup de technologie.</a:t>
            </a:r>
          </a:p>
          <a:p>
            <a:r>
              <a:rPr lang="fr-FR" sz="2400" dirty="0"/>
              <a:t>D. Les réponses A, B et C sont en conformité avec l’analyse de Krugman des échanges internationaux.</a:t>
            </a:r>
          </a:p>
          <a:p>
            <a:r>
              <a:rPr lang="fr-FR" sz="2400" dirty="0"/>
              <a:t>E. Les réponses A, B et C ne sont pas en conformité avec l’analyse de Krugman des échanges internationaux.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19 </a:t>
            </a:r>
          </a:p>
        </p:txBody>
      </p:sp>
      <p:sp>
        <p:nvSpPr>
          <p:cNvPr id="3" name="Rectangle 2"/>
          <p:cNvSpPr/>
          <p:nvPr/>
        </p:nvSpPr>
        <p:spPr>
          <a:xfrm>
            <a:off x="395536" y="1412776"/>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85797"/>
            <a:ext cx="8640960" cy="4832092"/>
          </a:xfrm>
          <a:prstGeom prst="rect">
            <a:avLst/>
          </a:prstGeom>
        </p:spPr>
        <p:txBody>
          <a:bodyPr wrap="square">
            <a:spAutoFit/>
          </a:bodyPr>
          <a:lstStyle/>
          <a:p>
            <a:r>
              <a:rPr lang="fr-FR" sz="2800" dirty="0"/>
              <a:t>19) Lorsque Krugman dit que les échanges internationaux ne sont pas un jeu à somme nulle, cela signifie :</a:t>
            </a:r>
          </a:p>
          <a:p>
            <a:r>
              <a:rPr lang="fr-FR" sz="2800" dirty="0"/>
              <a:t>A. que les échanges internationaux peuvent permettre une augmentation de la production mondiale.</a:t>
            </a:r>
          </a:p>
          <a:p>
            <a:r>
              <a:rPr lang="fr-FR" sz="2800" dirty="0"/>
              <a:t>B. que les échanges internationaux entraînent des déplacements de production qui se font au détriment de certains pays.</a:t>
            </a:r>
          </a:p>
          <a:p>
            <a:r>
              <a:rPr lang="fr-FR" sz="2800" dirty="0"/>
              <a:t>C. que les firmes multinationales sont les grandes bénéficiaires des échanges internationaux.</a:t>
            </a:r>
          </a:p>
          <a:p>
            <a:r>
              <a:rPr lang="fr-FR" sz="2800" dirty="0"/>
              <a:t>D. que la production mondiale serait plus grande si les pays vivaient en autarcie.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20 </a:t>
            </a:r>
          </a:p>
        </p:txBody>
      </p:sp>
      <p:sp>
        <p:nvSpPr>
          <p:cNvPr id="3" name="Rectangle 2"/>
          <p:cNvSpPr/>
          <p:nvPr/>
        </p:nvSpPr>
        <p:spPr>
          <a:xfrm>
            <a:off x="395536" y="2501188"/>
            <a:ext cx="8496944" cy="4957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5016758"/>
          </a:xfrm>
          <a:prstGeom prst="rect">
            <a:avLst/>
          </a:prstGeom>
        </p:spPr>
        <p:txBody>
          <a:bodyPr wrap="square">
            <a:spAutoFit/>
          </a:bodyPr>
          <a:lstStyle/>
          <a:p>
            <a:r>
              <a:rPr lang="fr-FR" sz="3200" dirty="0"/>
              <a:t>20) Parmi les propositions suivantes, laquelle est en cohérence avec la notion de « compétitivité hors-prix » ?</a:t>
            </a:r>
          </a:p>
          <a:p>
            <a:r>
              <a:rPr lang="fr-FR" sz="3200" dirty="0"/>
              <a:t>A. L’effort fourni par les salariés.</a:t>
            </a:r>
          </a:p>
          <a:p>
            <a:r>
              <a:rPr lang="fr-FR" sz="3200" dirty="0"/>
              <a:t>B. L’image de marque des produits d’un pays.</a:t>
            </a:r>
          </a:p>
          <a:p>
            <a:r>
              <a:rPr lang="fr-FR" sz="3200" dirty="0"/>
              <a:t>C. L’abondance de la main d’œuvre.</a:t>
            </a:r>
          </a:p>
          <a:p>
            <a:r>
              <a:rPr lang="fr-FR" sz="3200" dirty="0"/>
              <a:t>D. Les propositions A et B sont en cohérence avec la notion de compétitivité hors-prix.</a:t>
            </a:r>
          </a:p>
          <a:p>
            <a:r>
              <a:rPr lang="fr-FR" sz="3200" dirty="0"/>
              <a:t>E. Les propositions A, B et C sont en cohérence avec la notion de compétitivité hors-prix.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21 </a:t>
            </a:r>
          </a:p>
        </p:txBody>
      </p:sp>
      <p:sp>
        <p:nvSpPr>
          <p:cNvPr id="3" name="Rectangle 2"/>
          <p:cNvSpPr/>
          <p:nvPr/>
        </p:nvSpPr>
        <p:spPr>
          <a:xfrm>
            <a:off x="395536" y="27089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3785652"/>
          </a:xfrm>
          <a:prstGeom prst="rect">
            <a:avLst/>
          </a:prstGeom>
        </p:spPr>
        <p:txBody>
          <a:bodyPr wrap="square">
            <a:spAutoFit/>
          </a:bodyPr>
          <a:lstStyle/>
          <a:p>
            <a:r>
              <a:rPr lang="fr-FR" sz="2400" dirty="0"/>
              <a:t>21) Parmi les critères suivants, lequel fait partie des critères du « Forum de Davos » pour mesurer la compétitivité d’un pays ?</a:t>
            </a:r>
          </a:p>
          <a:p>
            <a:r>
              <a:rPr lang="fr-FR" sz="2400" dirty="0"/>
              <a:t>A. L’équilibre budgétaire des gouvernements.</a:t>
            </a:r>
          </a:p>
          <a:p>
            <a:r>
              <a:rPr lang="fr-FR" sz="2400" dirty="0"/>
              <a:t>B. Le niveau d’endettement des agents économiques.</a:t>
            </a:r>
          </a:p>
          <a:p>
            <a:r>
              <a:rPr lang="fr-FR" sz="2400" dirty="0"/>
              <a:t>C. Les dépenses des gouvernements en matière de Recherche et Développement.</a:t>
            </a:r>
          </a:p>
          <a:p>
            <a:r>
              <a:rPr lang="fr-FR" sz="2400" dirty="0"/>
              <a:t>D. Les critères A, B et C font partie des critères retenus par le « Forum de Davos » pour mesurer la compétitivité d’un pays.</a:t>
            </a:r>
          </a:p>
          <a:p>
            <a:r>
              <a:rPr lang="fr-FR" sz="2400" dirty="0"/>
              <a:t>E. Les critères A, B et C ne font pas partie des critères retenus par le « Forum de Davos » pour mesurer la compétitivité d’un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22 </a:t>
            </a:r>
          </a:p>
        </p:txBody>
      </p:sp>
      <p:sp>
        <p:nvSpPr>
          <p:cNvPr id="3" name="Rectangle 2"/>
          <p:cNvSpPr/>
          <p:nvPr/>
        </p:nvSpPr>
        <p:spPr>
          <a:xfrm>
            <a:off x="251520" y="3212976"/>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397113"/>
            <a:ext cx="8496944" cy="4524315"/>
          </a:xfrm>
          <a:prstGeom prst="rect">
            <a:avLst/>
          </a:prstGeom>
        </p:spPr>
        <p:txBody>
          <a:bodyPr wrap="square">
            <a:spAutoFit/>
          </a:bodyPr>
          <a:lstStyle/>
          <a:p>
            <a:r>
              <a:rPr lang="fr-FR" sz="3600" dirty="0"/>
              <a:t>22) Selon les critères du « Forum de Davos », le Canada se situe à quelle position en ce qui concerne sa compétitivité en 2017/2018 ?</a:t>
            </a:r>
          </a:p>
          <a:p>
            <a:r>
              <a:rPr lang="fr-FR" sz="3600" dirty="0"/>
              <a:t>A. 4</a:t>
            </a:r>
            <a:r>
              <a:rPr lang="fr-FR" sz="3600" baseline="30000" dirty="0"/>
              <a:t>ième</a:t>
            </a:r>
            <a:r>
              <a:rPr lang="fr-FR" sz="3600" dirty="0"/>
              <a:t>.</a:t>
            </a:r>
          </a:p>
          <a:p>
            <a:r>
              <a:rPr lang="fr-FR" sz="3600" dirty="0"/>
              <a:t>B. 14</a:t>
            </a:r>
            <a:r>
              <a:rPr lang="fr-FR" sz="3600" baseline="30000" dirty="0"/>
              <a:t>ième</a:t>
            </a:r>
            <a:r>
              <a:rPr lang="fr-FR" sz="3600" dirty="0"/>
              <a:t>.</a:t>
            </a:r>
          </a:p>
          <a:p>
            <a:r>
              <a:rPr lang="fr-FR" sz="3600" dirty="0"/>
              <a:t>C. 44</a:t>
            </a:r>
            <a:r>
              <a:rPr lang="fr-FR" sz="3600" baseline="30000" dirty="0"/>
              <a:t>ième</a:t>
            </a:r>
            <a:r>
              <a:rPr lang="fr-FR" sz="3600" dirty="0"/>
              <a:t>.</a:t>
            </a:r>
          </a:p>
          <a:p>
            <a:r>
              <a:rPr lang="fr-FR" sz="3600" dirty="0"/>
              <a:t>D. 74</a:t>
            </a:r>
            <a:r>
              <a:rPr lang="fr-FR" sz="3600" baseline="30000" dirty="0"/>
              <a:t>ième</a:t>
            </a:r>
            <a:r>
              <a:rPr lang="fr-FR" sz="3600" dirty="0"/>
              <a: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23 </a:t>
            </a:r>
          </a:p>
        </p:txBody>
      </p:sp>
      <p:sp>
        <p:nvSpPr>
          <p:cNvPr id="3" name="Rectangle 2"/>
          <p:cNvSpPr/>
          <p:nvPr/>
        </p:nvSpPr>
        <p:spPr>
          <a:xfrm>
            <a:off x="251520" y="2636912"/>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4832092"/>
          </a:xfrm>
          <a:prstGeom prst="rect">
            <a:avLst/>
          </a:prstGeom>
        </p:spPr>
        <p:txBody>
          <a:bodyPr wrap="square">
            <a:spAutoFit/>
          </a:bodyPr>
          <a:lstStyle/>
          <a:p>
            <a:r>
              <a:rPr lang="fr-FR" sz="2800" dirty="0"/>
              <a:t>23) Selon la théorie des avantages comparatifs :</a:t>
            </a:r>
          </a:p>
          <a:p>
            <a:r>
              <a:rPr lang="fr-FR" sz="2800" dirty="0"/>
              <a:t>A. Pour exporter un produit, il faut que les coûts de production de ce produit soient plus bas que les coûts de production de ce même produit dans le pays vers lequel il est exporté.</a:t>
            </a:r>
          </a:p>
          <a:p>
            <a:r>
              <a:rPr lang="fr-FR" sz="2800" dirty="0"/>
              <a:t>B. l’échange international est un bon moyen d’augmenter la production mondiale.</a:t>
            </a:r>
          </a:p>
          <a:p>
            <a:r>
              <a:rPr lang="fr-FR" sz="2800" dirty="0"/>
              <a:t>C. Les réponses A et B sont conformes à la théorie des avantages comparatifs.</a:t>
            </a:r>
          </a:p>
          <a:p>
            <a:r>
              <a:rPr lang="fr-FR" sz="2800" dirty="0"/>
              <a:t>D. Les réponses A et B ne sont pas conformes à la théorie des avantages comparatifs.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24 </a:t>
            </a:r>
          </a:p>
        </p:txBody>
      </p:sp>
      <p:sp>
        <p:nvSpPr>
          <p:cNvPr id="3" name="Rectangle 2"/>
          <p:cNvSpPr/>
          <p:nvPr/>
        </p:nvSpPr>
        <p:spPr>
          <a:xfrm>
            <a:off x="262415" y="3140968"/>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282836" y="476672"/>
            <a:ext cx="8619346" cy="4401205"/>
          </a:xfrm>
          <a:prstGeom prst="rect">
            <a:avLst/>
          </a:prstGeom>
        </p:spPr>
        <p:txBody>
          <a:bodyPr wrap="square">
            <a:spAutoFit/>
          </a:bodyPr>
          <a:lstStyle/>
          <a:p>
            <a:r>
              <a:rPr lang="fr-FR" sz="2800" dirty="0"/>
              <a:t>24) Selon la théorie des avantages comparatifs, un pays a intérêt à se spécialiser dans la production de biens :</a:t>
            </a:r>
          </a:p>
          <a:p>
            <a:r>
              <a:rPr lang="fr-FR" sz="2800" dirty="0"/>
              <a:t>A. pour lesquels il a des coûts de production plus bas que les autres pays.</a:t>
            </a:r>
          </a:p>
          <a:p>
            <a:r>
              <a:rPr lang="fr-FR" sz="2800" dirty="0"/>
              <a:t>B. pour lesquels il a un coût de renonciation supérieur au coût de renonciation des autres pays.</a:t>
            </a:r>
          </a:p>
          <a:p>
            <a:r>
              <a:rPr lang="fr-FR" sz="2800" dirty="0"/>
              <a:t>C. pour lesquels il a un coût de renonciation inférieur au coût de renonciation des autres pays.</a:t>
            </a:r>
          </a:p>
          <a:p>
            <a:r>
              <a:rPr lang="fr-FR" sz="2800" dirty="0"/>
              <a:t>D. Les réponses A et B sont vraies.</a:t>
            </a:r>
          </a:p>
          <a:p>
            <a:r>
              <a:rPr lang="fr-FR" sz="2800" dirty="0"/>
              <a:t>E.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25 </a:t>
            </a:r>
          </a:p>
        </p:txBody>
      </p:sp>
      <p:sp>
        <p:nvSpPr>
          <p:cNvPr id="3" name="Rectangle 2"/>
          <p:cNvSpPr/>
          <p:nvPr/>
        </p:nvSpPr>
        <p:spPr>
          <a:xfrm>
            <a:off x="395536" y="45091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893647"/>
          </a:xfrm>
          <a:prstGeom prst="rect">
            <a:avLst/>
          </a:prstGeom>
        </p:spPr>
        <p:txBody>
          <a:bodyPr wrap="square">
            <a:spAutoFit/>
          </a:bodyPr>
          <a:lstStyle/>
          <a:p>
            <a:r>
              <a:rPr lang="fr-FR" sz="2400" dirty="0"/>
              <a:t>25) Laquelle des propositions suivantes est en conformité avec le théorème de </a:t>
            </a:r>
            <a:r>
              <a:rPr lang="fr-FR" sz="2400" dirty="0" err="1"/>
              <a:t>Heckscher</a:t>
            </a:r>
            <a:r>
              <a:rPr lang="fr-FR" sz="2400" dirty="0"/>
              <a:t> et Ohlin ?</a:t>
            </a:r>
          </a:p>
          <a:p>
            <a:r>
              <a:rPr lang="fr-FR" sz="2400" dirty="0"/>
              <a:t>A. Un pays comme le Bangladesh a intérêt à se spécialiser dans des productions nécessitant beaucoup de main d’œuvre.</a:t>
            </a:r>
          </a:p>
          <a:p>
            <a:r>
              <a:rPr lang="fr-FR" sz="2400" dirty="0"/>
              <a:t>B. Sur le long terme, on constate une détérioration de la situation de la main d’œuvre des pays qui sont spécialisés dans la production de biens nécessitant une main d’œuvre abondante.</a:t>
            </a:r>
          </a:p>
          <a:p>
            <a:r>
              <a:rPr lang="fr-FR" sz="2400" dirty="0"/>
              <a:t>C. Sur le long-terme, on constate une tendance à l’égalisation du prix des facteurs de production entre les pays.</a:t>
            </a:r>
          </a:p>
          <a:p>
            <a:r>
              <a:rPr lang="fr-FR" sz="2400" dirty="0"/>
              <a:t>D. Les réponses A et B sont en conformité avec le théorème de </a:t>
            </a:r>
            <a:r>
              <a:rPr lang="fr-FR" sz="2400" dirty="0" err="1"/>
              <a:t>Heckscher</a:t>
            </a:r>
            <a:r>
              <a:rPr lang="fr-FR" sz="2400" dirty="0"/>
              <a:t> et Ohlin.</a:t>
            </a:r>
          </a:p>
          <a:p>
            <a:r>
              <a:rPr lang="fr-FR" sz="2400" dirty="0"/>
              <a:t>E. Les réponses A et C sont en conformité avec le théorème de </a:t>
            </a:r>
            <a:r>
              <a:rPr lang="fr-FR" sz="2400" dirty="0" err="1"/>
              <a:t>Heckscher</a:t>
            </a:r>
            <a:r>
              <a:rPr lang="fr-FR" sz="2400" dirty="0"/>
              <a:t> et Ohlin.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26 </a:t>
            </a:r>
          </a:p>
        </p:txBody>
      </p:sp>
      <p:sp>
        <p:nvSpPr>
          <p:cNvPr id="3" name="Rectangle 2"/>
          <p:cNvSpPr/>
          <p:nvPr/>
        </p:nvSpPr>
        <p:spPr>
          <a:xfrm>
            <a:off x="323528" y="3462037"/>
            <a:ext cx="8496944" cy="61503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76672"/>
            <a:ext cx="8568952" cy="3539430"/>
          </a:xfrm>
          <a:prstGeom prst="rect">
            <a:avLst/>
          </a:prstGeom>
        </p:spPr>
        <p:txBody>
          <a:bodyPr wrap="square">
            <a:spAutoFit/>
          </a:bodyPr>
          <a:lstStyle/>
          <a:p>
            <a:r>
              <a:rPr lang="fr-FR" sz="3200" dirty="0"/>
              <a:t>26) Selon la théorie des avantage comparatifs, la spécialisation internationale a pour avantage :</a:t>
            </a:r>
          </a:p>
          <a:p>
            <a:r>
              <a:rPr lang="fr-FR" sz="3200" dirty="0"/>
              <a:t>A. d’augmenter la richesse produite.</a:t>
            </a:r>
          </a:p>
          <a:p>
            <a:r>
              <a:rPr lang="fr-FR" sz="3200" dirty="0"/>
              <a:t>B. d’augmenter la productivité de la main d’œuvre.</a:t>
            </a:r>
          </a:p>
          <a:p>
            <a:r>
              <a:rPr lang="fr-FR" sz="3200" dirty="0"/>
              <a:t>C. d’augmenter le niveau de vie des salariés.</a:t>
            </a:r>
          </a:p>
          <a:p>
            <a:r>
              <a:rPr lang="fr-FR" sz="3200" dirty="0"/>
              <a:t>D. Les réponses A et B sont vraies.</a:t>
            </a:r>
          </a:p>
          <a:p>
            <a:r>
              <a:rPr lang="fr-FR" sz="32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27 </a:t>
            </a:r>
          </a:p>
        </p:txBody>
      </p:sp>
      <p:sp>
        <p:nvSpPr>
          <p:cNvPr id="3" name="Rectangle 2"/>
          <p:cNvSpPr/>
          <p:nvPr/>
        </p:nvSpPr>
        <p:spPr>
          <a:xfrm>
            <a:off x="395536" y="462972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603813"/>
            <a:ext cx="8496944" cy="4893647"/>
          </a:xfrm>
          <a:prstGeom prst="rect">
            <a:avLst/>
          </a:prstGeom>
        </p:spPr>
        <p:txBody>
          <a:bodyPr wrap="square">
            <a:spAutoFit/>
          </a:bodyPr>
          <a:lstStyle/>
          <a:p>
            <a:r>
              <a:rPr lang="fr-FR" sz="2600" dirty="0"/>
              <a:t>27) D’après la théorie </a:t>
            </a:r>
            <a:r>
              <a:rPr lang="fr-FR" sz="2600" dirty="0" err="1"/>
              <a:t>ricardienne</a:t>
            </a:r>
            <a:r>
              <a:rPr lang="fr-FR" sz="2600" dirty="0"/>
              <a:t> des échanges, laquelle des affirmations suivantes est vraie en ce qui concerne le Canada ?</a:t>
            </a:r>
          </a:p>
          <a:p>
            <a:r>
              <a:rPr lang="fr-FR" sz="2600" dirty="0"/>
              <a:t>A. Le Canada a intérêt à diminuer la part de ses exportations dans son PIB de façon à assurer son indépendance économique.</a:t>
            </a:r>
          </a:p>
          <a:p>
            <a:r>
              <a:rPr lang="fr-FR" sz="2600" dirty="0"/>
              <a:t>B. Le Canada a intérêt à diminuer la part de ses importations dans son PIB de façon à assurer son indépendance économique.</a:t>
            </a:r>
          </a:p>
          <a:p>
            <a:r>
              <a:rPr lang="fr-FR" sz="2600" dirty="0"/>
              <a:t>C. Les réponses A et B sont conformes à la théorie </a:t>
            </a:r>
            <a:r>
              <a:rPr lang="fr-FR" sz="2600" dirty="0" err="1"/>
              <a:t>ricardienne</a:t>
            </a:r>
            <a:r>
              <a:rPr lang="fr-FR" sz="2600" dirty="0"/>
              <a:t> des échanges.</a:t>
            </a:r>
          </a:p>
          <a:p>
            <a:r>
              <a:rPr lang="fr-FR" sz="2600" dirty="0"/>
              <a:t>D. Les réponses A et B ne sont pas conformes à la théorie </a:t>
            </a:r>
            <a:r>
              <a:rPr lang="fr-FR" sz="2600" dirty="0" err="1"/>
              <a:t>ricardienne</a:t>
            </a:r>
            <a:r>
              <a:rPr lang="fr-FR" sz="2600" dirty="0"/>
              <a:t> des échanges.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28 </a:t>
            </a:r>
          </a:p>
        </p:txBody>
      </p:sp>
      <p:sp>
        <p:nvSpPr>
          <p:cNvPr id="3" name="Rectangle 2"/>
          <p:cNvSpPr/>
          <p:nvPr/>
        </p:nvSpPr>
        <p:spPr>
          <a:xfrm>
            <a:off x="179512" y="3140968"/>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94670"/>
            <a:ext cx="8352928" cy="4401205"/>
          </a:xfrm>
          <a:prstGeom prst="rect">
            <a:avLst/>
          </a:prstGeom>
        </p:spPr>
        <p:txBody>
          <a:bodyPr wrap="square">
            <a:spAutoFit/>
          </a:bodyPr>
          <a:lstStyle/>
          <a:p>
            <a:r>
              <a:rPr lang="fr-FR" sz="2800" dirty="0"/>
              <a:t>28) Le modèle de développement asiatique de </a:t>
            </a:r>
            <a:r>
              <a:rPr lang="fr-FR" sz="2800" dirty="0" err="1"/>
              <a:t>Kaname</a:t>
            </a:r>
            <a:r>
              <a:rPr lang="fr-FR" sz="2800" dirty="0"/>
              <a:t> </a:t>
            </a:r>
            <a:r>
              <a:rPr lang="fr-FR" sz="2800" dirty="0" err="1"/>
              <a:t>Akamatsu</a:t>
            </a:r>
            <a:r>
              <a:rPr lang="fr-FR" sz="2800" dirty="0"/>
              <a:t> repose :</a:t>
            </a:r>
          </a:p>
          <a:p>
            <a:r>
              <a:rPr lang="fr-FR" sz="2800" dirty="0"/>
              <a:t>A. sur une capacité à diminuer les exportations et à diminuer les importations.</a:t>
            </a:r>
          </a:p>
          <a:p>
            <a:r>
              <a:rPr lang="fr-FR" sz="2800" dirty="0"/>
              <a:t>B. sur une capacité à diminuer les exportations et à augmenter les importations.</a:t>
            </a:r>
          </a:p>
          <a:p>
            <a:r>
              <a:rPr lang="fr-FR" sz="2800" dirty="0"/>
              <a:t>C. sur une capacité à augmenter les exportations et à diminuer les importations.</a:t>
            </a:r>
          </a:p>
          <a:p>
            <a:r>
              <a:rPr lang="fr-FR" sz="2800" dirty="0"/>
              <a:t>D. sur une capacité à augmenter les exportations et à augmenter les importations.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29 </a:t>
            </a:r>
          </a:p>
        </p:txBody>
      </p:sp>
      <p:sp>
        <p:nvSpPr>
          <p:cNvPr id="3" name="Rectangle 2"/>
          <p:cNvSpPr/>
          <p:nvPr/>
        </p:nvSpPr>
        <p:spPr>
          <a:xfrm>
            <a:off x="323528" y="3962965"/>
            <a:ext cx="8496944" cy="10380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524315"/>
          </a:xfrm>
          <a:prstGeom prst="rect">
            <a:avLst/>
          </a:prstGeom>
        </p:spPr>
        <p:txBody>
          <a:bodyPr wrap="square">
            <a:spAutoFit/>
          </a:bodyPr>
          <a:lstStyle/>
          <a:p>
            <a:r>
              <a:rPr lang="fr-FR" sz="3200" dirty="0"/>
              <a:t>29) Parmi les éléments suivants lequel peut être considéré comme une barrière aux échanges ?</a:t>
            </a:r>
          </a:p>
          <a:p>
            <a:r>
              <a:rPr lang="fr-FR" sz="3200" dirty="0"/>
              <a:t>A. Des tarifs douaniers.</a:t>
            </a:r>
          </a:p>
          <a:p>
            <a:r>
              <a:rPr lang="fr-FR" sz="3200" dirty="0"/>
              <a:t>B. Des limitations volontaires d’exportation.</a:t>
            </a:r>
          </a:p>
          <a:p>
            <a:r>
              <a:rPr lang="fr-FR" sz="3200" dirty="0"/>
              <a:t>C. Des contingentements.</a:t>
            </a:r>
          </a:p>
          <a:p>
            <a:r>
              <a:rPr lang="fr-FR" sz="3200" dirty="0"/>
              <a:t>D. A et C peuvent être considérés comme des barrières aux échanges.</a:t>
            </a:r>
          </a:p>
          <a:p>
            <a:r>
              <a:rPr lang="fr-FR" sz="3200" dirty="0"/>
              <a:t>E. A, B et C peuvent être considérés comme des barrières aux échanges.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30 </a:t>
            </a:r>
          </a:p>
        </p:txBody>
      </p:sp>
      <p:sp>
        <p:nvSpPr>
          <p:cNvPr id="3" name="Rectangle 2"/>
          <p:cNvSpPr/>
          <p:nvPr/>
        </p:nvSpPr>
        <p:spPr>
          <a:xfrm>
            <a:off x="391893" y="134076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093428"/>
          </a:xfrm>
          <a:prstGeom prst="rect">
            <a:avLst/>
          </a:prstGeom>
        </p:spPr>
        <p:txBody>
          <a:bodyPr wrap="square">
            <a:spAutoFit/>
          </a:bodyPr>
          <a:lstStyle/>
          <a:p>
            <a:r>
              <a:rPr lang="fr-FR" sz="2600" dirty="0"/>
              <a:t>30) On appelle « protectionnisme éducatif » une politique économique qui consiste :</a:t>
            </a:r>
          </a:p>
          <a:p>
            <a:r>
              <a:rPr lang="fr-FR" sz="2600" dirty="0"/>
              <a:t>A. à protéger les industries naissantes dans un pays contre les importations en provenance de pays plus développés.</a:t>
            </a:r>
          </a:p>
          <a:p>
            <a:r>
              <a:rPr lang="fr-FR" sz="2600" dirty="0"/>
              <a:t>B. à développer les importations en provenance d’autres pays de façon à copier les technologies de pays plus avancés économiquement.</a:t>
            </a:r>
          </a:p>
          <a:p>
            <a:r>
              <a:rPr lang="fr-FR" sz="2600" dirty="0"/>
              <a:t>C. à développer l’éducation de la population du pays de façon à augmenter la compétitivité au niveau international.</a:t>
            </a:r>
          </a:p>
          <a:p>
            <a:r>
              <a:rPr lang="fr-FR" sz="2600" dirty="0"/>
              <a:t>D. à empêcher la « fuite des cerveaux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31 </a:t>
            </a:r>
          </a:p>
        </p:txBody>
      </p:sp>
      <p:sp>
        <p:nvSpPr>
          <p:cNvPr id="3" name="Rectangle 2"/>
          <p:cNvSpPr/>
          <p:nvPr/>
        </p:nvSpPr>
        <p:spPr>
          <a:xfrm>
            <a:off x="251520" y="1556792"/>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04664"/>
            <a:ext cx="8640960" cy="4524315"/>
          </a:xfrm>
          <a:prstGeom prst="rect">
            <a:avLst/>
          </a:prstGeom>
        </p:spPr>
        <p:txBody>
          <a:bodyPr wrap="square">
            <a:spAutoFit/>
          </a:bodyPr>
          <a:lstStyle/>
          <a:p>
            <a:r>
              <a:rPr lang="fr-FR" sz="2400" dirty="0"/>
              <a:t>31) Selon Keynes, en situation de chômage, si un pays utilise des taxes à l’importation pour protéger une industrie nationale :</a:t>
            </a:r>
          </a:p>
          <a:p>
            <a:r>
              <a:rPr lang="fr-FR" sz="2400" dirty="0"/>
              <a:t>A. cela n’aura aucun effet sur l’économie.</a:t>
            </a:r>
          </a:p>
          <a:p>
            <a:r>
              <a:rPr lang="fr-FR" sz="2400" dirty="0"/>
              <a:t>B. cela peut avoir des effets positifs pour l’ensemble de l’économie grâce au multiplicateur permis par l’embauche des chômeurs dans les secteurs protégés par les taxes à l’importation.</a:t>
            </a:r>
          </a:p>
          <a:p>
            <a:r>
              <a:rPr lang="fr-FR" sz="2400" dirty="0"/>
              <a:t>C. les gains obtenus par les entreprises nationales du secteur protégé et les chômeurs embauchés sont équivalents aux pertes subies par les consommateurs qui doivent payer plus chers les produits.</a:t>
            </a:r>
          </a:p>
          <a:p>
            <a:r>
              <a:rPr lang="fr-FR" sz="2400" dirty="0"/>
              <a:t>D. les consommateurs du bien protégé voient leur situation s’améliorer.</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32</a:t>
            </a:r>
          </a:p>
        </p:txBody>
      </p:sp>
      <p:sp>
        <p:nvSpPr>
          <p:cNvPr id="3" name="Rectangle 2"/>
          <p:cNvSpPr/>
          <p:nvPr/>
        </p:nvSpPr>
        <p:spPr>
          <a:xfrm>
            <a:off x="294718" y="2996952"/>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04664"/>
            <a:ext cx="8568952" cy="4401205"/>
          </a:xfrm>
          <a:prstGeom prst="rect">
            <a:avLst/>
          </a:prstGeom>
        </p:spPr>
        <p:txBody>
          <a:bodyPr wrap="square">
            <a:spAutoFit/>
          </a:bodyPr>
          <a:lstStyle/>
          <a:p>
            <a:r>
              <a:rPr lang="fr-FR" sz="2800" dirty="0"/>
              <a:t>32) Parmi les actions suivantes, laquelle ne pourrait pas être considérée comme une concurrence déloyale ?</a:t>
            </a:r>
          </a:p>
          <a:p>
            <a:r>
              <a:rPr lang="fr-FR" sz="2800" dirty="0"/>
              <a:t>A. Les mesures prises par les autorités visant à sous-évaluer la monnaie pour favoriser les exportations.</a:t>
            </a:r>
          </a:p>
          <a:p>
            <a:r>
              <a:rPr lang="fr-FR" sz="2800" dirty="0"/>
              <a:t>B. Le travail des enfants.</a:t>
            </a:r>
          </a:p>
          <a:p>
            <a:r>
              <a:rPr lang="fr-FR" sz="2800" dirty="0"/>
              <a:t>C. L’exportation de biens de contrefaçon.</a:t>
            </a:r>
          </a:p>
          <a:p>
            <a:r>
              <a:rPr lang="fr-FR" sz="2800" dirty="0"/>
              <a:t>D. L’utilisation d’une main d’œuvre bon marché pour augmenter les exportations.</a:t>
            </a:r>
          </a:p>
          <a:p>
            <a:r>
              <a:rPr lang="fr-FR" sz="2800" dirty="0"/>
              <a:t>E. Toutes ces actions peuvent être considérées comme des formes de concurrence déloyale.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33</a:t>
            </a:r>
          </a:p>
        </p:txBody>
      </p:sp>
      <p:sp>
        <p:nvSpPr>
          <p:cNvPr id="3" name="Rectangle 2"/>
          <p:cNvSpPr/>
          <p:nvPr/>
        </p:nvSpPr>
        <p:spPr>
          <a:xfrm>
            <a:off x="323528" y="3068960"/>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4401205"/>
          </a:xfrm>
          <a:prstGeom prst="rect">
            <a:avLst/>
          </a:prstGeom>
        </p:spPr>
        <p:txBody>
          <a:bodyPr wrap="square">
            <a:spAutoFit/>
          </a:bodyPr>
          <a:lstStyle/>
          <a:p>
            <a:r>
              <a:rPr lang="fr-FR" sz="2800" dirty="0"/>
              <a:t>33) Parmi les définitions suivantes, laquelle correspond à la notion de détérioration des termes de l’échange ?</a:t>
            </a:r>
          </a:p>
          <a:p>
            <a:r>
              <a:rPr lang="fr-FR" sz="2800" dirty="0"/>
              <a:t>A. Le prix des biens exportés augmente plus vite que le prix des biens importés.</a:t>
            </a:r>
          </a:p>
          <a:p>
            <a:r>
              <a:rPr lang="fr-FR" sz="2800" dirty="0"/>
              <a:t>B. Les quantités de biens exportés augmentent plus vite que les quantités de biens importés.</a:t>
            </a:r>
          </a:p>
          <a:p>
            <a:r>
              <a:rPr lang="fr-FR" sz="2800" dirty="0"/>
              <a:t>C. Le prix des biens importés augmente plus vite que le prix des biens exportés.</a:t>
            </a:r>
          </a:p>
          <a:p>
            <a:r>
              <a:rPr lang="fr-FR" sz="2800" dirty="0"/>
              <a:t>D. Les quantités de biens importés augmentent plus vite que les quantités de biens exportés.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34</a:t>
            </a:r>
          </a:p>
        </p:txBody>
      </p:sp>
      <p:sp>
        <p:nvSpPr>
          <p:cNvPr id="3" name="Rectangle 2"/>
          <p:cNvSpPr/>
          <p:nvPr/>
        </p:nvSpPr>
        <p:spPr>
          <a:xfrm>
            <a:off x="179512" y="2050912"/>
            <a:ext cx="8496944" cy="123407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04664"/>
            <a:ext cx="8568952" cy="4893647"/>
          </a:xfrm>
          <a:prstGeom prst="rect">
            <a:avLst/>
          </a:prstGeom>
        </p:spPr>
        <p:txBody>
          <a:bodyPr wrap="square">
            <a:spAutoFit/>
          </a:bodyPr>
          <a:lstStyle/>
          <a:p>
            <a:r>
              <a:rPr lang="fr-FR" sz="2600" dirty="0"/>
              <a:t>34) Lorsque le prix du pétrole augmente, toutes choses égales par ailleurs, les termes de l’échange :</a:t>
            </a:r>
          </a:p>
          <a:p>
            <a:r>
              <a:rPr lang="fr-FR" sz="2600" dirty="0"/>
              <a:t>A. s’améliore pour le Canada parce que le prix du dollar canadien baisse et les exportations sont ainsi facilitées.</a:t>
            </a:r>
          </a:p>
          <a:p>
            <a:r>
              <a:rPr lang="fr-FR" sz="2600" dirty="0"/>
              <a:t>B. s’améliore pour le Canada parce que le prix des biens exportés augmente plus rapidement que le prix des biens importés.</a:t>
            </a:r>
          </a:p>
          <a:p>
            <a:r>
              <a:rPr lang="fr-FR" sz="2600" dirty="0"/>
              <a:t>C. se détériore pour le Canada parce que le prix du dollar canadien baisse et il devient moins couteux pour le Canada d’importer.</a:t>
            </a:r>
          </a:p>
          <a:p>
            <a:r>
              <a:rPr lang="fr-FR" sz="2600" dirty="0"/>
              <a:t>D. L’augmentation du prix du pétrole n’a pas d’effet sur les termes de l’échange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44</TotalTime>
  <Words>2980</Words>
  <Application>Microsoft Office PowerPoint</Application>
  <PresentationFormat>On-screen Show (4:3)</PresentationFormat>
  <Paragraphs>219</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Impact</vt:lpstr>
      <vt:lpstr>Times New Roman</vt:lpstr>
      <vt:lpstr>NewsPrint</vt:lpstr>
      <vt:lpstr>Corrigé examen 1</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J.P. Davidson</cp:lastModifiedBy>
  <cp:revision>13</cp:revision>
  <dcterms:created xsi:type="dcterms:W3CDTF">2014-10-20T14:36:28Z</dcterms:created>
  <dcterms:modified xsi:type="dcterms:W3CDTF">2020-01-03T00:39:59Z</dcterms:modified>
</cp:coreProperties>
</file>