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6" r:id="rId1"/>
  </p:sldMasterIdLst>
  <p:notesMasterIdLst>
    <p:notesMasterId r:id="rId29"/>
  </p:notesMasterIdLst>
  <p:sldIdLst>
    <p:sldId id="256" r:id="rId2"/>
    <p:sldId id="258" r:id="rId3"/>
    <p:sldId id="259" r:id="rId4"/>
    <p:sldId id="260" r:id="rId5"/>
    <p:sldId id="261" r:id="rId6"/>
    <p:sldId id="288" r:id="rId7"/>
    <p:sldId id="262" r:id="rId8"/>
    <p:sldId id="263" r:id="rId9"/>
    <p:sldId id="283" r:id="rId10"/>
    <p:sldId id="264" r:id="rId11"/>
    <p:sldId id="265" r:id="rId12"/>
    <p:sldId id="284" r:id="rId13"/>
    <p:sldId id="281" r:id="rId14"/>
    <p:sldId id="266" r:id="rId15"/>
    <p:sldId id="267" r:id="rId16"/>
    <p:sldId id="285" r:id="rId17"/>
    <p:sldId id="269" r:id="rId18"/>
    <p:sldId id="286" r:id="rId19"/>
    <p:sldId id="270" r:id="rId20"/>
    <p:sldId id="280" r:id="rId21"/>
    <p:sldId id="271" r:id="rId22"/>
    <p:sldId id="291" r:id="rId23"/>
    <p:sldId id="290" r:id="rId24"/>
    <p:sldId id="276" r:id="rId25"/>
    <p:sldId id="292" r:id="rId26"/>
    <p:sldId id="277" r:id="rId27"/>
    <p:sldId id="278" r:id="rId2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A80000"/>
    <a:srgbClr val="FFFFCC"/>
    <a:srgbClr val="BC0000"/>
    <a:srgbClr val="FF3300"/>
    <a:srgbClr val="D200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70" autoAdjust="0"/>
    <p:restoredTop sz="94660"/>
  </p:normalViewPr>
  <p:slideViewPr>
    <p:cSldViewPr>
      <p:cViewPr varScale="1">
        <p:scale>
          <a:sx n="69" d="100"/>
          <a:sy n="69" d="100"/>
        </p:scale>
        <p:origin x="-4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EE0F91CE-431C-4427-9474-49E392F845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015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0F91CE-431C-4427-9474-49E392F8452A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5578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0F91CE-431C-4427-9474-49E392F8452A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14011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0F91CE-431C-4427-9474-49E392F8452A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2351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0F91CE-431C-4427-9474-49E392F8452A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6548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0F91CE-431C-4427-9474-49E392F8452A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9807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0F91CE-431C-4427-9474-49E392F8452A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1562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0F91CE-431C-4427-9474-49E392F8452A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2698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0F91CE-431C-4427-9474-49E392F8452A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32088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Curtis-Irvine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5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C17430-E8D3-44BA-A914-CDD88AB0394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Curtis-Irvine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5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080CD0-3CC0-4D04-B90B-83A1B5B12E3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Curtis-Irvine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5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F35681-8B02-4F52-8E87-01BA1AFF8B7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Curtis-Irvine Macroeconomics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5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D816C1-E5C5-433F-854D-DFBA8ABF82E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Curtis-Irvine Macroeconomics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5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AF02FF-E151-4416-84B9-6763C70C54A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Curtis-Irvine Macroeconomics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5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EAC031-5FDE-4674-AA52-832B8C24084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Curtis-Irvine Macroeconomics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5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28E896-1441-43EA-AD1C-47194D56A29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Curtis-Irvine Macroeconomics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5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4554AB-9FA7-420F-AF61-6DE84C2183B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Curtis-Irvine Macroeconomics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5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BE9094-E6DD-46BE-A0D0-3C9CEBE746F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Curtis-Irvine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5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D09419-94F2-470D-B1BB-A105D118E07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Curtis-Irvine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5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D78185-9DED-45CA-96AC-08DFA3E5EF0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0" y="274638"/>
            <a:ext cx="771525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71550" y="1600200"/>
            <a:ext cx="3781425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05375" y="1600200"/>
            <a:ext cx="3781425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 2013 Curtis-Irvine Macroeconomics</a:t>
            </a: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Chapter 5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AE78B9-F798-4D7E-8DB8-AD170246C6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1470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0" y="274638"/>
            <a:ext cx="771525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971550" y="1600200"/>
            <a:ext cx="771525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 2013 Curtis-Irvine Macroeconomics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Chapter 5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9F4746-DDD1-49D5-AEAE-F9268D46BA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509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 smtClean="0"/>
              <a:t>© 2013 Curtis-Irvine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 smtClean="0"/>
              <a:t>Chapter 5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0243325-49D6-4188-AE03-4B95C991731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</p:sldLayoutIdLst>
  <p:hf hdr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w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762000"/>
            <a:ext cx="7772400" cy="22860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US" sz="8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n-US" sz="80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2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Output, Business Cycles, Growth 	and  Employment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95400" y="3657600"/>
            <a:ext cx="6400800" cy="14478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Macroeconomics </a:t>
            </a:r>
            <a:r>
              <a:rPr lang="en-US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lnSpc>
                <a:spcPct val="80000"/>
              </a:lnSpc>
              <a:defRPr/>
            </a:pPr>
            <a:endParaRPr lang="en-US" sz="2000" dirty="0">
              <a:solidFill>
                <a:srgbClr val="33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80000"/>
              </a:lnSpc>
              <a:defRPr/>
            </a:pPr>
            <a:r>
              <a:rPr lang="en-US" b="1" dirty="0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</a:t>
            </a:r>
            <a:r>
              <a:rPr lang="en-US" b="1" dirty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Curtis, Irvine ©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838200"/>
            <a:ext cx="7848600" cy="5322888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en-US" sz="32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 this chapter we will explain:</a:t>
            </a:r>
          </a:p>
          <a:p>
            <a:pPr marL="0" indent="0" eaLnBrk="1" hangingPunct="1">
              <a:lnSpc>
                <a:spcPct val="150000"/>
              </a:lnSpc>
              <a:buNone/>
              <a:defRPr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An Aggregate Demand and Supply Model</a:t>
            </a:r>
          </a:p>
          <a:p>
            <a:pPr marL="0" indent="0" eaLnBrk="1" hangingPunct="1">
              <a:lnSpc>
                <a:spcPct val="150000"/>
              </a:lnSpc>
              <a:buNone/>
              <a:defRPr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Equilibrium output and potential output</a:t>
            </a:r>
          </a:p>
          <a:p>
            <a:pPr marL="0" indent="0" eaLnBrk="1" hangingPunct="1">
              <a:lnSpc>
                <a:spcPct val="150000"/>
              </a:lnSpc>
              <a:buNone/>
              <a:defRPr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Growth in potential output</a:t>
            </a:r>
          </a:p>
          <a:p>
            <a:pPr marL="0" indent="0" eaLnBrk="1" hangingPunct="1">
              <a:lnSpc>
                <a:spcPct val="150000"/>
              </a:lnSpc>
              <a:buNone/>
              <a:defRPr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Business cycles and output gaps</a:t>
            </a:r>
          </a:p>
          <a:p>
            <a:pPr marL="0" indent="0" eaLnBrk="1" hangingPunct="1">
              <a:lnSpc>
                <a:spcPct val="150000"/>
              </a:lnSpc>
              <a:buNone/>
              <a:defRPr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5. Output gaps and unemployment rates</a:t>
            </a:r>
          </a:p>
          <a:p>
            <a:pPr marL="0" indent="0" eaLnBrk="1" hangingPunct="1">
              <a:lnSpc>
                <a:spcPct val="150000"/>
              </a:lnSpc>
              <a:buNone/>
              <a:defRPr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6. Adjustments to output gaps</a:t>
            </a:r>
          </a:p>
        </p:txBody>
      </p:sp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6F3D2D9-8DEF-4380-BB9E-F3AC940C27A7}" type="slidenum">
              <a:rPr lang="en-US" smtClean="0"/>
              <a:pPr eaLnBrk="1" hangingPunct="1"/>
              <a:t>2</a:t>
            </a:fld>
            <a:endParaRPr lang="en-US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olidFill>
                  <a:schemeClr val="tx1"/>
                </a:solidFill>
              </a:rPr>
              <a:t>© 2013 Curtis-Irvine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5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 Short-Run AD/AS Model</a:t>
            </a:r>
          </a:p>
        </p:txBody>
      </p:sp>
      <p:sp>
        <p:nvSpPr>
          <p:cNvPr id="7172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Introducing the AD/AS model developed in 	detail in the chapters that follow </a:t>
            </a:r>
          </a:p>
          <a:p>
            <a:pPr marL="0" indent="0">
              <a:buNone/>
            </a:pPr>
            <a:endParaRPr lang="en-US" sz="1800" dirty="0"/>
          </a:p>
          <a:p>
            <a:pPr eaLnBrk="1" hangingPunct="1">
              <a:buFontTx/>
              <a:buNone/>
            </a:pPr>
            <a:r>
              <a:rPr lang="en-US" sz="2800" b="1" i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Short run assumptions</a:t>
            </a:r>
            <a:r>
              <a:rPr lang="en-US" sz="28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eaLnBrk="1" hangingPunct="1"/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Constant factor-prices esp. money wage rates</a:t>
            </a: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Fixed labour force, capital stock &amp; technology</a:t>
            </a:r>
          </a:p>
          <a:p>
            <a:pPr marL="0" indent="0" eaLnBrk="1" hangingPunct="1">
              <a:buNone/>
            </a:pPr>
            <a:r>
              <a:rPr lang="en-US" sz="2800" b="1" i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As a result:</a:t>
            </a:r>
          </a:p>
          <a:p>
            <a:pPr eaLnBrk="1" hangingPunct="1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∆output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∆employment &amp; ∆capital utilization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en-US" dirty="0" smtClean="0"/>
              <a:t>   </a:t>
            </a:r>
            <a:endParaRPr lang="en-US" sz="2800" dirty="0" smtClean="0"/>
          </a:p>
        </p:txBody>
      </p:sp>
      <p:sp>
        <p:nvSpPr>
          <p:cNvPr id="717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A955BF4-1B59-4406-B874-6D23A0687911}" type="slidenum">
              <a:rPr lang="en-US" smtClean="0"/>
              <a:pPr eaLnBrk="1" hangingPunct="1"/>
              <a:t>3</a:t>
            </a:fld>
            <a:endParaRPr lang="en-US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olidFill>
                  <a:schemeClr val="tx1"/>
                </a:solidFill>
              </a:rPr>
              <a:t>© 2013 Curtis-Irvine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5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1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1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The AD/AS Model in a Diagram</a:t>
            </a:r>
          </a:p>
        </p:txBody>
      </p:sp>
      <p:sp>
        <p:nvSpPr>
          <p:cNvPr id="8196" name="Rectangle 3"/>
          <p:cNvSpPr>
            <a:spLocks noGrp="1" noChangeArrowheads="1"/>
          </p:cNvSpPr>
          <p:nvPr>
            <p:ph idx="1"/>
          </p:nvPr>
        </p:nvSpPr>
        <p:spPr>
          <a:xfrm>
            <a:off x="395289" y="1617662"/>
            <a:ext cx="3109912" cy="4783138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buFontTx/>
              <a:buNone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AD = (C+I+G+X-IM) at different P levels.</a:t>
            </a:r>
          </a:p>
          <a:p>
            <a:pPr eaLnBrk="1" hangingPunct="1">
              <a:buFontTx/>
              <a:buNone/>
            </a:pP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 = P at  different rates of real output</a:t>
            </a:r>
          </a:p>
          <a:p>
            <a:pPr eaLnBrk="1" hangingPunct="1">
              <a:buFontTx/>
              <a:buNone/>
            </a:pP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 reflects unit costs of production with constant input prices and producer price setting</a:t>
            </a:r>
          </a:p>
          <a:p>
            <a:pPr eaLnBrk="1" hangingPunct="1">
              <a:buFontTx/>
              <a:buNone/>
            </a:pP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 = general price level</a:t>
            </a:r>
          </a:p>
        </p:txBody>
      </p:sp>
      <p:sp>
        <p:nvSpPr>
          <p:cNvPr id="819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919824B-655A-48DF-A9E0-5B1BA6584E0A}" type="slidenum">
              <a:rPr lang="en-US" smtClean="0"/>
              <a:pPr eaLnBrk="1" hangingPunct="1"/>
              <a:t>4</a:t>
            </a:fld>
            <a:endParaRPr lang="en-US" smtClean="0"/>
          </a:p>
        </p:txBody>
      </p:sp>
      <p:cxnSp>
        <p:nvCxnSpPr>
          <p:cNvPr id="4" name="Straight Connector 3"/>
          <p:cNvCxnSpPr/>
          <p:nvPr/>
        </p:nvCxnSpPr>
        <p:spPr>
          <a:xfrm>
            <a:off x="4495800" y="1644134"/>
            <a:ext cx="0" cy="323266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4495800" y="4876800"/>
            <a:ext cx="3429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157246" y="1704109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endParaRPr lang="en-CA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772400" y="4915993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endParaRPr lang="en-CA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502168" y="5121441"/>
            <a:ext cx="112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Real GDP</a:t>
            </a:r>
            <a:endParaRPr lang="en-CA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V="1">
            <a:off x="4495800" y="2133600"/>
            <a:ext cx="3200400" cy="1600200"/>
          </a:xfrm>
          <a:prstGeom prst="line">
            <a:avLst/>
          </a:prstGeom>
          <a:ln w="349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7543800" y="1791977"/>
            <a:ext cx="8451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</a:t>
            </a:r>
            <a:r>
              <a:rPr lang="en-CA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en-CA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>
            <a:off x="4906239" y="1905000"/>
            <a:ext cx="2819400" cy="2627623"/>
          </a:xfrm>
          <a:prstGeom prst="line">
            <a:avLst/>
          </a:prstGeom>
          <a:ln w="349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7543800" y="4419600"/>
            <a:ext cx="595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AD</a:t>
            </a:r>
            <a:r>
              <a:rPr lang="en-CA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en-CA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3" name="Straight Connector 22"/>
          <p:cNvCxnSpPr/>
          <p:nvPr/>
        </p:nvCxnSpPr>
        <p:spPr>
          <a:xfrm>
            <a:off x="6028457" y="2961410"/>
            <a:ext cx="34636" cy="19431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5867400" y="4876800"/>
            <a:ext cx="99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en-CA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6" name="Straight Connector 25"/>
          <p:cNvCxnSpPr/>
          <p:nvPr/>
        </p:nvCxnSpPr>
        <p:spPr>
          <a:xfrm flipH="1">
            <a:off x="4529553" y="2961410"/>
            <a:ext cx="1498904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4142138" y="2776744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2013 Curtis-Irvine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5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57246" y="1334777"/>
            <a:ext cx="1165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Price level</a:t>
            </a:r>
            <a:endParaRPr lang="en-CA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655474" y="2638244"/>
            <a:ext cx="2140330" cy="646331"/>
          </a:xfrm>
          <a:prstGeom prst="rect">
            <a:avLst/>
          </a:prstGeom>
          <a:solidFill>
            <a:srgbClr val="FFFF66"/>
          </a:solidFill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Equilibrium output</a:t>
            </a:r>
          </a:p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and price level P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6210300" y="2961410"/>
            <a:ext cx="419100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7" grpId="0"/>
      <p:bldP spid="24" grpId="0"/>
      <p:bldP spid="28" grpId="0"/>
      <p:bldP spid="5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457200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Aggregate Demand (AD)</a:t>
            </a:r>
          </a:p>
        </p:txBody>
      </p:sp>
      <p:sp>
        <p:nvSpPr>
          <p:cNvPr id="9220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600200"/>
            <a:ext cx="8229600" cy="5181600"/>
          </a:xfrm>
        </p:spPr>
        <p:txBody>
          <a:bodyPr/>
          <a:lstStyle/>
          <a:p>
            <a:pPr eaLnBrk="1" hangingPunct="1"/>
            <a:r>
              <a:rPr lang="en-US" sz="28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Downward sloping AD from three effects of ∆P:</a:t>
            </a:r>
          </a:p>
          <a:p>
            <a:pPr lvl="1" eaLnBrk="1" hangingPunct="1"/>
            <a:r>
              <a:rPr lang="en-US" sz="28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Interest rate effect</a:t>
            </a:r>
          </a:p>
          <a:p>
            <a:pPr lvl="2" eaLnBrk="1" hangingPunct="1"/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↑P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↑i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finance cost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↓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Expenditure        </a:t>
            </a:r>
          </a:p>
          <a:p>
            <a:pPr lvl="1" eaLnBrk="1" hangingPunct="1"/>
            <a:endParaRPr lang="en-US" sz="2800" b="1" dirty="0" smtClean="0">
              <a:solidFill>
                <a:srgbClr val="BC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eaLnBrk="1" hangingPunct="1"/>
            <a:r>
              <a:rPr lang="en-US" sz="28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Substitution effect </a:t>
            </a:r>
          </a:p>
          <a:p>
            <a:pPr lvl="2" eaLnBrk="1" hangingPunct="1"/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↑P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↑P</a:t>
            </a:r>
            <a:r>
              <a:rPr lang="en-US" sz="28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CAN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/P</a:t>
            </a:r>
            <a:r>
              <a:rPr lang="en-US" sz="28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US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 ↓X + ↑IM ↓Expenditure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eaLnBrk="1" hangingPunct="1"/>
            <a:endParaRPr lang="en-US" sz="2800" b="1" dirty="0" smtClean="0">
              <a:solidFill>
                <a:srgbClr val="BC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eaLnBrk="1" hangingPunct="1"/>
            <a:r>
              <a:rPr lang="en-US" sz="28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Wealth effect</a:t>
            </a:r>
          </a:p>
          <a:p>
            <a:pPr lvl="2" eaLnBrk="1" hangingPunct="1"/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↑P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↓(Nominal Wealth)/P  ↓ Expenditure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1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11DF20E-A94D-406A-B274-BE410B184078}" type="slidenum">
              <a:rPr lang="en-US" smtClean="0"/>
              <a:pPr eaLnBrk="1" hangingPunct="1"/>
              <a:t>5</a:t>
            </a:fld>
            <a:endParaRPr lang="en-US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Curtis-Irvine Macroeconomics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5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92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2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92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2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Aggregate Demand (AD)</a:t>
            </a:r>
            <a:endParaRPr lang="en-CA" sz="36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8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The AD curve:</a:t>
            </a:r>
          </a:p>
          <a:p>
            <a:pPr lvl="1"/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Shows: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∆expenditure caused by ∆</a:t>
            </a:r>
            <a:r>
              <a:rPr lang="en-US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</a:p>
          <a:p>
            <a:pPr lvl="1"/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Assumes:</a:t>
            </a:r>
            <a:r>
              <a:rPr lang="en-US" sz="2800" b="1" dirty="0" smtClean="0">
                <a:solidFill>
                  <a:srgbClr val="B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all determinants of expenditure except 			price are constant</a:t>
            </a:r>
          </a:p>
          <a:p>
            <a:pPr lvl="1"/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28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Slope of AD</a:t>
            </a:r>
            <a:r>
              <a:rPr lang="en-US" sz="2800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= 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─ ∆P/∆Y</a:t>
            </a:r>
          </a:p>
          <a:p>
            <a:pPr lvl="1"/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28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Position of AD: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factors </a:t>
            </a:r>
            <a:r>
              <a:rPr lang="en-US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other than P</a:t>
            </a:r>
            <a:r>
              <a:rPr lang="en-US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that affect 			expenditure</a:t>
            </a:r>
          </a:p>
          <a:p>
            <a:pPr marL="457200" lvl="1" indent="0">
              <a:buNone/>
            </a:pPr>
            <a:endParaRPr 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080CD0-3CC0-4D04-B90B-83A1B5B12E36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6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2013 Curtis-Irvine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5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0300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211723" y="440893"/>
            <a:ext cx="8229600" cy="944562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Aggregate Demand Curve   </a:t>
            </a:r>
          </a:p>
        </p:txBody>
      </p:sp>
      <p:sp>
        <p:nvSpPr>
          <p:cNvPr id="11268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438975"/>
            <a:ext cx="3200400" cy="4961825"/>
          </a:xfrm>
        </p:spPr>
        <p:txBody>
          <a:bodyPr/>
          <a:lstStyle/>
          <a:p>
            <a:pPr eaLnBrk="1" hangingPunct="1"/>
            <a:r>
              <a:rPr lang="en-US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AD curve: </a:t>
            </a: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Planned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aggregate expenditure: (C+I+G+X-IM) at different prices, </a:t>
            </a: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ceteris paribus </a:t>
            </a:r>
          </a:p>
          <a:p>
            <a:pPr marL="0" indent="0" eaLnBrk="1" hangingPunct="1">
              <a:buNone/>
            </a:pPr>
            <a:endParaRPr lang="en-US" sz="1000" i="1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en-US" sz="2800" b="1" i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∆</a:t>
            </a:r>
            <a:r>
              <a:rPr lang="en-US" sz="2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i effect</a:t>
            </a:r>
          </a:p>
          <a:p>
            <a:pPr marL="914400" lvl="2" indent="0" eaLnBrk="1" hangingPunct="1"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+ Substitution</a:t>
            </a:r>
          </a:p>
          <a:p>
            <a:pPr marL="914400" lvl="2" indent="0" eaLnBrk="1" hangingPunct="1"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effect</a:t>
            </a:r>
          </a:p>
          <a:p>
            <a:pPr marL="914400" lvl="2" indent="0" eaLnBrk="1" hangingPunct="1"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+ Wealth effect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514350" lvl="1" indent="0" eaLnBrk="1" hangingPunct="1">
              <a:buNone/>
            </a:pP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∆Y/∆P &lt; 0</a:t>
            </a:r>
            <a:endParaRPr lang="en-US" sz="2400" b="1" dirty="0" smtClean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91552A0-EE35-469A-80CD-B35F82174872}" type="slidenum">
              <a:rPr lang="en-US" smtClean="0"/>
              <a:pPr eaLnBrk="1" hangingPunct="1"/>
              <a:t>7</a:t>
            </a:fld>
            <a:endParaRPr lang="en-US" smtClean="0"/>
          </a:p>
        </p:txBody>
      </p:sp>
      <p:cxnSp>
        <p:nvCxnSpPr>
          <p:cNvPr id="4" name="Straight Connector 3"/>
          <p:cNvCxnSpPr/>
          <p:nvPr/>
        </p:nvCxnSpPr>
        <p:spPr>
          <a:xfrm>
            <a:off x="4495800" y="1708666"/>
            <a:ext cx="0" cy="316813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>
            <a:endCxn id="9" idx="0"/>
          </p:cNvCxnSpPr>
          <p:nvPr/>
        </p:nvCxnSpPr>
        <p:spPr>
          <a:xfrm flipV="1">
            <a:off x="4495800" y="4838700"/>
            <a:ext cx="3587812" cy="381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157246" y="1385455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907923" y="483870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5029200" y="1754787"/>
            <a:ext cx="2667000" cy="2741013"/>
          </a:xfrm>
          <a:prstGeom prst="line">
            <a:avLst/>
          </a:prstGeom>
          <a:ln w="349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7655289" y="4244232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AD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4468090" y="2971800"/>
            <a:ext cx="179070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075000" y="2623250"/>
            <a:ext cx="402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>
            <a:off x="6258790" y="2971800"/>
            <a:ext cx="27710" cy="18669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103368" y="4876800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4724400" y="2992582"/>
            <a:ext cx="0" cy="43641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4044576" y="3244334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baseline="-25000" dirty="0" smtClean="0"/>
              <a:t>1</a:t>
            </a:r>
            <a:endParaRPr lang="en-CA" dirty="0"/>
          </a:p>
        </p:txBody>
      </p:sp>
      <p:cxnSp>
        <p:nvCxnSpPr>
          <p:cNvPr id="23" name="Straight Arrow Connector 22"/>
          <p:cNvCxnSpPr>
            <a:stCxn id="21" idx="3"/>
          </p:cNvCxnSpPr>
          <p:nvPr/>
        </p:nvCxnSpPr>
        <p:spPr>
          <a:xfrm>
            <a:off x="4468090" y="3429000"/>
            <a:ext cx="2161310" cy="0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6629400" y="3429000"/>
            <a:ext cx="0" cy="140970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6537511" y="4876800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6315125" y="4613564"/>
            <a:ext cx="314275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6257637" y="274903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1" name="Straight Arrow Connector 30"/>
          <p:cNvCxnSpPr/>
          <p:nvPr/>
        </p:nvCxnSpPr>
        <p:spPr>
          <a:xfrm>
            <a:off x="6472262" y="3002280"/>
            <a:ext cx="279410" cy="300151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73" name="TextBox 11272"/>
          <p:cNvSpPr txBox="1"/>
          <p:nvPr/>
        </p:nvSpPr>
        <p:spPr>
          <a:xfrm>
            <a:off x="6629400" y="3190009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2013 Curtis-Irvine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5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72262" y="2133600"/>
            <a:ext cx="2223750" cy="677108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∆P causes movement</a:t>
            </a:r>
          </a:p>
          <a:p>
            <a:r>
              <a:rPr lang="en-CA" sz="2000" b="1" i="1" dirty="0" smtClean="0">
                <a:solidFill>
                  <a:srgbClr val="BC0000"/>
                </a:solidFill>
                <a:latin typeface="Times New Roman" pitchFamily="18" charset="0"/>
                <a:cs typeface="Times New Roman" pitchFamily="18" charset="0"/>
              </a:rPr>
              <a:t>along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 the AD curve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uiExpand="1" build="p"/>
      <p:bldP spid="8" grpId="0"/>
      <p:bldP spid="9" grpId="0"/>
      <p:bldP spid="12" grpId="0"/>
      <p:bldP spid="15" grpId="0"/>
      <p:bldP spid="18" grpId="0"/>
      <p:bldP spid="21" grpId="0"/>
      <p:bldP spid="26" grpId="0"/>
      <p:bldP spid="29" grpId="0"/>
      <p:bldP spid="11273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15250" cy="639762"/>
          </a:xfrm>
        </p:spPr>
        <p:txBody>
          <a:bodyPr>
            <a:noAutofit/>
          </a:bodyPr>
          <a:lstStyle/>
          <a:p>
            <a:pPr eaLnBrk="1" hangingPunct="1"/>
            <a:r>
              <a:rPr lang="en-US" sz="3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Aggregate Supply (AS)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524000"/>
            <a:ext cx="7561263" cy="4525963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US" sz="2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AS Curve</a:t>
            </a:r>
            <a:r>
              <a:rPr lang="en-US" sz="28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eaLnBrk="1" hangingPunct="1"/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Shows relationship between ∆Output &amp; ∆P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eaLnBrk="1" hangingPunct="1"/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Assumes money wage rates &amp; other input prices 	 	are constant</a:t>
            </a:r>
          </a:p>
          <a:p>
            <a:pPr lvl="1" eaLnBrk="1" hangingPunct="1"/>
            <a:endPara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eaLnBrk="1" hangingPunct="1"/>
            <a:r>
              <a:rPr lang="en-US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Slope of AS</a:t>
            </a:r>
            <a:r>
              <a:rPr lang="en-US" sz="24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= ∆P/∆Y &gt; 0</a:t>
            </a:r>
          </a:p>
          <a:p>
            <a:pPr lvl="1" eaLnBrk="1" hangingPunct="1"/>
            <a:endPara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eaLnBrk="1" hangingPunct="1"/>
            <a:r>
              <a:rPr lang="en-US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Position of AS</a:t>
            </a:r>
            <a:r>
              <a:rPr lang="en-US" sz="24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input prices &amp; other production 		conditions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7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1986126-FDDD-490C-81C2-9DF63A985D45}" type="slidenum">
              <a:rPr lang="en-US" smtClean="0"/>
              <a:pPr eaLnBrk="1" hangingPunct="1"/>
              <a:t>8</a:t>
            </a:fld>
            <a:endParaRPr lang="en-US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2013 Curtis-Irvine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5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Aggregate Supply (AS)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295400"/>
            <a:ext cx="8229600" cy="4876800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2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Upward sloping AS curve:</a:t>
            </a: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From national accounts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endParaRPr lang="en-US" sz="2800" b="1" i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Price = P(unit cost of production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producer price 			decisions…..)</a:t>
            </a:r>
          </a:p>
          <a:p>
            <a:pPr lvl="1">
              <a:lnSpc>
                <a:spcPct val="90000"/>
              </a:lnSpc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Increase in GDP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US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 decrease in labour productivity (Y/N)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US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 increase in unit labour costs </a:t>
            </a:r>
            <a:r>
              <a:rPr lang="en-US" sz="19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(fixed wage rate )</a:t>
            </a:r>
            <a:endParaRPr lang="en-US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 </a:t>
            </a:r>
            <a:r>
              <a:rPr lang="en-US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higher prices needed to cover costs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en-US" sz="2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∆Y </a:t>
            </a:r>
            <a:r>
              <a:rPr lang="en-US" sz="2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2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∆(Y/N) </a:t>
            </a:r>
            <a:r>
              <a:rPr lang="en-US" sz="2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∆(W/Y)  ∆P,      ∆P/∆Y &gt; 0</a:t>
            </a:r>
          </a:p>
        </p:txBody>
      </p:sp>
      <p:sp>
        <p:nvSpPr>
          <p:cNvPr id="1434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B4EC612-7135-4F1A-8963-D6E8AAC7B783}" type="slidenum">
              <a:rPr lang="en-US" smtClean="0"/>
              <a:pPr eaLnBrk="1" hangingPunct="1"/>
              <a:t>9</a:t>
            </a:fld>
            <a:endParaRPr lang="en-US" smtClean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rgbClr val="002060"/>
                </a:solidFill>
              </a:rPr>
              <a:t>© 2013 Curtis-Irvine Macroeconomics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rgbClr val="002060"/>
                </a:solidFill>
              </a:rPr>
              <a:t>Chapter 5</a:t>
            </a:r>
            <a:endParaRPr lang="en-US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3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Aggregate Supply Curve</a:t>
            </a:r>
          </a:p>
        </p:txBody>
      </p:sp>
      <p:sp>
        <p:nvSpPr>
          <p:cNvPr id="13316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447800"/>
            <a:ext cx="3581400" cy="4267200"/>
          </a:xfrm>
        </p:spPr>
        <p:txBody>
          <a:bodyPr/>
          <a:lstStyle/>
          <a:p>
            <a:pPr eaLnBrk="1" hangingPunct="1"/>
            <a:r>
              <a:rPr lang="en-US" sz="2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AS curve: </a:t>
            </a:r>
          </a:p>
          <a:p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shows prices (P</a:t>
            </a:r>
            <a:r>
              <a:rPr lang="en-US" dirty="0" smtClean="0">
                <a:solidFill>
                  <a:srgbClr val="002060"/>
                </a:solidFill>
              </a:rPr>
              <a:t>)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businesses would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require to produce outputs (Y)</a:t>
            </a:r>
            <a:endParaRPr lang="en-US" sz="2400" dirty="0" smtClean="0">
              <a:solidFill>
                <a:srgbClr val="002060"/>
              </a:solidFill>
            </a:endParaRPr>
          </a:p>
          <a:p>
            <a:pPr eaLnBrk="1" hangingPunct="1"/>
            <a:r>
              <a:rPr lang="en-US" sz="3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↑</a:t>
            </a:r>
            <a:r>
              <a:rPr lang="en-US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Y </a:t>
            </a:r>
            <a:r>
              <a:rPr lang="en-US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  <a:sym typeface="Wingdings" pitchFamily="2" charset="2"/>
              </a:rPr>
              <a:t></a:t>
            </a:r>
            <a:r>
              <a:rPr lang="en-US" sz="3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↑</a:t>
            </a:r>
            <a:r>
              <a:rPr lang="en-US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unit costs </a:t>
            </a:r>
            <a:r>
              <a:rPr lang="en-US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  <a:sym typeface="Wingdings" pitchFamily="2" charset="2"/>
              </a:rPr>
              <a:t> </a:t>
            </a:r>
            <a:r>
              <a:rPr lang="en-US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↑P</a:t>
            </a:r>
          </a:p>
          <a:p>
            <a:pPr marL="0" indent="0" eaLnBrk="1" hangingPunct="1">
              <a:buNone/>
            </a:pPr>
            <a:endParaRPr lang="en-US" sz="2400" dirty="0">
              <a:solidFill>
                <a:srgbClr val="990033"/>
              </a:solidFill>
              <a:latin typeface="Times New Roman"/>
              <a:cs typeface="Times New Roman"/>
            </a:endParaRPr>
          </a:p>
          <a:p>
            <a:pPr eaLnBrk="1" hangingPunct="1"/>
            <a:r>
              <a:rPr lang="en-US" sz="2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∆P/∆Y &gt; 0</a:t>
            </a:r>
            <a:endParaRPr lang="en-US" sz="2800" b="1" dirty="0" smtClean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080CD0-3CC0-4D04-B90B-83A1B5B12E36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10</a:t>
            </a:fld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4724400" y="1791793"/>
            <a:ext cx="0" cy="3161207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4724400" y="4953000"/>
            <a:ext cx="358140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343400" y="1611868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136523" y="495300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 flipV="1">
            <a:off x="4724400" y="2286000"/>
            <a:ext cx="3124200" cy="1752600"/>
          </a:xfrm>
          <a:prstGeom prst="line">
            <a:avLst/>
          </a:prstGeom>
          <a:ln w="349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7857838" y="1916668"/>
            <a:ext cx="4796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AS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>
            <a:off x="4724400" y="3372396"/>
            <a:ext cx="114300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5867400" y="3372396"/>
            <a:ext cx="0" cy="1580604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762500" y="2763980"/>
            <a:ext cx="2209800" cy="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6972300" y="2763980"/>
            <a:ext cx="0" cy="218902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13313" idx="3"/>
            <a:endCxn id="13320" idx="1"/>
          </p:cNvCxnSpPr>
          <p:nvPr/>
        </p:nvCxnSpPr>
        <p:spPr>
          <a:xfrm>
            <a:off x="6091981" y="5137666"/>
            <a:ext cx="689819" cy="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V="1">
            <a:off x="6019800" y="3016168"/>
            <a:ext cx="762000" cy="489032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V="1">
            <a:off x="4953000" y="2763980"/>
            <a:ext cx="0" cy="608416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13" name="TextBox 13312"/>
          <p:cNvSpPr txBox="1"/>
          <p:nvPr/>
        </p:nvSpPr>
        <p:spPr>
          <a:xfrm>
            <a:off x="5655643" y="4953000"/>
            <a:ext cx="4363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/>
              <a:t>2</a:t>
            </a:r>
            <a:endParaRPr lang="en-CA" b="1" dirty="0"/>
          </a:p>
        </p:txBody>
      </p:sp>
      <p:sp>
        <p:nvSpPr>
          <p:cNvPr id="13320" name="TextBox 13319"/>
          <p:cNvSpPr txBox="1"/>
          <p:nvPr/>
        </p:nvSpPr>
        <p:spPr>
          <a:xfrm>
            <a:off x="6781800" y="4953000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21" name="TextBox 13320"/>
          <p:cNvSpPr txBox="1"/>
          <p:nvPr/>
        </p:nvSpPr>
        <p:spPr>
          <a:xfrm>
            <a:off x="4343400" y="3187730"/>
            <a:ext cx="402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22" name="TextBox 13321"/>
          <p:cNvSpPr txBox="1"/>
          <p:nvPr/>
        </p:nvSpPr>
        <p:spPr>
          <a:xfrm>
            <a:off x="4363471" y="2579314"/>
            <a:ext cx="410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b="1" baseline="-25000" dirty="0" smtClean="0"/>
              <a:t>3</a:t>
            </a:r>
            <a:endParaRPr lang="en-CA" b="1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2013 Curtis-Irvine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5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400800" y="3320534"/>
            <a:ext cx="1881669" cy="36933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↑Y → costs → ↑P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3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3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3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3313" grpId="0"/>
      <p:bldP spid="13320" grpId="0"/>
      <p:bldP spid="13322" grpId="0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Equilibrium Real GDP and Price</a:t>
            </a:r>
          </a:p>
        </p:txBody>
      </p:sp>
      <p:sp>
        <p:nvSpPr>
          <p:cNvPr id="15364" name="Rectangle 3"/>
          <p:cNvSpPr>
            <a:spLocks noGrp="1" noChangeArrowheads="1"/>
          </p:cNvSpPr>
          <p:nvPr>
            <p:ph idx="1"/>
          </p:nvPr>
        </p:nvSpPr>
        <p:spPr>
          <a:xfrm>
            <a:off x="381001" y="1524000"/>
            <a:ext cx="3505199" cy="51054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24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Equilibrium: AD = AS</a:t>
            </a:r>
          </a:p>
          <a:p>
            <a:pPr eaLnBrk="1" hangingPunct="1">
              <a:buFontTx/>
              <a:buNone/>
            </a:pP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At P</a:t>
            </a:r>
            <a:r>
              <a:rPr lang="en-US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,Y</a:t>
            </a:r>
            <a:r>
              <a:rPr lang="en-US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AD = AS</a:t>
            </a:r>
          </a:p>
          <a:p>
            <a:pPr eaLnBrk="1" hangingPunct="1">
              <a:buFontTx/>
              <a:buNone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Planned expenditure on current output = business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sector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current production</a:t>
            </a:r>
          </a:p>
          <a:p>
            <a:pPr eaLnBrk="1" hangingPunct="1">
              <a:buFontTx/>
              <a:buNone/>
            </a:pP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At P</a:t>
            </a:r>
            <a:r>
              <a:rPr lang="en-US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AD &lt;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 </a:t>
            </a:r>
          </a:p>
          <a:p>
            <a:pPr eaLnBrk="1" hangingPunct="1">
              <a:buFontTx/>
              <a:buNone/>
            </a:pP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24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&lt; Y</a:t>
            </a:r>
            <a:r>
              <a:rPr lang="en-US" sz="24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unplanned</a:t>
            </a:r>
          </a:p>
          <a:p>
            <a:pPr eaLnBrk="1" hangingPunct="1">
              <a:buFontTx/>
              <a:buNone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 </a:t>
            </a:r>
            <a:r>
              <a:rPr lang="en-U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↑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inventory </a:t>
            </a:r>
            <a:r>
              <a:rPr lang="en-U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↓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Y</a:t>
            </a: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3F863F9-0503-4963-83EC-800FE8322759}" type="slidenum">
              <a:rPr lang="en-US" smtClean="0"/>
              <a:pPr eaLnBrk="1" hangingPunct="1"/>
              <a:t>11</a:t>
            </a:fld>
            <a:endParaRPr lang="en-US" smtClean="0"/>
          </a:p>
        </p:txBody>
      </p:sp>
      <p:cxnSp>
        <p:nvCxnSpPr>
          <p:cNvPr id="4" name="Straight Connector 3"/>
          <p:cNvCxnSpPr/>
          <p:nvPr/>
        </p:nvCxnSpPr>
        <p:spPr>
          <a:xfrm>
            <a:off x="4343400" y="1556266"/>
            <a:ext cx="0" cy="3853934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4343400" y="5410200"/>
            <a:ext cx="403860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800600" y="1905000"/>
            <a:ext cx="3276600" cy="3048000"/>
          </a:xfrm>
          <a:prstGeom prst="line">
            <a:avLst/>
          </a:prstGeom>
          <a:ln w="349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4572000" y="2590800"/>
            <a:ext cx="3505200" cy="1828800"/>
          </a:xfrm>
          <a:prstGeom prst="line">
            <a:avLst/>
          </a:prstGeom>
          <a:ln w="349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438900" y="3429000"/>
            <a:ext cx="0" cy="19812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>
            <a:off x="4343400" y="3429000"/>
            <a:ext cx="209550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343400" y="2971800"/>
            <a:ext cx="3048000" cy="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7391400" y="2971800"/>
            <a:ext cx="0" cy="243840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962400" y="140405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122668" y="541020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889557" y="2406134"/>
            <a:ext cx="4796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AS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965757" y="4546661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AD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324600" y="3113901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222123" y="2645401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>
                <a:latin typeface="Times New Roman" pitchFamily="18" charset="0"/>
                <a:cs typeface="Times New Roman" pitchFamily="18" charset="0"/>
              </a:rPr>
              <a:t>C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867400" y="2711302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8" name="Straight Connector 27"/>
          <p:cNvCxnSpPr/>
          <p:nvPr/>
        </p:nvCxnSpPr>
        <p:spPr>
          <a:xfrm>
            <a:off x="5936675" y="3014733"/>
            <a:ext cx="0" cy="2395467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4000770" y="3244334"/>
            <a:ext cx="402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0" name="TextBox 15359"/>
          <p:cNvSpPr txBox="1"/>
          <p:nvPr/>
        </p:nvSpPr>
        <p:spPr>
          <a:xfrm>
            <a:off x="3978157" y="2795431"/>
            <a:ext cx="402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1" name="TextBox 15360"/>
          <p:cNvSpPr txBox="1"/>
          <p:nvPr/>
        </p:nvSpPr>
        <p:spPr>
          <a:xfrm>
            <a:off x="6285584" y="5410200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8" name="TextBox 15367"/>
          <p:cNvSpPr txBox="1"/>
          <p:nvPr/>
        </p:nvSpPr>
        <p:spPr>
          <a:xfrm>
            <a:off x="5752628" y="5426238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9" name="TextBox 15368"/>
          <p:cNvSpPr txBox="1"/>
          <p:nvPr/>
        </p:nvSpPr>
        <p:spPr>
          <a:xfrm>
            <a:off x="7238009" y="5426238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5371" name="Straight Arrow Connector 15370"/>
          <p:cNvCxnSpPr/>
          <p:nvPr/>
        </p:nvCxnSpPr>
        <p:spPr>
          <a:xfrm>
            <a:off x="6043089" y="5181600"/>
            <a:ext cx="1348311" cy="0"/>
          </a:xfrm>
          <a:prstGeom prst="straightConnector1">
            <a:avLst/>
          </a:prstGeom>
          <a:ln w="2222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74" name="Oval 15373"/>
          <p:cNvSpPr/>
          <p:nvPr/>
        </p:nvSpPr>
        <p:spPr>
          <a:xfrm>
            <a:off x="5752628" y="1295400"/>
            <a:ext cx="2498407" cy="914400"/>
          </a:xfrm>
          <a:prstGeom prst="ellipse">
            <a:avLst/>
          </a:prstGeom>
          <a:noFill/>
          <a:ln w="22225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5375" name="TextBox 15374"/>
          <p:cNvSpPr txBox="1"/>
          <p:nvPr/>
        </p:nvSpPr>
        <p:spPr>
          <a:xfrm>
            <a:off x="6019800" y="1219200"/>
            <a:ext cx="223187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Unplanned </a:t>
            </a:r>
            <a:r>
              <a:rPr lang="en-CA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↑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in inventories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5383" name="Straight Arrow Connector 15382"/>
          <p:cNvCxnSpPr/>
          <p:nvPr/>
        </p:nvCxnSpPr>
        <p:spPr>
          <a:xfrm>
            <a:off x="6218778" y="2784765"/>
            <a:ext cx="1019231" cy="0"/>
          </a:xfrm>
          <a:prstGeom prst="straightConnector1">
            <a:avLst/>
          </a:prstGeom>
          <a:ln w="31750">
            <a:solidFill>
              <a:srgbClr val="C00000"/>
            </a:solidFill>
            <a:prstDash val="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85" name="Straight Arrow Connector 15384"/>
          <p:cNvCxnSpPr/>
          <p:nvPr/>
        </p:nvCxnSpPr>
        <p:spPr>
          <a:xfrm>
            <a:off x="6728393" y="2275200"/>
            <a:ext cx="1" cy="370201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2013 Curtis-Irvine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5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53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53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53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53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53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53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8" dur="500"/>
                                        <p:tgtEl>
                                          <p:spTgt spid="15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33400"/>
            <a:ext cx="8229600" cy="7159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Stability of AD/AS Equilibrium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76400"/>
            <a:ext cx="8229600" cy="4754563"/>
          </a:xfrm>
        </p:spPr>
        <p:txBody>
          <a:bodyPr/>
          <a:lstStyle/>
          <a:p>
            <a:r>
              <a:rPr lang="en-US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Equilibrium AD = AS</a:t>
            </a:r>
          </a:p>
          <a:p>
            <a:pPr lvl="1"/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Planned expenditure buys current output</a:t>
            </a:r>
          </a:p>
          <a:p>
            <a:pPr lvl="1"/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Business revenues = costs including profit</a:t>
            </a:r>
          </a:p>
          <a:p>
            <a:pPr lvl="1"/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No ∆Y</a:t>
            </a:r>
          </a:p>
          <a:p>
            <a:pPr marL="457200" lvl="1" indent="0" algn="r">
              <a:buNone/>
            </a:pPr>
            <a:endPara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Disequilibrium AD ≠ AS</a:t>
            </a:r>
          </a:p>
          <a:p>
            <a:pPr lvl="1"/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Unplanned ∆ in inventories</a:t>
            </a:r>
          </a:p>
          <a:p>
            <a:pPr lvl="1"/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Business revenues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≠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costs including profit</a:t>
            </a:r>
          </a:p>
          <a:p>
            <a:pPr lvl="1"/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∆Y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AD = AS  Equilibrium</a:t>
            </a: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A08228A-E078-4064-8106-5F587848D24E}" type="slidenum">
              <a:rPr lang="en-US" smtClean="0"/>
              <a:pPr eaLnBrk="1" hangingPunct="1"/>
              <a:t>12</a:t>
            </a:fld>
            <a:endParaRPr lang="en-US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2013 Curtis-Irvine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5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381000"/>
            <a:ext cx="8229600" cy="7159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Equilibrium Real GDP and Price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524000"/>
            <a:ext cx="8229600" cy="4602163"/>
          </a:xfrm>
        </p:spPr>
        <p:txBody>
          <a:bodyPr>
            <a:normAutofit lnSpcReduction="10000"/>
          </a:bodyPr>
          <a:lstStyle/>
          <a:p>
            <a:pPr>
              <a:buFontTx/>
              <a:buNone/>
            </a:pPr>
            <a:r>
              <a:rPr lang="en-US" sz="28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A Numerical Example:</a:t>
            </a:r>
          </a:p>
          <a:p>
            <a:pPr>
              <a:buFontTx/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AD:         Y = 1000 – 2P		</a:t>
            </a:r>
          </a:p>
          <a:p>
            <a:pPr>
              <a:buFontTx/>
              <a:buNone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	AS          Y = -200 + 10P	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>
              <a:buFontTx/>
              <a:buNone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None/>
            </a:pPr>
            <a:r>
              <a:rPr lang="en-US" sz="28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In Equilibrium AD = AS</a:t>
            </a:r>
          </a:p>
          <a:p>
            <a:pPr>
              <a:buFontTx/>
              <a:buNone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1000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2P  = -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200 + 10P 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None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           12P = 1200</a:t>
            </a:r>
          </a:p>
          <a:p>
            <a:pPr>
              <a:buFontTx/>
              <a:buNone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 = 100</a:t>
            </a:r>
          </a:p>
          <a:p>
            <a:pPr>
              <a:buFontTx/>
              <a:buNone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	Y = 800</a:t>
            </a:r>
          </a:p>
        </p:txBody>
      </p:sp>
      <p:sp>
        <p:nvSpPr>
          <p:cNvPr id="1741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8D2525E-FAB9-41EC-A075-74CFB5163E82}" type="slidenum">
              <a:rPr lang="en-US" smtClean="0"/>
              <a:pPr eaLnBrk="1" hangingPunct="1"/>
              <a:t>13</a:t>
            </a:fld>
            <a:endParaRPr lang="en-US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2013 Curtis-Irvine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5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457200"/>
            <a:ext cx="8229600" cy="868362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Equilibrium Output vs. Potential Output</a:t>
            </a:r>
          </a:p>
        </p:txBody>
      </p:sp>
      <p:sp>
        <p:nvSpPr>
          <p:cNvPr id="18436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295400"/>
            <a:ext cx="7467600" cy="5105400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150000"/>
              </a:lnSpc>
              <a:buNone/>
            </a:pPr>
            <a:r>
              <a:rPr lang="en-US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Potential output:</a:t>
            </a:r>
            <a:endParaRPr lang="en-US" dirty="0" smtClean="0">
              <a:solidFill>
                <a:srgbClr val="990033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r>
              <a:rPr lang="en-US" sz="2800" b="1" dirty="0">
                <a:solidFill>
                  <a:srgbClr val="A8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≡ real GDP the economy can produce on a 		sustained basis without generating 			inflationary pressure</a:t>
            </a:r>
          </a:p>
          <a:p>
            <a:pPr marL="0" indent="0" eaLnBrk="1" hangingPunct="1">
              <a:lnSpc>
                <a:spcPct val="150000"/>
              </a:lnSpc>
              <a:buNone/>
            </a:pPr>
            <a:r>
              <a:rPr lang="en-US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Equilibrium output:</a:t>
            </a:r>
          </a:p>
          <a:p>
            <a:pPr marL="0" indent="0" eaLnBrk="1" hangingPunct="1">
              <a:lnSpc>
                <a:spcPct val="150000"/>
              </a:lnSpc>
              <a:buNone/>
            </a:pPr>
            <a:r>
              <a:rPr lang="en-US" b="1" dirty="0">
                <a:solidFill>
                  <a:srgbClr val="A8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≡ </a:t>
            </a:r>
            <a:r>
              <a:rPr lang="en-US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actual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real GDP determined by AD = AS</a:t>
            </a:r>
          </a:p>
          <a:p>
            <a:pPr marL="0" indent="0" eaLnBrk="1" hangingPunct="1">
              <a:lnSpc>
                <a:spcPct val="150000"/>
              </a:lnSpc>
              <a:buNone/>
            </a:pPr>
            <a:r>
              <a:rPr lang="en-US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Equilibrium output = Potential output</a:t>
            </a:r>
          </a:p>
          <a:p>
            <a:pPr marL="0" indent="0" eaLnBrk="1" hangingPunct="1">
              <a:lnSpc>
                <a:spcPct val="150000"/>
              </a:lnSpc>
              <a:buNone/>
            </a:pPr>
            <a:r>
              <a:rPr lang="en-US" b="1" dirty="0">
                <a:solidFill>
                  <a:srgbClr val="A8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≡ benchmark for macroeconomic performance</a:t>
            </a:r>
          </a:p>
          <a:p>
            <a:pPr marL="0" indent="0" eaLnBrk="1" hangingPunct="1">
              <a:lnSpc>
                <a:spcPct val="150000"/>
              </a:lnSpc>
              <a:buNone/>
            </a:pPr>
            <a:endParaRPr lang="en-US" b="1" dirty="0" smtClean="0">
              <a:solidFill>
                <a:srgbClr val="A8000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marL="0" indent="0" eaLnBrk="1" hangingPunct="1">
              <a:lnSpc>
                <a:spcPct val="150000"/>
              </a:lnSpc>
              <a:buNone/>
            </a:pPr>
            <a:endParaRPr lang="en-US" b="1" dirty="0">
              <a:solidFill>
                <a:srgbClr val="A8000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marL="0" indent="0" eaLnBrk="1" hangingPunct="1">
              <a:lnSpc>
                <a:spcPct val="150000"/>
              </a:lnSpc>
              <a:buNone/>
            </a:pPr>
            <a:endParaRPr lang="en-US" b="1" dirty="0" smtClean="0">
              <a:solidFill>
                <a:srgbClr val="A8000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</p:txBody>
      </p:sp>
      <p:sp>
        <p:nvSpPr>
          <p:cNvPr id="1843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26D8B68-F29C-4CC6-9E59-C8CADDDCBB7D}" type="slidenum">
              <a:rPr lang="en-US" smtClean="0"/>
              <a:pPr eaLnBrk="1" hangingPunct="1"/>
              <a:t>14</a:t>
            </a:fld>
            <a:endParaRPr lang="en-US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rgbClr val="002060"/>
                </a:solidFill>
              </a:rPr>
              <a:t>© 2013 Curtis-Irvine Macroeconomics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rgbClr val="002060"/>
                </a:solidFill>
              </a:rPr>
              <a:t>Chapter 5</a:t>
            </a:r>
            <a:endParaRPr lang="en-US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4"/>
          <p:cNvSpPr>
            <a:spLocks noGrp="1" noChangeArrowheads="1"/>
          </p:cNvSpPr>
          <p:nvPr>
            <p:ph type="title"/>
          </p:nvPr>
        </p:nvSpPr>
        <p:spPr>
          <a:xfrm>
            <a:off x="422564" y="533400"/>
            <a:ext cx="8229600" cy="533400"/>
          </a:xfrm>
        </p:spPr>
        <p:txBody>
          <a:bodyPr>
            <a:noAutofit/>
          </a:bodyPr>
          <a:lstStyle/>
          <a:p>
            <a:pPr eaLnBrk="1" hangingPunct="1"/>
            <a:r>
              <a:rPr lang="en-US" sz="3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Potential GDP</a:t>
            </a:r>
          </a:p>
        </p:txBody>
      </p:sp>
      <p:sp>
        <p:nvSpPr>
          <p:cNvPr id="1945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4DC5869-438B-4C2B-B74D-54F100990B26}" type="slidenum">
              <a:rPr lang="en-US" smtClean="0"/>
              <a:pPr eaLnBrk="1" hangingPunct="1"/>
              <a:t>15</a:t>
            </a:fld>
            <a:endParaRPr lang="en-US" smtClean="0"/>
          </a:p>
        </p:txBody>
      </p:sp>
      <p:sp>
        <p:nvSpPr>
          <p:cNvPr id="47116" name="Text Box 12"/>
          <p:cNvSpPr txBox="1">
            <a:spLocks noChangeArrowheads="1"/>
          </p:cNvSpPr>
          <p:nvPr/>
        </p:nvSpPr>
        <p:spPr bwMode="auto">
          <a:xfrm>
            <a:off x="457200" y="1516082"/>
            <a:ext cx="2819400" cy="2616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Potential </a:t>
            </a:r>
            <a:r>
              <a:rPr lang="en-US" sz="24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GDP:</a:t>
            </a:r>
          </a:p>
          <a:p>
            <a:pPr eaLnBrk="1" hangingPunct="1">
              <a:spcBef>
                <a:spcPct val="50000"/>
              </a:spcBef>
            </a:pP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Determined by the economy’s:</a:t>
            </a:r>
          </a:p>
          <a:p>
            <a:pPr marL="342900" indent="-342900" eaLnBrk="1" hangingPunct="1">
              <a:spcBef>
                <a:spcPct val="50000"/>
              </a:spcBef>
              <a:buFont typeface="Arial" pitchFamily="34" charset="0"/>
              <a:buChar char="•"/>
            </a:pP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Labour force,</a:t>
            </a:r>
          </a:p>
          <a:p>
            <a:pPr marL="342900" indent="-342900" eaLnBrk="1" hangingPunct="1">
              <a:spcBef>
                <a:spcPct val="50000"/>
              </a:spcBef>
              <a:buFont typeface="Arial" pitchFamily="34" charset="0"/>
              <a:buChar char="•"/>
            </a:pP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Capital stock &amp;</a:t>
            </a:r>
          </a:p>
          <a:p>
            <a:pPr marL="342900" indent="-342900" eaLnBrk="1" hangingPunct="1">
              <a:spcBef>
                <a:spcPct val="50000"/>
              </a:spcBef>
              <a:buFont typeface="Arial" pitchFamily="34" charset="0"/>
              <a:buChar char="•"/>
            </a:pP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Technology.</a:t>
            </a:r>
            <a:endParaRPr lang="en-US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3962400" y="1600200"/>
            <a:ext cx="0" cy="3810000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3962400" y="5410200"/>
            <a:ext cx="4267200" cy="0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5943600" y="1752600"/>
            <a:ext cx="0" cy="3657600"/>
          </a:xfrm>
          <a:prstGeom prst="line">
            <a:avLst/>
          </a:prstGeom>
          <a:ln w="34925"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962400" y="3505200"/>
            <a:ext cx="198120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962400" y="2819400"/>
            <a:ext cx="1981200" cy="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547596" y="160020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64523" y="2634734"/>
            <a:ext cx="402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613724" y="3320534"/>
            <a:ext cx="402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932218" y="1383268"/>
            <a:ext cx="20746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Potential GDP (Y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78447" y="5537261"/>
            <a:ext cx="4459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891046" y="5565538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9" name="Straight Arrow Connector 18"/>
          <p:cNvCxnSpPr/>
          <p:nvPr/>
        </p:nvCxnSpPr>
        <p:spPr>
          <a:xfrm flipV="1">
            <a:off x="4267200" y="2819400"/>
            <a:ext cx="0" cy="68580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2013 Curtis-Irvine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5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317874" y="2101334"/>
            <a:ext cx="2399631" cy="36933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is independent of P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224403" y="2951202"/>
            <a:ext cx="2879956" cy="92333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Changes in labour force</a:t>
            </a:r>
          </a:p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capital stock or technology</a:t>
            </a:r>
          </a:p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change Y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 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&amp; shift Y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line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457200"/>
            <a:ext cx="8534400" cy="987552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A8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Growth</a:t>
            </a:r>
            <a:r>
              <a:rPr lang="en-US" sz="3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in Potential Output</a:t>
            </a:r>
          </a:p>
        </p:txBody>
      </p:sp>
      <p:sp>
        <p:nvSpPr>
          <p:cNvPr id="2048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C7E86D9-675D-4525-AD8C-FB14AF3B501D}" type="slidenum">
              <a:rPr lang="en-US" smtClean="0"/>
              <a:pPr eaLnBrk="1" hangingPunct="1"/>
              <a:t>16</a:t>
            </a:fld>
            <a:endParaRPr lang="en-US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2013 Curtis-Irvine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5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828800"/>
            <a:ext cx="4992687" cy="3633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26086" y="1371600"/>
            <a:ext cx="337201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0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Potential output </a:t>
            </a:r>
            <a:r>
              <a:rPr lang="en-CA" sz="2000" b="1" dirty="0" smtClean="0">
                <a:latin typeface="Times New Roman" pitchFamily="18" charset="0"/>
                <a:cs typeface="Times New Roman" pitchFamily="18" charset="0"/>
              </a:rPr>
              <a:t>grows as</a:t>
            </a:r>
          </a:p>
          <a:p>
            <a:r>
              <a:rPr lang="en-CA" sz="2000" b="1" dirty="0" smtClean="0">
                <a:latin typeface="Times New Roman" pitchFamily="18" charset="0"/>
                <a:cs typeface="Times New Roman" pitchFamily="18" charset="0"/>
              </a:rPr>
              <a:t>the labour force grows and</a:t>
            </a:r>
          </a:p>
          <a:p>
            <a:r>
              <a:rPr lang="en-CA" sz="2000" b="1" dirty="0" smtClean="0">
                <a:latin typeface="Times New Roman" pitchFamily="18" charset="0"/>
                <a:cs typeface="Times New Roman" pitchFamily="18" charset="0"/>
              </a:rPr>
              <a:t>labour productivity increases</a:t>
            </a:r>
            <a:endParaRPr lang="en-CA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17637" y="2554682"/>
            <a:ext cx="309296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0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Actual output </a:t>
            </a:r>
            <a:r>
              <a:rPr lang="en-CA" sz="2000" b="1" dirty="0" smtClean="0">
                <a:latin typeface="Times New Roman" pitchFamily="18" charset="0"/>
                <a:cs typeface="Times New Roman" pitchFamily="18" charset="0"/>
              </a:rPr>
              <a:t>increases or</a:t>
            </a:r>
          </a:p>
          <a:p>
            <a:r>
              <a:rPr lang="en-CA" sz="2000" b="1" dirty="0" smtClean="0">
                <a:latin typeface="Times New Roman" pitchFamily="18" charset="0"/>
                <a:cs typeface="Times New Roman" pitchFamily="18" charset="0"/>
              </a:rPr>
              <a:t>decreases as short run AD </a:t>
            </a:r>
          </a:p>
          <a:p>
            <a:r>
              <a:rPr lang="en-CA" sz="2000" b="1" dirty="0" smtClean="0">
                <a:latin typeface="Times New Roman" pitchFamily="18" charset="0"/>
                <a:cs typeface="Times New Roman" pitchFamily="18" charset="0"/>
              </a:rPr>
              <a:t>&amp; AS fluctuate</a:t>
            </a:r>
            <a:endParaRPr lang="en-CA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86400" y="4038600"/>
            <a:ext cx="3734099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0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Unemployment rates </a:t>
            </a:r>
            <a:r>
              <a:rPr lang="en-CA" sz="2000" b="1" dirty="0" smtClean="0">
                <a:latin typeface="Times New Roman" pitchFamily="18" charset="0"/>
                <a:cs typeface="Times New Roman" pitchFamily="18" charset="0"/>
              </a:rPr>
              <a:t>rise when</a:t>
            </a:r>
          </a:p>
          <a:p>
            <a:r>
              <a:rPr lang="en-CA" sz="2000" b="1" dirty="0" smtClean="0">
                <a:latin typeface="Times New Roman" pitchFamily="18" charset="0"/>
                <a:cs typeface="Times New Roman" pitchFamily="18" charset="0"/>
              </a:rPr>
              <a:t>actual output grows more slowly</a:t>
            </a:r>
          </a:p>
          <a:p>
            <a:r>
              <a:rPr lang="en-CA" sz="2000" b="1" dirty="0" smtClean="0">
                <a:latin typeface="Times New Roman" pitchFamily="18" charset="0"/>
                <a:cs typeface="Times New Roman" pitchFamily="18" charset="0"/>
              </a:rPr>
              <a:t>than potential output and fall</a:t>
            </a:r>
          </a:p>
          <a:p>
            <a:r>
              <a:rPr lang="en-CA" sz="2000" b="1" dirty="0" smtClean="0">
                <a:latin typeface="Times New Roman" pitchFamily="18" charset="0"/>
                <a:cs typeface="Times New Roman" pitchFamily="18" charset="0"/>
              </a:rPr>
              <a:t>when actual GDP grows more</a:t>
            </a:r>
          </a:p>
          <a:p>
            <a:r>
              <a:rPr lang="en-CA" sz="2000" b="1" dirty="0" smtClean="0">
                <a:latin typeface="Times New Roman" pitchFamily="18" charset="0"/>
                <a:cs typeface="Times New Roman" pitchFamily="18" charset="0"/>
              </a:rPr>
              <a:t>quickly than potential output</a:t>
            </a:r>
            <a:endParaRPr lang="en-CA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609600"/>
            <a:ext cx="7715250" cy="715962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b="1" dirty="0" smtClean="0">
                <a:solidFill>
                  <a:srgbClr val="A8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Business Cycles and Output Gaps</a:t>
            </a:r>
          </a:p>
        </p:txBody>
      </p:sp>
      <p:sp>
        <p:nvSpPr>
          <p:cNvPr id="205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600200"/>
            <a:ext cx="7416800" cy="4876800"/>
          </a:xfrm>
        </p:spPr>
        <p:txBody>
          <a:bodyPr/>
          <a:lstStyle/>
          <a:p>
            <a:pPr eaLnBrk="1" hangingPunct="1"/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Business cycles ≡ fluctuations in Y growth</a:t>
            </a:r>
          </a:p>
          <a:p>
            <a:pPr lvl="1">
              <a:lnSpc>
                <a:spcPct val="150000"/>
              </a:lnSpc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Caused by fluctuations in AD/AS conditions</a:t>
            </a:r>
          </a:p>
          <a:p>
            <a:pPr eaLnBrk="1" hangingPunct="1">
              <a:lnSpc>
                <a:spcPct val="200000"/>
              </a:lnSpc>
            </a:pPr>
            <a:r>
              <a:rPr lang="en-US" b="1" dirty="0" smtClean="0">
                <a:solidFill>
                  <a:srgbClr val="A80000"/>
                </a:solidFill>
                <a:latin typeface="Times New Roman" pitchFamily="18" charset="0"/>
                <a:cs typeface="Times New Roman" pitchFamily="18" charset="0"/>
              </a:rPr>
              <a:t>Business cycles </a:t>
            </a:r>
            <a:r>
              <a:rPr lang="en-US" b="1" dirty="0" smtClean="0">
                <a:solidFill>
                  <a:srgbClr val="A8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Y ≠ Y</a:t>
            </a:r>
            <a:r>
              <a:rPr lang="en-US" b="1" baseline="-25000" dirty="0" smtClean="0">
                <a:solidFill>
                  <a:srgbClr val="A8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</a:t>
            </a:r>
            <a:r>
              <a:rPr lang="en-US" b="1" dirty="0" smtClean="0">
                <a:solidFill>
                  <a:srgbClr val="A8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 Output Gaps</a:t>
            </a:r>
          </a:p>
          <a:p>
            <a:pPr eaLnBrk="1" hangingPunct="1"/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en-US" b="1" dirty="0" smtClean="0">
                <a:solidFill>
                  <a:srgbClr val="A80000"/>
                </a:solidFill>
                <a:latin typeface="Times New Roman" pitchFamily="18" charset="0"/>
                <a:cs typeface="Times New Roman" pitchFamily="18" charset="0"/>
              </a:rPr>
              <a:t>Output Gap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≡ Y – Y</a:t>
            </a:r>
            <a:r>
              <a:rPr lang="en-US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or in a growing economy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marL="0" indent="0" eaLnBrk="1" hangingPunct="1">
              <a:buNone/>
            </a:pPr>
            <a:endParaRPr lang="en-US" sz="2800" dirty="0" smtClean="0"/>
          </a:p>
          <a:p>
            <a:pPr marL="0" indent="0" eaLnBrk="1" hangingPunct="1">
              <a:buNone/>
            </a:pPr>
            <a:endParaRPr lang="en-US" sz="2800" dirty="0" smtClean="0"/>
          </a:p>
        </p:txBody>
      </p:sp>
      <p:graphicFrame>
        <p:nvGraphicFramePr>
          <p:cNvPr id="51204" name="Object 4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33891858"/>
              </p:ext>
            </p:extLst>
          </p:nvPr>
        </p:nvGraphicFramePr>
        <p:xfrm>
          <a:off x="2286000" y="4572000"/>
          <a:ext cx="3689350" cy="973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9" name="Equation" r:id="rId3" imgW="2311200" imgH="609480" progId="Equation.DSMT4">
                  <p:embed/>
                </p:oleObj>
              </mc:Choice>
              <mc:Fallback>
                <p:oleObj name="Equation" r:id="rId3" imgW="2311200" imgH="60948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0" y="4572000"/>
                        <a:ext cx="3689350" cy="973137"/>
                      </a:xfrm>
                      <a:prstGeom prst="rect">
                        <a:avLst/>
                      </a:prstGeom>
                      <a:noFill/>
                      <a:ln w="28575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1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5F9410E-3076-4981-B3A2-8894C037FC10}" type="slidenum">
              <a:rPr lang="en-US" smtClean="0"/>
              <a:pPr eaLnBrk="1" hangingPunct="1"/>
              <a:t>17</a:t>
            </a:fld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2013 Curtis-Irvine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5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Business Cycles and Output Gaps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676400"/>
            <a:ext cx="8229600" cy="45259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Output gaps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are </a:t>
            </a:r>
            <a:r>
              <a:rPr lang="en-US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indicators of macro performance</a:t>
            </a:r>
          </a:p>
          <a:p>
            <a:pPr>
              <a:lnSpc>
                <a:spcPct val="90000"/>
              </a:lnSpc>
            </a:pP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 – Y</a:t>
            </a:r>
            <a:r>
              <a:rPr lang="en-US" sz="28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&lt; 0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recessionary gap</a:t>
            </a:r>
          </a:p>
          <a:p>
            <a:pPr lvl="1">
              <a:lnSpc>
                <a:spcPct val="90000"/>
              </a:lnSpc>
            </a:pPr>
            <a:r>
              <a:rPr lang="en-US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High unemployment, low inflation pressure or deflation</a:t>
            </a:r>
          </a:p>
          <a:p>
            <a:pPr marL="457200" lvl="1" indent="0">
              <a:lnSpc>
                <a:spcPct val="90000"/>
              </a:lnSpc>
              <a:buNone/>
            </a:pPr>
            <a:endParaRPr lang="en-US" sz="14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 – Y</a:t>
            </a:r>
            <a:r>
              <a:rPr lang="en-US" sz="28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&gt; 0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inflationary gap</a:t>
            </a:r>
          </a:p>
          <a:p>
            <a:pPr lvl="1">
              <a:lnSpc>
                <a:spcPct val="90000"/>
              </a:lnSpc>
            </a:pPr>
            <a:r>
              <a:rPr lang="en-US" dirty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Low unemployment, inflationary pressure</a:t>
            </a:r>
            <a:r>
              <a:rPr lang="en-US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457200">
              <a:lnSpc>
                <a:spcPct val="90000"/>
              </a:lnSpc>
              <a:buFont typeface="Arial" pitchFamily="34" charset="0"/>
              <a:buChar char="•"/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457200">
              <a:lnSpc>
                <a:spcPct val="90000"/>
              </a:lnSpc>
              <a:buFont typeface="Arial" pitchFamily="34" charset="0"/>
              <a:buChar char="•"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 =Y</a:t>
            </a:r>
            <a:r>
              <a:rPr lang="en-US" sz="28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‘full employment’, stable inflation</a:t>
            </a:r>
          </a:p>
        </p:txBody>
      </p:sp>
      <p:sp>
        <p:nvSpPr>
          <p:cNvPr id="2253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268D1D8-2CFA-43B9-A0A9-134C2478E342}" type="slidenum">
              <a:rPr lang="en-US" smtClean="0"/>
              <a:pPr eaLnBrk="1" hangingPunct="1"/>
              <a:t>18</a:t>
            </a:fld>
            <a:endParaRPr lang="en-US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Curtis-Irvine Macroeconomics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5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50" y="457200"/>
            <a:ext cx="7715250" cy="639762"/>
          </a:xfrm>
        </p:spPr>
        <p:txBody>
          <a:bodyPr>
            <a:noAutofit/>
          </a:bodyPr>
          <a:lstStyle/>
          <a:p>
            <a:pPr algn="l" eaLnBrk="1" hangingPunct="1"/>
            <a:r>
              <a:rPr lang="en-US" sz="3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Output Gap in Canada, 1982-2012</a:t>
            </a:r>
          </a:p>
        </p:txBody>
      </p:sp>
      <p:sp>
        <p:nvSpPr>
          <p:cNvPr id="2355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66C6E28-E370-4B88-BB07-B57EE7DF6863}" type="slidenum">
              <a:rPr lang="en-US" smtClean="0"/>
              <a:pPr eaLnBrk="1" hangingPunct="1"/>
              <a:t>19</a:t>
            </a:fld>
            <a:endParaRPr lang="en-US" smtClean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Curtis-Irvine Macroeconomics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5</a:t>
            </a:r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462088"/>
            <a:ext cx="5541963" cy="432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165418" y="2133599"/>
            <a:ext cx="280923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Fluctuations in the</a:t>
            </a:r>
          </a:p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Output Gap illustrate</a:t>
            </a:r>
          </a:p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timing and size of </a:t>
            </a:r>
          </a:p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business cycles in </a:t>
            </a:r>
          </a:p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Canadian real GDP and</a:t>
            </a:r>
          </a:p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employment.</a:t>
            </a:r>
            <a:endParaRPr lang="en-CA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81400" y="4072591"/>
            <a:ext cx="11208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Recessions</a:t>
            </a:r>
            <a:endParaRPr lang="en-CA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916382" y="2209800"/>
            <a:ext cx="7777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Booms</a:t>
            </a:r>
            <a:endParaRPr lang="en-CA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3694159" y="2379077"/>
            <a:ext cx="1182641" cy="135523"/>
          </a:xfrm>
          <a:prstGeom prst="straightConnector1">
            <a:avLst/>
          </a:prstGeom>
          <a:ln w="2222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7" idx="1"/>
          </p:cNvCxnSpPr>
          <p:nvPr/>
        </p:nvCxnSpPr>
        <p:spPr>
          <a:xfrm flipH="1">
            <a:off x="2514600" y="2379077"/>
            <a:ext cx="401782" cy="135523"/>
          </a:xfrm>
          <a:prstGeom prst="straightConnector1">
            <a:avLst/>
          </a:prstGeom>
          <a:ln w="2222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1676400" y="4241868"/>
            <a:ext cx="1905000" cy="330132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 flipV="1">
            <a:off x="2916382" y="4072591"/>
            <a:ext cx="665018" cy="169277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V="1">
            <a:off x="4702220" y="3962400"/>
            <a:ext cx="479380" cy="194829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7921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Output Gaps in AD/AS diagrams</a:t>
            </a:r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CA85611-FAF7-42BD-95A5-C30F865E69EC}" type="slidenum">
              <a:rPr lang="en-US" smtClean="0"/>
              <a:pPr eaLnBrk="1" hangingPunct="1"/>
              <a:t>20</a:t>
            </a:fld>
            <a:endParaRPr lang="en-US" smtClean="0"/>
          </a:p>
        </p:txBody>
      </p:sp>
      <p:cxnSp>
        <p:nvCxnSpPr>
          <p:cNvPr id="4" name="Straight Connector 3"/>
          <p:cNvCxnSpPr/>
          <p:nvPr/>
        </p:nvCxnSpPr>
        <p:spPr>
          <a:xfrm>
            <a:off x="4191000" y="1828800"/>
            <a:ext cx="0" cy="33528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4152900" y="5195455"/>
            <a:ext cx="36576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6019800" y="1676400"/>
            <a:ext cx="0" cy="3505200"/>
          </a:xfrm>
          <a:prstGeom prst="line">
            <a:avLst/>
          </a:prstGeom>
          <a:ln w="34925"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4343400" y="2957945"/>
            <a:ext cx="3276600" cy="1066800"/>
          </a:xfrm>
          <a:prstGeom prst="line">
            <a:avLst/>
          </a:prstGeom>
          <a:ln w="349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572000" y="2209800"/>
            <a:ext cx="2209800" cy="2743200"/>
          </a:xfrm>
          <a:prstGeom prst="line">
            <a:avLst/>
          </a:prstGeom>
          <a:ln w="349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410200" y="1828800"/>
            <a:ext cx="2057400" cy="2438400"/>
          </a:xfrm>
          <a:prstGeom prst="line">
            <a:avLst/>
          </a:prstGeom>
          <a:ln w="34925">
            <a:solidFill>
              <a:srgbClr val="00206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191000" y="3581400"/>
            <a:ext cx="148590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5676900" y="3581400"/>
            <a:ext cx="0" cy="16002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6643255" y="3276600"/>
            <a:ext cx="0" cy="190500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4191000" y="3276600"/>
            <a:ext cx="2424545" cy="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4114800" y="4028209"/>
            <a:ext cx="17699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Recessionary  gap</a:t>
            </a:r>
            <a:endParaRPr lang="en-CA" sz="1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5676900" y="4648200"/>
            <a:ext cx="342900" cy="0"/>
          </a:xfrm>
          <a:prstGeom prst="straightConnector1">
            <a:avLst/>
          </a:prstGeom>
          <a:ln w="22225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6019800" y="4630302"/>
            <a:ext cx="595745" cy="0"/>
          </a:xfrm>
          <a:prstGeom prst="straightConnector1">
            <a:avLst/>
          </a:prstGeom>
          <a:ln w="22225">
            <a:solidFill>
              <a:srgbClr val="00B05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6615545" y="4086931"/>
            <a:ext cx="152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Inflationary gap</a:t>
            </a:r>
            <a:endParaRPr lang="en-CA" sz="1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4577" name="Straight Arrow Connector 24576"/>
          <p:cNvCxnSpPr/>
          <p:nvPr/>
        </p:nvCxnSpPr>
        <p:spPr>
          <a:xfrm>
            <a:off x="4724400" y="2209800"/>
            <a:ext cx="914400" cy="0"/>
          </a:xfrm>
          <a:prstGeom prst="straightConnector1">
            <a:avLst/>
          </a:prstGeom>
          <a:ln w="22225">
            <a:solidFill>
              <a:schemeClr val="tx1"/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83" name="TextBox 24582"/>
          <p:cNvSpPr txBox="1"/>
          <p:nvPr/>
        </p:nvSpPr>
        <p:spPr>
          <a:xfrm>
            <a:off x="387927" y="1863435"/>
            <a:ext cx="3009798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Given Y</a:t>
            </a:r>
            <a:r>
              <a:rPr lang="en-CA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sz="2400" b="1" baseline="30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 AS</a:t>
            </a:r>
            <a:r>
              <a:rPr lang="en-CA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en-CA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C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Recessionary gap: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AD</a:t>
            </a:r>
            <a:r>
              <a:rPr lang="en-CA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P</a:t>
            </a:r>
            <a:r>
              <a:rPr lang="en-CA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0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Y</a:t>
            </a:r>
            <a:r>
              <a:rPr lang="en-CA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0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,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Y</a:t>
            </a:r>
            <a:r>
              <a:rPr lang="en-CA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0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&lt; Y</a:t>
            </a:r>
            <a:r>
              <a:rPr lang="en-CA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</a:t>
            </a:r>
            <a:endParaRPr lang="en-CA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marL="285750" indent="-285750">
              <a:buFont typeface="Arial" pitchFamily="34" charset="0"/>
              <a:buChar char="•"/>
            </a:pPr>
            <a:endParaRPr lang="en-C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Inflationary gap: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AD</a:t>
            </a:r>
            <a:r>
              <a:rPr lang="en-CA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1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&gt; AD</a:t>
            </a:r>
            <a:r>
              <a:rPr lang="en-CA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0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 P</a:t>
            </a:r>
            <a:r>
              <a:rPr lang="en-CA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1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Y</a:t>
            </a:r>
            <a:r>
              <a:rPr lang="en-CA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1</a:t>
            </a:r>
            <a:endParaRPr lang="en-CA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 Y</a:t>
            </a:r>
            <a:r>
              <a:rPr lang="en-CA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1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&gt;Y</a:t>
            </a:r>
            <a:r>
              <a:rPr lang="en-CA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</a:t>
            </a:r>
            <a:endParaRPr lang="en-C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4585" name="Straight Arrow Connector 24584"/>
          <p:cNvCxnSpPr/>
          <p:nvPr/>
        </p:nvCxnSpPr>
        <p:spPr>
          <a:xfrm>
            <a:off x="5332268" y="4233125"/>
            <a:ext cx="516082" cy="2923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587" name="Straight Arrow Connector 24586"/>
          <p:cNvCxnSpPr/>
          <p:nvPr/>
        </p:nvCxnSpPr>
        <p:spPr>
          <a:xfrm flipH="1">
            <a:off x="6317672" y="4279612"/>
            <a:ext cx="318656" cy="292388"/>
          </a:xfrm>
          <a:prstGeom prst="straightConnector1">
            <a:avLst/>
          </a:prstGeom>
          <a:ln w="2222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2013 Curtis-Irvine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5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96822" y="1307068"/>
            <a:ext cx="4459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817870" y="5181600"/>
            <a:ext cx="4459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>
                <a:latin typeface="Times New Roman" pitchFamily="18" charset="0"/>
                <a:cs typeface="Times New Roman" pitchFamily="18" charset="0"/>
              </a:rPr>
              <a:t>P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86200" y="1752600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590378" y="5169932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543800" y="2743200"/>
            <a:ext cx="5774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AS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705600" y="4800600"/>
            <a:ext cx="5902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AD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864526" y="3429000"/>
            <a:ext cx="402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486400" y="5181600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733800" y="2957945"/>
            <a:ext cx="402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400800" y="5181600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315200" y="3886200"/>
            <a:ext cx="6030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AD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3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Output Gaps &amp; Unemployment Rates</a:t>
            </a:r>
          </a:p>
        </p:txBody>
      </p:sp>
      <p:sp>
        <p:nvSpPr>
          <p:cNvPr id="307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93B03FF-FA95-42B3-8D45-92D4C583F324}" type="slidenum">
              <a:rPr lang="en-US" smtClean="0"/>
              <a:pPr eaLnBrk="1" hangingPunct="1"/>
              <a:t>21</a:t>
            </a:fld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2013 Curtis-Irvine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5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221" name="Picture 14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608136"/>
            <a:ext cx="4876800" cy="4411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410200" y="1752600"/>
            <a:ext cx="3505200" cy="1477328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r>
              <a:rPr lang="en-CA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Potential GDP grows faster than equil GDP </a:t>
            </a:r>
          </a:p>
          <a:p>
            <a:pPr marL="285750" indent="-285750">
              <a:buFont typeface="Wingdings"/>
              <a:buChar char="à"/>
            </a:pP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Employment grows faster than labour force</a:t>
            </a:r>
          </a:p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Unemployment rate falls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410200" y="3813967"/>
            <a:ext cx="3549048" cy="1477328"/>
          </a:xfrm>
          <a:prstGeom prst="rect">
            <a:avLst/>
          </a:prstGeom>
          <a:solidFill>
            <a:srgbClr val="FFFFCC"/>
          </a:solidFill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Equil GDP grows faster than </a:t>
            </a:r>
          </a:p>
          <a:p>
            <a:r>
              <a:rPr lang="en-CA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potential GDP</a:t>
            </a:r>
          </a:p>
          <a:p>
            <a:pPr marL="285750" indent="-285750">
              <a:buFont typeface="Wingdings"/>
              <a:buChar char="à"/>
            </a:pP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Employment grows faster than</a:t>
            </a:r>
          </a:p>
          <a:p>
            <a:r>
              <a:rPr lang="en-C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  labour force</a:t>
            </a:r>
          </a:p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Unemployment rate falls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009" y="457200"/>
            <a:ext cx="8229600" cy="715962"/>
          </a:xfrm>
        </p:spPr>
        <p:txBody>
          <a:bodyPr>
            <a:normAutofit/>
          </a:bodyPr>
          <a:lstStyle/>
          <a:p>
            <a:r>
              <a:rPr lang="en-CA" sz="3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Adjustment to Output Gaps</a:t>
            </a:r>
            <a:endParaRPr lang="en-CA" sz="36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EAC031-5FDE-4674-AA52-832B8C240843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22</a:t>
            </a:fld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3886200" y="1514702"/>
            <a:ext cx="0" cy="377773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886200" y="5257800"/>
            <a:ext cx="39624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867400" y="1480066"/>
            <a:ext cx="0" cy="3777734"/>
          </a:xfrm>
          <a:prstGeom prst="line">
            <a:avLst/>
          </a:prstGeom>
          <a:ln w="34925"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3886200" y="2819400"/>
            <a:ext cx="3581400" cy="1752600"/>
          </a:xfrm>
          <a:prstGeom prst="line">
            <a:avLst/>
          </a:prstGeom>
          <a:ln w="349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343400" y="1664732"/>
            <a:ext cx="3505200" cy="2907268"/>
          </a:xfrm>
          <a:prstGeom prst="line">
            <a:avLst/>
          </a:prstGeom>
          <a:ln w="349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400800" y="3368933"/>
            <a:ext cx="0" cy="1888867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3978565" y="3368933"/>
            <a:ext cx="2422235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3886200" y="2944090"/>
            <a:ext cx="1981200" cy="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3886200" y="2230580"/>
            <a:ext cx="3429000" cy="1676400"/>
          </a:xfrm>
          <a:prstGeom prst="line">
            <a:avLst/>
          </a:prstGeom>
          <a:ln w="34925">
            <a:solidFill>
              <a:srgbClr val="00B0F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6781800" y="2514600"/>
            <a:ext cx="0" cy="603766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V="1">
            <a:off x="4648200" y="3505200"/>
            <a:ext cx="0" cy="685800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5867400" y="4724400"/>
            <a:ext cx="533400" cy="0"/>
          </a:xfrm>
          <a:prstGeom prst="straightConnector1">
            <a:avLst/>
          </a:prstGeom>
          <a:ln w="254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3569856" y="1293030"/>
            <a:ext cx="25854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P                                   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338292" y="1875101"/>
            <a:ext cx="5565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AS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809933" y="2624890"/>
            <a:ext cx="492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∆w</a:t>
            </a:r>
            <a:endParaRPr lang="en-CA" b="1" dirty="0">
              <a:solidFill>
                <a:srgbClr val="9900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90692" y="2574758"/>
            <a:ext cx="5565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AS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848600" y="4387334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AD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881255" y="4297279"/>
            <a:ext cx="5437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gap</a:t>
            </a:r>
            <a:endParaRPr lang="en-CA" b="1" dirty="0">
              <a:solidFill>
                <a:srgbClr val="9900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638800" y="5250873"/>
            <a:ext cx="4459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264533" y="5292436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589964" y="5239389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462686" y="3184267"/>
            <a:ext cx="402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462686" y="2678668"/>
            <a:ext cx="402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04801" y="1513344"/>
            <a:ext cx="3157885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Initial equilibrium AD/AS</a:t>
            </a:r>
            <a:r>
              <a:rPr lang="en-CA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involves </a:t>
            </a:r>
            <a:r>
              <a:rPr lang="en-CA" sz="24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inflationary gap </a:t>
            </a:r>
          </a:p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&gt; Y</a:t>
            </a:r>
            <a:r>
              <a:rPr lang="en-CA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&gt; 0</a:t>
            </a:r>
          </a:p>
          <a:p>
            <a:endParaRPr lang="en-CA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Low unemployment and</a:t>
            </a:r>
          </a:p>
          <a:p>
            <a:r>
              <a:rPr lang="en-C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abour shortages </a:t>
            </a:r>
          </a:p>
          <a:p>
            <a:r>
              <a:rPr lang="en-CA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CA" sz="32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↑</a:t>
            </a:r>
            <a:r>
              <a:rPr lang="en-CA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CA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money </a:t>
            </a:r>
            <a:r>
              <a:rPr lang="en-CA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wage</a:t>
            </a:r>
            <a:endParaRPr lang="en-CA" b="1" dirty="0">
              <a:solidFill>
                <a:srgbClr val="990033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CA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↑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unit labour costs</a:t>
            </a:r>
          </a:p>
          <a:p>
            <a:r>
              <a:rPr lang="en-C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CA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↑</a:t>
            </a:r>
            <a:r>
              <a:rPr lang="en-CA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CA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shift in AS</a:t>
            </a:r>
            <a:r>
              <a:rPr lang="en-CA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,  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AS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1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 AS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2</a:t>
            </a:r>
          </a:p>
          <a:p>
            <a:endParaRPr lang="en-CA" b="1" baseline="-250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r>
              <a:rPr lang="en-CA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Equil with Y = Y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P, 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 = P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2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2013 Curtis-Irvine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5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5604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304800"/>
            <a:ext cx="8229600" cy="944562"/>
          </a:xfrm>
        </p:spPr>
        <p:txBody>
          <a:bodyPr>
            <a:normAutofit/>
          </a:bodyPr>
          <a:lstStyle/>
          <a:p>
            <a:r>
              <a:rPr lang="en-CA" sz="3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Adjustment to Output Gaps</a:t>
            </a:r>
            <a:endParaRPr lang="en-CA" sz="36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EAC031-5FDE-4674-AA52-832B8C240843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23</a:t>
            </a:fld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3962400" y="1784866"/>
            <a:ext cx="0" cy="377773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3965609" y="5524500"/>
            <a:ext cx="4263991" cy="381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867400" y="1969532"/>
            <a:ext cx="0" cy="3554968"/>
          </a:xfrm>
          <a:prstGeom prst="line">
            <a:avLst/>
          </a:prstGeom>
          <a:ln w="34925"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3962400" y="2438400"/>
            <a:ext cx="3408218" cy="1604665"/>
          </a:xfrm>
          <a:prstGeom prst="line">
            <a:avLst/>
          </a:prstGeom>
          <a:ln w="349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267200" y="2057400"/>
            <a:ext cx="2743200" cy="3048000"/>
          </a:xfrm>
          <a:prstGeom prst="line">
            <a:avLst/>
          </a:prstGeom>
          <a:ln w="349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437910" y="3356265"/>
            <a:ext cx="0" cy="22098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3962400" y="3356265"/>
            <a:ext cx="147551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3962400" y="3048000"/>
            <a:ext cx="3429000" cy="1676400"/>
          </a:xfrm>
          <a:prstGeom prst="line">
            <a:avLst/>
          </a:prstGeom>
          <a:ln w="34925">
            <a:solidFill>
              <a:srgbClr val="00B0F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3962400" y="3830146"/>
            <a:ext cx="1905000" cy="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6781800" y="2743200"/>
            <a:ext cx="0" cy="613065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4267200" y="3962400"/>
            <a:ext cx="0" cy="609600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3615086" y="1969532"/>
            <a:ext cx="402674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P</a:t>
            </a:r>
          </a:p>
          <a:p>
            <a:endParaRPr lang="en-CA" b="1" dirty="0">
              <a:latin typeface="Times New Roman" pitchFamily="18" charset="0"/>
              <a:cs typeface="Times New Roman" pitchFamily="18" charset="0"/>
            </a:endParaRPr>
          </a:p>
          <a:p>
            <a:endParaRPr lang="en-CA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CA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646827" y="1600200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/>
              <a:t>Y</a:t>
            </a:r>
            <a:r>
              <a:rPr lang="en-CA" b="1" baseline="-25000" dirty="0" smtClean="0"/>
              <a:t>P</a:t>
            </a:r>
            <a:endParaRPr lang="en-CA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7407565" y="2110632"/>
            <a:ext cx="5565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370618" y="3012132"/>
            <a:ext cx="5565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269606" y="2945368"/>
            <a:ext cx="505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990033"/>
                </a:solidFill>
                <a:latin typeface="+mn-lt"/>
              </a:rPr>
              <a:t>∆w</a:t>
            </a:r>
            <a:endParaRPr lang="en-CA" b="1" dirty="0">
              <a:solidFill>
                <a:srgbClr val="990033"/>
              </a:solidFill>
              <a:latin typeface="+mn-lt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010400" y="4876800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AD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281137" y="5566065"/>
            <a:ext cx="23887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   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                        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69558" y="1514673"/>
            <a:ext cx="3570666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Initial 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equil AD/AS</a:t>
            </a:r>
            <a:r>
              <a:rPr lang="en-CA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involves </a:t>
            </a:r>
            <a:r>
              <a:rPr lang="en-CA" sz="24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recessionary </a:t>
            </a:r>
            <a:r>
              <a:rPr lang="en-CA" sz="24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gap </a:t>
            </a:r>
          </a:p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&lt; Y</a:t>
            </a:r>
            <a:r>
              <a:rPr lang="en-CA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endParaRPr lang="en-CA" b="1" dirty="0" smtClean="0">
              <a:latin typeface="+mn-lt"/>
            </a:endParaRPr>
          </a:p>
          <a:p>
            <a:endParaRPr lang="en-CA" b="1" dirty="0">
              <a:latin typeface="+mn-lt"/>
            </a:endParaRPr>
          </a:p>
          <a:p>
            <a:pPr>
              <a:lnSpc>
                <a:spcPct val="150000"/>
              </a:lnSpc>
            </a:pP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High unemployment</a:t>
            </a:r>
            <a:endParaRPr lang="en-CA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>
              <a:lnSpc>
                <a:spcPct val="150000"/>
              </a:lnSpc>
            </a:pPr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↓</a:t>
            </a: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money wage, w</a:t>
            </a:r>
            <a:endParaRPr lang="en-CA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>
              <a:lnSpc>
                <a:spcPct val="150000"/>
              </a:lnSpc>
            </a:pPr>
            <a:r>
              <a:rPr lang="en-CA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↓ unit labour costs</a:t>
            </a:r>
          </a:p>
          <a:p>
            <a:pPr>
              <a:lnSpc>
                <a:spcPct val="150000"/>
              </a:lnSpc>
            </a:pPr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↓ 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shift in AS  AS</a:t>
            </a:r>
            <a:r>
              <a:rPr lang="en-CA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1</a:t>
            </a:r>
          </a:p>
          <a:p>
            <a:pPr>
              <a:lnSpc>
                <a:spcPct val="150000"/>
              </a:lnSpc>
            </a:pPr>
            <a:endParaRPr lang="en-CA" sz="2000" b="1" baseline="-250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>
              <a:lnSpc>
                <a:spcPct val="150000"/>
              </a:lnSpc>
            </a:pP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Equil with Y = Y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and P = P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1</a:t>
            </a:r>
            <a:endParaRPr lang="en-CA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362810" y="4648200"/>
            <a:ext cx="5437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gap</a:t>
            </a:r>
            <a:endParaRPr lang="en-CA" b="1" dirty="0">
              <a:solidFill>
                <a:srgbClr val="9900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9" name="Straight Arrow Connector 38"/>
          <p:cNvCxnSpPr/>
          <p:nvPr/>
        </p:nvCxnSpPr>
        <p:spPr>
          <a:xfrm>
            <a:off x="5437910" y="5181600"/>
            <a:ext cx="427885" cy="0"/>
          </a:xfrm>
          <a:prstGeom prst="straightConnector1">
            <a:avLst/>
          </a:prstGeom>
          <a:ln w="254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3615086" y="3673733"/>
            <a:ext cx="402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2013 Curtis-Irvine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5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0533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381000"/>
            <a:ext cx="8229600" cy="944562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b="1" dirty="0" smtClean="0">
                <a:solidFill>
                  <a:srgbClr val="A8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Role for Macroeconomic Policy</a:t>
            </a:r>
          </a:p>
        </p:txBody>
      </p:sp>
      <p:sp>
        <p:nvSpPr>
          <p:cNvPr id="2969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BB8EEFE-F644-4EE5-9ABB-B646BE5E0F6E}" type="slidenum">
              <a:rPr lang="en-US" smtClean="0"/>
              <a:pPr eaLnBrk="1" hangingPunct="1"/>
              <a:t>24</a:t>
            </a:fld>
            <a:endParaRPr lang="en-US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2013 Curtis-Irvine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5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9600" y="1295400"/>
            <a:ext cx="8313879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Two roles for macroeconomic policy:</a:t>
            </a:r>
          </a:p>
          <a:p>
            <a:r>
              <a:rPr lang="en-CA" sz="28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r>
              <a:rPr lang="en-CA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Moderate short term </a:t>
            </a:r>
            <a:r>
              <a:rPr lang="en-C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transitory fluctuations </a:t>
            </a:r>
          </a:p>
          <a:p>
            <a:r>
              <a:rPr lang="en-CA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to </a:t>
            </a:r>
            <a:r>
              <a:rPr lang="en-CA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stabilize</a:t>
            </a:r>
            <a:r>
              <a:rPr lang="en-CA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output and employment</a:t>
            </a:r>
          </a:p>
          <a:p>
            <a:endParaRPr lang="en-CA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2. Change AD and AS to </a:t>
            </a:r>
            <a:r>
              <a:rPr lang="en-CA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offset</a:t>
            </a:r>
            <a:r>
              <a:rPr lang="en-CA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persistent output</a:t>
            </a:r>
          </a:p>
          <a:p>
            <a:r>
              <a:rPr lang="en-C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gaps</a:t>
            </a:r>
          </a:p>
          <a:p>
            <a:endParaRPr lang="en-CA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These objectives are pursued through a combination</a:t>
            </a:r>
          </a:p>
          <a:p>
            <a:r>
              <a:rPr lang="en-C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CA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policy design </a:t>
            </a:r>
            <a:r>
              <a:rPr lang="en-C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en-CA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policy changes</a:t>
            </a:r>
          </a:p>
          <a:p>
            <a:endParaRPr lang="en-CA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C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endParaRPr lang="en-CA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2013 Curtis-Irvine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5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28E896-1441-43EA-AD1C-47194D56A294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25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200" y="1356360"/>
            <a:ext cx="8426538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Monetary policy </a:t>
            </a:r>
            <a:endParaRPr lang="en-CA" sz="2400" b="1" dirty="0" smtClean="0">
              <a:solidFill>
                <a:srgbClr val="990033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sets </a:t>
            </a:r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short term interest rate 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to achieve medium term </a:t>
            </a:r>
          </a:p>
          <a:p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C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inflation </a:t>
            </a:r>
            <a:r>
              <a:rPr lang="en-CA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control </a:t>
            </a:r>
            <a:r>
              <a:rPr lang="en-C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target</a:t>
            </a:r>
          </a:p>
          <a:p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responds strongly to offset </a:t>
            </a:r>
            <a:r>
              <a:rPr lang="en-C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persistent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output gaps</a:t>
            </a:r>
          </a:p>
          <a:p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 in setting its interest rate</a:t>
            </a:r>
          </a:p>
          <a:p>
            <a:endParaRPr lang="en-C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r>
              <a:rPr lang="en-CA" sz="24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Fiscal </a:t>
            </a:r>
            <a:r>
              <a:rPr lang="en-CA" sz="24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policy </a:t>
            </a:r>
            <a:endParaRPr lang="en-CA" sz="2400" b="1" dirty="0" smtClean="0">
              <a:solidFill>
                <a:srgbClr val="990033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sets annual budget plan to </a:t>
            </a:r>
            <a:r>
              <a:rPr lang="en-C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control deficits and </a:t>
            </a:r>
          </a:p>
          <a:p>
            <a:r>
              <a:rPr lang="en-CA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C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debt ratios</a:t>
            </a:r>
          </a:p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 tax and transfer programs provide built-in short</a:t>
            </a:r>
          </a:p>
          <a:p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term </a:t>
            </a:r>
            <a:r>
              <a:rPr lang="en-C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AD stabilization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</a:p>
          <a:p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change structural budget balances to offset </a:t>
            </a:r>
          </a:p>
          <a:p>
            <a:r>
              <a:rPr lang="en-CA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C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persistent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recessionary gaps</a:t>
            </a:r>
          </a:p>
          <a:p>
            <a:endParaRPr lang="en-C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228600" y="381000"/>
            <a:ext cx="8229600" cy="94456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smtClean="0">
                <a:solidFill>
                  <a:srgbClr val="A8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Role for Macroeconomic Policy</a:t>
            </a:r>
            <a:endParaRPr lang="en-US" sz="3600" b="1" dirty="0" smtClean="0">
              <a:solidFill>
                <a:srgbClr val="A8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1281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Chapter Summary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143000"/>
            <a:ext cx="8229600" cy="48768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Introduce an 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Aggregate Demand &amp; Supply model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</a:t>
            </a:r>
          </a:p>
          <a:p>
            <a:pPr marL="274320" lvl="1" indent="0">
              <a:lnSpc>
                <a:spcPct val="90000"/>
              </a:lnSpc>
              <a:buNone/>
              <a:defRPr/>
            </a:pP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the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framework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for theory, models and policy in later chapters</a:t>
            </a:r>
          </a:p>
          <a:p>
            <a:pPr marL="274320" lvl="1" indent="0">
              <a:lnSpc>
                <a:spcPct val="90000"/>
              </a:lnSpc>
              <a:buNone/>
              <a:defRPr/>
            </a:pP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Aggregate Demand  &amp; Supply model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explains 	determination of equilibrium real GDP (Y), employment 	and the price level (P)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defRPr/>
            </a:pPr>
            <a:r>
              <a:rPr lang="en-US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Equilibrium  real GDP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fluctuates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AD &amp; AS conditions 	change.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US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Potential output (Y</a:t>
            </a:r>
            <a:r>
              <a:rPr lang="en-US" b="1" i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 the economy’s real GDP at full 	employment. Unemployment rate = natural rate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2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B5D4C32-A27C-446E-906C-D07CACF1B5B9}" type="slidenum">
              <a:rPr lang="en-US" smtClean="0"/>
              <a:pPr eaLnBrk="1" hangingPunct="1"/>
              <a:t>26</a:t>
            </a:fld>
            <a:endParaRPr lang="en-US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2013 Curtis-Irvine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5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2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2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2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27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27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27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Chapter Summary</a:t>
            </a:r>
          </a:p>
        </p:txBody>
      </p:sp>
      <p:sp>
        <p:nvSpPr>
          <p:cNvPr id="73731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219200"/>
            <a:ext cx="8229600" cy="5257800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US" sz="2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Business Cycles</a:t>
            </a:r>
            <a:r>
              <a:rPr lang="en-US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are short-run fluctuations of 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equilibrium 	real GDP </a:t>
            </a:r>
            <a:r>
              <a:rPr lang="en-US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around 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Potential GDP</a:t>
            </a:r>
          </a:p>
          <a:p>
            <a:pPr marL="0" indent="0">
              <a:buNone/>
              <a:defRPr/>
            </a:pPr>
            <a:endParaRPr lang="en-US" sz="2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Business cycles create </a:t>
            </a:r>
            <a:r>
              <a:rPr lang="en-US" sz="2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Output Gaps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26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≠ Y</a:t>
            </a:r>
            <a:r>
              <a:rPr lang="en-US" sz="26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</a:p>
          <a:p>
            <a:pPr lvl="1">
              <a:defRPr/>
            </a:pPr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Inflationary Gaps: </a:t>
            </a:r>
            <a:r>
              <a:rPr lang="en-US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 &gt; Y</a:t>
            </a:r>
            <a:r>
              <a:rPr lang="en-US" sz="2200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 </a:t>
            </a:r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1">
              <a:defRPr/>
            </a:pPr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Recessionary </a:t>
            </a:r>
            <a:r>
              <a:rPr lang="en-US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Gaps</a:t>
            </a:r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US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 &lt; </a:t>
            </a:r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22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</a:p>
          <a:p>
            <a:pPr>
              <a:defRPr/>
            </a:pPr>
            <a:endParaRPr lang="en-US" sz="2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2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Internal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adjustment to output gaps depends on </a:t>
            </a:r>
            <a:r>
              <a:rPr lang="en-US" sz="2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factor</a:t>
            </a:r>
            <a:r>
              <a:rPr lang="en-US" sz="26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price 	flexibility</a:t>
            </a:r>
            <a:endParaRPr lang="en-US" sz="31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  <a:defRPr/>
            </a:pPr>
            <a:endParaRPr lang="en-US" sz="1200" i="1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0" indent="0" eaLnBrk="1" hangingPunct="1">
              <a:buNone/>
              <a:defRPr/>
            </a:pPr>
            <a:endParaRPr lang="en-US" sz="1200" dirty="0" smtClean="0"/>
          </a:p>
          <a:p>
            <a:pPr eaLnBrk="1" hangingPunct="1">
              <a:defRPr/>
            </a:pPr>
            <a:r>
              <a:rPr lang="en-US" sz="2800" dirty="0" smtClean="0"/>
              <a:t> </a:t>
            </a:r>
            <a:r>
              <a:rPr lang="en-US" sz="2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Fiscal and Monetary policy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stabilize and manage 	equilibrium Y by changing AD to reduce output gaps</a:t>
            </a:r>
            <a:endParaRPr lang="en-US" sz="2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94F0D0B-5B5C-4E6A-8C4A-F3E71170543E}" type="slidenum">
              <a:rPr lang="en-US" smtClean="0"/>
              <a:pPr eaLnBrk="1" hangingPunct="1"/>
              <a:t>27</a:t>
            </a:fld>
            <a:endParaRPr lang="en-US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2013 Curtis-Irvine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5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2450</TotalTime>
  <Words>1124</Words>
  <Application>Microsoft Office PowerPoint</Application>
  <PresentationFormat>On-screen Show (4:3)</PresentationFormat>
  <Paragraphs>427</Paragraphs>
  <Slides>27</Slides>
  <Notes>8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9" baseType="lpstr">
      <vt:lpstr>Clarity</vt:lpstr>
      <vt:lpstr>Equation</vt:lpstr>
      <vt:lpstr> 5 Output, Business Cycles, Growth  and  Employment</vt:lpstr>
      <vt:lpstr>PowerPoint Presentation</vt:lpstr>
      <vt:lpstr>A Short-Run AD/AS Model</vt:lpstr>
      <vt:lpstr>The AD/AS Model in a Diagram</vt:lpstr>
      <vt:lpstr>Aggregate Demand (AD)</vt:lpstr>
      <vt:lpstr>Aggregate Demand (AD)</vt:lpstr>
      <vt:lpstr>The Aggregate Demand Curve   </vt:lpstr>
      <vt:lpstr>Aggregate Supply (AS)</vt:lpstr>
      <vt:lpstr>Aggregate Supply (AS)</vt:lpstr>
      <vt:lpstr>The Aggregate Supply Curve</vt:lpstr>
      <vt:lpstr>Equilibrium Real GDP and Price</vt:lpstr>
      <vt:lpstr>Stability of AD/AS Equilibrium</vt:lpstr>
      <vt:lpstr>Equilibrium Real GDP and Price</vt:lpstr>
      <vt:lpstr>Equilibrium Output vs. Potential Output</vt:lpstr>
      <vt:lpstr>Potential GDP</vt:lpstr>
      <vt:lpstr>Growth in Potential Output</vt:lpstr>
      <vt:lpstr>Business Cycles and Output Gaps</vt:lpstr>
      <vt:lpstr>Business Cycles and Output Gaps</vt:lpstr>
      <vt:lpstr>The Output Gap in Canada, 1982-2012</vt:lpstr>
      <vt:lpstr>Output Gaps in AD/AS diagrams</vt:lpstr>
      <vt:lpstr>Output Gaps &amp; Unemployment Rates</vt:lpstr>
      <vt:lpstr>Adjustment to Output Gaps</vt:lpstr>
      <vt:lpstr>Adjustment to Output Gaps</vt:lpstr>
      <vt:lpstr>The Role for Macroeconomic Policy</vt:lpstr>
      <vt:lpstr>PowerPoint Presentation</vt:lpstr>
      <vt:lpstr>Chapter Summary</vt:lpstr>
      <vt:lpstr>Chapter Summary</vt:lpstr>
    </vt:vector>
  </TitlesOfParts>
  <Company>The McGraw-Hill Companies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I Economics and the Economy</dc:title>
  <dc:creator>User Name</dc:creator>
  <cp:lastModifiedBy>Doug Curtis</cp:lastModifiedBy>
  <cp:revision>188</cp:revision>
  <dcterms:created xsi:type="dcterms:W3CDTF">2010-06-04T16:19:13Z</dcterms:created>
  <dcterms:modified xsi:type="dcterms:W3CDTF">2013-01-28T15:08:55Z</dcterms:modified>
</cp:coreProperties>
</file>