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g"/>
  <Default Extension="png" ContentType="image/png"/>
  <Default Extension="bmp" ContentType="image/bmp"/>
  <Default Extension="gif" ContentType="image/gif"/>
  <Default Extension="tif" ContentType="image/tif"/>
  <Default Extension="pdf" ContentType="application/pdf"/>
  <Default Extension="mov" ContentType="application/movie"/>
  <Default Extension="vml" ContentType="application/vnd.openxmlformats-officedocument.vmlDrawing"/>
  <Default Extension="xlsx" ContentType="application/vnd.openxmlformats-officedocument.spreadsheetml.sheet"/>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presProps.xml" ContentType="application/vnd.openxmlformats-officedocument.presentationml.presProps+xml"/>
  <Override PartName="/ppt/viewProps.xml" ContentType="application/vnd.openxmlformats-officedocument.presentationml.viewProps+xml"/>
  <Override PartName="/ppt/commentAuthors.xml" ContentType="application/vnd.openxmlformats-officedocument.presentationml.commentAuthors+xml"/>
  <Override PartName="/ppt/tableStyles.xml" ContentType="application/vnd.openxmlformats-officedocument.presentationml.tableStyles+xml"/>
  <Override PartName="/ppt/slideMasters/slideMaster1.xml" ContentType="application/vnd.openxmlformats-officedocument.presentationml.slideMaster+xml"/>
  <Override PartName="/ppt/theme/theme1.xml" ContentType="application/vnd.openxmlformats-officedocument.theme+xml"/>
  <Override PartName="/ppt/notesMasters/notesMaster1.xml" ContentType="application/vnd.openxmlformats-officedocument.presentationml.notes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media/image1.jpeg" ContentType="image/jpeg"/>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media/image2.jpeg" ContentType="image/jpeg"/>
  <Override PartName="/ppt/theme/theme2.xml" ContentType="application/vnd.openxmlformats-officedocument.theme+xml"/>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ldMasterIdLst>
    <p:sldMasterId id="2147483648" r:id="rId5"/>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 id="277" r:id="rId29"/>
    <p:sldId id="278" r:id="rId30"/>
    <p:sldId id="279" r:id="rId31"/>
    <p:sldId id="280" r:id="rId32"/>
    <p:sldId id="281" r:id="rId33"/>
    <p:sldId id="282" r:id="rId34"/>
    <p:sldId id="283" r:id="rId35"/>
    <p:sldId id="284" r:id="rId36"/>
    <p:sldId id="285" r:id="rId37"/>
    <p:sldId id="286" r:id="rId38"/>
    <p:sldId id="287" r:id="rId39"/>
    <p:sldId id="288" r:id="rId40"/>
    <p:sldId id="289" r:id="rId41"/>
    <p:sldId id="290" r:id="rId42"/>
    <p:sldId id="291" r:id="rId43"/>
    <p:sldId id="292" r:id="rId44"/>
    <p:sldId id="293" r:id="rId45"/>
    <p:sldId id="294" r:id="rId46"/>
    <p:sldId id="295" r:id="rId47"/>
    <p:sldId id="296" r:id="rId48"/>
    <p:sldId id="297" r:id="rId49"/>
    <p:sldId id="298" r:id="rId50"/>
    <p:sldId id="299" r:id="rId51"/>
    <p:sldId id="300" r:id="rId52"/>
    <p:sldId id="301" r:id="rId53"/>
  </p:sldIdLst>
  <p:sldSz cx="9144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ctr" defTabSz="914400" rtl="0" fontAlgn="auto" latinLnBrk="0" hangingPunct="0">
      <a:lnSpc>
        <a:spcPct val="100000"/>
      </a:lnSpc>
      <a:spcBef>
        <a:spcPts val="0"/>
      </a:spcBef>
      <a:spcAft>
        <a:spcPts val="0"/>
      </a:spcAft>
      <a:buClrTx/>
      <a:buSzTx/>
      <a:buFontTx/>
      <a:buNone/>
      <a:tabLst/>
      <a:defRPr b="0" baseline="0" cap="none" i="0" spc="0" strike="noStrike" sz="2400" u="none" kumimoji="0" normalizeH="0">
        <a:ln>
          <a:noFill/>
        </a:ln>
        <a:solidFill>
          <a:srgbClr val="000000"/>
        </a:solidFill>
        <a:effectLst/>
        <a:uFillTx/>
        <a:latin typeface="Trebuchet MS"/>
        <a:ea typeface="Trebuchet MS"/>
        <a:cs typeface="Trebuchet MS"/>
        <a:sym typeface="Trebuchet MS"/>
      </a:defRPr>
    </a:lvl1pPr>
    <a:lvl2pPr marL="0" marR="0" indent="457200" algn="ctr" defTabSz="914400" rtl="0" fontAlgn="auto" latinLnBrk="0" hangingPunct="0">
      <a:lnSpc>
        <a:spcPct val="100000"/>
      </a:lnSpc>
      <a:spcBef>
        <a:spcPts val="0"/>
      </a:spcBef>
      <a:spcAft>
        <a:spcPts val="0"/>
      </a:spcAft>
      <a:buClrTx/>
      <a:buSzTx/>
      <a:buFontTx/>
      <a:buNone/>
      <a:tabLst/>
      <a:defRPr b="0" baseline="0" cap="none" i="0" spc="0" strike="noStrike" sz="2400" u="none" kumimoji="0" normalizeH="0">
        <a:ln>
          <a:noFill/>
        </a:ln>
        <a:solidFill>
          <a:srgbClr val="000000"/>
        </a:solidFill>
        <a:effectLst/>
        <a:uFillTx/>
        <a:latin typeface="Trebuchet MS"/>
        <a:ea typeface="Trebuchet MS"/>
        <a:cs typeface="Trebuchet MS"/>
        <a:sym typeface="Trebuchet MS"/>
      </a:defRPr>
    </a:lvl2pPr>
    <a:lvl3pPr marL="0" marR="0" indent="914400" algn="ctr" defTabSz="914400" rtl="0" fontAlgn="auto" latinLnBrk="0" hangingPunct="0">
      <a:lnSpc>
        <a:spcPct val="100000"/>
      </a:lnSpc>
      <a:spcBef>
        <a:spcPts val="0"/>
      </a:spcBef>
      <a:spcAft>
        <a:spcPts val="0"/>
      </a:spcAft>
      <a:buClrTx/>
      <a:buSzTx/>
      <a:buFontTx/>
      <a:buNone/>
      <a:tabLst/>
      <a:defRPr b="0" baseline="0" cap="none" i="0" spc="0" strike="noStrike" sz="2400" u="none" kumimoji="0" normalizeH="0">
        <a:ln>
          <a:noFill/>
        </a:ln>
        <a:solidFill>
          <a:srgbClr val="000000"/>
        </a:solidFill>
        <a:effectLst/>
        <a:uFillTx/>
        <a:latin typeface="Trebuchet MS"/>
        <a:ea typeface="Trebuchet MS"/>
        <a:cs typeface="Trebuchet MS"/>
        <a:sym typeface="Trebuchet MS"/>
      </a:defRPr>
    </a:lvl3pPr>
    <a:lvl4pPr marL="0" marR="0" indent="1371600" algn="ctr" defTabSz="914400" rtl="0" fontAlgn="auto" latinLnBrk="0" hangingPunct="0">
      <a:lnSpc>
        <a:spcPct val="100000"/>
      </a:lnSpc>
      <a:spcBef>
        <a:spcPts val="0"/>
      </a:spcBef>
      <a:spcAft>
        <a:spcPts val="0"/>
      </a:spcAft>
      <a:buClrTx/>
      <a:buSzTx/>
      <a:buFontTx/>
      <a:buNone/>
      <a:tabLst/>
      <a:defRPr b="0" baseline="0" cap="none" i="0" spc="0" strike="noStrike" sz="2400" u="none" kumimoji="0" normalizeH="0">
        <a:ln>
          <a:noFill/>
        </a:ln>
        <a:solidFill>
          <a:srgbClr val="000000"/>
        </a:solidFill>
        <a:effectLst/>
        <a:uFillTx/>
        <a:latin typeface="Trebuchet MS"/>
        <a:ea typeface="Trebuchet MS"/>
        <a:cs typeface="Trebuchet MS"/>
        <a:sym typeface="Trebuchet MS"/>
      </a:defRPr>
    </a:lvl4pPr>
    <a:lvl5pPr marL="0" marR="0" indent="1828800" algn="ctr" defTabSz="914400" rtl="0" fontAlgn="auto" latinLnBrk="0" hangingPunct="0">
      <a:lnSpc>
        <a:spcPct val="100000"/>
      </a:lnSpc>
      <a:spcBef>
        <a:spcPts val="0"/>
      </a:spcBef>
      <a:spcAft>
        <a:spcPts val="0"/>
      </a:spcAft>
      <a:buClrTx/>
      <a:buSzTx/>
      <a:buFontTx/>
      <a:buNone/>
      <a:tabLst/>
      <a:defRPr b="0" baseline="0" cap="none" i="0" spc="0" strike="noStrike" sz="2400" u="none" kumimoji="0" normalizeH="0">
        <a:ln>
          <a:noFill/>
        </a:ln>
        <a:solidFill>
          <a:srgbClr val="000000"/>
        </a:solidFill>
        <a:effectLst/>
        <a:uFillTx/>
        <a:latin typeface="Trebuchet MS"/>
        <a:ea typeface="Trebuchet MS"/>
        <a:cs typeface="Trebuchet MS"/>
        <a:sym typeface="Trebuchet MS"/>
      </a:defRPr>
    </a:lvl5pPr>
    <a:lvl6pPr marL="0" marR="0" indent="0" algn="ctr" defTabSz="914400" rtl="0" fontAlgn="auto" latinLnBrk="0" hangingPunct="0">
      <a:lnSpc>
        <a:spcPct val="100000"/>
      </a:lnSpc>
      <a:spcBef>
        <a:spcPts val="0"/>
      </a:spcBef>
      <a:spcAft>
        <a:spcPts val="0"/>
      </a:spcAft>
      <a:buClrTx/>
      <a:buSzTx/>
      <a:buFontTx/>
      <a:buNone/>
      <a:tabLst/>
      <a:defRPr b="0" baseline="0" cap="none" i="0" spc="0" strike="noStrike" sz="2400" u="none" kumimoji="0" normalizeH="0">
        <a:ln>
          <a:noFill/>
        </a:ln>
        <a:solidFill>
          <a:srgbClr val="000000"/>
        </a:solidFill>
        <a:effectLst/>
        <a:uFillTx/>
        <a:latin typeface="Trebuchet MS"/>
        <a:ea typeface="Trebuchet MS"/>
        <a:cs typeface="Trebuchet MS"/>
        <a:sym typeface="Trebuchet MS"/>
      </a:defRPr>
    </a:lvl6pPr>
    <a:lvl7pPr marL="0" marR="0" indent="0" algn="ctr" defTabSz="914400" rtl="0" fontAlgn="auto" latinLnBrk="0" hangingPunct="0">
      <a:lnSpc>
        <a:spcPct val="100000"/>
      </a:lnSpc>
      <a:spcBef>
        <a:spcPts val="0"/>
      </a:spcBef>
      <a:spcAft>
        <a:spcPts val="0"/>
      </a:spcAft>
      <a:buClrTx/>
      <a:buSzTx/>
      <a:buFontTx/>
      <a:buNone/>
      <a:tabLst/>
      <a:defRPr b="0" baseline="0" cap="none" i="0" spc="0" strike="noStrike" sz="2400" u="none" kumimoji="0" normalizeH="0">
        <a:ln>
          <a:noFill/>
        </a:ln>
        <a:solidFill>
          <a:srgbClr val="000000"/>
        </a:solidFill>
        <a:effectLst/>
        <a:uFillTx/>
        <a:latin typeface="Trebuchet MS"/>
        <a:ea typeface="Trebuchet MS"/>
        <a:cs typeface="Trebuchet MS"/>
        <a:sym typeface="Trebuchet MS"/>
      </a:defRPr>
    </a:lvl7pPr>
    <a:lvl8pPr marL="0" marR="0" indent="0" algn="ctr" defTabSz="914400" rtl="0" fontAlgn="auto" latinLnBrk="0" hangingPunct="0">
      <a:lnSpc>
        <a:spcPct val="100000"/>
      </a:lnSpc>
      <a:spcBef>
        <a:spcPts val="0"/>
      </a:spcBef>
      <a:spcAft>
        <a:spcPts val="0"/>
      </a:spcAft>
      <a:buClrTx/>
      <a:buSzTx/>
      <a:buFontTx/>
      <a:buNone/>
      <a:tabLst/>
      <a:defRPr b="0" baseline="0" cap="none" i="0" spc="0" strike="noStrike" sz="2400" u="none" kumimoji="0" normalizeH="0">
        <a:ln>
          <a:noFill/>
        </a:ln>
        <a:solidFill>
          <a:srgbClr val="000000"/>
        </a:solidFill>
        <a:effectLst/>
        <a:uFillTx/>
        <a:latin typeface="Trebuchet MS"/>
        <a:ea typeface="Trebuchet MS"/>
        <a:cs typeface="Trebuchet MS"/>
        <a:sym typeface="Trebuchet MS"/>
      </a:defRPr>
    </a:lvl8pPr>
    <a:lvl9pPr marL="0" marR="0" indent="0" algn="ctr" defTabSz="914400" rtl="0" fontAlgn="auto" latinLnBrk="0" hangingPunct="0">
      <a:lnSpc>
        <a:spcPct val="100000"/>
      </a:lnSpc>
      <a:spcBef>
        <a:spcPts val="0"/>
      </a:spcBef>
      <a:spcAft>
        <a:spcPts val="0"/>
      </a:spcAft>
      <a:buClrTx/>
      <a:buSzTx/>
      <a:buFontTx/>
      <a:buNone/>
      <a:tabLst/>
      <a:defRPr b="0" baseline="0" cap="none" i="0" spc="0" strike="noStrike" sz="2400" u="none" kumimoji="0" normalizeH="0">
        <a:ln>
          <a:noFill/>
        </a:ln>
        <a:solidFill>
          <a:srgbClr val="000000"/>
        </a:solidFill>
        <a:effectLst/>
        <a:uFillTx/>
        <a:latin typeface="Trebuchet MS"/>
        <a:ea typeface="Trebuchet MS"/>
        <a:cs typeface="Trebuchet MS"/>
        <a:sym typeface="Trebuchet M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file>

<file path=ppt/presProps.xml><?xml version="1.0" encoding="utf-8"?>
<p:presentation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howPr loop="0"/>
</p:presentationPr>
</file>

<file path=ppt/tableStyles.xml><?xml version="1.0" encoding="utf-8"?>
<a:tblStyleLst xmlns:a="http://schemas.openxmlformats.org/drawingml/2006/main" xmlns:r="http://schemas.openxmlformats.org/officeDocument/2006/relationships" def="{5940675A-B579-460E-94D1-54222C63F5DA}">
  <a:tblStyle styleId="{4C3C2611-4C71-4FC5-86AE-919BDF0F9419}" styleName="">
    <a:tblBg/>
    <a:wholeTbl>
      <a:tcTxStyle b="off" i="off">
        <a:font>
          <a:latin typeface="Trebuchet MS"/>
          <a:ea typeface="Trebuchet MS"/>
          <a:cs typeface="Trebuchet MS"/>
        </a:font>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7F3F4"/>
          </a:solidFill>
        </a:fill>
      </a:tcStyle>
    </a:wholeTbl>
    <a:band2H>
      <a:tcTxStyle b="def" i="def"/>
      <a:tcStyle>
        <a:tcBdr/>
        <a:fill>
          <a:solidFill>
            <a:srgbClr val="F3F9FA"/>
          </a:solidFill>
        </a:fill>
      </a:tcStyle>
    </a:band2H>
    <a:firstCol>
      <a:tcTxStyle b="on" i="off">
        <a:font>
          <a:latin typeface="Trebuchet MS"/>
          <a:ea typeface="Trebuchet MS"/>
          <a:cs typeface="Trebuchet MS"/>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
          <a:latin typeface="Trebuchet MS"/>
          <a:ea typeface="Trebuchet MS"/>
          <a:cs typeface="Trebuchet MS"/>
        </a:font>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
          <a:latin typeface="Trebuchet MS"/>
          <a:ea typeface="Trebuchet MS"/>
          <a:cs typeface="Trebuchet MS"/>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
          <a:latin typeface="Trebuchet MS"/>
          <a:ea typeface="Trebuchet MS"/>
          <a:cs typeface="Trebuchet MS"/>
        </a:font>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EE7D0"/>
          </a:solidFill>
        </a:fill>
      </a:tcStyle>
    </a:wholeTbl>
    <a:band2H>
      <a:tcTxStyle b="def" i="def"/>
      <a:tcStyle>
        <a:tcBdr/>
        <a:fill>
          <a:solidFill>
            <a:srgbClr val="EFF3E9"/>
          </a:solidFill>
        </a:fill>
      </a:tcStyle>
    </a:band2H>
    <a:firstCol>
      <a:tcTxStyle b="on" i="off">
        <a:font>
          <a:latin typeface="Trebuchet MS"/>
          <a:ea typeface="Trebuchet MS"/>
          <a:cs typeface="Trebuchet MS"/>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
          <a:latin typeface="Trebuchet MS"/>
          <a:ea typeface="Trebuchet MS"/>
          <a:cs typeface="Trebuchet MS"/>
        </a:font>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
          <a:latin typeface="Trebuchet MS"/>
          <a:ea typeface="Trebuchet MS"/>
          <a:cs typeface="Trebuchet MS"/>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
          <a:latin typeface="Trebuchet MS"/>
          <a:ea typeface="Trebuchet MS"/>
          <a:cs typeface="Trebuchet MS"/>
        </a:font>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CDCCE"/>
          </a:solidFill>
        </a:fill>
      </a:tcStyle>
    </a:wholeTbl>
    <a:band2H>
      <a:tcTxStyle b="def" i="def"/>
      <a:tcStyle>
        <a:tcBdr/>
        <a:fill>
          <a:solidFill>
            <a:srgbClr val="FDEEE8"/>
          </a:solidFill>
        </a:fill>
      </a:tcStyle>
    </a:band2H>
    <a:firstCol>
      <a:tcTxStyle b="on" i="off">
        <a:font>
          <a:latin typeface="Trebuchet MS"/>
          <a:ea typeface="Trebuchet MS"/>
          <a:cs typeface="Trebuchet MS"/>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
          <a:latin typeface="Trebuchet MS"/>
          <a:ea typeface="Trebuchet MS"/>
          <a:cs typeface="Trebuchet MS"/>
        </a:font>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
          <a:latin typeface="Trebuchet MS"/>
          <a:ea typeface="Trebuchet MS"/>
          <a:cs typeface="Trebuchet MS"/>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
          <a:latin typeface="Trebuchet MS"/>
          <a:ea typeface="Trebuchet MS"/>
          <a:cs typeface="Trebuchet MS"/>
        </a:font>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b="def" i="def"/>
      <a:tcStyle>
        <a:tcBdr/>
        <a:fill>
          <a:solidFill>
            <a:srgbClr val="FFFFFF"/>
          </a:solidFill>
        </a:fill>
      </a:tcStyle>
    </a:band2H>
    <a:firstCol>
      <a:tcTxStyle b="on" i="off">
        <a:font>
          <a:latin typeface="Trebuchet MS"/>
          <a:ea typeface="Trebuchet MS"/>
          <a:cs typeface="Trebuchet MS"/>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
          <a:latin typeface="Trebuchet MS"/>
          <a:ea typeface="Trebuchet MS"/>
          <a:cs typeface="Trebuchet MS"/>
        </a:font>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
          <a:latin typeface="Trebuchet MS"/>
          <a:ea typeface="Trebuchet MS"/>
          <a:cs typeface="Trebuchet MS"/>
        </a:font>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
          <a:latin typeface="Trebuchet MS"/>
          <a:ea typeface="Trebuchet MS"/>
          <a:cs typeface="Trebuchet MS"/>
        </a:font>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b="def" i="def"/>
      <a:tcStyle>
        <a:tcBdr/>
        <a:fill>
          <a:solidFill>
            <a:srgbClr val="E6E6E6"/>
          </a:solidFill>
        </a:fill>
      </a:tcStyle>
    </a:band2H>
    <a:firstCol>
      <a:tcTxStyle b="on" i="off">
        <a:font>
          <a:latin typeface="Trebuchet MS"/>
          <a:ea typeface="Trebuchet MS"/>
          <a:cs typeface="Trebuchet MS"/>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
          <a:latin typeface="Trebuchet MS"/>
          <a:ea typeface="Trebuchet MS"/>
          <a:cs typeface="Trebuchet MS"/>
        </a:font>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
          <a:latin typeface="Trebuchet MS"/>
          <a:ea typeface="Trebuchet MS"/>
          <a:cs typeface="Trebuchet MS"/>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
          <a:latin typeface="Trebuchet MS"/>
          <a:ea typeface="Trebuchet MS"/>
          <a:cs typeface="Trebuchet MS"/>
        </a:font>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b="def" i="def"/>
      <a:tcStyle>
        <a:tcBdr/>
        <a:fill>
          <a:solidFill>
            <a:srgbClr val="FFFFFF"/>
          </a:solidFill>
        </a:fill>
      </a:tcStyle>
    </a:band2H>
    <a:firstCol>
      <a:tcTxStyle b="on" i="off">
        <a:font>
          <a:latin typeface="Trebuchet MS"/>
          <a:ea typeface="Trebuchet MS"/>
          <a:cs typeface="Trebuchet MS"/>
        </a:font>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
          <a:latin typeface="Trebuchet MS"/>
          <a:ea typeface="Trebuchet MS"/>
          <a:cs typeface="Trebuchet MS"/>
        </a:font>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
          <a:latin typeface="Trebuchet MS"/>
          <a:ea typeface="Trebuchet MS"/>
          <a:cs typeface="Trebuchet MS"/>
        </a:font>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Comments="1"/>
</file>

<file path=ppt/_rels/presentation.xml.rels><?xml version="1.0" encoding="UTF-8"?>
<Relationships xmlns="http://schemas.openxmlformats.org/package/2006/relationships"><Relationship Id="rId1" Type="http://schemas.openxmlformats.org/officeDocument/2006/relationships/presProps" Target="presProps.xml"/><Relationship Id="rId2" Type="http://schemas.openxmlformats.org/officeDocument/2006/relationships/viewProps" Target="viewProps.xml"/><Relationship Id="rId3" Type="http://schemas.openxmlformats.org/officeDocument/2006/relationships/commentAuthors" Target="commentAuthors.xml"/><Relationship Id="rId4" Type="http://schemas.openxmlformats.org/officeDocument/2006/relationships/tableStyles" Target="tableStyles.xml"/><Relationship Id="rId5" Type="http://schemas.openxmlformats.org/officeDocument/2006/relationships/slideMaster" Target="slideMasters/slideMaster1.xml"/><Relationship Id="rId6" Type="http://schemas.openxmlformats.org/officeDocument/2006/relationships/theme" Target="theme/theme1.xml"/><Relationship Id="rId7" Type="http://schemas.openxmlformats.org/officeDocument/2006/relationships/notesMaster" Target="notesMasters/notesMaster1.xml"/><Relationship Id="rId8" Type="http://schemas.openxmlformats.org/officeDocument/2006/relationships/slide" Target="slides/slide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 Id="rId16" Type="http://schemas.openxmlformats.org/officeDocument/2006/relationships/slide" Target="slides/slide9.xml"/><Relationship Id="rId17" Type="http://schemas.openxmlformats.org/officeDocument/2006/relationships/slide" Target="slides/slide10.xml"/><Relationship Id="rId18" Type="http://schemas.openxmlformats.org/officeDocument/2006/relationships/slide" Target="slides/slide11.xml"/><Relationship Id="rId19" Type="http://schemas.openxmlformats.org/officeDocument/2006/relationships/slide" Target="slides/slide12.xml"/><Relationship Id="rId20" Type="http://schemas.openxmlformats.org/officeDocument/2006/relationships/slide" Target="slides/slide13.xml"/><Relationship Id="rId21" Type="http://schemas.openxmlformats.org/officeDocument/2006/relationships/slide" Target="slides/slide14.xml"/><Relationship Id="rId22" Type="http://schemas.openxmlformats.org/officeDocument/2006/relationships/slide" Target="slides/slide15.xml"/><Relationship Id="rId23" Type="http://schemas.openxmlformats.org/officeDocument/2006/relationships/slide" Target="slides/slide16.xml"/><Relationship Id="rId24" Type="http://schemas.openxmlformats.org/officeDocument/2006/relationships/slide" Target="slides/slide17.xml"/><Relationship Id="rId25" Type="http://schemas.openxmlformats.org/officeDocument/2006/relationships/slide" Target="slides/slide18.xml"/><Relationship Id="rId26" Type="http://schemas.openxmlformats.org/officeDocument/2006/relationships/slide" Target="slides/slide19.xml"/><Relationship Id="rId27" Type="http://schemas.openxmlformats.org/officeDocument/2006/relationships/slide" Target="slides/slide20.xml"/><Relationship Id="rId28" Type="http://schemas.openxmlformats.org/officeDocument/2006/relationships/slide" Target="slides/slide21.xml"/><Relationship Id="rId29" Type="http://schemas.openxmlformats.org/officeDocument/2006/relationships/slide" Target="slides/slide22.xml"/><Relationship Id="rId30" Type="http://schemas.openxmlformats.org/officeDocument/2006/relationships/slide" Target="slides/slide23.xml"/><Relationship Id="rId31" Type="http://schemas.openxmlformats.org/officeDocument/2006/relationships/slide" Target="slides/slide24.xml"/><Relationship Id="rId32" Type="http://schemas.openxmlformats.org/officeDocument/2006/relationships/slide" Target="slides/slide25.xml"/><Relationship Id="rId33" Type="http://schemas.openxmlformats.org/officeDocument/2006/relationships/slide" Target="slides/slide26.xml"/><Relationship Id="rId34" Type="http://schemas.openxmlformats.org/officeDocument/2006/relationships/slide" Target="slides/slide27.xml"/><Relationship Id="rId35" Type="http://schemas.openxmlformats.org/officeDocument/2006/relationships/slide" Target="slides/slide28.xml"/><Relationship Id="rId36" Type="http://schemas.openxmlformats.org/officeDocument/2006/relationships/slide" Target="slides/slide29.xml"/><Relationship Id="rId37" Type="http://schemas.openxmlformats.org/officeDocument/2006/relationships/slide" Target="slides/slide30.xml"/><Relationship Id="rId38" Type="http://schemas.openxmlformats.org/officeDocument/2006/relationships/slide" Target="slides/slide31.xml"/><Relationship Id="rId39" Type="http://schemas.openxmlformats.org/officeDocument/2006/relationships/slide" Target="slides/slide32.xml"/><Relationship Id="rId40" Type="http://schemas.openxmlformats.org/officeDocument/2006/relationships/slide" Target="slides/slide33.xml"/><Relationship Id="rId41" Type="http://schemas.openxmlformats.org/officeDocument/2006/relationships/slide" Target="slides/slide34.xml"/><Relationship Id="rId42" Type="http://schemas.openxmlformats.org/officeDocument/2006/relationships/slide" Target="slides/slide35.xml"/><Relationship Id="rId43" Type="http://schemas.openxmlformats.org/officeDocument/2006/relationships/slide" Target="slides/slide36.xml"/><Relationship Id="rId44" Type="http://schemas.openxmlformats.org/officeDocument/2006/relationships/slide" Target="slides/slide37.xml"/><Relationship Id="rId45" Type="http://schemas.openxmlformats.org/officeDocument/2006/relationships/slide" Target="slides/slide38.xml"/><Relationship Id="rId46" Type="http://schemas.openxmlformats.org/officeDocument/2006/relationships/slide" Target="slides/slide39.xml"/><Relationship Id="rId47" Type="http://schemas.openxmlformats.org/officeDocument/2006/relationships/slide" Target="slides/slide40.xml"/><Relationship Id="rId48" Type="http://schemas.openxmlformats.org/officeDocument/2006/relationships/slide" Target="slides/slide41.xml"/><Relationship Id="rId49" Type="http://schemas.openxmlformats.org/officeDocument/2006/relationships/slide" Target="slides/slide42.xml"/><Relationship Id="rId50" Type="http://schemas.openxmlformats.org/officeDocument/2006/relationships/slide" Target="slides/slide43.xml"/><Relationship Id="rId51" Type="http://schemas.openxmlformats.org/officeDocument/2006/relationships/slide" Target="slides/slide44.xml"/><Relationship Id="rId52" Type="http://schemas.openxmlformats.org/officeDocument/2006/relationships/slide" Target="slides/slide45.xml"/><Relationship Id="rId53" Type="http://schemas.openxmlformats.org/officeDocument/2006/relationships/slide" Target="slides/slide46.xml"/></Relationships>

</file>

<file path=ppt/notesMasters/_rels/notesMaster1.xml.rels><?xml version="1.0" encoding="UTF-8"?>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spTree>
      <p:nvGrpSpPr>
        <p:cNvPr id="1" name=""/>
        <p:cNvGrpSpPr/>
        <p:nvPr/>
      </p:nvGrpSpPr>
      <p:grpSpPr>
        <a:xfrm>
          <a:off x="0" y="0"/>
          <a:ext cx="0" cy="0"/>
          <a:chOff x="0" y="0"/>
          <a:chExt cx="0" cy="0"/>
        </a:xfrm>
      </p:grpSpPr>
      <p:sp>
        <p:nvSpPr>
          <p:cNvPr id="24" name="Shape 24"/>
          <p:cNvSpPr/>
          <p:nvPr>
            <p:ph type="sldImg"/>
          </p:nvPr>
        </p:nvSpPr>
        <p:spPr>
          <a:xfrm>
            <a:off x="1143000" y="685800"/>
            <a:ext cx="4572000" cy="3429000"/>
          </a:xfrm>
          <a:prstGeom prst="rect">
            <a:avLst/>
          </a:prstGeom>
        </p:spPr>
        <p:txBody>
          <a:bodyPr/>
          <a:lstStyle/>
          <a:p>
            <a:pPr/>
          </a:p>
        </p:txBody>
      </p:sp>
      <p:sp>
        <p:nvSpPr>
          <p:cNvPr id="25" name="Shape 25"/>
          <p:cNvSpPr/>
          <p:nvPr>
            <p:ph type="body" sz="quarter" idx="1"/>
          </p:nvPr>
        </p:nvSpPr>
        <p:spPr>
          <a:xfrm>
            <a:off x="914400" y="4343400"/>
            <a:ext cx="5029200" cy="4114800"/>
          </a:xfrm>
          <a:prstGeom prst="rect">
            <a:avLst/>
          </a:prstGeom>
        </p:spPr>
        <p:txBody>
          <a:bodyPr/>
          <a:lstStyle/>
          <a:p>
            <a:pPr/>
          </a:p>
        </p:txBody>
      </p:sp>
    </p:spTree>
  </p:cSld>
  <p:clrMap bg1="lt1" tx1="dk1" bg2="lt2" tx2="dk2" accent1="accent1" accent2="accent2" accent3="accent3" accent4="accent4" accent5="accent5" accent6="accent6" hlink="hlink" folHlink="folHlink"/>
  <p:notesStyle>
    <a:lvl1pPr latinLnBrk="0">
      <a:spcBef>
        <a:spcPts val="400"/>
      </a:spcBef>
      <a:defRPr sz="1200">
        <a:latin typeface="+mn-lt"/>
        <a:ea typeface="+mn-ea"/>
        <a:cs typeface="+mn-cs"/>
        <a:sym typeface="Calibri"/>
      </a:defRPr>
    </a:lvl1pPr>
    <a:lvl2pPr indent="228600" latinLnBrk="0">
      <a:spcBef>
        <a:spcPts val="400"/>
      </a:spcBef>
      <a:defRPr sz="1200">
        <a:latin typeface="+mn-lt"/>
        <a:ea typeface="+mn-ea"/>
        <a:cs typeface="+mn-cs"/>
        <a:sym typeface="Calibri"/>
      </a:defRPr>
    </a:lvl2pPr>
    <a:lvl3pPr indent="457200" latinLnBrk="0">
      <a:spcBef>
        <a:spcPts val="400"/>
      </a:spcBef>
      <a:defRPr sz="1200">
        <a:latin typeface="+mn-lt"/>
        <a:ea typeface="+mn-ea"/>
        <a:cs typeface="+mn-cs"/>
        <a:sym typeface="Calibri"/>
      </a:defRPr>
    </a:lvl3pPr>
    <a:lvl4pPr indent="685800" latinLnBrk="0">
      <a:spcBef>
        <a:spcPts val="400"/>
      </a:spcBef>
      <a:defRPr sz="1200">
        <a:latin typeface="+mn-lt"/>
        <a:ea typeface="+mn-ea"/>
        <a:cs typeface="+mn-cs"/>
        <a:sym typeface="Calibri"/>
      </a:defRPr>
    </a:lvl4pPr>
    <a:lvl5pPr indent="914400" latinLnBrk="0">
      <a:spcBef>
        <a:spcPts val="400"/>
      </a:spcBef>
      <a:defRPr sz="1200">
        <a:latin typeface="+mn-lt"/>
        <a:ea typeface="+mn-ea"/>
        <a:cs typeface="+mn-cs"/>
        <a:sym typeface="Calibri"/>
      </a:defRPr>
    </a:lvl5pPr>
    <a:lvl6pPr indent="1143000" latinLnBrk="0">
      <a:spcBef>
        <a:spcPts val="400"/>
      </a:spcBef>
      <a:defRPr sz="1200">
        <a:latin typeface="+mn-lt"/>
        <a:ea typeface="+mn-ea"/>
        <a:cs typeface="+mn-cs"/>
        <a:sym typeface="Calibri"/>
      </a:defRPr>
    </a:lvl6pPr>
    <a:lvl7pPr indent="1371600" latinLnBrk="0">
      <a:spcBef>
        <a:spcPts val="400"/>
      </a:spcBef>
      <a:defRPr sz="1200">
        <a:latin typeface="+mn-lt"/>
        <a:ea typeface="+mn-ea"/>
        <a:cs typeface="+mn-cs"/>
        <a:sym typeface="Calibri"/>
      </a:defRPr>
    </a:lvl7pPr>
    <a:lvl8pPr indent="1600200" latinLnBrk="0">
      <a:spcBef>
        <a:spcPts val="400"/>
      </a:spcBef>
      <a:defRPr sz="1200">
        <a:latin typeface="+mn-lt"/>
        <a:ea typeface="+mn-ea"/>
        <a:cs typeface="+mn-cs"/>
        <a:sym typeface="Calibri"/>
      </a:defRPr>
    </a:lvl8pPr>
    <a:lvl9pPr indent="1828800" latinLnBrk="0">
      <a:spcBef>
        <a:spcPts val="400"/>
      </a:spcBef>
      <a:defRPr sz="1200">
        <a:latin typeface="+mn-lt"/>
        <a:ea typeface="+mn-ea"/>
        <a:cs typeface="+mn-cs"/>
        <a:sym typeface="Calibri"/>
      </a:defRPr>
    </a:lvl9pPr>
  </p:notesStyle>
</p:notesMaster>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eg"/></Relationships>

</file>

<file path=ppt/slideLayouts/slideLayout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Default">
    <p:spTree>
      <p:nvGrpSpPr>
        <p:cNvPr id="1" name=""/>
        <p:cNvGrpSpPr/>
        <p:nvPr/>
      </p:nvGrpSpPr>
      <p:grpSpPr>
        <a:xfrm>
          <a:off x="0" y="0"/>
          <a:ext cx="0" cy="0"/>
          <a:chOff x="0" y="0"/>
          <a:chExt cx="0" cy="0"/>
        </a:xfrm>
      </p:grpSpPr>
      <p:sp>
        <p:nvSpPr>
          <p:cNvPr id="11"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Default">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18"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image" Target="../media/image1.jpeg"/><Relationship Id="rId3" Type="http://schemas.openxmlformats.org/officeDocument/2006/relationships/slideLayout" Target="../slideLayouts/slideLayout1.xml"/><Relationship Id="rId4" Type="http://schemas.openxmlformats.org/officeDocument/2006/relationships/slideLayout" Target="../slideLayouts/slideLayout2.xml"/></Relationships>

</file>

<file path=ppt/slideMasters/slideMaster1.xml><?xml version="1.0" encoding="utf-8"?>
<p:sld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2" name="Slide Number"/>
          <p:cNvSpPr txBox="1"/>
          <p:nvPr>
            <p:ph type="sldNum" sz="quarter" idx="2"/>
          </p:nvPr>
        </p:nvSpPr>
        <p:spPr>
          <a:xfrm>
            <a:off x="8396178" y="6245225"/>
            <a:ext cx="290622" cy="294640"/>
          </a:xfrm>
          <a:prstGeom prst="rect">
            <a:avLst/>
          </a:prstGeom>
          <a:ln w="12700">
            <a:miter lim="400000"/>
          </a:ln>
        </p:spPr>
        <p:txBody>
          <a:bodyPr wrap="none" lIns="45719" rIns="45719">
            <a:spAutoFit/>
          </a:bodyPr>
          <a:lstStyle>
            <a:lvl1pPr algn="r">
              <a:defRPr sz="1400"/>
            </a:lvl1pPr>
          </a:lstStyle>
          <a:p>
            <a:pPr/>
            <a:fld id="{86CB4B4D-7CA3-9044-876B-883B54F8677D}" type="slidenum"/>
          </a:p>
        </p:txBody>
      </p:sp>
      <p:sp>
        <p:nvSpPr>
          <p:cNvPr id="3" name="Title Text"/>
          <p:cNvSpPr txBox="1"/>
          <p:nvPr>
            <p:ph type="title"/>
          </p:nvPr>
        </p:nvSpPr>
        <p:spPr>
          <a:xfrm>
            <a:off x="457200" y="92074"/>
            <a:ext cx="8229600" cy="1508127"/>
          </a:xfrm>
          <a:prstGeom prst="rect">
            <a:avLst/>
          </a:prstGeom>
          <a:ln w="12700">
            <a:miter lim="400000"/>
          </a:ln>
          <a:extLst>
            <a:ext uri="{C572A759-6A51-4108-AA02-DFA0A04FC94B}">
              <ma14:wrappingTextBoxFlag xmlns:ma14="http://schemas.microsoft.com/office/mac/drawingml/2011/main" val="1"/>
            </a:ext>
          </a:extLst>
        </p:spPr>
        <p:txBody>
          <a:bodyPr lIns="45719" rIns="45719" anchor="ctr"/>
          <a:lstStyle/>
          <a:p>
            <a:pPr/>
            <a:r>
              <a:t>Title Text</a:t>
            </a:r>
          </a:p>
        </p:txBody>
      </p:sp>
      <p:sp>
        <p:nvSpPr>
          <p:cNvPr id="4" name="Body Level One…"/>
          <p:cNvSpPr txBox="1"/>
          <p:nvPr>
            <p:ph type="body" idx="1"/>
          </p:nvPr>
        </p:nvSpPr>
        <p:spPr>
          <a:xfrm>
            <a:off x="457200" y="1600200"/>
            <a:ext cx="8229600" cy="5257800"/>
          </a:xfrm>
          <a:prstGeom prst="rect">
            <a:avLst/>
          </a:prstGeom>
          <a:ln w="12700">
            <a:miter lim="400000"/>
          </a:ln>
          <a:extLst>
            <a:ext uri="{C572A759-6A51-4108-AA02-DFA0A04FC94B}">
              <ma14:wrappingTextBoxFlag xmlns:ma14="http://schemas.microsoft.com/office/mac/drawingml/2011/main" val="1"/>
            </a:ext>
          </a:extLst>
        </p:spPr>
        <p:txBody>
          <a:bodyPr lIns="45719" rIns="45719"/>
          <a:lstStyle/>
          <a:p>
            <a:pPr/>
            <a:r>
              <a:t>Body Level One</a:t>
            </a:r>
          </a:p>
          <a:p>
            <a:pPr lvl="1"/>
            <a:r>
              <a:t>Body Level Two</a:t>
            </a:r>
          </a:p>
          <a:p>
            <a:pPr lvl="2"/>
            <a:r>
              <a:t>Body Level Three</a:t>
            </a:r>
          </a:p>
          <a:p>
            <a:pPr lvl="3"/>
            <a:r>
              <a:t>Body Level Four</a:t>
            </a:r>
          </a:p>
          <a:p>
            <a:pPr lvl="4"/>
            <a:r>
              <a:t>Body Level Five</a:t>
            </a:r>
          </a:p>
        </p:txBody>
      </p:sp>
    </p:spTree>
  </p:cSld>
  <p:clrMap bg1="lt1" tx1="dk1" bg2="lt2" tx2="dk2" accent1="accent1" accent2="accent2" accent3="accent3" accent4="accent4" accent5="accent5" accent6="accent6" hlink="hlink" folHlink="folHlink"/>
  <p:sldLayoutIdLst>
    <p:sldLayoutId id="2147483649" r:id="rId3"/>
    <p:sldLayoutId id="2147483650" r:id="rId4"/>
  </p:sldLayoutIdLst>
  <p:transition xmlns:p14="http://schemas.microsoft.com/office/powerpoint/2010/main" spd="med" advClick="1"/>
  <p:txStyles>
    <p:titleStyle>
      <a:lvl1pPr marL="0" marR="0" indent="0" algn="ctr" defTabSz="914400" rtl="0" latinLnBrk="0">
        <a:lnSpc>
          <a:spcPct val="100000"/>
        </a:lnSpc>
        <a:spcBef>
          <a:spcPts val="0"/>
        </a:spcBef>
        <a:spcAft>
          <a:spcPts val="0"/>
        </a:spcAft>
        <a:buClrTx/>
        <a:buSzTx/>
        <a:buFontTx/>
        <a:buNone/>
        <a:tabLst/>
        <a:defRPr b="1" baseline="0" cap="none" i="0" spc="0" strike="noStrike" sz="4000" u="none">
          <a:solidFill>
            <a:srgbClr val="FFFFFF"/>
          </a:solidFill>
          <a:uFillTx/>
          <a:latin typeface="Trebuchet MS"/>
          <a:ea typeface="Trebuchet MS"/>
          <a:cs typeface="Trebuchet MS"/>
          <a:sym typeface="Trebuchet MS"/>
        </a:defRPr>
      </a:lvl1pPr>
      <a:lvl2pPr marL="0" marR="0" indent="0" algn="ctr" defTabSz="914400" rtl="0" latinLnBrk="0">
        <a:lnSpc>
          <a:spcPct val="100000"/>
        </a:lnSpc>
        <a:spcBef>
          <a:spcPts val="0"/>
        </a:spcBef>
        <a:spcAft>
          <a:spcPts val="0"/>
        </a:spcAft>
        <a:buClrTx/>
        <a:buSzTx/>
        <a:buFontTx/>
        <a:buNone/>
        <a:tabLst/>
        <a:defRPr b="1" baseline="0" cap="none" i="0" spc="0" strike="noStrike" sz="4000" u="none">
          <a:solidFill>
            <a:srgbClr val="FFFFFF"/>
          </a:solidFill>
          <a:uFillTx/>
          <a:latin typeface="Trebuchet MS"/>
          <a:ea typeface="Trebuchet MS"/>
          <a:cs typeface="Trebuchet MS"/>
          <a:sym typeface="Trebuchet MS"/>
        </a:defRPr>
      </a:lvl2pPr>
      <a:lvl3pPr marL="0" marR="0" indent="0" algn="ctr" defTabSz="914400" rtl="0" latinLnBrk="0">
        <a:lnSpc>
          <a:spcPct val="100000"/>
        </a:lnSpc>
        <a:spcBef>
          <a:spcPts val="0"/>
        </a:spcBef>
        <a:spcAft>
          <a:spcPts val="0"/>
        </a:spcAft>
        <a:buClrTx/>
        <a:buSzTx/>
        <a:buFontTx/>
        <a:buNone/>
        <a:tabLst/>
        <a:defRPr b="1" baseline="0" cap="none" i="0" spc="0" strike="noStrike" sz="4000" u="none">
          <a:solidFill>
            <a:srgbClr val="FFFFFF"/>
          </a:solidFill>
          <a:uFillTx/>
          <a:latin typeface="Trebuchet MS"/>
          <a:ea typeface="Trebuchet MS"/>
          <a:cs typeface="Trebuchet MS"/>
          <a:sym typeface="Trebuchet MS"/>
        </a:defRPr>
      </a:lvl3pPr>
      <a:lvl4pPr marL="0" marR="0" indent="0" algn="ctr" defTabSz="914400" rtl="0" latinLnBrk="0">
        <a:lnSpc>
          <a:spcPct val="100000"/>
        </a:lnSpc>
        <a:spcBef>
          <a:spcPts val="0"/>
        </a:spcBef>
        <a:spcAft>
          <a:spcPts val="0"/>
        </a:spcAft>
        <a:buClrTx/>
        <a:buSzTx/>
        <a:buFontTx/>
        <a:buNone/>
        <a:tabLst/>
        <a:defRPr b="1" baseline="0" cap="none" i="0" spc="0" strike="noStrike" sz="4000" u="none">
          <a:solidFill>
            <a:srgbClr val="FFFFFF"/>
          </a:solidFill>
          <a:uFillTx/>
          <a:latin typeface="Trebuchet MS"/>
          <a:ea typeface="Trebuchet MS"/>
          <a:cs typeface="Trebuchet MS"/>
          <a:sym typeface="Trebuchet MS"/>
        </a:defRPr>
      </a:lvl4pPr>
      <a:lvl5pPr marL="0" marR="0" indent="0" algn="ctr" defTabSz="914400" rtl="0" latinLnBrk="0">
        <a:lnSpc>
          <a:spcPct val="100000"/>
        </a:lnSpc>
        <a:spcBef>
          <a:spcPts val="0"/>
        </a:spcBef>
        <a:spcAft>
          <a:spcPts val="0"/>
        </a:spcAft>
        <a:buClrTx/>
        <a:buSzTx/>
        <a:buFontTx/>
        <a:buNone/>
        <a:tabLst/>
        <a:defRPr b="1" baseline="0" cap="none" i="0" spc="0" strike="noStrike" sz="4000" u="none">
          <a:solidFill>
            <a:srgbClr val="FFFFFF"/>
          </a:solidFill>
          <a:uFillTx/>
          <a:latin typeface="Trebuchet MS"/>
          <a:ea typeface="Trebuchet MS"/>
          <a:cs typeface="Trebuchet MS"/>
          <a:sym typeface="Trebuchet MS"/>
        </a:defRPr>
      </a:lvl5pPr>
      <a:lvl6pPr marL="0" marR="0" indent="457200" algn="ctr" defTabSz="914400" rtl="0" latinLnBrk="0">
        <a:lnSpc>
          <a:spcPct val="100000"/>
        </a:lnSpc>
        <a:spcBef>
          <a:spcPts val="0"/>
        </a:spcBef>
        <a:spcAft>
          <a:spcPts val="0"/>
        </a:spcAft>
        <a:buClrTx/>
        <a:buSzTx/>
        <a:buFontTx/>
        <a:buNone/>
        <a:tabLst/>
        <a:defRPr b="1" baseline="0" cap="none" i="0" spc="0" strike="noStrike" sz="4000" u="none">
          <a:solidFill>
            <a:srgbClr val="FFFFFF"/>
          </a:solidFill>
          <a:uFillTx/>
          <a:latin typeface="Trebuchet MS"/>
          <a:ea typeface="Trebuchet MS"/>
          <a:cs typeface="Trebuchet MS"/>
          <a:sym typeface="Trebuchet MS"/>
        </a:defRPr>
      </a:lvl6pPr>
      <a:lvl7pPr marL="0" marR="0" indent="914400" algn="ctr" defTabSz="914400" rtl="0" latinLnBrk="0">
        <a:lnSpc>
          <a:spcPct val="100000"/>
        </a:lnSpc>
        <a:spcBef>
          <a:spcPts val="0"/>
        </a:spcBef>
        <a:spcAft>
          <a:spcPts val="0"/>
        </a:spcAft>
        <a:buClrTx/>
        <a:buSzTx/>
        <a:buFontTx/>
        <a:buNone/>
        <a:tabLst/>
        <a:defRPr b="1" baseline="0" cap="none" i="0" spc="0" strike="noStrike" sz="4000" u="none">
          <a:solidFill>
            <a:srgbClr val="FFFFFF"/>
          </a:solidFill>
          <a:uFillTx/>
          <a:latin typeface="Trebuchet MS"/>
          <a:ea typeface="Trebuchet MS"/>
          <a:cs typeface="Trebuchet MS"/>
          <a:sym typeface="Trebuchet MS"/>
        </a:defRPr>
      </a:lvl7pPr>
      <a:lvl8pPr marL="0" marR="0" indent="1371600" algn="ctr" defTabSz="914400" rtl="0" latinLnBrk="0">
        <a:lnSpc>
          <a:spcPct val="100000"/>
        </a:lnSpc>
        <a:spcBef>
          <a:spcPts val="0"/>
        </a:spcBef>
        <a:spcAft>
          <a:spcPts val="0"/>
        </a:spcAft>
        <a:buClrTx/>
        <a:buSzTx/>
        <a:buFontTx/>
        <a:buNone/>
        <a:tabLst/>
        <a:defRPr b="1" baseline="0" cap="none" i="0" spc="0" strike="noStrike" sz="4000" u="none">
          <a:solidFill>
            <a:srgbClr val="FFFFFF"/>
          </a:solidFill>
          <a:uFillTx/>
          <a:latin typeface="Trebuchet MS"/>
          <a:ea typeface="Trebuchet MS"/>
          <a:cs typeface="Trebuchet MS"/>
          <a:sym typeface="Trebuchet MS"/>
        </a:defRPr>
      </a:lvl8pPr>
      <a:lvl9pPr marL="0" marR="0" indent="1828800" algn="ctr" defTabSz="914400" rtl="0" latinLnBrk="0">
        <a:lnSpc>
          <a:spcPct val="100000"/>
        </a:lnSpc>
        <a:spcBef>
          <a:spcPts val="0"/>
        </a:spcBef>
        <a:spcAft>
          <a:spcPts val="0"/>
        </a:spcAft>
        <a:buClrTx/>
        <a:buSzTx/>
        <a:buFontTx/>
        <a:buNone/>
        <a:tabLst/>
        <a:defRPr b="1" baseline="0" cap="none" i="0" spc="0" strike="noStrike" sz="4000" u="none">
          <a:solidFill>
            <a:srgbClr val="FFFFFF"/>
          </a:solidFill>
          <a:uFillTx/>
          <a:latin typeface="Trebuchet MS"/>
          <a:ea typeface="Trebuchet MS"/>
          <a:cs typeface="Trebuchet MS"/>
          <a:sym typeface="Trebuchet MS"/>
        </a:defRPr>
      </a:lvl9pPr>
    </p:titleStyle>
    <p:bodyStyle>
      <a:lvl1pPr marL="342900" marR="0" indent="-342900" algn="l" defTabSz="914400" rtl="0" latinLnBrk="0">
        <a:lnSpc>
          <a:spcPct val="100000"/>
        </a:lnSpc>
        <a:spcBef>
          <a:spcPts val="700"/>
        </a:spcBef>
        <a:spcAft>
          <a:spcPts val="0"/>
        </a:spcAft>
        <a:buClrTx/>
        <a:buSzPct val="100000"/>
        <a:buFontTx/>
        <a:buChar char="»"/>
        <a:tabLst/>
        <a:defRPr b="0" baseline="0" cap="none" i="0" spc="0" strike="noStrike" sz="3200" u="none">
          <a:solidFill>
            <a:srgbClr val="000000"/>
          </a:solidFill>
          <a:uFillTx/>
          <a:latin typeface="Trebuchet MS"/>
          <a:ea typeface="Trebuchet MS"/>
          <a:cs typeface="Trebuchet MS"/>
          <a:sym typeface="Trebuchet MS"/>
        </a:defRPr>
      </a:lvl1pPr>
      <a:lvl2pPr marL="783771" marR="0" indent="-326571" algn="l" defTabSz="914400" rtl="0" latinLnBrk="0">
        <a:lnSpc>
          <a:spcPct val="100000"/>
        </a:lnSpc>
        <a:spcBef>
          <a:spcPts val="700"/>
        </a:spcBef>
        <a:spcAft>
          <a:spcPts val="0"/>
        </a:spcAft>
        <a:buClrTx/>
        <a:buSzPct val="100000"/>
        <a:buFontTx/>
        <a:buChar char="–"/>
        <a:tabLst/>
        <a:defRPr b="0" baseline="0" cap="none" i="0" spc="0" strike="noStrike" sz="3200" u="none">
          <a:solidFill>
            <a:srgbClr val="000000"/>
          </a:solidFill>
          <a:uFillTx/>
          <a:latin typeface="Trebuchet MS"/>
          <a:ea typeface="Trebuchet MS"/>
          <a:cs typeface="Trebuchet MS"/>
          <a:sym typeface="Trebuchet MS"/>
        </a:defRPr>
      </a:lvl2pPr>
      <a:lvl3pPr marL="1219200" marR="0" indent="-304800" algn="l" defTabSz="914400" rtl="0" latinLnBrk="0">
        <a:lnSpc>
          <a:spcPct val="100000"/>
        </a:lnSpc>
        <a:spcBef>
          <a:spcPts val="700"/>
        </a:spcBef>
        <a:spcAft>
          <a:spcPts val="0"/>
        </a:spcAft>
        <a:buClrTx/>
        <a:buSzPct val="100000"/>
        <a:buFontTx/>
        <a:buChar char="•"/>
        <a:tabLst/>
        <a:defRPr b="0" baseline="0" cap="none" i="0" spc="0" strike="noStrike" sz="3200" u="none">
          <a:solidFill>
            <a:srgbClr val="000000"/>
          </a:solidFill>
          <a:uFillTx/>
          <a:latin typeface="Trebuchet MS"/>
          <a:ea typeface="Trebuchet MS"/>
          <a:cs typeface="Trebuchet MS"/>
          <a:sym typeface="Trebuchet MS"/>
        </a:defRPr>
      </a:lvl3pPr>
      <a:lvl4pPr marL="1737360" marR="0" indent="-365760" algn="l" defTabSz="914400" rtl="0" latinLnBrk="0">
        <a:lnSpc>
          <a:spcPct val="100000"/>
        </a:lnSpc>
        <a:spcBef>
          <a:spcPts val="700"/>
        </a:spcBef>
        <a:spcAft>
          <a:spcPts val="0"/>
        </a:spcAft>
        <a:buClrTx/>
        <a:buSzPct val="100000"/>
        <a:buFontTx/>
        <a:buChar char="–"/>
        <a:tabLst/>
        <a:defRPr b="0" baseline="0" cap="none" i="0" spc="0" strike="noStrike" sz="3200" u="none">
          <a:solidFill>
            <a:srgbClr val="000000"/>
          </a:solidFill>
          <a:uFillTx/>
          <a:latin typeface="Trebuchet MS"/>
          <a:ea typeface="Trebuchet MS"/>
          <a:cs typeface="Trebuchet MS"/>
          <a:sym typeface="Trebuchet MS"/>
        </a:defRPr>
      </a:lvl4pPr>
      <a:lvl5pPr marL="2235200" marR="0" indent="-406400" algn="l" defTabSz="914400" rtl="0" latinLnBrk="0">
        <a:lnSpc>
          <a:spcPct val="100000"/>
        </a:lnSpc>
        <a:spcBef>
          <a:spcPts val="700"/>
        </a:spcBef>
        <a:spcAft>
          <a:spcPts val="0"/>
        </a:spcAft>
        <a:buClrTx/>
        <a:buSzPct val="100000"/>
        <a:buFontTx/>
        <a:buChar char="»"/>
        <a:tabLst/>
        <a:defRPr b="0" baseline="0" cap="none" i="0" spc="0" strike="noStrike" sz="3200" u="none">
          <a:solidFill>
            <a:srgbClr val="000000"/>
          </a:solidFill>
          <a:uFillTx/>
          <a:latin typeface="Trebuchet MS"/>
          <a:ea typeface="Trebuchet MS"/>
          <a:cs typeface="Trebuchet MS"/>
          <a:sym typeface="Trebuchet MS"/>
        </a:defRPr>
      </a:lvl5pPr>
      <a:lvl6pPr marL="2692400" marR="0" indent="-406400" algn="l" defTabSz="914400" rtl="0" latinLnBrk="0">
        <a:lnSpc>
          <a:spcPct val="100000"/>
        </a:lnSpc>
        <a:spcBef>
          <a:spcPts val="700"/>
        </a:spcBef>
        <a:spcAft>
          <a:spcPts val="0"/>
        </a:spcAft>
        <a:buClrTx/>
        <a:buSzPct val="100000"/>
        <a:buFontTx/>
        <a:buChar char=""/>
        <a:tabLst/>
        <a:defRPr b="0" baseline="0" cap="none" i="0" spc="0" strike="noStrike" sz="3200" u="none">
          <a:solidFill>
            <a:srgbClr val="000000"/>
          </a:solidFill>
          <a:uFillTx/>
          <a:latin typeface="Trebuchet MS"/>
          <a:ea typeface="Trebuchet MS"/>
          <a:cs typeface="Trebuchet MS"/>
          <a:sym typeface="Trebuchet MS"/>
        </a:defRPr>
      </a:lvl6pPr>
      <a:lvl7pPr marL="3149600" marR="0" indent="-406400" algn="l" defTabSz="914400" rtl="0" latinLnBrk="0">
        <a:lnSpc>
          <a:spcPct val="100000"/>
        </a:lnSpc>
        <a:spcBef>
          <a:spcPts val="700"/>
        </a:spcBef>
        <a:spcAft>
          <a:spcPts val="0"/>
        </a:spcAft>
        <a:buClrTx/>
        <a:buSzPct val="100000"/>
        <a:buFontTx/>
        <a:buChar char=""/>
        <a:tabLst/>
        <a:defRPr b="0" baseline="0" cap="none" i="0" spc="0" strike="noStrike" sz="3200" u="none">
          <a:solidFill>
            <a:srgbClr val="000000"/>
          </a:solidFill>
          <a:uFillTx/>
          <a:latin typeface="Trebuchet MS"/>
          <a:ea typeface="Trebuchet MS"/>
          <a:cs typeface="Trebuchet MS"/>
          <a:sym typeface="Trebuchet MS"/>
        </a:defRPr>
      </a:lvl7pPr>
      <a:lvl8pPr marL="3606800" marR="0" indent="-406400" algn="l" defTabSz="914400" rtl="0" latinLnBrk="0">
        <a:lnSpc>
          <a:spcPct val="100000"/>
        </a:lnSpc>
        <a:spcBef>
          <a:spcPts val="700"/>
        </a:spcBef>
        <a:spcAft>
          <a:spcPts val="0"/>
        </a:spcAft>
        <a:buClrTx/>
        <a:buSzPct val="100000"/>
        <a:buFontTx/>
        <a:buChar char=""/>
        <a:tabLst/>
        <a:defRPr b="0" baseline="0" cap="none" i="0" spc="0" strike="noStrike" sz="3200" u="none">
          <a:solidFill>
            <a:srgbClr val="000000"/>
          </a:solidFill>
          <a:uFillTx/>
          <a:latin typeface="Trebuchet MS"/>
          <a:ea typeface="Trebuchet MS"/>
          <a:cs typeface="Trebuchet MS"/>
          <a:sym typeface="Trebuchet MS"/>
        </a:defRPr>
      </a:lvl8pPr>
      <a:lvl9pPr marL="4064000" marR="0" indent="-406400" algn="l" defTabSz="914400" rtl="0" latinLnBrk="0">
        <a:lnSpc>
          <a:spcPct val="100000"/>
        </a:lnSpc>
        <a:spcBef>
          <a:spcPts val="700"/>
        </a:spcBef>
        <a:spcAft>
          <a:spcPts val="0"/>
        </a:spcAft>
        <a:buClrTx/>
        <a:buSzPct val="100000"/>
        <a:buFontTx/>
        <a:buChar char=""/>
        <a:tabLst/>
        <a:defRPr b="0" baseline="0" cap="none" i="0" spc="0" strike="noStrike" sz="3200" u="none">
          <a:solidFill>
            <a:srgbClr val="000000"/>
          </a:solidFill>
          <a:uFillTx/>
          <a:latin typeface="Trebuchet MS"/>
          <a:ea typeface="Trebuchet MS"/>
          <a:cs typeface="Trebuchet MS"/>
          <a:sym typeface="Trebuchet MS"/>
        </a:defRPr>
      </a:lvl9pPr>
    </p:bodyStyle>
    <p:otherStyle>
      <a:lvl1pPr marL="0" marR="0" indent="0" algn="r" defTabSz="914400" rtl="0" latinLnBrk="0">
        <a:lnSpc>
          <a:spcPct val="100000"/>
        </a:lnSpc>
        <a:spcBef>
          <a:spcPts val="0"/>
        </a:spcBef>
        <a:spcAft>
          <a:spcPts val="0"/>
        </a:spcAft>
        <a:buClrTx/>
        <a:buSzTx/>
        <a:buFontTx/>
        <a:buNone/>
        <a:tabLst/>
        <a:defRPr b="0" baseline="0" cap="none" i="0" spc="0" strike="noStrike" sz="1400" u="none">
          <a:solidFill>
            <a:schemeClr val="tx1"/>
          </a:solidFill>
          <a:uFillTx/>
          <a:latin typeface="+mn-lt"/>
          <a:ea typeface="+mn-ea"/>
          <a:cs typeface="+mn-cs"/>
          <a:sym typeface="Trebuchet MS"/>
        </a:defRPr>
      </a:lvl1pPr>
      <a:lvl2pPr marL="0" marR="0" indent="457200" algn="r" defTabSz="914400" rtl="0" latinLnBrk="0">
        <a:lnSpc>
          <a:spcPct val="100000"/>
        </a:lnSpc>
        <a:spcBef>
          <a:spcPts val="0"/>
        </a:spcBef>
        <a:spcAft>
          <a:spcPts val="0"/>
        </a:spcAft>
        <a:buClrTx/>
        <a:buSzTx/>
        <a:buFontTx/>
        <a:buNone/>
        <a:tabLst/>
        <a:defRPr b="0" baseline="0" cap="none" i="0" spc="0" strike="noStrike" sz="1400" u="none">
          <a:solidFill>
            <a:schemeClr val="tx1"/>
          </a:solidFill>
          <a:uFillTx/>
          <a:latin typeface="+mn-lt"/>
          <a:ea typeface="+mn-ea"/>
          <a:cs typeface="+mn-cs"/>
          <a:sym typeface="Trebuchet MS"/>
        </a:defRPr>
      </a:lvl2pPr>
      <a:lvl3pPr marL="0" marR="0" indent="914400" algn="r" defTabSz="914400" rtl="0" latinLnBrk="0">
        <a:lnSpc>
          <a:spcPct val="100000"/>
        </a:lnSpc>
        <a:spcBef>
          <a:spcPts val="0"/>
        </a:spcBef>
        <a:spcAft>
          <a:spcPts val="0"/>
        </a:spcAft>
        <a:buClrTx/>
        <a:buSzTx/>
        <a:buFontTx/>
        <a:buNone/>
        <a:tabLst/>
        <a:defRPr b="0" baseline="0" cap="none" i="0" spc="0" strike="noStrike" sz="1400" u="none">
          <a:solidFill>
            <a:schemeClr val="tx1"/>
          </a:solidFill>
          <a:uFillTx/>
          <a:latin typeface="+mn-lt"/>
          <a:ea typeface="+mn-ea"/>
          <a:cs typeface="+mn-cs"/>
          <a:sym typeface="Trebuchet MS"/>
        </a:defRPr>
      </a:lvl3pPr>
      <a:lvl4pPr marL="0" marR="0" indent="1371600" algn="r" defTabSz="914400" rtl="0" latinLnBrk="0">
        <a:lnSpc>
          <a:spcPct val="100000"/>
        </a:lnSpc>
        <a:spcBef>
          <a:spcPts val="0"/>
        </a:spcBef>
        <a:spcAft>
          <a:spcPts val="0"/>
        </a:spcAft>
        <a:buClrTx/>
        <a:buSzTx/>
        <a:buFontTx/>
        <a:buNone/>
        <a:tabLst/>
        <a:defRPr b="0" baseline="0" cap="none" i="0" spc="0" strike="noStrike" sz="1400" u="none">
          <a:solidFill>
            <a:schemeClr val="tx1"/>
          </a:solidFill>
          <a:uFillTx/>
          <a:latin typeface="+mn-lt"/>
          <a:ea typeface="+mn-ea"/>
          <a:cs typeface="+mn-cs"/>
          <a:sym typeface="Trebuchet MS"/>
        </a:defRPr>
      </a:lvl4pPr>
      <a:lvl5pPr marL="0" marR="0" indent="1828800" algn="r" defTabSz="914400" rtl="0" latinLnBrk="0">
        <a:lnSpc>
          <a:spcPct val="100000"/>
        </a:lnSpc>
        <a:spcBef>
          <a:spcPts val="0"/>
        </a:spcBef>
        <a:spcAft>
          <a:spcPts val="0"/>
        </a:spcAft>
        <a:buClrTx/>
        <a:buSzTx/>
        <a:buFontTx/>
        <a:buNone/>
        <a:tabLst/>
        <a:defRPr b="0" baseline="0" cap="none" i="0" spc="0" strike="noStrike" sz="1400" u="none">
          <a:solidFill>
            <a:schemeClr val="tx1"/>
          </a:solidFill>
          <a:uFillTx/>
          <a:latin typeface="+mn-lt"/>
          <a:ea typeface="+mn-ea"/>
          <a:cs typeface="+mn-cs"/>
          <a:sym typeface="Trebuchet MS"/>
        </a:defRPr>
      </a:lvl5pPr>
      <a:lvl6pPr marL="0" marR="0" indent="0" algn="r" defTabSz="914400" rtl="0" latinLnBrk="0">
        <a:lnSpc>
          <a:spcPct val="100000"/>
        </a:lnSpc>
        <a:spcBef>
          <a:spcPts val="0"/>
        </a:spcBef>
        <a:spcAft>
          <a:spcPts val="0"/>
        </a:spcAft>
        <a:buClrTx/>
        <a:buSzTx/>
        <a:buFontTx/>
        <a:buNone/>
        <a:tabLst/>
        <a:defRPr b="0" baseline="0" cap="none" i="0" spc="0" strike="noStrike" sz="1400" u="none">
          <a:solidFill>
            <a:schemeClr val="tx1"/>
          </a:solidFill>
          <a:uFillTx/>
          <a:latin typeface="+mn-lt"/>
          <a:ea typeface="+mn-ea"/>
          <a:cs typeface="+mn-cs"/>
          <a:sym typeface="Trebuchet MS"/>
        </a:defRPr>
      </a:lvl6pPr>
      <a:lvl7pPr marL="0" marR="0" indent="0" algn="r" defTabSz="914400" rtl="0" latinLnBrk="0">
        <a:lnSpc>
          <a:spcPct val="100000"/>
        </a:lnSpc>
        <a:spcBef>
          <a:spcPts val="0"/>
        </a:spcBef>
        <a:spcAft>
          <a:spcPts val="0"/>
        </a:spcAft>
        <a:buClrTx/>
        <a:buSzTx/>
        <a:buFontTx/>
        <a:buNone/>
        <a:tabLst/>
        <a:defRPr b="0" baseline="0" cap="none" i="0" spc="0" strike="noStrike" sz="1400" u="none">
          <a:solidFill>
            <a:schemeClr val="tx1"/>
          </a:solidFill>
          <a:uFillTx/>
          <a:latin typeface="+mn-lt"/>
          <a:ea typeface="+mn-ea"/>
          <a:cs typeface="+mn-cs"/>
          <a:sym typeface="Trebuchet MS"/>
        </a:defRPr>
      </a:lvl7pPr>
      <a:lvl8pPr marL="0" marR="0" indent="0" algn="r" defTabSz="914400" rtl="0" latinLnBrk="0">
        <a:lnSpc>
          <a:spcPct val="100000"/>
        </a:lnSpc>
        <a:spcBef>
          <a:spcPts val="0"/>
        </a:spcBef>
        <a:spcAft>
          <a:spcPts val="0"/>
        </a:spcAft>
        <a:buClrTx/>
        <a:buSzTx/>
        <a:buFontTx/>
        <a:buNone/>
        <a:tabLst/>
        <a:defRPr b="0" baseline="0" cap="none" i="0" spc="0" strike="noStrike" sz="1400" u="none">
          <a:solidFill>
            <a:schemeClr val="tx1"/>
          </a:solidFill>
          <a:uFillTx/>
          <a:latin typeface="+mn-lt"/>
          <a:ea typeface="+mn-ea"/>
          <a:cs typeface="+mn-cs"/>
          <a:sym typeface="Trebuchet MS"/>
        </a:defRPr>
      </a:lvl8pPr>
      <a:lvl9pPr marL="0" marR="0" indent="0" algn="r" defTabSz="914400" rtl="0" latinLnBrk="0">
        <a:lnSpc>
          <a:spcPct val="100000"/>
        </a:lnSpc>
        <a:spcBef>
          <a:spcPts val="0"/>
        </a:spcBef>
        <a:spcAft>
          <a:spcPts val="0"/>
        </a:spcAft>
        <a:buClrTx/>
        <a:buSzTx/>
        <a:buFontTx/>
        <a:buNone/>
        <a:tabLst/>
        <a:defRPr b="0" baseline="0" cap="none" i="0" spc="0" strike="noStrike" sz="1400" u="none">
          <a:solidFill>
            <a:schemeClr val="tx1"/>
          </a:solidFill>
          <a:uFillTx/>
          <a:latin typeface="+mn-lt"/>
          <a:ea typeface="+mn-ea"/>
          <a:cs typeface="+mn-cs"/>
          <a:sym typeface="Trebuchet MS"/>
        </a:defRPr>
      </a:lvl9pPr>
    </p:otherStyle>
  </p:txStyles>
</p:sldMaster>
</file>

<file path=ppt/slides/_rels/slide1.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www.lauriersos.com" TargetMode="External"/></Relationships>

</file>

<file path=ppt/slides/_rels/slide2.xml.rels><?xml version="1.0" encoding="UTF-8"?>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png"/></Relationships>

</file>

<file path=ppt/slides/_rels/slide4.xml.rels><?xml version="1.0" encoding="UTF-8"?>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hyperlink" Target="http://www.fastcompany.com/3017509/work-smart/look-inside-google-garage-the-collaborative-workspace-that-thrives-on-crazy-creat" TargetMode="External"/></Relationships>

</file>

<file path=ppt/slides/_rels/slide9.xml.rels><?xml version="1.0" encoding="UTF-8"?>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2.png"/></Relationships>

</file>

<file path=ppt/slides/_rels/slide12.xml.rels><?xml version="1.0" encoding="UTF-8"?>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14.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4.png"/></Relationships>

</file>

<file path=ppt/slides/_rels/slide15.xml.rels><?xml version="1.0" encoding="UTF-8"?>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24.xml.rels><?xml version="1.0" encoding="UTF-8"?>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30.xml.rels><?xml version="1.0" encoding="UTF-8"?>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7.png"/></Relationships>

</file>

<file path=ppt/slides/_rels/slide34.xml.rels><?xml version="1.0" encoding="UTF-8"?>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hyperlink" Target="http://youtu.be/9oKkqpA2ZoI" TargetMode="External"/></Relationships>

</file>

<file path=ppt/slides/_rels/slide41.xml.rels><?xml version="1.0" encoding="UTF-8"?>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7" name="BU111 MIDTERM REVIEW"/>
          <p:cNvSpPr txBox="1"/>
          <p:nvPr>
            <p:ph type="title" idx="4294967295"/>
          </p:nvPr>
        </p:nvSpPr>
        <p:spPr>
          <a:xfrm>
            <a:off x="1295400" y="2590799"/>
            <a:ext cx="6705600" cy="1143002"/>
          </a:xfrm>
          <a:prstGeom prst="rect">
            <a:avLst/>
          </a:prstGeom>
        </p:spPr>
        <p:txBody>
          <a:bodyPr>
            <a:normAutofit fontScale="100000" lnSpcReduction="0"/>
          </a:bodyPr>
          <a:lstStyle>
            <a:lvl1pPr>
              <a:defRPr sz="3000">
                <a:solidFill>
                  <a:srgbClr val="000000"/>
                </a:solidFill>
              </a:defRPr>
            </a:lvl1pPr>
          </a:lstStyle>
          <a:p>
            <a:pPr/>
            <a:r>
              <a:t>BU111 MIDTERM REVIEW </a:t>
            </a:r>
          </a:p>
        </p:txBody>
      </p:sp>
      <p:sp>
        <p:nvSpPr>
          <p:cNvPr id="28" name="Wednesday October 16th, 7pm-10pm (BA111)"/>
          <p:cNvSpPr txBox="1"/>
          <p:nvPr>
            <p:ph type="body" sz="quarter" idx="4294967295"/>
          </p:nvPr>
        </p:nvSpPr>
        <p:spPr>
          <a:xfrm>
            <a:off x="1447800" y="3505199"/>
            <a:ext cx="6324600" cy="1143002"/>
          </a:xfrm>
          <a:prstGeom prst="rect">
            <a:avLst/>
          </a:prstGeom>
        </p:spPr>
        <p:txBody>
          <a:bodyPr>
            <a:normAutofit fontScale="100000" lnSpcReduction="0"/>
          </a:bodyPr>
          <a:lstStyle>
            <a:lvl1pPr marL="0" indent="0" algn="ctr">
              <a:spcBef>
                <a:spcPts val="600"/>
              </a:spcBef>
              <a:buSzTx/>
              <a:buNone/>
              <a:defRPr sz="2800">
                <a:solidFill>
                  <a:srgbClr val="FFFFFF"/>
                </a:solidFill>
              </a:defRPr>
            </a:lvl1pPr>
          </a:lstStyle>
          <a:p>
            <a:pPr/>
            <a:r>
              <a:t>Wednesday October 16th, 7pm-10pm (BA111)</a:t>
            </a:r>
          </a:p>
        </p:txBody>
      </p:sp>
      <p:sp>
        <p:nvSpPr>
          <p:cNvPr id="29" name="Slide Number"/>
          <p:cNvSpPr txBox="1"/>
          <p:nvPr>
            <p:ph type="sldNum" sz="quarter" idx="2"/>
          </p:nvPr>
        </p:nvSpPr>
        <p:spPr>
          <a:xfrm>
            <a:off x="8489419" y="6245225"/>
            <a:ext cx="197382" cy="294640"/>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30" name="Students can pre-register at www.lauriersos.com…"/>
          <p:cNvSpPr txBox="1"/>
          <p:nvPr/>
        </p:nvSpPr>
        <p:spPr>
          <a:xfrm>
            <a:off x="1569719" y="4419599"/>
            <a:ext cx="6233162" cy="1001269"/>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l">
              <a:spcBef>
                <a:spcPts val="400"/>
              </a:spcBef>
              <a:defRPr b="1" sz="1800">
                <a:solidFill>
                  <a:srgbClr val="FFFFFF"/>
                </a:solidFill>
              </a:defRPr>
            </a:pPr>
            <a:r>
              <a:t>Students can pre-register at </a:t>
            </a:r>
            <a:r>
              <a:rPr u="sng">
                <a:solidFill>
                  <a:srgbClr val="009999"/>
                </a:solidFill>
                <a:uFill>
                  <a:solidFill>
                    <a:srgbClr val="009999"/>
                  </a:solidFill>
                </a:uFill>
                <a:hlinkClick r:id="rId2" invalidUrl="" action="" tgtFrame="" tooltip="" history="1" highlightClick="0" endSnd="0"/>
              </a:rPr>
              <a:t>www.lauriersos.com</a:t>
            </a:r>
            <a:r>
              <a:t> </a:t>
            </a:r>
          </a:p>
          <a:p>
            <a:pPr algn="l">
              <a:spcBef>
                <a:spcPts val="400"/>
              </a:spcBef>
              <a:defRPr b="1" sz="1800">
                <a:solidFill>
                  <a:srgbClr val="FFFFFF"/>
                </a:solidFill>
              </a:defRPr>
            </a:pPr>
            <a:r>
              <a:t>OR </a:t>
            </a:r>
          </a:p>
          <a:p>
            <a:pPr algn="l">
              <a:spcBef>
                <a:spcPts val="400"/>
              </a:spcBef>
              <a:defRPr b="1" sz="1800">
                <a:solidFill>
                  <a:srgbClr val="FFFFFF"/>
                </a:solidFill>
              </a:defRPr>
            </a:pPr>
            <a:r>
              <a:t>Show up to the session with the donation in hand! </a:t>
            </a:r>
          </a:p>
        </p:txBody>
      </p:sp>
      <p:sp>
        <p:nvSpPr>
          <p:cNvPr id="31" name="Attend any session for a small $20 donation that will all go towards developing education in Latin America!"/>
          <p:cNvSpPr txBox="1"/>
          <p:nvPr/>
        </p:nvSpPr>
        <p:spPr>
          <a:xfrm>
            <a:off x="1417319" y="152400"/>
            <a:ext cx="6496687" cy="624840"/>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l">
              <a:defRPr sz="1800"/>
            </a:pPr>
            <a:r>
              <a:t>Attend any session for a small </a:t>
            </a:r>
            <a:r>
              <a:rPr b="1"/>
              <a:t>$20 donation </a:t>
            </a:r>
            <a:r>
              <a:t>that will all go towards </a:t>
            </a:r>
            <a:r>
              <a:rPr b="1"/>
              <a:t>developing education in Latin America</a:t>
            </a:r>
            <a:r>
              <a:t>!  </a:t>
            </a:r>
          </a:p>
        </p:txBody>
      </p:sp>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Subtype="0" presetID="1" grpId="1" fill="hold">
                                  <p:stCondLst>
                                    <p:cond delay="0"/>
                                  </p:stCondLst>
                                  <p:iterate type="el" backwards="0">
                                    <p:tmAbs val="0"/>
                                  </p:iterate>
                                  <p:childTnLst>
                                    <p:set>
                                      <p:cBhvr>
                                        <p:cTn id="6" fill="hold"/>
                                        <p:tgtEl>
                                          <p:spTgt spid="3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Class="entr" nodeType="clickEffect" presetSubtype="0" presetID="1" grpId="2" fill="hold">
                                  <p:stCondLst>
                                    <p:cond delay="0"/>
                                  </p:stCondLst>
                                  <p:iterate type="el" backwards="0">
                                    <p:tmAbs val="0"/>
                                  </p:iterate>
                                  <p:childTnLst>
                                    <p:set>
                                      <p:cBhvr>
                                        <p:cTn id="10" fill="hold"/>
                                        <p:tgtEl>
                                          <p:spTgt spid="2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Class="entr" nodeType="clickEffect" presetSubtype="0" presetID="1" grpId="3" fill="hold">
                                  <p:stCondLst>
                                    <p:cond delay="0"/>
                                  </p:stCondLst>
                                  <p:iterate type="el" backwards="0">
                                    <p:tmAbs val="0"/>
                                  </p:iterate>
                                  <p:childTnLst>
                                    <p:set>
                                      <p:cBhvr>
                                        <p:cTn id="14" fill="hold"/>
                                        <p:tgtEl>
                                          <p:spTgt spid="2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Class="entr" nodeType="clickEffect" presetSubtype="0" presetID="1" grpId="4" fill="hold">
                                  <p:stCondLst>
                                    <p:cond delay="0"/>
                                  </p:stCondLst>
                                  <p:iterate type="el" backwards="0">
                                    <p:tmAbs val="0"/>
                                  </p:iterate>
                                  <p:childTnLst>
                                    <p:set>
                                      <p:cBhvr>
                                        <p:cTn id="18" fill="hold"/>
                                        <p:tgtEl>
                                          <p:spTgt spid="30"/>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Class="entr" nodeType="clickEffect" presetSubtype="0" presetID="1" grpId="5" fill="hold">
                                  <p:stCondLst>
                                    <p:cond delay="0"/>
                                  </p:stCondLst>
                                  <p:iterate type="el" backwards="0">
                                    <p:tmAbs val="0"/>
                                  </p:iterate>
                                  <p:childTnLst>
                                    <p:set>
                                      <p:cBhvr>
                                        <p:cTn id="22" fill="hold"/>
                                        <p:tgtEl>
                                          <p:spTgt spid="28">
                                            <p:bg/>
                                          </p:spTgt>
                                        </p:tgtEl>
                                        <p:attrNameLst>
                                          <p:attrName>style.visibility</p:attrName>
                                        </p:attrNameLst>
                                      </p:cBhvr>
                                      <p:to>
                                        <p:strVal val="visible"/>
                                      </p:to>
                                    </p:set>
                                  </p:childTnLst>
                                </p:cTn>
                              </p:par>
                              <p:par>
                                <p:cTn id="23" presetClass="entr" nodeType="withEffect" presetSubtype="0" presetID="1" grpId="5" fill="hold">
                                  <p:stCondLst>
                                    <p:cond delay="0"/>
                                  </p:stCondLst>
                                  <p:iterate type="el" backwards="0">
                                    <p:tmAbs val="0"/>
                                  </p:iterate>
                                  <p:childTnLst>
                                    <p:set>
                                      <p:cBhvr>
                                        <p:cTn id="24" fill="hold"/>
                                        <p:tgtEl>
                                          <p:spTgt spid="28">
                                            <p:txEl>
                                              <p:pRg st="0" end="0"/>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27" grpId="2"/>
      <p:bldP build="whole" bldLvl="1" animBg="1" rev="0" advAuto="0" spid="29" grpId="3"/>
      <p:bldP build="whole" bldLvl="1" animBg="1" rev="0" advAuto="0" spid="31" grpId="1"/>
      <p:bldP build="whole" bldLvl="1" animBg="1" rev="0" advAuto="0" spid="30" grpId="4"/>
      <p:bldP build="p" bldLvl="1" animBg="1" rev="0" advAuto="0" spid="28" grpId="5"/>
    </p:bldLst>
  </p:timing>
</p:sld>
</file>

<file path=ppt/slides/slide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3" name="AGENDA"/>
          <p:cNvSpPr txBox="1"/>
          <p:nvPr>
            <p:ph type="title" idx="4294967295"/>
          </p:nvPr>
        </p:nvSpPr>
        <p:spPr>
          <a:xfrm>
            <a:off x="1295400" y="-1"/>
            <a:ext cx="8229600" cy="1143002"/>
          </a:xfrm>
          <a:prstGeom prst="rect">
            <a:avLst/>
          </a:prstGeom>
        </p:spPr>
        <p:txBody>
          <a:bodyPr>
            <a:normAutofit fontScale="100000" lnSpcReduction="0"/>
          </a:bodyPr>
          <a:lstStyle/>
          <a:p>
            <a:pPr/>
            <a:r>
              <a:t>AGENDA </a:t>
            </a:r>
          </a:p>
        </p:txBody>
      </p:sp>
      <p:sp>
        <p:nvSpPr>
          <p:cNvPr id="34" name="External Analysis and Critical Success Factors…"/>
          <p:cNvSpPr txBox="1"/>
          <p:nvPr>
            <p:ph type="body" idx="4294967295"/>
          </p:nvPr>
        </p:nvSpPr>
        <p:spPr>
          <a:xfrm>
            <a:off x="228600" y="1295400"/>
            <a:ext cx="8686800" cy="5181600"/>
          </a:xfrm>
          <a:prstGeom prst="rect">
            <a:avLst/>
          </a:prstGeom>
        </p:spPr>
        <p:txBody>
          <a:bodyPr>
            <a:normAutofit fontScale="100000" lnSpcReduction="0"/>
          </a:bodyPr>
          <a:lstStyle/>
          <a:p>
            <a:pPr>
              <a:spcBef>
                <a:spcPts val="400"/>
              </a:spcBef>
              <a:buChar char="•"/>
              <a:defRPr b="1" sz="2000"/>
            </a:pPr>
            <a:r>
              <a:t>External Analysis and Critical Success Factors </a:t>
            </a:r>
          </a:p>
          <a:p>
            <a:pPr lvl="1" marL="742950" indent="-285750">
              <a:spcBef>
                <a:spcPts val="0"/>
              </a:spcBef>
              <a:defRPr sz="2000"/>
            </a:pPr>
            <a:r>
              <a:t>Critical Success Factors </a:t>
            </a:r>
          </a:p>
          <a:p>
            <a:pPr lvl="2" marL="1143000" indent="-228600">
              <a:spcBef>
                <a:spcPts val="0"/>
              </a:spcBef>
              <a:defRPr i="1" sz="2000"/>
            </a:pPr>
            <a:r>
              <a:t>Understand factors and their interrelationships</a:t>
            </a:r>
          </a:p>
          <a:p>
            <a:pPr lvl="1" marL="742950" indent="-285750">
              <a:spcBef>
                <a:spcPts val="0"/>
              </a:spcBef>
              <a:defRPr sz="2000"/>
            </a:pPr>
            <a:r>
              <a:t>Diamond-E </a:t>
            </a:r>
          </a:p>
          <a:p>
            <a:pPr lvl="2" marL="1143000" indent="-228600">
              <a:spcBef>
                <a:spcPts val="0"/>
              </a:spcBef>
              <a:defRPr i="1" sz="2000"/>
            </a:pPr>
            <a:r>
              <a:t>Relationship between firm and its external environment</a:t>
            </a:r>
          </a:p>
          <a:p>
            <a:pPr lvl="1" marL="742950" indent="-285750">
              <a:spcBef>
                <a:spcPts val="0"/>
              </a:spcBef>
              <a:defRPr sz="2000"/>
            </a:pPr>
            <a:r>
              <a:t>What is an “External Analysis”?</a:t>
            </a:r>
          </a:p>
          <a:p>
            <a:pPr lvl="2" marL="1143000" indent="-228600">
              <a:spcBef>
                <a:spcPts val="0"/>
              </a:spcBef>
              <a:defRPr sz="2000"/>
            </a:pPr>
            <a:r>
              <a:t>PEST</a:t>
            </a:r>
          </a:p>
          <a:p>
            <a:pPr lvl="2" marL="1143000" indent="-228600">
              <a:spcBef>
                <a:spcPts val="0"/>
              </a:spcBef>
              <a:defRPr sz="2000"/>
            </a:pPr>
            <a:r>
              <a:t>Porter’s Five Forces </a:t>
            </a:r>
          </a:p>
          <a:p>
            <a:pPr lvl="2" marL="1143000" indent="-228600">
              <a:spcBef>
                <a:spcPts val="0"/>
              </a:spcBef>
              <a:defRPr sz="2000"/>
            </a:pPr>
            <a:r>
              <a:t>Data Sources </a:t>
            </a:r>
          </a:p>
          <a:p>
            <a:pPr lvl="1" marL="742950" indent="-285750">
              <a:spcBef>
                <a:spcPts val="0"/>
              </a:spcBef>
              <a:defRPr sz="2000"/>
            </a:pPr>
            <a:r>
              <a:t>Benefits and Challenges	</a:t>
            </a:r>
          </a:p>
          <a:p>
            <a:pPr>
              <a:spcBef>
                <a:spcPts val="500"/>
              </a:spcBef>
              <a:buChar char="•"/>
              <a:defRPr sz="2400"/>
            </a:pPr>
            <a:r>
              <a:t>Technology </a:t>
            </a:r>
          </a:p>
          <a:p>
            <a:pPr>
              <a:spcBef>
                <a:spcPts val="500"/>
              </a:spcBef>
              <a:buChar char="•"/>
              <a:defRPr sz="2400"/>
            </a:pPr>
            <a:r>
              <a:t>Exam Tips! 	</a:t>
            </a:r>
          </a:p>
        </p:txBody>
      </p:sp>
      <p:sp>
        <p:nvSpPr>
          <p:cNvPr id="35" name="Slide Number"/>
          <p:cNvSpPr txBox="1"/>
          <p:nvPr>
            <p:ph type="sldNum" sz="quarter" idx="2"/>
          </p:nvPr>
        </p:nvSpPr>
        <p:spPr>
          <a:xfrm>
            <a:off x="8489419" y="6245225"/>
            <a:ext cx="197382" cy="294640"/>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fast" advClick="1" p14:dur="500">
        <p:fade thruBlk="1"/>
      </p:transition>
    </mc:Choice>
    <mc:Fallback>
      <p:transition spd="fast">
        <p:fade/>
      </p:transition>
    </mc:Fallback>
  </mc:AlternateContent>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Subtype="16" presetID="4" grpId="1" fill="hold">
                                  <p:stCondLst>
                                    <p:cond delay="0"/>
                                  </p:stCondLst>
                                  <p:iterate type="el" backwards="0">
                                    <p:tmAbs val="0"/>
                                  </p:iterate>
                                  <p:childTnLst>
                                    <p:set>
                                      <p:cBhvr>
                                        <p:cTn id="6" fill="hold"/>
                                        <p:tgtEl>
                                          <p:spTgt spid="34">
                                            <p:bg/>
                                          </p:spTgt>
                                        </p:tgtEl>
                                        <p:attrNameLst>
                                          <p:attrName>style.visibility</p:attrName>
                                        </p:attrNameLst>
                                      </p:cBhvr>
                                      <p:to>
                                        <p:strVal val="visible"/>
                                      </p:to>
                                    </p:set>
                                    <p:animEffect filter="box(in)" transition="in">
                                      <p:cBhvr>
                                        <p:cTn id="7" dur="500"/>
                                        <p:tgtEl>
                                          <p:spTgt spid="34">
                                            <p:bg/>
                                          </p:spTgt>
                                        </p:tgtEl>
                                      </p:cBhvr>
                                    </p:animEffect>
                                  </p:childTnLst>
                                </p:cTn>
                              </p:par>
                              <p:par>
                                <p:cTn id="8" presetClass="entr" nodeType="withEffect" presetSubtype="16" presetID="4" grpId="1" fill="hold">
                                  <p:stCondLst>
                                    <p:cond delay="0"/>
                                  </p:stCondLst>
                                  <p:iterate type="el" backwards="0">
                                    <p:tmAbs val="0"/>
                                  </p:iterate>
                                  <p:childTnLst>
                                    <p:set>
                                      <p:cBhvr>
                                        <p:cTn id="9" fill="hold"/>
                                        <p:tgtEl>
                                          <p:spTgt spid="34">
                                            <p:txEl>
                                              <p:pRg st="0" end="0"/>
                                            </p:txEl>
                                          </p:spTgt>
                                        </p:tgtEl>
                                        <p:attrNameLst>
                                          <p:attrName>style.visibility</p:attrName>
                                        </p:attrNameLst>
                                      </p:cBhvr>
                                      <p:to>
                                        <p:strVal val="visible"/>
                                      </p:to>
                                    </p:set>
                                    <p:animEffect filter="box(in)" transition="in">
                                      <p:cBhvr>
                                        <p:cTn id="10" dur="500"/>
                                        <p:tgtEl>
                                          <p:spTgt spid="34">
                                            <p:txEl>
                                              <p:pRg st="0" end="0"/>
                                            </p:txEl>
                                          </p:spTgt>
                                        </p:tgtEl>
                                      </p:cBhvr>
                                    </p:animEffect>
                                  </p:childTnLst>
                                </p:cTn>
                              </p:par>
                              <p:par>
                                <p:cTn id="11" presetClass="entr" nodeType="withEffect" presetSubtype="16" presetID="4" grpId="1" fill="hold">
                                  <p:stCondLst>
                                    <p:cond delay="0"/>
                                  </p:stCondLst>
                                  <p:iterate type="el" backwards="0">
                                    <p:tmAbs val="0"/>
                                  </p:iterate>
                                  <p:childTnLst>
                                    <p:set>
                                      <p:cBhvr>
                                        <p:cTn id="12" fill="hold"/>
                                        <p:tgtEl>
                                          <p:spTgt spid="34">
                                            <p:txEl>
                                              <p:pRg st="1" end="1"/>
                                            </p:txEl>
                                          </p:spTgt>
                                        </p:tgtEl>
                                        <p:attrNameLst>
                                          <p:attrName>style.visibility</p:attrName>
                                        </p:attrNameLst>
                                      </p:cBhvr>
                                      <p:to>
                                        <p:strVal val="visible"/>
                                      </p:to>
                                    </p:set>
                                    <p:animEffect filter="box(in)" transition="in">
                                      <p:cBhvr>
                                        <p:cTn id="13" dur="500"/>
                                        <p:tgtEl>
                                          <p:spTgt spid="34">
                                            <p:txEl>
                                              <p:pRg st="1" end="1"/>
                                            </p:txEl>
                                          </p:spTgt>
                                        </p:tgtEl>
                                      </p:cBhvr>
                                    </p:animEffect>
                                  </p:childTnLst>
                                </p:cTn>
                              </p:par>
                              <p:par>
                                <p:cTn id="14" presetClass="entr" nodeType="withEffect" presetSubtype="16" presetID="4" grpId="1" fill="hold">
                                  <p:stCondLst>
                                    <p:cond delay="0"/>
                                  </p:stCondLst>
                                  <p:iterate type="el" backwards="0">
                                    <p:tmAbs val="0"/>
                                  </p:iterate>
                                  <p:childTnLst>
                                    <p:set>
                                      <p:cBhvr>
                                        <p:cTn id="15" fill="hold"/>
                                        <p:tgtEl>
                                          <p:spTgt spid="34">
                                            <p:txEl>
                                              <p:pRg st="2" end="2"/>
                                            </p:txEl>
                                          </p:spTgt>
                                        </p:tgtEl>
                                        <p:attrNameLst>
                                          <p:attrName>style.visibility</p:attrName>
                                        </p:attrNameLst>
                                      </p:cBhvr>
                                      <p:to>
                                        <p:strVal val="visible"/>
                                      </p:to>
                                    </p:set>
                                    <p:animEffect filter="box(in)" transition="in">
                                      <p:cBhvr>
                                        <p:cTn id="16" dur="500"/>
                                        <p:tgtEl>
                                          <p:spTgt spid="34">
                                            <p:txEl>
                                              <p:pRg st="2" end="2"/>
                                            </p:txEl>
                                          </p:spTgt>
                                        </p:tgtEl>
                                      </p:cBhvr>
                                    </p:animEffect>
                                  </p:childTnLst>
                                </p:cTn>
                              </p:par>
                              <p:par>
                                <p:cTn id="17" presetClass="entr" nodeType="withEffect" presetSubtype="16" presetID="4" grpId="1" fill="hold">
                                  <p:stCondLst>
                                    <p:cond delay="0"/>
                                  </p:stCondLst>
                                  <p:iterate type="el" backwards="0">
                                    <p:tmAbs val="0"/>
                                  </p:iterate>
                                  <p:childTnLst>
                                    <p:set>
                                      <p:cBhvr>
                                        <p:cTn id="18" fill="hold"/>
                                        <p:tgtEl>
                                          <p:spTgt spid="34">
                                            <p:txEl>
                                              <p:pRg st="3" end="3"/>
                                            </p:txEl>
                                          </p:spTgt>
                                        </p:tgtEl>
                                        <p:attrNameLst>
                                          <p:attrName>style.visibility</p:attrName>
                                        </p:attrNameLst>
                                      </p:cBhvr>
                                      <p:to>
                                        <p:strVal val="visible"/>
                                      </p:to>
                                    </p:set>
                                    <p:animEffect filter="box(in)" transition="in">
                                      <p:cBhvr>
                                        <p:cTn id="19" dur="500"/>
                                        <p:tgtEl>
                                          <p:spTgt spid="34">
                                            <p:txEl>
                                              <p:pRg st="3" end="3"/>
                                            </p:txEl>
                                          </p:spTgt>
                                        </p:tgtEl>
                                      </p:cBhvr>
                                    </p:animEffect>
                                  </p:childTnLst>
                                </p:cTn>
                              </p:par>
                              <p:par>
                                <p:cTn id="20" presetClass="entr" nodeType="withEffect" presetSubtype="16" presetID="4" grpId="1" fill="hold">
                                  <p:stCondLst>
                                    <p:cond delay="0"/>
                                  </p:stCondLst>
                                  <p:iterate type="el" backwards="0">
                                    <p:tmAbs val="0"/>
                                  </p:iterate>
                                  <p:childTnLst>
                                    <p:set>
                                      <p:cBhvr>
                                        <p:cTn id="21" fill="hold"/>
                                        <p:tgtEl>
                                          <p:spTgt spid="34">
                                            <p:txEl>
                                              <p:pRg st="4" end="4"/>
                                            </p:txEl>
                                          </p:spTgt>
                                        </p:tgtEl>
                                        <p:attrNameLst>
                                          <p:attrName>style.visibility</p:attrName>
                                        </p:attrNameLst>
                                      </p:cBhvr>
                                      <p:to>
                                        <p:strVal val="visible"/>
                                      </p:to>
                                    </p:set>
                                    <p:animEffect filter="box(in)" transition="in">
                                      <p:cBhvr>
                                        <p:cTn id="22" dur="500"/>
                                        <p:tgtEl>
                                          <p:spTgt spid="34">
                                            <p:txEl>
                                              <p:pRg st="4" end="4"/>
                                            </p:txEl>
                                          </p:spTgt>
                                        </p:tgtEl>
                                      </p:cBhvr>
                                    </p:animEffect>
                                  </p:childTnLst>
                                </p:cTn>
                              </p:par>
                              <p:par>
                                <p:cTn id="23" presetClass="entr" nodeType="withEffect" presetSubtype="16" presetID="4" grpId="1" fill="hold">
                                  <p:stCondLst>
                                    <p:cond delay="0"/>
                                  </p:stCondLst>
                                  <p:iterate type="el" backwards="0">
                                    <p:tmAbs val="0"/>
                                  </p:iterate>
                                  <p:childTnLst>
                                    <p:set>
                                      <p:cBhvr>
                                        <p:cTn id="24" fill="hold"/>
                                        <p:tgtEl>
                                          <p:spTgt spid="34">
                                            <p:txEl>
                                              <p:pRg st="5" end="5"/>
                                            </p:txEl>
                                          </p:spTgt>
                                        </p:tgtEl>
                                        <p:attrNameLst>
                                          <p:attrName>style.visibility</p:attrName>
                                        </p:attrNameLst>
                                      </p:cBhvr>
                                      <p:to>
                                        <p:strVal val="visible"/>
                                      </p:to>
                                    </p:set>
                                    <p:animEffect filter="box(in)" transition="in">
                                      <p:cBhvr>
                                        <p:cTn id="25" dur="500"/>
                                        <p:tgtEl>
                                          <p:spTgt spid="34">
                                            <p:txEl>
                                              <p:pRg st="5" end="5"/>
                                            </p:txEl>
                                          </p:spTgt>
                                        </p:tgtEl>
                                      </p:cBhvr>
                                    </p:animEffect>
                                  </p:childTnLst>
                                </p:cTn>
                              </p:par>
                              <p:par>
                                <p:cTn id="26" presetClass="entr" nodeType="withEffect" presetSubtype="16" presetID="4" grpId="1" fill="hold">
                                  <p:stCondLst>
                                    <p:cond delay="0"/>
                                  </p:stCondLst>
                                  <p:iterate type="el" backwards="0">
                                    <p:tmAbs val="0"/>
                                  </p:iterate>
                                  <p:childTnLst>
                                    <p:set>
                                      <p:cBhvr>
                                        <p:cTn id="27" fill="hold"/>
                                        <p:tgtEl>
                                          <p:spTgt spid="34">
                                            <p:txEl>
                                              <p:pRg st="6" end="6"/>
                                            </p:txEl>
                                          </p:spTgt>
                                        </p:tgtEl>
                                        <p:attrNameLst>
                                          <p:attrName>style.visibility</p:attrName>
                                        </p:attrNameLst>
                                      </p:cBhvr>
                                      <p:to>
                                        <p:strVal val="visible"/>
                                      </p:to>
                                    </p:set>
                                    <p:animEffect filter="box(in)" transition="in">
                                      <p:cBhvr>
                                        <p:cTn id="28" dur="500"/>
                                        <p:tgtEl>
                                          <p:spTgt spid="34">
                                            <p:txEl>
                                              <p:pRg st="6" end="6"/>
                                            </p:txEl>
                                          </p:spTgt>
                                        </p:tgtEl>
                                      </p:cBhvr>
                                    </p:animEffect>
                                  </p:childTnLst>
                                </p:cTn>
                              </p:par>
                              <p:par>
                                <p:cTn id="29" presetClass="entr" nodeType="withEffect" presetSubtype="16" presetID="4" grpId="1" fill="hold">
                                  <p:stCondLst>
                                    <p:cond delay="0"/>
                                  </p:stCondLst>
                                  <p:iterate type="el" backwards="0">
                                    <p:tmAbs val="0"/>
                                  </p:iterate>
                                  <p:childTnLst>
                                    <p:set>
                                      <p:cBhvr>
                                        <p:cTn id="30" fill="hold"/>
                                        <p:tgtEl>
                                          <p:spTgt spid="34">
                                            <p:txEl>
                                              <p:pRg st="7" end="7"/>
                                            </p:txEl>
                                          </p:spTgt>
                                        </p:tgtEl>
                                        <p:attrNameLst>
                                          <p:attrName>style.visibility</p:attrName>
                                        </p:attrNameLst>
                                      </p:cBhvr>
                                      <p:to>
                                        <p:strVal val="visible"/>
                                      </p:to>
                                    </p:set>
                                    <p:animEffect filter="box(in)" transition="in">
                                      <p:cBhvr>
                                        <p:cTn id="31" dur="500"/>
                                        <p:tgtEl>
                                          <p:spTgt spid="34">
                                            <p:txEl>
                                              <p:pRg st="7" end="7"/>
                                            </p:txEl>
                                          </p:spTgt>
                                        </p:tgtEl>
                                      </p:cBhvr>
                                    </p:animEffect>
                                  </p:childTnLst>
                                </p:cTn>
                              </p:par>
                              <p:par>
                                <p:cTn id="32" presetClass="entr" nodeType="withEffect" presetSubtype="16" presetID="4" grpId="1" fill="hold">
                                  <p:stCondLst>
                                    <p:cond delay="0"/>
                                  </p:stCondLst>
                                  <p:iterate type="el" backwards="0">
                                    <p:tmAbs val="0"/>
                                  </p:iterate>
                                  <p:childTnLst>
                                    <p:set>
                                      <p:cBhvr>
                                        <p:cTn id="33" fill="hold"/>
                                        <p:tgtEl>
                                          <p:spTgt spid="34">
                                            <p:txEl>
                                              <p:pRg st="8" end="8"/>
                                            </p:txEl>
                                          </p:spTgt>
                                        </p:tgtEl>
                                        <p:attrNameLst>
                                          <p:attrName>style.visibility</p:attrName>
                                        </p:attrNameLst>
                                      </p:cBhvr>
                                      <p:to>
                                        <p:strVal val="visible"/>
                                      </p:to>
                                    </p:set>
                                    <p:animEffect filter="box(in)" transition="in">
                                      <p:cBhvr>
                                        <p:cTn id="34" dur="500"/>
                                        <p:tgtEl>
                                          <p:spTgt spid="34">
                                            <p:txEl>
                                              <p:pRg st="8" end="8"/>
                                            </p:txEl>
                                          </p:spTgt>
                                        </p:tgtEl>
                                      </p:cBhvr>
                                    </p:animEffect>
                                  </p:childTnLst>
                                </p:cTn>
                              </p:par>
                              <p:par>
                                <p:cTn id="35" presetClass="entr" nodeType="withEffect" presetSubtype="16" presetID="4" grpId="1" fill="hold">
                                  <p:stCondLst>
                                    <p:cond delay="0"/>
                                  </p:stCondLst>
                                  <p:iterate type="el" backwards="0">
                                    <p:tmAbs val="0"/>
                                  </p:iterate>
                                  <p:childTnLst>
                                    <p:set>
                                      <p:cBhvr>
                                        <p:cTn id="36" fill="hold"/>
                                        <p:tgtEl>
                                          <p:spTgt spid="34">
                                            <p:txEl>
                                              <p:pRg st="9" end="9"/>
                                            </p:txEl>
                                          </p:spTgt>
                                        </p:tgtEl>
                                        <p:attrNameLst>
                                          <p:attrName>style.visibility</p:attrName>
                                        </p:attrNameLst>
                                      </p:cBhvr>
                                      <p:to>
                                        <p:strVal val="visible"/>
                                      </p:to>
                                    </p:set>
                                    <p:animEffect filter="box(in)" transition="in">
                                      <p:cBhvr>
                                        <p:cTn id="37" dur="500"/>
                                        <p:tgtEl>
                                          <p:spTgt spid="34">
                                            <p:txEl>
                                              <p:pRg st="9" end="9"/>
                                            </p:txEl>
                                          </p:spTgt>
                                        </p:tgtEl>
                                      </p:cBhvr>
                                    </p:animEffect>
                                  </p:childTnLst>
                                </p:cTn>
                              </p:par>
                            </p:childTnLst>
                          </p:cTn>
                        </p:par>
                      </p:childTnLst>
                    </p:cTn>
                  </p:par>
                  <p:par>
                    <p:cTn id="38" fill="hold">
                      <p:stCondLst>
                        <p:cond delay="indefinite"/>
                      </p:stCondLst>
                      <p:childTnLst>
                        <p:par>
                          <p:cTn id="39" fill="hold">
                            <p:stCondLst>
                              <p:cond delay="0"/>
                            </p:stCondLst>
                            <p:childTnLst>
                              <p:par>
                                <p:cTn id="40" presetClass="entr" nodeType="clickEffect" presetSubtype="16" presetID="4" grpId="1" fill="hold">
                                  <p:stCondLst>
                                    <p:cond delay="0"/>
                                  </p:stCondLst>
                                  <p:iterate type="el" backwards="0">
                                    <p:tmAbs val="0"/>
                                  </p:iterate>
                                  <p:childTnLst>
                                    <p:set>
                                      <p:cBhvr>
                                        <p:cTn id="41" fill="hold"/>
                                        <p:tgtEl>
                                          <p:spTgt spid="34">
                                            <p:txEl>
                                              <p:pRg st="10" end="10"/>
                                            </p:txEl>
                                          </p:spTgt>
                                        </p:tgtEl>
                                        <p:attrNameLst>
                                          <p:attrName>style.visibility</p:attrName>
                                        </p:attrNameLst>
                                      </p:cBhvr>
                                      <p:to>
                                        <p:strVal val="visible"/>
                                      </p:to>
                                    </p:set>
                                    <p:animEffect filter="box(in)" transition="in">
                                      <p:cBhvr>
                                        <p:cTn id="42" dur="500"/>
                                        <p:tgtEl>
                                          <p:spTgt spid="34">
                                            <p:txEl>
                                              <p:pRg st="10" end="10"/>
                                            </p:txEl>
                                          </p:spTgt>
                                        </p:tgtEl>
                                      </p:cBhvr>
                                    </p:animEffect>
                                  </p:childTnLst>
                                </p:cTn>
                              </p:par>
                            </p:childTnLst>
                          </p:cTn>
                        </p:par>
                      </p:childTnLst>
                    </p:cTn>
                  </p:par>
                  <p:par>
                    <p:cTn id="43" fill="hold">
                      <p:stCondLst>
                        <p:cond delay="indefinite"/>
                      </p:stCondLst>
                      <p:childTnLst>
                        <p:par>
                          <p:cTn id="44" fill="hold">
                            <p:stCondLst>
                              <p:cond delay="0"/>
                            </p:stCondLst>
                            <p:childTnLst>
                              <p:par>
                                <p:cTn id="45" presetClass="entr" nodeType="clickEffect" presetSubtype="16" presetID="4" grpId="1" fill="hold">
                                  <p:stCondLst>
                                    <p:cond delay="0"/>
                                  </p:stCondLst>
                                  <p:iterate type="el" backwards="0">
                                    <p:tmAbs val="0"/>
                                  </p:iterate>
                                  <p:childTnLst>
                                    <p:set>
                                      <p:cBhvr>
                                        <p:cTn id="46" fill="hold"/>
                                        <p:tgtEl>
                                          <p:spTgt spid="34">
                                            <p:txEl>
                                              <p:pRg st="11" end="11"/>
                                            </p:txEl>
                                          </p:spTgt>
                                        </p:tgtEl>
                                        <p:attrNameLst>
                                          <p:attrName>style.visibility</p:attrName>
                                        </p:attrNameLst>
                                      </p:cBhvr>
                                      <p:to>
                                        <p:strVal val="visible"/>
                                      </p:to>
                                    </p:set>
                                    <p:animEffect filter="box(in)" transition="in">
                                      <p:cBhvr>
                                        <p:cTn id="47" dur="500"/>
                                        <p:tgtEl>
                                          <p:spTgt spid="34">
                                            <p:txEl>
                                              <p:pRg st="11" end="11"/>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p" bldLvl="1" animBg="1" rev="0" advAuto="0" spid="34" grpId="1"/>
    </p:bldLst>
  </p:timing>
</p:sld>
</file>

<file path=ppt/slides/slide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7" name="Title"/>
          <p:cNvSpPr txBox="1"/>
          <p:nvPr>
            <p:ph type="title" idx="4294967295"/>
          </p:nvPr>
        </p:nvSpPr>
        <p:spPr>
          <a:xfrm>
            <a:off x="1295400" y="-1"/>
            <a:ext cx="8229600" cy="1143002"/>
          </a:xfrm>
          <a:prstGeom prst="rect">
            <a:avLst/>
          </a:prstGeom>
        </p:spPr>
        <p:txBody>
          <a:bodyPr>
            <a:normAutofit fontScale="100000" lnSpcReduction="0"/>
          </a:bodyPr>
          <a:lstStyle/>
          <a:p>
            <a:pPr/>
          </a:p>
        </p:txBody>
      </p:sp>
      <p:pic>
        <p:nvPicPr>
          <p:cNvPr id="38" name="XLerateBU111MidtermQuizbowl.png" descr="XLerateBU111MidtermQuizbowl.png"/>
          <p:cNvPicPr>
            <a:picLocks noChangeAspect="1"/>
          </p:cNvPicPr>
          <p:nvPr/>
        </p:nvPicPr>
        <p:blipFill>
          <a:blip r:embed="rId2">
            <a:extLst/>
          </a:blip>
          <a:stretch>
            <a:fillRect/>
          </a:stretch>
        </p:blipFill>
        <p:spPr>
          <a:xfrm>
            <a:off x="1117605" y="1295400"/>
            <a:ext cx="6908790" cy="5181600"/>
          </a:xfrm>
          <a:prstGeom prst="rect">
            <a:avLst/>
          </a:prstGeom>
          <a:ln w="12700">
            <a:miter lim="400000"/>
          </a:ln>
        </p:spPr>
      </p:pic>
      <p:sp>
        <p:nvSpPr>
          <p:cNvPr id="39" name="Slide Number"/>
          <p:cNvSpPr txBox="1"/>
          <p:nvPr>
            <p:ph type="sldNum" sz="quarter" idx="2"/>
          </p:nvPr>
        </p:nvSpPr>
        <p:spPr>
          <a:xfrm>
            <a:off x="8489419" y="6245225"/>
            <a:ext cx="197382" cy="294640"/>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fast" advClick="1" p14:dur="500">
        <p:fade thruBlk="1"/>
      </p:transition>
    </mc:Choice>
    <mc:Fallback>
      <p:transition spd="fast">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1" name="Critical Success Factors"/>
          <p:cNvSpPr txBox="1"/>
          <p:nvPr>
            <p:ph type="title" idx="4294967295"/>
          </p:nvPr>
        </p:nvSpPr>
        <p:spPr>
          <a:xfrm>
            <a:off x="1295400" y="-1"/>
            <a:ext cx="8229600" cy="1143002"/>
          </a:xfrm>
          <a:prstGeom prst="rect">
            <a:avLst/>
          </a:prstGeom>
        </p:spPr>
        <p:txBody>
          <a:bodyPr>
            <a:normAutofit fontScale="100000" lnSpcReduction="0"/>
          </a:bodyPr>
          <a:lstStyle/>
          <a:p>
            <a:pPr/>
            <a:r>
              <a:t>Critical Success Factors </a:t>
            </a:r>
          </a:p>
        </p:txBody>
      </p:sp>
      <p:sp>
        <p:nvSpPr>
          <p:cNvPr id="42" name="Vital to the success of the company…"/>
          <p:cNvSpPr txBox="1"/>
          <p:nvPr>
            <p:ph type="body" idx="4294967295"/>
          </p:nvPr>
        </p:nvSpPr>
        <p:spPr>
          <a:xfrm>
            <a:off x="228600" y="1295400"/>
            <a:ext cx="8686800" cy="5181600"/>
          </a:xfrm>
          <a:prstGeom prst="rect">
            <a:avLst/>
          </a:prstGeom>
        </p:spPr>
        <p:txBody>
          <a:bodyPr>
            <a:normAutofit fontScale="100000" lnSpcReduction="0"/>
          </a:bodyPr>
          <a:lstStyle>
            <a:lvl1pPr>
              <a:buChar char="•"/>
            </a:lvl1pPr>
            <a:lvl2pPr marL="742950" indent="-285750">
              <a:spcBef>
                <a:spcPts val="0"/>
              </a:spcBef>
              <a:defRPr i="1" sz="2800"/>
            </a:lvl2pPr>
          </a:lstStyle>
          <a:p>
            <a:pPr/>
            <a:r>
              <a:t>Vital to the success of the company </a:t>
            </a:r>
          </a:p>
          <a:p>
            <a:pPr lvl="1"/>
            <a:r>
              <a:t>Must achieve all of these factors in order to ensure success of company (all factors have kind of an interrelated relationship, as they are all intertwined and linked together in someway) </a:t>
            </a:r>
          </a:p>
        </p:txBody>
      </p:sp>
      <p:sp>
        <p:nvSpPr>
          <p:cNvPr id="43" name="Slide Number"/>
          <p:cNvSpPr txBox="1"/>
          <p:nvPr>
            <p:ph type="sldNum" sz="quarter" idx="2"/>
          </p:nvPr>
        </p:nvSpPr>
        <p:spPr>
          <a:xfrm>
            <a:off x="8489419" y="6245225"/>
            <a:ext cx="197382" cy="294640"/>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fast" advClick="1" p14:dur="500">
        <p:fade thruBlk="1"/>
      </p:transition>
    </mc:Choice>
    <mc:Fallback>
      <p:transition spd="fast">
        <p:fade/>
      </p:transition>
    </mc:Fallback>
  </mc:AlternateContent>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Subtype="0" presetID="1" grpId="1" fill="hold">
                                  <p:stCondLst>
                                    <p:cond delay="0"/>
                                  </p:stCondLst>
                                  <p:iterate type="el" backwards="0">
                                    <p:tmAbs val="0"/>
                                  </p:iterate>
                                  <p:childTnLst>
                                    <p:set>
                                      <p:cBhvr>
                                        <p:cTn id="6" fill="hold"/>
                                        <p:tgtEl>
                                          <p:spTgt spid="42">
                                            <p:bg/>
                                          </p:spTgt>
                                        </p:tgtEl>
                                        <p:attrNameLst>
                                          <p:attrName>style.visibility</p:attrName>
                                        </p:attrNameLst>
                                      </p:cBhvr>
                                      <p:to>
                                        <p:strVal val="visible"/>
                                      </p:to>
                                    </p:set>
                                  </p:childTnLst>
                                </p:cTn>
                              </p:par>
                              <p:par>
                                <p:cTn id="7" presetClass="entr" nodeType="withEffect" presetSubtype="0" presetID="1" grpId="1" fill="hold">
                                  <p:stCondLst>
                                    <p:cond delay="0"/>
                                  </p:stCondLst>
                                  <p:iterate type="el" backwards="0">
                                    <p:tmAbs val="0"/>
                                  </p:iterate>
                                  <p:childTnLst>
                                    <p:set>
                                      <p:cBhvr>
                                        <p:cTn id="8" fill="hold"/>
                                        <p:tgtEl>
                                          <p:spTgt spid="42">
                                            <p:txEl>
                                              <p:pRg st="0" end="0"/>
                                            </p:txEl>
                                          </p:spTgt>
                                        </p:tgtEl>
                                        <p:attrNameLst>
                                          <p:attrName>style.visibility</p:attrName>
                                        </p:attrNameLst>
                                      </p:cBhvr>
                                      <p:to>
                                        <p:strVal val="visible"/>
                                      </p:to>
                                    </p:set>
                                  </p:childTnLst>
                                </p:cTn>
                              </p:par>
                              <p:par>
                                <p:cTn id="9" presetClass="entr" nodeType="withEffect" presetSubtype="0" presetID="1" grpId="1" fill="hold">
                                  <p:stCondLst>
                                    <p:cond delay="0"/>
                                  </p:stCondLst>
                                  <p:iterate type="el" backwards="0">
                                    <p:tmAbs val="0"/>
                                  </p:iterate>
                                  <p:childTnLst>
                                    <p:set>
                                      <p:cBhvr>
                                        <p:cTn id="10" fill="hold"/>
                                        <p:tgtEl>
                                          <p:spTgt spid="42">
                                            <p:txEl>
                                              <p:pRg st="1" end="1"/>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bldLst>
      <p:bldP build="p" bldLvl="1" animBg="1" rev="0" advAuto="0" spid="42" grpId="1"/>
    </p:bldLst>
  </p:timing>
</p:sld>
</file>

<file path=ppt/slides/slide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5" name="Critical Success Factors"/>
          <p:cNvSpPr txBox="1"/>
          <p:nvPr>
            <p:ph type="title" idx="4294967295"/>
          </p:nvPr>
        </p:nvSpPr>
        <p:spPr>
          <a:xfrm>
            <a:off x="1295400" y="-1"/>
            <a:ext cx="8229600" cy="1143002"/>
          </a:xfrm>
          <a:prstGeom prst="rect">
            <a:avLst/>
          </a:prstGeom>
        </p:spPr>
        <p:txBody>
          <a:bodyPr>
            <a:normAutofit fontScale="100000" lnSpcReduction="0"/>
          </a:bodyPr>
          <a:lstStyle/>
          <a:p>
            <a:pPr/>
            <a:r>
              <a:t>Critical Success Factors </a:t>
            </a:r>
          </a:p>
        </p:txBody>
      </p:sp>
      <p:sp>
        <p:nvSpPr>
          <p:cNvPr id="46" name="Slide Number"/>
          <p:cNvSpPr txBox="1"/>
          <p:nvPr>
            <p:ph type="sldNum" sz="quarter" idx="2"/>
          </p:nvPr>
        </p:nvSpPr>
        <p:spPr>
          <a:xfrm>
            <a:off x="8489419" y="6245225"/>
            <a:ext cx="197382" cy="294640"/>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graphicFrame>
        <p:nvGraphicFramePr>
          <p:cNvPr id="47" name="Table"/>
          <p:cNvGraphicFramePr/>
          <p:nvPr/>
        </p:nvGraphicFramePr>
        <p:xfrm>
          <a:off x="228600" y="1295400"/>
          <a:ext cx="8458200" cy="3690938"/>
        </p:xfrm>
        <a:graphic xmlns:a="http://schemas.openxmlformats.org/drawingml/2006/main">
          <a:graphicData uri="http://schemas.openxmlformats.org/drawingml/2006/table">
            <a:tbl>
              <a:tblPr firstCol="0" firstRow="0" lastCol="0" lastRow="0" bandCol="0" bandRow="0" rtl="0">
                <a:tableStyleId>{4C3C2611-4C71-4FC5-86AE-919BDF0F9419}</a:tableStyleId>
              </a:tblPr>
              <a:tblGrid>
                <a:gridCol w="2982912"/>
                <a:gridCol w="2981325"/>
                <a:gridCol w="2493962"/>
              </a:tblGrid>
              <a:tr h="381000">
                <a:tc>
                  <a:txBody>
                    <a:bodyPr/>
                    <a:lstStyle/>
                    <a:p>
                      <a:pPr algn="l">
                        <a:defRPr sz="1800"/>
                      </a:pPr>
                      <a:r>
                        <a:rPr b="1" sz="1500" u="sng"/>
                        <a:t>Critical Success Factor</a:t>
                      </a:r>
                    </a:p>
                  </a:txBody>
                  <a:tcPr marL="45720" marR="45720" marT="45720" marB="45720" anchor="t" anchorCtr="0" horzOverflow="overflow">
                    <a:lnL w="12700">
                      <a:solidFill>
                        <a:srgbClr val="000000"/>
                      </a:solidFill>
                    </a:lnL>
                    <a:lnR w="12700">
                      <a:solidFill>
                        <a:srgbClr val="000000"/>
                      </a:solidFill>
                    </a:lnR>
                    <a:lnT w="12700">
                      <a:solidFill>
                        <a:srgbClr val="000000"/>
                      </a:solidFill>
                    </a:lnT>
                    <a:lnB w="12700">
                      <a:solidFill>
                        <a:srgbClr val="000000"/>
                      </a:solidFill>
                    </a:lnB>
                    <a:noFill/>
                  </a:tcPr>
                </a:tc>
                <a:tc>
                  <a:txBody>
                    <a:bodyPr/>
                    <a:lstStyle/>
                    <a:p>
                      <a:pPr algn="l">
                        <a:defRPr sz="1800"/>
                      </a:pPr>
                      <a:r>
                        <a:rPr b="1" sz="1500" u="sng"/>
                        <a:t>How to Achieve</a:t>
                      </a:r>
                    </a:p>
                  </a:txBody>
                  <a:tcPr marL="45720" marR="45720" marT="45720" marB="45720" anchor="t" anchorCtr="0" horzOverflow="overflow">
                    <a:lnL w="12700">
                      <a:solidFill>
                        <a:srgbClr val="000000"/>
                      </a:solidFill>
                    </a:lnL>
                    <a:lnR w="12700">
                      <a:solidFill>
                        <a:srgbClr val="000000"/>
                      </a:solidFill>
                    </a:lnR>
                    <a:lnT w="12700">
                      <a:solidFill>
                        <a:srgbClr val="000000"/>
                      </a:solidFill>
                    </a:lnT>
                    <a:lnB w="12700">
                      <a:solidFill>
                        <a:srgbClr val="000000"/>
                      </a:solidFill>
                    </a:lnB>
                    <a:noFill/>
                  </a:tcPr>
                </a:tc>
                <a:tc>
                  <a:txBody>
                    <a:bodyPr/>
                    <a:lstStyle/>
                    <a:p>
                      <a:pPr algn="l">
                        <a:defRPr sz="1800"/>
                      </a:pPr>
                      <a:r>
                        <a:rPr b="1" sz="1500" u="sng"/>
                        <a:t>Why it is Important</a:t>
                      </a:r>
                    </a:p>
                  </a:txBody>
                  <a:tcPr marL="45720" marR="45720" marT="45720" marB="45720" anchor="t" anchorCtr="0" horzOverflow="overflow">
                    <a:lnL w="12700">
                      <a:solidFill>
                        <a:srgbClr val="000000"/>
                      </a:solidFill>
                    </a:lnL>
                    <a:lnR w="12700">
                      <a:solidFill>
                        <a:srgbClr val="000000"/>
                      </a:solidFill>
                    </a:lnR>
                    <a:lnT w="12700">
                      <a:solidFill>
                        <a:srgbClr val="000000"/>
                      </a:solidFill>
                    </a:lnT>
                    <a:lnB w="12700">
                      <a:solidFill>
                        <a:srgbClr val="000000"/>
                      </a:solidFill>
                    </a:lnB>
                    <a:noFill/>
                  </a:tcPr>
                </a:tc>
              </a:tr>
              <a:tr h="3309937">
                <a:tc>
                  <a:txBody>
                    <a:bodyPr/>
                    <a:lstStyle/>
                    <a:p>
                      <a:pPr algn="l">
                        <a:defRPr sz="1800"/>
                      </a:pPr>
                      <a:r>
                        <a:rPr sz="1500"/>
                        <a:t>Achieving Financial Performance</a:t>
                      </a:r>
                    </a:p>
                  </a:txBody>
                  <a:tcPr marL="45720" marR="45720" marT="45720" marB="45720" anchor="t" anchorCtr="0" horzOverflow="overflow">
                    <a:lnL w="12700">
                      <a:solidFill>
                        <a:srgbClr val="000000"/>
                      </a:solidFill>
                    </a:lnL>
                    <a:lnR w="12700">
                      <a:solidFill>
                        <a:srgbClr val="000000"/>
                      </a:solidFill>
                    </a:lnR>
                    <a:lnT w="12700">
                      <a:solidFill>
                        <a:srgbClr val="000000"/>
                      </a:solidFill>
                    </a:lnT>
                    <a:lnB w="12700">
                      <a:solidFill>
                        <a:srgbClr val="000000"/>
                      </a:solidFill>
                    </a:lnB>
                    <a:noFill/>
                  </a:tcPr>
                </a:tc>
                <a:tc>
                  <a:txBody>
                    <a:bodyPr/>
                    <a:lstStyle/>
                    <a:p>
                      <a:pPr algn="l">
                        <a:buSzPct val="100000"/>
                        <a:buFont typeface="Arial"/>
                        <a:buChar char="•"/>
                        <a:defRPr sz="1500"/>
                      </a:pPr>
                      <a:r>
                        <a:t> generating income/revenue</a:t>
                      </a:r>
                    </a:p>
                  </a:txBody>
                  <a:tcPr marL="45720" marR="45720" marT="45720" marB="45720" anchor="t" anchorCtr="0" horzOverflow="overflow">
                    <a:lnL w="12700">
                      <a:solidFill>
                        <a:srgbClr val="000000"/>
                      </a:solidFill>
                    </a:lnL>
                    <a:lnR w="12700">
                      <a:solidFill>
                        <a:srgbClr val="000000"/>
                      </a:solidFill>
                    </a:lnR>
                    <a:lnT w="12700">
                      <a:solidFill>
                        <a:srgbClr val="000000"/>
                      </a:solidFill>
                    </a:lnT>
                    <a:lnB w="12700">
                      <a:solidFill>
                        <a:srgbClr val="000000"/>
                      </a:solidFill>
                    </a:lnB>
                    <a:noFill/>
                  </a:tcPr>
                </a:tc>
                <a:tc>
                  <a:txBody>
                    <a:bodyPr/>
                    <a:lstStyle/>
                    <a:p>
                      <a:pPr algn="l">
                        <a:buSzPct val="100000"/>
                        <a:buFont typeface="Arial"/>
                        <a:buChar char="•"/>
                        <a:defRPr sz="1500"/>
                      </a:pPr>
                      <a:r>
                        <a:t> required for business to be sustainable</a:t>
                      </a:r>
                    </a:p>
                    <a:p>
                      <a:pPr algn="l">
                        <a:buSzPct val="100000"/>
                        <a:buFont typeface="Arial"/>
                        <a:buChar char="•"/>
                        <a:defRPr sz="1500"/>
                      </a:pPr>
                      <a:r>
                        <a:t> survival of the company is dependent on financial growth and utilization of retained earnings (money is necessary) </a:t>
                      </a:r>
                    </a:p>
                  </a:txBody>
                  <a:tcPr marL="45720" marR="45720" marT="45720" marB="45720" anchor="t" anchorCtr="0" horzOverflow="overflow">
                    <a:lnL w="12700">
                      <a:solidFill>
                        <a:srgbClr val="000000"/>
                      </a:solidFill>
                    </a:lnL>
                    <a:lnR w="12700">
                      <a:solidFill>
                        <a:srgbClr val="000000"/>
                      </a:solidFill>
                    </a:lnR>
                    <a:lnT w="12700">
                      <a:solidFill>
                        <a:srgbClr val="000000"/>
                      </a:solidFill>
                    </a:lnT>
                    <a:lnB w="12700">
                      <a:solidFill>
                        <a:srgbClr val="000000"/>
                      </a:solidFill>
                    </a:lnB>
                    <a:noFill/>
                  </a:tcPr>
                </a:tc>
              </a:tr>
            </a:tbl>
          </a:graphicData>
        </a:graphic>
      </p:graphicFrame>
    </p:spTree>
  </p:cSld>
  <p:clrMapOvr>
    <a:masterClrMapping/>
  </p:clrMapOvr>
  <mc:AlternateContent xmlns:mc="http://schemas.openxmlformats.org/markup-compatibility/2006">
    <mc:Choice xmlns:p14="http://schemas.microsoft.com/office/powerpoint/2010/main" Requires="p14">
      <p:transition spd="fast" advClick="1" p14:dur="500">
        <p:fade thruBlk="1"/>
      </p:transition>
    </mc:Choice>
    <mc:Fallback>
      <p:transition spd="fast">
        <p:fade/>
      </p:transition>
    </mc:Fallback>
  </mc:AlternateContent>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Subtype="0" presetID="1" grpId="1" fill="hold">
                                  <p:stCondLst>
                                    <p:cond delay="0"/>
                                  </p:stCondLst>
                                  <p:iterate type="el" backwards="0">
                                    <p:tmAbs val="0"/>
                                  </p:iterate>
                                  <p:childTnLst>
                                    <p:set>
                                      <p:cBhvr>
                                        <p:cTn id="6" fill="hold"/>
                                        <p:tgtEl>
                                          <p:spTgt spid="47"/>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47" grpId="1"/>
    </p:bldLst>
  </p:timing>
</p:sld>
</file>

<file path=ppt/slides/slide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9" name="Critical Success Factors"/>
          <p:cNvSpPr txBox="1"/>
          <p:nvPr>
            <p:ph type="title" idx="4294967295"/>
          </p:nvPr>
        </p:nvSpPr>
        <p:spPr>
          <a:xfrm>
            <a:off x="1295400" y="-1"/>
            <a:ext cx="8229600" cy="1143002"/>
          </a:xfrm>
          <a:prstGeom prst="rect">
            <a:avLst/>
          </a:prstGeom>
        </p:spPr>
        <p:txBody>
          <a:bodyPr>
            <a:normAutofit fontScale="100000" lnSpcReduction="0"/>
          </a:bodyPr>
          <a:lstStyle/>
          <a:p>
            <a:pPr/>
            <a:r>
              <a:t>Critical Success Factors </a:t>
            </a:r>
          </a:p>
        </p:txBody>
      </p:sp>
      <p:graphicFrame>
        <p:nvGraphicFramePr>
          <p:cNvPr id="50" name="Table"/>
          <p:cNvGraphicFramePr/>
          <p:nvPr/>
        </p:nvGraphicFramePr>
        <p:xfrm>
          <a:off x="304800" y="1295400"/>
          <a:ext cx="8534400" cy="2986088"/>
        </p:xfrm>
        <a:graphic xmlns:a="http://schemas.openxmlformats.org/drawingml/2006/main">
          <a:graphicData uri="http://schemas.openxmlformats.org/drawingml/2006/table">
            <a:tbl>
              <a:tblPr firstCol="0" firstRow="0" lastCol="0" lastRow="0" bandCol="0" bandRow="0" rtl="0">
                <a:tableStyleId>{4C3C2611-4C71-4FC5-86AE-919BDF0F9419}</a:tableStyleId>
              </a:tblPr>
              <a:tblGrid>
                <a:gridCol w="2982912"/>
                <a:gridCol w="2981325"/>
                <a:gridCol w="2570162"/>
              </a:tblGrid>
              <a:tr h="608012">
                <a:tc>
                  <a:txBody>
                    <a:bodyPr/>
                    <a:lstStyle/>
                    <a:p>
                      <a:pPr algn="l">
                        <a:defRPr sz="1800"/>
                      </a:pPr>
                      <a:r>
                        <a:rPr b="1" sz="1500" u="sng"/>
                        <a:t>Critical Success Factor</a:t>
                      </a:r>
                    </a:p>
                  </a:txBody>
                  <a:tcPr marL="45720" marR="45720" marT="45720" marB="45720" anchor="t" anchorCtr="0" horzOverflow="overflow">
                    <a:lnL w="12700">
                      <a:solidFill>
                        <a:srgbClr val="000000"/>
                      </a:solidFill>
                    </a:lnL>
                    <a:lnR w="12700">
                      <a:solidFill>
                        <a:srgbClr val="000000"/>
                      </a:solidFill>
                    </a:lnR>
                    <a:lnT w="12700">
                      <a:solidFill>
                        <a:srgbClr val="000000"/>
                      </a:solidFill>
                    </a:lnT>
                    <a:lnB w="12700">
                      <a:solidFill>
                        <a:srgbClr val="000000"/>
                      </a:solidFill>
                    </a:lnB>
                    <a:noFill/>
                  </a:tcPr>
                </a:tc>
                <a:tc>
                  <a:txBody>
                    <a:bodyPr/>
                    <a:lstStyle/>
                    <a:p>
                      <a:pPr algn="l">
                        <a:defRPr sz="1800"/>
                      </a:pPr>
                      <a:r>
                        <a:rPr b="1" sz="1500" u="sng"/>
                        <a:t>How to Achieve</a:t>
                      </a:r>
                    </a:p>
                  </a:txBody>
                  <a:tcPr marL="45720" marR="45720" marT="45720" marB="45720" anchor="t" anchorCtr="0" horzOverflow="overflow">
                    <a:lnL w="12700">
                      <a:solidFill>
                        <a:srgbClr val="000000"/>
                      </a:solidFill>
                    </a:lnL>
                    <a:lnR w="12700">
                      <a:solidFill>
                        <a:srgbClr val="000000"/>
                      </a:solidFill>
                    </a:lnR>
                    <a:lnT w="12700">
                      <a:solidFill>
                        <a:srgbClr val="000000"/>
                      </a:solidFill>
                    </a:lnT>
                    <a:lnB w="12700">
                      <a:solidFill>
                        <a:srgbClr val="000000"/>
                      </a:solidFill>
                    </a:lnB>
                    <a:noFill/>
                  </a:tcPr>
                </a:tc>
                <a:tc>
                  <a:txBody>
                    <a:bodyPr/>
                    <a:lstStyle/>
                    <a:p>
                      <a:pPr algn="l">
                        <a:defRPr sz="1800"/>
                      </a:pPr>
                      <a:r>
                        <a:rPr b="1" sz="1500" u="sng"/>
                        <a:t>Why it is Important</a:t>
                      </a:r>
                    </a:p>
                  </a:txBody>
                  <a:tcPr marL="45720" marR="45720" marT="45720" marB="45720" anchor="t" anchorCtr="0" horzOverflow="overflow">
                    <a:lnL w="12700">
                      <a:solidFill>
                        <a:srgbClr val="000000"/>
                      </a:solidFill>
                    </a:lnL>
                    <a:lnR w="12700">
                      <a:solidFill>
                        <a:srgbClr val="000000"/>
                      </a:solidFill>
                    </a:lnR>
                    <a:lnT w="12700">
                      <a:solidFill>
                        <a:srgbClr val="000000"/>
                      </a:solidFill>
                    </a:lnT>
                    <a:lnB w="12700">
                      <a:solidFill>
                        <a:srgbClr val="000000"/>
                      </a:solidFill>
                    </a:lnB>
                    <a:noFill/>
                  </a:tcPr>
                </a:tc>
              </a:tr>
              <a:tr h="2378075">
                <a:tc>
                  <a:txBody>
                    <a:bodyPr/>
                    <a:lstStyle/>
                    <a:p>
                      <a:pPr algn="l">
                        <a:defRPr sz="1800"/>
                      </a:pPr>
                      <a:r>
                        <a:rPr sz="1500"/>
                        <a:t>Meeting Customer Needs</a:t>
                      </a:r>
                    </a:p>
                  </a:txBody>
                  <a:tcPr marL="45720" marR="45720" marT="45720" marB="45720" anchor="t" anchorCtr="0" horzOverflow="overflow">
                    <a:lnL w="12700">
                      <a:solidFill>
                        <a:srgbClr val="000000"/>
                      </a:solidFill>
                    </a:lnL>
                    <a:lnR w="12700">
                      <a:solidFill>
                        <a:srgbClr val="000000"/>
                      </a:solidFill>
                    </a:lnR>
                    <a:lnT w="12700">
                      <a:solidFill>
                        <a:srgbClr val="000000"/>
                      </a:solidFill>
                    </a:lnT>
                    <a:lnB w="12700">
                      <a:solidFill>
                        <a:srgbClr val="000000"/>
                      </a:solidFill>
                    </a:lnB>
                    <a:noFill/>
                  </a:tcPr>
                </a:tc>
                <a:tc>
                  <a:txBody>
                    <a:bodyPr/>
                    <a:lstStyle/>
                    <a:p>
                      <a:pPr algn="l">
                        <a:buSzPct val="100000"/>
                        <a:buFont typeface="Arial"/>
                        <a:buChar char="•"/>
                        <a:defRPr sz="1500"/>
                      </a:pPr>
                      <a:r>
                        <a:t>Customers desire… </a:t>
                      </a:r>
                    </a:p>
                    <a:p>
                      <a:pPr algn="l">
                        <a:defRPr sz="1500"/>
                      </a:pPr>
                      <a:r>
                        <a:t>reliability, variety, timeliness, quality, safety</a:t>
                      </a:r>
                    </a:p>
                  </a:txBody>
                  <a:tcPr marL="45720" marR="45720" marT="45720" marB="45720" anchor="t" anchorCtr="0" horzOverflow="overflow">
                    <a:lnL w="12700">
                      <a:solidFill>
                        <a:srgbClr val="000000"/>
                      </a:solidFill>
                    </a:lnL>
                    <a:lnR w="12700">
                      <a:solidFill>
                        <a:srgbClr val="000000"/>
                      </a:solidFill>
                    </a:lnR>
                    <a:lnT w="12700">
                      <a:solidFill>
                        <a:srgbClr val="000000"/>
                      </a:solidFill>
                    </a:lnT>
                    <a:lnB w="12700">
                      <a:solidFill>
                        <a:srgbClr val="000000"/>
                      </a:solidFill>
                    </a:lnB>
                    <a:noFill/>
                  </a:tcPr>
                </a:tc>
                <a:tc>
                  <a:txBody>
                    <a:bodyPr/>
                    <a:lstStyle/>
                    <a:p>
                      <a:pPr algn="l">
                        <a:buSzPct val="100000"/>
                        <a:buFont typeface="Arial"/>
                        <a:buChar char="•"/>
                        <a:defRPr sz="1500"/>
                      </a:pPr>
                      <a:r>
                        <a:t> Satisfy what the market wants and needs  </a:t>
                      </a:r>
                    </a:p>
                    <a:p>
                      <a:pPr algn="l">
                        <a:buSzPct val="100000"/>
                        <a:buFont typeface="Arial"/>
                        <a:buChar char="•"/>
                        <a:defRPr sz="1500"/>
                      </a:pPr>
                      <a:r>
                        <a:t>May not necessarily know exactly what they want, so it is up to YOU to discover what the market wants and provide that and in doing so…</a:t>
                      </a:r>
                    </a:p>
                    <a:p>
                      <a:pPr algn="l">
                        <a:buSzPct val="100000"/>
                        <a:buFont typeface="Arial"/>
                        <a:buChar char="•"/>
                        <a:defRPr sz="1500"/>
                      </a:pPr>
                      <a:r>
                        <a:t>customers provide revenue/sales</a:t>
                      </a:r>
                    </a:p>
                  </a:txBody>
                  <a:tcPr marL="45720" marR="45720" marT="45720" marB="45720" anchor="t" anchorCtr="0" horzOverflow="overflow">
                    <a:lnL w="12700">
                      <a:solidFill>
                        <a:srgbClr val="000000"/>
                      </a:solidFill>
                    </a:lnL>
                    <a:lnR w="12700">
                      <a:solidFill>
                        <a:srgbClr val="000000"/>
                      </a:solidFill>
                    </a:lnR>
                    <a:lnT w="12700">
                      <a:solidFill>
                        <a:srgbClr val="000000"/>
                      </a:solidFill>
                    </a:lnT>
                    <a:lnB w="12700">
                      <a:solidFill>
                        <a:srgbClr val="000000"/>
                      </a:solidFill>
                    </a:lnB>
                    <a:noFill/>
                  </a:tcPr>
                </a:tc>
              </a:tr>
            </a:tbl>
          </a:graphicData>
        </a:graphic>
      </p:graphicFrame>
      <p:sp>
        <p:nvSpPr>
          <p:cNvPr id="51" name="Slide Number"/>
          <p:cNvSpPr txBox="1"/>
          <p:nvPr>
            <p:ph type="sldNum" sz="quarter" idx="2"/>
          </p:nvPr>
        </p:nvSpPr>
        <p:spPr>
          <a:xfrm>
            <a:off x="8489419" y="6245225"/>
            <a:ext cx="197382" cy="294640"/>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fast" advClick="1" p14:dur="500">
        <p:fade thruBlk="1"/>
      </p:transition>
    </mc:Choice>
    <mc:Fallback>
      <p:transition spd="fast">
        <p:fade/>
      </p:transition>
    </mc:Fallback>
  </mc:AlternateContent>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Subtype="0" presetID="1" grpId="1" fill="hold">
                                  <p:stCondLst>
                                    <p:cond delay="0"/>
                                  </p:stCondLst>
                                  <p:iterate type="el" backwards="0">
                                    <p:tmAbs val="0"/>
                                  </p:iterate>
                                  <p:childTnLst>
                                    <p:set>
                                      <p:cBhvr>
                                        <p:cTn id="6" fill="hold"/>
                                        <p:tgtEl>
                                          <p:spTgt spid="50"/>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50" grpId="1"/>
    </p:bldLst>
  </p:timing>
</p:sld>
</file>

<file path=ppt/slides/slide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3" name="Critical Success Factors"/>
          <p:cNvSpPr txBox="1"/>
          <p:nvPr>
            <p:ph type="title" idx="4294967295"/>
          </p:nvPr>
        </p:nvSpPr>
        <p:spPr>
          <a:xfrm>
            <a:off x="1295400" y="-1"/>
            <a:ext cx="8229600" cy="1143002"/>
          </a:xfrm>
          <a:prstGeom prst="rect">
            <a:avLst/>
          </a:prstGeom>
        </p:spPr>
        <p:txBody>
          <a:bodyPr>
            <a:normAutofit fontScale="100000" lnSpcReduction="0"/>
          </a:bodyPr>
          <a:lstStyle/>
          <a:p>
            <a:pPr/>
            <a:r>
              <a:t>Critical Success Factors </a:t>
            </a:r>
          </a:p>
        </p:txBody>
      </p:sp>
      <p:graphicFrame>
        <p:nvGraphicFramePr>
          <p:cNvPr id="54" name="Table"/>
          <p:cNvGraphicFramePr/>
          <p:nvPr/>
        </p:nvGraphicFramePr>
        <p:xfrm>
          <a:off x="228600" y="1295400"/>
          <a:ext cx="8458200" cy="3246438"/>
        </p:xfrm>
        <a:graphic xmlns:a="http://schemas.openxmlformats.org/drawingml/2006/main">
          <a:graphicData uri="http://schemas.openxmlformats.org/drawingml/2006/table">
            <a:tbl>
              <a:tblPr firstCol="0" firstRow="0" lastCol="0" lastRow="0" bandCol="0" bandRow="0" rtl="0">
                <a:tableStyleId>{4C3C2611-4C71-4FC5-86AE-919BDF0F9419}</a:tableStyleId>
              </a:tblPr>
              <a:tblGrid>
                <a:gridCol w="2982912"/>
                <a:gridCol w="2981325"/>
                <a:gridCol w="2493962"/>
              </a:tblGrid>
              <a:tr h="868362">
                <a:tc>
                  <a:txBody>
                    <a:bodyPr/>
                    <a:lstStyle/>
                    <a:p>
                      <a:pPr algn="l">
                        <a:defRPr sz="1800"/>
                      </a:pPr>
                      <a:r>
                        <a:rPr b="1" sz="1500" u="sng"/>
                        <a:t>Critical Success Factor</a:t>
                      </a:r>
                    </a:p>
                  </a:txBody>
                  <a:tcPr marL="45720" marR="45720" marT="45720" marB="45720" anchor="t" anchorCtr="0" horzOverflow="overflow">
                    <a:lnL w="12700">
                      <a:solidFill>
                        <a:srgbClr val="000000"/>
                      </a:solidFill>
                    </a:lnL>
                    <a:lnR w="12700">
                      <a:solidFill>
                        <a:srgbClr val="000000"/>
                      </a:solidFill>
                    </a:lnR>
                    <a:lnT w="12700">
                      <a:solidFill>
                        <a:srgbClr val="000000"/>
                      </a:solidFill>
                    </a:lnT>
                    <a:lnB w="12700">
                      <a:solidFill>
                        <a:srgbClr val="000000"/>
                      </a:solidFill>
                    </a:lnB>
                    <a:noFill/>
                  </a:tcPr>
                </a:tc>
                <a:tc>
                  <a:txBody>
                    <a:bodyPr/>
                    <a:lstStyle/>
                    <a:p>
                      <a:pPr algn="l">
                        <a:defRPr sz="1800"/>
                      </a:pPr>
                      <a:r>
                        <a:rPr b="1" sz="1500" u="sng"/>
                        <a:t>How to Achieve</a:t>
                      </a:r>
                    </a:p>
                  </a:txBody>
                  <a:tcPr marL="45720" marR="45720" marT="45720" marB="45720" anchor="t" anchorCtr="0" horzOverflow="overflow">
                    <a:lnL w="12700">
                      <a:solidFill>
                        <a:srgbClr val="000000"/>
                      </a:solidFill>
                    </a:lnL>
                    <a:lnR w="12700">
                      <a:solidFill>
                        <a:srgbClr val="000000"/>
                      </a:solidFill>
                    </a:lnR>
                    <a:lnT w="12700">
                      <a:solidFill>
                        <a:srgbClr val="000000"/>
                      </a:solidFill>
                    </a:lnT>
                    <a:lnB w="12700">
                      <a:solidFill>
                        <a:srgbClr val="000000"/>
                      </a:solidFill>
                    </a:lnB>
                    <a:noFill/>
                  </a:tcPr>
                </a:tc>
                <a:tc>
                  <a:txBody>
                    <a:bodyPr/>
                    <a:lstStyle/>
                    <a:p>
                      <a:pPr algn="l">
                        <a:defRPr sz="1800"/>
                      </a:pPr>
                      <a:r>
                        <a:rPr b="1" sz="1500" u="sng"/>
                        <a:t>Why it is Important</a:t>
                      </a:r>
                    </a:p>
                  </a:txBody>
                  <a:tcPr marL="45720" marR="45720" marT="45720" marB="45720" anchor="t" anchorCtr="0" horzOverflow="overflow">
                    <a:lnL w="12700">
                      <a:solidFill>
                        <a:srgbClr val="000000"/>
                      </a:solidFill>
                    </a:lnL>
                    <a:lnR w="12700">
                      <a:solidFill>
                        <a:srgbClr val="000000"/>
                      </a:solidFill>
                    </a:lnR>
                    <a:lnT w="12700">
                      <a:solidFill>
                        <a:srgbClr val="000000"/>
                      </a:solidFill>
                    </a:lnT>
                    <a:lnB w="12700">
                      <a:solidFill>
                        <a:srgbClr val="000000"/>
                      </a:solidFill>
                    </a:lnB>
                    <a:noFill/>
                  </a:tcPr>
                </a:tc>
              </a:tr>
              <a:tr h="2378075">
                <a:tc>
                  <a:txBody>
                    <a:bodyPr/>
                    <a:lstStyle/>
                    <a:p>
                      <a:pPr algn="l">
                        <a:defRPr sz="1800"/>
                      </a:pPr>
                      <a:r>
                        <a:rPr sz="1500"/>
                        <a:t>Building Quality Products &amp; Services</a:t>
                      </a:r>
                    </a:p>
                  </a:txBody>
                  <a:tcPr marL="45720" marR="45720" marT="45720" marB="45720" anchor="t" anchorCtr="0" horzOverflow="overflow">
                    <a:lnL w="12700">
                      <a:solidFill>
                        <a:srgbClr val="000000"/>
                      </a:solidFill>
                    </a:lnL>
                    <a:lnR w="12700">
                      <a:solidFill>
                        <a:srgbClr val="000000"/>
                      </a:solidFill>
                    </a:lnR>
                    <a:lnT w="12700">
                      <a:solidFill>
                        <a:srgbClr val="000000"/>
                      </a:solidFill>
                    </a:lnT>
                    <a:lnB w="12700">
                      <a:solidFill>
                        <a:srgbClr val="000000"/>
                      </a:solidFill>
                    </a:lnB>
                    <a:noFill/>
                  </a:tcPr>
                </a:tc>
                <a:tc>
                  <a:txBody>
                    <a:bodyPr/>
                    <a:lstStyle/>
                    <a:p>
                      <a:pPr algn="l">
                        <a:buSzPct val="100000"/>
                        <a:buFont typeface="Arial"/>
                        <a:buChar char="•"/>
                        <a:defRPr sz="1500"/>
                      </a:pPr>
                      <a:r>
                        <a:t> quality assurance</a:t>
                      </a:r>
                    </a:p>
                    <a:p>
                      <a:pPr algn="l">
                        <a:buSzPct val="100000"/>
                        <a:buFont typeface="Arial"/>
                        <a:buChar char="•"/>
                        <a:defRPr sz="1500"/>
                      </a:pPr>
                      <a:r>
                        <a:t> consistently give customer a good value for their money and an up to par product </a:t>
                      </a:r>
                    </a:p>
                    <a:p>
                      <a:pPr algn="l">
                        <a:buSzPct val="100000"/>
                        <a:buFont typeface="Arial"/>
                        <a:buChar char="•"/>
                        <a:defRPr sz="1500"/>
                      </a:pPr>
                      <a:r>
                        <a:t>Need to consider universal standard laws – longevity of product, quality it was produced with </a:t>
                      </a:r>
                    </a:p>
                  </a:txBody>
                  <a:tcPr marL="45720" marR="45720" marT="45720" marB="45720" anchor="t" anchorCtr="0" horzOverflow="overflow">
                    <a:lnL w="12700">
                      <a:solidFill>
                        <a:srgbClr val="000000"/>
                      </a:solidFill>
                    </a:lnL>
                    <a:lnR w="12700">
                      <a:solidFill>
                        <a:srgbClr val="000000"/>
                      </a:solidFill>
                    </a:lnR>
                    <a:lnT w="12700">
                      <a:solidFill>
                        <a:srgbClr val="000000"/>
                      </a:solidFill>
                    </a:lnT>
                    <a:lnB w="12700">
                      <a:solidFill>
                        <a:srgbClr val="000000"/>
                      </a:solidFill>
                    </a:lnB>
                    <a:noFill/>
                  </a:tcPr>
                </a:tc>
                <a:tc>
                  <a:txBody>
                    <a:bodyPr/>
                    <a:lstStyle/>
                    <a:p>
                      <a:pPr algn="l">
                        <a:buSzPct val="100000"/>
                        <a:buFont typeface="Arial"/>
                        <a:buChar char="•"/>
                        <a:defRPr sz="1500"/>
                      </a:pPr>
                      <a:r>
                        <a:t>Encourages customers to buy products/services</a:t>
                      </a:r>
                    </a:p>
                    <a:p>
                      <a:pPr algn="l">
                        <a:buSzPct val="100000"/>
                        <a:buFont typeface="Arial"/>
                        <a:buChar char="•"/>
                        <a:defRPr sz="1500"/>
                      </a:pPr>
                      <a:r>
                        <a:t>Builds reputation – provides good product means returning business (HOWEVER don</a:t>
                      </a:r>
                      <a:r>
                        <a:t>’</a:t>
                      </a:r>
                      <a:r>
                        <a:t>t create such an amazing quality product that no one needs to buy a new product </a:t>
                      </a:r>
                      <a:r>
                        <a:rPr>
                          <a:latin typeface="Wingdings"/>
                          <a:ea typeface="Wingdings"/>
                          <a:cs typeface="Wingdings"/>
                          <a:sym typeface="Wingdings"/>
                        </a:rPr>
                        <a:t> </a:t>
                      </a:r>
                      <a:r>
                        <a:t>ex: dyson) </a:t>
                      </a:r>
                    </a:p>
                  </a:txBody>
                  <a:tcPr marL="45720" marR="45720" marT="45720" marB="45720" anchor="t" anchorCtr="0" horzOverflow="overflow">
                    <a:lnL w="12700">
                      <a:solidFill>
                        <a:srgbClr val="000000"/>
                      </a:solidFill>
                    </a:lnL>
                    <a:lnR w="12700">
                      <a:solidFill>
                        <a:srgbClr val="000000"/>
                      </a:solidFill>
                    </a:lnR>
                    <a:lnT w="12700">
                      <a:solidFill>
                        <a:srgbClr val="000000"/>
                      </a:solidFill>
                    </a:lnT>
                    <a:lnB w="12700">
                      <a:solidFill>
                        <a:srgbClr val="000000"/>
                      </a:solidFill>
                    </a:lnB>
                    <a:noFill/>
                  </a:tcPr>
                </a:tc>
              </a:tr>
            </a:tbl>
          </a:graphicData>
        </a:graphic>
      </p:graphicFrame>
      <p:sp>
        <p:nvSpPr>
          <p:cNvPr id="55" name="Slide Number"/>
          <p:cNvSpPr txBox="1"/>
          <p:nvPr>
            <p:ph type="sldNum" sz="quarter" idx="2"/>
          </p:nvPr>
        </p:nvSpPr>
        <p:spPr>
          <a:xfrm>
            <a:off x="8489419" y="6245225"/>
            <a:ext cx="197382" cy="294640"/>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fast" advClick="1" p14:dur="500">
        <p:fade thruBlk="1"/>
      </p:transition>
    </mc:Choice>
    <mc:Fallback>
      <p:transition spd="fast">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7" name="Critical Success Factors"/>
          <p:cNvSpPr txBox="1"/>
          <p:nvPr>
            <p:ph type="title" idx="4294967295"/>
          </p:nvPr>
        </p:nvSpPr>
        <p:spPr>
          <a:xfrm>
            <a:off x="1295400" y="-1"/>
            <a:ext cx="8229600" cy="1143002"/>
          </a:xfrm>
          <a:prstGeom prst="rect">
            <a:avLst/>
          </a:prstGeom>
        </p:spPr>
        <p:txBody>
          <a:bodyPr>
            <a:normAutofit fontScale="100000" lnSpcReduction="0"/>
          </a:bodyPr>
          <a:lstStyle/>
          <a:p>
            <a:pPr/>
            <a:r>
              <a:t>Critical Success Factors </a:t>
            </a:r>
          </a:p>
        </p:txBody>
      </p:sp>
      <p:graphicFrame>
        <p:nvGraphicFramePr>
          <p:cNvPr id="58" name="Table"/>
          <p:cNvGraphicFramePr/>
          <p:nvPr/>
        </p:nvGraphicFramePr>
        <p:xfrm>
          <a:off x="228600" y="1295400"/>
          <a:ext cx="8382000" cy="2620963"/>
        </p:xfrm>
        <a:graphic xmlns:a="http://schemas.openxmlformats.org/drawingml/2006/main">
          <a:graphicData uri="http://schemas.openxmlformats.org/drawingml/2006/table">
            <a:tbl>
              <a:tblPr firstCol="0" firstRow="0" lastCol="0" lastRow="0" bandCol="0" bandRow="0" rtl="0">
                <a:tableStyleId>{4C3C2611-4C71-4FC5-86AE-919BDF0F9419}</a:tableStyleId>
              </a:tblPr>
              <a:tblGrid>
                <a:gridCol w="2982912"/>
                <a:gridCol w="2981325"/>
                <a:gridCol w="2417762"/>
              </a:tblGrid>
              <a:tr h="334962">
                <a:tc>
                  <a:txBody>
                    <a:bodyPr/>
                    <a:lstStyle/>
                    <a:p>
                      <a:pPr algn="l">
                        <a:defRPr sz="1800"/>
                      </a:pPr>
                      <a:r>
                        <a:rPr b="1" sz="1600" u="sng"/>
                        <a:t>Critical Success Factor</a:t>
                      </a:r>
                    </a:p>
                  </a:txBody>
                  <a:tcPr marL="45720" marR="45720" marT="45720" marB="45720" anchor="t" anchorCtr="0" horzOverflow="overflow">
                    <a:lnL w="12700">
                      <a:solidFill>
                        <a:srgbClr val="000000"/>
                      </a:solidFill>
                    </a:lnL>
                    <a:lnR w="12700">
                      <a:solidFill>
                        <a:srgbClr val="000000"/>
                      </a:solidFill>
                    </a:lnR>
                    <a:lnT w="12700">
                      <a:solidFill>
                        <a:srgbClr val="000000"/>
                      </a:solidFill>
                    </a:lnT>
                    <a:lnB w="12700">
                      <a:solidFill>
                        <a:srgbClr val="000000"/>
                      </a:solidFill>
                    </a:lnB>
                    <a:noFill/>
                  </a:tcPr>
                </a:tc>
                <a:tc>
                  <a:txBody>
                    <a:bodyPr/>
                    <a:lstStyle/>
                    <a:p>
                      <a:pPr algn="l">
                        <a:defRPr sz="1800"/>
                      </a:pPr>
                      <a:r>
                        <a:rPr b="1" sz="1600" u="sng"/>
                        <a:t>How to Achieve</a:t>
                      </a:r>
                    </a:p>
                  </a:txBody>
                  <a:tcPr marL="45720" marR="45720" marT="45720" marB="45720" anchor="t" anchorCtr="0" horzOverflow="overflow">
                    <a:lnL w="12700">
                      <a:solidFill>
                        <a:srgbClr val="000000"/>
                      </a:solidFill>
                    </a:lnL>
                    <a:lnR w="12700">
                      <a:solidFill>
                        <a:srgbClr val="000000"/>
                      </a:solidFill>
                    </a:lnR>
                    <a:lnT w="12700">
                      <a:solidFill>
                        <a:srgbClr val="000000"/>
                      </a:solidFill>
                    </a:lnT>
                    <a:lnB w="12700">
                      <a:solidFill>
                        <a:srgbClr val="000000"/>
                      </a:solidFill>
                    </a:lnB>
                    <a:noFill/>
                  </a:tcPr>
                </a:tc>
                <a:tc>
                  <a:txBody>
                    <a:bodyPr/>
                    <a:lstStyle/>
                    <a:p>
                      <a:pPr algn="l">
                        <a:defRPr sz="1800"/>
                      </a:pPr>
                      <a:r>
                        <a:rPr b="1" sz="1600" u="sng"/>
                        <a:t>Why it is Important</a:t>
                      </a:r>
                    </a:p>
                  </a:txBody>
                  <a:tcPr marL="45720" marR="45720" marT="45720" marB="45720" anchor="t" anchorCtr="0" horzOverflow="overflow">
                    <a:lnL w="12700">
                      <a:solidFill>
                        <a:srgbClr val="000000"/>
                      </a:solidFill>
                    </a:lnL>
                    <a:lnR w="12700">
                      <a:solidFill>
                        <a:srgbClr val="000000"/>
                      </a:solidFill>
                    </a:lnR>
                    <a:lnT w="12700">
                      <a:solidFill>
                        <a:srgbClr val="000000"/>
                      </a:solidFill>
                    </a:lnT>
                    <a:lnB w="12700">
                      <a:solidFill>
                        <a:srgbClr val="000000"/>
                      </a:solidFill>
                    </a:lnB>
                    <a:noFill/>
                  </a:tcPr>
                </a:tc>
              </a:tr>
              <a:tr h="2286000">
                <a:tc>
                  <a:txBody>
                    <a:bodyPr/>
                    <a:lstStyle/>
                    <a:p>
                      <a:pPr algn="l">
                        <a:defRPr sz="1800"/>
                      </a:pPr>
                      <a:r>
                        <a:rPr sz="1600"/>
                        <a:t>Encouraging Innovation &amp; Creativity</a:t>
                      </a:r>
                    </a:p>
                  </a:txBody>
                  <a:tcPr marL="45720" marR="45720" marT="45720" marB="45720" anchor="t" anchorCtr="0" horzOverflow="overflow">
                    <a:lnL w="12700">
                      <a:solidFill>
                        <a:srgbClr val="000000"/>
                      </a:solidFill>
                    </a:lnL>
                    <a:lnR w="12700">
                      <a:solidFill>
                        <a:srgbClr val="000000"/>
                      </a:solidFill>
                    </a:lnR>
                    <a:lnT w="12700">
                      <a:solidFill>
                        <a:srgbClr val="000000"/>
                      </a:solidFill>
                    </a:lnT>
                    <a:lnB w="12700">
                      <a:solidFill>
                        <a:srgbClr val="000000"/>
                      </a:solidFill>
                    </a:lnB>
                    <a:noFill/>
                  </a:tcPr>
                </a:tc>
                <a:tc>
                  <a:txBody>
                    <a:bodyPr/>
                    <a:lstStyle/>
                    <a:p>
                      <a:pPr algn="l">
                        <a:buSzPct val="100000"/>
                        <a:buFont typeface="Arial"/>
                        <a:buChar char="•"/>
                        <a:defRPr sz="1600"/>
                      </a:pPr>
                      <a:r>
                        <a:t> training programs</a:t>
                      </a:r>
                    </a:p>
                    <a:p>
                      <a:pPr algn="l">
                        <a:buSzPct val="100000"/>
                        <a:buFont typeface="Arial"/>
                        <a:buChar char="•"/>
                        <a:defRPr sz="1600"/>
                      </a:pPr>
                      <a:r>
                        <a:t>Incentives</a:t>
                      </a:r>
                    </a:p>
                    <a:p>
                      <a:pPr algn="l">
                        <a:buSzPct val="100000"/>
                        <a:buFont typeface="Arial"/>
                        <a:buChar char="•"/>
                        <a:defRPr sz="1600"/>
                      </a:pPr>
                      <a:r>
                        <a:t>Open forum</a:t>
                      </a:r>
                    </a:p>
                    <a:p>
                      <a:pPr algn="l">
                        <a:buSzPct val="100000"/>
                        <a:buFont typeface="Arial"/>
                        <a:buChar char="•"/>
                        <a:defRPr sz="1600"/>
                      </a:pPr>
                      <a:r>
                        <a:t>Anticipating customer</a:t>
                      </a:r>
                      <a:r>
                        <a:t>’</a:t>
                      </a:r>
                      <a:r>
                        <a:t>s needs </a:t>
                      </a:r>
                    </a:p>
                  </a:txBody>
                  <a:tcPr marL="45720" marR="45720" marT="45720" marB="45720" anchor="t" anchorCtr="0" horzOverflow="overflow">
                    <a:lnL w="12700">
                      <a:solidFill>
                        <a:srgbClr val="000000"/>
                      </a:solidFill>
                    </a:lnL>
                    <a:lnR w="12700">
                      <a:solidFill>
                        <a:srgbClr val="000000"/>
                      </a:solidFill>
                    </a:lnR>
                    <a:lnT w="12700">
                      <a:solidFill>
                        <a:srgbClr val="000000"/>
                      </a:solidFill>
                    </a:lnT>
                    <a:lnB w="12700">
                      <a:solidFill>
                        <a:srgbClr val="000000"/>
                      </a:solidFill>
                    </a:lnB>
                    <a:noFill/>
                  </a:tcPr>
                </a:tc>
                <a:tc>
                  <a:txBody>
                    <a:bodyPr/>
                    <a:lstStyle/>
                    <a:p>
                      <a:pPr algn="l">
                        <a:buSzPct val="100000"/>
                        <a:buFont typeface="Arial"/>
                        <a:buChar char="•"/>
                        <a:defRPr sz="1600"/>
                      </a:pPr>
                      <a:r>
                        <a:t>Providing customers with a new innovation to keep them coming back for more </a:t>
                      </a:r>
                    </a:p>
                    <a:p>
                      <a:pPr algn="l">
                        <a:buSzPct val="100000"/>
                        <a:buFont typeface="Arial"/>
                        <a:buChar char="•"/>
                        <a:defRPr sz="1600"/>
                      </a:pPr>
                      <a:r>
                        <a:t>Businesses should be constantly changing and adapting to the environment</a:t>
                      </a:r>
                    </a:p>
                    <a:p>
                      <a:pPr algn="l">
                        <a:buSzPct val="100000"/>
                        <a:buFont typeface="Arial"/>
                        <a:buChar char="•"/>
                        <a:defRPr sz="1600"/>
                      </a:pPr>
                      <a:r>
                        <a:t>Ex: Apple </a:t>
                      </a:r>
                    </a:p>
                  </a:txBody>
                  <a:tcPr marL="45720" marR="45720" marT="45720" marB="45720" anchor="t" anchorCtr="0" horzOverflow="overflow">
                    <a:lnL w="12700">
                      <a:solidFill>
                        <a:srgbClr val="000000"/>
                      </a:solidFill>
                    </a:lnL>
                    <a:lnR w="12700">
                      <a:solidFill>
                        <a:srgbClr val="000000"/>
                      </a:solidFill>
                    </a:lnR>
                    <a:lnT w="12700">
                      <a:solidFill>
                        <a:srgbClr val="000000"/>
                      </a:solidFill>
                    </a:lnT>
                    <a:lnB w="12700">
                      <a:solidFill>
                        <a:srgbClr val="000000"/>
                      </a:solidFill>
                    </a:lnB>
                    <a:noFill/>
                  </a:tcPr>
                </a:tc>
              </a:tr>
            </a:tbl>
          </a:graphicData>
        </a:graphic>
      </p:graphicFrame>
      <p:sp>
        <p:nvSpPr>
          <p:cNvPr id="59" name="Slide Number"/>
          <p:cNvSpPr txBox="1"/>
          <p:nvPr>
            <p:ph type="sldNum" sz="quarter" idx="2"/>
          </p:nvPr>
        </p:nvSpPr>
        <p:spPr>
          <a:xfrm>
            <a:off x="8489419" y="6245225"/>
            <a:ext cx="197382" cy="294640"/>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60" name="Google Garage Video"/>
          <p:cNvSpPr txBox="1"/>
          <p:nvPr/>
        </p:nvSpPr>
        <p:spPr>
          <a:xfrm>
            <a:off x="1433194" y="4475162"/>
            <a:ext cx="6369687" cy="3581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l">
              <a:defRPr sz="1800" u="sng">
                <a:solidFill>
                  <a:srgbClr val="009999"/>
                </a:solidFill>
                <a:uFill>
                  <a:solidFill>
                    <a:srgbClr val="009999"/>
                  </a:solidFill>
                </a:uFill>
                <a:hlinkClick r:id="rId2" invalidUrl="" action="" tgtFrame="" tooltip="" history="1" highlightClick="0" endSnd="0"/>
              </a:defRPr>
            </a:lvl1pPr>
          </a:lstStyle>
          <a:p>
            <a:pPr>
              <a:defRPr u="none">
                <a:solidFill>
                  <a:srgbClr val="000000"/>
                </a:solidFill>
                <a:uFillTx/>
              </a:defRPr>
            </a:pPr>
            <a:r>
              <a:rPr u="sng">
                <a:solidFill>
                  <a:srgbClr val="009999"/>
                </a:solidFill>
                <a:uFill>
                  <a:solidFill>
                    <a:srgbClr val="009999"/>
                  </a:solidFill>
                </a:uFill>
                <a:hlinkClick r:id="rId2" invalidUrl="" action="" tgtFrame="" tooltip="" history="1" highlightClick="0" endSnd="0"/>
              </a:rPr>
              <a:t>Google Garage Video</a:t>
            </a:r>
          </a:p>
        </p:txBody>
      </p:sp>
    </p:spTree>
  </p:cSld>
  <p:clrMapOvr>
    <a:masterClrMapping/>
  </p:clrMapOvr>
  <mc:AlternateContent xmlns:mc="http://schemas.openxmlformats.org/markup-compatibility/2006">
    <mc:Choice xmlns:p14="http://schemas.microsoft.com/office/powerpoint/2010/main" Requires="p14">
      <p:transition spd="fast" advClick="1" p14:dur="500">
        <p:fade thruBlk="1"/>
      </p:transition>
    </mc:Choice>
    <mc:Fallback>
      <p:transition spd="fast">
        <p:fade/>
      </p:transition>
    </mc:Fallback>
  </mc:AlternateContent>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Subtype="0" presetID="1" grpId="1" fill="hold">
                                  <p:stCondLst>
                                    <p:cond delay="0"/>
                                  </p:stCondLst>
                                  <p:iterate type="el" backwards="0">
                                    <p:tmAbs val="0"/>
                                  </p:iterate>
                                  <p:childTnLst>
                                    <p:set>
                                      <p:cBhvr>
                                        <p:cTn id="6" fill="hold"/>
                                        <p:tgtEl>
                                          <p:spTgt spid="5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Class="entr" nodeType="clickEffect" presetSubtype="0" presetID="1" grpId="2" fill="hold">
                                  <p:stCondLst>
                                    <p:cond delay="0"/>
                                  </p:stCondLst>
                                  <p:iterate type="el" backwards="0">
                                    <p:tmAbs val="0"/>
                                  </p:iterate>
                                  <p:childTnLst>
                                    <p:set>
                                      <p:cBhvr>
                                        <p:cTn id="10" fill="hold"/>
                                        <p:tgtEl>
                                          <p:spTgt spid="60"/>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58" grpId="1"/>
      <p:bldP build="whole" bldLvl="1" animBg="1" rev="0" advAuto="0" spid="60" grpId="2"/>
    </p:bldLst>
  </p:timing>
</p:sld>
</file>

<file path=ppt/slides/slide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2" name="Critical Success Factors"/>
          <p:cNvSpPr txBox="1"/>
          <p:nvPr>
            <p:ph type="title" idx="4294967295"/>
          </p:nvPr>
        </p:nvSpPr>
        <p:spPr>
          <a:xfrm>
            <a:off x="1295400" y="-1"/>
            <a:ext cx="8229600" cy="1143002"/>
          </a:xfrm>
          <a:prstGeom prst="rect">
            <a:avLst/>
          </a:prstGeom>
        </p:spPr>
        <p:txBody>
          <a:bodyPr>
            <a:normAutofit fontScale="100000" lnSpcReduction="0"/>
          </a:bodyPr>
          <a:lstStyle/>
          <a:p>
            <a:pPr/>
            <a:r>
              <a:t>Critical Success Factors</a:t>
            </a:r>
          </a:p>
        </p:txBody>
      </p:sp>
      <p:sp>
        <p:nvSpPr>
          <p:cNvPr id="63" name="Slide Number"/>
          <p:cNvSpPr txBox="1"/>
          <p:nvPr>
            <p:ph type="sldNum" sz="quarter" idx="2"/>
          </p:nvPr>
        </p:nvSpPr>
        <p:spPr>
          <a:xfrm>
            <a:off x="8489419" y="6245225"/>
            <a:ext cx="197382" cy="294640"/>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graphicFrame>
        <p:nvGraphicFramePr>
          <p:cNvPr id="64" name="Table"/>
          <p:cNvGraphicFramePr/>
          <p:nvPr/>
        </p:nvGraphicFramePr>
        <p:xfrm>
          <a:off x="304800" y="1295400"/>
          <a:ext cx="8382000" cy="2133600"/>
        </p:xfrm>
        <a:graphic xmlns:a="http://schemas.openxmlformats.org/drawingml/2006/main">
          <a:graphicData uri="http://schemas.openxmlformats.org/drawingml/2006/table">
            <a:tbl>
              <a:tblPr firstCol="0" firstRow="0" lastCol="0" lastRow="0" bandCol="0" bandRow="0" rtl="0">
                <a:tableStyleId>{4C3C2611-4C71-4FC5-86AE-919BDF0F9419}</a:tableStyleId>
              </a:tblPr>
              <a:tblGrid>
                <a:gridCol w="2982912"/>
                <a:gridCol w="2981325"/>
                <a:gridCol w="2417762"/>
              </a:tblGrid>
              <a:tr h="334962">
                <a:tc>
                  <a:txBody>
                    <a:bodyPr/>
                    <a:lstStyle/>
                    <a:p>
                      <a:pPr algn="l">
                        <a:defRPr sz="1800"/>
                      </a:pPr>
                      <a:r>
                        <a:rPr sz="1600" u="sng"/>
                        <a:t>Critical Success Factor</a:t>
                      </a:r>
                    </a:p>
                  </a:txBody>
                  <a:tcPr marL="45720" marR="45720" marT="45720" marB="45720" anchor="t" anchorCtr="0" horzOverflow="overflow">
                    <a:lnL w="12700">
                      <a:solidFill>
                        <a:srgbClr val="000000"/>
                      </a:solidFill>
                    </a:lnL>
                    <a:lnR w="12700">
                      <a:solidFill>
                        <a:srgbClr val="000000"/>
                      </a:solidFill>
                    </a:lnR>
                    <a:lnT w="12700">
                      <a:solidFill>
                        <a:srgbClr val="000000"/>
                      </a:solidFill>
                    </a:lnT>
                    <a:lnB w="12700">
                      <a:solidFill>
                        <a:srgbClr val="000000"/>
                      </a:solidFill>
                    </a:lnB>
                    <a:noFill/>
                  </a:tcPr>
                </a:tc>
                <a:tc>
                  <a:txBody>
                    <a:bodyPr/>
                    <a:lstStyle/>
                    <a:p>
                      <a:pPr algn="l">
                        <a:defRPr sz="1800"/>
                      </a:pPr>
                      <a:r>
                        <a:rPr sz="1600" u="sng"/>
                        <a:t>How to Achieve</a:t>
                      </a:r>
                    </a:p>
                  </a:txBody>
                  <a:tcPr marL="45720" marR="45720" marT="45720" marB="45720" anchor="t" anchorCtr="0" horzOverflow="overflow">
                    <a:lnL w="12700">
                      <a:solidFill>
                        <a:srgbClr val="000000"/>
                      </a:solidFill>
                    </a:lnL>
                    <a:lnR w="12700">
                      <a:solidFill>
                        <a:srgbClr val="000000"/>
                      </a:solidFill>
                    </a:lnR>
                    <a:lnT w="12700">
                      <a:solidFill>
                        <a:srgbClr val="000000"/>
                      </a:solidFill>
                    </a:lnT>
                    <a:lnB w="12700">
                      <a:solidFill>
                        <a:srgbClr val="000000"/>
                      </a:solidFill>
                    </a:lnB>
                    <a:noFill/>
                  </a:tcPr>
                </a:tc>
                <a:tc>
                  <a:txBody>
                    <a:bodyPr/>
                    <a:lstStyle/>
                    <a:p>
                      <a:pPr algn="l">
                        <a:defRPr sz="1800"/>
                      </a:pPr>
                      <a:r>
                        <a:rPr sz="1600" u="sng"/>
                        <a:t>Why it is Important</a:t>
                      </a:r>
                    </a:p>
                  </a:txBody>
                  <a:tcPr marL="45720" marR="45720" marT="45720" marB="45720" anchor="t" anchorCtr="0" horzOverflow="overflow">
                    <a:lnL w="12700">
                      <a:solidFill>
                        <a:srgbClr val="000000"/>
                      </a:solidFill>
                    </a:lnL>
                    <a:lnR w="12700">
                      <a:solidFill>
                        <a:srgbClr val="000000"/>
                      </a:solidFill>
                    </a:lnR>
                    <a:lnT w="12700">
                      <a:solidFill>
                        <a:srgbClr val="000000"/>
                      </a:solidFill>
                    </a:lnT>
                    <a:lnB w="12700">
                      <a:solidFill>
                        <a:srgbClr val="000000"/>
                      </a:solidFill>
                    </a:lnB>
                    <a:noFill/>
                  </a:tcPr>
                </a:tc>
              </a:tr>
              <a:tr h="1798637">
                <a:tc>
                  <a:txBody>
                    <a:bodyPr/>
                    <a:lstStyle/>
                    <a:p>
                      <a:pPr algn="l">
                        <a:defRPr sz="1800"/>
                      </a:pPr>
                      <a:r>
                        <a:rPr sz="1600"/>
                        <a:t>Gaining Employee Commitment</a:t>
                      </a:r>
                    </a:p>
                  </a:txBody>
                  <a:tcPr marL="45720" marR="45720" marT="45720" marB="45720" anchor="t" anchorCtr="0" horzOverflow="overflow">
                    <a:lnL w="12700">
                      <a:solidFill>
                        <a:srgbClr val="000000"/>
                      </a:solidFill>
                    </a:lnL>
                    <a:lnR w="12700">
                      <a:solidFill>
                        <a:srgbClr val="000000"/>
                      </a:solidFill>
                    </a:lnR>
                    <a:lnT w="12700">
                      <a:solidFill>
                        <a:srgbClr val="000000"/>
                      </a:solidFill>
                    </a:lnT>
                    <a:lnB w="12700">
                      <a:solidFill>
                        <a:srgbClr val="000000"/>
                      </a:solidFill>
                    </a:lnB>
                    <a:noFill/>
                  </a:tcPr>
                </a:tc>
                <a:tc>
                  <a:txBody>
                    <a:bodyPr/>
                    <a:lstStyle/>
                    <a:p>
                      <a:pPr algn="l">
                        <a:buSzPct val="100000"/>
                        <a:buFont typeface="Arial"/>
                        <a:buChar char="•"/>
                        <a:defRPr sz="1600"/>
                      </a:pPr>
                      <a:r>
                        <a:t>Incentive plans</a:t>
                      </a:r>
                    </a:p>
                    <a:p>
                      <a:pPr algn="l">
                        <a:buSzPct val="100000"/>
                        <a:buFont typeface="Arial"/>
                        <a:buChar char="•"/>
                        <a:defRPr sz="1600"/>
                      </a:pPr>
                      <a:r>
                        <a:t>Training</a:t>
                      </a:r>
                    </a:p>
                    <a:p>
                      <a:pPr algn="l">
                        <a:buSzPct val="100000"/>
                        <a:buFont typeface="Arial"/>
                        <a:buChar char="•"/>
                        <a:defRPr sz="1600"/>
                      </a:pPr>
                      <a:r>
                        <a:t>Participation in mgmt decision-making</a:t>
                      </a:r>
                    </a:p>
                    <a:p>
                      <a:pPr algn="l">
                        <a:buSzPct val="100000"/>
                        <a:buFont typeface="Arial"/>
                        <a:buChar char="•"/>
                        <a:defRPr sz="1600"/>
                      </a:pPr>
                      <a:r>
                        <a:t>Enthusiasm for job </a:t>
                      </a:r>
                    </a:p>
                  </a:txBody>
                  <a:tcPr marL="45720" marR="45720" marT="45720" marB="45720" anchor="t" anchorCtr="0" horzOverflow="overflow">
                    <a:lnL w="12700">
                      <a:solidFill>
                        <a:srgbClr val="000000"/>
                      </a:solidFill>
                    </a:lnL>
                    <a:lnR w="12700">
                      <a:solidFill>
                        <a:srgbClr val="000000"/>
                      </a:solidFill>
                    </a:lnR>
                    <a:lnT w="12700">
                      <a:solidFill>
                        <a:srgbClr val="000000"/>
                      </a:solidFill>
                    </a:lnT>
                    <a:lnB w="12700">
                      <a:solidFill>
                        <a:srgbClr val="000000"/>
                      </a:solidFill>
                    </a:lnB>
                    <a:noFill/>
                  </a:tcPr>
                </a:tc>
                <a:tc>
                  <a:txBody>
                    <a:bodyPr/>
                    <a:lstStyle/>
                    <a:p>
                      <a:pPr algn="l">
                        <a:buSzPct val="100000"/>
                        <a:buFont typeface="Arial"/>
                        <a:buChar char="•"/>
                        <a:defRPr sz="1600"/>
                      </a:pPr>
                      <a:r>
                        <a:t> Employees are the driving force behind the business (keep them happy) </a:t>
                      </a:r>
                    </a:p>
                    <a:p>
                      <a:pPr algn="l">
                        <a:buSzPct val="100000"/>
                        <a:buFont typeface="Arial"/>
                        <a:buChar char="•"/>
                        <a:defRPr sz="1600"/>
                      </a:pPr>
                      <a:r>
                        <a:t>Should be proud of their company and want to represent it </a:t>
                      </a:r>
                    </a:p>
                  </a:txBody>
                  <a:tcPr marL="45720" marR="45720" marT="45720" marB="45720" anchor="t" anchorCtr="0" horzOverflow="overflow">
                    <a:lnL w="12700">
                      <a:solidFill>
                        <a:srgbClr val="000000"/>
                      </a:solidFill>
                    </a:lnL>
                    <a:lnR w="12700">
                      <a:solidFill>
                        <a:srgbClr val="000000"/>
                      </a:solidFill>
                    </a:lnR>
                    <a:lnT w="12700">
                      <a:solidFill>
                        <a:srgbClr val="000000"/>
                      </a:solidFill>
                    </a:lnT>
                    <a:lnB w="12700">
                      <a:solidFill>
                        <a:srgbClr val="000000"/>
                      </a:solidFill>
                    </a:lnB>
                    <a:noFill/>
                  </a:tcPr>
                </a:tc>
              </a:tr>
            </a:tbl>
          </a:graphicData>
        </a:graphic>
      </p:graphicFrame>
    </p:spTree>
  </p:cSld>
  <p:clrMapOvr>
    <a:masterClrMapping/>
  </p:clrMapOvr>
  <mc:AlternateContent xmlns:mc="http://schemas.openxmlformats.org/markup-compatibility/2006">
    <mc:Choice xmlns:p14="http://schemas.microsoft.com/office/powerpoint/2010/main" Requires="p14">
      <p:transition spd="fast" advClick="1" p14:dur="500">
        <p:fade thruBlk="1"/>
      </p:transition>
    </mc:Choice>
    <mc:Fallback>
      <p:transition spd="fast">
        <p:fade/>
      </p:transition>
    </mc:Fallback>
  </mc:AlternateContent>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Subtype="0" presetID="1" grpId="1" fill="hold">
                                  <p:stCondLst>
                                    <p:cond delay="0"/>
                                  </p:stCondLst>
                                  <p:iterate type="el" backwards="0">
                                    <p:tmAbs val="0"/>
                                  </p:iterate>
                                  <p:childTnLst>
                                    <p:set>
                                      <p:cBhvr>
                                        <p:cTn id="6" fill="hold"/>
                                        <p:tgtEl>
                                          <p:spTgt spid="64"/>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64" grpId="1"/>
    </p:bldLst>
  </p:timing>
</p:sld>
</file>

<file path=ppt/slides/slide1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6" name="Critical Success Factors"/>
          <p:cNvSpPr txBox="1"/>
          <p:nvPr>
            <p:ph type="title" idx="4294967295"/>
          </p:nvPr>
        </p:nvSpPr>
        <p:spPr>
          <a:xfrm>
            <a:off x="1295400" y="-1"/>
            <a:ext cx="8229600" cy="1143002"/>
          </a:xfrm>
          <a:prstGeom prst="rect">
            <a:avLst/>
          </a:prstGeom>
        </p:spPr>
        <p:txBody>
          <a:bodyPr>
            <a:normAutofit fontScale="100000" lnSpcReduction="0"/>
          </a:bodyPr>
          <a:lstStyle/>
          <a:p>
            <a:pPr/>
            <a:r>
              <a:t>Critical Success Factors</a:t>
            </a:r>
          </a:p>
        </p:txBody>
      </p:sp>
      <p:sp>
        <p:nvSpPr>
          <p:cNvPr id="67" name="Slide Number"/>
          <p:cNvSpPr txBox="1"/>
          <p:nvPr>
            <p:ph type="sldNum" sz="quarter" idx="2"/>
          </p:nvPr>
        </p:nvSpPr>
        <p:spPr>
          <a:xfrm>
            <a:off x="8396178" y="6245225"/>
            <a:ext cx="290622" cy="294640"/>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graphicFrame>
        <p:nvGraphicFramePr>
          <p:cNvPr id="68" name="Table"/>
          <p:cNvGraphicFramePr/>
          <p:nvPr/>
        </p:nvGraphicFramePr>
        <p:xfrm>
          <a:off x="304800" y="1295400"/>
          <a:ext cx="8458200" cy="2133600"/>
        </p:xfrm>
        <a:graphic xmlns:a="http://schemas.openxmlformats.org/drawingml/2006/main">
          <a:graphicData uri="http://schemas.openxmlformats.org/drawingml/2006/table">
            <a:tbl>
              <a:tblPr firstCol="0" firstRow="0" lastCol="0" lastRow="0" bandCol="0" bandRow="0" rtl="0">
                <a:tableStyleId>{4C3C2611-4C71-4FC5-86AE-919BDF0F9419}</a:tableStyleId>
              </a:tblPr>
              <a:tblGrid>
                <a:gridCol w="2819400"/>
                <a:gridCol w="2819400"/>
                <a:gridCol w="2819400"/>
              </a:tblGrid>
              <a:tr h="334962">
                <a:tc>
                  <a:txBody>
                    <a:bodyPr/>
                    <a:lstStyle/>
                    <a:p>
                      <a:pPr algn="l">
                        <a:defRPr sz="1800"/>
                      </a:pPr>
                      <a:r>
                        <a:rPr sz="1600" u="sng"/>
                        <a:t>Critical Success Factor</a:t>
                      </a:r>
                    </a:p>
                  </a:txBody>
                  <a:tcPr marL="45720" marR="45720" marT="45720" marB="45720" anchor="t" anchorCtr="0" horzOverflow="overflow">
                    <a:lnL w="12700">
                      <a:solidFill>
                        <a:srgbClr val="000000"/>
                      </a:solidFill>
                    </a:lnL>
                    <a:lnR w="12700">
                      <a:solidFill>
                        <a:srgbClr val="000000"/>
                      </a:solidFill>
                    </a:lnR>
                    <a:lnT w="12700">
                      <a:solidFill>
                        <a:srgbClr val="000000"/>
                      </a:solidFill>
                    </a:lnT>
                    <a:lnB w="12700">
                      <a:solidFill>
                        <a:srgbClr val="000000"/>
                      </a:solidFill>
                    </a:lnB>
                    <a:noFill/>
                  </a:tcPr>
                </a:tc>
                <a:tc>
                  <a:txBody>
                    <a:bodyPr/>
                    <a:lstStyle/>
                    <a:p>
                      <a:pPr algn="l">
                        <a:defRPr sz="1800"/>
                      </a:pPr>
                      <a:r>
                        <a:rPr sz="1600" u="sng"/>
                        <a:t>How to Achieve</a:t>
                      </a:r>
                    </a:p>
                  </a:txBody>
                  <a:tcPr marL="45720" marR="45720" marT="45720" marB="45720" anchor="t" anchorCtr="0" horzOverflow="overflow">
                    <a:lnL w="12700">
                      <a:solidFill>
                        <a:srgbClr val="000000"/>
                      </a:solidFill>
                    </a:lnL>
                    <a:lnR w="12700">
                      <a:solidFill>
                        <a:srgbClr val="000000"/>
                      </a:solidFill>
                    </a:lnR>
                    <a:lnT w="12700">
                      <a:solidFill>
                        <a:srgbClr val="000000"/>
                      </a:solidFill>
                    </a:lnT>
                    <a:lnB w="12700">
                      <a:solidFill>
                        <a:srgbClr val="000000"/>
                      </a:solidFill>
                    </a:lnB>
                    <a:noFill/>
                  </a:tcPr>
                </a:tc>
                <a:tc>
                  <a:txBody>
                    <a:bodyPr/>
                    <a:lstStyle/>
                    <a:p>
                      <a:pPr algn="l">
                        <a:defRPr sz="1800"/>
                      </a:pPr>
                      <a:r>
                        <a:rPr sz="1600" u="sng"/>
                        <a:t>Why it is Important</a:t>
                      </a:r>
                    </a:p>
                  </a:txBody>
                  <a:tcPr marL="45720" marR="45720" marT="45720" marB="45720" anchor="t" anchorCtr="0" horzOverflow="overflow">
                    <a:lnL w="12700">
                      <a:solidFill>
                        <a:srgbClr val="000000"/>
                      </a:solidFill>
                    </a:lnL>
                    <a:lnR w="12700">
                      <a:solidFill>
                        <a:srgbClr val="000000"/>
                      </a:solidFill>
                    </a:lnR>
                    <a:lnT w="12700">
                      <a:solidFill>
                        <a:srgbClr val="000000"/>
                      </a:solidFill>
                    </a:lnT>
                    <a:lnB w="12700">
                      <a:solidFill>
                        <a:srgbClr val="000000"/>
                      </a:solidFill>
                    </a:lnB>
                    <a:noFill/>
                  </a:tcPr>
                </a:tc>
              </a:tr>
              <a:tr h="1798637">
                <a:tc>
                  <a:txBody>
                    <a:bodyPr/>
                    <a:lstStyle/>
                    <a:p>
                      <a:pPr algn="l">
                        <a:defRPr sz="1800"/>
                      </a:pPr>
                      <a:r>
                        <a:rPr sz="1600"/>
                        <a:t>Creating a distinctive competitive advantage</a:t>
                      </a:r>
                    </a:p>
                  </a:txBody>
                  <a:tcPr marL="45720" marR="45720" marT="45720" marB="45720" anchor="t" anchorCtr="0" horzOverflow="overflow">
                    <a:lnL w="12700">
                      <a:solidFill>
                        <a:srgbClr val="000000"/>
                      </a:solidFill>
                    </a:lnL>
                    <a:lnR w="12700">
                      <a:solidFill>
                        <a:srgbClr val="000000"/>
                      </a:solidFill>
                    </a:lnR>
                    <a:lnT w="12700">
                      <a:solidFill>
                        <a:srgbClr val="000000"/>
                      </a:solidFill>
                    </a:lnT>
                    <a:lnB w="12700">
                      <a:solidFill>
                        <a:srgbClr val="000000"/>
                      </a:solidFill>
                    </a:lnB>
                    <a:noFill/>
                  </a:tcPr>
                </a:tc>
                <a:tc>
                  <a:txBody>
                    <a:bodyPr/>
                    <a:lstStyle/>
                    <a:p>
                      <a:pPr algn="l">
                        <a:buSzPct val="100000"/>
                        <a:buFont typeface="Arial"/>
                        <a:buChar char="•"/>
                        <a:defRPr sz="1600"/>
                      </a:pPr>
                      <a:r>
                        <a:t> adding value – by providing something other companies don</a:t>
                      </a:r>
                      <a:r>
                        <a:t>’</a:t>
                      </a:r>
                      <a:r>
                        <a:t>t provide, consumers are able to pay more for that product </a:t>
                      </a:r>
                    </a:p>
                  </a:txBody>
                  <a:tcPr marL="45720" marR="45720" marT="45720" marB="45720" anchor="t" anchorCtr="0" horzOverflow="overflow">
                    <a:lnL w="12700">
                      <a:solidFill>
                        <a:srgbClr val="000000"/>
                      </a:solidFill>
                    </a:lnL>
                    <a:lnR w="12700">
                      <a:solidFill>
                        <a:srgbClr val="000000"/>
                      </a:solidFill>
                    </a:lnR>
                    <a:lnT w="12700">
                      <a:solidFill>
                        <a:srgbClr val="000000"/>
                      </a:solidFill>
                    </a:lnT>
                    <a:lnB w="12700">
                      <a:solidFill>
                        <a:srgbClr val="000000"/>
                      </a:solidFill>
                    </a:lnB>
                    <a:noFill/>
                  </a:tcPr>
                </a:tc>
                <a:tc>
                  <a:txBody>
                    <a:bodyPr/>
                    <a:lstStyle/>
                    <a:p>
                      <a:pPr algn="l">
                        <a:buSzPct val="100000"/>
                        <a:buFont typeface="Arial"/>
                        <a:buChar char="•"/>
                        <a:defRPr sz="1600"/>
                      </a:pPr>
                      <a:r>
                        <a:t>To encourage customers  and outcompete competitors</a:t>
                      </a:r>
                    </a:p>
                    <a:p>
                      <a:pPr algn="l">
                        <a:buSzPct val="100000"/>
                        <a:buFont typeface="Arial"/>
                        <a:buChar char="•"/>
                        <a:defRPr sz="1600"/>
                      </a:pPr>
                      <a:r>
                        <a:t>Businesses want a monopoly (think about LCBO, blueray+sony) </a:t>
                      </a:r>
                    </a:p>
                    <a:p>
                      <a:pPr algn="l">
                        <a:buSzPct val="100000"/>
                        <a:buFont typeface="Arial"/>
                        <a:buChar char="•"/>
                        <a:defRPr sz="1600"/>
                      </a:pPr>
                    </a:p>
                    <a:p>
                      <a:pPr algn="l">
                        <a:defRPr sz="1600"/>
                      </a:pPr>
                      <a:r>
                        <a:t> </a:t>
                      </a:r>
                    </a:p>
                  </a:txBody>
                  <a:tcPr marL="45720" marR="45720" marT="45720" marB="45720" anchor="t" anchorCtr="0" horzOverflow="overflow">
                    <a:lnL w="12700">
                      <a:solidFill>
                        <a:srgbClr val="000000"/>
                      </a:solidFill>
                    </a:lnL>
                    <a:lnR w="12700">
                      <a:solidFill>
                        <a:srgbClr val="000000"/>
                      </a:solidFill>
                    </a:lnR>
                    <a:lnT w="12700">
                      <a:solidFill>
                        <a:srgbClr val="000000"/>
                      </a:solidFill>
                    </a:lnT>
                    <a:lnB w="12700">
                      <a:solidFill>
                        <a:srgbClr val="000000"/>
                      </a:solidFill>
                    </a:lnB>
                    <a:noFill/>
                  </a:tcPr>
                </a:tc>
              </a:tr>
            </a:tbl>
          </a:graphicData>
        </a:graphic>
      </p:graphicFrame>
    </p:spTree>
  </p:cSld>
  <p:clrMapOvr>
    <a:masterClrMapping/>
  </p:clrMapOvr>
  <mc:AlternateContent xmlns:mc="http://schemas.openxmlformats.org/markup-compatibility/2006">
    <mc:Choice xmlns:p14="http://schemas.microsoft.com/office/powerpoint/2010/main" Requires="p14">
      <p:transition spd="fast" advClick="1" p14:dur="500">
        <p:fade thruBlk="1"/>
      </p:transition>
    </mc:Choice>
    <mc:Fallback>
      <p:transition spd="fast">
        <p:fade/>
      </p:transition>
    </mc:Fallback>
  </mc:AlternateContent>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Subtype="0" presetID="1" grpId="1" fill="hold">
                                  <p:stCondLst>
                                    <p:cond delay="0"/>
                                  </p:stCondLst>
                                  <p:iterate type="el" backwards="0">
                                    <p:tmAbs val="0"/>
                                  </p:iterate>
                                  <p:childTnLst>
                                    <p:set>
                                      <p:cBhvr>
                                        <p:cTn id="6" fill="hold"/>
                                        <p:tgtEl>
                                          <p:spTgt spid="68"/>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68" grpId="1"/>
    </p:bldLst>
  </p:timing>
</p:sld>
</file>

<file path=ppt/slides/slide1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70" name="Diamond – E"/>
          <p:cNvSpPr txBox="1"/>
          <p:nvPr>
            <p:ph type="title" idx="4294967295"/>
          </p:nvPr>
        </p:nvSpPr>
        <p:spPr>
          <a:xfrm>
            <a:off x="1295400" y="-1"/>
            <a:ext cx="8229600" cy="1143002"/>
          </a:xfrm>
          <a:prstGeom prst="rect">
            <a:avLst/>
          </a:prstGeom>
        </p:spPr>
        <p:txBody>
          <a:bodyPr>
            <a:normAutofit fontScale="100000" lnSpcReduction="0"/>
          </a:bodyPr>
          <a:lstStyle/>
          <a:p>
            <a:pPr/>
            <a:r>
              <a:t>Diamond – E </a:t>
            </a:r>
          </a:p>
        </p:txBody>
      </p:sp>
      <p:sp>
        <p:nvSpPr>
          <p:cNvPr id="71" name="Slide Number"/>
          <p:cNvSpPr txBox="1"/>
          <p:nvPr>
            <p:ph type="sldNum" sz="quarter" idx="2"/>
          </p:nvPr>
        </p:nvSpPr>
        <p:spPr>
          <a:xfrm>
            <a:off x="8396178" y="6245225"/>
            <a:ext cx="290622" cy="294640"/>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72" name="image.png" descr="image.png"/>
          <p:cNvPicPr>
            <a:picLocks noChangeAspect="1"/>
          </p:cNvPicPr>
          <p:nvPr/>
        </p:nvPicPr>
        <p:blipFill>
          <a:blip r:embed="rId2">
            <a:extLst/>
          </a:blip>
          <a:stretch>
            <a:fillRect/>
          </a:stretch>
        </p:blipFill>
        <p:spPr>
          <a:xfrm>
            <a:off x="2681223" y="1447800"/>
            <a:ext cx="6067554" cy="4419600"/>
          </a:xfrm>
          <a:prstGeom prst="rect">
            <a:avLst/>
          </a:prstGeom>
          <a:ln w="12700">
            <a:miter lim="400000"/>
          </a:ln>
        </p:spPr>
      </p:pic>
      <p:sp>
        <p:nvSpPr>
          <p:cNvPr id="73" name="Identifies key variables to be considered in strategic analysis…"/>
          <p:cNvSpPr txBox="1"/>
          <p:nvPr/>
        </p:nvSpPr>
        <p:spPr>
          <a:xfrm>
            <a:off x="426720" y="1600200"/>
            <a:ext cx="2423160" cy="2491740"/>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l">
              <a:buSzPct val="100000"/>
              <a:buChar char="•"/>
              <a:defRPr sz="1800"/>
            </a:pPr>
            <a:r>
              <a:t>Identifies key variables to be considered in strategic analysis </a:t>
            </a:r>
          </a:p>
          <a:p>
            <a:pPr algn="l">
              <a:buSzPct val="100000"/>
              <a:buChar char="•"/>
              <a:defRPr sz="1800"/>
            </a:pPr>
          </a:p>
          <a:p>
            <a:pPr algn="l">
              <a:buSzPct val="100000"/>
              <a:buChar char="•"/>
              <a:defRPr sz="1800"/>
            </a:pPr>
            <a:r>
              <a:t>Double-headed arrows mean that both aspects influence each other </a:t>
            </a:r>
          </a:p>
        </p:txBody>
      </p:sp>
    </p:spTree>
  </p:cSld>
  <p:clrMapOvr>
    <a:masterClrMapping/>
  </p:clrMapOvr>
  <mc:AlternateContent xmlns:mc="http://schemas.openxmlformats.org/markup-compatibility/2006">
    <mc:Choice xmlns:p14="http://schemas.microsoft.com/office/powerpoint/2010/main" Requires="p14">
      <p:transition spd="fast" advClick="1" p14:dur="500">
        <p:fade thruBlk="1"/>
      </p:transition>
    </mc:Choice>
    <mc:Fallback>
      <p:transition spd="fast">
        <p:fade/>
      </p:transition>
    </mc:Fallback>
  </mc:AlternateContent>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Subtype="0" presetID="1" grpId="1" fill="hold">
                                  <p:stCondLst>
                                    <p:cond delay="0"/>
                                  </p:stCondLst>
                                  <p:iterate type="el" backwards="0">
                                    <p:tmAbs val="0"/>
                                  </p:iterate>
                                  <p:childTnLst>
                                    <p:set>
                                      <p:cBhvr>
                                        <p:cTn id="6" fill="hold"/>
                                        <p:tgtEl>
                                          <p:spTgt spid="7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Class="entr" nodeType="clickEffect" presetSubtype="0" presetID="1" grpId="2" fill="hold">
                                  <p:stCondLst>
                                    <p:cond delay="0"/>
                                  </p:stCondLst>
                                  <p:iterate type="el" backwards="0">
                                    <p:tmAbs val="0"/>
                                  </p:iterate>
                                  <p:childTnLst>
                                    <p:set>
                                      <p:cBhvr>
                                        <p:cTn id="10" fill="hold"/>
                                        <p:tgtEl>
                                          <p:spTgt spid="73">
                                            <p:bg/>
                                          </p:spTgt>
                                        </p:tgtEl>
                                        <p:attrNameLst>
                                          <p:attrName>style.visibility</p:attrName>
                                        </p:attrNameLst>
                                      </p:cBhvr>
                                      <p:to>
                                        <p:strVal val="visible"/>
                                      </p:to>
                                    </p:set>
                                  </p:childTnLst>
                                </p:cTn>
                              </p:par>
                              <p:par>
                                <p:cTn id="11" presetClass="entr" nodeType="withEffect" presetSubtype="0" presetID="1" grpId="2" fill="hold">
                                  <p:stCondLst>
                                    <p:cond delay="0"/>
                                  </p:stCondLst>
                                  <p:iterate type="el" backwards="0">
                                    <p:tmAbs val="0"/>
                                  </p:iterate>
                                  <p:childTnLst>
                                    <p:set>
                                      <p:cBhvr>
                                        <p:cTn id="12" fill="hold"/>
                                        <p:tgtEl>
                                          <p:spTgt spid="73">
                                            <p:txEl>
                                              <p:pRg st="0" end="0"/>
                                            </p:txEl>
                                          </p:spTgt>
                                        </p:tgtEl>
                                        <p:attrNameLst>
                                          <p:attrName>style.visibility</p:attrName>
                                        </p:attrNameLst>
                                      </p:cBhvr>
                                      <p:to>
                                        <p:strVal val="visible"/>
                                      </p:to>
                                    </p:set>
                                  </p:childTnLst>
                                </p:cTn>
                              </p:par>
                            </p:childTnLst>
                          </p:cTn>
                        </p:par>
                        <p:par>
                          <p:cTn id="13" fill="hold">
                            <p:stCondLst>
                              <p:cond delay="0"/>
                            </p:stCondLst>
                            <p:childTnLst>
                              <p:par>
                                <p:cTn id="14" presetClass="entr" nodeType="afterEffect" presetSubtype="0" presetID="1" grpId="2" fill="hold">
                                  <p:stCondLst>
                                    <p:cond delay="0"/>
                                  </p:stCondLst>
                                  <p:iterate type="el" backwards="0">
                                    <p:tmAbs val="0"/>
                                  </p:iterate>
                                  <p:childTnLst>
                                    <p:set>
                                      <p:cBhvr>
                                        <p:cTn id="15" fill="hold"/>
                                        <p:tgtEl>
                                          <p:spTgt spid="73">
                                            <p:txEl>
                                              <p:pRg st="1" end="1"/>
                                            </p:txEl>
                                          </p:spTgt>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Class="entr" nodeType="clickEffect" presetSubtype="0" presetID="1" grpId="2" fill="hold">
                                  <p:stCondLst>
                                    <p:cond delay="0"/>
                                  </p:stCondLst>
                                  <p:iterate type="el" backwards="0">
                                    <p:tmAbs val="0"/>
                                  </p:iterate>
                                  <p:childTnLst>
                                    <p:set>
                                      <p:cBhvr>
                                        <p:cTn id="19" fill="hold"/>
                                        <p:tgtEl>
                                          <p:spTgt spid="73">
                                            <p:txEl>
                                              <p:pRg st="2" end="2"/>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bldLst>
      <p:bldP build="p" bldLvl="5" animBg="1" rev="0" advAuto="0" spid="73" grpId="2"/>
      <p:bldP build="whole" bldLvl="1" animBg="1" rev="0" advAuto="0" spid="72" grpId="1"/>
    </p:bldLst>
  </p:timing>
</p:sld>
</file>

<file path=ppt/slides/slide1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75" name="Diamond E"/>
          <p:cNvSpPr txBox="1"/>
          <p:nvPr>
            <p:ph type="title" idx="4294967295"/>
          </p:nvPr>
        </p:nvSpPr>
        <p:spPr>
          <a:xfrm>
            <a:off x="1295400" y="-1"/>
            <a:ext cx="8229600" cy="1143002"/>
          </a:xfrm>
          <a:prstGeom prst="rect">
            <a:avLst/>
          </a:prstGeom>
        </p:spPr>
        <p:txBody>
          <a:bodyPr>
            <a:normAutofit fontScale="100000" lnSpcReduction="0"/>
          </a:bodyPr>
          <a:lstStyle/>
          <a:p>
            <a:pPr/>
            <a:r>
              <a:t>Diamond E </a:t>
            </a:r>
          </a:p>
        </p:txBody>
      </p:sp>
      <p:sp>
        <p:nvSpPr>
          <p:cNvPr id="76" name="Strategy: what opportunities the business is pursuing…"/>
          <p:cNvSpPr txBox="1"/>
          <p:nvPr>
            <p:ph type="body" idx="4294967295"/>
          </p:nvPr>
        </p:nvSpPr>
        <p:spPr>
          <a:xfrm>
            <a:off x="228600" y="1295400"/>
            <a:ext cx="8686800" cy="5181600"/>
          </a:xfrm>
          <a:prstGeom prst="rect">
            <a:avLst/>
          </a:prstGeom>
        </p:spPr>
        <p:txBody>
          <a:bodyPr>
            <a:normAutofit fontScale="100000" lnSpcReduction="0"/>
          </a:bodyPr>
          <a:lstStyle/>
          <a:p>
            <a:pPr marL="342900" indent="-342900">
              <a:lnSpc>
                <a:spcPct val="80000"/>
              </a:lnSpc>
              <a:spcBef>
                <a:spcPts val="600"/>
              </a:spcBef>
              <a:buChar char="•"/>
              <a:defRPr b="1" sz="2500"/>
            </a:pPr>
            <a:r>
              <a:t>Strategy:</a:t>
            </a:r>
            <a:r>
              <a:rPr b="0"/>
              <a:t> what opportunities the business is pursuing</a:t>
            </a:r>
          </a:p>
          <a:p>
            <a:pPr lvl="1" marL="742950" indent="-285750">
              <a:lnSpc>
                <a:spcPct val="80000"/>
              </a:lnSpc>
              <a:spcBef>
                <a:spcPts val="0"/>
              </a:spcBef>
              <a:defRPr sz="2200"/>
            </a:pPr>
            <a:r>
              <a:t>determines the resources, organizational capabilities, and the management preferences</a:t>
            </a:r>
          </a:p>
          <a:p>
            <a:pPr marL="342900" indent="-342900">
              <a:lnSpc>
                <a:spcPct val="80000"/>
              </a:lnSpc>
              <a:spcBef>
                <a:spcPts val="600"/>
              </a:spcBef>
              <a:buChar char="•"/>
              <a:defRPr sz="2500"/>
            </a:pPr>
            <a:r>
              <a:t>The critical linking variable in the model </a:t>
            </a:r>
            <a:r>
              <a:rPr>
                <a:latin typeface="Wingdings"/>
                <a:ea typeface="Wingdings"/>
                <a:cs typeface="Wingdings"/>
                <a:sym typeface="Wingdings"/>
              </a:rPr>
              <a:t></a:t>
            </a:r>
            <a:r>
              <a:t> Any variable can either drive or constrain </a:t>
            </a:r>
          </a:p>
          <a:p>
            <a:pPr marL="342900" indent="-342900">
              <a:lnSpc>
                <a:spcPct val="80000"/>
              </a:lnSpc>
              <a:spcBef>
                <a:spcPts val="600"/>
              </a:spcBef>
              <a:buChar char="•"/>
              <a:defRPr b="1" sz="2500"/>
            </a:pPr>
            <a:r>
              <a:t>Principal logic</a:t>
            </a:r>
            <a:r>
              <a:rPr b="0"/>
              <a:t>: consistency or alignment</a:t>
            </a:r>
          </a:p>
          <a:p>
            <a:pPr lvl="1" marL="742950" indent="-285750">
              <a:lnSpc>
                <a:spcPct val="80000"/>
              </a:lnSpc>
              <a:spcBef>
                <a:spcPts val="0"/>
              </a:spcBef>
              <a:defRPr sz="2200"/>
            </a:pPr>
            <a:r>
              <a:t>strategy must be consistent with internal workings of company (preferences, resources, etc.)</a:t>
            </a:r>
          </a:p>
          <a:p>
            <a:pPr lvl="1" marL="742950" indent="-285750">
              <a:lnSpc>
                <a:spcPct val="80000"/>
              </a:lnSpc>
              <a:spcBef>
                <a:spcPts val="0"/>
              </a:spcBef>
              <a:defRPr sz="2200"/>
            </a:pPr>
            <a:r>
              <a:t>strategy must align with the external environment…may have the best strategy but may not be right for that environment </a:t>
            </a:r>
            <a:r>
              <a:rPr>
                <a:latin typeface="Wingdings"/>
                <a:ea typeface="Wingdings"/>
                <a:cs typeface="Wingdings"/>
                <a:sym typeface="Wingdings"/>
              </a:rPr>
              <a:t></a:t>
            </a:r>
            <a:r>
              <a:t> environment is changing, so strategy must adapt</a:t>
            </a:r>
          </a:p>
          <a:p>
            <a:pPr lvl="1" marL="285750" indent="171450">
              <a:lnSpc>
                <a:spcPct val="80000"/>
              </a:lnSpc>
              <a:spcBef>
                <a:spcPts val="0"/>
              </a:spcBef>
              <a:buSzTx/>
              <a:buNone/>
              <a:defRPr sz="2200"/>
            </a:pPr>
          </a:p>
          <a:p>
            <a:pPr marL="342900" indent="-342900">
              <a:lnSpc>
                <a:spcPct val="80000"/>
              </a:lnSpc>
              <a:spcBef>
                <a:spcPts val="600"/>
              </a:spcBef>
              <a:buChar char="•"/>
              <a:defRPr b="1" sz="2500"/>
            </a:pPr>
            <a:r>
              <a:t>First task</a:t>
            </a:r>
            <a:r>
              <a:rPr b="0"/>
              <a:t>: deal with strategy-environment linkage </a:t>
            </a:r>
            <a:r>
              <a:rPr b="0">
                <a:latin typeface="Wingdings"/>
                <a:ea typeface="Wingdings"/>
                <a:cs typeface="Wingdings"/>
                <a:sym typeface="Wingdings"/>
              </a:rPr>
              <a:t></a:t>
            </a:r>
            <a:r>
              <a:rPr b="0"/>
              <a:t> assess forces at work, and their implications </a:t>
            </a:r>
          </a:p>
        </p:txBody>
      </p:sp>
      <p:sp>
        <p:nvSpPr>
          <p:cNvPr id="77" name="Slide Number"/>
          <p:cNvSpPr txBox="1"/>
          <p:nvPr>
            <p:ph type="sldNum" sz="quarter" idx="2"/>
          </p:nvPr>
        </p:nvSpPr>
        <p:spPr>
          <a:xfrm>
            <a:off x="8396178" y="6245225"/>
            <a:ext cx="290622" cy="294640"/>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fast" advClick="1" p14:dur="500">
        <p:fade thruBlk="1"/>
      </p:transition>
    </mc:Choice>
    <mc:Fallback>
      <p:transition spd="fast">
        <p:fade/>
      </p:transition>
    </mc:Fallback>
  </mc:AlternateContent>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Subtype="0" presetID="1" grpId="1" fill="hold">
                                  <p:stCondLst>
                                    <p:cond delay="0"/>
                                  </p:stCondLst>
                                  <p:iterate type="el" backwards="0">
                                    <p:tmAbs val="0"/>
                                  </p:iterate>
                                  <p:childTnLst>
                                    <p:set>
                                      <p:cBhvr>
                                        <p:cTn id="6" fill="hold"/>
                                        <p:tgtEl>
                                          <p:spTgt spid="76">
                                            <p:bg/>
                                          </p:spTgt>
                                        </p:tgtEl>
                                        <p:attrNameLst>
                                          <p:attrName>style.visibility</p:attrName>
                                        </p:attrNameLst>
                                      </p:cBhvr>
                                      <p:to>
                                        <p:strVal val="visible"/>
                                      </p:to>
                                    </p:set>
                                  </p:childTnLst>
                                </p:cTn>
                              </p:par>
                              <p:par>
                                <p:cTn id="7" presetClass="entr" nodeType="withEffect" presetSubtype="0" presetID="1" grpId="1" fill="hold">
                                  <p:stCondLst>
                                    <p:cond delay="0"/>
                                  </p:stCondLst>
                                  <p:iterate type="el" backwards="0">
                                    <p:tmAbs val="0"/>
                                  </p:iterate>
                                  <p:childTnLst>
                                    <p:set>
                                      <p:cBhvr>
                                        <p:cTn id="8" fill="hold"/>
                                        <p:tgtEl>
                                          <p:spTgt spid="76">
                                            <p:txEl>
                                              <p:pRg st="0" end="0"/>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Class="entr" nodeType="clickEffect" presetSubtype="0" presetID="1" grpId="1" fill="hold">
                                  <p:stCondLst>
                                    <p:cond delay="0"/>
                                  </p:stCondLst>
                                  <p:iterate type="el" backwards="0">
                                    <p:tmAbs val="0"/>
                                  </p:iterate>
                                  <p:childTnLst>
                                    <p:set>
                                      <p:cBhvr>
                                        <p:cTn id="12" fill="hold"/>
                                        <p:tgtEl>
                                          <p:spTgt spid="76">
                                            <p:txEl>
                                              <p:pRg st="1" end="1"/>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Class="entr" nodeType="clickEffect" presetSubtype="0" presetID="1" grpId="1" fill="hold">
                                  <p:stCondLst>
                                    <p:cond delay="0"/>
                                  </p:stCondLst>
                                  <p:iterate type="el" backwards="0">
                                    <p:tmAbs val="0"/>
                                  </p:iterate>
                                  <p:childTnLst>
                                    <p:set>
                                      <p:cBhvr>
                                        <p:cTn id="16" fill="hold"/>
                                        <p:tgtEl>
                                          <p:spTgt spid="76">
                                            <p:txEl>
                                              <p:pRg st="2" end="2"/>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Class="entr" nodeType="clickEffect" presetSubtype="0" presetID="1" grpId="1" fill="hold">
                                  <p:stCondLst>
                                    <p:cond delay="0"/>
                                  </p:stCondLst>
                                  <p:iterate type="el" backwards="0">
                                    <p:tmAbs val="0"/>
                                  </p:iterate>
                                  <p:childTnLst>
                                    <p:set>
                                      <p:cBhvr>
                                        <p:cTn id="20" fill="hold"/>
                                        <p:tgtEl>
                                          <p:spTgt spid="76">
                                            <p:txEl>
                                              <p:pRg st="3" end="3"/>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Class="entr" nodeType="clickEffect" presetSubtype="0" presetID="1" grpId="1" fill="hold">
                                  <p:stCondLst>
                                    <p:cond delay="0"/>
                                  </p:stCondLst>
                                  <p:iterate type="el" backwards="0">
                                    <p:tmAbs val="0"/>
                                  </p:iterate>
                                  <p:childTnLst>
                                    <p:set>
                                      <p:cBhvr>
                                        <p:cTn id="24" fill="hold"/>
                                        <p:tgtEl>
                                          <p:spTgt spid="76">
                                            <p:txEl>
                                              <p:pRg st="4" end="4"/>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Class="entr" nodeType="clickEffect" presetSubtype="0" presetID="1" grpId="1" fill="hold">
                                  <p:stCondLst>
                                    <p:cond delay="0"/>
                                  </p:stCondLst>
                                  <p:iterate type="el" backwards="0">
                                    <p:tmAbs val="0"/>
                                  </p:iterate>
                                  <p:childTnLst>
                                    <p:set>
                                      <p:cBhvr>
                                        <p:cTn id="28" fill="hold"/>
                                        <p:tgtEl>
                                          <p:spTgt spid="76">
                                            <p:txEl>
                                              <p:pRg st="5" end="5"/>
                                            </p:txEl>
                                          </p:spTgt>
                                        </p:tgtEl>
                                        <p:attrNameLst>
                                          <p:attrName>style.visibility</p:attrName>
                                        </p:attrNameLst>
                                      </p:cBhvr>
                                      <p:to>
                                        <p:strVal val="visible"/>
                                      </p:to>
                                    </p:set>
                                  </p:childTnLst>
                                </p:cTn>
                              </p:par>
                            </p:childTnLst>
                          </p:cTn>
                        </p:par>
                        <p:par>
                          <p:cTn id="29" fill="hold">
                            <p:stCondLst>
                              <p:cond delay="0"/>
                            </p:stCondLst>
                            <p:childTnLst>
                              <p:par>
                                <p:cTn id="30" presetClass="entr" nodeType="afterEffect" presetSubtype="0" presetID="1" grpId="1" fill="hold">
                                  <p:stCondLst>
                                    <p:cond delay="0"/>
                                  </p:stCondLst>
                                  <p:iterate type="el" backwards="0">
                                    <p:tmAbs val="0"/>
                                  </p:iterate>
                                  <p:childTnLst>
                                    <p:set>
                                      <p:cBhvr>
                                        <p:cTn id="31" fill="hold"/>
                                        <p:tgtEl>
                                          <p:spTgt spid="76">
                                            <p:txEl>
                                              <p:pRg st="6" end="6"/>
                                            </p:txEl>
                                          </p:spTgt>
                                        </p:tgtEl>
                                        <p:attrNameLst>
                                          <p:attrName>style.visibility</p:attrName>
                                        </p:attrNameLst>
                                      </p:cBhvr>
                                      <p:to>
                                        <p:strVal val="visible"/>
                                      </p:to>
                                    </p:set>
                                  </p:childTnLst>
                                </p:cTn>
                              </p:par>
                            </p:childTnLst>
                          </p:cTn>
                        </p:par>
                      </p:childTnLst>
                    </p:cTn>
                  </p:par>
                  <p:par>
                    <p:cTn id="32" fill="hold">
                      <p:stCondLst>
                        <p:cond delay="indefinite"/>
                      </p:stCondLst>
                      <p:childTnLst>
                        <p:par>
                          <p:cTn id="33" fill="hold">
                            <p:stCondLst>
                              <p:cond delay="0"/>
                            </p:stCondLst>
                            <p:childTnLst>
                              <p:par>
                                <p:cTn id="34" presetClass="entr" nodeType="clickEffect" presetSubtype="0" presetID="1" grpId="1" fill="hold">
                                  <p:stCondLst>
                                    <p:cond delay="0"/>
                                  </p:stCondLst>
                                  <p:iterate type="el" backwards="0">
                                    <p:tmAbs val="0"/>
                                  </p:iterate>
                                  <p:childTnLst>
                                    <p:set>
                                      <p:cBhvr>
                                        <p:cTn id="35" fill="hold"/>
                                        <p:tgtEl>
                                          <p:spTgt spid="76">
                                            <p:txEl>
                                              <p:pRg st="7" end="7"/>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bldLst>
      <p:bldP build="p" bldLvl="5" animBg="1" rev="0" advAuto="0" spid="76" grpId="1"/>
    </p:bldLst>
  </p:timing>
</p:sld>
</file>

<file path=ppt/slides/slide1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79" name="Diamond – E"/>
          <p:cNvSpPr txBox="1"/>
          <p:nvPr>
            <p:ph type="title" idx="4294967295"/>
          </p:nvPr>
        </p:nvSpPr>
        <p:spPr>
          <a:xfrm>
            <a:off x="1295400" y="-1"/>
            <a:ext cx="8229600" cy="1143002"/>
          </a:xfrm>
          <a:prstGeom prst="rect">
            <a:avLst/>
          </a:prstGeom>
        </p:spPr>
        <p:txBody>
          <a:bodyPr>
            <a:normAutofit fontScale="100000" lnSpcReduction="0"/>
          </a:bodyPr>
          <a:lstStyle/>
          <a:p>
            <a:pPr/>
            <a:r>
              <a:t>Diamond – E </a:t>
            </a:r>
          </a:p>
        </p:txBody>
      </p:sp>
      <p:pic>
        <p:nvPicPr>
          <p:cNvPr id="80" name="image.png" descr="image.png"/>
          <p:cNvPicPr>
            <a:picLocks noChangeAspect="1"/>
          </p:cNvPicPr>
          <p:nvPr/>
        </p:nvPicPr>
        <p:blipFill>
          <a:blip r:embed="rId2">
            <a:extLst/>
          </a:blip>
          <a:stretch>
            <a:fillRect/>
          </a:stretch>
        </p:blipFill>
        <p:spPr>
          <a:xfrm>
            <a:off x="261937" y="1352550"/>
            <a:ext cx="8693151" cy="3895725"/>
          </a:xfrm>
          <a:prstGeom prst="rect">
            <a:avLst/>
          </a:prstGeom>
          <a:ln w="12700">
            <a:miter lim="400000"/>
          </a:ln>
        </p:spPr>
      </p:pic>
      <p:sp>
        <p:nvSpPr>
          <p:cNvPr id="81" name="Slide Number"/>
          <p:cNvSpPr txBox="1"/>
          <p:nvPr>
            <p:ph type="sldNum" sz="quarter" idx="2"/>
          </p:nvPr>
        </p:nvSpPr>
        <p:spPr>
          <a:xfrm>
            <a:off x="8396178" y="6245225"/>
            <a:ext cx="290622" cy="294640"/>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fast" advClick="1" p14:dur="500">
        <p:fade thruBlk="1"/>
      </p:transition>
    </mc:Choice>
    <mc:Fallback>
      <p:transition spd="fast">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83" name="Diamond – E"/>
          <p:cNvSpPr txBox="1"/>
          <p:nvPr>
            <p:ph type="title" idx="4294967295"/>
          </p:nvPr>
        </p:nvSpPr>
        <p:spPr>
          <a:xfrm>
            <a:off x="1295400" y="-1"/>
            <a:ext cx="8229600" cy="1143002"/>
          </a:xfrm>
          <a:prstGeom prst="rect">
            <a:avLst/>
          </a:prstGeom>
        </p:spPr>
        <p:txBody>
          <a:bodyPr>
            <a:normAutofit fontScale="100000" lnSpcReduction="0"/>
          </a:bodyPr>
          <a:lstStyle/>
          <a:p>
            <a:pPr/>
            <a:r>
              <a:t>Diamond – E </a:t>
            </a:r>
          </a:p>
        </p:txBody>
      </p:sp>
      <p:sp>
        <p:nvSpPr>
          <p:cNvPr id="84" name="Slide Number"/>
          <p:cNvSpPr txBox="1"/>
          <p:nvPr>
            <p:ph type="sldNum" sz="quarter" idx="2"/>
          </p:nvPr>
        </p:nvSpPr>
        <p:spPr>
          <a:xfrm>
            <a:off x="8396178" y="6245225"/>
            <a:ext cx="290622" cy="294640"/>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85" name="image.png" descr="image.png"/>
          <p:cNvPicPr>
            <a:picLocks noChangeAspect="1"/>
          </p:cNvPicPr>
          <p:nvPr/>
        </p:nvPicPr>
        <p:blipFill>
          <a:blip r:embed="rId2">
            <a:extLst/>
          </a:blip>
          <a:stretch>
            <a:fillRect/>
          </a:stretch>
        </p:blipFill>
        <p:spPr>
          <a:xfrm>
            <a:off x="381000" y="2274212"/>
            <a:ext cx="8686800" cy="3223976"/>
          </a:xfrm>
          <a:prstGeom prst="rect">
            <a:avLst/>
          </a:prstGeom>
          <a:ln w="12700">
            <a:miter lim="400000"/>
          </a:ln>
        </p:spPr>
      </p:pic>
    </p:spTree>
  </p:cSld>
  <p:clrMapOvr>
    <a:masterClrMapping/>
  </p:clrMapOvr>
  <mc:AlternateContent xmlns:mc="http://schemas.openxmlformats.org/markup-compatibility/2006">
    <mc:Choice xmlns:p14="http://schemas.microsoft.com/office/powerpoint/2010/main" Requires="p14">
      <p:transition spd="fast" advClick="1" p14:dur="500">
        <p:fade thruBlk="1"/>
      </p:transition>
    </mc:Choice>
    <mc:Fallback>
      <p:transition spd="fast">
        <p:fade/>
      </p:transition>
    </mc:Fallback>
  </mc:AlternateContent>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Subtype="0" presetID="1" grpId="1" fill="hold">
                                  <p:stCondLst>
                                    <p:cond delay="0"/>
                                  </p:stCondLst>
                                  <p:iterate type="el" backwards="0">
                                    <p:tmAbs val="0"/>
                                  </p:iterate>
                                  <p:childTnLst>
                                    <p:set>
                                      <p:cBhvr>
                                        <p:cTn id="6" fill="hold"/>
                                        <p:tgtEl>
                                          <p:spTgt spid="85"/>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85" grpId="1"/>
    </p:bldLst>
  </p:timing>
</p:sld>
</file>

<file path=ppt/slides/slide1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87" name="External Analysis"/>
          <p:cNvSpPr txBox="1"/>
          <p:nvPr>
            <p:ph type="title" idx="4294967295"/>
          </p:nvPr>
        </p:nvSpPr>
        <p:spPr>
          <a:xfrm>
            <a:off x="1295400" y="-1"/>
            <a:ext cx="8229600" cy="1143002"/>
          </a:xfrm>
          <a:prstGeom prst="rect">
            <a:avLst/>
          </a:prstGeom>
        </p:spPr>
        <p:txBody>
          <a:bodyPr>
            <a:normAutofit fontScale="100000" lnSpcReduction="0"/>
          </a:bodyPr>
          <a:lstStyle/>
          <a:p>
            <a:pPr/>
            <a:r>
              <a:t>External Analysis</a:t>
            </a:r>
          </a:p>
        </p:txBody>
      </p:sp>
      <p:sp>
        <p:nvSpPr>
          <p:cNvPr id="88" name="The process of……"/>
          <p:cNvSpPr txBox="1"/>
          <p:nvPr>
            <p:ph type="body" idx="4294967295"/>
          </p:nvPr>
        </p:nvSpPr>
        <p:spPr>
          <a:xfrm>
            <a:off x="228600" y="1295400"/>
            <a:ext cx="8686800" cy="5181600"/>
          </a:xfrm>
          <a:prstGeom prst="rect">
            <a:avLst/>
          </a:prstGeom>
        </p:spPr>
        <p:txBody>
          <a:bodyPr>
            <a:normAutofit fontScale="100000" lnSpcReduction="0"/>
          </a:bodyPr>
          <a:lstStyle/>
          <a:p>
            <a:pPr>
              <a:buChar char="•"/>
              <a:defRPr sz="3000"/>
            </a:pPr>
            <a:r>
              <a:t>The process of… </a:t>
            </a:r>
          </a:p>
          <a:p>
            <a:pPr lvl="1" marL="742950" indent="-285750">
              <a:spcBef>
                <a:spcPts val="0"/>
              </a:spcBef>
              <a:defRPr sz="2600"/>
            </a:pPr>
            <a:r>
              <a:t>Scanning + evaluating the external environment </a:t>
            </a:r>
          </a:p>
          <a:p>
            <a:pPr lvl="2" marL="1143000" indent="-228600">
              <a:spcBef>
                <a:spcPts val="0"/>
              </a:spcBef>
              <a:defRPr sz="2200"/>
            </a:pPr>
            <a:r>
              <a:t>Need to look for data, statistics, trends, forecast things… et c </a:t>
            </a:r>
          </a:p>
          <a:p>
            <a:pPr>
              <a:buChar char="•"/>
              <a:defRPr sz="3000"/>
            </a:pPr>
            <a:r>
              <a:t>Need to determine “SWOT,”</a:t>
            </a:r>
          </a:p>
          <a:p>
            <a:pPr lvl="1" marL="742950" indent="-285750">
              <a:spcBef>
                <a:spcPts val="0"/>
              </a:spcBef>
              <a:defRPr sz="2600"/>
            </a:pPr>
            <a:r>
              <a:t>Strengths</a:t>
            </a:r>
          </a:p>
          <a:p>
            <a:pPr lvl="1" marL="742950" indent="-285750">
              <a:spcBef>
                <a:spcPts val="0"/>
              </a:spcBef>
              <a:defRPr sz="2600"/>
            </a:pPr>
            <a:r>
              <a:t>Weaknesses</a:t>
            </a:r>
          </a:p>
          <a:p>
            <a:pPr lvl="1" marL="742950" indent="-285750">
              <a:spcBef>
                <a:spcPts val="0"/>
              </a:spcBef>
              <a:defRPr sz="2600"/>
            </a:pPr>
            <a:r>
              <a:t>Opportunities – positive external trends/changes</a:t>
            </a:r>
          </a:p>
          <a:p>
            <a:pPr lvl="1" marL="742950" indent="-285750">
              <a:spcBef>
                <a:spcPts val="0"/>
              </a:spcBef>
              <a:defRPr sz="2600"/>
            </a:pPr>
            <a:r>
              <a:t>Threats – negative external trends/changes  </a:t>
            </a:r>
          </a:p>
          <a:p>
            <a:pPr>
              <a:buChar char="•"/>
              <a:defRPr sz="3000"/>
            </a:pPr>
            <a:r>
              <a:t>Firms have multiple environments to analyze…</a:t>
            </a:r>
          </a:p>
        </p:txBody>
      </p:sp>
      <p:sp>
        <p:nvSpPr>
          <p:cNvPr id="89" name="Slide Number"/>
          <p:cNvSpPr txBox="1"/>
          <p:nvPr>
            <p:ph type="sldNum" sz="quarter" idx="2"/>
          </p:nvPr>
        </p:nvSpPr>
        <p:spPr>
          <a:xfrm>
            <a:off x="8396178" y="6245225"/>
            <a:ext cx="290622" cy="294640"/>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fast" advClick="1" p14:dur="500">
        <p:fade thruBlk="1"/>
      </p:transition>
    </mc:Choice>
    <mc:Fallback>
      <p:transition spd="fast">
        <p:fade/>
      </p:transition>
    </mc:Fallback>
  </mc:AlternateContent>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Subtype="0" presetID="1" grpId="1" fill="hold">
                                  <p:stCondLst>
                                    <p:cond delay="0"/>
                                  </p:stCondLst>
                                  <p:iterate type="el" backwards="0">
                                    <p:tmAbs val="0"/>
                                  </p:iterate>
                                  <p:childTnLst>
                                    <p:set>
                                      <p:cBhvr>
                                        <p:cTn id="6" fill="hold"/>
                                        <p:tgtEl>
                                          <p:spTgt spid="88">
                                            <p:bg/>
                                          </p:spTgt>
                                        </p:tgtEl>
                                        <p:attrNameLst>
                                          <p:attrName>style.visibility</p:attrName>
                                        </p:attrNameLst>
                                      </p:cBhvr>
                                      <p:to>
                                        <p:strVal val="visible"/>
                                      </p:to>
                                    </p:set>
                                  </p:childTnLst>
                                </p:cTn>
                              </p:par>
                              <p:par>
                                <p:cTn id="7" presetClass="entr" nodeType="withEffect" presetSubtype="0" presetID="1" grpId="1" fill="hold">
                                  <p:stCondLst>
                                    <p:cond delay="0"/>
                                  </p:stCondLst>
                                  <p:iterate type="el" backwards="0">
                                    <p:tmAbs val="0"/>
                                  </p:iterate>
                                  <p:childTnLst>
                                    <p:set>
                                      <p:cBhvr>
                                        <p:cTn id="8" fill="hold"/>
                                        <p:tgtEl>
                                          <p:spTgt spid="88">
                                            <p:txEl>
                                              <p:pRg st="0" end="0"/>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Class="entr" nodeType="clickEffect" presetSubtype="0" presetID="1" grpId="1" fill="hold">
                                  <p:stCondLst>
                                    <p:cond delay="0"/>
                                  </p:stCondLst>
                                  <p:iterate type="el" backwards="0">
                                    <p:tmAbs val="0"/>
                                  </p:iterate>
                                  <p:childTnLst>
                                    <p:set>
                                      <p:cBhvr>
                                        <p:cTn id="12" fill="hold"/>
                                        <p:tgtEl>
                                          <p:spTgt spid="88">
                                            <p:txEl>
                                              <p:pRg st="1" end="1"/>
                                            </p:txEl>
                                          </p:spTgt>
                                        </p:tgtEl>
                                        <p:attrNameLst>
                                          <p:attrName>style.visibility</p:attrName>
                                        </p:attrNameLst>
                                      </p:cBhvr>
                                      <p:to>
                                        <p:strVal val="visible"/>
                                      </p:to>
                                    </p:set>
                                  </p:childTnLst>
                                </p:cTn>
                              </p:par>
                            </p:childTnLst>
                          </p:cTn>
                        </p:par>
                        <p:par>
                          <p:cTn id="13" fill="hold">
                            <p:stCondLst>
                              <p:cond delay="0"/>
                            </p:stCondLst>
                            <p:childTnLst>
                              <p:par>
                                <p:cTn id="14" presetClass="entr" nodeType="afterEffect" presetSubtype="0" presetID="1" grpId="1" fill="hold">
                                  <p:stCondLst>
                                    <p:cond delay="0"/>
                                  </p:stCondLst>
                                  <p:iterate type="el" backwards="0">
                                    <p:tmAbs val="0"/>
                                  </p:iterate>
                                  <p:childTnLst>
                                    <p:set>
                                      <p:cBhvr>
                                        <p:cTn id="15" fill="hold"/>
                                        <p:tgtEl>
                                          <p:spTgt spid="88">
                                            <p:txEl>
                                              <p:pRg st="2" end="2"/>
                                            </p:txEl>
                                          </p:spTgt>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Class="entr" nodeType="clickEffect" presetSubtype="0" presetID="1" grpId="1" fill="hold">
                                  <p:stCondLst>
                                    <p:cond delay="0"/>
                                  </p:stCondLst>
                                  <p:iterate type="el" backwards="0">
                                    <p:tmAbs val="0"/>
                                  </p:iterate>
                                  <p:childTnLst>
                                    <p:set>
                                      <p:cBhvr>
                                        <p:cTn id="19" fill="hold"/>
                                        <p:tgtEl>
                                          <p:spTgt spid="88">
                                            <p:txEl>
                                              <p:pRg st="3" end="3"/>
                                            </p:txEl>
                                          </p:spTgt>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Class="entr" nodeType="clickEffect" presetSubtype="0" presetID="1" grpId="1" fill="hold">
                                  <p:stCondLst>
                                    <p:cond delay="0"/>
                                  </p:stCondLst>
                                  <p:iterate type="el" backwards="0">
                                    <p:tmAbs val="0"/>
                                  </p:iterate>
                                  <p:childTnLst>
                                    <p:set>
                                      <p:cBhvr>
                                        <p:cTn id="23" fill="hold"/>
                                        <p:tgtEl>
                                          <p:spTgt spid="88">
                                            <p:txEl>
                                              <p:pRg st="4" end="4"/>
                                            </p:txEl>
                                          </p:spTgt>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Class="entr" nodeType="clickEffect" presetSubtype="0" presetID="1" grpId="1" fill="hold">
                                  <p:stCondLst>
                                    <p:cond delay="0"/>
                                  </p:stCondLst>
                                  <p:iterate type="el" backwards="0">
                                    <p:tmAbs val="0"/>
                                  </p:iterate>
                                  <p:childTnLst>
                                    <p:set>
                                      <p:cBhvr>
                                        <p:cTn id="27" fill="hold"/>
                                        <p:tgtEl>
                                          <p:spTgt spid="88">
                                            <p:txEl>
                                              <p:pRg st="5" end="5"/>
                                            </p:txEl>
                                          </p:spTgt>
                                        </p:tgtEl>
                                        <p:attrNameLst>
                                          <p:attrName>style.visibility</p:attrName>
                                        </p:attrNameLst>
                                      </p:cBhvr>
                                      <p:to>
                                        <p:strVal val="visible"/>
                                      </p:to>
                                    </p:set>
                                  </p:childTnLst>
                                </p:cTn>
                              </p:par>
                            </p:childTnLst>
                          </p:cTn>
                        </p:par>
                      </p:childTnLst>
                    </p:cTn>
                  </p:par>
                  <p:par>
                    <p:cTn id="28" fill="hold">
                      <p:stCondLst>
                        <p:cond delay="indefinite"/>
                      </p:stCondLst>
                      <p:childTnLst>
                        <p:par>
                          <p:cTn id="29" fill="hold">
                            <p:stCondLst>
                              <p:cond delay="0"/>
                            </p:stCondLst>
                            <p:childTnLst>
                              <p:par>
                                <p:cTn id="30" presetClass="entr" nodeType="clickEffect" presetSubtype="0" presetID="1" grpId="1" fill="hold">
                                  <p:stCondLst>
                                    <p:cond delay="0"/>
                                  </p:stCondLst>
                                  <p:iterate type="el" backwards="0">
                                    <p:tmAbs val="0"/>
                                  </p:iterate>
                                  <p:childTnLst>
                                    <p:set>
                                      <p:cBhvr>
                                        <p:cTn id="31" fill="hold"/>
                                        <p:tgtEl>
                                          <p:spTgt spid="88">
                                            <p:txEl>
                                              <p:pRg st="6" end="6"/>
                                            </p:txEl>
                                          </p:spTgt>
                                        </p:tgtEl>
                                        <p:attrNameLst>
                                          <p:attrName>style.visibility</p:attrName>
                                        </p:attrNameLst>
                                      </p:cBhvr>
                                      <p:to>
                                        <p:strVal val="visible"/>
                                      </p:to>
                                    </p:set>
                                  </p:childTnLst>
                                </p:cTn>
                              </p:par>
                            </p:childTnLst>
                          </p:cTn>
                        </p:par>
                      </p:childTnLst>
                    </p:cTn>
                  </p:par>
                  <p:par>
                    <p:cTn id="32" fill="hold">
                      <p:stCondLst>
                        <p:cond delay="indefinite"/>
                      </p:stCondLst>
                      <p:childTnLst>
                        <p:par>
                          <p:cTn id="33" fill="hold">
                            <p:stCondLst>
                              <p:cond delay="0"/>
                            </p:stCondLst>
                            <p:childTnLst>
                              <p:par>
                                <p:cTn id="34" presetClass="entr" nodeType="clickEffect" presetSubtype="0" presetID="1" grpId="1" fill="hold">
                                  <p:stCondLst>
                                    <p:cond delay="0"/>
                                  </p:stCondLst>
                                  <p:iterate type="el" backwards="0">
                                    <p:tmAbs val="0"/>
                                  </p:iterate>
                                  <p:childTnLst>
                                    <p:set>
                                      <p:cBhvr>
                                        <p:cTn id="35" fill="hold"/>
                                        <p:tgtEl>
                                          <p:spTgt spid="88">
                                            <p:txEl>
                                              <p:pRg st="7" end="7"/>
                                            </p:txEl>
                                          </p:spTgt>
                                        </p:tgtEl>
                                        <p:attrNameLst>
                                          <p:attrName>style.visibility</p:attrName>
                                        </p:attrNameLst>
                                      </p:cBhvr>
                                      <p:to>
                                        <p:strVal val="visible"/>
                                      </p:to>
                                    </p:set>
                                  </p:childTnLst>
                                </p:cTn>
                              </p:par>
                            </p:childTnLst>
                          </p:cTn>
                        </p:par>
                      </p:childTnLst>
                    </p:cTn>
                  </p:par>
                  <p:par>
                    <p:cTn id="36" fill="hold">
                      <p:stCondLst>
                        <p:cond delay="indefinite"/>
                      </p:stCondLst>
                      <p:childTnLst>
                        <p:par>
                          <p:cTn id="37" fill="hold">
                            <p:stCondLst>
                              <p:cond delay="0"/>
                            </p:stCondLst>
                            <p:childTnLst>
                              <p:par>
                                <p:cTn id="38" presetClass="entr" nodeType="clickEffect" presetSubtype="0" presetID="1" grpId="1" fill="hold">
                                  <p:stCondLst>
                                    <p:cond delay="0"/>
                                  </p:stCondLst>
                                  <p:iterate type="el" backwards="0">
                                    <p:tmAbs val="0"/>
                                  </p:iterate>
                                  <p:childTnLst>
                                    <p:set>
                                      <p:cBhvr>
                                        <p:cTn id="39" fill="hold"/>
                                        <p:tgtEl>
                                          <p:spTgt spid="88">
                                            <p:txEl>
                                              <p:pRg st="8" end="8"/>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bldLst>
      <p:bldP build="p" bldLvl="5" animBg="1" rev="0" advAuto="0" spid="88" grpId="1"/>
    </p:bldLst>
  </p:timing>
</p:sld>
</file>

<file path=ppt/slides/slide1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91" name="External Analysis"/>
          <p:cNvSpPr txBox="1"/>
          <p:nvPr>
            <p:ph type="title" idx="4294967295"/>
          </p:nvPr>
        </p:nvSpPr>
        <p:spPr>
          <a:xfrm>
            <a:off x="1295400" y="-1"/>
            <a:ext cx="8229600" cy="1143002"/>
          </a:xfrm>
          <a:prstGeom prst="rect">
            <a:avLst/>
          </a:prstGeom>
        </p:spPr>
        <p:txBody>
          <a:bodyPr>
            <a:normAutofit fontScale="100000" lnSpcReduction="0"/>
          </a:bodyPr>
          <a:lstStyle/>
          <a:p>
            <a:pPr/>
            <a:r>
              <a:t>External Analysis</a:t>
            </a:r>
          </a:p>
        </p:txBody>
      </p:sp>
      <p:sp>
        <p:nvSpPr>
          <p:cNvPr id="92" name="But first…What are the benefits/challenges of conducting an external analysis?"/>
          <p:cNvSpPr txBox="1"/>
          <p:nvPr>
            <p:ph type="body" idx="4294967295"/>
          </p:nvPr>
        </p:nvSpPr>
        <p:spPr>
          <a:xfrm>
            <a:off x="228600" y="1295400"/>
            <a:ext cx="8686800" cy="5181600"/>
          </a:xfrm>
          <a:prstGeom prst="rect">
            <a:avLst/>
          </a:prstGeom>
        </p:spPr>
        <p:txBody>
          <a:bodyPr>
            <a:normAutofit fontScale="100000" lnSpcReduction="0"/>
          </a:bodyPr>
          <a:lstStyle>
            <a:lvl1pPr>
              <a:buChar char="•"/>
            </a:lvl1pPr>
          </a:lstStyle>
          <a:p>
            <a:pPr/>
            <a:r>
              <a:t>But first…What are the benefits/challenges of conducting an external analysis? </a:t>
            </a:r>
          </a:p>
        </p:txBody>
      </p:sp>
      <p:sp>
        <p:nvSpPr>
          <p:cNvPr id="93" name="Slide Number"/>
          <p:cNvSpPr txBox="1"/>
          <p:nvPr>
            <p:ph type="sldNum" sz="quarter" idx="2"/>
          </p:nvPr>
        </p:nvSpPr>
        <p:spPr>
          <a:xfrm>
            <a:off x="8396178" y="6245225"/>
            <a:ext cx="290622" cy="294640"/>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graphicFrame>
        <p:nvGraphicFramePr>
          <p:cNvPr id="94" name="Table"/>
          <p:cNvGraphicFramePr/>
          <p:nvPr/>
        </p:nvGraphicFramePr>
        <p:xfrm>
          <a:off x="457200" y="2667000"/>
          <a:ext cx="8077200" cy="2743200"/>
        </p:xfrm>
        <a:graphic xmlns:a="http://schemas.openxmlformats.org/drawingml/2006/main">
          <a:graphicData uri="http://schemas.openxmlformats.org/drawingml/2006/table">
            <a:tbl>
              <a:tblPr firstCol="0" firstRow="0" lastCol="0" lastRow="0" bandCol="0" bandRow="0" rtl="0">
                <a:tableStyleId>{4C3C2611-4C71-4FC5-86AE-919BDF0F9419}</a:tableStyleId>
              </a:tblPr>
              <a:tblGrid>
                <a:gridCol w="4038600"/>
                <a:gridCol w="4038600"/>
              </a:tblGrid>
              <a:tr h="457200">
                <a:tc>
                  <a:txBody>
                    <a:bodyPr/>
                    <a:lstStyle/>
                    <a:p>
                      <a:pPr algn="l">
                        <a:defRPr sz="1800"/>
                      </a:pPr>
                      <a:r>
                        <a:rPr b="1"/>
                        <a:t>Benefits </a:t>
                      </a:r>
                    </a:p>
                  </a:txBody>
                  <a:tcPr marL="45720" marR="45720" marT="45720" marB="45720" anchor="t" anchorCtr="0" horzOverflow="overflow">
                    <a:lnL w="12700">
                      <a:solidFill>
                        <a:srgbClr val="000000"/>
                      </a:solidFill>
                    </a:lnL>
                    <a:lnR w="12700">
                      <a:solidFill>
                        <a:srgbClr val="000000"/>
                      </a:solidFill>
                    </a:lnR>
                    <a:lnT w="12700">
                      <a:solidFill>
                        <a:srgbClr val="000000"/>
                      </a:solidFill>
                    </a:lnT>
                    <a:lnB w="12700">
                      <a:solidFill>
                        <a:srgbClr val="000000"/>
                      </a:solidFill>
                    </a:lnB>
                    <a:noFill/>
                  </a:tcPr>
                </a:tc>
                <a:tc>
                  <a:txBody>
                    <a:bodyPr/>
                    <a:lstStyle/>
                    <a:p>
                      <a:pPr algn="l">
                        <a:defRPr sz="1800"/>
                      </a:pPr>
                      <a:r>
                        <a:rPr b="1"/>
                        <a:t>Challenges </a:t>
                      </a:r>
                    </a:p>
                  </a:txBody>
                  <a:tcPr marL="45720" marR="45720" marT="45720" marB="45720" anchor="t" anchorCtr="0" horzOverflow="overflow">
                    <a:lnL w="12700">
                      <a:solidFill>
                        <a:srgbClr val="000000"/>
                      </a:solidFill>
                    </a:lnL>
                    <a:lnR w="12700">
                      <a:solidFill>
                        <a:srgbClr val="000000"/>
                      </a:solidFill>
                    </a:lnR>
                    <a:lnT w="12700">
                      <a:solidFill>
                        <a:srgbClr val="000000"/>
                      </a:solidFill>
                    </a:lnT>
                    <a:lnB w="12700">
                      <a:solidFill>
                        <a:srgbClr val="000000"/>
                      </a:solidFill>
                    </a:lnB>
                    <a:noFill/>
                  </a:tcPr>
                </a:tc>
              </a:tr>
              <a:tr h="2286000">
                <a:tc>
                  <a:txBody>
                    <a:bodyPr/>
                    <a:lstStyle/>
                    <a:p>
                      <a:pPr algn="l">
                        <a:buSzPct val="100000"/>
                        <a:buChar char="•"/>
                        <a:defRPr sz="1800"/>
                      </a:pPr>
                      <a:r>
                        <a:t>Makes managers proactive </a:t>
                      </a:r>
                    </a:p>
                    <a:p>
                      <a:pPr algn="l">
                        <a:buSzPct val="100000"/>
                        <a:buChar char="•"/>
                        <a:defRPr sz="1800"/>
                      </a:pPr>
                      <a:r>
                        <a:t>Provides information used in planning</a:t>
                      </a:r>
                    </a:p>
                    <a:p>
                      <a:pPr algn="l">
                        <a:buSzPct val="100000"/>
                        <a:buChar char="•"/>
                        <a:defRPr sz="1800"/>
                      </a:pPr>
                      <a:r>
                        <a:t>Helps organization acquire necessary resources </a:t>
                      </a:r>
                    </a:p>
                    <a:p>
                      <a:pPr algn="l">
                        <a:buSzPct val="100000"/>
                        <a:buChar char="•"/>
                        <a:defRPr sz="1800"/>
                      </a:pPr>
                      <a:r>
                        <a:t>Cope with uncertainty </a:t>
                      </a:r>
                    </a:p>
                    <a:p>
                      <a:pPr algn="l">
                        <a:buSzPct val="100000"/>
                        <a:buChar char="•"/>
                        <a:defRPr sz="1800"/>
                      </a:pPr>
                      <a:r>
                        <a:t>Improves consistency and performance </a:t>
                      </a:r>
                    </a:p>
                  </a:txBody>
                  <a:tcPr marL="45720" marR="45720" marT="45720" marB="45720" anchor="t" anchorCtr="0" horzOverflow="overflow">
                    <a:lnL w="12700">
                      <a:solidFill>
                        <a:srgbClr val="000000"/>
                      </a:solidFill>
                    </a:lnL>
                    <a:lnR w="12700">
                      <a:solidFill>
                        <a:srgbClr val="000000"/>
                      </a:solidFill>
                    </a:lnR>
                    <a:lnT w="12700">
                      <a:solidFill>
                        <a:srgbClr val="000000"/>
                      </a:solidFill>
                    </a:lnT>
                    <a:lnB w="12700">
                      <a:solidFill>
                        <a:srgbClr val="000000"/>
                      </a:solidFill>
                    </a:lnB>
                    <a:noFill/>
                  </a:tcPr>
                </a:tc>
                <a:tc>
                  <a:txBody>
                    <a:bodyPr/>
                    <a:lstStyle/>
                    <a:p>
                      <a:pPr algn="l">
                        <a:buSzPct val="100000"/>
                        <a:buChar char="•"/>
                        <a:defRPr sz="1800"/>
                      </a:pPr>
                      <a:r>
                        <a:t>Rapidly changing environment – hard to keep up with</a:t>
                      </a:r>
                    </a:p>
                    <a:p>
                      <a:pPr algn="l">
                        <a:buSzPct val="100000"/>
                        <a:buChar char="•"/>
                        <a:defRPr sz="1800"/>
                      </a:pPr>
                      <a:r>
                        <a:t>Time consuming</a:t>
                      </a:r>
                    </a:p>
                    <a:p>
                      <a:pPr algn="l">
                        <a:buSzPct val="100000"/>
                        <a:buChar char="•"/>
                        <a:defRPr sz="1800"/>
                      </a:pPr>
                      <a:r>
                        <a:t>Trends and forecasts may not always be 100% accurate (room for error) </a:t>
                      </a:r>
                    </a:p>
                  </a:txBody>
                  <a:tcPr marL="45720" marR="45720" marT="45720" marB="45720" anchor="t" anchorCtr="0" horzOverflow="overflow">
                    <a:lnL w="12700">
                      <a:solidFill>
                        <a:srgbClr val="000000"/>
                      </a:solidFill>
                    </a:lnL>
                    <a:lnR w="12700">
                      <a:solidFill>
                        <a:srgbClr val="000000"/>
                      </a:solidFill>
                    </a:lnR>
                    <a:lnT w="12700">
                      <a:solidFill>
                        <a:srgbClr val="000000"/>
                      </a:solidFill>
                    </a:lnT>
                    <a:lnB w="12700">
                      <a:solidFill>
                        <a:srgbClr val="000000"/>
                      </a:solidFill>
                    </a:lnB>
                    <a:noFill/>
                  </a:tcPr>
                </a:tc>
              </a:tr>
            </a:tbl>
          </a:graphicData>
        </a:graphic>
      </p:graphicFrame>
    </p:spTree>
  </p:cSld>
  <p:clrMapOvr>
    <a:masterClrMapping/>
  </p:clrMapOvr>
  <mc:AlternateContent xmlns:mc="http://schemas.openxmlformats.org/markup-compatibility/2006">
    <mc:Choice xmlns:p14="http://schemas.microsoft.com/office/powerpoint/2010/main" Requires="p14">
      <p:transition spd="fast" advClick="1" p14:dur="500">
        <p:fade thruBlk="1"/>
      </p:transition>
    </mc:Choice>
    <mc:Fallback>
      <p:transition spd="fast">
        <p:fade/>
      </p:transition>
    </mc:Fallback>
  </mc:AlternateContent>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Subtype="0" presetID="1" grpId="1" fill="hold">
                                  <p:stCondLst>
                                    <p:cond delay="0"/>
                                  </p:stCondLst>
                                  <p:iterate type="el" backwards="0">
                                    <p:tmAbs val="0"/>
                                  </p:iterate>
                                  <p:childTnLst>
                                    <p:set>
                                      <p:cBhvr>
                                        <p:cTn id="6" fill="hold"/>
                                        <p:tgtEl>
                                          <p:spTgt spid="92">
                                            <p:bg/>
                                          </p:spTgt>
                                        </p:tgtEl>
                                        <p:attrNameLst>
                                          <p:attrName>style.visibility</p:attrName>
                                        </p:attrNameLst>
                                      </p:cBhvr>
                                      <p:to>
                                        <p:strVal val="visible"/>
                                      </p:to>
                                    </p:set>
                                  </p:childTnLst>
                                </p:cTn>
                              </p:par>
                              <p:par>
                                <p:cTn id="7" presetClass="entr" nodeType="withEffect" presetSubtype="0" presetID="1" grpId="1" fill="hold">
                                  <p:stCondLst>
                                    <p:cond delay="0"/>
                                  </p:stCondLst>
                                  <p:iterate type="el" backwards="0">
                                    <p:tmAbs val="0"/>
                                  </p:iterate>
                                  <p:childTnLst>
                                    <p:set>
                                      <p:cBhvr>
                                        <p:cTn id="8" fill="hold"/>
                                        <p:tgtEl>
                                          <p:spTgt spid="92">
                                            <p:txEl>
                                              <p:pRg st="0" end="0"/>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bldLst>
      <p:bldP build="p" bldLvl="5" animBg="1" rev="0" advAuto="0" spid="92" grpId="1"/>
    </p:bldLst>
  </p:timing>
</p:sld>
</file>

<file path=ppt/slides/slide1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96" name="External Analysis"/>
          <p:cNvSpPr txBox="1"/>
          <p:nvPr>
            <p:ph type="title" idx="4294967295"/>
          </p:nvPr>
        </p:nvSpPr>
        <p:spPr>
          <a:xfrm>
            <a:off x="1295400" y="-1"/>
            <a:ext cx="8229600" cy="1143002"/>
          </a:xfrm>
          <a:prstGeom prst="rect">
            <a:avLst/>
          </a:prstGeom>
        </p:spPr>
        <p:txBody>
          <a:bodyPr>
            <a:normAutofit fontScale="100000" lnSpcReduction="0"/>
          </a:bodyPr>
          <a:lstStyle/>
          <a:p>
            <a:pPr/>
            <a:r>
              <a:t>External Analysis </a:t>
            </a:r>
          </a:p>
        </p:txBody>
      </p:sp>
      <p:sp>
        <p:nvSpPr>
          <p:cNvPr id="97" name="General Environment – affects all businesses (have no control over)…"/>
          <p:cNvSpPr txBox="1"/>
          <p:nvPr>
            <p:ph type="body" idx="4294967295"/>
          </p:nvPr>
        </p:nvSpPr>
        <p:spPr>
          <a:xfrm>
            <a:off x="228600" y="1219200"/>
            <a:ext cx="8686800" cy="5181600"/>
          </a:xfrm>
          <a:prstGeom prst="rect">
            <a:avLst/>
          </a:prstGeom>
        </p:spPr>
        <p:txBody>
          <a:bodyPr>
            <a:normAutofit fontScale="100000" lnSpcReduction="0"/>
          </a:bodyPr>
          <a:lstStyle/>
          <a:p>
            <a:pPr>
              <a:buChar char="•"/>
              <a:defRPr b="1" i="1"/>
            </a:pPr>
            <a:r>
              <a:t>General Environment</a:t>
            </a:r>
            <a:r>
              <a:rPr b="0" i="0"/>
              <a:t> – affects </a:t>
            </a:r>
            <a:r>
              <a:rPr b="0" i="0" u="sng"/>
              <a:t>all</a:t>
            </a:r>
            <a:r>
              <a:rPr b="0" i="0"/>
              <a:t> businesses (have no control over)</a:t>
            </a:r>
            <a:endParaRPr b="0" i="0"/>
          </a:p>
          <a:p>
            <a:pPr>
              <a:buChar char="•"/>
            </a:pPr>
            <a:r>
              <a:t>PEST – identifies general trends/changes  </a:t>
            </a:r>
          </a:p>
        </p:txBody>
      </p:sp>
      <p:sp>
        <p:nvSpPr>
          <p:cNvPr id="98" name="Slide Number"/>
          <p:cNvSpPr txBox="1"/>
          <p:nvPr>
            <p:ph type="sldNum" sz="quarter" idx="2"/>
          </p:nvPr>
        </p:nvSpPr>
        <p:spPr>
          <a:xfrm>
            <a:off x="8396178" y="6245225"/>
            <a:ext cx="290622" cy="294640"/>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fast" advClick="1" p14:dur="500">
        <p:fade thruBlk="1"/>
      </p:transition>
    </mc:Choice>
    <mc:Fallback>
      <p:transition spd="fast">
        <p:fade/>
      </p:transition>
    </mc:Fallback>
  </mc:AlternateContent>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Subtype="0" presetID="1" grpId="1" fill="hold">
                                  <p:stCondLst>
                                    <p:cond delay="0"/>
                                  </p:stCondLst>
                                  <p:iterate type="el" backwards="0">
                                    <p:tmAbs val="0"/>
                                  </p:iterate>
                                  <p:childTnLst>
                                    <p:set>
                                      <p:cBhvr>
                                        <p:cTn id="6" fill="hold"/>
                                        <p:tgtEl>
                                          <p:spTgt spid="97">
                                            <p:bg/>
                                          </p:spTgt>
                                        </p:tgtEl>
                                        <p:attrNameLst>
                                          <p:attrName>style.visibility</p:attrName>
                                        </p:attrNameLst>
                                      </p:cBhvr>
                                      <p:to>
                                        <p:strVal val="visible"/>
                                      </p:to>
                                    </p:set>
                                  </p:childTnLst>
                                </p:cTn>
                              </p:par>
                              <p:par>
                                <p:cTn id="7" presetClass="entr" nodeType="withEffect" presetSubtype="0" presetID="1" grpId="1" fill="hold">
                                  <p:stCondLst>
                                    <p:cond delay="0"/>
                                  </p:stCondLst>
                                  <p:iterate type="el" backwards="0">
                                    <p:tmAbs val="0"/>
                                  </p:iterate>
                                  <p:childTnLst>
                                    <p:set>
                                      <p:cBhvr>
                                        <p:cTn id="8" fill="hold"/>
                                        <p:tgtEl>
                                          <p:spTgt spid="97">
                                            <p:txEl>
                                              <p:pRg st="0" end="0"/>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Class="entr" nodeType="clickEffect" presetSubtype="0" presetID="1" grpId="1" fill="hold">
                                  <p:stCondLst>
                                    <p:cond delay="0"/>
                                  </p:stCondLst>
                                  <p:iterate type="el" backwards="0">
                                    <p:tmAbs val="0"/>
                                  </p:iterate>
                                  <p:childTnLst>
                                    <p:set>
                                      <p:cBhvr>
                                        <p:cTn id="12" fill="hold"/>
                                        <p:tgtEl>
                                          <p:spTgt spid="97">
                                            <p:txEl>
                                              <p:pRg st="1" end="1"/>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bldLst>
      <p:bldP build="p" bldLvl="1" animBg="1" rev="0" advAuto="0" spid="97" grpId="1"/>
    </p:bldLst>
  </p:timing>
</p:sld>
</file>

<file path=ppt/slides/slide1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00" name="External Analysis"/>
          <p:cNvSpPr txBox="1"/>
          <p:nvPr>
            <p:ph type="title" idx="4294967295"/>
          </p:nvPr>
        </p:nvSpPr>
        <p:spPr>
          <a:xfrm>
            <a:off x="1295400" y="-1"/>
            <a:ext cx="8229600" cy="1143002"/>
          </a:xfrm>
          <a:prstGeom prst="rect">
            <a:avLst/>
          </a:prstGeom>
        </p:spPr>
        <p:txBody>
          <a:bodyPr>
            <a:normAutofit fontScale="100000" lnSpcReduction="0"/>
          </a:bodyPr>
          <a:lstStyle/>
          <a:p>
            <a:pPr/>
            <a:r>
              <a:t>External Analysis </a:t>
            </a:r>
          </a:p>
        </p:txBody>
      </p:sp>
      <p:graphicFrame>
        <p:nvGraphicFramePr>
          <p:cNvPr id="101" name="Table"/>
          <p:cNvGraphicFramePr/>
          <p:nvPr/>
        </p:nvGraphicFramePr>
        <p:xfrm>
          <a:off x="228600" y="1295400"/>
          <a:ext cx="8686800" cy="4211638"/>
        </p:xfrm>
        <a:graphic xmlns:a="http://schemas.openxmlformats.org/drawingml/2006/main">
          <a:graphicData uri="http://schemas.openxmlformats.org/drawingml/2006/table">
            <a:tbl>
              <a:tblPr firstCol="0" firstRow="0" lastCol="0" lastRow="0" bandCol="0" bandRow="0" rtl="0">
                <a:tableStyleId>{4C3C2611-4C71-4FC5-86AE-919BDF0F9419}</a:tableStyleId>
              </a:tblPr>
              <a:tblGrid>
                <a:gridCol w="2895600"/>
                <a:gridCol w="2895600"/>
                <a:gridCol w="2895600"/>
              </a:tblGrid>
              <a:tr h="371475">
                <a:tc>
                  <a:txBody>
                    <a:bodyPr/>
                    <a:lstStyle/>
                    <a:p>
                      <a:pPr algn="l">
                        <a:defRPr sz="1800"/>
                      </a:pPr>
                      <a:r>
                        <a:rPr b="1" sz="1600" u="sng"/>
                        <a:t>PEST Factor</a:t>
                      </a:r>
                    </a:p>
                  </a:txBody>
                  <a:tcPr marL="45720" marR="45720" marT="45720" marB="45720" anchor="t" anchorCtr="0" horzOverflow="overflow">
                    <a:lnL w="12700">
                      <a:solidFill>
                        <a:srgbClr val="000000"/>
                      </a:solidFill>
                    </a:lnL>
                    <a:lnR w="12700">
                      <a:solidFill>
                        <a:srgbClr val="000000"/>
                      </a:solidFill>
                    </a:lnR>
                    <a:lnT w="12700">
                      <a:solidFill>
                        <a:srgbClr val="000000"/>
                      </a:solidFill>
                    </a:lnT>
                    <a:lnB w="12700">
                      <a:solidFill>
                        <a:srgbClr val="000000"/>
                      </a:solidFill>
                    </a:lnB>
                    <a:noFill/>
                  </a:tcPr>
                </a:tc>
                <a:tc>
                  <a:txBody>
                    <a:bodyPr/>
                    <a:lstStyle/>
                    <a:p>
                      <a:pPr algn="l">
                        <a:defRPr sz="1800"/>
                      </a:pPr>
                      <a:r>
                        <a:rPr b="1" sz="1600" u="sng"/>
                        <a:t>Definition/Elements</a:t>
                      </a:r>
                    </a:p>
                  </a:txBody>
                  <a:tcPr marL="45720" marR="45720" marT="45720" marB="45720" anchor="t" anchorCtr="0" horzOverflow="overflow">
                    <a:lnL w="12700">
                      <a:solidFill>
                        <a:srgbClr val="000000"/>
                      </a:solidFill>
                    </a:lnL>
                    <a:lnR w="12700">
                      <a:solidFill>
                        <a:srgbClr val="000000"/>
                      </a:solidFill>
                    </a:lnR>
                    <a:lnT w="12700">
                      <a:solidFill>
                        <a:srgbClr val="000000"/>
                      </a:solidFill>
                    </a:lnT>
                    <a:lnB w="12700">
                      <a:solidFill>
                        <a:srgbClr val="000000"/>
                      </a:solidFill>
                    </a:lnB>
                    <a:noFill/>
                  </a:tcPr>
                </a:tc>
                <a:tc>
                  <a:txBody>
                    <a:bodyPr/>
                    <a:lstStyle/>
                    <a:p>
                      <a:pPr algn="l">
                        <a:defRPr sz="1800"/>
                      </a:pPr>
                      <a:r>
                        <a:rPr b="1" sz="1600" u="sng"/>
                        <a:t>Effect on Business </a:t>
                      </a:r>
                    </a:p>
                  </a:txBody>
                  <a:tcPr marL="45720" marR="45720" marT="45720" marB="45720" anchor="t" anchorCtr="0" horzOverflow="overflow">
                    <a:lnL w="12700">
                      <a:solidFill>
                        <a:srgbClr val="000000"/>
                      </a:solidFill>
                    </a:lnL>
                    <a:lnR w="12700">
                      <a:solidFill>
                        <a:srgbClr val="000000"/>
                      </a:solidFill>
                    </a:lnR>
                    <a:lnT w="12700">
                      <a:solidFill>
                        <a:srgbClr val="000000"/>
                      </a:solidFill>
                    </a:lnT>
                    <a:lnB w="12700">
                      <a:solidFill>
                        <a:srgbClr val="000000"/>
                      </a:solidFill>
                    </a:lnB>
                    <a:noFill/>
                  </a:tcPr>
                </a:tc>
              </a:tr>
              <a:tr h="1554162">
                <a:tc>
                  <a:txBody>
                    <a:bodyPr/>
                    <a:lstStyle/>
                    <a:p>
                      <a:pPr algn="l">
                        <a:defRPr sz="1800"/>
                      </a:pPr>
                      <a:r>
                        <a:rPr sz="1600"/>
                        <a:t>Poli-Legal</a:t>
                      </a:r>
                    </a:p>
                  </a:txBody>
                  <a:tcPr marL="45720" marR="45720" marT="45720" marB="45720" anchor="t" anchorCtr="0" horzOverflow="overflow">
                    <a:lnL w="12700">
                      <a:solidFill>
                        <a:srgbClr val="000000"/>
                      </a:solidFill>
                    </a:lnL>
                    <a:lnR w="12700">
                      <a:solidFill>
                        <a:srgbClr val="000000"/>
                      </a:solidFill>
                    </a:lnR>
                    <a:lnT w="12700">
                      <a:solidFill>
                        <a:srgbClr val="000000"/>
                      </a:solidFill>
                    </a:lnT>
                    <a:lnB w="12700">
                      <a:solidFill>
                        <a:srgbClr val="000000"/>
                      </a:solidFill>
                    </a:lnB>
                    <a:noFill/>
                  </a:tcPr>
                </a:tc>
                <a:tc>
                  <a:txBody>
                    <a:bodyPr/>
                    <a:lstStyle/>
                    <a:p>
                      <a:pPr algn="l">
                        <a:buSzPct val="100000"/>
                        <a:buChar char="•"/>
                        <a:defRPr sz="1600"/>
                      </a:pPr>
                      <a:r>
                        <a:t>Laws and regulations</a:t>
                      </a:r>
                    </a:p>
                    <a:p>
                      <a:pPr algn="l">
                        <a:buSzPct val="100000"/>
                        <a:buChar char="•"/>
                        <a:defRPr sz="1600"/>
                      </a:pPr>
                      <a:r>
                        <a:t>Taxes</a:t>
                      </a:r>
                    </a:p>
                    <a:p>
                      <a:pPr algn="l">
                        <a:buSzPct val="100000"/>
                        <a:buChar char="•"/>
                        <a:defRPr sz="1600"/>
                      </a:pPr>
                      <a:r>
                        <a:t>Trade agreements and conditions </a:t>
                      </a:r>
                    </a:p>
                    <a:p>
                      <a:pPr algn="l">
                        <a:buSzPct val="100000"/>
                        <a:buChar char="•"/>
                        <a:defRPr sz="1600"/>
                      </a:pPr>
                      <a:r>
                        <a:t>Political system </a:t>
                      </a:r>
                    </a:p>
                    <a:p>
                      <a:pPr algn="l">
                        <a:buSzPct val="100000"/>
                        <a:buChar char="•"/>
                        <a:defRPr sz="1600"/>
                      </a:pPr>
                      <a:r>
                        <a:t>Political stability </a:t>
                      </a:r>
                    </a:p>
                  </a:txBody>
                  <a:tcPr marL="45720" marR="45720" marT="45720" marB="45720" anchor="t" anchorCtr="0" horzOverflow="overflow">
                    <a:lnL w="12700">
                      <a:solidFill>
                        <a:srgbClr val="000000"/>
                      </a:solidFill>
                    </a:lnL>
                    <a:lnR w="12700">
                      <a:solidFill>
                        <a:srgbClr val="000000"/>
                      </a:solidFill>
                    </a:lnR>
                    <a:lnT w="12700">
                      <a:solidFill>
                        <a:srgbClr val="000000"/>
                      </a:solidFill>
                    </a:lnT>
                    <a:lnB w="12700">
                      <a:solidFill>
                        <a:srgbClr val="000000"/>
                      </a:solidFill>
                    </a:lnB>
                    <a:noFill/>
                  </a:tcPr>
                </a:tc>
                <a:tc>
                  <a:txBody>
                    <a:bodyPr/>
                    <a:lstStyle/>
                    <a:p>
                      <a:pPr algn="l">
                        <a:buSzPct val="100000"/>
                        <a:buChar char="•"/>
                        <a:defRPr sz="1600"/>
                      </a:pPr>
                      <a:r>
                        <a:t>Reflections relationship between businesses and government </a:t>
                      </a:r>
                    </a:p>
                    <a:p>
                      <a:pPr algn="l">
                        <a:buSzPct val="100000"/>
                        <a:buChar char="•"/>
                        <a:defRPr sz="1600"/>
                      </a:pPr>
                      <a:r>
                        <a:t>Affects uncertainties, risk and costs faced by the firm </a:t>
                      </a:r>
                    </a:p>
                  </a:txBody>
                  <a:tcPr marL="45720" marR="45720" marT="45720" marB="45720" anchor="t" anchorCtr="0" horzOverflow="overflow">
                    <a:lnL w="12700">
                      <a:solidFill>
                        <a:srgbClr val="000000"/>
                      </a:solidFill>
                    </a:lnL>
                    <a:lnR w="12700">
                      <a:solidFill>
                        <a:srgbClr val="000000"/>
                      </a:solidFill>
                    </a:lnR>
                    <a:lnT w="12700">
                      <a:solidFill>
                        <a:srgbClr val="000000"/>
                      </a:solidFill>
                    </a:lnT>
                    <a:lnB w="12700">
                      <a:solidFill>
                        <a:srgbClr val="000000"/>
                      </a:solidFill>
                    </a:lnB>
                    <a:noFill/>
                  </a:tcPr>
                </a:tc>
              </a:tr>
              <a:tr h="2286000">
                <a:tc>
                  <a:txBody>
                    <a:bodyPr/>
                    <a:lstStyle/>
                    <a:p>
                      <a:pPr algn="l">
                        <a:defRPr sz="1800"/>
                      </a:pPr>
                      <a:r>
                        <a:rPr sz="1600"/>
                        <a:t>Economic</a:t>
                      </a:r>
                    </a:p>
                  </a:txBody>
                  <a:tcPr marL="45720" marR="45720" marT="45720" marB="45720" anchor="t" anchorCtr="0" horzOverflow="overflow">
                    <a:lnL w="12700">
                      <a:solidFill>
                        <a:srgbClr val="000000"/>
                      </a:solidFill>
                    </a:lnL>
                    <a:lnR w="12700">
                      <a:solidFill>
                        <a:srgbClr val="000000"/>
                      </a:solidFill>
                    </a:lnR>
                    <a:lnT w="12700">
                      <a:solidFill>
                        <a:srgbClr val="000000"/>
                      </a:solidFill>
                    </a:lnT>
                    <a:lnB w="12700">
                      <a:solidFill>
                        <a:srgbClr val="000000"/>
                      </a:solidFill>
                    </a:lnB>
                    <a:noFill/>
                  </a:tcPr>
                </a:tc>
                <a:tc>
                  <a:txBody>
                    <a:bodyPr/>
                    <a:lstStyle/>
                    <a:p>
                      <a:pPr algn="l">
                        <a:buSzPct val="100000"/>
                        <a:buChar char="•"/>
                        <a:defRPr sz="1600"/>
                      </a:pPr>
                      <a:r>
                        <a:t>Economic growth </a:t>
                      </a:r>
                    </a:p>
                    <a:p>
                      <a:pPr algn="l">
                        <a:buSzPct val="100000"/>
                        <a:buChar char="•"/>
                        <a:defRPr sz="1600"/>
                      </a:pPr>
                      <a:r>
                        <a:t>Trade balance </a:t>
                      </a:r>
                    </a:p>
                    <a:p>
                      <a:pPr algn="l">
                        <a:buSzPct val="100000"/>
                        <a:buChar char="•"/>
                        <a:defRPr sz="1600"/>
                      </a:pPr>
                      <a:r>
                        <a:t>National debt </a:t>
                      </a:r>
                    </a:p>
                    <a:p>
                      <a:pPr algn="l">
                        <a:buSzPct val="100000"/>
                        <a:buChar char="•"/>
                        <a:defRPr sz="1600"/>
                      </a:pPr>
                      <a:r>
                        <a:t>Economic stability </a:t>
                      </a:r>
                    </a:p>
                    <a:p>
                      <a:pPr algn="l">
                        <a:buSzPct val="100000"/>
                        <a:buChar char="•"/>
                        <a:defRPr sz="1600"/>
                      </a:pPr>
                      <a:r>
                        <a:t>Interest and exchange rates </a:t>
                      </a:r>
                    </a:p>
                  </a:txBody>
                  <a:tcPr marL="45720" marR="45720" marT="45720" marB="45720" anchor="t" anchorCtr="0" horzOverflow="overflow">
                    <a:lnL w="12700">
                      <a:solidFill>
                        <a:srgbClr val="000000"/>
                      </a:solidFill>
                    </a:lnL>
                    <a:lnR w="12700">
                      <a:solidFill>
                        <a:srgbClr val="000000"/>
                      </a:solidFill>
                    </a:lnR>
                    <a:lnT w="12700">
                      <a:solidFill>
                        <a:srgbClr val="000000"/>
                      </a:solidFill>
                    </a:lnT>
                    <a:lnB w="12700">
                      <a:solidFill>
                        <a:srgbClr val="000000"/>
                      </a:solidFill>
                    </a:lnB>
                    <a:noFill/>
                  </a:tcPr>
                </a:tc>
                <a:tc>
                  <a:txBody>
                    <a:bodyPr/>
                    <a:lstStyle/>
                    <a:p>
                      <a:pPr algn="l">
                        <a:buSzPct val="100000"/>
                        <a:buChar char="•"/>
                        <a:defRPr sz="1600"/>
                      </a:pPr>
                      <a:r>
                        <a:t>Influences costs, potential sales, and financial uncertainity</a:t>
                      </a:r>
                    </a:p>
                    <a:p>
                      <a:pPr algn="l">
                        <a:buSzPct val="100000"/>
                        <a:buChar char="•"/>
                        <a:defRPr sz="1600"/>
                      </a:pPr>
                      <a:r>
                        <a:t>More government borrowing = less funds for businesses = higher interest rates &amp; taxes</a:t>
                      </a:r>
                    </a:p>
                    <a:p>
                      <a:pPr algn="l">
                        <a:buSzPct val="100000"/>
                        <a:buChar char="•"/>
                        <a:defRPr sz="1600"/>
                      </a:pPr>
                      <a:r>
                        <a:t>Exchange rates affect trade balance</a:t>
                      </a:r>
                    </a:p>
                  </a:txBody>
                  <a:tcPr marL="45720" marR="45720" marT="45720" marB="45720" anchor="t" anchorCtr="0" horzOverflow="overflow">
                    <a:lnL w="12700">
                      <a:solidFill>
                        <a:srgbClr val="000000"/>
                      </a:solidFill>
                    </a:lnL>
                    <a:lnR w="12700">
                      <a:solidFill>
                        <a:srgbClr val="000000"/>
                      </a:solidFill>
                    </a:lnR>
                    <a:lnT w="12700">
                      <a:solidFill>
                        <a:srgbClr val="000000"/>
                      </a:solidFill>
                    </a:lnT>
                    <a:lnB w="12700">
                      <a:solidFill>
                        <a:srgbClr val="000000"/>
                      </a:solidFill>
                    </a:lnB>
                    <a:noFill/>
                  </a:tcPr>
                </a:tc>
              </a:tr>
            </a:tbl>
          </a:graphicData>
        </a:graphic>
      </p:graphicFrame>
      <p:sp>
        <p:nvSpPr>
          <p:cNvPr id="102" name="Slide Number"/>
          <p:cNvSpPr txBox="1"/>
          <p:nvPr>
            <p:ph type="sldNum" sz="quarter" idx="2"/>
          </p:nvPr>
        </p:nvSpPr>
        <p:spPr>
          <a:xfrm>
            <a:off x="8396178" y="6245225"/>
            <a:ext cx="290622" cy="294640"/>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fast" advClick="1" p14:dur="500">
        <p:fade thruBlk="1"/>
      </p:transition>
    </mc:Choice>
    <mc:Fallback>
      <p:transition spd="fast">
        <p:fade/>
      </p:transition>
    </mc:Fallback>
  </mc:AlternateContent>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Subtype="0" presetID="1" grpId="1" fill="hold">
                                  <p:stCondLst>
                                    <p:cond delay="0"/>
                                  </p:stCondLst>
                                  <p:iterate type="el" backwards="0">
                                    <p:tmAbs val="0"/>
                                  </p:iterate>
                                  <p:childTnLst>
                                    <p:set>
                                      <p:cBhvr>
                                        <p:cTn id="6" fill="hold"/>
                                        <p:tgtEl>
                                          <p:spTgt spid="101"/>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101" grpId="1"/>
    </p:bldLst>
  </p:timing>
</p:sld>
</file>

<file path=ppt/slides/slide1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04" name="External Analysis"/>
          <p:cNvSpPr txBox="1"/>
          <p:nvPr>
            <p:ph type="title" idx="4294967295"/>
          </p:nvPr>
        </p:nvSpPr>
        <p:spPr>
          <a:xfrm>
            <a:off x="1295400" y="-1"/>
            <a:ext cx="8229600" cy="1143002"/>
          </a:xfrm>
          <a:prstGeom prst="rect">
            <a:avLst/>
          </a:prstGeom>
        </p:spPr>
        <p:txBody>
          <a:bodyPr>
            <a:normAutofit fontScale="100000" lnSpcReduction="0"/>
          </a:bodyPr>
          <a:lstStyle/>
          <a:p>
            <a:pPr/>
            <a:r>
              <a:t>External Analysis </a:t>
            </a:r>
          </a:p>
        </p:txBody>
      </p:sp>
      <p:sp>
        <p:nvSpPr>
          <p:cNvPr id="105" name="Slide Number"/>
          <p:cNvSpPr txBox="1"/>
          <p:nvPr>
            <p:ph type="sldNum" sz="quarter" idx="2"/>
          </p:nvPr>
        </p:nvSpPr>
        <p:spPr>
          <a:xfrm>
            <a:off x="8396178" y="6245225"/>
            <a:ext cx="290622" cy="294640"/>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graphicFrame>
        <p:nvGraphicFramePr>
          <p:cNvPr id="106" name="Table"/>
          <p:cNvGraphicFramePr/>
          <p:nvPr/>
        </p:nvGraphicFramePr>
        <p:xfrm>
          <a:off x="228600" y="1295400"/>
          <a:ext cx="8686800" cy="2657475"/>
        </p:xfrm>
        <a:graphic xmlns:a="http://schemas.openxmlformats.org/drawingml/2006/main">
          <a:graphicData uri="http://schemas.openxmlformats.org/drawingml/2006/table">
            <a:tbl>
              <a:tblPr firstCol="0" firstRow="0" lastCol="0" lastRow="0" bandCol="0" bandRow="0" rtl="0">
                <a:tableStyleId>{4C3C2611-4C71-4FC5-86AE-919BDF0F9419}</a:tableStyleId>
              </a:tblPr>
              <a:tblGrid>
                <a:gridCol w="2895600"/>
                <a:gridCol w="2895600"/>
                <a:gridCol w="2895600"/>
              </a:tblGrid>
              <a:tr h="371475">
                <a:tc>
                  <a:txBody>
                    <a:bodyPr/>
                    <a:lstStyle/>
                    <a:p>
                      <a:pPr algn="l">
                        <a:defRPr sz="1800"/>
                      </a:pPr>
                      <a:r>
                        <a:rPr b="1" sz="1600" u="sng"/>
                        <a:t>PEST Factor</a:t>
                      </a:r>
                    </a:p>
                  </a:txBody>
                  <a:tcPr marL="45720" marR="45720" marT="45720" marB="45720" anchor="t" anchorCtr="0" horzOverflow="overflow">
                    <a:lnL w="12700">
                      <a:solidFill>
                        <a:srgbClr val="000000"/>
                      </a:solidFill>
                    </a:lnL>
                    <a:lnR w="12700">
                      <a:solidFill>
                        <a:srgbClr val="000000"/>
                      </a:solidFill>
                    </a:lnR>
                    <a:lnT w="12700">
                      <a:solidFill>
                        <a:srgbClr val="000000"/>
                      </a:solidFill>
                    </a:lnT>
                    <a:lnB w="12700">
                      <a:solidFill>
                        <a:srgbClr val="000000"/>
                      </a:solidFill>
                    </a:lnB>
                    <a:noFill/>
                  </a:tcPr>
                </a:tc>
                <a:tc>
                  <a:txBody>
                    <a:bodyPr/>
                    <a:lstStyle/>
                    <a:p>
                      <a:pPr algn="l">
                        <a:defRPr sz="1800"/>
                      </a:pPr>
                      <a:r>
                        <a:rPr b="1" sz="1600" u="sng"/>
                        <a:t>Definition/Elements</a:t>
                      </a:r>
                    </a:p>
                  </a:txBody>
                  <a:tcPr marL="45720" marR="45720" marT="45720" marB="45720" anchor="t" anchorCtr="0" horzOverflow="overflow">
                    <a:lnL w="12700">
                      <a:solidFill>
                        <a:srgbClr val="000000"/>
                      </a:solidFill>
                    </a:lnL>
                    <a:lnR w="12700">
                      <a:solidFill>
                        <a:srgbClr val="000000"/>
                      </a:solidFill>
                    </a:lnR>
                    <a:lnT w="12700">
                      <a:solidFill>
                        <a:srgbClr val="000000"/>
                      </a:solidFill>
                    </a:lnT>
                    <a:lnB w="12700">
                      <a:solidFill>
                        <a:srgbClr val="000000"/>
                      </a:solidFill>
                    </a:lnB>
                    <a:noFill/>
                  </a:tcPr>
                </a:tc>
                <a:tc>
                  <a:txBody>
                    <a:bodyPr/>
                    <a:lstStyle/>
                    <a:p>
                      <a:pPr algn="l">
                        <a:defRPr sz="1800"/>
                      </a:pPr>
                      <a:r>
                        <a:rPr b="1" sz="1600" u="sng"/>
                        <a:t>Effect on Business </a:t>
                      </a:r>
                    </a:p>
                  </a:txBody>
                  <a:tcPr marL="45720" marR="45720" marT="45720" marB="45720" anchor="t" anchorCtr="0" horzOverflow="overflow">
                    <a:lnL w="12700">
                      <a:solidFill>
                        <a:srgbClr val="000000"/>
                      </a:solidFill>
                    </a:lnL>
                    <a:lnR w="12700">
                      <a:solidFill>
                        <a:srgbClr val="000000"/>
                      </a:solidFill>
                    </a:lnR>
                    <a:lnT w="12700">
                      <a:solidFill>
                        <a:srgbClr val="000000"/>
                      </a:solidFill>
                    </a:lnT>
                    <a:lnB w="12700">
                      <a:solidFill>
                        <a:srgbClr val="000000"/>
                      </a:solidFill>
                    </a:lnB>
                    <a:noFill/>
                  </a:tcPr>
                </a:tc>
              </a:tr>
              <a:tr h="2286000">
                <a:tc>
                  <a:txBody>
                    <a:bodyPr/>
                    <a:lstStyle/>
                    <a:p>
                      <a:pPr algn="l">
                        <a:defRPr sz="1800"/>
                      </a:pPr>
                      <a:r>
                        <a:rPr sz="1600"/>
                        <a:t>Economic</a:t>
                      </a:r>
                    </a:p>
                  </a:txBody>
                  <a:tcPr marL="45720" marR="45720" marT="45720" marB="45720" anchor="t" anchorCtr="0" horzOverflow="overflow">
                    <a:lnL w="12700">
                      <a:solidFill>
                        <a:srgbClr val="000000"/>
                      </a:solidFill>
                    </a:lnL>
                    <a:lnR w="12700">
                      <a:solidFill>
                        <a:srgbClr val="000000"/>
                      </a:solidFill>
                    </a:lnR>
                    <a:lnT w="12700">
                      <a:solidFill>
                        <a:srgbClr val="000000"/>
                      </a:solidFill>
                    </a:lnT>
                    <a:lnB w="12700">
                      <a:solidFill>
                        <a:srgbClr val="000000"/>
                      </a:solidFill>
                    </a:lnB>
                    <a:noFill/>
                  </a:tcPr>
                </a:tc>
                <a:tc>
                  <a:txBody>
                    <a:bodyPr/>
                    <a:lstStyle/>
                    <a:p>
                      <a:pPr algn="l">
                        <a:buSzPct val="100000"/>
                        <a:buChar char="•"/>
                        <a:defRPr sz="1600"/>
                      </a:pPr>
                      <a:r>
                        <a:t>Economic growth </a:t>
                      </a:r>
                    </a:p>
                    <a:p>
                      <a:pPr algn="l">
                        <a:buSzPct val="100000"/>
                        <a:buChar char="•"/>
                        <a:defRPr sz="1600"/>
                      </a:pPr>
                      <a:r>
                        <a:t>Trade balance </a:t>
                      </a:r>
                    </a:p>
                    <a:p>
                      <a:pPr algn="l">
                        <a:buSzPct val="100000"/>
                        <a:buChar char="•"/>
                        <a:defRPr sz="1600"/>
                      </a:pPr>
                      <a:r>
                        <a:t>National debt </a:t>
                      </a:r>
                    </a:p>
                    <a:p>
                      <a:pPr algn="l">
                        <a:buSzPct val="100000"/>
                        <a:buChar char="•"/>
                        <a:defRPr sz="1600"/>
                      </a:pPr>
                      <a:r>
                        <a:t>Economic stability </a:t>
                      </a:r>
                    </a:p>
                    <a:p>
                      <a:pPr algn="l">
                        <a:buSzPct val="100000"/>
                        <a:buChar char="•"/>
                        <a:defRPr sz="1600"/>
                      </a:pPr>
                      <a:r>
                        <a:t>Interest and exchange rates </a:t>
                      </a:r>
                    </a:p>
                  </a:txBody>
                  <a:tcPr marL="45720" marR="45720" marT="45720" marB="45720" anchor="t" anchorCtr="0" horzOverflow="overflow">
                    <a:lnL w="12700">
                      <a:solidFill>
                        <a:srgbClr val="000000"/>
                      </a:solidFill>
                    </a:lnL>
                    <a:lnR w="12700">
                      <a:solidFill>
                        <a:srgbClr val="000000"/>
                      </a:solidFill>
                    </a:lnR>
                    <a:lnT w="12700">
                      <a:solidFill>
                        <a:srgbClr val="000000"/>
                      </a:solidFill>
                    </a:lnT>
                    <a:lnB w="12700">
                      <a:solidFill>
                        <a:srgbClr val="000000"/>
                      </a:solidFill>
                    </a:lnB>
                    <a:noFill/>
                  </a:tcPr>
                </a:tc>
                <a:tc>
                  <a:txBody>
                    <a:bodyPr/>
                    <a:lstStyle/>
                    <a:p>
                      <a:pPr algn="l">
                        <a:buSzPct val="100000"/>
                        <a:buChar char="•"/>
                        <a:defRPr sz="1600"/>
                      </a:pPr>
                      <a:r>
                        <a:t>Influences costs, potential sales, and financial uncertainity</a:t>
                      </a:r>
                    </a:p>
                    <a:p>
                      <a:pPr algn="l">
                        <a:buSzPct val="100000"/>
                        <a:buChar char="•"/>
                        <a:defRPr sz="1600"/>
                      </a:pPr>
                      <a:r>
                        <a:t>More government borrowing = less funds for businesses = higher interest rates &amp; taxes</a:t>
                      </a:r>
                    </a:p>
                    <a:p>
                      <a:pPr algn="l">
                        <a:buSzPct val="100000"/>
                        <a:buChar char="•"/>
                        <a:defRPr sz="1600"/>
                      </a:pPr>
                      <a:r>
                        <a:t>Exchange rates affect trade balance</a:t>
                      </a:r>
                    </a:p>
                  </a:txBody>
                  <a:tcPr marL="45720" marR="45720" marT="45720" marB="45720" anchor="t" anchorCtr="0" horzOverflow="overflow">
                    <a:lnL w="12700">
                      <a:solidFill>
                        <a:srgbClr val="000000"/>
                      </a:solidFill>
                    </a:lnL>
                    <a:lnR w="12700">
                      <a:solidFill>
                        <a:srgbClr val="000000"/>
                      </a:solidFill>
                    </a:lnR>
                    <a:lnT w="12700">
                      <a:solidFill>
                        <a:srgbClr val="000000"/>
                      </a:solidFill>
                    </a:lnT>
                    <a:lnB w="12700">
                      <a:solidFill>
                        <a:srgbClr val="000000"/>
                      </a:solidFill>
                    </a:lnB>
                    <a:noFill/>
                  </a:tcPr>
                </a:tc>
              </a:tr>
            </a:tbl>
          </a:graphicData>
        </a:graphic>
      </p:graphicFrame>
    </p:spTree>
  </p:cSld>
  <p:clrMapOvr>
    <a:masterClrMapping/>
  </p:clrMapOvr>
  <mc:AlternateContent xmlns:mc="http://schemas.openxmlformats.org/markup-compatibility/2006">
    <mc:Choice xmlns:p14="http://schemas.microsoft.com/office/powerpoint/2010/main" Requires="p14">
      <p:transition spd="fast" advClick="1" p14:dur="500">
        <p:fade thruBlk="1"/>
      </p:transition>
    </mc:Choice>
    <mc:Fallback>
      <p:transition spd="fast">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08" name="External Analysis"/>
          <p:cNvSpPr txBox="1"/>
          <p:nvPr>
            <p:ph type="title" idx="4294967295"/>
          </p:nvPr>
        </p:nvSpPr>
        <p:spPr>
          <a:xfrm>
            <a:off x="1295400" y="-1"/>
            <a:ext cx="8229600" cy="1143002"/>
          </a:xfrm>
          <a:prstGeom prst="rect">
            <a:avLst/>
          </a:prstGeom>
        </p:spPr>
        <p:txBody>
          <a:bodyPr>
            <a:normAutofit fontScale="100000" lnSpcReduction="0"/>
          </a:bodyPr>
          <a:lstStyle/>
          <a:p>
            <a:pPr/>
            <a:r>
              <a:t>External Analysis</a:t>
            </a:r>
          </a:p>
        </p:txBody>
      </p:sp>
      <p:sp>
        <p:nvSpPr>
          <p:cNvPr id="109" name="Slide Number"/>
          <p:cNvSpPr txBox="1"/>
          <p:nvPr>
            <p:ph type="sldNum" sz="quarter" idx="2"/>
          </p:nvPr>
        </p:nvSpPr>
        <p:spPr>
          <a:xfrm>
            <a:off x="8396178" y="6245225"/>
            <a:ext cx="290622" cy="294640"/>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graphicFrame>
        <p:nvGraphicFramePr>
          <p:cNvPr id="110" name="Table"/>
          <p:cNvGraphicFramePr/>
          <p:nvPr/>
        </p:nvGraphicFramePr>
        <p:xfrm>
          <a:off x="228600" y="1295400"/>
          <a:ext cx="8686800" cy="2170113"/>
        </p:xfrm>
        <a:graphic xmlns:a="http://schemas.openxmlformats.org/drawingml/2006/main">
          <a:graphicData uri="http://schemas.openxmlformats.org/drawingml/2006/table">
            <a:tbl>
              <a:tblPr firstCol="0" firstRow="0" lastCol="0" lastRow="0" bandCol="0" bandRow="0" rtl="0">
                <a:tableStyleId>{4C3C2611-4C71-4FC5-86AE-919BDF0F9419}</a:tableStyleId>
              </a:tblPr>
              <a:tblGrid>
                <a:gridCol w="2895600"/>
                <a:gridCol w="2895600"/>
                <a:gridCol w="2895600"/>
              </a:tblGrid>
              <a:tr h="371475">
                <a:tc>
                  <a:txBody>
                    <a:bodyPr/>
                    <a:lstStyle/>
                    <a:p>
                      <a:pPr algn="l">
                        <a:defRPr sz="1800"/>
                      </a:pPr>
                      <a:r>
                        <a:rPr b="1" sz="1600" u="sng"/>
                        <a:t>PEST Factor</a:t>
                      </a:r>
                    </a:p>
                  </a:txBody>
                  <a:tcPr marL="45720" marR="45720" marT="45720" marB="45720" anchor="t" anchorCtr="0" horzOverflow="overflow">
                    <a:lnL w="12700">
                      <a:solidFill>
                        <a:srgbClr val="000000"/>
                      </a:solidFill>
                    </a:lnL>
                    <a:lnR w="12700">
                      <a:solidFill>
                        <a:srgbClr val="000000"/>
                      </a:solidFill>
                    </a:lnR>
                    <a:lnT w="12700">
                      <a:solidFill>
                        <a:srgbClr val="000000"/>
                      </a:solidFill>
                    </a:lnT>
                    <a:lnB w="12700">
                      <a:solidFill>
                        <a:srgbClr val="000000"/>
                      </a:solidFill>
                    </a:lnB>
                    <a:noFill/>
                  </a:tcPr>
                </a:tc>
                <a:tc>
                  <a:txBody>
                    <a:bodyPr/>
                    <a:lstStyle/>
                    <a:p>
                      <a:pPr algn="l">
                        <a:defRPr sz="1800"/>
                      </a:pPr>
                      <a:r>
                        <a:rPr b="1" sz="1600" u="sng"/>
                        <a:t>Definition/Elements</a:t>
                      </a:r>
                    </a:p>
                  </a:txBody>
                  <a:tcPr marL="45720" marR="45720" marT="45720" marB="45720" anchor="t" anchorCtr="0" horzOverflow="overflow">
                    <a:lnL w="12700">
                      <a:solidFill>
                        <a:srgbClr val="000000"/>
                      </a:solidFill>
                    </a:lnL>
                    <a:lnR w="12700">
                      <a:solidFill>
                        <a:srgbClr val="000000"/>
                      </a:solidFill>
                    </a:lnR>
                    <a:lnT w="12700">
                      <a:solidFill>
                        <a:srgbClr val="000000"/>
                      </a:solidFill>
                    </a:lnT>
                    <a:lnB w="12700">
                      <a:solidFill>
                        <a:srgbClr val="000000"/>
                      </a:solidFill>
                    </a:lnB>
                    <a:noFill/>
                  </a:tcPr>
                </a:tc>
                <a:tc>
                  <a:txBody>
                    <a:bodyPr/>
                    <a:lstStyle/>
                    <a:p>
                      <a:pPr algn="l">
                        <a:defRPr sz="1800"/>
                      </a:pPr>
                      <a:r>
                        <a:rPr b="1" sz="1600" u="sng"/>
                        <a:t>Effect on Business </a:t>
                      </a:r>
                    </a:p>
                  </a:txBody>
                  <a:tcPr marL="45720" marR="45720" marT="45720" marB="45720" anchor="t" anchorCtr="0" horzOverflow="overflow">
                    <a:lnL w="12700">
                      <a:solidFill>
                        <a:srgbClr val="000000"/>
                      </a:solidFill>
                    </a:lnL>
                    <a:lnR w="12700">
                      <a:solidFill>
                        <a:srgbClr val="000000"/>
                      </a:solidFill>
                    </a:lnR>
                    <a:lnT w="12700">
                      <a:solidFill>
                        <a:srgbClr val="000000"/>
                      </a:solidFill>
                    </a:lnT>
                    <a:lnB w="12700">
                      <a:solidFill>
                        <a:srgbClr val="000000"/>
                      </a:solidFill>
                    </a:lnB>
                    <a:noFill/>
                  </a:tcPr>
                </a:tc>
              </a:tr>
              <a:tr h="1798637">
                <a:tc>
                  <a:txBody>
                    <a:bodyPr/>
                    <a:lstStyle/>
                    <a:p>
                      <a:pPr algn="l">
                        <a:defRPr sz="1800"/>
                      </a:pPr>
                      <a:r>
                        <a:rPr sz="1600"/>
                        <a:t>Socio-Cultural</a:t>
                      </a:r>
                    </a:p>
                  </a:txBody>
                  <a:tcPr marL="45720" marR="45720" marT="45720" marB="45720" anchor="t" anchorCtr="0" horzOverflow="overflow">
                    <a:lnL w="12700">
                      <a:solidFill>
                        <a:srgbClr val="000000"/>
                      </a:solidFill>
                    </a:lnL>
                    <a:lnR w="12700">
                      <a:solidFill>
                        <a:srgbClr val="000000"/>
                      </a:solidFill>
                    </a:lnR>
                    <a:lnT w="12700">
                      <a:solidFill>
                        <a:srgbClr val="000000"/>
                      </a:solidFill>
                    </a:lnT>
                    <a:lnB w="12700">
                      <a:solidFill>
                        <a:srgbClr val="000000"/>
                      </a:solidFill>
                    </a:lnB>
                    <a:noFill/>
                  </a:tcPr>
                </a:tc>
                <a:tc>
                  <a:txBody>
                    <a:bodyPr/>
                    <a:lstStyle/>
                    <a:p>
                      <a:pPr algn="l">
                        <a:buSzPct val="100000"/>
                        <a:buChar char="•"/>
                        <a:defRPr sz="1600"/>
                      </a:pPr>
                      <a:r>
                        <a:t>Customs, values, attitudes and demographic characteristics </a:t>
                      </a:r>
                    </a:p>
                  </a:txBody>
                  <a:tcPr marL="45720" marR="45720" marT="45720" marB="45720" anchor="t" anchorCtr="0" horzOverflow="overflow">
                    <a:lnL w="12700">
                      <a:solidFill>
                        <a:srgbClr val="000000"/>
                      </a:solidFill>
                    </a:lnL>
                    <a:lnR w="12700">
                      <a:solidFill>
                        <a:srgbClr val="000000"/>
                      </a:solidFill>
                    </a:lnR>
                    <a:lnT w="12700">
                      <a:solidFill>
                        <a:srgbClr val="000000"/>
                      </a:solidFill>
                    </a:lnT>
                    <a:lnB w="12700">
                      <a:solidFill>
                        <a:srgbClr val="000000"/>
                      </a:solidFill>
                    </a:lnB>
                    <a:noFill/>
                  </a:tcPr>
                </a:tc>
                <a:tc>
                  <a:txBody>
                    <a:bodyPr/>
                    <a:lstStyle/>
                    <a:p>
                      <a:pPr algn="l">
                        <a:buSzPct val="100000"/>
                        <a:buChar char="•"/>
                        <a:defRPr sz="1600"/>
                      </a:pPr>
                      <a:r>
                        <a:t>Influences and customer preferences</a:t>
                      </a:r>
                    </a:p>
                    <a:p>
                      <a:pPr algn="l">
                        <a:buSzPct val="100000"/>
                        <a:buChar char="•"/>
                        <a:defRPr sz="1600"/>
                      </a:pPr>
                      <a:r>
                        <a:t>Influences worker attitudes and behaviours </a:t>
                      </a:r>
                    </a:p>
                    <a:p>
                      <a:pPr algn="l">
                        <a:buSzPct val="100000"/>
                        <a:buChar char="•"/>
                        <a:defRPr sz="1600"/>
                      </a:pPr>
                      <a:r>
                        <a:t>Influences standards of business </a:t>
                      </a:r>
                    </a:p>
                  </a:txBody>
                  <a:tcPr marL="45720" marR="45720" marT="45720" marB="45720" anchor="t" anchorCtr="0" horzOverflow="overflow">
                    <a:lnL w="12700">
                      <a:solidFill>
                        <a:srgbClr val="000000"/>
                      </a:solidFill>
                    </a:lnL>
                    <a:lnR w="12700">
                      <a:solidFill>
                        <a:srgbClr val="000000"/>
                      </a:solidFill>
                    </a:lnR>
                    <a:lnT w="12700">
                      <a:solidFill>
                        <a:srgbClr val="000000"/>
                      </a:solidFill>
                    </a:lnT>
                    <a:lnB w="12700">
                      <a:solidFill>
                        <a:srgbClr val="000000"/>
                      </a:solidFill>
                    </a:lnB>
                    <a:noFill/>
                  </a:tcPr>
                </a:tc>
              </a:tr>
            </a:tbl>
          </a:graphicData>
        </a:graphic>
      </p:graphicFrame>
    </p:spTree>
  </p:cSld>
  <p:clrMapOvr>
    <a:masterClrMapping/>
  </p:clrMapOvr>
  <mc:AlternateContent xmlns:mc="http://schemas.openxmlformats.org/markup-compatibility/2006">
    <mc:Choice xmlns:p14="http://schemas.microsoft.com/office/powerpoint/2010/main" Requires="p14">
      <p:transition spd="fast" advClick="1" p14:dur="500">
        <p:fade thruBlk="1"/>
      </p:transition>
    </mc:Choice>
    <mc:Fallback>
      <p:transition spd="fast">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12" name="External Analysis"/>
          <p:cNvSpPr txBox="1"/>
          <p:nvPr>
            <p:ph type="title" idx="4294967295"/>
          </p:nvPr>
        </p:nvSpPr>
        <p:spPr>
          <a:xfrm>
            <a:off x="1295400" y="-1"/>
            <a:ext cx="8229600" cy="1143002"/>
          </a:xfrm>
          <a:prstGeom prst="rect">
            <a:avLst/>
          </a:prstGeom>
        </p:spPr>
        <p:txBody>
          <a:bodyPr>
            <a:normAutofit fontScale="100000" lnSpcReduction="0"/>
          </a:bodyPr>
          <a:lstStyle/>
          <a:p>
            <a:pPr/>
            <a:r>
              <a:t>External Analysis </a:t>
            </a:r>
          </a:p>
        </p:txBody>
      </p:sp>
      <p:sp>
        <p:nvSpPr>
          <p:cNvPr id="113" name="Slide Number"/>
          <p:cNvSpPr txBox="1"/>
          <p:nvPr>
            <p:ph type="sldNum" sz="quarter" idx="2"/>
          </p:nvPr>
        </p:nvSpPr>
        <p:spPr>
          <a:xfrm>
            <a:off x="8396178" y="6245225"/>
            <a:ext cx="290622" cy="294640"/>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graphicFrame>
        <p:nvGraphicFramePr>
          <p:cNvPr id="114" name="Table"/>
          <p:cNvGraphicFramePr/>
          <p:nvPr/>
        </p:nvGraphicFramePr>
        <p:xfrm>
          <a:off x="228600" y="1295400"/>
          <a:ext cx="8686800" cy="1193800"/>
        </p:xfrm>
        <a:graphic xmlns:a="http://schemas.openxmlformats.org/drawingml/2006/main">
          <a:graphicData uri="http://schemas.openxmlformats.org/drawingml/2006/table">
            <a:tbl>
              <a:tblPr firstCol="0" firstRow="0" lastCol="0" lastRow="0" bandCol="0" bandRow="0" rtl="0">
                <a:tableStyleId>{4C3C2611-4C71-4FC5-86AE-919BDF0F9419}</a:tableStyleId>
              </a:tblPr>
              <a:tblGrid>
                <a:gridCol w="2895600"/>
                <a:gridCol w="2895600"/>
                <a:gridCol w="2895600"/>
              </a:tblGrid>
              <a:tr h="371475">
                <a:tc>
                  <a:txBody>
                    <a:bodyPr/>
                    <a:lstStyle/>
                    <a:p>
                      <a:pPr algn="l">
                        <a:defRPr sz="1800"/>
                      </a:pPr>
                      <a:r>
                        <a:rPr b="1" sz="1600" u="sng"/>
                        <a:t>PEST Factor</a:t>
                      </a:r>
                    </a:p>
                  </a:txBody>
                  <a:tcPr marL="45720" marR="45720" marT="45720" marB="45720" anchor="t" anchorCtr="0" horzOverflow="overflow">
                    <a:lnL w="12700">
                      <a:solidFill>
                        <a:srgbClr val="000000"/>
                      </a:solidFill>
                    </a:lnL>
                    <a:lnR w="12700">
                      <a:solidFill>
                        <a:srgbClr val="000000"/>
                      </a:solidFill>
                    </a:lnR>
                    <a:lnT w="12700">
                      <a:solidFill>
                        <a:srgbClr val="000000"/>
                      </a:solidFill>
                    </a:lnT>
                    <a:lnB w="12700">
                      <a:solidFill>
                        <a:srgbClr val="000000"/>
                      </a:solidFill>
                    </a:lnB>
                    <a:noFill/>
                  </a:tcPr>
                </a:tc>
                <a:tc>
                  <a:txBody>
                    <a:bodyPr/>
                    <a:lstStyle/>
                    <a:p>
                      <a:pPr algn="l">
                        <a:defRPr sz="1800"/>
                      </a:pPr>
                      <a:r>
                        <a:rPr b="1" sz="1600" u="sng"/>
                        <a:t>Definition/Elements</a:t>
                      </a:r>
                    </a:p>
                  </a:txBody>
                  <a:tcPr marL="45720" marR="45720" marT="45720" marB="45720" anchor="t" anchorCtr="0" horzOverflow="overflow">
                    <a:lnL w="12700">
                      <a:solidFill>
                        <a:srgbClr val="000000"/>
                      </a:solidFill>
                    </a:lnL>
                    <a:lnR w="12700">
                      <a:solidFill>
                        <a:srgbClr val="000000"/>
                      </a:solidFill>
                    </a:lnR>
                    <a:lnT w="12700">
                      <a:solidFill>
                        <a:srgbClr val="000000"/>
                      </a:solidFill>
                    </a:lnT>
                    <a:lnB w="12700">
                      <a:solidFill>
                        <a:srgbClr val="000000"/>
                      </a:solidFill>
                    </a:lnB>
                    <a:noFill/>
                  </a:tcPr>
                </a:tc>
                <a:tc>
                  <a:txBody>
                    <a:bodyPr/>
                    <a:lstStyle/>
                    <a:p>
                      <a:pPr algn="l">
                        <a:defRPr sz="1800"/>
                      </a:pPr>
                      <a:r>
                        <a:rPr b="1" sz="1600" u="sng"/>
                        <a:t>Effect on Business </a:t>
                      </a:r>
                    </a:p>
                  </a:txBody>
                  <a:tcPr marL="45720" marR="45720" marT="45720" marB="45720" anchor="t" anchorCtr="0" horzOverflow="overflow">
                    <a:lnL w="12700">
                      <a:solidFill>
                        <a:srgbClr val="000000"/>
                      </a:solidFill>
                    </a:lnL>
                    <a:lnR w="12700">
                      <a:solidFill>
                        <a:srgbClr val="000000"/>
                      </a:solidFill>
                    </a:lnR>
                    <a:lnT w="12700">
                      <a:solidFill>
                        <a:srgbClr val="000000"/>
                      </a:solidFill>
                    </a:lnT>
                    <a:lnB w="12700">
                      <a:solidFill>
                        <a:srgbClr val="000000"/>
                      </a:solidFill>
                    </a:lnB>
                    <a:noFill/>
                  </a:tcPr>
                </a:tc>
              </a:tr>
              <a:tr h="822325">
                <a:tc>
                  <a:txBody>
                    <a:bodyPr/>
                    <a:lstStyle/>
                    <a:p>
                      <a:pPr algn="l">
                        <a:defRPr sz="1800"/>
                      </a:pPr>
                      <a:r>
                        <a:rPr sz="1600"/>
                        <a:t>Technological </a:t>
                      </a:r>
                    </a:p>
                  </a:txBody>
                  <a:tcPr marL="45720" marR="45720" marT="45720" marB="45720" anchor="t" anchorCtr="0" horzOverflow="overflow">
                    <a:lnL w="12700">
                      <a:solidFill>
                        <a:srgbClr val="000000"/>
                      </a:solidFill>
                    </a:lnL>
                    <a:lnR w="12700">
                      <a:solidFill>
                        <a:srgbClr val="000000"/>
                      </a:solidFill>
                    </a:lnR>
                    <a:lnT w="12700">
                      <a:solidFill>
                        <a:srgbClr val="000000"/>
                      </a:solidFill>
                    </a:lnT>
                    <a:lnB w="12700">
                      <a:solidFill>
                        <a:srgbClr val="000000"/>
                      </a:solidFill>
                    </a:lnB>
                    <a:noFill/>
                  </a:tcPr>
                </a:tc>
                <a:tc>
                  <a:txBody>
                    <a:bodyPr/>
                    <a:lstStyle/>
                    <a:p>
                      <a:pPr algn="l">
                        <a:defRPr sz="1800"/>
                      </a:pPr>
                      <a:r>
                        <a:rPr sz="1600"/>
                        <a:t>Technology transfer </a:t>
                      </a:r>
                    </a:p>
                  </a:txBody>
                  <a:tcPr marL="45720" marR="45720" marT="45720" marB="45720" anchor="t" anchorCtr="0" horzOverflow="overflow">
                    <a:lnL w="12700">
                      <a:solidFill>
                        <a:srgbClr val="000000"/>
                      </a:solidFill>
                    </a:lnL>
                    <a:lnR w="12700">
                      <a:solidFill>
                        <a:srgbClr val="000000"/>
                      </a:solidFill>
                    </a:lnR>
                    <a:lnT w="12700">
                      <a:solidFill>
                        <a:srgbClr val="000000"/>
                      </a:solidFill>
                    </a:lnT>
                    <a:lnB w="12700">
                      <a:solidFill>
                        <a:srgbClr val="000000"/>
                      </a:solidFill>
                    </a:lnB>
                    <a:noFill/>
                  </a:tcPr>
                </a:tc>
                <a:tc>
                  <a:txBody>
                    <a:bodyPr/>
                    <a:lstStyle/>
                    <a:p>
                      <a:pPr algn="l">
                        <a:defRPr sz="1800"/>
                      </a:pPr>
                      <a:r>
                        <a:rPr sz="1600"/>
                        <a:t>* Affects buying, selling, communication and information access </a:t>
                      </a:r>
                    </a:p>
                  </a:txBody>
                  <a:tcPr marL="45720" marR="45720" marT="45720" marB="45720" anchor="t" anchorCtr="0" horzOverflow="overflow">
                    <a:lnL w="12700">
                      <a:solidFill>
                        <a:srgbClr val="000000"/>
                      </a:solidFill>
                    </a:lnL>
                    <a:lnR w="12700">
                      <a:solidFill>
                        <a:srgbClr val="000000"/>
                      </a:solidFill>
                    </a:lnR>
                    <a:lnT w="12700">
                      <a:solidFill>
                        <a:srgbClr val="000000"/>
                      </a:solidFill>
                    </a:lnT>
                    <a:lnB w="12700">
                      <a:solidFill>
                        <a:srgbClr val="000000"/>
                      </a:solidFill>
                    </a:lnB>
                    <a:noFill/>
                  </a:tcPr>
                </a:tc>
              </a:tr>
            </a:tbl>
          </a:graphicData>
        </a:graphic>
      </p:graphicFrame>
    </p:spTree>
  </p:cSld>
  <p:clrMapOvr>
    <a:masterClrMapping/>
  </p:clrMapOvr>
  <mc:AlternateContent xmlns:mc="http://schemas.openxmlformats.org/markup-compatibility/2006">
    <mc:Choice xmlns:p14="http://schemas.microsoft.com/office/powerpoint/2010/main" Requires="p14">
      <p:transition spd="fast" advClick="1" p14:dur="500">
        <p:fade thruBlk="1"/>
      </p:transition>
    </mc:Choice>
    <mc:Fallback>
      <p:transition spd="fast">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16" name="External Analysis"/>
          <p:cNvSpPr txBox="1"/>
          <p:nvPr>
            <p:ph type="title" idx="4294967295"/>
          </p:nvPr>
        </p:nvSpPr>
        <p:spPr>
          <a:xfrm>
            <a:off x="1295400" y="-1"/>
            <a:ext cx="8229600" cy="1143002"/>
          </a:xfrm>
          <a:prstGeom prst="rect">
            <a:avLst/>
          </a:prstGeom>
        </p:spPr>
        <p:txBody>
          <a:bodyPr>
            <a:normAutofit fontScale="100000" lnSpcReduction="0"/>
          </a:bodyPr>
          <a:lstStyle/>
          <a:p>
            <a:pPr/>
            <a:r>
              <a:t>External Analysis </a:t>
            </a:r>
          </a:p>
        </p:txBody>
      </p:sp>
      <p:sp>
        <p:nvSpPr>
          <p:cNvPr id="117" name="Specific Environment – affects all industry participants…"/>
          <p:cNvSpPr txBox="1"/>
          <p:nvPr>
            <p:ph type="body" idx="4294967295"/>
          </p:nvPr>
        </p:nvSpPr>
        <p:spPr>
          <a:xfrm>
            <a:off x="228600" y="1295400"/>
            <a:ext cx="8686800" cy="5181600"/>
          </a:xfrm>
          <a:prstGeom prst="rect">
            <a:avLst/>
          </a:prstGeom>
        </p:spPr>
        <p:txBody>
          <a:bodyPr>
            <a:normAutofit fontScale="100000" lnSpcReduction="0"/>
          </a:bodyPr>
          <a:lstStyle/>
          <a:p>
            <a:pPr>
              <a:buChar char="•"/>
              <a:defRPr b="1" i="1"/>
            </a:pPr>
            <a:r>
              <a:t>Specific Environment</a:t>
            </a:r>
            <a:r>
              <a:rPr b="0" i="0"/>
              <a:t> – affects all industry participants</a:t>
            </a:r>
            <a:endParaRPr b="0" i="0"/>
          </a:p>
          <a:p>
            <a:pPr lvl="1" marL="742950" indent="-285750">
              <a:spcBef>
                <a:spcPts val="0"/>
              </a:spcBef>
              <a:defRPr sz="2800"/>
            </a:pPr>
            <a:r>
              <a:t>Each industry has it’s own environment that needs to be analysed to gather appropriate information</a:t>
            </a:r>
          </a:p>
        </p:txBody>
      </p:sp>
      <p:sp>
        <p:nvSpPr>
          <p:cNvPr id="118" name="Slide Number"/>
          <p:cNvSpPr txBox="1"/>
          <p:nvPr>
            <p:ph type="sldNum" sz="quarter" idx="2"/>
          </p:nvPr>
        </p:nvSpPr>
        <p:spPr>
          <a:xfrm>
            <a:off x="8396178" y="6245225"/>
            <a:ext cx="290622" cy="294640"/>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fast" advClick="1" p14:dur="500">
        <p:fade thruBlk="1"/>
      </p:transition>
    </mc:Choice>
    <mc:Fallback>
      <p:transition spd="fast">
        <p:fade/>
      </p:transition>
    </mc:Fallback>
  </mc:AlternateContent>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Subtype="0" presetID="1" grpId="1" fill="hold">
                                  <p:stCondLst>
                                    <p:cond delay="0"/>
                                  </p:stCondLst>
                                  <p:iterate type="el" backwards="0">
                                    <p:tmAbs val="0"/>
                                  </p:iterate>
                                  <p:childTnLst>
                                    <p:set>
                                      <p:cBhvr>
                                        <p:cTn id="6" fill="hold"/>
                                        <p:tgtEl>
                                          <p:spTgt spid="117">
                                            <p:bg/>
                                          </p:spTgt>
                                        </p:tgtEl>
                                        <p:attrNameLst>
                                          <p:attrName>style.visibility</p:attrName>
                                        </p:attrNameLst>
                                      </p:cBhvr>
                                      <p:to>
                                        <p:strVal val="visible"/>
                                      </p:to>
                                    </p:set>
                                  </p:childTnLst>
                                </p:cTn>
                              </p:par>
                              <p:par>
                                <p:cTn id="7" presetClass="entr" nodeType="withEffect" presetSubtype="0" presetID="1" grpId="1" fill="hold">
                                  <p:stCondLst>
                                    <p:cond delay="0"/>
                                  </p:stCondLst>
                                  <p:iterate type="el" backwards="0">
                                    <p:tmAbs val="0"/>
                                  </p:iterate>
                                  <p:childTnLst>
                                    <p:set>
                                      <p:cBhvr>
                                        <p:cTn id="8" fill="hold"/>
                                        <p:tgtEl>
                                          <p:spTgt spid="117">
                                            <p:txEl>
                                              <p:pRg st="0" end="0"/>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Class="entr" nodeType="clickEffect" presetSubtype="0" presetID="1" grpId="1" fill="hold">
                                  <p:stCondLst>
                                    <p:cond delay="0"/>
                                  </p:stCondLst>
                                  <p:iterate type="el" backwards="0">
                                    <p:tmAbs val="0"/>
                                  </p:iterate>
                                  <p:childTnLst>
                                    <p:set>
                                      <p:cBhvr>
                                        <p:cTn id="12" fill="hold"/>
                                        <p:tgtEl>
                                          <p:spTgt spid="117">
                                            <p:txEl>
                                              <p:pRg st="1" end="1"/>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bldLst>
      <p:bldP build="p" bldLvl="5" animBg="1" rev="0" advAuto="0" spid="117" grpId="1"/>
    </p:bldLst>
  </p:timing>
</p:sld>
</file>

<file path=ppt/slides/slide2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20" name="Slide Number"/>
          <p:cNvSpPr txBox="1"/>
          <p:nvPr>
            <p:ph type="sldNum" sz="quarter" idx="2"/>
          </p:nvPr>
        </p:nvSpPr>
        <p:spPr>
          <a:xfrm>
            <a:off x="8396178" y="6245225"/>
            <a:ext cx="290622" cy="294640"/>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121" name="Untitled1.png" descr="Untitled1.png"/>
          <p:cNvPicPr>
            <a:picLocks noChangeAspect="1"/>
          </p:cNvPicPr>
          <p:nvPr/>
        </p:nvPicPr>
        <p:blipFill>
          <a:blip r:embed="rId2">
            <a:extLst/>
          </a:blip>
          <a:stretch>
            <a:fillRect/>
          </a:stretch>
        </p:blipFill>
        <p:spPr>
          <a:xfrm>
            <a:off x="838200" y="609600"/>
            <a:ext cx="7758113" cy="5943600"/>
          </a:xfrm>
          <a:prstGeom prst="rect">
            <a:avLst/>
          </a:prstGeom>
          <a:ln w="12700">
            <a:miter lim="400000"/>
          </a:ln>
        </p:spPr>
      </p:pic>
      <p:sp>
        <p:nvSpPr>
          <p:cNvPr id="122" name="Title"/>
          <p:cNvSpPr txBox="1"/>
          <p:nvPr>
            <p:ph type="title" idx="4294967295"/>
          </p:nvPr>
        </p:nvSpPr>
        <p:spPr>
          <a:xfrm>
            <a:off x="1295400" y="-1"/>
            <a:ext cx="8229600" cy="1143002"/>
          </a:xfrm>
          <a:prstGeom prst="rect">
            <a:avLst/>
          </a:prstGeom>
        </p:spPr>
        <p:txBody>
          <a:bodyPr>
            <a:normAutofit fontScale="100000" lnSpcReduction="0"/>
          </a:bodyPr>
          <a:lstStyle/>
          <a:p>
            <a:pPr/>
          </a:p>
        </p:txBody>
      </p:sp>
    </p:spTree>
  </p:cSld>
  <p:clrMapOvr>
    <a:masterClrMapping/>
  </p:clrMapOvr>
  <mc:AlternateContent xmlns:mc="http://schemas.openxmlformats.org/markup-compatibility/2006">
    <mc:Choice xmlns:p14="http://schemas.microsoft.com/office/powerpoint/2010/main" Requires="p14">
      <p:transition spd="fast" advClick="1" p14:dur="500">
        <p:fade thruBlk="1"/>
      </p:transition>
    </mc:Choice>
    <mc:Fallback>
      <p:transition spd="fast">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24" name="Porter’s Five Forces"/>
          <p:cNvSpPr txBox="1"/>
          <p:nvPr>
            <p:ph type="title" idx="4294967295"/>
          </p:nvPr>
        </p:nvSpPr>
        <p:spPr>
          <a:xfrm>
            <a:off x="1295400" y="-1"/>
            <a:ext cx="8229600" cy="1143002"/>
          </a:xfrm>
          <a:prstGeom prst="rect">
            <a:avLst/>
          </a:prstGeom>
        </p:spPr>
        <p:txBody>
          <a:bodyPr>
            <a:normAutofit fontScale="100000" lnSpcReduction="0"/>
          </a:bodyPr>
          <a:lstStyle/>
          <a:p>
            <a:pPr/>
            <a:r>
              <a:t>Porter’s Five Forces </a:t>
            </a:r>
          </a:p>
        </p:txBody>
      </p:sp>
      <p:sp>
        <p:nvSpPr>
          <p:cNvPr id="125" name="Model of industry analysis…"/>
          <p:cNvSpPr txBox="1"/>
          <p:nvPr>
            <p:ph type="body" idx="4294967295"/>
          </p:nvPr>
        </p:nvSpPr>
        <p:spPr>
          <a:xfrm>
            <a:off x="228600" y="1295400"/>
            <a:ext cx="8686800" cy="5181600"/>
          </a:xfrm>
          <a:prstGeom prst="rect">
            <a:avLst/>
          </a:prstGeom>
        </p:spPr>
        <p:txBody>
          <a:bodyPr>
            <a:normAutofit fontScale="100000" lnSpcReduction="0"/>
          </a:bodyPr>
          <a:lstStyle/>
          <a:p>
            <a:pPr>
              <a:buChar char="•"/>
            </a:pPr>
            <a:r>
              <a:t>Model of industry analysis </a:t>
            </a:r>
          </a:p>
          <a:p>
            <a:pPr>
              <a:buChar char="•"/>
            </a:pPr>
            <a:r>
              <a:t>Influenced by 5F </a:t>
            </a:r>
            <a:r>
              <a:rPr>
                <a:latin typeface="Wingdings"/>
                <a:ea typeface="Wingdings"/>
                <a:cs typeface="Wingdings"/>
                <a:sym typeface="Wingdings"/>
              </a:rPr>
              <a:t> </a:t>
            </a:r>
            <a:r>
              <a:t>strategic managers must compete to gain </a:t>
            </a:r>
            <a:r>
              <a:t>“</a:t>
            </a:r>
            <a:r>
              <a:t>edge</a:t>
            </a:r>
            <a:r>
              <a:t>”</a:t>
            </a:r>
            <a:r>
              <a:t> </a:t>
            </a:r>
          </a:p>
          <a:p>
            <a:pPr>
              <a:buChar char="•"/>
            </a:pPr>
            <a:r>
              <a:t>Compete against direct competitors </a:t>
            </a:r>
          </a:p>
          <a:p>
            <a:pPr>
              <a:buChar char="•"/>
            </a:pPr>
            <a:r>
              <a:t>Result in price competition and increased costs </a:t>
            </a:r>
          </a:p>
          <a:p>
            <a:pPr lvl="1" marL="742950" indent="-285750">
              <a:spcBef>
                <a:spcPts val="0"/>
              </a:spcBef>
              <a:defRPr sz="2800"/>
            </a:pPr>
            <a:r>
              <a:t>Caused by: growth rate of industry, consumer switching costs, products are commodities/perishable/many competitors </a:t>
            </a:r>
          </a:p>
        </p:txBody>
      </p:sp>
      <p:sp>
        <p:nvSpPr>
          <p:cNvPr id="126" name="Slide Number"/>
          <p:cNvSpPr txBox="1"/>
          <p:nvPr>
            <p:ph type="sldNum" sz="quarter" idx="2"/>
          </p:nvPr>
        </p:nvSpPr>
        <p:spPr>
          <a:xfrm>
            <a:off x="8396178" y="6245225"/>
            <a:ext cx="290622" cy="294640"/>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fast" advClick="1" p14:dur="500">
        <p:fade thruBlk="1"/>
      </p:transition>
    </mc:Choice>
    <mc:Fallback>
      <p:transition spd="fast">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28" name="Porter’s Five Forces"/>
          <p:cNvSpPr txBox="1"/>
          <p:nvPr>
            <p:ph type="title" idx="4294967295"/>
          </p:nvPr>
        </p:nvSpPr>
        <p:spPr>
          <a:xfrm>
            <a:off x="1295400" y="-1"/>
            <a:ext cx="8229600" cy="1143002"/>
          </a:xfrm>
          <a:prstGeom prst="rect">
            <a:avLst/>
          </a:prstGeom>
        </p:spPr>
        <p:txBody>
          <a:bodyPr>
            <a:normAutofit fontScale="100000" lnSpcReduction="0"/>
          </a:bodyPr>
          <a:lstStyle/>
          <a:p>
            <a:pPr/>
            <a:r>
              <a:t>Porter’s Five Forces</a:t>
            </a:r>
          </a:p>
        </p:txBody>
      </p:sp>
      <p:graphicFrame>
        <p:nvGraphicFramePr>
          <p:cNvPr id="129" name="Table"/>
          <p:cNvGraphicFramePr/>
          <p:nvPr/>
        </p:nvGraphicFramePr>
        <p:xfrm>
          <a:off x="228600" y="1295400"/>
          <a:ext cx="8686800" cy="2382838"/>
        </p:xfrm>
        <a:graphic xmlns:a="http://schemas.openxmlformats.org/drawingml/2006/main">
          <a:graphicData uri="http://schemas.openxmlformats.org/drawingml/2006/table">
            <a:tbl>
              <a:tblPr firstCol="0" firstRow="0" lastCol="0" lastRow="0" bandCol="0" bandRow="0" rtl="0">
                <a:tableStyleId>{4C3C2611-4C71-4FC5-86AE-919BDF0F9419}</a:tableStyleId>
              </a:tblPr>
              <a:tblGrid>
                <a:gridCol w="4343400"/>
                <a:gridCol w="4343400"/>
              </a:tblGrid>
              <a:tr h="371475">
                <a:tc>
                  <a:txBody>
                    <a:bodyPr/>
                    <a:lstStyle/>
                    <a:p>
                      <a:pPr algn="l">
                        <a:defRPr sz="1800"/>
                      </a:pPr>
                      <a:r>
                        <a:rPr b="1" u="sng"/>
                        <a:t>Force </a:t>
                      </a:r>
                    </a:p>
                  </a:txBody>
                  <a:tcPr marL="45720" marR="45720" marT="45720" marB="45720" anchor="t" anchorCtr="0" horzOverflow="overflow">
                    <a:lnL w="12700">
                      <a:solidFill>
                        <a:srgbClr val="000000"/>
                      </a:solidFill>
                    </a:lnL>
                    <a:lnR w="12700">
                      <a:solidFill>
                        <a:srgbClr val="000000"/>
                      </a:solidFill>
                    </a:lnR>
                    <a:lnT w="12700">
                      <a:solidFill>
                        <a:srgbClr val="000000"/>
                      </a:solidFill>
                    </a:lnT>
                    <a:lnB w="12700">
                      <a:solidFill>
                        <a:srgbClr val="000000"/>
                      </a:solidFill>
                    </a:lnB>
                    <a:noFill/>
                  </a:tcPr>
                </a:tc>
                <a:tc>
                  <a:txBody>
                    <a:bodyPr/>
                    <a:lstStyle/>
                    <a:p>
                      <a:pPr algn="l">
                        <a:defRPr sz="1800"/>
                      </a:pPr>
                      <a:r>
                        <a:rPr b="1" u="sng"/>
                        <a:t>Importance </a:t>
                      </a:r>
                    </a:p>
                  </a:txBody>
                  <a:tcPr marL="45720" marR="45720" marT="45720" marB="45720" anchor="t" anchorCtr="0" horzOverflow="overflow">
                    <a:lnL w="12700">
                      <a:solidFill>
                        <a:srgbClr val="000000"/>
                      </a:solidFill>
                    </a:lnL>
                    <a:lnR w="12700">
                      <a:solidFill>
                        <a:srgbClr val="000000"/>
                      </a:solidFill>
                    </a:lnR>
                    <a:lnT w="12700">
                      <a:solidFill>
                        <a:srgbClr val="000000"/>
                      </a:solidFill>
                    </a:lnT>
                    <a:lnB w="12700">
                      <a:solidFill>
                        <a:srgbClr val="000000"/>
                      </a:solidFill>
                    </a:lnB>
                    <a:noFill/>
                  </a:tcPr>
                </a:tc>
              </a:tr>
              <a:tr h="2011362">
                <a:tc>
                  <a:txBody>
                    <a:bodyPr/>
                    <a:lstStyle/>
                    <a:p>
                      <a:pPr algn="l">
                        <a:defRPr sz="1800"/>
                      </a:pPr>
                      <a:r>
                        <a:t>Suppliers</a:t>
                      </a:r>
                    </a:p>
                  </a:txBody>
                  <a:tcPr marL="45720" marR="45720" marT="45720" marB="45720" anchor="t" anchorCtr="0" horzOverflow="overflow">
                    <a:lnL w="12700">
                      <a:solidFill>
                        <a:srgbClr val="000000"/>
                      </a:solidFill>
                    </a:lnL>
                    <a:lnR w="12700">
                      <a:solidFill>
                        <a:srgbClr val="000000"/>
                      </a:solidFill>
                    </a:lnR>
                    <a:lnT w="12700">
                      <a:solidFill>
                        <a:srgbClr val="000000"/>
                      </a:solidFill>
                    </a:lnT>
                    <a:lnB w="12700">
                      <a:solidFill>
                        <a:srgbClr val="000000"/>
                      </a:solidFill>
                    </a:lnB>
                    <a:noFill/>
                  </a:tcPr>
                </a:tc>
                <a:tc>
                  <a:txBody>
                    <a:bodyPr/>
                    <a:lstStyle/>
                    <a:p>
                      <a:pPr lvl="1" indent="0" algn="l">
                        <a:buSzPct val="100000"/>
                        <a:buChar char="•"/>
                        <a:defRPr sz="1800"/>
                      </a:pPr>
                      <a:r>
                        <a:t>Fewer suppliers/high switching costs (less substitutes) = more bargaining power</a:t>
                      </a:r>
                    </a:p>
                    <a:p>
                      <a:pPr lvl="1" indent="0" algn="l">
                        <a:buSzPct val="100000"/>
                        <a:buChar char="•"/>
                        <a:defRPr sz="1800"/>
                      </a:pPr>
                      <a:r>
                        <a:t>Use strategic alliance with other buyers/internal supply to reduce dependence on outside suppliers </a:t>
                      </a:r>
                    </a:p>
                  </a:txBody>
                  <a:tcPr marL="45720" marR="45720" marT="45720" marB="45720" anchor="t" anchorCtr="0" horzOverflow="overflow">
                    <a:lnL w="12700">
                      <a:solidFill>
                        <a:srgbClr val="000000"/>
                      </a:solidFill>
                    </a:lnL>
                    <a:lnR w="12700">
                      <a:solidFill>
                        <a:srgbClr val="000000"/>
                      </a:solidFill>
                    </a:lnR>
                    <a:lnT w="12700">
                      <a:solidFill>
                        <a:srgbClr val="000000"/>
                      </a:solidFill>
                    </a:lnT>
                    <a:lnB w="12700">
                      <a:solidFill>
                        <a:srgbClr val="000000"/>
                      </a:solidFill>
                    </a:lnB>
                    <a:noFill/>
                  </a:tcPr>
                </a:tc>
              </a:tr>
            </a:tbl>
          </a:graphicData>
        </a:graphic>
      </p:graphicFrame>
      <p:sp>
        <p:nvSpPr>
          <p:cNvPr id="130" name="Slide Number"/>
          <p:cNvSpPr txBox="1"/>
          <p:nvPr>
            <p:ph type="sldNum" sz="quarter" idx="2"/>
          </p:nvPr>
        </p:nvSpPr>
        <p:spPr>
          <a:xfrm>
            <a:off x="8396178" y="6245225"/>
            <a:ext cx="290622" cy="294640"/>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fast" advClick="1" p14:dur="500">
        <p:fade thruBlk="1"/>
      </p:transition>
    </mc:Choice>
    <mc:Fallback>
      <p:transition spd="fast">
        <p:fade/>
      </p:transition>
    </mc:Fallback>
  </mc:AlternateContent>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Subtype="0" presetID="1" grpId="1" fill="hold">
                                  <p:stCondLst>
                                    <p:cond delay="0"/>
                                  </p:stCondLst>
                                  <p:iterate type="el" backwards="0">
                                    <p:tmAbs val="0"/>
                                  </p:iterate>
                                  <p:childTnLst>
                                    <p:set>
                                      <p:cBhvr>
                                        <p:cTn id="6" fill="hold"/>
                                        <p:tgtEl>
                                          <p:spTgt spid="129"/>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129" grpId="1"/>
    </p:bldLst>
  </p:timing>
</p:sld>
</file>

<file path=ppt/slides/slide2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32" name="Porter’s Five Forces"/>
          <p:cNvSpPr txBox="1"/>
          <p:nvPr>
            <p:ph type="title" idx="4294967295"/>
          </p:nvPr>
        </p:nvSpPr>
        <p:spPr>
          <a:xfrm>
            <a:off x="1295400" y="-1"/>
            <a:ext cx="8229600" cy="1143002"/>
          </a:xfrm>
          <a:prstGeom prst="rect">
            <a:avLst/>
          </a:prstGeom>
        </p:spPr>
        <p:txBody>
          <a:bodyPr>
            <a:normAutofit fontScale="100000" lnSpcReduction="0"/>
          </a:bodyPr>
          <a:lstStyle/>
          <a:p>
            <a:pPr/>
            <a:r>
              <a:t>Porter’s Five Forces</a:t>
            </a:r>
          </a:p>
        </p:txBody>
      </p:sp>
      <p:sp>
        <p:nvSpPr>
          <p:cNvPr id="133" name="Slide Number"/>
          <p:cNvSpPr txBox="1"/>
          <p:nvPr>
            <p:ph type="sldNum" sz="quarter" idx="2"/>
          </p:nvPr>
        </p:nvSpPr>
        <p:spPr>
          <a:xfrm>
            <a:off x="8396178" y="6245225"/>
            <a:ext cx="290622" cy="294640"/>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graphicFrame>
        <p:nvGraphicFramePr>
          <p:cNvPr id="134" name="Table"/>
          <p:cNvGraphicFramePr/>
          <p:nvPr/>
        </p:nvGraphicFramePr>
        <p:xfrm>
          <a:off x="304800" y="1320800"/>
          <a:ext cx="8686800" cy="2932113"/>
        </p:xfrm>
        <a:graphic xmlns:a="http://schemas.openxmlformats.org/drawingml/2006/main">
          <a:graphicData uri="http://schemas.openxmlformats.org/drawingml/2006/table">
            <a:tbl>
              <a:tblPr firstCol="0" firstRow="0" lastCol="0" lastRow="0" bandCol="0" bandRow="0" rtl="0">
                <a:tableStyleId>{4C3C2611-4C71-4FC5-86AE-919BDF0F9419}</a:tableStyleId>
              </a:tblPr>
              <a:tblGrid>
                <a:gridCol w="4343400"/>
                <a:gridCol w="4343400"/>
              </a:tblGrid>
              <a:tr h="371475">
                <a:tc>
                  <a:txBody>
                    <a:bodyPr/>
                    <a:lstStyle/>
                    <a:p>
                      <a:pPr algn="l">
                        <a:defRPr sz="1800"/>
                      </a:pPr>
                      <a:r>
                        <a:rPr b="1" u="sng"/>
                        <a:t>Force </a:t>
                      </a:r>
                    </a:p>
                  </a:txBody>
                  <a:tcPr marL="45720" marR="45720" marT="45720" marB="45720" anchor="t" anchorCtr="0" horzOverflow="overflow">
                    <a:lnL w="12700">
                      <a:solidFill>
                        <a:srgbClr val="000000"/>
                      </a:solidFill>
                    </a:lnL>
                    <a:lnR w="12700">
                      <a:solidFill>
                        <a:srgbClr val="000000"/>
                      </a:solidFill>
                    </a:lnR>
                    <a:lnT w="12700">
                      <a:solidFill>
                        <a:srgbClr val="000000"/>
                      </a:solidFill>
                    </a:lnT>
                    <a:lnB w="12700">
                      <a:solidFill>
                        <a:srgbClr val="000000"/>
                      </a:solidFill>
                    </a:lnB>
                    <a:noFill/>
                  </a:tcPr>
                </a:tc>
                <a:tc>
                  <a:txBody>
                    <a:bodyPr/>
                    <a:lstStyle/>
                    <a:p>
                      <a:pPr algn="l">
                        <a:defRPr sz="1800"/>
                      </a:pPr>
                      <a:r>
                        <a:rPr b="1" u="sng"/>
                        <a:t>Importance </a:t>
                      </a:r>
                    </a:p>
                  </a:txBody>
                  <a:tcPr marL="45720" marR="45720" marT="45720" marB="45720" anchor="t" anchorCtr="0" horzOverflow="overflow">
                    <a:lnL w="12700">
                      <a:solidFill>
                        <a:srgbClr val="000000"/>
                      </a:solidFill>
                    </a:lnL>
                    <a:lnR w="12700">
                      <a:solidFill>
                        <a:srgbClr val="000000"/>
                      </a:solidFill>
                    </a:lnR>
                    <a:lnT w="12700">
                      <a:solidFill>
                        <a:srgbClr val="000000"/>
                      </a:solidFill>
                    </a:lnT>
                    <a:lnB w="12700">
                      <a:solidFill>
                        <a:srgbClr val="000000"/>
                      </a:solidFill>
                    </a:lnB>
                    <a:noFill/>
                  </a:tcPr>
                </a:tc>
              </a:tr>
              <a:tr h="2560637">
                <a:tc>
                  <a:txBody>
                    <a:bodyPr/>
                    <a:lstStyle/>
                    <a:p>
                      <a:pPr algn="l">
                        <a:defRPr sz="1800"/>
                      </a:pPr>
                      <a:r>
                        <a:t>Potential Entrants </a:t>
                      </a:r>
                    </a:p>
                  </a:txBody>
                  <a:tcPr marL="45720" marR="45720" marT="45720" marB="45720" anchor="t" anchorCtr="0" horzOverflow="overflow">
                    <a:lnL w="12700">
                      <a:solidFill>
                        <a:srgbClr val="000000"/>
                      </a:solidFill>
                    </a:lnL>
                    <a:lnR w="12700">
                      <a:solidFill>
                        <a:srgbClr val="000000"/>
                      </a:solidFill>
                    </a:lnR>
                    <a:lnT w="12700">
                      <a:solidFill>
                        <a:srgbClr val="000000"/>
                      </a:solidFill>
                    </a:lnT>
                    <a:lnB w="12700">
                      <a:solidFill>
                        <a:srgbClr val="000000"/>
                      </a:solidFill>
                    </a:lnB>
                    <a:noFill/>
                  </a:tcPr>
                </a:tc>
                <a:tc>
                  <a:txBody>
                    <a:bodyPr/>
                    <a:lstStyle/>
                    <a:p>
                      <a:pPr algn="l">
                        <a:buSzPct val="100000"/>
                        <a:buChar char="•"/>
                        <a:defRPr sz="1800"/>
                      </a:pPr>
                      <a:r>
                        <a:t>New entrants not usually in same industry </a:t>
                      </a:r>
                    </a:p>
                    <a:p>
                      <a:pPr algn="l">
                        <a:buSzPct val="100000"/>
                        <a:buChar char="•"/>
                        <a:defRPr sz="1800"/>
                      </a:pPr>
                      <a:r>
                        <a:t>Ease of entry = increased competition </a:t>
                      </a:r>
                    </a:p>
                    <a:p>
                      <a:pPr algn="l">
                        <a:buSzPct val="100000"/>
                        <a:buChar char="•"/>
                        <a:defRPr sz="1800"/>
                      </a:pPr>
                      <a:r>
                        <a:t>Enter with new ideas/models/better technology – change the rules of the game </a:t>
                      </a:r>
                    </a:p>
                    <a:p>
                      <a:pPr algn="l">
                        <a:buSzPct val="100000"/>
                        <a:buChar char="•"/>
                        <a:defRPr sz="1800"/>
                      </a:pPr>
                      <a:r>
                        <a:t>Businesses should make it difficult for new entrants to enter by creating barriers </a:t>
                      </a:r>
                    </a:p>
                  </a:txBody>
                  <a:tcPr marL="45720" marR="45720" marT="45720" marB="45720" anchor="t" anchorCtr="0" horzOverflow="overflow">
                    <a:lnL w="12700">
                      <a:solidFill>
                        <a:srgbClr val="000000"/>
                      </a:solidFill>
                    </a:lnL>
                    <a:lnR w="12700">
                      <a:solidFill>
                        <a:srgbClr val="000000"/>
                      </a:solidFill>
                    </a:lnR>
                    <a:lnT w="12700">
                      <a:solidFill>
                        <a:srgbClr val="000000"/>
                      </a:solidFill>
                    </a:lnT>
                    <a:lnB w="12700">
                      <a:solidFill>
                        <a:srgbClr val="000000"/>
                      </a:solidFill>
                    </a:lnB>
                    <a:noFill/>
                  </a:tcPr>
                </a:tc>
              </a:tr>
            </a:tbl>
          </a:graphicData>
        </a:graphic>
      </p:graphicFrame>
    </p:spTree>
  </p:cSld>
  <p:clrMapOvr>
    <a:masterClrMapping/>
  </p:clrMapOvr>
  <mc:AlternateContent xmlns:mc="http://schemas.openxmlformats.org/markup-compatibility/2006">
    <mc:Choice xmlns:p14="http://schemas.microsoft.com/office/powerpoint/2010/main" Requires="p14">
      <p:transition spd="fast" advClick="1" p14:dur="500">
        <p:fade thruBlk="1"/>
      </p:transition>
    </mc:Choice>
    <mc:Fallback>
      <p:transition spd="fast">
        <p:fade/>
      </p:transition>
    </mc:Fallback>
  </mc:AlternateContent>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Subtype="0" presetID="1" grpId="1" fill="hold">
                                  <p:stCondLst>
                                    <p:cond delay="0"/>
                                  </p:stCondLst>
                                  <p:iterate type="el" backwards="0">
                                    <p:tmAbs val="0"/>
                                  </p:iterate>
                                  <p:childTnLst>
                                    <p:set>
                                      <p:cBhvr>
                                        <p:cTn id="6" fill="hold"/>
                                        <p:tgtEl>
                                          <p:spTgt spid="134"/>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134" grpId="1"/>
    </p:bldLst>
  </p:timing>
</p:sld>
</file>

<file path=ppt/slides/slide2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36" name="Porter’s Five Forces"/>
          <p:cNvSpPr txBox="1"/>
          <p:nvPr>
            <p:ph type="title" idx="4294967295"/>
          </p:nvPr>
        </p:nvSpPr>
        <p:spPr>
          <a:xfrm>
            <a:off x="1295400" y="-1"/>
            <a:ext cx="8229600" cy="1143002"/>
          </a:xfrm>
          <a:prstGeom prst="rect">
            <a:avLst/>
          </a:prstGeom>
        </p:spPr>
        <p:txBody>
          <a:bodyPr>
            <a:normAutofit fontScale="100000" lnSpcReduction="0"/>
          </a:bodyPr>
          <a:lstStyle/>
          <a:p>
            <a:pPr/>
            <a:r>
              <a:t>Porter’s Five Forces</a:t>
            </a:r>
          </a:p>
        </p:txBody>
      </p:sp>
      <p:sp>
        <p:nvSpPr>
          <p:cNvPr id="137" name="Slide Number"/>
          <p:cNvSpPr txBox="1"/>
          <p:nvPr>
            <p:ph type="sldNum" sz="quarter" idx="2"/>
          </p:nvPr>
        </p:nvSpPr>
        <p:spPr>
          <a:xfrm>
            <a:off x="8396178" y="6245225"/>
            <a:ext cx="290622" cy="294640"/>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graphicFrame>
        <p:nvGraphicFramePr>
          <p:cNvPr id="138" name="Table"/>
          <p:cNvGraphicFramePr/>
          <p:nvPr/>
        </p:nvGraphicFramePr>
        <p:xfrm>
          <a:off x="228600" y="1295400"/>
          <a:ext cx="8686800" cy="2108200"/>
        </p:xfrm>
        <a:graphic xmlns:a="http://schemas.openxmlformats.org/drawingml/2006/main">
          <a:graphicData uri="http://schemas.openxmlformats.org/drawingml/2006/table">
            <a:tbl>
              <a:tblPr firstCol="0" firstRow="0" lastCol="0" lastRow="0" bandCol="0" bandRow="0" rtl="0">
                <a:tableStyleId>{4C3C2611-4C71-4FC5-86AE-919BDF0F9419}</a:tableStyleId>
              </a:tblPr>
              <a:tblGrid>
                <a:gridCol w="4343400"/>
                <a:gridCol w="4343400"/>
              </a:tblGrid>
              <a:tr h="371475">
                <a:tc>
                  <a:txBody>
                    <a:bodyPr/>
                    <a:lstStyle/>
                    <a:p>
                      <a:pPr algn="l">
                        <a:defRPr sz="1800"/>
                      </a:pPr>
                      <a:r>
                        <a:rPr b="1" u="sng"/>
                        <a:t>Force </a:t>
                      </a:r>
                    </a:p>
                  </a:txBody>
                  <a:tcPr marL="45720" marR="45720" marT="45720" marB="45720" anchor="t" anchorCtr="0" horzOverflow="overflow">
                    <a:lnL w="12700">
                      <a:solidFill>
                        <a:srgbClr val="000000"/>
                      </a:solidFill>
                    </a:lnL>
                    <a:lnR w="12700">
                      <a:solidFill>
                        <a:srgbClr val="000000"/>
                      </a:solidFill>
                    </a:lnR>
                    <a:lnT w="12700">
                      <a:solidFill>
                        <a:srgbClr val="000000"/>
                      </a:solidFill>
                    </a:lnT>
                    <a:lnB w="12700">
                      <a:solidFill>
                        <a:srgbClr val="000000"/>
                      </a:solidFill>
                    </a:lnB>
                    <a:noFill/>
                  </a:tcPr>
                </a:tc>
                <a:tc>
                  <a:txBody>
                    <a:bodyPr/>
                    <a:lstStyle/>
                    <a:p>
                      <a:pPr algn="l">
                        <a:defRPr sz="1800"/>
                      </a:pPr>
                      <a:r>
                        <a:rPr b="1" u="sng"/>
                        <a:t>Importance </a:t>
                      </a:r>
                    </a:p>
                  </a:txBody>
                  <a:tcPr marL="45720" marR="45720" marT="45720" marB="45720" anchor="t" anchorCtr="0" horzOverflow="overflow">
                    <a:lnL w="12700">
                      <a:solidFill>
                        <a:srgbClr val="000000"/>
                      </a:solidFill>
                    </a:lnL>
                    <a:lnR w="12700">
                      <a:solidFill>
                        <a:srgbClr val="000000"/>
                      </a:solidFill>
                    </a:lnR>
                    <a:lnT w="12700">
                      <a:solidFill>
                        <a:srgbClr val="000000"/>
                      </a:solidFill>
                    </a:lnT>
                    <a:lnB w="12700">
                      <a:solidFill>
                        <a:srgbClr val="000000"/>
                      </a:solidFill>
                    </a:lnB>
                    <a:noFill/>
                  </a:tcPr>
                </a:tc>
              </a:tr>
              <a:tr h="1736725">
                <a:tc>
                  <a:txBody>
                    <a:bodyPr/>
                    <a:lstStyle/>
                    <a:p>
                      <a:pPr algn="l">
                        <a:defRPr sz="1800"/>
                      </a:pPr>
                      <a:r>
                        <a:t>Substitutes </a:t>
                      </a:r>
                    </a:p>
                  </a:txBody>
                  <a:tcPr marL="45720" marR="45720" marT="45720" marB="45720" anchor="t" anchorCtr="0" horzOverflow="overflow">
                    <a:lnL w="12700">
                      <a:solidFill>
                        <a:srgbClr val="000000"/>
                      </a:solidFill>
                    </a:lnL>
                    <a:lnR w="12700">
                      <a:solidFill>
                        <a:srgbClr val="000000"/>
                      </a:solidFill>
                    </a:lnR>
                    <a:lnT w="12700">
                      <a:solidFill>
                        <a:srgbClr val="000000"/>
                      </a:solidFill>
                    </a:lnT>
                    <a:lnB w="12700">
                      <a:solidFill>
                        <a:srgbClr val="000000"/>
                      </a:solidFill>
                    </a:lnB>
                    <a:noFill/>
                  </a:tcPr>
                </a:tc>
                <a:tc>
                  <a:txBody>
                    <a:bodyPr/>
                    <a:lstStyle/>
                    <a:p>
                      <a:pPr algn="l">
                        <a:buSzPct val="100000"/>
                        <a:buChar char="•"/>
                        <a:defRPr sz="1800"/>
                      </a:pPr>
                      <a:r>
                        <a:t>Many substitutes = increased competition (Ex: glasses vs. surgery)</a:t>
                      </a:r>
                    </a:p>
                    <a:p>
                      <a:pPr algn="l">
                        <a:buSzPct val="100000"/>
                        <a:buChar char="•"/>
                        <a:defRPr sz="1800"/>
                      </a:pPr>
                      <a:r>
                        <a:t>Puts a ceiling on the price that can be charged </a:t>
                      </a:r>
                    </a:p>
                    <a:p>
                      <a:pPr algn="l">
                        <a:buSzPct val="100000"/>
                        <a:buChar char="•"/>
                        <a:defRPr sz="1800"/>
                      </a:pPr>
                      <a:r>
                        <a:t>Consumers like to stick with what they already know how to use </a:t>
                      </a:r>
                    </a:p>
                  </a:txBody>
                  <a:tcPr marL="45720" marR="45720" marT="45720" marB="45720" anchor="t" anchorCtr="0" horzOverflow="overflow">
                    <a:lnL w="12700">
                      <a:solidFill>
                        <a:srgbClr val="000000"/>
                      </a:solidFill>
                    </a:lnL>
                    <a:lnR w="12700">
                      <a:solidFill>
                        <a:srgbClr val="000000"/>
                      </a:solidFill>
                    </a:lnR>
                    <a:lnT w="12700">
                      <a:solidFill>
                        <a:srgbClr val="000000"/>
                      </a:solidFill>
                    </a:lnT>
                    <a:lnB w="12700">
                      <a:solidFill>
                        <a:srgbClr val="000000"/>
                      </a:solidFill>
                    </a:lnB>
                    <a:noFill/>
                  </a:tcPr>
                </a:tc>
              </a:tr>
            </a:tbl>
          </a:graphicData>
        </a:graphic>
      </p:graphicFrame>
    </p:spTree>
  </p:cSld>
  <p:clrMapOvr>
    <a:masterClrMapping/>
  </p:clrMapOvr>
  <mc:AlternateContent xmlns:mc="http://schemas.openxmlformats.org/markup-compatibility/2006">
    <mc:Choice xmlns:p14="http://schemas.microsoft.com/office/powerpoint/2010/main" Requires="p14">
      <p:transition spd="fast" advClick="1" p14:dur="500">
        <p:fade thruBlk="1"/>
      </p:transition>
    </mc:Choice>
    <mc:Fallback>
      <p:transition spd="fast">
        <p:fade/>
      </p:transition>
    </mc:Fallback>
  </mc:AlternateContent>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Subtype="0" presetID="1" grpId="1" fill="hold">
                                  <p:stCondLst>
                                    <p:cond delay="0"/>
                                  </p:stCondLst>
                                  <p:iterate type="el" backwards="0">
                                    <p:tmAbs val="0"/>
                                  </p:iterate>
                                  <p:childTnLst>
                                    <p:set>
                                      <p:cBhvr>
                                        <p:cTn id="6" fill="hold"/>
                                        <p:tgtEl>
                                          <p:spTgt spid="138"/>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138" grpId="1"/>
    </p:bldLst>
  </p:timing>
</p:sld>
</file>

<file path=ppt/slides/slide2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40" name="Porter’s Five Forces"/>
          <p:cNvSpPr txBox="1"/>
          <p:nvPr>
            <p:ph type="title" idx="4294967295"/>
          </p:nvPr>
        </p:nvSpPr>
        <p:spPr>
          <a:xfrm>
            <a:off x="1295400" y="-1"/>
            <a:ext cx="8229600" cy="1143002"/>
          </a:xfrm>
          <a:prstGeom prst="rect">
            <a:avLst/>
          </a:prstGeom>
        </p:spPr>
        <p:txBody>
          <a:bodyPr>
            <a:normAutofit fontScale="100000" lnSpcReduction="0"/>
          </a:bodyPr>
          <a:lstStyle/>
          <a:p>
            <a:pPr/>
            <a:r>
              <a:t>Porter’s Five Forces</a:t>
            </a:r>
          </a:p>
        </p:txBody>
      </p:sp>
      <p:sp>
        <p:nvSpPr>
          <p:cNvPr id="141" name="Slide Number"/>
          <p:cNvSpPr txBox="1"/>
          <p:nvPr>
            <p:ph type="sldNum" sz="quarter" idx="2"/>
          </p:nvPr>
        </p:nvSpPr>
        <p:spPr>
          <a:xfrm>
            <a:off x="8396178" y="6245225"/>
            <a:ext cx="290622" cy="294640"/>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graphicFrame>
        <p:nvGraphicFramePr>
          <p:cNvPr id="142" name="Table"/>
          <p:cNvGraphicFramePr/>
          <p:nvPr/>
        </p:nvGraphicFramePr>
        <p:xfrm>
          <a:off x="228600" y="1295400"/>
          <a:ext cx="8686800" cy="1835150"/>
        </p:xfrm>
        <a:graphic xmlns:a="http://schemas.openxmlformats.org/drawingml/2006/main">
          <a:graphicData uri="http://schemas.openxmlformats.org/drawingml/2006/table">
            <a:tbl>
              <a:tblPr firstCol="0" firstRow="0" lastCol="0" lastRow="0" bandCol="0" bandRow="0" rtl="0">
                <a:tableStyleId>{4C3C2611-4C71-4FC5-86AE-919BDF0F9419}</a:tableStyleId>
              </a:tblPr>
              <a:tblGrid>
                <a:gridCol w="4343400"/>
                <a:gridCol w="4343400"/>
              </a:tblGrid>
              <a:tr h="371475">
                <a:tc>
                  <a:txBody>
                    <a:bodyPr/>
                    <a:lstStyle/>
                    <a:p>
                      <a:pPr algn="l">
                        <a:defRPr sz="1800"/>
                      </a:pPr>
                      <a:r>
                        <a:rPr b="1" u="sng"/>
                        <a:t>Force </a:t>
                      </a:r>
                    </a:p>
                  </a:txBody>
                  <a:tcPr marL="45720" marR="45720" marT="45720" marB="45720" anchor="t" anchorCtr="0" horzOverflow="overflow">
                    <a:lnL w="12700">
                      <a:solidFill>
                        <a:srgbClr val="000000"/>
                      </a:solidFill>
                    </a:lnL>
                    <a:lnR w="12700">
                      <a:solidFill>
                        <a:srgbClr val="000000"/>
                      </a:solidFill>
                    </a:lnR>
                    <a:lnT w="12700">
                      <a:solidFill>
                        <a:srgbClr val="000000"/>
                      </a:solidFill>
                    </a:lnT>
                    <a:lnB w="12700">
                      <a:solidFill>
                        <a:srgbClr val="000000"/>
                      </a:solidFill>
                    </a:lnB>
                    <a:noFill/>
                  </a:tcPr>
                </a:tc>
                <a:tc>
                  <a:txBody>
                    <a:bodyPr/>
                    <a:lstStyle/>
                    <a:p>
                      <a:pPr algn="l">
                        <a:defRPr sz="1800"/>
                      </a:pPr>
                      <a:r>
                        <a:rPr b="1" u="sng"/>
                        <a:t>Importance </a:t>
                      </a:r>
                    </a:p>
                  </a:txBody>
                  <a:tcPr marL="45720" marR="45720" marT="45720" marB="45720" anchor="t" anchorCtr="0" horzOverflow="overflow">
                    <a:lnL w="12700">
                      <a:solidFill>
                        <a:srgbClr val="000000"/>
                      </a:solidFill>
                    </a:lnL>
                    <a:lnR w="12700">
                      <a:solidFill>
                        <a:srgbClr val="000000"/>
                      </a:solidFill>
                    </a:lnR>
                    <a:lnT w="12700">
                      <a:solidFill>
                        <a:srgbClr val="000000"/>
                      </a:solidFill>
                    </a:lnT>
                    <a:lnB w="12700">
                      <a:solidFill>
                        <a:srgbClr val="000000"/>
                      </a:solidFill>
                    </a:lnB>
                    <a:noFill/>
                  </a:tcPr>
                </a:tc>
              </a:tr>
              <a:tr h="1463675">
                <a:tc>
                  <a:txBody>
                    <a:bodyPr/>
                    <a:lstStyle/>
                    <a:p>
                      <a:pPr algn="l">
                        <a:defRPr sz="1800"/>
                      </a:pPr>
                      <a:r>
                        <a:t>Buyers</a:t>
                      </a:r>
                    </a:p>
                  </a:txBody>
                  <a:tcPr marL="45720" marR="45720" marT="45720" marB="45720" anchor="t" anchorCtr="0" horzOverflow="overflow">
                    <a:lnL w="12700">
                      <a:solidFill>
                        <a:srgbClr val="000000"/>
                      </a:solidFill>
                    </a:lnL>
                    <a:lnR w="12700">
                      <a:solidFill>
                        <a:srgbClr val="000000"/>
                      </a:solidFill>
                    </a:lnR>
                    <a:lnT w="12700">
                      <a:solidFill>
                        <a:srgbClr val="000000"/>
                      </a:solidFill>
                    </a:lnT>
                    <a:lnB w="12700">
                      <a:solidFill>
                        <a:srgbClr val="000000"/>
                      </a:solidFill>
                    </a:lnB>
                    <a:noFill/>
                  </a:tcPr>
                </a:tc>
                <a:tc>
                  <a:txBody>
                    <a:bodyPr/>
                    <a:lstStyle/>
                    <a:p>
                      <a:pPr algn="l">
                        <a:buSzPct val="100000"/>
                        <a:buChar char="•"/>
                        <a:defRPr sz="1800"/>
                      </a:pPr>
                      <a:r>
                        <a:t>Few concentrated buyers, standardized products, low switching costs (not tied to you) </a:t>
                      </a:r>
                    </a:p>
                    <a:p>
                      <a:pPr algn="l">
                        <a:buSzPct val="100000"/>
                        <a:buChar char="•"/>
                        <a:defRPr sz="1800"/>
                      </a:pPr>
                      <a:r>
                        <a:t>Standardized products </a:t>
                      </a:r>
                    </a:p>
                    <a:p>
                      <a:pPr algn="l">
                        <a:buSzPct val="100000"/>
                        <a:buChar char="•"/>
                        <a:defRPr sz="1800"/>
                      </a:pPr>
                      <a:r>
                        <a:t>Discretionary products </a:t>
                      </a:r>
                    </a:p>
                  </a:txBody>
                  <a:tcPr marL="45720" marR="45720" marT="45720" marB="45720" anchor="t" anchorCtr="0" horzOverflow="overflow">
                    <a:lnL w="12700">
                      <a:solidFill>
                        <a:srgbClr val="000000"/>
                      </a:solidFill>
                    </a:lnL>
                    <a:lnR w="12700">
                      <a:solidFill>
                        <a:srgbClr val="000000"/>
                      </a:solidFill>
                    </a:lnR>
                    <a:lnT w="12700">
                      <a:solidFill>
                        <a:srgbClr val="000000"/>
                      </a:solidFill>
                    </a:lnT>
                    <a:lnB w="12700">
                      <a:solidFill>
                        <a:srgbClr val="000000"/>
                      </a:solidFill>
                    </a:lnB>
                    <a:noFill/>
                  </a:tcPr>
                </a:tc>
              </a:tr>
            </a:tbl>
          </a:graphicData>
        </a:graphic>
      </p:graphicFrame>
    </p:spTree>
  </p:cSld>
  <p:clrMapOvr>
    <a:masterClrMapping/>
  </p:clrMapOvr>
  <mc:AlternateContent xmlns:mc="http://schemas.openxmlformats.org/markup-compatibility/2006">
    <mc:Choice xmlns:p14="http://schemas.microsoft.com/office/powerpoint/2010/main" Requires="p14">
      <p:transition spd="fast" advClick="1" p14:dur="500">
        <p:fade thruBlk="1"/>
      </p:transition>
    </mc:Choice>
    <mc:Fallback>
      <p:transition spd="fast">
        <p:fade/>
      </p:transition>
    </mc:Fallback>
  </mc:AlternateContent>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Subtype="0" presetID="1" grpId="1" fill="hold">
                                  <p:stCondLst>
                                    <p:cond delay="0"/>
                                  </p:stCondLst>
                                  <p:iterate type="el" backwards="0">
                                    <p:tmAbs val="0"/>
                                  </p:iterate>
                                  <p:childTnLst>
                                    <p:set>
                                      <p:cBhvr>
                                        <p:cTn id="6" fill="hold"/>
                                        <p:tgtEl>
                                          <p:spTgt spid="142"/>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142" grpId="1"/>
    </p:bldLst>
  </p:timing>
</p:sld>
</file>

<file path=ppt/slides/slide2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44" name="Porter’s Five Forces"/>
          <p:cNvSpPr txBox="1"/>
          <p:nvPr>
            <p:ph type="title" idx="4294967295"/>
          </p:nvPr>
        </p:nvSpPr>
        <p:spPr>
          <a:xfrm>
            <a:off x="1295400" y="-1"/>
            <a:ext cx="8229600" cy="1143002"/>
          </a:xfrm>
          <a:prstGeom prst="rect">
            <a:avLst/>
          </a:prstGeom>
        </p:spPr>
        <p:txBody>
          <a:bodyPr>
            <a:normAutofit fontScale="100000" lnSpcReduction="0"/>
          </a:bodyPr>
          <a:lstStyle/>
          <a:p>
            <a:pPr/>
            <a:r>
              <a:t>Porter’s Five Forces</a:t>
            </a:r>
          </a:p>
        </p:txBody>
      </p:sp>
      <p:sp>
        <p:nvSpPr>
          <p:cNvPr id="145" name="Slide Number"/>
          <p:cNvSpPr txBox="1"/>
          <p:nvPr>
            <p:ph type="sldNum" sz="quarter" idx="2"/>
          </p:nvPr>
        </p:nvSpPr>
        <p:spPr>
          <a:xfrm>
            <a:off x="8396178" y="6245225"/>
            <a:ext cx="290622" cy="294640"/>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146" name="Untitled2.png" descr="Untitled2.png"/>
          <p:cNvPicPr>
            <a:picLocks noChangeAspect="1"/>
          </p:cNvPicPr>
          <p:nvPr/>
        </p:nvPicPr>
        <p:blipFill>
          <a:blip r:embed="rId2">
            <a:extLst/>
          </a:blip>
          <a:stretch>
            <a:fillRect/>
          </a:stretch>
        </p:blipFill>
        <p:spPr>
          <a:xfrm>
            <a:off x="1163029" y="1295400"/>
            <a:ext cx="6817942" cy="5181600"/>
          </a:xfrm>
          <a:prstGeom prst="rect">
            <a:avLst/>
          </a:prstGeom>
          <a:ln w="12700">
            <a:miter lim="400000"/>
          </a:ln>
        </p:spPr>
      </p:pic>
    </p:spTree>
  </p:cSld>
  <p:clrMapOvr>
    <a:masterClrMapping/>
  </p:clrMapOvr>
  <mc:AlternateContent xmlns:mc="http://schemas.openxmlformats.org/markup-compatibility/2006">
    <mc:Choice xmlns:p14="http://schemas.microsoft.com/office/powerpoint/2010/main" Requires="p14">
      <p:transition spd="fast" advClick="1" p14:dur="500">
        <p:fade thruBlk="1"/>
      </p:transition>
    </mc:Choice>
    <mc:Fallback>
      <p:transition spd="fast">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48" name="Porter’s Five Forces"/>
          <p:cNvSpPr txBox="1"/>
          <p:nvPr>
            <p:ph type="title" idx="4294967295"/>
          </p:nvPr>
        </p:nvSpPr>
        <p:spPr>
          <a:xfrm>
            <a:off x="1295400" y="-1"/>
            <a:ext cx="8229600" cy="1143002"/>
          </a:xfrm>
          <a:prstGeom prst="rect">
            <a:avLst/>
          </a:prstGeom>
        </p:spPr>
        <p:txBody>
          <a:bodyPr>
            <a:normAutofit fontScale="100000" lnSpcReduction="0"/>
          </a:bodyPr>
          <a:lstStyle/>
          <a:p>
            <a:pPr/>
            <a:r>
              <a:t>Porter’s Five Forces</a:t>
            </a:r>
          </a:p>
        </p:txBody>
      </p:sp>
      <p:sp>
        <p:nvSpPr>
          <p:cNvPr id="149" name="Slide Number"/>
          <p:cNvSpPr txBox="1"/>
          <p:nvPr>
            <p:ph type="sldNum" sz="quarter" idx="2"/>
          </p:nvPr>
        </p:nvSpPr>
        <p:spPr>
          <a:xfrm>
            <a:off x="8396178" y="6245225"/>
            <a:ext cx="290622" cy="294640"/>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graphicFrame>
        <p:nvGraphicFramePr>
          <p:cNvPr id="150" name="Table"/>
          <p:cNvGraphicFramePr/>
          <p:nvPr/>
        </p:nvGraphicFramePr>
        <p:xfrm>
          <a:off x="228600" y="1295400"/>
          <a:ext cx="8686800" cy="3754438"/>
        </p:xfrm>
        <a:graphic xmlns:a="http://schemas.openxmlformats.org/drawingml/2006/main">
          <a:graphicData uri="http://schemas.openxmlformats.org/drawingml/2006/table">
            <a:tbl>
              <a:tblPr firstCol="0" firstRow="0" lastCol="0" lastRow="0" bandCol="0" bandRow="0" rtl="0">
                <a:tableStyleId>{4C3C2611-4C71-4FC5-86AE-919BDF0F9419}</a:tableStyleId>
              </a:tblPr>
              <a:tblGrid>
                <a:gridCol w="4343400"/>
                <a:gridCol w="4343400"/>
              </a:tblGrid>
              <a:tr h="371475">
                <a:tc>
                  <a:txBody>
                    <a:bodyPr/>
                    <a:lstStyle/>
                    <a:p>
                      <a:pPr algn="l">
                        <a:defRPr sz="1800"/>
                      </a:pPr>
                      <a:r>
                        <a:rPr b="1" u="sng"/>
                        <a:t>Force </a:t>
                      </a:r>
                    </a:p>
                  </a:txBody>
                  <a:tcPr marL="45720" marR="45720" marT="45720" marB="45720" anchor="t" anchorCtr="0" horzOverflow="overflow">
                    <a:lnL w="12700">
                      <a:solidFill>
                        <a:srgbClr val="000000"/>
                      </a:solidFill>
                    </a:lnL>
                    <a:lnR w="12700">
                      <a:solidFill>
                        <a:srgbClr val="000000"/>
                      </a:solidFill>
                    </a:lnR>
                    <a:lnT w="12700">
                      <a:solidFill>
                        <a:srgbClr val="000000"/>
                      </a:solidFill>
                    </a:lnT>
                    <a:lnB w="12700">
                      <a:solidFill>
                        <a:srgbClr val="000000"/>
                      </a:solidFill>
                    </a:lnB>
                    <a:noFill/>
                  </a:tcPr>
                </a:tc>
                <a:tc>
                  <a:txBody>
                    <a:bodyPr/>
                    <a:lstStyle/>
                    <a:p>
                      <a:pPr algn="l">
                        <a:defRPr sz="1800"/>
                      </a:pPr>
                      <a:r>
                        <a:rPr b="1" u="sng"/>
                        <a:t>Importance </a:t>
                      </a:r>
                    </a:p>
                  </a:txBody>
                  <a:tcPr marL="45720" marR="45720" marT="45720" marB="45720" anchor="t" anchorCtr="0" horzOverflow="overflow">
                    <a:lnL w="12700">
                      <a:solidFill>
                        <a:srgbClr val="000000"/>
                      </a:solidFill>
                    </a:lnL>
                    <a:lnR w="12700">
                      <a:solidFill>
                        <a:srgbClr val="000000"/>
                      </a:solidFill>
                    </a:lnR>
                    <a:lnT w="12700">
                      <a:solidFill>
                        <a:srgbClr val="000000"/>
                      </a:solidFill>
                    </a:lnT>
                    <a:lnB w="12700">
                      <a:solidFill>
                        <a:srgbClr val="000000"/>
                      </a:solidFill>
                    </a:lnB>
                    <a:noFill/>
                  </a:tcPr>
                </a:tc>
              </a:tr>
              <a:tr h="3382962">
                <a:tc>
                  <a:txBody>
                    <a:bodyPr/>
                    <a:lstStyle/>
                    <a:p>
                      <a:pPr algn="l">
                        <a:defRPr sz="1800"/>
                      </a:pPr>
                      <a:r>
                        <a:t>Rivalry Amongst Existing Firms </a:t>
                      </a:r>
                    </a:p>
                  </a:txBody>
                  <a:tcPr marL="45720" marR="45720" marT="45720" marB="45720" anchor="t" anchorCtr="0" horzOverflow="overflow">
                    <a:lnL w="12700">
                      <a:solidFill>
                        <a:srgbClr val="000000"/>
                      </a:solidFill>
                    </a:lnL>
                    <a:lnR w="12700">
                      <a:solidFill>
                        <a:srgbClr val="000000"/>
                      </a:solidFill>
                    </a:lnR>
                    <a:lnT w="12700">
                      <a:solidFill>
                        <a:srgbClr val="000000"/>
                      </a:solidFill>
                    </a:lnT>
                    <a:lnB w="12700">
                      <a:solidFill>
                        <a:srgbClr val="000000"/>
                      </a:solidFill>
                    </a:lnB>
                    <a:noFill/>
                  </a:tcPr>
                </a:tc>
                <a:tc>
                  <a:txBody>
                    <a:bodyPr/>
                    <a:lstStyle/>
                    <a:p>
                      <a:pPr algn="l">
                        <a:buSzPct val="100000"/>
                        <a:buChar char="•"/>
                        <a:defRPr i="1" sz="1800"/>
                      </a:pPr>
                      <a:r>
                        <a:t>Most powerful of the 5 forces </a:t>
                      </a:r>
                    </a:p>
                    <a:p>
                      <a:pPr algn="l">
                        <a:buSzPct val="100000"/>
                        <a:buChar char="•"/>
                        <a:defRPr sz="1800"/>
                      </a:pPr>
                      <a:r>
                        <a:t>Amount of rivalry varies across industries </a:t>
                      </a:r>
                    </a:p>
                    <a:p>
                      <a:pPr algn="l">
                        <a:buSzPct val="100000"/>
                        <a:buChar char="•"/>
                        <a:defRPr sz="1800"/>
                      </a:pPr>
                      <a:r>
                        <a:t>Causes of rivalry (number of competitors, industry growth rate, consumer switching costs, products are commodities or perishable)  </a:t>
                      </a:r>
                    </a:p>
                    <a:p>
                      <a:pPr algn="l">
                        <a:buSzPct val="100000"/>
                        <a:buChar char="•"/>
                        <a:defRPr sz="1800"/>
                      </a:pPr>
                      <a:r>
                        <a:t>Rivalry amongst firms drives profits to zero (too many players competing for the same share of market) </a:t>
                      </a:r>
                    </a:p>
                    <a:p>
                      <a:pPr algn="l">
                        <a:buSzPct val="100000"/>
                        <a:buChar char="•"/>
                        <a:defRPr sz="1800"/>
                      </a:pPr>
                      <a:r>
                        <a:t>Low rivalry = industry is disciplined </a:t>
                      </a:r>
                    </a:p>
                    <a:p>
                      <a:pPr algn="l">
                        <a:buSzPct val="100000"/>
                        <a:buChar char="•"/>
                        <a:defRPr sz="1800"/>
                      </a:pPr>
                      <a:r>
                        <a:t>Competitive moves </a:t>
                      </a:r>
                    </a:p>
                  </a:txBody>
                  <a:tcPr marL="45720" marR="45720" marT="45720" marB="45720" anchor="t" anchorCtr="0" horzOverflow="overflow">
                    <a:lnL w="12700">
                      <a:solidFill>
                        <a:srgbClr val="000000"/>
                      </a:solidFill>
                    </a:lnL>
                    <a:lnR w="12700">
                      <a:solidFill>
                        <a:srgbClr val="000000"/>
                      </a:solidFill>
                    </a:lnR>
                    <a:lnT w="12700">
                      <a:solidFill>
                        <a:srgbClr val="000000"/>
                      </a:solidFill>
                    </a:lnT>
                    <a:lnB w="12700">
                      <a:solidFill>
                        <a:srgbClr val="000000"/>
                      </a:solidFill>
                    </a:lnB>
                    <a:noFill/>
                  </a:tcPr>
                </a:tc>
              </a:tr>
            </a:tbl>
          </a:graphicData>
        </a:graphic>
      </p:graphicFrame>
    </p:spTree>
  </p:cSld>
  <p:clrMapOvr>
    <a:masterClrMapping/>
  </p:clrMapOvr>
  <mc:AlternateContent xmlns:mc="http://schemas.openxmlformats.org/markup-compatibility/2006">
    <mc:Choice xmlns:p14="http://schemas.microsoft.com/office/powerpoint/2010/main" Requires="p14">
      <p:transition spd="fast" advClick="1" p14:dur="500">
        <p:fade thruBlk="1"/>
      </p:transition>
    </mc:Choice>
    <mc:Fallback>
      <p:transition spd="fast">
        <p:fade/>
      </p:transition>
    </mc:Fallback>
  </mc:AlternateContent>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Subtype="0" presetID="1" grpId="1" fill="hold">
                                  <p:stCondLst>
                                    <p:cond delay="0"/>
                                  </p:stCondLst>
                                  <p:iterate type="el" backwards="0">
                                    <p:tmAbs val="0"/>
                                  </p:iterate>
                                  <p:childTnLst>
                                    <p:set>
                                      <p:cBhvr>
                                        <p:cTn id="6" fill="hold"/>
                                        <p:tgtEl>
                                          <p:spTgt spid="150"/>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150" grpId="1"/>
    </p:bldLst>
  </p:timing>
</p:sld>
</file>

<file path=ppt/slides/slide3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52" name="Value of 5 Forces Model"/>
          <p:cNvSpPr txBox="1"/>
          <p:nvPr>
            <p:ph type="title" idx="4294967295"/>
          </p:nvPr>
        </p:nvSpPr>
        <p:spPr>
          <a:xfrm>
            <a:off x="1295400" y="-1"/>
            <a:ext cx="8229600" cy="1143002"/>
          </a:xfrm>
          <a:prstGeom prst="rect">
            <a:avLst/>
          </a:prstGeom>
        </p:spPr>
        <p:txBody>
          <a:bodyPr>
            <a:normAutofit fontScale="100000" lnSpcReduction="0"/>
          </a:bodyPr>
          <a:lstStyle/>
          <a:p>
            <a:pPr/>
            <a:r>
              <a:t>Value of 5 Forces Model</a:t>
            </a:r>
          </a:p>
        </p:txBody>
      </p:sp>
      <p:sp>
        <p:nvSpPr>
          <p:cNvPr id="153" name="Predicts industry profitability  idea of the factors that drive profitability…"/>
          <p:cNvSpPr txBox="1"/>
          <p:nvPr>
            <p:ph type="body" idx="4294967295"/>
          </p:nvPr>
        </p:nvSpPr>
        <p:spPr>
          <a:xfrm>
            <a:off x="228600" y="1295400"/>
            <a:ext cx="8686800" cy="5181600"/>
          </a:xfrm>
          <a:prstGeom prst="rect">
            <a:avLst/>
          </a:prstGeom>
        </p:spPr>
        <p:txBody>
          <a:bodyPr>
            <a:normAutofit fontScale="100000" lnSpcReduction="0"/>
          </a:bodyPr>
          <a:lstStyle/>
          <a:p>
            <a:pPr>
              <a:buChar char="•"/>
              <a:defRPr sz="3000"/>
            </a:pPr>
            <a:r>
              <a:t>Predicts industry profitability </a:t>
            </a:r>
            <a:r>
              <a:rPr>
                <a:latin typeface="Wingdings"/>
                <a:ea typeface="Wingdings"/>
                <a:cs typeface="Wingdings"/>
                <a:sym typeface="Wingdings"/>
              </a:rPr>
              <a:t></a:t>
            </a:r>
            <a:r>
              <a:t> idea of the factors that drive profitability</a:t>
            </a:r>
          </a:p>
          <a:p>
            <a:pPr>
              <a:buChar char="•"/>
              <a:defRPr sz="3000"/>
            </a:pPr>
            <a:r>
              <a:t>Helps determine whether a firm should enter a particular industry </a:t>
            </a:r>
          </a:p>
          <a:p>
            <a:pPr>
              <a:buChar char="•"/>
              <a:defRPr sz="3000"/>
            </a:pPr>
            <a:r>
              <a:t>Helps determine whether and/or how it can carve out an attractive position in that industry</a:t>
            </a:r>
          </a:p>
          <a:p>
            <a:pPr>
              <a:buChar char="•"/>
              <a:defRPr sz="3000"/>
            </a:pPr>
            <a:r>
              <a:t>Manipulating/ taking advantage of/ changing some of the effects that the forces have on profitability </a:t>
            </a:r>
            <a:r>
              <a:rPr>
                <a:latin typeface="Wingdings"/>
                <a:ea typeface="Wingdings"/>
                <a:cs typeface="Wingdings"/>
                <a:sym typeface="Wingdings"/>
              </a:rPr>
              <a:t></a:t>
            </a:r>
            <a:r>
              <a:t> or at least making the product different/valuable in a way </a:t>
            </a:r>
          </a:p>
        </p:txBody>
      </p:sp>
      <p:sp>
        <p:nvSpPr>
          <p:cNvPr id="154" name="Slide Number"/>
          <p:cNvSpPr txBox="1"/>
          <p:nvPr>
            <p:ph type="sldNum" sz="quarter" idx="2"/>
          </p:nvPr>
        </p:nvSpPr>
        <p:spPr>
          <a:xfrm>
            <a:off x="8396178" y="6245225"/>
            <a:ext cx="290622" cy="294640"/>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fast" advClick="1" p14:dur="500">
        <p:fade thruBlk="1"/>
      </p:transition>
    </mc:Choice>
    <mc:Fallback>
      <p:transition spd="fast">
        <p:fade/>
      </p:transition>
    </mc:Fallback>
  </mc:AlternateContent>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Subtype="0" presetID="1" grpId="1" fill="hold">
                                  <p:stCondLst>
                                    <p:cond delay="0"/>
                                  </p:stCondLst>
                                  <p:iterate type="el" backwards="0">
                                    <p:tmAbs val="0"/>
                                  </p:iterate>
                                  <p:childTnLst>
                                    <p:set>
                                      <p:cBhvr>
                                        <p:cTn id="6" fill="hold"/>
                                        <p:tgtEl>
                                          <p:spTgt spid="153">
                                            <p:bg/>
                                          </p:spTgt>
                                        </p:tgtEl>
                                        <p:attrNameLst>
                                          <p:attrName>style.visibility</p:attrName>
                                        </p:attrNameLst>
                                      </p:cBhvr>
                                      <p:to>
                                        <p:strVal val="visible"/>
                                      </p:to>
                                    </p:set>
                                  </p:childTnLst>
                                </p:cTn>
                              </p:par>
                              <p:par>
                                <p:cTn id="7" presetClass="entr" nodeType="withEffect" presetSubtype="0" presetID="1" grpId="1" fill="hold">
                                  <p:stCondLst>
                                    <p:cond delay="0"/>
                                  </p:stCondLst>
                                  <p:iterate type="el" backwards="0">
                                    <p:tmAbs val="0"/>
                                  </p:iterate>
                                  <p:childTnLst>
                                    <p:set>
                                      <p:cBhvr>
                                        <p:cTn id="8" fill="hold"/>
                                        <p:tgtEl>
                                          <p:spTgt spid="153">
                                            <p:txEl>
                                              <p:pRg st="0" end="0"/>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Class="entr" nodeType="clickEffect" presetSubtype="0" presetID="1" grpId="1" fill="hold">
                                  <p:stCondLst>
                                    <p:cond delay="0"/>
                                  </p:stCondLst>
                                  <p:iterate type="el" backwards="0">
                                    <p:tmAbs val="0"/>
                                  </p:iterate>
                                  <p:childTnLst>
                                    <p:set>
                                      <p:cBhvr>
                                        <p:cTn id="12" fill="hold"/>
                                        <p:tgtEl>
                                          <p:spTgt spid="153">
                                            <p:txEl>
                                              <p:pRg st="1" end="1"/>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Class="entr" nodeType="clickEffect" presetSubtype="0" presetID="1" grpId="1" fill="hold">
                                  <p:stCondLst>
                                    <p:cond delay="0"/>
                                  </p:stCondLst>
                                  <p:iterate type="el" backwards="0">
                                    <p:tmAbs val="0"/>
                                  </p:iterate>
                                  <p:childTnLst>
                                    <p:set>
                                      <p:cBhvr>
                                        <p:cTn id="16" fill="hold"/>
                                        <p:tgtEl>
                                          <p:spTgt spid="153">
                                            <p:txEl>
                                              <p:pRg st="2" end="2"/>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Class="entr" nodeType="clickEffect" presetSubtype="0" presetID="1" grpId="1" fill="hold">
                                  <p:stCondLst>
                                    <p:cond delay="0"/>
                                  </p:stCondLst>
                                  <p:iterate type="el" backwards="0">
                                    <p:tmAbs val="0"/>
                                  </p:iterate>
                                  <p:childTnLst>
                                    <p:set>
                                      <p:cBhvr>
                                        <p:cTn id="20" fill="hold"/>
                                        <p:tgtEl>
                                          <p:spTgt spid="153">
                                            <p:txEl>
                                              <p:pRg st="3" end="3"/>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bldLst>
      <p:bldP build="p" bldLvl="1" animBg="1" rev="0" advAuto="0" spid="153" grpId="1"/>
    </p:bldLst>
  </p:timing>
</p:sld>
</file>

<file path=ppt/slides/slide3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56" name="Questions NV Should Answer Through  5F Analysis…"/>
          <p:cNvSpPr txBox="1"/>
          <p:nvPr>
            <p:ph type="title" idx="4294967295"/>
          </p:nvPr>
        </p:nvSpPr>
        <p:spPr>
          <a:xfrm>
            <a:off x="1295400" y="-1"/>
            <a:ext cx="8229600" cy="1143002"/>
          </a:xfrm>
          <a:prstGeom prst="rect">
            <a:avLst/>
          </a:prstGeom>
        </p:spPr>
        <p:txBody>
          <a:bodyPr>
            <a:normAutofit fontScale="100000" lnSpcReduction="0"/>
          </a:bodyPr>
          <a:lstStyle>
            <a:lvl1pPr defTabSz="813816">
              <a:defRPr sz="3559"/>
            </a:lvl1pPr>
          </a:lstStyle>
          <a:p>
            <a:pPr/>
            <a:r>
              <a:t>Questions NV Should Answer Through  5F Analysis… </a:t>
            </a:r>
          </a:p>
        </p:txBody>
      </p:sp>
      <p:sp>
        <p:nvSpPr>
          <p:cNvPr id="157" name="Is the industry a realistic place for a new venture to enter? If yes, then……"/>
          <p:cNvSpPr txBox="1"/>
          <p:nvPr>
            <p:ph type="body" idx="4294967295"/>
          </p:nvPr>
        </p:nvSpPr>
        <p:spPr>
          <a:xfrm>
            <a:off x="228600" y="1295400"/>
            <a:ext cx="8686800" cy="5181600"/>
          </a:xfrm>
          <a:prstGeom prst="rect">
            <a:avLst/>
          </a:prstGeom>
        </p:spPr>
        <p:txBody>
          <a:bodyPr>
            <a:normAutofit fontScale="100000" lnSpcReduction="0"/>
          </a:bodyPr>
          <a:lstStyle/>
          <a:p>
            <a:pPr>
              <a:buChar char="•"/>
            </a:pPr>
            <a:r>
              <a:t>Is the industry a realistic place for a new venture to enter? If yes, then…</a:t>
            </a:r>
          </a:p>
          <a:p>
            <a:pPr lvl="1" marL="742950" indent="-285750">
              <a:spcBef>
                <a:spcPts val="0"/>
              </a:spcBef>
              <a:defRPr sz="2800"/>
            </a:pPr>
            <a:r>
              <a:t>Can we do a better job than incumbents (holders of the position) at avoiding/diminishing factors that suppress profitability?</a:t>
            </a:r>
          </a:p>
          <a:p>
            <a:pPr lvl="1" marL="742950" indent="-285750">
              <a:spcBef>
                <a:spcPts val="0"/>
              </a:spcBef>
              <a:defRPr sz="2800"/>
            </a:pPr>
            <a:r>
              <a:t>Is there a unique position we can pursue?</a:t>
            </a:r>
          </a:p>
          <a:p>
            <a:pPr lvl="1" marL="742950" indent="-285750">
              <a:spcBef>
                <a:spcPts val="0"/>
              </a:spcBef>
              <a:defRPr sz="2800"/>
            </a:pPr>
            <a:r>
              <a:t>Is there a superior business model that incumbents would find hard to duplicate?</a:t>
            </a:r>
          </a:p>
        </p:txBody>
      </p:sp>
      <p:sp>
        <p:nvSpPr>
          <p:cNvPr id="158" name="Slide Number"/>
          <p:cNvSpPr txBox="1"/>
          <p:nvPr>
            <p:ph type="sldNum" sz="quarter" idx="2"/>
          </p:nvPr>
        </p:nvSpPr>
        <p:spPr>
          <a:xfrm>
            <a:off x="8396178" y="6245225"/>
            <a:ext cx="290622" cy="294640"/>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fast" advClick="1" p14:dur="500">
        <p:fade thruBlk="1"/>
      </p:transition>
    </mc:Choice>
    <mc:Fallback>
      <p:transition spd="fast">
        <p:fade/>
      </p:transition>
    </mc:Fallback>
  </mc:AlternateContent>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Subtype="0" presetID="1" grpId="1" fill="hold">
                                  <p:stCondLst>
                                    <p:cond delay="0"/>
                                  </p:stCondLst>
                                  <p:iterate type="el" backwards="0">
                                    <p:tmAbs val="0"/>
                                  </p:iterate>
                                  <p:childTnLst>
                                    <p:set>
                                      <p:cBhvr>
                                        <p:cTn id="6" fill="hold"/>
                                        <p:tgtEl>
                                          <p:spTgt spid="157">
                                            <p:bg/>
                                          </p:spTgt>
                                        </p:tgtEl>
                                        <p:attrNameLst>
                                          <p:attrName>style.visibility</p:attrName>
                                        </p:attrNameLst>
                                      </p:cBhvr>
                                      <p:to>
                                        <p:strVal val="visible"/>
                                      </p:to>
                                    </p:set>
                                  </p:childTnLst>
                                </p:cTn>
                              </p:par>
                              <p:par>
                                <p:cTn id="7" presetClass="entr" nodeType="withEffect" presetSubtype="0" presetID="1" grpId="1" fill="hold">
                                  <p:stCondLst>
                                    <p:cond delay="0"/>
                                  </p:stCondLst>
                                  <p:iterate type="el" backwards="0">
                                    <p:tmAbs val="0"/>
                                  </p:iterate>
                                  <p:childTnLst>
                                    <p:set>
                                      <p:cBhvr>
                                        <p:cTn id="8" fill="hold"/>
                                        <p:tgtEl>
                                          <p:spTgt spid="157">
                                            <p:txEl>
                                              <p:pRg st="0" end="0"/>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Class="entr" nodeType="clickEffect" presetSubtype="0" presetID="1" grpId="1" fill="hold">
                                  <p:stCondLst>
                                    <p:cond delay="0"/>
                                  </p:stCondLst>
                                  <p:iterate type="el" backwards="0">
                                    <p:tmAbs val="0"/>
                                  </p:iterate>
                                  <p:childTnLst>
                                    <p:set>
                                      <p:cBhvr>
                                        <p:cTn id="12" fill="hold"/>
                                        <p:tgtEl>
                                          <p:spTgt spid="157">
                                            <p:txEl>
                                              <p:pRg st="1" end="1"/>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Class="entr" nodeType="clickEffect" presetSubtype="0" presetID="1" grpId="1" fill="hold">
                                  <p:stCondLst>
                                    <p:cond delay="0"/>
                                  </p:stCondLst>
                                  <p:iterate type="el" backwards="0">
                                    <p:tmAbs val="0"/>
                                  </p:iterate>
                                  <p:childTnLst>
                                    <p:set>
                                      <p:cBhvr>
                                        <p:cTn id="16" fill="hold"/>
                                        <p:tgtEl>
                                          <p:spTgt spid="157">
                                            <p:txEl>
                                              <p:pRg st="2" end="2"/>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Class="entr" nodeType="clickEffect" presetSubtype="0" presetID="1" grpId="1" fill="hold">
                                  <p:stCondLst>
                                    <p:cond delay="0"/>
                                  </p:stCondLst>
                                  <p:iterate type="el" backwards="0">
                                    <p:tmAbs val="0"/>
                                  </p:iterate>
                                  <p:childTnLst>
                                    <p:set>
                                      <p:cBhvr>
                                        <p:cTn id="20" fill="hold"/>
                                        <p:tgtEl>
                                          <p:spTgt spid="157">
                                            <p:txEl>
                                              <p:pRg st="3" end="3"/>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bldLst>
      <p:bldP build="p" bldLvl="5" animBg="1" rev="0" advAuto="0" spid="157" grpId="1"/>
    </p:bldLst>
  </p:timing>
</p:sld>
</file>

<file path=ppt/slides/slide3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60" name="Title"/>
          <p:cNvSpPr txBox="1"/>
          <p:nvPr>
            <p:ph type="title" idx="4294967295"/>
          </p:nvPr>
        </p:nvSpPr>
        <p:spPr>
          <a:xfrm>
            <a:off x="1295400" y="-1"/>
            <a:ext cx="8229600" cy="1143002"/>
          </a:xfrm>
          <a:prstGeom prst="rect">
            <a:avLst/>
          </a:prstGeom>
        </p:spPr>
        <p:txBody>
          <a:bodyPr>
            <a:normAutofit fontScale="100000" lnSpcReduction="0"/>
          </a:bodyPr>
          <a:lstStyle/>
          <a:p>
            <a:pPr/>
          </a:p>
        </p:txBody>
      </p:sp>
      <p:sp>
        <p:nvSpPr>
          <p:cNvPr id="161" name="Body"/>
          <p:cNvSpPr txBox="1"/>
          <p:nvPr>
            <p:ph type="body" idx="4294967295"/>
          </p:nvPr>
        </p:nvSpPr>
        <p:spPr>
          <a:xfrm>
            <a:off x="228600" y="1295400"/>
            <a:ext cx="8686800" cy="5181600"/>
          </a:xfrm>
          <a:prstGeom prst="rect">
            <a:avLst/>
          </a:prstGeom>
        </p:spPr>
        <p:txBody>
          <a:bodyPr>
            <a:normAutofit fontScale="100000" lnSpcReduction="0"/>
          </a:bodyPr>
          <a:lstStyle/>
          <a:p>
            <a:pPr>
              <a:buChar char="•"/>
            </a:pPr>
          </a:p>
        </p:txBody>
      </p:sp>
      <p:sp>
        <p:nvSpPr>
          <p:cNvPr id="162" name="Slide Number"/>
          <p:cNvSpPr txBox="1"/>
          <p:nvPr>
            <p:ph type="sldNum" sz="quarter" idx="2"/>
          </p:nvPr>
        </p:nvSpPr>
        <p:spPr>
          <a:xfrm>
            <a:off x="457200" y="6245225"/>
            <a:ext cx="290622" cy="294640"/>
          </a:xfrm>
          <a:prstGeom prst="rect">
            <a:avLst/>
          </a:prstGeom>
          <a:extLst>
            <a:ext uri="{C572A759-6A51-4108-AA02-DFA0A04FC94B}">
              <ma14:wrappingTextBoxFlag xmlns:ma14="http://schemas.microsoft.com/office/mac/drawingml/2011/main" val="1"/>
            </a:ext>
          </a:extLst>
        </p:spPr>
        <p:txBody>
          <a:bodyPr/>
          <a:lstStyle>
            <a:lvl1pPr algn="l"/>
          </a:lstStyle>
          <a:p>
            <a:pPr/>
            <a:fld id="{86CB4B4D-7CA3-9044-876B-883B54F8677D}" type="slidenum"/>
          </a:p>
        </p:txBody>
      </p:sp>
      <p:pic>
        <p:nvPicPr>
          <p:cNvPr id="163" name="image.png" descr="image.png"/>
          <p:cNvPicPr>
            <a:picLocks noChangeAspect="1"/>
          </p:cNvPicPr>
          <p:nvPr/>
        </p:nvPicPr>
        <p:blipFill>
          <a:blip r:embed="rId2">
            <a:extLst/>
          </a:blip>
          <a:stretch>
            <a:fillRect/>
          </a:stretch>
        </p:blipFill>
        <p:spPr>
          <a:xfrm>
            <a:off x="2195512" y="1135062"/>
            <a:ext cx="4573588" cy="5435601"/>
          </a:xfrm>
          <a:prstGeom prst="rect">
            <a:avLst/>
          </a:prstGeom>
          <a:ln w="12700">
            <a:miter lim="400000"/>
          </a:ln>
        </p:spPr>
      </p:pic>
    </p:spTree>
  </p:cSld>
  <p:clrMapOvr>
    <a:masterClrMapping/>
  </p:clrMapOvr>
  <mc:AlternateContent xmlns:mc="http://schemas.openxmlformats.org/markup-compatibility/2006">
    <mc:Choice xmlns:p14="http://schemas.microsoft.com/office/powerpoint/2010/main" Requires="p14">
      <p:transition spd="fast" advClick="1" p14:dur="500">
        <p:fade thruBlk="1"/>
      </p:transition>
    </mc:Choice>
    <mc:Fallback>
      <p:transition spd="fast">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65" name="What is technology?"/>
          <p:cNvSpPr txBox="1"/>
          <p:nvPr>
            <p:ph type="title" idx="4294967295"/>
          </p:nvPr>
        </p:nvSpPr>
        <p:spPr>
          <a:xfrm>
            <a:off x="533400" y="-1"/>
            <a:ext cx="8229600" cy="1143002"/>
          </a:xfrm>
          <a:prstGeom prst="rect">
            <a:avLst/>
          </a:prstGeom>
        </p:spPr>
        <p:txBody>
          <a:bodyPr>
            <a:normAutofit fontScale="100000" lnSpcReduction="0"/>
          </a:bodyPr>
          <a:lstStyle/>
          <a:p>
            <a:pPr/>
            <a:r>
              <a:t>What is technology?</a:t>
            </a:r>
          </a:p>
        </p:txBody>
      </p:sp>
      <p:sp>
        <p:nvSpPr>
          <p:cNvPr id="166" name="What is TECHNOLOGY? (from a business perspective)…"/>
          <p:cNvSpPr txBox="1"/>
          <p:nvPr>
            <p:ph type="body" idx="4294967295"/>
          </p:nvPr>
        </p:nvSpPr>
        <p:spPr>
          <a:xfrm>
            <a:off x="228600" y="1295400"/>
            <a:ext cx="8686800" cy="5181600"/>
          </a:xfrm>
          <a:prstGeom prst="rect">
            <a:avLst/>
          </a:prstGeom>
        </p:spPr>
        <p:txBody>
          <a:bodyPr>
            <a:normAutofit fontScale="100000" lnSpcReduction="0"/>
          </a:bodyPr>
          <a:lstStyle/>
          <a:p>
            <a:pPr>
              <a:spcBef>
                <a:spcPts val="500"/>
              </a:spcBef>
              <a:buChar char="•"/>
              <a:defRPr sz="2400"/>
            </a:pPr>
            <a:r>
              <a:t>What is TECHNOLOGY? (from a business perspective)</a:t>
            </a:r>
          </a:p>
          <a:p>
            <a:pPr lvl="1" marL="742950" indent="-285750">
              <a:spcBef>
                <a:spcPts val="0"/>
              </a:spcBef>
              <a:defRPr sz="2400"/>
            </a:pPr>
            <a:r>
              <a:t>Anything tangible that affects what is produced, how it is produced and sold, and how the organization is managed. </a:t>
            </a:r>
          </a:p>
          <a:p>
            <a:pPr lvl="1" marL="742950" indent="-285750">
              <a:spcBef>
                <a:spcPts val="0"/>
              </a:spcBef>
              <a:defRPr sz="2400"/>
            </a:pPr>
            <a:r>
              <a:t>Is always changing, demands constant adaptation</a:t>
            </a:r>
          </a:p>
          <a:p>
            <a:pPr lvl="1" marL="742950" indent="-285750">
              <a:spcBef>
                <a:spcPts val="0"/>
              </a:spcBef>
              <a:defRPr sz="2400"/>
            </a:pPr>
            <a:r>
              <a:t>NOT limited to computers, internet and information tech.</a:t>
            </a:r>
          </a:p>
          <a:p>
            <a:pPr lvl="2" marL="1143000" indent="-228600">
              <a:spcBef>
                <a:spcPts val="0"/>
              </a:spcBef>
              <a:defRPr sz="2000"/>
            </a:pPr>
            <a:r>
              <a:t>(Stone age tools, for example) </a:t>
            </a:r>
          </a:p>
        </p:txBody>
      </p:sp>
    </p:spTree>
  </p:cSld>
  <p:clrMapOvr>
    <a:masterClrMapping/>
  </p:clrMapOvr>
  <mc:AlternateContent xmlns:mc="http://schemas.openxmlformats.org/markup-compatibility/2006">
    <mc:Choice xmlns:p14="http://schemas.microsoft.com/office/powerpoint/2010/main" Requires="p14">
      <p:transition spd="fast" advClick="1" p14:dur="500">
        <p:fade thruBlk="1"/>
      </p:transition>
    </mc:Choice>
    <mc:Fallback>
      <p:transition spd="fast">
        <p:fade/>
      </p:transition>
    </mc:Fallback>
  </mc:AlternateContent>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Subtype="0" presetID="1" grpId="1" fill="hold">
                                  <p:stCondLst>
                                    <p:cond delay="0"/>
                                  </p:stCondLst>
                                  <p:iterate type="el" backwards="0">
                                    <p:tmAbs val="0"/>
                                  </p:iterate>
                                  <p:childTnLst>
                                    <p:set>
                                      <p:cBhvr>
                                        <p:cTn id="6" fill="hold"/>
                                        <p:tgtEl>
                                          <p:spTgt spid="166">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Class="entr" nodeType="clickEffect" presetSubtype="0" presetID="1" grpId="1" fill="hold">
                                  <p:stCondLst>
                                    <p:cond delay="0"/>
                                  </p:stCondLst>
                                  <p:iterate type="el" backwards="0">
                                    <p:tmAbs val="0"/>
                                  </p:iterate>
                                  <p:childTnLst>
                                    <p:set>
                                      <p:cBhvr>
                                        <p:cTn id="10" fill="hold"/>
                                        <p:tgtEl>
                                          <p:spTgt spid="166">
                                            <p:txEl>
                                              <p:pRg st="3" end="3"/>
                                            </p:txEl>
                                          </p:spTgt>
                                        </p:tgtEl>
                                        <p:attrNameLst>
                                          <p:attrName>style.visibility</p:attrName>
                                        </p:attrNameLst>
                                      </p:cBhvr>
                                      <p:to>
                                        <p:strVal val="visible"/>
                                      </p:to>
                                    </p:set>
                                  </p:childTnLst>
                                </p:cTn>
                              </p:par>
                            </p:childTnLst>
                          </p:cTn>
                        </p:par>
                        <p:par>
                          <p:cTn id="11" fill="hold">
                            <p:stCondLst>
                              <p:cond delay="0"/>
                            </p:stCondLst>
                            <p:childTnLst>
                              <p:par>
                                <p:cTn id="12" presetClass="entr" nodeType="afterEffect" presetSubtype="0" presetID="1" grpId="1" fill="hold">
                                  <p:stCondLst>
                                    <p:cond delay="0"/>
                                  </p:stCondLst>
                                  <p:iterate type="el" backwards="0">
                                    <p:tmAbs val="0"/>
                                  </p:iterate>
                                  <p:childTnLst>
                                    <p:set>
                                      <p:cBhvr>
                                        <p:cTn id="13" fill="hold"/>
                                        <p:tgtEl>
                                          <p:spTgt spid="166">
                                            <p:txEl>
                                              <p:pRg st="4" end="4"/>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bldLst>
      <p:bldP build="p" bldLvl="5" animBg="1" rev="0" advAuto="0" spid="166" grpId="1"/>
    </p:bldLst>
  </p:timing>
</p:sld>
</file>

<file path=ppt/slides/slide3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68" name="Technology – Positives"/>
          <p:cNvSpPr txBox="1"/>
          <p:nvPr>
            <p:ph type="title" idx="4294967295"/>
          </p:nvPr>
        </p:nvSpPr>
        <p:spPr>
          <a:xfrm>
            <a:off x="1295400" y="-1"/>
            <a:ext cx="8229600" cy="1143002"/>
          </a:xfrm>
          <a:prstGeom prst="rect">
            <a:avLst/>
          </a:prstGeom>
        </p:spPr>
        <p:txBody>
          <a:bodyPr>
            <a:normAutofit fontScale="100000" lnSpcReduction="0"/>
          </a:bodyPr>
          <a:lstStyle/>
          <a:p>
            <a:pPr/>
            <a:r>
              <a:t>Technology – Positives</a:t>
            </a:r>
          </a:p>
        </p:txBody>
      </p:sp>
      <p:sp>
        <p:nvSpPr>
          <p:cNvPr id="169" name="Speeds up production…"/>
          <p:cNvSpPr txBox="1"/>
          <p:nvPr>
            <p:ph type="body" idx="4294967295"/>
          </p:nvPr>
        </p:nvSpPr>
        <p:spPr>
          <a:xfrm>
            <a:off x="228600" y="1295400"/>
            <a:ext cx="8686800" cy="5181600"/>
          </a:xfrm>
          <a:prstGeom prst="rect">
            <a:avLst/>
          </a:prstGeom>
        </p:spPr>
        <p:txBody>
          <a:bodyPr>
            <a:normAutofit fontScale="100000" lnSpcReduction="0"/>
          </a:bodyPr>
          <a:lstStyle/>
          <a:p>
            <a:pPr>
              <a:spcBef>
                <a:spcPts val="500"/>
              </a:spcBef>
              <a:buChar char="•"/>
              <a:defRPr sz="2400"/>
            </a:pPr>
            <a:r>
              <a:t>Speeds up production</a:t>
            </a:r>
          </a:p>
          <a:p>
            <a:pPr lvl="1" marL="742950" indent="-285750">
              <a:spcBef>
                <a:spcPts val="0"/>
              </a:spcBef>
              <a:defRPr sz="2400"/>
            </a:pPr>
            <a:r>
              <a:t>Reduces cost</a:t>
            </a:r>
          </a:p>
          <a:p>
            <a:pPr lvl="1" marL="742950" indent="-285750">
              <a:spcBef>
                <a:spcPts val="0"/>
              </a:spcBef>
              <a:defRPr sz="2400"/>
            </a:pPr>
            <a:r>
              <a:t>Enables larger quantities</a:t>
            </a:r>
          </a:p>
          <a:p>
            <a:pPr lvl="1" marL="742950" indent="-285750">
              <a:spcBef>
                <a:spcPts val="0"/>
              </a:spcBef>
              <a:defRPr sz="2400"/>
            </a:pPr>
            <a:r>
              <a:t>Increases efficiency</a:t>
            </a:r>
          </a:p>
          <a:p>
            <a:pPr>
              <a:spcBef>
                <a:spcPts val="500"/>
              </a:spcBef>
              <a:buChar char="•"/>
              <a:defRPr sz="2400"/>
            </a:pPr>
            <a:r>
              <a:t>Better products</a:t>
            </a:r>
          </a:p>
          <a:p>
            <a:pPr lvl="1" marL="742950" indent="-285750">
              <a:spcBef>
                <a:spcPts val="0"/>
              </a:spcBef>
              <a:defRPr sz="2400"/>
            </a:pPr>
            <a:r>
              <a:t>Quality – innovation</a:t>
            </a:r>
          </a:p>
          <a:p>
            <a:pPr lvl="1" marL="742950" indent="-285750">
              <a:spcBef>
                <a:spcPts val="0"/>
              </a:spcBef>
              <a:defRPr sz="2400"/>
            </a:pPr>
            <a:r>
              <a:t>Consistent Quality</a:t>
            </a:r>
          </a:p>
          <a:p>
            <a:pPr>
              <a:spcBef>
                <a:spcPts val="500"/>
              </a:spcBef>
              <a:buChar char="•"/>
              <a:defRPr sz="2400"/>
            </a:pPr>
            <a:r>
              <a:t>Communication gaps are bridged</a:t>
            </a:r>
          </a:p>
          <a:p>
            <a:pPr lvl="1" marL="742950" indent="-285750">
              <a:spcBef>
                <a:spcPts val="0"/>
              </a:spcBef>
              <a:defRPr sz="2000"/>
            </a:pPr>
            <a:r>
              <a:t>Letters vs texting</a:t>
            </a:r>
          </a:p>
          <a:p>
            <a:pPr>
              <a:spcBef>
                <a:spcPts val="500"/>
              </a:spcBef>
              <a:buChar char="•"/>
              <a:defRPr sz="2400"/>
            </a:pPr>
            <a:r>
              <a:t>Affects Porter</a:t>
            </a:r>
            <a:r>
              <a:t>’</a:t>
            </a:r>
            <a:r>
              <a:t>s forces</a:t>
            </a:r>
          </a:p>
          <a:p>
            <a:pPr lvl="1" marL="742950" indent="-285750">
              <a:spcBef>
                <a:spcPts val="0"/>
              </a:spcBef>
              <a:defRPr sz="2000"/>
            </a:pPr>
            <a:r>
              <a:t>Ex. Customers can check prices online</a:t>
            </a:r>
          </a:p>
        </p:txBody>
      </p:sp>
      <p:sp>
        <p:nvSpPr>
          <p:cNvPr id="170" name="Slide Number"/>
          <p:cNvSpPr txBox="1"/>
          <p:nvPr>
            <p:ph type="sldNum" sz="quarter" idx="2"/>
          </p:nvPr>
        </p:nvSpPr>
        <p:spPr>
          <a:xfrm>
            <a:off x="457200" y="6245225"/>
            <a:ext cx="290622" cy="294640"/>
          </a:xfrm>
          <a:prstGeom prst="rect">
            <a:avLst/>
          </a:prstGeom>
          <a:extLst>
            <a:ext uri="{C572A759-6A51-4108-AA02-DFA0A04FC94B}">
              <ma14:wrappingTextBoxFlag xmlns:ma14="http://schemas.microsoft.com/office/mac/drawingml/2011/main" val="1"/>
            </a:ext>
          </a:extLst>
        </p:spPr>
        <p:txBody>
          <a:bodyPr/>
          <a:lstStyle>
            <a:lvl1pPr algn="l"/>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fast" advClick="1" p14:dur="500">
        <p:fade thruBlk="1"/>
      </p:transition>
    </mc:Choice>
    <mc:Fallback>
      <p:transition spd="fast">
        <p:fade/>
      </p:transition>
    </mc:Fallback>
  </mc:AlternateContent>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Subtype="0" presetID="1" grpId="1" fill="hold">
                                  <p:stCondLst>
                                    <p:cond delay="0"/>
                                  </p:stCondLst>
                                  <p:iterate type="el" backwards="0">
                                    <p:tmAbs val="0"/>
                                  </p:iterate>
                                  <p:childTnLst>
                                    <p:set>
                                      <p:cBhvr>
                                        <p:cTn id="6" fill="hold"/>
                                        <p:tgtEl>
                                          <p:spTgt spid="169">
                                            <p:txEl>
                                              <p:pRg st="4" end="4"/>
                                            </p:txEl>
                                          </p:spTgt>
                                        </p:tgtEl>
                                        <p:attrNameLst>
                                          <p:attrName>style.visibility</p:attrName>
                                        </p:attrNameLst>
                                      </p:cBhvr>
                                      <p:to>
                                        <p:strVal val="visible"/>
                                      </p:to>
                                    </p:set>
                                  </p:childTnLst>
                                </p:cTn>
                              </p:par>
                            </p:childTnLst>
                          </p:cTn>
                        </p:par>
                        <p:par>
                          <p:cTn id="7" fill="hold">
                            <p:stCondLst>
                              <p:cond delay="0"/>
                            </p:stCondLst>
                            <p:childTnLst>
                              <p:par>
                                <p:cTn id="8" presetClass="entr" nodeType="afterEffect" presetSubtype="0" presetID="1" grpId="1" fill="hold">
                                  <p:stCondLst>
                                    <p:cond delay="0"/>
                                  </p:stCondLst>
                                  <p:iterate type="el" backwards="0">
                                    <p:tmAbs val="0"/>
                                  </p:iterate>
                                  <p:childTnLst>
                                    <p:set>
                                      <p:cBhvr>
                                        <p:cTn id="9" fill="hold"/>
                                        <p:tgtEl>
                                          <p:spTgt spid="169">
                                            <p:txEl>
                                              <p:pRg st="5" end="5"/>
                                            </p:txEl>
                                          </p:spTgt>
                                        </p:tgtEl>
                                        <p:attrNameLst>
                                          <p:attrName>style.visibility</p:attrName>
                                        </p:attrNameLst>
                                      </p:cBhvr>
                                      <p:to>
                                        <p:strVal val="visible"/>
                                      </p:to>
                                    </p:set>
                                  </p:childTnLst>
                                </p:cTn>
                              </p:par>
                            </p:childTnLst>
                          </p:cTn>
                        </p:par>
                        <p:par>
                          <p:cTn id="10" fill="hold">
                            <p:stCondLst>
                              <p:cond delay="0"/>
                            </p:stCondLst>
                            <p:childTnLst>
                              <p:par>
                                <p:cTn id="11" presetClass="entr" nodeType="afterEffect" presetSubtype="0" presetID="1" grpId="1" fill="hold">
                                  <p:stCondLst>
                                    <p:cond delay="0"/>
                                  </p:stCondLst>
                                  <p:iterate type="el" backwards="0">
                                    <p:tmAbs val="0"/>
                                  </p:iterate>
                                  <p:childTnLst>
                                    <p:set>
                                      <p:cBhvr>
                                        <p:cTn id="12" fill="hold"/>
                                        <p:tgtEl>
                                          <p:spTgt spid="169">
                                            <p:txEl>
                                              <p:pRg st="6" end="6"/>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Class="entr" nodeType="clickEffect" presetSubtype="0" presetID="1" grpId="1" fill="hold">
                                  <p:stCondLst>
                                    <p:cond delay="0"/>
                                  </p:stCondLst>
                                  <p:iterate type="el" backwards="0">
                                    <p:tmAbs val="0"/>
                                  </p:iterate>
                                  <p:childTnLst>
                                    <p:set>
                                      <p:cBhvr>
                                        <p:cTn id="16" fill="hold"/>
                                        <p:tgtEl>
                                          <p:spTgt spid="169">
                                            <p:txEl>
                                              <p:pRg st="7" end="7"/>
                                            </p:txEl>
                                          </p:spTgt>
                                        </p:tgtEl>
                                        <p:attrNameLst>
                                          <p:attrName>style.visibility</p:attrName>
                                        </p:attrNameLst>
                                      </p:cBhvr>
                                      <p:to>
                                        <p:strVal val="visible"/>
                                      </p:to>
                                    </p:set>
                                  </p:childTnLst>
                                </p:cTn>
                              </p:par>
                            </p:childTnLst>
                          </p:cTn>
                        </p:par>
                        <p:par>
                          <p:cTn id="17" fill="hold">
                            <p:stCondLst>
                              <p:cond delay="0"/>
                            </p:stCondLst>
                            <p:childTnLst>
                              <p:par>
                                <p:cTn id="18" presetClass="entr" nodeType="afterEffect" presetSubtype="0" presetID="1" grpId="1" fill="hold">
                                  <p:stCondLst>
                                    <p:cond delay="0"/>
                                  </p:stCondLst>
                                  <p:iterate type="el" backwards="0">
                                    <p:tmAbs val="0"/>
                                  </p:iterate>
                                  <p:childTnLst>
                                    <p:set>
                                      <p:cBhvr>
                                        <p:cTn id="19" fill="hold"/>
                                        <p:tgtEl>
                                          <p:spTgt spid="169">
                                            <p:txEl>
                                              <p:pRg st="8" end="8"/>
                                            </p:txEl>
                                          </p:spTgt>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Class="entr" nodeType="clickEffect" presetSubtype="0" presetID="1" grpId="1" fill="hold">
                                  <p:stCondLst>
                                    <p:cond delay="0"/>
                                  </p:stCondLst>
                                  <p:iterate type="el" backwards="0">
                                    <p:tmAbs val="0"/>
                                  </p:iterate>
                                  <p:childTnLst>
                                    <p:set>
                                      <p:cBhvr>
                                        <p:cTn id="23" fill="hold"/>
                                        <p:tgtEl>
                                          <p:spTgt spid="169">
                                            <p:txEl>
                                              <p:pRg st="9" end="9"/>
                                            </p:txEl>
                                          </p:spTgt>
                                        </p:tgtEl>
                                        <p:attrNameLst>
                                          <p:attrName>style.visibility</p:attrName>
                                        </p:attrNameLst>
                                      </p:cBhvr>
                                      <p:to>
                                        <p:strVal val="visible"/>
                                      </p:to>
                                    </p:set>
                                  </p:childTnLst>
                                </p:cTn>
                              </p:par>
                            </p:childTnLst>
                          </p:cTn>
                        </p:par>
                        <p:par>
                          <p:cTn id="24" fill="hold">
                            <p:stCondLst>
                              <p:cond delay="0"/>
                            </p:stCondLst>
                            <p:childTnLst>
                              <p:par>
                                <p:cTn id="25" presetClass="entr" nodeType="afterEffect" presetSubtype="0" presetID="1" grpId="1" fill="hold">
                                  <p:stCondLst>
                                    <p:cond delay="0"/>
                                  </p:stCondLst>
                                  <p:iterate type="el" backwards="0">
                                    <p:tmAbs val="0"/>
                                  </p:iterate>
                                  <p:childTnLst>
                                    <p:set>
                                      <p:cBhvr>
                                        <p:cTn id="26" fill="hold"/>
                                        <p:tgtEl>
                                          <p:spTgt spid="169">
                                            <p:txEl>
                                              <p:pRg st="10" end="10"/>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bldLst>
      <p:bldP build="p" bldLvl="5" animBg="1" rev="0" advAuto="0" spid="169" grpId="1"/>
    </p:bldLst>
  </p:timing>
</p:sld>
</file>

<file path=ppt/slides/slide3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72" name="Technology - Negatives"/>
          <p:cNvSpPr txBox="1"/>
          <p:nvPr>
            <p:ph type="title" idx="4294967295"/>
          </p:nvPr>
        </p:nvSpPr>
        <p:spPr>
          <a:xfrm>
            <a:off x="1295400" y="-1"/>
            <a:ext cx="8229600" cy="1143002"/>
          </a:xfrm>
          <a:prstGeom prst="rect">
            <a:avLst/>
          </a:prstGeom>
        </p:spPr>
        <p:txBody>
          <a:bodyPr>
            <a:normAutofit fontScale="100000" lnSpcReduction="0"/>
          </a:bodyPr>
          <a:lstStyle/>
          <a:p>
            <a:pPr/>
            <a:r>
              <a:t>Technology - Negatives</a:t>
            </a:r>
          </a:p>
        </p:txBody>
      </p:sp>
      <p:sp>
        <p:nvSpPr>
          <p:cNvPr id="173" name="Easy to recreate (imitate)…"/>
          <p:cNvSpPr txBox="1"/>
          <p:nvPr>
            <p:ph type="body" idx="4294967295"/>
          </p:nvPr>
        </p:nvSpPr>
        <p:spPr>
          <a:xfrm>
            <a:off x="228600" y="1295400"/>
            <a:ext cx="8686800" cy="5181600"/>
          </a:xfrm>
          <a:prstGeom prst="rect">
            <a:avLst/>
          </a:prstGeom>
        </p:spPr>
        <p:txBody>
          <a:bodyPr>
            <a:normAutofit fontScale="100000" lnSpcReduction="0"/>
          </a:bodyPr>
          <a:lstStyle/>
          <a:p>
            <a:pPr>
              <a:buChar char="•"/>
            </a:pPr>
            <a:r>
              <a:t>Easy to recreate (imitate)</a:t>
            </a:r>
          </a:p>
          <a:p>
            <a:pPr>
              <a:buChar char="•"/>
            </a:pPr>
          </a:p>
          <a:p>
            <a:pPr>
              <a:buChar char="•"/>
            </a:pPr>
            <a:r>
              <a:t>Excessive Information</a:t>
            </a:r>
          </a:p>
          <a:p>
            <a:pPr>
              <a:buChar char="•"/>
            </a:pPr>
          </a:p>
          <a:p>
            <a:pPr>
              <a:buChar char="•"/>
            </a:pPr>
            <a:r>
              <a:t>Unfamiliarity to organizations</a:t>
            </a:r>
          </a:p>
          <a:p>
            <a:pPr>
              <a:buSzTx/>
              <a:buNone/>
            </a:pPr>
          </a:p>
          <a:p>
            <a:pPr>
              <a:buChar char="•"/>
            </a:pPr>
            <a:r>
              <a:t>Constant change can be a hassle</a:t>
            </a:r>
          </a:p>
          <a:p>
            <a:pPr>
              <a:buChar char="•"/>
            </a:pPr>
            <a:r>
              <a:t>Differences in standards through evolution</a:t>
            </a:r>
          </a:p>
          <a:p>
            <a:pPr lvl="1" marL="742950" indent="-285750">
              <a:spcBef>
                <a:spcPts val="0"/>
              </a:spcBef>
              <a:defRPr sz="2800"/>
            </a:pPr>
            <a:r>
              <a:t>DVDs vs VHS</a:t>
            </a:r>
          </a:p>
        </p:txBody>
      </p:sp>
      <p:sp>
        <p:nvSpPr>
          <p:cNvPr id="174" name="Slide Number"/>
          <p:cNvSpPr txBox="1"/>
          <p:nvPr>
            <p:ph type="sldNum" sz="quarter" idx="2"/>
          </p:nvPr>
        </p:nvSpPr>
        <p:spPr>
          <a:xfrm>
            <a:off x="457200" y="6245225"/>
            <a:ext cx="290622" cy="294640"/>
          </a:xfrm>
          <a:prstGeom prst="rect">
            <a:avLst/>
          </a:prstGeom>
          <a:extLst>
            <a:ext uri="{C572A759-6A51-4108-AA02-DFA0A04FC94B}">
              <ma14:wrappingTextBoxFlag xmlns:ma14="http://schemas.microsoft.com/office/mac/drawingml/2011/main" val="1"/>
            </a:ext>
          </a:extLst>
        </p:spPr>
        <p:txBody>
          <a:bodyPr/>
          <a:lstStyle>
            <a:lvl1pPr algn="l"/>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fast" advClick="1" p14:dur="500">
        <p:fade thruBlk="1"/>
      </p:transition>
    </mc:Choice>
    <mc:Fallback>
      <p:transition spd="fast">
        <p:fade/>
      </p:transition>
    </mc:Fallback>
  </mc:AlternateContent>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Subtype="0" presetID="1" grpId="1" fill="hold">
                                  <p:stCondLst>
                                    <p:cond delay="0"/>
                                  </p:stCondLst>
                                  <p:iterate type="el" backwards="0">
                                    <p:tmAbs val="0"/>
                                  </p:iterate>
                                  <p:childTnLst>
                                    <p:set>
                                      <p:cBhvr>
                                        <p:cTn id="6" fill="hold"/>
                                        <p:tgtEl>
                                          <p:spTgt spid="173">
                                            <p:txEl>
                                              <p:pRg st="2" end="2"/>
                                            </p:txEl>
                                          </p:spTgt>
                                        </p:tgtEl>
                                        <p:attrNameLst>
                                          <p:attrName>style.visibility</p:attrName>
                                        </p:attrNameLst>
                                      </p:cBhvr>
                                      <p:to>
                                        <p:strVal val="visible"/>
                                      </p:to>
                                    </p:set>
                                  </p:childTnLst>
                                </p:cTn>
                              </p:par>
                            </p:childTnLst>
                          </p:cTn>
                        </p:par>
                        <p:par>
                          <p:cTn id="7" fill="hold">
                            <p:stCondLst>
                              <p:cond delay="0"/>
                            </p:stCondLst>
                            <p:childTnLst>
                              <p:par>
                                <p:cTn id="8" presetClass="entr" nodeType="afterEffect" presetSubtype="0" presetID="1" grpId="1" fill="hold">
                                  <p:stCondLst>
                                    <p:cond delay="0"/>
                                  </p:stCondLst>
                                  <p:iterate type="el" backwards="0">
                                    <p:tmAbs val="0"/>
                                  </p:iterate>
                                  <p:childTnLst>
                                    <p:set>
                                      <p:cBhvr>
                                        <p:cTn id="9" fill="hold"/>
                                        <p:tgtEl>
                                          <p:spTgt spid="173">
                                            <p:txEl>
                                              <p:pRg st="3" end="3"/>
                                            </p:txEl>
                                          </p:spTgt>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Class="entr" nodeType="clickEffect" presetSubtype="0" presetID="1" grpId="1" fill="hold">
                                  <p:stCondLst>
                                    <p:cond delay="0"/>
                                  </p:stCondLst>
                                  <p:iterate type="el" backwards="0">
                                    <p:tmAbs val="0"/>
                                  </p:iterate>
                                  <p:childTnLst>
                                    <p:set>
                                      <p:cBhvr>
                                        <p:cTn id="13" fill="hold"/>
                                        <p:tgtEl>
                                          <p:spTgt spid="173">
                                            <p:txEl>
                                              <p:pRg st="4" end="4"/>
                                            </p:txEl>
                                          </p:spTgt>
                                        </p:tgtEl>
                                        <p:attrNameLst>
                                          <p:attrName>style.visibility</p:attrName>
                                        </p:attrNameLst>
                                      </p:cBhvr>
                                      <p:to>
                                        <p:strVal val="visible"/>
                                      </p:to>
                                    </p:set>
                                  </p:childTnLst>
                                </p:cTn>
                              </p:par>
                            </p:childTnLst>
                          </p:cTn>
                        </p:par>
                        <p:par>
                          <p:cTn id="14" fill="hold">
                            <p:stCondLst>
                              <p:cond delay="0"/>
                            </p:stCondLst>
                            <p:childTnLst>
                              <p:par>
                                <p:cTn id="15" presetClass="entr" nodeType="afterEffect" presetSubtype="0" presetID="1" grpId="1" fill="hold">
                                  <p:stCondLst>
                                    <p:cond delay="0"/>
                                  </p:stCondLst>
                                  <p:iterate type="el" backwards="0">
                                    <p:tmAbs val="0"/>
                                  </p:iterate>
                                  <p:childTnLst>
                                    <p:set>
                                      <p:cBhvr>
                                        <p:cTn id="16" fill="hold"/>
                                        <p:tgtEl>
                                          <p:spTgt spid="173">
                                            <p:txEl>
                                              <p:pRg st="5" end="5"/>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Class="entr" nodeType="clickEffect" presetSubtype="0" presetID="1" grpId="1" fill="hold">
                                  <p:stCondLst>
                                    <p:cond delay="0"/>
                                  </p:stCondLst>
                                  <p:iterate type="el" backwards="0">
                                    <p:tmAbs val="0"/>
                                  </p:iterate>
                                  <p:childTnLst>
                                    <p:set>
                                      <p:cBhvr>
                                        <p:cTn id="20" fill="hold"/>
                                        <p:tgtEl>
                                          <p:spTgt spid="173">
                                            <p:txEl>
                                              <p:pRg st="6" end="6"/>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Class="entr" nodeType="clickEffect" presetSubtype="0" presetID="1" grpId="1" fill="hold">
                                  <p:stCondLst>
                                    <p:cond delay="0"/>
                                  </p:stCondLst>
                                  <p:iterate type="el" backwards="0">
                                    <p:tmAbs val="0"/>
                                  </p:iterate>
                                  <p:childTnLst>
                                    <p:set>
                                      <p:cBhvr>
                                        <p:cTn id="24" fill="hold"/>
                                        <p:tgtEl>
                                          <p:spTgt spid="173">
                                            <p:txEl>
                                              <p:pRg st="7" end="7"/>
                                            </p:txEl>
                                          </p:spTgt>
                                        </p:tgtEl>
                                        <p:attrNameLst>
                                          <p:attrName>style.visibility</p:attrName>
                                        </p:attrNameLst>
                                      </p:cBhvr>
                                      <p:to>
                                        <p:strVal val="visible"/>
                                      </p:to>
                                    </p:set>
                                  </p:childTnLst>
                                </p:cTn>
                              </p:par>
                            </p:childTnLst>
                          </p:cTn>
                        </p:par>
                        <p:par>
                          <p:cTn id="25" fill="hold">
                            <p:stCondLst>
                              <p:cond delay="0"/>
                            </p:stCondLst>
                            <p:childTnLst>
                              <p:par>
                                <p:cTn id="26" presetClass="entr" nodeType="afterEffect" presetSubtype="0" presetID="1" grpId="1" fill="hold">
                                  <p:stCondLst>
                                    <p:cond delay="0"/>
                                  </p:stCondLst>
                                  <p:iterate type="el" backwards="0">
                                    <p:tmAbs val="0"/>
                                  </p:iterate>
                                  <p:childTnLst>
                                    <p:set>
                                      <p:cBhvr>
                                        <p:cTn id="27" fill="hold"/>
                                        <p:tgtEl>
                                          <p:spTgt spid="173">
                                            <p:txEl>
                                              <p:pRg st="8" end="8"/>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bldLst>
      <p:bldP build="p" bldLvl="5" animBg="1" rev="0" advAuto="0" spid="173" grpId="1"/>
    </p:bldLst>
  </p:timing>
</p:sld>
</file>

<file path=ppt/slides/slide3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76" name="IT – Information technology"/>
          <p:cNvSpPr txBox="1"/>
          <p:nvPr>
            <p:ph type="title" idx="4294967295"/>
          </p:nvPr>
        </p:nvSpPr>
        <p:spPr>
          <a:xfrm>
            <a:off x="1295400" y="-1"/>
            <a:ext cx="8229600" cy="1143002"/>
          </a:xfrm>
          <a:prstGeom prst="rect">
            <a:avLst/>
          </a:prstGeom>
        </p:spPr>
        <p:txBody>
          <a:bodyPr>
            <a:normAutofit fontScale="100000" lnSpcReduction="0"/>
          </a:bodyPr>
          <a:lstStyle/>
          <a:p>
            <a:pPr/>
            <a:r>
              <a:t>IT – Information technology</a:t>
            </a:r>
          </a:p>
        </p:txBody>
      </p:sp>
      <p:sp>
        <p:nvSpPr>
          <p:cNvPr id="177" name="The various devices for creating, storing, exchanging, and using information…"/>
          <p:cNvSpPr txBox="1"/>
          <p:nvPr>
            <p:ph type="body" idx="4294967295"/>
          </p:nvPr>
        </p:nvSpPr>
        <p:spPr>
          <a:xfrm>
            <a:off x="228600" y="1295400"/>
            <a:ext cx="8686800" cy="5181600"/>
          </a:xfrm>
          <a:prstGeom prst="rect">
            <a:avLst/>
          </a:prstGeom>
        </p:spPr>
        <p:txBody>
          <a:bodyPr>
            <a:normAutofit fontScale="100000" lnSpcReduction="0"/>
          </a:bodyPr>
          <a:lstStyle/>
          <a:p>
            <a:pPr>
              <a:spcBef>
                <a:spcPts val="500"/>
              </a:spcBef>
              <a:buChar char="•"/>
              <a:defRPr sz="2400"/>
            </a:pPr>
            <a:r>
              <a:t>The various devices for creating, storing, exchanging, and using information</a:t>
            </a:r>
          </a:p>
          <a:p>
            <a:pPr>
              <a:buChar char="•"/>
              <a:defRPr sz="2400"/>
            </a:pPr>
          </a:p>
          <a:p>
            <a:pPr>
              <a:spcBef>
                <a:spcPts val="500"/>
              </a:spcBef>
              <a:buChar char="•"/>
              <a:defRPr sz="2400"/>
            </a:pPr>
            <a:r>
              <a:t>ATM, email, inventory software</a:t>
            </a:r>
          </a:p>
          <a:p>
            <a:pPr>
              <a:buChar char="•"/>
              <a:defRPr sz="2400"/>
            </a:pPr>
          </a:p>
          <a:p>
            <a:pPr>
              <a:spcBef>
                <a:spcPts val="500"/>
              </a:spcBef>
              <a:buChar char="•"/>
              <a:defRPr sz="2400"/>
            </a:pPr>
            <a:r>
              <a:t>Makes collection and access easy and efficient</a:t>
            </a:r>
          </a:p>
          <a:p>
            <a:pPr lvl="1" marL="742950" indent="-285750">
              <a:spcBef>
                <a:spcPts val="0"/>
              </a:spcBef>
              <a:defRPr sz="2400"/>
            </a:pPr>
            <a:r>
              <a:t>Distance work possible</a:t>
            </a:r>
          </a:p>
          <a:p>
            <a:pPr lvl="1" marL="742950" indent="-285750">
              <a:spcBef>
                <a:spcPts val="0"/>
              </a:spcBef>
              <a:defRPr sz="2400"/>
            </a:pPr>
            <a:r>
              <a:t>Instant access</a:t>
            </a:r>
          </a:p>
          <a:p>
            <a:pPr lvl="1" marL="742950" indent="-285750">
              <a:spcBef>
                <a:spcPts val="0"/>
              </a:spcBef>
              <a:defRPr sz="2400"/>
            </a:pPr>
            <a:r>
              <a:t>Ex. Google Docs, Dropbox</a:t>
            </a:r>
          </a:p>
        </p:txBody>
      </p:sp>
      <p:sp>
        <p:nvSpPr>
          <p:cNvPr id="178" name="Slide Number"/>
          <p:cNvSpPr txBox="1"/>
          <p:nvPr>
            <p:ph type="sldNum" sz="quarter" idx="2"/>
          </p:nvPr>
        </p:nvSpPr>
        <p:spPr>
          <a:xfrm>
            <a:off x="457200" y="6245225"/>
            <a:ext cx="290622" cy="294640"/>
          </a:xfrm>
          <a:prstGeom prst="rect">
            <a:avLst/>
          </a:prstGeom>
          <a:extLst>
            <a:ext uri="{C572A759-6A51-4108-AA02-DFA0A04FC94B}">
              <ma14:wrappingTextBoxFlag xmlns:ma14="http://schemas.microsoft.com/office/mac/drawingml/2011/main" val="1"/>
            </a:ext>
          </a:extLst>
        </p:spPr>
        <p:txBody>
          <a:bodyPr/>
          <a:lstStyle>
            <a:lvl1pPr algn="l"/>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fast" advClick="1" p14:dur="500">
        <p:fade thruBlk="1"/>
      </p:transition>
    </mc:Choice>
    <mc:Fallback>
      <p:transition spd="fast">
        <p:fade/>
      </p:transition>
    </mc:Fallback>
  </mc:AlternateContent>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Subtype="0" presetID="1" grpId="1" fill="hold">
                                  <p:stCondLst>
                                    <p:cond delay="0"/>
                                  </p:stCondLst>
                                  <p:iterate type="el" backwards="0">
                                    <p:tmAbs val="0"/>
                                  </p:iterate>
                                  <p:childTnLst>
                                    <p:set>
                                      <p:cBhvr>
                                        <p:cTn id="6" fill="hold"/>
                                        <p:tgtEl>
                                          <p:spTgt spid="177">
                                            <p:txEl>
                                              <p:pRg st="2" end="2"/>
                                            </p:txEl>
                                          </p:spTgt>
                                        </p:tgtEl>
                                        <p:attrNameLst>
                                          <p:attrName>style.visibility</p:attrName>
                                        </p:attrNameLst>
                                      </p:cBhvr>
                                      <p:to>
                                        <p:strVal val="visible"/>
                                      </p:to>
                                    </p:set>
                                  </p:childTnLst>
                                </p:cTn>
                              </p:par>
                            </p:childTnLst>
                          </p:cTn>
                        </p:par>
                        <p:par>
                          <p:cTn id="7" fill="hold">
                            <p:stCondLst>
                              <p:cond delay="0"/>
                            </p:stCondLst>
                            <p:childTnLst>
                              <p:par>
                                <p:cTn id="8" presetClass="entr" nodeType="afterEffect" presetSubtype="0" presetID="1" grpId="1" fill="hold">
                                  <p:stCondLst>
                                    <p:cond delay="0"/>
                                  </p:stCondLst>
                                  <p:iterate type="el" backwards="0">
                                    <p:tmAbs val="0"/>
                                  </p:iterate>
                                  <p:childTnLst>
                                    <p:set>
                                      <p:cBhvr>
                                        <p:cTn id="9" fill="hold"/>
                                        <p:tgtEl>
                                          <p:spTgt spid="177">
                                            <p:txEl>
                                              <p:pRg st="3" end="3"/>
                                            </p:txEl>
                                          </p:spTgt>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Class="entr" nodeType="clickEffect" presetSubtype="0" presetID="1" grpId="1" fill="hold">
                                  <p:stCondLst>
                                    <p:cond delay="0"/>
                                  </p:stCondLst>
                                  <p:iterate type="el" backwards="0">
                                    <p:tmAbs val="0"/>
                                  </p:iterate>
                                  <p:childTnLst>
                                    <p:set>
                                      <p:cBhvr>
                                        <p:cTn id="13" fill="hold"/>
                                        <p:tgtEl>
                                          <p:spTgt spid="177">
                                            <p:txEl>
                                              <p:pRg st="4" end="4"/>
                                            </p:txEl>
                                          </p:spTgt>
                                        </p:tgtEl>
                                        <p:attrNameLst>
                                          <p:attrName>style.visibility</p:attrName>
                                        </p:attrNameLst>
                                      </p:cBhvr>
                                      <p:to>
                                        <p:strVal val="visible"/>
                                      </p:to>
                                    </p:set>
                                  </p:childTnLst>
                                </p:cTn>
                              </p:par>
                            </p:childTnLst>
                          </p:cTn>
                        </p:par>
                        <p:par>
                          <p:cTn id="14" fill="hold">
                            <p:stCondLst>
                              <p:cond delay="0"/>
                            </p:stCondLst>
                            <p:childTnLst>
                              <p:par>
                                <p:cTn id="15" presetClass="entr" nodeType="afterEffect" presetSubtype="0" presetID="1" grpId="1" fill="hold">
                                  <p:stCondLst>
                                    <p:cond delay="0"/>
                                  </p:stCondLst>
                                  <p:iterate type="el" backwards="0">
                                    <p:tmAbs val="0"/>
                                  </p:iterate>
                                  <p:childTnLst>
                                    <p:set>
                                      <p:cBhvr>
                                        <p:cTn id="16" fill="hold"/>
                                        <p:tgtEl>
                                          <p:spTgt spid="177">
                                            <p:txEl>
                                              <p:pRg st="5" end="5"/>
                                            </p:txEl>
                                          </p:spTgt>
                                        </p:tgtEl>
                                        <p:attrNameLst>
                                          <p:attrName>style.visibility</p:attrName>
                                        </p:attrNameLst>
                                      </p:cBhvr>
                                      <p:to>
                                        <p:strVal val="visible"/>
                                      </p:to>
                                    </p:set>
                                  </p:childTnLst>
                                </p:cTn>
                              </p:par>
                            </p:childTnLst>
                          </p:cTn>
                        </p:par>
                        <p:par>
                          <p:cTn id="17" fill="hold">
                            <p:stCondLst>
                              <p:cond delay="0"/>
                            </p:stCondLst>
                            <p:childTnLst>
                              <p:par>
                                <p:cTn id="18" presetClass="entr" nodeType="afterEffect" presetSubtype="0" presetID="1" grpId="1" fill="hold">
                                  <p:stCondLst>
                                    <p:cond delay="0"/>
                                  </p:stCondLst>
                                  <p:iterate type="el" backwards="0">
                                    <p:tmAbs val="0"/>
                                  </p:iterate>
                                  <p:childTnLst>
                                    <p:set>
                                      <p:cBhvr>
                                        <p:cTn id="19" fill="hold"/>
                                        <p:tgtEl>
                                          <p:spTgt spid="177">
                                            <p:txEl>
                                              <p:pRg st="6" end="6"/>
                                            </p:txEl>
                                          </p:spTgt>
                                        </p:tgtEl>
                                        <p:attrNameLst>
                                          <p:attrName>style.visibility</p:attrName>
                                        </p:attrNameLst>
                                      </p:cBhvr>
                                      <p:to>
                                        <p:strVal val="visible"/>
                                      </p:to>
                                    </p:set>
                                  </p:childTnLst>
                                </p:cTn>
                              </p:par>
                            </p:childTnLst>
                          </p:cTn>
                        </p:par>
                        <p:par>
                          <p:cTn id="20" fill="hold">
                            <p:stCondLst>
                              <p:cond delay="0"/>
                            </p:stCondLst>
                            <p:childTnLst>
                              <p:par>
                                <p:cTn id="21" presetClass="entr" nodeType="afterEffect" presetSubtype="0" presetID="1" grpId="1" fill="hold">
                                  <p:stCondLst>
                                    <p:cond delay="0"/>
                                  </p:stCondLst>
                                  <p:iterate type="el" backwards="0">
                                    <p:tmAbs val="0"/>
                                  </p:iterate>
                                  <p:childTnLst>
                                    <p:set>
                                      <p:cBhvr>
                                        <p:cTn id="22" fill="hold"/>
                                        <p:tgtEl>
                                          <p:spTgt spid="177">
                                            <p:txEl>
                                              <p:pRg st="7" end="7"/>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bldLst>
      <p:bldP build="p" bldLvl="5" animBg="1" rev="0" advAuto="0" spid="177" grpId="1"/>
    </p:bldLst>
  </p:timing>
</p:sld>
</file>

<file path=ppt/slides/slide3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80" name="Concepts - Technology"/>
          <p:cNvSpPr txBox="1"/>
          <p:nvPr>
            <p:ph type="title" idx="4294967295"/>
          </p:nvPr>
        </p:nvSpPr>
        <p:spPr>
          <a:xfrm>
            <a:off x="1295400" y="-1"/>
            <a:ext cx="8229600" cy="1143002"/>
          </a:xfrm>
          <a:prstGeom prst="rect">
            <a:avLst/>
          </a:prstGeom>
        </p:spPr>
        <p:txBody>
          <a:bodyPr>
            <a:normAutofit fontScale="100000" lnSpcReduction="0"/>
          </a:bodyPr>
          <a:lstStyle/>
          <a:p>
            <a:pPr/>
            <a:r>
              <a:t>Concepts - Technology</a:t>
            </a:r>
          </a:p>
        </p:txBody>
      </p:sp>
      <p:sp>
        <p:nvSpPr>
          <p:cNvPr id="181" name="Installed base…"/>
          <p:cNvSpPr txBox="1"/>
          <p:nvPr>
            <p:ph type="body" idx="4294967295"/>
          </p:nvPr>
        </p:nvSpPr>
        <p:spPr>
          <a:xfrm>
            <a:off x="228600" y="1295400"/>
            <a:ext cx="8686800" cy="5181600"/>
          </a:xfrm>
          <a:prstGeom prst="rect">
            <a:avLst/>
          </a:prstGeom>
        </p:spPr>
        <p:txBody>
          <a:bodyPr>
            <a:normAutofit fontScale="100000" lnSpcReduction="0"/>
          </a:bodyPr>
          <a:lstStyle/>
          <a:p>
            <a:pPr>
              <a:spcBef>
                <a:spcPts val="500"/>
              </a:spcBef>
              <a:buChar char="•"/>
              <a:defRPr sz="2400"/>
            </a:pPr>
            <a:r>
              <a:t>Installed base</a:t>
            </a:r>
          </a:p>
          <a:p>
            <a:pPr lvl="1" marL="742950" indent="-285750">
              <a:spcBef>
                <a:spcPts val="0"/>
              </a:spcBef>
              <a:defRPr sz="2400"/>
            </a:pPr>
            <a:r>
              <a:t>More customers means more influence</a:t>
            </a:r>
          </a:p>
          <a:p>
            <a:pPr>
              <a:spcBef>
                <a:spcPts val="500"/>
              </a:spcBef>
              <a:buChar char="•"/>
              <a:defRPr sz="2400"/>
            </a:pPr>
            <a:r>
              <a:t>Sunk investment (lock-in)</a:t>
            </a:r>
          </a:p>
          <a:p>
            <a:pPr lvl="1" marL="742950" indent="-285750">
              <a:spcBef>
                <a:spcPts val="0"/>
              </a:spcBef>
              <a:defRPr sz="2400"/>
            </a:pPr>
            <a:r>
              <a:t>Larger = greater resistance to switch</a:t>
            </a:r>
          </a:p>
          <a:p>
            <a:pPr>
              <a:spcBef>
                <a:spcPts val="500"/>
              </a:spcBef>
              <a:buChar char="•"/>
              <a:defRPr sz="2400"/>
            </a:pPr>
            <a:r>
              <a:t>Switching costs</a:t>
            </a:r>
          </a:p>
          <a:p>
            <a:pPr>
              <a:spcBef>
                <a:spcPts val="500"/>
              </a:spcBef>
              <a:buChar char="•"/>
              <a:defRPr sz="2400"/>
            </a:pPr>
            <a:r>
              <a:t>Complementary goods – needed for value; creates vicious or virtuous cycle</a:t>
            </a:r>
          </a:p>
          <a:p>
            <a:pPr>
              <a:spcBef>
                <a:spcPts val="500"/>
              </a:spcBef>
              <a:buChar char="•"/>
              <a:defRPr sz="2400"/>
            </a:pPr>
            <a:r>
              <a:t>Network effects </a:t>
            </a:r>
          </a:p>
          <a:p>
            <a:pPr lvl="1" marL="742950" indent="-285750">
              <a:spcBef>
                <a:spcPts val="0"/>
              </a:spcBef>
              <a:defRPr sz="2400"/>
            </a:pPr>
            <a:r>
              <a:t>value depends on users – if no one uses, it</a:t>
            </a:r>
            <a:r>
              <a:t>’</a:t>
            </a:r>
            <a:r>
              <a:t>s pointless</a:t>
            </a:r>
          </a:p>
        </p:txBody>
      </p:sp>
      <p:sp>
        <p:nvSpPr>
          <p:cNvPr id="182" name="Slide Number"/>
          <p:cNvSpPr txBox="1"/>
          <p:nvPr>
            <p:ph type="sldNum" sz="quarter" idx="2"/>
          </p:nvPr>
        </p:nvSpPr>
        <p:spPr>
          <a:xfrm>
            <a:off x="457200" y="6245225"/>
            <a:ext cx="290622" cy="294640"/>
          </a:xfrm>
          <a:prstGeom prst="rect">
            <a:avLst/>
          </a:prstGeom>
          <a:extLst>
            <a:ext uri="{C572A759-6A51-4108-AA02-DFA0A04FC94B}">
              <ma14:wrappingTextBoxFlag xmlns:ma14="http://schemas.microsoft.com/office/mac/drawingml/2011/main" val="1"/>
            </a:ext>
          </a:extLst>
        </p:spPr>
        <p:txBody>
          <a:bodyPr/>
          <a:lstStyle>
            <a:lvl1pPr algn="l"/>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fast" advClick="1" p14:dur="500">
        <p:fade thruBlk="1"/>
      </p:transition>
    </mc:Choice>
    <mc:Fallback>
      <p:transition spd="fast">
        <p:fade/>
      </p:transition>
    </mc:Fallback>
  </mc:AlternateContent>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Subtype="0" presetID="1" grpId="1" fill="hold">
                                  <p:stCondLst>
                                    <p:cond delay="0"/>
                                  </p:stCondLst>
                                  <p:iterate type="el" backwards="0">
                                    <p:tmAbs val="0"/>
                                  </p:iterate>
                                  <p:childTnLst>
                                    <p:set>
                                      <p:cBhvr>
                                        <p:cTn id="6" fill="hold"/>
                                        <p:tgtEl>
                                          <p:spTgt spid="181">
                                            <p:txEl>
                                              <p:pRg st="2" end="2"/>
                                            </p:txEl>
                                          </p:spTgt>
                                        </p:tgtEl>
                                        <p:attrNameLst>
                                          <p:attrName>style.visibility</p:attrName>
                                        </p:attrNameLst>
                                      </p:cBhvr>
                                      <p:to>
                                        <p:strVal val="visible"/>
                                      </p:to>
                                    </p:set>
                                  </p:childTnLst>
                                </p:cTn>
                              </p:par>
                            </p:childTnLst>
                          </p:cTn>
                        </p:par>
                        <p:par>
                          <p:cTn id="7" fill="hold">
                            <p:stCondLst>
                              <p:cond delay="0"/>
                            </p:stCondLst>
                            <p:childTnLst>
                              <p:par>
                                <p:cTn id="8" presetClass="entr" nodeType="afterEffect" presetSubtype="0" presetID="1" grpId="1" fill="hold">
                                  <p:stCondLst>
                                    <p:cond delay="0"/>
                                  </p:stCondLst>
                                  <p:iterate type="el" backwards="0">
                                    <p:tmAbs val="0"/>
                                  </p:iterate>
                                  <p:childTnLst>
                                    <p:set>
                                      <p:cBhvr>
                                        <p:cTn id="9" fill="hold"/>
                                        <p:tgtEl>
                                          <p:spTgt spid="181">
                                            <p:txEl>
                                              <p:pRg st="3" end="3"/>
                                            </p:txEl>
                                          </p:spTgt>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Class="entr" nodeType="clickEffect" presetSubtype="0" presetID="1" grpId="1" fill="hold">
                                  <p:stCondLst>
                                    <p:cond delay="0"/>
                                  </p:stCondLst>
                                  <p:iterate type="el" backwards="0">
                                    <p:tmAbs val="0"/>
                                  </p:iterate>
                                  <p:childTnLst>
                                    <p:set>
                                      <p:cBhvr>
                                        <p:cTn id="13" fill="hold"/>
                                        <p:tgtEl>
                                          <p:spTgt spid="181">
                                            <p:txEl>
                                              <p:pRg st="4" end="4"/>
                                            </p:txEl>
                                          </p:spTgt>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Class="entr" nodeType="clickEffect" presetSubtype="0" presetID="1" grpId="1" fill="hold">
                                  <p:stCondLst>
                                    <p:cond delay="0"/>
                                  </p:stCondLst>
                                  <p:iterate type="el" backwards="0">
                                    <p:tmAbs val="0"/>
                                  </p:iterate>
                                  <p:childTnLst>
                                    <p:set>
                                      <p:cBhvr>
                                        <p:cTn id="17" fill="hold"/>
                                        <p:tgtEl>
                                          <p:spTgt spid="181">
                                            <p:txEl>
                                              <p:pRg st="5" end="5"/>
                                            </p:txEl>
                                          </p:spTgt>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Class="entr" nodeType="clickEffect" presetSubtype="0" presetID="1" grpId="1" fill="hold">
                                  <p:stCondLst>
                                    <p:cond delay="0"/>
                                  </p:stCondLst>
                                  <p:iterate type="el" backwards="0">
                                    <p:tmAbs val="0"/>
                                  </p:iterate>
                                  <p:childTnLst>
                                    <p:set>
                                      <p:cBhvr>
                                        <p:cTn id="21" fill="hold"/>
                                        <p:tgtEl>
                                          <p:spTgt spid="181">
                                            <p:txEl>
                                              <p:pRg st="6" end="6"/>
                                            </p:txEl>
                                          </p:spTgt>
                                        </p:tgtEl>
                                        <p:attrNameLst>
                                          <p:attrName>style.visibility</p:attrName>
                                        </p:attrNameLst>
                                      </p:cBhvr>
                                      <p:to>
                                        <p:strVal val="visible"/>
                                      </p:to>
                                    </p:set>
                                  </p:childTnLst>
                                </p:cTn>
                              </p:par>
                            </p:childTnLst>
                          </p:cTn>
                        </p:par>
                        <p:par>
                          <p:cTn id="22" fill="hold">
                            <p:stCondLst>
                              <p:cond delay="0"/>
                            </p:stCondLst>
                            <p:childTnLst>
                              <p:par>
                                <p:cTn id="23" presetClass="entr" nodeType="afterEffect" presetSubtype="0" presetID="1" grpId="1" fill="hold">
                                  <p:stCondLst>
                                    <p:cond delay="0"/>
                                  </p:stCondLst>
                                  <p:iterate type="el" backwards="0">
                                    <p:tmAbs val="0"/>
                                  </p:iterate>
                                  <p:childTnLst>
                                    <p:set>
                                      <p:cBhvr>
                                        <p:cTn id="24" fill="hold"/>
                                        <p:tgtEl>
                                          <p:spTgt spid="181">
                                            <p:txEl>
                                              <p:pRg st="7" end="7"/>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bldLst>
      <p:bldP build="p" bldLvl="5" animBg="1" rev="0" advAuto="0" spid="181" grpId="1"/>
    </p:bldLst>
  </p:timing>
</p:sld>
</file>

<file path=ppt/slides/slide3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84" name="Technology Standards"/>
          <p:cNvSpPr txBox="1"/>
          <p:nvPr>
            <p:ph type="title" idx="4294967295"/>
          </p:nvPr>
        </p:nvSpPr>
        <p:spPr>
          <a:xfrm>
            <a:off x="1295400" y="-1"/>
            <a:ext cx="8229600" cy="1143002"/>
          </a:xfrm>
          <a:prstGeom prst="rect">
            <a:avLst/>
          </a:prstGeom>
        </p:spPr>
        <p:txBody>
          <a:bodyPr>
            <a:normAutofit fontScale="100000" lnSpcReduction="0"/>
          </a:bodyPr>
          <a:lstStyle/>
          <a:p>
            <a:pPr/>
            <a:r>
              <a:t>Technology Standards</a:t>
            </a:r>
          </a:p>
        </p:txBody>
      </p:sp>
      <p:sp>
        <p:nvSpPr>
          <p:cNvPr id="185" name="Determine compatibility with other products…"/>
          <p:cNvSpPr txBox="1"/>
          <p:nvPr>
            <p:ph type="body" idx="4294967295"/>
          </p:nvPr>
        </p:nvSpPr>
        <p:spPr>
          <a:xfrm>
            <a:off x="228600" y="1295400"/>
            <a:ext cx="8686800" cy="5181600"/>
          </a:xfrm>
          <a:prstGeom prst="rect">
            <a:avLst/>
          </a:prstGeom>
        </p:spPr>
        <p:txBody>
          <a:bodyPr>
            <a:normAutofit fontScale="100000" lnSpcReduction="0"/>
          </a:bodyPr>
          <a:lstStyle/>
          <a:p>
            <a:pPr>
              <a:buChar char="•"/>
            </a:pPr>
            <a:r>
              <a:t>Determine compatibility with other products</a:t>
            </a:r>
          </a:p>
          <a:p>
            <a:pPr>
              <a:buChar char="•"/>
            </a:pPr>
            <a:r>
              <a:t>Similar idea done different ways</a:t>
            </a:r>
          </a:p>
          <a:p>
            <a:pPr lvl="1" marL="742950" indent="-285750">
              <a:spcBef>
                <a:spcPts val="0"/>
              </a:spcBef>
              <a:defRPr sz="2800"/>
            </a:pPr>
            <a:r>
              <a:t>Market picks a side, loser is out</a:t>
            </a:r>
          </a:p>
          <a:p>
            <a:pPr lvl="1" marL="742950" indent="-285750">
              <a:spcBef>
                <a:spcPts val="0"/>
              </a:spcBef>
              <a:defRPr sz="2800"/>
            </a:pPr>
            <a:r>
              <a:t>Blu-Ray vs HD-DVD</a:t>
            </a:r>
          </a:p>
          <a:p>
            <a:pPr lvl="2" marL="1143000" indent="-228600">
              <a:spcBef>
                <a:spcPts val="0"/>
              </a:spcBef>
              <a:defRPr sz="2400"/>
            </a:pPr>
            <a:r>
              <a:t>What did Blu-Ray (Sony) do right?</a:t>
            </a:r>
          </a:p>
          <a:p>
            <a:pPr lvl="3" marL="1600200" indent="-228600">
              <a:spcBef>
                <a:spcPts val="0"/>
              </a:spcBef>
              <a:defRPr sz="2000"/>
            </a:pPr>
            <a:r>
              <a:t>Bundled Blu-Ray with the PS3 taking a loss (about $200 per unit)</a:t>
            </a:r>
          </a:p>
          <a:p>
            <a:pPr lvl="3" marL="1600200" indent="-228600">
              <a:spcBef>
                <a:spcPts val="0"/>
              </a:spcBef>
              <a:defRPr sz="2000"/>
            </a:pPr>
            <a:r>
              <a:t>Cheapest HD player on the market</a:t>
            </a:r>
          </a:p>
          <a:p>
            <a:pPr lvl="3" marL="1600200" indent="-228600">
              <a:spcBef>
                <a:spcPts val="0"/>
              </a:spcBef>
              <a:defRPr sz="2000"/>
            </a:pPr>
            <a:r>
              <a:t>Won market share</a:t>
            </a:r>
          </a:p>
        </p:txBody>
      </p:sp>
      <p:sp>
        <p:nvSpPr>
          <p:cNvPr id="186" name="Slide Number"/>
          <p:cNvSpPr txBox="1"/>
          <p:nvPr>
            <p:ph type="sldNum" sz="quarter" idx="2"/>
          </p:nvPr>
        </p:nvSpPr>
        <p:spPr>
          <a:xfrm>
            <a:off x="457200" y="6245225"/>
            <a:ext cx="290622" cy="294640"/>
          </a:xfrm>
          <a:prstGeom prst="rect">
            <a:avLst/>
          </a:prstGeom>
          <a:extLst>
            <a:ext uri="{C572A759-6A51-4108-AA02-DFA0A04FC94B}">
              <ma14:wrappingTextBoxFlag xmlns:ma14="http://schemas.microsoft.com/office/mac/drawingml/2011/main" val="1"/>
            </a:ext>
          </a:extLst>
        </p:spPr>
        <p:txBody>
          <a:bodyPr/>
          <a:lstStyle>
            <a:lvl1pPr algn="l"/>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fast" advClick="1" p14:dur="500">
        <p:fade thruBlk="1"/>
      </p:transition>
    </mc:Choice>
    <mc:Fallback>
      <p:transition spd="fast">
        <p:fade/>
      </p:transition>
    </mc:Fallback>
  </mc:AlternateContent>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Subtype="0" presetID="1" grpId="1" fill="hold">
                                  <p:stCondLst>
                                    <p:cond delay="0"/>
                                  </p:stCondLst>
                                  <p:iterate type="el" backwards="0">
                                    <p:tmAbs val="0"/>
                                  </p:iterate>
                                  <p:childTnLst>
                                    <p:set>
                                      <p:cBhvr>
                                        <p:cTn id="6" fill="hold"/>
                                        <p:tgtEl>
                                          <p:spTgt spid="185">
                                            <p:txEl>
                                              <p:pRg st="1" end="1"/>
                                            </p:txEl>
                                          </p:spTgt>
                                        </p:tgtEl>
                                        <p:attrNameLst>
                                          <p:attrName>style.visibility</p:attrName>
                                        </p:attrNameLst>
                                      </p:cBhvr>
                                      <p:to>
                                        <p:strVal val="visible"/>
                                      </p:to>
                                    </p:set>
                                  </p:childTnLst>
                                </p:cTn>
                              </p:par>
                            </p:childTnLst>
                          </p:cTn>
                        </p:par>
                        <p:par>
                          <p:cTn id="7" fill="hold">
                            <p:stCondLst>
                              <p:cond delay="0"/>
                            </p:stCondLst>
                            <p:childTnLst>
                              <p:par>
                                <p:cTn id="8" presetClass="entr" nodeType="afterEffect" presetSubtype="0" presetID="1" grpId="1" fill="hold">
                                  <p:stCondLst>
                                    <p:cond delay="0"/>
                                  </p:stCondLst>
                                  <p:iterate type="el" backwards="0">
                                    <p:tmAbs val="0"/>
                                  </p:iterate>
                                  <p:childTnLst>
                                    <p:set>
                                      <p:cBhvr>
                                        <p:cTn id="9" fill="hold"/>
                                        <p:tgtEl>
                                          <p:spTgt spid="185">
                                            <p:txEl>
                                              <p:pRg st="2" end="2"/>
                                            </p:txEl>
                                          </p:spTgt>
                                        </p:tgtEl>
                                        <p:attrNameLst>
                                          <p:attrName>style.visibility</p:attrName>
                                        </p:attrNameLst>
                                      </p:cBhvr>
                                      <p:to>
                                        <p:strVal val="visible"/>
                                      </p:to>
                                    </p:set>
                                  </p:childTnLst>
                                </p:cTn>
                              </p:par>
                            </p:childTnLst>
                          </p:cTn>
                        </p:par>
                        <p:par>
                          <p:cTn id="10" fill="hold">
                            <p:stCondLst>
                              <p:cond delay="0"/>
                            </p:stCondLst>
                            <p:childTnLst>
                              <p:par>
                                <p:cTn id="11" presetClass="entr" nodeType="afterEffect" presetSubtype="0" presetID="1" grpId="1" fill="hold">
                                  <p:stCondLst>
                                    <p:cond delay="0"/>
                                  </p:stCondLst>
                                  <p:iterate type="el" backwards="0">
                                    <p:tmAbs val="0"/>
                                  </p:iterate>
                                  <p:childTnLst>
                                    <p:set>
                                      <p:cBhvr>
                                        <p:cTn id="12" fill="hold"/>
                                        <p:tgtEl>
                                          <p:spTgt spid="185">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Class="entr" nodeType="clickEffect" presetSubtype="0" presetID="1" grpId="1" fill="hold">
                                  <p:stCondLst>
                                    <p:cond delay="0"/>
                                  </p:stCondLst>
                                  <p:iterate type="el" backwards="0">
                                    <p:tmAbs val="0"/>
                                  </p:iterate>
                                  <p:childTnLst>
                                    <p:set>
                                      <p:cBhvr>
                                        <p:cTn id="16" fill="hold"/>
                                        <p:tgtEl>
                                          <p:spTgt spid="185">
                                            <p:txEl>
                                              <p:pRg st="4" end="4"/>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Class="entr" nodeType="clickEffect" presetSubtype="0" presetID="1" grpId="1" fill="hold">
                                  <p:stCondLst>
                                    <p:cond delay="0"/>
                                  </p:stCondLst>
                                  <p:iterate type="el" backwards="0">
                                    <p:tmAbs val="0"/>
                                  </p:iterate>
                                  <p:childTnLst>
                                    <p:set>
                                      <p:cBhvr>
                                        <p:cTn id="20" fill="hold"/>
                                        <p:tgtEl>
                                          <p:spTgt spid="185">
                                            <p:txEl>
                                              <p:pRg st="5" end="5"/>
                                            </p:txEl>
                                          </p:spTgt>
                                        </p:tgtEl>
                                        <p:attrNameLst>
                                          <p:attrName>style.visibility</p:attrName>
                                        </p:attrNameLst>
                                      </p:cBhvr>
                                      <p:to>
                                        <p:strVal val="visible"/>
                                      </p:to>
                                    </p:set>
                                  </p:childTnLst>
                                </p:cTn>
                              </p:par>
                            </p:childTnLst>
                          </p:cTn>
                        </p:par>
                        <p:par>
                          <p:cTn id="21" fill="hold">
                            <p:stCondLst>
                              <p:cond delay="0"/>
                            </p:stCondLst>
                            <p:childTnLst>
                              <p:par>
                                <p:cTn id="22" presetClass="entr" nodeType="afterEffect" presetSubtype="0" presetID="1" grpId="1" fill="hold">
                                  <p:stCondLst>
                                    <p:cond delay="0"/>
                                  </p:stCondLst>
                                  <p:iterate type="el" backwards="0">
                                    <p:tmAbs val="0"/>
                                  </p:iterate>
                                  <p:childTnLst>
                                    <p:set>
                                      <p:cBhvr>
                                        <p:cTn id="23" fill="hold"/>
                                        <p:tgtEl>
                                          <p:spTgt spid="185">
                                            <p:txEl>
                                              <p:pRg st="6" end="6"/>
                                            </p:txEl>
                                          </p:spTgt>
                                        </p:tgtEl>
                                        <p:attrNameLst>
                                          <p:attrName>style.visibility</p:attrName>
                                        </p:attrNameLst>
                                      </p:cBhvr>
                                      <p:to>
                                        <p:strVal val="visible"/>
                                      </p:to>
                                    </p:set>
                                  </p:childTnLst>
                                </p:cTn>
                              </p:par>
                            </p:childTnLst>
                          </p:cTn>
                        </p:par>
                        <p:par>
                          <p:cTn id="24" fill="hold">
                            <p:stCondLst>
                              <p:cond delay="0"/>
                            </p:stCondLst>
                            <p:childTnLst>
                              <p:par>
                                <p:cTn id="25" presetClass="entr" nodeType="afterEffect" presetSubtype="0" presetID="1" grpId="1" fill="hold">
                                  <p:stCondLst>
                                    <p:cond delay="0"/>
                                  </p:stCondLst>
                                  <p:iterate type="el" backwards="0">
                                    <p:tmAbs val="0"/>
                                  </p:iterate>
                                  <p:childTnLst>
                                    <p:set>
                                      <p:cBhvr>
                                        <p:cTn id="26" fill="hold"/>
                                        <p:tgtEl>
                                          <p:spTgt spid="185">
                                            <p:txEl>
                                              <p:pRg st="7" end="7"/>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bldLst>
      <p:bldP build="p" bldLvl="5" animBg="1" rev="0" advAuto="0" spid="185" grpId="1"/>
    </p:bldLst>
  </p:timing>
</p:sld>
</file>

<file path=ppt/slides/slide4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88" name="VIDEO ☺"/>
          <p:cNvSpPr txBox="1"/>
          <p:nvPr>
            <p:ph type="title" idx="4294967295"/>
          </p:nvPr>
        </p:nvSpPr>
        <p:spPr>
          <a:xfrm>
            <a:off x="1295400" y="-1"/>
            <a:ext cx="8229600" cy="1143002"/>
          </a:xfrm>
          <a:prstGeom prst="rect">
            <a:avLst/>
          </a:prstGeom>
        </p:spPr>
        <p:txBody>
          <a:bodyPr>
            <a:normAutofit fontScale="100000" lnSpcReduction="0"/>
          </a:bodyPr>
          <a:lstStyle/>
          <a:p>
            <a:pPr/>
            <a:r>
              <a:t>VIDEO </a:t>
            </a:r>
            <a:r>
              <a:rPr b="0">
                <a:latin typeface="Wingdings"/>
                <a:ea typeface="Wingdings"/>
                <a:cs typeface="Wingdings"/>
                <a:sym typeface="Wingdings"/>
              </a:rPr>
              <a:t>☺</a:t>
            </a:r>
          </a:p>
        </p:txBody>
      </p:sp>
      <p:sp>
        <p:nvSpPr>
          <p:cNvPr id="189" name="http://youtu.be/9oKkqpA2ZoI"/>
          <p:cNvSpPr txBox="1"/>
          <p:nvPr>
            <p:ph type="body" idx="4294967295"/>
          </p:nvPr>
        </p:nvSpPr>
        <p:spPr>
          <a:xfrm>
            <a:off x="228600" y="1295400"/>
            <a:ext cx="8686800" cy="5181600"/>
          </a:xfrm>
          <a:prstGeom prst="rect">
            <a:avLst/>
          </a:prstGeom>
        </p:spPr>
        <p:txBody>
          <a:bodyPr>
            <a:normAutofit fontScale="100000" lnSpcReduction="0"/>
          </a:bodyPr>
          <a:lstStyle>
            <a:lvl1pPr>
              <a:buChar char="•"/>
              <a:defRPr u="sng">
                <a:solidFill>
                  <a:srgbClr val="009999"/>
                </a:solidFill>
                <a:uFill>
                  <a:solidFill>
                    <a:srgbClr val="009999"/>
                  </a:solidFill>
                </a:uFill>
                <a:hlinkClick r:id="rId2" invalidUrl="" action="" tgtFrame="" tooltip="" history="1" highlightClick="0" endSnd="0"/>
              </a:defRPr>
            </a:lvl1pPr>
          </a:lstStyle>
          <a:p>
            <a:pPr>
              <a:defRPr u="none">
                <a:solidFill>
                  <a:srgbClr val="000000"/>
                </a:solidFill>
                <a:uFillTx/>
              </a:defRPr>
            </a:pPr>
            <a:r>
              <a:rPr u="sng">
                <a:solidFill>
                  <a:srgbClr val="009999"/>
                </a:solidFill>
                <a:uFill>
                  <a:solidFill>
                    <a:srgbClr val="009999"/>
                  </a:solidFill>
                </a:uFill>
                <a:hlinkClick r:id="rId2" invalidUrl="" action="" tgtFrame="" tooltip="" history="1" highlightClick="0" endSnd="0"/>
              </a:rPr>
              <a:t>http://youtu.be/9oKkqpA2ZoI</a:t>
            </a:r>
          </a:p>
        </p:txBody>
      </p:sp>
      <p:sp>
        <p:nvSpPr>
          <p:cNvPr id="190" name="Slide Number"/>
          <p:cNvSpPr txBox="1"/>
          <p:nvPr>
            <p:ph type="sldNum" sz="quarter" idx="2"/>
          </p:nvPr>
        </p:nvSpPr>
        <p:spPr>
          <a:xfrm>
            <a:off x="457200" y="6245225"/>
            <a:ext cx="290622" cy="294640"/>
          </a:xfrm>
          <a:prstGeom prst="rect">
            <a:avLst/>
          </a:prstGeom>
          <a:extLst>
            <a:ext uri="{C572A759-6A51-4108-AA02-DFA0A04FC94B}">
              <ma14:wrappingTextBoxFlag xmlns:ma14="http://schemas.microsoft.com/office/mac/drawingml/2011/main" val="1"/>
            </a:ext>
          </a:extLst>
        </p:spPr>
        <p:txBody>
          <a:bodyPr/>
          <a:lstStyle>
            <a:lvl1pPr algn="l"/>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fast" advClick="1" p14:dur="500">
        <p:fade thruBlk="1"/>
      </p:transition>
    </mc:Choice>
    <mc:Fallback>
      <p:transition spd="fast">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92" name="Types of Innovations"/>
          <p:cNvSpPr txBox="1"/>
          <p:nvPr>
            <p:ph type="title" idx="4294967295"/>
          </p:nvPr>
        </p:nvSpPr>
        <p:spPr>
          <a:xfrm>
            <a:off x="1295400" y="-1"/>
            <a:ext cx="8229600" cy="1143002"/>
          </a:xfrm>
          <a:prstGeom prst="rect">
            <a:avLst/>
          </a:prstGeom>
        </p:spPr>
        <p:txBody>
          <a:bodyPr>
            <a:normAutofit fontScale="100000" lnSpcReduction="0"/>
          </a:bodyPr>
          <a:lstStyle/>
          <a:p>
            <a:pPr/>
            <a:r>
              <a:t>Types of Innovations</a:t>
            </a:r>
          </a:p>
        </p:txBody>
      </p:sp>
      <p:graphicFrame>
        <p:nvGraphicFramePr>
          <p:cNvPr id="193" name="Table"/>
          <p:cNvGraphicFramePr/>
          <p:nvPr/>
        </p:nvGraphicFramePr>
        <p:xfrm>
          <a:off x="228600" y="1600200"/>
          <a:ext cx="8915400" cy="4722813"/>
        </p:xfrm>
        <a:graphic xmlns:a="http://schemas.openxmlformats.org/drawingml/2006/main">
          <a:graphicData uri="http://schemas.openxmlformats.org/drawingml/2006/table">
            <a:tbl>
              <a:tblPr firstCol="0" firstRow="0" lastCol="0" lastRow="0" bandCol="0" bandRow="0" rtl="0">
                <a:tableStyleId>{4C3C2611-4C71-4FC5-86AE-919BDF0F9419}</a:tableStyleId>
              </a:tblPr>
              <a:tblGrid>
                <a:gridCol w="2190750"/>
                <a:gridCol w="3440112"/>
                <a:gridCol w="3284537"/>
              </a:tblGrid>
              <a:tr h="722312">
                <a:tc>
                  <a:txBody>
                    <a:bodyPr/>
                    <a:lstStyle/>
                    <a:p>
                      <a:pPr algn="l">
                        <a:defRPr sz="2000"/>
                      </a:pPr>
                    </a:p>
                  </a:txBody>
                  <a:tcPr marL="25549" marR="25549" marT="25549" marB="25549" anchor="t" anchorCtr="0" horzOverflow="overflow">
                    <a:lnL w="12700">
                      <a:solidFill>
                        <a:srgbClr val="000000"/>
                      </a:solidFill>
                    </a:lnL>
                    <a:lnR w="12700">
                      <a:solidFill>
                        <a:srgbClr val="000000"/>
                      </a:solidFill>
                    </a:lnR>
                    <a:lnT w="12700">
                      <a:solidFill>
                        <a:srgbClr val="000000"/>
                      </a:solidFill>
                    </a:lnT>
                    <a:lnB w="12700">
                      <a:solidFill>
                        <a:srgbClr val="000000"/>
                      </a:solidFill>
                    </a:lnB>
                    <a:noFill/>
                  </a:tcPr>
                </a:tc>
                <a:tc>
                  <a:txBody>
                    <a:bodyPr/>
                    <a:lstStyle/>
                    <a:p>
                      <a:pPr algn="l">
                        <a:defRPr sz="1800"/>
                      </a:pPr>
                      <a:r>
                        <a:rPr sz="2000"/>
                        <a:t>Knowledge/capabilities challenged:</a:t>
                      </a:r>
                    </a:p>
                  </a:txBody>
                  <a:tcPr marL="25549" marR="25549" marT="25549" marB="25549" anchor="ctr" anchorCtr="0" horzOverflow="overflow">
                    <a:lnL w="12700">
                      <a:solidFill>
                        <a:srgbClr val="000000"/>
                      </a:solidFill>
                    </a:lnL>
                    <a:lnR w="12700">
                      <a:solidFill>
                        <a:srgbClr val="000000"/>
                      </a:solidFill>
                    </a:lnR>
                    <a:lnT w="12700">
                      <a:solidFill>
                        <a:srgbClr val="000000"/>
                      </a:solidFill>
                    </a:lnT>
                    <a:lnB w="12700">
                      <a:solidFill>
                        <a:srgbClr val="000000"/>
                      </a:solidFill>
                    </a:lnB>
                    <a:noFill/>
                  </a:tcPr>
                </a:tc>
                <a:tc>
                  <a:txBody>
                    <a:bodyPr/>
                    <a:lstStyle/>
                    <a:p>
                      <a:pPr algn="l">
                        <a:defRPr sz="1800"/>
                      </a:pPr>
                      <a:r>
                        <a:rPr sz="2000"/>
                        <a:t>Knowledge/capabilities unchallenged:</a:t>
                      </a:r>
                    </a:p>
                  </a:txBody>
                  <a:tcPr marL="25549" marR="25549" marT="25549" marB="25549" anchor="ctr" anchorCtr="0" horzOverflow="overflow">
                    <a:lnL w="12700">
                      <a:solidFill>
                        <a:srgbClr val="000000"/>
                      </a:solidFill>
                    </a:lnL>
                    <a:lnR w="12700">
                      <a:solidFill>
                        <a:srgbClr val="000000"/>
                      </a:solidFill>
                    </a:lnR>
                    <a:lnT w="12700">
                      <a:solidFill>
                        <a:srgbClr val="000000"/>
                      </a:solidFill>
                    </a:lnT>
                    <a:lnB w="12700">
                      <a:solidFill>
                        <a:srgbClr val="000000"/>
                      </a:solidFill>
                    </a:lnB>
                    <a:noFill/>
                  </a:tcPr>
                </a:tc>
              </a:tr>
              <a:tr h="2000250">
                <a:tc>
                  <a:txBody>
                    <a:bodyPr/>
                    <a:lstStyle/>
                    <a:p>
                      <a:pPr algn="l">
                        <a:defRPr sz="1800"/>
                      </a:pPr>
                      <a:r>
                        <a:rPr sz="2000"/>
                        <a:t>Architecture/ Organization structure challenged:</a:t>
                      </a:r>
                    </a:p>
                  </a:txBody>
                  <a:tcPr marL="25549" marR="25549" marT="25549" marB="25549" anchor="ctr" anchorCtr="0" horzOverflow="overflow">
                    <a:lnL w="12700">
                      <a:solidFill>
                        <a:srgbClr val="000000"/>
                      </a:solidFill>
                    </a:lnL>
                    <a:lnR w="12700">
                      <a:solidFill>
                        <a:srgbClr val="000000"/>
                      </a:solidFill>
                    </a:lnR>
                    <a:lnT w="12700">
                      <a:solidFill>
                        <a:srgbClr val="000000"/>
                      </a:solidFill>
                    </a:lnT>
                    <a:lnB w="12700">
                      <a:solidFill>
                        <a:srgbClr val="000000"/>
                      </a:solidFill>
                    </a:lnB>
                    <a:noFill/>
                  </a:tcPr>
                </a:tc>
                <a:tc>
                  <a:txBody>
                    <a:bodyPr/>
                    <a:lstStyle/>
                    <a:p>
                      <a:pPr algn="l">
                        <a:defRPr sz="2000"/>
                      </a:pPr>
                      <a:r>
                        <a:t>RADICAL</a:t>
                      </a:r>
                      <a:endParaRPr>
                        <a:latin typeface="Times New Roman"/>
                        <a:ea typeface="Times New Roman"/>
                        <a:cs typeface="Times New Roman"/>
                        <a:sym typeface="Times New Roman"/>
                      </a:endParaRPr>
                    </a:p>
                    <a:p>
                      <a:pPr algn="l">
                        <a:defRPr sz="2000"/>
                      </a:pPr>
                      <a:r>
                        <a:t>INNOVATION</a:t>
                      </a:r>
                      <a:endParaRPr>
                        <a:latin typeface="Times New Roman"/>
                        <a:ea typeface="Times New Roman"/>
                        <a:cs typeface="Times New Roman"/>
                        <a:sym typeface="Times New Roman"/>
                      </a:endParaRPr>
                    </a:p>
                    <a:p>
                      <a:pPr algn="l">
                        <a:defRPr sz="2000"/>
                      </a:pPr>
                      <a:r>
                        <a:t>(e.g. calculator compared to  slide rule)</a:t>
                      </a:r>
                    </a:p>
                  </a:txBody>
                  <a:tcPr marL="25549" marR="25549" marT="25549" marB="25549" anchor="ctr" anchorCtr="0" horzOverflow="overflow">
                    <a:lnL w="12700">
                      <a:solidFill>
                        <a:srgbClr val="000000"/>
                      </a:solidFill>
                    </a:lnL>
                    <a:lnR w="12700">
                      <a:solidFill>
                        <a:srgbClr val="000000"/>
                      </a:solidFill>
                    </a:lnR>
                    <a:lnT w="12700">
                      <a:solidFill>
                        <a:srgbClr val="000000"/>
                      </a:solidFill>
                    </a:lnT>
                    <a:lnB w="12700">
                      <a:solidFill>
                        <a:srgbClr val="000000"/>
                      </a:solidFill>
                    </a:lnB>
                    <a:noFill/>
                  </a:tcPr>
                </a:tc>
                <a:tc>
                  <a:txBody>
                    <a:bodyPr/>
                    <a:lstStyle/>
                    <a:p>
                      <a:pPr algn="l">
                        <a:defRPr sz="2000"/>
                      </a:pPr>
                      <a:r>
                        <a:t>ARCHITECTURAL</a:t>
                      </a:r>
                      <a:endParaRPr>
                        <a:latin typeface="Times New Roman"/>
                        <a:ea typeface="Times New Roman"/>
                        <a:cs typeface="Times New Roman"/>
                        <a:sym typeface="Times New Roman"/>
                      </a:endParaRPr>
                    </a:p>
                    <a:p>
                      <a:pPr algn="l">
                        <a:defRPr sz="2000"/>
                      </a:pPr>
                      <a:r>
                        <a:t>INNOVATION</a:t>
                      </a:r>
                      <a:endParaRPr>
                        <a:latin typeface="Times New Roman"/>
                        <a:ea typeface="Times New Roman"/>
                        <a:cs typeface="Times New Roman"/>
                        <a:sym typeface="Times New Roman"/>
                      </a:endParaRPr>
                    </a:p>
                    <a:p>
                      <a:pPr algn="l">
                        <a:defRPr sz="2000"/>
                      </a:pPr>
                      <a:r>
                        <a:t>(e.g. desktop computers compared to IBM mainframes)</a:t>
                      </a:r>
                    </a:p>
                  </a:txBody>
                  <a:tcPr marL="25549" marR="25549" marT="25549" marB="25549" anchor="ctr" anchorCtr="0" horzOverflow="overflow">
                    <a:lnL w="12700">
                      <a:solidFill>
                        <a:srgbClr val="000000"/>
                      </a:solidFill>
                    </a:lnL>
                    <a:lnR w="12700">
                      <a:solidFill>
                        <a:srgbClr val="000000"/>
                      </a:solidFill>
                    </a:lnR>
                    <a:lnT w="12700">
                      <a:solidFill>
                        <a:srgbClr val="000000"/>
                      </a:solidFill>
                    </a:lnT>
                    <a:lnB w="12700">
                      <a:solidFill>
                        <a:srgbClr val="000000"/>
                      </a:solidFill>
                    </a:lnB>
                    <a:noFill/>
                  </a:tcPr>
                </a:tc>
              </a:tr>
              <a:tr h="2000250">
                <a:tc>
                  <a:txBody>
                    <a:bodyPr/>
                    <a:lstStyle/>
                    <a:p>
                      <a:pPr algn="l">
                        <a:defRPr sz="2000"/>
                      </a:pPr>
                    </a:p>
                    <a:p>
                      <a:pPr algn="l">
                        <a:defRPr sz="2000"/>
                      </a:pPr>
                      <a:r>
                        <a:t>Architecture/ Organization structure unchallenged:</a:t>
                      </a:r>
                    </a:p>
                  </a:txBody>
                  <a:tcPr marL="25549" marR="25549" marT="25549" marB="25549" anchor="ctr" anchorCtr="0" horzOverflow="overflow">
                    <a:lnL w="12700">
                      <a:solidFill>
                        <a:srgbClr val="000000"/>
                      </a:solidFill>
                    </a:lnL>
                    <a:lnR w="12700">
                      <a:solidFill>
                        <a:srgbClr val="000000"/>
                      </a:solidFill>
                    </a:lnR>
                    <a:lnT w="12700">
                      <a:solidFill>
                        <a:srgbClr val="000000"/>
                      </a:solidFill>
                    </a:lnT>
                    <a:lnB w="12700">
                      <a:solidFill>
                        <a:srgbClr val="000000"/>
                      </a:solidFill>
                    </a:lnB>
                    <a:noFill/>
                  </a:tcPr>
                </a:tc>
                <a:tc>
                  <a:txBody>
                    <a:bodyPr/>
                    <a:lstStyle/>
                    <a:p>
                      <a:pPr algn="l">
                        <a:defRPr sz="2000"/>
                      </a:pPr>
                      <a:r>
                        <a:t>MODULAR</a:t>
                      </a:r>
                      <a:endParaRPr>
                        <a:latin typeface="Times New Roman"/>
                        <a:ea typeface="Times New Roman"/>
                        <a:cs typeface="Times New Roman"/>
                        <a:sym typeface="Times New Roman"/>
                      </a:endParaRPr>
                    </a:p>
                    <a:p>
                      <a:pPr algn="l">
                        <a:defRPr sz="2000"/>
                      </a:pPr>
                      <a:r>
                        <a:t>INNOVATION</a:t>
                      </a:r>
                      <a:endParaRPr>
                        <a:latin typeface="Times New Roman"/>
                        <a:ea typeface="Times New Roman"/>
                        <a:cs typeface="Times New Roman"/>
                        <a:sym typeface="Times New Roman"/>
                      </a:endParaRPr>
                    </a:p>
                    <a:p>
                      <a:pPr algn="l">
                        <a:defRPr sz="2000"/>
                      </a:pPr>
                      <a:r>
                        <a:t>(e.g.  digital camera compared to film camera)</a:t>
                      </a:r>
                    </a:p>
                  </a:txBody>
                  <a:tcPr marL="25549" marR="25549" marT="25549" marB="25549" anchor="ctr" anchorCtr="0" horzOverflow="overflow">
                    <a:lnL w="12700">
                      <a:solidFill>
                        <a:srgbClr val="000000"/>
                      </a:solidFill>
                    </a:lnL>
                    <a:lnR w="12700">
                      <a:solidFill>
                        <a:srgbClr val="000000"/>
                      </a:solidFill>
                    </a:lnR>
                    <a:lnT w="12700">
                      <a:solidFill>
                        <a:srgbClr val="000000"/>
                      </a:solidFill>
                    </a:lnT>
                    <a:lnB w="12700">
                      <a:solidFill>
                        <a:srgbClr val="000000"/>
                      </a:solidFill>
                    </a:lnB>
                    <a:noFill/>
                  </a:tcPr>
                </a:tc>
                <a:tc>
                  <a:txBody>
                    <a:bodyPr/>
                    <a:lstStyle/>
                    <a:p>
                      <a:pPr algn="l">
                        <a:defRPr sz="2000"/>
                      </a:pPr>
                      <a:r>
                        <a:t>INCREMENTAL</a:t>
                      </a:r>
                      <a:endParaRPr>
                        <a:latin typeface="Times New Roman"/>
                        <a:ea typeface="Times New Roman"/>
                        <a:cs typeface="Times New Roman"/>
                        <a:sym typeface="Times New Roman"/>
                      </a:endParaRPr>
                    </a:p>
                    <a:p>
                      <a:pPr algn="l">
                        <a:defRPr sz="2000"/>
                      </a:pPr>
                      <a:r>
                        <a:t>INNOVATION</a:t>
                      </a:r>
                      <a:endParaRPr>
                        <a:latin typeface="Times New Roman"/>
                        <a:ea typeface="Times New Roman"/>
                        <a:cs typeface="Times New Roman"/>
                        <a:sym typeface="Times New Roman"/>
                      </a:endParaRPr>
                    </a:p>
                    <a:p>
                      <a:pPr algn="l">
                        <a:defRPr sz="2000"/>
                      </a:pPr>
                      <a:r>
                        <a:t>(e.g. image stabilizing feature added to digital cameras)</a:t>
                      </a:r>
                    </a:p>
                  </a:txBody>
                  <a:tcPr marL="25549" marR="25549" marT="25549" marB="25549" anchor="ctr" anchorCtr="0" horzOverflow="overflow">
                    <a:lnL w="12700">
                      <a:solidFill>
                        <a:srgbClr val="000000"/>
                      </a:solidFill>
                    </a:lnL>
                    <a:lnR w="12700">
                      <a:solidFill>
                        <a:srgbClr val="000000"/>
                      </a:solidFill>
                    </a:lnR>
                    <a:lnT w="12700">
                      <a:solidFill>
                        <a:srgbClr val="000000"/>
                      </a:solidFill>
                    </a:lnT>
                    <a:lnB w="12700">
                      <a:solidFill>
                        <a:srgbClr val="000000"/>
                      </a:solidFill>
                    </a:lnB>
                    <a:noFill/>
                  </a:tcPr>
                </a:tc>
              </a:tr>
            </a:tbl>
          </a:graphicData>
        </a:graphic>
      </p:graphicFrame>
    </p:spTree>
  </p:cSld>
  <p:clrMapOvr>
    <a:masterClrMapping/>
  </p:clrMapOvr>
  <mc:AlternateContent xmlns:mc="http://schemas.openxmlformats.org/markup-compatibility/2006">
    <mc:Choice xmlns:p14="http://schemas.microsoft.com/office/powerpoint/2010/main" Requires="p14">
      <p:transition spd="fast" advClick="1" p14:dur="500">
        <p:fade thruBlk="1"/>
      </p:transition>
    </mc:Choice>
    <mc:Fallback>
      <p:transition spd="fast">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95" name="Exam Tips"/>
          <p:cNvSpPr txBox="1"/>
          <p:nvPr>
            <p:ph type="title" idx="4294967295"/>
          </p:nvPr>
        </p:nvSpPr>
        <p:spPr>
          <a:xfrm>
            <a:off x="1295400" y="-1"/>
            <a:ext cx="8229600" cy="1143002"/>
          </a:xfrm>
          <a:prstGeom prst="rect">
            <a:avLst/>
          </a:prstGeom>
        </p:spPr>
        <p:txBody>
          <a:bodyPr>
            <a:normAutofit fontScale="100000" lnSpcReduction="0"/>
          </a:bodyPr>
          <a:lstStyle/>
          <a:p>
            <a:pPr/>
            <a:r>
              <a:t>Exam Tips</a:t>
            </a:r>
          </a:p>
        </p:txBody>
      </p:sp>
      <p:sp>
        <p:nvSpPr>
          <p:cNvPr id="196" name="Multiple Choice…"/>
          <p:cNvSpPr txBox="1"/>
          <p:nvPr>
            <p:ph type="body" idx="4294967295"/>
          </p:nvPr>
        </p:nvSpPr>
        <p:spPr>
          <a:xfrm>
            <a:off x="228600" y="1295400"/>
            <a:ext cx="8686800" cy="5181600"/>
          </a:xfrm>
          <a:prstGeom prst="rect">
            <a:avLst/>
          </a:prstGeom>
        </p:spPr>
        <p:txBody>
          <a:bodyPr>
            <a:normAutofit fontScale="100000" lnSpcReduction="0"/>
          </a:bodyPr>
          <a:lstStyle/>
          <a:p>
            <a:pPr>
              <a:buChar char="•"/>
            </a:pPr>
            <a:r>
              <a:t>Multiple Choice</a:t>
            </a:r>
          </a:p>
          <a:p>
            <a:pPr lvl="1" marL="742950" indent="-285750">
              <a:spcBef>
                <a:spcPts val="0"/>
              </a:spcBef>
              <a:defRPr sz="2800"/>
            </a:pPr>
            <a:r>
              <a:t>Skip if you don’t know</a:t>
            </a:r>
          </a:p>
          <a:p>
            <a:pPr lvl="1" marL="742950" indent="-285750">
              <a:spcBef>
                <a:spcPts val="0"/>
              </a:spcBef>
              <a:defRPr sz="2800"/>
            </a:pPr>
            <a:r>
              <a:t>Go back at the end</a:t>
            </a:r>
          </a:p>
          <a:p>
            <a:pPr lvl="1" marL="742950" indent="-285750">
              <a:spcBef>
                <a:spcPts val="0"/>
              </a:spcBef>
              <a:defRPr sz="2800"/>
            </a:pPr>
            <a:r>
              <a:t>Why?</a:t>
            </a:r>
          </a:p>
          <a:p>
            <a:pPr>
              <a:buChar char="•"/>
            </a:pPr>
            <a:r>
              <a:t>Start with easier questions</a:t>
            </a:r>
          </a:p>
          <a:p>
            <a:pPr>
              <a:buChar char="•"/>
            </a:pPr>
            <a:r>
              <a:t>Manage time</a:t>
            </a:r>
          </a:p>
          <a:p>
            <a:pPr lvl="1" marL="742950" indent="-285750">
              <a:spcBef>
                <a:spcPts val="0"/>
              </a:spcBef>
              <a:defRPr sz="2800"/>
            </a:pPr>
            <a:r>
              <a:t>Look at mark allocation</a:t>
            </a:r>
          </a:p>
        </p:txBody>
      </p:sp>
      <p:sp>
        <p:nvSpPr>
          <p:cNvPr id="197" name="Slide Number"/>
          <p:cNvSpPr txBox="1"/>
          <p:nvPr>
            <p:ph type="sldNum" sz="quarter" idx="2"/>
          </p:nvPr>
        </p:nvSpPr>
        <p:spPr>
          <a:xfrm>
            <a:off x="457200" y="6245225"/>
            <a:ext cx="290622" cy="294640"/>
          </a:xfrm>
          <a:prstGeom prst="rect">
            <a:avLst/>
          </a:prstGeom>
          <a:extLst>
            <a:ext uri="{C572A759-6A51-4108-AA02-DFA0A04FC94B}">
              <ma14:wrappingTextBoxFlag xmlns:ma14="http://schemas.microsoft.com/office/mac/drawingml/2011/main" val="1"/>
            </a:ext>
          </a:extLst>
        </p:spPr>
        <p:txBody>
          <a:bodyPr/>
          <a:lstStyle>
            <a:lvl1pPr algn="l"/>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fast" advClick="1" p14:dur="500">
        <p:fade thruBlk="1"/>
      </p:transition>
    </mc:Choice>
    <mc:Fallback>
      <p:transition spd="fast">
        <p:fade/>
      </p:transition>
    </mc:Fallback>
  </mc:AlternateContent>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Subtype="0" presetID="15" grpId="1" fill="hold">
                                  <p:stCondLst>
                                    <p:cond delay="0"/>
                                  </p:stCondLst>
                                  <p:iterate type="el" backwards="0">
                                    <p:tmAbs val="0"/>
                                  </p:iterate>
                                  <p:childTnLst>
                                    <p:set>
                                      <p:cBhvr>
                                        <p:cTn id="6" fill="hold"/>
                                        <p:tgtEl>
                                          <p:spTgt spid="196">
                                            <p:txEl>
                                              <p:pRg st="4" end="4"/>
                                            </p:txEl>
                                          </p:spTgt>
                                        </p:tgtEl>
                                        <p:attrNameLst>
                                          <p:attrName>style.visibility</p:attrName>
                                        </p:attrNameLst>
                                      </p:cBhvr>
                                      <p:to>
                                        <p:strVal val="visible"/>
                                      </p:to>
                                    </p:set>
                                    <p:anim calcmode="lin" valueType="num">
                                      <p:cBhvr>
                                        <p:cTn id="7" dur="1000" fill="hold"/>
                                        <p:tgtEl>
                                          <p:spTgt spid="196">
                                            <p:txEl>
                                              <p:pRg st="4" end="4"/>
                                            </p:txEl>
                                          </p:spTgt>
                                        </p:tgtEl>
                                        <p:attrNameLst>
                                          <p:attrName>ppt_w</p:attrName>
                                        </p:attrNameLst>
                                      </p:cBhvr>
                                      <p:tavLst>
                                        <p:tav tm="0">
                                          <p:val>
                                            <p:fltVal val="0"/>
                                          </p:val>
                                        </p:tav>
                                        <p:tav tm="100000">
                                          <p:val>
                                            <p:strVal val="#ppt_w"/>
                                          </p:val>
                                        </p:tav>
                                      </p:tavLst>
                                    </p:anim>
                                    <p:anim calcmode="lin" valueType="num">
                                      <p:cBhvr>
                                        <p:cTn id="8" dur="1000" fill="hold"/>
                                        <p:tgtEl>
                                          <p:spTgt spid="196">
                                            <p:txEl>
                                              <p:pRg st="4" end="4"/>
                                            </p:txEl>
                                          </p:spTgt>
                                        </p:tgtEl>
                                        <p:attrNameLst>
                                          <p:attrName>ppt_h</p:attrName>
                                        </p:attrNameLst>
                                      </p:cBhvr>
                                      <p:tavLst>
                                        <p:tav tm="0">
                                          <p:val>
                                            <p:fltVal val="0"/>
                                          </p:val>
                                        </p:tav>
                                        <p:tav tm="100000">
                                          <p:val>
                                            <p:strVal val="#ppt_h"/>
                                          </p:val>
                                        </p:tav>
                                      </p:tavLst>
                                    </p:anim>
                                    <p:anim calcmode="lin" valueType="num">
                                      <p:cBhvr>
                                        <p:cTn id="9" dur="1000" fill="hold"/>
                                        <p:tgtEl>
                                          <p:spTgt spid="196">
                                            <p:txEl>
                                              <p:pRg st="4" end="4"/>
                                            </p:txEl>
                                          </p:spTgt>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196">
                                            <p:txEl>
                                              <p:pRg st="4" end="4"/>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 fill="hold">
                      <p:stCondLst>
                        <p:cond delay="indefinite"/>
                      </p:stCondLst>
                      <p:childTnLst>
                        <p:par>
                          <p:cTn id="12" fill="hold">
                            <p:stCondLst>
                              <p:cond delay="0"/>
                            </p:stCondLst>
                            <p:childTnLst>
                              <p:par>
                                <p:cTn id="13" presetClass="entr" nodeType="clickEffect" presetSubtype="0" presetID="15" grpId="1" fill="hold">
                                  <p:stCondLst>
                                    <p:cond delay="0"/>
                                  </p:stCondLst>
                                  <p:iterate type="el" backwards="0">
                                    <p:tmAbs val="0"/>
                                  </p:iterate>
                                  <p:childTnLst>
                                    <p:set>
                                      <p:cBhvr>
                                        <p:cTn id="14" fill="hold"/>
                                        <p:tgtEl>
                                          <p:spTgt spid="196">
                                            <p:txEl>
                                              <p:pRg st="5" end="5"/>
                                            </p:txEl>
                                          </p:spTgt>
                                        </p:tgtEl>
                                        <p:attrNameLst>
                                          <p:attrName>style.visibility</p:attrName>
                                        </p:attrNameLst>
                                      </p:cBhvr>
                                      <p:to>
                                        <p:strVal val="visible"/>
                                      </p:to>
                                    </p:set>
                                    <p:anim calcmode="lin" valueType="num">
                                      <p:cBhvr>
                                        <p:cTn id="15" dur="1000" fill="hold"/>
                                        <p:tgtEl>
                                          <p:spTgt spid="196">
                                            <p:txEl>
                                              <p:pRg st="5" end="5"/>
                                            </p:txEl>
                                          </p:spTgt>
                                        </p:tgtEl>
                                        <p:attrNameLst>
                                          <p:attrName>ppt_w</p:attrName>
                                        </p:attrNameLst>
                                      </p:cBhvr>
                                      <p:tavLst>
                                        <p:tav tm="0">
                                          <p:val>
                                            <p:fltVal val="0"/>
                                          </p:val>
                                        </p:tav>
                                        <p:tav tm="100000">
                                          <p:val>
                                            <p:strVal val="#ppt_w"/>
                                          </p:val>
                                        </p:tav>
                                      </p:tavLst>
                                    </p:anim>
                                    <p:anim calcmode="lin" valueType="num">
                                      <p:cBhvr>
                                        <p:cTn id="16" dur="1000" fill="hold"/>
                                        <p:tgtEl>
                                          <p:spTgt spid="196">
                                            <p:txEl>
                                              <p:pRg st="5" end="5"/>
                                            </p:txEl>
                                          </p:spTgt>
                                        </p:tgtEl>
                                        <p:attrNameLst>
                                          <p:attrName>ppt_h</p:attrName>
                                        </p:attrNameLst>
                                      </p:cBhvr>
                                      <p:tavLst>
                                        <p:tav tm="0">
                                          <p:val>
                                            <p:fltVal val="0"/>
                                          </p:val>
                                        </p:tav>
                                        <p:tav tm="100000">
                                          <p:val>
                                            <p:strVal val="#ppt_h"/>
                                          </p:val>
                                        </p:tav>
                                      </p:tavLst>
                                    </p:anim>
                                    <p:anim calcmode="lin" valueType="num">
                                      <p:cBhvr>
                                        <p:cTn id="17" dur="1000" fill="hold"/>
                                        <p:tgtEl>
                                          <p:spTgt spid="196">
                                            <p:txEl>
                                              <p:pRg st="5" end="5"/>
                                            </p:txEl>
                                          </p:spTgt>
                                        </p:tgtEl>
                                        <p:attrNameLst>
                                          <p:attrName>ppt_x</p:attrName>
                                        </p:attrNameLst>
                                      </p:cBhvr>
                                      <p:tavLst>
                                        <p:tav tm="0" fmla="#ppt_x+(cos(-2*pi*(1-$))*-#ppt_x-sin(-2*pi*(1-$))*(1-#ppt_y))*(1-$)">
                                          <p:val>
                                            <p:fltVal val="0"/>
                                          </p:val>
                                        </p:tav>
                                        <p:tav tm="100000">
                                          <p:val>
                                            <p:fltVal val="1"/>
                                          </p:val>
                                        </p:tav>
                                      </p:tavLst>
                                    </p:anim>
                                    <p:anim calcmode="lin" valueType="num">
                                      <p:cBhvr>
                                        <p:cTn id="18" dur="1000" fill="hold"/>
                                        <p:tgtEl>
                                          <p:spTgt spid="196">
                                            <p:txEl>
                                              <p:pRg st="5" end="5"/>
                                            </p:txEl>
                                          </p:spTgt>
                                        </p:tgtEl>
                                        <p:attrNameLst>
                                          <p:attrName>ppt_y</p:attrName>
                                        </p:attrNameLst>
                                      </p:cBhvr>
                                      <p:tavLst>
                                        <p:tav tm="0" fmla="#ppt_y+(sin(-2*pi*(1-$))*-#ppt_x+cos(-2*pi*(1-$))*(1-#ppt_y))*(1-$)">
                                          <p:val>
                                            <p:fltVal val="0"/>
                                          </p:val>
                                        </p:tav>
                                        <p:tav tm="100000">
                                          <p:val>
                                            <p:fltVal val="1"/>
                                          </p:val>
                                        </p:tav>
                                      </p:tavLst>
                                    </p:anim>
                                  </p:childTnLst>
                                </p:cTn>
                              </p:par>
                            </p:childTnLst>
                          </p:cTn>
                        </p:par>
                        <p:par>
                          <p:cTn id="19" fill="hold">
                            <p:stCondLst>
                              <p:cond delay="1000"/>
                            </p:stCondLst>
                            <p:childTnLst>
                              <p:par>
                                <p:cTn id="20" presetClass="entr" nodeType="afterEffect" presetSubtype="0" presetID="15" grpId="1" fill="hold">
                                  <p:stCondLst>
                                    <p:cond delay="0"/>
                                  </p:stCondLst>
                                  <p:iterate type="el" backwards="0">
                                    <p:tmAbs val="0"/>
                                  </p:iterate>
                                  <p:childTnLst>
                                    <p:set>
                                      <p:cBhvr>
                                        <p:cTn id="21" fill="hold"/>
                                        <p:tgtEl>
                                          <p:spTgt spid="196">
                                            <p:txEl>
                                              <p:pRg st="6" end="6"/>
                                            </p:txEl>
                                          </p:spTgt>
                                        </p:tgtEl>
                                        <p:attrNameLst>
                                          <p:attrName>style.visibility</p:attrName>
                                        </p:attrNameLst>
                                      </p:cBhvr>
                                      <p:to>
                                        <p:strVal val="visible"/>
                                      </p:to>
                                    </p:set>
                                    <p:anim calcmode="lin" valueType="num">
                                      <p:cBhvr>
                                        <p:cTn id="22" dur="1000" fill="hold"/>
                                        <p:tgtEl>
                                          <p:spTgt spid="196">
                                            <p:txEl>
                                              <p:pRg st="6" end="6"/>
                                            </p:txEl>
                                          </p:spTgt>
                                        </p:tgtEl>
                                        <p:attrNameLst>
                                          <p:attrName>ppt_w</p:attrName>
                                        </p:attrNameLst>
                                      </p:cBhvr>
                                      <p:tavLst>
                                        <p:tav tm="0">
                                          <p:val>
                                            <p:fltVal val="0"/>
                                          </p:val>
                                        </p:tav>
                                        <p:tav tm="100000">
                                          <p:val>
                                            <p:strVal val="#ppt_w"/>
                                          </p:val>
                                        </p:tav>
                                      </p:tavLst>
                                    </p:anim>
                                    <p:anim calcmode="lin" valueType="num">
                                      <p:cBhvr>
                                        <p:cTn id="23" dur="1000" fill="hold"/>
                                        <p:tgtEl>
                                          <p:spTgt spid="196">
                                            <p:txEl>
                                              <p:pRg st="6" end="6"/>
                                            </p:txEl>
                                          </p:spTgt>
                                        </p:tgtEl>
                                        <p:attrNameLst>
                                          <p:attrName>ppt_h</p:attrName>
                                        </p:attrNameLst>
                                      </p:cBhvr>
                                      <p:tavLst>
                                        <p:tav tm="0">
                                          <p:val>
                                            <p:fltVal val="0"/>
                                          </p:val>
                                        </p:tav>
                                        <p:tav tm="100000">
                                          <p:val>
                                            <p:strVal val="#ppt_h"/>
                                          </p:val>
                                        </p:tav>
                                      </p:tavLst>
                                    </p:anim>
                                    <p:anim calcmode="lin" valueType="num">
                                      <p:cBhvr>
                                        <p:cTn id="24" dur="1000" fill="hold"/>
                                        <p:tgtEl>
                                          <p:spTgt spid="196">
                                            <p:txEl>
                                              <p:pRg st="6" end="6"/>
                                            </p:txEl>
                                          </p:spTgt>
                                        </p:tgtEl>
                                        <p:attrNameLst>
                                          <p:attrName>ppt_x</p:attrName>
                                        </p:attrNameLst>
                                      </p:cBhvr>
                                      <p:tavLst>
                                        <p:tav tm="0" fmla="#ppt_x+(cos(-2*pi*(1-$))*-#ppt_x-sin(-2*pi*(1-$))*(1-#ppt_y))*(1-$)">
                                          <p:val>
                                            <p:fltVal val="0"/>
                                          </p:val>
                                        </p:tav>
                                        <p:tav tm="100000">
                                          <p:val>
                                            <p:fltVal val="1"/>
                                          </p:val>
                                        </p:tav>
                                      </p:tavLst>
                                    </p:anim>
                                    <p:anim calcmode="lin" valueType="num">
                                      <p:cBhvr>
                                        <p:cTn id="25" dur="1000" fill="hold"/>
                                        <p:tgtEl>
                                          <p:spTgt spid="196">
                                            <p:txEl>
                                              <p:pRg st="6" end="6"/>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bldLst>
      <p:bldP build="p" bldLvl="5" animBg="1" rev="0" advAuto="0" spid="196" grpId="1"/>
    </p:bldLst>
  </p:timing>
</p:sld>
</file>

<file path=ppt/slides/slide4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99" name="Exam Tips"/>
          <p:cNvSpPr txBox="1"/>
          <p:nvPr>
            <p:ph type="title" idx="4294967295"/>
          </p:nvPr>
        </p:nvSpPr>
        <p:spPr>
          <a:xfrm>
            <a:off x="1295400" y="-1"/>
            <a:ext cx="8229600" cy="1143002"/>
          </a:xfrm>
          <a:prstGeom prst="rect">
            <a:avLst/>
          </a:prstGeom>
        </p:spPr>
        <p:txBody>
          <a:bodyPr>
            <a:normAutofit fontScale="100000" lnSpcReduction="0"/>
          </a:bodyPr>
          <a:lstStyle/>
          <a:p>
            <a:pPr/>
            <a:r>
              <a:t>Exam Tips</a:t>
            </a:r>
          </a:p>
        </p:txBody>
      </p:sp>
      <p:sp>
        <p:nvSpPr>
          <p:cNvPr id="200" name="Mark your exam…"/>
          <p:cNvSpPr txBox="1"/>
          <p:nvPr>
            <p:ph type="body" idx="4294967295"/>
          </p:nvPr>
        </p:nvSpPr>
        <p:spPr>
          <a:xfrm>
            <a:off x="228600" y="1295400"/>
            <a:ext cx="8686800" cy="5181600"/>
          </a:xfrm>
          <a:prstGeom prst="rect">
            <a:avLst/>
          </a:prstGeom>
        </p:spPr>
        <p:txBody>
          <a:bodyPr>
            <a:normAutofit fontScale="100000" lnSpcReduction="0"/>
          </a:bodyPr>
          <a:lstStyle/>
          <a:p>
            <a:pPr>
              <a:buChar char="•"/>
            </a:pPr>
            <a:r>
              <a:t>Mark your exam</a:t>
            </a:r>
          </a:p>
          <a:p>
            <a:pPr lvl="1" marL="742950" indent="-285750">
              <a:spcBef>
                <a:spcPts val="0"/>
              </a:spcBef>
              <a:defRPr sz="2800"/>
            </a:pPr>
            <a:r>
              <a:t>Avoid missing a question – slashes</a:t>
            </a:r>
          </a:p>
          <a:p>
            <a:pPr>
              <a:buChar char="•"/>
            </a:pPr>
            <a:r>
              <a:t>Usually better to have a complete exam with errors than a perfect, but incomplete exam</a:t>
            </a:r>
          </a:p>
          <a:p>
            <a:pPr lvl="1" marL="742950" indent="-285750">
              <a:spcBef>
                <a:spcPts val="0"/>
              </a:spcBef>
              <a:defRPr sz="2800"/>
            </a:pPr>
            <a:r>
              <a:t>Can always add more if you have time</a:t>
            </a:r>
          </a:p>
        </p:txBody>
      </p:sp>
      <p:sp>
        <p:nvSpPr>
          <p:cNvPr id="201" name="Slide Number"/>
          <p:cNvSpPr txBox="1"/>
          <p:nvPr>
            <p:ph type="sldNum" sz="quarter" idx="2"/>
          </p:nvPr>
        </p:nvSpPr>
        <p:spPr>
          <a:xfrm>
            <a:off x="457200" y="6245225"/>
            <a:ext cx="290622" cy="294640"/>
          </a:xfrm>
          <a:prstGeom prst="rect">
            <a:avLst/>
          </a:prstGeom>
          <a:extLst>
            <a:ext uri="{C572A759-6A51-4108-AA02-DFA0A04FC94B}">
              <ma14:wrappingTextBoxFlag xmlns:ma14="http://schemas.microsoft.com/office/mac/drawingml/2011/main" val="1"/>
            </a:ext>
          </a:extLst>
        </p:spPr>
        <p:txBody>
          <a:bodyPr/>
          <a:lstStyle>
            <a:lvl1pPr algn="l"/>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fast" advClick="1" p14:dur="500">
        <p:fade thruBlk="1"/>
      </p:transition>
    </mc:Choice>
    <mc:Fallback>
      <p:transition spd="fast">
        <p:fade/>
      </p:transition>
    </mc:Fallback>
  </mc:AlternateContent>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Subtype="4" presetID="22" grpId="1" fill="hold">
                                  <p:stCondLst>
                                    <p:cond delay="0"/>
                                  </p:stCondLst>
                                  <p:iterate type="el" backwards="0">
                                    <p:tmAbs val="0"/>
                                  </p:iterate>
                                  <p:childTnLst>
                                    <p:set>
                                      <p:cBhvr>
                                        <p:cTn id="6" fill="hold"/>
                                        <p:tgtEl>
                                          <p:spTgt spid="200">
                                            <p:txEl>
                                              <p:pRg st="2" end="2"/>
                                            </p:txEl>
                                          </p:spTgt>
                                        </p:tgtEl>
                                        <p:attrNameLst>
                                          <p:attrName>style.visibility</p:attrName>
                                        </p:attrNameLst>
                                      </p:cBhvr>
                                      <p:to>
                                        <p:strVal val="visible"/>
                                      </p:to>
                                    </p:set>
                                    <p:animEffect filter="wipe(down)" transition="in">
                                      <p:cBhvr>
                                        <p:cTn id="7" dur="500"/>
                                        <p:tgtEl>
                                          <p:spTgt spid="200">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Class="entr" nodeType="clickEffect" presetSubtype="4" presetID="22" grpId="1" fill="hold">
                                  <p:stCondLst>
                                    <p:cond delay="0"/>
                                  </p:stCondLst>
                                  <p:iterate type="el" backwards="0">
                                    <p:tmAbs val="0"/>
                                  </p:iterate>
                                  <p:childTnLst>
                                    <p:set>
                                      <p:cBhvr>
                                        <p:cTn id="11" fill="hold"/>
                                        <p:tgtEl>
                                          <p:spTgt spid="200">
                                            <p:txEl>
                                              <p:pRg st="3" end="3"/>
                                            </p:txEl>
                                          </p:spTgt>
                                        </p:tgtEl>
                                        <p:attrNameLst>
                                          <p:attrName>style.visibility</p:attrName>
                                        </p:attrNameLst>
                                      </p:cBhvr>
                                      <p:to>
                                        <p:strVal val="visible"/>
                                      </p:to>
                                    </p:set>
                                    <p:animEffect filter="wipe(down)" transition="in">
                                      <p:cBhvr>
                                        <p:cTn id="12" dur="500"/>
                                        <p:tgtEl>
                                          <p:spTgt spid="200">
                                            <p:txEl>
                                              <p:pRg st="3" end="3"/>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p" bldLvl="5" animBg="1" rev="0" advAuto="0" spid="200" grpId="1"/>
    </p:bldLst>
  </p:timing>
</p:sld>
</file>

<file path=ppt/slides/slide4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03" name="Exam Tips"/>
          <p:cNvSpPr txBox="1"/>
          <p:nvPr>
            <p:ph type="title" idx="4294967295"/>
          </p:nvPr>
        </p:nvSpPr>
        <p:spPr>
          <a:xfrm>
            <a:off x="1295400" y="-1"/>
            <a:ext cx="8229600" cy="1143002"/>
          </a:xfrm>
          <a:prstGeom prst="rect">
            <a:avLst/>
          </a:prstGeom>
        </p:spPr>
        <p:txBody>
          <a:bodyPr>
            <a:normAutofit fontScale="100000" lnSpcReduction="0"/>
          </a:bodyPr>
          <a:lstStyle/>
          <a:p>
            <a:pPr/>
            <a:r>
              <a:t>Exam Tips</a:t>
            </a:r>
          </a:p>
        </p:txBody>
      </p:sp>
      <p:sp>
        <p:nvSpPr>
          <p:cNvPr id="204" name="Look over your exam…"/>
          <p:cNvSpPr txBox="1"/>
          <p:nvPr>
            <p:ph type="body" idx="4294967295"/>
          </p:nvPr>
        </p:nvSpPr>
        <p:spPr>
          <a:xfrm>
            <a:off x="228600" y="1295400"/>
            <a:ext cx="8686800" cy="5181600"/>
          </a:xfrm>
          <a:prstGeom prst="rect">
            <a:avLst/>
          </a:prstGeom>
        </p:spPr>
        <p:txBody>
          <a:bodyPr>
            <a:normAutofit fontScale="100000" lnSpcReduction="0"/>
          </a:bodyPr>
          <a:lstStyle/>
          <a:p>
            <a:pPr>
              <a:buChar char="•"/>
            </a:pPr>
            <a:r>
              <a:t>Look over your exam</a:t>
            </a:r>
          </a:p>
          <a:p>
            <a:pPr>
              <a:buChar char="•"/>
            </a:pPr>
            <a:r>
              <a:t>Re-read questions and make sure everything has been answered</a:t>
            </a:r>
          </a:p>
          <a:p>
            <a:pPr>
              <a:buChar char="•"/>
            </a:pPr>
            <a:r>
              <a:t>Can only improve your grade</a:t>
            </a:r>
          </a:p>
        </p:txBody>
      </p:sp>
      <p:sp>
        <p:nvSpPr>
          <p:cNvPr id="205" name="Slide Number"/>
          <p:cNvSpPr txBox="1"/>
          <p:nvPr>
            <p:ph type="sldNum" sz="quarter" idx="2"/>
          </p:nvPr>
        </p:nvSpPr>
        <p:spPr>
          <a:xfrm>
            <a:off x="457200" y="6245225"/>
            <a:ext cx="290622" cy="294640"/>
          </a:xfrm>
          <a:prstGeom prst="rect">
            <a:avLst/>
          </a:prstGeom>
          <a:extLst>
            <a:ext uri="{C572A759-6A51-4108-AA02-DFA0A04FC94B}">
              <ma14:wrappingTextBoxFlag xmlns:ma14="http://schemas.microsoft.com/office/mac/drawingml/2011/main" val="1"/>
            </a:ext>
          </a:extLst>
        </p:spPr>
        <p:txBody>
          <a:bodyPr/>
          <a:lstStyle>
            <a:lvl1pPr algn="l"/>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fast" advClick="1" p14:dur="500">
        <p:fade thruBlk="1"/>
      </p:transition>
    </mc:Choice>
    <mc:Fallback>
      <p:transition spd="fast">
        <p:fade/>
      </p:transition>
    </mc:Fallback>
  </mc:AlternateContent>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Subtype="4" presetID="2" grpId="1" fill="hold">
                                  <p:stCondLst>
                                    <p:cond delay="0"/>
                                  </p:stCondLst>
                                  <p:iterate type="el" backwards="0">
                                    <p:tmAbs val="0"/>
                                  </p:iterate>
                                  <p:childTnLst>
                                    <p:set>
                                      <p:cBhvr>
                                        <p:cTn id="6" fill="hold"/>
                                        <p:tgtEl>
                                          <p:spTgt spid="204">
                                            <p:txEl>
                                              <p:pRg st="1" end="1"/>
                                            </p:txEl>
                                          </p:spTgt>
                                        </p:tgtEl>
                                        <p:attrNameLst>
                                          <p:attrName>style.visibility</p:attrName>
                                        </p:attrNameLst>
                                      </p:cBhvr>
                                      <p:to>
                                        <p:strVal val="visible"/>
                                      </p:to>
                                    </p:set>
                                    <p:anim calcmode="lin" valueType="num">
                                      <p:cBhvr>
                                        <p:cTn id="7" dur="500" fill="hold"/>
                                        <p:tgtEl>
                                          <p:spTgt spid="204">
                                            <p:txEl>
                                              <p:pRg st="1" end="1"/>
                                            </p:txEl>
                                          </p:spTgt>
                                        </p:tgtEl>
                                        <p:attrNameLst>
                                          <p:attrName>ppt_x</p:attrName>
                                        </p:attrNameLst>
                                      </p:cBhvr>
                                      <p:tavLst>
                                        <p:tav tm="0">
                                          <p:val>
                                            <p:strVal val="#ppt_x"/>
                                          </p:val>
                                        </p:tav>
                                        <p:tav tm="100000">
                                          <p:val>
                                            <p:strVal val="#ppt_x"/>
                                          </p:val>
                                        </p:tav>
                                      </p:tavLst>
                                    </p:anim>
                                    <p:anim calcmode="lin" valueType="num">
                                      <p:cBhvr>
                                        <p:cTn id="8" dur="500" fill="hold"/>
                                        <p:tgtEl>
                                          <p:spTgt spid="20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Class="entr" nodeType="clickEffect" presetSubtype="4" presetID="2" grpId="1" fill="hold">
                                  <p:stCondLst>
                                    <p:cond delay="0"/>
                                  </p:stCondLst>
                                  <p:iterate type="el" backwards="0">
                                    <p:tmAbs val="0"/>
                                  </p:iterate>
                                  <p:childTnLst>
                                    <p:set>
                                      <p:cBhvr>
                                        <p:cTn id="12" fill="hold"/>
                                        <p:tgtEl>
                                          <p:spTgt spid="204">
                                            <p:txEl>
                                              <p:pRg st="2" end="2"/>
                                            </p:txEl>
                                          </p:spTgt>
                                        </p:tgtEl>
                                        <p:attrNameLst>
                                          <p:attrName>style.visibility</p:attrName>
                                        </p:attrNameLst>
                                      </p:cBhvr>
                                      <p:to>
                                        <p:strVal val="visible"/>
                                      </p:to>
                                    </p:set>
                                    <p:anim calcmode="lin" valueType="num">
                                      <p:cBhvr>
                                        <p:cTn id="13" dur="500" fill="hold"/>
                                        <p:tgtEl>
                                          <p:spTgt spid="204">
                                            <p:txEl>
                                              <p:pRg st="2" end="2"/>
                                            </p:txEl>
                                          </p:spTgt>
                                        </p:tgtEl>
                                        <p:attrNameLst>
                                          <p:attrName>ppt_x</p:attrName>
                                        </p:attrNameLst>
                                      </p:cBhvr>
                                      <p:tavLst>
                                        <p:tav tm="0">
                                          <p:val>
                                            <p:strVal val="#ppt_x"/>
                                          </p:val>
                                        </p:tav>
                                        <p:tav tm="100000">
                                          <p:val>
                                            <p:strVal val="#ppt_x"/>
                                          </p:val>
                                        </p:tav>
                                      </p:tavLst>
                                    </p:anim>
                                    <p:anim calcmode="lin" valueType="num">
                                      <p:cBhvr>
                                        <p:cTn id="14" dur="500" fill="hold"/>
                                        <p:tgtEl>
                                          <p:spTgt spid="204">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bldLst>
      <p:bldP build="p" bldLvl="5" animBg="1" rev="0" advAuto="0" spid="204" grpId="1"/>
    </p:bldLst>
  </p:timing>
</p:sld>
</file>

<file path=ppt/slides/slide4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07" name="Exam Tips"/>
          <p:cNvSpPr txBox="1"/>
          <p:nvPr>
            <p:ph type="title" idx="4294967295"/>
          </p:nvPr>
        </p:nvSpPr>
        <p:spPr>
          <a:xfrm>
            <a:off x="1295400" y="-1"/>
            <a:ext cx="8229600" cy="1143002"/>
          </a:xfrm>
          <a:prstGeom prst="rect">
            <a:avLst/>
          </a:prstGeom>
        </p:spPr>
        <p:txBody>
          <a:bodyPr>
            <a:normAutofit fontScale="100000" lnSpcReduction="0"/>
          </a:bodyPr>
          <a:lstStyle/>
          <a:p>
            <a:pPr/>
            <a:r>
              <a:t>Exam Tips</a:t>
            </a:r>
          </a:p>
        </p:txBody>
      </p:sp>
      <p:sp>
        <p:nvSpPr>
          <p:cNvPr id="208" name="Don’t Stress…"/>
          <p:cNvSpPr txBox="1"/>
          <p:nvPr>
            <p:ph type="body" idx="4294967295"/>
          </p:nvPr>
        </p:nvSpPr>
        <p:spPr>
          <a:xfrm>
            <a:off x="228600" y="1295400"/>
            <a:ext cx="8686800" cy="5181600"/>
          </a:xfrm>
          <a:prstGeom prst="rect">
            <a:avLst/>
          </a:prstGeom>
        </p:spPr>
        <p:txBody>
          <a:bodyPr>
            <a:normAutofit fontScale="100000" lnSpcReduction="0"/>
          </a:bodyPr>
          <a:lstStyle/>
          <a:p>
            <a:pPr>
              <a:buChar char="•"/>
            </a:pPr>
            <a:r>
              <a:t>Don’t Stress</a:t>
            </a:r>
          </a:p>
          <a:p>
            <a:pPr lvl="1" marL="742950" indent="-285750">
              <a:spcBef>
                <a:spcPts val="0"/>
              </a:spcBef>
              <a:defRPr sz="2800"/>
            </a:pPr>
            <a:r>
              <a:t>One exam won’t make or break you</a:t>
            </a:r>
          </a:p>
          <a:p>
            <a:pPr>
              <a:buChar char="•"/>
            </a:pPr>
            <a:r>
              <a:t>Be confident</a:t>
            </a:r>
          </a:p>
          <a:p>
            <a:pPr>
              <a:buChar char="•"/>
            </a:pPr>
            <a:r>
              <a:t>Bring water</a:t>
            </a:r>
          </a:p>
        </p:txBody>
      </p:sp>
      <p:sp>
        <p:nvSpPr>
          <p:cNvPr id="209" name="Slide Number"/>
          <p:cNvSpPr txBox="1"/>
          <p:nvPr>
            <p:ph type="sldNum" sz="quarter" idx="2"/>
          </p:nvPr>
        </p:nvSpPr>
        <p:spPr>
          <a:xfrm>
            <a:off x="457200" y="6245225"/>
            <a:ext cx="290622" cy="294640"/>
          </a:xfrm>
          <a:prstGeom prst="rect">
            <a:avLst/>
          </a:prstGeom>
          <a:extLst>
            <a:ext uri="{C572A759-6A51-4108-AA02-DFA0A04FC94B}">
              <ma14:wrappingTextBoxFlag xmlns:ma14="http://schemas.microsoft.com/office/mac/drawingml/2011/main" val="1"/>
            </a:ext>
          </a:extLst>
        </p:spPr>
        <p:txBody>
          <a:bodyPr/>
          <a:lstStyle>
            <a:lvl1pPr algn="l"/>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fast" advClick="1" p14:dur="500">
        <p:fade thruBlk="1"/>
      </p:transition>
    </mc:Choice>
    <mc:Fallback>
      <p:transition spd="fast">
        <p:fade/>
      </p:transition>
    </mc:Fallback>
  </mc:AlternateContent>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Subtype="4" presetID="2" grpId="1" fill="hold">
                                  <p:stCondLst>
                                    <p:cond delay="0"/>
                                  </p:stCondLst>
                                  <p:iterate type="el" backwards="0">
                                    <p:tmAbs val="0"/>
                                  </p:iterate>
                                  <p:childTnLst>
                                    <p:set>
                                      <p:cBhvr>
                                        <p:cTn id="6" fill="hold"/>
                                        <p:tgtEl>
                                          <p:spTgt spid="208">
                                            <p:txEl>
                                              <p:pRg st="2" end="2"/>
                                            </p:txEl>
                                          </p:spTgt>
                                        </p:tgtEl>
                                        <p:attrNameLst>
                                          <p:attrName>style.visibility</p:attrName>
                                        </p:attrNameLst>
                                      </p:cBhvr>
                                      <p:to>
                                        <p:strVal val="visible"/>
                                      </p:to>
                                    </p:set>
                                    <p:anim calcmode="lin" valueType="num">
                                      <p:cBhvr>
                                        <p:cTn id="7" dur="1000" fill="hold"/>
                                        <p:tgtEl>
                                          <p:spTgt spid="208">
                                            <p:txEl>
                                              <p:pRg st="2" end="2"/>
                                            </p:txEl>
                                          </p:spTgt>
                                        </p:tgtEl>
                                        <p:attrNameLst>
                                          <p:attrName>ppt_x</p:attrName>
                                        </p:attrNameLst>
                                      </p:cBhvr>
                                      <p:tavLst>
                                        <p:tav tm="0">
                                          <p:val>
                                            <p:strVal val="#ppt_x"/>
                                          </p:val>
                                        </p:tav>
                                        <p:tav tm="100000">
                                          <p:val>
                                            <p:strVal val="#ppt_x"/>
                                          </p:val>
                                        </p:tav>
                                      </p:tavLst>
                                    </p:anim>
                                    <p:anim calcmode="lin" valueType="num">
                                      <p:cBhvr>
                                        <p:cTn id="8" dur="1000" fill="hold"/>
                                        <p:tgtEl>
                                          <p:spTgt spid="208">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Class="entr" nodeType="clickEffect" presetSubtype="4" presetID="2" grpId="1" fill="hold">
                                  <p:stCondLst>
                                    <p:cond delay="0"/>
                                  </p:stCondLst>
                                  <p:iterate type="el" backwards="0">
                                    <p:tmAbs val="0"/>
                                  </p:iterate>
                                  <p:childTnLst>
                                    <p:set>
                                      <p:cBhvr>
                                        <p:cTn id="12" fill="hold"/>
                                        <p:tgtEl>
                                          <p:spTgt spid="208">
                                            <p:txEl>
                                              <p:pRg st="3" end="3"/>
                                            </p:txEl>
                                          </p:spTgt>
                                        </p:tgtEl>
                                        <p:attrNameLst>
                                          <p:attrName>style.visibility</p:attrName>
                                        </p:attrNameLst>
                                      </p:cBhvr>
                                      <p:to>
                                        <p:strVal val="visible"/>
                                      </p:to>
                                    </p:set>
                                    <p:anim calcmode="lin" valueType="num">
                                      <p:cBhvr>
                                        <p:cTn id="13" dur="1000" fill="hold"/>
                                        <p:tgtEl>
                                          <p:spTgt spid="208">
                                            <p:txEl>
                                              <p:pRg st="3" end="3"/>
                                            </p:txEl>
                                          </p:spTgt>
                                        </p:tgtEl>
                                        <p:attrNameLst>
                                          <p:attrName>ppt_x</p:attrName>
                                        </p:attrNameLst>
                                      </p:cBhvr>
                                      <p:tavLst>
                                        <p:tav tm="0">
                                          <p:val>
                                            <p:strVal val="#ppt_x"/>
                                          </p:val>
                                        </p:tav>
                                        <p:tav tm="100000">
                                          <p:val>
                                            <p:strVal val="#ppt_x"/>
                                          </p:val>
                                        </p:tav>
                                      </p:tavLst>
                                    </p:anim>
                                    <p:anim calcmode="lin" valueType="num">
                                      <p:cBhvr>
                                        <p:cTn id="14" dur="1000" fill="hold"/>
                                        <p:tgtEl>
                                          <p:spTgt spid="208">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bldLst>
      <p:bldP build="p" bldLvl="5" animBg="1" rev="0" advAuto="0" spid="208" grpId="1"/>
    </p:bldLst>
  </p:timing>
</p:sld>
</file>

<file path=ppt/slides/slide4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11" name="That’s all folks.…"/>
          <p:cNvSpPr txBox="1"/>
          <p:nvPr/>
        </p:nvSpPr>
        <p:spPr>
          <a:xfrm>
            <a:off x="533400" y="1450975"/>
            <a:ext cx="7820661" cy="4095688"/>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p>
            <a:pPr indent="39687" algn="l">
              <a:defRPr b="1" sz="4600">
                <a:latin typeface="Arial"/>
                <a:ea typeface="Arial"/>
                <a:cs typeface="Arial"/>
                <a:sym typeface="Arial"/>
              </a:defRPr>
            </a:pPr>
            <a:r>
              <a:t>That</a:t>
            </a:r>
            <a:r>
              <a:t>’</a:t>
            </a:r>
            <a:r>
              <a:t>s all folks.</a:t>
            </a:r>
          </a:p>
          <a:p>
            <a:pPr indent="39687" algn="l">
              <a:defRPr b="1" sz="4600">
                <a:latin typeface="Arial"/>
                <a:ea typeface="Arial"/>
                <a:cs typeface="Arial"/>
                <a:sym typeface="Arial"/>
              </a:defRPr>
            </a:pPr>
          </a:p>
          <a:p>
            <a:pPr indent="39687" algn="l">
              <a:defRPr b="1" sz="4600">
                <a:latin typeface="Arial"/>
                <a:ea typeface="Arial"/>
                <a:cs typeface="Arial"/>
                <a:sym typeface="Arial"/>
              </a:defRPr>
            </a:pPr>
            <a:r>
              <a:t>Good-luck on the 111 Midterm!</a:t>
            </a:r>
          </a:p>
          <a:p>
            <a:pPr indent="39687" algn="l">
              <a:defRPr b="1" sz="4600">
                <a:latin typeface="Arial"/>
                <a:ea typeface="Arial"/>
                <a:cs typeface="Arial"/>
                <a:sym typeface="Arial"/>
              </a:defRPr>
            </a:pPr>
          </a:p>
          <a:p>
            <a:pPr indent="39687" algn="l">
              <a:defRPr b="1" sz="4600">
                <a:latin typeface="Arial"/>
                <a:ea typeface="Arial"/>
                <a:cs typeface="Arial"/>
                <a:sym typeface="Arial"/>
              </a:defRPr>
            </a:pPr>
            <a:r>
              <a:t>Any Questions?</a:t>
            </a:r>
          </a:p>
        </p:txBody>
      </p:sp>
    </p:spTree>
  </p:cSld>
  <p:clrMapOvr>
    <a:masterClrMapping/>
  </p:clrMapOvr>
  <mc:AlternateContent xmlns:mc="http://schemas.openxmlformats.org/markup-compatibility/2006">
    <mc:Choice xmlns:p14="http://schemas.microsoft.com/office/powerpoint/2010/main" Requires="p14">
      <p:transition spd="fast" advClick="1" p14:dur="500">
        <p:fade thruBlk="1"/>
      </p:transition>
    </mc:Choice>
    <mc:Fallback>
      <p:transition spd="fast">
        <p:fade/>
      </p:transition>
    </mc:Fallback>
  </mc:AlternateContent>
  <p:timing>
    <p:tnLst>
      <p:par>
        <p:cTn id="1" nodeType="tmRoot" restart="never" dur="indefinite" fill="hold">
          <p:childTnLst>
            <p:seq concurrent="1" prevAc="none" nextAc="seek">
              <p:cTn id="2" nodeType="mainSeq" dur="indefinite" fill="hold">
                <p:childTnLst>
                  <p:par>
                    <p:cTn id="3" fill="hold">
                      <p:stCondLst>
                        <p:cond delay="indefinite"/>
                        <p:cond evt="onBegin">
                          <p:tn val="2"/>
                        </p:cond>
                      </p:stCondLst>
                      <p:childTnLst>
                        <p:par>
                          <p:cTn id="4" fill="hold">
                            <p:stCondLst>
                              <p:cond delay="0"/>
                            </p:stCondLst>
                            <p:childTnLst>
                              <p:par>
                                <p:cTn id="5" presetClass="entr" nodeType="afterEffect" presetSubtype="10" presetID="19" grpId="1" fill="hold">
                                  <p:stCondLst>
                                    <p:cond delay="0"/>
                                  </p:stCondLst>
                                  <p:iterate type="el" backwards="0">
                                    <p:tmAbs val="0"/>
                                  </p:iterate>
                                  <p:childTnLst>
                                    <p:set>
                                      <p:cBhvr>
                                        <p:cTn id="6" fill="hold"/>
                                        <p:tgtEl>
                                          <p:spTgt spid="211">
                                            <p:bg/>
                                          </p:spTgt>
                                        </p:tgtEl>
                                        <p:attrNameLst>
                                          <p:attrName>style.visibility</p:attrName>
                                        </p:attrNameLst>
                                      </p:cBhvr>
                                      <p:to>
                                        <p:strVal val="visible"/>
                                      </p:to>
                                    </p:set>
                                    <p:anim calcmode="lin" valueType="num">
                                      <p:cBhvr>
                                        <p:cTn id="7" dur="2000" fill="hold"/>
                                        <p:tgtEl>
                                          <p:spTgt spid="211">
                                            <p:bg/>
                                          </p:spTgt>
                                        </p:tgtEl>
                                        <p:attrNameLst>
                                          <p:attrName>ppt_w</p:attrName>
                                        </p:attrNameLst>
                                      </p:cBhvr>
                                      <p:tavLst>
                                        <p:tav tm="0" fmla="#ppt_w*sin(2.5*pi*$)">
                                          <p:val>
                                            <p:fltVal val="0"/>
                                          </p:val>
                                        </p:tav>
                                        <p:tav tm="100000">
                                          <p:val>
                                            <p:fltVal val="1"/>
                                          </p:val>
                                        </p:tav>
                                      </p:tavLst>
                                    </p:anim>
                                    <p:anim calcmode="lin" valueType="num">
                                      <p:cBhvr>
                                        <p:cTn id="8" dur="2000" fill="hold"/>
                                        <p:tgtEl>
                                          <p:spTgt spid="211">
                                            <p:bg/>
                                          </p:spTgt>
                                        </p:tgtEl>
                                        <p:attrNameLst>
                                          <p:attrName>ppt_h</p:attrName>
                                        </p:attrNameLst>
                                      </p:cBhvr>
                                      <p:tavLst>
                                        <p:tav tm="0">
                                          <p:val>
                                            <p:strVal val="#ppt_h"/>
                                          </p:val>
                                        </p:tav>
                                        <p:tav tm="100000">
                                          <p:val>
                                            <p:strVal val="#ppt_h"/>
                                          </p:val>
                                        </p:tav>
                                      </p:tavLst>
                                    </p:anim>
                                  </p:childTnLst>
                                </p:cTn>
                              </p:par>
                              <p:par>
                                <p:cTn id="9" presetClass="entr" nodeType="withEffect" presetSubtype="10" presetID="19" grpId="1" fill="hold">
                                  <p:stCondLst>
                                    <p:cond delay="0"/>
                                  </p:stCondLst>
                                  <p:iterate type="el" backwards="0">
                                    <p:tmAbs val="0"/>
                                  </p:iterate>
                                  <p:childTnLst>
                                    <p:set>
                                      <p:cBhvr>
                                        <p:cTn id="10" fill="hold"/>
                                        <p:tgtEl>
                                          <p:spTgt spid="211">
                                            <p:txEl>
                                              <p:pRg st="0" end="0"/>
                                            </p:txEl>
                                          </p:spTgt>
                                        </p:tgtEl>
                                        <p:attrNameLst>
                                          <p:attrName>style.visibility</p:attrName>
                                        </p:attrNameLst>
                                      </p:cBhvr>
                                      <p:to>
                                        <p:strVal val="visible"/>
                                      </p:to>
                                    </p:set>
                                    <p:animEffect filter="fade" transition="in">
                                      <p:cBhvr>
                                        <p:cTn id="11" dur="2000" fill="hold"/>
                                        <p:tgtEl>
                                          <p:spTgt spid="211">
                                            <p:txEl>
                                              <p:pRg st="0" end="0"/>
                                            </p:txEl>
                                          </p:spTgt>
                                        </p:tgtEl>
                                      </p:cBhvr>
                                    </p:animEffect>
                                    <p:anim calcmode="lin" valueType="num">
                                      <p:cBhvr>
                                        <p:cTn id="12" dur="2000" fill="hold"/>
                                        <p:tgtEl>
                                          <p:spTgt spid="211">
                                            <p:txEl>
                                              <p:pRg st="0" end="0"/>
                                            </p:txEl>
                                          </p:spTgt>
                                        </p:tgtEl>
                                        <p:attrNameLst>
                                          <p:attrName>ppt_w</p:attrName>
                                        </p:attrNameLst>
                                      </p:cBhvr>
                                      <p:tavLst>
                                        <p:tav tm="0" fmla="#ppt_w*sin(2.5*pi*$)">
                                          <p:val>
                                            <p:fltVal val="0"/>
                                          </p:val>
                                        </p:tav>
                                        <p:tav tm="100000">
                                          <p:val>
                                            <p:fltVal val="1"/>
                                          </p:val>
                                        </p:tav>
                                      </p:tavLst>
                                    </p:anim>
                                    <p:anim calcmode="lin" valueType="num">
                                      <p:cBhvr>
                                        <p:cTn id="13" dur="2000" fill="hold"/>
                                        <p:tgtEl>
                                          <p:spTgt spid="211">
                                            <p:txEl>
                                              <p:pRg st="0" end="0"/>
                                            </p:txEl>
                                          </p:spTgt>
                                        </p:tgtEl>
                                        <p:attrNameLst>
                                          <p:attrName>ppt_h</p:attrName>
                                        </p:attrNameLst>
                                      </p:cBhvr>
                                      <p:tavLst>
                                        <p:tav tm="0">
                                          <p:val>
                                            <p:strVal val="#ppt_h"/>
                                          </p:val>
                                        </p:tav>
                                        <p:tav tm="100000">
                                          <p:val>
                                            <p:strVal val="#ppt_h"/>
                                          </p:val>
                                        </p:tav>
                                      </p:tavLst>
                                    </p:anim>
                                  </p:childTnLst>
                                </p:cTn>
                              </p:par>
                            </p:childTnLst>
                          </p:cTn>
                        </p:par>
                        <p:par>
                          <p:cTn id="14" fill="hold">
                            <p:stCondLst>
                              <p:cond delay="2000"/>
                            </p:stCondLst>
                            <p:childTnLst>
                              <p:par>
                                <p:cTn id="15" presetClass="entr" nodeType="afterEffect" presetSubtype="10" presetID="19" grpId="1" fill="hold">
                                  <p:stCondLst>
                                    <p:cond delay="0"/>
                                  </p:stCondLst>
                                  <p:iterate type="el" backwards="0">
                                    <p:tmAbs val="0"/>
                                  </p:iterate>
                                  <p:childTnLst>
                                    <p:set>
                                      <p:cBhvr>
                                        <p:cTn id="16" fill="hold"/>
                                        <p:tgtEl>
                                          <p:spTgt spid="211">
                                            <p:txEl>
                                              <p:pRg st="1" end="1"/>
                                            </p:txEl>
                                          </p:spTgt>
                                        </p:tgtEl>
                                        <p:attrNameLst>
                                          <p:attrName>style.visibility</p:attrName>
                                        </p:attrNameLst>
                                      </p:cBhvr>
                                      <p:to>
                                        <p:strVal val="visible"/>
                                      </p:to>
                                    </p:set>
                                    <p:animEffect filter="fade" transition="in">
                                      <p:cBhvr>
                                        <p:cTn id="17" dur="2000" fill="hold"/>
                                        <p:tgtEl>
                                          <p:spTgt spid="211">
                                            <p:txEl>
                                              <p:pRg st="1" end="1"/>
                                            </p:txEl>
                                          </p:spTgt>
                                        </p:tgtEl>
                                      </p:cBhvr>
                                    </p:animEffect>
                                    <p:anim calcmode="lin" valueType="num">
                                      <p:cBhvr>
                                        <p:cTn id="18" dur="2000" fill="hold"/>
                                        <p:tgtEl>
                                          <p:spTgt spid="211">
                                            <p:txEl>
                                              <p:pRg st="1" end="1"/>
                                            </p:txEl>
                                          </p:spTgt>
                                        </p:tgtEl>
                                        <p:attrNameLst>
                                          <p:attrName>ppt_w</p:attrName>
                                        </p:attrNameLst>
                                      </p:cBhvr>
                                      <p:tavLst>
                                        <p:tav tm="0" fmla="#ppt_w*sin(2.5*pi*$)">
                                          <p:val>
                                            <p:fltVal val="0"/>
                                          </p:val>
                                        </p:tav>
                                        <p:tav tm="100000">
                                          <p:val>
                                            <p:fltVal val="1"/>
                                          </p:val>
                                        </p:tav>
                                      </p:tavLst>
                                    </p:anim>
                                    <p:anim calcmode="lin" valueType="num">
                                      <p:cBhvr>
                                        <p:cTn id="19" dur="2000" fill="hold"/>
                                        <p:tgtEl>
                                          <p:spTgt spid="211">
                                            <p:txEl>
                                              <p:pRg st="1" end="1"/>
                                            </p:txEl>
                                          </p:spTgt>
                                        </p:tgtEl>
                                        <p:attrNameLst>
                                          <p:attrName>ppt_h</p:attrName>
                                        </p:attrNameLst>
                                      </p:cBhvr>
                                      <p:tavLst>
                                        <p:tav tm="0">
                                          <p:val>
                                            <p:strVal val="#ppt_h"/>
                                          </p:val>
                                        </p:tav>
                                        <p:tav tm="100000">
                                          <p:val>
                                            <p:strVal val="#ppt_h"/>
                                          </p:val>
                                        </p:tav>
                                      </p:tavLst>
                                    </p:anim>
                                  </p:childTnLst>
                                </p:cTn>
                              </p:par>
                            </p:childTnLst>
                          </p:cTn>
                        </p:par>
                        <p:par>
                          <p:cTn id="20" fill="hold">
                            <p:stCondLst>
                              <p:cond delay="4000"/>
                            </p:stCondLst>
                            <p:childTnLst>
                              <p:par>
                                <p:cTn id="21" presetClass="entr" nodeType="afterEffect" presetSubtype="10" presetID="19" grpId="1" fill="hold">
                                  <p:stCondLst>
                                    <p:cond delay="0"/>
                                  </p:stCondLst>
                                  <p:iterate type="el" backwards="0">
                                    <p:tmAbs val="0"/>
                                  </p:iterate>
                                  <p:childTnLst>
                                    <p:set>
                                      <p:cBhvr>
                                        <p:cTn id="22" fill="hold"/>
                                        <p:tgtEl>
                                          <p:spTgt spid="211">
                                            <p:txEl>
                                              <p:pRg st="2" end="2"/>
                                            </p:txEl>
                                          </p:spTgt>
                                        </p:tgtEl>
                                        <p:attrNameLst>
                                          <p:attrName>style.visibility</p:attrName>
                                        </p:attrNameLst>
                                      </p:cBhvr>
                                      <p:to>
                                        <p:strVal val="visible"/>
                                      </p:to>
                                    </p:set>
                                    <p:animEffect filter="fade" transition="in">
                                      <p:cBhvr>
                                        <p:cTn id="23" dur="2000" fill="hold"/>
                                        <p:tgtEl>
                                          <p:spTgt spid="211">
                                            <p:txEl>
                                              <p:pRg st="2" end="2"/>
                                            </p:txEl>
                                          </p:spTgt>
                                        </p:tgtEl>
                                      </p:cBhvr>
                                    </p:animEffect>
                                    <p:anim calcmode="lin" valueType="num">
                                      <p:cBhvr>
                                        <p:cTn id="24" dur="2000" fill="hold"/>
                                        <p:tgtEl>
                                          <p:spTgt spid="211">
                                            <p:txEl>
                                              <p:pRg st="2" end="2"/>
                                            </p:txEl>
                                          </p:spTgt>
                                        </p:tgtEl>
                                        <p:attrNameLst>
                                          <p:attrName>ppt_w</p:attrName>
                                        </p:attrNameLst>
                                      </p:cBhvr>
                                      <p:tavLst>
                                        <p:tav tm="0" fmla="#ppt_w*sin(2.5*pi*$)">
                                          <p:val>
                                            <p:fltVal val="0"/>
                                          </p:val>
                                        </p:tav>
                                        <p:tav tm="100000">
                                          <p:val>
                                            <p:fltVal val="1"/>
                                          </p:val>
                                        </p:tav>
                                      </p:tavLst>
                                    </p:anim>
                                    <p:anim calcmode="lin" valueType="num">
                                      <p:cBhvr>
                                        <p:cTn id="25" dur="2000" fill="hold"/>
                                        <p:tgtEl>
                                          <p:spTgt spid="211">
                                            <p:txEl>
                                              <p:pRg st="2" end="2"/>
                                            </p:txEl>
                                          </p:spTgt>
                                        </p:tgtEl>
                                        <p:attrNameLst>
                                          <p:attrName>ppt_h</p:attrName>
                                        </p:attrNameLst>
                                      </p:cBhvr>
                                      <p:tavLst>
                                        <p:tav tm="0">
                                          <p:val>
                                            <p:strVal val="#ppt_h"/>
                                          </p:val>
                                        </p:tav>
                                        <p:tav tm="100000">
                                          <p:val>
                                            <p:strVal val="#ppt_h"/>
                                          </p:val>
                                        </p:tav>
                                      </p:tavLst>
                                    </p:anim>
                                  </p:childTnLst>
                                </p:cTn>
                              </p:par>
                            </p:childTnLst>
                          </p:cTn>
                        </p:par>
                        <p:par>
                          <p:cTn id="26" fill="hold">
                            <p:stCondLst>
                              <p:cond delay="6000"/>
                            </p:stCondLst>
                            <p:childTnLst>
                              <p:par>
                                <p:cTn id="27" presetClass="entr" nodeType="afterEffect" presetSubtype="10" presetID="19" grpId="1" fill="hold">
                                  <p:stCondLst>
                                    <p:cond delay="0"/>
                                  </p:stCondLst>
                                  <p:iterate type="el" backwards="0">
                                    <p:tmAbs val="0"/>
                                  </p:iterate>
                                  <p:childTnLst>
                                    <p:set>
                                      <p:cBhvr>
                                        <p:cTn id="28" fill="hold"/>
                                        <p:tgtEl>
                                          <p:spTgt spid="211">
                                            <p:txEl>
                                              <p:pRg st="3" end="3"/>
                                            </p:txEl>
                                          </p:spTgt>
                                        </p:tgtEl>
                                        <p:attrNameLst>
                                          <p:attrName>style.visibility</p:attrName>
                                        </p:attrNameLst>
                                      </p:cBhvr>
                                      <p:to>
                                        <p:strVal val="visible"/>
                                      </p:to>
                                    </p:set>
                                    <p:animEffect filter="fade" transition="in">
                                      <p:cBhvr>
                                        <p:cTn id="29" dur="2000" fill="hold"/>
                                        <p:tgtEl>
                                          <p:spTgt spid="211">
                                            <p:txEl>
                                              <p:pRg st="3" end="3"/>
                                            </p:txEl>
                                          </p:spTgt>
                                        </p:tgtEl>
                                      </p:cBhvr>
                                    </p:animEffect>
                                    <p:anim calcmode="lin" valueType="num">
                                      <p:cBhvr>
                                        <p:cTn id="30" dur="2000" fill="hold"/>
                                        <p:tgtEl>
                                          <p:spTgt spid="211">
                                            <p:txEl>
                                              <p:pRg st="3" end="3"/>
                                            </p:txEl>
                                          </p:spTgt>
                                        </p:tgtEl>
                                        <p:attrNameLst>
                                          <p:attrName>ppt_w</p:attrName>
                                        </p:attrNameLst>
                                      </p:cBhvr>
                                      <p:tavLst>
                                        <p:tav tm="0" fmla="#ppt_w*sin(2.5*pi*$)">
                                          <p:val>
                                            <p:fltVal val="0"/>
                                          </p:val>
                                        </p:tav>
                                        <p:tav tm="100000">
                                          <p:val>
                                            <p:fltVal val="1"/>
                                          </p:val>
                                        </p:tav>
                                      </p:tavLst>
                                    </p:anim>
                                    <p:anim calcmode="lin" valueType="num">
                                      <p:cBhvr>
                                        <p:cTn id="31" dur="2000" fill="hold"/>
                                        <p:tgtEl>
                                          <p:spTgt spid="211">
                                            <p:txEl>
                                              <p:pRg st="3" end="3"/>
                                            </p:txEl>
                                          </p:spTgt>
                                        </p:tgtEl>
                                        <p:attrNameLst>
                                          <p:attrName>ppt_h</p:attrName>
                                        </p:attrNameLst>
                                      </p:cBhvr>
                                      <p:tavLst>
                                        <p:tav tm="0">
                                          <p:val>
                                            <p:strVal val="#ppt_h"/>
                                          </p:val>
                                        </p:tav>
                                        <p:tav tm="100000">
                                          <p:val>
                                            <p:strVal val="#ppt_h"/>
                                          </p:val>
                                        </p:tav>
                                      </p:tavLst>
                                    </p:anim>
                                  </p:childTnLst>
                                </p:cTn>
                              </p:par>
                            </p:childTnLst>
                          </p:cTn>
                        </p:par>
                        <p:par>
                          <p:cTn id="32" fill="hold">
                            <p:stCondLst>
                              <p:cond delay="8000"/>
                            </p:stCondLst>
                            <p:childTnLst>
                              <p:par>
                                <p:cTn id="33" presetClass="entr" nodeType="afterEffect" presetSubtype="10" presetID="19" grpId="1" fill="hold">
                                  <p:stCondLst>
                                    <p:cond delay="0"/>
                                  </p:stCondLst>
                                  <p:iterate type="el" backwards="0">
                                    <p:tmAbs val="0"/>
                                  </p:iterate>
                                  <p:childTnLst>
                                    <p:set>
                                      <p:cBhvr>
                                        <p:cTn id="34" fill="hold"/>
                                        <p:tgtEl>
                                          <p:spTgt spid="211">
                                            <p:txEl>
                                              <p:pRg st="4" end="4"/>
                                            </p:txEl>
                                          </p:spTgt>
                                        </p:tgtEl>
                                        <p:attrNameLst>
                                          <p:attrName>style.visibility</p:attrName>
                                        </p:attrNameLst>
                                      </p:cBhvr>
                                      <p:to>
                                        <p:strVal val="visible"/>
                                      </p:to>
                                    </p:set>
                                    <p:animEffect filter="fade" transition="in">
                                      <p:cBhvr>
                                        <p:cTn id="35" dur="2000" fill="hold"/>
                                        <p:tgtEl>
                                          <p:spTgt spid="211">
                                            <p:txEl>
                                              <p:pRg st="4" end="4"/>
                                            </p:txEl>
                                          </p:spTgt>
                                        </p:tgtEl>
                                      </p:cBhvr>
                                    </p:animEffect>
                                    <p:anim calcmode="lin" valueType="num">
                                      <p:cBhvr>
                                        <p:cTn id="36" dur="2000" fill="hold"/>
                                        <p:tgtEl>
                                          <p:spTgt spid="211">
                                            <p:txEl>
                                              <p:pRg st="4" end="4"/>
                                            </p:txEl>
                                          </p:spTgt>
                                        </p:tgtEl>
                                        <p:attrNameLst>
                                          <p:attrName>ppt_w</p:attrName>
                                        </p:attrNameLst>
                                      </p:cBhvr>
                                      <p:tavLst>
                                        <p:tav tm="0" fmla="#ppt_w*sin(2.5*pi*$)">
                                          <p:val>
                                            <p:fltVal val="0"/>
                                          </p:val>
                                        </p:tav>
                                        <p:tav tm="100000">
                                          <p:val>
                                            <p:fltVal val="1"/>
                                          </p:val>
                                        </p:tav>
                                      </p:tavLst>
                                    </p:anim>
                                    <p:anim calcmode="lin" valueType="num">
                                      <p:cBhvr>
                                        <p:cTn id="37" dur="2000" fill="hold"/>
                                        <p:tgtEl>
                                          <p:spTgt spid="211">
                                            <p:txEl>
                                              <p:pRg st="4" end="4"/>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bldLst>
      <p:bldP build="p" bldLvl="5" animBg="1" rev="0" advAuto="0" spid="211" grpId="1"/>
    </p:bldLst>
  </p:timing>
</p:sld>
</file>

<file path=ppt/theme/theme1.xml><?xml version="1.0" encoding="utf-8"?>
<a:theme xmlns:a="http://schemas.openxmlformats.org/drawingml/2006/main" xmlns:r="http://schemas.openxmlformats.org/officeDocument/2006/relationships" name="Default Design">
  <a:themeElements>
    <a:clrScheme name="Default Design">
      <a:dk1>
        <a:srgbClr val="000000"/>
      </a:dk1>
      <a:lt1>
        <a:srgbClr val="FFFFFF"/>
      </a:lt1>
      <a:dk2>
        <a:srgbClr val="A7A7A7"/>
      </a:dk2>
      <a:lt2>
        <a:srgbClr val="535353"/>
      </a:lt2>
      <a:accent1>
        <a:srgbClr val="BBE0E3"/>
      </a:accent1>
      <a:accent2>
        <a:srgbClr val="333399"/>
      </a:accent2>
      <a:accent3>
        <a:srgbClr val="9BBB59"/>
      </a:accent3>
      <a:accent4>
        <a:srgbClr val="8064A2"/>
      </a:accent4>
      <a:accent5>
        <a:srgbClr val="4BACC6"/>
      </a:accent5>
      <a:accent6>
        <a:srgbClr val="F79646"/>
      </a:accent6>
      <a:hlink>
        <a:srgbClr val="0000FF"/>
      </a:hlink>
      <a:folHlink>
        <a:srgbClr val="FF00FF"/>
      </a:folHlink>
    </a:clrScheme>
    <a:fontScheme name="Default Design">
      <a:majorFont>
        <a:latin typeface="Helvetica"/>
        <a:ea typeface="Helvetica"/>
        <a:cs typeface="Helvetica"/>
      </a:majorFont>
      <a:minorFont>
        <a:latin typeface="Calibri"/>
        <a:ea typeface="Calibri"/>
        <a:cs typeface="Calibri"/>
      </a:minorFont>
    </a:fontScheme>
    <a:fmtScheme name="Default Design">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outerShdw sx="100000" sy="100000" kx="0" ky="0" algn="b" rotWithShape="0" blurRad="38100" dist="20000" dir="540000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45719" tIns="45719" rIns="45719" bIns="45719" numCol="1" spcCol="38100" rtlCol="0" anchor="t" upright="0">
        <a:spAutoFit/>
      </a:bodyPr>
      <a:lstStyle>
        <a:defPPr marL="0" marR="0" indent="0" algn="ctr" defTabSz="914400" rtl="0" fontAlgn="auto" latinLnBrk="0" hangingPunct="0">
          <a:lnSpc>
            <a:spcPct val="100000"/>
          </a:lnSpc>
          <a:spcBef>
            <a:spcPts val="0"/>
          </a:spcBef>
          <a:spcAft>
            <a:spcPts val="0"/>
          </a:spcAft>
          <a:buClrTx/>
          <a:buSzTx/>
          <a:buFontTx/>
          <a:buNone/>
          <a:tabLst/>
          <a:defRPr b="0" baseline="0" cap="none" i="0" spc="0" strike="noStrike" sz="2400" u="none" kumimoji="0" normalizeH="0">
            <a:ln>
              <a:noFill/>
            </a:ln>
            <a:solidFill>
              <a:srgbClr val="000000"/>
            </a:solidFill>
            <a:effectLst/>
            <a:uFillTx/>
            <a:latin typeface="Trebuchet MS"/>
            <a:ea typeface="Trebuchet MS"/>
            <a:cs typeface="Trebuchet MS"/>
            <a:sym typeface="Trebuchet MS"/>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25400" cap="flat">
          <a:solidFill>
            <a:schemeClr val="accent1"/>
          </a:solidFill>
          <a:prstDash val="solid"/>
          <a:round/>
        </a:ln>
        <a:effectLst>
          <a:outerShdw sx="100000" sy="100000" kx="0" ky="0" algn="b" rotWithShape="0" blurRad="38100" dist="20000" dir="5400000">
            <a:srgbClr val="000000">
              <a:alpha val="38000"/>
            </a:srgbClr>
          </a:outerShdw>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ctr" defTabSz="914400" rtl="0" fontAlgn="auto" latinLnBrk="0" hangingPunct="0">
          <a:lnSpc>
            <a:spcPct val="100000"/>
          </a:lnSpc>
          <a:spcBef>
            <a:spcPts val="0"/>
          </a:spcBef>
          <a:spcAft>
            <a:spcPts val="0"/>
          </a:spcAft>
          <a:buClrTx/>
          <a:buSzTx/>
          <a:buFontTx/>
          <a:buNone/>
          <a:tabLst/>
          <a:defRPr b="0" baseline="0" cap="none" i="0" spc="0" strike="noStrike" sz="2400" u="none" kumimoji="0" normalizeH="0">
            <a:ln>
              <a:noFill/>
            </a:ln>
            <a:solidFill>
              <a:srgbClr val="000000"/>
            </a:solidFill>
            <a:effectLst/>
            <a:uFillTx/>
            <a:latin typeface="Trebuchet MS"/>
            <a:ea typeface="Trebuchet MS"/>
            <a:cs typeface="Trebuchet MS"/>
            <a:sym typeface="Trebuchet MS"/>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ppt/theme/theme2.xml><?xml version="1.0" encoding="utf-8"?>
<a:theme xmlns:a="http://schemas.openxmlformats.org/drawingml/2006/main" xmlns:r="http://schemas.openxmlformats.org/officeDocument/2006/relationships" name="Default Design">
  <a:themeElements>
    <a:clrScheme name="Default Design">
      <a:dk1>
        <a:srgbClr val="000000"/>
      </a:dk1>
      <a:lt1>
        <a:srgbClr val="FFFFFF"/>
      </a:lt1>
      <a:dk2>
        <a:srgbClr val="A7A7A7"/>
      </a:dk2>
      <a:lt2>
        <a:srgbClr val="535353"/>
      </a:lt2>
      <a:accent1>
        <a:srgbClr val="BBE0E3"/>
      </a:accent1>
      <a:accent2>
        <a:srgbClr val="333399"/>
      </a:accent2>
      <a:accent3>
        <a:srgbClr val="9BBB59"/>
      </a:accent3>
      <a:accent4>
        <a:srgbClr val="8064A2"/>
      </a:accent4>
      <a:accent5>
        <a:srgbClr val="4BACC6"/>
      </a:accent5>
      <a:accent6>
        <a:srgbClr val="F79646"/>
      </a:accent6>
      <a:hlink>
        <a:srgbClr val="0000FF"/>
      </a:hlink>
      <a:folHlink>
        <a:srgbClr val="FF00FF"/>
      </a:folHlink>
    </a:clrScheme>
    <a:fontScheme name="Default Design">
      <a:majorFont>
        <a:latin typeface="Helvetica"/>
        <a:ea typeface="Helvetica"/>
        <a:cs typeface="Helvetica"/>
      </a:majorFont>
      <a:minorFont>
        <a:latin typeface="Calibri"/>
        <a:ea typeface="Calibri"/>
        <a:cs typeface="Calibri"/>
      </a:minorFont>
    </a:fontScheme>
    <a:fmtScheme name="Default Design">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outerShdw sx="100000" sy="100000" kx="0" ky="0" algn="b" rotWithShape="0" blurRad="38100" dist="20000" dir="540000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45719" tIns="45719" rIns="45719" bIns="45719" numCol="1" spcCol="38100" rtlCol="0" anchor="t" upright="0">
        <a:spAutoFit/>
      </a:bodyPr>
      <a:lstStyle>
        <a:defPPr marL="0" marR="0" indent="0" algn="ctr" defTabSz="914400" rtl="0" fontAlgn="auto" latinLnBrk="0" hangingPunct="0">
          <a:lnSpc>
            <a:spcPct val="100000"/>
          </a:lnSpc>
          <a:spcBef>
            <a:spcPts val="0"/>
          </a:spcBef>
          <a:spcAft>
            <a:spcPts val="0"/>
          </a:spcAft>
          <a:buClrTx/>
          <a:buSzTx/>
          <a:buFontTx/>
          <a:buNone/>
          <a:tabLst/>
          <a:defRPr b="0" baseline="0" cap="none" i="0" spc="0" strike="noStrike" sz="2400" u="none" kumimoji="0" normalizeH="0">
            <a:ln>
              <a:noFill/>
            </a:ln>
            <a:solidFill>
              <a:srgbClr val="000000"/>
            </a:solidFill>
            <a:effectLst/>
            <a:uFillTx/>
            <a:latin typeface="Trebuchet MS"/>
            <a:ea typeface="Trebuchet MS"/>
            <a:cs typeface="Trebuchet MS"/>
            <a:sym typeface="Trebuchet MS"/>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25400" cap="flat">
          <a:solidFill>
            <a:schemeClr val="accent1"/>
          </a:solidFill>
          <a:prstDash val="solid"/>
          <a:round/>
        </a:ln>
        <a:effectLst>
          <a:outerShdw sx="100000" sy="100000" kx="0" ky="0" algn="b" rotWithShape="0" blurRad="38100" dist="20000" dir="5400000">
            <a:srgbClr val="000000">
              <a:alpha val="38000"/>
            </a:srgbClr>
          </a:outerShdw>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ctr" defTabSz="914400" rtl="0" fontAlgn="auto" latinLnBrk="0" hangingPunct="0">
          <a:lnSpc>
            <a:spcPct val="100000"/>
          </a:lnSpc>
          <a:spcBef>
            <a:spcPts val="0"/>
          </a:spcBef>
          <a:spcAft>
            <a:spcPts val="0"/>
          </a:spcAft>
          <a:buClrTx/>
          <a:buSzTx/>
          <a:buFontTx/>
          <a:buNone/>
          <a:tabLst/>
          <a:defRPr b="0" baseline="0" cap="none" i="0" spc="0" strike="noStrike" sz="2400" u="none" kumimoji="0" normalizeH="0">
            <a:ln>
              <a:noFill/>
            </a:ln>
            <a:solidFill>
              <a:srgbClr val="000000"/>
            </a:solidFill>
            <a:effectLst/>
            <a:uFillTx/>
            <a:latin typeface="Trebuchet MS"/>
            <a:ea typeface="Trebuchet MS"/>
            <a:cs typeface="Trebuchet MS"/>
            <a:sym typeface="Trebuchet MS"/>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docProps/app.xml><?xml version="1.0" encoding="utf-8"?>
<Properties xmlns="http://schemas.openxmlformats.org/officeDocument/2006/extended-properties" xmlns:vt="http://schemas.openxmlformats.org/officeDocument/2006/docPropsVTypes"/>
</file>

<file path=docProps/core.xml><?xml version="1.0" encoding="utf-8"?>
<cp:coreProperties xmlns:cp="http://schemas.openxmlformats.org/package/2006/metadata/core-properties" xmlns:dc="http://purl.org/dc/elements/1.1/" xmlns:dcterms="http://purl.org/dc/terms/" xmlns:xsi="http://www.w3.org/2001/XMLSchema-instance"/>
</file>