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696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D29CE3C-134F-40E2-B98F-AD518CA117D0}" type="datetimeFigureOut">
              <a:rPr lang="en-CA" smtClean="0"/>
              <a:t>2/9/2014</a:t>
            </a:fld>
            <a:endParaRPr lang="en-CA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FCB2E7D-5933-4FB8-BB62-8A048F6840EE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 smtClean="0"/>
              <a:t>Corrigé examen 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 smtClean="0"/>
              <a:t>ECO1702A</a:t>
            </a:r>
          </a:p>
          <a:p>
            <a:r>
              <a:rPr lang="fr-CA" dirty="0" smtClean="0"/>
              <a:t>Hiver 2014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32620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2060848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1) Dans le circuit économique, les investissements sont réalisés par :</a:t>
            </a:r>
            <a:endParaRPr lang="en-CA" sz="2000" dirty="0"/>
          </a:p>
          <a:p>
            <a:r>
              <a:rPr lang="fr-FR" sz="2000" dirty="0"/>
              <a:t>A. Les entreprises.</a:t>
            </a:r>
            <a:endParaRPr lang="en-CA" sz="2000" dirty="0"/>
          </a:p>
          <a:p>
            <a:r>
              <a:rPr lang="fr-FR" sz="2000" dirty="0"/>
              <a:t>B. Les ménages.</a:t>
            </a:r>
            <a:endParaRPr lang="en-CA" sz="2000" dirty="0"/>
          </a:p>
          <a:p>
            <a:r>
              <a:rPr lang="fr-FR" sz="2000" dirty="0"/>
              <a:t>C. Les ménages et les entreprises.</a:t>
            </a:r>
            <a:endParaRPr lang="en-CA" sz="2000" dirty="0"/>
          </a:p>
          <a:p>
            <a:r>
              <a:rPr lang="fr-FR" sz="2000" dirty="0"/>
              <a:t>D. Les investissements ne sont faits ni par les ménages, ni par les entreprises.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2708920"/>
            <a:ext cx="302433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6762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028343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2) Dans une économie, si l’investissement est privilégié par rapport à la consommation cela devrait avoir pour conséquence :</a:t>
            </a:r>
            <a:endParaRPr lang="en-CA" sz="2000" dirty="0"/>
          </a:p>
          <a:p>
            <a:r>
              <a:rPr lang="fr-FR" sz="2000" dirty="0"/>
              <a:t>A. de ralentir la croissance économique à cause de la faiblesse de la consommation.</a:t>
            </a:r>
            <a:endParaRPr lang="en-CA" sz="2000" dirty="0"/>
          </a:p>
          <a:p>
            <a:r>
              <a:rPr lang="fr-FR" sz="2000" dirty="0"/>
              <a:t>B. de ralentir la croissance économique à cause de la faiblesse de l’épargne.</a:t>
            </a:r>
            <a:endParaRPr lang="en-CA" sz="2000" dirty="0"/>
          </a:p>
          <a:p>
            <a:r>
              <a:rPr lang="fr-FR" sz="2000" dirty="0"/>
              <a:t>C. d’augmenter la croissance économique grâce aux nouvelles capacités de production obtenues par l’investissement.</a:t>
            </a:r>
            <a:endParaRPr lang="en-CA" sz="2000" dirty="0"/>
          </a:p>
          <a:p>
            <a:r>
              <a:rPr lang="fr-FR" sz="2000" dirty="0"/>
              <a:t>D. d’augmenter la croissance économique grâce à la faiblesse de la consommation.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3212976"/>
            <a:ext cx="799288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3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196752"/>
            <a:ext cx="79928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3) Parmi les affirmations suivantes laquelle est en accord avec la manière dont les économistes raisonnent ?</a:t>
            </a:r>
            <a:endParaRPr lang="en-CA" dirty="0"/>
          </a:p>
          <a:p>
            <a:r>
              <a:rPr lang="fr-FR" dirty="0"/>
              <a:t>A. Les économistes se posent la question de savoir comment on peut répartir les richesses dans un monde d’abondance.</a:t>
            </a:r>
            <a:endParaRPr lang="en-CA" dirty="0"/>
          </a:p>
          <a:p>
            <a:r>
              <a:rPr lang="fr-FR" dirty="0"/>
              <a:t>B. Les économistes se posent la question de savoir comment on peut limiter la division du travail parce qu’elle entraîne des coûts d’échange trop élevés.</a:t>
            </a:r>
            <a:endParaRPr lang="en-CA" dirty="0"/>
          </a:p>
          <a:p>
            <a:r>
              <a:rPr lang="fr-FR" dirty="0"/>
              <a:t>C. Les économistes se posent la question de savoir comment la production et la consommation s’organisent dans un monde de rareté.</a:t>
            </a:r>
            <a:endParaRPr lang="en-CA" dirty="0"/>
          </a:p>
          <a:p>
            <a:r>
              <a:rPr lang="fr-FR" dirty="0"/>
              <a:t>D. Les économistes se posent la question de savoir comment la production et la consommation s’organisent dans un monde d’abondance.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539552" y="3140968"/>
            <a:ext cx="7992888" cy="8640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4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827584" y="1166843"/>
            <a:ext cx="74888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4) L’expression « détour de production » signifie que :</a:t>
            </a:r>
            <a:endParaRPr lang="en-CA" dirty="0"/>
          </a:p>
          <a:p>
            <a:r>
              <a:rPr lang="fr-FR" dirty="0"/>
              <a:t>A. dans une économie de marché, la richesse produite peut être détournée au profit de quelques-uns.</a:t>
            </a:r>
            <a:endParaRPr lang="en-CA" dirty="0"/>
          </a:p>
          <a:p>
            <a:r>
              <a:rPr lang="fr-FR" dirty="0"/>
              <a:t>B. dans une économie, il faut diviser le travail pour être efficace.</a:t>
            </a:r>
            <a:endParaRPr lang="en-CA" dirty="0"/>
          </a:p>
          <a:p>
            <a:r>
              <a:rPr lang="fr-FR" dirty="0"/>
              <a:t>C. l’investissement permet une augmentation des capacités de production grâce à l’augmentation de la consommation immédiate.</a:t>
            </a:r>
            <a:endParaRPr lang="en-CA" dirty="0"/>
          </a:p>
          <a:p>
            <a:r>
              <a:rPr lang="fr-FR" dirty="0"/>
              <a:t>D. l’investissement permet une augmentation des capacités de production au prix d’une diminution de la consommation immédiate.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575556" y="3442068"/>
            <a:ext cx="799288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5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582341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5) Parmi les fonctions suivantes lesquelles correspondent à celles des banques commerciales ?</a:t>
            </a:r>
            <a:endParaRPr lang="en-CA" dirty="0"/>
          </a:p>
          <a:p>
            <a:r>
              <a:rPr lang="fr-FR" dirty="0"/>
              <a:t>A. Gérer les dépôts des agents économiques.</a:t>
            </a:r>
            <a:endParaRPr lang="en-CA" dirty="0"/>
          </a:p>
          <a:p>
            <a:r>
              <a:rPr lang="fr-FR" dirty="0"/>
              <a:t>B. Participer à la création monétaire en offrant des prêts aux ménages et aux entreprises.</a:t>
            </a:r>
            <a:endParaRPr lang="en-CA" dirty="0"/>
          </a:p>
          <a:p>
            <a:r>
              <a:rPr lang="fr-FR" dirty="0"/>
              <a:t>C. Permettre à l’épargne et à l’investissement de se rencontrer.</a:t>
            </a:r>
            <a:endParaRPr lang="en-CA" dirty="0"/>
          </a:p>
          <a:p>
            <a:r>
              <a:rPr lang="fr-FR" dirty="0"/>
              <a:t>D. Les réponses A et B sont vraies.</a:t>
            </a:r>
            <a:endParaRPr lang="en-CA" dirty="0"/>
          </a:p>
          <a:p>
            <a:r>
              <a:rPr lang="fr-FR" dirty="0"/>
              <a:t>E. Les réponses A, B et C sont vraies.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539552" y="3501008"/>
            <a:ext cx="7992888" cy="38965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6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755576" y="1859340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6) Parmi les propositions suivantes laquelle correspond à l’économie du Canada ?</a:t>
            </a:r>
            <a:endParaRPr lang="en-CA" dirty="0"/>
          </a:p>
          <a:p>
            <a:r>
              <a:rPr lang="fr-FR" dirty="0"/>
              <a:t>A. Le Canada exporte environ un tiers (1/3) de sa production.</a:t>
            </a:r>
            <a:endParaRPr lang="en-CA" dirty="0"/>
          </a:p>
          <a:p>
            <a:r>
              <a:rPr lang="fr-FR" dirty="0"/>
              <a:t>B. Le Canada exporte environ un dixième (1/10) de sa production.</a:t>
            </a:r>
            <a:endParaRPr lang="en-CA" dirty="0"/>
          </a:p>
          <a:p>
            <a:r>
              <a:rPr lang="fr-FR" dirty="0"/>
              <a:t>C. Le Canada exporte environ un quart (1/4) de sa production.</a:t>
            </a:r>
            <a:endParaRPr lang="en-CA" dirty="0"/>
          </a:p>
          <a:p>
            <a:r>
              <a:rPr lang="fr-FR" dirty="0"/>
              <a:t>D. Le Canada exporte environ un vingtième (1/20) de sa production.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435160" y="2492896"/>
            <a:ext cx="7992888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7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899592" y="1124744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7) Parmi les propositions suivantes laquelle correspond le mieux à la situation du Canada.</a:t>
            </a:r>
            <a:endParaRPr lang="en-CA" dirty="0"/>
          </a:p>
          <a:p>
            <a:r>
              <a:rPr lang="fr-FR" dirty="0"/>
              <a:t>A. Au Canada le secteur tertiaire représente moins de 50% de la production totale réalisée dans le pays, parce que le Canada est un pays essentiellement producteur de pétrole.</a:t>
            </a:r>
            <a:endParaRPr lang="en-CA" dirty="0"/>
          </a:p>
          <a:p>
            <a:r>
              <a:rPr lang="fr-FR" dirty="0"/>
              <a:t>B. Au Canada, les activités du secteur agricole représente plus de 10% de la production totale réalisée dans le pays.</a:t>
            </a:r>
            <a:endParaRPr lang="en-CA" dirty="0"/>
          </a:p>
          <a:p>
            <a:r>
              <a:rPr lang="fr-FR" dirty="0"/>
              <a:t>C. Au Canada, la part du secteur primaire dans la production totale est plus importante que dans beaucoup d’autres pays développés en raison de ses activités d’extraction minière, pétrolière et gazière.</a:t>
            </a:r>
            <a:endParaRPr lang="en-CA" dirty="0"/>
          </a:p>
          <a:p>
            <a:r>
              <a:rPr lang="fr-FR" dirty="0"/>
              <a:t>D. Les réponses A et C sont vraies.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539552" y="3068960"/>
            <a:ext cx="7992888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8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899592" y="1720840"/>
            <a:ext cx="74888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8) On appelle revenu primaire :</a:t>
            </a:r>
            <a:endParaRPr lang="en-CA" sz="2000" dirty="0"/>
          </a:p>
          <a:p>
            <a:r>
              <a:rPr lang="fr-FR" sz="2000" dirty="0"/>
              <a:t>A. Les revenus qui viennent des activités réalisées dans le secteur primaire.</a:t>
            </a:r>
            <a:endParaRPr lang="en-CA" sz="2000" dirty="0"/>
          </a:p>
          <a:p>
            <a:r>
              <a:rPr lang="fr-FR" sz="2000" dirty="0"/>
              <a:t>B. Le revenu en-deçà duquel un ménage est considéré dans une situation de pauvreté.</a:t>
            </a:r>
            <a:endParaRPr lang="en-CA" sz="2000" dirty="0"/>
          </a:p>
          <a:p>
            <a:r>
              <a:rPr lang="fr-FR" sz="2000" dirty="0"/>
              <a:t>C. Les revenus distribués par les gouvernements pour aider les personnes qui n’ont pas un revenu suffisant.</a:t>
            </a:r>
            <a:endParaRPr lang="en-CA" sz="2000" dirty="0"/>
          </a:p>
          <a:p>
            <a:r>
              <a:rPr lang="fr-FR" sz="2000" dirty="0"/>
              <a:t>D. Aucune de ces réponses.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3874230"/>
            <a:ext cx="799288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9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539552" y="1166843"/>
            <a:ext cx="7920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9) Parmi les propositions suivantes, laquelle correspond à des analyses faites par les économistes ?</a:t>
            </a:r>
            <a:endParaRPr lang="en-CA" sz="2000" dirty="0"/>
          </a:p>
          <a:p>
            <a:r>
              <a:rPr lang="fr-FR" sz="2000" dirty="0"/>
              <a:t>A. Dans une économie de marché, une inégalité des revenus est un bon incitatif à produire.</a:t>
            </a:r>
            <a:endParaRPr lang="en-CA" sz="2000" dirty="0"/>
          </a:p>
          <a:p>
            <a:r>
              <a:rPr lang="fr-FR" sz="2000" dirty="0"/>
              <a:t>B. Dans une économie de marché, une insuffisance de la demande peut conduire à un ralentissement de l’activité économique.</a:t>
            </a:r>
            <a:endParaRPr lang="en-CA" sz="2000" dirty="0"/>
          </a:p>
          <a:p>
            <a:r>
              <a:rPr lang="fr-FR" sz="2000" dirty="0"/>
              <a:t>C. Les propositions A et B ne correspondent pas à des analyses faires par des économistes.</a:t>
            </a:r>
            <a:endParaRPr lang="en-CA" sz="2000" dirty="0"/>
          </a:p>
          <a:p>
            <a:r>
              <a:rPr lang="fr-FR" sz="2000" dirty="0"/>
              <a:t>D. Les propositions A et B correspondent à des analyses faites par des économistes.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03548" y="3933056"/>
            <a:ext cx="7992888" cy="7116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10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1628800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10) Parmi les propositions suivantes, laquelle est vraie ?</a:t>
            </a:r>
            <a:endParaRPr lang="en-CA" sz="2400" dirty="0"/>
          </a:p>
          <a:p>
            <a:r>
              <a:rPr lang="fr-FR" sz="2400" dirty="0"/>
              <a:t>A. Il y a beaucoup de firmes multinationales canadiennes dans le monde.</a:t>
            </a:r>
            <a:endParaRPr lang="en-CA" sz="2400" dirty="0"/>
          </a:p>
          <a:p>
            <a:r>
              <a:rPr lang="fr-FR" sz="2400" dirty="0"/>
              <a:t>B. Il y a beaucoup de firmes multinationales installées au Canda.</a:t>
            </a:r>
            <a:endParaRPr lang="en-CA" sz="2400" dirty="0"/>
          </a:p>
          <a:p>
            <a:r>
              <a:rPr lang="fr-FR" sz="2400" dirty="0"/>
              <a:t>C. Les réponses A et B sont vraies.</a:t>
            </a:r>
            <a:endParaRPr lang="en-CA" sz="2400" dirty="0"/>
          </a:p>
          <a:p>
            <a:r>
              <a:rPr lang="fr-FR" sz="2400" dirty="0"/>
              <a:t>E. Les réponses A et B sont fausses.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467544" y="3152294"/>
            <a:ext cx="7992888" cy="7807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11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539552" y="1340768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11) Parmi les activités suivantes, laquelle n’est pas réalisée par les ménages ?</a:t>
            </a:r>
            <a:endParaRPr lang="en-CA" sz="2400" dirty="0"/>
          </a:p>
          <a:p>
            <a:r>
              <a:rPr lang="fr-FR" sz="2400" dirty="0"/>
              <a:t>A. L’épargne.</a:t>
            </a:r>
            <a:endParaRPr lang="en-CA" sz="2400" dirty="0"/>
          </a:p>
          <a:p>
            <a:r>
              <a:rPr lang="fr-FR" sz="2400" dirty="0"/>
              <a:t>B. La consommation.</a:t>
            </a:r>
            <a:endParaRPr lang="en-CA" sz="2400" dirty="0"/>
          </a:p>
          <a:p>
            <a:r>
              <a:rPr lang="fr-FR" sz="2400" dirty="0"/>
              <a:t>C. Le travail.</a:t>
            </a:r>
            <a:endParaRPr lang="en-CA" sz="2400" dirty="0"/>
          </a:p>
          <a:p>
            <a:r>
              <a:rPr lang="fr-FR" sz="2400" dirty="0"/>
              <a:t>D. Les activités A et B sont réalisées par les ménages.</a:t>
            </a:r>
            <a:endParaRPr lang="en-CA" sz="2400" dirty="0"/>
          </a:p>
          <a:p>
            <a:r>
              <a:rPr lang="fr-FR" sz="2400" dirty="0"/>
              <a:t>E. Les activités A, B et C sont réalisées par les ménages.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539552" y="3924886"/>
            <a:ext cx="799288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12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539552" y="1166843"/>
            <a:ext cx="806489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12) L’indice de GINI est un indice des inégalités de revenus qui est calculé à l’aide :</a:t>
            </a:r>
            <a:endParaRPr lang="en-CA" sz="2000" dirty="0"/>
          </a:p>
          <a:p>
            <a:r>
              <a:rPr lang="fr-FR" sz="2000" dirty="0"/>
              <a:t>A. du revenu moyen dans un pays. Plus le revenu moyen est élevé plus les inégalités sont grandes.</a:t>
            </a:r>
            <a:endParaRPr lang="en-CA" sz="2000" dirty="0"/>
          </a:p>
          <a:p>
            <a:r>
              <a:rPr lang="fr-FR" sz="2000" dirty="0"/>
              <a:t>B. du revenu moyen dans un pays. Plus le revenu moyen est faible plus les inégalités sont grandes.</a:t>
            </a:r>
            <a:endParaRPr lang="en-CA" sz="2000" dirty="0"/>
          </a:p>
          <a:p>
            <a:r>
              <a:rPr lang="fr-FR" sz="2000" dirty="0"/>
              <a:t>C. du revenu médian dans un pays. Plus le revenu médian est élevé plus les inégalités sont grandes.</a:t>
            </a:r>
            <a:endParaRPr lang="en-CA" sz="2000" dirty="0"/>
          </a:p>
          <a:p>
            <a:r>
              <a:rPr lang="fr-FR" sz="2000" dirty="0"/>
              <a:t>D. du revenu médian dans un pays. Plus le revenu médian est faible plus les inégalités sont grandes.</a:t>
            </a:r>
            <a:endParaRPr lang="en-CA" sz="2000" dirty="0"/>
          </a:p>
          <a:p>
            <a:r>
              <a:rPr lang="fr-FR" sz="2000" dirty="0"/>
              <a:t>E. Aucune de ces réponses.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460918" y="4293096"/>
            <a:ext cx="799288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13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83568" y="1720840"/>
            <a:ext cx="78488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13) Lorsque les gouvernements agissent pour augmenter les revenus des ménages, ils mesurent l’impact de cette augmentation du revenu des ménages à l’aide :</a:t>
            </a:r>
            <a:endParaRPr lang="en-CA" sz="2000" dirty="0"/>
          </a:p>
          <a:p>
            <a:r>
              <a:rPr lang="fr-FR" sz="2000" dirty="0"/>
              <a:t>A. de la propension à consommer des ménages.</a:t>
            </a:r>
            <a:endParaRPr lang="en-CA" sz="2000" dirty="0"/>
          </a:p>
          <a:p>
            <a:r>
              <a:rPr lang="fr-FR" sz="2000" dirty="0"/>
              <a:t>B. de la propension marginale à consommer des ménages.</a:t>
            </a:r>
            <a:endParaRPr lang="en-CA" sz="2000" dirty="0"/>
          </a:p>
          <a:p>
            <a:r>
              <a:rPr lang="fr-FR" sz="2000" dirty="0"/>
              <a:t>C. du taux d’investissement moyen des ménages.</a:t>
            </a:r>
            <a:endParaRPr lang="en-CA" sz="2000" dirty="0"/>
          </a:p>
          <a:p>
            <a:r>
              <a:rPr lang="fr-FR" sz="2000" dirty="0"/>
              <a:t>D. du taux directeur.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2998112"/>
            <a:ext cx="7992888" cy="3234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14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689482"/>
            <a:ext cx="7848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14) Le revenu disponible des ménages est :</a:t>
            </a:r>
            <a:endParaRPr lang="en-CA" sz="2400" dirty="0"/>
          </a:p>
          <a:p>
            <a:r>
              <a:rPr lang="fr-FR" sz="2400" dirty="0"/>
              <a:t>A. Le revenu qui reste au ménage après impôts et transferts.</a:t>
            </a:r>
            <a:endParaRPr lang="en-CA" sz="2400" dirty="0"/>
          </a:p>
          <a:p>
            <a:r>
              <a:rPr lang="fr-FR" sz="2400" dirty="0"/>
              <a:t>B. Le revenu qui reste au ménage après impôts, transferts et consommation.</a:t>
            </a:r>
            <a:endParaRPr lang="en-CA" sz="2400" dirty="0"/>
          </a:p>
          <a:p>
            <a:r>
              <a:rPr lang="fr-FR" sz="2400" dirty="0"/>
              <a:t>C. Le revenu qui reste au ménage après impôts, transferts, consommation et épargne.</a:t>
            </a:r>
            <a:endParaRPr lang="en-CA" sz="2400" dirty="0"/>
          </a:p>
          <a:p>
            <a:r>
              <a:rPr lang="fr-FR" sz="2400" dirty="0"/>
              <a:t>D. Aucune de ces réponses.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467544" y="2132856"/>
            <a:ext cx="7992888" cy="720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15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980728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15) Parmi les propositions suivantes laquelle est vraie ?</a:t>
            </a:r>
            <a:endParaRPr lang="en-CA" dirty="0"/>
          </a:p>
          <a:p>
            <a:r>
              <a:rPr lang="fr-FR" dirty="0"/>
              <a:t>A. Le taux de chômage est toujours supérieur à zéro, parce qu’il peut exister des emplois pour lesquels les entreprises n’ont pas encore trouvé des salariés, même si ces salariés sont disponibles sur le marché du travail.</a:t>
            </a:r>
            <a:endParaRPr lang="en-CA" dirty="0"/>
          </a:p>
          <a:p>
            <a:r>
              <a:rPr lang="fr-FR" dirty="0"/>
              <a:t>B. Pour certains économistes, l’existence d’un salaire minimum permet d’expliquer, pour une part, l’existence d’un taux de chômage supérieur à zéro parce qu’un prix trop élevé des salaires entraine la présence d’un surplus sur le marché du travail.</a:t>
            </a:r>
            <a:endParaRPr lang="en-CA" dirty="0"/>
          </a:p>
          <a:p>
            <a:r>
              <a:rPr lang="fr-FR" dirty="0"/>
              <a:t>C. Pour certains économistes, l’existence d’un salaire minimum permet d’expliquer, pour une part, l’existence d’un taux de chômage supérieur à zéro parce qu’un prix trop élevé des salaires entraine la présence d’une pénurie sur le marché du travail.</a:t>
            </a:r>
            <a:endParaRPr lang="en-CA" dirty="0"/>
          </a:p>
          <a:p>
            <a:r>
              <a:rPr lang="fr-FR" dirty="0"/>
              <a:t>D. Les réponses A et B sont vraies.</a:t>
            </a:r>
            <a:endParaRPr lang="en-CA" dirty="0"/>
          </a:p>
          <a:p>
            <a:r>
              <a:rPr lang="fr-FR" dirty="0"/>
              <a:t>E. Les réponses A et C sont vraies.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467544" y="4581128"/>
            <a:ext cx="7992888" cy="2880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16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720840"/>
            <a:ext cx="79208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16) Lors d’un débat télévisé avant les élections, le premier ministre affirme que la situation économique s’améliore puisque le taux d’emploi a augmenté le mois précédent. Le leader de l’opposition réplique que le taux de chômage a augmenté le mois précédent. Que peut-on en conclure ?</a:t>
            </a:r>
            <a:endParaRPr lang="en-CA" sz="2000" dirty="0"/>
          </a:p>
          <a:p>
            <a:r>
              <a:rPr lang="fr-FR" sz="2000" dirty="0"/>
              <a:t>A. Les deux politiciens mentent.</a:t>
            </a:r>
            <a:endParaRPr lang="en-CA" sz="2000" dirty="0"/>
          </a:p>
          <a:p>
            <a:r>
              <a:rPr lang="fr-FR" sz="2000" dirty="0"/>
              <a:t>B. L’un des deux politiciens s’est trompé.</a:t>
            </a:r>
            <a:endParaRPr lang="en-CA" sz="2000" dirty="0"/>
          </a:p>
          <a:p>
            <a:r>
              <a:rPr lang="fr-FR" sz="2000" dirty="0"/>
              <a:t>C. Les deux peuvent avoir raison.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3843337"/>
            <a:ext cx="799288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17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582340"/>
            <a:ext cx="79928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17) En décembre 2013, le taux de chômage au Canada est de 7,2%. Ce taux signifie que :</a:t>
            </a:r>
            <a:endParaRPr lang="en-CA" sz="2000" dirty="0"/>
          </a:p>
          <a:p>
            <a:r>
              <a:rPr lang="fr-FR" sz="2000" dirty="0"/>
              <a:t>A. 7,2% de la population en âge de travailler est au chômage.</a:t>
            </a:r>
            <a:endParaRPr lang="en-CA" sz="2000" dirty="0"/>
          </a:p>
          <a:p>
            <a:r>
              <a:rPr lang="fr-FR" sz="2000" dirty="0"/>
              <a:t>B. 7,2% de la population entre 16 et 65 ans est au chômage.</a:t>
            </a:r>
            <a:endParaRPr lang="en-CA" sz="2000" dirty="0"/>
          </a:p>
          <a:p>
            <a:r>
              <a:rPr lang="fr-FR" sz="2000" dirty="0"/>
              <a:t>C. 7,2% de la population qui a un travail ou qui désire travailler est au chômage.</a:t>
            </a:r>
            <a:endParaRPr lang="en-CA" sz="2000" dirty="0"/>
          </a:p>
          <a:p>
            <a:r>
              <a:rPr lang="fr-FR" sz="2000" dirty="0"/>
              <a:t>D. la population au chômage représente 7,2% de la population qui travaille.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3429000"/>
            <a:ext cx="7992888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18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1443841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18) En décembre 2013, le taux d’activité au Canada est de 66,4%. Ce taux signifie que :</a:t>
            </a:r>
            <a:endParaRPr lang="en-CA" sz="2400" dirty="0"/>
          </a:p>
          <a:p>
            <a:r>
              <a:rPr lang="fr-FR" sz="2400" dirty="0"/>
              <a:t>A. que 66,4% des personnes qui désirent travailler au Canada ont effectivement un emploi.</a:t>
            </a:r>
            <a:endParaRPr lang="en-CA" sz="2400" dirty="0"/>
          </a:p>
          <a:p>
            <a:r>
              <a:rPr lang="fr-FR" sz="2400" dirty="0"/>
              <a:t>B. que 66,4% des personnes en âge de travailler au Canada a un emploi ou est à la recherche d’un emploi.</a:t>
            </a:r>
            <a:endParaRPr lang="en-CA" sz="2400" dirty="0"/>
          </a:p>
          <a:p>
            <a:r>
              <a:rPr lang="fr-FR" sz="2400" dirty="0"/>
              <a:t>C. que 66,4% des personnes en âge de travailler ont effectivement un emploi.</a:t>
            </a:r>
            <a:endParaRPr lang="en-CA" sz="2400" dirty="0"/>
          </a:p>
          <a:p>
            <a:r>
              <a:rPr lang="fr-FR" sz="2400" dirty="0"/>
              <a:t>D. Aucune de ces réponses.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467544" y="2904618"/>
            <a:ext cx="7992888" cy="11724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19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1340768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19) Selon la loi de l’offre et de la demande lorsque les prix baissent :</a:t>
            </a:r>
            <a:endParaRPr lang="en-CA" sz="2400" dirty="0"/>
          </a:p>
          <a:p>
            <a:r>
              <a:rPr lang="fr-FR" sz="2400" dirty="0"/>
              <a:t>A. Les quantités offertes et les quantités demandées baissent.</a:t>
            </a:r>
            <a:endParaRPr lang="en-CA" sz="2400" dirty="0"/>
          </a:p>
          <a:p>
            <a:r>
              <a:rPr lang="fr-FR" sz="2400" dirty="0"/>
              <a:t>B. Les quantités offertes baissent et les quantités demandées augmentent.</a:t>
            </a:r>
            <a:endParaRPr lang="en-CA" sz="2400" dirty="0"/>
          </a:p>
          <a:p>
            <a:r>
              <a:rPr lang="fr-FR" sz="2400" dirty="0"/>
              <a:t>C. Les quantités offertes augmentent et les quantités demandées baissent.</a:t>
            </a:r>
            <a:endParaRPr lang="en-CA" sz="2400" dirty="0"/>
          </a:p>
          <a:p>
            <a:r>
              <a:rPr lang="fr-FR" sz="2400" dirty="0"/>
              <a:t>D. Les quantités offertes et les quantités demandées augmentent.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481411" y="2801546"/>
            <a:ext cx="799288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20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1166843"/>
            <a:ext cx="82089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20) Selon la loi de l’offre et de la demande, si les prix sont au-dessus du prix d’équilibre :</a:t>
            </a:r>
            <a:endParaRPr lang="en-CA" sz="2000" dirty="0"/>
          </a:p>
          <a:p>
            <a:r>
              <a:rPr lang="fr-FR" sz="2000" dirty="0"/>
              <a:t>A. les quantités offertes sont supérieures aux quantités demandées et il y a des surplus sur le marché.</a:t>
            </a:r>
            <a:endParaRPr lang="en-CA" sz="2000" dirty="0"/>
          </a:p>
          <a:p>
            <a:r>
              <a:rPr lang="fr-FR" sz="2000" dirty="0"/>
              <a:t>B. les quantités offertes sont supérieures aux quantités demandées et il y a une pénurie sur le marché.</a:t>
            </a:r>
            <a:endParaRPr lang="en-CA" sz="2000" dirty="0"/>
          </a:p>
          <a:p>
            <a:r>
              <a:rPr lang="fr-FR" sz="2000" dirty="0"/>
              <a:t>C. les quantités offertes sont inférieures aux quantités demandées et il y a des surplus sur le marché.</a:t>
            </a:r>
            <a:endParaRPr lang="en-CA" sz="2000" dirty="0"/>
          </a:p>
          <a:p>
            <a:r>
              <a:rPr lang="fr-FR" sz="2000" dirty="0"/>
              <a:t>D. les quantités offertes sont inférieures aux quantités demandées et il y a une pénurie sur le marché.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481411" y="1772816"/>
            <a:ext cx="7992888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21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539552" y="1772816"/>
            <a:ext cx="77048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21) Parmi les expressions suivantes, laquelle correspond à une situation où il n’y a que quelques offreurs sur un marché ?</a:t>
            </a:r>
            <a:endParaRPr lang="en-CA" sz="2400" dirty="0"/>
          </a:p>
          <a:p>
            <a:r>
              <a:rPr lang="fr-FR" sz="2400" dirty="0"/>
              <a:t>A. Un monopsone.</a:t>
            </a:r>
            <a:endParaRPr lang="en-CA" sz="2400" dirty="0"/>
          </a:p>
          <a:p>
            <a:r>
              <a:rPr lang="fr-FR" sz="2400" dirty="0"/>
              <a:t>B. Un oligopole.</a:t>
            </a:r>
            <a:endParaRPr lang="en-CA" sz="2400" dirty="0"/>
          </a:p>
          <a:p>
            <a:r>
              <a:rPr lang="fr-FR" sz="2400" dirty="0"/>
              <a:t>C. Un monopole.</a:t>
            </a:r>
            <a:endParaRPr lang="en-CA" sz="2400" dirty="0"/>
          </a:p>
          <a:p>
            <a:r>
              <a:rPr lang="fr-FR" sz="2400" dirty="0"/>
              <a:t>D. Aucune de ces réponses.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539552" y="3212976"/>
            <a:ext cx="799288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22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1305342"/>
            <a:ext cx="80648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22) Parmi les conditions suivantes, laquelle est une condition de l’équilibre général ?</a:t>
            </a:r>
            <a:endParaRPr lang="en-CA" sz="2000" dirty="0"/>
          </a:p>
          <a:p>
            <a:r>
              <a:rPr lang="fr-FR" sz="2000" dirty="0"/>
              <a:t>A. Une multitude d’offreurs.</a:t>
            </a:r>
            <a:endParaRPr lang="en-CA" sz="2000" dirty="0"/>
          </a:p>
          <a:p>
            <a:r>
              <a:rPr lang="fr-FR" sz="2000" dirty="0"/>
              <a:t>B. Les offreurs doivent pouvoir changer d’activités sans coût.</a:t>
            </a:r>
            <a:endParaRPr lang="en-CA" sz="2000" dirty="0"/>
          </a:p>
          <a:p>
            <a:r>
              <a:rPr lang="fr-FR" sz="2000" dirty="0"/>
              <a:t>C. La comparaison entre deux produits sur un marché ne doit porter que sur les prix.</a:t>
            </a:r>
            <a:endParaRPr lang="en-CA" sz="2000" dirty="0"/>
          </a:p>
          <a:p>
            <a:r>
              <a:rPr lang="fr-FR" sz="2000" dirty="0"/>
              <a:t>D. Aucune de ces réponses (A, B et C) ne correspond aux conditions de l’équilibre général.</a:t>
            </a:r>
            <a:endParaRPr lang="en-CA" sz="2000" dirty="0"/>
          </a:p>
          <a:p>
            <a:r>
              <a:rPr lang="fr-FR" sz="2000" dirty="0"/>
              <a:t>E. Toutes ces réponses (A, B et C) correspondent à des conditions de l’équilibre général.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467544" y="3789040"/>
            <a:ext cx="7992888" cy="68640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23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889844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23) Une défaillance de marché :</a:t>
            </a:r>
            <a:endParaRPr lang="en-CA" sz="2000" dirty="0"/>
          </a:p>
          <a:p>
            <a:r>
              <a:rPr lang="fr-FR" sz="2000" dirty="0"/>
              <a:t>A. est l’expression employée par les économistes pour décrire les marchés sur lesquels une demande non solvable existe.</a:t>
            </a:r>
            <a:endParaRPr lang="en-CA" sz="2000" dirty="0"/>
          </a:p>
          <a:p>
            <a:r>
              <a:rPr lang="fr-FR" sz="2000" dirty="0"/>
              <a:t>B. est l’expression utilisée par les économistes pour décrire les marchés sur lesquels les biens sont rares.</a:t>
            </a:r>
            <a:endParaRPr lang="en-CA" sz="2000" dirty="0"/>
          </a:p>
          <a:p>
            <a:r>
              <a:rPr lang="fr-FR" sz="2000" dirty="0"/>
              <a:t>C. est l’expression utilisée par les économistes pour décrire les situations où le mécanisme des prix ne parvient pas à ajuster l’offre et la demande de façon optimale.</a:t>
            </a:r>
            <a:endParaRPr lang="en-CA" sz="2000" dirty="0"/>
          </a:p>
          <a:p>
            <a:r>
              <a:rPr lang="fr-FR" sz="2000" dirty="0"/>
              <a:t>D. est l’expression employée par les économistes pour décrire les marchés sur lesquels les intervenants se comportent de façon malhonnête.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455653" y="2780928"/>
            <a:ext cx="7992888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24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305342"/>
            <a:ext cx="79928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24) Parmi les situations suivantes, laquelle correspond à une « défaillance de marché » ?</a:t>
            </a:r>
            <a:endParaRPr lang="en-CA" sz="2000" dirty="0"/>
          </a:p>
          <a:p>
            <a:r>
              <a:rPr lang="fr-FR" sz="2000" dirty="0"/>
              <a:t>A. Le vol de marchandises dans un entrepôt.</a:t>
            </a:r>
            <a:endParaRPr lang="en-CA" sz="2000" dirty="0"/>
          </a:p>
          <a:p>
            <a:r>
              <a:rPr lang="fr-FR" sz="2000" dirty="0"/>
              <a:t>B. L’incapacité pour un demandeur d’acheter un bien en raison de son prix trop élevé.</a:t>
            </a:r>
            <a:endParaRPr lang="en-CA" sz="2000" dirty="0"/>
          </a:p>
          <a:p>
            <a:r>
              <a:rPr lang="fr-FR" sz="2000" dirty="0"/>
              <a:t>C. L’utilisation du réseau routier entre Montréal et Ottawa.</a:t>
            </a:r>
            <a:endParaRPr lang="en-CA" sz="2000" dirty="0"/>
          </a:p>
          <a:p>
            <a:r>
              <a:rPr lang="fr-FR" sz="2000" dirty="0"/>
              <a:t>D. Les réponses B et C correspondent à des défaillances de marché.</a:t>
            </a:r>
            <a:endParaRPr lang="en-CA" sz="2000" dirty="0"/>
          </a:p>
          <a:p>
            <a:r>
              <a:rPr lang="fr-FR" sz="2000" dirty="0"/>
              <a:t>E. Les réponses A, B et C correspondent à des défaillances de marché.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07168" y="2852936"/>
            <a:ext cx="7992888" cy="3240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25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539552" y="1582341"/>
            <a:ext cx="8064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25) Parmi les situations suivantes, laquelle est une externalité ?</a:t>
            </a:r>
            <a:endParaRPr lang="en-CA" sz="2000" dirty="0"/>
          </a:p>
          <a:p>
            <a:r>
              <a:rPr lang="fr-FR" sz="2000" dirty="0"/>
              <a:t>A. L’augmentation de la valeur des habitations en bordure d’une ligne de métro nouvellement construite dans une ville.</a:t>
            </a:r>
            <a:endParaRPr lang="en-CA" sz="2000" dirty="0"/>
          </a:p>
          <a:p>
            <a:r>
              <a:rPr lang="fr-FR" sz="2000" dirty="0"/>
              <a:t>B. L’instauration d’une taxe sur les activités polluantes.</a:t>
            </a:r>
            <a:endParaRPr lang="en-CA" sz="2000" dirty="0"/>
          </a:p>
          <a:p>
            <a:r>
              <a:rPr lang="fr-FR" sz="2000" dirty="0"/>
              <a:t>C. La mise en vente d’un nouveau téléphone intelligent plus performant que les précédents.</a:t>
            </a:r>
            <a:endParaRPr lang="en-CA" sz="2000" dirty="0"/>
          </a:p>
          <a:p>
            <a:r>
              <a:rPr lang="fr-FR" sz="2000" dirty="0"/>
              <a:t>D. A et B sont des externalités.</a:t>
            </a:r>
            <a:endParaRPr lang="en-CA" sz="2000" dirty="0"/>
          </a:p>
          <a:p>
            <a:r>
              <a:rPr lang="fr-FR" sz="2000" dirty="0"/>
              <a:t>E. A, B et C sont des externalités.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460918" y="2204864"/>
            <a:ext cx="7992888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26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916832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26) Quel est l’objectif de la Banque du canada en ce qui concerne le taux d’inflation ?</a:t>
            </a:r>
            <a:endParaRPr lang="en-CA" sz="2400" dirty="0"/>
          </a:p>
          <a:p>
            <a:r>
              <a:rPr lang="fr-FR" sz="2400" dirty="0"/>
              <a:t>A. -2%.</a:t>
            </a:r>
            <a:endParaRPr lang="en-CA" sz="2400" dirty="0"/>
          </a:p>
          <a:p>
            <a:r>
              <a:rPr lang="fr-FR" sz="2400" dirty="0"/>
              <a:t>B. 0%.</a:t>
            </a:r>
            <a:endParaRPr lang="en-CA" sz="2400" dirty="0"/>
          </a:p>
          <a:p>
            <a:r>
              <a:rPr lang="fr-FR" sz="2400" dirty="0"/>
              <a:t>C. 2%.</a:t>
            </a:r>
            <a:endParaRPr lang="en-CA" sz="2400" dirty="0"/>
          </a:p>
          <a:p>
            <a:r>
              <a:rPr lang="fr-FR" sz="2400" dirty="0"/>
              <a:t>D. 10%.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539552" y="3356992"/>
            <a:ext cx="799288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27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1124744"/>
            <a:ext cx="82089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27) Lorsque certains économistes disent que la création monétaire n’a pas d’effet sur l’économie réelle, cela veut dire :</a:t>
            </a:r>
            <a:endParaRPr lang="en-CA" sz="2000" dirty="0"/>
          </a:p>
          <a:p>
            <a:r>
              <a:rPr lang="fr-FR" sz="2000" dirty="0"/>
              <a:t>A. qu’une création monétaire excessive conduit à une hausse de la valeur de la monnaie et à une hausse des prix.</a:t>
            </a:r>
            <a:endParaRPr lang="en-CA" sz="2000" dirty="0"/>
          </a:p>
          <a:p>
            <a:r>
              <a:rPr lang="fr-FR" sz="2000" dirty="0"/>
              <a:t>B. qu’une création monétaire excessive conduit à une hausse de la valeur de la monnaie et une baisse des prix.</a:t>
            </a:r>
            <a:endParaRPr lang="en-CA" sz="2000" dirty="0"/>
          </a:p>
          <a:p>
            <a:r>
              <a:rPr lang="fr-FR" sz="2000" dirty="0"/>
              <a:t>C. qu’une création monétaire excessive conduit à une baisse de la valeur de la monnaie et à une hausse des prix.</a:t>
            </a:r>
            <a:endParaRPr lang="en-CA" sz="2000" dirty="0"/>
          </a:p>
          <a:p>
            <a:r>
              <a:rPr lang="fr-FR" sz="2000" dirty="0"/>
              <a:t>D. qu’une création monétaire excessive conduit à une baisse de la valeur de la monnaie et à une baisse des prix.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3284984"/>
            <a:ext cx="7992888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28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519134" y="1484784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28</a:t>
            </a:r>
            <a:r>
              <a:rPr lang="fr-CA" sz="2400" dirty="0"/>
              <a:t>) En Inde, </a:t>
            </a:r>
            <a:r>
              <a:rPr lang="fr-FR" sz="2400" dirty="0"/>
              <a:t>les procédures de fusion/acquisition par des investisseurs étrangers dans le secteur pharmaceutique doivent obtenir l’accord du gouvernement depuis 2011. Ce type de mesure est un exemple de régulation :</a:t>
            </a:r>
            <a:endParaRPr lang="en-CA" sz="2400" dirty="0"/>
          </a:p>
          <a:p>
            <a:r>
              <a:rPr lang="fr-CA" sz="2400" dirty="0"/>
              <a:t>A. par le marché.</a:t>
            </a:r>
            <a:endParaRPr lang="en-CA" sz="2400" dirty="0"/>
          </a:p>
          <a:p>
            <a:r>
              <a:rPr lang="fr-CA" sz="2400" dirty="0"/>
              <a:t>B. nationale.</a:t>
            </a:r>
            <a:endParaRPr lang="en-CA" sz="2400" dirty="0"/>
          </a:p>
          <a:p>
            <a:r>
              <a:rPr lang="fr-CA" sz="2400" dirty="0"/>
              <a:t>C. globale.</a:t>
            </a:r>
            <a:endParaRPr lang="en-CA" sz="2400" dirty="0"/>
          </a:p>
          <a:p>
            <a:r>
              <a:rPr lang="fr-CA" sz="2400" dirty="0"/>
              <a:t>D. Les réponses A, B et C sont vraies.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539552" y="3717032"/>
            <a:ext cx="7992888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29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908720"/>
            <a:ext cx="81369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/>
              <a:t>29) Parmi les définitions suivantes, laquelle correspond le mieux à la notion de « chaîne de valeur mondiale » ?</a:t>
            </a:r>
            <a:endParaRPr lang="en-CA" dirty="0"/>
          </a:p>
          <a:p>
            <a:r>
              <a:rPr lang="fr-CA" dirty="0"/>
              <a:t>A. La « chaîne de valeur mondiale » est maximisée lorsque les pays, grâce à la spécialisation, parviennent tous à améliorer leur situation économique.</a:t>
            </a:r>
            <a:endParaRPr lang="en-CA" dirty="0"/>
          </a:p>
          <a:p>
            <a:r>
              <a:rPr lang="fr-CA" dirty="0"/>
              <a:t>B. La « chaîne de valeur mondiale » indique que les pays qui sont proches géographiquement commercent beaucoup entre eux.</a:t>
            </a:r>
            <a:endParaRPr lang="en-CA" dirty="0"/>
          </a:p>
          <a:p>
            <a:r>
              <a:rPr lang="fr-CA" dirty="0"/>
              <a:t>C. La « chaîne de valeur mondiale » permet de comprendre comment une firme multinationale répartit ses activités à travers le monde.</a:t>
            </a:r>
            <a:endParaRPr lang="en-CA" dirty="0"/>
          </a:p>
          <a:p>
            <a:r>
              <a:rPr lang="fr-CA" dirty="0"/>
              <a:t>D. La « chaîne de valeur mondiale » est un organisme international qui a défini un code de bonne conduite des échanges commerciaux entre les pays.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467544" y="2924944"/>
            <a:ext cx="799288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30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1997839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/>
              <a:t>30) Selon la CNUCED, les firmes transnationales réalisent :</a:t>
            </a:r>
            <a:endParaRPr lang="en-CA" sz="2400" dirty="0"/>
          </a:p>
          <a:p>
            <a:r>
              <a:rPr lang="fr-CA" sz="2400" dirty="0"/>
              <a:t>A. les trois quart (3/4) de la production mondiale.</a:t>
            </a:r>
            <a:endParaRPr lang="en-CA" sz="2400" dirty="0"/>
          </a:p>
          <a:p>
            <a:r>
              <a:rPr lang="fr-CA" sz="2400" dirty="0"/>
              <a:t>B. les deux tiers (2/3) de la production mondiale.</a:t>
            </a:r>
            <a:endParaRPr lang="en-CA" sz="2400" dirty="0"/>
          </a:p>
          <a:p>
            <a:r>
              <a:rPr lang="fr-CA" sz="2400" dirty="0"/>
              <a:t>C. la moitié (1/2) de la production mondiale.</a:t>
            </a:r>
            <a:endParaRPr lang="en-CA" sz="2400" dirty="0"/>
          </a:p>
          <a:p>
            <a:r>
              <a:rPr lang="fr-CA" sz="2400" dirty="0"/>
              <a:t>D. le quart (1/4) de la production mondiale.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467544" y="3874115"/>
            <a:ext cx="799288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31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611560" y="1720840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000" dirty="0"/>
              <a:t>31) Parmi les actions suivantes, laquelle peut être utilisée par une entreprise pour s’internationaliser ?</a:t>
            </a:r>
            <a:endParaRPr lang="en-CA" sz="2000" dirty="0"/>
          </a:p>
          <a:p>
            <a:r>
              <a:rPr lang="fr-CA" sz="2000" dirty="0"/>
              <a:t>A. L’exportation.</a:t>
            </a:r>
            <a:endParaRPr lang="en-CA" sz="2000" dirty="0"/>
          </a:p>
          <a:p>
            <a:r>
              <a:rPr lang="fr-CA" sz="2000" dirty="0"/>
              <a:t>B. Les franchises de distribution.</a:t>
            </a:r>
            <a:endParaRPr lang="en-CA" sz="2000" dirty="0"/>
          </a:p>
          <a:p>
            <a:r>
              <a:rPr lang="fr-CA" sz="2000" dirty="0"/>
              <a:t>C. Les licences de production.</a:t>
            </a:r>
            <a:endParaRPr lang="en-CA" sz="2000" dirty="0"/>
          </a:p>
          <a:p>
            <a:r>
              <a:rPr lang="fr-CA" sz="2000" dirty="0"/>
              <a:t>D. Les actions A, B et C peuvent être utilisées par les entreprises pour s’internationaliser.</a:t>
            </a:r>
            <a:endParaRPr lang="en-CA" sz="2000" dirty="0"/>
          </a:p>
          <a:p>
            <a:r>
              <a:rPr lang="fr-CA" sz="2000" dirty="0"/>
              <a:t>E. Les actions A, B et C ne correspondent pas à des formes d’internalisation des entreprises.</a:t>
            </a:r>
            <a:endParaRPr lang="en-CA" sz="2000" dirty="0"/>
          </a:p>
        </p:txBody>
      </p:sp>
      <p:sp>
        <p:nvSpPr>
          <p:cNvPr id="4" name="Rectangle 3"/>
          <p:cNvSpPr/>
          <p:nvPr/>
        </p:nvSpPr>
        <p:spPr>
          <a:xfrm>
            <a:off x="539552" y="3284984"/>
            <a:ext cx="7992888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32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67544" y="2274838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/>
              <a:t>32) Le GATT, le FMI, la Banque mondiale sont des organisations internationales qui ont été créées :</a:t>
            </a:r>
            <a:endParaRPr lang="en-CA" sz="2400" dirty="0"/>
          </a:p>
          <a:p>
            <a:r>
              <a:rPr lang="fr-CA" sz="2400" dirty="0"/>
              <a:t>A. après la seconde guerre mondiale.</a:t>
            </a:r>
            <a:endParaRPr lang="en-CA" sz="2400" dirty="0"/>
          </a:p>
          <a:p>
            <a:r>
              <a:rPr lang="fr-CA" sz="2400" dirty="0"/>
              <a:t>B. dans les années 1980.</a:t>
            </a:r>
            <a:endParaRPr lang="en-CA" sz="2400" dirty="0"/>
          </a:p>
          <a:p>
            <a:r>
              <a:rPr lang="fr-CA" sz="2400" dirty="0"/>
              <a:t>C. au début des années 1990.</a:t>
            </a:r>
            <a:endParaRPr lang="en-CA" sz="2400" dirty="0"/>
          </a:p>
          <a:p>
            <a:r>
              <a:rPr lang="fr-CA" sz="2400" dirty="0"/>
              <a:t>D. au début des années 2000.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481411" y="3068960"/>
            <a:ext cx="7992888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33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84550" y="1418041"/>
            <a:ext cx="81919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400" dirty="0"/>
              <a:t>33) Un fonds souverain :</a:t>
            </a:r>
            <a:endParaRPr lang="en-CA" sz="2400" dirty="0"/>
          </a:p>
          <a:p>
            <a:r>
              <a:rPr lang="fr-CA" sz="2400" dirty="0"/>
              <a:t>A. est un fonds détenu par un gouvernement.</a:t>
            </a:r>
            <a:endParaRPr lang="en-CA" sz="2400" dirty="0"/>
          </a:p>
          <a:p>
            <a:r>
              <a:rPr lang="fr-CA" sz="2400" dirty="0"/>
              <a:t>B. est un fonds qui est constitué exclusivement d’obligations de gouvernements.</a:t>
            </a:r>
            <a:endParaRPr lang="en-CA" sz="2400" dirty="0"/>
          </a:p>
          <a:p>
            <a:r>
              <a:rPr lang="fr-CA" sz="2400" dirty="0"/>
              <a:t>C. est un fonds qui est enregistré dans un paradis fiscal pour échapper à l’impôt.</a:t>
            </a:r>
            <a:endParaRPr lang="en-CA" sz="2400" dirty="0"/>
          </a:p>
          <a:p>
            <a:r>
              <a:rPr lang="fr-CA" sz="2400" dirty="0"/>
              <a:t>D. est un fonds détenu par une Banque centrale d’un pays et qui est constitué des réserves en or du pays.</a:t>
            </a:r>
            <a:endParaRPr lang="en-CA" sz="2400" dirty="0"/>
          </a:p>
        </p:txBody>
      </p:sp>
      <p:sp>
        <p:nvSpPr>
          <p:cNvPr id="4" name="Rectangle 3"/>
          <p:cNvSpPr/>
          <p:nvPr/>
        </p:nvSpPr>
        <p:spPr>
          <a:xfrm>
            <a:off x="484550" y="1844824"/>
            <a:ext cx="799288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Question 34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70775" y="908720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/>
              <a:t>34) Parmi les définitions suivantes, laquelle définit le mieux ce que sont les agences de notation ?</a:t>
            </a:r>
            <a:endParaRPr lang="en-CA" dirty="0"/>
          </a:p>
          <a:p>
            <a:r>
              <a:rPr lang="fr-CA" dirty="0"/>
              <a:t>A. Les agences de notation sont des organismes internationaux qui ont pour vocation de vérifier que les gouvernements respectent leurs engagements internationaux en ce qui concerne les droits de douane.</a:t>
            </a:r>
            <a:endParaRPr lang="en-CA" dirty="0"/>
          </a:p>
          <a:p>
            <a:r>
              <a:rPr lang="fr-CA" dirty="0"/>
              <a:t>B. Les agences de notation sont des organismes internationaux qui ont pour vocation de vérifier que les gouvernements respectent leurs engagements internationaux en ce qui concerne le réchauffement climatique.</a:t>
            </a:r>
            <a:endParaRPr lang="en-CA" dirty="0"/>
          </a:p>
          <a:p>
            <a:r>
              <a:rPr lang="fr-CA" dirty="0"/>
              <a:t>C. Les agences de notation sont des entreprises privées qui ont pour principale activité de vérifier que les entreprises respectent leurs obligations sur les marchés financiers.</a:t>
            </a:r>
            <a:endParaRPr lang="en-CA" dirty="0"/>
          </a:p>
          <a:p>
            <a:r>
              <a:rPr lang="fr-CA" dirty="0"/>
              <a:t>D. Les agences de notation sont des entreprises qui ont pour activité de mesurer le risque que représente une entreprise, un gouvernement ou un produit financier.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470775" y="4558734"/>
            <a:ext cx="7992888" cy="864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4888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41</TotalTime>
  <Words>142</Words>
  <Application>Microsoft Macintosh PowerPoint</Application>
  <PresentationFormat>On-screen Show (4:3)</PresentationFormat>
  <Paragraphs>214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Aspect</vt:lpstr>
      <vt:lpstr>Corrigé examen 1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  <vt:lpstr>Question 21</vt:lpstr>
      <vt:lpstr>Question 22</vt:lpstr>
      <vt:lpstr>Question 23</vt:lpstr>
      <vt:lpstr>Question 24</vt:lpstr>
      <vt:lpstr>Question 25</vt:lpstr>
      <vt:lpstr>Question 26</vt:lpstr>
      <vt:lpstr>Question 27</vt:lpstr>
      <vt:lpstr>Question 28</vt:lpstr>
      <vt:lpstr>Question 29</vt:lpstr>
      <vt:lpstr>Question 30</vt:lpstr>
      <vt:lpstr>Question 31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</dc:title>
  <dc:creator>mcadieux</dc:creator>
  <cp:lastModifiedBy>Barbara Ramirez Rico</cp:lastModifiedBy>
  <cp:revision>5</cp:revision>
  <dcterms:created xsi:type="dcterms:W3CDTF">2014-02-06T21:56:16Z</dcterms:created>
  <dcterms:modified xsi:type="dcterms:W3CDTF">2014-02-10T00:52:42Z</dcterms:modified>
</cp:coreProperties>
</file>