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3" r:id="rId1"/>
    <p:sldMasterId id="2147483696" r:id="rId2"/>
    <p:sldMasterId id="2147483709" r:id="rId3"/>
  </p:sldMasterIdLst>
  <p:notesMasterIdLst>
    <p:notesMasterId r:id="rId66"/>
  </p:notesMasterIdLst>
  <p:handoutMasterIdLst>
    <p:handoutMasterId r:id="rId67"/>
  </p:handoutMasterIdLst>
  <p:sldIdLst>
    <p:sldId id="432" r:id="rId4"/>
    <p:sldId id="362" r:id="rId5"/>
    <p:sldId id="341" r:id="rId6"/>
    <p:sldId id="344" r:id="rId7"/>
    <p:sldId id="472" r:id="rId8"/>
    <p:sldId id="373" r:id="rId9"/>
    <p:sldId id="335" r:id="rId10"/>
    <p:sldId id="272" r:id="rId11"/>
    <p:sldId id="483" r:id="rId12"/>
    <p:sldId id="273" r:id="rId13"/>
    <p:sldId id="353" r:id="rId14"/>
    <p:sldId id="366" r:id="rId15"/>
    <p:sldId id="363" r:id="rId16"/>
    <p:sldId id="469" r:id="rId17"/>
    <p:sldId id="315" r:id="rId18"/>
    <p:sldId id="383" r:id="rId19"/>
    <p:sldId id="310" r:id="rId20"/>
    <p:sldId id="336" r:id="rId21"/>
    <p:sldId id="317" r:id="rId22"/>
    <p:sldId id="374" r:id="rId23"/>
    <p:sldId id="316" r:id="rId24"/>
    <p:sldId id="318" r:id="rId25"/>
    <p:sldId id="345" r:id="rId26"/>
    <p:sldId id="470" r:id="rId27"/>
    <p:sldId id="471" r:id="rId28"/>
    <p:sldId id="287" r:id="rId29"/>
    <p:sldId id="319" r:id="rId30"/>
    <p:sldId id="320" r:id="rId31"/>
    <p:sldId id="289" r:id="rId32"/>
    <p:sldId id="321" r:id="rId33"/>
    <p:sldId id="368" r:id="rId34"/>
    <p:sldId id="372" r:id="rId35"/>
    <p:sldId id="413" r:id="rId36"/>
    <p:sldId id="420" r:id="rId37"/>
    <p:sldId id="421" r:id="rId38"/>
    <p:sldId id="463" r:id="rId39"/>
    <p:sldId id="464" r:id="rId40"/>
    <p:sldId id="465" r:id="rId41"/>
    <p:sldId id="423" r:id="rId42"/>
    <p:sldId id="424" r:id="rId43"/>
    <p:sldId id="441" r:id="rId44"/>
    <p:sldId id="452" r:id="rId45"/>
    <p:sldId id="439" r:id="rId46"/>
    <p:sldId id="442" r:id="rId47"/>
    <p:sldId id="454" r:id="rId48"/>
    <p:sldId id="466" r:id="rId49"/>
    <p:sldId id="328" r:id="rId50"/>
    <p:sldId id="376" r:id="rId51"/>
    <p:sldId id="473" r:id="rId52"/>
    <p:sldId id="474" r:id="rId53"/>
    <p:sldId id="475" r:id="rId54"/>
    <p:sldId id="476" r:id="rId55"/>
    <p:sldId id="477" r:id="rId56"/>
    <p:sldId id="478" r:id="rId57"/>
    <p:sldId id="479" r:id="rId58"/>
    <p:sldId id="480" r:id="rId59"/>
    <p:sldId id="481" r:id="rId60"/>
    <p:sldId id="482" r:id="rId61"/>
    <p:sldId id="484" r:id="rId62"/>
    <p:sldId id="485" r:id="rId63"/>
    <p:sldId id="467" r:id="rId64"/>
    <p:sldId id="385" r:id="rId65"/>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DCF175"/>
    <a:srgbClr val="003399"/>
    <a:srgbClr val="FF9966"/>
    <a:srgbClr val="FB05BB"/>
    <a:srgbClr val="336699"/>
    <a:srgbClr val="008080"/>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0" autoAdjust="0"/>
    <p:restoredTop sz="94614" autoAdjust="0"/>
  </p:normalViewPr>
  <p:slideViewPr>
    <p:cSldViewPr>
      <p:cViewPr>
        <p:scale>
          <a:sx n="100" d="100"/>
          <a:sy n="100" d="100"/>
        </p:scale>
        <p:origin x="-1932" y="-49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15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handoutMaster" Target="handoutMasters/handout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defTabSz="931863" eaLnBrk="0" hangingPunct="0">
              <a:defRPr sz="1200">
                <a:latin typeface="Times New Roman" pitchFamily="18" charset="0"/>
              </a:defRPr>
            </a:lvl1pPr>
          </a:lstStyle>
          <a:p>
            <a:endParaRPr lang="en-US"/>
          </a:p>
        </p:txBody>
      </p:sp>
      <p:sp>
        <p:nvSpPr>
          <p:cNvPr id="17411" name="Rectangle 3"/>
          <p:cNvSpPr>
            <a:spLocks noGrp="1" noChangeArrowheads="1"/>
          </p:cNvSpPr>
          <p:nvPr>
            <p:ph type="dt" sz="quarter"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defTabSz="931863" eaLnBrk="0" hangingPunct="0">
              <a:defRPr sz="1200">
                <a:latin typeface="Times New Roman" pitchFamily="18" charset="0"/>
              </a:defRPr>
            </a:lvl1pPr>
          </a:lstStyle>
          <a:p>
            <a:endParaRPr lang="en-US"/>
          </a:p>
        </p:txBody>
      </p:sp>
      <p:sp>
        <p:nvSpPr>
          <p:cNvPr id="17412" name="Rectangle 4"/>
          <p:cNvSpPr>
            <a:spLocks noGrp="1" noChangeArrowheads="1"/>
          </p:cNvSpPr>
          <p:nvPr>
            <p:ph type="ftr" sz="quarter" idx="2"/>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defTabSz="931863" eaLnBrk="0" hangingPunct="0">
              <a:defRPr sz="1200">
                <a:latin typeface="Times New Roman" pitchFamily="18" charset="0"/>
              </a:defRPr>
            </a:lvl1pPr>
          </a:lstStyle>
          <a:p>
            <a:r>
              <a:rPr lang="en-US"/>
              <a:t>Economy Lecture</a:t>
            </a:r>
          </a:p>
        </p:txBody>
      </p:sp>
      <p:sp>
        <p:nvSpPr>
          <p:cNvPr id="17413" name="Rectangle 5"/>
          <p:cNvSpPr>
            <a:spLocks noGrp="1" noChangeArrowheads="1"/>
          </p:cNvSpPr>
          <p:nvPr>
            <p:ph type="sldNum" sz="quarter" idx="3"/>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defTabSz="931863" eaLnBrk="0" hangingPunct="0">
              <a:defRPr sz="1200">
                <a:latin typeface="Times New Roman" pitchFamily="18" charset="0"/>
              </a:defRPr>
            </a:lvl1pPr>
          </a:lstStyle>
          <a:p>
            <a:fld id="{8B762687-8EAC-490F-BD93-30BA6C8C04EC}" type="slidenum">
              <a:rPr lang="en-US"/>
              <a:pPr/>
              <a:t>‹#›</a:t>
            </a:fld>
            <a:endParaRPr lang="en-US"/>
          </a:p>
        </p:txBody>
      </p:sp>
    </p:spTree>
    <p:extLst>
      <p:ext uri="{BB962C8B-B14F-4D97-AF65-F5344CB8AC3E}">
        <p14:creationId xmlns:p14="http://schemas.microsoft.com/office/powerpoint/2010/main" val="30992254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defTabSz="931863" eaLnBrk="0" hangingPunct="0">
              <a:defRPr sz="1200">
                <a:latin typeface="Times New Roman" pitchFamily="18" charset="0"/>
              </a:defRPr>
            </a:lvl1pPr>
          </a:lstStyle>
          <a:p>
            <a:endParaRPr lang="en-US"/>
          </a:p>
        </p:txBody>
      </p:sp>
      <p:sp>
        <p:nvSpPr>
          <p:cNvPr id="15363" name="Rectangle 3"/>
          <p:cNvSpPr>
            <a:spLocks noGrp="1" noChangeArrowheads="1"/>
          </p:cNvSpPr>
          <p:nvPr>
            <p:ph type="dt" idx="1"/>
          </p:nvPr>
        </p:nvSpPr>
        <p:spPr bwMode="auto">
          <a:xfrm>
            <a:off x="3971925"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defTabSz="931863" eaLnBrk="0" hangingPunct="0">
              <a:defRPr sz="1200">
                <a:latin typeface="Times New Roman" pitchFamily="18" charset="0"/>
              </a:defRPr>
            </a:lvl1pPr>
          </a:lstStyle>
          <a:p>
            <a:endParaRPr lang="en-US"/>
          </a:p>
        </p:txBody>
      </p:sp>
      <p:sp>
        <p:nvSpPr>
          <p:cNvPr id="15364"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5365" name="Rectangle 5"/>
          <p:cNvSpPr>
            <a:spLocks noGrp="1" noChangeArrowheads="1"/>
          </p:cNvSpPr>
          <p:nvPr>
            <p:ph type="body" sz="quarter" idx="3"/>
          </p:nvPr>
        </p:nvSpPr>
        <p:spPr bwMode="auto">
          <a:xfrm>
            <a:off x="935038" y="4416425"/>
            <a:ext cx="5140325" cy="418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5366" name="Rectangle 6"/>
          <p:cNvSpPr>
            <a:spLocks noGrp="1" noChangeArrowheads="1"/>
          </p:cNvSpPr>
          <p:nvPr>
            <p:ph type="ftr" sz="quarter" idx="4"/>
          </p:nvPr>
        </p:nvSpPr>
        <p:spPr bwMode="auto">
          <a:xfrm>
            <a:off x="0"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defTabSz="931863" eaLnBrk="0" hangingPunct="0">
              <a:defRPr sz="1200">
                <a:latin typeface="Times New Roman" pitchFamily="18" charset="0"/>
              </a:defRPr>
            </a:lvl1pPr>
          </a:lstStyle>
          <a:p>
            <a:endParaRPr lang="en-US"/>
          </a:p>
        </p:txBody>
      </p:sp>
      <p:sp>
        <p:nvSpPr>
          <p:cNvPr id="15367" name="Rectangle 7"/>
          <p:cNvSpPr>
            <a:spLocks noGrp="1" noChangeArrowheads="1"/>
          </p:cNvSpPr>
          <p:nvPr>
            <p:ph type="sldNum" sz="quarter" idx="5"/>
          </p:nvPr>
        </p:nvSpPr>
        <p:spPr bwMode="auto">
          <a:xfrm>
            <a:off x="3971925" y="8831263"/>
            <a:ext cx="3038475" cy="46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defTabSz="931863" eaLnBrk="0" hangingPunct="0">
              <a:defRPr sz="1200">
                <a:latin typeface="Times New Roman" pitchFamily="18" charset="0"/>
              </a:defRPr>
            </a:lvl1pPr>
          </a:lstStyle>
          <a:p>
            <a:fld id="{F561CCEC-0F20-4E35-95A1-D99C5A697819}" type="slidenum">
              <a:rPr lang="en-US"/>
              <a:pPr/>
              <a:t>‹#›</a:t>
            </a:fld>
            <a:endParaRPr lang="en-US"/>
          </a:p>
        </p:txBody>
      </p:sp>
    </p:spTree>
    <p:extLst>
      <p:ext uri="{BB962C8B-B14F-4D97-AF65-F5344CB8AC3E}">
        <p14:creationId xmlns:p14="http://schemas.microsoft.com/office/powerpoint/2010/main" val="309537059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charset="0"/>
        <a:ea typeface="+mn-ea"/>
        <a:cs typeface="Arial" charset="0"/>
      </a:defRPr>
    </a:lvl1pPr>
    <a:lvl2pPr marL="457200" algn="l" rtl="0" fontAlgn="base">
      <a:spcBef>
        <a:spcPct val="30000"/>
      </a:spcBef>
      <a:spcAft>
        <a:spcPct val="0"/>
      </a:spcAft>
      <a:defRPr kumimoji="1" sz="1200" kern="1200">
        <a:solidFill>
          <a:schemeClr val="tx1"/>
        </a:solidFill>
        <a:latin typeface="Arial" charset="0"/>
        <a:ea typeface="+mn-ea"/>
        <a:cs typeface="Arial" charset="0"/>
      </a:defRPr>
    </a:lvl2pPr>
    <a:lvl3pPr marL="914400" algn="l" rtl="0" fontAlgn="base">
      <a:spcBef>
        <a:spcPct val="30000"/>
      </a:spcBef>
      <a:spcAft>
        <a:spcPct val="0"/>
      </a:spcAft>
      <a:defRPr kumimoji="1" sz="1200" kern="1200">
        <a:solidFill>
          <a:schemeClr val="tx1"/>
        </a:solidFill>
        <a:latin typeface="Arial" charset="0"/>
        <a:ea typeface="+mn-ea"/>
        <a:cs typeface="Arial" charset="0"/>
      </a:defRPr>
    </a:lvl3pPr>
    <a:lvl4pPr marL="1371600" algn="l" rtl="0" fontAlgn="base">
      <a:spcBef>
        <a:spcPct val="30000"/>
      </a:spcBef>
      <a:spcAft>
        <a:spcPct val="0"/>
      </a:spcAft>
      <a:defRPr kumimoji="1" sz="1200" kern="1200">
        <a:solidFill>
          <a:schemeClr val="tx1"/>
        </a:solidFill>
        <a:latin typeface="Arial" charset="0"/>
        <a:ea typeface="+mn-ea"/>
        <a:cs typeface="Arial" charset="0"/>
      </a:defRPr>
    </a:lvl4pPr>
    <a:lvl5pPr marL="1828800" algn="l" rtl="0" fontAlgn="base">
      <a:spcBef>
        <a:spcPct val="30000"/>
      </a:spcBef>
      <a:spcAft>
        <a:spcPct val="0"/>
      </a:spcAft>
      <a:defRPr kumimoji="1"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476ADBE3-D80E-40F9-B4F5-947262A5219F}" type="slidenum">
              <a:rPr lang="en-US"/>
              <a:pPr/>
              <a:t>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00485761-972B-4F4A-97A3-20F0DDBEBA53}" type="slidenum">
              <a:rPr lang="en-US"/>
              <a:pPr/>
              <a:t>13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F561CCEC-0F20-4E35-95A1-D99C5A697819}" type="slidenum">
              <a:rPr lang="en-US" smtClean="0"/>
              <a:pPr/>
              <a:t>29</a:t>
            </a:fld>
            <a:endParaRPr lang="en-US"/>
          </a:p>
        </p:txBody>
      </p:sp>
    </p:spTree>
    <p:extLst>
      <p:ext uri="{BB962C8B-B14F-4D97-AF65-F5344CB8AC3E}">
        <p14:creationId xmlns:p14="http://schemas.microsoft.com/office/powerpoint/2010/main" val="1133661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F561CCEC-0F20-4E35-95A1-D99C5A697819}"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9993135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DC13A6-BEEC-4A80-8B53-B9A1756B5DC1}" type="slidenum">
              <a:rPr lang="en-US">
                <a:solidFill>
                  <a:prstClr val="black"/>
                </a:solidFill>
              </a:rPr>
              <a:pPr/>
              <a:t>38</a:t>
            </a:fld>
            <a:endParaRPr lang="en-US">
              <a:solidFill>
                <a:prstClr val="black"/>
              </a:solidFill>
            </a:endParaRPr>
          </a:p>
        </p:txBody>
      </p:sp>
      <p:sp>
        <p:nvSpPr>
          <p:cNvPr id="368642" name="Rectangle 2"/>
          <p:cNvSpPr>
            <a:spLocks noGrp="1" noRot="1" noChangeAspect="1" noChangeArrowheads="1" noTextEdit="1"/>
          </p:cNvSpPr>
          <p:nvPr>
            <p:ph type="sldImg"/>
          </p:nvPr>
        </p:nvSpPr>
        <p:spPr>
          <a:ln/>
        </p:spPr>
      </p:sp>
      <p:sp>
        <p:nvSpPr>
          <p:cNvPr id="368643" name="Rectangle 3"/>
          <p:cNvSpPr>
            <a:spLocks noGrp="1" noChangeArrowheads="1"/>
          </p:cNvSpPr>
          <p:nvPr>
            <p:ph type="body" idx="1"/>
          </p:nvPr>
        </p:nvSpPr>
        <p:spPr>
          <a:xfrm>
            <a:off x="701675" y="4416425"/>
            <a:ext cx="5607050" cy="4183063"/>
          </a:xfrm>
        </p:spPr>
        <p:txBody>
          <a:bodyPr/>
          <a:lstStyle/>
          <a:p>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2E9492-83A6-4D61-9A4B-1D01D26BD5D5}" type="slidenum">
              <a:rPr lang="en-US"/>
              <a:pPr/>
              <a:t>45</a:t>
            </a:fld>
            <a:endParaRPr lang="en-US"/>
          </a:p>
        </p:txBody>
      </p:sp>
      <p:sp>
        <p:nvSpPr>
          <p:cNvPr id="379906" name="Rectangle 2"/>
          <p:cNvSpPr>
            <a:spLocks noGrp="1" noRot="1" noChangeAspect="1" noChangeArrowheads="1" noTextEdit="1"/>
          </p:cNvSpPr>
          <p:nvPr>
            <p:ph type="sldImg"/>
          </p:nvPr>
        </p:nvSpPr>
        <p:spPr>
          <a:ln/>
        </p:spPr>
      </p:sp>
      <p:sp>
        <p:nvSpPr>
          <p:cNvPr id="379907" name="Rectangle 3"/>
          <p:cNvSpPr>
            <a:spLocks noGrp="1" noChangeArrowheads="1"/>
          </p:cNvSpPr>
          <p:nvPr>
            <p:ph type="body" idx="1"/>
          </p:nvPr>
        </p:nvSpPr>
        <p:spPr>
          <a:xfrm>
            <a:off x="701675" y="4416425"/>
            <a:ext cx="5607050" cy="4183063"/>
          </a:xfrm>
        </p:spPr>
        <p:txBody>
          <a:bodyPr/>
          <a:lstStyle/>
          <a:p>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66242" name="Group 2"/>
          <p:cNvGrpSpPr>
            <a:grpSpLocks/>
          </p:cNvGrpSpPr>
          <p:nvPr/>
        </p:nvGrpSpPr>
        <p:grpSpPr bwMode="auto">
          <a:xfrm>
            <a:off x="0" y="0"/>
            <a:ext cx="8763000" cy="5943600"/>
            <a:chOff x="0" y="0"/>
            <a:chExt cx="5520" cy="3744"/>
          </a:xfrm>
        </p:grpSpPr>
        <p:sp>
          <p:nvSpPr>
            <p:cNvPr id="266243"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grpSp>
          <p:nvGrpSpPr>
            <p:cNvPr id="266244" name="Group 4"/>
            <p:cNvGrpSpPr>
              <a:grpSpLocks/>
            </p:cNvGrpSpPr>
            <p:nvPr userDrawn="1"/>
          </p:nvGrpSpPr>
          <p:grpSpPr bwMode="auto">
            <a:xfrm>
              <a:off x="0" y="2208"/>
              <a:ext cx="5520" cy="1536"/>
              <a:chOff x="0" y="2208"/>
              <a:chExt cx="5520" cy="1536"/>
            </a:xfrm>
          </p:grpSpPr>
          <p:sp>
            <p:nvSpPr>
              <p:cNvPr id="266245"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266246"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266247"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grpSp>
          <p:nvGrpSpPr>
            <p:cNvPr id="266248" name="Group 8"/>
            <p:cNvGrpSpPr>
              <a:grpSpLocks/>
            </p:cNvGrpSpPr>
            <p:nvPr userDrawn="1"/>
          </p:nvGrpSpPr>
          <p:grpSpPr bwMode="auto">
            <a:xfrm>
              <a:off x="400" y="336"/>
              <a:ext cx="5088" cy="192"/>
              <a:chOff x="400" y="336"/>
              <a:chExt cx="5088" cy="192"/>
            </a:xfrm>
          </p:grpSpPr>
          <p:sp>
            <p:nvSpPr>
              <p:cNvPr id="266249"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266250"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grpSp>
      <p:sp>
        <p:nvSpPr>
          <p:cNvPr id="266251" name="Rectangle 11"/>
          <p:cNvSpPr>
            <a:spLocks noGrp="1" noChangeArrowheads="1"/>
          </p:cNvSpPr>
          <p:nvPr>
            <p:ph type="ctrTitle"/>
          </p:nvPr>
        </p:nvSpPr>
        <p:spPr>
          <a:xfrm>
            <a:off x="2057400" y="1143000"/>
            <a:ext cx="6629400" cy="2209800"/>
          </a:xfrm>
        </p:spPr>
        <p:txBody>
          <a:bodyPr/>
          <a:lstStyle>
            <a:lvl1pPr>
              <a:defRPr sz="4200"/>
            </a:lvl1pPr>
          </a:lstStyle>
          <a:p>
            <a:pPr lvl="0"/>
            <a:r>
              <a:rPr lang="fr-CA" noProof="0" smtClean="0"/>
              <a:t>Click to edit Master title style</a:t>
            </a:r>
          </a:p>
        </p:txBody>
      </p:sp>
      <p:sp>
        <p:nvSpPr>
          <p:cNvPr id="266252"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266253" name="Rectangle 13"/>
          <p:cNvSpPr>
            <a:spLocks noGrp="1" noChangeArrowheads="1"/>
          </p:cNvSpPr>
          <p:nvPr>
            <p:ph type="dt" sz="half" idx="2"/>
          </p:nvPr>
        </p:nvSpPr>
        <p:spPr>
          <a:xfrm>
            <a:off x="912813" y="6251575"/>
            <a:ext cx="1905000" cy="457200"/>
          </a:xfrm>
        </p:spPr>
        <p:txBody>
          <a:bodyPr/>
          <a:lstStyle>
            <a:lvl1pPr>
              <a:defRPr/>
            </a:lvl1pPr>
          </a:lstStyle>
          <a:p>
            <a:endParaRPr lang="fr-CA"/>
          </a:p>
        </p:txBody>
      </p:sp>
      <p:sp>
        <p:nvSpPr>
          <p:cNvPr id="266254" name="Rectangle 14"/>
          <p:cNvSpPr>
            <a:spLocks noGrp="1" noChangeArrowheads="1"/>
          </p:cNvSpPr>
          <p:nvPr>
            <p:ph type="ftr" sz="quarter" idx="3"/>
          </p:nvPr>
        </p:nvSpPr>
        <p:spPr>
          <a:xfrm>
            <a:off x="3354388" y="6248400"/>
            <a:ext cx="2895600" cy="457200"/>
          </a:xfrm>
        </p:spPr>
        <p:txBody>
          <a:bodyPr/>
          <a:lstStyle>
            <a:lvl1pPr>
              <a:defRPr/>
            </a:lvl1pPr>
          </a:lstStyle>
          <a:p>
            <a:r>
              <a:rPr lang="fr-CA" smtClean="0"/>
              <a:t>Topic 1 - Introduction</a:t>
            </a:r>
            <a:endParaRPr lang="fr-CA"/>
          </a:p>
        </p:txBody>
      </p:sp>
      <p:sp>
        <p:nvSpPr>
          <p:cNvPr id="266255" name="Rectangle 15"/>
          <p:cNvSpPr>
            <a:spLocks noGrp="1" noChangeArrowheads="1"/>
          </p:cNvSpPr>
          <p:nvPr>
            <p:ph type="sldNum" sz="quarter" idx="4"/>
          </p:nvPr>
        </p:nvSpPr>
        <p:spPr/>
        <p:txBody>
          <a:bodyPr/>
          <a:lstStyle>
            <a:lvl1pPr>
              <a:defRPr/>
            </a:lvl1pPr>
          </a:lstStyle>
          <a:p>
            <a:fld id="{F78CE9F9-E52B-4A6E-BB32-99C4E7CDA919}" type="slidenum">
              <a:rPr lang="fr-CA"/>
              <a:pPr/>
              <a:t>‹#›</a:t>
            </a:fld>
            <a:endParaRPr lang="fr-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CA" dirty="0"/>
          </a:p>
        </p:txBody>
      </p:sp>
      <p:sp>
        <p:nvSpPr>
          <p:cNvPr id="3" name="Content Placeholder 2"/>
          <p:cNvSpPr>
            <a:spLocks noGrp="1"/>
          </p:cNvSpPr>
          <p:nvPr>
            <p:ph idx="1"/>
          </p:nvPr>
        </p:nvSpPr>
        <p:spPr>
          <a:ln>
            <a:solidFill>
              <a:schemeClr val="tx1"/>
            </a:solidFill>
          </a:ln>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5" name="Footer Placeholder 4"/>
          <p:cNvSpPr>
            <a:spLocks noGrp="1"/>
          </p:cNvSpPr>
          <p:nvPr>
            <p:ph type="ftr" sz="quarter" idx="11"/>
          </p:nvPr>
        </p:nvSpPr>
        <p:spPr/>
        <p:txBody>
          <a:bodyPr/>
          <a:lstStyle>
            <a:lvl1pPr>
              <a:defRPr/>
            </a:lvl1pPr>
          </a:lstStyle>
          <a:p>
            <a:r>
              <a:rPr lang="fr-CA" smtClean="0"/>
              <a:t>Topic 1 - Introduction</a:t>
            </a:r>
            <a:endParaRPr lang="fr-CA" dirty="0"/>
          </a:p>
        </p:txBody>
      </p:sp>
      <p:sp>
        <p:nvSpPr>
          <p:cNvPr id="6" name="Slide Number Placeholder 5"/>
          <p:cNvSpPr>
            <a:spLocks noGrp="1"/>
          </p:cNvSpPr>
          <p:nvPr>
            <p:ph type="sldNum" sz="quarter" idx="12"/>
          </p:nvPr>
        </p:nvSpPr>
        <p:spPr/>
        <p:txBody>
          <a:bodyPr/>
          <a:lstStyle>
            <a:lvl1pPr>
              <a:defRPr/>
            </a:lvl1pPr>
          </a:lstStyle>
          <a:p>
            <a:fld id="{DD920190-3D50-4FFB-870A-7DD614E5B759}" type="slidenum">
              <a:rPr lang="fr-CA"/>
              <a:pPr/>
              <a:t>‹#›</a:t>
            </a:fld>
            <a:endParaRPr lang="fr-CA"/>
          </a:p>
        </p:txBody>
      </p:sp>
    </p:spTree>
    <p:extLst>
      <p:ext uri="{BB962C8B-B14F-4D97-AF65-F5344CB8AC3E}">
        <p14:creationId xmlns:p14="http://schemas.microsoft.com/office/powerpoint/2010/main" val="21585569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5" name="Footer Placeholder 4"/>
          <p:cNvSpPr>
            <a:spLocks noGrp="1"/>
          </p:cNvSpPr>
          <p:nvPr>
            <p:ph type="ftr" sz="quarter" idx="11"/>
          </p:nvPr>
        </p:nvSpPr>
        <p:spPr/>
        <p:txBody>
          <a:bodyPr/>
          <a:lstStyle>
            <a:lvl1pPr>
              <a:defRPr/>
            </a:lvl1pPr>
          </a:lstStyle>
          <a:p>
            <a:r>
              <a:rPr lang="fr-CA" smtClean="0"/>
              <a:t>Topic 1 - Introduction</a:t>
            </a:r>
            <a:endParaRPr lang="fr-CA" dirty="0"/>
          </a:p>
        </p:txBody>
      </p:sp>
      <p:sp>
        <p:nvSpPr>
          <p:cNvPr id="6" name="Slide Number Placeholder 5"/>
          <p:cNvSpPr>
            <a:spLocks noGrp="1"/>
          </p:cNvSpPr>
          <p:nvPr>
            <p:ph type="sldNum" sz="quarter" idx="12"/>
          </p:nvPr>
        </p:nvSpPr>
        <p:spPr/>
        <p:txBody>
          <a:bodyPr/>
          <a:lstStyle>
            <a:lvl1pPr>
              <a:defRPr/>
            </a:lvl1pPr>
          </a:lstStyle>
          <a:p>
            <a:fld id="{EFD707CF-C723-400B-ADBB-1EA52D5B8A2E}" type="slidenum">
              <a:rPr lang="fr-CA"/>
              <a:pPr/>
              <a:t>‹#›</a:t>
            </a:fld>
            <a:endParaRPr lang="fr-CA"/>
          </a:p>
        </p:txBody>
      </p:sp>
    </p:spTree>
    <p:extLst>
      <p:ext uri="{BB962C8B-B14F-4D97-AF65-F5344CB8AC3E}">
        <p14:creationId xmlns:p14="http://schemas.microsoft.com/office/powerpoint/2010/main" val="2830621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fr-CA"/>
          </a:p>
        </p:txBody>
      </p:sp>
      <p:sp>
        <p:nvSpPr>
          <p:cNvPr id="6" name="Footer Placeholder 5"/>
          <p:cNvSpPr>
            <a:spLocks noGrp="1"/>
          </p:cNvSpPr>
          <p:nvPr>
            <p:ph type="ftr" sz="quarter" idx="11"/>
          </p:nvPr>
        </p:nvSpPr>
        <p:spPr/>
        <p:txBody>
          <a:bodyPr/>
          <a:lstStyle>
            <a:lvl1pPr>
              <a:defRPr/>
            </a:lvl1pPr>
          </a:lstStyle>
          <a:p>
            <a:r>
              <a:rPr lang="fr-CA" smtClean="0"/>
              <a:t>Topic 1 - Introduction</a:t>
            </a:r>
            <a:endParaRPr lang="fr-CA"/>
          </a:p>
        </p:txBody>
      </p:sp>
      <p:sp>
        <p:nvSpPr>
          <p:cNvPr id="7" name="Slide Number Placeholder 6"/>
          <p:cNvSpPr>
            <a:spLocks noGrp="1"/>
          </p:cNvSpPr>
          <p:nvPr>
            <p:ph type="sldNum" sz="quarter" idx="12"/>
          </p:nvPr>
        </p:nvSpPr>
        <p:spPr/>
        <p:txBody>
          <a:bodyPr/>
          <a:lstStyle>
            <a:lvl1pPr>
              <a:defRPr/>
            </a:lvl1pPr>
          </a:lstStyle>
          <a:p>
            <a:fld id="{72199D09-260C-4B67-B5CB-269A8B558190}" type="slidenum">
              <a:rPr lang="fr-CA"/>
              <a:pPr/>
              <a:t>‹#›</a:t>
            </a:fld>
            <a:endParaRPr lang="fr-CA"/>
          </a:p>
        </p:txBody>
      </p:sp>
    </p:spTree>
    <p:extLst>
      <p:ext uri="{BB962C8B-B14F-4D97-AF65-F5344CB8AC3E}">
        <p14:creationId xmlns:p14="http://schemas.microsoft.com/office/powerpoint/2010/main" val="578338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fr-CA"/>
          </a:p>
        </p:txBody>
      </p:sp>
      <p:sp>
        <p:nvSpPr>
          <p:cNvPr id="8" name="Footer Placeholder 7"/>
          <p:cNvSpPr>
            <a:spLocks noGrp="1"/>
          </p:cNvSpPr>
          <p:nvPr>
            <p:ph type="ftr" sz="quarter" idx="11"/>
          </p:nvPr>
        </p:nvSpPr>
        <p:spPr/>
        <p:txBody>
          <a:bodyPr/>
          <a:lstStyle>
            <a:lvl1pPr>
              <a:defRPr/>
            </a:lvl1pPr>
          </a:lstStyle>
          <a:p>
            <a:r>
              <a:rPr lang="fr-CA" smtClean="0"/>
              <a:t>Topic 1 - Introduction</a:t>
            </a:r>
            <a:endParaRPr lang="fr-CA"/>
          </a:p>
        </p:txBody>
      </p:sp>
      <p:sp>
        <p:nvSpPr>
          <p:cNvPr id="9" name="Slide Number Placeholder 8"/>
          <p:cNvSpPr>
            <a:spLocks noGrp="1"/>
          </p:cNvSpPr>
          <p:nvPr>
            <p:ph type="sldNum" sz="quarter" idx="12"/>
          </p:nvPr>
        </p:nvSpPr>
        <p:spPr/>
        <p:txBody>
          <a:bodyPr/>
          <a:lstStyle>
            <a:lvl1pPr>
              <a:defRPr/>
            </a:lvl1pPr>
          </a:lstStyle>
          <a:p>
            <a:fld id="{DC7A07E4-674E-4A7E-9C57-6125A21E32A4}" type="slidenum">
              <a:rPr lang="fr-CA"/>
              <a:pPr/>
              <a:t>‹#›</a:t>
            </a:fld>
            <a:endParaRPr lang="fr-CA"/>
          </a:p>
        </p:txBody>
      </p:sp>
    </p:spTree>
    <p:extLst>
      <p:ext uri="{BB962C8B-B14F-4D97-AF65-F5344CB8AC3E}">
        <p14:creationId xmlns:p14="http://schemas.microsoft.com/office/powerpoint/2010/main" val="1834914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fr-CA"/>
          </a:p>
        </p:txBody>
      </p:sp>
      <p:sp>
        <p:nvSpPr>
          <p:cNvPr id="4" name="Footer Placeholder 3"/>
          <p:cNvSpPr>
            <a:spLocks noGrp="1"/>
          </p:cNvSpPr>
          <p:nvPr>
            <p:ph type="ftr" sz="quarter" idx="11"/>
          </p:nvPr>
        </p:nvSpPr>
        <p:spPr/>
        <p:txBody>
          <a:bodyPr/>
          <a:lstStyle>
            <a:lvl1pPr>
              <a:defRPr/>
            </a:lvl1pPr>
          </a:lstStyle>
          <a:p>
            <a:r>
              <a:rPr lang="fr-CA" smtClean="0"/>
              <a:t>Topic 1 - Introduction</a:t>
            </a:r>
            <a:endParaRPr lang="fr-CA"/>
          </a:p>
        </p:txBody>
      </p:sp>
      <p:sp>
        <p:nvSpPr>
          <p:cNvPr id="5" name="Slide Number Placeholder 4"/>
          <p:cNvSpPr>
            <a:spLocks noGrp="1"/>
          </p:cNvSpPr>
          <p:nvPr>
            <p:ph type="sldNum" sz="quarter" idx="12"/>
          </p:nvPr>
        </p:nvSpPr>
        <p:spPr/>
        <p:txBody>
          <a:bodyPr/>
          <a:lstStyle>
            <a:lvl1pPr>
              <a:defRPr/>
            </a:lvl1pPr>
          </a:lstStyle>
          <a:p>
            <a:fld id="{21F4A4D5-B877-493B-920C-1B77C94C347F}" type="slidenum">
              <a:rPr lang="fr-CA"/>
              <a:pPr/>
              <a:t>‹#›</a:t>
            </a:fld>
            <a:endParaRPr lang="fr-CA"/>
          </a:p>
        </p:txBody>
      </p:sp>
    </p:spTree>
    <p:extLst>
      <p:ext uri="{BB962C8B-B14F-4D97-AF65-F5344CB8AC3E}">
        <p14:creationId xmlns:p14="http://schemas.microsoft.com/office/powerpoint/2010/main" val="3887294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fr-CA"/>
          </a:p>
        </p:txBody>
      </p:sp>
      <p:sp>
        <p:nvSpPr>
          <p:cNvPr id="3" name="Footer Placeholder 2"/>
          <p:cNvSpPr>
            <a:spLocks noGrp="1"/>
          </p:cNvSpPr>
          <p:nvPr>
            <p:ph type="ftr" sz="quarter" idx="11"/>
          </p:nvPr>
        </p:nvSpPr>
        <p:spPr/>
        <p:txBody>
          <a:bodyPr/>
          <a:lstStyle>
            <a:lvl1pPr>
              <a:defRPr/>
            </a:lvl1pPr>
          </a:lstStyle>
          <a:p>
            <a:r>
              <a:rPr lang="fr-CA" smtClean="0"/>
              <a:t>Topic 1 - Introduction</a:t>
            </a:r>
            <a:endParaRPr lang="fr-CA"/>
          </a:p>
        </p:txBody>
      </p:sp>
      <p:sp>
        <p:nvSpPr>
          <p:cNvPr id="4" name="Slide Number Placeholder 3"/>
          <p:cNvSpPr>
            <a:spLocks noGrp="1"/>
          </p:cNvSpPr>
          <p:nvPr>
            <p:ph type="sldNum" sz="quarter" idx="12"/>
          </p:nvPr>
        </p:nvSpPr>
        <p:spPr/>
        <p:txBody>
          <a:bodyPr/>
          <a:lstStyle>
            <a:lvl1pPr>
              <a:defRPr/>
            </a:lvl1pPr>
          </a:lstStyle>
          <a:p>
            <a:fld id="{812DCC5A-E086-4944-A5A2-CBF83EC7943D}" type="slidenum">
              <a:rPr lang="fr-CA"/>
              <a:pPr/>
              <a:t>‹#›</a:t>
            </a:fld>
            <a:endParaRPr lang="fr-CA"/>
          </a:p>
        </p:txBody>
      </p:sp>
    </p:spTree>
    <p:extLst>
      <p:ext uri="{BB962C8B-B14F-4D97-AF65-F5344CB8AC3E}">
        <p14:creationId xmlns:p14="http://schemas.microsoft.com/office/powerpoint/2010/main" val="3954527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fr-CA"/>
          </a:p>
        </p:txBody>
      </p:sp>
      <p:sp>
        <p:nvSpPr>
          <p:cNvPr id="6" name="Footer Placeholder 5"/>
          <p:cNvSpPr>
            <a:spLocks noGrp="1"/>
          </p:cNvSpPr>
          <p:nvPr>
            <p:ph type="ftr" sz="quarter" idx="11"/>
          </p:nvPr>
        </p:nvSpPr>
        <p:spPr/>
        <p:txBody>
          <a:bodyPr/>
          <a:lstStyle>
            <a:lvl1pPr>
              <a:defRPr/>
            </a:lvl1pPr>
          </a:lstStyle>
          <a:p>
            <a:r>
              <a:rPr lang="fr-CA" smtClean="0"/>
              <a:t>Topic 1 - Introduction</a:t>
            </a:r>
            <a:endParaRPr lang="fr-CA"/>
          </a:p>
        </p:txBody>
      </p:sp>
      <p:sp>
        <p:nvSpPr>
          <p:cNvPr id="7" name="Slide Number Placeholder 6"/>
          <p:cNvSpPr>
            <a:spLocks noGrp="1"/>
          </p:cNvSpPr>
          <p:nvPr>
            <p:ph type="sldNum" sz="quarter" idx="12"/>
          </p:nvPr>
        </p:nvSpPr>
        <p:spPr/>
        <p:txBody>
          <a:bodyPr/>
          <a:lstStyle>
            <a:lvl1pPr>
              <a:defRPr/>
            </a:lvl1pPr>
          </a:lstStyle>
          <a:p>
            <a:fld id="{C2D0BFBC-FBE1-4ECE-8C87-A84F7BD57645}" type="slidenum">
              <a:rPr lang="fr-CA"/>
              <a:pPr/>
              <a:t>‹#›</a:t>
            </a:fld>
            <a:endParaRPr lang="fr-CA"/>
          </a:p>
        </p:txBody>
      </p:sp>
    </p:spTree>
    <p:extLst>
      <p:ext uri="{BB962C8B-B14F-4D97-AF65-F5344CB8AC3E}">
        <p14:creationId xmlns:p14="http://schemas.microsoft.com/office/powerpoint/2010/main" val="1099565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fr-CA"/>
          </a:p>
        </p:txBody>
      </p:sp>
      <p:sp>
        <p:nvSpPr>
          <p:cNvPr id="6" name="Footer Placeholder 5"/>
          <p:cNvSpPr>
            <a:spLocks noGrp="1"/>
          </p:cNvSpPr>
          <p:nvPr>
            <p:ph type="ftr" sz="quarter" idx="11"/>
          </p:nvPr>
        </p:nvSpPr>
        <p:spPr/>
        <p:txBody>
          <a:bodyPr/>
          <a:lstStyle>
            <a:lvl1pPr>
              <a:defRPr/>
            </a:lvl1pPr>
          </a:lstStyle>
          <a:p>
            <a:r>
              <a:rPr lang="fr-CA" smtClean="0"/>
              <a:t>Topic 1 - Introduction</a:t>
            </a:r>
            <a:endParaRPr lang="fr-CA"/>
          </a:p>
        </p:txBody>
      </p:sp>
      <p:sp>
        <p:nvSpPr>
          <p:cNvPr id="7" name="Slide Number Placeholder 6"/>
          <p:cNvSpPr>
            <a:spLocks noGrp="1"/>
          </p:cNvSpPr>
          <p:nvPr>
            <p:ph type="sldNum" sz="quarter" idx="12"/>
          </p:nvPr>
        </p:nvSpPr>
        <p:spPr/>
        <p:txBody>
          <a:bodyPr/>
          <a:lstStyle>
            <a:lvl1pPr>
              <a:defRPr/>
            </a:lvl1pPr>
          </a:lstStyle>
          <a:p>
            <a:fld id="{97CF58EF-F820-40D1-AFC9-4E1AA815FBB0}" type="slidenum">
              <a:rPr lang="fr-CA"/>
              <a:pPr/>
              <a:t>‹#›</a:t>
            </a:fld>
            <a:endParaRPr lang="fr-CA"/>
          </a:p>
        </p:txBody>
      </p:sp>
    </p:spTree>
    <p:extLst>
      <p:ext uri="{BB962C8B-B14F-4D97-AF65-F5344CB8AC3E}">
        <p14:creationId xmlns:p14="http://schemas.microsoft.com/office/powerpoint/2010/main" val="506487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p>
        </p:txBody>
      </p:sp>
      <p:sp>
        <p:nvSpPr>
          <p:cNvPr id="5" name="Footer Placeholder 4"/>
          <p:cNvSpPr>
            <a:spLocks noGrp="1"/>
          </p:cNvSpPr>
          <p:nvPr>
            <p:ph type="ftr" sz="quarter" idx="11"/>
          </p:nvPr>
        </p:nvSpPr>
        <p:spPr/>
        <p:txBody>
          <a:bodyPr/>
          <a:lstStyle>
            <a:lvl1pPr>
              <a:defRPr/>
            </a:lvl1p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lvl1pPr>
              <a:defRPr/>
            </a:lvl1pPr>
          </a:lstStyle>
          <a:p>
            <a:fld id="{AD893D04-E79D-4BF4-9AD9-54399DDF9BAA}" type="slidenum">
              <a:rPr lang="fr-CA"/>
              <a:pPr/>
              <a:t>‹#›</a:t>
            </a:fld>
            <a:endParaRPr lang="fr-CA"/>
          </a:p>
        </p:txBody>
      </p:sp>
    </p:spTree>
    <p:extLst>
      <p:ext uri="{BB962C8B-B14F-4D97-AF65-F5344CB8AC3E}">
        <p14:creationId xmlns:p14="http://schemas.microsoft.com/office/powerpoint/2010/main" val="1674507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p>
        </p:txBody>
      </p:sp>
      <p:sp>
        <p:nvSpPr>
          <p:cNvPr id="5" name="Footer Placeholder 4"/>
          <p:cNvSpPr>
            <a:spLocks noGrp="1"/>
          </p:cNvSpPr>
          <p:nvPr>
            <p:ph type="ftr" sz="quarter" idx="11"/>
          </p:nvPr>
        </p:nvSpPr>
        <p:spPr/>
        <p:txBody>
          <a:bodyPr/>
          <a:lstStyle>
            <a:lvl1pPr>
              <a:defRPr/>
            </a:lvl1p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lvl1pPr>
              <a:defRPr/>
            </a:lvl1pPr>
          </a:lstStyle>
          <a:p>
            <a:fld id="{DBADDF34-F3BE-43A2-85E9-BDAD6A3FF4AD}" type="slidenum">
              <a:rPr lang="fr-CA"/>
              <a:pPr/>
              <a:t>‹#›</a:t>
            </a:fld>
            <a:endParaRPr lang="fr-CA"/>
          </a:p>
        </p:txBody>
      </p:sp>
    </p:spTree>
    <p:extLst>
      <p:ext uri="{BB962C8B-B14F-4D97-AF65-F5344CB8AC3E}">
        <p14:creationId xmlns:p14="http://schemas.microsoft.com/office/powerpoint/2010/main" val="25457103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CA"/>
          </a:p>
        </p:txBody>
      </p:sp>
      <p:sp>
        <p:nvSpPr>
          <p:cNvPr id="3" name="ClipArt Placeholder 2"/>
          <p:cNvSpPr>
            <a:spLocks noGrp="1"/>
          </p:cNvSpPr>
          <p:nvPr>
            <p:ph type="clipArt" sz="half" idx="1"/>
          </p:nvPr>
        </p:nvSpPr>
        <p:spPr>
          <a:xfrm>
            <a:off x="914400" y="1600200"/>
            <a:ext cx="3810000" cy="4530725"/>
          </a:xfrm>
        </p:spPr>
        <p:txBody>
          <a:bodyPr/>
          <a:lstStyle/>
          <a:p>
            <a:endParaRPr lang="en-CA"/>
          </a:p>
        </p:txBody>
      </p:sp>
      <p:sp>
        <p:nvSpPr>
          <p:cNvPr id="4" name="Text Placeholder 3"/>
          <p:cNvSpPr>
            <a:spLocks noGrp="1"/>
          </p:cNvSpPr>
          <p:nvPr>
            <p:ph type="body" sz="half" idx="2"/>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914400" y="6251575"/>
            <a:ext cx="1981200" cy="457200"/>
          </a:xfrm>
        </p:spPr>
        <p:txBody>
          <a:bodyPr/>
          <a:lstStyle>
            <a:lvl1pPr>
              <a:defRPr/>
            </a:lvl1pPr>
          </a:lstStyle>
          <a:p>
            <a:endParaRPr lang="fr-CA"/>
          </a:p>
        </p:txBody>
      </p:sp>
      <p:sp>
        <p:nvSpPr>
          <p:cNvPr id="6" name="Footer Placeholder 5"/>
          <p:cNvSpPr>
            <a:spLocks noGrp="1"/>
          </p:cNvSpPr>
          <p:nvPr>
            <p:ph type="ftr" sz="quarter" idx="11"/>
          </p:nvPr>
        </p:nvSpPr>
        <p:spPr>
          <a:xfrm>
            <a:off x="3352800" y="6248400"/>
            <a:ext cx="2971800" cy="457200"/>
          </a:xfrm>
        </p:spPr>
        <p:txBody>
          <a:bodyPr/>
          <a:lstStyle>
            <a:lvl1pPr>
              <a:defRPr/>
            </a:lvl1pPr>
          </a:lstStyle>
          <a:p>
            <a:r>
              <a:rPr lang="fr-CA" smtClean="0"/>
              <a:t>Topic 1 - Introduction</a:t>
            </a:r>
            <a:endParaRPr lang="fr-CA"/>
          </a:p>
        </p:txBody>
      </p:sp>
      <p:sp>
        <p:nvSpPr>
          <p:cNvPr id="7" name="Slide Number Placeholder 6"/>
          <p:cNvSpPr>
            <a:spLocks noGrp="1"/>
          </p:cNvSpPr>
          <p:nvPr>
            <p:ph type="sldNum" sz="quarter" idx="12"/>
          </p:nvPr>
        </p:nvSpPr>
        <p:spPr>
          <a:xfrm>
            <a:off x="6781800" y="6248400"/>
            <a:ext cx="1905000" cy="457200"/>
          </a:xfrm>
        </p:spPr>
        <p:txBody>
          <a:bodyPr/>
          <a:lstStyle>
            <a:lvl1pPr>
              <a:defRPr/>
            </a:lvl1pPr>
          </a:lstStyle>
          <a:p>
            <a:fld id="{DBBC2A49-1897-46BE-90A2-8E55EF3050E0}" type="slidenum">
              <a:rPr lang="fr-CA"/>
              <a:pPr/>
              <a:t>‹#›</a:t>
            </a:fld>
            <a:endParaRPr lang="fr-CA"/>
          </a:p>
        </p:txBody>
      </p:sp>
    </p:spTree>
    <p:extLst>
      <p:ext uri="{BB962C8B-B14F-4D97-AF65-F5344CB8AC3E}">
        <p14:creationId xmlns:p14="http://schemas.microsoft.com/office/powerpoint/2010/main" val="1952453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66242" name="Group 2"/>
          <p:cNvGrpSpPr>
            <a:grpSpLocks/>
          </p:cNvGrpSpPr>
          <p:nvPr/>
        </p:nvGrpSpPr>
        <p:grpSpPr bwMode="auto">
          <a:xfrm>
            <a:off x="0" y="0"/>
            <a:ext cx="8763000" cy="5943600"/>
            <a:chOff x="0" y="0"/>
            <a:chExt cx="5520" cy="3744"/>
          </a:xfrm>
        </p:grpSpPr>
        <p:sp>
          <p:nvSpPr>
            <p:cNvPr id="266243"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266244" name="Group 4"/>
            <p:cNvGrpSpPr>
              <a:grpSpLocks/>
            </p:cNvGrpSpPr>
            <p:nvPr userDrawn="1"/>
          </p:nvGrpSpPr>
          <p:grpSpPr bwMode="auto">
            <a:xfrm>
              <a:off x="0" y="2208"/>
              <a:ext cx="5520" cy="1536"/>
              <a:chOff x="0" y="2208"/>
              <a:chExt cx="5520" cy="1536"/>
            </a:xfrm>
          </p:grpSpPr>
          <p:sp>
            <p:nvSpPr>
              <p:cNvPr id="266245"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66246"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66247"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solidFill>
                    <a:srgbClr val="000000"/>
                  </a:solidFill>
                </a:endParaRPr>
              </a:p>
            </p:txBody>
          </p:sp>
        </p:grpSp>
        <p:grpSp>
          <p:nvGrpSpPr>
            <p:cNvPr id="266248" name="Group 8"/>
            <p:cNvGrpSpPr>
              <a:grpSpLocks/>
            </p:cNvGrpSpPr>
            <p:nvPr userDrawn="1"/>
          </p:nvGrpSpPr>
          <p:grpSpPr bwMode="auto">
            <a:xfrm>
              <a:off x="400" y="336"/>
              <a:ext cx="5088" cy="192"/>
              <a:chOff x="400" y="336"/>
              <a:chExt cx="5088" cy="192"/>
            </a:xfrm>
          </p:grpSpPr>
          <p:sp>
            <p:nvSpPr>
              <p:cNvPr id="266249"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66250"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solidFill>
                    <a:srgbClr val="000000"/>
                  </a:solidFill>
                </a:endParaRPr>
              </a:p>
            </p:txBody>
          </p:sp>
        </p:grpSp>
      </p:grpSp>
      <p:sp>
        <p:nvSpPr>
          <p:cNvPr id="266251" name="Rectangle 11"/>
          <p:cNvSpPr>
            <a:spLocks noGrp="1" noChangeArrowheads="1"/>
          </p:cNvSpPr>
          <p:nvPr>
            <p:ph type="ctrTitle"/>
          </p:nvPr>
        </p:nvSpPr>
        <p:spPr>
          <a:xfrm>
            <a:off x="2057400" y="1143000"/>
            <a:ext cx="6629400" cy="2209800"/>
          </a:xfrm>
        </p:spPr>
        <p:txBody>
          <a:bodyPr/>
          <a:lstStyle>
            <a:lvl1pPr>
              <a:defRPr sz="4200"/>
            </a:lvl1pPr>
          </a:lstStyle>
          <a:p>
            <a:pPr lvl="0"/>
            <a:r>
              <a:rPr lang="fr-CA" noProof="0" smtClean="0"/>
              <a:t>Click to edit Master title style</a:t>
            </a:r>
          </a:p>
        </p:txBody>
      </p:sp>
      <p:sp>
        <p:nvSpPr>
          <p:cNvPr id="266252"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266253" name="Rectangle 13"/>
          <p:cNvSpPr>
            <a:spLocks noGrp="1" noChangeArrowheads="1"/>
          </p:cNvSpPr>
          <p:nvPr>
            <p:ph type="dt" sz="half" idx="2"/>
          </p:nvPr>
        </p:nvSpPr>
        <p:spPr>
          <a:xfrm>
            <a:off x="912813" y="6251575"/>
            <a:ext cx="1905000" cy="457200"/>
          </a:xfrm>
        </p:spPr>
        <p:txBody>
          <a:bodyPr/>
          <a:lstStyle>
            <a:lvl1pPr>
              <a:defRPr/>
            </a:lvl1pPr>
          </a:lstStyle>
          <a:p>
            <a:endParaRPr lang="fr-CA">
              <a:solidFill>
                <a:srgbClr val="000000"/>
              </a:solidFill>
            </a:endParaRPr>
          </a:p>
        </p:txBody>
      </p:sp>
      <p:sp>
        <p:nvSpPr>
          <p:cNvPr id="266254" name="Rectangle 14"/>
          <p:cNvSpPr>
            <a:spLocks noGrp="1" noChangeArrowheads="1"/>
          </p:cNvSpPr>
          <p:nvPr>
            <p:ph type="ftr" sz="quarter" idx="3"/>
          </p:nvPr>
        </p:nvSpPr>
        <p:spPr>
          <a:xfrm>
            <a:off x="3354388" y="6248400"/>
            <a:ext cx="2895600" cy="457200"/>
          </a:xfrm>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266255" name="Rectangle 15"/>
          <p:cNvSpPr>
            <a:spLocks noGrp="1" noChangeArrowheads="1"/>
          </p:cNvSpPr>
          <p:nvPr>
            <p:ph type="sldNum" sz="quarter" idx="4"/>
          </p:nvPr>
        </p:nvSpPr>
        <p:spPr/>
        <p:txBody>
          <a:bodyPr/>
          <a:lstStyle>
            <a:lvl1pPr>
              <a:defRPr/>
            </a:lvl1pPr>
          </a:lstStyle>
          <a:p>
            <a:fld id="{F78CE9F9-E52B-4A6E-BB32-99C4E7CDA919}"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6288507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DD920190-3D50-4FFB-870A-7DD614E5B759}"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9185397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FD707CF-C723-400B-ADBB-1EA52D5B8A2E}"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6529044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2199D09-260C-4B67-B5CB-269A8B558190}"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30425646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fr-CA">
              <a:solidFill>
                <a:srgbClr val="000000"/>
              </a:solidFill>
            </a:endParaRPr>
          </a:p>
        </p:txBody>
      </p:sp>
      <p:sp>
        <p:nvSpPr>
          <p:cNvPr id="8" name="Footer Placeholder 7"/>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DC7A07E4-674E-4A7E-9C57-6125A21E32A4}"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3789327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fr-CA">
              <a:solidFill>
                <a:srgbClr val="000000"/>
              </a:solidFill>
            </a:endParaRPr>
          </a:p>
        </p:txBody>
      </p:sp>
      <p:sp>
        <p:nvSpPr>
          <p:cNvPr id="4" name="Footer Placeholder 3"/>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21F4A4D5-B877-493B-920C-1B77C94C347F}"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577191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fr-CA">
              <a:solidFill>
                <a:srgbClr val="000000"/>
              </a:solidFill>
            </a:endParaRPr>
          </a:p>
        </p:txBody>
      </p:sp>
      <p:sp>
        <p:nvSpPr>
          <p:cNvPr id="3" name="Footer Placeholder 2"/>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812DCC5A-E086-4944-A5A2-CBF83EC7943D}"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6319681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C2D0BFBC-FBE1-4ECE-8C87-A84F7BD57645}"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9820748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7CF58EF-F820-40D1-AFC9-4E1AA815FBB0}"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3011041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AD893D04-E79D-4BF4-9AD9-54399DDF9BAA}"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2561638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DBADDF34-F3BE-43A2-85E9-BDAD6A3FF4AD}"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281691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smtClean="0"/>
              <a:t>Click to edit Master title style</a:t>
            </a:r>
            <a:endParaRPr lang="en-CA"/>
          </a:p>
        </p:txBody>
      </p:sp>
      <p:sp>
        <p:nvSpPr>
          <p:cNvPr id="3" name="ClipArt Placeholder 2"/>
          <p:cNvSpPr>
            <a:spLocks noGrp="1"/>
          </p:cNvSpPr>
          <p:nvPr>
            <p:ph type="clipArt" sz="half" idx="1"/>
          </p:nvPr>
        </p:nvSpPr>
        <p:spPr>
          <a:xfrm>
            <a:off x="914400" y="1600200"/>
            <a:ext cx="3810000" cy="4530725"/>
          </a:xfrm>
        </p:spPr>
        <p:txBody>
          <a:bodyPr/>
          <a:lstStyle/>
          <a:p>
            <a:endParaRPr lang="en-CA"/>
          </a:p>
        </p:txBody>
      </p:sp>
      <p:sp>
        <p:nvSpPr>
          <p:cNvPr id="4" name="Text Placeholder 3"/>
          <p:cNvSpPr>
            <a:spLocks noGrp="1"/>
          </p:cNvSpPr>
          <p:nvPr>
            <p:ph type="body" sz="half" idx="2"/>
          </p:nvPr>
        </p:nvSpPr>
        <p:spPr>
          <a:xfrm>
            <a:off x="4876800" y="1600200"/>
            <a:ext cx="38100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914400" y="6251575"/>
            <a:ext cx="1981200" cy="457200"/>
          </a:xfrm>
        </p:spPr>
        <p:txBody>
          <a:bodyPr/>
          <a:lstStyle>
            <a:lvl1pPr>
              <a:defRPr/>
            </a:lvl1pPr>
          </a:lstStyle>
          <a:p>
            <a:endParaRPr lang="fr-CA">
              <a:solidFill>
                <a:srgbClr val="000000"/>
              </a:solidFill>
            </a:endParaRPr>
          </a:p>
        </p:txBody>
      </p:sp>
      <p:sp>
        <p:nvSpPr>
          <p:cNvPr id="6" name="Footer Placeholder 5"/>
          <p:cNvSpPr>
            <a:spLocks noGrp="1"/>
          </p:cNvSpPr>
          <p:nvPr>
            <p:ph type="ftr" sz="quarter" idx="11"/>
          </p:nvPr>
        </p:nvSpPr>
        <p:spPr>
          <a:xfrm>
            <a:off x="3352800" y="6248400"/>
            <a:ext cx="2971800" cy="457200"/>
          </a:xfrm>
        </p:spPr>
        <p:txBody>
          <a:bodyPr/>
          <a:lstStyle>
            <a:lvl1pPr>
              <a:defRPr/>
            </a:lvl1pPr>
          </a:lstStyle>
          <a:p>
            <a:r>
              <a:rPr lang="fr-CA" smtClean="0">
                <a:solidFill>
                  <a:srgbClr val="000000"/>
                </a:solidFill>
              </a:rPr>
              <a:t>Topic 1 - Introduction</a:t>
            </a:r>
            <a:endParaRPr lang="fr-CA">
              <a:solidFill>
                <a:srgbClr val="000000"/>
              </a:solidFill>
            </a:endParaRPr>
          </a:p>
        </p:txBody>
      </p:sp>
      <p:sp>
        <p:nvSpPr>
          <p:cNvPr id="7" name="Slide Number Placeholder 6"/>
          <p:cNvSpPr>
            <a:spLocks noGrp="1"/>
          </p:cNvSpPr>
          <p:nvPr>
            <p:ph type="sldNum" sz="quarter" idx="12"/>
          </p:nvPr>
        </p:nvSpPr>
        <p:spPr>
          <a:xfrm>
            <a:off x="6781800" y="6248400"/>
            <a:ext cx="1905000" cy="457200"/>
          </a:xfrm>
        </p:spPr>
        <p:txBody>
          <a:bodyPr/>
          <a:lstStyle>
            <a:lvl1pPr>
              <a:defRPr/>
            </a:lvl1pPr>
          </a:lstStyle>
          <a:p>
            <a:fld id="{DBBC2A49-1897-46BE-90A2-8E55EF3050E0}"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9560098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20162" name="Group 2"/>
          <p:cNvGrpSpPr>
            <a:grpSpLocks/>
          </p:cNvGrpSpPr>
          <p:nvPr/>
        </p:nvGrpSpPr>
        <p:grpSpPr bwMode="auto">
          <a:xfrm>
            <a:off x="0" y="0"/>
            <a:ext cx="8763000" cy="5943600"/>
            <a:chOff x="0" y="0"/>
            <a:chExt cx="5520" cy="3744"/>
          </a:xfrm>
        </p:grpSpPr>
        <p:sp>
          <p:nvSpPr>
            <p:cNvPr id="220163" name="Rectangle 3"/>
            <p:cNvSpPr>
              <a:spLocks noChangeArrowheads="1"/>
            </p:cNvSpPr>
            <p:nvPr/>
          </p:nvSpPr>
          <p:spPr bwMode="auto">
            <a:xfrm>
              <a:off x="0" y="0"/>
              <a:ext cx="110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220164" name="Group 4"/>
            <p:cNvGrpSpPr>
              <a:grpSpLocks/>
            </p:cNvGrpSpPr>
            <p:nvPr userDrawn="1"/>
          </p:nvGrpSpPr>
          <p:grpSpPr bwMode="auto">
            <a:xfrm>
              <a:off x="0" y="2208"/>
              <a:ext cx="5520" cy="1536"/>
              <a:chOff x="0" y="2208"/>
              <a:chExt cx="5520" cy="1536"/>
            </a:xfrm>
          </p:grpSpPr>
          <p:sp>
            <p:nvSpPr>
              <p:cNvPr id="220165" name="Rectangle 5"/>
              <p:cNvSpPr>
                <a:spLocks noChangeArrowheads="1"/>
              </p:cNvSpPr>
              <p:nvPr/>
            </p:nvSpPr>
            <p:spPr bwMode="ltGray">
              <a:xfrm>
                <a:off x="624" y="2208"/>
                <a:ext cx="4896" cy="1536"/>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20166" name="Rectangle 6"/>
              <p:cNvSpPr>
                <a:spLocks noChangeArrowheads="1"/>
              </p:cNvSpPr>
              <p:nvPr/>
            </p:nvSpPr>
            <p:spPr bwMode="white">
              <a:xfrm>
                <a:off x="654" y="2352"/>
                <a:ext cx="4818" cy="134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20167" name="Line 7"/>
              <p:cNvSpPr>
                <a:spLocks noChangeShapeType="1"/>
              </p:cNvSpPr>
              <p:nvPr/>
            </p:nvSpPr>
            <p:spPr bwMode="auto">
              <a:xfrm>
                <a:off x="0" y="3072"/>
                <a:ext cx="624" cy="0"/>
              </a:xfrm>
              <a:prstGeom prst="line">
                <a:avLst/>
              </a:prstGeom>
              <a:noFill/>
              <a:ln w="508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grpSp>
        <p:grpSp>
          <p:nvGrpSpPr>
            <p:cNvPr id="220168" name="Group 8"/>
            <p:cNvGrpSpPr>
              <a:grpSpLocks/>
            </p:cNvGrpSpPr>
            <p:nvPr userDrawn="1"/>
          </p:nvGrpSpPr>
          <p:grpSpPr bwMode="auto">
            <a:xfrm>
              <a:off x="400" y="336"/>
              <a:ext cx="5088" cy="192"/>
              <a:chOff x="400" y="336"/>
              <a:chExt cx="5088" cy="192"/>
            </a:xfrm>
          </p:grpSpPr>
          <p:sp>
            <p:nvSpPr>
              <p:cNvPr id="220169" name="Rectangle 9"/>
              <p:cNvSpPr>
                <a:spLocks noChangeArrowheads="1"/>
              </p:cNvSpPr>
              <p:nvPr/>
            </p:nvSpPr>
            <p:spPr bwMode="auto">
              <a:xfrm>
                <a:off x="3952" y="336"/>
                <a:ext cx="1536" cy="19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20170" name="Line 10"/>
              <p:cNvSpPr>
                <a:spLocks noChangeShapeType="1"/>
              </p:cNvSpPr>
              <p:nvPr/>
            </p:nvSpPr>
            <p:spPr bwMode="auto">
              <a:xfrm>
                <a:off x="400" y="432"/>
                <a:ext cx="5088"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grpSp>
      </p:grpSp>
      <p:sp>
        <p:nvSpPr>
          <p:cNvPr id="220171" name="Rectangle 11"/>
          <p:cNvSpPr>
            <a:spLocks noGrp="1" noChangeArrowheads="1"/>
          </p:cNvSpPr>
          <p:nvPr>
            <p:ph type="ctrTitle"/>
          </p:nvPr>
        </p:nvSpPr>
        <p:spPr>
          <a:xfrm>
            <a:off x="2057400" y="1143000"/>
            <a:ext cx="6629400" cy="2209800"/>
          </a:xfrm>
        </p:spPr>
        <p:txBody>
          <a:bodyPr/>
          <a:lstStyle>
            <a:lvl1pPr>
              <a:defRPr sz="3800"/>
            </a:lvl1pPr>
          </a:lstStyle>
          <a:p>
            <a:pPr lvl="0"/>
            <a:r>
              <a:rPr lang="fr-CA" noProof="0" smtClean="0"/>
              <a:t>Click to edit Master title style</a:t>
            </a:r>
          </a:p>
        </p:txBody>
      </p:sp>
      <p:sp>
        <p:nvSpPr>
          <p:cNvPr id="220172" name="Rectangle 12"/>
          <p:cNvSpPr>
            <a:spLocks noGrp="1" noChangeArrowheads="1"/>
          </p:cNvSpPr>
          <p:nvPr>
            <p:ph type="subTitle" idx="1"/>
          </p:nvPr>
        </p:nvSpPr>
        <p:spPr>
          <a:xfrm>
            <a:off x="1371600" y="3962400"/>
            <a:ext cx="6858000" cy="1600200"/>
          </a:xfrm>
        </p:spPr>
        <p:txBody>
          <a:bodyPr anchor="ctr"/>
          <a:lstStyle>
            <a:lvl1pPr marL="0" indent="0" algn="ctr">
              <a:buFontTx/>
              <a:buNone/>
              <a:defRPr/>
            </a:lvl1pPr>
          </a:lstStyle>
          <a:p>
            <a:pPr lvl="0"/>
            <a:r>
              <a:rPr lang="fr-CA" noProof="0" smtClean="0"/>
              <a:t>Click to edit Master subtitle style</a:t>
            </a:r>
          </a:p>
        </p:txBody>
      </p:sp>
      <p:sp>
        <p:nvSpPr>
          <p:cNvPr id="220173" name="Rectangle 13"/>
          <p:cNvSpPr>
            <a:spLocks noGrp="1" noChangeArrowheads="1"/>
          </p:cNvSpPr>
          <p:nvPr>
            <p:ph type="dt" sz="half" idx="2"/>
          </p:nvPr>
        </p:nvSpPr>
        <p:spPr>
          <a:xfrm>
            <a:off x="912813" y="6251575"/>
            <a:ext cx="1905000" cy="457200"/>
          </a:xfrm>
        </p:spPr>
        <p:txBody>
          <a:bodyPr/>
          <a:lstStyle>
            <a:lvl1pPr>
              <a:defRPr/>
            </a:lvl1pPr>
          </a:lstStyle>
          <a:p>
            <a:r>
              <a:rPr lang="en-US" smtClean="0">
                <a:solidFill>
                  <a:srgbClr val="000000"/>
                </a:solidFill>
              </a:rPr>
              <a:t>Fall 2011</a:t>
            </a:r>
            <a:endParaRPr lang="fr-CA">
              <a:solidFill>
                <a:srgbClr val="000000"/>
              </a:solidFill>
            </a:endParaRPr>
          </a:p>
        </p:txBody>
      </p:sp>
      <p:sp>
        <p:nvSpPr>
          <p:cNvPr id="220174" name="Rectangle 14"/>
          <p:cNvSpPr>
            <a:spLocks noGrp="1" noChangeArrowheads="1"/>
          </p:cNvSpPr>
          <p:nvPr>
            <p:ph type="ftr" sz="quarter" idx="3"/>
          </p:nvPr>
        </p:nvSpPr>
        <p:spPr>
          <a:xfrm>
            <a:off x="3354388" y="6248400"/>
            <a:ext cx="2895600" cy="457200"/>
          </a:xfrm>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220175" name="Rectangle 15"/>
          <p:cNvSpPr>
            <a:spLocks noGrp="1" noChangeArrowheads="1"/>
          </p:cNvSpPr>
          <p:nvPr>
            <p:ph type="sldNum" sz="quarter" idx="4"/>
          </p:nvPr>
        </p:nvSpPr>
        <p:spPr/>
        <p:txBody>
          <a:bodyPr/>
          <a:lstStyle>
            <a:lvl1pPr>
              <a:defRPr/>
            </a:lvl1pPr>
          </a:lstStyle>
          <a:p>
            <a:fld id="{20D2D8E6-2B04-498B-B911-DAAE26328159}"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40924230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a:ln>
            <a:solidFill>
              <a:schemeClr val="tx1"/>
            </a:solidFill>
          </a:ln>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F539EFC5-FE3C-4F2E-BCC7-E82C08D5C374}"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31023811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43F48D5-DC38-4515-9DEC-7F283333A9F2}"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4925194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03B03172-CB7F-4A17-B652-45F62046F75D}"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40037016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8" name="Footer Placeholder 7"/>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B41771B5-5335-4787-89D0-3725C0F28410}"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5221180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4" name="Footer Placeholder 3"/>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7A9F19D6-7CF0-466A-86B8-0408CF9F0B84}"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18843409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3" name="Footer Placeholder 2"/>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C6135019-B0E0-4B51-9ED5-D769557CF637}"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42020424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C265A23A-82FB-41AD-9B10-8680CEA36FF1}"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7005290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6" name="Footer Placeholder 5"/>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220DCB8A-806E-453E-939F-7175000A2C24}"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2219384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038B2246-F606-4ED0-8477-7C620C933088}"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29958012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r>
              <a:rPr lang="en-US" smtClean="0">
                <a:solidFill>
                  <a:srgbClr val="000000"/>
                </a:solidFill>
              </a:rPr>
              <a:t>Fall 2011</a:t>
            </a:r>
            <a:endParaRPr lang="fr-CA">
              <a:solidFill>
                <a:srgbClr val="000000"/>
              </a:solidFill>
            </a:endParaRPr>
          </a:p>
        </p:txBody>
      </p:sp>
      <p:sp>
        <p:nvSpPr>
          <p:cNvPr id="5" name="Footer Placeholder 4"/>
          <p:cNvSpPr>
            <a:spLocks noGrp="1"/>
          </p:cNvSpPr>
          <p:nvPr>
            <p:ph type="ftr" sz="quarter" idx="11"/>
          </p:nvPr>
        </p:nvSpPr>
        <p:spPr/>
        <p:txBody>
          <a:bodyPr/>
          <a:lstStyle>
            <a:lvl1pPr>
              <a:defRPr/>
            </a:lvl1pPr>
          </a:lstStyle>
          <a:p>
            <a:r>
              <a:rPr lang="fr-CA" smtClean="0">
                <a:solidFill>
                  <a:srgbClr val="000000"/>
                </a:solidFill>
              </a:rPr>
              <a:t>Topic 2 - Time-Value Mechanics</a:t>
            </a:r>
            <a:endParaRPr lang="fr-CA">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EBC2660-0B4F-4392-AFCF-65D401BF7B7B}" type="slidenum">
              <a:rPr lang="fr-CA">
                <a:solidFill>
                  <a:srgbClr val="000000"/>
                </a:solidFill>
              </a:rPr>
              <a:pPr/>
              <a:t>‹#›</a:t>
            </a:fld>
            <a:endParaRPr lang="fr-CA">
              <a:solidFill>
                <a:srgbClr val="000000"/>
              </a:solidFill>
            </a:endParaRPr>
          </a:p>
        </p:txBody>
      </p:sp>
    </p:spTree>
    <p:extLst>
      <p:ext uri="{BB962C8B-B14F-4D97-AF65-F5344CB8AC3E}">
        <p14:creationId xmlns:p14="http://schemas.microsoft.com/office/powerpoint/2010/main" val="511703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65218" name="Group 2"/>
          <p:cNvGrpSpPr>
            <a:grpSpLocks/>
          </p:cNvGrpSpPr>
          <p:nvPr/>
        </p:nvGrpSpPr>
        <p:grpSpPr bwMode="auto">
          <a:xfrm>
            <a:off x="0" y="0"/>
            <a:ext cx="8686800" cy="4876800"/>
            <a:chOff x="0" y="0"/>
            <a:chExt cx="5472" cy="3072"/>
          </a:xfrm>
        </p:grpSpPr>
        <p:sp>
          <p:nvSpPr>
            <p:cNvPr id="265219"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grpSp>
          <p:nvGrpSpPr>
            <p:cNvPr id="265220" name="Group 4"/>
            <p:cNvGrpSpPr>
              <a:grpSpLocks/>
            </p:cNvGrpSpPr>
            <p:nvPr/>
          </p:nvGrpSpPr>
          <p:grpSpPr bwMode="auto">
            <a:xfrm>
              <a:off x="240" y="893"/>
              <a:ext cx="5232" cy="115"/>
              <a:chOff x="240" y="893"/>
              <a:chExt cx="5232" cy="115"/>
            </a:xfrm>
          </p:grpSpPr>
          <p:sp>
            <p:nvSpPr>
              <p:cNvPr id="265221"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latin typeface="Times New Roman" pitchFamily="18" charset="0"/>
                </a:endParaRPr>
              </a:p>
            </p:txBody>
          </p:sp>
          <p:sp>
            <p:nvSpPr>
              <p:cNvPr id="265222"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grpSp>
      </p:grpSp>
      <p:sp>
        <p:nvSpPr>
          <p:cNvPr id="265223"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265224"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265225"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endParaRPr lang="fr-CA"/>
          </a:p>
        </p:txBody>
      </p:sp>
      <p:sp>
        <p:nvSpPr>
          <p:cNvPr id="265226"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r>
              <a:rPr lang="fr-CA" smtClean="0"/>
              <a:t>Topic 1 - Introduction</a:t>
            </a:r>
            <a:endParaRPr lang="fr-CA" dirty="0"/>
          </a:p>
        </p:txBody>
      </p:sp>
      <p:sp>
        <p:nvSpPr>
          <p:cNvPr id="265227"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E233BB0A-913B-4F79-A8E9-611981A91AC8}" type="slidenum">
              <a:rPr lang="fr-CA"/>
              <a:pPr/>
              <a:t>‹#›</a:t>
            </a:fld>
            <a:endParaRPr lang="fr-CA"/>
          </a:p>
        </p:txBody>
      </p:sp>
      <p:sp>
        <p:nvSpPr>
          <p:cNvPr id="265228"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timing>
    <p:tnLst>
      <p:par>
        <p:cTn id="1" dur="indefinite" restart="never" nodeType="tmRoot"/>
      </p:par>
    </p:tnLst>
  </p:timing>
  <p:hf hdr="0" dt="0"/>
  <p:txStyles>
    <p:titleStyle>
      <a:lvl1pPr algn="l" rtl="0" fontAlgn="base">
        <a:spcBef>
          <a:spcPct val="0"/>
        </a:spcBef>
        <a:spcAft>
          <a:spcPct val="0"/>
        </a:spcAft>
        <a:defRPr sz="3600">
          <a:solidFill>
            <a:schemeClr val="tx2"/>
          </a:solidFill>
          <a:latin typeface="+mj-lt"/>
          <a:ea typeface="+mj-ea"/>
          <a:cs typeface="+mj-cs"/>
        </a:defRPr>
      </a:lvl1pPr>
      <a:lvl2pPr algn="l" rtl="0" fontAlgn="base">
        <a:spcBef>
          <a:spcPct val="0"/>
        </a:spcBef>
        <a:spcAft>
          <a:spcPct val="0"/>
        </a:spcAft>
        <a:defRPr sz="3600">
          <a:solidFill>
            <a:schemeClr val="tx2"/>
          </a:solidFill>
          <a:latin typeface="Arial" charset="0"/>
          <a:cs typeface="Arial" charset="0"/>
        </a:defRPr>
      </a:lvl2pPr>
      <a:lvl3pPr algn="l" rtl="0" fontAlgn="base">
        <a:spcBef>
          <a:spcPct val="0"/>
        </a:spcBef>
        <a:spcAft>
          <a:spcPct val="0"/>
        </a:spcAft>
        <a:defRPr sz="3600">
          <a:solidFill>
            <a:schemeClr val="tx2"/>
          </a:solidFill>
          <a:latin typeface="Arial" charset="0"/>
          <a:cs typeface="Arial" charset="0"/>
        </a:defRPr>
      </a:lvl3pPr>
      <a:lvl4pPr algn="l" rtl="0" fontAlgn="base">
        <a:spcBef>
          <a:spcPct val="0"/>
        </a:spcBef>
        <a:spcAft>
          <a:spcPct val="0"/>
        </a:spcAft>
        <a:defRPr sz="3600">
          <a:solidFill>
            <a:schemeClr val="tx2"/>
          </a:solidFill>
          <a:latin typeface="Arial" charset="0"/>
          <a:cs typeface="Arial" charset="0"/>
        </a:defRPr>
      </a:lvl4pPr>
      <a:lvl5pPr algn="l" rtl="0" fontAlgn="base">
        <a:spcBef>
          <a:spcPct val="0"/>
        </a:spcBef>
        <a:spcAft>
          <a:spcPct val="0"/>
        </a:spcAft>
        <a:defRPr sz="3600">
          <a:solidFill>
            <a:schemeClr val="tx2"/>
          </a:solidFill>
          <a:latin typeface="Arial" charset="0"/>
          <a:cs typeface="Arial" charset="0"/>
        </a:defRPr>
      </a:lvl5pPr>
      <a:lvl6pPr marL="457200" algn="l" rtl="0" fontAlgn="base">
        <a:spcBef>
          <a:spcPct val="0"/>
        </a:spcBef>
        <a:spcAft>
          <a:spcPct val="0"/>
        </a:spcAft>
        <a:defRPr sz="3600">
          <a:solidFill>
            <a:schemeClr val="tx2"/>
          </a:solidFill>
          <a:latin typeface="Arial" charset="0"/>
          <a:cs typeface="Arial" charset="0"/>
        </a:defRPr>
      </a:lvl6pPr>
      <a:lvl7pPr marL="914400" algn="l" rtl="0" fontAlgn="base">
        <a:spcBef>
          <a:spcPct val="0"/>
        </a:spcBef>
        <a:spcAft>
          <a:spcPct val="0"/>
        </a:spcAft>
        <a:defRPr sz="3600">
          <a:solidFill>
            <a:schemeClr val="tx2"/>
          </a:solidFill>
          <a:latin typeface="Arial" charset="0"/>
          <a:cs typeface="Arial" charset="0"/>
        </a:defRPr>
      </a:lvl7pPr>
      <a:lvl8pPr marL="1371600" algn="l" rtl="0" fontAlgn="base">
        <a:spcBef>
          <a:spcPct val="0"/>
        </a:spcBef>
        <a:spcAft>
          <a:spcPct val="0"/>
        </a:spcAft>
        <a:defRPr sz="3600">
          <a:solidFill>
            <a:schemeClr val="tx2"/>
          </a:solidFill>
          <a:latin typeface="Arial" charset="0"/>
          <a:cs typeface="Arial" charset="0"/>
        </a:defRPr>
      </a:lvl8pPr>
      <a:lvl9pPr marL="1828800" algn="l" rtl="0" fontAlgn="base">
        <a:spcBef>
          <a:spcPct val="0"/>
        </a:spcBef>
        <a:spcAft>
          <a:spcPct val="0"/>
        </a:spcAft>
        <a:defRPr sz="3600">
          <a:solidFill>
            <a:schemeClr val="tx2"/>
          </a:solidFill>
          <a:latin typeface="Arial" charset="0"/>
          <a:cs typeface="Arial" charset="0"/>
        </a:defRPr>
      </a:lvl9pPr>
    </p:titleStyle>
    <p:bodyStyle>
      <a:lvl1pPr marL="342900" indent="-342900" algn="l" rtl="0" fontAlgn="base">
        <a:spcBef>
          <a:spcPct val="20000"/>
        </a:spcBef>
        <a:spcAft>
          <a:spcPct val="0"/>
        </a:spcAft>
        <a:buClr>
          <a:schemeClr val="tx1"/>
        </a:buClr>
        <a:buChar char="•"/>
        <a:defRPr sz="2800">
          <a:solidFill>
            <a:schemeClr val="tx1"/>
          </a:solidFill>
          <a:latin typeface="+mn-lt"/>
          <a:ea typeface="+mn-ea"/>
          <a:cs typeface="+mn-cs"/>
        </a:defRPr>
      </a:lvl1pPr>
      <a:lvl2pPr marL="742950" indent="-285750" algn="l" rtl="0" fontAlgn="base">
        <a:spcBef>
          <a:spcPct val="20000"/>
        </a:spcBef>
        <a:spcAft>
          <a:spcPct val="0"/>
        </a:spcAft>
        <a:buClr>
          <a:schemeClr val="tx1"/>
        </a:buClr>
        <a:buSzPct val="90000"/>
        <a:buChar char="•"/>
        <a:defRPr sz="2600">
          <a:solidFill>
            <a:schemeClr val="tx1"/>
          </a:solidFill>
          <a:latin typeface="+mn-lt"/>
          <a:cs typeface="+mn-cs"/>
        </a:defRPr>
      </a:lvl2pPr>
      <a:lvl3pPr marL="1143000" indent="-228600" algn="l" rtl="0" fontAlgn="base">
        <a:spcBef>
          <a:spcPct val="20000"/>
        </a:spcBef>
        <a:spcAft>
          <a:spcPct val="0"/>
        </a:spcAft>
        <a:buClr>
          <a:schemeClr val="tx1"/>
        </a:buClr>
        <a:buSzPct val="65000"/>
        <a:buFont typeface="Wingdings" pitchFamily="2" charset="2"/>
        <a:buChar char="§"/>
        <a:defRPr sz="2300">
          <a:solidFill>
            <a:schemeClr val="tx1"/>
          </a:solidFill>
          <a:latin typeface="+mn-lt"/>
          <a:cs typeface="+mn-cs"/>
        </a:defRPr>
      </a:lvl3pPr>
      <a:lvl4pPr marL="16002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4pPr>
      <a:lvl5pPr marL="20574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65218" name="Group 2"/>
          <p:cNvGrpSpPr>
            <a:grpSpLocks/>
          </p:cNvGrpSpPr>
          <p:nvPr/>
        </p:nvGrpSpPr>
        <p:grpSpPr bwMode="auto">
          <a:xfrm>
            <a:off x="0" y="0"/>
            <a:ext cx="8686800" cy="4876800"/>
            <a:chOff x="0" y="0"/>
            <a:chExt cx="5472" cy="3072"/>
          </a:xfrm>
        </p:grpSpPr>
        <p:sp>
          <p:nvSpPr>
            <p:cNvPr id="265219"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265220" name="Group 4"/>
            <p:cNvGrpSpPr>
              <a:grpSpLocks/>
            </p:cNvGrpSpPr>
            <p:nvPr/>
          </p:nvGrpSpPr>
          <p:grpSpPr bwMode="auto">
            <a:xfrm>
              <a:off x="240" y="893"/>
              <a:ext cx="5232" cy="115"/>
              <a:chOff x="240" y="893"/>
              <a:chExt cx="5232" cy="115"/>
            </a:xfrm>
          </p:grpSpPr>
          <p:sp>
            <p:nvSpPr>
              <p:cNvPr id="265221"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65222"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solidFill>
                    <a:srgbClr val="000000"/>
                  </a:solidFill>
                </a:endParaRPr>
              </a:p>
            </p:txBody>
          </p:sp>
        </p:grpSp>
      </p:grpSp>
      <p:sp>
        <p:nvSpPr>
          <p:cNvPr id="265223"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65224"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65225"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endParaRPr lang="fr-CA">
              <a:solidFill>
                <a:srgbClr val="000000"/>
              </a:solidFill>
            </a:endParaRPr>
          </a:p>
        </p:txBody>
      </p:sp>
      <p:sp>
        <p:nvSpPr>
          <p:cNvPr id="265226"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a:lvl1pPr>
          </a:lstStyle>
          <a:p>
            <a:r>
              <a:rPr lang="fr-CA" smtClean="0">
                <a:solidFill>
                  <a:srgbClr val="000000"/>
                </a:solidFill>
              </a:rPr>
              <a:t>Topic 1 - Introduction</a:t>
            </a:r>
            <a:endParaRPr lang="fr-CA">
              <a:solidFill>
                <a:srgbClr val="000000"/>
              </a:solidFill>
            </a:endParaRPr>
          </a:p>
        </p:txBody>
      </p:sp>
      <p:sp>
        <p:nvSpPr>
          <p:cNvPr id="265227"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E233BB0A-913B-4F79-A8E9-611981A91AC8}" type="slidenum">
              <a:rPr lang="fr-CA">
                <a:solidFill>
                  <a:srgbClr val="000000"/>
                </a:solidFill>
              </a:rPr>
              <a:pPr/>
              <a:t>‹#›</a:t>
            </a:fld>
            <a:endParaRPr lang="fr-CA">
              <a:solidFill>
                <a:srgbClr val="000000"/>
              </a:solidFill>
            </a:endParaRPr>
          </a:p>
        </p:txBody>
      </p:sp>
      <p:sp>
        <p:nvSpPr>
          <p:cNvPr id="265228"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CA">
              <a:solidFill>
                <a:srgbClr val="000000"/>
              </a:solidFill>
            </a:endParaRPr>
          </a:p>
        </p:txBody>
      </p:sp>
    </p:spTree>
    <p:extLst>
      <p:ext uri="{BB962C8B-B14F-4D97-AF65-F5344CB8AC3E}">
        <p14:creationId xmlns:p14="http://schemas.microsoft.com/office/powerpoint/2010/main" val="281904358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iming>
    <p:tnLst>
      <p:par>
        <p:cTn id="1" dur="indefinite" restart="never" nodeType="tmRoot"/>
      </p:par>
    </p:tnLst>
  </p:timing>
  <p:hf hdr="0" dt="0"/>
  <p:txStyles>
    <p:titleStyle>
      <a:lvl1pPr algn="l" rtl="0" fontAlgn="base">
        <a:spcBef>
          <a:spcPct val="0"/>
        </a:spcBef>
        <a:spcAft>
          <a:spcPct val="0"/>
        </a:spcAft>
        <a:defRPr sz="3600">
          <a:solidFill>
            <a:schemeClr val="tx2"/>
          </a:solidFill>
          <a:latin typeface="+mj-lt"/>
          <a:ea typeface="+mj-ea"/>
          <a:cs typeface="+mj-cs"/>
        </a:defRPr>
      </a:lvl1pPr>
      <a:lvl2pPr algn="l" rtl="0" fontAlgn="base">
        <a:spcBef>
          <a:spcPct val="0"/>
        </a:spcBef>
        <a:spcAft>
          <a:spcPct val="0"/>
        </a:spcAft>
        <a:defRPr sz="3600">
          <a:solidFill>
            <a:schemeClr val="tx2"/>
          </a:solidFill>
          <a:latin typeface="Arial" charset="0"/>
          <a:cs typeface="Arial" charset="0"/>
        </a:defRPr>
      </a:lvl2pPr>
      <a:lvl3pPr algn="l" rtl="0" fontAlgn="base">
        <a:spcBef>
          <a:spcPct val="0"/>
        </a:spcBef>
        <a:spcAft>
          <a:spcPct val="0"/>
        </a:spcAft>
        <a:defRPr sz="3600">
          <a:solidFill>
            <a:schemeClr val="tx2"/>
          </a:solidFill>
          <a:latin typeface="Arial" charset="0"/>
          <a:cs typeface="Arial" charset="0"/>
        </a:defRPr>
      </a:lvl3pPr>
      <a:lvl4pPr algn="l" rtl="0" fontAlgn="base">
        <a:spcBef>
          <a:spcPct val="0"/>
        </a:spcBef>
        <a:spcAft>
          <a:spcPct val="0"/>
        </a:spcAft>
        <a:defRPr sz="3600">
          <a:solidFill>
            <a:schemeClr val="tx2"/>
          </a:solidFill>
          <a:latin typeface="Arial" charset="0"/>
          <a:cs typeface="Arial" charset="0"/>
        </a:defRPr>
      </a:lvl4pPr>
      <a:lvl5pPr algn="l" rtl="0" fontAlgn="base">
        <a:spcBef>
          <a:spcPct val="0"/>
        </a:spcBef>
        <a:spcAft>
          <a:spcPct val="0"/>
        </a:spcAft>
        <a:defRPr sz="3600">
          <a:solidFill>
            <a:schemeClr val="tx2"/>
          </a:solidFill>
          <a:latin typeface="Arial" charset="0"/>
          <a:cs typeface="Arial" charset="0"/>
        </a:defRPr>
      </a:lvl5pPr>
      <a:lvl6pPr marL="457200" algn="l" rtl="0" fontAlgn="base">
        <a:spcBef>
          <a:spcPct val="0"/>
        </a:spcBef>
        <a:spcAft>
          <a:spcPct val="0"/>
        </a:spcAft>
        <a:defRPr sz="3600">
          <a:solidFill>
            <a:schemeClr val="tx2"/>
          </a:solidFill>
          <a:latin typeface="Arial" charset="0"/>
          <a:cs typeface="Arial" charset="0"/>
        </a:defRPr>
      </a:lvl6pPr>
      <a:lvl7pPr marL="914400" algn="l" rtl="0" fontAlgn="base">
        <a:spcBef>
          <a:spcPct val="0"/>
        </a:spcBef>
        <a:spcAft>
          <a:spcPct val="0"/>
        </a:spcAft>
        <a:defRPr sz="3600">
          <a:solidFill>
            <a:schemeClr val="tx2"/>
          </a:solidFill>
          <a:latin typeface="Arial" charset="0"/>
          <a:cs typeface="Arial" charset="0"/>
        </a:defRPr>
      </a:lvl7pPr>
      <a:lvl8pPr marL="1371600" algn="l" rtl="0" fontAlgn="base">
        <a:spcBef>
          <a:spcPct val="0"/>
        </a:spcBef>
        <a:spcAft>
          <a:spcPct val="0"/>
        </a:spcAft>
        <a:defRPr sz="3600">
          <a:solidFill>
            <a:schemeClr val="tx2"/>
          </a:solidFill>
          <a:latin typeface="Arial" charset="0"/>
          <a:cs typeface="Arial" charset="0"/>
        </a:defRPr>
      </a:lvl8pPr>
      <a:lvl9pPr marL="1828800" algn="l" rtl="0" fontAlgn="base">
        <a:spcBef>
          <a:spcPct val="0"/>
        </a:spcBef>
        <a:spcAft>
          <a:spcPct val="0"/>
        </a:spcAft>
        <a:defRPr sz="3600">
          <a:solidFill>
            <a:schemeClr val="tx2"/>
          </a:solidFill>
          <a:latin typeface="Arial" charset="0"/>
          <a:cs typeface="Arial" charset="0"/>
        </a:defRPr>
      </a:lvl9pPr>
    </p:titleStyle>
    <p:bodyStyle>
      <a:lvl1pPr marL="342900" indent="-342900" algn="l" rtl="0" fontAlgn="base">
        <a:spcBef>
          <a:spcPct val="20000"/>
        </a:spcBef>
        <a:spcAft>
          <a:spcPct val="0"/>
        </a:spcAft>
        <a:buClr>
          <a:schemeClr val="tx1"/>
        </a:buClr>
        <a:buChar char="•"/>
        <a:defRPr sz="2800">
          <a:solidFill>
            <a:schemeClr val="tx1"/>
          </a:solidFill>
          <a:latin typeface="+mn-lt"/>
          <a:ea typeface="+mn-ea"/>
          <a:cs typeface="+mn-cs"/>
        </a:defRPr>
      </a:lvl1pPr>
      <a:lvl2pPr marL="742950" indent="-285750" algn="l" rtl="0" fontAlgn="base">
        <a:spcBef>
          <a:spcPct val="20000"/>
        </a:spcBef>
        <a:spcAft>
          <a:spcPct val="0"/>
        </a:spcAft>
        <a:buClr>
          <a:schemeClr val="tx1"/>
        </a:buClr>
        <a:buSzPct val="90000"/>
        <a:buChar char="•"/>
        <a:defRPr sz="2600">
          <a:solidFill>
            <a:schemeClr val="tx1"/>
          </a:solidFill>
          <a:latin typeface="+mn-lt"/>
          <a:cs typeface="+mn-cs"/>
        </a:defRPr>
      </a:lvl2pPr>
      <a:lvl3pPr marL="1143000" indent="-228600" algn="l" rtl="0" fontAlgn="base">
        <a:spcBef>
          <a:spcPct val="20000"/>
        </a:spcBef>
        <a:spcAft>
          <a:spcPct val="0"/>
        </a:spcAft>
        <a:buClr>
          <a:schemeClr val="tx1"/>
        </a:buClr>
        <a:buSzPct val="65000"/>
        <a:buFont typeface="Wingdings" pitchFamily="2" charset="2"/>
        <a:buChar char="§"/>
        <a:defRPr sz="2300">
          <a:solidFill>
            <a:schemeClr val="tx1"/>
          </a:solidFill>
          <a:latin typeface="+mn-lt"/>
          <a:cs typeface="+mn-cs"/>
        </a:defRPr>
      </a:lvl3pPr>
      <a:lvl4pPr marL="16002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4pPr>
      <a:lvl5pPr marL="20574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tx1"/>
        </a:buClr>
        <a:buSzPct val="55000"/>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19138" name="Group 2"/>
          <p:cNvGrpSpPr>
            <a:grpSpLocks/>
          </p:cNvGrpSpPr>
          <p:nvPr/>
        </p:nvGrpSpPr>
        <p:grpSpPr bwMode="auto">
          <a:xfrm>
            <a:off x="0" y="0"/>
            <a:ext cx="8686800" cy="4876800"/>
            <a:chOff x="0" y="0"/>
            <a:chExt cx="5472" cy="3072"/>
          </a:xfrm>
        </p:grpSpPr>
        <p:sp>
          <p:nvSpPr>
            <p:cNvPr id="219139" name="Rectangle 3"/>
            <p:cNvSpPr>
              <a:spLocks noChangeArrowheads="1"/>
            </p:cNvSpPr>
            <p:nvPr/>
          </p:nvSpPr>
          <p:spPr bwMode="auto">
            <a:xfrm>
              <a:off x="0" y="0"/>
              <a:ext cx="384" cy="3072"/>
            </a:xfrm>
            <a:prstGeom prst="rect">
              <a:avLst/>
            </a:prstGeom>
            <a:solidFill>
              <a:schemeClr val="accent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grpSp>
          <p:nvGrpSpPr>
            <p:cNvPr id="219140" name="Group 4"/>
            <p:cNvGrpSpPr>
              <a:grpSpLocks/>
            </p:cNvGrpSpPr>
            <p:nvPr/>
          </p:nvGrpSpPr>
          <p:grpSpPr bwMode="auto">
            <a:xfrm>
              <a:off x="240" y="893"/>
              <a:ext cx="5232" cy="115"/>
              <a:chOff x="240" y="893"/>
              <a:chExt cx="5232" cy="115"/>
            </a:xfrm>
          </p:grpSpPr>
          <p:sp>
            <p:nvSpPr>
              <p:cNvPr id="219141" name="Rectangle 5"/>
              <p:cNvSpPr>
                <a:spLocks noChangeArrowheads="1"/>
              </p:cNvSpPr>
              <p:nvPr/>
            </p:nvSpPr>
            <p:spPr bwMode="auto">
              <a:xfrm>
                <a:off x="4320" y="893"/>
                <a:ext cx="1152" cy="11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400">
                  <a:solidFill>
                    <a:srgbClr val="000000"/>
                  </a:solidFill>
                  <a:latin typeface="Times New Roman" pitchFamily="18" charset="0"/>
                </a:endParaRPr>
              </a:p>
            </p:txBody>
          </p:sp>
          <p:sp>
            <p:nvSpPr>
              <p:cNvPr id="219142" name="Line 6"/>
              <p:cNvSpPr>
                <a:spLocks noChangeShapeType="1"/>
              </p:cNvSpPr>
              <p:nvPr/>
            </p:nvSpPr>
            <p:spPr bwMode="auto">
              <a:xfrm>
                <a:off x="240" y="941"/>
                <a:ext cx="5232" cy="0"/>
              </a:xfrm>
              <a:prstGeom prst="line">
                <a:avLst/>
              </a:prstGeom>
              <a:noFill/>
              <a:ln w="190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grpSp>
      </p:grpSp>
      <p:sp>
        <p:nvSpPr>
          <p:cNvPr id="219143" name="Rectangle 7"/>
          <p:cNvSpPr>
            <a:spLocks noGrp="1" noChangeArrowheads="1"/>
          </p:cNvSpPr>
          <p:nvPr>
            <p:ph type="title"/>
          </p:nvPr>
        </p:nvSpPr>
        <p:spPr bwMode="auto">
          <a:xfrm>
            <a:off x="914400" y="277813"/>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19144" name="Rectangle 8"/>
          <p:cNvSpPr>
            <a:spLocks noGrp="1" noChangeArrowheads="1"/>
          </p:cNvSpPr>
          <p:nvPr>
            <p:ph type="body" idx="1"/>
          </p:nvPr>
        </p:nvSpPr>
        <p:spPr bwMode="auto">
          <a:xfrm>
            <a:off x="914400" y="1600200"/>
            <a:ext cx="77724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19145" name="Rectangle 9"/>
          <p:cNvSpPr>
            <a:spLocks noGrp="1" noChangeArrowheads="1"/>
          </p:cNvSpPr>
          <p:nvPr>
            <p:ph type="dt" sz="half" idx="2"/>
          </p:nvPr>
        </p:nvSpPr>
        <p:spPr bwMode="auto">
          <a:xfrm>
            <a:off x="914400" y="6251575"/>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a:lvl1pPr>
          </a:lstStyle>
          <a:p>
            <a:r>
              <a:rPr lang="en-US" smtClean="0">
                <a:solidFill>
                  <a:srgbClr val="000000"/>
                </a:solidFill>
              </a:rPr>
              <a:t>Fall 2011</a:t>
            </a:r>
            <a:endParaRPr lang="fr-CA">
              <a:solidFill>
                <a:srgbClr val="000000"/>
              </a:solidFill>
            </a:endParaRPr>
          </a:p>
        </p:txBody>
      </p:sp>
      <p:sp>
        <p:nvSpPr>
          <p:cNvPr id="219146" name="Rectangle 10"/>
          <p:cNvSpPr>
            <a:spLocks noGrp="1" noChangeArrowheads="1"/>
          </p:cNvSpPr>
          <p:nvPr>
            <p:ph type="ftr" sz="quarter" idx="3"/>
          </p:nvPr>
        </p:nvSpPr>
        <p:spPr bwMode="auto">
          <a:xfrm>
            <a:off x="3352800" y="62484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vl1pPr>
          </a:lstStyle>
          <a:p>
            <a:pPr algn="ctr"/>
            <a:r>
              <a:rPr lang="fr-CA" smtClean="0">
                <a:solidFill>
                  <a:srgbClr val="000000"/>
                </a:solidFill>
              </a:rPr>
              <a:t>Topic 2 - Time-Value Mechanics</a:t>
            </a:r>
            <a:endParaRPr lang="fr-CA">
              <a:solidFill>
                <a:srgbClr val="000000"/>
              </a:solidFill>
            </a:endParaRPr>
          </a:p>
        </p:txBody>
      </p:sp>
      <p:sp>
        <p:nvSpPr>
          <p:cNvPr id="219147" name="Rectangle 11"/>
          <p:cNvSpPr>
            <a:spLocks noGrp="1" noChangeArrowheads="1"/>
          </p:cNvSpPr>
          <p:nvPr>
            <p:ph type="sldNum" sz="quarter" idx="4"/>
          </p:nvPr>
        </p:nvSpPr>
        <p:spPr bwMode="auto">
          <a:xfrm>
            <a:off x="6781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lvl1pPr>
          </a:lstStyle>
          <a:p>
            <a:fld id="{5513FD9E-DDA2-46C5-B044-43DFAAE6DDE3}" type="slidenum">
              <a:rPr lang="fr-CA">
                <a:solidFill>
                  <a:srgbClr val="000000"/>
                </a:solidFill>
              </a:rPr>
              <a:pPr/>
              <a:t>‹#›</a:t>
            </a:fld>
            <a:endParaRPr lang="fr-CA">
              <a:solidFill>
                <a:srgbClr val="000000"/>
              </a:solidFill>
            </a:endParaRPr>
          </a:p>
        </p:txBody>
      </p:sp>
      <p:sp>
        <p:nvSpPr>
          <p:cNvPr id="219148" name="Line 12"/>
          <p:cNvSpPr>
            <a:spLocks noChangeShapeType="1"/>
          </p:cNvSpPr>
          <p:nvPr/>
        </p:nvSpPr>
        <p:spPr bwMode="auto">
          <a:xfrm>
            <a:off x="0" y="4876800"/>
            <a:ext cx="609600" cy="0"/>
          </a:xfrm>
          <a:prstGeom prst="line">
            <a:avLst/>
          </a:prstGeom>
          <a:noFill/>
          <a:ln w="4445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Tree>
    <p:extLst>
      <p:ext uri="{BB962C8B-B14F-4D97-AF65-F5344CB8AC3E}">
        <p14:creationId xmlns:p14="http://schemas.microsoft.com/office/powerpoint/2010/main" val="2531756537"/>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iming>
    <p:tnLst>
      <p:par>
        <p:cTn id="1" dur="indefinite" restart="never" nodeType="tmRoot"/>
      </p:par>
    </p:tnLst>
  </p:timing>
  <p:hf hdr="0" dt="0"/>
  <p:txStyles>
    <p:titleStyle>
      <a:lvl1pPr algn="ctr" rtl="0" fontAlgn="base">
        <a:spcBef>
          <a:spcPct val="0"/>
        </a:spcBef>
        <a:spcAft>
          <a:spcPct val="0"/>
        </a:spcAft>
        <a:defRPr sz="3200">
          <a:solidFill>
            <a:schemeClr val="tx1"/>
          </a:solidFill>
          <a:latin typeface="+mj-lt"/>
          <a:ea typeface="+mj-ea"/>
          <a:cs typeface="+mj-cs"/>
        </a:defRPr>
      </a:lvl1pPr>
      <a:lvl2pPr algn="ctr" rtl="0" fontAlgn="base">
        <a:spcBef>
          <a:spcPct val="0"/>
        </a:spcBef>
        <a:spcAft>
          <a:spcPct val="0"/>
        </a:spcAft>
        <a:defRPr sz="3200">
          <a:solidFill>
            <a:schemeClr val="tx1"/>
          </a:solidFill>
          <a:latin typeface="Arial" charset="0"/>
          <a:cs typeface="Arial" charset="0"/>
        </a:defRPr>
      </a:lvl2pPr>
      <a:lvl3pPr algn="ctr" rtl="0" fontAlgn="base">
        <a:spcBef>
          <a:spcPct val="0"/>
        </a:spcBef>
        <a:spcAft>
          <a:spcPct val="0"/>
        </a:spcAft>
        <a:defRPr sz="3200">
          <a:solidFill>
            <a:schemeClr val="tx1"/>
          </a:solidFill>
          <a:latin typeface="Arial" charset="0"/>
          <a:cs typeface="Arial" charset="0"/>
        </a:defRPr>
      </a:lvl3pPr>
      <a:lvl4pPr algn="ctr" rtl="0" fontAlgn="base">
        <a:spcBef>
          <a:spcPct val="0"/>
        </a:spcBef>
        <a:spcAft>
          <a:spcPct val="0"/>
        </a:spcAft>
        <a:defRPr sz="3200">
          <a:solidFill>
            <a:schemeClr val="tx1"/>
          </a:solidFill>
          <a:latin typeface="Arial" charset="0"/>
          <a:cs typeface="Arial" charset="0"/>
        </a:defRPr>
      </a:lvl4pPr>
      <a:lvl5pPr algn="ctr" rtl="0" fontAlgn="base">
        <a:spcBef>
          <a:spcPct val="0"/>
        </a:spcBef>
        <a:spcAft>
          <a:spcPct val="0"/>
        </a:spcAft>
        <a:defRPr sz="3200">
          <a:solidFill>
            <a:schemeClr val="tx1"/>
          </a:solidFill>
          <a:latin typeface="Arial" charset="0"/>
          <a:cs typeface="Arial" charset="0"/>
        </a:defRPr>
      </a:lvl5pPr>
      <a:lvl6pPr marL="457200" algn="ctr" rtl="0" fontAlgn="base">
        <a:spcBef>
          <a:spcPct val="0"/>
        </a:spcBef>
        <a:spcAft>
          <a:spcPct val="0"/>
        </a:spcAft>
        <a:defRPr sz="3200">
          <a:solidFill>
            <a:schemeClr val="tx1"/>
          </a:solidFill>
          <a:latin typeface="Arial" charset="0"/>
          <a:cs typeface="Arial" charset="0"/>
        </a:defRPr>
      </a:lvl6pPr>
      <a:lvl7pPr marL="914400" algn="ctr" rtl="0" fontAlgn="base">
        <a:spcBef>
          <a:spcPct val="0"/>
        </a:spcBef>
        <a:spcAft>
          <a:spcPct val="0"/>
        </a:spcAft>
        <a:defRPr sz="3200">
          <a:solidFill>
            <a:schemeClr val="tx1"/>
          </a:solidFill>
          <a:latin typeface="Arial" charset="0"/>
          <a:cs typeface="Arial" charset="0"/>
        </a:defRPr>
      </a:lvl7pPr>
      <a:lvl8pPr marL="1371600" algn="ctr" rtl="0" fontAlgn="base">
        <a:spcBef>
          <a:spcPct val="0"/>
        </a:spcBef>
        <a:spcAft>
          <a:spcPct val="0"/>
        </a:spcAft>
        <a:defRPr sz="3200">
          <a:solidFill>
            <a:schemeClr val="tx1"/>
          </a:solidFill>
          <a:latin typeface="Arial" charset="0"/>
          <a:cs typeface="Arial" charset="0"/>
        </a:defRPr>
      </a:lvl8pPr>
      <a:lvl9pPr marL="1828800" algn="ctr" rtl="0" fontAlgn="base">
        <a:spcBef>
          <a:spcPct val="0"/>
        </a:spcBef>
        <a:spcAft>
          <a:spcPct val="0"/>
        </a:spcAft>
        <a:defRPr sz="3200">
          <a:solidFill>
            <a:schemeClr val="tx1"/>
          </a:solidFill>
          <a:latin typeface="Arial" charset="0"/>
          <a:cs typeface="Arial" charset="0"/>
        </a:defRPr>
      </a:lvl9pPr>
    </p:titleStyle>
    <p:bodyStyle>
      <a:lvl1pPr marL="342900" indent="-342900" algn="l" rtl="0" fontAlgn="base">
        <a:spcBef>
          <a:spcPct val="20000"/>
        </a:spcBef>
        <a:spcAft>
          <a:spcPct val="0"/>
        </a:spcAft>
        <a:buClr>
          <a:schemeClr val="tx1"/>
        </a:buClr>
        <a:buChar char="•"/>
        <a:defRPr sz="2800">
          <a:solidFill>
            <a:schemeClr val="tx1"/>
          </a:solidFill>
          <a:latin typeface="+mn-lt"/>
          <a:ea typeface="+mn-ea"/>
          <a:cs typeface="+mn-cs"/>
        </a:defRPr>
      </a:lvl1pPr>
      <a:lvl2pPr marL="742950" indent="-285750" algn="l" rtl="0" fontAlgn="base">
        <a:spcBef>
          <a:spcPct val="20000"/>
        </a:spcBef>
        <a:spcAft>
          <a:spcPct val="0"/>
        </a:spcAft>
        <a:buClr>
          <a:schemeClr val="tx1"/>
        </a:buClr>
        <a:buSzPct val="80000"/>
        <a:buFont typeface="Wingdings" pitchFamily="2" charset="2"/>
        <a:buChar char="§"/>
        <a:defRPr sz="2600">
          <a:solidFill>
            <a:schemeClr val="tx1"/>
          </a:solidFill>
          <a:latin typeface="+mn-lt"/>
          <a:cs typeface="+mn-cs"/>
        </a:defRPr>
      </a:lvl2pPr>
      <a:lvl3pPr marL="1143000" indent="-228600" algn="l" rtl="0" fontAlgn="base">
        <a:spcBef>
          <a:spcPct val="20000"/>
        </a:spcBef>
        <a:spcAft>
          <a:spcPct val="0"/>
        </a:spcAft>
        <a:buClr>
          <a:schemeClr val="tx1"/>
        </a:buClr>
        <a:buSzPct val="65000"/>
        <a:buChar char="•"/>
        <a:defRPr sz="2300">
          <a:solidFill>
            <a:schemeClr val="tx1"/>
          </a:solidFill>
          <a:latin typeface="+mn-lt"/>
          <a:cs typeface="+mn-cs"/>
        </a:defRPr>
      </a:lvl3pPr>
      <a:lvl4pPr marL="1600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hyperlink" Target="http://www.uottawa.c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3.jpeg"/><Relationship Id="rId5" Type="http://schemas.openxmlformats.org/officeDocument/2006/relationships/hyperlink" Target="http://classroomclipart.com/cgi-bin/kids/imageFolio.cgi?action=view&amp;link=Clipart/Cartoons&amp;image=Hunt.gif&amp;img=9&amp;tt=" TargetMode="External"/><Relationship Id="rId4" Type="http://schemas.openxmlformats.org/officeDocument/2006/relationships/image" Target="../media/image2.w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8.xml"/><Relationship Id="rId1" Type="http://schemas.openxmlformats.org/officeDocument/2006/relationships/vmlDrawing" Target="../drawings/vmlDrawing3.vml"/><Relationship Id="rId5" Type="http://schemas.openxmlformats.org/officeDocument/2006/relationships/image" Target="../media/image1.wmf"/><Relationship Id="rId4" Type="http://schemas.openxmlformats.org/officeDocument/2006/relationships/oleObject" Target="../embeddings/oleObject3.bin"/></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Rectangle 2"/>
          <p:cNvSpPr>
            <a:spLocks noGrp="1" noChangeArrowheads="1"/>
          </p:cNvSpPr>
          <p:nvPr>
            <p:ph type="ctrTitle"/>
          </p:nvPr>
        </p:nvSpPr>
        <p:spPr>
          <a:xfrm>
            <a:off x="153988" y="1066800"/>
            <a:ext cx="8990012" cy="1524000"/>
          </a:xfrm>
        </p:spPr>
        <p:txBody>
          <a:bodyPr/>
          <a:lstStyle/>
          <a:p>
            <a:pPr algn="ctr"/>
            <a:r>
              <a:rPr lang="en-GB" sz="2800" b="1" dirty="0">
                <a:cs typeface="Times New Roman" pitchFamily="18" charset="0"/>
              </a:rPr>
              <a:t>Engineering Economics</a:t>
            </a:r>
            <a:r>
              <a:rPr lang="en-GB" sz="2900" b="1" dirty="0">
                <a:cs typeface="Times New Roman" pitchFamily="18" charset="0"/>
              </a:rPr>
              <a:t/>
            </a:r>
            <a:br>
              <a:rPr lang="en-GB" sz="2900" b="1" dirty="0">
                <a:cs typeface="Times New Roman" pitchFamily="18" charset="0"/>
              </a:rPr>
            </a:br>
            <a:r>
              <a:rPr lang="en-GB" sz="2000" b="1" dirty="0">
                <a:cs typeface="Times New Roman" pitchFamily="18" charset="0"/>
              </a:rPr>
              <a:t>ECO 1192</a:t>
            </a:r>
            <a:br>
              <a:rPr lang="en-GB" sz="2000" b="1" dirty="0">
                <a:cs typeface="Times New Roman" pitchFamily="18" charset="0"/>
              </a:rPr>
            </a:br>
            <a:r>
              <a:rPr lang="en-GB" sz="2000" b="1" dirty="0" smtClean="0">
                <a:cs typeface="Times New Roman" pitchFamily="18" charset="0"/>
              </a:rPr>
              <a:t/>
            </a:r>
            <a:br>
              <a:rPr lang="en-GB" sz="2000" b="1" dirty="0" smtClean="0">
                <a:cs typeface="Times New Roman" pitchFamily="18" charset="0"/>
              </a:rPr>
            </a:br>
            <a:r>
              <a:rPr lang="en-GB" sz="2000" b="1" dirty="0" smtClean="0">
                <a:cs typeface="Times New Roman" pitchFamily="18" charset="0"/>
              </a:rPr>
              <a:t>Topic 1: </a:t>
            </a:r>
            <a:r>
              <a:rPr lang="en-GB" sz="2000" b="1" dirty="0">
                <a:cs typeface="Times New Roman" pitchFamily="18" charset="0"/>
              </a:rPr>
              <a:t>Introduction </a:t>
            </a:r>
            <a:endParaRPr lang="en-US" sz="2000" b="1" dirty="0"/>
          </a:p>
        </p:txBody>
      </p:sp>
      <p:sp>
        <p:nvSpPr>
          <p:cNvPr id="344067" name="Rectangle 3"/>
          <p:cNvSpPr>
            <a:spLocks noGrp="1" noChangeArrowheads="1"/>
          </p:cNvSpPr>
          <p:nvPr>
            <p:ph type="subTitle" idx="1"/>
          </p:nvPr>
        </p:nvSpPr>
        <p:spPr>
          <a:xfrm>
            <a:off x="3124200" y="3429000"/>
            <a:ext cx="4572000" cy="1752600"/>
          </a:xfrm>
        </p:spPr>
        <p:txBody>
          <a:bodyPr/>
          <a:lstStyle/>
          <a:p>
            <a:r>
              <a:rPr lang="en-US" sz="2400" b="1">
                <a:solidFill>
                  <a:schemeClr val="tx2"/>
                </a:solidFill>
              </a:rPr>
              <a:t>Claude Théoret</a:t>
            </a:r>
          </a:p>
          <a:p>
            <a:r>
              <a:rPr lang="en-US" sz="2400" b="1">
                <a:solidFill>
                  <a:schemeClr val="tx2"/>
                </a:solidFill>
              </a:rPr>
              <a:t>University of Ottawa</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dirty="0"/>
          </a:p>
        </p:txBody>
      </p:sp>
      <p:sp>
        <p:nvSpPr>
          <p:cNvPr id="6" name="Slide Number Placeholder 5"/>
          <p:cNvSpPr>
            <a:spLocks noGrp="1"/>
          </p:cNvSpPr>
          <p:nvPr>
            <p:ph type="sldNum" sz="quarter" idx="12"/>
          </p:nvPr>
        </p:nvSpPr>
        <p:spPr/>
        <p:txBody>
          <a:bodyPr/>
          <a:lstStyle/>
          <a:p>
            <a:fld id="{C01D4545-1C25-438B-82E2-9EFBBE39C419}" type="slidenum">
              <a:rPr lang="fr-CA"/>
              <a:pPr/>
              <a:t>2</a:t>
            </a:fld>
            <a:endParaRPr lang="fr-CA" dirty="0"/>
          </a:p>
        </p:txBody>
      </p:sp>
      <p:sp>
        <p:nvSpPr>
          <p:cNvPr id="215042" name="Rectangle 2"/>
          <p:cNvSpPr>
            <a:spLocks noGrp="1" noChangeArrowheads="1"/>
          </p:cNvSpPr>
          <p:nvPr>
            <p:ph type="title"/>
          </p:nvPr>
        </p:nvSpPr>
        <p:spPr/>
        <p:txBody>
          <a:bodyPr/>
          <a:lstStyle/>
          <a:p>
            <a:r>
              <a:rPr lang="en-US"/>
              <a:t>General Information</a:t>
            </a:r>
          </a:p>
        </p:txBody>
      </p:sp>
      <p:sp>
        <p:nvSpPr>
          <p:cNvPr id="215043" name="Rectangle 3"/>
          <p:cNvSpPr>
            <a:spLocks noGrp="1" noChangeArrowheads="1"/>
          </p:cNvSpPr>
          <p:nvPr>
            <p:ph type="body" idx="1"/>
          </p:nvPr>
        </p:nvSpPr>
        <p:spPr/>
        <p:txBody>
          <a:bodyPr/>
          <a:lstStyle/>
          <a:p>
            <a:r>
              <a:rPr lang="en-GB" sz="1800" dirty="0"/>
              <a:t>Availability</a:t>
            </a:r>
          </a:p>
          <a:p>
            <a:pPr lvl="1"/>
            <a:r>
              <a:rPr lang="en-GB" sz="1800" dirty="0" smtClean="0"/>
              <a:t>Weekly office hours</a:t>
            </a:r>
          </a:p>
          <a:p>
            <a:pPr lvl="2"/>
            <a:r>
              <a:rPr lang="en-GB" sz="1800" dirty="0" smtClean="0"/>
              <a:t>Instructor &amp; TAs: </a:t>
            </a:r>
            <a:r>
              <a:rPr lang="en-GB" sz="1800" dirty="0" err="1" smtClean="0"/>
              <a:t>tba</a:t>
            </a:r>
            <a:endParaRPr lang="en-GB" sz="1800" dirty="0" smtClean="0"/>
          </a:p>
          <a:p>
            <a:pPr lvl="2"/>
            <a:r>
              <a:rPr lang="en-GB" sz="1800" dirty="0" smtClean="0"/>
              <a:t>Consult course website for locations and times.</a:t>
            </a:r>
          </a:p>
          <a:p>
            <a:r>
              <a:rPr lang="en-GB" sz="1800" dirty="0" smtClean="0"/>
              <a:t>Final </a:t>
            </a:r>
            <a:r>
              <a:rPr lang="en-GB" sz="1800" dirty="0"/>
              <a:t>Grade</a:t>
            </a:r>
          </a:p>
          <a:p>
            <a:pPr lvl="1"/>
            <a:r>
              <a:rPr lang="en-GB" sz="1800" dirty="0" smtClean="0"/>
              <a:t>Two (2) mid-term examinations: 2 x 15% </a:t>
            </a:r>
            <a:r>
              <a:rPr lang="en-GB" sz="1800" dirty="0"/>
              <a:t>= </a:t>
            </a:r>
            <a:r>
              <a:rPr lang="en-GB" sz="1800" dirty="0" smtClean="0"/>
              <a:t>30%</a:t>
            </a:r>
          </a:p>
          <a:p>
            <a:pPr lvl="1"/>
            <a:r>
              <a:rPr lang="en-GB" sz="1800" dirty="0" smtClean="0"/>
              <a:t>Two (2) assignments: 2 x 15% = 30%</a:t>
            </a:r>
            <a:endParaRPr lang="en-GB" sz="1800" dirty="0"/>
          </a:p>
          <a:p>
            <a:pPr lvl="1"/>
            <a:r>
              <a:rPr lang="en-GB" sz="1800" dirty="0" smtClean="0"/>
              <a:t>One (1) final examination: 1 x 40% </a:t>
            </a:r>
          </a:p>
          <a:p>
            <a:pPr lvl="1"/>
            <a:r>
              <a:rPr lang="en-GB" sz="1800" dirty="0" smtClean="0"/>
              <a:t>Please note that the assignments and the examinations (mid-term and final) are compulsory.  </a:t>
            </a:r>
            <a:endParaRPr lang="en-GB" sz="1800"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A225997B-1F10-423F-B29C-8751A11E06DB}" type="slidenum">
              <a:rPr lang="fr-CA"/>
              <a:pPr/>
              <a:t>3</a:t>
            </a:fld>
            <a:endParaRPr lang="fr-CA"/>
          </a:p>
        </p:txBody>
      </p:sp>
      <p:sp>
        <p:nvSpPr>
          <p:cNvPr id="161794" name="Rectangle 2"/>
          <p:cNvSpPr>
            <a:spLocks noGrp="1" noChangeArrowheads="1"/>
          </p:cNvSpPr>
          <p:nvPr>
            <p:ph type="title"/>
          </p:nvPr>
        </p:nvSpPr>
        <p:spPr/>
        <p:txBody>
          <a:bodyPr/>
          <a:lstStyle/>
          <a:p>
            <a:r>
              <a:rPr lang="en-US" dirty="0"/>
              <a:t>Recommended </a:t>
            </a:r>
            <a:r>
              <a:rPr lang="en-US" dirty="0" smtClean="0"/>
              <a:t> textbook</a:t>
            </a:r>
            <a:endParaRPr lang="en-US" dirty="0"/>
          </a:p>
        </p:txBody>
      </p:sp>
      <p:sp>
        <p:nvSpPr>
          <p:cNvPr id="161795" name="Rectangle 3"/>
          <p:cNvSpPr>
            <a:spLocks noGrp="1" noChangeArrowheads="1"/>
          </p:cNvSpPr>
          <p:nvPr>
            <p:ph type="body" idx="1"/>
          </p:nvPr>
        </p:nvSpPr>
        <p:spPr/>
        <p:txBody>
          <a:bodyPr/>
          <a:lstStyle/>
          <a:p>
            <a:r>
              <a:rPr lang="en-GB" dirty="0" smtClean="0"/>
              <a:t>Fraser and </a:t>
            </a:r>
            <a:r>
              <a:rPr lang="en-GB" dirty="0" err="1" smtClean="0"/>
              <a:t>Jewkes</a:t>
            </a:r>
            <a:r>
              <a:rPr lang="en-GB" dirty="0" smtClean="0"/>
              <a:t>, </a:t>
            </a:r>
            <a:r>
              <a:rPr lang="en-GB" i="1" u="sng" dirty="0"/>
              <a:t>Engineering </a:t>
            </a:r>
            <a:r>
              <a:rPr lang="en-GB" i="1" u="sng" dirty="0" smtClean="0"/>
              <a:t>Economics</a:t>
            </a:r>
            <a:r>
              <a:rPr lang="en-GB" dirty="0" smtClean="0"/>
              <a:t>, 6</a:t>
            </a:r>
            <a:r>
              <a:rPr lang="en-GB" baseline="30000" dirty="0" smtClean="0"/>
              <a:t>th</a:t>
            </a:r>
            <a:r>
              <a:rPr lang="en-GB" dirty="0" smtClean="0"/>
              <a:t> edition</a:t>
            </a:r>
            <a:r>
              <a:rPr lang="en-GB" dirty="0"/>
              <a:t>, </a:t>
            </a:r>
            <a:r>
              <a:rPr lang="en-GB" dirty="0" smtClean="0"/>
              <a:t>Pearson, Toronto, Ontario</a:t>
            </a:r>
            <a:r>
              <a:rPr lang="en-GB" dirty="0"/>
              <a:t>, </a:t>
            </a:r>
            <a:r>
              <a:rPr lang="en-GB" dirty="0" smtClean="0"/>
              <a:t>2017</a:t>
            </a:r>
            <a:endParaRPr lang="en-GB" dirty="0"/>
          </a:p>
          <a:p>
            <a:pPr lvl="1"/>
            <a:r>
              <a:rPr lang="en-GB" sz="2800" dirty="0"/>
              <a:t>Available at the </a:t>
            </a:r>
            <a:r>
              <a:rPr lang="en-GB" sz="2800" dirty="0" smtClean="0"/>
              <a:t>Agora and University bookstores.</a:t>
            </a:r>
            <a:endParaRPr lang="en-GB" sz="2800" dirty="0"/>
          </a:p>
          <a:p>
            <a:r>
              <a:rPr lang="en-GB" dirty="0" smtClean="0"/>
              <a:t>Access </a:t>
            </a:r>
            <a:r>
              <a:rPr lang="en-GB" dirty="0"/>
              <a:t>to an “engineering economics” text is highly </a:t>
            </a:r>
            <a:r>
              <a:rPr lang="en-GB" dirty="0" smtClean="0"/>
              <a:t>recommended.</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61795">
                                            <p:txEl>
                                              <p:pRg st="2" end="2"/>
                                            </p:txEl>
                                          </p:spTgt>
                                        </p:tgtEl>
                                        <p:attrNameLst>
                                          <p:attrName>style.visibility</p:attrName>
                                        </p:attrNameLst>
                                      </p:cBhvr>
                                      <p:to>
                                        <p:strVal val="visible"/>
                                      </p:to>
                                    </p:set>
                                    <p:animEffect transition="in" filter="blinds(horizontal)">
                                      <p:cBhvr>
                                        <p:cTn id="7" dur="500"/>
                                        <p:tgtEl>
                                          <p:spTgt spid="1617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9539146F-820F-46CC-A32F-9BE460C7C5DF}" type="slidenum">
              <a:rPr lang="fr-CA"/>
              <a:pPr/>
              <a:t>4</a:t>
            </a:fld>
            <a:endParaRPr lang="fr-CA"/>
          </a:p>
        </p:txBody>
      </p:sp>
      <p:sp>
        <p:nvSpPr>
          <p:cNvPr id="167938" name="Rectangle 2"/>
          <p:cNvSpPr>
            <a:spLocks noGrp="1" noChangeArrowheads="1"/>
          </p:cNvSpPr>
          <p:nvPr>
            <p:ph type="title"/>
          </p:nvPr>
        </p:nvSpPr>
        <p:spPr/>
        <p:txBody>
          <a:bodyPr/>
          <a:lstStyle/>
          <a:p>
            <a:r>
              <a:rPr lang="en-US" sz="4000"/>
              <a:t>Course website: ECO 1192</a:t>
            </a:r>
            <a:r>
              <a:rPr lang="en-US"/>
              <a:t> </a:t>
            </a:r>
          </a:p>
        </p:txBody>
      </p:sp>
      <p:sp>
        <p:nvSpPr>
          <p:cNvPr id="167939" name="Rectangle 3"/>
          <p:cNvSpPr>
            <a:spLocks noGrp="1" noChangeArrowheads="1"/>
          </p:cNvSpPr>
          <p:nvPr>
            <p:ph type="body" idx="1"/>
          </p:nvPr>
        </p:nvSpPr>
        <p:spPr/>
        <p:txBody>
          <a:bodyPr/>
          <a:lstStyle/>
          <a:p>
            <a:pPr marL="533400" indent="-533400">
              <a:lnSpc>
                <a:spcPct val="80000"/>
              </a:lnSpc>
              <a:buFontTx/>
              <a:buAutoNum type="arabicPeriod"/>
            </a:pPr>
            <a:r>
              <a:rPr lang="en-GB" dirty="0"/>
              <a:t>PowerPoint lecture </a:t>
            </a:r>
            <a:r>
              <a:rPr lang="en-GB" dirty="0" smtClean="0"/>
              <a:t>notes.</a:t>
            </a:r>
            <a:endParaRPr lang="en-GB" dirty="0"/>
          </a:p>
          <a:p>
            <a:pPr marL="533400" indent="-533400">
              <a:lnSpc>
                <a:spcPct val="80000"/>
              </a:lnSpc>
              <a:buFontTx/>
              <a:buAutoNum type="arabicPeriod"/>
            </a:pPr>
            <a:r>
              <a:rPr lang="en-GB" dirty="0"/>
              <a:t>Calendar of key events</a:t>
            </a:r>
          </a:p>
          <a:p>
            <a:pPr marL="952500" lvl="1" indent="-495300">
              <a:lnSpc>
                <a:spcPct val="80000"/>
              </a:lnSpc>
            </a:pPr>
            <a:r>
              <a:rPr lang="en-GB" sz="2800" dirty="0"/>
              <a:t>Lectures and references</a:t>
            </a:r>
          </a:p>
          <a:p>
            <a:pPr marL="952500" lvl="1" indent="-495300">
              <a:lnSpc>
                <a:spcPct val="80000"/>
              </a:lnSpc>
            </a:pPr>
            <a:r>
              <a:rPr lang="en-GB" sz="2800" dirty="0"/>
              <a:t>Review sessions: dates and location</a:t>
            </a:r>
          </a:p>
          <a:p>
            <a:pPr marL="952500" lvl="1" indent="-495300">
              <a:lnSpc>
                <a:spcPct val="80000"/>
              </a:lnSpc>
            </a:pPr>
            <a:r>
              <a:rPr lang="en-GB" sz="2800" dirty="0"/>
              <a:t>Examinations: coverage, dates and location</a:t>
            </a:r>
            <a:endParaRPr lang="en-US" sz="2800" dirty="0"/>
          </a:p>
          <a:p>
            <a:pPr marL="533400" indent="-533400">
              <a:lnSpc>
                <a:spcPct val="80000"/>
              </a:lnSpc>
              <a:buFontTx/>
              <a:buAutoNum type="arabicPeriod"/>
            </a:pPr>
            <a:r>
              <a:rPr lang="en-GB" dirty="0"/>
              <a:t>Two typical “problem-and-solution” sets </a:t>
            </a:r>
          </a:p>
          <a:p>
            <a:pPr marL="952500" lvl="1" indent="-495300">
              <a:lnSpc>
                <a:spcPct val="80000"/>
              </a:lnSpc>
            </a:pPr>
            <a:r>
              <a:rPr lang="en-GB" sz="2800" dirty="0"/>
              <a:t>Each set covers about 50% of the </a:t>
            </a:r>
            <a:r>
              <a:rPr lang="en-GB" sz="2800" dirty="0" smtClean="0"/>
              <a:t>course.</a:t>
            </a:r>
            <a:endParaRPr lang="en-GB" sz="2800" dirty="0"/>
          </a:p>
          <a:p>
            <a:pPr marL="533400" indent="-533400">
              <a:lnSpc>
                <a:spcPct val="80000"/>
              </a:lnSpc>
              <a:buFontTx/>
              <a:buAutoNum type="arabicPeriod" startAt="4"/>
            </a:pPr>
            <a:r>
              <a:rPr lang="en-GB" dirty="0" smtClean="0"/>
              <a:t>Excel applications.</a:t>
            </a:r>
            <a:endParaRPr lang="en-GB" dirty="0"/>
          </a:p>
          <a:p>
            <a:pPr marL="533400" indent="-533400">
              <a:lnSpc>
                <a:spcPct val="80000"/>
              </a:lnSpc>
              <a:buFontTx/>
              <a:buNone/>
            </a:pPr>
            <a:r>
              <a:rPr lang="en-GB" dirty="0" smtClean="0"/>
              <a:t> </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5</a:t>
            </a:fld>
            <a:endParaRPr lang="fr-CA"/>
          </a:p>
        </p:txBody>
      </p:sp>
      <p:graphicFrame>
        <p:nvGraphicFramePr>
          <p:cNvPr id="2" name="Table 1"/>
          <p:cNvGraphicFramePr>
            <a:graphicFrameLocks noGrp="1"/>
          </p:cNvGraphicFramePr>
          <p:nvPr>
            <p:extLst>
              <p:ext uri="{D42A27DB-BD31-4B8C-83A1-F6EECF244321}">
                <p14:modId xmlns:p14="http://schemas.microsoft.com/office/powerpoint/2010/main" val="3103347669"/>
              </p:ext>
            </p:extLst>
          </p:nvPr>
        </p:nvGraphicFramePr>
        <p:xfrm>
          <a:off x="1676400" y="228600"/>
          <a:ext cx="5713846" cy="6256736"/>
        </p:xfrm>
        <a:graphic>
          <a:graphicData uri="http://schemas.openxmlformats.org/drawingml/2006/table">
            <a:tbl>
              <a:tblPr firstRow="1" firstCol="1" lastRow="1" lastCol="1" bandRow="1" bandCol="1"/>
              <a:tblGrid>
                <a:gridCol w="851012"/>
                <a:gridCol w="3662771"/>
                <a:gridCol w="1200063"/>
              </a:tblGrid>
              <a:tr h="2133221">
                <a:tc gridSpan="3">
                  <a:txBody>
                    <a:bodyPr/>
                    <a:lstStyle/>
                    <a:p>
                      <a:pPr marL="0" marR="0" algn="ctr">
                        <a:spcBef>
                          <a:spcPts val="0"/>
                        </a:spcBef>
                        <a:spcAft>
                          <a:spcPts val="0"/>
                        </a:spcAft>
                      </a:pPr>
                      <a:r>
                        <a:rPr lang="en-GB" sz="1200" b="1" dirty="0">
                          <a:solidFill>
                            <a:srgbClr val="000000"/>
                          </a:solidFill>
                          <a:effectLst/>
                          <a:latin typeface="+mn-lt"/>
                          <a:ea typeface="Times New Roman"/>
                          <a:cs typeface="Times New Roman"/>
                        </a:rPr>
                        <a:t>Engineering Economics (ECO 1192A; Fall 2016)</a:t>
                      </a:r>
                      <a:endParaRPr lang="en-CA" sz="1200" dirty="0">
                        <a:effectLst/>
                        <a:latin typeface="+mn-lt"/>
                        <a:ea typeface="Times New Roman"/>
                        <a:cs typeface="Times New Roman"/>
                      </a:endParaRPr>
                    </a:p>
                    <a:p>
                      <a:pPr marL="0" marR="0" algn="ctr">
                        <a:spcBef>
                          <a:spcPts val="0"/>
                        </a:spcBef>
                        <a:spcAft>
                          <a:spcPts val="0"/>
                        </a:spcAft>
                      </a:pPr>
                      <a:r>
                        <a:rPr lang="en-GB" sz="1200" b="1" u="none" strike="noStrike"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0" marR="0" algn="ctr">
                        <a:spcBef>
                          <a:spcPts val="0"/>
                        </a:spcBef>
                        <a:spcAft>
                          <a:spcPts val="0"/>
                        </a:spcAft>
                      </a:pPr>
                      <a:r>
                        <a:rPr lang="en-GB" sz="1200" b="1" u="sng" dirty="0">
                          <a:solidFill>
                            <a:srgbClr val="000000"/>
                          </a:solidFill>
                          <a:effectLst/>
                          <a:latin typeface="+mn-lt"/>
                          <a:ea typeface="Times New Roman"/>
                          <a:cs typeface="Times New Roman"/>
                        </a:rPr>
                        <a:t>COURSE CALENDAR</a:t>
                      </a:r>
                      <a:endParaRPr lang="en-CA" sz="1200" dirty="0">
                        <a:effectLst/>
                        <a:latin typeface="+mn-lt"/>
                        <a:ea typeface="Times New Roman"/>
                        <a:cs typeface="Times New Roman"/>
                      </a:endParaRPr>
                    </a:p>
                    <a:p>
                      <a:pPr marL="0" marR="0" algn="ctr">
                        <a:spcBef>
                          <a:spcPts val="0"/>
                        </a:spcBef>
                        <a:spcAft>
                          <a:spcPts val="0"/>
                        </a:spcAft>
                      </a:pPr>
                      <a:r>
                        <a:rPr lang="en-GB" sz="1200" b="1" u="none" strike="noStrike"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0" marR="0" algn="ctr">
                        <a:spcBef>
                          <a:spcPts val="0"/>
                        </a:spcBef>
                        <a:spcAft>
                          <a:spcPts val="0"/>
                        </a:spcAft>
                      </a:pPr>
                      <a:r>
                        <a:rPr lang="en-GB" sz="1200" b="1" dirty="0">
                          <a:solidFill>
                            <a:srgbClr val="000000"/>
                          </a:solidFill>
                          <a:effectLst/>
                          <a:latin typeface="+mn-lt"/>
                          <a:ea typeface="Times New Roman"/>
                          <a:cs typeface="Times New Roman"/>
                        </a:rPr>
                        <a:t>Instructor: Claude </a:t>
                      </a:r>
                      <a:r>
                        <a:rPr lang="en-GB" sz="1200" b="1" dirty="0" err="1">
                          <a:solidFill>
                            <a:srgbClr val="000000"/>
                          </a:solidFill>
                          <a:effectLst/>
                          <a:latin typeface="+mn-lt"/>
                          <a:ea typeface="Times New Roman"/>
                          <a:cs typeface="Times New Roman"/>
                        </a:rPr>
                        <a:t>Théoret</a:t>
                      </a:r>
                      <a:endParaRPr lang="en-CA" sz="1200" dirty="0">
                        <a:effectLst/>
                        <a:latin typeface="+mn-lt"/>
                        <a:ea typeface="Times New Roman"/>
                        <a:cs typeface="Times New Roman"/>
                      </a:endParaRPr>
                    </a:p>
                    <a:p>
                      <a:pPr marL="342900" marR="0" lvl="0" indent="-342900">
                        <a:spcBef>
                          <a:spcPts val="0"/>
                        </a:spcBef>
                        <a:spcAft>
                          <a:spcPts val="0"/>
                        </a:spcAft>
                        <a:buFont typeface="Symbol"/>
                        <a:buChar char=""/>
                      </a:pPr>
                      <a:r>
                        <a:rPr lang="en-GB" sz="1200" b="1" dirty="0" smtClean="0">
                          <a:solidFill>
                            <a:srgbClr val="000000"/>
                          </a:solidFill>
                          <a:effectLst/>
                          <a:latin typeface="+mn-lt"/>
                          <a:ea typeface="Times New Roman"/>
                          <a:cs typeface="Times New Roman"/>
                        </a:rPr>
                        <a:t>All </a:t>
                      </a:r>
                      <a:r>
                        <a:rPr lang="en-GB" sz="1200" b="1" dirty="0">
                          <a:solidFill>
                            <a:srgbClr val="000000"/>
                          </a:solidFill>
                          <a:effectLst/>
                          <a:latin typeface="+mn-lt"/>
                          <a:ea typeface="Times New Roman"/>
                          <a:cs typeface="Times New Roman"/>
                        </a:rPr>
                        <a:t>references are to the recommended course textbook by N.M. Fraser, E.M. </a:t>
                      </a:r>
                      <a:r>
                        <a:rPr lang="en-GB" sz="1200" b="1" dirty="0" err="1">
                          <a:solidFill>
                            <a:srgbClr val="000000"/>
                          </a:solidFill>
                          <a:effectLst/>
                          <a:latin typeface="+mn-lt"/>
                          <a:ea typeface="Times New Roman"/>
                          <a:cs typeface="Times New Roman"/>
                        </a:rPr>
                        <a:t>Jewkes</a:t>
                      </a:r>
                      <a:r>
                        <a:rPr lang="en-GB" sz="1200" b="1" dirty="0">
                          <a:solidFill>
                            <a:srgbClr val="000000"/>
                          </a:solidFill>
                          <a:effectLst/>
                          <a:latin typeface="+mn-lt"/>
                          <a:ea typeface="Times New Roman"/>
                          <a:cs typeface="Times New Roman"/>
                        </a:rPr>
                        <a:t> and </a:t>
                      </a:r>
                      <a:r>
                        <a:rPr lang="en-GB" sz="1200" b="1" dirty="0" err="1">
                          <a:solidFill>
                            <a:srgbClr val="000000"/>
                          </a:solidFill>
                          <a:effectLst/>
                          <a:latin typeface="+mn-lt"/>
                          <a:ea typeface="Times New Roman"/>
                          <a:cs typeface="Times New Roman"/>
                        </a:rPr>
                        <a:t>M.Pirnia</a:t>
                      </a:r>
                      <a:r>
                        <a:rPr lang="en-GB" sz="1200" b="1" dirty="0">
                          <a:solidFill>
                            <a:srgbClr val="000000"/>
                          </a:solidFill>
                          <a:effectLst/>
                          <a:latin typeface="+mn-lt"/>
                          <a:ea typeface="Times New Roman"/>
                          <a:cs typeface="Times New Roman"/>
                        </a:rPr>
                        <a:t>, </a:t>
                      </a:r>
                      <a:r>
                        <a:rPr lang="en-GB" sz="1200" b="1" u="sng" dirty="0">
                          <a:solidFill>
                            <a:srgbClr val="000000"/>
                          </a:solidFill>
                          <a:effectLst/>
                          <a:latin typeface="+mn-lt"/>
                          <a:ea typeface="Times New Roman"/>
                          <a:cs typeface="Times New Roman"/>
                        </a:rPr>
                        <a:t>Engineering Economics</a:t>
                      </a:r>
                      <a:r>
                        <a:rPr lang="en-GB" sz="1200" b="1" dirty="0">
                          <a:solidFill>
                            <a:srgbClr val="000000"/>
                          </a:solidFill>
                          <a:effectLst/>
                          <a:latin typeface="+mn-lt"/>
                          <a:ea typeface="Times New Roman"/>
                          <a:cs typeface="Times New Roman"/>
                        </a:rPr>
                        <a:t>, 6</a:t>
                      </a:r>
                      <a:r>
                        <a:rPr lang="en-GB" sz="1200" b="1" baseline="30000" dirty="0">
                          <a:solidFill>
                            <a:srgbClr val="000000"/>
                          </a:solidFill>
                          <a:effectLst/>
                          <a:latin typeface="+mn-lt"/>
                          <a:ea typeface="Times New Roman"/>
                          <a:cs typeface="Times New Roman"/>
                        </a:rPr>
                        <a:t>th</a:t>
                      </a:r>
                      <a:r>
                        <a:rPr lang="en-GB" sz="1200" b="1" dirty="0">
                          <a:solidFill>
                            <a:srgbClr val="000000"/>
                          </a:solidFill>
                          <a:effectLst/>
                          <a:latin typeface="+mn-lt"/>
                          <a:ea typeface="Times New Roman"/>
                          <a:cs typeface="Times New Roman"/>
                        </a:rPr>
                        <a:t> edition, Pearson, Toronto, Ontario, 2017.</a:t>
                      </a:r>
                      <a:endParaRPr lang="en-CA" sz="1200" dirty="0">
                        <a:effectLst/>
                        <a:latin typeface="+mn-lt"/>
                        <a:ea typeface="Times New Roman"/>
                        <a:cs typeface="Times New Roman"/>
                      </a:endParaRPr>
                    </a:p>
                    <a:p>
                      <a:pPr marL="342900" marR="0" lvl="0" indent="-342900">
                        <a:spcBef>
                          <a:spcPts val="0"/>
                        </a:spcBef>
                        <a:spcAft>
                          <a:spcPts val="0"/>
                        </a:spcAft>
                        <a:buFont typeface="Symbol"/>
                        <a:buChar char=""/>
                      </a:pPr>
                      <a:r>
                        <a:rPr lang="en-GB" sz="1200" b="1" dirty="0">
                          <a:solidFill>
                            <a:srgbClr val="000000"/>
                          </a:solidFill>
                          <a:effectLst/>
                          <a:latin typeface="+mn-lt"/>
                          <a:ea typeface="Times New Roman"/>
                          <a:cs typeface="Times New Roman"/>
                        </a:rPr>
                        <a:t>Please consult ECO1192A website for TA/instructor office schedules.</a:t>
                      </a:r>
                      <a:endParaRPr lang="en-CA" sz="1200" dirty="0">
                        <a:effectLst/>
                        <a:latin typeface="+mn-lt"/>
                        <a:ea typeface="Times New Roman"/>
                        <a:cs typeface="Times New Roman"/>
                      </a:endParaRPr>
                    </a:p>
                    <a:p>
                      <a:pPr marL="0" marR="0" algn="ctr">
                        <a:spcBef>
                          <a:spcPts val="0"/>
                        </a:spcBef>
                        <a:spcAft>
                          <a:spcPts val="0"/>
                        </a:spcAft>
                      </a:pPr>
                      <a:r>
                        <a:rPr lang="en-GB" sz="1200" b="1"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0" marR="0" algn="ctr">
                        <a:spcBef>
                          <a:spcPts val="0"/>
                        </a:spcBef>
                        <a:spcAft>
                          <a:spcPts val="0"/>
                        </a:spcAft>
                      </a:pPr>
                      <a:r>
                        <a:rPr lang="en-GB" sz="1200" b="1" u="sng" dirty="0">
                          <a:solidFill>
                            <a:srgbClr val="000000"/>
                          </a:solidFill>
                          <a:effectLst/>
                          <a:latin typeface="+mn-lt"/>
                          <a:ea typeface="Times New Roman"/>
                          <a:cs typeface="Times New Roman"/>
                        </a:rPr>
                        <a:t>Date</a:t>
                      </a:r>
                      <a:r>
                        <a:rPr lang="en-GB" sz="1200" b="1" dirty="0">
                          <a:solidFill>
                            <a:srgbClr val="000000"/>
                          </a:solidFill>
                          <a:effectLst/>
                          <a:latin typeface="+mn-lt"/>
                          <a:ea typeface="Times New Roman"/>
                          <a:cs typeface="Times New Roman"/>
                        </a:rPr>
                        <a:t>: August 11, 2016.</a:t>
                      </a:r>
                      <a:endParaRPr lang="en-CA" sz="1200" dirty="0">
                        <a:effectLst/>
                        <a:latin typeface="+mn-lt"/>
                        <a:ea typeface="Times New Roman"/>
                        <a:cs typeface="Times New Roman"/>
                      </a:endParaRPr>
                    </a:p>
                    <a:p>
                      <a:pPr marL="0" marR="0" algn="ctr">
                        <a:spcBef>
                          <a:spcPts val="0"/>
                        </a:spcBef>
                        <a:spcAft>
                          <a:spcPts val="0"/>
                        </a:spcAft>
                      </a:pPr>
                      <a:r>
                        <a:rPr lang="en-GB" sz="1200" b="1" u="none" strike="noStrike"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r>
              <a:tr h="404576">
                <a:tc>
                  <a:txBody>
                    <a:bodyPr/>
                    <a:lstStyle/>
                    <a:p>
                      <a:pPr marL="0" marR="0" algn="ctr">
                        <a:spcBef>
                          <a:spcPts val="0"/>
                        </a:spcBef>
                        <a:spcAft>
                          <a:spcPts val="0"/>
                        </a:spcAft>
                        <a:tabLst>
                          <a:tab pos="-914400" algn="l"/>
                        </a:tabLst>
                      </a:pPr>
                      <a:r>
                        <a:rPr lang="en-GB" sz="1100" b="1" u="sng" cap="small">
                          <a:solidFill>
                            <a:srgbClr val="000000"/>
                          </a:solidFill>
                          <a:effectLst/>
                          <a:latin typeface="Arial"/>
                          <a:ea typeface="Times New Roman"/>
                          <a:cs typeface="Times New Roman"/>
                        </a:rPr>
                        <a:t>Topics</a:t>
                      </a:r>
                      <a:endParaRPr lang="en-CA" sz="900">
                        <a:effectLst/>
                        <a:latin typeface="Courier"/>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914400" algn="l"/>
                        </a:tabLst>
                      </a:pPr>
                      <a:r>
                        <a:rPr lang="en-GB" sz="1200" b="1" u="sng" cap="small" dirty="0">
                          <a:solidFill>
                            <a:srgbClr val="000000"/>
                          </a:solidFill>
                          <a:effectLst/>
                          <a:latin typeface="+mn-lt"/>
                          <a:ea typeface="Times New Roman"/>
                          <a:cs typeface="Times New Roman"/>
                        </a:rPr>
                        <a:t>Lectures, Assignments and examinations</a:t>
                      </a:r>
                      <a:endParaRPr lang="en-CA" sz="1200" dirty="0">
                        <a:effectLst/>
                        <a:latin typeface="+mn-lt"/>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tabLst>
                          <a:tab pos="-914400" algn="l"/>
                        </a:tabLst>
                      </a:pPr>
                      <a:r>
                        <a:rPr lang="en-GB" sz="1100" b="1" u="sng" cap="small">
                          <a:solidFill>
                            <a:srgbClr val="000000"/>
                          </a:solidFill>
                          <a:effectLst/>
                          <a:latin typeface="Arial"/>
                          <a:ea typeface="Times New Roman"/>
                          <a:cs typeface="Times New Roman"/>
                        </a:rPr>
                        <a:t>Dates</a:t>
                      </a:r>
                      <a:endParaRPr lang="en-CA" sz="900">
                        <a:effectLst/>
                        <a:latin typeface="Courier"/>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7362">
                <a:tc>
                  <a:txBody>
                    <a:bodyPr/>
                    <a:lstStyle/>
                    <a:p>
                      <a:pPr marL="0" marR="0" algn="ctr">
                        <a:spcBef>
                          <a:spcPts val="0"/>
                        </a:spcBef>
                        <a:spcAft>
                          <a:spcPts val="0"/>
                        </a:spcAft>
                        <a:tabLst>
                          <a:tab pos="-914400" algn="l"/>
                        </a:tabLst>
                      </a:pPr>
                      <a:r>
                        <a:rPr lang="en-GB" sz="900" b="1" dirty="0">
                          <a:solidFill>
                            <a:srgbClr val="000000"/>
                          </a:solidFill>
                          <a:effectLst/>
                          <a:latin typeface="Arial"/>
                          <a:ea typeface="Times New Roman"/>
                          <a:cs typeface="Times New Roman"/>
                        </a:rPr>
                        <a:t>1</a:t>
                      </a:r>
                      <a:endParaRPr lang="en-CA" sz="900" dirty="0">
                        <a:effectLst/>
                        <a:latin typeface="Courier"/>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spcBef>
                          <a:spcPts val="0"/>
                        </a:spcBef>
                        <a:spcAft>
                          <a:spcPts val="0"/>
                        </a:spcAft>
                        <a:buFont typeface="Symbol"/>
                        <a:buChar char=""/>
                        <a:tabLst>
                          <a:tab pos="-914400" algn="l"/>
                        </a:tabLst>
                      </a:pPr>
                      <a:r>
                        <a:rPr lang="en-US" sz="1200" b="1">
                          <a:solidFill>
                            <a:srgbClr val="000000"/>
                          </a:solidFill>
                          <a:effectLst/>
                          <a:latin typeface="+mn-lt"/>
                          <a:ea typeface="Times New Roman"/>
                          <a:cs typeface="Times New Roman"/>
                        </a:rPr>
                        <a:t>Engineering Decision Making (Ch. 1)</a:t>
                      </a:r>
                      <a:endParaRPr lang="en-CA" sz="1200">
                        <a:effectLst/>
                        <a:latin typeface="+mn-lt"/>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US" sz="900" b="1">
                          <a:solidFill>
                            <a:srgbClr val="000000"/>
                          </a:solidFill>
                          <a:effectLst/>
                          <a:latin typeface="Arial"/>
                          <a:ea typeface="Times New Roman"/>
                          <a:cs typeface="Times New Roman"/>
                        </a:rPr>
                        <a:t>September 13</a:t>
                      </a:r>
                      <a:endParaRPr lang="en-CA" sz="900">
                        <a:effectLst/>
                        <a:latin typeface="Courier"/>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84615">
                <a:tc gridSpan="3">
                  <a:txBody>
                    <a:bodyPr/>
                    <a:lstStyle/>
                    <a:p>
                      <a:pPr marL="0" marR="0" algn="ctr">
                        <a:spcBef>
                          <a:spcPts val="0"/>
                        </a:spcBef>
                        <a:spcAft>
                          <a:spcPts val="0"/>
                        </a:spcAft>
                      </a:pPr>
                      <a:r>
                        <a:rPr lang="en-US" sz="1200" b="1"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0" marR="0" algn="ctr">
                        <a:spcBef>
                          <a:spcPts val="0"/>
                        </a:spcBef>
                        <a:spcAft>
                          <a:spcPts val="0"/>
                        </a:spcAft>
                      </a:pPr>
                      <a:r>
                        <a:rPr lang="en-US" sz="1200" b="1" u="sng" dirty="0">
                          <a:solidFill>
                            <a:srgbClr val="000000"/>
                          </a:solidFill>
                          <a:effectLst/>
                          <a:latin typeface="+mn-lt"/>
                          <a:ea typeface="Times New Roman"/>
                          <a:cs typeface="Times New Roman"/>
                        </a:rPr>
                        <a:t>First Assignment </a:t>
                      </a:r>
                      <a:endParaRPr lang="en-CA" sz="1200" dirty="0">
                        <a:effectLst/>
                        <a:latin typeface="+mn-lt"/>
                        <a:ea typeface="Times New Roman"/>
                        <a:cs typeface="Times New Roman"/>
                      </a:endParaRPr>
                    </a:p>
                    <a:p>
                      <a:pPr marL="0" marR="0" algn="ctr">
                        <a:spcBef>
                          <a:spcPts val="0"/>
                        </a:spcBef>
                        <a:spcAft>
                          <a:spcPts val="0"/>
                        </a:spcAft>
                      </a:pPr>
                      <a:r>
                        <a:rPr lang="en-US" sz="1200" b="1" u="none" strike="noStrike"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742950" marR="0" lvl="1" indent="-285750">
                        <a:spcBef>
                          <a:spcPts val="0"/>
                        </a:spcBef>
                        <a:spcAft>
                          <a:spcPts val="0"/>
                        </a:spcAft>
                        <a:buFont typeface="Courier New"/>
                        <a:buChar char="o"/>
                      </a:pPr>
                      <a:r>
                        <a:rPr lang="en-US" sz="1200" b="1" dirty="0">
                          <a:solidFill>
                            <a:srgbClr val="000000"/>
                          </a:solidFill>
                          <a:effectLst/>
                          <a:latin typeface="+mn-lt"/>
                          <a:ea typeface="Times New Roman"/>
                          <a:cs typeface="Times New Roman"/>
                        </a:rPr>
                        <a:t>Compulsory</a:t>
                      </a:r>
                      <a:endParaRPr lang="en-CA" sz="1200" dirty="0">
                        <a:effectLst/>
                        <a:latin typeface="+mn-lt"/>
                        <a:ea typeface="Times New Roman"/>
                        <a:cs typeface="Times New Roman"/>
                      </a:endParaRPr>
                    </a:p>
                    <a:p>
                      <a:pPr marL="742950" marR="0" lvl="1" indent="-285750">
                        <a:spcBef>
                          <a:spcPts val="0"/>
                        </a:spcBef>
                        <a:spcAft>
                          <a:spcPts val="0"/>
                        </a:spcAft>
                        <a:buFont typeface="Courier New"/>
                        <a:buChar char="o"/>
                      </a:pPr>
                      <a:r>
                        <a:rPr lang="en-US" sz="1200" b="1" dirty="0">
                          <a:solidFill>
                            <a:srgbClr val="000000"/>
                          </a:solidFill>
                          <a:effectLst/>
                          <a:latin typeface="+mn-lt"/>
                          <a:ea typeface="Times New Roman"/>
                          <a:cs typeface="Times New Roman"/>
                        </a:rPr>
                        <a:t>Availability: ECO 1192A Website from September 16</a:t>
                      </a:r>
                      <a:endParaRPr lang="en-CA" sz="1200" dirty="0">
                        <a:effectLst/>
                        <a:latin typeface="+mn-lt"/>
                        <a:ea typeface="Times New Roman"/>
                        <a:cs typeface="Times New Roman"/>
                      </a:endParaRPr>
                    </a:p>
                    <a:p>
                      <a:pPr marL="742950" marR="0" lvl="1" indent="-285750">
                        <a:spcBef>
                          <a:spcPts val="0"/>
                        </a:spcBef>
                        <a:spcAft>
                          <a:spcPts val="0"/>
                        </a:spcAft>
                        <a:buFont typeface="Courier New"/>
                        <a:buChar char="o"/>
                      </a:pPr>
                      <a:r>
                        <a:rPr lang="en-US" sz="1200" b="1" dirty="0">
                          <a:solidFill>
                            <a:srgbClr val="000000"/>
                          </a:solidFill>
                          <a:effectLst/>
                          <a:latin typeface="+mn-lt"/>
                          <a:ea typeface="Times New Roman"/>
                          <a:cs typeface="Times New Roman"/>
                        </a:rPr>
                        <a:t>Due date: October 18.</a:t>
                      </a:r>
                      <a:endParaRPr lang="en-CA" sz="1200" dirty="0">
                        <a:effectLst/>
                        <a:latin typeface="+mn-lt"/>
                        <a:ea typeface="Times New Roman"/>
                        <a:cs typeface="Times New Roman"/>
                      </a:endParaRPr>
                    </a:p>
                    <a:p>
                      <a:pPr marL="0" marR="0" algn="ctr">
                        <a:spcBef>
                          <a:spcPts val="0"/>
                        </a:spcBef>
                        <a:spcAft>
                          <a:spcPts val="0"/>
                        </a:spcAft>
                      </a:pPr>
                      <a:r>
                        <a:rPr lang="en-US" sz="1200" b="1"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p>
                      <a:pPr marL="342900" marR="0" lvl="0" indent="-342900" algn="just">
                        <a:spcBef>
                          <a:spcPts val="0"/>
                        </a:spcBef>
                        <a:spcAft>
                          <a:spcPts val="0"/>
                        </a:spcAft>
                        <a:buSzPts val="1200"/>
                        <a:buFont typeface="+mj-lt"/>
                        <a:buAutoNum type="arabicPeriod"/>
                        <a:tabLst>
                          <a:tab pos="228600" algn="l"/>
                        </a:tabLst>
                      </a:pPr>
                      <a:r>
                        <a:rPr lang="en-US" sz="1200" b="1" dirty="0">
                          <a:solidFill>
                            <a:srgbClr val="000000"/>
                          </a:solidFill>
                          <a:effectLst/>
                          <a:latin typeface="+mn-lt"/>
                          <a:ea typeface="Times New Roman"/>
                          <a:cs typeface="Times New Roman"/>
                        </a:rPr>
                        <a:t>Each student will be randomly assigned ONE of THREE (3)</a:t>
                      </a:r>
                      <a:r>
                        <a:rPr lang="en-CA" sz="1200" b="1" dirty="0">
                          <a:solidFill>
                            <a:srgbClr val="000000"/>
                          </a:solidFill>
                          <a:effectLst/>
                          <a:latin typeface="+mn-lt"/>
                          <a:ea typeface="Times New Roman"/>
                          <a:cs typeface="Times New Roman"/>
                        </a:rPr>
                        <a:t> colour</a:t>
                      </a:r>
                      <a:r>
                        <a:rPr lang="en-US" sz="1200" b="1" dirty="0">
                          <a:solidFill>
                            <a:srgbClr val="000000"/>
                          </a:solidFill>
                          <a:effectLst/>
                          <a:latin typeface="+mn-lt"/>
                          <a:ea typeface="Times New Roman"/>
                          <a:cs typeface="Times New Roman"/>
                        </a:rPr>
                        <a:t>-coded assignments (Blue; Pink; White).</a:t>
                      </a:r>
                      <a:endParaRPr lang="en-CA" sz="1200" dirty="0">
                        <a:effectLst/>
                        <a:latin typeface="+mn-lt"/>
                        <a:ea typeface="Times New Roman"/>
                        <a:cs typeface="Times New Roman"/>
                      </a:endParaRPr>
                    </a:p>
                    <a:p>
                      <a:pPr marL="342900" marR="0" lvl="0" indent="-342900" algn="just">
                        <a:spcBef>
                          <a:spcPts val="0"/>
                        </a:spcBef>
                        <a:spcAft>
                          <a:spcPts val="0"/>
                        </a:spcAft>
                        <a:buSzPts val="1200"/>
                        <a:buFont typeface="+mj-lt"/>
                        <a:buAutoNum type="arabicPeriod"/>
                        <a:tabLst>
                          <a:tab pos="228600" algn="l"/>
                        </a:tabLst>
                      </a:pPr>
                      <a:r>
                        <a:rPr lang="en-US" sz="1200" b="1" dirty="0">
                          <a:solidFill>
                            <a:srgbClr val="000000"/>
                          </a:solidFill>
                          <a:effectLst/>
                          <a:latin typeface="+mn-lt"/>
                          <a:ea typeface="Times New Roman"/>
                          <a:cs typeface="Times New Roman"/>
                        </a:rPr>
                        <a:t>Assignments and their random allocation will be posted on the course website in mid-September.</a:t>
                      </a:r>
                      <a:endParaRPr lang="en-CA" sz="1200" dirty="0">
                        <a:effectLst/>
                        <a:latin typeface="+mn-lt"/>
                        <a:ea typeface="Times New Roman"/>
                        <a:cs typeface="Times New Roman"/>
                      </a:endParaRPr>
                    </a:p>
                    <a:p>
                      <a:pPr marL="342900" marR="0" lvl="0" indent="-342900" algn="just">
                        <a:spcBef>
                          <a:spcPts val="0"/>
                        </a:spcBef>
                        <a:spcAft>
                          <a:spcPts val="0"/>
                        </a:spcAft>
                        <a:buSzPts val="1200"/>
                        <a:buFont typeface="+mj-lt"/>
                        <a:buAutoNum type="arabicPeriod"/>
                        <a:tabLst>
                          <a:tab pos="228600" algn="l"/>
                        </a:tabLst>
                      </a:pPr>
                      <a:r>
                        <a:rPr lang="en-US" sz="1200" b="1" dirty="0">
                          <a:solidFill>
                            <a:srgbClr val="000000"/>
                          </a:solidFill>
                          <a:effectLst/>
                          <a:latin typeface="+mn-lt"/>
                          <a:ea typeface="Times New Roman"/>
                          <a:cs typeface="Times New Roman"/>
                        </a:rPr>
                        <a:t>Students will use </a:t>
                      </a:r>
                      <a:r>
                        <a:rPr lang="en-US" sz="1200" b="1" dirty="0" err="1">
                          <a:solidFill>
                            <a:srgbClr val="000000"/>
                          </a:solidFill>
                          <a:effectLst/>
                          <a:latin typeface="+mn-lt"/>
                          <a:ea typeface="Times New Roman"/>
                          <a:cs typeface="Times New Roman"/>
                        </a:rPr>
                        <a:t>colour</a:t>
                      </a:r>
                      <a:r>
                        <a:rPr lang="en-US" sz="1200" b="1" dirty="0">
                          <a:solidFill>
                            <a:srgbClr val="000000"/>
                          </a:solidFill>
                          <a:effectLst/>
                          <a:latin typeface="+mn-lt"/>
                          <a:ea typeface="Times New Roman"/>
                          <a:cs typeface="Times New Roman"/>
                        </a:rPr>
                        <a:t>-coded </a:t>
                      </a:r>
                      <a:r>
                        <a:rPr lang="en-US" sz="1200" b="1" dirty="0" err="1">
                          <a:solidFill>
                            <a:srgbClr val="000000"/>
                          </a:solidFill>
                          <a:effectLst/>
                          <a:latin typeface="+mn-lt"/>
                          <a:ea typeface="Times New Roman"/>
                          <a:cs typeface="Times New Roman"/>
                        </a:rPr>
                        <a:t>Scantrons</a:t>
                      </a:r>
                      <a:r>
                        <a:rPr lang="en-US" sz="1200" b="1" dirty="0">
                          <a:solidFill>
                            <a:srgbClr val="000000"/>
                          </a:solidFill>
                          <a:effectLst/>
                          <a:latin typeface="+mn-lt"/>
                          <a:ea typeface="Times New Roman"/>
                          <a:cs typeface="Times New Roman"/>
                        </a:rPr>
                        <a:t> (answer sheets) to submit their answers.</a:t>
                      </a:r>
                      <a:endParaRPr lang="en-CA" sz="1200" dirty="0">
                        <a:effectLst/>
                        <a:latin typeface="+mn-lt"/>
                        <a:ea typeface="Times New Roman"/>
                        <a:cs typeface="Times New Roman"/>
                      </a:endParaRPr>
                    </a:p>
                    <a:p>
                      <a:pPr marL="342900" marR="0" lvl="0" indent="-342900" algn="just">
                        <a:spcBef>
                          <a:spcPts val="0"/>
                        </a:spcBef>
                        <a:spcAft>
                          <a:spcPts val="0"/>
                        </a:spcAft>
                        <a:buSzPts val="1200"/>
                        <a:buFont typeface="+mj-lt"/>
                        <a:buAutoNum type="arabicPeriod"/>
                        <a:tabLst>
                          <a:tab pos="228600" algn="l"/>
                        </a:tabLst>
                      </a:pPr>
                      <a:r>
                        <a:rPr lang="en-US" sz="1200" b="1" dirty="0">
                          <a:solidFill>
                            <a:srgbClr val="000000"/>
                          </a:solidFill>
                          <a:effectLst/>
                          <a:latin typeface="+mn-lt"/>
                          <a:ea typeface="Times New Roman"/>
                          <a:cs typeface="Times New Roman"/>
                        </a:rPr>
                        <a:t>The </a:t>
                      </a:r>
                      <a:r>
                        <a:rPr lang="en-US" sz="1200" b="1" dirty="0" err="1">
                          <a:solidFill>
                            <a:srgbClr val="000000"/>
                          </a:solidFill>
                          <a:effectLst/>
                          <a:latin typeface="+mn-lt"/>
                          <a:ea typeface="Times New Roman"/>
                          <a:cs typeface="Times New Roman"/>
                        </a:rPr>
                        <a:t>colour</a:t>
                      </a:r>
                      <a:r>
                        <a:rPr lang="en-US" sz="1200" b="1" dirty="0">
                          <a:solidFill>
                            <a:srgbClr val="000000"/>
                          </a:solidFill>
                          <a:effectLst/>
                          <a:latin typeface="+mn-lt"/>
                          <a:ea typeface="Times New Roman"/>
                          <a:cs typeface="Times New Roman"/>
                        </a:rPr>
                        <a:t>-coded </a:t>
                      </a:r>
                      <a:r>
                        <a:rPr lang="en-US" sz="1200" b="1" dirty="0" err="1">
                          <a:solidFill>
                            <a:srgbClr val="000000"/>
                          </a:solidFill>
                          <a:effectLst/>
                          <a:latin typeface="+mn-lt"/>
                          <a:ea typeface="Times New Roman"/>
                          <a:cs typeface="Times New Roman"/>
                        </a:rPr>
                        <a:t>Scantrons</a:t>
                      </a:r>
                      <a:r>
                        <a:rPr lang="en-US" sz="1200" b="1" dirty="0">
                          <a:solidFill>
                            <a:srgbClr val="000000"/>
                          </a:solidFill>
                          <a:effectLst/>
                          <a:latin typeface="+mn-lt"/>
                          <a:ea typeface="Times New Roman"/>
                          <a:cs typeface="Times New Roman"/>
                        </a:rPr>
                        <a:t> will be </a:t>
                      </a:r>
                      <a:r>
                        <a:rPr lang="en-US" sz="1200" b="1" u="sng" dirty="0">
                          <a:solidFill>
                            <a:srgbClr val="000000"/>
                          </a:solidFill>
                          <a:effectLst/>
                          <a:latin typeface="+mn-lt"/>
                          <a:ea typeface="Times New Roman"/>
                          <a:cs typeface="Times New Roman"/>
                        </a:rPr>
                        <a:t>distributed and collected</a:t>
                      </a:r>
                      <a:r>
                        <a:rPr lang="en-US" sz="1200" b="1" dirty="0">
                          <a:solidFill>
                            <a:srgbClr val="000000"/>
                          </a:solidFill>
                          <a:effectLst/>
                          <a:latin typeface="+mn-lt"/>
                          <a:ea typeface="Times New Roman"/>
                          <a:cs typeface="Times New Roman"/>
                        </a:rPr>
                        <a:t> at the beginning of the October 18 lecture. </a:t>
                      </a:r>
                      <a:endParaRPr lang="en-CA" sz="1200" dirty="0">
                        <a:effectLst/>
                        <a:latin typeface="+mn-lt"/>
                        <a:ea typeface="Times New Roman"/>
                        <a:cs typeface="Times New Roman"/>
                      </a:endParaRPr>
                    </a:p>
                    <a:p>
                      <a:pPr marL="342900" marR="0" lvl="0" indent="-342900">
                        <a:spcBef>
                          <a:spcPts val="0"/>
                        </a:spcBef>
                        <a:spcAft>
                          <a:spcPts val="0"/>
                        </a:spcAft>
                        <a:buSzPts val="1200"/>
                        <a:buFont typeface="+mj-lt"/>
                        <a:buAutoNum type="arabicPeriod"/>
                        <a:tabLst>
                          <a:tab pos="-914400" algn="l"/>
                          <a:tab pos="228600" algn="l"/>
                        </a:tabLst>
                      </a:pPr>
                      <a:r>
                        <a:rPr lang="en-US" sz="1200" b="1" dirty="0">
                          <a:solidFill>
                            <a:srgbClr val="000000"/>
                          </a:solidFill>
                          <a:effectLst/>
                          <a:latin typeface="+mn-lt"/>
                          <a:ea typeface="Times New Roman"/>
                          <a:cs typeface="Times New Roman"/>
                        </a:rPr>
                        <a:t>Absolutely no late assignments and email submissions</a:t>
                      </a:r>
                      <a:r>
                        <a:rPr lang="en-US" sz="1200" b="1" dirty="0" smtClean="0">
                          <a:solidFill>
                            <a:srgbClr val="000000"/>
                          </a:solidFill>
                          <a:effectLst/>
                          <a:latin typeface="+mn-lt"/>
                          <a:ea typeface="Times New Roman"/>
                          <a:cs typeface="Times New Roman"/>
                        </a:rPr>
                        <a:t>.</a:t>
                      </a:r>
                    </a:p>
                    <a:p>
                      <a:pPr marL="0" marR="0" lvl="0" indent="0">
                        <a:spcBef>
                          <a:spcPts val="0"/>
                        </a:spcBef>
                        <a:spcAft>
                          <a:spcPts val="0"/>
                        </a:spcAft>
                        <a:buSzPts val="1200"/>
                        <a:buFont typeface="+mj-lt"/>
                        <a:buNone/>
                        <a:tabLst>
                          <a:tab pos="-914400" algn="l"/>
                          <a:tab pos="228600" algn="l"/>
                        </a:tabLst>
                      </a:pPr>
                      <a:endParaRPr lang="en-US" sz="1200" b="1" dirty="0" smtClean="0">
                        <a:solidFill>
                          <a:srgbClr val="000000"/>
                        </a:solidFill>
                        <a:effectLst/>
                        <a:latin typeface="+mn-lt"/>
                        <a:ea typeface="Times New Roman"/>
                        <a:cs typeface="Times New Roman"/>
                      </a:endParaRPr>
                    </a:p>
                    <a:p>
                      <a:pPr marL="0" marR="0" lvl="0" indent="0">
                        <a:spcBef>
                          <a:spcPts val="0"/>
                        </a:spcBef>
                        <a:spcAft>
                          <a:spcPts val="0"/>
                        </a:spcAft>
                        <a:buSzPts val="1200"/>
                        <a:buFont typeface="+mj-lt"/>
                        <a:buNone/>
                        <a:tabLst>
                          <a:tab pos="-914400" algn="l"/>
                          <a:tab pos="228600" algn="l"/>
                        </a:tabLst>
                      </a:pPr>
                      <a:r>
                        <a:rPr lang="en-US" sz="1200" b="1" dirty="0" smtClean="0">
                          <a:solidFill>
                            <a:srgbClr val="000000"/>
                          </a:solidFill>
                          <a:effectLst/>
                          <a:latin typeface="+mn-lt"/>
                          <a:ea typeface="Times New Roman"/>
                          <a:cs typeface="Times New Roman"/>
                        </a:rPr>
                        <a:t>……………</a:t>
                      </a:r>
                      <a:endParaRPr lang="en-CA" sz="1200" dirty="0">
                        <a:effectLst/>
                        <a:latin typeface="+mn-lt"/>
                        <a:ea typeface="Times New Roman"/>
                        <a:cs typeface="Times New Roman"/>
                      </a:endParaRPr>
                    </a:p>
                    <a:p>
                      <a:pPr marL="0" marR="0" algn="ctr">
                        <a:spcBef>
                          <a:spcPts val="0"/>
                        </a:spcBef>
                        <a:spcAft>
                          <a:spcPts val="0"/>
                        </a:spcAft>
                      </a:pPr>
                      <a:r>
                        <a:rPr lang="en-US" sz="1200" b="1" dirty="0">
                          <a:solidFill>
                            <a:srgbClr val="000000"/>
                          </a:solidFill>
                          <a:effectLst/>
                          <a:latin typeface="+mn-lt"/>
                          <a:ea typeface="Times New Roman"/>
                          <a:cs typeface="Times New Roman"/>
                        </a:rPr>
                        <a:t> </a:t>
                      </a:r>
                      <a:endParaRPr lang="en-CA" sz="1200" dirty="0">
                        <a:effectLst/>
                        <a:latin typeface="+mn-lt"/>
                        <a:ea typeface="Times New Roman"/>
                        <a:cs typeface="Times New Roman"/>
                      </a:endParaRPr>
                    </a:p>
                  </a:txBody>
                  <a:tcPr marL="52011" marR="5201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CA"/>
                    </a:p>
                  </a:txBody>
                  <a:tcPr/>
                </a:tc>
                <a:tc hMerge="1">
                  <a:txBody>
                    <a:bodyPr/>
                    <a:lstStyle/>
                    <a:p>
                      <a:endParaRPr lang="en-CA"/>
                    </a:p>
                  </a:txBody>
                  <a:tcPr/>
                </a:tc>
              </a:tr>
            </a:tbl>
          </a:graphicData>
        </a:graphic>
      </p:graphicFrame>
    </p:spTree>
    <p:extLst>
      <p:ext uri="{BB962C8B-B14F-4D97-AF65-F5344CB8AC3E}">
        <p14:creationId xmlns:p14="http://schemas.microsoft.com/office/powerpoint/2010/main" val="8893947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AC89005F-B105-46D9-9C8D-BAC2255EAFFC}" type="slidenum">
              <a:rPr lang="fr-CA"/>
              <a:pPr/>
              <a:t>6</a:t>
            </a:fld>
            <a:endParaRPr lang="fr-CA"/>
          </a:p>
        </p:txBody>
      </p:sp>
      <p:sp>
        <p:nvSpPr>
          <p:cNvPr id="232450" name="Rectangle 2"/>
          <p:cNvSpPr>
            <a:spLocks noGrp="1" noChangeArrowheads="1"/>
          </p:cNvSpPr>
          <p:nvPr>
            <p:ph type="title"/>
          </p:nvPr>
        </p:nvSpPr>
        <p:spPr/>
        <p:txBody>
          <a:bodyPr/>
          <a:lstStyle/>
          <a:p>
            <a:r>
              <a:rPr lang="en-US"/>
              <a:t>Access to course website</a:t>
            </a:r>
          </a:p>
        </p:txBody>
      </p:sp>
      <p:sp>
        <p:nvSpPr>
          <p:cNvPr id="232451" name="Rectangle 3"/>
          <p:cNvSpPr>
            <a:spLocks noGrp="1" noChangeArrowheads="1"/>
          </p:cNvSpPr>
          <p:nvPr>
            <p:ph type="body" idx="1"/>
          </p:nvPr>
        </p:nvSpPr>
        <p:spPr/>
        <p:txBody>
          <a:bodyPr/>
          <a:lstStyle/>
          <a:p>
            <a:r>
              <a:rPr lang="en-US" dirty="0">
                <a:hlinkClick r:id="rId2"/>
              </a:rPr>
              <a:t>http://www.uottawa.ca</a:t>
            </a:r>
            <a:endParaRPr lang="en-US" dirty="0"/>
          </a:p>
          <a:p>
            <a:r>
              <a:rPr lang="en-US" dirty="0" smtClean="0"/>
              <a:t>Quick Picks</a:t>
            </a:r>
          </a:p>
          <a:p>
            <a:r>
              <a:rPr lang="en-US" dirty="0" smtClean="0"/>
              <a:t>Virtual Campus</a:t>
            </a:r>
            <a:endParaRPr lang="en-US" dirty="0"/>
          </a:p>
          <a:p>
            <a:r>
              <a:rPr lang="en-US" dirty="0"/>
              <a:t>Provide student number &amp; password</a:t>
            </a:r>
          </a:p>
          <a:p>
            <a:r>
              <a:rPr lang="en-US" dirty="0"/>
              <a:t>Select</a:t>
            </a:r>
            <a:r>
              <a:rPr lang="en-US" dirty="0">
                <a:sym typeface="Wingdings" pitchFamily="2" charset="2"/>
              </a:rPr>
              <a:t> </a:t>
            </a:r>
            <a:r>
              <a:rPr lang="en-US" i="1" dirty="0"/>
              <a:t>Engineering Economics</a:t>
            </a:r>
            <a:r>
              <a:rPr lang="en-US" dirty="0"/>
              <a:t> (</a:t>
            </a:r>
            <a:r>
              <a:rPr lang="en-US" dirty="0" smtClean="0"/>
              <a:t>ECO1192A) </a:t>
            </a:r>
            <a:r>
              <a:rPr lang="en-US" dirty="0"/>
              <a:t>from drop-down menu.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517C4673-5626-48B2-AF83-D6D28D49C844}" type="slidenum">
              <a:rPr lang="fr-CA"/>
              <a:pPr/>
              <a:t>7</a:t>
            </a:fld>
            <a:endParaRPr lang="fr-CA"/>
          </a:p>
        </p:txBody>
      </p:sp>
      <p:sp>
        <p:nvSpPr>
          <p:cNvPr id="150530" name="Rectangle 2"/>
          <p:cNvSpPr>
            <a:spLocks noGrp="1" noChangeArrowheads="1"/>
          </p:cNvSpPr>
          <p:nvPr>
            <p:ph type="title"/>
          </p:nvPr>
        </p:nvSpPr>
        <p:spPr/>
        <p:txBody>
          <a:bodyPr/>
          <a:lstStyle/>
          <a:p>
            <a:r>
              <a:rPr lang="en-US" sz="4000" dirty="0"/>
              <a:t>Recommended reading</a:t>
            </a:r>
          </a:p>
        </p:txBody>
      </p:sp>
      <p:sp>
        <p:nvSpPr>
          <p:cNvPr id="150531" name="Rectangle 3"/>
          <p:cNvSpPr>
            <a:spLocks noGrp="1" noChangeArrowheads="1"/>
          </p:cNvSpPr>
          <p:nvPr>
            <p:ph type="body" idx="1"/>
          </p:nvPr>
        </p:nvSpPr>
        <p:spPr/>
        <p:txBody>
          <a:bodyPr/>
          <a:lstStyle/>
          <a:p>
            <a:r>
              <a:rPr lang="en-GB" dirty="0"/>
              <a:t>Fraser et al</a:t>
            </a:r>
            <a:r>
              <a:rPr lang="en-GB" dirty="0" smtClean="0"/>
              <a:t>.  </a:t>
            </a:r>
            <a:r>
              <a:rPr lang="en-GB" dirty="0"/>
              <a:t>chapter 1</a:t>
            </a:r>
          </a:p>
          <a:p>
            <a:pPr lvl="1"/>
            <a:r>
              <a:rPr lang="en-US" dirty="0"/>
              <a:t>Newnan et al. chapter 1</a:t>
            </a:r>
          </a:p>
          <a:p>
            <a:pPr lvl="1">
              <a:buSzTx/>
            </a:pPr>
            <a:r>
              <a:rPr lang="en-US" dirty="0"/>
              <a:t>Park chapter 1</a:t>
            </a:r>
          </a:p>
          <a:p>
            <a:pPr lvl="1">
              <a:buFontTx/>
              <a:buNone/>
            </a:pPr>
            <a:endParaRPr lang="en-US" dirty="0"/>
          </a:p>
          <a:p>
            <a:pPr lvl="1">
              <a:buFontTx/>
              <a:buNone/>
            </a:pP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E2735E7F-C88F-4B86-851B-0404ADA04079}" type="slidenum">
              <a:rPr lang="fr-CA"/>
              <a:pPr/>
              <a:t>8</a:t>
            </a:fld>
            <a:endParaRPr lang="fr-CA"/>
          </a:p>
        </p:txBody>
      </p:sp>
      <p:sp>
        <p:nvSpPr>
          <p:cNvPr id="25602" name="Rectangle 2"/>
          <p:cNvSpPr>
            <a:spLocks noGrp="1" noChangeArrowheads="1"/>
          </p:cNvSpPr>
          <p:nvPr>
            <p:ph type="title"/>
          </p:nvPr>
        </p:nvSpPr>
        <p:spPr>
          <a:xfrm>
            <a:off x="990600" y="609600"/>
            <a:ext cx="7924800" cy="1143000"/>
          </a:xfrm>
        </p:spPr>
        <p:txBody>
          <a:bodyPr/>
          <a:lstStyle/>
          <a:p>
            <a:r>
              <a:rPr lang="en-GB" sz="4000">
                <a:cs typeface="Times New Roman" pitchFamily="18" charset="0"/>
              </a:rPr>
              <a:t>Lecture objectives</a:t>
            </a:r>
            <a:r>
              <a:rPr lang="en-US"/>
              <a:t> </a:t>
            </a:r>
          </a:p>
        </p:txBody>
      </p:sp>
      <p:sp>
        <p:nvSpPr>
          <p:cNvPr id="25603" name="Rectangle 3"/>
          <p:cNvSpPr>
            <a:spLocks noGrp="1" noChangeArrowheads="1"/>
          </p:cNvSpPr>
          <p:nvPr>
            <p:ph type="body" idx="1"/>
          </p:nvPr>
        </p:nvSpPr>
        <p:spPr>
          <a:xfrm>
            <a:off x="1143000" y="1752600"/>
            <a:ext cx="6483350" cy="4383088"/>
          </a:xfrm>
        </p:spPr>
        <p:txBody>
          <a:bodyPr/>
          <a:lstStyle/>
          <a:p>
            <a:pPr marL="533400" indent="-533400">
              <a:buFontTx/>
              <a:buAutoNum type="arabicPeriod"/>
            </a:pPr>
            <a:r>
              <a:rPr lang="en-GB" dirty="0">
                <a:cs typeface="Times New Roman" pitchFamily="18" charset="0"/>
              </a:rPr>
              <a:t>Provide overview of </a:t>
            </a:r>
            <a:r>
              <a:rPr lang="en-GB" dirty="0" smtClean="0">
                <a:cs typeface="Times New Roman" pitchFamily="18" charset="0"/>
              </a:rPr>
              <a:t>economics.</a:t>
            </a:r>
            <a:endParaRPr lang="en-GB" dirty="0">
              <a:cs typeface="Times New Roman" pitchFamily="18" charset="0"/>
            </a:endParaRPr>
          </a:p>
          <a:p>
            <a:pPr marL="533400" indent="-533400">
              <a:buFontTx/>
              <a:buAutoNum type="arabicPeriod"/>
            </a:pPr>
            <a:r>
              <a:rPr lang="en-GB" dirty="0">
                <a:cs typeface="Times New Roman" pitchFamily="18" charset="0"/>
              </a:rPr>
              <a:t>Describe </a:t>
            </a:r>
          </a:p>
          <a:p>
            <a:pPr lvl="1"/>
            <a:r>
              <a:rPr lang="en-GB" dirty="0" smtClean="0">
                <a:cs typeface="Times New Roman" pitchFamily="18" charset="0"/>
              </a:rPr>
              <a:t>science </a:t>
            </a:r>
            <a:r>
              <a:rPr lang="en-GB" dirty="0">
                <a:cs typeface="Times New Roman" pitchFamily="18" charset="0"/>
              </a:rPr>
              <a:t>and </a:t>
            </a:r>
            <a:r>
              <a:rPr lang="en-GB" dirty="0" smtClean="0">
                <a:cs typeface="Times New Roman" pitchFamily="18" charset="0"/>
              </a:rPr>
              <a:t>engineering</a:t>
            </a:r>
          </a:p>
          <a:p>
            <a:pPr lvl="1"/>
            <a:r>
              <a:rPr lang="en-GB" dirty="0" smtClean="0">
                <a:cs typeface="Times New Roman" pitchFamily="18" charset="0"/>
              </a:rPr>
              <a:t>engineer </a:t>
            </a:r>
            <a:r>
              <a:rPr lang="en-GB" dirty="0">
                <a:cs typeface="Times New Roman" pitchFamily="18" charset="0"/>
              </a:rPr>
              <a:t>economic studies</a:t>
            </a:r>
            <a:endParaRPr lang="en-US" dirty="0">
              <a:cs typeface="Times New Roman" pitchFamily="18" charset="0"/>
            </a:endParaRPr>
          </a:p>
          <a:p>
            <a:pPr marL="533400" indent="-533400">
              <a:buFontTx/>
              <a:buAutoNum type="arabicPeriod"/>
            </a:pPr>
            <a:r>
              <a:rPr lang="en-GB" dirty="0">
                <a:cs typeface="Times New Roman" pitchFamily="18" charset="0"/>
              </a:rPr>
              <a:t>Show </a:t>
            </a:r>
            <a:r>
              <a:rPr lang="en-GB" dirty="0" smtClean="0">
                <a:cs typeface="Times New Roman" pitchFamily="18" charset="0"/>
              </a:rPr>
              <a:t>the importance </a:t>
            </a:r>
            <a:r>
              <a:rPr lang="en-GB" dirty="0">
                <a:cs typeface="Times New Roman" pitchFamily="18" charset="0"/>
              </a:rPr>
              <a:t>of time in </a:t>
            </a:r>
            <a:r>
              <a:rPr lang="en-GB" dirty="0" smtClean="0">
                <a:cs typeface="Times New Roman" pitchFamily="18" charset="0"/>
              </a:rPr>
              <a:t>decision-making.</a:t>
            </a:r>
            <a:endParaRPr lang="en-GB" dirty="0">
              <a:cs typeface="Times New Roman" pitchFamily="18" charset="0"/>
            </a:endParaRPr>
          </a:p>
          <a:p>
            <a:pPr marL="533400" indent="-533400">
              <a:buFontTx/>
              <a:buAutoNum type="arabicPeriod"/>
            </a:pPr>
            <a:r>
              <a:rPr lang="en-GB" dirty="0">
                <a:cs typeface="Times New Roman" pitchFamily="18" charset="0"/>
              </a:rPr>
              <a:t>Provide a first look at cash </a:t>
            </a:r>
            <a:r>
              <a:rPr lang="en-GB" dirty="0" smtClean="0">
                <a:cs typeface="Times New Roman" pitchFamily="18" charset="0"/>
              </a:rPr>
              <a:t>flows.</a:t>
            </a:r>
            <a:r>
              <a:rPr lang="en-US" dirty="0" smtClean="0"/>
              <a:t> </a:t>
            </a:r>
            <a:endParaRPr lang="en-US" dirty="0"/>
          </a:p>
          <a:p>
            <a:pPr marL="533400" indent="-533400">
              <a:buFontTx/>
              <a:buAutoNum type="arabicPeriod"/>
            </a:pPr>
            <a:r>
              <a:rPr lang="en-US" dirty="0"/>
              <a:t>Project </a:t>
            </a:r>
            <a:r>
              <a:rPr lang="en-US" dirty="0" smtClean="0"/>
              <a:t>analyses.</a:t>
            </a:r>
            <a:endParaRPr lang="en-US"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Engineering Economics</a:t>
            </a:r>
            <a:endParaRPr lang="en-CA" dirty="0"/>
          </a:p>
        </p:txBody>
      </p:sp>
      <p:sp>
        <p:nvSpPr>
          <p:cNvPr id="3" name="Content Placeholder 2"/>
          <p:cNvSpPr>
            <a:spLocks noGrp="1"/>
          </p:cNvSpPr>
          <p:nvPr>
            <p:ph idx="1"/>
          </p:nvPr>
        </p:nvSpPr>
        <p:spPr/>
        <p:txBody>
          <a:bodyPr/>
          <a:lstStyle/>
          <a:p>
            <a:pPr>
              <a:buClr>
                <a:srgbClr val="000000"/>
              </a:buClr>
            </a:pPr>
            <a:r>
              <a:rPr lang="en-CA" dirty="0" smtClean="0">
                <a:solidFill>
                  <a:srgbClr val="000000"/>
                </a:solidFill>
                <a:latin typeface="Arial" panose="020B0604020202020204" pitchFamily="34" charset="0"/>
                <a:cs typeface="Arial" panose="020B0604020202020204" pitchFamily="34" charset="0"/>
              </a:rPr>
              <a:t>The </a:t>
            </a:r>
            <a:r>
              <a:rPr lang="en-CA" dirty="0">
                <a:solidFill>
                  <a:srgbClr val="000000"/>
                </a:solidFill>
                <a:latin typeface="Arial" panose="020B0604020202020204" pitchFamily="34" charset="0"/>
                <a:cs typeface="Arial" panose="020B0604020202020204" pitchFamily="34" charset="0"/>
              </a:rPr>
              <a:t>science that deals with techniques of quantitative analysis useful for selecting the preferred alternative among competing alternatives.</a:t>
            </a:r>
          </a:p>
          <a:p>
            <a:endParaRPr lang="en-CA" dirty="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9</a:t>
            </a:fld>
            <a:endParaRPr lang="fr-CA"/>
          </a:p>
        </p:txBody>
      </p:sp>
    </p:spTree>
    <p:extLst>
      <p:ext uri="{BB962C8B-B14F-4D97-AF65-F5344CB8AC3E}">
        <p14:creationId xmlns:p14="http://schemas.microsoft.com/office/powerpoint/2010/main" val="1496572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dirty="0"/>
          </a:p>
        </p:txBody>
      </p:sp>
      <p:sp>
        <p:nvSpPr>
          <p:cNvPr id="6" name="Slide Number Placeholder 5"/>
          <p:cNvSpPr>
            <a:spLocks noGrp="1"/>
          </p:cNvSpPr>
          <p:nvPr>
            <p:ph type="sldNum" sz="quarter" idx="12"/>
          </p:nvPr>
        </p:nvSpPr>
        <p:spPr/>
        <p:txBody>
          <a:bodyPr/>
          <a:lstStyle/>
          <a:p>
            <a:fld id="{90952DC9-C912-4D19-A7AD-01CD65F67C5C}" type="slidenum">
              <a:rPr lang="fr-CA"/>
              <a:pPr/>
              <a:t>10</a:t>
            </a:fld>
            <a:endParaRPr lang="fr-CA" dirty="0"/>
          </a:p>
        </p:txBody>
      </p:sp>
      <p:sp>
        <p:nvSpPr>
          <p:cNvPr id="26626" name="Rectangle 2"/>
          <p:cNvSpPr>
            <a:spLocks noGrp="1" noChangeArrowheads="1"/>
          </p:cNvSpPr>
          <p:nvPr>
            <p:ph type="title"/>
          </p:nvPr>
        </p:nvSpPr>
        <p:spPr/>
        <p:txBody>
          <a:bodyPr/>
          <a:lstStyle/>
          <a:p>
            <a:r>
              <a:rPr lang="en-GB">
                <a:cs typeface="Times New Roman" pitchFamily="18" charset="0"/>
              </a:rPr>
              <a:t>Economics</a:t>
            </a:r>
            <a:r>
              <a:rPr lang="en-US"/>
              <a:t> </a:t>
            </a:r>
          </a:p>
        </p:txBody>
      </p:sp>
      <p:sp>
        <p:nvSpPr>
          <p:cNvPr id="26627" name="Rectangle 3"/>
          <p:cNvSpPr>
            <a:spLocks noGrp="1" noChangeArrowheads="1"/>
          </p:cNvSpPr>
          <p:nvPr>
            <p:ph type="body" idx="1"/>
          </p:nvPr>
        </p:nvSpPr>
        <p:spPr>
          <a:xfrm>
            <a:off x="838200" y="1828800"/>
            <a:ext cx="8077200" cy="4267200"/>
          </a:xfrm>
        </p:spPr>
        <p:txBody>
          <a:bodyPr/>
          <a:lstStyle/>
          <a:p>
            <a:pPr marL="533400" indent="-533400"/>
            <a:r>
              <a:rPr lang="en-US" sz="2000" dirty="0"/>
              <a:t>The study of </a:t>
            </a:r>
          </a:p>
          <a:p>
            <a:pPr marL="952500" lvl="1" indent="-495300">
              <a:buFontTx/>
              <a:buAutoNum type="arabicPeriod"/>
            </a:pPr>
            <a:r>
              <a:rPr lang="en-US" sz="2000" dirty="0"/>
              <a:t>the choices made by individuals, businesses, governments, and societies as they cope with </a:t>
            </a:r>
            <a:r>
              <a:rPr lang="en-US" sz="2000" b="1" u="sng" dirty="0"/>
              <a:t>scarcity</a:t>
            </a:r>
            <a:r>
              <a:rPr lang="en-US" sz="2000" dirty="0"/>
              <a:t>.</a:t>
            </a:r>
          </a:p>
          <a:p>
            <a:pPr marL="952500" lvl="1" indent="-495300">
              <a:buSzTx/>
              <a:buFontTx/>
              <a:buAutoNum type="arabicPeriod"/>
            </a:pPr>
            <a:r>
              <a:rPr lang="en-US" sz="2000" dirty="0"/>
              <a:t>scarcity and efficiency. </a:t>
            </a:r>
          </a:p>
          <a:p>
            <a:pPr marL="533400" indent="-533400"/>
            <a:r>
              <a:rPr lang="en-US" sz="2000" dirty="0" smtClean="0"/>
              <a:t>Scarcity</a:t>
            </a:r>
          </a:p>
          <a:p>
            <a:pPr marL="933450" lvl="1" indent="-533400"/>
            <a:r>
              <a:rPr lang="en-US" sz="2000" dirty="0" smtClean="0"/>
              <a:t>the </a:t>
            </a:r>
            <a:r>
              <a:rPr lang="en-US" sz="2000" b="1" dirty="0"/>
              <a:t>inability </a:t>
            </a:r>
            <a:r>
              <a:rPr lang="en-US" sz="2000" dirty="0"/>
              <a:t>to satisfy all of a society’s wants </a:t>
            </a:r>
            <a:r>
              <a:rPr lang="en-US" sz="2000" dirty="0" smtClean="0"/>
              <a:t>(needs) at </a:t>
            </a:r>
            <a:r>
              <a:rPr lang="en-US" sz="2000" dirty="0"/>
              <a:t>a point </a:t>
            </a:r>
            <a:r>
              <a:rPr lang="en-US" sz="2000" dirty="0" smtClean="0"/>
              <a:t>in </a:t>
            </a:r>
            <a:r>
              <a:rPr lang="en-US" sz="2000" dirty="0"/>
              <a:t>time</a:t>
            </a:r>
            <a:r>
              <a:rPr lang="en-US" sz="2000" dirty="0" smtClean="0"/>
              <a:t>.</a:t>
            </a:r>
          </a:p>
          <a:p>
            <a:pPr marL="533400" indent="-533400"/>
            <a:r>
              <a:rPr lang="en-US" sz="2000" dirty="0" smtClean="0"/>
              <a:t>Efficiency</a:t>
            </a:r>
          </a:p>
          <a:p>
            <a:pPr marL="933450" lvl="1" indent="-533400"/>
            <a:r>
              <a:rPr lang="en-US" sz="2000" dirty="0" smtClean="0"/>
              <a:t>Using available resources to satisfy the most needs (knowing that all needs cannot be satisfied).</a:t>
            </a:r>
          </a:p>
          <a:p>
            <a:pPr marL="933450" lvl="1" indent="-533400"/>
            <a:endParaRPr lang="en-US" sz="2000"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 name="Footer Placeholder 4"/>
          <p:cNvSpPr>
            <a:spLocks noGrp="1"/>
          </p:cNvSpPr>
          <p:nvPr>
            <p:ph type="ftr" sz="quarter" idx="11"/>
          </p:nvPr>
        </p:nvSpPr>
        <p:spPr/>
        <p:txBody>
          <a:bodyPr/>
          <a:lstStyle/>
          <a:p>
            <a:r>
              <a:rPr lang="fr-CA" smtClean="0"/>
              <a:t>Topic 1 - Introduction</a:t>
            </a:r>
            <a:endParaRPr lang="fr-CA"/>
          </a:p>
        </p:txBody>
      </p:sp>
      <p:sp>
        <p:nvSpPr>
          <p:cNvPr id="12" name="Slide Number Placeholder 5"/>
          <p:cNvSpPr>
            <a:spLocks noGrp="1"/>
          </p:cNvSpPr>
          <p:nvPr>
            <p:ph type="sldNum" sz="quarter" idx="12"/>
          </p:nvPr>
        </p:nvSpPr>
        <p:spPr/>
        <p:txBody>
          <a:bodyPr/>
          <a:lstStyle/>
          <a:p>
            <a:fld id="{4C079F9C-6DCD-43A2-82F6-039A79BAEA4F}" type="slidenum">
              <a:rPr lang="fr-CA"/>
              <a:pPr/>
              <a:t>11</a:t>
            </a:fld>
            <a:endParaRPr lang="fr-CA"/>
          </a:p>
        </p:txBody>
      </p:sp>
      <p:sp>
        <p:nvSpPr>
          <p:cNvPr id="191490" name="Rectangle 2"/>
          <p:cNvSpPr>
            <a:spLocks noChangeArrowheads="1"/>
          </p:cNvSpPr>
          <p:nvPr/>
        </p:nvSpPr>
        <p:spPr bwMode="auto">
          <a:xfrm>
            <a:off x="685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1" name="Rectangle 3"/>
          <p:cNvSpPr>
            <a:spLocks noChangeArrowheads="1"/>
          </p:cNvSpPr>
          <p:nvPr/>
        </p:nvSpPr>
        <p:spPr bwMode="auto">
          <a:xfrm>
            <a:off x="3124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2" name="Rectangle 4"/>
          <p:cNvSpPr>
            <a:spLocks noChangeArrowheads="1"/>
          </p:cNvSpPr>
          <p:nvPr/>
        </p:nvSpPr>
        <p:spPr bwMode="auto">
          <a:xfrm>
            <a:off x="990600" y="60960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3" name="Rectangle 5"/>
          <p:cNvSpPr>
            <a:spLocks noChangeArrowheads="1"/>
          </p:cNvSpPr>
          <p:nvPr/>
        </p:nvSpPr>
        <p:spPr bwMode="auto">
          <a:xfrm>
            <a:off x="3429000" y="6096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4" name="Rectangle 6"/>
          <p:cNvSpPr>
            <a:spLocks noChangeArrowheads="1"/>
          </p:cNvSpPr>
          <p:nvPr/>
        </p:nvSpPr>
        <p:spPr bwMode="auto">
          <a:xfrm>
            <a:off x="990600" y="60960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5" name="Rectangle 7"/>
          <p:cNvSpPr>
            <a:spLocks noChangeArrowheads="1"/>
          </p:cNvSpPr>
          <p:nvPr/>
        </p:nvSpPr>
        <p:spPr bwMode="auto">
          <a:xfrm>
            <a:off x="3429000" y="6096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91496" name="Rectangle 8"/>
          <p:cNvSpPr>
            <a:spLocks noGrp="1" noChangeArrowheads="1"/>
          </p:cNvSpPr>
          <p:nvPr>
            <p:ph type="title"/>
          </p:nvPr>
        </p:nvSpPr>
        <p:spPr>
          <a:xfrm>
            <a:off x="1143000" y="461963"/>
            <a:ext cx="7327900" cy="831850"/>
          </a:xfrm>
          <a:noFill/>
          <a:ln/>
          <a:extLs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r>
              <a:rPr lang="en-US">
                <a:solidFill>
                  <a:schemeClr val="tx1"/>
                </a:solidFill>
              </a:rPr>
              <a:t>Economic problem</a:t>
            </a:r>
          </a:p>
        </p:txBody>
      </p:sp>
      <p:sp>
        <p:nvSpPr>
          <p:cNvPr id="191497" name="Rectangle 9"/>
          <p:cNvSpPr>
            <a:spLocks noGrp="1" noChangeArrowheads="1"/>
          </p:cNvSpPr>
          <p:nvPr>
            <p:ph type="body" idx="1"/>
          </p:nvPr>
        </p:nvSpPr>
        <p:spPr>
          <a:xfrm>
            <a:off x="990600" y="1905000"/>
            <a:ext cx="7848600" cy="3660775"/>
          </a:xfrm>
          <a:noFill/>
          <a:ln/>
          <a:extLst>
            <a:ext uri="{909E8E84-426E-40DD-AFC4-6F175D3DCCD1}">
              <a14:hiddenFill xmlns:a14="http://schemas.microsoft.com/office/drawing/2010/main">
                <a:gradFill rotWithShape="0">
                  <a:gsLst>
                    <a:gs pos="0">
                      <a:srgbClr val="0066FF"/>
                    </a:gs>
                    <a:gs pos="100000">
                      <a:srgbClr val="0066FF">
                        <a:gamma/>
                        <a:shade val="80000"/>
                        <a:invGamma/>
                      </a:srgbClr>
                    </a:gs>
                  </a:gsLst>
                  <a:lin ang="0" scaled="1"/>
                </a:gradFill>
              </a14:hiddenFill>
            </a:ex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pPr marL="533400" indent="-533400">
              <a:lnSpc>
                <a:spcPct val="90000"/>
              </a:lnSpc>
            </a:pPr>
            <a:r>
              <a:rPr lang="en-US" b="1" dirty="0"/>
              <a:t>Scarcity </a:t>
            </a:r>
            <a:r>
              <a:rPr lang="en-US" b="1" dirty="0">
                <a:sym typeface="Wingdings" pitchFamily="2" charset="2"/>
              </a:rPr>
              <a:t> economic problem</a:t>
            </a:r>
            <a:endParaRPr lang="en-US" b="1" dirty="0"/>
          </a:p>
          <a:p>
            <a:pPr marL="914400" lvl="1" indent="-457200">
              <a:lnSpc>
                <a:spcPct val="90000"/>
              </a:lnSpc>
            </a:pPr>
            <a:r>
              <a:rPr lang="en-US" sz="2800" dirty="0"/>
              <a:t>societal wants exceed resources available to produce goods and services to satisfy them</a:t>
            </a:r>
          </a:p>
          <a:p>
            <a:pPr marL="1295400" lvl="2" indent="-381000">
              <a:lnSpc>
                <a:spcPct val="90000"/>
              </a:lnSpc>
            </a:pPr>
            <a:r>
              <a:rPr lang="en-US" sz="2500" dirty="0"/>
              <a:t>wants are satisfied from the consumption of goods and services</a:t>
            </a:r>
          </a:p>
          <a:p>
            <a:pPr marL="533400" indent="-533400">
              <a:spcBef>
                <a:spcPct val="0"/>
              </a:spcBef>
            </a:pPr>
            <a:r>
              <a:rPr lang="en-US" dirty="0"/>
              <a:t>Rich and poor alike face scarcity </a:t>
            </a:r>
          </a:p>
          <a:p>
            <a:pPr marL="914400" lvl="1" indent="-457200">
              <a:spcBef>
                <a:spcPct val="0"/>
              </a:spcBef>
            </a:pPr>
            <a:r>
              <a:rPr lang="en-US" dirty="0"/>
              <a:t>no one can satisfy his or her wants or desires at a point in </a:t>
            </a:r>
            <a:r>
              <a:rPr lang="en-US" dirty="0" smtClean="0"/>
              <a:t>time.</a:t>
            </a:r>
            <a:endParaRPr lang="en-US" dirty="0"/>
          </a:p>
        </p:txBody>
      </p:sp>
    </p:spTree>
  </p:cSld>
  <p:clrMapOvr>
    <a:masterClrMapping/>
  </p:clrMapOvr>
  <p:transition>
    <p:pull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04D0E73B-EDFD-42F6-8E86-E7CFE8119176}" type="slidenum">
              <a:rPr lang="fr-CA"/>
              <a:pPr/>
              <a:t>12</a:t>
            </a:fld>
            <a:endParaRPr lang="fr-CA"/>
          </a:p>
        </p:txBody>
      </p:sp>
      <p:sp>
        <p:nvSpPr>
          <p:cNvPr id="221186" name="Rectangle 2"/>
          <p:cNvSpPr>
            <a:spLocks noGrp="1" noChangeArrowheads="1"/>
          </p:cNvSpPr>
          <p:nvPr>
            <p:ph type="title"/>
          </p:nvPr>
        </p:nvSpPr>
        <p:spPr/>
        <p:txBody>
          <a:bodyPr/>
          <a:lstStyle/>
          <a:p>
            <a:r>
              <a:rPr kumimoji="1" lang="en-GB">
                <a:solidFill>
                  <a:schemeClr val="tx1"/>
                </a:solidFill>
              </a:rPr>
              <a:t>Economic objective</a:t>
            </a:r>
            <a:endParaRPr kumimoji="1" lang="fr-CA">
              <a:solidFill>
                <a:schemeClr val="tx1"/>
              </a:solidFill>
            </a:endParaRPr>
          </a:p>
        </p:txBody>
      </p:sp>
      <p:sp>
        <p:nvSpPr>
          <p:cNvPr id="221187" name="Rectangle 3"/>
          <p:cNvSpPr>
            <a:spLocks noGrp="1" noChangeArrowheads="1"/>
          </p:cNvSpPr>
          <p:nvPr>
            <p:ph type="body" idx="1"/>
          </p:nvPr>
        </p:nvSpPr>
        <p:spPr/>
        <p:txBody>
          <a:bodyPr/>
          <a:lstStyle/>
          <a:p>
            <a:pPr>
              <a:lnSpc>
                <a:spcPct val="90000"/>
              </a:lnSpc>
            </a:pPr>
            <a:r>
              <a:rPr kumimoji="1" lang="en-CA" sz="2400" dirty="0" smtClean="0"/>
              <a:t>Satisfy as many societal wants as possible from available (although limited) productive resources (land, labour, capital and entrepreneurial spirit) </a:t>
            </a:r>
          </a:p>
          <a:p>
            <a:pPr>
              <a:lnSpc>
                <a:spcPct val="90000"/>
              </a:lnSpc>
            </a:pPr>
            <a:r>
              <a:rPr kumimoji="1" lang="en-CA" sz="2400" dirty="0" smtClean="0"/>
              <a:t>Make the </a:t>
            </a:r>
            <a:r>
              <a:rPr kumimoji="1" lang="en-CA" sz="2400" u="sng" dirty="0" smtClean="0"/>
              <a:t>best possible decisions</a:t>
            </a:r>
            <a:r>
              <a:rPr kumimoji="1" lang="en-CA" sz="2400" dirty="0" smtClean="0"/>
              <a:t> when confronted with several projects or investments</a:t>
            </a:r>
          </a:p>
          <a:p>
            <a:pPr lvl="1">
              <a:lnSpc>
                <a:spcPct val="90000"/>
              </a:lnSpc>
            </a:pPr>
            <a:r>
              <a:rPr kumimoji="1" lang="en-CA" sz="2400" dirty="0" smtClean="0"/>
              <a:t>Avoid producing commodities which society does not value</a:t>
            </a:r>
          </a:p>
          <a:p>
            <a:pPr lvl="1">
              <a:lnSpc>
                <a:spcPct val="90000"/>
              </a:lnSpc>
            </a:pPr>
            <a:r>
              <a:rPr kumimoji="1" lang="en-CA" sz="2400" dirty="0" smtClean="0"/>
              <a:t>Produce the commodities that society wants as efficiently as possible.</a:t>
            </a:r>
          </a:p>
          <a:p>
            <a:pPr lvl="2">
              <a:lnSpc>
                <a:spcPct val="90000"/>
              </a:lnSpc>
            </a:pPr>
            <a:endParaRPr kumimoji="1" lang="fr-CA"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 name="Footer Placeholder 4"/>
          <p:cNvSpPr>
            <a:spLocks noGrp="1"/>
          </p:cNvSpPr>
          <p:nvPr>
            <p:ph type="ftr" sz="quarter" idx="11"/>
          </p:nvPr>
        </p:nvSpPr>
        <p:spPr/>
        <p:txBody>
          <a:bodyPr/>
          <a:lstStyle/>
          <a:p>
            <a:r>
              <a:rPr lang="fr-CA" smtClean="0"/>
              <a:t>Topic 1 - Introduction</a:t>
            </a:r>
            <a:endParaRPr lang="fr-CA"/>
          </a:p>
        </p:txBody>
      </p:sp>
      <p:sp>
        <p:nvSpPr>
          <p:cNvPr id="12" name="Slide Number Placeholder 5"/>
          <p:cNvSpPr>
            <a:spLocks noGrp="1"/>
          </p:cNvSpPr>
          <p:nvPr>
            <p:ph type="sldNum" sz="quarter" idx="12"/>
          </p:nvPr>
        </p:nvSpPr>
        <p:spPr/>
        <p:txBody>
          <a:bodyPr/>
          <a:lstStyle/>
          <a:p>
            <a:fld id="{9FD64C57-C22A-4B1F-9BD9-1D5CB5A29902}" type="slidenum">
              <a:rPr lang="fr-CA"/>
              <a:pPr/>
              <a:t>13</a:t>
            </a:fld>
            <a:endParaRPr lang="fr-CA"/>
          </a:p>
        </p:txBody>
      </p:sp>
      <p:sp>
        <p:nvSpPr>
          <p:cNvPr id="216066" name="Rectangle 2"/>
          <p:cNvSpPr>
            <a:spLocks noChangeArrowheads="1"/>
          </p:cNvSpPr>
          <p:nvPr/>
        </p:nvSpPr>
        <p:spPr bwMode="auto">
          <a:xfrm>
            <a:off x="685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67" name="Rectangle 3"/>
          <p:cNvSpPr>
            <a:spLocks noChangeArrowheads="1"/>
          </p:cNvSpPr>
          <p:nvPr/>
        </p:nvSpPr>
        <p:spPr bwMode="auto">
          <a:xfrm>
            <a:off x="3124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68" name="Rectangle 4"/>
          <p:cNvSpPr>
            <a:spLocks noChangeArrowheads="1"/>
          </p:cNvSpPr>
          <p:nvPr/>
        </p:nvSpPr>
        <p:spPr bwMode="auto">
          <a:xfrm>
            <a:off x="990600" y="60960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69" name="Rectangle 5"/>
          <p:cNvSpPr>
            <a:spLocks noChangeArrowheads="1"/>
          </p:cNvSpPr>
          <p:nvPr/>
        </p:nvSpPr>
        <p:spPr bwMode="auto">
          <a:xfrm>
            <a:off x="3429000" y="6096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70" name="Rectangle 6"/>
          <p:cNvSpPr>
            <a:spLocks noChangeArrowheads="1"/>
          </p:cNvSpPr>
          <p:nvPr/>
        </p:nvSpPr>
        <p:spPr bwMode="auto">
          <a:xfrm>
            <a:off x="990600" y="60960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71" name="Rectangle 7"/>
          <p:cNvSpPr>
            <a:spLocks noChangeArrowheads="1"/>
          </p:cNvSpPr>
          <p:nvPr/>
        </p:nvSpPr>
        <p:spPr bwMode="auto">
          <a:xfrm>
            <a:off x="3429000" y="6096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216072" name="Rectangle 8"/>
          <p:cNvSpPr>
            <a:spLocks noGrp="1" noChangeArrowheads="1"/>
          </p:cNvSpPr>
          <p:nvPr>
            <p:ph type="title"/>
          </p:nvPr>
        </p:nvSpPr>
        <p:spPr>
          <a:xfrm>
            <a:off x="1066800" y="203200"/>
            <a:ext cx="7200900" cy="1922463"/>
          </a:xfrm>
          <a:noFill/>
          <a:ln/>
          <a:extLs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r>
              <a:rPr lang="en-US">
                <a:solidFill>
                  <a:schemeClr val="tx1"/>
                </a:solidFill>
              </a:rPr>
              <a:t>Economic way of thinking</a:t>
            </a:r>
          </a:p>
        </p:txBody>
      </p:sp>
      <p:sp>
        <p:nvSpPr>
          <p:cNvPr id="216073" name="Rectangle 9"/>
          <p:cNvSpPr>
            <a:spLocks noGrp="1" noChangeArrowheads="1"/>
          </p:cNvSpPr>
          <p:nvPr>
            <p:ph type="body" idx="1"/>
          </p:nvPr>
        </p:nvSpPr>
        <p:spPr>
          <a:xfrm>
            <a:off x="914400" y="1828800"/>
            <a:ext cx="7762875" cy="4448175"/>
          </a:xfrm>
          <a:noFill/>
          <a:ln/>
          <a:extLst>
            <a:ext uri="{909E8E84-426E-40DD-AFC4-6F175D3DCCD1}">
              <a14:hiddenFill xmlns:a14="http://schemas.microsoft.com/office/drawing/2010/main">
                <a:gradFill rotWithShape="0">
                  <a:gsLst>
                    <a:gs pos="0">
                      <a:srgbClr val="0066FF"/>
                    </a:gs>
                    <a:gs pos="100000">
                      <a:srgbClr val="0066FF">
                        <a:gamma/>
                        <a:shade val="80000"/>
                        <a:invGamma/>
                      </a:srgbClr>
                    </a:gs>
                  </a:gsLst>
                  <a:lin ang="0" scaled="1"/>
                </a:gradFill>
              </a14:hiddenFill>
            </a:ex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p>
            <a:r>
              <a:rPr lang="en-US" sz="2400"/>
              <a:t>Scarcity involves making choices</a:t>
            </a:r>
          </a:p>
          <a:p>
            <a:r>
              <a:rPr lang="en-US" sz="2500" b="1"/>
              <a:t>Choices involve costs</a:t>
            </a:r>
          </a:p>
          <a:p>
            <a:pPr lvl="1">
              <a:buSzTx/>
            </a:pPr>
            <a:r>
              <a:rPr lang="en-US" sz="2400"/>
              <a:t>whatever we choose to do, we could have done</a:t>
            </a:r>
          </a:p>
          <a:p>
            <a:pPr lvl="1">
              <a:buSzTx/>
              <a:buFontTx/>
              <a:buNone/>
            </a:pPr>
            <a:r>
              <a:rPr lang="en-US" sz="2400"/>
              <a:t>	something else instead</a:t>
            </a:r>
          </a:p>
          <a:p>
            <a:pPr lvl="1">
              <a:buSzTx/>
            </a:pPr>
            <a:r>
              <a:rPr lang="en-US" sz="2400"/>
              <a:t>7 to 10 pm: movies; theater, lecture; tennis … </a:t>
            </a:r>
          </a:p>
          <a:p>
            <a:r>
              <a:rPr lang="en-US" sz="2500"/>
              <a:t>Choices are tradeoffs </a:t>
            </a:r>
          </a:p>
          <a:p>
            <a:pPr lvl="1">
              <a:buSzTx/>
            </a:pPr>
            <a:r>
              <a:rPr lang="en-US" sz="2500"/>
              <a:t>give up something to get something else</a:t>
            </a:r>
          </a:p>
          <a:p>
            <a:pPr lvl="1">
              <a:buSzTx/>
            </a:pPr>
            <a:r>
              <a:rPr lang="en-US" sz="2500"/>
              <a:t>highest valued alternative given up is the opportunity cost of the activity </a:t>
            </a:r>
            <a:r>
              <a:rPr lang="en-US" sz="2500" b="1"/>
              <a:t>chosen</a:t>
            </a:r>
          </a:p>
          <a:p>
            <a:pPr lvl="2">
              <a:buSzTx/>
              <a:buFontTx/>
              <a:buChar char="•"/>
            </a:pPr>
            <a:r>
              <a:rPr lang="en-US" sz="2400"/>
              <a:t>But not the sum of all activities foregone</a:t>
            </a:r>
          </a:p>
        </p:txBody>
      </p:sp>
    </p:spTree>
  </p:cSld>
  <p:clrMapOvr>
    <a:masterClrMapping/>
  </p:clrMapOvr>
  <p:transition>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14</a:t>
            </a:fld>
            <a:endParaRPr lang="fr-CA"/>
          </a:p>
        </p:txBody>
      </p:sp>
      <p:cxnSp>
        <p:nvCxnSpPr>
          <p:cNvPr id="7" name="Straight Connector 6"/>
          <p:cNvCxnSpPr/>
          <p:nvPr/>
        </p:nvCxnSpPr>
        <p:spPr bwMode="auto">
          <a:xfrm>
            <a:off x="723900" y="914400"/>
            <a:ext cx="38100" cy="3435191"/>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7"/>
          <p:cNvCxnSpPr/>
          <p:nvPr/>
        </p:nvCxnSpPr>
        <p:spPr bwMode="auto">
          <a:xfrm>
            <a:off x="3668794" y="914400"/>
            <a:ext cx="38100" cy="3435191"/>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Connector 8"/>
          <p:cNvCxnSpPr/>
          <p:nvPr/>
        </p:nvCxnSpPr>
        <p:spPr bwMode="auto">
          <a:xfrm>
            <a:off x="7696200" y="914400"/>
            <a:ext cx="76200" cy="3435191"/>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 name="Straight Connector 9"/>
          <p:cNvCxnSpPr/>
          <p:nvPr/>
        </p:nvCxnSpPr>
        <p:spPr bwMode="auto">
          <a:xfrm>
            <a:off x="4991100" y="914400"/>
            <a:ext cx="76200" cy="3435191"/>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Connector 11"/>
          <p:cNvCxnSpPr/>
          <p:nvPr/>
        </p:nvCxnSpPr>
        <p:spPr bwMode="auto">
          <a:xfrm>
            <a:off x="723900" y="914400"/>
            <a:ext cx="2944894" cy="0"/>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12"/>
          <p:cNvCxnSpPr/>
          <p:nvPr/>
        </p:nvCxnSpPr>
        <p:spPr bwMode="auto">
          <a:xfrm>
            <a:off x="762000" y="4343400"/>
            <a:ext cx="2944894" cy="0"/>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p:cNvCxnSpPr/>
          <p:nvPr/>
        </p:nvCxnSpPr>
        <p:spPr bwMode="auto">
          <a:xfrm>
            <a:off x="5053360" y="4349591"/>
            <a:ext cx="2721746" cy="0"/>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14"/>
          <p:cNvCxnSpPr/>
          <p:nvPr/>
        </p:nvCxnSpPr>
        <p:spPr bwMode="auto">
          <a:xfrm>
            <a:off x="4991100" y="914400"/>
            <a:ext cx="2705100" cy="0"/>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 name="TextBox 15"/>
          <p:cNvSpPr txBox="1"/>
          <p:nvPr/>
        </p:nvSpPr>
        <p:spPr>
          <a:xfrm>
            <a:off x="723900" y="914400"/>
            <a:ext cx="2813591" cy="2462213"/>
          </a:xfrm>
          <a:prstGeom prst="rect">
            <a:avLst/>
          </a:prstGeom>
          <a:noFill/>
        </p:spPr>
        <p:txBody>
          <a:bodyPr wrap="none" rtlCol="0">
            <a:spAutoFit/>
          </a:bodyPr>
          <a:lstStyle/>
          <a:p>
            <a:pPr algn="ctr"/>
            <a:r>
              <a:rPr lang="fr-CA" sz="2800" u="sng" dirty="0" smtClean="0"/>
              <a:t>Inputs</a:t>
            </a:r>
          </a:p>
          <a:p>
            <a:pPr marL="285750" indent="-285750">
              <a:buFont typeface="Arial" panose="020B0604020202020204" pitchFamily="34" charset="0"/>
              <a:buChar char="•"/>
            </a:pPr>
            <a:r>
              <a:rPr lang="en-CA" dirty="0" smtClean="0"/>
              <a:t>Land</a:t>
            </a:r>
          </a:p>
          <a:p>
            <a:pPr marL="285750" indent="-285750">
              <a:buFont typeface="Arial" panose="020B0604020202020204" pitchFamily="34" charset="0"/>
              <a:buChar char="•"/>
            </a:pPr>
            <a:r>
              <a:rPr lang="en-CA" dirty="0" smtClean="0"/>
              <a:t>Labour</a:t>
            </a:r>
          </a:p>
          <a:p>
            <a:pPr marL="285750" indent="-285750">
              <a:buFont typeface="Arial" panose="020B0604020202020204" pitchFamily="34" charset="0"/>
              <a:buChar char="•"/>
            </a:pPr>
            <a:r>
              <a:rPr lang="en-CA" dirty="0" smtClean="0"/>
              <a:t>Capital</a:t>
            </a:r>
          </a:p>
          <a:p>
            <a:pPr marL="285750" indent="-285750">
              <a:buFont typeface="Arial" panose="020B0604020202020204" pitchFamily="34" charset="0"/>
              <a:buChar char="•"/>
            </a:pPr>
            <a:r>
              <a:rPr lang="en-CA" dirty="0" smtClean="0"/>
              <a:t>Entrepreneurial spirit</a:t>
            </a:r>
          </a:p>
          <a:p>
            <a:endParaRPr lang="en-CA" dirty="0" smtClean="0"/>
          </a:p>
          <a:p>
            <a:endParaRPr lang="en-CA" dirty="0" smtClean="0"/>
          </a:p>
          <a:p>
            <a:r>
              <a:rPr lang="en-CA" dirty="0" smtClean="0"/>
              <a:t>(used to produce outputs)</a:t>
            </a:r>
            <a:endParaRPr lang="en-CA" dirty="0"/>
          </a:p>
        </p:txBody>
      </p:sp>
      <p:sp>
        <p:nvSpPr>
          <p:cNvPr id="19" name="TextBox 18"/>
          <p:cNvSpPr txBox="1"/>
          <p:nvPr/>
        </p:nvSpPr>
        <p:spPr>
          <a:xfrm>
            <a:off x="5270279" y="914400"/>
            <a:ext cx="2146742" cy="3293209"/>
          </a:xfrm>
          <a:prstGeom prst="rect">
            <a:avLst/>
          </a:prstGeom>
          <a:noFill/>
        </p:spPr>
        <p:txBody>
          <a:bodyPr wrap="none" rtlCol="0">
            <a:spAutoFit/>
          </a:bodyPr>
          <a:lstStyle/>
          <a:p>
            <a:pPr algn="ctr"/>
            <a:r>
              <a:rPr lang="en-CA" sz="2800" u="sng" dirty="0" smtClean="0"/>
              <a:t>Outputs</a:t>
            </a:r>
          </a:p>
          <a:p>
            <a:r>
              <a:rPr lang="en-CA" dirty="0" smtClean="0"/>
              <a:t>(Goods &amp; services)</a:t>
            </a:r>
          </a:p>
          <a:p>
            <a:pPr marL="285750" indent="-285750">
              <a:buFont typeface="Arial" panose="020B0604020202020204" pitchFamily="34" charset="0"/>
              <a:buChar char="•"/>
            </a:pPr>
            <a:r>
              <a:rPr lang="en-CA" dirty="0" smtClean="0"/>
              <a:t>Bread</a:t>
            </a:r>
          </a:p>
          <a:p>
            <a:pPr marL="285750" indent="-285750">
              <a:buFont typeface="Arial" panose="020B0604020202020204" pitchFamily="34" charset="0"/>
              <a:buChar char="•"/>
            </a:pPr>
            <a:r>
              <a:rPr lang="en-CA" dirty="0" smtClean="0"/>
              <a:t>Books</a:t>
            </a:r>
          </a:p>
          <a:p>
            <a:pPr marL="285750" indent="-285750">
              <a:buFont typeface="Arial" panose="020B0604020202020204" pitchFamily="34" charset="0"/>
              <a:buChar char="•"/>
            </a:pPr>
            <a:r>
              <a:rPr lang="en-CA" dirty="0" smtClean="0"/>
              <a:t>Computers</a:t>
            </a:r>
          </a:p>
          <a:p>
            <a:pPr marL="285750" indent="-285750">
              <a:buFont typeface="Arial" panose="020B0604020202020204" pitchFamily="34" charset="0"/>
              <a:buChar char="•"/>
            </a:pPr>
            <a:r>
              <a:rPr lang="en-CA" dirty="0" smtClean="0"/>
              <a:t>…</a:t>
            </a:r>
          </a:p>
          <a:p>
            <a:pPr marL="285750" indent="-285750">
              <a:buFont typeface="Arial" panose="020B0604020202020204" pitchFamily="34" charset="0"/>
              <a:buChar char="•"/>
            </a:pPr>
            <a:r>
              <a:rPr lang="en-CA" dirty="0" smtClean="0"/>
              <a:t>Health services</a:t>
            </a:r>
          </a:p>
          <a:p>
            <a:pPr marL="285750" indent="-285750">
              <a:buFont typeface="Arial" panose="020B0604020202020204" pitchFamily="34" charset="0"/>
              <a:buChar char="•"/>
            </a:pPr>
            <a:r>
              <a:rPr lang="en-CA" dirty="0" smtClean="0"/>
              <a:t>Education</a:t>
            </a:r>
          </a:p>
          <a:p>
            <a:pPr marL="285750" indent="-285750">
              <a:buFont typeface="Arial" panose="020B0604020202020204" pitchFamily="34" charset="0"/>
              <a:buChar char="•"/>
            </a:pPr>
            <a:r>
              <a:rPr lang="en-CA" dirty="0" smtClean="0"/>
              <a:t>…</a:t>
            </a:r>
          </a:p>
          <a:p>
            <a:pPr marL="285750" indent="-285750">
              <a:buFont typeface="Arial" panose="020B0604020202020204" pitchFamily="34" charset="0"/>
              <a:buChar char="•"/>
            </a:pPr>
            <a:endParaRPr lang="fr-CA" dirty="0" smtClean="0"/>
          </a:p>
          <a:p>
            <a:pPr marL="285750" indent="-285750">
              <a:buFont typeface="Arial" panose="020B0604020202020204" pitchFamily="34" charset="0"/>
              <a:buChar char="•"/>
            </a:pPr>
            <a:endParaRPr lang="fr-CA" dirty="0"/>
          </a:p>
        </p:txBody>
      </p:sp>
      <p:sp>
        <p:nvSpPr>
          <p:cNvPr id="22" name="Right Arrow 21"/>
          <p:cNvSpPr/>
          <p:nvPr/>
        </p:nvSpPr>
        <p:spPr bwMode="auto">
          <a:xfrm>
            <a:off x="3706894" y="2049945"/>
            <a:ext cx="1322306" cy="486996"/>
          </a:xfrm>
          <a:prstGeom prst="rightArrow">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0488" tIns="44450" rIns="90488" bIns="4445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Arial" charset="0"/>
              <a:cs typeface="Arial" charset="0"/>
            </a:endParaRPr>
          </a:p>
        </p:txBody>
      </p:sp>
      <p:sp>
        <p:nvSpPr>
          <p:cNvPr id="23" name="TextBox 22"/>
          <p:cNvSpPr txBox="1"/>
          <p:nvPr/>
        </p:nvSpPr>
        <p:spPr>
          <a:xfrm>
            <a:off x="2514600" y="258356"/>
            <a:ext cx="4443845" cy="584775"/>
          </a:xfrm>
          <a:prstGeom prst="rect">
            <a:avLst/>
          </a:prstGeom>
          <a:noFill/>
        </p:spPr>
        <p:txBody>
          <a:bodyPr wrap="none" rtlCol="0">
            <a:spAutoFit/>
          </a:bodyPr>
          <a:lstStyle/>
          <a:p>
            <a:r>
              <a:rPr lang="en-CA" sz="3200" dirty="0" smtClean="0"/>
              <a:t>The Economic Problem</a:t>
            </a:r>
            <a:endParaRPr lang="en-CA" sz="3200" dirty="0"/>
          </a:p>
        </p:txBody>
      </p:sp>
      <p:sp>
        <p:nvSpPr>
          <p:cNvPr id="21" name="TextBox 20"/>
          <p:cNvSpPr txBox="1"/>
          <p:nvPr/>
        </p:nvSpPr>
        <p:spPr>
          <a:xfrm>
            <a:off x="381000" y="4724400"/>
            <a:ext cx="8610600" cy="1384995"/>
          </a:xfrm>
          <a:prstGeom prst="rect">
            <a:avLst/>
          </a:prstGeom>
          <a:solidFill>
            <a:srgbClr val="FFFF00"/>
          </a:solidFill>
          <a:ln>
            <a:solidFill>
              <a:schemeClr val="tx1"/>
            </a:solidFill>
          </a:ln>
        </p:spPr>
        <p:txBody>
          <a:bodyPr wrap="square" rtlCol="0">
            <a:spAutoFit/>
          </a:bodyPr>
          <a:lstStyle/>
          <a:p>
            <a:r>
              <a:rPr lang="en-CA" sz="1400" b="1" dirty="0" smtClean="0"/>
              <a:t>The economic problem: </a:t>
            </a:r>
            <a:r>
              <a:rPr lang="en-CA" sz="1400" dirty="0" smtClean="0"/>
              <a:t>Consumers want an unlimited quantity of goods and services to satisfy</a:t>
            </a:r>
          </a:p>
          <a:p>
            <a:r>
              <a:rPr lang="en-CA" sz="1400" dirty="0" smtClean="0"/>
              <a:t>Their wants and desires. However, there is a limited quantity of inputs to produce goods and services. </a:t>
            </a:r>
          </a:p>
          <a:p>
            <a:endParaRPr lang="en-CA" sz="1400" dirty="0" smtClean="0"/>
          </a:p>
          <a:p>
            <a:r>
              <a:rPr lang="en-CA" sz="1400" b="1" dirty="0" smtClean="0"/>
              <a:t>The outcome: </a:t>
            </a:r>
            <a:r>
              <a:rPr lang="en-CA" sz="1400" dirty="0" smtClean="0"/>
              <a:t>Decisions are required (choices must be made) by individuals, businesses and governments to ensure the largest number of wants will be satisfied (knowing that it is impossible to satisfy all wants).</a:t>
            </a:r>
            <a:endParaRPr lang="en-CA" sz="1400" dirty="0"/>
          </a:p>
        </p:txBody>
      </p:sp>
      <p:grpSp>
        <p:nvGrpSpPr>
          <p:cNvPr id="24" name="Group 11"/>
          <p:cNvGrpSpPr>
            <a:grpSpLocks/>
          </p:cNvGrpSpPr>
          <p:nvPr/>
        </p:nvGrpSpPr>
        <p:grpSpPr bwMode="auto">
          <a:xfrm>
            <a:off x="3173833" y="2983810"/>
            <a:ext cx="2871788" cy="1636110"/>
            <a:chOff x="3498" y="927"/>
            <a:chExt cx="2241" cy="2777"/>
          </a:xfrm>
        </p:grpSpPr>
        <p:graphicFrame>
          <p:nvGraphicFramePr>
            <p:cNvPr id="25" name="Object 12">
              <a:hlinkClick r:id="" action="ppaction://ole?verb=0"/>
            </p:cNvPr>
            <p:cNvGraphicFramePr>
              <a:graphicFrameLocks/>
            </p:cNvGraphicFramePr>
            <p:nvPr/>
          </p:nvGraphicFramePr>
          <p:xfrm>
            <a:off x="3558" y="1692"/>
            <a:ext cx="1973" cy="2012"/>
          </p:xfrm>
          <a:graphic>
            <a:graphicData uri="http://schemas.openxmlformats.org/presentationml/2006/ole">
              <mc:AlternateContent xmlns:mc="http://schemas.openxmlformats.org/markup-compatibility/2006">
                <mc:Choice xmlns:v="urn:schemas-microsoft-com:vml" Requires="v">
                  <p:oleObj spid="_x0000_s346137" name="ClipArt" r:id="rId3" imgW="3128760" imgH="3190680" progId="MS_ClipArt_Gallery.2">
                    <p:embed/>
                  </p:oleObj>
                </mc:Choice>
                <mc:Fallback>
                  <p:oleObj name="ClipArt" r:id="rId3" imgW="3128760" imgH="3190680" progId="MS_ClipArt_Gallery.2">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8" y="1692"/>
                          <a:ext cx="1973" cy="2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 name="Rectangle 13"/>
            <p:cNvSpPr>
              <a:spLocks noChangeArrowheads="1"/>
            </p:cNvSpPr>
            <p:nvPr/>
          </p:nvSpPr>
          <p:spPr bwMode="auto">
            <a:xfrm>
              <a:off x="3785" y="1071"/>
              <a:ext cx="259"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sp>
          <p:nvSpPr>
            <p:cNvPr id="27" name="Rectangle 14"/>
            <p:cNvSpPr>
              <a:spLocks noChangeArrowheads="1"/>
            </p:cNvSpPr>
            <p:nvPr/>
          </p:nvSpPr>
          <p:spPr bwMode="auto">
            <a:xfrm>
              <a:off x="5178" y="1553"/>
              <a:ext cx="344"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sp>
          <p:nvSpPr>
            <p:cNvPr id="28" name="Rectangle 15"/>
            <p:cNvSpPr>
              <a:spLocks noChangeArrowheads="1"/>
            </p:cNvSpPr>
            <p:nvPr/>
          </p:nvSpPr>
          <p:spPr bwMode="auto">
            <a:xfrm>
              <a:off x="5395" y="1893"/>
              <a:ext cx="344" cy="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sp>
          <p:nvSpPr>
            <p:cNvPr id="29" name="Rectangle 16"/>
            <p:cNvSpPr>
              <a:spLocks noChangeArrowheads="1"/>
            </p:cNvSpPr>
            <p:nvPr/>
          </p:nvSpPr>
          <p:spPr bwMode="auto">
            <a:xfrm>
              <a:off x="3498" y="1216"/>
              <a:ext cx="258" cy="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sp>
          <p:nvSpPr>
            <p:cNvPr id="30" name="Rectangle 17"/>
            <p:cNvSpPr>
              <a:spLocks noChangeArrowheads="1"/>
            </p:cNvSpPr>
            <p:nvPr/>
          </p:nvSpPr>
          <p:spPr bwMode="auto">
            <a:xfrm>
              <a:off x="4602" y="927"/>
              <a:ext cx="257"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sp>
          <p:nvSpPr>
            <p:cNvPr id="31" name="Rectangle 18"/>
            <p:cNvSpPr>
              <a:spLocks noChangeArrowheads="1"/>
            </p:cNvSpPr>
            <p:nvPr/>
          </p:nvSpPr>
          <p:spPr bwMode="auto">
            <a:xfrm>
              <a:off x="4890" y="1118"/>
              <a:ext cx="258" cy="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7200" b="1">
                  <a:solidFill>
                    <a:srgbClr val="FF0000"/>
                  </a:solidFill>
                  <a:latin typeface="Times New Roman" pitchFamily="18" charset="0"/>
                </a:rPr>
                <a:t>?</a:t>
              </a:r>
            </a:p>
          </p:txBody>
        </p:sp>
      </p:grpSp>
    </p:spTree>
    <p:extLst>
      <p:ext uri="{BB962C8B-B14F-4D97-AF65-F5344CB8AC3E}">
        <p14:creationId xmlns:p14="http://schemas.microsoft.com/office/powerpoint/2010/main" val="2088388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1E185845-B7A9-433A-BAD2-28697B7809C2}" type="slidenum">
              <a:rPr lang="fr-CA"/>
              <a:pPr/>
              <a:t>15</a:t>
            </a:fld>
            <a:endParaRPr lang="fr-CA"/>
          </a:p>
        </p:txBody>
      </p:sp>
      <p:sp>
        <p:nvSpPr>
          <p:cNvPr id="107522" name="Rectangle 2"/>
          <p:cNvSpPr>
            <a:spLocks noGrp="1" noChangeArrowheads="1"/>
          </p:cNvSpPr>
          <p:nvPr>
            <p:ph type="title"/>
          </p:nvPr>
        </p:nvSpPr>
        <p:spPr/>
        <p:txBody>
          <a:bodyPr/>
          <a:lstStyle/>
          <a:p>
            <a:r>
              <a:rPr lang="en-GB"/>
              <a:t>Physical and economic efficiency</a:t>
            </a:r>
            <a:endParaRPr lang="en-US"/>
          </a:p>
        </p:txBody>
      </p:sp>
      <p:sp>
        <p:nvSpPr>
          <p:cNvPr id="107523" name="Rectangle 3"/>
          <p:cNvSpPr>
            <a:spLocks noGrp="1" noChangeArrowheads="1"/>
          </p:cNvSpPr>
          <p:nvPr>
            <p:ph type="body" idx="1"/>
          </p:nvPr>
        </p:nvSpPr>
        <p:spPr/>
        <p:txBody>
          <a:bodyPr/>
          <a:lstStyle/>
          <a:p>
            <a:pPr>
              <a:lnSpc>
                <a:spcPct val="90000"/>
              </a:lnSpc>
              <a:buFontTx/>
              <a:buNone/>
            </a:pPr>
            <a:r>
              <a:rPr lang="en-GB" dirty="0"/>
              <a:t>	</a:t>
            </a:r>
            <a:r>
              <a:rPr lang="en-GB" u="sng" dirty="0"/>
              <a:t>Physical </a:t>
            </a:r>
            <a:r>
              <a:rPr lang="en-GB" u="sng" dirty="0" smtClean="0"/>
              <a:t>efficiency (all points on PPF)</a:t>
            </a:r>
            <a:endParaRPr lang="en-GB" u="sng" dirty="0"/>
          </a:p>
          <a:p>
            <a:pPr lvl="1">
              <a:lnSpc>
                <a:spcPct val="90000"/>
              </a:lnSpc>
              <a:buSzTx/>
            </a:pPr>
            <a:r>
              <a:rPr lang="en-GB" dirty="0"/>
              <a:t>measure of the success of engineering activity in the physical environment</a:t>
            </a:r>
          </a:p>
          <a:p>
            <a:pPr lvl="1">
              <a:lnSpc>
                <a:spcPct val="90000"/>
              </a:lnSpc>
              <a:buSzTx/>
            </a:pPr>
            <a:r>
              <a:rPr lang="en-GB" dirty="0"/>
              <a:t>ratio of outputs to inputs</a:t>
            </a:r>
          </a:p>
          <a:p>
            <a:pPr lvl="1">
              <a:lnSpc>
                <a:spcPct val="90000"/>
              </a:lnSpc>
              <a:buSzTx/>
            </a:pPr>
            <a:r>
              <a:rPr lang="en-GB" dirty="0"/>
              <a:t>maximum physical efficiency ratio is 1 (or 100%)</a:t>
            </a:r>
          </a:p>
          <a:p>
            <a:pPr lvl="1">
              <a:lnSpc>
                <a:spcPct val="90000"/>
              </a:lnSpc>
              <a:buSzTx/>
            </a:pPr>
            <a:r>
              <a:rPr lang="en-GB" dirty="0"/>
              <a:t>physical units include BTUs, kw-hours, etc.</a:t>
            </a:r>
          </a:p>
          <a:p>
            <a:pPr>
              <a:lnSpc>
                <a:spcPct val="90000"/>
              </a:lnSpc>
              <a:buFontTx/>
              <a:buNone/>
            </a:pPr>
            <a:r>
              <a:rPr lang="en-GB" dirty="0"/>
              <a:t>	</a:t>
            </a:r>
            <a:r>
              <a:rPr lang="en-GB" u="sng" dirty="0"/>
              <a:t>Economic </a:t>
            </a:r>
            <a:r>
              <a:rPr lang="en-GB" u="sng" dirty="0" smtClean="0"/>
              <a:t>efficiency (most-valued point on PPF)  </a:t>
            </a:r>
            <a:endParaRPr lang="en-GB" u="sng" dirty="0"/>
          </a:p>
          <a:p>
            <a:pPr lvl="1">
              <a:lnSpc>
                <a:spcPct val="90000"/>
              </a:lnSpc>
              <a:buSzTx/>
            </a:pPr>
            <a:r>
              <a:rPr lang="en-GB" dirty="0"/>
              <a:t>ratio of value or worth to cost.</a:t>
            </a:r>
          </a:p>
          <a:p>
            <a:pPr lvl="1">
              <a:lnSpc>
                <a:spcPct val="90000"/>
              </a:lnSpc>
              <a:buSzTx/>
            </a:pPr>
            <a:r>
              <a:rPr lang="en-GB" dirty="0"/>
              <a:t>must exceed 1 </a:t>
            </a:r>
            <a:r>
              <a:rPr lang="en-GB" dirty="0" smtClean="0"/>
              <a:t>(or </a:t>
            </a:r>
            <a:r>
              <a:rPr lang="en-GB" dirty="0"/>
              <a:t>100</a:t>
            </a:r>
            <a:r>
              <a:rPr lang="en-GB" dirty="0" smtClean="0"/>
              <a:t>%) </a:t>
            </a:r>
            <a:r>
              <a:rPr lang="en-GB" dirty="0"/>
              <a:t>to be </a:t>
            </a:r>
            <a:r>
              <a:rPr lang="en-GB" dirty="0" smtClean="0"/>
              <a:t>successful.</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7810" name="Oval 2"/>
          <p:cNvSpPr>
            <a:spLocks noChangeArrowheads="1"/>
          </p:cNvSpPr>
          <p:nvPr/>
        </p:nvSpPr>
        <p:spPr bwMode="auto">
          <a:xfrm>
            <a:off x="487363" y="2463800"/>
            <a:ext cx="2452687" cy="3403600"/>
          </a:xfrm>
          <a:prstGeom prst="ellipse">
            <a:avLst/>
          </a:prstGeom>
          <a:solidFill>
            <a:srgbClr val="FFFF00"/>
          </a:solidFill>
          <a:ln w="762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buClr>
                <a:schemeClr val="folHlink"/>
              </a:buClr>
              <a:buSzPct val="60000"/>
              <a:buFont typeface="Wingdings" pitchFamily="2" charset="2"/>
              <a:buNone/>
            </a:pPr>
            <a:endParaRPr lang="en-CA" sz="2800">
              <a:latin typeface="Comic Sans MS" pitchFamily="66" charset="0"/>
            </a:endParaRPr>
          </a:p>
        </p:txBody>
      </p:sp>
      <p:sp>
        <p:nvSpPr>
          <p:cNvPr id="247811" name="Oval 3"/>
          <p:cNvSpPr>
            <a:spLocks noChangeArrowheads="1"/>
          </p:cNvSpPr>
          <p:nvPr/>
        </p:nvSpPr>
        <p:spPr bwMode="auto">
          <a:xfrm>
            <a:off x="5867400" y="2358189"/>
            <a:ext cx="2452688" cy="3405188"/>
          </a:xfrm>
          <a:prstGeom prst="ellipse">
            <a:avLst/>
          </a:prstGeom>
          <a:solidFill>
            <a:srgbClr val="99CC00"/>
          </a:solidFill>
          <a:ln w="762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400" b="1" dirty="0" smtClean="0"/>
              <a:t>Use</a:t>
            </a:r>
          </a:p>
          <a:p>
            <a:pPr algn="ctr"/>
            <a:r>
              <a:rPr lang="en-US" sz="2400" b="1" dirty="0" smtClean="0"/>
              <a:t>Scientific</a:t>
            </a:r>
            <a:endParaRPr lang="en-US" sz="2400" b="1" dirty="0"/>
          </a:p>
          <a:p>
            <a:pPr algn="ctr"/>
            <a:r>
              <a:rPr lang="en-US" sz="2400" b="1" dirty="0"/>
              <a:t> </a:t>
            </a:r>
            <a:r>
              <a:rPr lang="en-US" sz="2400" b="1" dirty="0" smtClean="0"/>
              <a:t>Knowledge</a:t>
            </a:r>
          </a:p>
          <a:p>
            <a:pPr algn="ctr"/>
            <a:r>
              <a:rPr lang="en-US" sz="2400" b="1" dirty="0" smtClean="0"/>
              <a:t>To</a:t>
            </a:r>
          </a:p>
          <a:p>
            <a:pPr algn="ctr"/>
            <a:r>
              <a:rPr lang="en-US" sz="2400" b="1" dirty="0" smtClean="0"/>
              <a:t>Satisfy Needs</a:t>
            </a:r>
            <a:endParaRPr lang="en-US" sz="2400" b="1" dirty="0"/>
          </a:p>
        </p:txBody>
      </p:sp>
      <p:sp>
        <p:nvSpPr>
          <p:cNvPr id="247820" name="Rectangle 12"/>
          <p:cNvSpPr>
            <a:spLocks noGrp="1" noChangeArrowheads="1"/>
          </p:cNvSpPr>
          <p:nvPr>
            <p:ph type="title"/>
          </p:nvPr>
        </p:nvSpPr>
        <p:spPr/>
        <p:txBody>
          <a:bodyPr/>
          <a:lstStyle/>
          <a:p>
            <a:r>
              <a:rPr lang="en-US"/>
              <a:t>The Engineer’s Role</a:t>
            </a:r>
          </a:p>
        </p:txBody>
      </p:sp>
      <p:sp>
        <p:nvSpPr>
          <p:cNvPr id="247825" name="Text Box 17"/>
          <p:cNvSpPr txBox="1">
            <a:spLocks noChangeArrowheads="1"/>
          </p:cNvSpPr>
          <p:nvPr/>
        </p:nvSpPr>
        <p:spPr bwMode="auto">
          <a:xfrm>
            <a:off x="1032429" y="3123520"/>
            <a:ext cx="1362554" cy="2084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b="1" dirty="0" smtClean="0">
                <a:latin typeface="Arial" charset="0"/>
              </a:rPr>
              <a:t>Identify</a:t>
            </a:r>
          </a:p>
          <a:p>
            <a:pPr algn="ctr" eaLnBrk="1" hangingPunct="1">
              <a:spcBef>
                <a:spcPct val="20000"/>
              </a:spcBef>
              <a:buClr>
                <a:schemeClr val="folHlink"/>
              </a:buClr>
              <a:buSzPct val="60000"/>
              <a:buFont typeface="Wingdings" pitchFamily="2" charset="2"/>
              <a:buNone/>
            </a:pPr>
            <a:r>
              <a:rPr kumimoji="0" lang="en-US" b="1" dirty="0" smtClean="0">
                <a:latin typeface="Arial" charset="0"/>
              </a:rPr>
              <a:t>Societal</a:t>
            </a:r>
            <a:endParaRPr kumimoji="0" lang="en-US" b="1" dirty="0">
              <a:latin typeface="Arial" charset="0"/>
            </a:endParaRPr>
          </a:p>
          <a:p>
            <a:pPr algn="ctr" eaLnBrk="1" hangingPunct="1">
              <a:spcBef>
                <a:spcPct val="20000"/>
              </a:spcBef>
              <a:buClr>
                <a:schemeClr val="folHlink"/>
              </a:buClr>
              <a:buSzPct val="60000"/>
              <a:buFont typeface="Wingdings" pitchFamily="2" charset="2"/>
              <a:buNone/>
            </a:pPr>
            <a:r>
              <a:rPr kumimoji="0" lang="en-US" b="1" dirty="0">
                <a:latin typeface="Arial" charset="0"/>
              </a:rPr>
              <a:t>Needs</a:t>
            </a:r>
          </a:p>
          <a:p>
            <a:pPr algn="ctr" eaLnBrk="1" hangingPunct="1">
              <a:spcBef>
                <a:spcPct val="20000"/>
              </a:spcBef>
              <a:buClr>
                <a:schemeClr val="folHlink"/>
              </a:buClr>
              <a:buSzPct val="60000"/>
              <a:buFont typeface="Wingdings" pitchFamily="2" charset="2"/>
              <a:buNone/>
            </a:pPr>
            <a:r>
              <a:rPr kumimoji="0" lang="en-US" sz="2000" b="1" dirty="0">
                <a:latin typeface="Arial" charset="0"/>
              </a:rPr>
              <a:t>(Goods &amp;</a:t>
            </a:r>
          </a:p>
          <a:p>
            <a:pPr algn="ctr" eaLnBrk="1" hangingPunct="1">
              <a:spcBef>
                <a:spcPct val="20000"/>
              </a:spcBef>
              <a:buClr>
                <a:schemeClr val="folHlink"/>
              </a:buClr>
              <a:buSzPct val="60000"/>
              <a:buFont typeface="Wingdings" pitchFamily="2" charset="2"/>
              <a:buNone/>
            </a:pPr>
            <a:r>
              <a:rPr kumimoji="0" lang="en-US" sz="2000" b="1" dirty="0">
                <a:latin typeface="Arial" charset="0"/>
              </a:rPr>
              <a:t>Services)</a:t>
            </a:r>
            <a:endParaRPr kumimoji="0" lang="fr-CA" sz="2000" b="1" dirty="0">
              <a:latin typeface="Arial" charset="0"/>
            </a:endParaRPr>
          </a:p>
        </p:txBody>
      </p:sp>
      <p:graphicFrame>
        <p:nvGraphicFramePr>
          <p:cNvPr id="247826" name="Object 18">
            <a:hlinkClick r:id="" action="ppaction://ole?verb=0"/>
          </p:cNvPr>
          <p:cNvGraphicFramePr>
            <a:graphicFrameLocks/>
          </p:cNvGraphicFramePr>
          <p:nvPr/>
        </p:nvGraphicFramePr>
        <p:xfrm>
          <a:off x="3048000" y="3048000"/>
          <a:ext cx="2743200" cy="2293938"/>
        </p:xfrm>
        <a:graphic>
          <a:graphicData uri="http://schemas.openxmlformats.org/presentationml/2006/ole">
            <mc:AlternateContent xmlns:mc="http://schemas.openxmlformats.org/markup-compatibility/2006">
              <mc:Choice xmlns:v="urn:schemas-microsoft-com:vml" Requires="v">
                <p:oleObj spid="_x0000_s247973" name="ClipArt" r:id="rId3" imgW="3657600" imgH="2801880" progId="MS_ClipArt_Gallery.2">
                  <p:embed/>
                </p:oleObj>
              </mc:Choice>
              <mc:Fallback>
                <p:oleObj name="ClipArt" r:id="rId3" imgW="3657600" imgH="2801880" progId="MS_ClipArt_Gallery.2">
                  <p:embed/>
                  <p:pic>
                    <p:nvPicPr>
                      <p:cNvPr id="0" name="Object 1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3048000"/>
                        <a:ext cx="2743200" cy="2293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47827" name="Text Box 19"/>
          <p:cNvSpPr txBox="1">
            <a:spLocks noChangeArrowheads="1"/>
          </p:cNvSpPr>
          <p:nvPr/>
        </p:nvSpPr>
        <p:spPr bwMode="auto">
          <a:xfrm>
            <a:off x="3457575" y="2506663"/>
            <a:ext cx="1901825" cy="51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sz="2800" b="1" u="sng">
                <a:latin typeface="Arial" charset="0"/>
              </a:rPr>
              <a:t>Engineers</a:t>
            </a:r>
            <a:endParaRPr kumimoji="0" lang="fr-CA" sz="2800" b="1" u="sng">
              <a:latin typeface="Arial" charset="0"/>
            </a:endParaRPr>
          </a:p>
        </p:txBody>
      </p:sp>
      <p:pic>
        <p:nvPicPr>
          <p:cNvPr id="247828" name="Picture 20" descr="Click to view">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1524000"/>
            <a:ext cx="1905000" cy="10668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21F4A4D5-B877-493B-920C-1B77C94C347F}" type="slidenum">
              <a:rPr lang="fr-CA" smtClean="0"/>
              <a:pPr/>
              <a:t>16</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
        <p:nvSpPr>
          <p:cNvPr id="3" name="TextBox 2"/>
          <p:cNvSpPr txBox="1"/>
          <p:nvPr/>
        </p:nvSpPr>
        <p:spPr>
          <a:xfrm>
            <a:off x="1695211" y="5867400"/>
            <a:ext cx="6933308" cy="369332"/>
          </a:xfrm>
          <a:prstGeom prst="rect">
            <a:avLst/>
          </a:prstGeom>
          <a:solidFill>
            <a:srgbClr val="FFC000"/>
          </a:solidFill>
          <a:ln>
            <a:solidFill>
              <a:schemeClr val="tx1"/>
            </a:solidFill>
          </a:ln>
        </p:spPr>
        <p:txBody>
          <a:bodyPr wrap="none" rtlCol="0">
            <a:spAutoFit/>
          </a:bodyPr>
          <a:lstStyle/>
          <a:p>
            <a:r>
              <a:rPr lang="en-CA" b="1" dirty="0" smtClean="0"/>
              <a:t>Impossible to satisfy all societal needs or wants </a:t>
            </a:r>
            <a:r>
              <a:rPr lang="en-CA" b="1" dirty="0" smtClean="0">
                <a:sym typeface="Wingdings" panose="05000000000000000000" pitchFamily="2" charset="2"/>
              </a:rPr>
              <a:t> choices</a:t>
            </a:r>
            <a:endParaRPr lang="en-CA"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A7397337-951A-4C28-9862-B97C67788158}" type="slidenum">
              <a:rPr lang="fr-CA"/>
              <a:pPr/>
              <a:t>17</a:t>
            </a:fld>
            <a:endParaRPr lang="fr-CA"/>
          </a:p>
        </p:txBody>
      </p:sp>
      <p:sp>
        <p:nvSpPr>
          <p:cNvPr id="101378" name="Rectangle 2"/>
          <p:cNvSpPr>
            <a:spLocks noGrp="1" noChangeArrowheads="1"/>
          </p:cNvSpPr>
          <p:nvPr>
            <p:ph type="title"/>
          </p:nvPr>
        </p:nvSpPr>
        <p:spPr/>
        <p:txBody>
          <a:bodyPr/>
          <a:lstStyle/>
          <a:p>
            <a:r>
              <a:rPr lang="en-GB"/>
              <a:t>Engineering and science</a:t>
            </a:r>
            <a:r>
              <a:rPr lang="en-US"/>
              <a:t/>
            </a:r>
            <a:br>
              <a:rPr lang="en-US"/>
            </a:br>
            <a:endParaRPr lang="en-US"/>
          </a:p>
        </p:txBody>
      </p:sp>
      <p:sp>
        <p:nvSpPr>
          <p:cNvPr id="101379" name="Rectangle 3"/>
          <p:cNvSpPr>
            <a:spLocks noGrp="1" noChangeArrowheads="1"/>
          </p:cNvSpPr>
          <p:nvPr>
            <p:ph type="body" idx="1"/>
          </p:nvPr>
        </p:nvSpPr>
        <p:spPr/>
        <p:txBody>
          <a:bodyPr/>
          <a:lstStyle/>
          <a:p>
            <a:pPr>
              <a:lnSpc>
                <a:spcPct val="90000"/>
              </a:lnSpc>
              <a:buFontTx/>
              <a:buNone/>
            </a:pPr>
            <a:r>
              <a:rPr lang="en-CA" sz="1800" b="1" dirty="0" smtClean="0"/>
              <a:t>Engineers</a:t>
            </a:r>
            <a:endParaRPr lang="en-CA" sz="1800" b="1" dirty="0"/>
          </a:p>
          <a:p>
            <a:pPr>
              <a:lnSpc>
                <a:spcPct val="90000"/>
              </a:lnSpc>
            </a:pPr>
            <a:r>
              <a:rPr lang="en-CA" sz="1800" dirty="0" smtClean="0"/>
              <a:t>apply </a:t>
            </a:r>
            <a:r>
              <a:rPr lang="en-CA" sz="1800" dirty="0"/>
              <a:t>science to satisfy human wants and desires </a:t>
            </a:r>
          </a:p>
          <a:p>
            <a:pPr>
              <a:lnSpc>
                <a:spcPct val="90000"/>
              </a:lnSpc>
            </a:pPr>
            <a:r>
              <a:rPr lang="en-CA" sz="1800" dirty="0" smtClean="0"/>
              <a:t>have </a:t>
            </a:r>
            <a:r>
              <a:rPr lang="en-CA" sz="1800" dirty="0"/>
              <a:t>the dual task of determining</a:t>
            </a:r>
          </a:p>
          <a:p>
            <a:pPr lvl="1">
              <a:lnSpc>
                <a:spcPct val="90000"/>
              </a:lnSpc>
            </a:pPr>
            <a:r>
              <a:rPr lang="en-CA" sz="1800" dirty="0"/>
              <a:t>what society wants (its needs) and</a:t>
            </a:r>
          </a:p>
          <a:p>
            <a:pPr lvl="1">
              <a:lnSpc>
                <a:spcPct val="90000"/>
              </a:lnSpc>
            </a:pPr>
            <a:r>
              <a:rPr lang="en-CA" sz="1800" dirty="0"/>
              <a:t>the best combination of materials and forces etc. needed to produce the goods and services desired by society.</a:t>
            </a:r>
          </a:p>
          <a:p>
            <a:pPr>
              <a:lnSpc>
                <a:spcPct val="90000"/>
              </a:lnSpc>
              <a:buFontTx/>
              <a:buNone/>
            </a:pPr>
            <a:r>
              <a:rPr lang="en-CA" sz="1800" b="1" dirty="0" smtClean="0"/>
              <a:t>Scientists</a:t>
            </a:r>
            <a:r>
              <a:rPr lang="en-CA" sz="1800" dirty="0" smtClean="0"/>
              <a:t> </a:t>
            </a:r>
            <a:endParaRPr lang="en-CA" sz="1800" dirty="0"/>
          </a:p>
          <a:p>
            <a:pPr lvl="1">
              <a:lnSpc>
                <a:spcPct val="90000"/>
              </a:lnSpc>
            </a:pPr>
            <a:r>
              <a:rPr lang="en-CA" sz="1800" dirty="0" smtClean="0"/>
              <a:t>discover </a:t>
            </a:r>
            <a:r>
              <a:rPr lang="en-CA" sz="1800" dirty="0"/>
              <a:t>laws of behaviour </a:t>
            </a:r>
          </a:p>
          <a:p>
            <a:pPr lvl="1">
              <a:lnSpc>
                <a:spcPct val="90000"/>
              </a:lnSpc>
            </a:pPr>
            <a:r>
              <a:rPr lang="en-CA" sz="1800" dirty="0" smtClean="0"/>
              <a:t>expand </a:t>
            </a:r>
            <a:r>
              <a:rPr lang="en-CA" sz="1800" dirty="0"/>
              <a:t>the body of </a:t>
            </a:r>
            <a:r>
              <a:rPr lang="en-CA" sz="1800" dirty="0" smtClean="0"/>
              <a:t>knowledge </a:t>
            </a:r>
            <a:endParaRPr lang="en-CA" sz="1800" dirty="0"/>
          </a:p>
          <a:p>
            <a:pPr>
              <a:lnSpc>
                <a:spcPct val="90000"/>
              </a:lnSpc>
            </a:pPr>
            <a:r>
              <a:rPr lang="en-CA" sz="1800" dirty="0"/>
              <a:t>Science is the foundation upon which the engineer builds toward the advancement of mankind.</a:t>
            </a:r>
          </a:p>
          <a:p>
            <a:pPr>
              <a:lnSpc>
                <a:spcPct val="90000"/>
              </a:lnSpc>
            </a:pPr>
            <a:r>
              <a:rPr lang="en-CA" sz="1800" dirty="0"/>
              <a:t>The engineer applies this knowledge to produce products and services that satisfy more human wants and desires.</a:t>
            </a:r>
          </a:p>
          <a:p>
            <a:pPr lvl="1">
              <a:lnSpc>
                <a:spcPct val="90000"/>
              </a:lnSpc>
              <a:buFontTx/>
              <a:buNone/>
            </a:pPr>
            <a:r>
              <a:rPr lang="en-CA" sz="1800" b="1" i="1" u="sng" dirty="0"/>
              <a:t>Engineering activities are a means of satisfying human wants, and are not ends themselves</a:t>
            </a:r>
            <a:r>
              <a:rPr lang="en-CA" sz="1800" b="1" dirty="0"/>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2587" name="Oval 11"/>
          <p:cNvSpPr>
            <a:spLocks noChangeArrowheads="1"/>
          </p:cNvSpPr>
          <p:nvPr/>
        </p:nvSpPr>
        <p:spPr bwMode="auto">
          <a:xfrm>
            <a:off x="487363" y="2463800"/>
            <a:ext cx="2452687" cy="3403600"/>
          </a:xfrm>
          <a:prstGeom prst="ellipse">
            <a:avLst/>
          </a:prstGeom>
          <a:solidFill>
            <a:schemeClr val="accent1"/>
          </a:soli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buClr>
                <a:schemeClr val="folHlink"/>
              </a:buClr>
              <a:buSzPct val="60000"/>
              <a:buFont typeface="Wingdings" pitchFamily="2" charset="2"/>
              <a:buNone/>
            </a:pPr>
            <a:endParaRPr lang="en-CA" sz="2800">
              <a:latin typeface="Comic Sans MS" pitchFamily="66" charset="0"/>
            </a:endParaRPr>
          </a:p>
        </p:txBody>
      </p:sp>
      <p:sp>
        <p:nvSpPr>
          <p:cNvPr id="152588" name="Oval 12"/>
          <p:cNvSpPr>
            <a:spLocks noChangeArrowheads="1"/>
          </p:cNvSpPr>
          <p:nvPr/>
        </p:nvSpPr>
        <p:spPr bwMode="auto">
          <a:xfrm>
            <a:off x="2286000" y="2438400"/>
            <a:ext cx="2452688" cy="3405188"/>
          </a:xfrm>
          <a:prstGeom prst="ellipse">
            <a:avLst/>
          </a:prstGeom>
          <a:solidFill>
            <a:schemeClr val="accent1"/>
          </a:soli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fr-CA" sz="2000" b="1"/>
          </a:p>
        </p:txBody>
      </p:sp>
      <p:sp>
        <p:nvSpPr>
          <p:cNvPr id="152589" name="Text Box 13"/>
          <p:cNvSpPr txBox="1">
            <a:spLocks noChangeArrowheads="1"/>
          </p:cNvSpPr>
          <p:nvPr/>
        </p:nvSpPr>
        <p:spPr bwMode="auto">
          <a:xfrm>
            <a:off x="1825625" y="1828800"/>
            <a:ext cx="1320800" cy="5889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dirty="0"/>
              <a:t>1950s</a:t>
            </a:r>
          </a:p>
        </p:txBody>
      </p:sp>
      <p:sp>
        <p:nvSpPr>
          <p:cNvPr id="152590" name="Text Box 14"/>
          <p:cNvSpPr txBox="1">
            <a:spLocks noChangeArrowheads="1"/>
          </p:cNvSpPr>
          <p:nvPr/>
        </p:nvSpPr>
        <p:spPr bwMode="auto">
          <a:xfrm>
            <a:off x="609600" y="3276600"/>
            <a:ext cx="1581150" cy="70167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dirty="0"/>
              <a:t>ECONOMIC</a:t>
            </a:r>
          </a:p>
          <a:p>
            <a:r>
              <a:rPr lang="en-US" sz="2000" b="1" dirty="0"/>
              <a:t> SPHERE</a:t>
            </a:r>
          </a:p>
        </p:txBody>
      </p:sp>
      <p:grpSp>
        <p:nvGrpSpPr>
          <p:cNvPr id="152591" name="Group 15"/>
          <p:cNvGrpSpPr>
            <a:grpSpLocks/>
          </p:cNvGrpSpPr>
          <p:nvPr/>
        </p:nvGrpSpPr>
        <p:grpSpPr bwMode="auto">
          <a:xfrm>
            <a:off x="5608638" y="1676400"/>
            <a:ext cx="3535362" cy="4495800"/>
            <a:chOff x="2016" y="624"/>
            <a:chExt cx="2616" cy="3360"/>
          </a:xfrm>
        </p:grpSpPr>
        <p:sp>
          <p:nvSpPr>
            <p:cNvPr id="152592" name="Oval 16"/>
            <p:cNvSpPr>
              <a:spLocks noChangeArrowheads="1"/>
            </p:cNvSpPr>
            <p:nvPr/>
          </p:nvSpPr>
          <p:spPr bwMode="auto">
            <a:xfrm>
              <a:off x="2016" y="1152"/>
              <a:ext cx="2112" cy="2832"/>
            </a:xfrm>
            <a:prstGeom prst="ellipse">
              <a:avLst/>
            </a:prstGeom>
            <a:solidFill>
              <a:schemeClr val="accent1"/>
            </a:soli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152593" name="Oval 17"/>
            <p:cNvSpPr>
              <a:spLocks noChangeArrowheads="1"/>
            </p:cNvSpPr>
            <p:nvPr/>
          </p:nvSpPr>
          <p:spPr bwMode="auto">
            <a:xfrm>
              <a:off x="2160" y="1104"/>
              <a:ext cx="2112" cy="2832"/>
            </a:xfrm>
            <a:prstGeom prst="ellipse">
              <a:avLst/>
            </a:prstGeom>
            <a:solidFill>
              <a:schemeClr val="accent1"/>
            </a:solidFill>
            <a:ln w="381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2000" b="1"/>
            </a:p>
          </p:txBody>
        </p:sp>
        <p:sp>
          <p:nvSpPr>
            <p:cNvPr id="152594" name="Text Box 18"/>
            <p:cNvSpPr txBox="1">
              <a:spLocks noChangeArrowheads="1"/>
            </p:cNvSpPr>
            <p:nvPr/>
          </p:nvSpPr>
          <p:spPr bwMode="auto">
            <a:xfrm>
              <a:off x="2736" y="624"/>
              <a:ext cx="1027" cy="4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200" b="1"/>
                <a:t>Today</a:t>
              </a:r>
            </a:p>
          </p:txBody>
        </p:sp>
        <p:sp>
          <p:nvSpPr>
            <p:cNvPr id="152595" name="Text Box 19"/>
            <p:cNvSpPr txBox="1">
              <a:spLocks noChangeArrowheads="1"/>
            </p:cNvSpPr>
            <p:nvPr/>
          </p:nvSpPr>
          <p:spPr bwMode="auto">
            <a:xfrm>
              <a:off x="2400" y="2785"/>
              <a:ext cx="1997" cy="296"/>
            </a:xfrm>
            <a:prstGeom prst="rect">
              <a:avLst/>
            </a:prstGeom>
            <a:solidFill>
              <a:srgbClr val="99CC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t>ECONOMIC SPHERE</a:t>
              </a:r>
            </a:p>
          </p:txBody>
        </p:sp>
        <p:sp>
          <p:nvSpPr>
            <p:cNvPr id="152596" name="Rectangle 20"/>
            <p:cNvSpPr>
              <a:spLocks noChangeArrowheads="1"/>
            </p:cNvSpPr>
            <p:nvPr/>
          </p:nvSpPr>
          <p:spPr bwMode="auto">
            <a:xfrm>
              <a:off x="2352" y="2285"/>
              <a:ext cx="2280" cy="297"/>
            </a:xfrm>
            <a:prstGeom prst="rect">
              <a:avLst/>
            </a:prstGeom>
            <a:solidFill>
              <a:srgbClr val="FF6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t>ENGINEERING SPHERE</a:t>
              </a:r>
            </a:p>
          </p:txBody>
        </p:sp>
      </p:grpSp>
      <p:sp>
        <p:nvSpPr>
          <p:cNvPr id="152597" name="Rectangle 21"/>
          <p:cNvSpPr>
            <a:spLocks noGrp="1" noChangeArrowheads="1"/>
          </p:cNvSpPr>
          <p:nvPr>
            <p:ph type="title"/>
          </p:nvPr>
        </p:nvSpPr>
        <p:spPr/>
        <p:txBody>
          <a:bodyPr/>
          <a:lstStyle/>
          <a:p>
            <a:r>
              <a:rPr lang="en-US"/>
              <a:t>Evolution of Economic and Physical Efficiency</a:t>
            </a:r>
          </a:p>
        </p:txBody>
      </p:sp>
      <p:sp>
        <p:nvSpPr>
          <p:cNvPr id="152598" name="Text Box 22"/>
          <p:cNvSpPr txBox="1">
            <a:spLocks noChangeArrowheads="1"/>
          </p:cNvSpPr>
          <p:nvPr/>
        </p:nvSpPr>
        <p:spPr bwMode="auto">
          <a:xfrm>
            <a:off x="2514600" y="4495800"/>
            <a:ext cx="2163763"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r>
              <a:rPr kumimoji="0" lang="en-US" sz="1600" b="1" dirty="0">
                <a:latin typeface="Comic Sans MS" pitchFamily="66" charset="0"/>
              </a:rPr>
              <a:t>(Physical efficiency)</a:t>
            </a:r>
          </a:p>
        </p:txBody>
      </p:sp>
      <p:sp>
        <p:nvSpPr>
          <p:cNvPr id="152600" name="Text Box 24"/>
          <p:cNvSpPr txBox="1">
            <a:spLocks noChangeArrowheads="1"/>
          </p:cNvSpPr>
          <p:nvPr/>
        </p:nvSpPr>
        <p:spPr bwMode="auto">
          <a:xfrm>
            <a:off x="609600" y="3962400"/>
            <a:ext cx="1322388" cy="627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r>
              <a:rPr kumimoji="0" lang="en-US" sz="1600" b="1">
                <a:latin typeface="Comic Sans MS" pitchFamily="66" charset="0"/>
              </a:rPr>
              <a:t>(Economic</a:t>
            </a:r>
          </a:p>
          <a:p>
            <a:pPr eaLnBrk="1" hangingPunct="1">
              <a:spcBef>
                <a:spcPct val="20000"/>
              </a:spcBef>
              <a:buClr>
                <a:schemeClr val="folHlink"/>
              </a:buClr>
              <a:buSzPct val="60000"/>
              <a:buFont typeface="Wingdings" pitchFamily="2" charset="2"/>
              <a:buNone/>
            </a:pPr>
            <a:r>
              <a:rPr kumimoji="0" lang="en-US" sz="1600" b="1">
                <a:latin typeface="Comic Sans MS" pitchFamily="66" charset="0"/>
              </a:rPr>
              <a:t> efficiency)</a:t>
            </a:r>
          </a:p>
        </p:txBody>
      </p:sp>
      <p:sp>
        <p:nvSpPr>
          <p:cNvPr id="152601" name="Text Box 25"/>
          <p:cNvSpPr txBox="1">
            <a:spLocks noChangeArrowheads="1"/>
          </p:cNvSpPr>
          <p:nvPr/>
        </p:nvSpPr>
        <p:spPr bwMode="auto">
          <a:xfrm>
            <a:off x="6705600" y="3170238"/>
            <a:ext cx="1379538"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r>
              <a:rPr kumimoji="0" lang="en-US" sz="2000" b="1">
                <a:latin typeface="Arial" charset="0"/>
              </a:rPr>
              <a:t>Efficiency</a:t>
            </a:r>
          </a:p>
        </p:txBody>
      </p:sp>
      <p:sp>
        <p:nvSpPr>
          <p:cNvPr id="152602" name="Rectangle 26"/>
          <p:cNvSpPr>
            <a:spLocks noChangeArrowheads="1"/>
          </p:cNvSpPr>
          <p:nvPr/>
        </p:nvSpPr>
        <p:spPr bwMode="auto">
          <a:xfrm>
            <a:off x="6553200" y="3124200"/>
            <a:ext cx="1524000" cy="457200"/>
          </a:xfrm>
          <a:prstGeom prst="rect">
            <a:avLst/>
          </a:prstGeom>
          <a:noFill/>
          <a:ln w="57150" algn="ctr">
            <a:solidFill>
              <a:srgbClr val="FFFF00"/>
            </a:solidFill>
            <a:miter lim="800000"/>
            <a:headEnd/>
            <a:tailEnd/>
          </a:ln>
          <a:effectLst/>
          <a:extLst>
            <a:ext uri="{909E8E84-426E-40DD-AFC4-6F175D3DCCD1}">
              <a14:hiddenFill xmlns:a14="http://schemas.microsoft.com/office/drawing/2010/main">
                <a:solidFill>
                  <a:srgbClr val="00FF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152604" name="Text Box 28"/>
          <p:cNvSpPr txBox="1">
            <a:spLocks noChangeArrowheads="1"/>
          </p:cNvSpPr>
          <p:nvPr/>
        </p:nvSpPr>
        <p:spPr bwMode="auto">
          <a:xfrm>
            <a:off x="2514600" y="3505200"/>
            <a:ext cx="1973263" cy="711200"/>
          </a:xfrm>
          <a:prstGeom prst="rect">
            <a:avLst/>
          </a:prstGeom>
          <a:solidFill>
            <a:srgbClr val="FFCC99"/>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CA" sz="2000" b="1"/>
              <a:t>ENGINEERING</a:t>
            </a:r>
          </a:p>
          <a:p>
            <a:r>
              <a:rPr lang="en-CA" sz="2000" b="1"/>
              <a:t> SPHERE</a:t>
            </a:r>
            <a:endParaRPr lang="fr-CA" sz="2000" b="1"/>
          </a:p>
        </p:txBody>
      </p:sp>
      <p:sp>
        <p:nvSpPr>
          <p:cNvPr id="4" name="Slide Number Placeholder 3"/>
          <p:cNvSpPr>
            <a:spLocks noGrp="1"/>
          </p:cNvSpPr>
          <p:nvPr>
            <p:ph type="sldNum" sz="quarter" idx="12"/>
          </p:nvPr>
        </p:nvSpPr>
        <p:spPr/>
        <p:txBody>
          <a:bodyPr/>
          <a:lstStyle/>
          <a:p>
            <a:fld id="{21F4A4D5-B877-493B-920C-1B77C94C347F}" type="slidenum">
              <a:rPr lang="fr-CA" smtClean="0"/>
              <a:pPr/>
              <a:t>18</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F31D97AB-61A5-4002-8CD3-9E7A1A28CE0B}" type="slidenum">
              <a:rPr lang="fr-CA"/>
              <a:pPr/>
              <a:t>19</a:t>
            </a:fld>
            <a:endParaRPr lang="fr-CA"/>
          </a:p>
        </p:txBody>
      </p:sp>
      <p:sp>
        <p:nvSpPr>
          <p:cNvPr id="109570" name="Rectangle 2"/>
          <p:cNvSpPr>
            <a:spLocks noGrp="1" noChangeArrowheads="1"/>
          </p:cNvSpPr>
          <p:nvPr>
            <p:ph type="title"/>
          </p:nvPr>
        </p:nvSpPr>
        <p:spPr/>
        <p:txBody>
          <a:bodyPr/>
          <a:lstStyle/>
          <a:p>
            <a:r>
              <a:rPr lang="en-GB"/>
              <a:t>The engineering process</a:t>
            </a:r>
            <a:endParaRPr lang="en-US"/>
          </a:p>
        </p:txBody>
      </p:sp>
      <p:sp>
        <p:nvSpPr>
          <p:cNvPr id="109571" name="Rectangle 3"/>
          <p:cNvSpPr>
            <a:spLocks noGrp="1" noChangeArrowheads="1"/>
          </p:cNvSpPr>
          <p:nvPr>
            <p:ph type="body" idx="1"/>
          </p:nvPr>
        </p:nvSpPr>
        <p:spPr/>
        <p:txBody>
          <a:bodyPr/>
          <a:lstStyle/>
          <a:p>
            <a:r>
              <a:rPr lang="en-US" dirty="0"/>
              <a:t>Key steps by the engineering community to ensure that their activities will satisfy societal needs (wants</a:t>
            </a:r>
            <a:r>
              <a:rPr lang="en-US" dirty="0" smtClean="0"/>
              <a:t>).</a:t>
            </a:r>
            <a:endParaRPr lang="en-US" dirty="0"/>
          </a:p>
          <a:p>
            <a:pPr lvl="1">
              <a:buSzTx/>
            </a:pPr>
            <a:r>
              <a:rPr lang="en-US" dirty="0"/>
              <a:t>Economic efficiency </a:t>
            </a:r>
          </a:p>
          <a:p>
            <a:r>
              <a:rPr lang="en-US" dirty="0" smtClean="0"/>
              <a:t>All activities (including engineering) not </a:t>
            </a:r>
            <a:r>
              <a:rPr lang="en-US" dirty="0"/>
              <a:t>valued by society </a:t>
            </a:r>
            <a:r>
              <a:rPr lang="en-US" b="1" dirty="0" smtClean="0"/>
              <a:t>WASTE</a:t>
            </a:r>
            <a:r>
              <a:rPr lang="en-US" dirty="0" smtClean="0"/>
              <a:t> </a:t>
            </a:r>
            <a:r>
              <a:rPr lang="en-US" dirty="0"/>
              <a:t>scarce </a:t>
            </a:r>
            <a:r>
              <a:rPr lang="en-US" dirty="0" smtClean="0"/>
              <a:t>(limited) resources.</a:t>
            </a:r>
            <a:endParaRPr lang="en-US" dirty="0"/>
          </a:p>
          <a:p>
            <a:pPr lvl="1">
              <a:buSzTx/>
            </a:pPr>
            <a:r>
              <a:rPr lang="en-US" dirty="0"/>
              <a:t>Increase the gap between societal wants and the capacity to satisfy </a:t>
            </a:r>
            <a:r>
              <a:rPr lang="en-US" dirty="0" smtClean="0"/>
              <a:t>them.</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3476" name="Rectangle 4"/>
          <p:cNvSpPr>
            <a:spLocks noGrp="1" noChangeArrowheads="1"/>
          </p:cNvSpPr>
          <p:nvPr>
            <p:ph type="title"/>
          </p:nvPr>
        </p:nvSpPr>
        <p:spPr/>
        <p:txBody>
          <a:bodyPr/>
          <a:lstStyle/>
          <a:p>
            <a:r>
              <a:rPr lang="en-CA"/>
              <a:t>Engineering Process</a:t>
            </a:r>
          </a:p>
        </p:txBody>
      </p:sp>
      <p:sp>
        <p:nvSpPr>
          <p:cNvPr id="233477" name="Rectangle 5"/>
          <p:cNvSpPr>
            <a:spLocks noChangeArrowheads="1"/>
          </p:cNvSpPr>
          <p:nvPr/>
        </p:nvSpPr>
        <p:spPr bwMode="auto">
          <a:xfrm>
            <a:off x="1219200" y="3276600"/>
            <a:ext cx="9144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78" name="Text Box 6"/>
          <p:cNvSpPr txBox="1">
            <a:spLocks noChangeArrowheads="1"/>
          </p:cNvSpPr>
          <p:nvPr/>
        </p:nvSpPr>
        <p:spPr bwMode="auto">
          <a:xfrm>
            <a:off x="741180" y="2608146"/>
            <a:ext cx="2269853" cy="185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endParaRPr kumimoji="0" lang="en-CA" sz="2800" b="1" dirty="0">
              <a:latin typeface="Comic Sans MS" pitchFamily="66" charset="0"/>
            </a:endParaRPr>
          </a:p>
          <a:p>
            <a:pPr algn="ctr" eaLnBrk="1" hangingPunct="1">
              <a:spcBef>
                <a:spcPct val="20000"/>
              </a:spcBef>
              <a:buClr>
                <a:schemeClr val="folHlink"/>
              </a:buClr>
              <a:buSzPct val="60000"/>
              <a:buFont typeface="Wingdings" pitchFamily="2" charset="2"/>
              <a:buNone/>
            </a:pPr>
            <a:r>
              <a:rPr kumimoji="0" lang="en-CA" b="1" dirty="0" smtClean="0">
                <a:latin typeface="+mn-lt"/>
              </a:rPr>
              <a:t>Identification </a:t>
            </a:r>
          </a:p>
          <a:p>
            <a:pPr algn="ctr" eaLnBrk="1" hangingPunct="1">
              <a:spcBef>
                <a:spcPct val="20000"/>
              </a:spcBef>
              <a:buClr>
                <a:schemeClr val="folHlink"/>
              </a:buClr>
              <a:buSzPct val="60000"/>
              <a:buFont typeface="Wingdings" pitchFamily="2" charset="2"/>
              <a:buNone/>
            </a:pPr>
            <a:r>
              <a:rPr kumimoji="0" lang="en-CA" b="1" dirty="0" smtClean="0">
                <a:latin typeface="+mn-lt"/>
              </a:rPr>
              <a:t>of a societal</a:t>
            </a:r>
          </a:p>
          <a:p>
            <a:pPr algn="ctr" eaLnBrk="1" hangingPunct="1">
              <a:spcBef>
                <a:spcPct val="20000"/>
              </a:spcBef>
              <a:buClr>
                <a:schemeClr val="folHlink"/>
              </a:buClr>
              <a:buSzPct val="60000"/>
              <a:buFont typeface="Wingdings" pitchFamily="2" charset="2"/>
              <a:buNone/>
            </a:pPr>
            <a:r>
              <a:rPr kumimoji="0" lang="en-CA" b="1" dirty="0" smtClean="0">
                <a:latin typeface="+mn-lt"/>
              </a:rPr>
              <a:t>need</a:t>
            </a:r>
            <a:endParaRPr kumimoji="0" lang="en-CA" b="1" dirty="0">
              <a:latin typeface="+mn-lt"/>
            </a:endParaRPr>
          </a:p>
        </p:txBody>
      </p:sp>
      <p:sp>
        <p:nvSpPr>
          <p:cNvPr id="233480" name="Text Box 8"/>
          <p:cNvSpPr txBox="1">
            <a:spLocks noChangeArrowheads="1"/>
          </p:cNvSpPr>
          <p:nvPr/>
        </p:nvSpPr>
        <p:spPr bwMode="auto">
          <a:xfrm>
            <a:off x="6324600" y="2740119"/>
            <a:ext cx="2133600" cy="1622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endParaRPr kumimoji="0" lang="en-CA" sz="1800" b="1" dirty="0" smtClean="0">
              <a:latin typeface="+mn-lt"/>
            </a:endParaRPr>
          </a:p>
          <a:p>
            <a:pPr algn="ctr" eaLnBrk="1" hangingPunct="1">
              <a:spcBef>
                <a:spcPct val="20000"/>
              </a:spcBef>
              <a:buClr>
                <a:schemeClr val="folHlink"/>
              </a:buClr>
              <a:buSzPct val="60000"/>
              <a:buFont typeface="Wingdings" pitchFamily="2" charset="2"/>
              <a:buNone/>
            </a:pPr>
            <a:r>
              <a:rPr kumimoji="0" lang="en-CA" b="1" dirty="0" smtClean="0">
                <a:latin typeface="+mn-lt"/>
              </a:rPr>
              <a:t>Satisfaction</a:t>
            </a:r>
          </a:p>
          <a:p>
            <a:pPr algn="ctr" eaLnBrk="1" hangingPunct="1">
              <a:spcBef>
                <a:spcPct val="20000"/>
              </a:spcBef>
              <a:buClr>
                <a:schemeClr val="folHlink"/>
              </a:buClr>
              <a:buSzPct val="60000"/>
              <a:buFont typeface="Wingdings" pitchFamily="2" charset="2"/>
              <a:buNone/>
            </a:pPr>
            <a:r>
              <a:rPr kumimoji="0" lang="en-CA" b="1" dirty="0" smtClean="0">
                <a:latin typeface="+mn-lt"/>
              </a:rPr>
              <a:t>of a societal need.</a:t>
            </a:r>
            <a:endParaRPr kumimoji="0" lang="en-CA" b="1" dirty="0">
              <a:latin typeface="+mn-lt"/>
            </a:endParaRPr>
          </a:p>
        </p:txBody>
      </p:sp>
      <p:sp>
        <p:nvSpPr>
          <p:cNvPr id="233481" name="AutoShape 9"/>
          <p:cNvSpPr>
            <a:spLocks noChangeArrowheads="1"/>
          </p:cNvSpPr>
          <p:nvPr/>
        </p:nvSpPr>
        <p:spPr bwMode="auto">
          <a:xfrm>
            <a:off x="3200400" y="2743200"/>
            <a:ext cx="3048000" cy="457200"/>
          </a:xfrm>
          <a:prstGeom prst="rightArrow">
            <a:avLst>
              <a:gd name="adj1" fmla="val 50000"/>
              <a:gd name="adj2" fmla="val 166667"/>
            </a:avLst>
          </a:prstGeom>
          <a:noFill/>
          <a:ln w="38100" algn="ctr">
            <a:solidFill>
              <a:srgbClr val="99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82" name="AutoShape 10"/>
          <p:cNvSpPr>
            <a:spLocks noChangeArrowheads="1"/>
          </p:cNvSpPr>
          <p:nvPr/>
        </p:nvSpPr>
        <p:spPr bwMode="auto">
          <a:xfrm>
            <a:off x="3200400" y="3200400"/>
            <a:ext cx="3124200" cy="457200"/>
          </a:xfrm>
          <a:prstGeom prst="rightArrow">
            <a:avLst>
              <a:gd name="adj1" fmla="val 50000"/>
              <a:gd name="adj2" fmla="val 170833"/>
            </a:avLst>
          </a:prstGeom>
          <a:noFill/>
          <a:ln w="38100" algn="ctr">
            <a:solidFill>
              <a:srgbClr val="99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83" name="AutoShape 11"/>
          <p:cNvSpPr>
            <a:spLocks noChangeArrowheads="1"/>
          </p:cNvSpPr>
          <p:nvPr/>
        </p:nvSpPr>
        <p:spPr bwMode="auto">
          <a:xfrm>
            <a:off x="3200400" y="3657600"/>
            <a:ext cx="3048000" cy="457200"/>
          </a:xfrm>
          <a:prstGeom prst="rightArrow">
            <a:avLst>
              <a:gd name="adj1" fmla="val 50000"/>
              <a:gd name="adj2" fmla="val 166667"/>
            </a:avLst>
          </a:prstGeom>
          <a:noFill/>
          <a:ln w="38100" algn="ctr">
            <a:solidFill>
              <a:srgbClr val="99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84" name="AutoShape 12"/>
          <p:cNvSpPr>
            <a:spLocks noChangeArrowheads="1"/>
          </p:cNvSpPr>
          <p:nvPr/>
        </p:nvSpPr>
        <p:spPr bwMode="auto">
          <a:xfrm>
            <a:off x="3200400" y="4191000"/>
            <a:ext cx="3048000" cy="457200"/>
          </a:xfrm>
          <a:prstGeom prst="rightArrow">
            <a:avLst>
              <a:gd name="adj1" fmla="val 50000"/>
              <a:gd name="adj2" fmla="val 166667"/>
            </a:avLst>
          </a:prstGeom>
          <a:noFill/>
          <a:ln w="38100" algn="ctr">
            <a:solidFill>
              <a:srgbClr val="99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85" name="Text Box 13"/>
          <p:cNvSpPr txBox="1">
            <a:spLocks noChangeArrowheads="1"/>
          </p:cNvSpPr>
          <p:nvPr/>
        </p:nvSpPr>
        <p:spPr bwMode="auto">
          <a:xfrm>
            <a:off x="5410200" y="2667000"/>
            <a:ext cx="441325"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A</a:t>
            </a:r>
          </a:p>
        </p:txBody>
      </p:sp>
      <p:sp>
        <p:nvSpPr>
          <p:cNvPr id="233486" name="Text Box 14"/>
          <p:cNvSpPr txBox="1">
            <a:spLocks noChangeArrowheads="1"/>
          </p:cNvSpPr>
          <p:nvPr/>
        </p:nvSpPr>
        <p:spPr bwMode="auto">
          <a:xfrm>
            <a:off x="5487925" y="3200400"/>
            <a:ext cx="404813"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dirty="0">
                <a:latin typeface="Comic Sans MS" pitchFamily="66" charset="0"/>
              </a:rPr>
              <a:t>B</a:t>
            </a:r>
          </a:p>
        </p:txBody>
      </p:sp>
      <p:sp>
        <p:nvSpPr>
          <p:cNvPr id="233487" name="Text Box 15"/>
          <p:cNvSpPr txBox="1">
            <a:spLocks noChangeArrowheads="1"/>
          </p:cNvSpPr>
          <p:nvPr/>
        </p:nvSpPr>
        <p:spPr bwMode="auto">
          <a:xfrm>
            <a:off x="5486400" y="3581400"/>
            <a:ext cx="401638"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C</a:t>
            </a:r>
          </a:p>
        </p:txBody>
      </p:sp>
      <p:sp>
        <p:nvSpPr>
          <p:cNvPr id="233488" name="Text Box 16"/>
          <p:cNvSpPr txBox="1">
            <a:spLocks noChangeArrowheads="1"/>
          </p:cNvSpPr>
          <p:nvPr/>
        </p:nvSpPr>
        <p:spPr bwMode="auto">
          <a:xfrm>
            <a:off x="5486400" y="41910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D</a:t>
            </a:r>
          </a:p>
        </p:txBody>
      </p:sp>
      <p:sp>
        <p:nvSpPr>
          <p:cNvPr id="233492" name="Rectangle 20"/>
          <p:cNvSpPr>
            <a:spLocks noChangeArrowheads="1"/>
          </p:cNvSpPr>
          <p:nvPr/>
        </p:nvSpPr>
        <p:spPr bwMode="auto">
          <a:xfrm>
            <a:off x="4343400" y="32004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marL="342900" indent="-342900" algn="ctr">
              <a:spcBef>
                <a:spcPct val="20000"/>
              </a:spcBef>
              <a:buClr>
                <a:schemeClr val="folHlink"/>
              </a:buClr>
              <a:buSzPct val="60000"/>
              <a:buFont typeface="Wingdings" pitchFamily="2" charset="2"/>
              <a:buNone/>
            </a:pPr>
            <a:r>
              <a:rPr lang="en-CA" sz="2800" b="1">
                <a:latin typeface="Comic Sans MS" pitchFamily="66" charset="0"/>
              </a:rPr>
              <a:t>X</a:t>
            </a:r>
          </a:p>
        </p:txBody>
      </p:sp>
      <p:sp>
        <p:nvSpPr>
          <p:cNvPr id="233494" name="Rectangle 22"/>
          <p:cNvSpPr>
            <a:spLocks noChangeArrowheads="1"/>
          </p:cNvSpPr>
          <p:nvPr/>
        </p:nvSpPr>
        <p:spPr bwMode="auto">
          <a:xfrm>
            <a:off x="4419600" y="3200400"/>
            <a:ext cx="242888"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marL="342900" indent="-342900" algn="ctr">
              <a:spcBef>
                <a:spcPct val="20000"/>
              </a:spcBef>
              <a:buClr>
                <a:schemeClr val="folHlink"/>
              </a:buClr>
              <a:buSzPct val="60000"/>
              <a:buFont typeface="Wingdings" pitchFamily="2" charset="2"/>
              <a:buNone/>
            </a:pPr>
            <a:endParaRPr lang="en-CA" sz="2800" b="1">
              <a:solidFill>
                <a:srgbClr val="FF9966"/>
              </a:solidFill>
              <a:latin typeface="Comic Sans MS" pitchFamily="66" charset="0"/>
            </a:endParaRPr>
          </a:p>
        </p:txBody>
      </p:sp>
      <p:sp>
        <p:nvSpPr>
          <p:cNvPr id="233495" name="Text Box 23"/>
          <p:cNvSpPr txBox="1">
            <a:spLocks noChangeArrowheads="1"/>
          </p:cNvSpPr>
          <p:nvPr/>
        </p:nvSpPr>
        <p:spPr bwMode="auto">
          <a:xfrm>
            <a:off x="3429000" y="41148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X</a:t>
            </a:r>
          </a:p>
        </p:txBody>
      </p:sp>
      <p:sp>
        <p:nvSpPr>
          <p:cNvPr id="233496" name="Text Box 24"/>
          <p:cNvSpPr txBox="1">
            <a:spLocks noChangeArrowheads="1"/>
          </p:cNvSpPr>
          <p:nvPr/>
        </p:nvSpPr>
        <p:spPr bwMode="auto">
          <a:xfrm>
            <a:off x="3657600" y="36576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sz="2800" b="1">
                <a:latin typeface="Comic Sans MS" pitchFamily="66" charset="0"/>
              </a:rPr>
              <a:t>X</a:t>
            </a:r>
          </a:p>
        </p:txBody>
      </p:sp>
      <p:sp>
        <p:nvSpPr>
          <p:cNvPr id="233497" name="Rectangle 25"/>
          <p:cNvSpPr>
            <a:spLocks noChangeArrowheads="1"/>
          </p:cNvSpPr>
          <p:nvPr/>
        </p:nvSpPr>
        <p:spPr bwMode="auto">
          <a:xfrm>
            <a:off x="838200" y="2590800"/>
            <a:ext cx="2057400" cy="2057400"/>
          </a:xfrm>
          <a:prstGeom prst="rect">
            <a:avLst/>
          </a:prstGeom>
          <a:noFill/>
          <a:ln w="57150" cmpd="thickThin" algn="ctr">
            <a:solidFill>
              <a:srgbClr val="FFCC00"/>
            </a:solidFill>
            <a:miter lim="800000"/>
            <a:headEnd/>
            <a:tailEnd/>
          </a:ln>
          <a:effectLst/>
          <a:extLst>
            <a:ext uri="{909E8E84-426E-40DD-AFC4-6F175D3DCCD1}">
              <a14:hiddenFill xmlns:a14="http://schemas.microsoft.com/office/drawing/2010/main">
                <a:solidFill>
                  <a:srgbClr val="FFFF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499" name="Rectangle 27"/>
          <p:cNvSpPr>
            <a:spLocks noChangeArrowheads="1"/>
          </p:cNvSpPr>
          <p:nvPr/>
        </p:nvSpPr>
        <p:spPr bwMode="auto">
          <a:xfrm>
            <a:off x="6400800" y="2438400"/>
            <a:ext cx="1981200" cy="2133600"/>
          </a:xfrm>
          <a:prstGeom prst="rect">
            <a:avLst/>
          </a:prstGeom>
          <a:noFill/>
          <a:ln w="57150" cmpd="thinThick" algn="ctr">
            <a:solidFill>
              <a:srgbClr val="FF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0" name="Text Box 28"/>
          <p:cNvSpPr txBox="1">
            <a:spLocks noChangeArrowheads="1"/>
          </p:cNvSpPr>
          <p:nvPr/>
        </p:nvSpPr>
        <p:spPr bwMode="auto">
          <a:xfrm>
            <a:off x="399684" y="5334000"/>
            <a:ext cx="2903538"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CA" b="1" dirty="0">
                <a:latin typeface="Arial" charset="0"/>
              </a:rPr>
              <a:t>X</a:t>
            </a:r>
            <a:r>
              <a:rPr kumimoji="0" lang="en-CA" dirty="0">
                <a:latin typeface="Arial" charset="0"/>
              </a:rPr>
              <a:t> ≡ </a:t>
            </a:r>
            <a:r>
              <a:rPr kumimoji="0" lang="en-CA" b="1" dirty="0">
                <a:latin typeface="Arial" charset="0"/>
              </a:rPr>
              <a:t>Obstacle</a:t>
            </a:r>
            <a:r>
              <a:rPr kumimoji="0" lang="en-CA" sz="2800" dirty="0">
                <a:latin typeface="Arial" charset="0"/>
              </a:rPr>
              <a:t>;  </a:t>
            </a:r>
            <a:endParaRPr kumimoji="0" lang="en-CA" sz="2800" dirty="0">
              <a:solidFill>
                <a:schemeClr val="accent1"/>
              </a:solidFill>
              <a:latin typeface="Arial" charset="0"/>
            </a:endParaRPr>
          </a:p>
        </p:txBody>
      </p:sp>
      <p:sp>
        <p:nvSpPr>
          <p:cNvPr id="233502" name="Oval 30"/>
          <p:cNvSpPr>
            <a:spLocks noChangeArrowheads="1"/>
          </p:cNvSpPr>
          <p:nvPr/>
        </p:nvSpPr>
        <p:spPr bwMode="auto">
          <a:xfrm>
            <a:off x="3581400" y="32766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4" name="Oval 32"/>
          <p:cNvSpPr>
            <a:spLocks noChangeArrowheads="1"/>
          </p:cNvSpPr>
          <p:nvPr/>
        </p:nvSpPr>
        <p:spPr bwMode="auto">
          <a:xfrm>
            <a:off x="3657600" y="37338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6" name="Oval 34"/>
          <p:cNvSpPr>
            <a:spLocks noChangeArrowheads="1"/>
          </p:cNvSpPr>
          <p:nvPr/>
        </p:nvSpPr>
        <p:spPr bwMode="auto">
          <a:xfrm>
            <a:off x="3429000" y="41910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7" name="Oval 35"/>
          <p:cNvSpPr>
            <a:spLocks noChangeArrowheads="1"/>
          </p:cNvSpPr>
          <p:nvPr/>
        </p:nvSpPr>
        <p:spPr bwMode="auto">
          <a:xfrm>
            <a:off x="3962400" y="28194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09" name="Oval 37"/>
          <p:cNvSpPr>
            <a:spLocks noChangeArrowheads="1"/>
          </p:cNvSpPr>
          <p:nvPr/>
        </p:nvSpPr>
        <p:spPr bwMode="auto">
          <a:xfrm>
            <a:off x="2914084" y="5508363"/>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10" name="Text Box 38"/>
          <p:cNvSpPr txBox="1">
            <a:spLocks noChangeArrowheads="1"/>
          </p:cNvSpPr>
          <p:nvPr/>
        </p:nvSpPr>
        <p:spPr bwMode="auto">
          <a:xfrm>
            <a:off x="3505200" y="32004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sz="2800" b="1">
                <a:latin typeface="Comic Sans MS" pitchFamily="66" charset="0"/>
              </a:rPr>
              <a:t>X</a:t>
            </a:r>
            <a:endParaRPr kumimoji="0" lang="fr-CA" sz="2800" b="1">
              <a:latin typeface="Comic Sans MS" pitchFamily="66" charset="0"/>
            </a:endParaRPr>
          </a:p>
        </p:txBody>
      </p:sp>
      <p:sp>
        <p:nvSpPr>
          <p:cNvPr id="233511" name="Rectangle 39"/>
          <p:cNvSpPr>
            <a:spLocks noChangeArrowheads="1"/>
          </p:cNvSpPr>
          <p:nvPr/>
        </p:nvSpPr>
        <p:spPr bwMode="auto">
          <a:xfrm>
            <a:off x="3886200" y="26670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marL="342900" indent="-342900" algn="ctr">
              <a:spcBef>
                <a:spcPct val="20000"/>
              </a:spcBef>
              <a:buClr>
                <a:schemeClr val="folHlink"/>
              </a:buClr>
              <a:buSzPct val="60000"/>
              <a:buFont typeface="Wingdings" pitchFamily="2" charset="2"/>
              <a:buNone/>
            </a:pPr>
            <a:r>
              <a:rPr lang="en-US" sz="2800" b="1">
                <a:latin typeface="Comic Sans MS" pitchFamily="66" charset="0"/>
              </a:rPr>
              <a:t>X</a:t>
            </a:r>
            <a:endParaRPr lang="fr-CA" sz="2800" b="1">
              <a:latin typeface="Comic Sans MS" pitchFamily="66" charset="0"/>
            </a:endParaRPr>
          </a:p>
        </p:txBody>
      </p:sp>
      <p:sp>
        <p:nvSpPr>
          <p:cNvPr id="233513" name="Text Box 41"/>
          <p:cNvSpPr txBox="1">
            <a:spLocks noChangeArrowheads="1"/>
          </p:cNvSpPr>
          <p:nvPr/>
        </p:nvSpPr>
        <p:spPr bwMode="auto">
          <a:xfrm>
            <a:off x="4800600" y="35814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sz="2800" b="1">
                <a:latin typeface="Comic Sans MS" pitchFamily="66" charset="0"/>
              </a:rPr>
              <a:t>X</a:t>
            </a:r>
            <a:endParaRPr kumimoji="0" lang="fr-CA" sz="2800" b="1">
              <a:latin typeface="Comic Sans MS" pitchFamily="66" charset="0"/>
            </a:endParaRPr>
          </a:p>
        </p:txBody>
      </p:sp>
      <p:sp>
        <p:nvSpPr>
          <p:cNvPr id="233514" name="Text Box 42"/>
          <p:cNvSpPr txBox="1">
            <a:spLocks noChangeArrowheads="1"/>
          </p:cNvSpPr>
          <p:nvPr/>
        </p:nvSpPr>
        <p:spPr bwMode="auto">
          <a:xfrm>
            <a:off x="4953000" y="2743200"/>
            <a:ext cx="438150" cy="515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algn="ctr" eaLnBrk="1" hangingPunct="1">
              <a:spcBef>
                <a:spcPct val="20000"/>
              </a:spcBef>
              <a:buClr>
                <a:schemeClr val="folHlink"/>
              </a:buClr>
              <a:buSzPct val="60000"/>
              <a:buFont typeface="Wingdings" pitchFamily="2" charset="2"/>
              <a:buNone/>
            </a:pPr>
            <a:r>
              <a:rPr kumimoji="0" lang="en-US" sz="2800" b="1">
                <a:latin typeface="Comic Sans MS" pitchFamily="66" charset="0"/>
              </a:rPr>
              <a:t>X</a:t>
            </a:r>
            <a:endParaRPr kumimoji="0" lang="fr-CA" sz="2800" b="1">
              <a:latin typeface="Comic Sans MS" pitchFamily="66" charset="0"/>
            </a:endParaRPr>
          </a:p>
        </p:txBody>
      </p:sp>
      <p:sp>
        <p:nvSpPr>
          <p:cNvPr id="233518" name="Oval 46"/>
          <p:cNvSpPr>
            <a:spLocks noChangeArrowheads="1"/>
          </p:cNvSpPr>
          <p:nvPr/>
        </p:nvSpPr>
        <p:spPr bwMode="auto">
          <a:xfrm>
            <a:off x="4953000" y="28194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233519" name="Text Box 47"/>
          <p:cNvSpPr txBox="1">
            <a:spLocks noChangeArrowheads="1"/>
          </p:cNvSpPr>
          <p:nvPr/>
        </p:nvSpPr>
        <p:spPr bwMode="auto">
          <a:xfrm>
            <a:off x="838200" y="1905000"/>
            <a:ext cx="7620000"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r>
              <a:rPr lang="fr-CA" sz="2400" b="1" i="1" u="sng"/>
              <a:t>Alternatives (A, B ..D) for satisfying human needs</a:t>
            </a:r>
          </a:p>
        </p:txBody>
      </p:sp>
      <p:sp>
        <p:nvSpPr>
          <p:cNvPr id="233521" name="Text Box 49"/>
          <p:cNvSpPr txBox="1">
            <a:spLocks noChangeArrowheads="1"/>
          </p:cNvSpPr>
          <p:nvPr/>
        </p:nvSpPr>
        <p:spPr bwMode="auto">
          <a:xfrm>
            <a:off x="2919047" y="5447699"/>
            <a:ext cx="3841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fr-CA" sz="2400" b="1" dirty="0"/>
              <a:t>X</a:t>
            </a:r>
          </a:p>
        </p:txBody>
      </p:sp>
      <p:sp>
        <p:nvSpPr>
          <p:cNvPr id="233523" name="Text Box 51"/>
          <p:cNvSpPr txBox="1">
            <a:spLocks noChangeArrowheads="1"/>
          </p:cNvSpPr>
          <p:nvPr/>
        </p:nvSpPr>
        <p:spPr bwMode="auto">
          <a:xfrm>
            <a:off x="3412331" y="5407025"/>
            <a:ext cx="3519488"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r>
              <a:rPr lang="en-CA" sz="2400" b="1" dirty="0"/>
              <a:t>≡ Obstacle overcome</a:t>
            </a:r>
            <a:endParaRPr lang="fr-CA" sz="2400" b="1" dirty="0"/>
          </a:p>
        </p:txBody>
      </p:sp>
      <p:sp>
        <p:nvSpPr>
          <p:cNvPr id="233524" name="Oval 52"/>
          <p:cNvSpPr>
            <a:spLocks noChangeArrowheads="1"/>
          </p:cNvSpPr>
          <p:nvPr/>
        </p:nvSpPr>
        <p:spPr bwMode="auto">
          <a:xfrm>
            <a:off x="4800600" y="3733800"/>
            <a:ext cx="381000" cy="304800"/>
          </a:xfrm>
          <a:prstGeom prst="ellipse">
            <a:avLst/>
          </a:prstGeom>
          <a:noFill/>
          <a:ln w="57150" algn="ctr">
            <a:solidFill>
              <a:srgbClr val="008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endParaRPr lang="en-CA"/>
          </a:p>
        </p:txBody>
      </p:sp>
      <p:sp>
        <p:nvSpPr>
          <p:cNvPr id="3" name="Footer Placeholder 2"/>
          <p:cNvSpPr>
            <a:spLocks noGrp="1"/>
          </p:cNvSpPr>
          <p:nvPr>
            <p:ph type="ftr" sz="quarter" idx="11"/>
          </p:nvPr>
        </p:nvSpPr>
        <p:spPr/>
        <p:txBody>
          <a:bodyPr/>
          <a:lstStyle/>
          <a:p>
            <a:r>
              <a:rPr lang="fr-CA" smtClean="0"/>
              <a:t>Topic 1 - Introduction</a:t>
            </a:r>
            <a:endParaRPr lang="fr-CA"/>
          </a:p>
        </p:txBody>
      </p:sp>
      <p:sp>
        <p:nvSpPr>
          <p:cNvPr id="4" name="Slide Number Placeholder 3"/>
          <p:cNvSpPr>
            <a:spLocks noGrp="1"/>
          </p:cNvSpPr>
          <p:nvPr>
            <p:ph type="sldNum" sz="quarter" idx="12"/>
          </p:nvPr>
        </p:nvSpPr>
        <p:spPr/>
        <p:txBody>
          <a:bodyPr/>
          <a:lstStyle/>
          <a:p>
            <a:fld id="{21F4A4D5-B877-493B-920C-1B77C94C347F}" type="slidenum">
              <a:rPr lang="fr-CA" smtClean="0"/>
              <a:pPr/>
              <a:t>20</a:t>
            </a:fld>
            <a:endParaRPr lang="fr-CA"/>
          </a:p>
        </p:txBody>
      </p:sp>
      <p:sp>
        <p:nvSpPr>
          <p:cNvPr id="2" name="TextBox 1"/>
          <p:cNvSpPr txBox="1"/>
          <p:nvPr/>
        </p:nvSpPr>
        <p:spPr>
          <a:xfrm>
            <a:off x="400424" y="1258669"/>
            <a:ext cx="7891904" cy="646331"/>
          </a:xfrm>
          <a:prstGeom prst="rect">
            <a:avLst/>
          </a:prstGeom>
          <a:solidFill>
            <a:srgbClr val="DCF175"/>
          </a:solidFill>
          <a:ln>
            <a:solidFill>
              <a:schemeClr val="tx1"/>
            </a:solidFill>
          </a:ln>
        </p:spPr>
        <p:txBody>
          <a:bodyPr wrap="none" rtlCol="0">
            <a:spAutoFit/>
          </a:bodyPr>
          <a:lstStyle/>
          <a:p>
            <a:r>
              <a:rPr lang="en-US" b="1" dirty="0"/>
              <a:t>Key steps by the engineering community to ensure that their </a:t>
            </a:r>
            <a:r>
              <a:rPr lang="en-US" b="1" dirty="0" smtClean="0"/>
              <a:t>activities</a:t>
            </a:r>
          </a:p>
          <a:p>
            <a:r>
              <a:rPr lang="en-US" b="1" dirty="0" smtClean="0"/>
              <a:t> </a:t>
            </a:r>
            <a:r>
              <a:rPr lang="en-US" b="1" dirty="0"/>
              <a:t>will satisfy societal needs </a:t>
            </a:r>
            <a:r>
              <a:rPr lang="en-US" b="1" dirty="0" smtClean="0"/>
              <a:t>(removing barriers).</a:t>
            </a:r>
            <a:endParaRPr lang="en-US" b="1" dirty="0"/>
          </a:p>
        </p:txBody>
      </p:sp>
      <p:sp>
        <p:nvSpPr>
          <p:cNvPr id="5" name="TextBox 4"/>
          <p:cNvSpPr txBox="1"/>
          <p:nvPr/>
        </p:nvSpPr>
        <p:spPr>
          <a:xfrm>
            <a:off x="1742197" y="4803728"/>
            <a:ext cx="6878806" cy="369332"/>
          </a:xfrm>
          <a:prstGeom prst="rect">
            <a:avLst/>
          </a:prstGeom>
          <a:solidFill>
            <a:srgbClr val="FFC000"/>
          </a:solidFill>
          <a:ln>
            <a:solidFill>
              <a:schemeClr val="tx1"/>
            </a:solidFill>
          </a:ln>
        </p:spPr>
        <p:txBody>
          <a:bodyPr wrap="none" rtlCol="0">
            <a:spAutoFit/>
          </a:bodyPr>
          <a:lstStyle/>
          <a:p>
            <a:r>
              <a:rPr lang="en-CA" b="1" dirty="0" smtClean="0"/>
              <a:t>A, B, C and D are competing alternatives for satisfying needs</a:t>
            </a:r>
            <a:endParaRPr lang="en-CA" b="1"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77DBFAE1-AEA0-440B-9451-E035E212D393}" type="slidenum">
              <a:rPr lang="fr-CA"/>
              <a:pPr/>
              <a:t>21</a:t>
            </a:fld>
            <a:endParaRPr lang="fr-CA"/>
          </a:p>
        </p:txBody>
      </p:sp>
      <p:sp>
        <p:nvSpPr>
          <p:cNvPr id="108546" name="Rectangle 2"/>
          <p:cNvSpPr>
            <a:spLocks noGrp="1" noChangeArrowheads="1"/>
          </p:cNvSpPr>
          <p:nvPr>
            <p:ph type="title"/>
          </p:nvPr>
        </p:nvSpPr>
        <p:spPr/>
        <p:txBody>
          <a:bodyPr/>
          <a:lstStyle/>
          <a:p>
            <a:r>
              <a:rPr lang="en-GB"/>
              <a:t>The engineering process</a:t>
            </a:r>
            <a:endParaRPr lang="en-US"/>
          </a:p>
        </p:txBody>
      </p:sp>
      <p:sp>
        <p:nvSpPr>
          <p:cNvPr id="108547" name="Rectangle 3"/>
          <p:cNvSpPr>
            <a:spLocks noGrp="1" noChangeArrowheads="1"/>
          </p:cNvSpPr>
          <p:nvPr>
            <p:ph type="body" idx="1"/>
          </p:nvPr>
        </p:nvSpPr>
        <p:spPr/>
        <p:txBody>
          <a:bodyPr/>
          <a:lstStyle/>
          <a:p>
            <a:pPr>
              <a:lnSpc>
                <a:spcPct val="80000"/>
              </a:lnSpc>
              <a:buFontTx/>
              <a:buNone/>
            </a:pPr>
            <a:r>
              <a:rPr lang="en-GB" sz="2400" dirty="0"/>
              <a:t>1.	</a:t>
            </a:r>
            <a:r>
              <a:rPr lang="en-GB" sz="2400" dirty="0" smtClean="0"/>
              <a:t>Engineering community identifies societal wants</a:t>
            </a:r>
            <a:endParaRPr lang="en-GB" sz="2400" dirty="0"/>
          </a:p>
          <a:p>
            <a:pPr marL="762000" lvl="1" indent="-304800">
              <a:lnSpc>
                <a:spcPct val="80000"/>
              </a:lnSpc>
              <a:buSzTx/>
            </a:pPr>
            <a:r>
              <a:rPr lang="en-GB" sz="2200" dirty="0" smtClean="0"/>
              <a:t>how </a:t>
            </a:r>
            <a:r>
              <a:rPr lang="en-GB" sz="2200" dirty="0"/>
              <a:t>can engineering contribute to </a:t>
            </a:r>
            <a:r>
              <a:rPr lang="en-GB" sz="2200" dirty="0" smtClean="0"/>
              <a:t>the satisfaction of these wants?</a:t>
            </a:r>
            <a:endParaRPr lang="en-GB" sz="2200" dirty="0"/>
          </a:p>
          <a:p>
            <a:pPr>
              <a:lnSpc>
                <a:spcPct val="80000"/>
              </a:lnSpc>
              <a:buFontTx/>
              <a:buNone/>
            </a:pPr>
            <a:r>
              <a:rPr lang="en-GB" sz="2400" dirty="0"/>
              <a:t>2.	Identification of </a:t>
            </a:r>
            <a:r>
              <a:rPr lang="en-GB" sz="2400" dirty="0" smtClean="0"/>
              <a:t>all limiting factors (obstacles) </a:t>
            </a:r>
            <a:r>
              <a:rPr lang="en-GB" sz="2400" dirty="0"/>
              <a:t>and strategic </a:t>
            </a:r>
            <a:r>
              <a:rPr lang="en-GB" sz="2400" dirty="0" smtClean="0"/>
              <a:t>factors (obstacles that </a:t>
            </a:r>
            <a:r>
              <a:rPr lang="en-GB" sz="2400" dirty="0"/>
              <a:t>can be </a:t>
            </a:r>
            <a:r>
              <a:rPr lang="en-GB" sz="2400" dirty="0" smtClean="0"/>
              <a:t>overcome).</a:t>
            </a:r>
            <a:endParaRPr lang="en-GB" sz="2400" dirty="0"/>
          </a:p>
          <a:p>
            <a:pPr marL="762000" lvl="1" indent="-304800">
              <a:lnSpc>
                <a:spcPct val="80000"/>
              </a:lnSpc>
              <a:buSzTx/>
            </a:pPr>
            <a:r>
              <a:rPr lang="en-GB" sz="2200" dirty="0" smtClean="0"/>
              <a:t>Some </a:t>
            </a:r>
            <a:r>
              <a:rPr lang="en-GB" sz="2200" dirty="0"/>
              <a:t>obstacles can be eliminated (overcome). </a:t>
            </a:r>
          </a:p>
          <a:p>
            <a:pPr marL="1181100" lvl="2" indent="-266700">
              <a:lnSpc>
                <a:spcPct val="80000"/>
              </a:lnSpc>
              <a:buSzTx/>
              <a:buFontTx/>
              <a:buChar char="•"/>
            </a:pPr>
            <a:r>
              <a:rPr lang="en-GB" sz="2100" dirty="0"/>
              <a:t>Financial requirements; zoning bylaws; environmental regulations </a:t>
            </a:r>
          </a:p>
          <a:p>
            <a:pPr>
              <a:lnSpc>
                <a:spcPct val="80000"/>
              </a:lnSpc>
              <a:buFontTx/>
              <a:buNone/>
            </a:pPr>
            <a:r>
              <a:rPr lang="en-GB" sz="2400" dirty="0"/>
              <a:t>3.	Determination of means or proposals</a:t>
            </a:r>
          </a:p>
          <a:p>
            <a:pPr marL="762000" lvl="1" indent="-304800">
              <a:lnSpc>
                <a:spcPct val="80000"/>
              </a:lnSpc>
              <a:buSzTx/>
            </a:pPr>
            <a:r>
              <a:rPr lang="en-GB" sz="2200" dirty="0"/>
              <a:t>study and investigation of how to eliminate limiting </a:t>
            </a:r>
            <a:r>
              <a:rPr lang="en-GB" sz="2200" dirty="0" smtClean="0"/>
              <a:t>factors</a:t>
            </a:r>
          </a:p>
          <a:p>
            <a:pPr marL="1162050" lvl="2" indent="-304800">
              <a:lnSpc>
                <a:spcPct val="80000"/>
              </a:lnSpc>
              <a:buSzTx/>
            </a:pPr>
            <a:r>
              <a:rPr lang="en-GB" sz="1900" dirty="0" smtClean="0"/>
              <a:t>basically </a:t>
            </a:r>
            <a:r>
              <a:rPr lang="en-GB" sz="1900" dirty="0"/>
              <a:t>a set of engineering proposals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3F04ED9C-C0D2-4198-80ED-DB012A17B6AA}" type="slidenum">
              <a:rPr lang="fr-CA"/>
              <a:pPr/>
              <a:t>22</a:t>
            </a:fld>
            <a:endParaRPr lang="fr-CA"/>
          </a:p>
        </p:txBody>
      </p:sp>
      <p:sp>
        <p:nvSpPr>
          <p:cNvPr id="110594" name="Rectangle 2"/>
          <p:cNvSpPr>
            <a:spLocks noGrp="1" noChangeArrowheads="1"/>
          </p:cNvSpPr>
          <p:nvPr>
            <p:ph type="title"/>
          </p:nvPr>
        </p:nvSpPr>
        <p:spPr>
          <a:xfrm>
            <a:off x="914400" y="766763"/>
            <a:ext cx="7772400" cy="654050"/>
          </a:xfrm>
        </p:spPr>
        <p:txBody>
          <a:bodyPr/>
          <a:lstStyle/>
          <a:p>
            <a:r>
              <a:rPr lang="en-GB"/>
              <a:t>The engineering process</a:t>
            </a:r>
            <a:endParaRPr lang="en-US"/>
          </a:p>
        </p:txBody>
      </p:sp>
      <p:sp>
        <p:nvSpPr>
          <p:cNvPr id="110595" name="Rectangle 3"/>
          <p:cNvSpPr>
            <a:spLocks noGrp="1" noChangeArrowheads="1"/>
          </p:cNvSpPr>
          <p:nvPr>
            <p:ph type="body" idx="1"/>
          </p:nvPr>
        </p:nvSpPr>
        <p:spPr/>
        <p:txBody>
          <a:bodyPr/>
          <a:lstStyle/>
          <a:p>
            <a:pPr marL="533400" indent="-533400">
              <a:buFontTx/>
              <a:buNone/>
            </a:pPr>
            <a:r>
              <a:rPr lang="en-GB" dirty="0"/>
              <a:t>4.	Evaluation of alternatives</a:t>
            </a:r>
          </a:p>
          <a:p>
            <a:pPr marL="914400" lvl="1" indent="-457200">
              <a:buSzTx/>
            </a:pPr>
            <a:r>
              <a:rPr lang="en-GB" dirty="0"/>
              <a:t>a </a:t>
            </a:r>
            <a:r>
              <a:rPr lang="en-GB" u="sng" dirty="0"/>
              <a:t>conversion</a:t>
            </a:r>
            <a:r>
              <a:rPr lang="en-GB" dirty="0"/>
              <a:t> step to bring all engineering proposals to common </a:t>
            </a:r>
            <a:r>
              <a:rPr lang="en-GB" dirty="0" smtClean="0"/>
              <a:t>denominators</a:t>
            </a:r>
          </a:p>
          <a:p>
            <a:pPr marL="1314450" lvl="2" indent="-457200">
              <a:buSzTx/>
            </a:pPr>
            <a:r>
              <a:rPr lang="en-GB" dirty="0" smtClean="0"/>
              <a:t>Decision criteria (e.g., Present Worth and Annuities)</a:t>
            </a:r>
            <a:endParaRPr lang="en-GB" dirty="0"/>
          </a:p>
          <a:p>
            <a:pPr marL="533400" indent="-533400">
              <a:buFontTx/>
              <a:buNone/>
            </a:pPr>
            <a:r>
              <a:rPr lang="en-GB" dirty="0"/>
              <a:t>5.	Decision-making</a:t>
            </a:r>
          </a:p>
          <a:p>
            <a:pPr marL="914400" lvl="1" indent="-457200">
              <a:buSzTx/>
            </a:pPr>
            <a:r>
              <a:rPr lang="en-GB" dirty="0" smtClean="0"/>
              <a:t>select </a:t>
            </a:r>
            <a:r>
              <a:rPr lang="en-GB" dirty="0"/>
              <a:t>the best </a:t>
            </a:r>
            <a:r>
              <a:rPr lang="en-GB" dirty="0" smtClean="0"/>
              <a:t>proposal (economically </a:t>
            </a:r>
            <a:r>
              <a:rPr lang="en-GB" dirty="0"/>
              <a:t>efficient)</a:t>
            </a:r>
          </a:p>
          <a:p>
            <a:pPr marL="914400" lvl="1" indent="-457200"/>
            <a:endParaRPr lang="en-GB" dirty="0"/>
          </a:p>
          <a:p>
            <a:pPr marL="533400" indent="-533400">
              <a:buFontTx/>
              <a:buNone/>
            </a:pPr>
            <a:r>
              <a:rPr lang="en-US" sz="3200" b="1" i="1" u="sng" dirty="0"/>
              <a:t>This course focuses on steps 4 and 5.</a:t>
            </a:r>
          </a:p>
          <a:p>
            <a:pPr marL="533400" indent="-533400"/>
            <a:endParaRPr lang="en-US" sz="3200" b="1" i="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E8BF5A3E-C464-4E62-B3AB-9C9E963255C5}" type="slidenum">
              <a:rPr lang="fr-CA"/>
              <a:pPr/>
              <a:t>23</a:t>
            </a:fld>
            <a:endParaRPr lang="fr-CA"/>
          </a:p>
        </p:txBody>
      </p:sp>
      <p:sp>
        <p:nvSpPr>
          <p:cNvPr id="183298" name="Rectangle 2"/>
          <p:cNvSpPr>
            <a:spLocks noGrp="1" noChangeArrowheads="1"/>
          </p:cNvSpPr>
          <p:nvPr>
            <p:ph type="title"/>
          </p:nvPr>
        </p:nvSpPr>
        <p:spPr/>
        <p:txBody>
          <a:bodyPr/>
          <a:lstStyle/>
          <a:p>
            <a:r>
              <a:rPr lang="en-US" dirty="0" smtClean="0"/>
              <a:t>Definitions of cost </a:t>
            </a:r>
            <a:r>
              <a:rPr lang="en-US" dirty="0"/>
              <a:t>and profit</a:t>
            </a:r>
            <a:endParaRPr lang="en-CA" dirty="0"/>
          </a:p>
        </p:txBody>
      </p:sp>
      <p:sp>
        <p:nvSpPr>
          <p:cNvPr id="183299" name="Rectangle 3"/>
          <p:cNvSpPr>
            <a:spLocks noGrp="1" noChangeArrowheads="1"/>
          </p:cNvSpPr>
          <p:nvPr>
            <p:ph type="body" idx="1"/>
          </p:nvPr>
        </p:nvSpPr>
        <p:spPr/>
        <p:txBody>
          <a:bodyPr/>
          <a:lstStyle/>
          <a:p>
            <a:pPr>
              <a:lnSpc>
                <a:spcPct val="90000"/>
              </a:lnSpc>
              <a:spcBef>
                <a:spcPct val="50000"/>
              </a:spcBef>
            </a:pPr>
            <a:r>
              <a:rPr lang="en-US" altLang="en-US" sz="2400" b="1" dirty="0" smtClean="0"/>
              <a:t>Accounting</a:t>
            </a:r>
            <a:endParaRPr lang="en-US" altLang="en-US" sz="2400" b="1" dirty="0"/>
          </a:p>
          <a:p>
            <a:pPr marL="463550" lvl="1" indent="-6350">
              <a:lnSpc>
                <a:spcPct val="90000"/>
              </a:lnSpc>
              <a:spcBef>
                <a:spcPct val="50000"/>
              </a:spcBef>
            </a:pPr>
            <a:r>
              <a:rPr lang="en-US" altLang="en-US" sz="2400" dirty="0"/>
              <a:t> cost and profit mainly in terms of </a:t>
            </a:r>
            <a:r>
              <a:rPr lang="en-US" altLang="en-US" sz="2400" b="1" u="sng" dirty="0"/>
              <a:t>cash flows</a:t>
            </a:r>
            <a:r>
              <a:rPr lang="en-US" altLang="en-US" sz="2400" b="1" dirty="0"/>
              <a:t> </a:t>
            </a:r>
          </a:p>
          <a:p>
            <a:pPr lvl="2">
              <a:lnSpc>
                <a:spcPct val="90000"/>
              </a:lnSpc>
              <a:spcBef>
                <a:spcPct val="50000"/>
              </a:spcBef>
            </a:pPr>
            <a:r>
              <a:rPr lang="en-US" altLang="en-US" sz="2400" b="1" dirty="0"/>
              <a:t>explicit </a:t>
            </a:r>
            <a:r>
              <a:rPr lang="en-US" altLang="en-US" sz="2400" b="1" dirty="0" smtClean="0"/>
              <a:t>(tangible) </a:t>
            </a:r>
            <a:r>
              <a:rPr lang="en-US" altLang="en-US" sz="2400" b="1" dirty="0"/>
              <a:t>monetary transfers from one party to another.</a:t>
            </a:r>
            <a:endParaRPr lang="en-US" altLang="en-US" sz="2400" b="1" u="sng" dirty="0"/>
          </a:p>
          <a:p>
            <a:pPr lvl="2">
              <a:lnSpc>
                <a:spcPct val="90000"/>
              </a:lnSpc>
              <a:spcBef>
                <a:spcPct val="50000"/>
              </a:spcBef>
              <a:buSzTx/>
            </a:pPr>
            <a:r>
              <a:rPr lang="en-US" altLang="en-US" sz="2400" dirty="0"/>
              <a:t> </a:t>
            </a:r>
            <a:r>
              <a:rPr lang="en-US" altLang="en-US" sz="2400" dirty="0" smtClean="0"/>
              <a:t>examples: wages </a:t>
            </a:r>
            <a:r>
              <a:rPr lang="en-US" altLang="en-US" sz="2400" dirty="0"/>
              <a:t>paid, payment </a:t>
            </a:r>
            <a:r>
              <a:rPr lang="en-US" altLang="en-US" sz="2400" dirty="0" smtClean="0"/>
              <a:t>for </a:t>
            </a:r>
            <a:r>
              <a:rPr lang="en-US" altLang="en-US" sz="2400" dirty="0"/>
              <a:t>goods </a:t>
            </a:r>
            <a:r>
              <a:rPr lang="en-US" altLang="en-US" sz="2400" dirty="0" smtClean="0"/>
              <a:t>purchased.</a:t>
            </a:r>
            <a:endParaRPr lang="en-US" altLang="en-US" sz="2400" dirty="0"/>
          </a:p>
          <a:p>
            <a:pPr>
              <a:lnSpc>
                <a:spcPct val="90000"/>
              </a:lnSpc>
              <a:spcBef>
                <a:spcPct val="50000"/>
              </a:spcBef>
            </a:pPr>
            <a:r>
              <a:rPr lang="en-US" altLang="en-US" sz="2400" b="1" dirty="0" smtClean="0"/>
              <a:t>Economic</a:t>
            </a:r>
            <a:r>
              <a:rPr lang="en-US" altLang="en-US" sz="2400" dirty="0" smtClean="0"/>
              <a:t> </a:t>
            </a:r>
            <a:endParaRPr lang="en-US" altLang="en-US" sz="2400" dirty="0"/>
          </a:p>
          <a:p>
            <a:pPr marL="463550" lvl="1" indent="-6350">
              <a:lnSpc>
                <a:spcPct val="90000"/>
              </a:lnSpc>
              <a:spcBef>
                <a:spcPct val="50000"/>
              </a:spcBef>
            </a:pPr>
            <a:r>
              <a:rPr lang="en-US" altLang="en-US" sz="2200" dirty="0"/>
              <a:t> </a:t>
            </a:r>
            <a:r>
              <a:rPr lang="en-US" altLang="en-US" sz="2400" dirty="0"/>
              <a:t>cost = explicit cash flows + implicit cost</a:t>
            </a:r>
          </a:p>
          <a:p>
            <a:pPr lvl="1">
              <a:lnSpc>
                <a:spcPct val="90000"/>
              </a:lnSpc>
              <a:buClr>
                <a:srgbClr val="000000"/>
              </a:buClr>
            </a:pPr>
            <a:r>
              <a:rPr lang="en-US" altLang="en-US" sz="2400" dirty="0" smtClean="0"/>
              <a:t>Implicit cost e</a:t>
            </a:r>
            <a:r>
              <a:rPr lang="en-US" altLang="en-US" sz="2400" dirty="0" smtClean="0">
                <a:solidFill>
                  <a:srgbClr val="000000"/>
                </a:solidFill>
              </a:rPr>
              <a:t>xample: the wages </a:t>
            </a:r>
            <a:r>
              <a:rPr lang="en-US" altLang="en-US" sz="2400" dirty="0">
                <a:solidFill>
                  <a:srgbClr val="000000"/>
                </a:solidFill>
              </a:rPr>
              <a:t>and </a:t>
            </a:r>
            <a:r>
              <a:rPr lang="en-US" altLang="en-US" sz="2400" dirty="0" smtClean="0">
                <a:solidFill>
                  <a:srgbClr val="000000"/>
                </a:solidFill>
              </a:rPr>
              <a:t>interest income not received by a </a:t>
            </a:r>
            <a:r>
              <a:rPr lang="en-US" altLang="en-US" sz="2400" dirty="0">
                <a:solidFill>
                  <a:srgbClr val="000000"/>
                </a:solidFill>
              </a:rPr>
              <a:t>firm’s </a:t>
            </a:r>
            <a:r>
              <a:rPr lang="en-US" altLang="en-US" sz="2400" dirty="0" smtClean="0">
                <a:solidFill>
                  <a:srgbClr val="000000"/>
                </a:solidFill>
              </a:rPr>
              <a:t>owner(s)</a:t>
            </a:r>
            <a:endParaRPr lang="en-CA" sz="2400" dirty="0"/>
          </a:p>
        </p:txBody>
      </p:sp>
    </p:spTree>
  </p:cSld>
  <p:clrMapOvr>
    <a:masterClrMapping/>
  </p:clrMapOvr>
  <p:transition spd="med">
    <p:pull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Accounting vs Economic Cost</a:t>
            </a:r>
            <a:endParaRPr lang="en-CA" dirty="0"/>
          </a:p>
        </p:txBody>
      </p:sp>
      <p:sp>
        <p:nvSpPr>
          <p:cNvPr id="3" name="Content Placeholder 2"/>
          <p:cNvSpPr>
            <a:spLocks noGrp="1"/>
          </p:cNvSpPr>
          <p:nvPr>
            <p:ph idx="1"/>
          </p:nvPr>
        </p:nvSpPr>
        <p:spPr/>
        <p:txBody>
          <a:bodyPr/>
          <a:lstStyle/>
          <a:p>
            <a:pPr>
              <a:spcBef>
                <a:spcPts val="0"/>
              </a:spcBef>
            </a:pPr>
            <a:r>
              <a:rPr lang="en-CA" sz="2400" dirty="0"/>
              <a:t>Paul </a:t>
            </a:r>
            <a:endParaRPr lang="en-CA" sz="2400" dirty="0" smtClean="0"/>
          </a:p>
          <a:p>
            <a:pPr lvl="1">
              <a:spcBef>
                <a:spcPts val="0"/>
              </a:spcBef>
            </a:pPr>
            <a:r>
              <a:rPr lang="en-CA" sz="2400" dirty="0" smtClean="0"/>
              <a:t>quits his </a:t>
            </a:r>
            <a:r>
              <a:rPr lang="en-CA" sz="2400" dirty="0"/>
              <a:t>public </a:t>
            </a:r>
            <a:r>
              <a:rPr lang="en-CA" sz="2400" dirty="0" smtClean="0"/>
              <a:t>service </a:t>
            </a:r>
            <a:r>
              <a:rPr lang="en-CA" sz="2400" dirty="0"/>
              <a:t>employment to </a:t>
            </a:r>
            <a:r>
              <a:rPr lang="en-CA" sz="2400" dirty="0" smtClean="0"/>
              <a:t>purchase and operate a </a:t>
            </a:r>
            <a:r>
              <a:rPr lang="en-CA" sz="2400" dirty="0"/>
              <a:t>convenience store (C-store</a:t>
            </a:r>
            <a:r>
              <a:rPr lang="en-CA" sz="2400" dirty="0" smtClean="0"/>
              <a:t>). </a:t>
            </a:r>
            <a:endParaRPr lang="en-CA" sz="2400" b="1" dirty="0"/>
          </a:p>
          <a:p>
            <a:pPr lvl="1">
              <a:spcBef>
                <a:spcPts val="0"/>
              </a:spcBef>
            </a:pPr>
            <a:r>
              <a:rPr lang="en-CA" sz="2400" dirty="0"/>
              <a:t>earned $50,000 annually as a public servant.</a:t>
            </a:r>
            <a:endParaRPr lang="en-CA" sz="2400" b="1" dirty="0"/>
          </a:p>
          <a:p>
            <a:pPr lvl="1">
              <a:spcBef>
                <a:spcPts val="0"/>
              </a:spcBef>
            </a:pPr>
            <a:r>
              <a:rPr lang="en-CA" sz="2400" dirty="0"/>
              <a:t>rented the retail space which he owned while a public servant for $24,000 </a:t>
            </a:r>
            <a:r>
              <a:rPr lang="en-CA" sz="2400" dirty="0" smtClean="0"/>
              <a:t>annually. </a:t>
            </a:r>
            <a:endParaRPr lang="en-CA" sz="2400" b="1" dirty="0"/>
          </a:p>
          <a:p>
            <a:pPr lvl="1">
              <a:spcBef>
                <a:spcPts val="0"/>
              </a:spcBef>
            </a:pPr>
            <a:r>
              <a:rPr lang="en-CA" sz="2400" dirty="0" smtClean="0"/>
              <a:t>sets </a:t>
            </a:r>
            <a:r>
              <a:rPr lang="en-CA" sz="2400" dirty="0"/>
              <a:t>up </a:t>
            </a:r>
            <a:r>
              <a:rPr lang="en-CA" sz="2400" dirty="0" smtClean="0"/>
              <a:t>his C-Store </a:t>
            </a:r>
            <a:r>
              <a:rPr lang="en-CA" sz="2400" dirty="0"/>
              <a:t>in the retail space which he owned. </a:t>
            </a:r>
            <a:endParaRPr lang="en-CA" sz="2400" b="1" dirty="0"/>
          </a:p>
          <a:p>
            <a:pPr>
              <a:spcBef>
                <a:spcPts val="0"/>
              </a:spcBef>
            </a:pPr>
            <a:r>
              <a:rPr lang="en-CA" sz="2400" dirty="0"/>
              <a:t>In the first year of operating the C-Store, Paul</a:t>
            </a:r>
            <a:endParaRPr lang="en-CA" sz="2400" b="1" dirty="0"/>
          </a:p>
          <a:p>
            <a:pPr lvl="1">
              <a:spcBef>
                <a:spcPts val="0"/>
              </a:spcBef>
            </a:pPr>
            <a:r>
              <a:rPr lang="en-CA" sz="2400" dirty="0" smtClean="0"/>
              <a:t>had revenues of $100,000.</a:t>
            </a:r>
          </a:p>
          <a:p>
            <a:pPr lvl="1">
              <a:spcBef>
                <a:spcPts val="0"/>
              </a:spcBef>
            </a:pPr>
            <a:r>
              <a:rPr lang="en-CA" sz="2400" dirty="0" smtClean="0"/>
              <a:t>paid </a:t>
            </a:r>
            <a:r>
              <a:rPr lang="en-CA" sz="2400" dirty="0"/>
              <a:t>himself a salary of $40,000.</a:t>
            </a:r>
            <a:endParaRPr lang="en-CA" sz="2400" b="1" dirty="0"/>
          </a:p>
          <a:p>
            <a:pPr lvl="1">
              <a:spcBef>
                <a:spcPts val="0"/>
              </a:spcBef>
            </a:pPr>
            <a:r>
              <a:rPr lang="en-CA" sz="2400" dirty="0"/>
              <a:t>had other expenses totalling $25,000.</a:t>
            </a:r>
            <a:endParaRPr lang="en-CA" sz="2400" b="1" dirty="0"/>
          </a:p>
          <a:p>
            <a:endParaRPr lang="en-CA" dirty="0"/>
          </a:p>
        </p:txBody>
      </p:sp>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24</a:t>
            </a:fld>
            <a:endParaRPr lang="fr-CA"/>
          </a:p>
        </p:txBody>
      </p:sp>
    </p:spTree>
    <p:extLst>
      <p:ext uri="{BB962C8B-B14F-4D97-AF65-F5344CB8AC3E}">
        <p14:creationId xmlns:p14="http://schemas.microsoft.com/office/powerpoint/2010/main" val="11998113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solidFill>
                  <a:srgbClr val="330033"/>
                </a:solidFill>
              </a:rPr>
              <a:t>Accounting vs Economic Cost</a:t>
            </a:r>
            <a:endParaRPr lang="en-CA" dirty="0"/>
          </a:p>
        </p:txBody>
      </p:sp>
      <p:sp>
        <p:nvSpPr>
          <p:cNvPr id="3" name="Content Placeholder 2"/>
          <p:cNvSpPr>
            <a:spLocks noGrp="1"/>
          </p:cNvSpPr>
          <p:nvPr>
            <p:ph idx="1"/>
          </p:nvPr>
        </p:nvSpPr>
        <p:spPr/>
        <p:txBody>
          <a:bodyPr/>
          <a:lstStyle/>
          <a:p>
            <a:r>
              <a:rPr lang="en-CA" dirty="0" smtClean="0"/>
              <a:t>Paul’s </a:t>
            </a:r>
          </a:p>
          <a:p>
            <a:pPr marL="971550" lvl="1" indent="-514350">
              <a:buFont typeface="+mj-lt"/>
              <a:buAutoNum type="arabicPeriod"/>
            </a:pPr>
            <a:r>
              <a:rPr lang="en-CA" dirty="0" smtClean="0"/>
              <a:t>accounting cost = 40,000+25,000 = $65,000</a:t>
            </a:r>
          </a:p>
          <a:p>
            <a:pPr marL="971550" lvl="1" indent="-514350">
              <a:buFont typeface="+mj-lt"/>
              <a:buAutoNum type="arabicPeriod"/>
            </a:pPr>
            <a:r>
              <a:rPr lang="en-CA" dirty="0" smtClean="0"/>
              <a:t>accounting profit </a:t>
            </a:r>
          </a:p>
          <a:p>
            <a:pPr lvl="2"/>
            <a:r>
              <a:rPr lang="en-CA" dirty="0" smtClean="0"/>
              <a:t>Revenues – accounting costs</a:t>
            </a:r>
          </a:p>
          <a:p>
            <a:pPr lvl="2"/>
            <a:r>
              <a:rPr lang="en-CA" dirty="0" smtClean="0"/>
              <a:t>100,000 – 40,000 – 25,000 = $35,000</a:t>
            </a:r>
          </a:p>
          <a:p>
            <a:pPr marL="971550" lvl="1" indent="-514350">
              <a:buFont typeface="+mj-lt"/>
              <a:buAutoNum type="arabicPeriod"/>
            </a:pPr>
            <a:r>
              <a:rPr lang="en-CA" dirty="0" smtClean="0"/>
              <a:t>economic cost = accounting cost + implicit cost (forgone revenues)</a:t>
            </a:r>
          </a:p>
          <a:p>
            <a:pPr marL="857250" lvl="2" indent="0">
              <a:buNone/>
            </a:pPr>
            <a:r>
              <a:rPr lang="en-CA" dirty="0" smtClean="0"/>
              <a:t>= 65,000 + (50,000-40,000)+24,000 = $99,000</a:t>
            </a:r>
          </a:p>
          <a:p>
            <a:pPr marL="971550" lvl="1" indent="-514350">
              <a:buFont typeface="+mj-lt"/>
              <a:buAutoNum type="arabicPeriod"/>
            </a:pPr>
            <a:r>
              <a:rPr lang="en-CA" dirty="0" smtClean="0"/>
              <a:t>economic profit = 100,000-99,000=$1,000</a:t>
            </a:r>
            <a:endParaRPr lang="en-CA" dirty="0"/>
          </a:p>
        </p:txBody>
      </p:sp>
      <p:sp>
        <p:nvSpPr>
          <p:cNvPr id="4" name="Footer Placeholder 3"/>
          <p:cNvSpPr>
            <a:spLocks noGrp="1"/>
          </p:cNvSpPr>
          <p:nvPr>
            <p:ph type="ftr" sz="quarter" idx="11"/>
          </p:nvPr>
        </p:nvSpPr>
        <p:spPr/>
        <p:txBody>
          <a:bodyPr/>
          <a:lstStyle/>
          <a:p>
            <a:r>
              <a:rPr lang="fr-CA"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25</a:t>
            </a:fld>
            <a:endParaRPr lang="fr-CA"/>
          </a:p>
        </p:txBody>
      </p:sp>
    </p:spTree>
    <p:extLst>
      <p:ext uri="{BB962C8B-B14F-4D97-AF65-F5344CB8AC3E}">
        <p14:creationId xmlns:p14="http://schemas.microsoft.com/office/powerpoint/2010/main" val="29068603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r>
              <a:rPr lang="fr-CA" smtClean="0"/>
              <a:t>Topic 1 - Introduction</a:t>
            </a:r>
            <a:endParaRPr lang="fr-CA"/>
          </a:p>
        </p:txBody>
      </p:sp>
      <p:sp>
        <p:nvSpPr>
          <p:cNvPr id="7" name="Slide Number Placeholder 5"/>
          <p:cNvSpPr>
            <a:spLocks noGrp="1"/>
          </p:cNvSpPr>
          <p:nvPr>
            <p:ph type="sldNum" sz="quarter" idx="12"/>
          </p:nvPr>
        </p:nvSpPr>
        <p:spPr/>
        <p:txBody>
          <a:bodyPr/>
          <a:lstStyle/>
          <a:p>
            <a:fld id="{87CED506-23B3-4281-9B8A-4701DB15DA7C}" type="slidenum">
              <a:rPr lang="fr-CA"/>
              <a:pPr/>
              <a:t>26</a:t>
            </a:fld>
            <a:endParaRPr lang="fr-CA"/>
          </a:p>
        </p:txBody>
      </p:sp>
      <p:sp>
        <p:nvSpPr>
          <p:cNvPr id="41986" name="Rectangle 2"/>
          <p:cNvSpPr>
            <a:spLocks noChangeArrowheads="1"/>
          </p:cNvSpPr>
          <p:nvPr/>
        </p:nvSpPr>
        <p:spPr bwMode="auto">
          <a:xfrm>
            <a:off x="685800" y="18288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endParaRPr kumimoji="1" lang="en-GB">
              <a:latin typeface="Times New Roman" pitchFamily="18" charset="0"/>
            </a:endParaRPr>
          </a:p>
        </p:txBody>
      </p:sp>
      <p:sp>
        <p:nvSpPr>
          <p:cNvPr id="41991" name="Rectangle 7"/>
          <p:cNvSpPr>
            <a:spLocks noGrp="1" noChangeArrowheads="1"/>
          </p:cNvSpPr>
          <p:nvPr>
            <p:ph type="title"/>
          </p:nvPr>
        </p:nvSpPr>
        <p:spPr/>
        <p:txBody>
          <a:bodyPr/>
          <a:lstStyle/>
          <a:p>
            <a:r>
              <a:rPr kumimoji="1" lang="en-GB" sz="3200" dirty="0"/>
              <a:t>Time value mechanics: capturing the importance of time in decision-making</a:t>
            </a:r>
            <a:endParaRPr kumimoji="1" lang="en-US" sz="3200" dirty="0"/>
          </a:p>
        </p:txBody>
      </p:sp>
      <p:sp>
        <p:nvSpPr>
          <p:cNvPr id="41992" name="Rectangle 8"/>
          <p:cNvSpPr>
            <a:spLocks noGrp="1" noChangeArrowheads="1"/>
          </p:cNvSpPr>
          <p:nvPr>
            <p:ph type="body" idx="1"/>
          </p:nvPr>
        </p:nvSpPr>
        <p:spPr/>
        <p:txBody>
          <a:bodyPr/>
          <a:lstStyle/>
          <a:p>
            <a:r>
              <a:rPr kumimoji="1" lang="en-GB" sz="2400" dirty="0"/>
              <a:t>Time is a critical factor in engineering economic studies.  </a:t>
            </a:r>
            <a:endParaRPr kumimoji="1" lang="en-US" sz="2400" dirty="0"/>
          </a:p>
          <a:p>
            <a:pPr lvl="1">
              <a:buSzTx/>
            </a:pPr>
            <a:r>
              <a:rPr kumimoji="1" lang="en-GB" sz="2200" dirty="0"/>
              <a:t>Reflects the preference for consuming goods and services </a:t>
            </a:r>
            <a:r>
              <a:rPr kumimoji="1" lang="en-GB" sz="2200" b="1" dirty="0"/>
              <a:t>sooner than later</a:t>
            </a:r>
          </a:p>
          <a:p>
            <a:pPr lvl="1">
              <a:buSzTx/>
            </a:pPr>
            <a:r>
              <a:rPr kumimoji="1" lang="en-GB" sz="2200" dirty="0"/>
              <a:t>the stronger </a:t>
            </a:r>
            <a:r>
              <a:rPr kumimoji="1" lang="en-GB" sz="2200" dirty="0" smtClean="0"/>
              <a:t>the preference for consuming now over consuming later, the more important is time </a:t>
            </a:r>
            <a:r>
              <a:rPr kumimoji="1" lang="en-GB" sz="2200" dirty="0"/>
              <a:t>in investment decisions </a:t>
            </a:r>
          </a:p>
          <a:p>
            <a:r>
              <a:rPr kumimoji="1" lang="en-GB" sz="2400" dirty="0"/>
              <a:t>The amount and </a:t>
            </a:r>
            <a:r>
              <a:rPr kumimoji="1" lang="en-GB" sz="2400" u="sng" dirty="0"/>
              <a:t>timing</a:t>
            </a:r>
            <a:r>
              <a:rPr kumimoji="1" lang="en-GB" sz="2400" dirty="0"/>
              <a:t> of a project’s cash flows (operating expenses; revenues/sales) are crucial to the value of a project’s worth.  </a:t>
            </a:r>
            <a:endParaRPr kumimoji="1" lang="en-US" sz="2400" dirty="0"/>
          </a:p>
          <a:p>
            <a:endParaRPr lang="en-US" sz="2400" dirty="0"/>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0524A25C-5950-4D9B-811D-03D007F80485}" type="slidenum">
              <a:rPr lang="fr-CA"/>
              <a:pPr/>
              <a:t>27</a:t>
            </a:fld>
            <a:endParaRPr lang="fr-CA"/>
          </a:p>
        </p:txBody>
      </p:sp>
      <p:sp>
        <p:nvSpPr>
          <p:cNvPr id="115714" name="Rectangle 2"/>
          <p:cNvSpPr>
            <a:spLocks noGrp="1" noChangeArrowheads="1"/>
          </p:cNvSpPr>
          <p:nvPr>
            <p:ph type="title"/>
          </p:nvPr>
        </p:nvSpPr>
        <p:spPr/>
        <p:txBody>
          <a:bodyPr/>
          <a:lstStyle/>
          <a:p>
            <a:r>
              <a:rPr lang="en-CA" dirty="0"/>
              <a:t>Time value mechanics: </a:t>
            </a:r>
            <a:r>
              <a:rPr lang="en-US" dirty="0" smtClean="0"/>
              <a:t>Rate </a:t>
            </a:r>
            <a:r>
              <a:rPr lang="en-US" dirty="0"/>
              <a:t>of interest</a:t>
            </a:r>
          </a:p>
        </p:txBody>
      </p:sp>
      <p:sp>
        <p:nvSpPr>
          <p:cNvPr id="115715" name="Rectangle 3"/>
          <p:cNvSpPr>
            <a:spLocks noGrp="1" noChangeArrowheads="1"/>
          </p:cNvSpPr>
          <p:nvPr>
            <p:ph type="body" idx="1"/>
          </p:nvPr>
        </p:nvSpPr>
        <p:spPr/>
        <p:txBody>
          <a:bodyPr/>
          <a:lstStyle/>
          <a:p>
            <a:pPr>
              <a:lnSpc>
                <a:spcPct val="90000"/>
              </a:lnSpc>
            </a:pPr>
            <a:r>
              <a:rPr lang="en-GB" dirty="0"/>
              <a:t>The importance of time in engineering economic studies is captured by the rate of interest</a:t>
            </a:r>
          </a:p>
          <a:p>
            <a:pPr lvl="1">
              <a:lnSpc>
                <a:spcPct val="90000"/>
              </a:lnSpc>
              <a:buSzTx/>
            </a:pPr>
            <a:r>
              <a:rPr lang="en-GB" dirty="0"/>
              <a:t>a cost to the borrower, a source of income to the lender.</a:t>
            </a:r>
          </a:p>
          <a:p>
            <a:pPr>
              <a:lnSpc>
                <a:spcPct val="90000"/>
              </a:lnSpc>
            </a:pPr>
            <a:r>
              <a:rPr lang="en-GB" dirty="0"/>
              <a:t>The market rate of interest has three components: real; inflation; risk of default.</a:t>
            </a:r>
          </a:p>
          <a:p>
            <a:pPr>
              <a:lnSpc>
                <a:spcPct val="90000"/>
              </a:lnSpc>
            </a:pPr>
            <a:r>
              <a:rPr lang="en-GB" dirty="0"/>
              <a:t>This course focuses mostly on applications of rates of interest in inflation- and risk-free environments. </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021B4A59-4D66-4E9D-90CA-BE40262D3766}" type="slidenum">
              <a:rPr lang="fr-CA"/>
              <a:pPr/>
              <a:t>28</a:t>
            </a:fld>
            <a:endParaRPr lang="fr-CA"/>
          </a:p>
        </p:txBody>
      </p:sp>
      <p:sp>
        <p:nvSpPr>
          <p:cNvPr id="116738" name="Rectangle 2"/>
          <p:cNvSpPr>
            <a:spLocks noGrp="1" noChangeArrowheads="1"/>
          </p:cNvSpPr>
          <p:nvPr>
            <p:ph type="title"/>
          </p:nvPr>
        </p:nvSpPr>
        <p:spPr/>
        <p:txBody>
          <a:bodyPr/>
          <a:lstStyle/>
          <a:p>
            <a:r>
              <a:rPr lang="en-GB"/>
              <a:t>Key project parameters</a:t>
            </a:r>
            <a:endParaRPr lang="en-US"/>
          </a:p>
        </p:txBody>
      </p:sp>
      <p:sp>
        <p:nvSpPr>
          <p:cNvPr id="116739" name="Rectangle 3"/>
          <p:cNvSpPr>
            <a:spLocks noGrp="1" noChangeArrowheads="1"/>
          </p:cNvSpPr>
          <p:nvPr>
            <p:ph type="body" idx="1"/>
          </p:nvPr>
        </p:nvSpPr>
        <p:spPr/>
        <p:txBody>
          <a:bodyPr/>
          <a:lstStyle/>
          <a:p>
            <a:r>
              <a:rPr lang="en-GB" dirty="0"/>
              <a:t>First or initial cost (P); $</a:t>
            </a:r>
          </a:p>
          <a:p>
            <a:r>
              <a:rPr lang="en-GB" dirty="0"/>
              <a:t>Salvage value (SV); $</a:t>
            </a:r>
          </a:p>
          <a:p>
            <a:r>
              <a:rPr lang="en-GB" dirty="0"/>
              <a:t>Operating revenue (OR </a:t>
            </a:r>
            <a:r>
              <a:rPr lang="en-GB" dirty="0" err="1"/>
              <a:t>or</a:t>
            </a:r>
            <a:r>
              <a:rPr lang="en-GB" dirty="0"/>
              <a:t> AOR); $</a:t>
            </a:r>
          </a:p>
          <a:p>
            <a:r>
              <a:rPr lang="en-GB" dirty="0"/>
              <a:t>Operating cost (OC or AOC); $</a:t>
            </a:r>
          </a:p>
          <a:p>
            <a:r>
              <a:rPr lang="en-GB" dirty="0"/>
              <a:t>Rate of interest or MARR (</a:t>
            </a:r>
            <a:r>
              <a:rPr lang="en-GB" dirty="0" err="1"/>
              <a:t>i</a:t>
            </a:r>
            <a:r>
              <a:rPr lang="en-GB" dirty="0"/>
              <a:t>%)</a:t>
            </a:r>
          </a:p>
        </p:txBody>
      </p:sp>
      <p:sp>
        <p:nvSpPr>
          <p:cNvPr id="116740" name="Text Box 4"/>
          <p:cNvSpPr txBox="1">
            <a:spLocks noChangeArrowheads="1"/>
          </p:cNvSpPr>
          <p:nvPr/>
        </p:nvSpPr>
        <p:spPr bwMode="auto">
          <a:xfrm>
            <a:off x="1295400" y="4724400"/>
            <a:ext cx="7177088" cy="1258888"/>
          </a:xfrm>
          <a:prstGeom prst="rect">
            <a:avLst/>
          </a:prstGeom>
          <a:solidFill>
            <a:srgbClr val="FFFF00"/>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marL="342900" indent="-342900" eaLnBrk="0" hangingPunct="0">
              <a:defRPr kumimoji="1" sz="2400">
                <a:solidFill>
                  <a:schemeClr val="tx1"/>
                </a:solidFill>
                <a:latin typeface="Times New Roman" pitchFamily="18" charset="0"/>
              </a:defRPr>
            </a:lvl1pPr>
            <a:lvl2pPr eaLnBrk="0" hangingPunct="0">
              <a:defRPr kumimoji="1" sz="2400">
                <a:solidFill>
                  <a:schemeClr val="tx1"/>
                </a:solidFill>
                <a:latin typeface="Times New Roman" pitchFamily="18" charset="0"/>
              </a:defRPr>
            </a:lvl2pPr>
            <a:lvl3pPr eaLnBrk="0" hangingPunct="0">
              <a:defRPr kumimoji="1" sz="2400">
                <a:solidFill>
                  <a:schemeClr val="tx1"/>
                </a:solidFill>
                <a:latin typeface="Times New Roman" pitchFamily="18" charset="0"/>
              </a:defRPr>
            </a:lvl3pPr>
            <a:lvl4pPr eaLnBrk="0" hangingPunct="0">
              <a:defRPr kumimoji="1" sz="2400">
                <a:solidFill>
                  <a:schemeClr val="tx1"/>
                </a:solidFill>
                <a:latin typeface="Times New Roman" pitchFamily="18" charset="0"/>
              </a:defRPr>
            </a:lvl4pPr>
            <a:lvl5pPr eaLnBrk="0" hangingPunct="0">
              <a:defRPr kumimoji="1" sz="2400">
                <a:solidFill>
                  <a:schemeClr val="tx1"/>
                </a:solidFill>
                <a:latin typeface="Times New Roman" pitchFamily="18" charset="0"/>
              </a:defRPr>
            </a:lvl5pPr>
            <a:lvl6pPr eaLnBrk="0" fontAlgn="base" hangingPunct="0">
              <a:spcBef>
                <a:spcPct val="0"/>
              </a:spcBef>
              <a:spcAft>
                <a:spcPct val="0"/>
              </a:spcAft>
              <a:defRPr kumimoji="1" sz="2400">
                <a:solidFill>
                  <a:schemeClr val="tx1"/>
                </a:solidFill>
                <a:latin typeface="Times New Roman" pitchFamily="18" charset="0"/>
              </a:defRPr>
            </a:lvl6pPr>
            <a:lvl7pPr eaLnBrk="0" fontAlgn="base" hangingPunct="0">
              <a:spcBef>
                <a:spcPct val="0"/>
              </a:spcBef>
              <a:spcAft>
                <a:spcPct val="0"/>
              </a:spcAft>
              <a:defRPr kumimoji="1" sz="2400">
                <a:solidFill>
                  <a:schemeClr val="tx1"/>
                </a:solidFill>
                <a:latin typeface="Times New Roman" pitchFamily="18" charset="0"/>
              </a:defRPr>
            </a:lvl7pPr>
            <a:lvl8pPr eaLnBrk="0" fontAlgn="base" hangingPunct="0">
              <a:spcBef>
                <a:spcPct val="0"/>
              </a:spcBef>
              <a:spcAft>
                <a:spcPct val="0"/>
              </a:spcAft>
              <a:defRPr kumimoji="1" sz="2400">
                <a:solidFill>
                  <a:schemeClr val="tx1"/>
                </a:solidFill>
                <a:latin typeface="Times New Roman" pitchFamily="18" charset="0"/>
              </a:defRPr>
            </a:lvl8pPr>
            <a:lvl9pPr eaLnBrk="0" fontAlgn="base" hangingPunct="0">
              <a:spcBef>
                <a:spcPct val="0"/>
              </a:spcBef>
              <a:spcAft>
                <a:spcPct val="0"/>
              </a:spcAft>
              <a:defRPr kumimoji="1" sz="2400">
                <a:solidFill>
                  <a:schemeClr val="tx1"/>
                </a:solidFill>
                <a:latin typeface="Times New Roman" pitchFamily="18" charset="0"/>
              </a:defRPr>
            </a:lvl9pPr>
          </a:lstStyle>
          <a:p>
            <a:pPr eaLnBrk="1" hangingPunct="1">
              <a:spcBef>
                <a:spcPct val="20000"/>
              </a:spcBef>
              <a:buClr>
                <a:schemeClr val="folHlink"/>
              </a:buClr>
              <a:buSzPct val="60000"/>
              <a:buFont typeface="Wingdings" pitchFamily="2" charset="2"/>
              <a:buNone/>
            </a:pPr>
            <a:r>
              <a:rPr kumimoji="0" lang="en-US">
                <a:solidFill>
                  <a:srgbClr val="008080"/>
                </a:solidFill>
                <a:latin typeface="Comic Sans MS" pitchFamily="66" charset="0"/>
              </a:rPr>
              <a:t>	</a:t>
            </a:r>
            <a:r>
              <a:rPr kumimoji="0" lang="en-US" b="1" i="1">
                <a:latin typeface="Arial" charset="0"/>
              </a:rPr>
              <a:t>The rate of interest will be known as the MARR -- an acronym which stands for </a:t>
            </a:r>
            <a:r>
              <a:rPr kumimoji="0" lang="en-US" sz="2800" b="1" i="1" u="sng">
                <a:latin typeface="Arial" charset="0"/>
              </a:rPr>
              <a:t>M</a:t>
            </a:r>
            <a:r>
              <a:rPr kumimoji="0" lang="en-US" b="1" i="1">
                <a:latin typeface="Arial" charset="0"/>
              </a:rPr>
              <a:t>inimum </a:t>
            </a:r>
            <a:r>
              <a:rPr kumimoji="0" lang="en-US" sz="2800" b="1" i="1" u="sng">
                <a:latin typeface="Arial" charset="0"/>
              </a:rPr>
              <a:t>A</a:t>
            </a:r>
            <a:r>
              <a:rPr kumimoji="0" lang="en-US" b="1" i="1">
                <a:latin typeface="Arial" charset="0"/>
              </a:rPr>
              <a:t>cceptable </a:t>
            </a:r>
            <a:r>
              <a:rPr kumimoji="0" lang="en-US" sz="2800" b="1" i="1" u="sng">
                <a:latin typeface="Arial" charset="0"/>
              </a:rPr>
              <a:t>R</a:t>
            </a:r>
            <a:r>
              <a:rPr kumimoji="0" lang="en-US" b="1" i="1">
                <a:latin typeface="Arial" charset="0"/>
              </a:rPr>
              <a:t>ate of </a:t>
            </a:r>
            <a:r>
              <a:rPr kumimoji="0" lang="en-US" sz="2800" b="1" i="1" u="sng">
                <a:latin typeface="Arial" charset="0"/>
              </a:rPr>
              <a:t>R</a:t>
            </a:r>
            <a:r>
              <a:rPr kumimoji="0" lang="en-US" b="1" i="1">
                <a:latin typeface="Arial" charset="0"/>
              </a:rPr>
              <a:t>eturn</a:t>
            </a:r>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119" name="Rectangle 87"/>
          <p:cNvSpPr>
            <a:spLocks noChangeArrowheads="1"/>
          </p:cNvSpPr>
          <p:nvPr/>
        </p:nvSpPr>
        <p:spPr bwMode="auto">
          <a:xfrm>
            <a:off x="1447800" y="914400"/>
            <a:ext cx="7086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GB" sz="3200" dirty="0" smtClean="0">
                <a:solidFill>
                  <a:schemeClr val="tx2"/>
                </a:solidFill>
              </a:rPr>
              <a:t>Example 1: </a:t>
            </a:r>
            <a:r>
              <a:rPr lang="en-GB" sz="3200" dirty="0">
                <a:solidFill>
                  <a:schemeClr val="tx2"/>
                </a:solidFill>
              </a:rPr>
              <a:t>Importance of Time</a:t>
            </a:r>
            <a:r>
              <a:rPr kumimoji="1" lang="en-GB" sz="3200" u="sng" dirty="0"/>
              <a:t> </a:t>
            </a:r>
            <a:r>
              <a:rPr kumimoji="1" lang="en-US" sz="3200" u="sng" dirty="0"/>
              <a:t> </a:t>
            </a:r>
          </a:p>
        </p:txBody>
      </p:sp>
      <p:graphicFrame>
        <p:nvGraphicFramePr>
          <p:cNvPr id="44276" name="Group 244"/>
          <p:cNvGraphicFramePr>
            <a:graphicFrameLocks noGrp="1"/>
          </p:cNvGraphicFramePr>
          <p:nvPr>
            <p:extLst>
              <p:ext uri="{D42A27DB-BD31-4B8C-83A1-F6EECF244321}">
                <p14:modId xmlns:p14="http://schemas.microsoft.com/office/powerpoint/2010/main" val="3315056356"/>
              </p:ext>
            </p:extLst>
          </p:nvPr>
        </p:nvGraphicFramePr>
        <p:xfrm>
          <a:off x="762000" y="1524000"/>
          <a:ext cx="7696200" cy="5176841"/>
        </p:xfrm>
        <a:graphic>
          <a:graphicData uri="http://schemas.openxmlformats.org/drawingml/2006/table">
            <a:tbl>
              <a:tblPr/>
              <a:tblGrid>
                <a:gridCol w="2895600"/>
                <a:gridCol w="152400"/>
                <a:gridCol w="2362200"/>
                <a:gridCol w="2286000"/>
              </a:tblGrid>
              <a:tr h="4143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400" b="1" i="0" u="sng" strike="noStrike" cap="none" normalizeH="0" baseline="0" dirty="0" smtClean="0">
                          <a:ln>
                            <a:noFill/>
                          </a:ln>
                          <a:solidFill>
                            <a:schemeClr val="tx1"/>
                          </a:solidFill>
                          <a:effectLst/>
                          <a:latin typeface="Arial" charset="0"/>
                          <a:cs typeface="Times New Roman" pitchFamily="18" charset="0"/>
                        </a:rPr>
                        <a:t>Project Parameters</a:t>
                      </a:r>
                      <a:endParaRPr kumimoji="1" lang="en-GB" sz="2400" b="1" i="0" u="sng"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2400" b="1" i="0" u="sng"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400" b="1" i="0" u="sng" strike="noStrike" cap="none" normalizeH="0" baseline="0" dirty="0" smtClean="0">
                          <a:ln>
                            <a:noFill/>
                          </a:ln>
                          <a:solidFill>
                            <a:schemeClr val="tx1"/>
                          </a:solidFill>
                          <a:effectLst/>
                          <a:latin typeface="Arial" charset="0"/>
                          <a:cs typeface="Times New Roman" pitchFamily="18" charset="0"/>
                        </a:rPr>
                        <a:t>Project A</a:t>
                      </a:r>
                      <a:endParaRPr kumimoji="1" lang="en-GB" sz="2400" b="1" i="0" u="sng"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400" b="1" i="0" u="sng" strike="noStrike" cap="none" normalizeH="0" baseline="0" smtClean="0">
                          <a:ln>
                            <a:noFill/>
                          </a:ln>
                          <a:solidFill>
                            <a:schemeClr val="tx1"/>
                          </a:solidFill>
                          <a:effectLst/>
                          <a:latin typeface="Arial" charset="0"/>
                          <a:cs typeface="Times New Roman" pitchFamily="18" charset="0"/>
                        </a:rPr>
                        <a:t>Project B</a:t>
                      </a:r>
                      <a:endParaRPr kumimoji="1" lang="en-GB" sz="2400" b="1" i="0" u="sng" strike="noStrike" cap="none" normalizeH="0" baseline="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First cost or initial cost (P)</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$10,000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10,000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709613">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Salvage value</a:t>
                      </a:r>
                      <a:endParaRPr kumimoji="1" lang="en-US" sz="2000" b="1" i="0" u="none" strike="noStrike" cap="none" normalizeH="0" baseline="0" dirty="0" smtClean="0">
                        <a:ln>
                          <a:noFill/>
                        </a:ln>
                        <a:solidFill>
                          <a:schemeClr val="tx1"/>
                        </a:solidFill>
                        <a:effectLst/>
                        <a:latin typeface="Arial"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(SV;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Life (N; years)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5 years</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5 years</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gridSpan="4">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sng" strike="noStrike" cap="none" normalizeH="0" baseline="0" dirty="0" smtClean="0">
                          <a:ln>
                            <a:noFill/>
                          </a:ln>
                          <a:solidFill>
                            <a:schemeClr val="tx1"/>
                          </a:solidFill>
                          <a:effectLst/>
                          <a:latin typeface="Arial" charset="0"/>
                          <a:cs typeface="Times New Roman" pitchFamily="18" charset="0"/>
                        </a:rPr>
                        <a:t>Net end-of-year (EOY) cash flows</a:t>
                      </a:r>
                      <a:r>
                        <a:rPr kumimoji="1" lang="en-GB" sz="2000" b="1" i="0" u="none" strike="noStrike" cap="none" normalizeH="0" baseline="0" dirty="0" smtClean="0">
                          <a:ln>
                            <a:noFill/>
                          </a:ln>
                          <a:solidFill>
                            <a:schemeClr val="tx1"/>
                          </a:solidFill>
                          <a:effectLst/>
                          <a:latin typeface="Arial" charset="0"/>
                          <a:cs typeface="Times New Roman" pitchFamily="18" charset="0"/>
                        </a:rPr>
                        <a:t>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Year 1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600" b="1" i="0" u="none" strike="noStrike" cap="none" normalizeH="0" baseline="0" dirty="0" smtClean="0">
                          <a:ln>
                            <a:noFill/>
                          </a:ln>
                          <a:solidFill>
                            <a:schemeClr val="tx1"/>
                          </a:solidFill>
                          <a:effectLst/>
                          <a:latin typeface="Arial" charset="0"/>
                          <a:cs typeface="Times New Roman" pitchFamily="18" charset="0"/>
                        </a:rPr>
                        <a:t>Revenues – operating costs </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600" b="1" i="0" u="none" strike="noStrike" cap="none" normalizeH="0" baseline="0" dirty="0" smtClean="0">
                          <a:ln>
                            <a:noFill/>
                          </a:ln>
                          <a:solidFill>
                            <a:schemeClr val="tx1"/>
                          </a:solidFill>
                          <a:effectLst/>
                          <a:latin typeface="Arial" charset="0"/>
                          <a:cs typeface="Times New Roman" pitchFamily="18" charset="0"/>
                        </a:rPr>
                        <a:t>= 3,000</a:t>
                      </a:r>
                      <a:endParaRPr kumimoji="1" lang="en-GB" sz="16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5,000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Year 2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3,000</a:t>
                      </a:r>
                      <a:endParaRPr kumimoji="1" lang="en-US" sz="2000" b="1" i="0" u="none" strike="noStrike" cap="none" normalizeH="0" baseline="0" smtClean="0">
                        <a:ln>
                          <a:noFill/>
                        </a:ln>
                        <a:solidFill>
                          <a:schemeClr val="tx1"/>
                        </a:solidFill>
                        <a:effectLst/>
                        <a:latin typeface="Arial"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4,000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Year 3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3,000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3,000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Year 4 ($)</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3,000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2,000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14338">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Year 5 ($)</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381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smtClean="0">
                          <a:ln>
                            <a:noFill/>
                          </a:ln>
                          <a:solidFill>
                            <a:schemeClr val="tx1"/>
                          </a:solidFill>
                          <a:effectLst/>
                          <a:latin typeface="Arial" charset="0"/>
                          <a:cs typeface="Times New Roman" pitchFamily="18" charset="0"/>
                        </a:rPr>
                        <a:t>3,000</a:t>
                      </a:r>
                      <a:endParaRPr kumimoji="1" lang="en-GB" sz="20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rgbClr val="FF9966"/>
                    </a:solidFill>
                  </a:tcPr>
                </a:tc>
                <a:tc hMerge="1">
                  <a:txBody>
                    <a:bodyPr/>
                    <a:lstStyle/>
                    <a:p>
                      <a:endParaRPr lang="en-CA"/>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2000" b="1" i="0" u="none" strike="noStrike" cap="none" normalizeH="0" baseline="0" dirty="0" smtClean="0">
                          <a:ln>
                            <a:noFill/>
                          </a:ln>
                          <a:solidFill>
                            <a:schemeClr val="tx1"/>
                          </a:solidFill>
                          <a:effectLst/>
                          <a:latin typeface="Arial" charset="0"/>
                          <a:cs typeface="Times New Roman" pitchFamily="18" charset="0"/>
                        </a:rPr>
                        <a:t>1,000</a:t>
                      </a:r>
                      <a:endParaRPr kumimoji="1" lang="en-GB" sz="2000" b="1"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solidFill>
                      <a:schemeClr val="accent1"/>
                    </a:solidFill>
                  </a:tcPr>
                </a:tc>
              </a:tr>
            </a:tbl>
          </a:graphicData>
        </a:graphic>
      </p:graphicFrame>
      <p:sp>
        <p:nvSpPr>
          <p:cNvPr id="4" name="Slide Number Placeholder 3"/>
          <p:cNvSpPr>
            <a:spLocks noGrp="1"/>
          </p:cNvSpPr>
          <p:nvPr>
            <p:ph type="sldNum" sz="quarter" idx="12"/>
          </p:nvPr>
        </p:nvSpPr>
        <p:spPr/>
        <p:txBody>
          <a:bodyPr/>
          <a:lstStyle/>
          <a:p>
            <a:fld id="{812DCC5A-E086-4944-A5A2-CBF83EC7943D}" type="slidenum">
              <a:rPr lang="fr-CA" smtClean="0"/>
              <a:pPr/>
              <a:t>29</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35D8A0A4-E85F-47B9-971C-A12197A5BC97}" type="slidenum">
              <a:rPr lang="fr-CA"/>
              <a:pPr/>
              <a:t>30</a:t>
            </a:fld>
            <a:endParaRPr lang="fr-CA"/>
          </a:p>
        </p:txBody>
      </p:sp>
      <p:sp>
        <p:nvSpPr>
          <p:cNvPr id="117762" name="Rectangle 2"/>
          <p:cNvSpPr>
            <a:spLocks noGrp="1" noChangeArrowheads="1"/>
          </p:cNvSpPr>
          <p:nvPr>
            <p:ph type="title"/>
          </p:nvPr>
        </p:nvSpPr>
        <p:spPr/>
        <p:txBody>
          <a:bodyPr/>
          <a:lstStyle/>
          <a:p>
            <a:r>
              <a:rPr lang="en-GB"/>
              <a:t>Example 1: Importance of Time</a:t>
            </a:r>
            <a:r>
              <a:rPr kumimoji="1" lang="en-GB"/>
              <a:t> </a:t>
            </a:r>
            <a:endParaRPr kumimoji="1" lang="en-US"/>
          </a:p>
        </p:txBody>
      </p:sp>
      <p:sp>
        <p:nvSpPr>
          <p:cNvPr id="117763" name="Rectangle 3"/>
          <p:cNvSpPr>
            <a:spLocks noGrp="1" noChangeArrowheads="1"/>
          </p:cNvSpPr>
          <p:nvPr>
            <p:ph type="body" idx="1"/>
          </p:nvPr>
        </p:nvSpPr>
        <p:spPr/>
        <p:txBody>
          <a:bodyPr/>
          <a:lstStyle/>
          <a:p>
            <a:pPr>
              <a:lnSpc>
                <a:spcPct val="80000"/>
              </a:lnSpc>
            </a:pPr>
            <a:r>
              <a:rPr lang="en-GB" sz="2400" dirty="0"/>
              <a:t>Elements common to projects A &amp; B</a:t>
            </a:r>
          </a:p>
          <a:p>
            <a:pPr lvl="1">
              <a:lnSpc>
                <a:spcPct val="80000"/>
              </a:lnSpc>
              <a:buSzTx/>
            </a:pPr>
            <a:r>
              <a:rPr lang="en-GB" dirty="0"/>
              <a:t>first or initial costs (i.e., $10,000)</a:t>
            </a:r>
          </a:p>
          <a:p>
            <a:pPr lvl="1">
              <a:lnSpc>
                <a:spcPct val="80000"/>
              </a:lnSpc>
              <a:buSzTx/>
            </a:pPr>
            <a:r>
              <a:rPr lang="en-GB" dirty="0"/>
              <a:t>duration or life of projects (5 years)</a:t>
            </a:r>
          </a:p>
          <a:p>
            <a:pPr lvl="1">
              <a:lnSpc>
                <a:spcPct val="80000"/>
              </a:lnSpc>
              <a:buSzTx/>
            </a:pPr>
            <a:r>
              <a:rPr lang="en-GB" dirty="0"/>
              <a:t>cumulative cash flows over 5 years (i.e., $15,000).  </a:t>
            </a:r>
          </a:p>
          <a:p>
            <a:pPr>
              <a:lnSpc>
                <a:spcPct val="80000"/>
              </a:lnSpc>
            </a:pPr>
            <a:r>
              <a:rPr lang="en-GB" sz="2400" dirty="0"/>
              <a:t>If </a:t>
            </a:r>
            <a:r>
              <a:rPr lang="en-GB" sz="2400" dirty="0" err="1"/>
              <a:t>i</a:t>
            </a:r>
            <a:r>
              <a:rPr lang="en-GB" sz="2400" dirty="0"/>
              <a:t> = 0%, </a:t>
            </a:r>
            <a:r>
              <a:rPr lang="en-GB" sz="2400" dirty="0" smtClean="0"/>
              <a:t>projects A &amp; B are equivalent </a:t>
            </a:r>
            <a:endParaRPr lang="en-GB" sz="2400" dirty="0"/>
          </a:p>
          <a:p>
            <a:pPr lvl="1">
              <a:lnSpc>
                <a:spcPct val="80000"/>
              </a:lnSpc>
              <a:buSzTx/>
            </a:pPr>
            <a:r>
              <a:rPr lang="en-GB" dirty="0"/>
              <a:t>indifferent between projects A or B  </a:t>
            </a:r>
          </a:p>
          <a:p>
            <a:pPr>
              <a:lnSpc>
                <a:spcPct val="80000"/>
              </a:lnSpc>
            </a:pPr>
            <a:r>
              <a:rPr lang="en-GB" sz="2400" dirty="0"/>
              <a:t>If </a:t>
            </a:r>
            <a:r>
              <a:rPr lang="en-GB" sz="2400" dirty="0" err="1"/>
              <a:t>i</a:t>
            </a:r>
            <a:r>
              <a:rPr lang="en-GB" sz="2400" dirty="0"/>
              <a:t> </a:t>
            </a:r>
            <a:r>
              <a:rPr lang="en-US" sz="2400" dirty="0"/>
              <a:t>&gt; 0%</a:t>
            </a:r>
            <a:r>
              <a:rPr lang="en-GB" sz="2400" dirty="0"/>
              <a:t>, project A is superior to project B (see next slide).</a:t>
            </a:r>
          </a:p>
          <a:p>
            <a:pPr>
              <a:lnSpc>
                <a:spcPct val="80000"/>
              </a:lnSpc>
            </a:pPr>
            <a:r>
              <a:rPr lang="en-GB" sz="2400" dirty="0"/>
              <a:t>Negative interest rates  (</a:t>
            </a:r>
            <a:r>
              <a:rPr lang="en-GB" sz="2400" dirty="0" err="1"/>
              <a:t>i</a:t>
            </a:r>
            <a:r>
              <a:rPr lang="en-GB" sz="2400" dirty="0"/>
              <a:t>% &lt; 0%) have no economic meaning or </a:t>
            </a:r>
            <a:r>
              <a:rPr lang="en-GB" sz="2400" dirty="0" smtClean="0"/>
              <a:t>significance. </a:t>
            </a:r>
            <a:endParaRPr lang="en-US" sz="2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6308" name="Rectangle 4"/>
          <p:cNvSpPr>
            <a:spLocks noGrp="1" noChangeArrowheads="1"/>
          </p:cNvSpPr>
          <p:nvPr>
            <p:ph type="title"/>
          </p:nvPr>
        </p:nvSpPr>
        <p:spPr/>
        <p:txBody>
          <a:bodyPr/>
          <a:lstStyle/>
          <a:p>
            <a:r>
              <a:rPr lang="en-US"/>
              <a:t>Interest Rates &amp; Value Today</a:t>
            </a:r>
          </a:p>
        </p:txBody>
      </p:sp>
      <p:graphicFrame>
        <p:nvGraphicFramePr>
          <p:cNvPr id="226421" name="Group 117"/>
          <p:cNvGraphicFramePr>
            <a:graphicFrameLocks noGrp="1"/>
          </p:cNvGraphicFramePr>
          <p:nvPr>
            <p:extLst>
              <p:ext uri="{D42A27DB-BD31-4B8C-83A1-F6EECF244321}">
                <p14:modId xmlns:p14="http://schemas.microsoft.com/office/powerpoint/2010/main" val="3657035083"/>
              </p:ext>
            </p:extLst>
          </p:nvPr>
        </p:nvGraphicFramePr>
        <p:xfrm>
          <a:off x="914400" y="1600200"/>
          <a:ext cx="6629400" cy="4406901"/>
        </p:xfrm>
        <a:graphic>
          <a:graphicData uri="http://schemas.openxmlformats.org/drawingml/2006/table">
            <a:tbl>
              <a:tblPr/>
              <a:tblGrid>
                <a:gridCol w="2209800"/>
                <a:gridCol w="2209800"/>
                <a:gridCol w="2209800"/>
              </a:tblGrid>
              <a:tr h="969963">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Rate of interest</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Project A’s current value</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Project B’s current value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58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0%</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dirty="0" smtClean="0">
                          <a:ln>
                            <a:noFill/>
                          </a:ln>
                          <a:solidFill>
                            <a:schemeClr val="tx1"/>
                          </a:solidFill>
                          <a:effectLst/>
                          <a:latin typeface="Arial" charset="0"/>
                          <a:cs typeface="Arial" charset="0"/>
                        </a:rPr>
                        <a:t>$5,000</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$5,000</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alpha val="50000"/>
                      </a:schemeClr>
                    </a:solidFill>
                  </a:tcPr>
                </a:tc>
              </a:tr>
              <a:tr h="68897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5%</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B05BB">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dirty="0" smtClean="0">
                          <a:ln>
                            <a:noFill/>
                          </a:ln>
                          <a:solidFill>
                            <a:schemeClr val="tx1"/>
                          </a:solidFill>
                          <a:effectLst/>
                          <a:latin typeface="Arial" charset="0"/>
                          <a:cs typeface="Arial" charset="0"/>
                        </a:rPr>
                        <a:t>638</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B05BB">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-919</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B05BB">
                        <a:alpha val="50000"/>
                      </a:srgbClr>
                    </a:solidFill>
                  </a:tcPr>
                </a:tc>
              </a:tr>
              <a:tr h="687388">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10%</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- 876</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-1,453</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alpha val="50000"/>
                      </a:schemeClr>
                    </a:solidFill>
                  </a:tcPr>
                </a:tc>
              </a:tr>
              <a:tr h="68897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15%</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99">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-1,471</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99">
                        <a:alpha val="50000"/>
                      </a:srgb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-4,743</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9999">
                        <a:alpha val="50000"/>
                      </a:srgbClr>
                    </a:solidFill>
                  </a:tcPr>
                </a:tc>
              </a:tr>
              <a:tr h="6858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1" i="0" u="none" strike="noStrike" cap="none" normalizeH="0" baseline="0" dirty="0" smtClean="0">
                          <a:ln>
                            <a:noFill/>
                          </a:ln>
                          <a:solidFill>
                            <a:schemeClr val="tx1"/>
                          </a:solidFill>
                          <a:effectLst/>
                          <a:latin typeface="Arial" charset="0"/>
                          <a:cs typeface="Arial" charset="0"/>
                        </a:rPr>
                        <a:t>20%</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-3,238</a:t>
                      </a:r>
                    </a:p>
                  </a:txBody>
                  <a:tcPr marL="90488" marR="90488" marT="4445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400" b="0" i="0" u="none" strike="noStrike" cap="none" normalizeH="0" baseline="0" smtClean="0">
                          <a:ln>
                            <a:noFill/>
                          </a:ln>
                          <a:solidFill>
                            <a:schemeClr val="tx1"/>
                          </a:solidFill>
                          <a:effectLst/>
                          <a:latin typeface="Arial" charset="0"/>
                          <a:cs typeface="Arial" charset="0"/>
                        </a:rPr>
                        <a:t>-6,927</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DCF175"/>
                    </a:solidFill>
                  </a:tcPr>
                </a:tc>
              </a:tr>
            </a:tbl>
          </a:graphicData>
        </a:graphic>
      </p:graphicFrame>
      <p:sp>
        <p:nvSpPr>
          <p:cNvPr id="4" name="Slide Number Placeholder 3"/>
          <p:cNvSpPr>
            <a:spLocks noGrp="1"/>
          </p:cNvSpPr>
          <p:nvPr>
            <p:ph type="sldNum" sz="quarter" idx="12"/>
          </p:nvPr>
        </p:nvSpPr>
        <p:spPr/>
        <p:txBody>
          <a:bodyPr/>
          <a:lstStyle/>
          <a:p>
            <a:fld id="{21F4A4D5-B877-493B-920C-1B77C94C347F}" type="slidenum">
              <a:rPr lang="fr-CA" smtClean="0"/>
              <a:pPr/>
              <a:t>31</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p:txBody>
          <a:bodyPr/>
          <a:lstStyle/>
          <a:p>
            <a:pPr algn="ctr"/>
            <a:r>
              <a:rPr lang="en-GB"/>
              <a:t>Example 2: Importance of Time</a:t>
            </a:r>
            <a:r>
              <a:rPr kumimoji="1" lang="en-GB"/>
              <a:t> </a:t>
            </a:r>
            <a:endParaRPr lang="en-US"/>
          </a:p>
        </p:txBody>
      </p:sp>
      <p:sp>
        <p:nvSpPr>
          <p:cNvPr id="231427" name="Rectangle 3"/>
          <p:cNvSpPr>
            <a:spLocks noGrp="1" noChangeArrowheads="1"/>
          </p:cNvSpPr>
          <p:nvPr>
            <p:ph type="body" idx="1"/>
          </p:nvPr>
        </p:nvSpPr>
        <p:spPr>
          <a:xfrm>
            <a:off x="838200" y="925046"/>
            <a:ext cx="7848600" cy="4759325"/>
          </a:xfrm>
        </p:spPr>
        <p:txBody>
          <a:bodyPr/>
          <a:lstStyle/>
          <a:p>
            <a:pPr algn="just">
              <a:buFontTx/>
              <a:buNone/>
            </a:pPr>
            <a:r>
              <a:rPr lang="en-GB" sz="1800" b="1" dirty="0">
                <a:cs typeface="Courier New" pitchFamily="49" charset="0"/>
              </a:rPr>
              <a:t>Goal: $1 million retirement fund after working 40 years</a:t>
            </a:r>
          </a:p>
          <a:p>
            <a:pPr lvl="1" algn="just"/>
            <a:r>
              <a:rPr lang="en-GB" sz="1600" b="1" dirty="0">
                <a:cs typeface="Courier New" pitchFamily="49" charset="0"/>
              </a:rPr>
              <a:t>8% rate of interest compounded </a:t>
            </a:r>
            <a:r>
              <a:rPr lang="en-GB" sz="1600" b="1" dirty="0" smtClean="0">
                <a:cs typeface="Courier New" pitchFamily="49" charset="0"/>
              </a:rPr>
              <a:t>annually (interest paid on interest income) </a:t>
            </a:r>
            <a:endParaRPr lang="en-GB" sz="1600" b="1" dirty="0">
              <a:cs typeface="Courier New" pitchFamily="49" charset="0"/>
            </a:endParaRPr>
          </a:p>
          <a:p>
            <a:pPr lvl="1" algn="just"/>
            <a:r>
              <a:rPr lang="en-GB" sz="1600" b="1" dirty="0">
                <a:cs typeface="Courier New" pitchFamily="49" charset="0"/>
              </a:rPr>
              <a:t>contributions to the </a:t>
            </a:r>
            <a:r>
              <a:rPr lang="en-GB" sz="1600" b="1" dirty="0" smtClean="0">
                <a:cs typeface="Courier New" pitchFamily="49" charset="0"/>
              </a:rPr>
              <a:t>retirement fund </a:t>
            </a:r>
            <a:r>
              <a:rPr lang="en-GB" sz="1600" b="1" dirty="0">
                <a:cs typeface="Courier New" pitchFamily="49" charset="0"/>
              </a:rPr>
              <a:t>at </a:t>
            </a:r>
            <a:r>
              <a:rPr lang="en-GB" sz="1600" b="1" dirty="0" smtClean="0">
                <a:cs typeface="Courier New" pitchFamily="49" charset="0"/>
              </a:rPr>
              <a:t>the end of each year</a:t>
            </a:r>
          </a:p>
          <a:p>
            <a:pPr lvl="1" algn="just"/>
            <a:r>
              <a:rPr lang="en-GB" sz="1600" b="1" dirty="0" smtClean="0">
                <a:cs typeface="Courier New" pitchFamily="49" charset="0"/>
              </a:rPr>
              <a:t>the initial contributions to the fund are paid at the of the first year of work.</a:t>
            </a:r>
            <a:r>
              <a:rPr lang="en-US" sz="1600" b="1" dirty="0" smtClean="0"/>
              <a:t> </a:t>
            </a:r>
            <a:endParaRPr lang="en-US" sz="1600" b="1" dirty="0"/>
          </a:p>
          <a:p>
            <a:pPr>
              <a:buFontTx/>
              <a:buNone/>
            </a:pPr>
            <a:endParaRPr lang="en-US" sz="1600" b="1" dirty="0"/>
          </a:p>
        </p:txBody>
      </p:sp>
      <p:graphicFrame>
        <p:nvGraphicFramePr>
          <p:cNvPr id="231428" name="Group 4"/>
          <p:cNvGraphicFramePr>
            <a:graphicFrameLocks noGrp="1"/>
          </p:cNvGraphicFramePr>
          <p:nvPr>
            <p:extLst>
              <p:ext uri="{D42A27DB-BD31-4B8C-83A1-F6EECF244321}">
                <p14:modId xmlns:p14="http://schemas.microsoft.com/office/powerpoint/2010/main" val="1012764213"/>
              </p:ext>
            </p:extLst>
          </p:nvPr>
        </p:nvGraphicFramePr>
        <p:xfrm>
          <a:off x="990600" y="3276600"/>
          <a:ext cx="7086600" cy="2362200"/>
        </p:xfrm>
        <a:graphic>
          <a:graphicData uri="http://schemas.openxmlformats.org/drawingml/2006/table">
            <a:tbl>
              <a:tblPr/>
              <a:tblGrid>
                <a:gridCol w="2362200"/>
                <a:gridCol w="2362200"/>
                <a:gridCol w="2362200"/>
              </a:tblGrid>
              <a:tr h="914400">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666750" algn="ctr"/>
                        </a:tabLst>
                      </a:pPr>
                      <a:r>
                        <a:rPr kumimoji="1" lang="en-GB" sz="1600" b="1" i="0" u="none" strike="noStrike" cap="none" normalizeH="0" baseline="0" dirty="0" smtClean="0">
                          <a:ln>
                            <a:noFill/>
                          </a:ln>
                          <a:solidFill>
                            <a:schemeClr val="tx1"/>
                          </a:solidFill>
                          <a:effectLst/>
                          <a:latin typeface="Arial" charset="0"/>
                          <a:ea typeface="Times New Roman" pitchFamily="18" charset="0"/>
                          <a:cs typeface="Courier New" pitchFamily="49" charset="0"/>
                        </a:rPr>
                        <a:t>	</a:t>
                      </a:r>
                    </a:p>
                    <a:p>
                      <a:pPr marL="0" marR="0" lvl="0" indent="0" algn="ctr" defTabSz="914400" rtl="0" eaLnBrk="0" fontAlgn="base" latinLnBrk="0" hangingPunct="0">
                        <a:lnSpc>
                          <a:spcPct val="100000"/>
                        </a:lnSpc>
                        <a:spcBef>
                          <a:spcPct val="0"/>
                        </a:spcBef>
                        <a:spcAft>
                          <a:spcPct val="0"/>
                        </a:spcAft>
                        <a:buClrTx/>
                        <a:buSzTx/>
                        <a:buFontTx/>
                        <a:buNone/>
                        <a:tabLst>
                          <a:tab pos="666750" algn="ctr"/>
                        </a:tabLst>
                      </a:pPr>
                      <a:r>
                        <a:rPr kumimoji="1" lang="en-GB" sz="1600" b="1" i="0" u="none" strike="noStrike" cap="none" normalizeH="0" baseline="0" dirty="0" smtClean="0">
                          <a:ln>
                            <a:noFill/>
                          </a:ln>
                          <a:solidFill>
                            <a:schemeClr val="tx1"/>
                          </a:solidFill>
                          <a:effectLst/>
                          <a:latin typeface="Arial" charset="0"/>
                          <a:ea typeface="Times New Roman" pitchFamily="18" charset="0"/>
                          <a:cs typeface="Courier New" pitchFamily="49" charset="0"/>
                        </a:rPr>
                        <a:t>Option </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600" b="1" i="0" u="none" strike="noStrike" cap="none" normalizeH="0" baseline="0" dirty="0" smtClean="0">
                          <a:ln>
                            <a:noFill/>
                          </a:ln>
                          <a:solidFill>
                            <a:schemeClr val="tx1"/>
                          </a:solidFill>
                          <a:effectLst/>
                          <a:latin typeface="Arial" charset="0"/>
                          <a:ea typeface="Times New Roman" pitchFamily="18" charset="0"/>
                          <a:cs typeface="Courier New" pitchFamily="49" charset="0"/>
                        </a:rPr>
                        <a:t>Contributions at end of years 1 to 9 inclusively</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600" b="1" i="0" u="none" strike="noStrike" cap="none" normalizeH="0" baseline="0" smtClean="0">
                          <a:ln>
                            <a:noFill/>
                          </a:ln>
                          <a:solidFill>
                            <a:schemeClr val="tx1"/>
                          </a:solidFill>
                          <a:effectLst/>
                          <a:latin typeface="Arial" charset="0"/>
                          <a:ea typeface="Times New Roman" pitchFamily="18" charset="0"/>
                          <a:cs typeface="Courier New" pitchFamily="49" charset="0"/>
                        </a:rPr>
                        <a:t>Contributions at end of years 10 to 40 inclusively</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858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Option 1</a:t>
                      </a:r>
                      <a:endParaRPr kumimoji="1" lang="en-US"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(Good Times Now)</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$7,368</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alpha val="50000"/>
                      </a:schemeClr>
                    </a:solidFill>
                  </a:tcPr>
                </a:tc>
              </a:tr>
              <a:tr h="7620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Option 2</a:t>
                      </a:r>
                      <a:endParaRPr kumimoji="1" lang="en-US"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(Good Times Later)</a:t>
                      </a: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smtClean="0">
                          <a:ln>
                            <a:noFill/>
                          </a:ln>
                          <a:solidFill>
                            <a:schemeClr val="tx1"/>
                          </a:solidFill>
                          <a:effectLst/>
                          <a:latin typeface="Arial" charset="0"/>
                          <a:ea typeface="Times New Roman" pitchFamily="18" charset="0"/>
                          <a:cs typeface="Courier New" pitchFamily="49" charset="0"/>
                        </a:rPr>
                        <a:t>$8,107</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1"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1" lang="en-GB" sz="1800" b="1" i="0" u="none" strike="noStrike" cap="none" normalizeH="0" baseline="0" dirty="0" smtClean="0">
                          <a:ln>
                            <a:noFill/>
                          </a:ln>
                          <a:solidFill>
                            <a:schemeClr val="tx1"/>
                          </a:solidFill>
                          <a:effectLst/>
                          <a:latin typeface="Arial" charset="0"/>
                          <a:ea typeface="Times New Roman" pitchFamily="18" charset="0"/>
                          <a:cs typeface="Courier New" pitchFamily="49" charset="0"/>
                        </a:rPr>
                        <a:t>$0</a:t>
                      </a: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accent2">
                        <a:alpha val="50000"/>
                      </a:schemeClr>
                    </a:solidFill>
                  </a:tcPr>
                </a:tc>
              </a:tr>
            </a:tbl>
          </a:graphicData>
        </a:graphic>
      </p:graphicFrame>
      <p:sp>
        <p:nvSpPr>
          <p:cNvPr id="4" name="Slide Number Placeholder 3"/>
          <p:cNvSpPr>
            <a:spLocks noGrp="1"/>
          </p:cNvSpPr>
          <p:nvPr>
            <p:ph type="sldNum" sz="quarter" idx="12"/>
          </p:nvPr>
        </p:nvSpPr>
        <p:spPr/>
        <p:txBody>
          <a:bodyPr/>
          <a:lstStyle/>
          <a:p>
            <a:fld id="{DD920190-3D50-4FFB-870A-7DD614E5B759}" type="slidenum">
              <a:rPr lang="fr-CA" smtClean="0"/>
              <a:pPr/>
              <a:t>32</a:t>
            </a:fld>
            <a:endParaRPr lang="fr-CA"/>
          </a:p>
        </p:txBody>
      </p:sp>
      <p:sp>
        <p:nvSpPr>
          <p:cNvPr id="3" name="TextBox 2"/>
          <p:cNvSpPr txBox="1"/>
          <p:nvPr/>
        </p:nvSpPr>
        <p:spPr>
          <a:xfrm>
            <a:off x="457200" y="5733365"/>
            <a:ext cx="8798242" cy="923330"/>
          </a:xfrm>
          <a:prstGeom prst="rect">
            <a:avLst/>
          </a:prstGeom>
          <a:solidFill>
            <a:srgbClr val="FFFF00"/>
          </a:solidFill>
          <a:ln>
            <a:solidFill>
              <a:schemeClr val="tx1"/>
            </a:solidFill>
          </a:ln>
        </p:spPr>
        <p:txBody>
          <a:bodyPr wrap="none" rtlCol="0">
            <a:spAutoFit/>
          </a:bodyPr>
          <a:lstStyle/>
          <a:p>
            <a:r>
              <a:rPr lang="en-CA" dirty="0" smtClean="0"/>
              <a:t>Contributions in option 1 total about $228,000 compared to $73,000 for option 2. </a:t>
            </a:r>
          </a:p>
          <a:p>
            <a:r>
              <a:rPr lang="en-CA" dirty="0" smtClean="0"/>
              <a:t>Interest income generated by early contributions is responsible for the difference in </a:t>
            </a:r>
          </a:p>
          <a:p>
            <a:r>
              <a:rPr lang="en-CA" dirty="0" smtClean="0"/>
              <a:t>required contributions.</a:t>
            </a:r>
            <a:endParaRPr lang="en-C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119485C0-D3C6-43AE-B53F-4A73F0AA5D42}" type="slidenum">
              <a:rPr lang="fr-CA"/>
              <a:pPr/>
              <a:t>33</a:t>
            </a:fld>
            <a:endParaRPr lang="fr-CA"/>
          </a:p>
        </p:txBody>
      </p:sp>
      <p:sp>
        <p:nvSpPr>
          <p:cNvPr id="322562" name="Rectangle 2"/>
          <p:cNvSpPr>
            <a:spLocks noGrp="1" noChangeArrowheads="1"/>
          </p:cNvSpPr>
          <p:nvPr>
            <p:ph type="title"/>
          </p:nvPr>
        </p:nvSpPr>
        <p:spPr/>
        <p:txBody>
          <a:bodyPr/>
          <a:lstStyle/>
          <a:p>
            <a:r>
              <a:rPr lang="fr-CA" dirty="0" smtClean="0"/>
              <a:t>Types of </a:t>
            </a:r>
            <a:r>
              <a:rPr lang="fr-CA" dirty="0" err="1" smtClean="0"/>
              <a:t>project</a:t>
            </a:r>
            <a:r>
              <a:rPr lang="fr-CA" dirty="0" smtClean="0"/>
              <a:t> </a:t>
            </a:r>
            <a:r>
              <a:rPr lang="fr-CA" dirty="0"/>
              <a:t>analyses</a:t>
            </a:r>
          </a:p>
        </p:txBody>
      </p:sp>
      <p:sp>
        <p:nvSpPr>
          <p:cNvPr id="322563" name="Rectangle 3"/>
          <p:cNvSpPr>
            <a:spLocks noGrp="1" noChangeArrowheads="1"/>
          </p:cNvSpPr>
          <p:nvPr>
            <p:ph type="body" idx="1"/>
          </p:nvPr>
        </p:nvSpPr>
        <p:spPr/>
        <p:txBody>
          <a:bodyPr/>
          <a:lstStyle/>
          <a:p>
            <a:pPr marL="533400" indent="-533400">
              <a:buSzPct val="85000"/>
              <a:buFont typeface="Wingdings" pitchFamily="2" charset="2"/>
              <a:buAutoNum type="arabicPeriod"/>
            </a:pPr>
            <a:r>
              <a:rPr lang="en-US" dirty="0"/>
              <a:t>Financial </a:t>
            </a:r>
            <a:endParaRPr lang="en-US" dirty="0" smtClean="0"/>
          </a:p>
          <a:p>
            <a:pPr lvl="1">
              <a:buSzPct val="85000"/>
            </a:pPr>
            <a:r>
              <a:rPr lang="en-US" dirty="0" smtClean="0"/>
              <a:t>Considers project-generated cash flows only</a:t>
            </a:r>
          </a:p>
          <a:p>
            <a:pPr lvl="1">
              <a:buSzPct val="85000"/>
            </a:pPr>
            <a:r>
              <a:rPr lang="en-US" dirty="0" smtClean="0"/>
              <a:t>Objective: maximize profit</a:t>
            </a:r>
            <a:endParaRPr lang="en-US" dirty="0"/>
          </a:p>
          <a:p>
            <a:pPr marL="533400" indent="-533400">
              <a:buSzPct val="85000"/>
              <a:buFont typeface="Wingdings" pitchFamily="2" charset="2"/>
              <a:buAutoNum type="arabicPeriod"/>
            </a:pPr>
            <a:r>
              <a:rPr lang="en-US" dirty="0"/>
              <a:t>Economic </a:t>
            </a:r>
            <a:endParaRPr lang="en-US" dirty="0" smtClean="0"/>
          </a:p>
          <a:p>
            <a:pPr lvl="1">
              <a:buSzPct val="85000"/>
            </a:pPr>
            <a:r>
              <a:rPr lang="en-US" dirty="0" smtClean="0"/>
              <a:t>Considers all project effects (both explicit and implicit) on society’s economic well-being</a:t>
            </a:r>
          </a:p>
          <a:p>
            <a:pPr lvl="1">
              <a:buSzPct val="85000"/>
            </a:pPr>
            <a:r>
              <a:rPr lang="en-US" dirty="0" smtClean="0"/>
              <a:t>Objective: maximize economic well-being</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D16BBCB0-8975-4376-9C93-7D17BA819486}" type="slidenum">
              <a:rPr lang="fr-CA"/>
              <a:pPr/>
              <a:t>34</a:t>
            </a:fld>
            <a:endParaRPr lang="fr-CA"/>
          </a:p>
        </p:txBody>
      </p:sp>
      <p:sp>
        <p:nvSpPr>
          <p:cNvPr id="329730" name="Rectangle 2"/>
          <p:cNvSpPr>
            <a:spLocks noGrp="1" noChangeArrowheads="1"/>
          </p:cNvSpPr>
          <p:nvPr>
            <p:ph type="title"/>
          </p:nvPr>
        </p:nvSpPr>
        <p:spPr>
          <a:xfrm>
            <a:off x="914400" y="430213"/>
            <a:ext cx="7772400" cy="762000"/>
          </a:xfrm>
        </p:spPr>
        <p:txBody>
          <a:bodyPr/>
          <a:lstStyle/>
          <a:p>
            <a:r>
              <a:rPr lang="en-US" dirty="0"/>
              <a:t>1</a:t>
            </a:r>
            <a:r>
              <a:rPr lang="fr-CA" dirty="0"/>
              <a:t>. </a:t>
            </a:r>
            <a:r>
              <a:rPr lang="en-US" dirty="0"/>
              <a:t>Financial </a:t>
            </a:r>
            <a:r>
              <a:rPr lang="en-US" dirty="0" smtClean="0"/>
              <a:t>analysis </a:t>
            </a:r>
            <a:r>
              <a:rPr lang="en-US" dirty="0"/>
              <a:t>of projects</a:t>
            </a:r>
          </a:p>
        </p:txBody>
      </p:sp>
      <p:sp>
        <p:nvSpPr>
          <p:cNvPr id="329731" name="Rectangle 3"/>
          <p:cNvSpPr>
            <a:spLocks noGrp="1" noChangeArrowheads="1"/>
          </p:cNvSpPr>
          <p:nvPr>
            <p:ph type="body" idx="1"/>
          </p:nvPr>
        </p:nvSpPr>
        <p:spPr/>
        <p:txBody>
          <a:bodyPr/>
          <a:lstStyle/>
          <a:p>
            <a:pPr>
              <a:buFontTx/>
              <a:buNone/>
            </a:pPr>
            <a:r>
              <a:rPr lang="en-US" dirty="0"/>
              <a:t>Exclusive </a:t>
            </a:r>
            <a:r>
              <a:rPr lang="en-US" dirty="0" smtClean="0"/>
              <a:t>focus: cash flows</a:t>
            </a:r>
            <a:endParaRPr lang="en-US" dirty="0"/>
          </a:p>
          <a:p>
            <a:pPr lvl="1">
              <a:buSzTx/>
            </a:pPr>
            <a:r>
              <a:rPr lang="en-US" dirty="0" smtClean="0"/>
              <a:t>Cash outflows (outlays or expenses)</a:t>
            </a:r>
          </a:p>
          <a:p>
            <a:pPr lvl="2">
              <a:buSzTx/>
            </a:pPr>
            <a:r>
              <a:rPr lang="en-US" dirty="0" smtClean="0"/>
              <a:t>Initial investments</a:t>
            </a:r>
            <a:endParaRPr lang="en-US" dirty="0"/>
          </a:p>
          <a:p>
            <a:pPr lvl="2">
              <a:buSzTx/>
            </a:pPr>
            <a:r>
              <a:rPr lang="en-US" dirty="0" smtClean="0"/>
              <a:t>Annual costs</a:t>
            </a:r>
          </a:p>
          <a:p>
            <a:pPr lvl="2">
              <a:buSzTx/>
            </a:pPr>
            <a:r>
              <a:rPr lang="en-US" dirty="0" smtClean="0"/>
              <a:t>Salvage values if negative</a:t>
            </a:r>
          </a:p>
          <a:p>
            <a:pPr lvl="1">
              <a:buSzTx/>
            </a:pPr>
            <a:r>
              <a:rPr lang="en-US" dirty="0" smtClean="0"/>
              <a:t>Cash inflows</a:t>
            </a:r>
          </a:p>
          <a:p>
            <a:pPr lvl="2">
              <a:buSzTx/>
            </a:pPr>
            <a:r>
              <a:rPr lang="en-US" dirty="0" smtClean="0"/>
              <a:t>Annual revenues</a:t>
            </a:r>
            <a:endParaRPr lang="en-US" dirty="0"/>
          </a:p>
          <a:p>
            <a:pPr lvl="2">
              <a:buSzTx/>
            </a:pPr>
            <a:r>
              <a:rPr lang="en-US" dirty="0" smtClean="0"/>
              <a:t>Salvage </a:t>
            </a:r>
            <a:r>
              <a:rPr lang="en-US" dirty="0"/>
              <a:t>values </a:t>
            </a:r>
            <a:r>
              <a:rPr lang="en-US" dirty="0" smtClean="0"/>
              <a:t>if positive</a:t>
            </a:r>
            <a:endParaRPr lang="en-US" dirty="0"/>
          </a:p>
          <a:p>
            <a:pPr lvl="1">
              <a:buSzTx/>
            </a:pPr>
            <a:r>
              <a:rPr lang="en-US" dirty="0" smtClean="0"/>
              <a:t>Find a project’s </a:t>
            </a:r>
            <a:r>
              <a:rPr lang="en-US" dirty="0"/>
              <a:t>NPW, AEW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32193C14-E562-4027-B0DF-2B12716FFCBB}" type="slidenum">
              <a:rPr lang="fr-CA"/>
              <a:pPr/>
              <a:t>35</a:t>
            </a:fld>
            <a:endParaRPr lang="fr-CA"/>
          </a:p>
        </p:txBody>
      </p:sp>
      <p:sp>
        <p:nvSpPr>
          <p:cNvPr id="330754" name="Rectangle 2"/>
          <p:cNvSpPr>
            <a:spLocks noGrp="1" noChangeArrowheads="1"/>
          </p:cNvSpPr>
          <p:nvPr>
            <p:ph type="title"/>
          </p:nvPr>
        </p:nvSpPr>
        <p:spPr/>
        <p:txBody>
          <a:bodyPr/>
          <a:lstStyle/>
          <a:p>
            <a:r>
              <a:rPr lang="fr-CA"/>
              <a:t>1. </a:t>
            </a:r>
            <a:r>
              <a:rPr lang="en-US"/>
              <a:t>Financial analysis of projects</a:t>
            </a:r>
            <a:endParaRPr lang="en-CA"/>
          </a:p>
        </p:txBody>
      </p:sp>
      <p:sp>
        <p:nvSpPr>
          <p:cNvPr id="330755" name="Rectangle 3"/>
          <p:cNvSpPr>
            <a:spLocks noGrp="1" noChangeArrowheads="1"/>
          </p:cNvSpPr>
          <p:nvPr>
            <p:ph type="body" idx="1"/>
          </p:nvPr>
        </p:nvSpPr>
        <p:spPr/>
        <p:txBody>
          <a:bodyPr/>
          <a:lstStyle/>
          <a:p>
            <a:pPr marL="533400" indent="-533400">
              <a:lnSpc>
                <a:spcPct val="90000"/>
              </a:lnSpc>
            </a:pPr>
            <a:r>
              <a:rPr lang="en-US" sz="2900" dirty="0"/>
              <a:t>Quantitative approach (tangible </a:t>
            </a:r>
            <a:r>
              <a:rPr lang="en-US" sz="2900" dirty="0" smtClean="0"/>
              <a:t>or explicit cash flows only)</a:t>
            </a:r>
            <a:endParaRPr lang="en-US" sz="2900" dirty="0"/>
          </a:p>
          <a:p>
            <a:pPr marL="914400" lvl="1" indent="-457200">
              <a:lnSpc>
                <a:spcPct val="90000"/>
              </a:lnSpc>
            </a:pPr>
            <a:r>
              <a:rPr lang="en-US" sz="2700" dirty="0"/>
              <a:t>NPW, AEW, IRR, ERR</a:t>
            </a:r>
          </a:p>
          <a:p>
            <a:pPr marL="533400" indent="-533400">
              <a:lnSpc>
                <a:spcPct val="90000"/>
              </a:lnSpc>
            </a:pPr>
            <a:r>
              <a:rPr lang="en-US" sz="2900" dirty="0"/>
              <a:t>Qualitative considerations </a:t>
            </a:r>
            <a:r>
              <a:rPr lang="en-US" sz="2900" dirty="0" smtClean="0"/>
              <a:t>can be used </a:t>
            </a:r>
            <a:r>
              <a:rPr lang="en-US" sz="2900" dirty="0"/>
              <a:t>to tweak (adjust) the quantitative results</a:t>
            </a:r>
          </a:p>
          <a:p>
            <a:pPr marL="914400" lvl="1" indent="-457200">
              <a:lnSpc>
                <a:spcPct val="90000"/>
              </a:lnSpc>
            </a:pPr>
            <a:r>
              <a:rPr lang="en-US" sz="2700" dirty="0"/>
              <a:t>based on the experience/judgment of the decision-makers</a:t>
            </a:r>
          </a:p>
          <a:p>
            <a:pPr marL="533400" indent="-533400">
              <a:lnSpc>
                <a:spcPct val="90000"/>
              </a:lnSpc>
            </a:pPr>
            <a:r>
              <a:rPr lang="en-US" sz="2900" dirty="0"/>
              <a:t>Hence, cash flows have priority in the decision-making process</a:t>
            </a:r>
            <a:endParaRPr lang="en-US"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5810" name="Rectangle 2"/>
          <p:cNvSpPr>
            <a:spLocks noGrp="1" noChangeArrowheads="1"/>
          </p:cNvSpPr>
          <p:nvPr>
            <p:ph type="title"/>
          </p:nvPr>
        </p:nvSpPr>
        <p:spPr/>
        <p:txBody>
          <a:bodyPr/>
          <a:lstStyle/>
          <a:p>
            <a:r>
              <a:rPr lang="en-CA" sz="3200" dirty="0" smtClean="0"/>
              <a:t>Example 1. Financial analysis of snow clearing public roads </a:t>
            </a:r>
            <a:endParaRPr lang="en-CA" sz="3200" dirty="0"/>
          </a:p>
        </p:txBody>
      </p:sp>
      <p:graphicFrame>
        <p:nvGraphicFramePr>
          <p:cNvPr id="375834" name="Group 26"/>
          <p:cNvGraphicFramePr>
            <a:graphicFrameLocks noGrp="1"/>
          </p:cNvGraphicFramePr>
          <p:nvPr>
            <p:extLst>
              <p:ext uri="{D42A27DB-BD31-4B8C-83A1-F6EECF244321}">
                <p14:modId xmlns:p14="http://schemas.microsoft.com/office/powerpoint/2010/main" val="2449038152"/>
              </p:ext>
            </p:extLst>
          </p:nvPr>
        </p:nvGraphicFramePr>
        <p:xfrm>
          <a:off x="609600" y="1752600"/>
          <a:ext cx="7924800" cy="3322320"/>
        </p:xfrm>
        <a:graphic>
          <a:graphicData uri="http://schemas.openxmlformats.org/drawingml/2006/table">
            <a:tbl>
              <a:tblPr/>
              <a:tblGrid>
                <a:gridCol w="3962400"/>
                <a:gridCol w="3962400"/>
              </a:tblGrid>
              <a:tr h="5080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dirty="0" smtClean="0">
                          <a:ln>
                            <a:noFill/>
                          </a:ln>
                          <a:solidFill>
                            <a:schemeClr val="tx1"/>
                          </a:solidFill>
                          <a:effectLst/>
                          <a:latin typeface="Arial" charset="0"/>
                          <a:cs typeface="Arial" charset="0"/>
                        </a:rPr>
                        <a:t>Cost and benefits</a:t>
                      </a:r>
                      <a:endParaRPr kumimoji="0" lang="fr-CA" sz="1600" b="1" i="0" u="sng"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smtClean="0">
                          <a:ln>
                            <a:noFill/>
                          </a:ln>
                          <a:solidFill>
                            <a:schemeClr val="tx1"/>
                          </a:solidFill>
                          <a:effectLst/>
                          <a:latin typeface="Arial" charset="0"/>
                          <a:cs typeface="Arial" charset="0"/>
                        </a:rPr>
                        <a:t>How measured</a:t>
                      </a:r>
                      <a:endParaRPr kumimoji="0" lang="fr-CA" sz="16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1. Noise pollution; interferes with sleep of residents </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Public complaints; hard to quantity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2. Snowplow damage to roads and to residential property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Observation of damage</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3. Fewer accidents; reduced material damages</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Difference in number by experiment</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75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4. Visible demonstration of property tax use</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Political benefit</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5. Snow in driveways; cost of removal</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Cost of removal</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75835" name="Text Box 27"/>
          <p:cNvSpPr txBox="1">
            <a:spLocks noChangeArrowheads="1"/>
          </p:cNvSpPr>
          <p:nvPr/>
        </p:nvSpPr>
        <p:spPr bwMode="auto">
          <a:xfrm>
            <a:off x="2195513" y="5448300"/>
            <a:ext cx="3140797" cy="366767"/>
          </a:xfrm>
          <a:prstGeom prst="rect">
            <a:avLst/>
          </a:prstGeom>
          <a:solidFill>
            <a:srgbClr val="FFFF99"/>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CA" b="1" dirty="0" smtClean="0">
                <a:solidFill>
                  <a:srgbClr val="000000"/>
                </a:solidFill>
              </a:rPr>
              <a:t>Considers cash flows only.</a:t>
            </a:r>
            <a:endParaRPr lang="en-CA" b="1" dirty="0">
              <a:solidFill>
                <a:srgbClr val="000000"/>
              </a:solidFill>
            </a:endParaRPr>
          </a:p>
        </p:txBody>
      </p:sp>
      <p:sp>
        <p:nvSpPr>
          <p:cNvPr id="4" name="Slide Number Placeholder 3"/>
          <p:cNvSpPr>
            <a:spLocks noGrp="1"/>
          </p:cNvSpPr>
          <p:nvPr>
            <p:ph type="sldNum" sz="quarter" idx="12"/>
          </p:nvPr>
        </p:nvSpPr>
        <p:spPr/>
        <p:txBody>
          <a:bodyPr/>
          <a:lstStyle/>
          <a:p>
            <a:fld id="{21F4A4D5-B877-493B-920C-1B77C94C347F}" type="slidenum">
              <a:rPr lang="fr-CA" smtClean="0">
                <a:solidFill>
                  <a:srgbClr val="000000"/>
                </a:solidFill>
              </a:rPr>
              <a:pPr/>
              <a:t>36</a:t>
            </a:fld>
            <a:endParaRPr lang="fr-CA">
              <a:solidFill>
                <a:srgbClr val="000000"/>
              </a:solidFill>
            </a:endParaRPr>
          </a:p>
        </p:txBody>
      </p:sp>
      <p:sp>
        <p:nvSpPr>
          <p:cNvPr id="2" name="Footer Placeholder 1"/>
          <p:cNvSpPr>
            <a:spLocks noGrp="1"/>
          </p:cNvSpPr>
          <p:nvPr>
            <p:ph type="ftr" sz="quarter" idx="11"/>
          </p:nvPr>
        </p:nvSpPr>
        <p:spPr/>
        <p:txBody>
          <a:bodyPr/>
          <a:lstStyle/>
          <a:p>
            <a:r>
              <a:rPr lang="fr-CA" smtClean="0">
                <a:solidFill>
                  <a:srgbClr val="000000"/>
                </a:solidFill>
              </a:rPr>
              <a:t>Topic 1 - Introduction</a:t>
            </a:r>
            <a:endParaRPr lang="fr-CA">
              <a:solidFill>
                <a:srgbClr val="000000"/>
              </a:solidFill>
            </a:endParaRPr>
          </a:p>
        </p:txBody>
      </p:sp>
    </p:spTree>
    <p:extLst>
      <p:ext uri="{BB962C8B-B14F-4D97-AF65-F5344CB8AC3E}">
        <p14:creationId xmlns:p14="http://schemas.microsoft.com/office/powerpoint/2010/main" val="33867405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7858" name="Rectangle 2"/>
          <p:cNvSpPr>
            <a:spLocks noGrp="1" noChangeArrowheads="1"/>
          </p:cNvSpPr>
          <p:nvPr>
            <p:ph type="title"/>
          </p:nvPr>
        </p:nvSpPr>
        <p:spPr/>
        <p:txBody>
          <a:bodyPr/>
          <a:lstStyle/>
          <a:p>
            <a:r>
              <a:rPr lang="en-US" sz="2800" dirty="0" smtClean="0"/>
              <a:t>Example 2: Financial analysis of information </a:t>
            </a:r>
            <a:r>
              <a:rPr lang="en-US" sz="2800" dirty="0"/>
              <a:t>kiosks along major </a:t>
            </a:r>
            <a:r>
              <a:rPr lang="en-US" sz="2800" dirty="0" smtClean="0"/>
              <a:t>highways</a:t>
            </a:r>
            <a:endParaRPr lang="fr-CA" sz="2800" dirty="0"/>
          </a:p>
        </p:txBody>
      </p:sp>
      <p:graphicFrame>
        <p:nvGraphicFramePr>
          <p:cNvPr id="377859" name="Group 3"/>
          <p:cNvGraphicFramePr>
            <a:graphicFrameLocks noGrp="1"/>
          </p:cNvGraphicFramePr>
          <p:nvPr/>
        </p:nvGraphicFramePr>
        <p:xfrm>
          <a:off x="762000" y="1600200"/>
          <a:ext cx="7696200" cy="4318508"/>
        </p:xfrm>
        <a:graphic>
          <a:graphicData uri="http://schemas.openxmlformats.org/drawingml/2006/table">
            <a:tbl>
              <a:tblPr/>
              <a:tblGrid>
                <a:gridCol w="3848100"/>
                <a:gridCol w="3848100"/>
              </a:tblGrid>
              <a:tr h="5080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Cost and benefits</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How measured</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1. Cost of maps, etc. </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Cost of purchase: price x quantity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2. Telephone costs </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Telephone bills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3. Insurance costs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Insurance premiums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4. More tourists in territory; tourists may stay for longer periods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5. Tourists may return more frequently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6. Advertising for campsites, hotels, restaurants ….</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CF175"/>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7.Healthy to stop and stretch</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Difficult to measure</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77888" name="Text Box 32"/>
          <p:cNvSpPr txBox="1">
            <a:spLocks noChangeArrowheads="1"/>
          </p:cNvSpPr>
          <p:nvPr/>
        </p:nvSpPr>
        <p:spPr bwMode="auto">
          <a:xfrm>
            <a:off x="1828800" y="6146244"/>
            <a:ext cx="3811942" cy="366767"/>
          </a:xfrm>
          <a:prstGeom prst="rect">
            <a:avLst/>
          </a:prstGeom>
          <a:solidFill>
            <a:srgbClr val="FFFF99"/>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r>
              <a:rPr lang="en-CA" b="1" dirty="0" smtClean="0">
                <a:solidFill>
                  <a:srgbClr val="000000"/>
                </a:solidFill>
              </a:rPr>
              <a:t>Focus exclusively on cash flows.</a:t>
            </a:r>
            <a:endParaRPr lang="fr-CA" b="1" dirty="0">
              <a:solidFill>
                <a:srgbClr val="000000"/>
              </a:solidFill>
            </a:endParaRPr>
          </a:p>
        </p:txBody>
      </p:sp>
      <p:sp>
        <p:nvSpPr>
          <p:cNvPr id="4" name="Slide Number Placeholder 3"/>
          <p:cNvSpPr>
            <a:spLocks noGrp="1"/>
          </p:cNvSpPr>
          <p:nvPr>
            <p:ph type="sldNum" sz="quarter" idx="12"/>
          </p:nvPr>
        </p:nvSpPr>
        <p:spPr/>
        <p:txBody>
          <a:bodyPr/>
          <a:lstStyle/>
          <a:p>
            <a:fld id="{21F4A4D5-B877-493B-920C-1B77C94C347F}" type="slidenum">
              <a:rPr lang="fr-CA" smtClean="0">
                <a:solidFill>
                  <a:srgbClr val="000000"/>
                </a:solidFill>
              </a:rPr>
              <a:pPr/>
              <a:t>37</a:t>
            </a:fld>
            <a:endParaRPr lang="fr-CA" dirty="0">
              <a:solidFill>
                <a:srgbClr val="000000"/>
              </a:solidFill>
            </a:endParaRPr>
          </a:p>
        </p:txBody>
      </p:sp>
      <p:sp>
        <p:nvSpPr>
          <p:cNvPr id="2" name="Footer Placeholder 1"/>
          <p:cNvSpPr>
            <a:spLocks noGrp="1"/>
          </p:cNvSpPr>
          <p:nvPr>
            <p:ph type="ftr" sz="quarter" idx="11"/>
          </p:nvPr>
        </p:nvSpPr>
        <p:spPr/>
        <p:txBody>
          <a:bodyPr/>
          <a:lstStyle/>
          <a:p>
            <a:r>
              <a:rPr lang="fr-CA" smtClean="0">
                <a:solidFill>
                  <a:srgbClr val="000000"/>
                </a:solidFill>
              </a:rPr>
              <a:t>Topic 1 - Introduction</a:t>
            </a:r>
            <a:endParaRPr lang="fr-CA">
              <a:solidFill>
                <a:srgbClr val="000000"/>
              </a:solidFill>
            </a:endParaRPr>
          </a:p>
        </p:txBody>
      </p:sp>
    </p:spTree>
    <p:extLst>
      <p:ext uri="{BB962C8B-B14F-4D97-AF65-F5344CB8AC3E}">
        <p14:creationId xmlns:p14="http://schemas.microsoft.com/office/powerpoint/2010/main" val="30225471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914400" y="152400"/>
            <a:ext cx="7772400" cy="1143000"/>
          </a:xfrm>
        </p:spPr>
        <p:txBody>
          <a:bodyPr/>
          <a:lstStyle/>
          <a:p>
            <a:r>
              <a:rPr lang="en-US" sz="2800" dirty="0" smtClean="0"/>
              <a:t>Example 3: Financial analysis of a community </a:t>
            </a:r>
            <a:r>
              <a:rPr lang="en-US" sz="2800" dirty="0"/>
              <a:t>r</a:t>
            </a:r>
            <a:r>
              <a:rPr lang="en-CA" sz="2800" dirty="0"/>
              <a:t>e-cycling </a:t>
            </a:r>
            <a:r>
              <a:rPr lang="en-CA" sz="2800" dirty="0" smtClean="0"/>
              <a:t>proposal</a:t>
            </a:r>
            <a:r>
              <a:rPr lang="en-US" sz="3200" dirty="0" smtClean="0"/>
              <a:t> </a:t>
            </a:r>
            <a:endParaRPr lang="fr-CA" sz="3200" dirty="0"/>
          </a:p>
        </p:txBody>
      </p:sp>
      <p:graphicFrame>
        <p:nvGraphicFramePr>
          <p:cNvPr id="367619" name="Group 3"/>
          <p:cNvGraphicFramePr>
            <a:graphicFrameLocks noGrp="1"/>
          </p:cNvGraphicFramePr>
          <p:nvPr/>
        </p:nvGraphicFramePr>
        <p:xfrm>
          <a:off x="381000" y="1150938"/>
          <a:ext cx="8229600" cy="5430204"/>
        </p:xfrm>
        <a:graphic>
          <a:graphicData uri="http://schemas.openxmlformats.org/drawingml/2006/table">
            <a:tbl>
              <a:tblPr/>
              <a:tblGrid>
                <a:gridCol w="4114800"/>
                <a:gridCol w="4114800"/>
              </a:tblGrid>
              <a:tr h="64452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Revenues and Costs</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How measured</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6738">
                <a:tc>
                  <a:txBody>
                    <a:bodyPr/>
                    <a:lstStyle/>
                    <a:p>
                      <a:pPr marL="457200" marR="0" lvl="0" indent="-45720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1. Cost: Need for specialized equipment for collecting, sorting and processing newspapers …</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Obtain price estimates of equipment and building costs (if required).</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r>
              <a:tr h="677863">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2. Cost: purchase of recycling boxes and “composters” for each household (provided free of charge).</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Total cost = number of households multiplied by cost of boxes and “composters”.</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3. Costs by households (time, smells) of sorting garbage weekly.</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Cost = Time required multiplied by an appropriate wage.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58813">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4. Benefits: sale of newspapers, cardboard, metal cans …</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Estimate quantity recycled per household multiplied by the number of households and sale price of recycled material.</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r>
              <a:tr h="877888">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5. Savings: Landfill site will have longer life</a:t>
                      </a:r>
                      <a:r>
                        <a:rPr kumimoji="0" lang="en-US" sz="1200" b="1" i="0" u="none" strike="noStrike" cap="none" normalizeH="0" baseline="0" smtClean="0">
                          <a:ln>
                            <a:noFill/>
                          </a:ln>
                          <a:solidFill>
                            <a:schemeClr val="tx1"/>
                          </a:solidFill>
                          <a:effectLst/>
                          <a:latin typeface="Arial" charset="0"/>
                          <a:cs typeface="Arial" charset="0"/>
                          <a:sym typeface="Wingdings" pitchFamily="2" charset="2"/>
                        </a:rPr>
                        <a:t> longer land purchase and acquisition costs.</a:t>
                      </a:r>
                      <a:endParaRPr kumimoji="0" lang="en-US" sz="12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Estimates of yearly waste volumes saved. </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6. Savings: Reduced tipping fees.</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Forecast reduction in waste volume brought to landfill site.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EF40C">
                        <a:alpha val="50000"/>
                      </a:srgb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7. Reduced air and water pollution.</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Surveys </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Slide Number Placeholder 3"/>
          <p:cNvSpPr>
            <a:spLocks noGrp="1"/>
          </p:cNvSpPr>
          <p:nvPr>
            <p:ph type="sldNum" sz="quarter" idx="12"/>
          </p:nvPr>
        </p:nvSpPr>
        <p:spPr/>
        <p:txBody>
          <a:bodyPr/>
          <a:lstStyle/>
          <a:p>
            <a:fld id="{21F4A4D5-B877-493B-920C-1B77C94C347F}" type="slidenum">
              <a:rPr lang="fr-CA" smtClean="0">
                <a:solidFill>
                  <a:srgbClr val="000000"/>
                </a:solidFill>
              </a:rPr>
              <a:pPr/>
              <a:t>38</a:t>
            </a:fld>
            <a:endParaRPr lang="fr-CA">
              <a:solidFill>
                <a:srgbClr val="000000"/>
              </a:solidFill>
            </a:endParaRPr>
          </a:p>
        </p:txBody>
      </p:sp>
      <p:sp>
        <p:nvSpPr>
          <p:cNvPr id="2" name="Footer Placeholder 1"/>
          <p:cNvSpPr>
            <a:spLocks noGrp="1"/>
          </p:cNvSpPr>
          <p:nvPr>
            <p:ph type="ftr" sz="quarter" idx="11"/>
          </p:nvPr>
        </p:nvSpPr>
        <p:spPr/>
        <p:txBody>
          <a:bodyPr/>
          <a:lstStyle/>
          <a:p>
            <a:r>
              <a:rPr lang="fr-CA" dirty="0" smtClean="0">
                <a:solidFill>
                  <a:srgbClr val="000000"/>
                </a:solidFill>
              </a:rPr>
              <a:t>Topic 1 - Introduction</a:t>
            </a:r>
            <a:endParaRPr lang="fr-CA" dirty="0">
              <a:solidFill>
                <a:srgbClr val="000000"/>
              </a:solidFill>
            </a:endParaRPr>
          </a:p>
        </p:txBody>
      </p:sp>
    </p:spTree>
    <p:extLst>
      <p:ext uri="{BB962C8B-B14F-4D97-AF65-F5344CB8AC3E}">
        <p14:creationId xmlns:p14="http://schemas.microsoft.com/office/powerpoint/2010/main" val="3995240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73BB0654-E63B-4016-9604-E03ADB19BC4D}" type="slidenum">
              <a:rPr lang="fr-CA"/>
              <a:pPr/>
              <a:t>39</a:t>
            </a:fld>
            <a:endParaRPr lang="fr-CA"/>
          </a:p>
        </p:txBody>
      </p:sp>
      <p:sp>
        <p:nvSpPr>
          <p:cNvPr id="332802" name="Rectangle 2"/>
          <p:cNvSpPr>
            <a:spLocks noGrp="1" noChangeArrowheads="1"/>
          </p:cNvSpPr>
          <p:nvPr>
            <p:ph type="title"/>
          </p:nvPr>
        </p:nvSpPr>
        <p:spPr/>
        <p:txBody>
          <a:bodyPr/>
          <a:lstStyle/>
          <a:p>
            <a:r>
              <a:rPr lang="fr-CA" dirty="0"/>
              <a:t>1</a:t>
            </a:r>
            <a:r>
              <a:rPr lang="en-CA" dirty="0"/>
              <a:t>. Financial </a:t>
            </a:r>
            <a:r>
              <a:rPr lang="en-CA" dirty="0" smtClean="0"/>
              <a:t>analysis: Pros and Cons</a:t>
            </a:r>
            <a:endParaRPr lang="en-CA" dirty="0"/>
          </a:p>
        </p:txBody>
      </p:sp>
      <p:sp>
        <p:nvSpPr>
          <p:cNvPr id="332803" name="Rectangle 3"/>
          <p:cNvSpPr>
            <a:spLocks noGrp="1" noChangeArrowheads="1"/>
          </p:cNvSpPr>
          <p:nvPr>
            <p:ph type="body" idx="1"/>
          </p:nvPr>
        </p:nvSpPr>
        <p:spPr/>
        <p:txBody>
          <a:bodyPr/>
          <a:lstStyle/>
          <a:p>
            <a:pPr>
              <a:lnSpc>
                <a:spcPct val="80000"/>
              </a:lnSpc>
              <a:buFontTx/>
              <a:buNone/>
            </a:pPr>
            <a:r>
              <a:rPr lang="en-US" sz="2600" u="sng" dirty="0"/>
              <a:t>Advantages</a:t>
            </a:r>
          </a:p>
          <a:p>
            <a:pPr marL="514350" indent="-514350">
              <a:lnSpc>
                <a:spcPct val="80000"/>
              </a:lnSpc>
              <a:buFont typeface="+mj-lt"/>
              <a:buAutoNum type="arabicPeriod"/>
            </a:pPr>
            <a:r>
              <a:rPr lang="en-US" sz="2600" dirty="0" smtClean="0"/>
              <a:t>Single model (only one approach).</a:t>
            </a:r>
          </a:p>
          <a:p>
            <a:pPr marL="514350" indent="-514350">
              <a:lnSpc>
                <a:spcPct val="80000"/>
              </a:lnSpc>
              <a:buFont typeface="+mj-lt"/>
              <a:buAutoNum type="arabicPeriod"/>
            </a:pPr>
            <a:r>
              <a:rPr lang="en-US" sz="2600" dirty="0" smtClean="0"/>
              <a:t>Cash flows are somewhat reliable and readily available.</a:t>
            </a:r>
          </a:p>
          <a:p>
            <a:pPr marL="514350" indent="-514350">
              <a:lnSpc>
                <a:spcPct val="80000"/>
              </a:lnSpc>
              <a:buFont typeface="+mj-lt"/>
              <a:buAutoNum type="arabicPeriod"/>
            </a:pPr>
            <a:r>
              <a:rPr lang="en-US" sz="2600" dirty="0" smtClean="0"/>
              <a:t>Simple calculations.</a:t>
            </a:r>
            <a:endParaRPr lang="en-US" sz="2600" dirty="0"/>
          </a:p>
          <a:p>
            <a:pPr>
              <a:lnSpc>
                <a:spcPct val="80000"/>
              </a:lnSpc>
              <a:buFontTx/>
              <a:buNone/>
            </a:pPr>
            <a:r>
              <a:rPr lang="en-US" sz="2600" u="sng" dirty="0"/>
              <a:t>Disadvantages</a:t>
            </a:r>
            <a:r>
              <a:rPr lang="en-US" sz="2600" dirty="0"/>
              <a:t> </a:t>
            </a:r>
          </a:p>
          <a:p>
            <a:pPr marL="514350" indent="-514350">
              <a:lnSpc>
                <a:spcPct val="80000"/>
              </a:lnSpc>
              <a:buFont typeface="+mj-lt"/>
              <a:buAutoNum type="arabicPeriod"/>
            </a:pPr>
            <a:r>
              <a:rPr lang="en-US" sz="2600" dirty="0" smtClean="0"/>
              <a:t>Risk </a:t>
            </a:r>
            <a:r>
              <a:rPr lang="en-US" sz="2600" dirty="0"/>
              <a:t>of wrong decision by </a:t>
            </a:r>
            <a:r>
              <a:rPr lang="en-US" sz="2600" dirty="0" smtClean="0"/>
              <a:t>excluding intangible information (e.g., value of time savings)</a:t>
            </a:r>
            <a:endParaRPr lang="en-US" sz="2600" dirty="0"/>
          </a:p>
          <a:p>
            <a:pPr marL="514350" indent="-514350">
              <a:lnSpc>
                <a:spcPct val="80000"/>
              </a:lnSpc>
              <a:buFont typeface="+mj-lt"/>
              <a:buAutoNum type="arabicPeriod"/>
            </a:pPr>
            <a:r>
              <a:rPr lang="en-US" sz="2600" dirty="0"/>
              <a:t>More difficult to explain project selection (value </a:t>
            </a:r>
            <a:r>
              <a:rPr lang="en-US" sz="2600" dirty="0" smtClean="0"/>
              <a:t>judgments can bias conclusion).</a:t>
            </a: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3605807B-3D31-45B3-9852-F112FE4E0E1E}" type="slidenum">
              <a:rPr lang="fr-CA"/>
              <a:pPr/>
              <a:t>40</a:t>
            </a:fld>
            <a:endParaRPr lang="fr-CA"/>
          </a:p>
        </p:txBody>
      </p:sp>
      <p:sp>
        <p:nvSpPr>
          <p:cNvPr id="333826" name="Rectangle 2"/>
          <p:cNvSpPr>
            <a:spLocks noGrp="1" noChangeArrowheads="1"/>
          </p:cNvSpPr>
          <p:nvPr>
            <p:ph type="title"/>
          </p:nvPr>
        </p:nvSpPr>
        <p:spPr/>
        <p:txBody>
          <a:bodyPr/>
          <a:lstStyle/>
          <a:p>
            <a:r>
              <a:rPr lang="en-US"/>
              <a:t>2</a:t>
            </a:r>
            <a:r>
              <a:rPr lang="fr-CA"/>
              <a:t>. </a:t>
            </a:r>
            <a:r>
              <a:rPr lang="en-CA"/>
              <a:t>Economic Analysis</a:t>
            </a:r>
          </a:p>
        </p:txBody>
      </p:sp>
      <p:sp>
        <p:nvSpPr>
          <p:cNvPr id="333827" name="Rectangle 3"/>
          <p:cNvSpPr>
            <a:spLocks noGrp="1" noChangeArrowheads="1"/>
          </p:cNvSpPr>
          <p:nvPr>
            <p:ph type="body" idx="1"/>
          </p:nvPr>
        </p:nvSpPr>
        <p:spPr/>
        <p:txBody>
          <a:bodyPr/>
          <a:lstStyle/>
          <a:p>
            <a:pPr marL="590550" indent="-590550">
              <a:lnSpc>
                <a:spcPct val="90000"/>
              </a:lnSpc>
              <a:buSzPct val="75000"/>
            </a:pPr>
            <a:r>
              <a:rPr lang="en-CA" sz="2400" dirty="0"/>
              <a:t>Measures </a:t>
            </a:r>
            <a:r>
              <a:rPr lang="en-CA" sz="2400" dirty="0" smtClean="0"/>
              <a:t>a </a:t>
            </a:r>
            <a:r>
              <a:rPr lang="en-CA" sz="2400" dirty="0"/>
              <a:t>project’s benefits and costs on a target </a:t>
            </a:r>
            <a:r>
              <a:rPr lang="en-CA" sz="2400" dirty="0" smtClean="0"/>
              <a:t>population’s well-being (compulsory headgear for cyclists).</a:t>
            </a:r>
            <a:endParaRPr lang="en-CA" sz="2400" dirty="0"/>
          </a:p>
          <a:p>
            <a:pPr marL="590550" indent="-590550">
              <a:lnSpc>
                <a:spcPct val="90000"/>
              </a:lnSpc>
              <a:buSzPct val="75000"/>
            </a:pPr>
            <a:r>
              <a:rPr lang="en-US" sz="2400" dirty="0" smtClean="0"/>
              <a:t>All tangible </a:t>
            </a:r>
            <a:r>
              <a:rPr lang="en-US" sz="2400" dirty="0"/>
              <a:t>and </a:t>
            </a:r>
            <a:r>
              <a:rPr lang="en-US" sz="2400" dirty="0" smtClean="0"/>
              <a:t>intangible </a:t>
            </a:r>
            <a:r>
              <a:rPr lang="en-US" sz="2400" dirty="0"/>
              <a:t>impacts on the value of </a:t>
            </a:r>
          </a:p>
          <a:p>
            <a:pPr marL="1333500" lvl="2" indent="-419100">
              <a:lnSpc>
                <a:spcPct val="90000"/>
              </a:lnSpc>
              <a:buSzPct val="75000"/>
            </a:pPr>
            <a:r>
              <a:rPr lang="en-US" sz="2400" dirty="0"/>
              <a:t>goods and services</a:t>
            </a:r>
          </a:p>
          <a:p>
            <a:pPr marL="1333500" lvl="2" indent="-419100">
              <a:lnSpc>
                <a:spcPct val="90000"/>
              </a:lnSpc>
              <a:buSzPct val="75000"/>
            </a:pPr>
            <a:r>
              <a:rPr lang="en-US" sz="2400" dirty="0"/>
              <a:t>resources (</a:t>
            </a:r>
            <a:r>
              <a:rPr lang="en-US" sz="2400" dirty="0" err="1"/>
              <a:t>labour</a:t>
            </a:r>
            <a:r>
              <a:rPr lang="en-US" sz="2400" dirty="0"/>
              <a:t>, physical capital </a:t>
            </a:r>
            <a:r>
              <a:rPr lang="en-US" sz="2400" dirty="0" smtClean="0"/>
              <a:t>…)</a:t>
            </a:r>
          </a:p>
          <a:p>
            <a:pPr marL="952500" lvl="1" indent="-495300">
              <a:lnSpc>
                <a:spcPct val="90000"/>
              </a:lnSpc>
              <a:buSzPct val="75000"/>
              <a:buFontTx/>
              <a:buNone/>
            </a:pPr>
            <a:r>
              <a:rPr lang="en-US" sz="2400" dirty="0"/>
              <a:t>m</a:t>
            </a:r>
            <a:r>
              <a:rPr lang="en-US" sz="2400" dirty="0" smtClean="0"/>
              <a:t>ust be </a:t>
            </a:r>
            <a:endParaRPr lang="en-US" sz="2400" dirty="0"/>
          </a:p>
          <a:p>
            <a:pPr marL="1333500" lvl="2" indent="-419100">
              <a:lnSpc>
                <a:spcPct val="90000"/>
              </a:lnSpc>
              <a:buSzPct val="75000"/>
            </a:pPr>
            <a:r>
              <a:rPr lang="en-US" sz="2400" dirty="0" smtClean="0"/>
              <a:t>Identified </a:t>
            </a:r>
            <a:endParaRPr lang="en-US" sz="2400" dirty="0"/>
          </a:p>
          <a:p>
            <a:pPr marL="1333500" lvl="2" indent="-419100">
              <a:lnSpc>
                <a:spcPct val="90000"/>
              </a:lnSpc>
              <a:buSzPct val="75000"/>
            </a:pPr>
            <a:r>
              <a:rPr lang="en-US" sz="2400" dirty="0" smtClean="0"/>
              <a:t>Converted </a:t>
            </a:r>
            <a:r>
              <a:rPr lang="en-US" sz="2400" dirty="0"/>
              <a:t>to equivalent monetary </a:t>
            </a:r>
            <a:r>
              <a:rPr lang="en-US" sz="2400" dirty="0" smtClean="0"/>
              <a:t>values.</a:t>
            </a:r>
            <a:endParaRPr lang="en-US" sz="2400" dirty="0"/>
          </a:p>
          <a:p>
            <a:pPr marL="590550" indent="-590550">
              <a:lnSpc>
                <a:spcPct val="90000"/>
              </a:lnSpc>
              <a:buSzPct val="75000"/>
              <a:buFontTx/>
              <a:buNone/>
            </a:pPr>
            <a:r>
              <a:rPr lang="en-US" sz="3000" dirty="0"/>
              <a:t> </a:t>
            </a:r>
          </a:p>
          <a:p>
            <a:pPr marL="590550" indent="-590550">
              <a:lnSpc>
                <a:spcPct val="90000"/>
              </a:lnSpc>
            </a:pPr>
            <a:endParaRPr lang="en-US" sz="32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5330" name="Rectangle 2"/>
          <p:cNvSpPr>
            <a:spLocks noGrp="1" noChangeArrowheads="1"/>
          </p:cNvSpPr>
          <p:nvPr>
            <p:ph type="title"/>
          </p:nvPr>
        </p:nvSpPr>
        <p:spPr/>
        <p:txBody>
          <a:bodyPr/>
          <a:lstStyle/>
          <a:p>
            <a:r>
              <a:rPr lang="en-US" sz="3200" dirty="0" smtClean="0"/>
              <a:t>Example 1: Economic analysis of snow clearing public roads</a:t>
            </a:r>
            <a:endParaRPr lang="fr-CA" sz="3200" dirty="0"/>
          </a:p>
        </p:txBody>
      </p:sp>
      <p:graphicFrame>
        <p:nvGraphicFramePr>
          <p:cNvPr id="355371" name="Group 43"/>
          <p:cNvGraphicFramePr>
            <a:graphicFrameLocks noGrp="1"/>
          </p:cNvGraphicFramePr>
          <p:nvPr>
            <p:extLst>
              <p:ext uri="{D42A27DB-BD31-4B8C-83A1-F6EECF244321}">
                <p14:modId xmlns:p14="http://schemas.microsoft.com/office/powerpoint/2010/main" val="3093532429"/>
              </p:ext>
            </p:extLst>
          </p:nvPr>
        </p:nvGraphicFramePr>
        <p:xfrm>
          <a:off x="609600" y="1752600"/>
          <a:ext cx="7924800" cy="3322320"/>
        </p:xfrm>
        <a:graphic>
          <a:graphicData uri="http://schemas.openxmlformats.org/drawingml/2006/table">
            <a:tbl>
              <a:tblPr/>
              <a:tblGrid>
                <a:gridCol w="3962400"/>
                <a:gridCol w="3962400"/>
              </a:tblGrid>
              <a:tr h="5080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dirty="0" smtClean="0">
                          <a:ln>
                            <a:noFill/>
                          </a:ln>
                          <a:solidFill>
                            <a:schemeClr val="tx1"/>
                          </a:solidFill>
                          <a:effectLst/>
                          <a:latin typeface="Arial" charset="0"/>
                          <a:cs typeface="Arial" charset="0"/>
                        </a:rPr>
                        <a:t>Cost and benefits</a:t>
                      </a:r>
                      <a:endParaRPr kumimoji="0" lang="fr-CA" sz="1600" b="1" i="0" u="sng"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1600" b="1" i="0" u="sng" strike="noStrike" cap="none" normalizeH="0" baseline="0" smtClean="0">
                          <a:ln>
                            <a:noFill/>
                          </a:ln>
                          <a:solidFill>
                            <a:schemeClr val="tx1"/>
                          </a:solidFill>
                          <a:effectLst/>
                          <a:latin typeface="Arial" charset="0"/>
                          <a:cs typeface="Arial" charset="0"/>
                        </a:rPr>
                        <a:t>How measured</a:t>
                      </a:r>
                      <a:endParaRPr kumimoji="0" lang="fr-CA" sz="16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1. Noise pollution; interferes with sleep of residents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Public complaints; hard to quantity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2. Snowplow damage to roads and residential property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Observation of damage</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3. Fewer accidents; reduced material damages</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Difference in number by experiment</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4. Visible demonstration of property tax use</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Political benefit</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5. Snow in driveways; cost of removal</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Cost of removal</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2">
                        <a:lumMod val="10000"/>
                        <a:lumOff val="90000"/>
                      </a:schemeClr>
                    </a:solidFill>
                  </a:tcPr>
                </a:tc>
              </a:tr>
            </a:tbl>
          </a:graphicData>
        </a:graphic>
      </p:graphicFrame>
      <p:sp>
        <p:nvSpPr>
          <p:cNvPr id="355372" name="Text Box 44"/>
          <p:cNvSpPr txBox="1">
            <a:spLocks noChangeArrowheads="1"/>
          </p:cNvSpPr>
          <p:nvPr/>
        </p:nvSpPr>
        <p:spPr bwMode="auto">
          <a:xfrm>
            <a:off x="1600200" y="5486400"/>
            <a:ext cx="6708775" cy="376238"/>
          </a:xfrm>
          <a:prstGeom prst="rect">
            <a:avLst/>
          </a:prstGeom>
          <a:solidFill>
            <a:srgbClr val="FF9966"/>
          </a:solidFill>
          <a:ln w="12700" algn="ctr">
            <a:solidFill>
              <a:schemeClr val="tx1"/>
            </a:solidFill>
            <a:miter lim="800000"/>
            <a:headEnd/>
            <a:tailEnd/>
          </a:ln>
          <a:effectLst/>
          <a:extLst/>
        </p:spPr>
        <p:txBody>
          <a:bodyPr wrap="none" lIns="90488" tIns="44450" rIns="90488" bIns="44450">
            <a:spAutoFit/>
          </a:bodyPr>
          <a:lstStyle/>
          <a:p>
            <a:r>
              <a:rPr lang="en-CA" b="1"/>
              <a:t>All explicit and implicit project impacts must be considered.</a:t>
            </a:r>
            <a:endParaRPr lang="fr-CA"/>
          </a:p>
        </p:txBody>
      </p:sp>
      <p:sp>
        <p:nvSpPr>
          <p:cNvPr id="4" name="Slide Number Placeholder 3"/>
          <p:cNvSpPr>
            <a:spLocks noGrp="1"/>
          </p:cNvSpPr>
          <p:nvPr>
            <p:ph type="sldNum" sz="quarter" idx="12"/>
          </p:nvPr>
        </p:nvSpPr>
        <p:spPr/>
        <p:txBody>
          <a:bodyPr/>
          <a:lstStyle/>
          <a:p>
            <a:fld id="{21F4A4D5-B877-493B-920C-1B77C94C347F}" type="slidenum">
              <a:rPr lang="fr-CA" smtClean="0"/>
              <a:pPr/>
              <a:t>41</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6834" name="Rectangle 2"/>
          <p:cNvSpPr>
            <a:spLocks noGrp="1" noChangeArrowheads="1"/>
          </p:cNvSpPr>
          <p:nvPr>
            <p:ph type="title"/>
          </p:nvPr>
        </p:nvSpPr>
        <p:spPr/>
        <p:txBody>
          <a:bodyPr/>
          <a:lstStyle/>
          <a:p>
            <a:r>
              <a:rPr lang="en-US" sz="3200" dirty="0" smtClean="0"/>
              <a:t>Example 2: Economic analysis of information </a:t>
            </a:r>
            <a:r>
              <a:rPr lang="en-US" sz="3200" dirty="0"/>
              <a:t>kiosks along major highways</a:t>
            </a:r>
            <a:endParaRPr lang="fr-CA" sz="3200" dirty="0"/>
          </a:p>
        </p:txBody>
      </p:sp>
      <p:sp>
        <p:nvSpPr>
          <p:cNvPr id="376835" name="Rectangle 3"/>
          <p:cNvSpPr>
            <a:spLocks noGrp="1" noChangeArrowheads="1"/>
          </p:cNvSpPr>
          <p:nvPr>
            <p:ph type="body" idx="1"/>
          </p:nvPr>
        </p:nvSpPr>
        <p:spPr/>
        <p:txBody>
          <a:bodyPr/>
          <a:lstStyle/>
          <a:p>
            <a:r>
              <a:rPr lang="en-US" dirty="0"/>
              <a:t>Major benefits to visitors </a:t>
            </a:r>
          </a:p>
          <a:p>
            <a:pPr lvl="1"/>
            <a:r>
              <a:rPr lang="en-US" dirty="0"/>
              <a:t>Provision of maps and brochures</a:t>
            </a:r>
          </a:p>
          <a:p>
            <a:pPr lvl="1"/>
            <a:r>
              <a:rPr lang="en-US" dirty="0"/>
              <a:t>Campground and hotel reservations</a:t>
            </a:r>
          </a:p>
          <a:p>
            <a:r>
              <a:rPr lang="en-US" dirty="0"/>
              <a:t>Major cost</a:t>
            </a:r>
          </a:p>
          <a:p>
            <a:pPr lvl="1"/>
            <a:r>
              <a:rPr lang="en-US" dirty="0"/>
              <a:t>Staffing, building (capital) and maintenance</a:t>
            </a:r>
          </a:p>
          <a:p>
            <a:r>
              <a:rPr lang="en-US" dirty="0"/>
              <a:t>Are there other costs and benefits?</a:t>
            </a:r>
          </a:p>
          <a:p>
            <a:r>
              <a:rPr lang="en-US" dirty="0"/>
              <a:t>How are these costs and benefits measured?</a:t>
            </a:r>
            <a:endParaRPr lang="fr-CA" dirty="0"/>
          </a:p>
          <a:p>
            <a:endParaRPr lang="fr-CA" dirty="0"/>
          </a:p>
        </p:txBody>
      </p:sp>
      <p:sp>
        <p:nvSpPr>
          <p:cNvPr id="3" name="Footer Placeholder 2"/>
          <p:cNvSpPr>
            <a:spLocks noGrp="1"/>
          </p:cNvSpPr>
          <p:nvPr>
            <p:ph type="ftr" sz="quarter" idx="11"/>
          </p:nvPr>
        </p:nvSpPr>
        <p:spPr/>
        <p:txBody>
          <a:bodyPr/>
          <a:lstStyle/>
          <a:p>
            <a:r>
              <a:rPr lang="fr-CA" smtClean="0"/>
              <a:t>Topic 1 - Introduction</a:t>
            </a:r>
            <a:endParaRPr lang="fr-CA"/>
          </a:p>
        </p:txBody>
      </p:sp>
      <p:sp>
        <p:nvSpPr>
          <p:cNvPr id="4" name="Slide Number Placeholder 3"/>
          <p:cNvSpPr>
            <a:spLocks noGrp="1"/>
          </p:cNvSpPr>
          <p:nvPr>
            <p:ph type="sldNum" sz="quarter" idx="12"/>
          </p:nvPr>
        </p:nvSpPr>
        <p:spPr/>
        <p:txBody>
          <a:bodyPr/>
          <a:lstStyle/>
          <a:p>
            <a:fld id="{DD920190-3D50-4FFB-870A-7DD614E5B759}" type="slidenum">
              <a:rPr lang="fr-CA" smtClean="0"/>
              <a:pPr/>
              <a:t>42</a:t>
            </a:fld>
            <a:endParaRPr lang="fr-CA"/>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3284" name="Rectangle 4"/>
          <p:cNvSpPr>
            <a:spLocks noGrp="1" noChangeArrowheads="1"/>
          </p:cNvSpPr>
          <p:nvPr>
            <p:ph type="title"/>
          </p:nvPr>
        </p:nvSpPr>
        <p:spPr/>
        <p:txBody>
          <a:bodyPr/>
          <a:lstStyle/>
          <a:p>
            <a:r>
              <a:rPr lang="en-US" sz="3200" dirty="0"/>
              <a:t>2. Economic </a:t>
            </a:r>
            <a:r>
              <a:rPr lang="en-US" sz="3200" dirty="0" smtClean="0"/>
              <a:t>analysis: Information </a:t>
            </a:r>
            <a:r>
              <a:rPr lang="en-US" sz="3200" dirty="0"/>
              <a:t>kiosks </a:t>
            </a:r>
            <a:r>
              <a:rPr lang="en-US" sz="3200" dirty="0" smtClean="0"/>
              <a:t>at border crossings</a:t>
            </a:r>
            <a:endParaRPr lang="fr-CA" sz="3200" dirty="0"/>
          </a:p>
        </p:txBody>
      </p:sp>
      <p:graphicFrame>
        <p:nvGraphicFramePr>
          <p:cNvPr id="353335" name="Group 55"/>
          <p:cNvGraphicFramePr>
            <a:graphicFrameLocks noGrp="1"/>
          </p:cNvGraphicFramePr>
          <p:nvPr>
            <p:extLst>
              <p:ext uri="{D42A27DB-BD31-4B8C-83A1-F6EECF244321}">
                <p14:modId xmlns:p14="http://schemas.microsoft.com/office/powerpoint/2010/main" val="4290667688"/>
              </p:ext>
            </p:extLst>
          </p:nvPr>
        </p:nvGraphicFramePr>
        <p:xfrm>
          <a:off x="762000" y="1600200"/>
          <a:ext cx="7696200" cy="4318508"/>
        </p:xfrm>
        <a:graphic>
          <a:graphicData uri="http://schemas.openxmlformats.org/drawingml/2006/table">
            <a:tbl>
              <a:tblPr/>
              <a:tblGrid>
                <a:gridCol w="3848100"/>
                <a:gridCol w="3848100"/>
              </a:tblGrid>
              <a:tr h="508000">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dirty="0" smtClean="0">
                          <a:ln>
                            <a:noFill/>
                          </a:ln>
                          <a:solidFill>
                            <a:schemeClr val="tx1"/>
                          </a:solidFill>
                          <a:effectLst/>
                          <a:latin typeface="Arial" charset="0"/>
                          <a:cs typeface="Arial" charset="0"/>
                        </a:rPr>
                        <a:t>Cost and benefits</a:t>
                      </a:r>
                      <a:endParaRPr kumimoji="0" lang="fr-CA" sz="2000" b="1" i="0" u="sng"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How measured</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1. Cost of maps, etc.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Cost of purchase: price x quantity</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2. Telephone costs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Telephone bills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3. Insurance costs</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Insurance premiums</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4. More tourists in territory; tourists may stay for longer periods</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5. Tourists may return more frequently</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smtClean="0">
                          <a:ln>
                            <a:noFill/>
                          </a:ln>
                          <a:solidFill>
                            <a:schemeClr val="tx1"/>
                          </a:solidFill>
                          <a:effectLst/>
                          <a:latin typeface="Arial" charset="0"/>
                          <a:cs typeface="Arial" charset="0"/>
                        </a:rPr>
                        <a:t>Survey information</a:t>
                      </a:r>
                      <a:endParaRPr kumimoji="0" lang="fr-CA" sz="1600" b="1" i="0" u="none" strike="noStrike" cap="none" normalizeH="0" baseline="0" smtClean="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
                          <a:schemeClr val="tx1"/>
                        </a:buClr>
                        <a:buSzTx/>
                        <a:buFontTx/>
                        <a:buNone/>
                        <a:tabLst/>
                      </a:pPr>
                      <a:endParaRPr kumimoji="0" lang="fr-CA" sz="1600" b="1" i="0" u="none"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6. Advertising for campsites, hotels, restaurants ….</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Survey information</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r h="508000">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7.Healthy to stop and stretch</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600" b="1" i="0" u="none" strike="noStrike" cap="none" normalizeH="0" baseline="0" dirty="0" smtClean="0">
                          <a:ln>
                            <a:noFill/>
                          </a:ln>
                          <a:solidFill>
                            <a:schemeClr val="tx1"/>
                          </a:solidFill>
                          <a:effectLst/>
                          <a:latin typeface="Arial" charset="0"/>
                          <a:cs typeface="Arial" charset="0"/>
                        </a:rPr>
                        <a:t>Difficult to measure</a:t>
                      </a:r>
                      <a:endParaRPr kumimoji="0" lang="fr-CA" sz="16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lumMod val="20000"/>
                        <a:lumOff val="80000"/>
                        <a:alpha val="50000"/>
                      </a:schemeClr>
                    </a:solidFill>
                  </a:tcPr>
                </a:tc>
              </a:tr>
            </a:tbl>
          </a:graphicData>
        </a:graphic>
      </p:graphicFrame>
      <p:sp>
        <p:nvSpPr>
          <p:cNvPr id="4" name="Slide Number Placeholder 3"/>
          <p:cNvSpPr>
            <a:spLocks noGrp="1"/>
          </p:cNvSpPr>
          <p:nvPr>
            <p:ph type="sldNum" sz="quarter" idx="12"/>
          </p:nvPr>
        </p:nvSpPr>
        <p:spPr/>
        <p:txBody>
          <a:bodyPr/>
          <a:lstStyle/>
          <a:p>
            <a:fld id="{21F4A4D5-B877-493B-920C-1B77C94C347F}" type="slidenum">
              <a:rPr lang="fr-CA" smtClean="0"/>
              <a:pPr/>
              <a:t>43</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8A2C5553-FC32-4DE7-BFA6-8837DF81C1B0}" type="slidenum">
              <a:rPr lang="fr-CA"/>
              <a:pPr/>
              <a:t>44</a:t>
            </a:fld>
            <a:endParaRPr lang="fr-CA"/>
          </a:p>
        </p:txBody>
      </p:sp>
      <p:sp>
        <p:nvSpPr>
          <p:cNvPr id="358402" name="Rectangle 2"/>
          <p:cNvSpPr>
            <a:spLocks noGrp="1" noChangeArrowheads="1"/>
          </p:cNvSpPr>
          <p:nvPr>
            <p:ph type="title"/>
          </p:nvPr>
        </p:nvSpPr>
        <p:spPr/>
        <p:txBody>
          <a:bodyPr/>
          <a:lstStyle/>
          <a:p>
            <a:r>
              <a:rPr lang="en-US" sz="2800" dirty="0" smtClean="0"/>
              <a:t>Example 3: </a:t>
            </a:r>
            <a:r>
              <a:rPr lang="en-CA" sz="2800" dirty="0" smtClean="0"/>
              <a:t>Economic analysis of a proposed re-cycling program</a:t>
            </a:r>
            <a:endParaRPr lang="en-CA" sz="2800" dirty="0"/>
          </a:p>
        </p:txBody>
      </p:sp>
      <p:sp>
        <p:nvSpPr>
          <p:cNvPr id="358403" name="Rectangle 3"/>
          <p:cNvSpPr>
            <a:spLocks noGrp="1" noChangeArrowheads="1"/>
          </p:cNvSpPr>
          <p:nvPr>
            <p:ph type="body" idx="1"/>
          </p:nvPr>
        </p:nvSpPr>
        <p:spPr/>
        <p:txBody>
          <a:bodyPr/>
          <a:lstStyle/>
          <a:p>
            <a:pPr marL="381000" indent="-381000">
              <a:lnSpc>
                <a:spcPct val="90000"/>
              </a:lnSpc>
            </a:pPr>
            <a:r>
              <a:rPr lang="en-CA" sz="2000" dirty="0"/>
              <a:t>A city is proposing a new recycling and composting program.</a:t>
            </a:r>
          </a:p>
          <a:p>
            <a:pPr marL="381000" indent="-381000">
              <a:lnSpc>
                <a:spcPct val="90000"/>
              </a:lnSpc>
            </a:pPr>
            <a:r>
              <a:rPr lang="en-CA" sz="2000" dirty="0"/>
              <a:t>City residents will be responsible for separating </a:t>
            </a:r>
          </a:p>
          <a:p>
            <a:pPr marL="838200" lvl="1" indent="-381000">
              <a:lnSpc>
                <a:spcPct val="90000"/>
              </a:lnSpc>
            </a:pPr>
            <a:r>
              <a:rPr lang="en-CA" sz="2000" dirty="0"/>
              <a:t>newspaper, cardboard, and metallic cans from regular waste which will be recycled by the city</a:t>
            </a:r>
          </a:p>
          <a:p>
            <a:pPr marL="838200" lvl="1" indent="-381000">
              <a:lnSpc>
                <a:spcPct val="90000"/>
              </a:lnSpc>
            </a:pPr>
            <a:r>
              <a:rPr lang="en-CA" sz="2000" dirty="0"/>
              <a:t>“compostable” waste from other waste which they will be responsible for composting</a:t>
            </a:r>
          </a:p>
          <a:p>
            <a:pPr marL="381000" indent="-381000">
              <a:lnSpc>
                <a:spcPct val="90000"/>
              </a:lnSpc>
            </a:pPr>
            <a:r>
              <a:rPr lang="en-CA" sz="2000" dirty="0"/>
              <a:t>The city will </a:t>
            </a:r>
          </a:p>
          <a:p>
            <a:pPr marL="838200" lvl="1" indent="-381000">
              <a:lnSpc>
                <a:spcPct val="90000"/>
              </a:lnSpc>
            </a:pPr>
            <a:r>
              <a:rPr lang="en-CA" sz="2000" dirty="0"/>
              <a:t>provide residents with recycling bins and composting units.</a:t>
            </a:r>
          </a:p>
          <a:p>
            <a:pPr marL="838200" lvl="1" indent="-381000">
              <a:lnSpc>
                <a:spcPct val="90000"/>
              </a:lnSpc>
            </a:pPr>
            <a:r>
              <a:rPr lang="en-CA" sz="2000" dirty="0"/>
              <a:t>Collect recycled material weekly which will be sorted and sold by the city.</a:t>
            </a:r>
          </a:p>
          <a:p>
            <a:pPr marL="381000" indent="-381000">
              <a:lnSpc>
                <a:spcPct val="90000"/>
              </a:lnSpc>
            </a:pPr>
            <a:r>
              <a:rPr lang="en-CA" sz="2000" b="1" u="sng" dirty="0"/>
              <a:t>Your Task</a:t>
            </a:r>
          </a:p>
          <a:p>
            <a:pPr marL="838200" lvl="1" indent="-381000">
              <a:lnSpc>
                <a:spcPct val="90000"/>
              </a:lnSpc>
              <a:buFontTx/>
              <a:buAutoNum type="arabicPeriod"/>
            </a:pPr>
            <a:r>
              <a:rPr lang="en-CA" sz="2000" dirty="0"/>
              <a:t>Identify program benefits and costs.</a:t>
            </a:r>
          </a:p>
          <a:p>
            <a:pPr marL="838200" lvl="1" indent="-381000">
              <a:lnSpc>
                <a:spcPct val="90000"/>
              </a:lnSpc>
              <a:buFontTx/>
              <a:buAutoNum type="arabicPeriod"/>
            </a:pPr>
            <a:r>
              <a:rPr lang="en-CA" sz="2000" dirty="0"/>
              <a:t>Discuss how program benefits and costs will be measured?</a:t>
            </a:r>
          </a:p>
          <a:p>
            <a:pPr marL="381000" indent="-381000">
              <a:lnSpc>
                <a:spcPct val="90000"/>
              </a:lnSpc>
              <a:buFontTx/>
              <a:buNone/>
            </a:pPr>
            <a:endParaRPr lang="fr-CA" sz="200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882" name="Rectangle 2"/>
          <p:cNvSpPr>
            <a:spLocks noGrp="1" noChangeArrowheads="1"/>
          </p:cNvSpPr>
          <p:nvPr>
            <p:ph type="title"/>
          </p:nvPr>
        </p:nvSpPr>
        <p:spPr>
          <a:xfrm>
            <a:off x="914400" y="152400"/>
            <a:ext cx="7772400" cy="1143000"/>
          </a:xfrm>
        </p:spPr>
        <p:txBody>
          <a:bodyPr/>
          <a:lstStyle/>
          <a:p>
            <a:r>
              <a:rPr lang="en-US" sz="2800" dirty="0">
                <a:solidFill>
                  <a:srgbClr val="330033"/>
                </a:solidFill>
              </a:rPr>
              <a:t>Example 3: </a:t>
            </a:r>
            <a:r>
              <a:rPr lang="en-CA" sz="2800" dirty="0">
                <a:solidFill>
                  <a:srgbClr val="330033"/>
                </a:solidFill>
              </a:rPr>
              <a:t>Economic analysis of a proposed re-cycling </a:t>
            </a:r>
            <a:r>
              <a:rPr lang="en-CA" sz="2800" dirty="0" smtClean="0">
                <a:solidFill>
                  <a:srgbClr val="330033"/>
                </a:solidFill>
              </a:rPr>
              <a:t>program</a:t>
            </a:r>
            <a:endParaRPr lang="fr-CA" sz="3200" dirty="0"/>
          </a:p>
        </p:txBody>
      </p:sp>
      <p:graphicFrame>
        <p:nvGraphicFramePr>
          <p:cNvPr id="378913" name="Group 33"/>
          <p:cNvGraphicFramePr>
            <a:graphicFrameLocks noGrp="1"/>
          </p:cNvGraphicFramePr>
          <p:nvPr>
            <p:extLst>
              <p:ext uri="{D42A27DB-BD31-4B8C-83A1-F6EECF244321}">
                <p14:modId xmlns:p14="http://schemas.microsoft.com/office/powerpoint/2010/main" val="1815912296"/>
              </p:ext>
            </p:extLst>
          </p:nvPr>
        </p:nvGraphicFramePr>
        <p:xfrm>
          <a:off x="381000" y="1150938"/>
          <a:ext cx="8229600" cy="5430204"/>
        </p:xfrm>
        <a:graphic>
          <a:graphicData uri="http://schemas.openxmlformats.org/drawingml/2006/table">
            <a:tbl>
              <a:tblPr/>
              <a:tblGrid>
                <a:gridCol w="4114800"/>
                <a:gridCol w="4114800"/>
              </a:tblGrid>
              <a:tr h="644525">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dirty="0" smtClean="0">
                          <a:ln>
                            <a:noFill/>
                          </a:ln>
                          <a:solidFill>
                            <a:schemeClr val="tx1"/>
                          </a:solidFill>
                          <a:effectLst/>
                          <a:latin typeface="Arial" charset="0"/>
                          <a:cs typeface="Arial" charset="0"/>
                        </a:rPr>
                        <a:t>Revenues and Costs</a:t>
                      </a:r>
                      <a:endParaRPr kumimoji="0" lang="fr-CA" sz="2000" b="1" i="0" u="sng"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n-US" sz="2000" b="1" i="0" u="sng" strike="noStrike" cap="none" normalizeH="0" baseline="0" smtClean="0">
                          <a:ln>
                            <a:noFill/>
                          </a:ln>
                          <a:solidFill>
                            <a:schemeClr val="tx1"/>
                          </a:solidFill>
                          <a:effectLst/>
                          <a:latin typeface="Arial" charset="0"/>
                          <a:cs typeface="Arial" charset="0"/>
                        </a:rPr>
                        <a:t>How measured</a:t>
                      </a:r>
                      <a:endParaRPr kumimoji="0" lang="fr-CA" sz="2000" b="1" i="0" u="sng" strike="noStrike" cap="none" normalizeH="0" baseline="0" smtClean="0">
                        <a:ln>
                          <a:noFill/>
                        </a:ln>
                        <a:solidFill>
                          <a:schemeClr val="tx1"/>
                        </a:solidFill>
                        <a:effectLst/>
                        <a:latin typeface="Arial" charset="0"/>
                        <a:cs typeface="Arial" charset="0"/>
                      </a:endParaRP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6738">
                <a:tc>
                  <a:txBody>
                    <a:bodyPr/>
                    <a:lstStyle/>
                    <a:p>
                      <a:pPr marL="457200" marR="0" lvl="0" indent="-45720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1. Cost: Need for specialized equipment for collecting, sorting and processing newspapers …</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Obtain price estimates of equipment and building costs (if required).</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77863">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2. Cost: purchase of recycling boxes and “composters” for each household (provided free of charge).</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Total cost = number of households multiplied by cost of boxes and “composters”.</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3. Costs by households (time, smells) of sorting garbage weekly.</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Cost = Time required multiplied by an appropriate wage.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58813">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4. Benefits: sale of newspapers, cardboard, metal cans …</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Estimate quantity recycled per household multiplied by the number of households and sale price of recycled material.</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877888">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5. Savings: Landfill site will have longer life</a:t>
                      </a:r>
                      <a:r>
                        <a:rPr kumimoji="0" lang="en-US" sz="1200" b="1" i="0" u="none" strike="noStrike" cap="none" normalizeH="0" baseline="0" dirty="0" smtClean="0">
                          <a:ln>
                            <a:noFill/>
                          </a:ln>
                          <a:solidFill>
                            <a:schemeClr val="tx1"/>
                          </a:solidFill>
                          <a:effectLst/>
                          <a:latin typeface="Arial" charset="0"/>
                          <a:cs typeface="Arial" charset="0"/>
                          <a:sym typeface="Wingdings" pitchFamily="2" charset="2"/>
                        </a:rPr>
                        <a:t> longer land purchase and acquisition costs.</a:t>
                      </a:r>
                      <a:endParaRPr kumimoji="0" lang="en-US" sz="1200" b="1" i="0" u="none" strike="noStrike" cap="none" normalizeH="0" baseline="0" dirty="0" smtClean="0">
                        <a:ln>
                          <a:noFill/>
                        </a:ln>
                        <a:solidFill>
                          <a:schemeClr val="tx1"/>
                        </a:solidFill>
                        <a:effectLst/>
                        <a:latin typeface="Arial" charset="0"/>
                        <a:cs typeface="Arial" charset="0"/>
                      </a:endParaRP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smtClean="0">
                          <a:ln>
                            <a:noFill/>
                          </a:ln>
                          <a:solidFill>
                            <a:schemeClr val="tx1"/>
                          </a:solidFill>
                          <a:effectLst/>
                          <a:latin typeface="Arial" charset="0"/>
                          <a:cs typeface="Arial" charset="0"/>
                        </a:rPr>
                        <a:t>Estimates of yearly waste volumes saved. </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6. Savings: Reduced tipping fees.</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Forecast reduction in waste volume brought to landfill site.</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r h="644525">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7. Reduced air and water pollution.</a:t>
                      </a:r>
                    </a:p>
                  </a:txBody>
                  <a:tcPr marL="90488" marR="90488" marT="44450" marB="444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Tx/>
                        <a:buFontTx/>
                        <a:buNone/>
                        <a:tabLst/>
                      </a:pPr>
                      <a:r>
                        <a:rPr kumimoji="0" lang="en-US" sz="1200" b="1" i="0" u="none" strike="noStrike" cap="none" normalizeH="0" baseline="0" dirty="0" smtClean="0">
                          <a:ln>
                            <a:noFill/>
                          </a:ln>
                          <a:solidFill>
                            <a:schemeClr val="tx1"/>
                          </a:solidFill>
                          <a:effectLst/>
                          <a:latin typeface="Arial" charset="0"/>
                          <a:cs typeface="Arial" charset="0"/>
                        </a:rPr>
                        <a:t>Surveys </a:t>
                      </a:r>
                    </a:p>
                  </a:txBody>
                  <a:tcPr marL="90488" marR="90488" marT="44450" marB="444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alpha val="50000"/>
                      </a:schemeClr>
                    </a:solidFill>
                  </a:tcPr>
                </a:tc>
              </a:tr>
            </a:tbl>
          </a:graphicData>
        </a:graphic>
      </p:graphicFrame>
      <p:sp>
        <p:nvSpPr>
          <p:cNvPr id="4" name="Slide Number Placeholder 3"/>
          <p:cNvSpPr>
            <a:spLocks noGrp="1"/>
          </p:cNvSpPr>
          <p:nvPr>
            <p:ph type="sldNum" sz="quarter" idx="12"/>
          </p:nvPr>
        </p:nvSpPr>
        <p:spPr/>
        <p:txBody>
          <a:bodyPr/>
          <a:lstStyle/>
          <a:p>
            <a:fld id="{21F4A4D5-B877-493B-920C-1B77C94C347F}" type="slidenum">
              <a:rPr lang="fr-CA" smtClean="0"/>
              <a:pPr/>
              <a:t>45</a:t>
            </a:fld>
            <a:endParaRPr lang="fr-CA"/>
          </a:p>
        </p:txBody>
      </p:sp>
      <p:sp>
        <p:nvSpPr>
          <p:cNvPr id="2" name="Footer Placeholder 1"/>
          <p:cNvSpPr>
            <a:spLocks noGrp="1"/>
          </p:cNvSpPr>
          <p:nvPr>
            <p:ph type="ftr" sz="quarter" idx="11"/>
          </p:nvPr>
        </p:nvSpPr>
        <p:spPr/>
        <p:txBody>
          <a:bodyPr/>
          <a:lstStyle/>
          <a:p>
            <a:r>
              <a:rPr lang="fr-CA" smtClean="0"/>
              <a:t>Topic 1 - Introduction</a:t>
            </a:r>
            <a:endParaRPr lang="fr-CA"/>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solidFill>
                  <a:srgbClr val="000000"/>
                </a:solidFill>
              </a:rPr>
              <a:t>Topic 1 - Introduction</a:t>
            </a:r>
            <a:endParaRPr lang="fr-CA">
              <a:solidFill>
                <a:srgbClr val="000000"/>
              </a:solidFill>
            </a:endParaRPr>
          </a:p>
        </p:txBody>
      </p:sp>
      <p:sp>
        <p:nvSpPr>
          <p:cNvPr id="6" name="Slide Number Placeholder 5"/>
          <p:cNvSpPr>
            <a:spLocks noGrp="1"/>
          </p:cNvSpPr>
          <p:nvPr>
            <p:ph type="sldNum" sz="quarter" idx="12"/>
          </p:nvPr>
        </p:nvSpPr>
        <p:spPr/>
        <p:txBody>
          <a:bodyPr/>
          <a:lstStyle/>
          <a:p>
            <a:fld id="{73BB0654-E63B-4016-9604-E03ADB19BC4D}" type="slidenum">
              <a:rPr lang="fr-CA">
                <a:solidFill>
                  <a:srgbClr val="000000"/>
                </a:solidFill>
              </a:rPr>
              <a:pPr/>
              <a:t>46</a:t>
            </a:fld>
            <a:endParaRPr lang="fr-CA">
              <a:solidFill>
                <a:srgbClr val="000000"/>
              </a:solidFill>
            </a:endParaRPr>
          </a:p>
        </p:txBody>
      </p:sp>
      <p:sp>
        <p:nvSpPr>
          <p:cNvPr id="332802" name="Rectangle 2"/>
          <p:cNvSpPr>
            <a:spLocks noGrp="1" noChangeArrowheads="1"/>
          </p:cNvSpPr>
          <p:nvPr>
            <p:ph type="title"/>
          </p:nvPr>
        </p:nvSpPr>
        <p:spPr/>
        <p:txBody>
          <a:bodyPr/>
          <a:lstStyle/>
          <a:p>
            <a:r>
              <a:rPr lang="en-CA" dirty="0" smtClean="0"/>
              <a:t>Economic Analysis: Pros and Cons</a:t>
            </a:r>
            <a:endParaRPr lang="en-CA" dirty="0"/>
          </a:p>
        </p:txBody>
      </p:sp>
      <p:sp>
        <p:nvSpPr>
          <p:cNvPr id="332803" name="Rectangle 3"/>
          <p:cNvSpPr>
            <a:spLocks noGrp="1" noChangeArrowheads="1"/>
          </p:cNvSpPr>
          <p:nvPr>
            <p:ph type="body" idx="1"/>
          </p:nvPr>
        </p:nvSpPr>
        <p:spPr/>
        <p:txBody>
          <a:bodyPr/>
          <a:lstStyle/>
          <a:p>
            <a:pPr>
              <a:lnSpc>
                <a:spcPct val="80000"/>
              </a:lnSpc>
              <a:buFontTx/>
              <a:buNone/>
            </a:pPr>
            <a:r>
              <a:rPr lang="en-US" sz="2600" u="sng" dirty="0"/>
              <a:t>Advantages</a:t>
            </a:r>
          </a:p>
          <a:p>
            <a:pPr>
              <a:lnSpc>
                <a:spcPct val="80000"/>
              </a:lnSpc>
            </a:pPr>
            <a:r>
              <a:rPr lang="en-US" sz="2600" dirty="0" smtClean="0"/>
              <a:t>Analysis MUST account for all project impacts  (positive and negative) on the economic welfare of a target population.</a:t>
            </a:r>
          </a:p>
          <a:p>
            <a:pPr>
              <a:lnSpc>
                <a:spcPct val="80000"/>
              </a:lnSpc>
              <a:buFontTx/>
              <a:buNone/>
            </a:pPr>
            <a:r>
              <a:rPr lang="en-US" sz="2600" u="sng" dirty="0" smtClean="0"/>
              <a:t>Disadvantages</a:t>
            </a:r>
            <a:r>
              <a:rPr lang="en-US" sz="2600" dirty="0" smtClean="0"/>
              <a:t> </a:t>
            </a:r>
            <a:endParaRPr lang="en-US" sz="2600" dirty="0"/>
          </a:p>
          <a:p>
            <a:pPr>
              <a:lnSpc>
                <a:spcPct val="80000"/>
              </a:lnSpc>
            </a:pPr>
            <a:r>
              <a:rPr lang="en-US" sz="2600" dirty="0" smtClean="0"/>
              <a:t>Range of values for most intangible impacts (e.g., disagreement over the value of a life)</a:t>
            </a:r>
          </a:p>
          <a:p>
            <a:pPr>
              <a:lnSpc>
                <a:spcPct val="80000"/>
              </a:lnSpc>
            </a:pPr>
            <a:r>
              <a:rPr lang="en-US" sz="2600" dirty="0" smtClean="0"/>
              <a:t>Disagreement over the discount rate to be used for public projects.</a:t>
            </a:r>
          </a:p>
          <a:p>
            <a:pPr>
              <a:lnSpc>
                <a:spcPct val="80000"/>
              </a:lnSpc>
            </a:pPr>
            <a:r>
              <a:rPr lang="en-US" sz="2600" dirty="0" smtClean="0"/>
              <a:t>Major emphasis on economic efficiency </a:t>
            </a:r>
            <a:r>
              <a:rPr lang="en-US" sz="2600" dirty="0" smtClean="0">
                <a:sym typeface="Wingdings" panose="05000000000000000000" pitchFamily="2" charset="2"/>
              </a:rPr>
              <a:t> </a:t>
            </a:r>
            <a:r>
              <a:rPr lang="en-US" sz="2600" dirty="0" smtClean="0"/>
              <a:t>little concern for distributional issues </a:t>
            </a:r>
          </a:p>
          <a:p>
            <a:pPr lvl="1">
              <a:lnSpc>
                <a:spcPct val="80000"/>
              </a:lnSpc>
            </a:pPr>
            <a:r>
              <a:rPr lang="en-US" sz="2400" dirty="0" smtClean="0"/>
              <a:t>Who benefits? The rich? The poor? The more influential political class? </a:t>
            </a:r>
          </a:p>
          <a:p>
            <a:pPr>
              <a:lnSpc>
                <a:spcPct val="80000"/>
              </a:lnSpc>
              <a:buFontTx/>
              <a:buNone/>
            </a:pPr>
            <a:endParaRPr lang="en-US" dirty="0"/>
          </a:p>
        </p:txBody>
      </p:sp>
    </p:spTree>
    <p:extLst>
      <p:ext uri="{BB962C8B-B14F-4D97-AF65-F5344CB8AC3E}">
        <p14:creationId xmlns:p14="http://schemas.microsoft.com/office/powerpoint/2010/main" val="41247539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443B504E-E523-4D5C-A940-E82586CE605E}" type="slidenum">
              <a:rPr lang="fr-CA"/>
              <a:pPr/>
              <a:t>47</a:t>
            </a:fld>
            <a:endParaRPr lang="fr-CA"/>
          </a:p>
        </p:txBody>
      </p:sp>
      <p:sp>
        <p:nvSpPr>
          <p:cNvPr id="131074" name="Rectangle 2"/>
          <p:cNvSpPr>
            <a:spLocks noGrp="1" noChangeArrowheads="1"/>
          </p:cNvSpPr>
          <p:nvPr>
            <p:ph type="title"/>
          </p:nvPr>
        </p:nvSpPr>
        <p:spPr/>
        <p:txBody>
          <a:bodyPr/>
          <a:lstStyle/>
          <a:p>
            <a:r>
              <a:rPr lang="en-GB" dirty="0"/>
              <a:t>Course </a:t>
            </a:r>
            <a:r>
              <a:rPr lang="en-GB" dirty="0" smtClean="0"/>
              <a:t>overview</a:t>
            </a:r>
            <a:endParaRPr lang="en-US" dirty="0"/>
          </a:p>
        </p:txBody>
      </p:sp>
      <p:sp>
        <p:nvSpPr>
          <p:cNvPr id="131075" name="Rectangle 3"/>
          <p:cNvSpPr>
            <a:spLocks noGrp="1" noChangeArrowheads="1"/>
          </p:cNvSpPr>
          <p:nvPr>
            <p:ph type="body" idx="1"/>
          </p:nvPr>
        </p:nvSpPr>
        <p:spPr/>
        <p:txBody>
          <a:bodyPr/>
          <a:lstStyle/>
          <a:p>
            <a:r>
              <a:rPr lang="en-GB" dirty="0"/>
              <a:t>Many sections of this course can be applied to personal financial decisions. For example,</a:t>
            </a:r>
          </a:p>
          <a:p>
            <a:pPr lvl="1"/>
            <a:r>
              <a:rPr lang="en-US" dirty="0"/>
              <a:t>mortgage payment calculations</a:t>
            </a:r>
          </a:p>
          <a:p>
            <a:pPr lvl="1"/>
            <a:r>
              <a:rPr lang="en-US" dirty="0"/>
              <a:t>bond yields</a:t>
            </a:r>
          </a:p>
          <a:p>
            <a:pPr lvl="1"/>
            <a:r>
              <a:rPr lang="en-US" dirty="0"/>
              <a:t>financial &amp; real property investments</a:t>
            </a:r>
          </a:p>
          <a:p>
            <a:pPr lvl="1"/>
            <a:r>
              <a:rPr lang="en-US" dirty="0"/>
              <a:t>effective credit card or car payment interest </a:t>
            </a:r>
            <a:r>
              <a:rPr lang="en-US" dirty="0" smtClean="0"/>
              <a:t>rates</a:t>
            </a:r>
          </a:p>
          <a:p>
            <a:pPr lvl="1"/>
            <a:r>
              <a:rPr lang="en-US" dirty="0" smtClean="0"/>
              <a:t>…</a:t>
            </a:r>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fr-CA" smtClean="0"/>
              <a:t>Topic 1 - Introduction</a:t>
            </a:r>
            <a:endParaRPr lang="fr-CA"/>
          </a:p>
        </p:txBody>
      </p:sp>
      <p:sp>
        <p:nvSpPr>
          <p:cNvPr id="6" name="Slide Number Placeholder 5"/>
          <p:cNvSpPr>
            <a:spLocks noGrp="1"/>
          </p:cNvSpPr>
          <p:nvPr>
            <p:ph type="sldNum" sz="quarter" idx="12"/>
          </p:nvPr>
        </p:nvSpPr>
        <p:spPr/>
        <p:txBody>
          <a:bodyPr/>
          <a:lstStyle/>
          <a:p>
            <a:fld id="{12CD6AE6-0FE8-4159-8A81-DE2B428E90B0}" type="slidenum">
              <a:rPr lang="fr-CA"/>
              <a:pPr/>
              <a:t>48</a:t>
            </a:fld>
            <a:endParaRPr lang="fr-CA"/>
          </a:p>
        </p:txBody>
      </p:sp>
      <p:sp>
        <p:nvSpPr>
          <p:cNvPr id="236546" name="Rectangle 2"/>
          <p:cNvSpPr>
            <a:spLocks noGrp="1" noChangeArrowheads="1"/>
          </p:cNvSpPr>
          <p:nvPr>
            <p:ph type="title"/>
          </p:nvPr>
        </p:nvSpPr>
        <p:spPr>
          <a:xfrm>
            <a:off x="981075" y="1003300"/>
            <a:ext cx="7705725" cy="417513"/>
          </a:xfrm>
        </p:spPr>
        <p:txBody>
          <a:bodyPr/>
          <a:lstStyle/>
          <a:p>
            <a:pPr algn="ctr"/>
            <a:r>
              <a:rPr lang="en-CA" sz="3200" dirty="0" smtClean="0"/>
              <a:t>Sample personal applications</a:t>
            </a:r>
            <a:endParaRPr lang="en-CA" sz="3200" dirty="0"/>
          </a:p>
        </p:txBody>
      </p:sp>
      <p:sp>
        <p:nvSpPr>
          <p:cNvPr id="236547" name="Rectangle 3"/>
          <p:cNvSpPr>
            <a:spLocks noGrp="1" noChangeArrowheads="1"/>
          </p:cNvSpPr>
          <p:nvPr>
            <p:ph type="body" idx="1"/>
          </p:nvPr>
        </p:nvSpPr>
        <p:spPr>
          <a:xfrm>
            <a:off x="762000" y="1905000"/>
            <a:ext cx="7772400" cy="4530725"/>
          </a:xfrm>
        </p:spPr>
        <p:txBody>
          <a:bodyPr/>
          <a:lstStyle/>
          <a:p>
            <a:pPr marL="533400" indent="-533400">
              <a:lnSpc>
                <a:spcPct val="80000"/>
              </a:lnSpc>
              <a:buFontTx/>
              <a:buAutoNum type="arabicPeriod"/>
            </a:pPr>
            <a:r>
              <a:rPr lang="en-CA" sz="2400" dirty="0"/>
              <a:t>Mary paid $9,775 for a $10,000 Canada Bond which has a 10-year life and pays 5% annual interest.</a:t>
            </a:r>
          </a:p>
          <a:p>
            <a:pPr marL="952500" lvl="1" indent="-495300">
              <a:lnSpc>
                <a:spcPct val="80000"/>
              </a:lnSpc>
            </a:pPr>
            <a:r>
              <a:rPr lang="en-CA" sz="2400" dirty="0"/>
              <a:t>Her </a:t>
            </a:r>
            <a:r>
              <a:rPr lang="en-CA" sz="2400" dirty="0" smtClean="0"/>
              <a:t>broker </a:t>
            </a:r>
            <a:r>
              <a:rPr lang="en-CA" sz="2400" dirty="0"/>
              <a:t>stated that </a:t>
            </a:r>
            <a:r>
              <a:rPr lang="en-CA" sz="2400" dirty="0" smtClean="0"/>
              <a:t>the investment </a:t>
            </a:r>
            <a:r>
              <a:rPr lang="en-CA" sz="2400" dirty="0"/>
              <a:t>would yield x% but was unable </a:t>
            </a:r>
            <a:r>
              <a:rPr lang="en-CA" sz="2400" dirty="0" smtClean="0"/>
              <a:t>to provide calculation details.</a:t>
            </a:r>
            <a:endParaRPr lang="en-CA" sz="2400" dirty="0"/>
          </a:p>
          <a:p>
            <a:pPr marL="952500" lvl="1" indent="-495300">
              <a:lnSpc>
                <a:spcPct val="80000"/>
              </a:lnSpc>
            </a:pPr>
            <a:r>
              <a:rPr lang="en-CA" sz="2400" dirty="0"/>
              <a:t>Would you </a:t>
            </a:r>
          </a:p>
          <a:p>
            <a:pPr marL="1352550" lvl="2" indent="-438150">
              <a:lnSpc>
                <a:spcPct val="80000"/>
              </a:lnSpc>
            </a:pPr>
            <a:r>
              <a:rPr lang="en-CA" sz="2400" dirty="0" smtClean="0"/>
              <a:t>calculate </a:t>
            </a:r>
            <a:r>
              <a:rPr lang="en-CA" sz="2400" dirty="0"/>
              <a:t>the rate yourself?</a:t>
            </a:r>
          </a:p>
          <a:p>
            <a:pPr marL="1352550" lvl="2" indent="-438150">
              <a:lnSpc>
                <a:spcPct val="80000"/>
              </a:lnSpc>
            </a:pPr>
            <a:r>
              <a:rPr lang="en-CA" sz="2400" dirty="0"/>
              <a:t>accept the broker’s word? </a:t>
            </a:r>
          </a:p>
          <a:p>
            <a:pPr marL="533400" indent="-533400">
              <a:lnSpc>
                <a:spcPct val="80000"/>
              </a:lnSpc>
              <a:buFontTx/>
              <a:buAutoNum type="arabicPeriod"/>
            </a:pPr>
            <a:r>
              <a:rPr lang="en-CA" sz="2400" dirty="0"/>
              <a:t>You are planning a major vacation in five years which you expect to cost $30,000. </a:t>
            </a:r>
            <a:r>
              <a:rPr lang="en-CA" sz="2400" dirty="0" smtClean="0"/>
              <a:t>What annual savings are needed if </a:t>
            </a:r>
            <a:r>
              <a:rPr lang="en-CA" sz="2400" dirty="0"/>
              <a:t>money earns 5% annually?</a:t>
            </a:r>
          </a:p>
          <a:p>
            <a:pPr marL="533400" indent="-533400">
              <a:lnSpc>
                <a:spcPct val="80000"/>
              </a:lnSpc>
              <a:buFontTx/>
              <a:buAutoNum type="arabicPeriod"/>
            </a:pPr>
            <a:r>
              <a:rPr lang="en-CA" sz="2400" dirty="0"/>
              <a:t>How much of this month’s mortgage payment is</a:t>
            </a:r>
          </a:p>
          <a:p>
            <a:pPr marL="952500" lvl="1" indent="-495300">
              <a:lnSpc>
                <a:spcPct val="80000"/>
              </a:lnSpc>
            </a:pPr>
            <a:r>
              <a:rPr lang="en-CA" sz="2400" dirty="0" smtClean="0"/>
              <a:t>Equity (repayment of the mortgage)? </a:t>
            </a:r>
            <a:endParaRPr lang="en-CA" sz="2400" dirty="0"/>
          </a:p>
          <a:p>
            <a:pPr marL="952500" lvl="1" indent="-495300">
              <a:lnSpc>
                <a:spcPct val="80000"/>
              </a:lnSpc>
            </a:pPr>
            <a:r>
              <a:rPr lang="en-CA" sz="2400" dirty="0" smtClean="0"/>
              <a:t>Interest </a:t>
            </a:r>
            <a:r>
              <a:rPr lang="en-CA" sz="2400" dirty="0"/>
              <a:t>on the outstanding </a:t>
            </a:r>
            <a:r>
              <a:rPr lang="en-CA" sz="2400" dirty="0" smtClean="0"/>
              <a:t>(unpaid) mortgage</a:t>
            </a:r>
            <a:r>
              <a:rPr lang="en-CA" sz="2400" dirty="0"/>
              <a:t>?</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4" name="Rectangle 6"/>
          <p:cNvSpPr>
            <a:spLocks noGrp="1" noChangeArrowheads="1"/>
          </p:cNvSpPr>
          <p:nvPr>
            <p:ph type="title"/>
          </p:nvPr>
        </p:nvSpPr>
        <p:spPr/>
        <p:txBody>
          <a:bodyPr/>
          <a:lstStyle/>
          <a:p>
            <a:r>
              <a:rPr lang="en-US" dirty="0" smtClean="0"/>
              <a:t>Typical cash flow patterns</a:t>
            </a:r>
            <a:endParaRPr lang="en-US" dirty="0"/>
          </a:p>
        </p:txBody>
      </p:sp>
      <p:sp>
        <p:nvSpPr>
          <p:cNvPr id="7175" name="Rectangle 7"/>
          <p:cNvSpPr>
            <a:spLocks noGrp="1" noChangeArrowheads="1"/>
          </p:cNvSpPr>
          <p:nvPr>
            <p:ph type="body" idx="1"/>
          </p:nvPr>
        </p:nvSpPr>
        <p:spPr>
          <a:xfrm>
            <a:off x="609600" y="1600200"/>
            <a:ext cx="8229600" cy="4495800"/>
          </a:xfrm>
        </p:spPr>
        <p:txBody>
          <a:bodyPr/>
          <a:lstStyle/>
          <a:p>
            <a:pPr marL="533400" indent="-533400" algn="just">
              <a:buFontTx/>
              <a:buNone/>
            </a:pPr>
            <a:r>
              <a:rPr lang="en-GB" sz="2400" dirty="0">
                <a:cs typeface="Courier New" pitchFamily="49" charset="0"/>
              </a:rPr>
              <a:t>1.</a:t>
            </a:r>
            <a:r>
              <a:rPr lang="en-GB" sz="2400" dirty="0">
                <a:latin typeface="Comic Sans MS"/>
                <a:cs typeface="Times New Roman" pitchFamily="18" charset="0"/>
              </a:rPr>
              <a:t> </a:t>
            </a:r>
            <a:r>
              <a:rPr lang="en-GB" sz="2400" dirty="0">
                <a:cs typeface="Times New Roman" pitchFamily="18" charset="0"/>
              </a:rPr>
              <a:t>S</a:t>
            </a:r>
            <a:r>
              <a:rPr lang="en-GB" sz="2400" dirty="0">
                <a:cs typeface="Courier New" pitchFamily="49" charset="0"/>
              </a:rPr>
              <a:t>ingle sums (PW &amp; FW)</a:t>
            </a:r>
          </a:p>
          <a:p>
            <a:pPr marL="533400" indent="-533400" algn="just">
              <a:buFontTx/>
              <a:buNone/>
            </a:pPr>
            <a:r>
              <a:rPr lang="en-GB" sz="2400" dirty="0">
                <a:cs typeface="Courier New" pitchFamily="49" charset="0"/>
              </a:rPr>
              <a:t>2.</a:t>
            </a:r>
            <a:r>
              <a:rPr lang="en-GB" sz="2400" dirty="0">
                <a:latin typeface="Comic Sans MS"/>
                <a:cs typeface="Times New Roman" pitchFamily="18" charset="0"/>
              </a:rPr>
              <a:t> </a:t>
            </a:r>
            <a:r>
              <a:rPr lang="en-GB" sz="2400" dirty="0">
                <a:cs typeface="Times New Roman" pitchFamily="18" charset="0"/>
              </a:rPr>
              <a:t>U</a:t>
            </a:r>
            <a:r>
              <a:rPr lang="en-GB" sz="2400" dirty="0">
                <a:cs typeface="Courier New" pitchFamily="49" charset="0"/>
              </a:rPr>
              <a:t>niform series (annuities)</a:t>
            </a:r>
            <a:endParaRPr lang="en-US" sz="2400" dirty="0">
              <a:cs typeface="Courier New" pitchFamily="49" charset="0"/>
            </a:endParaRPr>
          </a:p>
          <a:p>
            <a:pPr marL="533400" indent="-533400" algn="just">
              <a:buFontTx/>
              <a:buNone/>
            </a:pPr>
            <a:r>
              <a:rPr lang="en-GB" sz="2400" dirty="0">
                <a:cs typeface="Courier New" pitchFamily="49" charset="0"/>
              </a:rPr>
              <a:t>3.</a:t>
            </a:r>
            <a:r>
              <a:rPr lang="en-GB" sz="2400" dirty="0">
                <a:latin typeface="Comic Sans MS"/>
                <a:cs typeface="Times New Roman" pitchFamily="18" charset="0"/>
              </a:rPr>
              <a:t> </a:t>
            </a:r>
            <a:r>
              <a:rPr lang="en-GB" sz="2400" dirty="0">
                <a:cs typeface="Times New Roman" pitchFamily="18" charset="0"/>
              </a:rPr>
              <a:t>L</a:t>
            </a:r>
            <a:r>
              <a:rPr lang="en-GB" sz="2400" dirty="0">
                <a:cs typeface="Courier New" pitchFamily="49" charset="0"/>
              </a:rPr>
              <a:t>inear gradient </a:t>
            </a:r>
            <a:r>
              <a:rPr lang="en-GB" sz="2400" dirty="0" smtClean="0">
                <a:cs typeface="Courier New" pitchFamily="49" charset="0"/>
              </a:rPr>
              <a:t>(arithmetic) series</a:t>
            </a:r>
            <a:endParaRPr lang="en-US" sz="2400" dirty="0">
              <a:cs typeface="Courier New" pitchFamily="49" charset="0"/>
            </a:endParaRPr>
          </a:p>
          <a:p>
            <a:pPr marL="533400" indent="-533400" algn="just">
              <a:buFontTx/>
              <a:buNone/>
            </a:pPr>
            <a:r>
              <a:rPr lang="en-GB" sz="2400" dirty="0">
                <a:cs typeface="Courier New" pitchFamily="49" charset="0"/>
              </a:rPr>
              <a:t>4. Geometric gradient series</a:t>
            </a:r>
            <a:endParaRPr lang="en-US" sz="2400" dirty="0">
              <a:cs typeface="Courier New" pitchFamily="49" charset="0"/>
            </a:endParaRPr>
          </a:p>
          <a:p>
            <a:pPr marL="533400" indent="-533400" algn="just">
              <a:buFontTx/>
              <a:buNone/>
            </a:pPr>
            <a:r>
              <a:rPr lang="en-GB" sz="2400" dirty="0">
                <a:cs typeface="Courier New" pitchFamily="49" charset="0"/>
              </a:rPr>
              <a:t>5. Irregular series</a:t>
            </a:r>
          </a:p>
          <a:p>
            <a:pPr marL="533400" indent="-533400" algn="just">
              <a:buFontTx/>
              <a:buNone/>
            </a:pPr>
            <a:endParaRPr lang="en-GB" sz="2400" dirty="0">
              <a:cs typeface="Courier New" pitchFamily="49" charset="0"/>
            </a:endParaRPr>
          </a:p>
          <a:p>
            <a:pPr marL="533400" indent="-533400" algn="just">
              <a:buFontTx/>
              <a:buNone/>
            </a:pPr>
            <a:r>
              <a:rPr lang="en-GB" sz="2400" b="1" i="1" u="sng" dirty="0">
                <a:cs typeface="Courier New" pitchFamily="49" charset="0"/>
              </a:rPr>
              <a:t>Note</a:t>
            </a:r>
            <a:r>
              <a:rPr lang="en-GB" sz="2400" b="1" i="1" dirty="0">
                <a:cs typeface="Courier New" pitchFamily="49" charset="0"/>
              </a:rPr>
              <a:t>: </a:t>
            </a:r>
          </a:p>
          <a:p>
            <a:pPr marL="533400" indent="-533400">
              <a:buFontTx/>
              <a:buAutoNum type="arabicPeriod"/>
            </a:pPr>
            <a:r>
              <a:rPr lang="en-GB" sz="2000" i="1" dirty="0">
                <a:cs typeface="Courier New" pitchFamily="49" charset="0"/>
              </a:rPr>
              <a:t>Shortcuts for calculations of summary measures (e.g., NPW) are only possible for categories 1 to 4.</a:t>
            </a:r>
          </a:p>
          <a:p>
            <a:pPr marL="533400" indent="-533400">
              <a:buFontTx/>
              <a:buAutoNum type="arabicPeriod"/>
            </a:pPr>
            <a:r>
              <a:rPr lang="en-GB" sz="2000" i="1" dirty="0">
                <a:cs typeface="Courier New" pitchFamily="49" charset="0"/>
              </a:rPr>
              <a:t>This section is irrelevant if NPW and other calculations are performed with a computer or financial calculator.</a:t>
            </a:r>
            <a:r>
              <a:rPr lang="en-US" sz="2000" i="1" dirty="0"/>
              <a:t> </a:t>
            </a: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F539EFC5-FE3C-4F2E-BCC7-E82C08D5C374}" type="slidenum">
              <a:rPr lang="fr-CA" smtClean="0">
                <a:solidFill>
                  <a:srgbClr val="000000"/>
                </a:solidFill>
              </a:rPr>
              <a:pPr/>
              <a:t>49</a:t>
            </a:fld>
            <a:endParaRPr lang="fr-CA">
              <a:solidFill>
                <a:srgbClr val="000000"/>
              </a:solidFill>
            </a:endParaRPr>
          </a:p>
        </p:txBody>
      </p:sp>
    </p:spTree>
    <p:extLst>
      <p:ext uri="{BB962C8B-B14F-4D97-AF65-F5344CB8AC3E}">
        <p14:creationId xmlns:p14="http://schemas.microsoft.com/office/powerpoint/2010/main" val="1600414514"/>
      </p:ext>
    </p:extLst>
  </p:cSld>
  <p:clrMapOvr>
    <a:masterClrMapping/>
  </p:clrMapOvr>
  <p:transition>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Cash flow patterns</a:t>
            </a:r>
            <a:endParaRPr lang="en-CA" dirty="0"/>
          </a:p>
        </p:txBody>
      </p:sp>
      <p:sp>
        <p:nvSpPr>
          <p:cNvPr id="3" name="Content Placeholder 2"/>
          <p:cNvSpPr>
            <a:spLocks noGrp="1"/>
          </p:cNvSpPr>
          <p:nvPr>
            <p:ph idx="1"/>
          </p:nvPr>
        </p:nvSpPr>
        <p:spPr/>
        <p:txBody>
          <a:bodyPr/>
          <a:lstStyle/>
          <a:p>
            <a:pPr>
              <a:buFont typeface="+mj-lt"/>
              <a:buAutoNum type="arabicPeriod"/>
            </a:pPr>
            <a:r>
              <a:rPr lang="en-CA" sz="2000" dirty="0" smtClean="0">
                <a:latin typeface="+mj-lt"/>
              </a:rPr>
              <a:t>A </a:t>
            </a:r>
            <a:r>
              <a:rPr lang="en-CA" sz="2000" dirty="0">
                <a:latin typeface="+mj-lt"/>
              </a:rPr>
              <a:t>single disbursement (money spent) or receipt (money received)</a:t>
            </a:r>
          </a:p>
          <a:p>
            <a:pPr>
              <a:buFont typeface="+mj-lt"/>
              <a:buAutoNum type="arabicPeriod"/>
            </a:pPr>
            <a:r>
              <a:rPr lang="en-CA" sz="2000" dirty="0" smtClean="0">
                <a:latin typeface="+mj-lt"/>
              </a:rPr>
              <a:t>A </a:t>
            </a:r>
            <a:r>
              <a:rPr lang="en-CA" sz="2000" dirty="0">
                <a:latin typeface="+mj-lt"/>
              </a:rPr>
              <a:t>set of equal disbursements or receipts over a sequence of periods, referred to </a:t>
            </a:r>
            <a:r>
              <a:rPr lang="en-CA" sz="2000" dirty="0" smtClean="0">
                <a:latin typeface="+mj-lt"/>
              </a:rPr>
              <a:t>as an </a:t>
            </a:r>
            <a:r>
              <a:rPr lang="en-CA" sz="2000" b="1" dirty="0">
                <a:latin typeface="+mj-lt"/>
              </a:rPr>
              <a:t>annuity</a:t>
            </a:r>
          </a:p>
          <a:p>
            <a:pPr>
              <a:buFont typeface="+mj-lt"/>
              <a:buAutoNum type="arabicPeriod"/>
            </a:pPr>
            <a:r>
              <a:rPr lang="en-CA" sz="2000" dirty="0" smtClean="0">
                <a:latin typeface="+mj-lt"/>
              </a:rPr>
              <a:t>A </a:t>
            </a:r>
            <a:r>
              <a:rPr lang="en-CA" sz="2000" dirty="0">
                <a:latin typeface="+mj-lt"/>
              </a:rPr>
              <a:t>set of disbursements or receipts that change by a constant </a:t>
            </a:r>
            <a:r>
              <a:rPr lang="en-CA" sz="2000" i="1" dirty="0">
                <a:latin typeface="+mj-lt"/>
              </a:rPr>
              <a:t>amount </a:t>
            </a:r>
            <a:r>
              <a:rPr lang="en-CA" sz="2000" dirty="0">
                <a:latin typeface="+mj-lt"/>
              </a:rPr>
              <a:t>from one </a:t>
            </a:r>
            <a:r>
              <a:rPr lang="en-CA" sz="2000" dirty="0" smtClean="0">
                <a:latin typeface="+mj-lt"/>
              </a:rPr>
              <a:t>period to </a:t>
            </a:r>
            <a:r>
              <a:rPr lang="en-CA" sz="2000" dirty="0">
                <a:latin typeface="+mj-lt"/>
              </a:rPr>
              <a:t>the next in a sequence of periods, referred to as an </a:t>
            </a:r>
            <a:r>
              <a:rPr lang="en-CA" sz="2000" b="1" dirty="0">
                <a:latin typeface="+mj-lt"/>
              </a:rPr>
              <a:t>arithmetic gradient series</a:t>
            </a:r>
          </a:p>
          <a:p>
            <a:pPr>
              <a:buFont typeface="+mj-lt"/>
              <a:buAutoNum type="arabicPeriod"/>
            </a:pPr>
            <a:r>
              <a:rPr lang="en-CA" sz="2000" dirty="0" smtClean="0">
                <a:latin typeface="+mj-lt"/>
              </a:rPr>
              <a:t>A </a:t>
            </a:r>
            <a:r>
              <a:rPr lang="en-CA" sz="2000" dirty="0">
                <a:latin typeface="+mj-lt"/>
              </a:rPr>
              <a:t>set of disbursements or receipts that change by a constant </a:t>
            </a:r>
            <a:r>
              <a:rPr lang="en-CA" sz="2000" i="1" dirty="0">
                <a:latin typeface="+mj-lt"/>
              </a:rPr>
              <a:t>proportion </a:t>
            </a:r>
            <a:r>
              <a:rPr lang="en-CA" sz="2000" dirty="0">
                <a:latin typeface="+mj-lt"/>
              </a:rPr>
              <a:t>from one </a:t>
            </a:r>
            <a:r>
              <a:rPr lang="en-CA" sz="2000" dirty="0" smtClean="0">
                <a:latin typeface="+mj-lt"/>
              </a:rPr>
              <a:t>period to </a:t>
            </a:r>
            <a:r>
              <a:rPr lang="en-CA" sz="2000" dirty="0">
                <a:latin typeface="+mj-lt"/>
              </a:rPr>
              <a:t>the next in a sequence of periods, referred to as a </a:t>
            </a:r>
            <a:r>
              <a:rPr lang="en-CA" sz="2000" b="1" dirty="0">
                <a:latin typeface="+mj-lt"/>
              </a:rPr>
              <a:t>geometric gradient </a:t>
            </a:r>
            <a:r>
              <a:rPr lang="en-CA" sz="2000" b="1" dirty="0" smtClean="0">
                <a:latin typeface="+mj-lt"/>
              </a:rPr>
              <a:t>series.</a:t>
            </a:r>
            <a:endParaRPr lang="en-CA" sz="2000" dirty="0"/>
          </a:p>
        </p:txBody>
      </p:sp>
      <p:sp>
        <p:nvSpPr>
          <p:cNvPr id="4" name="Footer Placeholder 3"/>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5" name="Slide Number Placeholder 4"/>
          <p:cNvSpPr>
            <a:spLocks noGrp="1"/>
          </p:cNvSpPr>
          <p:nvPr>
            <p:ph type="sldNum" sz="quarter" idx="12"/>
          </p:nvPr>
        </p:nvSpPr>
        <p:spPr/>
        <p:txBody>
          <a:bodyPr/>
          <a:lstStyle/>
          <a:p>
            <a:fld id="{F539EFC5-FE3C-4F2E-BCC7-E82C08D5C374}" type="slidenum">
              <a:rPr lang="fr-CA" smtClean="0">
                <a:solidFill>
                  <a:srgbClr val="000000"/>
                </a:solidFill>
              </a:rPr>
              <a:pPr/>
              <a:t>50</a:t>
            </a:fld>
            <a:endParaRPr lang="fr-CA">
              <a:solidFill>
                <a:srgbClr val="000000"/>
              </a:solidFill>
            </a:endParaRPr>
          </a:p>
        </p:txBody>
      </p:sp>
    </p:spTree>
    <p:extLst>
      <p:ext uri="{BB962C8B-B14F-4D97-AF65-F5344CB8AC3E}">
        <p14:creationId xmlns:p14="http://schemas.microsoft.com/office/powerpoint/2010/main" val="3260686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506" name="Text Box 18"/>
          <p:cNvSpPr txBox="1">
            <a:spLocks noChangeArrowheads="1"/>
          </p:cNvSpPr>
          <p:nvPr/>
        </p:nvSpPr>
        <p:spPr bwMode="auto">
          <a:xfrm>
            <a:off x="1143000" y="5024438"/>
            <a:ext cx="7263527" cy="646331"/>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dirty="0">
                <a:solidFill>
                  <a:srgbClr val="000000"/>
                </a:solidFill>
              </a:rPr>
              <a:t>What is the value TODAY or NOW (time </a:t>
            </a:r>
            <a:r>
              <a:rPr kumimoji="1" lang="en-US" b="1" dirty="0" smtClean="0">
                <a:solidFill>
                  <a:srgbClr val="000000"/>
                </a:solidFill>
              </a:rPr>
              <a:t>= 0</a:t>
            </a:r>
            <a:r>
              <a:rPr kumimoji="1" lang="en-US" b="1" dirty="0">
                <a:solidFill>
                  <a:srgbClr val="000000"/>
                </a:solidFill>
              </a:rPr>
              <a:t>) of $1,000 in five </a:t>
            </a:r>
          </a:p>
          <a:p>
            <a:pPr eaLnBrk="0" hangingPunct="0"/>
            <a:r>
              <a:rPr kumimoji="1" lang="en-US" b="1" dirty="0">
                <a:solidFill>
                  <a:srgbClr val="000000"/>
                </a:solidFill>
              </a:rPr>
              <a:t>years </a:t>
            </a:r>
            <a:r>
              <a:rPr kumimoji="1" lang="en-US" b="1" dirty="0" smtClean="0">
                <a:solidFill>
                  <a:srgbClr val="000000"/>
                </a:solidFill>
              </a:rPr>
              <a:t>for a given interest </a:t>
            </a:r>
            <a:r>
              <a:rPr kumimoji="1" lang="en-US" b="1" dirty="0">
                <a:solidFill>
                  <a:srgbClr val="000000"/>
                </a:solidFill>
              </a:rPr>
              <a:t>rate </a:t>
            </a:r>
            <a:r>
              <a:rPr kumimoji="1" lang="en-US" b="1" dirty="0" smtClean="0">
                <a:solidFill>
                  <a:srgbClr val="000000"/>
                </a:solidFill>
              </a:rPr>
              <a:t>(e.g., 10%) compounded </a:t>
            </a:r>
            <a:r>
              <a:rPr kumimoji="1" lang="en-US" b="1" dirty="0">
                <a:solidFill>
                  <a:srgbClr val="000000"/>
                </a:solidFill>
              </a:rPr>
              <a:t>annually?</a:t>
            </a:r>
          </a:p>
        </p:txBody>
      </p:sp>
      <p:sp>
        <p:nvSpPr>
          <p:cNvPr id="63507" name="Rectangle 19"/>
          <p:cNvSpPr>
            <a:spLocks noGrp="1" noChangeArrowheads="1"/>
          </p:cNvSpPr>
          <p:nvPr>
            <p:ph type="title"/>
          </p:nvPr>
        </p:nvSpPr>
        <p:spPr/>
        <p:txBody>
          <a:bodyPr/>
          <a:lstStyle/>
          <a:p>
            <a:r>
              <a:rPr lang="en-US" sz="2800" dirty="0"/>
              <a:t>Cash flow diagram</a:t>
            </a:r>
            <a:br>
              <a:rPr lang="en-US" sz="2800" dirty="0"/>
            </a:br>
            <a:r>
              <a:rPr lang="en-US" sz="2800" dirty="0"/>
              <a:t>Present Worth (PW)</a:t>
            </a:r>
            <a:br>
              <a:rPr lang="en-US" sz="2800" dirty="0"/>
            </a:br>
            <a:endParaRPr lang="en-US" sz="2800" dirty="0"/>
          </a:p>
        </p:txBody>
      </p:sp>
      <p:sp>
        <p:nvSpPr>
          <p:cNvPr id="63490" name="Line 2"/>
          <p:cNvSpPr>
            <a:spLocks noChangeShapeType="1"/>
          </p:cNvSpPr>
          <p:nvPr/>
        </p:nvSpPr>
        <p:spPr bwMode="auto">
          <a:xfrm>
            <a:off x="838200" y="4114800"/>
            <a:ext cx="25908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3491" name="Line 3"/>
          <p:cNvSpPr>
            <a:spLocks noChangeShapeType="1"/>
          </p:cNvSpPr>
          <p:nvPr/>
        </p:nvSpPr>
        <p:spPr bwMode="auto">
          <a:xfrm flipV="1">
            <a:off x="34290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3492" name="Text Box 4"/>
          <p:cNvSpPr txBox="1">
            <a:spLocks noChangeArrowheads="1"/>
          </p:cNvSpPr>
          <p:nvPr/>
        </p:nvSpPr>
        <p:spPr bwMode="auto">
          <a:xfrm>
            <a:off x="762000" y="4114800"/>
            <a:ext cx="320675" cy="6508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0</a:t>
            </a:r>
          </a:p>
          <a:p>
            <a:endParaRPr lang="en-US">
              <a:solidFill>
                <a:srgbClr val="000000"/>
              </a:solidFill>
            </a:endParaRPr>
          </a:p>
        </p:txBody>
      </p:sp>
      <p:sp>
        <p:nvSpPr>
          <p:cNvPr id="63493" name="Text Box 5"/>
          <p:cNvSpPr txBox="1">
            <a:spLocks noChangeArrowheads="1"/>
          </p:cNvSpPr>
          <p:nvPr/>
        </p:nvSpPr>
        <p:spPr bwMode="auto">
          <a:xfrm>
            <a:off x="11430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1</a:t>
            </a:r>
          </a:p>
        </p:txBody>
      </p:sp>
      <p:sp>
        <p:nvSpPr>
          <p:cNvPr id="63494" name="Text Box 6"/>
          <p:cNvSpPr txBox="1">
            <a:spLocks noChangeArrowheads="1"/>
          </p:cNvSpPr>
          <p:nvPr/>
        </p:nvSpPr>
        <p:spPr bwMode="auto">
          <a:xfrm>
            <a:off x="16764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2</a:t>
            </a:r>
          </a:p>
        </p:txBody>
      </p:sp>
      <p:sp>
        <p:nvSpPr>
          <p:cNvPr id="63495" name="Text Box 7"/>
          <p:cNvSpPr txBox="1">
            <a:spLocks noChangeArrowheads="1"/>
          </p:cNvSpPr>
          <p:nvPr/>
        </p:nvSpPr>
        <p:spPr bwMode="auto">
          <a:xfrm>
            <a:off x="22098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3</a:t>
            </a:r>
          </a:p>
        </p:txBody>
      </p:sp>
      <p:sp>
        <p:nvSpPr>
          <p:cNvPr id="63496" name="Text Box 8"/>
          <p:cNvSpPr txBox="1">
            <a:spLocks noChangeArrowheads="1"/>
          </p:cNvSpPr>
          <p:nvPr/>
        </p:nvSpPr>
        <p:spPr bwMode="auto">
          <a:xfrm>
            <a:off x="27432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4</a:t>
            </a:r>
          </a:p>
        </p:txBody>
      </p:sp>
      <p:sp>
        <p:nvSpPr>
          <p:cNvPr id="63497" name="Text Box 9"/>
          <p:cNvSpPr txBox="1">
            <a:spLocks noChangeArrowheads="1"/>
          </p:cNvSpPr>
          <p:nvPr/>
        </p:nvSpPr>
        <p:spPr bwMode="auto">
          <a:xfrm>
            <a:off x="32766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5</a:t>
            </a:r>
          </a:p>
        </p:txBody>
      </p:sp>
      <p:sp>
        <p:nvSpPr>
          <p:cNvPr id="63498" name="Text Box 10"/>
          <p:cNvSpPr txBox="1">
            <a:spLocks noChangeArrowheads="1"/>
          </p:cNvSpPr>
          <p:nvPr/>
        </p:nvSpPr>
        <p:spPr bwMode="auto">
          <a:xfrm>
            <a:off x="2895600" y="2660650"/>
            <a:ext cx="969963" cy="406400"/>
          </a:xfrm>
          <a:prstGeom prst="rect">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a:solidFill>
                  <a:srgbClr val="000000"/>
                </a:solidFill>
              </a:rPr>
              <a:t>$1,000</a:t>
            </a:r>
          </a:p>
        </p:txBody>
      </p:sp>
      <p:sp>
        <p:nvSpPr>
          <p:cNvPr id="63500" name="Text Box 12"/>
          <p:cNvSpPr txBox="1">
            <a:spLocks noChangeArrowheads="1"/>
          </p:cNvSpPr>
          <p:nvPr/>
        </p:nvSpPr>
        <p:spPr bwMode="auto">
          <a:xfrm>
            <a:off x="3733800" y="3810000"/>
            <a:ext cx="32702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a:t>
            </a:r>
          </a:p>
        </p:txBody>
      </p:sp>
      <p:sp>
        <p:nvSpPr>
          <p:cNvPr id="63501" name="Line 13"/>
          <p:cNvSpPr>
            <a:spLocks noChangeShapeType="1"/>
          </p:cNvSpPr>
          <p:nvPr/>
        </p:nvSpPr>
        <p:spPr bwMode="auto">
          <a:xfrm>
            <a:off x="4495800" y="4191000"/>
            <a:ext cx="28956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3502" name="Text Box 14"/>
          <p:cNvSpPr txBox="1">
            <a:spLocks noChangeArrowheads="1"/>
          </p:cNvSpPr>
          <p:nvPr/>
        </p:nvSpPr>
        <p:spPr bwMode="auto">
          <a:xfrm>
            <a:off x="4419600" y="41910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0</a:t>
            </a:r>
          </a:p>
        </p:txBody>
      </p:sp>
      <p:sp>
        <p:nvSpPr>
          <p:cNvPr id="63503" name="Line 15"/>
          <p:cNvSpPr>
            <a:spLocks noChangeShapeType="1"/>
          </p:cNvSpPr>
          <p:nvPr/>
        </p:nvSpPr>
        <p:spPr bwMode="auto">
          <a:xfrm flipV="1">
            <a:off x="4495800" y="3200400"/>
            <a:ext cx="0" cy="9906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3504" name="Text Box 16"/>
          <p:cNvSpPr txBox="1">
            <a:spLocks noChangeArrowheads="1"/>
          </p:cNvSpPr>
          <p:nvPr/>
        </p:nvSpPr>
        <p:spPr bwMode="auto">
          <a:xfrm>
            <a:off x="4648200" y="2971800"/>
            <a:ext cx="1401763" cy="466725"/>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PW = ??</a:t>
            </a:r>
          </a:p>
        </p:txBody>
      </p:sp>
      <p:sp>
        <p:nvSpPr>
          <p:cNvPr id="63505" name="Text Box 17"/>
          <p:cNvSpPr txBox="1">
            <a:spLocks noChangeArrowheads="1"/>
          </p:cNvSpPr>
          <p:nvPr/>
        </p:nvSpPr>
        <p:spPr bwMode="auto">
          <a:xfrm>
            <a:off x="7005638" y="4191000"/>
            <a:ext cx="320675" cy="376238"/>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a:solidFill>
                  <a:srgbClr val="000000"/>
                </a:solidFill>
              </a:rPr>
              <a:t>5</a:t>
            </a:r>
          </a:p>
        </p:txBody>
      </p:sp>
      <p:sp>
        <p:nvSpPr>
          <p:cNvPr id="63508" name="Line 20"/>
          <p:cNvSpPr>
            <a:spLocks noChangeShapeType="1"/>
          </p:cNvSpPr>
          <p:nvPr/>
        </p:nvSpPr>
        <p:spPr bwMode="auto">
          <a:xfrm>
            <a:off x="3429000" y="3048000"/>
            <a:ext cx="1066800" cy="152400"/>
          </a:xfrm>
          <a:prstGeom prst="line">
            <a:avLst/>
          </a:prstGeom>
          <a:noFill/>
          <a:ln w="57150">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51</a:t>
            </a:fld>
            <a:endParaRPr lang="fr-CA">
              <a:solidFill>
                <a:srgbClr val="000000"/>
              </a:solidFill>
            </a:endParaRPr>
          </a:p>
        </p:txBody>
      </p:sp>
      <p:sp>
        <p:nvSpPr>
          <p:cNvPr id="22" name="Curved Down Arrow 21"/>
          <p:cNvSpPr/>
          <p:nvPr/>
        </p:nvSpPr>
        <p:spPr bwMode="auto">
          <a:xfrm rot="387766">
            <a:off x="3429003" y="2041810"/>
            <a:ext cx="2081242" cy="666490"/>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Tree>
    <p:extLst>
      <p:ext uri="{BB962C8B-B14F-4D97-AF65-F5344CB8AC3E}">
        <p14:creationId xmlns:p14="http://schemas.microsoft.com/office/powerpoint/2010/main" val="37612180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6562" name="Line 2"/>
          <p:cNvSpPr>
            <a:spLocks noChangeShapeType="1"/>
          </p:cNvSpPr>
          <p:nvPr/>
        </p:nvSpPr>
        <p:spPr bwMode="auto">
          <a:xfrm>
            <a:off x="838200" y="4114800"/>
            <a:ext cx="2590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6563" name="Line 3"/>
          <p:cNvSpPr>
            <a:spLocks noChangeShapeType="1"/>
          </p:cNvSpPr>
          <p:nvPr/>
        </p:nvSpPr>
        <p:spPr bwMode="auto">
          <a:xfrm flipV="1">
            <a:off x="9144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6564" name="Text Box 4"/>
          <p:cNvSpPr txBox="1">
            <a:spLocks noChangeArrowheads="1"/>
          </p:cNvSpPr>
          <p:nvPr/>
        </p:nvSpPr>
        <p:spPr bwMode="auto">
          <a:xfrm>
            <a:off x="762000" y="4114800"/>
            <a:ext cx="320675" cy="65087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0</a:t>
            </a:r>
          </a:p>
          <a:p>
            <a:endParaRPr lang="en-US">
              <a:solidFill>
                <a:srgbClr val="000000"/>
              </a:solidFill>
            </a:endParaRPr>
          </a:p>
        </p:txBody>
      </p:sp>
      <p:sp>
        <p:nvSpPr>
          <p:cNvPr id="66565" name="Text Box 5"/>
          <p:cNvSpPr txBox="1">
            <a:spLocks noChangeArrowheads="1"/>
          </p:cNvSpPr>
          <p:nvPr/>
        </p:nvSpPr>
        <p:spPr bwMode="auto">
          <a:xfrm>
            <a:off x="11430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1</a:t>
            </a:r>
          </a:p>
        </p:txBody>
      </p:sp>
      <p:sp>
        <p:nvSpPr>
          <p:cNvPr id="66566" name="Text Box 6"/>
          <p:cNvSpPr txBox="1">
            <a:spLocks noChangeArrowheads="1"/>
          </p:cNvSpPr>
          <p:nvPr/>
        </p:nvSpPr>
        <p:spPr bwMode="auto">
          <a:xfrm>
            <a:off x="16764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2</a:t>
            </a:r>
          </a:p>
        </p:txBody>
      </p:sp>
      <p:sp>
        <p:nvSpPr>
          <p:cNvPr id="66567" name="Text Box 7"/>
          <p:cNvSpPr txBox="1">
            <a:spLocks noChangeArrowheads="1"/>
          </p:cNvSpPr>
          <p:nvPr/>
        </p:nvSpPr>
        <p:spPr bwMode="auto">
          <a:xfrm>
            <a:off x="22098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3</a:t>
            </a:r>
          </a:p>
        </p:txBody>
      </p:sp>
      <p:sp>
        <p:nvSpPr>
          <p:cNvPr id="66568" name="Text Box 8"/>
          <p:cNvSpPr txBox="1">
            <a:spLocks noChangeArrowheads="1"/>
          </p:cNvSpPr>
          <p:nvPr/>
        </p:nvSpPr>
        <p:spPr bwMode="auto">
          <a:xfrm>
            <a:off x="27432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4</a:t>
            </a:r>
          </a:p>
        </p:txBody>
      </p:sp>
      <p:sp>
        <p:nvSpPr>
          <p:cNvPr id="66569" name="Text Box 9"/>
          <p:cNvSpPr txBox="1">
            <a:spLocks noChangeArrowheads="1"/>
          </p:cNvSpPr>
          <p:nvPr/>
        </p:nvSpPr>
        <p:spPr bwMode="auto">
          <a:xfrm>
            <a:off x="3276600" y="41148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solidFill>
                  <a:srgbClr val="000000"/>
                </a:solidFill>
              </a:rPr>
              <a:t>5</a:t>
            </a:r>
          </a:p>
        </p:txBody>
      </p:sp>
      <p:sp>
        <p:nvSpPr>
          <p:cNvPr id="66570" name="Text Box 10"/>
          <p:cNvSpPr txBox="1">
            <a:spLocks noChangeArrowheads="1"/>
          </p:cNvSpPr>
          <p:nvPr/>
        </p:nvSpPr>
        <p:spPr bwMode="auto">
          <a:xfrm>
            <a:off x="914400" y="2508250"/>
            <a:ext cx="969963" cy="406400"/>
          </a:xfrm>
          <a:prstGeom prst="rect">
            <a:avLst/>
          </a:prstGeom>
          <a:solidFill>
            <a:srgbClr val="99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a:solidFill>
                  <a:srgbClr val="000000"/>
                </a:solidFill>
              </a:rPr>
              <a:t>$1,000</a:t>
            </a:r>
          </a:p>
        </p:txBody>
      </p:sp>
      <p:sp>
        <p:nvSpPr>
          <p:cNvPr id="66572" name="Text Box 12"/>
          <p:cNvSpPr txBox="1">
            <a:spLocks noChangeArrowheads="1"/>
          </p:cNvSpPr>
          <p:nvPr/>
        </p:nvSpPr>
        <p:spPr bwMode="auto">
          <a:xfrm>
            <a:off x="3733800" y="3810000"/>
            <a:ext cx="32702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a:t>
            </a:r>
          </a:p>
        </p:txBody>
      </p:sp>
      <p:sp>
        <p:nvSpPr>
          <p:cNvPr id="66573" name="Line 13"/>
          <p:cNvSpPr>
            <a:spLocks noChangeShapeType="1"/>
          </p:cNvSpPr>
          <p:nvPr/>
        </p:nvSpPr>
        <p:spPr bwMode="auto">
          <a:xfrm>
            <a:off x="4495800" y="4191000"/>
            <a:ext cx="2895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6574" name="Text Box 14"/>
          <p:cNvSpPr txBox="1">
            <a:spLocks noChangeArrowheads="1"/>
          </p:cNvSpPr>
          <p:nvPr/>
        </p:nvSpPr>
        <p:spPr bwMode="auto">
          <a:xfrm>
            <a:off x="4419600" y="4191000"/>
            <a:ext cx="320675" cy="376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0</a:t>
            </a:r>
          </a:p>
        </p:txBody>
      </p:sp>
      <p:sp>
        <p:nvSpPr>
          <p:cNvPr id="66575" name="Line 15"/>
          <p:cNvSpPr>
            <a:spLocks noChangeShapeType="1"/>
          </p:cNvSpPr>
          <p:nvPr/>
        </p:nvSpPr>
        <p:spPr bwMode="auto">
          <a:xfrm flipV="1">
            <a:off x="7162800" y="2133600"/>
            <a:ext cx="0" cy="20574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6576" name="Text Box 16"/>
          <p:cNvSpPr txBox="1">
            <a:spLocks noChangeArrowheads="1"/>
          </p:cNvSpPr>
          <p:nvPr/>
        </p:nvSpPr>
        <p:spPr bwMode="auto">
          <a:xfrm>
            <a:off x="7315200" y="1905000"/>
            <a:ext cx="1384300" cy="466725"/>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FW = ??</a:t>
            </a:r>
          </a:p>
        </p:txBody>
      </p:sp>
      <p:sp>
        <p:nvSpPr>
          <p:cNvPr id="66577" name="Text Box 17"/>
          <p:cNvSpPr txBox="1">
            <a:spLocks noChangeArrowheads="1"/>
          </p:cNvSpPr>
          <p:nvPr/>
        </p:nvSpPr>
        <p:spPr bwMode="auto">
          <a:xfrm>
            <a:off x="7005638" y="4191000"/>
            <a:ext cx="320675" cy="376238"/>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a:solidFill>
                  <a:srgbClr val="000000"/>
                </a:solidFill>
              </a:rPr>
              <a:t>5</a:t>
            </a:r>
          </a:p>
        </p:txBody>
      </p:sp>
      <p:sp>
        <p:nvSpPr>
          <p:cNvPr id="66578" name="Rectangle 18"/>
          <p:cNvSpPr>
            <a:spLocks noGrp="1" noChangeArrowheads="1"/>
          </p:cNvSpPr>
          <p:nvPr>
            <p:ph type="title"/>
          </p:nvPr>
        </p:nvSpPr>
        <p:spPr/>
        <p:txBody>
          <a:bodyPr/>
          <a:lstStyle/>
          <a:p>
            <a:r>
              <a:rPr lang="en-US" sz="2800"/>
              <a:t>Cash flow diagram</a:t>
            </a:r>
            <a:br>
              <a:rPr lang="en-US" sz="2800"/>
            </a:br>
            <a:r>
              <a:rPr lang="en-US" sz="2800"/>
              <a:t>Future Worth (FW)</a:t>
            </a:r>
            <a:r>
              <a:rPr lang="en-US" sz="2400"/>
              <a:t/>
            </a:r>
            <a:br>
              <a:rPr lang="en-US" sz="2400"/>
            </a:br>
            <a:endParaRPr lang="en-US" sz="2400"/>
          </a:p>
        </p:txBody>
      </p:sp>
      <p:sp>
        <p:nvSpPr>
          <p:cNvPr id="66579" name="Text Box 19"/>
          <p:cNvSpPr txBox="1">
            <a:spLocks noChangeArrowheads="1"/>
          </p:cNvSpPr>
          <p:nvPr/>
        </p:nvSpPr>
        <p:spPr bwMode="auto">
          <a:xfrm>
            <a:off x="914400" y="5181600"/>
            <a:ext cx="7972054" cy="646331"/>
          </a:xfrm>
          <a:prstGeom prst="rect">
            <a:avLst/>
          </a:prstGeom>
          <a:solidFill>
            <a:srgbClr val="FFFF00"/>
          </a:solidFill>
          <a:ln w="952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dirty="0">
                <a:solidFill>
                  <a:srgbClr val="000000"/>
                </a:solidFill>
                <a:latin typeface="Tahoma" pitchFamily="34" charset="0"/>
              </a:rPr>
              <a:t>How much will $1,000 TODAY or NOW be worth in five years </a:t>
            </a:r>
            <a:r>
              <a:rPr kumimoji="1" lang="en-US" b="1" dirty="0" smtClean="0">
                <a:solidFill>
                  <a:srgbClr val="000000"/>
                </a:solidFill>
                <a:latin typeface="Tahoma" pitchFamily="34" charset="0"/>
              </a:rPr>
              <a:t>(t=5) </a:t>
            </a:r>
          </a:p>
          <a:p>
            <a:pPr eaLnBrk="0" hangingPunct="0"/>
            <a:r>
              <a:rPr kumimoji="1" lang="en-US" b="1" dirty="0" smtClean="0">
                <a:solidFill>
                  <a:srgbClr val="000000"/>
                </a:solidFill>
                <a:latin typeface="Tahoma" pitchFamily="34" charset="0"/>
              </a:rPr>
              <a:t>for a given interest rate (e.g., 10% compounded annually)?</a:t>
            </a:r>
            <a:endParaRPr kumimoji="1" lang="en-US" b="1" dirty="0">
              <a:solidFill>
                <a:srgbClr val="000000"/>
              </a:solidFill>
              <a:latin typeface="Tahoma" pitchFamily="34" charset="0"/>
            </a:endParaRPr>
          </a:p>
        </p:txBody>
      </p:sp>
      <p:sp>
        <p:nvSpPr>
          <p:cNvPr id="66580" name="Line 20"/>
          <p:cNvSpPr>
            <a:spLocks noChangeShapeType="1"/>
          </p:cNvSpPr>
          <p:nvPr/>
        </p:nvSpPr>
        <p:spPr bwMode="auto">
          <a:xfrm flipV="1">
            <a:off x="914400" y="2133600"/>
            <a:ext cx="6248400" cy="914400"/>
          </a:xfrm>
          <a:prstGeom prst="line">
            <a:avLst/>
          </a:prstGeom>
          <a:noFill/>
          <a:ln w="57150">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52</a:t>
            </a:fld>
            <a:endParaRPr lang="fr-CA">
              <a:solidFill>
                <a:srgbClr val="000000"/>
              </a:solidFill>
            </a:endParaRPr>
          </a:p>
        </p:txBody>
      </p:sp>
      <p:sp>
        <p:nvSpPr>
          <p:cNvPr id="22" name="Curved Down Arrow 21"/>
          <p:cNvSpPr/>
          <p:nvPr/>
        </p:nvSpPr>
        <p:spPr bwMode="auto">
          <a:xfrm>
            <a:off x="914400" y="2746743"/>
            <a:ext cx="6324600" cy="834657"/>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Tree>
    <p:extLst>
      <p:ext uri="{BB962C8B-B14F-4D97-AF65-F5344CB8AC3E}">
        <p14:creationId xmlns:p14="http://schemas.microsoft.com/office/powerpoint/2010/main" val="7447010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0530" name="Line 2"/>
          <p:cNvSpPr>
            <a:spLocks noChangeShapeType="1"/>
          </p:cNvSpPr>
          <p:nvPr/>
        </p:nvSpPr>
        <p:spPr bwMode="auto">
          <a:xfrm>
            <a:off x="838200" y="4114800"/>
            <a:ext cx="25908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1" name="Line 3"/>
          <p:cNvSpPr>
            <a:spLocks noChangeShapeType="1"/>
          </p:cNvSpPr>
          <p:nvPr/>
        </p:nvSpPr>
        <p:spPr bwMode="auto">
          <a:xfrm flipV="1">
            <a:off x="12954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2" name="Line 4"/>
          <p:cNvSpPr>
            <a:spLocks noChangeShapeType="1"/>
          </p:cNvSpPr>
          <p:nvPr/>
        </p:nvSpPr>
        <p:spPr bwMode="auto">
          <a:xfrm flipV="1">
            <a:off x="18288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3" name="Line 5"/>
          <p:cNvSpPr>
            <a:spLocks noChangeShapeType="1"/>
          </p:cNvSpPr>
          <p:nvPr/>
        </p:nvSpPr>
        <p:spPr bwMode="auto">
          <a:xfrm flipV="1">
            <a:off x="23622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4" name="Line 6"/>
          <p:cNvSpPr>
            <a:spLocks noChangeShapeType="1"/>
          </p:cNvSpPr>
          <p:nvPr/>
        </p:nvSpPr>
        <p:spPr bwMode="auto">
          <a:xfrm flipV="1">
            <a:off x="28956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5" name="Line 7"/>
          <p:cNvSpPr>
            <a:spLocks noChangeShapeType="1"/>
          </p:cNvSpPr>
          <p:nvPr/>
        </p:nvSpPr>
        <p:spPr bwMode="auto">
          <a:xfrm flipV="1">
            <a:off x="34290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36" name="Text Box 8"/>
          <p:cNvSpPr txBox="1">
            <a:spLocks noChangeArrowheads="1"/>
          </p:cNvSpPr>
          <p:nvPr/>
        </p:nvSpPr>
        <p:spPr bwMode="auto">
          <a:xfrm>
            <a:off x="762000" y="4165600"/>
            <a:ext cx="2825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0</a:t>
            </a:r>
          </a:p>
          <a:p>
            <a:endParaRPr lang="en-US">
              <a:solidFill>
                <a:srgbClr val="000000"/>
              </a:solidFill>
            </a:endParaRPr>
          </a:p>
        </p:txBody>
      </p:sp>
      <p:sp>
        <p:nvSpPr>
          <p:cNvPr id="150537" name="Text Box 9"/>
          <p:cNvSpPr txBox="1">
            <a:spLocks noChangeArrowheads="1"/>
          </p:cNvSpPr>
          <p:nvPr/>
        </p:nvSpPr>
        <p:spPr bwMode="auto">
          <a:xfrm>
            <a:off x="11430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150538" name="Text Box 10"/>
          <p:cNvSpPr txBox="1">
            <a:spLocks noChangeArrowheads="1"/>
          </p:cNvSpPr>
          <p:nvPr/>
        </p:nvSpPr>
        <p:spPr bwMode="auto">
          <a:xfrm>
            <a:off x="16764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150539" name="Text Box 11"/>
          <p:cNvSpPr txBox="1">
            <a:spLocks noChangeArrowheads="1"/>
          </p:cNvSpPr>
          <p:nvPr/>
        </p:nvSpPr>
        <p:spPr bwMode="auto">
          <a:xfrm>
            <a:off x="22098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150540" name="Text Box 12"/>
          <p:cNvSpPr txBox="1">
            <a:spLocks noChangeArrowheads="1"/>
          </p:cNvSpPr>
          <p:nvPr/>
        </p:nvSpPr>
        <p:spPr bwMode="auto">
          <a:xfrm>
            <a:off x="27432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150541" name="Text Box 13"/>
          <p:cNvSpPr txBox="1">
            <a:spLocks noChangeArrowheads="1"/>
          </p:cNvSpPr>
          <p:nvPr/>
        </p:nvSpPr>
        <p:spPr bwMode="auto">
          <a:xfrm>
            <a:off x="32766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150542" name="Text Box 14"/>
          <p:cNvSpPr txBox="1">
            <a:spLocks noChangeArrowheads="1"/>
          </p:cNvSpPr>
          <p:nvPr/>
        </p:nvSpPr>
        <p:spPr bwMode="auto">
          <a:xfrm>
            <a:off x="8382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150543" name="Text Box 15"/>
          <p:cNvSpPr txBox="1">
            <a:spLocks noChangeArrowheads="1"/>
          </p:cNvSpPr>
          <p:nvPr/>
        </p:nvSpPr>
        <p:spPr bwMode="auto">
          <a:xfrm>
            <a:off x="14478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150544" name="Text Box 16"/>
          <p:cNvSpPr txBox="1">
            <a:spLocks noChangeArrowheads="1"/>
          </p:cNvSpPr>
          <p:nvPr/>
        </p:nvSpPr>
        <p:spPr bwMode="auto">
          <a:xfrm>
            <a:off x="33528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150545" name="Text Box 17"/>
          <p:cNvSpPr txBox="1">
            <a:spLocks noChangeArrowheads="1"/>
          </p:cNvSpPr>
          <p:nvPr/>
        </p:nvSpPr>
        <p:spPr bwMode="auto">
          <a:xfrm>
            <a:off x="2667000" y="2819400"/>
            <a:ext cx="8016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400" b="1">
                <a:solidFill>
                  <a:srgbClr val="000000"/>
                </a:solidFill>
              </a:rPr>
              <a:t>$1,000</a:t>
            </a:r>
          </a:p>
        </p:txBody>
      </p:sp>
      <p:sp>
        <p:nvSpPr>
          <p:cNvPr id="150546" name="Text Box 18"/>
          <p:cNvSpPr txBox="1">
            <a:spLocks noChangeArrowheads="1"/>
          </p:cNvSpPr>
          <p:nvPr/>
        </p:nvSpPr>
        <p:spPr bwMode="auto">
          <a:xfrm>
            <a:off x="20574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150547" name="Text Box 19"/>
          <p:cNvSpPr txBox="1">
            <a:spLocks noChangeArrowheads="1"/>
          </p:cNvSpPr>
          <p:nvPr/>
        </p:nvSpPr>
        <p:spPr bwMode="auto">
          <a:xfrm>
            <a:off x="3733800" y="3810000"/>
            <a:ext cx="317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a:solidFill>
                  <a:srgbClr val="000000"/>
                </a:solidFill>
              </a:rPr>
              <a:t>≡</a:t>
            </a:r>
          </a:p>
        </p:txBody>
      </p:sp>
      <p:sp>
        <p:nvSpPr>
          <p:cNvPr id="150548" name="Line 20"/>
          <p:cNvSpPr>
            <a:spLocks noChangeShapeType="1"/>
          </p:cNvSpPr>
          <p:nvPr/>
        </p:nvSpPr>
        <p:spPr bwMode="auto">
          <a:xfrm>
            <a:off x="4572000" y="4191000"/>
            <a:ext cx="28956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49" name="Text Box 21"/>
          <p:cNvSpPr txBox="1">
            <a:spLocks noChangeArrowheads="1"/>
          </p:cNvSpPr>
          <p:nvPr/>
        </p:nvSpPr>
        <p:spPr bwMode="auto">
          <a:xfrm>
            <a:off x="4419600" y="41910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a:solidFill>
                  <a:srgbClr val="000000"/>
                </a:solidFill>
              </a:rPr>
              <a:t>0</a:t>
            </a:r>
          </a:p>
        </p:txBody>
      </p:sp>
      <p:sp>
        <p:nvSpPr>
          <p:cNvPr id="150550" name="Line 22"/>
          <p:cNvSpPr>
            <a:spLocks noChangeShapeType="1"/>
          </p:cNvSpPr>
          <p:nvPr/>
        </p:nvSpPr>
        <p:spPr bwMode="auto">
          <a:xfrm flipV="1">
            <a:off x="4572000" y="2057400"/>
            <a:ext cx="0" cy="21336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150551" name="Text Box 23"/>
          <p:cNvSpPr txBox="1">
            <a:spLocks noChangeArrowheads="1"/>
          </p:cNvSpPr>
          <p:nvPr/>
        </p:nvSpPr>
        <p:spPr bwMode="auto">
          <a:xfrm>
            <a:off x="4724400" y="2057400"/>
            <a:ext cx="1392238"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PW = ??</a:t>
            </a:r>
          </a:p>
        </p:txBody>
      </p:sp>
      <p:sp>
        <p:nvSpPr>
          <p:cNvPr id="150552" name="Text Box 24"/>
          <p:cNvSpPr txBox="1">
            <a:spLocks noChangeArrowheads="1"/>
          </p:cNvSpPr>
          <p:nvPr/>
        </p:nvSpPr>
        <p:spPr bwMode="auto">
          <a:xfrm>
            <a:off x="7010400" y="41910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b="1">
                <a:solidFill>
                  <a:srgbClr val="000000"/>
                </a:solidFill>
              </a:rPr>
              <a:t>5</a:t>
            </a:r>
          </a:p>
        </p:txBody>
      </p:sp>
      <p:sp>
        <p:nvSpPr>
          <p:cNvPr id="150553" name="Rectangle 25"/>
          <p:cNvSpPr>
            <a:spLocks noGrp="1" noChangeArrowheads="1"/>
          </p:cNvSpPr>
          <p:nvPr>
            <p:ph type="title"/>
          </p:nvPr>
        </p:nvSpPr>
        <p:spPr/>
        <p:txBody>
          <a:bodyPr/>
          <a:lstStyle/>
          <a:p>
            <a:r>
              <a:rPr lang="en-US" sz="2800" dirty="0"/>
              <a:t>Cash Flow Diagram: </a:t>
            </a:r>
            <a:br>
              <a:rPr lang="en-US" sz="2800" dirty="0"/>
            </a:br>
            <a:r>
              <a:rPr lang="en-US" sz="2800" dirty="0"/>
              <a:t>Present </a:t>
            </a:r>
            <a:r>
              <a:rPr lang="en-US" sz="2800" dirty="0" smtClean="0"/>
              <a:t>Worth of an annuity</a:t>
            </a:r>
            <a:endParaRPr lang="en-US" sz="2800" dirty="0"/>
          </a:p>
        </p:txBody>
      </p:sp>
      <p:sp>
        <p:nvSpPr>
          <p:cNvPr id="150554" name="Text Box 26"/>
          <p:cNvSpPr txBox="1">
            <a:spLocks noChangeArrowheads="1"/>
          </p:cNvSpPr>
          <p:nvPr/>
        </p:nvSpPr>
        <p:spPr bwMode="auto">
          <a:xfrm>
            <a:off x="914400" y="4756150"/>
            <a:ext cx="7234238" cy="923330"/>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b="1" dirty="0">
                <a:solidFill>
                  <a:srgbClr val="000000"/>
                </a:solidFill>
                <a:latin typeface="Tahoma" pitchFamily="34" charset="0"/>
              </a:rPr>
              <a:t>What is the value today (t=0) of </a:t>
            </a:r>
            <a:r>
              <a:rPr kumimoji="1" lang="en-US" b="1" dirty="0" smtClean="0">
                <a:solidFill>
                  <a:srgbClr val="000000"/>
                </a:solidFill>
                <a:latin typeface="Tahoma" pitchFamily="34" charset="0"/>
              </a:rPr>
              <a:t>five yearend deposits of $1,000 for a given rate of interest (e.g., 10% compounded annually)?</a:t>
            </a:r>
            <a:endParaRPr kumimoji="1" lang="en-US" dirty="0">
              <a:solidFill>
                <a:srgbClr val="000000"/>
              </a:solidFill>
              <a:latin typeface="Tahoma" pitchFamily="34" charset="0"/>
            </a:endParaRPr>
          </a:p>
        </p:txBody>
      </p:sp>
      <p:sp>
        <p:nvSpPr>
          <p:cNvPr id="150555" name="Text Box 27"/>
          <p:cNvSpPr txBox="1">
            <a:spLocks noChangeArrowheads="1"/>
          </p:cNvSpPr>
          <p:nvPr/>
        </p:nvSpPr>
        <p:spPr bwMode="auto">
          <a:xfrm>
            <a:off x="6434138" y="2525713"/>
            <a:ext cx="1152525"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solidFill>
                  <a:srgbClr val="990033"/>
                </a:solidFill>
              </a:rPr>
              <a:t>PATTERN</a:t>
            </a:r>
          </a:p>
          <a:p>
            <a:pPr algn="ctr"/>
            <a:r>
              <a:rPr lang="en-US" sz="1400" b="1">
                <a:solidFill>
                  <a:srgbClr val="990033"/>
                </a:solidFill>
                <a:sym typeface="Wingdings" pitchFamily="2" charset="2"/>
              </a:rPr>
              <a:t></a:t>
            </a:r>
            <a:r>
              <a:rPr lang="en-US" sz="1400" b="1">
                <a:solidFill>
                  <a:srgbClr val="990033"/>
                </a:solidFill>
              </a:rPr>
              <a:t> Shortcut</a:t>
            </a:r>
          </a:p>
          <a:p>
            <a:pPr algn="ctr"/>
            <a:endParaRPr lang="en-CA" sz="1400">
              <a:solidFill>
                <a:srgbClr val="000000"/>
              </a:solidFill>
            </a:endParaRPr>
          </a:p>
        </p:txBody>
      </p:sp>
      <p:sp>
        <p:nvSpPr>
          <p:cNvPr id="150556" name="Rectangle 28"/>
          <p:cNvSpPr>
            <a:spLocks noChangeArrowheads="1"/>
          </p:cNvSpPr>
          <p:nvPr/>
        </p:nvSpPr>
        <p:spPr bwMode="auto">
          <a:xfrm>
            <a:off x="6400800" y="2362200"/>
            <a:ext cx="1219200" cy="914400"/>
          </a:xfrm>
          <a:prstGeom prst="rect">
            <a:avLst/>
          </a:prstGeom>
          <a:noFill/>
          <a:ln w="38100" algn="ctr">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140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53</a:t>
            </a:fld>
            <a:endParaRPr lang="fr-CA">
              <a:solidFill>
                <a:srgbClr val="000000"/>
              </a:solidFill>
            </a:endParaRPr>
          </a:p>
        </p:txBody>
      </p:sp>
      <p:sp>
        <p:nvSpPr>
          <p:cNvPr id="31" name="Curved Down Arrow 30"/>
          <p:cNvSpPr/>
          <p:nvPr/>
        </p:nvSpPr>
        <p:spPr bwMode="auto">
          <a:xfrm>
            <a:off x="2351086" y="1219201"/>
            <a:ext cx="2379663" cy="676672"/>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
        <p:nvSpPr>
          <p:cNvPr id="2" name="Left Brace 1"/>
          <p:cNvSpPr/>
          <p:nvPr/>
        </p:nvSpPr>
        <p:spPr bwMode="auto">
          <a:xfrm rot="5400000">
            <a:off x="1934765" y="864393"/>
            <a:ext cx="1085056" cy="3148013"/>
          </a:xfrm>
          <a:prstGeom prst="leftBrace">
            <a:avLst>
              <a:gd name="adj1" fmla="val 8333"/>
              <a:gd name="adj2" fmla="val 49054"/>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Tree>
    <p:extLst>
      <p:ext uri="{BB962C8B-B14F-4D97-AF65-F5344CB8AC3E}">
        <p14:creationId xmlns:p14="http://schemas.microsoft.com/office/powerpoint/2010/main" val="29972586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4514" name="Line 2"/>
          <p:cNvSpPr>
            <a:spLocks noChangeShapeType="1"/>
          </p:cNvSpPr>
          <p:nvPr/>
        </p:nvSpPr>
        <p:spPr bwMode="auto">
          <a:xfrm>
            <a:off x="838200" y="4114800"/>
            <a:ext cx="28194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5" name="Line 3"/>
          <p:cNvSpPr>
            <a:spLocks noChangeShapeType="1"/>
          </p:cNvSpPr>
          <p:nvPr/>
        </p:nvSpPr>
        <p:spPr bwMode="auto">
          <a:xfrm flipV="1">
            <a:off x="12954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6" name="Line 4"/>
          <p:cNvSpPr>
            <a:spLocks noChangeShapeType="1"/>
          </p:cNvSpPr>
          <p:nvPr/>
        </p:nvSpPr>
        <p:spPr bwMode="auto">
          <a:xfrm flipV="1">
            <a:off x="18288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7" name="Line 5"/>
          <p:cNvSpPr>
            <a:spLocks noChangeShapeType="1"/>
          </p:cNvSpPr>
          <p:nvPr/>
        </p:nvSpPr>
        <p:spPr bwMode="auto">
          <a:xfrm flipV="1">
            <a:off x="23622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8" name="Line 6"/>
          <p:cNvSpPr>
            <a:spLocks noChangeShapeType="1"/>
          </p:cNvSpPr>
          <p:nvPr/>
        </p:nvSpPr>
        <p:spPr bwMode="auto">
          <a:xfrm flipV="1">
            <a:off x="28956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19" name="Line 7"/>
          <p:cNvSpPr>
            <a:spLocks noChangeShapeType="1"/>
          </p:cNvSpPr>
          <p:nvPr/>
        </p:nvSpPr>
        <p:spPr bwMode="auto">
          <a:xfrm flipV="1">
            <a:off x="3429000" y="3048000"/>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20" name="Text Box 8"/>
          <p:cNvSpPr txBox="1">
            <a:spLocks noChangeArrowheads="1"/>
          </p:cNvSpPr>
          <p:nvPr/>
        </p:nvSpPr>
        <p:spPr bwMode="auto">
          <a:xfrm>
            <a:off x="762000" y="4165600"/>
            <a:ext cx="2825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0</a:t>
            </a:r>
          </a:p>
          <a:p>
            <a:endParaRPr lang="en-US">
              <a:solidFill>
                <a:srgbClr val="000000"/>
              </a:solidFill>
            </a:endParaRPr>
          </a:p>
        </p:txBody>
      </p:sp>
      <p:sp>
        <p:nvSpPr>
          <p:cNvPr id="64521" name="Text Box 9"/>
          <p:cNvSpPr txBox="1">
            <a:spLocks noChangeArrowheads="1"/>
          </p:cNvSpPr>
          <p:nvPr/>
        </p:nvSpPr>
        <p:spPr bwMode="auto">
          <a:xfrm>
            <a:off x="11430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64522" name="Text Box 10"/>
          <p:cNvSpPr txBox="1">
            <a:spLocks noChangeArrowheads="1"/>
          </p:cNvSpPr>
          <p:nvPr/>
        </p:nvSpPr>
        <p:spPr bwMode="auto">
          <a:xfrm>
            <a:off x="16764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64523" name="Text Box 11"/>
          <p:cNvSpPr txBox="1">
            <a:spLocks noChangeArrowheads="1"/>
          </p:cNvSpPr>
          <p:nvPr/>
        </p:nvSpPr>
        <p:spPr bwMode="auto">
          <a:xfrm>
            <a:off x="22098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64524" name="Text Box 12"/>
          <p:cNvSpPr txBox="1">
            <a:spLocks noChangeArrowheads="1"/>
          </p:cNvSpPr>
          <p:nvPr/>
        </p:nvSpPr>
        <p:spPr bwMode="auto">
          <a:xfrm>
            <a:off x="27432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64525" name="Text Box 13"/>
          <p:cNvSpPr txBox="1">
            <a:spLocks noChangeArrowheads="1"/>
          </p:cNvSpPr>
          <p:nvPr/>
        </p:nvSpPr>
        <p:spPr bwMode="auto">
          <a:xfrm>
            <a:off x="3276600" y="41656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64526" name="Text Box 14"/>
          <p:cNvSpPr txBox="1">
            <a:spLocks noChangeArrowheads="1"/>
          </p:cNvSpPr>
          <p:nvPr/>
        </p:nvSpPr>
        <p:spPr bwMode="auto">
          <a:xfrm>
            <a:off x="914400" y="2847975"/>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27" name="Text Box 15"/>
          <p:cNvSpPr txBox="1">
            <a:spLocks noChangeArrowheads="1"/>
          </p:cNvSpPr>
          <p:nvPr/>
        </p:nvSpPr>
        <p:spPr bwMode="auto">
          <a:xfrm>
            <a:off x="1524000" y="2847975"/>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28" name="Text Box 16"/>
          <p:cNvSpPr txBox="1">
            <a:spLocks noChangeArrowheads="1"/>
          </p:cNvSpPr>
          <p:nvPr/>
        </p:nvSpPr>
        <p:spPr bwMode="auto">
          <a:xfrm>
            <a:off x="32766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29" name="Text Box 17"/>
          <p:cNvSpPr txBox="1">
            <a:spLocks noChangeArrowheads="1"/>
          </p:cNvSpPr>
          <p:nvPr/>
        </p:nvSpPr>
        <p:spPr bwMode="auto">
          <a:xfrm>
            <a:off x="2667000" y="2819400"/>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30" name="Text Box 18"/>
          <p:cNvSpPr txBox="1">
            <a:spLocks noChangeArrowheads="1"/>
          </p:cNvSpPr>
          <p:nvPr/>
        </p:nvSpPr>
        <p:spPr bwMode="auto">
          <a:xfrm>
            <a:off x="2057400" y="2847975"/>
            <a:ext cx="7254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$1,000</a:t>
            </a:r>
          </a:p>
        </p:txBody>
      </p:sp>
      <p:sp>
        <p:nvSpPr>
          <p:cNvPr id="64532" name="Text Box 20"/>
          <p:cNvSpPr txBox="1">
            <a:spLocks noChangeArrowheads="1"/>
          </p:cNvSpPr>
          <p:nvPr/>
        </p:nvSpPr>
        <p:spPr bwMode="auto">
          <a:xfrm>
            <a:off x="3733800" y="3810000"/>
            <a:ext cx="317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000000"/>
                </a:solidFill>
              </a:rPr>
              <a:t>≡</a:t>
            </a:r>
          </a:p>
        </p:txBody>
      </p:sp>
      <p:sp>
        <p:nvSpPr>
          <p:cNvPr id="64533" name="Line 21"/>
          <p:cNvSpPr>
            <a:spLocks noChangeShapeType="1"/>
          </p:cNvSpPr>
          <p:nvPr/>
        </p:nvSpPr>
        <p:spPr bwMode="auto">
          <a:xfrm>
            <a:off x="4495800" y="4191000"/>
            <a:ext cx="37338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34" name="Text Box 22"/>
          <p:cNvSpPr txBox="1">
            <a:spLocks noChangeArrowheads="1"/>
          </p:cNvSpPr>
          <p:nvPr/>
        </p:nvSpPr>
        <p:spPr bwMode="auto">
          <a:xfrm>
            <a:off x="4419600" y="41910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a:solidFill>
                  <a:srgbClr val="000000"/>
                </a:solidFill>
              </a:rPr>
              <a:t>0</a:t>
            </a:r>
          </a:p>
        </p:txBody>
      </p:sp>
      <p:sp>
        <p:nvSpPr>
          <p:cNvPr id="64535" name="Line 23"/>
          <p:cNvSpPr>
            <a:spLocks noChangeShapeType="1"/>
          </p:cNvSpPr>
          <p:nvPr/>
        </p:nvSpPr>
        <p:spPr bwMode="auto">
          <a:xfrm flipV="1">
            <a:off x="7162800" y="2590800"/>
            <a:ext cx="0" cy="160020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64536" name="Text Box 24"/>
          <p:cNvSpPr txBox="1">
            <a:spLocks noChangeArrowheads="1"/>
          </p:cNvSpPr>
          <p:nvPr/>
        </p:nvSpPr>
        <p:spPr bwMode="auto">
          <a:xfrm>
            <a:off x="7234238" y="2590800"/>
            <a:ext cx="1384300" cy="466725"/>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FW = ??</a:t>
            </a:r>
          </a:p>
        </p:txBody>
      </p:sp>
      <p:sp>
        <p:nvSpPr>
          <p:cNvPr id="64537" name="Text Box 25"/>
          <p:cNvSpPr txBox="1">
            <a:spLocks noChangeArrowheads="1"/>
          </p:cNvSpPr>
          <p:nvPr/>
        </p:nvSpPr>
        <p:spPr bwMode="auto">
          <a:xfrm>
            <a:off x="7010400" y="41910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b="1">
                <a:solidFill>
                  <a:srgbClr val="000000"/>
                </a:solidFill>
              </a:rPr>
              <a:t>5</a:t>
            </a:r>
          </a:p>
        </p:txBody>
      </p:sp>
      <p:sp>
        <p:nvSpPr>
          <p:cNvPr id="64538" name="Rectangle 26"/>
          <p:cNvSpPr>
            <a:spLocks noGrp="1" noChangeArrowheads="1"/>
          </p:cNvSpPr>
          <p:nvPr>
            <p:ph type="title"/>
          </p:nvPr>
        </p:nvSpPr>
        <p:spPr>
          <a:xfrm>
            <a:off x="914400" y="527050"/>
            <a:ext cx="7772400" cy="893763"/>
          </a:xfrm>
        </p:spPr>
        <p:txBody>
          <a:bodyPr/>
          <a:lstStyle/>
          <a:p>
            <a:r>
              <a:rPr lang="en-US" sz="2800"/>
              <a:t>Cash Flow Diagram: </a:t>
            </a:r>
            <a:br>
              <a:rPr lang="en-US" sz="2800"/>
            </a:br>
            <a:r>
              <a:rPr lang="en-US" sz="2800"/>
              <a:t>Future Worth (FW)</a:t>
            </a:r>
          </a:p>
        </p:txBody>
      </p:sp>
      <p:sp>
        <p:nvSpPr>
          <p:cNvPr id="64539" name="Text Box 27"/>
          <p:cNvSpPr txBox="1">
            <a:spLocks noChangeArrowheads="1"/>
          </p:cNvSpPr>
          <p:nvPr/>
        </p:nvSpPr>
        <p:spPr bwMode="auto">
          <a:xfrm>
            <a:off x="914400" y="4756150"/>
            <a:ext cx="7234238" cy="1015663"/>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kumimoji="1" lang="en-US" sz="2000" b="1" dirty="0" smtClean="0">
                <a:solidFill>
                  <a:srgbClr val="000000"/>
                </a:solidFill>
              </a:rPr>
              <a:t>What will be the value in five years of five yearend deposits of $1,000 for a given compound interest rate (e.g., 10% compounded annually)?</a:t>
            </a:r>
            <a:endParaRPr kumimoji="1" lang="en-US" sz="2000" dirty="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54</a:t>
            </a:fld>
            <a:endParaRPr lang="fr-CA">
              <a:solidFill>
                <a:srgbClr val="000000"/>
              </a:solidFill>
            </a:endParaRPr>
          </a:p>
        </p:txBody>
      </p:sp>
      <p:sp>
        <p:nvSpPr>
          <p:cNvPr id="31" name="Curved Down Arrow 30"/>
          <p:cNvSpPr/>
          <p:nvPr/>
        </p:nvSpPr>
        <p:spPr bwMode="auto">
          <a:xfrm rot="403707">
            <a:off x="2566022" y="1544952"/>
            <a:ext cx="4673600" cy="628626"/>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
        <p:nvSpPr>
          <p:cNvPr id="32" name="Left Brace 31"/>
          <p:cNvSpPr/>
          <p:nvPr/>
        </p:nvSpPr>
        <p:spPr bwMode="auto">
          <a:xfrm rot="5400000">
            <a:off x="2027797" y="914432"/>
            <a:ext cx="1034985" cy="3136900"/>
          </a:xfrm>
          <a:prstGeom prst="leftBrace">
            <a:avLst>
              <a:gd name="adj1" fmla="val 8333"/>
              <a:gd name="adj2" fmla="val 48754"/>
            </a:avLst>
          </a:prstGeom>
          <a:noFill/>
          <a:ln w="25400" cap="flat" cmpd="sng" algn="ctr">
            <a:solidFill>
              <a:schemeClr val="tx1"/>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Tree>
    <p:extLst>
      <p:ext uri="{BB962C8B-B14F-4D97-AF65-F5344CB8AC3E}">
        <p14:creationId xmlns:p14="http://schemas.microsoft.com/office/powerpoint/2010/main" val="22292193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3956" name="Rectangle 4"/>
          <p:cNvSpPr>
            <a:spLocks noGrp="1" noChangeArrowheads="1"/>
          </p:cNvSpPr>
          <p:nvPr>
            <p:ph type="title"/>
          </p:nvPr>
        </p:nvSpPr>
        <p:spPr/>
        <p:txBody>
          <a:bodyPr/>
          <a:lstStyle/>
          <a:p>
            <a:r>
              <a:rPr lang="en-US" dirty="0"/>
              <a:t>Cash Flow Diagram: </a:t>
            </a:r>
            <a:br>
              <a:rPr lang="en-US" dirty="0"/>
            </a:br>
            <a:r>
              <a:rPr lang="en-US" dirty="0"/>
              <a:t>Converting </a:t>
            </a:r>
            <a:r>
              <a:rPr lang="en-US" dirty="0" smtClean="0"/>
              <a:t>a present value to an annuity</a:t>
            </a:r>
            <a:endParaRPr lang="fr-CA" dirty="0"/>
          </a:p>
        </p:txBody>
      </p:sp>
      <p:sp>
        <p:nvSpPr>
          <p:cNvPr id="253958" name="Line 6"/>
          <p:cNvSpPr>
            <a:spLocks noChangeShapeType="1"/>
          </p:cNvSpPr>
          <p:nvPr/>
        </p:nvSpPr>
        <p:spPr bwMode="auto">
          <a:xfrm>
            <a:off x="5468938" y="4238625"/>
            <a:ext cx="25908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59" name="Line 7"/>
          <p:cNvSpPr>
            <a:spLocks noChangeShapeType="1"/>
          </p:cNvSpPr>
          <p:nvPr/>
        </p:nvSpPr>
        <p:spPr bwMode="auto">
          <a:xfrm flipV="1">
            <a:off x="59261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0" name="Line 8"/>
          <p:cNvSpPr>
            <a:spLocks noChangeShapeType="1"/>
          </p:cNvSpPr>
          <p:nvPr/>
        </p:nvSpPr>
        <p:spPr bwMode="auto">
          <a:xfrm flipV="1">
            <a:off x="64595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1" name="Line 9"/>
          <p:cNvSpPr>
            <a:spLocks noChangeShapeType="1"/>
          </p:cNvSpPr>
          <p:nvPr/>
        </p:nvSpPr>
        <p:spPr bwMode="auto">
          <a:xfrm flipV="1">
            <a:off x="69929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2" name="Line 10"/>
          <p:cNvSpPr>
            <a:spLocks noChangeShapeType="1"/>
          </p:cNvSpPr>
          <p:nvPr/>
        </p:nvSpPr>
        <p:spPr bwMode="auto">
          <a:xfrm flipV="1">
            <a:off x="75263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3" name="Line 11"/>
          <p:cNvSpPr>
            <a:spLocks noChangeShapeType="1"/>
          </p:cNvSpPr>
          <p:nvPr/>
        </p:nvSpPr>
        <p:spPr bwMode="auto">
          <a:xfrm flipV="1">
            <a:off x="8059738" y="3171825"/>
            <a:ext cx="0" cy="10668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64" name="Text Box 12"/>
          <p:cNvSpPr txBox="1">
            <a:spLocks noChangeArrowheads="1"/>
          </p:cNvSpPr>
          <p:nvPr/>
        </p:nvSpPr>
        <p:spPr bwMode="auto">
          <a:xfrm>
            <a:off x="57737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253965" name="Text Box 13"/>
          <p:cNvSpPr txBox="1">
            <a:spLocks noChangeArrowheads="1"/>
          </p:cNvSpPr>
          <p:nvPr/>
        </p:nvSpPr>
        <p:spPr bwMode="auto">
          <a:xfrm>
            <a:off x="63071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253966" name="Text Box 14"/>
          <p:cNvSpPr txBox="1">
            <a:spLocks noChangeArrowheads="1"/>
          </p:cNvSpPr>
          <p:nvPr/>
        </p:nvSpPr>
        <p:spPr bwMode="auto">
          <a:xfrm>
            <a:off x="68405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253967" name="Text Box 15"/>
          <p:cNvSpPr txBox="1">
            <a:spLocks noChangeArrowheads="1"/>
          </p:cNvSpPr>
          <p:nvPr/>
        </p:nvSpPr>
        <p:spPr bwMode="auto">
          <a:xfrm>
            <a:off x="73739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253968" name="Text Box 16"/>
          <p:cNvSpPr txBox="1">
            <a:spLocks noChangeArrowheads="1"/>
          </p:cNvSpPr>
          <p:nvPr/>
        </p:nvSpPr>
        <p:spPr bwMode="auto">
          <a:xfrm>
            <a:off x="7907338" y="42894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253969" name="Text Box 17"/>
          <p:cNvSpPr txBox="1">
            <a:spLocks noChangeArrowheads="1"/>
          </p:cNvSpPr>
          <p:nvPr/>
        </p:nvSpPr>
        <p:spPr bwMode="auto">
          <a:xfrm>
            <a:off x="63071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A</a:t>
            </a:r>
          </a:p>
        </p:txBody>
      </p:sp>
      <p:sp>
        <p:nvSpPr>
          <p:cNvPr id="253971" name="Text Box 19"/>
          <p:cNvSpPr txBox="1">
            <a:spLocks noChangeArrowheads="1"/>
          </p:cNvSpPr>
          <p:nvPr/>
        </p:nvSpPr>
        <p:spPr bwMode="auto">
          <a:xfrm>
            <a:off x="73739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A</a:t>
            </a:r>
          </a:p>
        </p:txBody>
      </p:sp>
      <p:sp>
        <p:nvSpPr>
          <p:cNvPr id="253972" name="Text Box 20"/>
          <p:cNvSpPr txBox="1">
            <a:spLocks noChangeArrowheads="1"/>
          </p:cNvSpPr>
          <p:nvPr/>
        </p:nvSpPr>
        <p:spPr bwMode="auto">
          <a:xfrm>
            <a:off x="68405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A</a:t>
            </a:r>
          </a:p>
        </p:txBody>
      </p:sp>
      <p:sp>
        <p:nvSpPr>
          <p:cNvPr id="253973" name="Text Box 21"/>
          <p:cNvSpPr txBox="1">
            <a:spLocks noChangeArrowheads="1"/>
          </p:cNvSpPr>
          <p:nvPr/>
        </p:nvSpPr>
        <p:spPr bwMode="auto">
          <a:xfrm>
            <a:off x="5392738" y="42672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1400" b="1">
                <a:solidFill>
                  <a:srgbClr val="000000"/>
                </a:solidFill>
              </a:rPr>
              <a:t>0</a:t>
            </a:r>
          </a:p>
        </p:txBody>
      </p:sp>
      <p:sp>
        <p:nvSpPr>
          <p:cNvPr id="253991" name="Text Box 39"/>
          <p:cNvSpPr txBox="1">
            <a:spLocks noChangeArrowheads="1"/>
          </p:cNvSpPr>
          <p:nvPr/>
        </p:nvSpPr>
        <p:spPr bwMode="auto">
          <a:xfrm>
            <a:off x="1582738" y="42672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a:solidFill>
                  <a:srgbClr val="000000"/>
                </a:solidFill>
              </a:rPr>
              <a:t>0</a:t>
            </a:r>
          </a:p>
        </p:txBody>
      </p:sp>
      <p:sp>
        <p:nvSpPr>
          <p:cNvPr id="253992" name="Text Box 40"/>
          <p:cNvSpPr txBox="1">
            <a:spLocks noChangeArrowheads="1"/>
          </p:cNvSpPr>
          <p:nvPr/>
        </p:nvSpPr>
        <p:spPr bwMode="auto">
          <a:xfrm>
            <a:off x="4173538" y="4267200"/>
            <a:ext cx="311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b="1">
                <a:solidFill>
                  <a:srgbClr val="000000"/>
                </a:solidFill>
              </a:rPr>
              <a:t>5</a:t>
            </a:r>
          </a:p>
        </p:txBody>
      </p:sp>
      <p:sp>
        <p:nvSpPr>
          <p:cNvPr id="253993" name="Line 41"/>
          <p:cNvSpPr>
            <a:spLocks noChangeShapeType="1"/>
          </p:cNvSpPr>
          <p:nvPr/>
        </p:nvSpPr>
        <p:spPr bwMode="auto">
          <a:xfrm>
            <a:off x="1735138" y="4267200"/>
            <a:ext cx="289560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94" name="Line 42"/>
          <p:cNvSpPr>
            <a:spLocks noChangeShapeType="1"/>
          </p:cNvSpPr>
          <p:nvPr/>
        </p:nvSpPr>
        <p:spPr bwMode="auto">
          <a:xfrm flipV="1">
            <a:off x="1735138" y="2133600"/>
            <a:ext cx="0" cy="21336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253995" name="Text Box 43"/>
          <p:cNvSpPr txBox="1">
            <a:spLocks noChangeArrowheads="1"/>
          </p:cNvSpPr>
          <p:nvPr/>
        </p:nvSpPr>
        <p:spPr bwMode="auto">
          <a:xfrm>
            <a:off x="802090" y="1676400"/>
            <a:ext cx="3574248" cy="461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CA" sz="2400" b="1" dirty="0" smtClean="0">
                <a:solidFill>
                  <a:srgbClr val="000000"/>
                </a:solidFill>
              </a:rPr>
              <a:t>Present Worth = $4,000</a:t>
            </a:r>
            <a:endParaRPr lang="en-CA" sz="2400" b="1" dirty="0">
              <a:solidFill>
                <a:srgbClr val="000000"/>
              </a:solidFill>
            </a:endParaRPr>
          </a:p>
        </p:txBody>
      </p:sp>
      <p:sp>
        <p:nvSpPr>
          <p:cNvPr id="253999" name="Rectangle 47"/>
          <p:cNvSpPr>
            <a:spLocks noChangeArrowheads="1"/>
          </p:cNvSpPr>
          <p:nvPr/>
        </p:nvSpPr>
        <p:spPr bwMode="auto">
          <a:xfrm>
            <a:off x="4822825" y="3914775"/>
            <a:ext cx="361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2400" b="1">
                <a:solidFill>
                  <a:srgbClr val="000000"/>
                </a:solidFill>
              </a:rPr>
              <a:t>≡</a:t>
            </a:r>
          </a:p>
        </p:txBody>
      </p:sp>
      <p:sp>
        <p:nvSpPr>
          <p:cNvPr id="254001" name="Text Box 49"/>
          <p:cNvSpPr txBox="1">
            <a:spLocks noChangeArrowheads="1"/>
          </p:cNvSpPr>
          <p:nvPr/>
        </p:nvSpPr>
        <p:spPr bwMode="auto">
          <a:xfrm>
            <a:off x="57737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1400" b="1">
                <a:solidFill>
                  <a:srgbClr val="000000"/>
                </a:solidFill>
              </a:rPr>
              <a:t>A</a:t>
            </a:r>
          </a:p>
        </p:txBody>
      </p:sp>
      <p:sp>
        <p:nvSpPr>
          <p:cNvPr id="254002" name="Text Box 50"/>
          <p:cNvSpPr txBox="1">
            <a:spLocks noChangeArrowheads="1"/>
          </p:cNvSpPr>
          <p:nvPr/>
        </p:nvSpPr>
        <p:spPr bwMode="auto">
          <a:xfrm>
            <a:off x="7907338" y="2971800"/>
            <a:ext cx="3127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1400" b="1">
                <a:solidFill>
                  <a:srgbClr val="000000"/>
                </a:solidFill>
              </a:rPr>
              <a:t>A</a:t>
            </a:r>
          </a:p>
        </p:txBody>
      </p:sp>
      <p:sp>
        <p:nvSpPr>
          <p:cNvPr id="254004" name="Text Box 52"/>
          <p:cNvSpPr txBox="1">
            <a:spLocks noChangeArrowheads="1"/>
          </p:cNvSpPr>
          <p:nvPr/>
        </p:nvSpPr>
        <p:spPr bwMode="auto">
          <a:xfrm>
            <a:off x="6477000" y="2667000"/>
            <a:ext cx="1173163" cy="304800"/>
          </a:xfrm>
          <a:prstGeom prst="rect">
            <a:avLst/>
          </a:prstGeom>
          <a:solidFill>
            <a:srgbClr val="FF9900"/>
          </a:solidFill>
          <a:ln w="9525" algn="ctr">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a:solidFill>
                  <a:srgbClr val="000000"/>
                </a:solidFill>
              </a:rPr>
              <a:t>A = Annuity</a:t>
            </a:r>
          </a:p>
        </p:txBody>
      </p:sp>
      <p:sp>
        <p:nvSpPr>
          <p:cNvPr id="254005" name="Text Box 53"/>
          <p:cNvSpPr txBox="1">
            <a:spLocks noChangeArrowheads="1"/>
          </p:cNvSpPr>
          <p:nvPr/>
        </p:nvSpPr>
        <p:spPr bwMode="auto">
          <a:xfrm>
            <a:off x="2439988" y="4354513"/>
            <a:ext cx="765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fr-CA" sz="1400" b="1">
                <a:solidFill>
                  <a:srgbClr val="000000"/>
                </a:solidFill>
              </a:rPr>
              <a:t>(years)</a:t>
            </a: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55</a:t>
            </a:fld>
            <a:endParaRPr lang="fr-CA">
              <a:solidFill>
                <a:srgbClr val="000000"/>
              </a:solidFill>
            </a:endParaRPr>
          </a:p>
        </p:txBody>
      </p:sp>
      <p:sp>
        <p:nvSpPr>
          <p:cNvPr id="2" name="Curved Down Arrow 1"/>
          <p:cNvSpPr/>
          <p:nvPr/>
        </p:nvSpPr>
        <p:spPr bwMode="auto">
          <a:xfrm>
            <a:off x="1738314" y="1981200"/>
            <a:ext cx="4510086" cy="685800"/>
          </a:xfrm>
          <a:prstGeom prst="curvedDownArrow">
            <a:avLst/>
          </a:prstGeom>
          <a:solidFill>
            <a:schemeClr val="accent3">
              <a:lumMod val="25000"/>
            </a:schemeClr>
          </a:solidFill>
          <a:ln w="9525" cap="flat" cmpd="sng" algn="ctr">
            <a:solidFill>
              <a:schemeClr val="accent2"/>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a:endParaRPr lang="fr-CA" sz="1400" smtClean="0">
              <a:solidFill>
                <a:srgbClr val="000000"/>
              </a:solidFill>
            </a:endParaRPr>
          </a:p>
        </p:txBody>
      </p:sp>
      <p:sp>
        <p:nvSpPr>
          <p:cNvPr id="5" name="TextBox 4"/>
          <p:cNvSpPr txBox="1"/>
          <p:nvPr/>
        </p:nvSpPr>
        <p:spPr>
          <a:xfrm>
            <a:off x="395443" y="5087009"/>
            <a:ext cx="8470589" cy="307777"/>
          </a:xfrm>
          <a:prstGeom prst="rect">
            <a:avLst/>
          </a:prstGeom>
          <a:solidFill>
            <a:srgbClr val="FFFF00"/>
          </a:solidFill>
          <a:ln>
            <a:solidFill>
              <a:schemeClr val="tx1"/>
            </a:solidFill>
          </a:ln>
        </p:spPr>
        <p:txBody>
          <a:bodyPr wrap="none" rtlCol="0">
            <a:spAutoFit/>
          </a:bodyPr>
          <a:lstStyle/>
          <a:p>
            <a:pPr eaLnBrk="0" hangingPunct="0"/>
            <a:r>
              <a:rPr kumimoji="1" lang="en-US" sz="1400" b="1" i="1" dirty="0" smtClean="0">
                <a:solidFill>
                  <a:srgbClr val="000000"/>
                </a:solidFill>
              </a:rPr>
              <a:t>What annual cash flow over five </a:t>
            </a:r>
            <a:r>
              <a:rPr kumimoji="1" lang="en-US" sz="1400" b="1" i="1" dirty="0">
                <a:solidFill>
                  <a:srgbClr val="000000"/>
                </a:solidFill>
              </a:rPr>
              <a:t>years </a:t>
            </a:r>
            <a:r>
              <a:rPr kumimoji="1" lang="en-US" sz="1400" b="1" i="1" dirty="0" smtClean="0">
                <a:solidFill>
                  <a:srgbClr val="000000"/>
                </a:solidFill>
              </a:rPr>
              <a:t>can be generated by $4,000 today at a given interest rate?</a:t>
            </a:r>
            <a:endParaRPr kumimoji="1" lang="en-US" sz="1400" b="1" i="1" dirty="0">
              <a:solidFill>
                <a:srgbClr val="000000"/>
              </a:solidFill>
            </a:endParaRPr>
          </a:p>
        </p:txBody>
      </p:sp>
    </p:spTree>
    <p:extLst>
      <p:ext uri="{BB962C8B-B14F-4D97-AF65-F5344CB8AC3E}">
        <p14:creationId xmlns:p14="http://schemas.microsoft.com/office/powerpoint/2010/main" val="6918463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2" name="Text Box 2"/>
          <p:cNvSpPr txBox="1">
            <a:spLocks noChangeArrowheads="1"/>
          </p:cNvSpPr>
          <p:nvPr/>
        </p:nvSpPr>
        <p:spPr bwMode="auto">
          <a:xfrm>
            <a:off x="762000" y="4114800"/>
            <a:ext cx="18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solidFill>
                <a:srgbClr val="000000"/>
              </a:solidFill>
            </a:endParaRPr>
          </a:p>
          <a:p>
            <a:endParaRPr lang="en-US">
              <a:solidFill>
                <a:srgbClr val="000000"/>
              </a:solidFill>
            </a:endParaRPr>
          </a:p>
        </p:txBody>
      </p:sp>
      <p:sp>
        <p:nvSpPr>
          <p:cNvPr id="71700" name="Rectangle 20"/>
          <p:cNvSpPr>
            <a:spLocks noGrp="1" noChangeArrowheads="1"/>
          </p:cNvSpPr>
          <p:nvPr>
            <p:ph type="title"/>
          </p:nvPr>
        </p:nvSpPr>
        <p:spPr/>
        <p:txBody>
          <a:bodyPr/>
          <a:lstStyle/>
          <a:p>
            <a:r>
              <a:rPr lang="en-US" sz="2800"/>
              <a:t>Cash Flow Diagram: Linear Gradient Series</a:t>
            </a:r>
            <a:br>
              <a:rPr lang="en-US" sz="2800"/>
            </a:br>
            <a:r>
              <a:rPr lang="en-US" sz="2800"/>
              <a:t>(Arithmetic Series)</a:t>
            </a:r>
            <a:endParaRPr lang="en-US" sz="2800" u="sng"/>
          </a:p>
        </p:txBody>
      </p:sp>
      <p:sp>
        <p:nvSpPr>
          <p:cNvPr id="71685" name="Line 5"/>
          <p:cNvSpPr>
            <a:spLocks noChangeShapeType="1"/>
          </p:cNvSpPr>
          <p:nvPr/>
        </p:nvSpPr>
        <p:spPr bwMode="auto">
          <a:xfrm>
            <a:off x="1606550" y="4765675"/>
            <a:ext cx="643255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86" name="Line 6"/>
          <p:cNvSpPr>
            <a:spLocks noChangeShapeType="1"/>
          </p:cNvSpPr>
          <p:nvPr/>
        </p:nvSpPr>
        <p:spPr bwMode="auto">
          <a:xfrm flipV="1">
            <a:off x="3035300" y="4437063"/>
            <a:ext cx="0" cy="328612"/>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87" name="Line 7"/>
          <p:cNvSpPr>
            <a:spLocks noChangeShapeType="1"/>
          </p:cNvSpPr>
          <p:nvPr/>
        </p:nvSpPr>
        <p:spPr bwMode="auto">
          <a:xfrm flipV="1">
            <a:off x="4703763" y="4000500"/>
            <a:ext cx="0" cy="76517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88" name="Line 8"/>
          <p:cNvSpPr>
            <a:spLocks noChangeShapeType="1"/>
          </p:cNvSpPr>
          <p:nvPr/>
        </p:nvSpPr>
        <p:spPr bwMode="auto">
          <a:xfrm flipV="1">
            <a:off x="6370638" y="3673475"/>
            <a:ext cx="0" cy="10922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89" name="Line 9"/>
          <p:cNvSpPr>
            <a:spLocks noChangeShapeType="1"/>
          </p:cNvSpPr>
          <p:nvPr/>
        </p:nvSpPr>
        <p:spPr bwMode="auto">
          <a:xfrm flipV="1">
            <a:off x="8039100" y="3236913"/>
            <a:ext cx="0" cy="1528762"/>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90" name="Text Box 10"/>
          <p:cNvSpPr txBox="1">
            <a:spLocks noChangeArrowheads="1"/>
          </p:cNvSpPr>
          <p:nvPr/>
        </p:nvSpPr>
        <p:spPr bwMode="auto">
          <a:xfrm>
            <a:off x="2819400" y="4800600"/>
            <a:ext cx="323850"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1</a:t>
            </a:r>
          </a:p>
        </p:txBody>
      </p:sp>
      <p:sp>
        <p:nvSpPr>
          <p:cNvPr id="71691" name="Text Box 11"/>
          <p:cNvSpPr txBox="1">
            <a:spLocks noChangeArrowheads="1"/>
          </p:cNvSpPr>
          <p:nvPr/>
        </p:nvSpPr>
        <p:spPr bwMode="auto">
          <a:xfrm>
            <a:off x="4495800" y="4800600"/>
            <a:ext cx="32702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2</a:t>
            </a:r>
          </a:p>
        </p:txBody>
      </p:sp>
      <p:sp>
        <p:nvSpPr>
          <p:cNvPr id="71692" name="Text Box 12"/>
          <p:cNvSpPr txBox="1">
            <a:spLocks noChangeArrowheads="1"/>
          </p:cNvSpPr>
          <p:nvPr/>
        </p:nvSpPr>
        <p:spPr bwMode="auto">
          <a:xfrm>
            <a:off x="6096000" y="4800600"/>
            <a:ext cx="323850"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3</a:t>
            </a:r>
          </a:p>
        </p:txBody>
      </p:sp>
      <p:sp>
        <p:nvSpPr>
          <p:cNvPr id="71693" name="Text Box 13"/>
          <p:cNvSpPr txBox="1">
            <a:spLocks noChangeArrowheads="1"/>
          </p:cNvSpPr>
          <p:nvPr/>
        </p:nvSpPr>
        <p:spPr bwMode="auto">
          <a:xfrm>
            <a:off x="7848600" y="4800600"/>
            <a:ext cx="32702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4</a:t>
            </a:r>
          </a:p>
        </p:txBody>
      </p:sp>
      <p:sp>
        <p:nvSpPr>
          <p:cNvPr id="71694" name="Text Box 14"/>
          <p:cNvSpPr txBox="1">
            <a:spLocks noChangeArrowheads="1"/>
          </p:cNvSpPr>
          <p:nvPr/>
        </p:nvSpPr>
        <p:spPr bwMode="auto">
          <a:xfrm>
            <a:off x="2444750" y="4038600"/>
            <a:ext cx="14493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000" b="1">
                <a:solidFill>
                  <a:srgbClr val="000000"/>
                </a:solidFill>
              </a:rPr>
              <a:t>$250</a:t>
            </a:r>
          </a:p>
        </p:txBody>
      </p:sp>
      <p:sp>
        <p:nvSpPr>
          <p:cNvPr id="71695" name="Text Box 15"/>
          <p:cNvSpPr txBox="1">
            <a:spLocks noChangeArrowheads="1"/>
          </p:cNvSpPr>
          <p:nvPr/>
        </p:nvSpPr>
        <p:spPr bwMode="auto">
          <a:xfrm>
            <a:off x="4197350" y="3581400"/>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$500</a:t>
            </a:r>
          </a:p>
        </p:txBody>
      </p:sp>
      <p:sp>
        <p:nvSpPr>
          <p:cNvPr id="71696" name="Text Box 16"/>
          <p:cNvSpPr txBox="1">
            <a:spLocks noChangeArrowheads="1"/>
          </p:cNvSpPr>
          <p:nvPr/>
        </p:nvSpPr>
        <p:spPr bwMode="auto">
          <a:xfrm>
            <a:off x="7397750" y="2895600"/>
            <a:ext cx="892175"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$1000</a:t>
            </a:r>
          </a:p>
        </p:txBody>
      </p:sp>
      <p:sp>
        <p:nvSpPr>
          <p:cNvPr id="71697" name="Text Box 17"/>
          <p:cNvSpPr txBox="1">
            <a:spLocks noChangeArrowheads="1"/>
          </p:cNvSpPr>
          <p:nvPr/>
        </p:nvSpPr>
        <p:spPr bwMode="auto">
          <a:xfrm>
            <a:off x="5797550" y="3276600"/>
            <a:ext cx="749300" cy="395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000" b="1">
                <a:solidFill>
                  <a:srgbClr val="000000"/>
                </a:solidFill>
              </a:rPr>
              <a:t>$750</a:t>
            </a:r>
          </a:p>
        </p:txBody>
      </p:sp>
      <p:sp>
        <p:nvSpPr>
          <p:cNvPr id="71698" name="Line 18"/>
          <p:cNvSpPr>
            <a:spLocks noChangeShapeType="1"/>
          </p:cNvSpPr>
          <p:nvPr/>
        </p:nvSpPr>
        <p:spPr bwMode="auto">
          <a:xfrm flipV="1">
            <a:off x="1600200" y="3236913"/>
            <a:ext cx="6438900" cy="1563687"/>
          </a:xfrm>
          <a:prstGeom prst="line">
            <a:avLst/>
          </a:prstGeom>
          <a:noFill/>
          <a:ln w="76200">
            <a:solidFill>
              <a:schemeClr val="hlink"/>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1699" name="Text Box 19"/>
          <p:cNvSpPr txBox="1">
            <a:spLocks noChangeArrowheads="1"/>
          </p:cNvSpPr>
          <p:nvPr/>
        </p:nvSpPr>
        <p:spPr bwMode="auto">
          <a:xfrm>
            <a:off x="1524000" y="4800600"/>
            <a:ext cx="323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b="1">
                <a:solidFill>
                  <a:srgbClr val="000000"/>
                </a:solidFill>
                <a:latin typeface="Comic Sans MS" pitchFamily="66" charset="0"/>
              </a:rPr>
              <a:t>0</a:t>
            </a:r>
          </a:p>
        </p:txBody>
      </p:sp>
      <p:sp>
        <p:nvSpPr>
          <p:cNvPr id="71704" name="Text Box 24"/>
          <p:cNvSpPr txBox="1">
            <a:spLocks noChangeArrowheads="1"/>
          </p:cNvSpPr>
          <p:nvPr/>
        </p:nvSpPr>
        <p:spPr bwMode="auto">
          <a:xfrm>
            <a:off x="174157" y="5486400"/>
            <a:ext cx="9366667" cy="646331"/>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342900" indent="-342900">
              <a:buFont typeface="Arial" panose="020B0604020202020204" pitchFamily="34" charset="0"/>
              <a:buChar char="•"/>
            </a:pPr>
            <a:r>
              <a:rPr lang="en-CA" b="1" dirty="0" smtClean="0">
                <a:solidFill>
                  <a:srgbClr val="000000"/>
                </a:solidFill>
              </a:rPr>
              <a:t>An arithmetic (or gradient) series can be increasing (as shown) or decreasing.</a:t>
            </a:r>
          </a:p>
          <a:p>
            <a:pPr marL="342900" indent="-342900">
              <a:buFont typeface="Arial" panose="020B0604020202020204" pitchFamily="34" charset="0"/>
              <a:buChar char="•"/>
            </a:pPr>
            <a:r>
              <a:rPr lang="en-CA" b="1" dirty="0" smtClean="0">
                <a:solidFill>
                  <a:srgbClr val="000000"/>
                </a:solidFill>
              </a:rPr>
              <a:t>The dollar difference between any two adjacent members must be the same.</a:t>
            </a:r>
            <a:endParaRPr lang="en-CA" b="1" dirty="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56</a:t>
            </a:fld>
            <a:endParaRPr lang="fr-CA">
              <a:solidFill>
                <a:srgbClr val="000000"/>
              </a:solidFill>
            </a:endParaRPr>
          </a:p>
        </p:txBody>
      </p:sp>
      <p:sp>
        <p:nvSpPr>
          <p:cNvPr id="2" name="TextBox 1"/>
          <p:cNvSpPr txBox="1"/>
          <p:nvPr/>
        </p:nvSpPr>
        <p:spPr>
          <a:xfrm>
            <a:off x="4331180" y="2895600"/>
            <a:ext cx="2568332" cy="307777"/>
          </a:xfrm>
          <a:prstGeom prst="rect">
            <a:avLst/>
          </a:prstGeom>
          <a:solidFill>
            <a:srgbClr val="FF9966"/>
          </a:solidFill>
          <a:ln>
            <a:solidFill>
              <a:schemeClr val="tx1"/>
            </a:solidFill>
          </a:ln>
        </p:spPr>
        <p:txBody>
          <a:bodyPr wrap="none" rtlCol="0">
            <a:spAutoFit/>
          </a:bodyPr>
          <a:lstStyle/>
          <a:p>
            <a:pPr algn="ctr"/>
            <a:r>
              <a:rPr lang="en-CA" sz="1400" b="1" dirty="0" smtClean="0">
                <a:solidFill>
                  <a:srgbClr val="000000"/>
                </a:solidFill>
              </a:rPr>
              <a:t>Constant $ gradient = +$250</a:t>
            </a:r>
            <a:endParaRPr lang="fr-CA" sz="1400" b="1" dirty="0">
              <a:solidFill>
                <a:srgbClr val="000000"/>
              </a:solidFill>
            </a:endParaRPr>
          </a:p>
        </p:txBody>
      </p:sp>
    </p:spTree>
    <p:extLst>
      <p:ext uri="{BB962C8B-B14F-4D97-AF65-F5344CB8AC3E}">
        <p14:creationId xmlns:p14="http://schemas.microsoft.com/office/powerpoint/2010/main" val="36816591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0" name="Text Box 2"/>
          <p:cNvSpPr txBox="1">
            <a:spLocks noChangeArrowheads="1"/>
          </p:cNvSpPr>
          <p:nvPr/>
        </p:nvSpPr>
        <p:spPr bwMode="auto">
          <a:xfrm>
            <a:off x="762000" y="4114800"/>
            <a:ext cx="18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solidFill>
                <a:srgbClr val="000000"/>
              </a:solidFill>
            </a:endParaRPr>
          </a:p>
          <a:p>
            <a:endParaRPr lang="en-US">
              <a:solidFill>
                <a:srgbClr val="000000"/>
              </a:solidFill>
            </a:endParaRPr>
          </a:p>
        </p:txBody>
      </p:sp>
      <p:sp>
        <p:nvSpPr>
          <p:cNvPr id="73733" name="Line 5"/>
          <p:cNvSpPr>
            <a:spLocks noChangeShapeType="1"/>
          </p:cNvSpPr>
          <p:nvPr/>
        </p:nvSpPr>
        <p:spPr bwMode="auto">
          <a:xfrm>
            <a:off x="1752600" y="5014913"/>
            <a:ext cx="4664075"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4" name="Line 6"/>
          <p:cNvSpPr>
            <a:spLocks noChangeShapeType="1"/>
          </p:cNvSpPr>
          <p:nvPr/>
        </p:nvSpPr>
        <p:spPr bwMode="auto">
          <a:xfrm flipV="1">
            <a:off x="2574925" y="4724400"/>
            <a:ext cx="0" cy="319088"/>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5" name="Line 7"/>
          <p:cNvSpPr>
            <a:spLocks noChangeShapeType="1"/>
          </p:cNvSpPr>
          <p:nvPr/>
        </p:nvSpPr>
        <p:spPr bwMode="auto">
          <a:xfrm flipH="1" flipV="1">
            <a:off x="3551238" y="4572000"/>
            <a:ext cx="30162" cy="442913"/>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6" name="Line 8"/>
          <p:cNvSpPr>
            <a:spLocks noChangeShapeType="1"/>
          </p:cNvSpPr>
          <p:nvPr/>
        </p:nvSpPr>
        <p:spPr bwMode="auto">
          <a:xfrm flipH="1" flipV="1">
            <a:off x="4495800" y="4343400"/>
            <a:ext cx="0" cy="671513"/>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7" name="Line 9"/>
          <p:cNvSpPr>
            <a:spLocks noChangeShapeType="1"/>
          </p:cNvSpPr>
          <p:nvPr/>
        </p:nvSpPr>
        <p:spPr bwMode="auto">
          <a:xfrm flipV="1">
            <a:off x="5486400" y="3886200"/>
            <a:ext cx="0" cy="111442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8" name="Line 10"/>
          <p:cNvSpPr>
            <a:spLocks noChangeShapeType="1"/>
          </p:cNvSpPr>
          <p:nvPr/>
        </p:nvSpPr>
        <p:spPr bwMode="auto">
          <a:xfrm flipV="1">
            <a:off x="6416675" y="2786063"/>
            <a:ext cx="0" cy="222885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3739" name="Text Box 11"/>
          <p:cNvSpPr txBox="1">
            <a:spLocks noChangeArrowheads="1"/>
          </p:cNvSpPr>
          <p:nvPr/>
        </p:nvSpPr>
        <p:spPr bwMode="auto">
          <a:xfrm>
            <a:off x="24606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73740" name="Text Box 12"/>
          <p:cNvSpPr txBox="1">
            <a:spLocks noChangeArrowheads="1"/>
          </p:cNvSpPr>
          <p:nvPr/>
        </p:nvSpPr>
        <p:spPr bwMode="auto">
          <a:xfrm>
            <a:off x="34512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73741" name="Text Box 13"/>
          <p:cNvSpPr txBox="1">
            <a:spLocks noChangeArrowheads="1"/>
          </p:cNvSpPr>
          <p:nvPr/>
        </p:nvSpPr>
        <p:spPr bwMode="auto">
          <a:xfrm>
            <a:off x="43656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73742" name="Text Box 14"/>
          <p:cNvSpPr txBox="1">
            <a:spLocks noChangeArrowheads="1"/>
          </p:cNvSpPr>
          <p:nvPr/>
        </p:nvSpPr>
        <p:spPr bwMode="auto">
          <a:xfrm>
            <a:off x="53562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73743" name="Text Box 15"/>
          <p:cNvSpPr txBox="1">
            <a:spLocks noChangeArrowheads="1"/>
          </p:cNvSpPr>
          <p:nvPr/>
        </p:nvSpPr>
        <p:spPr bwMode="auto">
          <a:xfrm>
            <a:off x="6270625" y="512127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73744" name="Text Box 16"/>
          <p:cNvSpPr txBox="1">
            <a:spLocks noChangeArrowheads="1"/>
          </p:cNvSpPr>
          <p:nvPr/>
        </p:nvSpPr>
        <p:spPr bwMode="auto">
          <a:xfrm>
            <a:off x="2286000" y="4419600"/>
            <a:ext cx="5778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$100</a:t>
            </a:r>
          </a:p>
          <a:p>
            <a:endParaRPr lang="en-US" sz="1400" b="1">
              <a:solidFill>
                <a:srgbClr val="000000"/>
              </a:solidFill>
            </a:endParaRPr>
          </a:p>
        </p:txBody>
      </p:sp>
      <p:sp>
        <p:nvSpPr>
          <p:cNvPr id="73745" name="Text Box 17"/>
          <p:cNvSpPr txBox="1">
            <a:spLocks noChangeArrowheads="1"/>
          </p:cNvSpPr>
          <p:nvPr/>
        </p:nvSpPr>
        <p:spPr bwMode="auto">
          <a:xfrm>
            <a:off x="3276600" y="4191000"/>
            <a:ext cx="5778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$110</a:t>
            </a:r>
          </a:p>
        </p:txBody>
      </p:sp>
      <p:sp>
        <p:nvSpPr>
          <p:cNvPr id="73746" name="Text Box 18"/>
          <p:cNvSpPr txBox="1">
            <a:spLocks noChangeArrowheads="1"/>
          </p:cNvSpPr>
          <p:nvPr/>
        </p:nvSpPr>
        <p:spPr bwMode="auto">
          <a:xfrm>
            <a:off x="6141243" y="2438400"/>
            <a:ext cx="8239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dirty="0">
                <a:solidFill>
                  <a:srgbClr val="000000"/>
                </a:solidFill>
              </a:rPr>
              <a:t>$146.41</a:t>
            </a:r>
          </a:p>
        </p:txBody>
      </p:sp>
      <p:sp>
        <p:nvSpPr>
          <p:cNvPr id="73747" name="Text Box 19"/>
          <p:cNvSpPr txBox="1">
            <a:spLocks noChangeArrowheads="1"/>
          </p:cNvSpPr>
          <p:nvPr/>
        </p:nvSpPr>
        <p:spPr bwMode="auto">
          <a:xfrm>
            <a:off x="4876800" y="3505200"/>
            <a:ext cx="8239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$133.10</a:t>
            </a:r>
          </a:p>
        </p:txBody>
      </p:sp>
      <p:sp>
        <p:nvSpPr>
          <p:cNvPr id="73748" name="Text Box 20"/>
          <p:cNvSpPr txBox="1">
            <a:spLocks noChangeArrowheads="1"/>
          </p:cNvSpPr>
          <p:nvPr/>
        </p:nvSpPr>
        <p:spPr bwMode="auto">
          <a:xfrm>
            <a:off x="4114800" y="3886200"/>
            <a:ext cx="5778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$121</a:t>
            </a:r>
          </a:p>
        </p:txBody>
      </p:sp>
      <p:sp>
        <p:nvSpPr>
          <p:cNvPr id="73749" name="Arc 21"/>
          <p:cNvSpPr>
            <a:spLocks/>
          </p:cNvSpPr>
          <p:nvPr/>
        </p:nvSpPr>
        <p:spPr bwMode="auto">
          <a:xfrm rot="21220974" flipV="1">
            <a:off x="2530475" y="2779713"/>
            <a:ext cx="3883025" cy="1754187"/>
          </a:xfrm>
          <a:custGeom>
            <a:avLst/>
            <a:gdLst>
              <a:gd name="G0" fmla="+- 249 0 0"/>
              <a:gd name="G1" fmla="+- 21600 0 0"/>
              <a:gd name="G2" fmla="+- 21600 0 0"/>
              <a:gd name="T0" fmla="*/ 0 w 21435"/>
              <a:gd name="T1" fmla="*/ 1 h 21600"/>
              <a:gd name="T2" fmla="*/ 21435 w 21435"/>
              <a:gd name="T3" fmla="*/ 17389 h 21600"/>
              <a:gd name="T4" fmla="*/ 249 w 21435"/>
              <a:gd name="T5" fmla="*/ 21600 h 21600"/>
            </a:gdLst>
            <a:ahLst/>
            <a:cxnLst>
              <a:cxn ang="0">
                <a:pos x="T0" y="T1"/>
              </a:cxn>
              <a:cxn ang="0">
                <a:pos x="T2" y="T3"/>
              </a:cxn>
              <a:cxn ang="0">
                <a:pos x="T4" y="T5"/>
              </a:cxn>
            </a:cxnLst>
            <a:rect l="0" t="0" r="r" b="b"/>
            <a:pathLst>
              <a:path w="21435" h="21600" fill="none" extrusionOk="0">
                <a:moveTo>
                  <a:pt x="0" y="1"/>
                </a:moveTo>
                <a:cubicBezTo>
                  <a:pt x="82" y="0"/>
                  <a:pt x="165" y="-1"/>
                  <a:pt x="249" y="0"/>
                </a:cubicBezTo>
                <a:cubicBezTo>
                  <a:pt x="10554" y="0"/>
                  <a:pt x="19425" y="7280"/>
                  <a:pt x="21434" y="17389"/>
                </a:cubicBezTo>
              </a:path>
              <a:path w="21435" h="21600" stroke="0" extrusionOk="0">
                <a:moveTo>
                  <a:pt x="0" y="1"/>
                </a:moveTo>
                <a:cubicBezTo>
                  <a:pt x="82" y="0"/>
                  <a:pt x="165" y="-1"/>
                  <a:pt x="249" y="0"/>
                </a:cubicBezTo>
                <a:cubicBezTo>
                  <a:pt x="10554" y="0"/>
                  <a:pt x="19425" y="7280"/>
                  <a:pt x="21434" y="17389"/>
                </a:cubicBezTo>
                <a:lnTo>
                  <a:pt x="249" y="21600"/>
                </a:lnTo>
                <a:close/>
              </a:path>
            </a:pathLst>
          </a:custGeom>
          <a:noFill/>
          <a:ln w="63500">
            <a:solidFill>
              <a:srgbClr val="00008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1400">
              <a:solidFill>
                <a:srgbClr val="000000"/>
              </a:solidFill>
            </a:endParaRPr>
          </a:p>
        </p:txBody>
      </p:sp>
      <p:sp>
        <p:nvSpPr>
          <p:cNvPr id="73750" name="Rectangle 22"/>
          <p:cNvSpPr>
            <a:spLocks noGrp="1" noChangeArrowheads="1"/>
          </p:cNvSpPr>
          <p:nvPr>
            <p:ph type="title"/>
          </p:nvPr>
        </p:nvSpPr>
        <p:spPr>
          <a:xfrm>
            <a:off x="914400" y="214313"/>
            <a:ext cx="8029575" cy="1462087"/>
          </a:xfrm>
        </p:spPr>
        <p:txBody>
          <a:bodyPr/>
          <a:lstStyle/>
          <a:p>
            <a:r>
              <a:rPr lang="en-US"/>
              <a:t>Cash Flow Diagram: Geometric Series</a:t>
            </a:r>
          </a:p>
        </p:txBody>
      </p:sp>
      <p:sp>
        <p:nvSpPr>
          <p:cNvPr id="73752" name="Text Box 24"/>
          <p:cNvSpPr txBox="1">
            <a:spLocks noChangeArrowheads="1"/>
          </p:cNvSpPr>
          <p:nvPr/>
        </p:nvSpPr>
        <p:spPr bwMode="auto">
          <a:xfrm>
            <a:off x="1752600" y="5105400"/>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0</a:t>
            </a:r>
          </a:p>
        </p:txBody>
      </p:sp>
      <p:sp>
        <p:nvSpPr>
          <p:cNvPr id="73753" name="Text Box 25"/>
          <p:cNvSpPr txBox="1">
            <a:spLocks noChangeArrowheads="1"/>
          </p:cNvSpPr>
          <p:nvPr/>
        </p:nvSpPr>
        <p:spPr bwMode="auto">
          <a:xfrm>
            <a:off x="762000" y="1676400"/>
            <a:ext cx="5200819" cy="1323439"/>
          </a:xfrm>
          <a:prstGeom prst="rect">
            <a:avLst/>
          </a:prstGeom>
          <a:solidFill>
            <a:srgbClr val="FFFF00"/>
          </a:solidFill>
          <a:ln>
            <a:noFill/>
          </a:ln>
          <a:effectLst/>
          <a:extLst/>
        </p:spPr>
        <p:txBody>
          <a:bodyPr wrap="square">
            <a:spAutoFit/>
          </a:bodyPr>
          <a:lstStyle/>
          <a:p>
            <a:pPr marL="342900" indent="-342900">
              <a:buFont typeface="Arial" pitchFamily="34" charset="0"/>
              <a:buChar char="•"/>
            </a:pPr>
            <a:r>
              <a:rPr lang="en-US" sz="2000" b="1" dirty="0" smtClean="0">
                <a:solidFill>
                  <a:srgbClr val="000000"/>
                </a:solidFill>
              </a:rPr>
              <a:t>10% rate of growth (increase).</a:t>
            </a:r>
          </a:p>
          <a:p>
            <a:pPr marL="342900" indent="-342900">
              <a:buFont typeface="Arial" pitchFamily="34" charset="0"/>
              <a:buChar char="•"/>
            </a:pPr>
            <a:r>
              <a:rPr lang="en-US" sz="2000" b="1" dirty="0" smtClean="0">
                <a:solidFill>
                  <a:srgbClr val="000000"/>
                </a:solidFill>
              </a:rPr>
              <a:t>$110 </a:t>
            </a:r>
            <a:r>
              <a:rPr lang="en-US" sz="2000" b="1" dirty="0">
                <a:solidFill>
                  <a:srgbClr val="000000"/>
                </a:solidFill>
              </a:rPr>
              <a:t>= 100(1+k)</a:t>
            </a:r>
            <a:r>
              <a:rPr lang="en-US" sz="2000" b="1" baseline="30000" dirty="0">
                <a:solidFill>
                  <a:srgbClr val="000000"/>
                </a:solidFill>
              </a:rPr>
              <a:t>1</a:t>
            </a:r>
          </a:p>
          <a:p>
            <a:pPr marL="342900" indent="-342900">
              <a:buFont typeface="Arial" pitchFamily="34" charset="0"/>
              <a:buChar char="•"/>
            </a:pPr>
            <a:r>
              <a:rPr lang="en-US" sz="2000" b="1" dirty="0">
                <a:solidFill>
                  <a:srgbClr val="000000"/>
                </a:solidFill>
              </a:rPr>
              <a:t>$121 = 110(1+k)</a:t>
            </a:r>
            <a:r>
              <a:rPr lang="en-US" sz="2000" b="1" baseline="30000" dirty="0">
                <a:solidFill>
                  <a:srgbClr val="000000"/>
                </a:solidFill>
              </a:rPr>
              <a:t>1</a:t>
            </a:r>
            <a:r>
              <a:rPr lang="en-US" sz="2000" b="1" dirty="0">
                <a:solidFill>
                  <a:srgbClr val="000000"/>
                </a:solidFill>
              </a:rPr>
              <a:t> = 100(1+k)</a:t>
            </a:r>
            <a:r>
              <a:rPr lang="en-US" sz="2000" b="1" baseline="30000" dirty="0">
                <a:solidFill>
                  <a:srgbClr val="000000"/>
                </a:solidFill>
              </a:rPr>
              <a:t>2</a:t>
            </a:r>
            <a:endParaRPr lang="en-US" sz="2000" b="1" dirty="0">
              <a:solidFill>
                <a:srgbClr val="000000"/>
              </a:solidFill>
            </a:endParaRPr>
          </a:p>
          <a:p>
            <a:pPr marL="342900" indent="-342900">
              <a:buFont typeface="Arial" pitchFamily="34" charset="0"/>
              <a:buChar char="•"/>
            </a:pPr>
            <a:r>
              <a:rPr lang="en-US" sz="2000" b="1" dirty="0">
                <a:solidFill>
                  <a:srgbClr val="000000"/>
                </a:solidFill>
              </a:rPr>
              <a:t>k ≡ rate of growth </a:t>
            </a:r>
            <a:r>
              <a:rPr lang="en-US" sz="2000" b="1" dirty="0" smtClean="0">
                <a:solidFill>
                  <a:srgbClr val="000000"/>
                </a:solidFill>
              </a:rPr>
              <a:t>(or decay</a:t>
            </a:r>
            <a:r>
              <a:rPr lang="en-US" sz="2000" b="1" dirty="0">
                <a:solidFill>
                  <a:srgbClr val="000000"/>
                </a:solidFill>
              </a:rPr>
              <a:t>) of series</a:t>
            </a:r>
            <a:endParaRPr lang="en-US" sz="2000" b="1" baseline="30000" dirty="0">
              <a:solidFill>
                <a:srgbClr val="000000"/>
              </a:solidFill>
            </a:endParaRPr>
          </a:p>
        </p:txBody>
      </p:sp>
      <p:sp>
        <p:nvSpPr>
          <p:cNvPr id="73754" name="Rectangle 26"/>
          <p:cNvSpPr>
            <a:spLocks noChangeArrowheads="1"/>
          </p:cNvSpPr>
          <p:nvPr/>
        </p:nvSpPr>
        <p:spPr bwMode="auto">
          <a:xfrm>
            <a:off x="1295400" y="1676400"/>
            <a:ext cx="4800600" cy="1676400"/>
          </a:xfrm>
          <a:prstGeom prst="rect">
            <a:avLst/>
          </a:prstGeom>
          <a:noFill/>
          <a:ln w="1270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1400">
              <a:solidFill>
                <a:srgbClr val="000000"/>
              </a:solidFill>
            </a:endParaRPr>
          </a:p>
        </p:txBody>
      </p:sp>
      <p:sp>
        <p:nvSpPr>
          <p:cNvPr id="73755" name="Text Box 27"/>
          <p:cNvSpPr txBox="1">
            <a:spLocks noChangeArrowheads="1"/>
          </p:cNvSpPr>
          <p:nvPr/>
        </p:nvSpPr>
        <p:spPr bwMode="auto">
          <a:xfrm>
            <a:off x="6842125" y="3135313"/>
            <a:ext cx="1463675" cy="793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600" b="1">
                <a:solidFill>
                  <a:srgbClr val="990033"/>
                </a:solidFill>
              </a:rPr>
              <a:t>PATTERN</a:t>
            </a:r>
          </a:p>
          <a:p>
            <a:r>
              <a:rPr lang="en-US" sz="1600" b="1">
                <a:solidFill>
                  <a:srgbClr val="990033"/>
                </a:solidFill>
                <a:sym typeface="Wingdings" pitchFamily="2" charset="2"/>
              </a:rPr>
              <a:t></a:t>
            </a:r>
            <a:r>
              <a:rPr lang="en-US" sz="1600" b="1">
                <a:solidFill>
                  <a:srgbClr val="990033"/>
                </a:solidFill>
              </a:rPr>
              <a:t> Shortcut</a:t>
            </a:r>
          </a:p>
          <a:p>
            <a:endParaRPr lang="en-CA" sz="1400">
              <a:solidFill>
                <a:srgbClr val="000000"/>
              </a:solidFill>
            </a:endParaRPr>
          </a:p>
        </p:txBody>
      </p:sp>
      <p:sp>
        <p:nvSpPr>
          <p:cNvPr id="73756" name="Rectangle 28"/>
          <p:cNvSpPr>
            <a:spLocks noChangeArrowheads="1"/>
          </p:cNvSpPr>
          <p:nvPr/>
        </p:nvSpPr>
        <p:spPr bwMode="auto">
          <a:xfrm>
            <a:off x="6781800" y="3048000"/>
            <a:ext cx="1524000" cy="762000"/>
          </a:xfrm>
          <a:prstGeom prst="rect">
            <a:avLst/>
          </a:prstGeom>
          <a:noFill/>
          <a:ln w="38100" algn="ctr">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CA" sz="1400">
              <a:solidFill>
                <a:srgbClr val="000000"/>
              </a:solidFill>
            </a:endParaRPr>
          </a:p>
        </p:txBody>
      </p:sp>
      <p:sp>
        <p:nvSpPr>
          <p:cNvPr id="73757" name="Text Box 29"/>
          <p:cNvSpPr txBox="1">
            <a:spLocks noChangeArrowheads="1"/>
          </p:cNvSpPr>
          <p:nvPr/>
        </p:nvSpPr>
        <p:spPr bwMode="auto">
          <a:xfrm>
            <a:off x="152400" y="5511800"/>
            <a:ext cx="8894197" cy="369332"/>
          </a:xfrm>
          <a:prstGeom prst="rect">
            <a:avLst/>
          </a:pr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CA" b="1" dirty="0" smtClean="0">
                <a:solidFill>
                  <a:srgbClr val="000000"/>
                </a:solidFill>
              </a:rPr>
              <a:t>A series that increases (shown) or decreases at a given rate (e.g., 5% or -20%).</a:t>
            </a:r>
            <a:endParaRPr lang="fr-CA" b="1" dirty="0">
              <a:solidFill>
                <a:srgbClr val="000000"/>
              </a:solidFill>
            </a:endParaRP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57</a:t>
            </a:fld>
            <a:endParaRPr lang="fr-CA">
              <a:solidFill>
                <a:srgbClr val="000000"/>
              </a:solidFill>
            </a:endParaRPr>
          </a:p>
        </p:txBody>
      </p:sp>
    </p:spTree>
    <p:extLst>
      <p:ext uri="{BB962C8B-B14F-4D97-AF65-F5344CB8AC3E}">
        <p14:creationId xmlns:p14="http://schemas.microsoft.com/office/powerpoint/2010/main" val="13025860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8" name="Text Box 2"/>
          <p:cNvSpPr txBox="1">
            <a:spLocks noChangeArrowheads="1"/>
          </p:cNvSpPr>
          <p:nvPr/>
        </p:nvSpPr>
        <p:spPr bwMode="auto">
          <a:xfrm>
            <a:off x="762000" y="4114800"/>
            <a:ext cx="18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solidFill>
                <a:srgbClr val="000000"/>
              </a:solidFill>
            </a:endParaRPr>
          </a:p>
          <a:p>
            <a:endParaRPr lang="en-US">
              <a:solidFill>
                <a:srgbClr val="000000"/>
              </a:solidFill>
            </a:endParaRPr>
          </a:p>
        </p:txBody>
      </p:sp>
      <p:sp>
        <p:nvSpPr>
          <p:cNvPr id="75779" name="Line 3"/>
          <p:cNvSpPr>
            <a:spLocks noChangeShapeType="1"/>
          </p:cNvSpPr>
          <p:nvPr/>
        </p:nvSpPr>
        <p:spPr bwMode="auto">
          <a:xfrm>
            <a:off x="1752600" y="4314825"/>
            <a:ext cx="4664075"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0" name="Line 4"/>
          <p:cNvSpPr>
            <a:spLocks noChangeShapeType="1"/>
          </p:cNvSpPr>
          <p:nvPr/>
        </p:nvSpPr>
        <p:spPr bwMode="auto">
          <a:xfrm flipV="1">
            <a:off x="2438400" y="3810000"/>
            <a:ext cx="0" cy="50482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1" name="Line 5"/>
          <p:cNvSpPr>
            <a:spLocks noChangeShapeType="1"/>
          </p:cNvSpPr>
          <p:nvPr/>
        </p:nvSpPr>
        <p:spPr bwMode="auto">
          <a:xfrm>
            <a:off x="3505200" y="4343400"/>
            <a:ext cx="0" cy="114300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2" name="Line 6"/>
          <p:cNvSpPr>
            <a:spLocks noChangeShapeType="1"/>
          </p:cNvSpPr>
          <p:nvPr/>
        </p:nvSpPr>
        <p:spPr bwMode="auto">
          <a:xfrm flipV="1">
            <a:off x="4495800" y="2590800"/>
            <a:ext cx="0" cy="172402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3" name="Line 7"/>
          <p:cNvSpPr>
            <a:spLocks noChangeShapeType="1"/>
          </p:cNvSpPr>
          <p:nvPr/>
        </p:nvSpPr>
        <p:spPr bwMode="auto">
          <a:xfrm>
            <a:off x="5456238" y="4314825"/>
            <a:ext cx="30162" cy="155257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4" name="Line 8"/>
          <p:cNvSpPr>
            <a:spLocks noChangeShapeType="1"/>
          </p:cNvSpPr>
          <p:nvPr/>
        </p:nvSpPr>
        <p:spPr bwMode="auto">
          <a:xfrm flipH="1" flipV="1">
            <a:off x="6400800" y="3200400"/>
            <a:ext cx="15875" cy="1114425"/>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CA" sz="1400">
              <a:solidFill>
                <a:srgbClr val="000000"/>
              </a:solidFill>
            </a:endParaRPr>
          </a:p>
        </p:txBody>
      </p:sp>
      <p:sp>
        <p:nvSpPr>
          <p:cNvPr id="75785" name="Text Box 9"/>
          <p:cNvSpPr txBox="1">
            <a:spLocks noChangeArrowheads="1"/>
          </p:cNvSpPr>
          <p:nvPr/>
        </p:nvSpPr>
        <p:spPr bwMode="auto">
          <a:xfrm>
            <a:off x="2301875" y="43656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1</a:t>
            </a:r>
          </a:p>
        </p:txBody>
      </p:sp>
      <p:sp>
        <p:nvSpPr>
          <p:cNvPr id="75786" name="Text Box 10"/>
          <p:cNvSpPr txBox="1">
            <a:spLocks noChangeArrowheads="1"/>
          </p:cNvSpPr>
          <p:nvPr/>
        </p:nvSpPr>
        <p:spPr bwMode="auto">
          <a:xfrm>
            <a:off x="3260725" y="4365625"/>
            <a:ext cx="2841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2</a:t>
            </a:r>
          </a:p>
        </p:txBody>
      </p:sp>
      <p:sp>
        <p:nvSpPr>
          <p:cNvPr id="75787" name="Text Box 11"/>
          <p:cNvSpPr txBox="1">
            <a:spLocks noChangeArrowheads="1"/>
          </p:cNvSpPr>
          <p:nvPr/>
        </p:nvSpPr>
        <p:spPr bwMode="auto">
          <a:xfrm>
            <a:off x="4221163" y="4365625"/>
            <a:ext cx="28416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3</a:t>
            </a:r>
          </a:p>
        </p:txBody>
      </p:sp>
      <p:sp>
        <p:nvSpPr>
          <p:cNvPr id="75788" name="Text Box 12"/>
          <p:cNvSpPr txBox="1">
            <a:spLocks noChangeArrowheads="1"/>
          </p:cNvSpPr>
          <p:nvPr/>
        </p:nvSpPr>
        <p:spPr bwMode="auto">
          <a:xfrm>
            <a:off x="5181600" y="43656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4</a:t>
            </a:r>
          </a:p>
        </p:txBody>
      </p:sp>
      <p:sp>
        <p:nvSpPr>
          <p:cNvPr id="75789" name="Text Box 13"/>
          <p:cNvSpPr txBox="1">
            <a:spLocks noChangeArrowheads="1"/>
          </p:cNvSpPr>
          <p:nvPr/>
        </p:nvSpPr>
        <p:spPr bwMode="auto">
          <a:xfrm>
            <a:off x="6142038" y="4365625"/>
            <a:ext cx="282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b="1">
                <a:solidFill>
                  <a:srgbClr val="000000"/>
                </a:solidFill>
              </a:rPr>
              <a:t>5</a:t>
            </a:r>
          </a:p>
        </p:txBody>
      </p:sp>
      <p:sp>
        <p:nvSpPr>
          <p:cNvPr id="75790" name="Text Box 14"/>
          <p:cNvSpPr txBox="1">
            <a:spLocks noChangeArrowheads="1"/>
          </p:cNvSpPr>
          <p:nvPr/>
        </p:nvSpPr>
        <p:spPr bwMode="auto">
          <a:xfrm>
            <a:off x="2133600" y="3429000"/>
            <a:ext cx="914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b="1">
                <a:solidFill>
                  <a:srgbClr val="000000"/>
                </a:solidFill>
                <a:latin typeface="Comic Sans MS" pitchFamily="66" charset="0"/>
              </a:rPr>
              <a:t>100</a:t>
            </a:r>
          </a:p>
          <a:p>
            <a:endParaRPr lang="en-US" b="1">
              <a:solidFill>
                <a:srgbClr val="000000"/>
              </a:solidFill>
              <a:latin typeface="Comic Sans MS" pitchFamily="66" charset="0"/>
            </a:endParaRPr>
          </a:p>
        </p:txBody>
      </p:sp>
      <p:sp>
        <p:nvSpPr>
          <p:cNvPr id="75792" name="Text Box 16"/>
          <p:cNvSpPr txBox="1">
            <a:spLocks noChangeArrowheads="1"/>
          </p:cNvSpPr>
          <p:nvPr/>
        </p:nvSpPr>
        <p:spPr bwMode="auto">
          <a:xfrm>
            <a:off x="6019800" y="2925763"/>
            <a:ext cx="603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solidFill>
                  <a:srgbClr val="000000"/>
                </a:solidFill>
                <a:latin typeface="Comic Sans MS" pitchFamily="66" charset="0"/>
              </a:rPr>
              <a:t>200</a:t>
            </a:r>
          </a:p>
        </p:txBody>
      </p:sp>
      <p:sp>
        <p:nvSpPr>
          <p:cNvPr id="75796" name="Rectangle 20"/>
          <p:cNvSpPr>
            <a:spLocks noGrp="1" noChangeArrowheads="1"/>
          </p:cNvSpPr>
          <p:nvPr>
            <p:ph type="title"/>
          </p:nvPr>
        </p:nvSpPr>
        <p:spPr>
          <a:xfrm>
            <a:off x="914400" y="214313"/>
            <a:ext cx="8029575" cy="1462087"/>
          </a:xfrm>
        </p:spPr>
        <p:txBody>
          <a:bodyPr/>
          <a:lstStyle/>
          <a:p>
            <a:r>
              <a:rPr lang="en-US"/>
              <a:t>Cash Flow Diagram: </a:t>
            </a:r>
            <a:br>
              <a:rPr lang="en-US"/>
            </a:br>
            <a:r>
              <a:rPr lang="en-US"/>
              <a:t>Irregular Series (No pattern)</a:t>
            </a:r>
          </a:p>
        </p:txBody>
      </p:sp>
      <p:sp>
        <p:nvSpPr>
          <p:cNvPr id="75797" name="Text Box 21"/>
          <p:cNvSpPr txBox="1">
            <a:spLocks noChangeArrowheads="1"/>
          </p:cNvSpPr>
          <p:nvPr/>
        </p:nvSpPr>
        <p:spPr bwMode="auto">
          <a:xfrm>
            <a:off x="3184525" y="5527675"/>
            <a:ext cx="742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a:solidFill>
                  <a:srgbClr val="000000"/>
                </a:solidFill>
                <a:latin typeface="Comic Sans MS" pitchFamily="66" charset="0"/>
              </a:rPr>
              <a:t>-200</a:t>
            </a:r>
          </a:p>
        </p:txBody>
      </p:sp>
      <p:sp>
        <p:nvSpPr>
          <p:cNvPr id="75798" name="Text Box 22"/>
          <p:cNvSpPr txBox="1">
            <a:spLocks noChangeArrowheads="1"/>
          </p:cNvSpPr>
          <p:nvPr/>
        </p:nvSpPr>
        <p:spPr bwMode="auto">
          <a:xfrm>
            <a:off x="4327525" y="2022475"/>
            <a:ext cx="603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a:solidFill>
                  <a:srgbClr val="000000"/>
                </a:solidFill>
                <a:latin typeface="Comic Sans MS" pitchFamily="66" charset="0"/>
              </a:rPr>
              <a:t>300</a:t>
            </a:r>
          </a:p>
        </p:txBody>
      </p:sp>
      <p:sp>
        <p:nvSpPr>
          <p:cNvPr id="75800" name="Text Box 24"/>
          <p:cNvSpPr txBox="1">
            <a:spLocks noChangeArrowheads="1"/>
          </p:cNvSpPr>
          <p:nvPr/>
        </p:nvSpPr>
        <p:spPr bwMode="auto">
          <a:xfrm>
            <a:off x="5318125" y="5908675"/>
            <a:ext cx="742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kumimoji="1" lang="en-US" b="1">
                <a:solidFill>
                  <a:srgbClr val="000000"/>
                </a:solidFill>
                <a:latin typeface="Comic Sans MS" pitchFamily="66" charset="0"/>
              </a:rPr>
              <a:t>-300</a:t>
            </a:r>
          </a:p>
        </p:txBody>
      </p:sp>
      <p:sp>
        <p:nvSpPr>
          <p:cNvPr id="75801" name="Text Box 25"/>
          <p:cNvSpPr txBox="1">
            <a:spLocks noChangeArrowheads="1"/>
          </p:cNvSpPr>
          <p:nvPr/>
        </p:nvSpPr>
        <p:spPr bwMode="auto">
          <a:xfrm>
            <a:off x="213418" y="2590800"/>
            <a:ext cx="3342582" cy="400110"/>
          </a:xfrm>
          <a:prstGeom prst="rect">
            <a:avLst/>
          </a:prstGeom>
          <a:solidFill>
            <a:srgbClr val="FFFF00"/>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2000" b="1" i="1" u="sng" dirty="0">
                <a:solidFill>
                  <a:srgbClr val="000000"/>
                </a:solidFill>
              </a:rPr>
              <a:t>No </a:t>
            </a:r>
            <a:r>
              <a:rPr lang="en-US" sz="2000" b="1" i="1" u="sng" dirty="0" smtClean="0">
                <a:solidFill>
                  <a:srgbClr val="000000"/>
                </a:solidFill>
              </a:rPr>
              <a:t>Pattern </a:t>
            </a:r>
            <a:r>
              <a:rPr lang="en-US" sz="2000" b="1" i="1" u="sng" dirty="0" smtClean="0">
                <a:solidFill>
                  <a:srgbClr val="000000"/>
                </a:solidFill>
                <a:sym typeface="Wingdings" panose="05000000000000000000" pitchFamily="2" charset="2"/>
              </a:rPr>
              <a:t> </a:t>
            </a:r>
            <a:r>
              <a:rPr lang="en-US" sz="2000" b="1" i="1" u="sng" dirty="0" smtClean="0">
                <a:solidFill>
                  <a:srgbClr val="000000"/>
                </a:solidFill>
              </a:rPr>
              <a:t>No </a:t>
            </a:r>
            <a:r>
              <a:rPr lang="en-US" sz="2000" b="1" i="1" u="sng" dirty="0">
                <a:solidFill>
                  <a:srgbClr val="000000"/>
                </a:solidFill>
              </a:rPr>
              <a:t>Shortcut</a:t>
            </a:r>
          </a:p>
        </p:txBody>
      </p:sp>
      <p:sp>
        <p:nvSpPr>
          <p:cNvPr id="3" name="Footer Placeholder 2"/>
          <p:cNvSpPr>
            <a:spLocks noGrp="1"/>
          </p:cNvSpPr>
          <p:nvPr>
            <p:ph type="ftr" sz="quarter" idx="11"/>
          </p:nvPr>
        </p:nvSpPr>
        <p:spPr/>
        <p:txBody>
          <a:bodyPr/>
          <a:lstStyle/>
          <a:p>
            <a:r>
              <a:rPr lang="fr-CA" smtClean="0">
                <a:solidFill>
                  <a:srgbClr val="000000"/>
                </a:solidFill>
              </a:rPr>
              <a:t>Topic 2 - Time-Value Mechanics</a:t>
            </a:r>
            <a:endParaRPr lang="fr-CA">
              <a:solidFill>
                <a:srgbClr val="000000"/>
              </a:solidFill>
            </a:endParaRPr>
          </a:p>
        </p:txBody>
      </p:sp>
      <p:sp>
        <p:nvSpPr>
          <p:cNvPr id="4" name="Slide Number Placeholder 3"/>
          <p:cNvSpPr>
            <a:spLocks noGrp="1"/>
          </p:cNvSpPr>
          <p:nvPr>
            <p:ph type="sldNum" sz="quarter" idx="12"/>
          </p:nvPr>
        </p:nvSpPr>
        <p:spPr/>
        <p:txBody>
          <a:bodyPr/>
          <a:lstStyle/>
          <a:p>
            <a:fld id="{7A9F19D6-7CF0-466A-86B8-0408CF9F0B84}" type="slidenum">
              <a:rPr lang="fr-CA" smtClean="0">
                <a:solidFill>
                  <a:srgbClr val="000000"/>
                </a:solidFill>
              </a:rPr>
              <a:pPr/>
              <a:t>58</a:t>
            </a:fld>
            <a:endParaRPr lang="fr-CA">
              <a:solidFill>
                <a:srgbClr val="000000"/>
              </a:solidFill>
            </a:endParaRPr>
          </a:p>
        </p:txBody>
      </p:sp>
    </p:spTree>
    <p:extLst>
      <p:ext uri="{BB962C8B-B14F-4D97-AF65-F5344CB8AC3E}">
        <p14:creationId xmlns:p14="http://schemas.microsoft.com/office/powerpoint/2010/main" val="244286359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solidFill>
                  <a:srgbClr val="330033"/>
                </a:solidFill>
              </a:rPr>
              <a:t>Which projects are valid? </a:t>
            </a:r>
            <a:br>
              <a:rPr lang="en-US" dirty="0">
                <a:solidFill>
                  <a:srgbClr val="330033"/>
                </a:solidFill>
              </a:rPr>
            </a:br>
            <a:r>
              <a:rPr lang="en-US" dirty="0">
                <a:solidFill>
                  <a:srgbClr val="330033"/>
                </a:solidFill>
              </a:rPr>
              <a:t>Which project (if any) is best?</a:t>
            </a:r>
            <a:endParaRPr lang="en-CA" dirty="0"/>
          </a:p>
        </p:txBody>
      </p:sp>
      <p:sp>
        <p:nvSpPr>
          <p:cNvPr id="8" name="Content Placeholder 7"/>
          <p:cNvSpPr>
            <a:spLocks noGrp="1"/>
          </p:cNvSpPr>
          <p:nvPr>
            <p:ph sz="half" idx="2"/>
          </p:nvPr>
        </p:nvSpPr>
        <p:spPr>
          <a:xfrm>
            <a:off x="4876800" y="1981200"/>
            <a:ext cx="3810000" cy="4149725"/>
          </a:xfrm>
          <a:solidFill>
            <a:srgbClr val="FFFF00"/>
          </a:solidFill>
          <a:ln>
            <a:solidFill>
              <a:schemeClr val="tx1"/>
            </a:solidFill>
          </a:ln>
        </p:spPr>
        <p:txBody>
          <a:bodyPr/>
          <a:lstStyle/>
          <a:p>
            <a:r>
              <a:rPr lang="en-GB" sz="2000" dirty="0"/>
              <a:t>Difficult task because the </a:t>
            </a:r>
            <a:r>
              <a:rPr lang="en-GB" sz="2000" dirty="0" smtClean="0"/>
              <a:t> </a:t>
            </a:r>
            <a:r>
              <a:rPr lang="en-GB" sz="2000" dirty="0"/>
              <a:t>projects have different parameters (identifiers)</a:t>
            </a:r>
          </a:p>
          <a:p>
            <a:pPr lvl="1"/>
            <a:r>
              <a:rPr lang="en-GB" sz="2000" dirty="0"/>
              <a:t>Except for the interest rate</a:t>
            </a:r>
          </a:p>
          <a:p>
            <a:r>
              <a:rPr lang="en-GB" sz="2000" dirty="0"/>
              <a:t>A project conversion process is required (i.e., to summary measures) to reduce the projects to a common denominator such as a single sum (present or future worth).</a:t>
            </a:r>
            <a:endParaRPr lang="en-US" sz="2000" dirty="0"/>
          </a:p>
          <a:p>
            <a:endParaRPr lang="en-CA" dirty="0"/>
          </a:p>
        </p:txBody>
      </p:sp>
      <p:sp>
        <p:nvSpPr>
          <p:cNvPr id="4" name="Footer Placeholder 3"/>
          <p:cNvSpPr>
            <a:spLocks noGrp="1"/>
          </p:cNvSpPr>
          <p:nvPr>
            <p:ph type="ftr" sz="quarter" idx="11"/>
          </p:nvPr>
        </p:nvSpPr>
        <p:spPr/>
        <p:txBody>
          <a:bodyPr/>
          <a:lstStyle/>
          <a:p>
            <a:r>
              <a:rPr lang="fr-CA" dirty="0" smtClean="0"/>
              <a:t>Topic 1 - Introduction</a:t>
            </a:r>
            <a:endParaRPr lang="fr-CA" dirty="0"/>
          </a:p>
        </p:txBody>
      </p:sp>
      <p:sp>
        <p:nvSpPr>
          <p:cNvPr id="5" name="Slide Number Placeholder 4"/>
          <p:cNvSpPr>
            <a:spLocks noGrp="1"/>
          </p:cNvSpPr>
          <p:nvPr>
            <p:ph type="sldNum" sz="quarter" idx="12"/>
          </p:nvPr>
        </p:nvSpPr>
        <p:spPr/>
        <p:txBody>
          <a:bodyPr/>
          <a:lstStyle/>
          <a:p>
            <a:fld id="{DD920190-3D50-4FFB-870A-7DD614E5B759}" type="slidenum">
              <a:rPr lang="fr-CA" smtClean="0"/>
              <a:pPr/>
              <a:t>59</a:t>
            </a:fld>
            <a:endParaRPr lang="fr-CA"/>
          </a:p>
        </p:txBody>
      </p:sp>
      <p:pic>
        <p:nvPicPr>
          <p:cNvPr id="347138"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533400" y="1905000"/>
            <a:ext cx="4191000" cy="4190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0" name="Object 46">
            <a:hlinkClick r:id="" action="ppaction://ole?verb=0"/>
          </p:cNvPr>
          <p:cNvGraphicFramePr>
            <a:graphicFrameLocks/>
          </p:cNvGraphicFramePr>
          <p:nvPr>
            <p:extLst>
              <p:ext uri="{D42A27DB-BD31-4B8C-83A1-F6EECF244321}">
                <p14:modId xmlns:p14="http://schemas.microsoft.com/office/powerpoint/2010/main" val="1668922744"/>
              </p:ext>
            </p:extLst>
          </p:nvPr>
        </p:nvGraphicFramePr>
        <p:xfrm>
          <a:off x="7162800" y="685800"/>
          <a:ext cx="2184530" cy="1007055"/>
        </p:xfrm>
        <a:graphic>
          <a:graphicData uri="http://schemas.openxmlformats.org/presentationml/2006/ole">
            <mc:AlternateContent xmlns:mc="http://schemas.openxmlformats.org/markup-compatibility/2006">
              <mc:Choice xmlns:v="urn:schemas-microsoft-com:vml" Requires="v">
                <p:oleObj spid="_x0000_s347146" name="ClipArt" r:id="rId4" imgW="3128760" imgH="3190680" progId="MS_ClipArt_Gallery.2">
                  <p:embed/>
                </p:oleObj>
              </mc:Choice>
              <mc:Fallback>
                <p:oleObj name="ClipArt" r:id="rId4" imgW="3128760" imgH="3190680" progId="MS_ClipArt_Gallery.2">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685800"/>
                        <a:ext cx="2184530" cy="1007055"/>
                      </a:xfrm>
                      <a:prstGeom prst="rect">
                        <a:avLst/>
                      </a:prstGeom>
                      <a:noFill/>
                      <a:ln>
                        <a:noFill/>
                      </a:ln>
                      <a:effectLst/>
                      <a:extLst/>
                    </p:spPr>
                  </p:pic>
                </p:oleObj>
              </mc:Fallback>
            </mc:AlternateContent>
          </a:graphicData>
        </a:graphic>
      </p:graphicFrame>
    </p:spTree>
    <p:extLst>
      <p:ext uri="{BB962C8B-B14F-4D97-AF65-F5344CB8AC3E}">
        <p14:creationId xmlns:p14="http://schemas.microsoft.com/office/powerpoint/2010/main" val="146781951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CA" dirty="0" smtClean="0"/>
              <a:t>Our objective for lectures 1 to 4</a:t>
            </a:r>
            <a:endParaRPr lang="en-CA" dirty="0"/>
          </a:p>
        </p:txBody>
      </p:sp>
      <p:sp>
        <p:nvSpPr>
          <p:cNvPr id="8" name="Content Placeholder 7"/>
          <p:cNvSpPr>
            <a:spLocks noGrp="1"/>
          </p:cNvSpPr>
          <p:nvPr>
            <p:ph sz="half" idx="1"/>
          </p:nvPr>
        </p:nvSpPr>
        <p:spPr>
          <a:solidFill>
            <a:srgbClr val="FFFF00"/>
          </a:solidFill>
          <a:ln>
            <a:solidFill>
              <a:schemeClr val="tx1"/>
            </a:solidFill>
          </a:ln>
        </p:spPr>
        <p:txBody>
          <a:bodyPr/>
          <a:lstStyle/>
          <a:p>
            <a:pPr marL="552450" indent="-495300"/>
            <a:r>
              <a:rPr lang="en-GB" sz="2000" dirty="0" smtClean="0"/>
              <a:t>Define interest rates</a:t>
            </a:r>
          </a:p>
          <a:p>
            <a:pPr marL="552450" indent="-495300"/>
            <a:r>
              <a:rPr lang="en-GB" sz="2000" dirty="0" smtClean="0"/>
              <a:t>Develop </a:t>
            </a:r>
            <a:r>
              <a:rPr lang="en-GB" sz="2000" b="1" dirty="0"/>
              <a:t>major summary measures</a:t>
            </a:r>
            <a:r>
              <a:rPr lang="en-GB" sz="2000" dirty="0"/>
              <a:t> of project evaluation </a:t>
            </a:r>
            <a:r>
              <a:rPr lang="en-GB" sz="2000" b="1" dirty="0"/>
              <a:t>(decision criteria)</a:t>
            </a:r>
            <a:r>
              <a:rPr lang="en-GB" sz="2000" dirty="0"/>
              <a:t> </a:t>
            </a:r>
          </a:p>
          <a:p>
            <a:pPr lvl="1">
              <a:buSzTx/>
            </a:pPr>
            <a:r>
              <a:rPr lang="en-GB" sz="2000" dirty="0"/>
              <a:t>single sums (present and future worth)</a:t>
            </a:r>
          </a:p>
          <a:p>
            <a:pPr lvl="1">
              <a:buSzTx/>
            </a:pPr>
            <a:r>
              <a:rPr lang="en-GB" sz="2000" dirty="0"/>
              <a:t>annual or periodic equivalent </a:t>
            </a:r>
          </a:p>
          <a:p>
            <a:pPr lvl="1">
              <a:buSzTx/>
            </a:pPr>
            <a:r>
              <a:rPr lang="en-GB" sz="2000" dirty="0"/>
              <a:t>internal rate of return</a:t>
            </a:r>
          </a:p>
          <a:p>
            <a:pPr lvl="1">
              <a:buSzTx/>
            </a:pPr>
            <a:r>
              <a:rPr lang="en-GB" sz="2000" dirty="0"/>
              <a:t>external rate of return</a:t>
            </a:r>
          </a:p>
          <a:p>
            <a:pPr lvl="1">
              <a:buSzTx/>
            </a:pPr>
            <a:r>
              <a:rPr lang="en-GB" sz="2000" dirty="0"/>
              <a:t>payback (simple and discounted)</a:t>
            </a:r>
          </a:p>
          <a:p>
            <a:pPr marL="552450" indent="-495300"/>
            <a:endParaRPr lang="en-GB" sz="1800" dirty="0"/>
          </a:p>
          <a:p>
            <a:endParaRPr lang="en-CA" dirty="0"/>
          </a:p>
        </p:txBody>
      </p:sp>
      <p:sp>
        <p:nvSpPr>
          <p:cNvPr id="9" name="Content Placeholder 8"/>
          <p:cNvSpPr>
            <a:spLocks noGrp="1"/>
          </p:cNvSpPr>
          <p:nvPr>
            <p:ph sz="half" idx="2"/>
          </p:nvPr>
        </p:nvSpPr>
        <p:spPr>
          <a:solidFill>
            <a:srgbClr val="FFC000"/>
          </a:solidFill>
          <a:ln>
            <a:solidFill>
              <a:schemeClr val="tx1"/>
            </a:solidFill>
          </a:ln>
        </p:spPr>
        <p:txBody>
          <a:bodyPr/>
          <a:lstStyle/>
          <a:p>
            <a:pPr marL="0" indent="0" algn="ctr">
              <a:buNone/>
            </a:pPr>
            <a:r>
              <a:rPr lang="en-GB" sz="2000" b="1" dirty="0" smtClean="0"/>
              <a:t>Working Assumptions</a:t>
            </a:r>
          </a:p>
          <a:p>
            <a:pPr marL="533400" indent="-533400">
              <a:buFont typeface="Wingdings" pitchFamily="2" charset="2"/>
              <a:buAutoNum type="arabicPeriod"/>
            </a:pPr>
            <a:r>
              <a:rPr lang="en-GB" sz="2000" dirty="0" smtClean="0"/>
              <a:t>No </a:t>
            </a:r>
            <a:r>
              <a:rPr lang="en-GB" sz="2000" dirty="0"/>
              <a:t>uncertainty, no risk</a:t>
            </a:r>
          </a:p>
          <a:p>
            <a:pPr marL="533400" indent="-533400">
              <a:buFont typeface="Wingdings" pitchFamily="2" charset="2"/>
              <a:buAutoNum type="arabicPeriod"/>
            </a:pPr>
            <a:r>
              <a:rPr lang="en-GB" sz="2000" dirty="0"/>
              <a:t>No government (no tax-deductible depreciation charges; no income taxes)</a:t>
            </a:r>
          </a:p>
          <a:p>
            <a:pPr marL="533400" indent="-533400">
              <a:buFont typeface="Wingdings" pitchFamily="2" charset="2"/>
              <a:buAutoNum type="arabicPeriod"/>
            </a:pPr>
            <a:r>
              <a:rPr lang="en-GB" sz="2000" dirty="0"/>
              <a:t>No debt capital (only equity capital)</a:t>
            </a:r>
          </a:p>
          <a:p>
            <a:pPr marL="533400" indent="-533400">
              <a:buFont typeface="Wingdings" pitchFamily="2" charset="2"/>
              <a:buAutoNum type="arabicPeriod"/>
            </a:pPr>
            <a:r>
              <a:rPr lang="en-GB" sz="2000" dirty="0"/>
              <a:t>No price changes (no inflation/deflation)</a:t>
            </a:r>
          </a:p>
          <a:p>
            <a:pPr marL="533400" indent="-533400">
              <a:buFont typeface="Wingdings" pitchFamily="2" charset="2"/>
              <a:buAutoNum type="arabicPeriod"/>
            </a:pPr>
            <a:r>
              <a:rPr lang="en-GB" sz="2000" dirty="0"/>
              <a:t>Single business objective</a:t>
            </a:r>
          </a:p>
          <a:p>
            <a:pPr marL="952500" lvl="1" indent="-495300"/>
            <a:r>
              <a:rPr lang="en-GB" sz="2000" dirty="0"/>
              <a:t>Maximise profits</a:t>
            </a:r>
          </a:p>
          <a:p>
            <a:pPr marL="952500" lvl="1" indent="-495300"/>
            <a:r>
              <a:rPr lang="en-GB" sz="2000" dirty="0"/>
              <a:t>Minimise costs</a:t>
            </a:r>
            <a:endParaRPr lang="en-US" sz="2000" dirty="0"/>
          </a:p>
          <a:p>
            <a:endParaRPr lang="en-CA" dirty="0"/>
          </a:p>
        </p:txBody>
      </p:sp>
      <p:sp>
        <p:nvSpPr>
          <p:cNvPr id="5" name="Footer Placeholder 4"/>
          <p:cNvSpPr>
            <a:spLocks noGrp="1"/>
          </p:cNvSpPr>
          <p:nvPr>
            <p:ph type="ftr" sz="quarter" idx="11"/>
          </p:nvPr>
        </p:nvSpPr>
        <p:spPr/>
        <p:txBody>
          <a:bodyPr/>
          <a:lstStyle/>
          <a:p>
            <a:r>
              <a:rPr lang="fr-CA" dirty="0" smtClean="0">
                <a:solidFill>
                  <a:srgbClr val="000000"/>
                </a:solidFill>
              </a:rPr>
              <a:t>Topic 1 - Time-Value </a:t>
            </a:r>
            <a:r>
              <a:rPr lang="fr-CA" dirty="0" err="1" smtClean="0">
                <a:solidFill>
                  <a:srgbClr val="000000"/>
                </a:solidFill>
              </a:rPr>
              <a:t>Mechanics</a:t>
            </a:r>
            <a:endParaRPr lang="fr-CA" dirty="0">
              <a:solidFill>
                <a:srgbClr val="000000"/>
              </a:solidFill>
            </a:endParaRPr>
          </a:p>
        </p:txBody>
      </p:sp>
      <p:sp>
        <p:nvSpPr>
          <p:cNvPr id="6" name="Slide Number Placeholder 5"/>
          <p:cNvSpPr>
            <a:spLocks noGrp="1"/>
          </p:cNvSpPr>
          <p:nvPr>
            <p:ph type="sldNum" sz="quarter" idx="12"/>
          </p:nvPr>
        </p:nvSpPr>
        <p:spPr/>
        <p:txBody>
          <a:bodyPr/>
          <a:lstStyle/>
          <a:p>
            <a:fld id="{03B03172-CB7F-4A17-B652-45F62046F75D}" type="slidenum">
              <a:rPr lang="fr-CA" smtClean="0">
                <a:solidFill>
                  <a:srgbClr val="000000"/>
                </a:solidFill>
              </a:rPr>
              <a:pPr/>
              <a:t>60</a:t>
            </a:fld>
            <a:endParaRPr lang="fr-CA" dirty="0">
              <a:solidFill>
                <a:srgbClr val="000000"/>
              </a:solidFill>
            </a:endParaRPr>
          </a:p>
        </p:txBody>
      </p:sp>
    </p:spTree>
    <p:extLst>
      <p:ext uri="{BB962C8B-B14F-4D97-AF65-F5344CB8AC3E}">
        <p14:creationId xmlns:p14="http://schemas.microsoft.com/office/powerpoint/2010/main" val="365968334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6"/>
          <p:cNvSpPr>
            <a:spLocks noGrp="1"/>
          </p:cNvSpPr>
          <p:nvPr>
            <p:ph type="title"/>
          </p:nvPr>
        </p:nvSpPr>
        <p:spPr>
          <a:xfrm>
            <a:off x="990600" y="2514600"/>
            <a:ext cx="7772400" cy="1362075"/>
          </a:xfrm>
          <a:ln>
            <a:solidFill>
              <a:schemeClr val="tx2"/>
            </a:solidFill>
          </a:ln>
        </p:spPr>
        <p:txBody>
          <a:bodyPr/>
          <a:lstStyle/>
          <a:p>
            <a:pPr algn="ctr"/>
            <a:r>
              <a:rPr lang="en-CA" sz="3600" b="0" cap="none" dirty="0" smtClean="0">
                <a:latin typeface="+mn-lt"/>
              </a:rPr>
              <a:t>Next week: Topic 2</a:t>
            </a:r>
            <a:r>
              <a:rPr lang="en-CA" sz="3600" b="0" cap="none" dirty="0" smtClean="0">
                <a:latin typeface="Arial" panose="020B0604020202020204" pitchFamily="34" charset="0"/>
              </a:rPr>
              <a:t/>
            </a:r>
            <a:br>
              <a:rPr lang="en-CA" sz="3600" b="0" cap="none" dirty="0" smtClean="0">
                <a:latin typeface="Arial" panose="020B0604020202020204" pitchFamily="34" charset="0"/>
              </a:rPr>
            </a:br>
            <a:r>
              <a:rPr lang="en-CA" sz="3600" b="0" u="sng" cap="none" dirty="0" smtClean="0">
                <a:latin typeface="Arial" panose="020B0604020202020204" pitchFamily="34" charset="0"/>
              </a:rPr>
              <a:t>Time-Value Mechanics</a:t>
            </a:r>
            <a:r>
              <a:rPr lang="en-CA" b="0" cap="none" dirty="0" smtClean="0">
                <a:latin typeface="Arial" panose="020B0604020202020204" pitchFamily="34" charset="0"/>
              </a:rPr>
              <a:t/>
            </a:r>
            <a:br>
              <a:rPr lang="en-CA" b="0" cap="none" dirty="0" smtClean="0">
                <a:latin typeface="Arial" panose="020B0604020202020204" pitchFamily="34" charset="0"/>
              </a:rPr>
            </a:br>
            <a:endParaRPr lang="fr-CA" b="0" cap="none" dirty="0">
              <a:latin typeface="Arial" panose="020B0604020202020204" pitchFamily="34" charset="0"/>
            </a:endParaRPr>
          </a:p>
        </p:txBody>
      </p:sp>
      <p:sp>
        <p:nvSpPr>
          <p:cNvPr id="3" name="Footer Placeholder 2"/>
          <p:cNvSpPr>
            <a:spLocks noGrp="1"/>
          </p:cNvSpPr>
          <p:nvPr>
            <p:ph type="ftr" sz="quarter" idx="11"/>
          </p:nvPr>
        </p:nvSpPr>
        <p:spPr/>
        <p:txBody>
          <a:bodyPr/>
          <a:lstStyle/>
          <a:p>
            <a:r>
              <a:rPr lang="fr-CA" smtClean="0"/>
              <a:t>Topic 1 - Introduction</a:t>
            </a:r>
            <a:endParaRPr lang="fr-CA"/>
          </a:p>
        </p:txBody>
      </p:sp>
      <p:sp>
        <p:nvSpPr>
          <p:cNvPr id="4" name="Slide Number Placeholder 3"/>
          <p:cNvSpPr>
            <a:spLocks noGrp="1"/>
          </p:cNvSpPr>
          <p:nvPr>
            <p:ph type="sldNum" sz="quarter" idx="12"/>
          </p:nvPr>
        </p:nvSpPr>
        <p:spPr/>
        <p:txBody>
          <a:bodyPr/>
          <a:lstStyle/>
          <a:p>
            <a:fld id="{21F4A4D5-B877-493B-920C-1B77C94C347F}" type="slidenum">
              <a:rPr lang="fr-CA" smtClean="0"/>
              <a:pPr/>
              <a:t>61</a:t>
            </a:fld>
            <a:endParaRPr lang="fr-CA"/>
          </a:p>
        </p:txBody>
      </p:sp>
    </p:spTree>
    <p:extLst>
      <p:ext uri="{BB962C8B-B14F-4D97-AF65-F5344CB8AC3E}">
        <p14:creationId xmlns:p14="http://schemas.microsoft.com/office/powerpoint/2010/main" val="276003166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p:cNvSpPr>
            <a:spLocks noGrp="1" noChangeArrowheads="1"/>
          </p:cNvSpPr>
          <p:nvPr>
            <p:ph type="ctrTitle"/>
          </p:nvPr>
        </p:nvSpPr>
        <p:spPr>
          <a:xfrm>
            <a:off x="153988" y="1066800"/>
            <a:ext cx="8990012" cy="1524000"/>
          </a:xfrm>
        </p:spPr>
        <p:txBody>
          <a:bodyPr/>
          <a:lstStyle/>
          <a:p>
            <a:pPr algn="ctr"/>
            <a:r>
              <a:rPr lang="en-GB" sz="2900" b="1" dirty="0">
                <a:cs typeface="Times New Roman" pitchFamily="18" charset="0"/>
              </a:rPr>
              <a:t>Engineering Economics</a:t>
            </a:r>
            <a:br>
              <a:rPr lang="en-GB" sz="2900" b="1" dirty="0">
                <a:cs typeface="Times New Roman" pitchFamily="18" charset="0"/>
              </a:rPr>
            </a:br>
            <a:r>
              <a:rPr lang="en-GB" sz="2400" b="1" dirty="0">
                <a:cs typeface="Times New Roman" pitchFamily="18" charset="0"/>
              </a:rPr>
              <a:t>ECO 1192</a:t>
            </a:r>
            <a:br>
              <a:rPr lang="en-GB" sz="2400" b="1" dirty="0">
                <a:cs typeface="Times New Roman" pitchFamily="18" charset="0"/>
              </a:rPr>
            </a:br>
            <a:r>
              <a:rPr lang="en-GB" sz="2400" b="1" dirty="0" smtClean="0">
                <a:cs typeface="Times New Roman" pitchFamily="18" charset="0"/>
              </a:rPr>
              <a:t>Topic 1</a:t>
            </a:r>
            <a:r>
              <a:rPr lang="en-GB" sz="2400" b="1" dirty="0">
                <a:cs typeface="Times New Roman" pitchFamily="18" charset="0"/>
              </a:rPr>
              <a:t>: Introduction</a:t>
            </a:r>
            <a:r>
              <a:rPr lang="en-GB" sz="3800" b="1" dirty="0">
                <a:cs typeface="Times New Roman" pitchFamily="18" charset="0"/>
              </a:rPr>
              <a:t> </a:t>
            </a:r>
            <a:endParaRPr lang="en-US" sz="3800" b="1" dirty="0"/>
          </a:p>
        </p:txBody>
      </p:sp>
      <p:sp>
        <p:nvSpPr>
          <p:cNvPr id="267267" name="Rectangle 3"/>
          <p:cNvSpPr>
            <a:spLocks noGrp="1" noChangeArrowheads="1"/>
          </p:cNvSpPr>
          <p:nvPr>
            <p:ph type="subTitle" idx="1"/>
          </p:nvPr>
        </p:nvSpPr>
        <p:spPr>
          <a:xfrm>
            <a:off x="3124200" y="3429000"/>
            <a:ext cx="4572000" cy="1752600"/>
          </a:xfrm>
        </p:spPr>
        <p:txBody>
          <a:bodyPr/>
          <a:lstStyle/>
          <a:p>
            <a:r>
              <a:rPr lang="en-US" b="1">
                <a:solidFill>
                  <a:schemeClr val="tx2"/>
                </a:solidFill>
              </a:rPr>
              <a:t>Claude Théoret</a:t>
            </a:r>
          </a:p>
          <a:p>
            <a:r>
              <a:rPr lang="en-US" b="1">
                <a:solidFill>
                  <a:schemeClr val="tx2"/>
                </a:solidFill>
              </a:rPr>
              <a:t>University of Ottawa</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488" tIns="44450" rIns="90488" bIns="4445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3682</TotalTime>
  <Words>3966</Words>
  <Application>Microsoft Office PowerPoint</Application>
  <PresentationFormat>On-screen Show (4:3)</PresentationFormat>
  <Paragraphs>829</Paragraphs>
  <Slides>62</Slides>
  <Notes>6</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62</vt:i4>
      </vt:variant>
    </vt:vector>
  </HeadingPairs>
  <TitlesOfParts>
    <vt:vector size="66" baseType="lpstr">
      <vt:lpstr>Layers</vt:lpstr>
      <vt:lpstr>1_Layers</vt:lpstr>
      <vt:lpstr>2_Layers</vt:lpstr>
      <vt:lpstr>ClipArt</vt:lpstr>
      <vt:lpstr>Engineering Economics ECO 1192  Topic 1: Introduction </vt:lpstr>
      <vt:lpstr>General Information</vt:lpstr>
      <vt:lpstr>Recommended  textbook</vt:lpstr>
      <vt:lpstr>Course website: ECO 1192 </vt:lpstr>
      <vt:lpstr>PowerPoint Presentation</vt:lpstr>
      <vt:lpstr>Access to course website</vt:lpstr>
      <vt:lpstr>Recommended reading</vt:lpstr>
      <vt:lpstr>Lecture objectives </vt:lpstr>
      <vt:lpstr>Engineering Economics</vt:lpstr>
      <vt:lpstr>Economics </vt:lpstr>
      <vt:lpstr>Economic problem</vt:lpstr>
      <vt:lpstr>Economic objective</vt:lpstr>
      <vt:lpstr>Economic way of thinking</vt:lpstr>
      <vt:lpstr>PowerPoint Presentation</vt:lpstr>
      <vt:lpstr>Physical and economic efficiency</vt:lpstr>
      <vt:lpstr>The Engineer’s Role</vt:lpstr>
      <vt:lpstr>Engineering and science </vt:lpstr>
      <vt:lpstr>Evolution of Economic and Physical Efficiency</vt:lpstr>
      <vt:lpstr>The engineering process</vt:lpstr>
      <vt:lpstr>Engineering Process</vt:lpstr>
      <vt:lpstr>The engineering process</vt:lpstr>
      <vt:lpstr>The engineering process</vt:lpstr>
      <vt:lpstr>Definitions of cost and profit</vt:lpstr>
      <vt:lpstr>Accounting vs Economic Cost</vt:lpstr>
      <vt:lpstr>Accounting vs Economic Cost</vt:lpstr>
      <vt:lpstr>Time value mechanics: capturing the importance of time in decision-making</vt:lpstr>
      <vt:lpstr>Time value mechanics: Rate of interest</vt:lpstr>
      <vt:lpstr>Key project parameters</vt:lpstr>
      <vt:lpstr>PowerPoint Presentation</vt:lpstr>
      <vt:lpstr>Example 1: Importance of Time </vt:lpstr>
      <vt:lpstr>Interest Rates &amp; Value Today</vt:lpstr>
      <vt:lpstr>Example 2: Importance of Time </vt:lpstr>
      <vt:lpstr>Types of project analyses</vt:lpstr>
      <vt:lpstr>1. Financial analysis of projects</vt:lpstr>
      <vt:lpstr>1. Financial analysis of projects</vt:lpstr>
      <vt:lpstr>Example 1. Financial analysis of snow clearing public roads </vt:lpstr>
      <vt:lpstr>Example 2: Financial analysis of information kiosks along major highways</vt:lpstr>
      <vt:lpstr>Example 3: Financial analysis of a community re-cycling proposal </vt:lpstr>
      <vt:lpstr>1. Financial analysis: Pros and Cons</vt:lpstr>
      <vt:lpstr>2. Economic Analysis</vt:lpstr>
      <vt:lpstr>Example 1: Economic analysis of snow clearing public roads</vt:lpstr>
      <vt:lpstr>Example 2: Economic analysis of information kiosks along major highways</vt:lpstr>
      <vt:lpstr>2. Economic analysis: Information kiosks at border crossings</vt:lpstr>
      <vt:lpstr>Example 3: Economic analysis of a proposed re-cycling program</vt:lpstr>
      <vt:lpstr>Example 3: Economic analysis of a proposed re-cycling program</vt:lpstr>
      <vt:lpstr>Economic Analysis: Pros and Cons</vt:lpstr>
      <vt:lpstr>Course overview</vt:lpstr>
      <vt:lpstr>Sample personal applications</vt:lpstr>
      <vt:lpstr>Typical cash flow patterns</vt:lpstr>
      <vt:lpstr>Cash flow patterns</vt:lpstr>
      <vt:lpstr>Cash flow diagram Present Worth (PW) </vt:lpstr>
      <vt:lpstr>Cash flow diagram Future Worth (FW) </vt:lpstr>
      <vt:lpstr>Cash Flow Diagram:  Present Worth of an annuity</vt:lpstr>
      <vt:lpstr>Cash Flow Diagram:  Future Worth (FW)</vt:lpstr>
      <vt:lpstr>Cash Flow Diagram:  Converting a present value to an annuity</vt:lpstr>
      <vt:lpstr>Cash Flow Diagram: Linear Gradient Series (Arithmetic Series)</vt:lpstr>
      <vt:lpstr>Cash Flow Diagram: Geometric Series</vt:lpstr>
      <vt:lpstr>Cash Flow Diagram:  Irregular Series (No pattern)</vt:lpstr>
      <vt:lpstr>Which projects are valid?  Which project (if any) is best?</vt:lpstr>
      <vt:lpstr>Our objective for lectures 1 to 4</vt:lpstr>
      <vt:lpstr>Next week: Topic 2 Time-Value Mechanics </vt:lpstr>
      <vt:lpstr>Engineering Economics ECO 1192 Topic 1: Introduction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claude</dc:creator>
  <cp:lastModifiedBy>Clod</cp:lastModifiedBy>
  <cp:revision>275</cp:revision>
  <cp:lastPrinted>1601-01-01T00:00:00Z</cp:lastPrinted>
  <dcterms:created xsi:type="dcterms:W3CDTF">1601-01-01T00:00:00Z</dcterms:created>
  <dcterms:modified xsi:type="dcterms:W3CDTF">2016-09-09T22:27:30Z</dcterms:modified>
</cp:coreProperties>
</file>