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1.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227" r:id="rId1"/>
  </p:sldMasterIdLst>
  <p:notesMasterIdLst>
    <p:notesMasterId r:id="rId19"/>
  </p:notesMasterIdLst>
  <p:sldIdLst>
    <p:sldId id="267" r:id="rId2"/>
    <p:sldId id="269" r:id="rId3"/>
    <p:sldId id="268" r:id="rId4"/>
    <p:sldId id="270" r:id="rId5"/>
    <p:sldId id="260" r:id="rId6"/>
    <p:sldId id="276" r:id="rId7"/>
    <p:sldId id="277" r:id="rId8"/>
    <p:sldId id="278" r:id="rId9"/>
    <p:sldId id="280" r:id="rId10"/>
    <p:sldId id="285" r:id="rId11"/>
    <p:sldId id="284" r:id="rId12"/>
    <p:sldId id="282" r:id="rId13"/>
    <p:sldId id="273" r:id="rId14"/>
    <p:sldId id="279" r:id="rId15"/>
    <p:sldId id="286" r:id="rId16"/>
    <p:sldId id="272" r:id="rId17"/>
    <p:sldId id="265" r:id="rId1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9E28D93-EA4F-5E46-A7AD-F9AAEB84B361}" v="535" dt="2020-09-14T15:42:36.43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63"/>
    <p:restoredTop sz="58006"/>
  </p:normalViewPr>
  <p:slideViewPr>
    <p:cSldViewPr snapToGrid="0" snapToObjects="1">
      <p:cViewPr varScale="1">
        <p:scale>
          <a:sx n="69" d="100"/>
          <a:sy n="69" d="100"/>
        </p:scale>
        <p:origin x="2224" y="176"/>
      </p:cViewPr>
      <p:guideLst>
        <p:guide orient="horz" pos="2160"/>
        <p:guide pos="2880"/>
      </p:guideLst>
    </p:cSldViewPr>
  </p:slideViewPr>
  <p:notesTextViewPr>
    <p:cViewPr>
      <p:scale>
        <a:sx n="85" d="100"/>
        <a:sy n="85" d="100"/>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_rels/data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diagrams/_rels/data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svg"/><Relationship Id="rId1" Type="http://schemas.openxmlformats.org/officeDocument/2006/relationships/image" Target="../media/image10.png"/><Relationship Id="rId4" Type="http://schemas.openxmlformats.org/officeDocument/2006/relationships/image" Target="../media/image13.svg"/></Relationships>
</file>

<file path=ppt/diagrams/_rels/data4.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12" Type="http://schemas.openxmlformats.org/officeDocument/2006/relationships/image" Target="../media/image25.sv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11" Type="http://schemas.openxmlformats.org/officeDocument/2006/relationships/image" Target="../media/image24.png"/><Relationship Id="rId5" Type="http://schemas.openxmlformats.org/officeDocument/2006/relationships/image" Target="../media/image18.png"/><Relationship Id="rId10" Type="http://schemas.openxmlformats.org/officeDocument/2006/relationships/image" Target="../media/image23.svg"/><Relationship Id="rId4" Type="http://schemas.openxmlformats.org/officeDocument/2006/relationships/image" Target="../media/image17.svg"/><Relationship Id="rId9" Type="http://schemas.openxmlformats.org/officeDocument/2006/relationships/image" Target="../media/image22.png"/></Relationships>
</file>

<file path=ppt/diagrams/_rels/data5.xml.rels><?xml version="1.0" encoding="UTF-8" standalone="yes"?>
<Relationships xmlns="http://schemas.openxmlformats.org/package/2006/relationships"><Relationship Id="rId8" Type="http://schemas.openxmlformats.org/officeDocument/2006/relationships/image" Target="../media/image34.sv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2.svg"/><Relationship Id="rId5" Type="http://schemas.openxmlformats.org/officeDocument/2006/relationships/image" Target="../media/image31.png"/><Relationship Id="rId10" Type="http://schemas.openxmlformats.org/officeDocument/2006/relationships/image" Target="../media/image36.svg"/><Relationship Id="rId4" Type="http://schemas.openxmlformats.org/officeDocument/2006/relationships/image" Target="../media/image30.svg"/><Relationship Id="rId9" Type="http://schemas.openxmlformats.org/officeDocument/2006/relationships/image" Target="../media/image35.png"/></Relationships>
</file>

<file path=ppt/diagrams/_rels/drawing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svg"/><Relationship Id="rId1" Type="http://schemas.openxmlformats.org/officeDocument/2006/relationships/image" Target="../media/image10.png"/><Relationship Id="rId4" Type="http://schemas.openxmlformats.org/officeDocument/2006/relationships/image" Target="../media/image13.svg"/></Relationships>
</file>

<file path=ppt/diagrams/_rels/drawing4.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12" Type="http://schemas.openxmlformats.org/officeDocument/2006/relationships/image" Target="../media/image25.sv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11" Type="http://schemas.openxmlformats.org/officeDocument/2006/relationships/image" Target="../media/image24.png"/><Relationship Id="rId5" Type="http://schemas.openxmlformats.org/officeDocument/2006/relationships/image" Target="../media/image18.png"/><Relationship Id="rId10" Type="http://schemas.openxmlformats.org/officeDocument/2006/relationships/image" Target="../media/image23.svg"/><Relationship Id="rId4" Type="http://schemas.openxmlformats.org/officeDocument/2006/relationships/image" Target="../media/image17.svg"/><Relationship Id="rId9" Type="http://schemas.openxmlformats.org/officeDocument/2006/relationships/image" Target="../media/image22.png"/></Relationships>
</file>

<file path=ppt/diagrams/_rels/drawing5.xml.rels><?xml version="1.0" encoding="UTF-8" standalone="yes"?>
<Relationships xmlns="http://schemas.openxmlformats.org/package/2006/relationships"><Relationship Id="rId8" Type="http://schemas.openxmlformats.org/officeDocument/2006/relationships/image" Target="../media/image34.sv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2.svg"/><Relationship Id="rId5" Type="http://schemas.openxmlformats.org/officeDocument/2006/relationships/image" Target="../media/image31.png"/><Relationship Id="rId10" Type="http://schemas.openxmlformats.org/officeDocument/2006/relationships/image" Target="../media/image36.svg"/><Relationship Id="rId4" Type="http://schemas.openxmlformats.org/officeDocument/2006/relationships/image" Target="../media/image30.svg"/><Relationship Id="rId9" Type="http://schemas.openxmlformats.org/officeDocument/2006/relationships/image" Target="../media/image35.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coloredtext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bg1"/>
    </dgm:fillClrLst>
    <dgm:linClrLst meth="repeat">
      <a:schemeClr val="lt2">
        <a:alpha val="0"/>
      </a:schemeClr>
    </dgm:linClrLst>
    <dgm:effectClrLst/>
    <dgm:txLinClrLst/>
    <dgm:txFillClrLst meth="repeat">
      <a:schemeClr val="dk1"/>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dgm:fillClrLst>
    <dgm:linClrLst meth="repeat">
      <a:schemeClr val="lt2">
        <a:alpha val="0"/>
      </a:schemeClr>
    </dgm:linClrLst>
    <dgm:effectClrLst/>
    <dgm:txLinClrLst/>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dk2">
        <a:alpha val="0"/>
      </a:schemeClr>
    </dgm:fillClrLst>
    <dgm:linClrLst meth="repeat">
      <a:schemeClr val="dk2">
        <a:alpha val="0"/>
      </a:schemeClr>
    </dgm:linClrLst>
    <dgm:effectClrLst/>
    <dgm:txLinClrLst/>
    <dgm:txFillClrLst meth="repeat">
      <a:schemeClr val="dk2"/>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CA5F748-1842-437A-8F64-A7EE9502411B}" type="doc">
      <dgm:prSet loTypeId="urn:microsoft.com/office/officeart/2016/7/layout/VerticalDownArrowProcess" loCatId="process" qsTypeId="urn:microsoft.com/office/officeart/2005/8/quickstyle/simple2" qsCatId="simple" csTypeId="urn:microsoft.com/office/officeart/2005/8/colors/colorful2" csCatId="colorful" phldr="1"/>
      <dgm:spPr/>
      <dgm:t>
        <a:bodyPr/>
        <a:lstStyle/>
        <a:p>
          <a:endParaRPr lang="en-US"/>
        </a:p>
      </dgm:t>
    </dgm:pt>
    <dgm:pt modelId="{0803AE7C-07A6-4402-8C4D-0B8D68281966}">
      <dgm:prSet/>
      <dgm:spPr/>
      <dgm:t>
        <a:bodyPr/>
        <a:lstStyle/>
        <a:p>
          <a:r>
            <a:rPr lang="en-US"/>
            <a:t>Explain and Evaluate</a:t>
          </a:r>
        </a:p>
      </dgm:t>
    </dgm:pt>
    <dgm:pt modelId="{894AEE68-040F-4DC9-A411-66C0DD0BE8B8}" type="parTrans" cxnId="{DB786970-87C9-403C-AADB-71D5BF1477B7}">
      <dgm:prSet/>
      <dgm:spPr/>
      <dgm:t>
        <a:bodyPr/>
        <a:lstStyle/>
        <a:p>
          <a:endParaRPr lang="en-US"/>
        </a:p>
      </dgm:t>
    </dgm:pt>
    <dgm:pt modelId="{6E582DE4-ACF2-485D-8A61-7E06BFF58444}" type="sibTrans" cxnId="{DB786970-87C9-403C-AADB-71D5BF1477B7}">
      <dgm:prSet/>
      <dgm:spPr/>
      <dgm:t>
        <a:bodyPr/>
        <a:lstStyle/>
        <a:p>
          <a:endParaRPr lang="en-US"/>
        </a:p>
      </dgm:t>
    </dgm:pt>
    <dgm:pt modelId="{887E469D-D67A-4518-ABAB-0F24B8FD4883}">
      <dgm:prSet/>
      <dgm:spPr/>
      <dgm:t>
        <a:bodyPr/>
        <a:lstStyle/>
        <a:p>
          <a:r>
            <a:rPr lang="en-US" dirty="0">
              <a:latin typeface="+mn-lt"/>
            </a:rPr>
            <a:t>Explain and evaluate how rhetoric contributes to the writer’s argument  </a:t>
          </a:r>
        </a:p>
      </dgm:t>
    </dgm:pt>
    <dgm:pt modelId="{FDC932DA-5817-468F-9A01-717B44AB0EEE}" type="parTrans" cxnId="{DDBC2099-351D-4A18-AAE4-0ED416A7A3DF}">
      <dgm:prSet/>
      <dgm:spPr/>
      <dgm:t>
        <a:bodyPr/>
        <a:lstStyle/>
        <a:p>
          <a:endParaRPr lang="en-US"/>
        </a:p>
      </dgm:t>
    </dgm:pt>
    <dgm:pt modelId="{24160AFB-0193-4640-8F2A-D46BB8AF7F2B}" type="sibTrans" cxnId="{DDBC2099-351D-4A18-AAE4-0ED416A7A3DF}">
      <dgm:prSet/>
      <dgm:spPr/>
      <dgm:t>
        <a:bodyPr/>
        <a:lstStyle/>
        <a:p>
          <a:endParaRPr lang="en-US"/>
        </a:p>
      </dgm:t>
    </dgm:pt>
    <dgm:pt modelId="{D734C0D3-676F-4DAA-B293-01B3ECDFEC77}">
      <dgm:prSet/>
      <dgm:spPr/>
      <dgm:t>
        <a:bodyPr/>
        <a:lstStyle/>
        <a:p>
          <a:r>
            <a:rPr lang="en-US"/>
            <a:t>Analyze</a:t>
          </a:r>
        </a:p>
      </dgm:t>
    </dgm:pt>
    <dgm:pt modelId="{C34F0245-89E1-494A-8454-2A4C818A5AEF}" type="parTrans" cxnId="{8215D2C5-A790-483A-8370-AB6456FB4AC0}">
      <dgm:prSet/>
      <dgm:spPr/>
      <dgm:t>
        <a:bodyPr/>
        <a:lstStyle/>
        <a:p>
          <a:endParaRPr lang="en-US"/>
        </a:p>
      </dgm:t>
    </dgm:pt>
    <dgm:pt modelId="{7B339479-E822-4650-A6BF-58777B2D3B9B}" type="sibTrans" cxnId="{8215D2C5-A790-483A-8370-AB6456FB4AC0}">
      <dgm:prSet/>
      <dgm:spPr/>
      <dgm:t>
        <a:bodyPr/>
        <a:lstStyle/>
        <a:p>
          <a:endParaRPr lang="en-US"/>
        </a:p>
      </dgm:t>
    </dgm:pt>
    <dgm:pt modelId="{79FE6FC3-511B-4ECA-8219-B908FA42ED6C}">
      <dgm:prSet/>
      <dgm:spPr/>
      <dgm:t>
        <a:bodyPr/>
        <a:lstStyle/>
        <a:p>
          <a:r>
            <a:rPr lang="en-US"/>
            <a:t>Analyze the credibility and effectiveness of an argument </a:t>
          </a:r>
        </a:p>
      </dgm:t>
    </dgm:pt>
    <dgm:pt modelId="{53C255C8-EED1-485D-BABD-8501CAE87197}" type="parTrans" cxnId="{392E7CE9-1EB2-43FB-A28E-F7F9974BB147}">
      <dgm:prSet/>
      <dgm:spPr/>
      <dgm:t>
        <a:bodyPr/>
        <a:lstStyle/>
        <a:p>
          <a:endParaRPr lang="en-US"/>
        </a:p>
      </dgm:t>
    </dgm:pt>
    <dgm:pt modelId="{9C3491EE-B9D6-41D7-9677-E512276FDEC1}" type="sibTrans" cxnId="{392E7CE9-1EB2-43FB-A28E-F7F9974BB147}">
      <dgm:prSet/>
      <dgm:spPr/>
      <dgm:t>
        <a:bodyPr/>
        <a:lstStyle/>
        <a:p>
          <a:endParaRPr lang="en-US"/>
        </a:p>
      </dgm:t>
    </dgm:pt>
    <dgm:pt modelId="{BF7836CB-3052-FD49-A48F-A4B65FBD1916}">
      <dgm:prSet/>
      <dgm:spPr/>
      <dgm:t>
        <a:bodyPr/>
        <a:lstStyle/>
        <a:p>
          <a:r>
            <a:rPr lang="en-US"/>
            <a:t>Identify</a:t>
          </a:r>
        </a:p>
      </dgm:t>
    </dgm:pt>
    <dgm:pt modelId="{C9F5CF08-B23A-304B-82C7-F126F9A3F913}" type="parTrans" cxnId="{9A49F762-5F66-0943-AA64-EDB4070F0A2F}">
      <dgm:prSet/>
      <dgm:spPr/>
      <dgm:t>
        <a:bodyPr/>
        <a:lstStyle/>
        <a:p>
          <a:endParaRPr lang="en-US"/>
        </a:p>
      </dgm:t>
    </dgm:pt>
    <dgm:pt modelId="{EE369F21-D539-8A4B-9344-A3E3363BB080}" type="sibTrans" cxnId="{9A49F762-5F66-0943-AA64-EDB4070F0A2F}">
      <dgm:prSet/>
      <dgm:spPr/>
      <dgm:t>
        <a:bodyPr/>
        <a:lstStyle/>
        <a:p>
          <a:endParaRPr lang="en-US"/>
        </a:p>
      </dgm:t>
    </dgm:pt>
    <dgm:pt modelId="{5F1F5C56-D476-C449-B7A3-28B12F86BFA5}">
      <dgm:prSet/>
      <dgm:spPr/>
      <dgm:t>
        <a:bodyPr/>
        <a:lstStyle/>
        <a:p>
          <a:r>
            <a:rPr lang="en-US" dirty="0"/>
            <a:t>Identify rhetorical strategies</a:t>
          </a:r>
        </a:p>
      </dgm:t>
    </dgm:pt>
    <dgm:pt modelId="{A6BC79D4-41DE-8940-BAF1-1618AC1BF921}" type="parTrans" cxnId="{6BC23E6F-0F13-0747-8347-F7B4242C4721}">
      <dgm:prSet/>
      <dgm:spPr/>
      <dgm:t>
        <a:bodyPr/>
        <a:lstStyle/>
        <a:p>
          <a:endParaRPr lang="en-US"/>
        </a:p>
      </dgm:t>
    </dgm:pt>
    <dgm:pt modelId="{8CF086C0-52D4-034E-B2D3-E7328C181527}" type="sibTrans" cxnId="{6BC23E6F-0F13-0747-8347-F7B4242C4721}">
      <dgm:prSet/>
      <dgm:spPr/>
      <dgm:t>
        <a:bodyPr/>
        <a:lstStyle/>
        <a:p>
          <a:endParaRPr lang="en-US"/>
        </a:p>
      </dgm:t>
    </dgm:pt>
    <dgm:pt modelId="{5BBFF024-1F0D-724B-A223-024386771117}" type="pres">
      <dgm:prSet presAssocID="{1CA5F748-1842-437A-8F64-A7EE9502411B}" presName="Name0" presStyleCnt="0">
        <dgm:presLayoutVars>
          <dgm:dir/>
          <dgm:animLvl val="lvl"/>
          <dgm:resizeHandles val="exact"/>
        </dgm:presLayoutVars>
      </dgm:prSet>
      <dgm:spPr/>
    </dgm:pt>
    <dgm:pt modelId="{C2497F22-4686-5A45-AA56-9F1366588F7E}" type="pres">
      <dgm:prSet presAssocID="{D734C0D3-676F-4DAA-B293-01B3ECDFEC77}" presName="boxAndChildren" presStyleCnt="0"/>
      <dgm:spPr/>
    </dgm:pt>
    <dgm:pt modelId="{A54C6D92-40B4-2447-8BDD-A7751C736254}" type="pres">
      <dgm:prSet presAssocID="{D734C0D3-676F-4DAA-B293-01B3ECDFEC77}" presName="parentTextBox" presStyleLbl="alignNode1" presStyleIdx="0" presStyleCnt="3"/>
      <dgm:spPr/>
    </dgm:pt>
    <dgm:pt modelId="{B825E8C1-55DB-A547-8793-105C63C583AA}" type="pres">
      <dgm:prSet presAssocID="{D734C0D3-676F-4DAA-B293-01B3ECDFEC77}" presName="descendantBox" presStyleLbl="bgAccFollowNode1" presStyleIdx="0" presStyleCnt="3"/>
      <dgm:spPr/>
    </dgm:pt>
    <dgm:pt modelId="{4775A606-1F60-384D-87B1-BED6E98F1F1E}" type="pres">
      <dgm:prSet presAssocID="{6E582DE4-ACF2-485D-8A61-7E06BFF58444}" presName="sp" presStyleCnt="0"/>
      <dgm:spPr/>
    </dgm:pt>
    <dgm:pt modelId="{69518697-4748-9D43-95F9-BE3CC3FFD2FB}" type="pres">
      <dgm:prSet presAssocID="{0803AE7C-07A6-4402-8C4D-0B8D68281966}" presName="arrowAndChildren" presStyleCnt="0"/>
      <dgm:spPr/>
    </dgm:pt>
    <dgm:pt modelId="{B0BCD481-F60C-4249-B22A-55FE4C4CDD18}" type="pres">
      <dgm:prSet presAssocID="{0803AE7C-07A6-4402-8C4D-0B8D68281966}" presName="parentTextArrow" presStyleLbl="node1" presStyleIdx="0" presStyleCnt="0"/>
      <dgm:spPr/>
    </dgm:pt>
    <dgm:pt modelId="{698C18BE-AC19-CC4F-B487-EC11C349CCF2}" type="pres">
      <dgm:prSet presAssocID="{0803AE7C-07A6-4402-8C4D-0B8D68281966}" presName="arrow" presStyleLbl="alignNode1" presStyleIdx="1" presStyleCnt="3"/>
      <dgm:spPr/>
    </dgm:pt>
    <dgm:pt modelId="{7E8B25C8-C2CA-F24E-8C92-F2635878CF3E}" type="pres">
      <dgm:prSet presAssocID="{0803AE7C-07A6-4402-8C4D-0B8D68281966}" presName="descendantArrow" presStyleLbl="bgAccFollowNode1" presStyleIdx="1" presStyleCnt="3"/>
      <dgm:spPr/>
    </dgm:pt>
    <dgm:pt modelId="{102CCAED-464C-EF47-A1CE-545B2814D78C}" type="pres">
      <dgm:prSet presAssocID="{EE369F21-D539-8A4B-9344-A3E3363BB080}" presName="sp" presStyleCnt="0"/>
      <dgm:spPr/>
    </dgm:pt>
    <dgm:pt modelId="{C50775FB-FBEE-9F42-820D-E177A24A6686}" type="pres">
      <dgm:prSet presAssocID="{BF7836CB-3052-FD49-A48F-A4B65FBD1916}" presName="arrowAndChildren" presStyleCnt="0"/>
      <dgm:spPr/>
    </dgm:pt>
    <dgm:pt modelId="{B042C508-77CC-C144-90C0-45A095D31B08}" type="pres">
      <dgm:prSet presAssocID="{BF7836CB-3052-FD49-A48F-A4B65FBD1916}" presName="parentTextArrow" presStyleLbl="node1" presStyleIdx="0" presStyleCnt="0"/>
      <dgm:spPr/>
    </dgm:pt>
    <dgm:pt modelId="{96E26089-9345-B34D-BD64-4D8556281137}" type="pres">
      <dgm:prSet presAssocID="{BF7836CB-3052-FD49-A48F-A4B65FBD1916}" presName="arrow" presStyleLbl="alignNode1" presStyleIdx="2" presStyleCnt="3"/>
      <dgm:spPr/>
    </dgm:pt>
    <dgm:pt modelId="{4E2E9444-501A-4A4D-8E4E-4C28929750DD}" type="pres">
      <dgm:prSet presAssocID="{BF7836CB-3052-FD49-A48F-A4B65FBD1916}" presName="descendantArrow" presStyleLbl="bgAccFollowNode1" presStyleIdx="2" presStyleCnt="3"/>
      <dgm:spPr/>
    </dgm:pt>
  </dgm:ptLst>
  <dgm:cxnLst>
    <dgm:cxn modelId="{12AB4E2A-DEF6-E142-B4CA-00669DC5FF46}" type="presOf" srcId="{0803AE7C-07A6-4402-8C4D-0B8D68281966}" destId="{698C18BE-AC19-CC4F-B487-EC11C349CCF2}" srcOrd="1" destOrd="0" presId="urn:microsoft.com/office/officeart/2016/7/layout/VerticalDownArrowProcess"/>
    <dgm:cxn modelId="{1DDE752D-981F-9942-A478-B55118AAE0AD}" type="presOf" srcId="{0803AE7C-07A6-4402-8C4D-0B8D68281966}" destId="{B0BCD481-F60C-4249-B22A-55FE4C4CDD18}" srcOrd="0" destOrd="0" presId="urn:microsoft.com/office/officeart/2016/7/layout/VerticalDownArrowProcess"/>
    <dgm:cxn modelId="{04EFE53C-20B1-AD4C-BE42-4771C7478E7D}" type="presOf" srcId="{D734C0D3-676F-4DAA-B293-01B3ECDFEC77}" destId="{A54C6D92-40B4-2447-8BDD-A7751C736254}" srcOrd="0" destOrd="0" presId="urn:microsoft.com/office/officeart/2016/7/layout/VerticalDownArrowProcess"/>
    <dgm:cxn modelId="{9B1E1A47-6215-6144-9E67-447EEE552A39}" type="presOf" srcId="{BF7836CB-3052-FD49-A48F-A4B65FBD1916}" destId="{96E26089-9345-B34D-BD64-4D8556281137}" srcOrd="1" destOrd="0" presId="urn:microsoft.com/office/officeart/2016/7/layout/VerticalDownArrowProcess"/>
    <dgm:cxn modelId="{C8F3484E-06AE-074B-B485-F6D3350B3805}" type="presOf" srcId="{1CA5F748-1842-437A-8F64-A7EE9502411B}" destId="{5BBFF024-1F0D-724B-A223-024386771117}" srcOrd="0" destOrd="0" presId="urn:microsoft.com/office/officeart/2016/7/layout/VerticalDownArrowProcess"/>
    <dgm:cxn modelId="{165E7759-1165-3D4A-9DE8-AC84BA8279DD}" type="presOf" srcId="{887E469D-D67A-4518-ABAB-0F24B8FD4883}" destId="{7E8B25C8-C2CA-F24E-8C92-F2635878CF3E}" srcOrd="0" destOrd="0" presId="urn:microsoft.com/office/officeart/2016/7/layout/VerticalDownArrowProcess"/>
    <dgm:cxn modelId="{9A49F762-5F66-0943-AA64-EDB4070F0A2F}" srcId="{1CA5F748-1842-437A-8F64-A7EE9502411B}" destId="{BF7836CB-3052-FD49-A48F-A4B65FBD1916}" srcOrd="0" destOrd="0" parTransId="{C9F5CF08-B23A-304B-82C7-F126F9A3F913}" sibTransId="{EE369F21-D539-8A4B-9344-A3E3363BB080}"/>
    <dgm:cxn modelId="{6BC23E6F-0F13-0747-8347-F7B4242C4721}" srcId="{BF7836CB-3052-FD49-A48F-A4B65FBD1916}" destId="{5F1F5C56-D476-C449-B7A3-28B12F86BFA5}" srcOrd="0" destOrd="0" parTransId="{A6BC79D4-41DE-8940-BAF1-1618AC1BF921}" sibTransId="{8CF086C0-52D4-034E-B2D3-E7328C181527}"/>
    <dgm:cxn modelId="{DB786970-87C9-403C-AADB-71D5BF1477B7}" srcId="{1CA5F748-1842-437A-8F64-A7EE9502411B}" destId="{0803AE7C-07A6-4402-8C4D-0B8D68281966}" srcOrd="1" destOrd="0" parTransId="{894AEE68-040F-4DC9-A411-66C0DD0BE8B8}" sibTransId="{6E582DE4-ACF2-485D-8A61-7E06BFF58444}"/>
    <dgm:cxn modelId="{DDBC2099-351D-4A18-AAE4-0ED416A7A3DF}" srcId="{0803AE7C-07A6-4402-8C4D-0B8D68281966}" destId="{887E469D-D67A-4518-ABAB-0F24B8FD4883}" srcOrd="0" destOrd="0" parTransId="{FDC932DA-5817-468F-9A01-717B44AB0EEE}" sibTransId="{24160AFB-0193-4640-8F2A-D46BB8AF7F2B}"/>
    <dgm:cxn modelId="{5364B3B5-E594-4842-AE3B-7A8457785F20}" type="presOf" srcId="{BF7836CB-3052-FD49-A48F-A4B65FBD1916}" destId="{B042C508-77CC-C144-90C0-45A095D31B08}" srcOrd="0" destOrd="0" presId="urn:microsoft.com/office/officeart/2016/7/layout/VerticalDownArrowProcess"/>
    <dgm:cxn modelId="{8215D2C5-A790-483A-8370-AB6456FB4AC0}" srcId="{1CA5F748-1842-437A-8F64-A7EE9502411B}" destId="{D734C0D3-676F-4DAA-B293-01B3ECDFEC77}" srcOrd="2" destOrd="0" parTransId="{C34F0245-89E1-494A-8454-2A4C818A5AEF}" sibTransId="{7B339479-E822-4650-A6BF-58777B2D3B9B}"/>
    <dgm:cxn modelId="{0E214EC9-5999-A944-B5F3-81DA87E264DE}" type="presOf" srcId="{79FE6FC3-511B-4ECA-8219-B908FA42ED6C}" destId="{B825E8C1-55DB-A547-8793-105C63C583AA}" srcOrd="0" destOrd="0" presId="urn:microsoft.com/office/officeart/2016/7/layout/VerticalDownArrowProcess"/>
    <dgm:cxn modelId="{F8591CDC-8FB8-B543-B047-1791EA2D0FEA}" type="presOf" srcId="{5F1F5C56-D476-C449-B7A3-28B12F86BFA5}" destId="{4E2E9444-501A-4A4D-8E4E-4C28929750DD}" srcOrd="0" destOrd="0" presId="urn:microsoft.com/office/officeart/2016/7/layout/VerticalDownArrowProcess"/>
    <dgm:cxn modelId="{392E7CE9-1EB2-43FB-A28E-F7F9974BB147}" srcId="{D734C0D3-676F-4DAA-B293-01B3ECDFEC77}" destId="{79FE6FC3-511B-4ECA-8219-B908FA42ED6C}" srcOrd="0" destOrd="0" parTransId="{53C255C8-EED1-485D-BABD-8501CAE87197}" sibTransId="{9C3491EE-B9D6-41D7-9677-E512276FDEC1}"/>
    <dgm:cxn modelId="{BE257A73-73B8-3644-B1D2-B586D66C6625}" type="presParOf" srcId="{5BBFF024-1F0D-724B-A223-024386771117}" destId="{C2497F22-4686-5A45-AA56-9F1366588F7E}" srcOrd="0" destOrd="0" presId="urn:microsoft.com/office/officeart/2016/7/layout/VerticalDownArrowProcess"/>
    <dgm:cxn modelId="{7F127D05-B1E2-5D4D-9D3F-C5BA55475E1E}" type="presParOf" srcId="{C2497F22-4686-5A45-AA56-9F1366588F7E}" destId="{A54C6D92-40B4-2447-8BDD-A7751C736254}" srcOrd="0" destOrd="0" presId="urn:microsoft.com/office/officeart/2016/7/layout/VerticalDownArrowProcess"/>
    <dgm:cxn modelId="{52EE2DE7-25E9-4040-A297-DCF73FEF1FFE}" type="presParOf" srcId="{C2497F22-4686-5A45-AA56-9F1366588F7E}" destId="{B825E8C1-55DB-A547-8793-105C63C583AA}" srcOrd="1" destOrd="0" presId="urn:microsoft.com/office/officeart/2016/7/layout/VerticalDownArrowProcess"/>
    <dgm:cxn modelId="{580BD617-90E9-BB48-8C32-906E6C920615}" type="presParOf" srcId="{5BBFF024-1F0D-724B-A223-024386771117}" destId="{4775A606-1F60-384D-87B1-BED6E98F1F1E}" srcOrd="1" destOrd="0" presId="urn:microsoft.com/office/officeart/2016/7/layout/VerticalDownArrowProcess"/>
    <dgm:cxn modelId="{6DB1523A-FC2E-9644-AD76-AB12A167394C}" type="presParOf" srcId="{5BBFF024-1F0D-724B-A223-024386771117}" destId="{69518697-4748-9D43-95F9-BE3CC3FFD2FB}" srcOrd="2" destOrd="0" presId="urn:microsoft.com/office/officeart/2016/7/layout/VerticalDownArrowProcess"/>
    <dgm:cxn modelId="{4CC869E1-333D-474E-B652-46B6F49A5BE3}" type="presParOf" srcId="{69518697-4748-9D43-95F9-BE3CC3FFD2FB}" destId="{B0BCD481-F60C-4249-B22A-55FE4C4CDD18}" srcOrd="0" destOrd="0" presId="urn:microsoft.com/office/officeart/2016/7/layout/VerticalDownArrowProcess"/>
    <dgm:cxn modelId="{3A2E7AA2-913A-284C-B7B1-BB2E59BBF581}" type="presParOf" srcId="{69518697-4748-9D43-95F9-BE3CC3FFD2FB}" destId="{698C18BE-AC19-CC4F-B487-EC11C349CCF2}" srcOrd="1" destOrd="0" presId="urn:microsoft.com/office/officeart/2016/7/layout/VerticalDownArrowProcess"/>
    <dgm:cxn modelId="{EF7EB73B-CF77-1C4E-AF64-42CBEFA5CA48}" type="presParOf" srcId="{69518697-4748-9D43-95F9-BE3CC3FFD2FB}" destId="{7E8B25C8-C2CA-F24E-8C92-F2635878CF3E}" srcOrd="2" destOrd="0" presId="urn:microsoft.com/office/officeart/2016/7/layout/VerticalDownArrowProcess"/>
    <dgm:cxn modelId="{F3EE0F74-61A0-F04D-8591-3CD07B042B54}" type="presParOf" srcId="{5BBFF024-1F0D-724B-A223-024386771117}" destId="{102CCAED-464C-EF47-A1CE-545B2814D78C}" srcOrd="3" destOrd="0" presId="urn:microsoft.com/office/officeart/2016/7/layout/VerticalDownArrowProcess"/>
    <dgm:cxn modelId="{C02BFBF3-DA20-4D4A-AD74-28D788E63738}" type="presParOf" srcId="{5BBFF024-1F0D-724B-A223-024386771117}" destId="{C50775FB-FBEE-9F42-820D-E177A24A6686}" srcOrd="4" destOrd="0" presId="urn:microsoft.com/office/officeart/2016/7/layout/VerticalDownArrowProcess"/>
    <dgm:cxn modelId="{E7E23FB0-054B-4D48-8272-E1592B2B41DA}" type="presParOf" srcId="{C50775FB-FBEE-9F42-820D-E177A24A6686}" destId="{B042C508-77CC-C144-90C0-45A095D31B08}" srcOrd="0" destOrd="0" presId="urn:microsoft.com/office/officeart/2016/7/layout/VerticalDownArrowProcess"/>
    <dgm:cxn modelId="{42D9BC63-9397-6540-8D50-66251EF0FE05}" type="presParOf" srcId="{C50775FB-FBEE-9F42-820D-E177A24A6686}" destId="{96E26089-9345-B34D-BD64-4D8556281137}" srcOrd="1" destOrd="0" presId="urn:microsoft.com/office/officeart/2016/7/layout/VerticalDownArrowProcess"/>
    <dgm:cxn modelId="{345A50AE-2F5A-CC48-B736-B3CDDF6D8D77}" type="presParOf" srcId="{C50775FB-FBEE-9F42-820D-E177A24A6686}" destId="{4E2E9444-501A-4A4D-8E4E-4C28929750DD}" srcOrd="2" destOrd="0" presId="urn:microsoft.com/office/officeart/2016/7/layout/VerticalDown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647D196-5122-4A82-9E45-E323F769BDFD}" type="doc">
      <dgm:prSet loTypeId="urn:microsoft.com/office/officeart/2018/2/layout/IconLabelList" loCatId="icon" qsTypeId="urn:microsoft.com/office/officeart/2005/8/quickstyle/simple1" qsCatId="simple" csTypeId="urn:microsoft.com/office/officeart/2018/5/colors/Iconchunking_neutralbg_accent1_2" csCatId="accent1" phldr="1"/>
      <dgm:spPr/>
      <dgm:t>
        <a:bodyPr/>
        <a:lstStyle/>
        <a:p>
          <a:endParaRPr lang="en-US"/>
        </a:p>
      </dgm:t>
    </dgm:pt>
    <dgm:pt modelId="{F319A188-4C7A-4890-9278-422AF6902575}">
      <dgm:prSet/>
      <dgm:spPr/>
      <dgm:t>
        <a:bodyPr/>
        <a:lstStyle/>
        <a:p>
          <a:r>
            <a:rPr lang="en-US"/>
            <a:t>The ability to persuade an audience using knowledge to resolve practical issues</a:t>
          </a:r>
        </a:p>
      </dgm:t>
    </dgm:pt>
    <dgm:pt modelId="{D4908012-53B0-4AD2-8C94-3FDD79518FCE}" type="parTrans" cxnId="{D37A776B-38DC-49FD-8B21-136AA90C37C0}">
      <dgm:prSet/>
      <dgm:spPr/>
      <dgm:t>
        <a:bodyPr/>
        <a:lstStyle/>
        <a:p>
          <a:endParaRPr lang="en-US"/>
        </a:p>
      </dgm:t>
    </dgm:pt>
    <dgm:pt modelId="{132DFA24-7999-490C-8A9C-5B7353062A47}" type="sibTrans" cxnId="{D37A776B-38DC-49FD-8B21-136AA90C37C0}">
      <dgm:prSet/>
      <dgm:spPr/>
      <dgm:t>
        <a:bodyPr/>
        <a:lstStyle/>
        <a:p>
          <a:endParaRPr lang="en-US"/>
        </a:p>
      </dgm:t>
    </dgm:pt>
    <dgm:pt modelId="{C0176EE8-21D4-40BF-BA35-9F09A78C7842}">
      <dgm:prSet/>
      <dgm:spPr/>
      <dgm:t>
        <a:bodyPr/>
        <a:lstStyle/>
        <a:p>
          <a:r>
            <a:rPr lang="en-US" dirty="0">
              <a:latin typeface="+mn-lt"/>
            </a:rPr>
            <a:t> In ancient Greece, formal education began with training in rhetoric</a:t>
          </a:r>
        </a:p>
      </dgm:t>
    </dgm:pt>
    <dgm:pt modelId="{53686CC2-2102-4534-8D92-50D9C456EE8F}" type="parTrans" cxnId="{74683495-0CA4-400E-B4B4-E53D51ACA71C}">
      <dgm:prSet/>
      <dgm:spPr/>
      <dgm:t>
        <a:bodyPr/>
        <a:lstStyle/>
        <a:p>
          <a:endParaRPr lang="en-US"/>
        </a:p>
      </dgm:t>
    </dgm:pt>
    <dgm:pt modelId="{4FE6DDE3-C9DA-4975-B1B0-362524F855DE}" type="sibTrans" cxnId="{74683495-0CA4-400E-B4B4-E53D51ACA71C}">
      <dgm:prSet/>
      <dgm:spPr/>
      <dgm:t>
        <a:bodyPr/>
        <a:lstStyle/>
        <a:p>
          <a:endParaRPr lang="en-US"/>
        </a:p>
      </dgm:t>
    </dgm:pt>
    <dgm:pt modelId="{5497F4EB-B4E9-8F4C-A368-E9CC38829A36}">
      <dgm:prSet/>
      <dgm:spPr/>
      <dgm:t>
        <a:bodyPr/>
        <a:lstStyle/>
        <a:p>
          <a:r>
            <a:rPr lang="en-US"/>
            <a:t>Study and use of written, spoken and visual language</a:t>
          </a:r>
        </a:p>
      </dgm:t>
    </dgm:pt>
    <dgm:pt modelId="{9A5C3D98-B7E6-0A42-A868-ADE64965FB93}" type="parTrans" cxnId="{E2425817-24C4-B944-B905-558FF16EDA4D}">
      <dgm:prSet/>
      <dgm:spPr/>
      <dgm:t>
        <a:bodyPr/>
        <a:lstStyle/>
        <a:p>
          <a:endParaRPr lang="en-US"/>
        </a:p>
      </dgm:t>
    </dgm:pt>
    <dgm:pt modelId="{85C17641-ABCE-BE46-86F1-8F8DF3FE7E3F}" type="sibTrans" cxnId="{E2425817-24C4-B944-B905-558FF16EDA4D}">
      <dgm:prSet/>
      <dgm:spPr/>
      <dgm:t>
        <a:bodyPr/>
        <a:lstStyle/>
        <a:p>
          <a:endParaRPr lang="en-US"/>
        </a:p>
      </dgm:t>
    </dgm:pt>
    <dgm:pt modelId="{1E4219A2-499B-4517-A475-723CA78CF413}" type="pres">
      <dgm:prSet presAssocID="{6647D196-5122-4A82-9E45-E323F769BDFD}" presName="root" presStyleCnt="0">
        <dgm:presLayoutVars>
          <dgm:dir/>
          <dgm:resizeHandles val="exact"/>
        </dgm:presLayoutVars>
      </dgm:prSet>
      <dgm:spPr/>
    </dgm:pt>
    <dgm:pt modelId="{2867A3A1-4923-4E4E-8C83-D67E77E20A23}" type="pres">
      <dgm:prSet presAssocID="{5497F4EB-B4E9-8F4C-A368-E9CC38829A36}" presName="compNode" presStyleCnt="0"/>
      <dgm:spPr/>
    </dgm:pt>
    <dgm:pt modelId="{D4BDC2B3-6307-0441-858E-0B06EC891F8F}" type="pres">
      <dgm:prSet presAssocID="{5497F4EB-B4E9-8F4C-A368-E9CC38829A36}"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Thought bubble"/>
        </a:ext>
      </dgm:extLst>
    </dgm:pt>
    <dgm:pt modelId="{F45AA430-9D43-0A40-A7CE-A1029DAF16D4}" type="pres">
      <dgm:prSet presAssocID="{5497F4EB-B4E9-8F4C-A368-E9CC38829A36}" presName="spaceRect" presStyleCnt="0"/>
      <dgm:spPr/>
    </dgm:pt>
    <dgm:pt modelId="{75608BA5-B56F-8247-831D-724F4821BAA9}" type="pres">
      <dgm:prSet presAssocID="{5497F4EB-B4E9-8F4C-A368-E9CC38829A36}" presName="textRect" presStyleLbl="revTx" presStyleIdx="0" presStyleCnt="3">
        <dgm:presLayoutVars>
          <dgm:chMax val="1"/>
          <dgm:chPref val="1"/>
        </dgm:presLayoutVars>
      </dgm:prSet>
      <dgm:spPr/>
    </dgm:pt>
    <dgm:pt modelId="{FE7CADBD-4896-DF4A-837E-EA3383DB59FF}" type="pres">
      <dgm:prSet presAssocID="{85C17641-ABCE-BE46-86F1-8F8DF3FE7E3F}" presName="sibTrans" presStyleCnt="0"/>
      <dgm:spPr/>
    </dgm:pt>
    <dgm:pt modelId="{45E0E4FB-42CA-473E-AB76-B6D241D32E20}" type="pres">
      <dgm:prSet presAssocID="{F319A188-4C7A-4890-9278-422AF6902575}" presName="compNode" presStyleCnt="0"/>
      <dgm:spPr/>
    </dgm:pt>
    <dgm:pt modelId="{F201C4EF-E47A-4557-AE49-18C882D0E9D4}" type="pres">
      <dgm:prSet presAssocID="{F319A188-4C7A-4890-9278-422AF6902575}"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ecturer"/>
        </a:ext>
      </dgm:extLst>
    </dgm:pt>
    <dgm:pt modelId="{3E847650-8456-4345-9EB2-F225599F5ED8}" type="pres">
      <dgm:prSet presAssocID="{F319A188-4C7A-4890-9278-422AF6902575}" presName="spaceRect" presStyleCnt="0"/>
      <dgm:spPr/>
    </dgm:pt>
    <dgm:pt modelId="{78EE07FF-0423-46EB-929D-6C114C24C73E}" type="pres">
      <dgm:prSet presAssocID="{F319A188-4C7A-4890-9278-422AF6902575}" presName="textRect" presStyleLbl="revTx" presStyleIdx="1" presStyleCnt="3">
        <dgm:presLayoutVars>
          <dgm:chMax val="1"/>
          <dgm:chPref val="1"/>
        </dgm:presLayoutVars>
      </dgm:prSet>
      <dgm:spPr/>
    </dgm:pt>
    <dgm:pt modelId="{A806508A-C9D6-48A2-A434-EA5E8D578611}" type="pres">
      <dgm:prSet presAssocID="{132DFA24-7999-490C-8A9C-5B7353062A47}" presName="sibTrans" presStyleCnt="0"/>
      <dgm:spPr/>
    </dgm:pt>
    <dgm:pt modelId="{0B9ED92D-8EF1-4855-898E-482F0645D109}" type="pres">
      <dgm:prSet presAssocID="{C0176EE8-21D4-40BF-BA35-9F09A78C7842}" presName="compNode" presStyleCnt="0"/>
      <dgm:spPr/>
    </dgm:pt>
    <dgm:pt modelId="{9C341E7C-9A6C-4518-A530-5FD6E17E94F3}" type="pres">
      <dgm:prSet presAssocID="{C0176EE8-21D4-40BF-BA35-9F09A78C7842}"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raduation Cap"/>
        </a:ext>
      </dgm:extLst>
    </dgm:pt>
    <dgm:pt modelId="{8E87D3D1-428A-441D-8CA8-F909F77E8B3B}" type="pres">
      <dgm:prSet presAssocID="{C0176EE8-21D4-40BF-BA35-9F09A78C7842}" presName="spaceRect" presStyleCnt="0"/>
      <dgm:spPr/>
    </dgm:pt>
    <dgm:pt modelId="{AA3E63BF-390D-4338-AD0A-E0C50249C180}" type="pres">
      <dgm:prSet presAssocID="{C0176EE8-21D4-40BF-BA35-9F09A78C7842}" presName="textRect" presStyleLbl="revTx" presStyleIdx="2" presStyleCnt="3">
        <dgm:presLayoutVars>
          <dgm:chMax val="1"/>
          <dgm:chPref val="1"/>
        </dgm:presLayoutVars>
      </dgm:prSet>
      <dgm:spPr/>
    </dgm:pt>
  </dgm:ptLst>
  <dgm:cxnLst>
    <dgm:cxn modelId="{A315D101-AEE0-43B3-ADAE-5D94716AFA40}" type="presOf" srcId="{6647D196-5122-4A82-9E45-E323F769BDFD}" destId="{1E4219A2-499B-4517-A475-723CA78CF413}" srcOrd="0" destOrd="0" presId="urn:microsoft.com/office/officeart/2018/2/layout/IconLabelList"/>
    <dgm:cxn modelId="{E2425817-24C4-B944-B905-558FF16EDA4D}" srcId="{6647D196-5122-4A82-9E45-E323F769BDFD}" destId="{5497F4EB-B4E9-8F4C-A368-E9CC38829A36}" srcOrd="0" destOrd="0" parTransId="{9A5C3D98-B7E6-0A42-A868-ADE64965FB93}" sibTransId="{85C17641-ABCE-BE46-86F1-8F8DF3FE7E3F}"/>
    <dgm:cxn modelId="{EAEBC529-4BF0-E043-8C03-EF9F8D8E307C}" type="presOf" srcId="{5497F4EB-B4E9-8F4C-A368-E9CC38829A36}" destId="{75608BA5-B56F-8247-831D-724F4821BAA9}" srcOrd="0" destOrd="0" presId="urn:microsoft.com/office/officeart/2018/2/layout/IconLabelList"/>
    <dgm:cxn modelId="{D37A776B-38DC-49FD-8B21-136AA90C37C0}" srcId="{6647D196-5122-4A82-9E45-E323F769BDFD}" destId="{F319A188-4C7A-4890-9278-422AF6902575}" srcOrd="1" destOrd="0" parTransId="{D4908012-53B0-4AD2-8C94-3FDD79518FCE}" sibTransId="{132DFA24-7999-490C-8A9C-5B7353062A47}"/>
    <dgm:cxn modelId="{74683495-0CA4-400E-B4B4-E53D51ACA71C}" srcId="{6647D196-5122-4A82-9E45-E323F769BDFD}" destId="{C0176EE8-21D4-40BF-BA35-9F09A78C7842}" srcOrd="2" destOrd="0" parTransId="{53686CC2-2102-4534-8D92-50D9C456EE8F}" sibTransId="{4FE6DDE3-C9DA-4975-B1B0-362524F855DE}"/>
    <dgm:cxn modelId="{E18A09A5-A243-423D-B466-A02BC76273B9}" type="presOf" srcId="{F319A188-4C7A-4890-9278-422AF6902575}" destId="{78EE07FF-0423-46EB-929D-6C114C24C73E}" srcOrd="0" destOrd="0" presId="urn:microsoft.com/office/officeart/2018/2/layout/IconLabelList"/>
    <dgm:cxn modelId="{6A9BEECC-6489-4324-A90F-2C1C3E683D35}" type="presOf" srcId="{C0176EE8-21D4-40BF-BA35-9F09A78C7842}" destId="{AA3E63BF-390D-4338-AD0A-E0C50249C180}" srcOrd="0" destOrd="0" presId="urn:microsoft.com/office/officeart/2018/2/layout/IconLabelList"/>
    <dgm:cxn modelId="{92A55BC5-4D8E-5C48-BB34-E3E5BF12FB0D}" type="presParOf" srcId="{1E4219A2-499B-4517-A475-723CA78CF413}" destId="{2867A3A1-4923-4E4E-8C83-D67E77E20A23}" srcOrd="0" destOrd="0" presId="urn:microsoft.com/office/officeart/2018/2/layout/IconLabelList"/>
    <dgm:cxn modelId="{6B365898-CCA3-6240-9602-47538D025679}" type="presParOf" srcId="{2867A3A1-4923-4E4E-8C83-D67E77E20A23}" destId="{D4BDC2B3-6307-0441-858E-0B06EC891F8F}" srcOrd="0" destOrd="0" presId="urn:microsoft.com/office/officeart/2018/2/layout/IconLabelList"/>
    <dgm:cxn modelId="{7433C4EB-A9C0-8848-BDE2-BECB446EFD8B}" type="presParOf" srcId="{2867A3A1-4923-4E4E-8C83-D67E77E20A23}" destId="{F45AA430-9D43-0A40-A7CE-A1029DAF16D4}" srcOrd="1" destOrd="0" presId="urn:microsoft.com/office/officeart/2018/2/layout/IconLabelList"/>
    <dgm:cxn modelId="{1E647946-069D-064D-AC62-31E3134EBD63}" type="presParOf" srcId="{2867A3A1-4923-4E4E-8C83-D67E77E20A23}" destId="{75608BA5-B56F-8247-831D-724F4821BAA9}" srcOrd="2" destOrd="0" presId="urn:microsoft.com/office/officeart/2018/2/layout/IconLabelList"/>
    <dgm:cxn modelId="{26C8C2EF-2624-C644-A70B-582709BE9D80}" type="presParOf" srcId="{1E4219A2-499B-4517-A475-723CA78CF413}" destId="{FE7CADBD-4896-DF4A-837E-EA3383DB59FF}" srcOrd="1" destOrd="0" presId="urn:microsoft.com/office/officeart/2018/2/layout/IconLabelList"/>
    <dgm:cxn modelId="{89A31C04-5EB8-466F-92A7-55F8A1FF5DF0}" type="presParOf" srcId="{1E4219A2-499B-4517-A475-723CA78CF413}" destId="{45E0E4FB-42CA-473E-AB76-B6D241D32E20}" srcOrd="2" destOrd="0" presId="urn:microsoft.com/office/officeart/2018/2/layout/IconLabelList"/>
    <dgm:cxn modelId="{992AD3E1-0199-41B6-9BC4-B70671E4258E}" type="presParOf" srcId="{45E0E4FB-42CA-473E-AB76-B6D241D32E20}" destId="{F201C4EF-E47A-4557-AE49-18C882D0E9D4}" srcOrd="0" destOrd="0" presId="urn:microsoft.com/office/officeart/2018/2/layout/IconLabelList"/>
    <dgm:cxn modelId="{F2BDF0E0-B9D6-4E62-94D1-EE38E6E6E1D3}" type="presParOf" srcId="{45E0E4FB-42CA-473E-AB76-B6D241D32E20}" destId="{3E847650-8456-4345-9EB2-F225599F5ED8}" srcOrd="1" destOrd="0" presId="urn:microsoft.com/office/officeart/2018/2/layout/IconLabelList"/>
    <dgm:cxn modelId="{21E1713A-611E-467E-B9A3-F40C80025640}" type="presParOf" srcId="{45E0E4FB-42CA-473E-AB76-B6D241D32E20}" destId="{78EE07FF-0423-46EB-929D-6C114C24C73E}" srcOrd="2" destOrd="0" presId="urn:microsoft.com/office/officeart/2018/2/layout/IconLabelList"/>
    <dgm:cxn modelId="{97C81699-DD61-4349-9BDE-74F31C1C3E41}" type="presParOf" srcId="{1E4219A2-499B-4517-A475-723CA78CF413}" destId="{A806508A-C9D6-48A2-A434-EA5E8D578611}" srcOrd="3" destOrd="0" presId="urn:microsoft.com/office/officeart/2018/2/layout/IconLabelList"/>
    <dgm:cxn modelId="{8CE6D7B0-24D5-4654-8E4A-650F52ED09D3}" type="presParOf" srcId="{1E4219A2-499B-4517-A475-723CA78CF413}" destId="{0B9ED92D-8EF1-4855-898E-482F0645D109}" srcOrd="4" destOrd="0" presId="urn:microsoft.com/office/officeart/2018/2/layout/IconLabelList"/>
    <dgm:cxn modelId="{1862E19E-FA44-496C-B712-B3B24E2188C0}" type="presParOf" srcId="{0B9ED92D-8EF1-4855-898E-482F0645D109}" destId="{9C341E7C-9A6C-4518-A530-5FD6E17E94F3}" srcOrd="0" destOrd="0" presId="urn:microsoft.com/office/officeart/2018/2/layout/IconLabelList"/>
    <dgm:cxn modelId="{7AE0B77B-94DB-4605-A7A6-1248B01AC7CA}" type="presParOf" srcId="{0B9ED92D-8EF1-4855-898E-482F0645D109}" destId="{8E87D3D1-428A-441D-8CA8-F909F77E8B3B}" srcOrd="1" destOrd="0" presId="urn:microsoft.com/office/officeart/2018/2/layout/IconLabelList"/>
    <dgm:cxn modelId="{E6807A46-CC1C-427E-947D-D77A0FB11795}" type="presParOf" srcId="{0B9ED92D-8EF1-4855-898E-482F0645D109}" destId="{AA3E63BF-390D-4338-AD0A-E0C50249C180}" srcOrd="2" destOrd="0" presId="urn:microsoft.com/office/officeart/2018/2/layout/IconLabelList"/>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1933A53-1059-433F-B15F-CE794C475B48}" type="doc">
      <dgm:prSet loTypeId="urn:microsoft.com/office/officeart/2018/5/layout/IconCircleLabelList" loCatId="icon" qsTypeId="urn:microsoft.com/office/officeart/2005/8/quickstyle/simple1" qsCatId="simple" csTypeId="urn:microsoft.com/office/officeart/2018/5/colors/Iconchunking_coloredtext_accent0_3" csCatId="mainScheme" phldr="1"/>
      <dgm:spPr/>
      <dgm:t>
        <a:bodyPr/>
        <a:lstStyle/>
        <a:p>
          <a:endParaRPr lang="en-US"/>
        </a:p>
      </dgm:t>
    </dgm:pt>
    <dgm:pt modelId="{2700BB2C-102C-4A7B-8CD0-C3374CCBBB3B}">
      <dgm:prSet/>
      <dgm:spPr/>
      <dgm:t>
        <a:bodyPr/>
        <a:lstStyle/>
        <a:p>
          <a:pPr>
            <a:lnSpc>
              <a:spcPct val="100000"/>
            </a:lnSpc>
            <a:defRPr cap="all"/>
          </a:pPr>
          <a:r>
            <a:rPr lang="en-US"/>
            <a:t>You need to be able to understand how rhetoric contributes to your writing practice in order to identify, evaluate and create your own </a:t>
          </a:r>
          <a:r>
            <a:rPr lang="en-US" u="sng"/>
            <a:t>effective </a:t>
          </a:r>
          <a:r>
            <a:rPr lang="en-US"/>
            <a:t>and </a:t>
          </a:r>
          <a:r>
            <a:rPr lang="en-US" u="sng"/>
            <a:t>credible</a:t>
          </a:r>
          <a:r>
            <a:rPr lang="en-US"/>
            <a:t> argument</a:t>
          </a:r>
        </a:p>
      </dgm:t>
    </dgm:pt>
    <dgm:pt modelId="{24D04159-EE6D-4F32-96B6-6BCE44525C52}" type="parTrans" cxnId="{3BD1C72C-67E1-44D5-B1E8-13C3A767EF90}">
      <dgm:prSet/>
      <dgm:spPr/>
      <dgm:t>
        <a:bodyPr/>
        <a:lstStyle/>
        <a:p>
          <a:endParaRPr lang="en-US"/>
        </a:p>
      </dgm:t>
    </dgm:pt>
    <dgm:pt modelId="{A5A8AFAA-B934-40D1-8A53-07A407D5AD4A}" type="sibTrans" cxnId="{3BD1C72C-67E1-44D5-B1E8-13C3A767EF90}">
      <dgm:prSet/>
      <dgm:spPr/>
      <dgm:t>
        <a:bodyPr/>
        <a:lstStyle/>
        <a:p>
          <a:endParaRPr lang="en-US"/>
        </a:p>
      </dgm:t>
    </dgm:pt>
    <dgm:pt modelId="{233F9035-B03C-4C0F-B430-6238B36D326F}">
      <dgm:prSet/>
      <dgm:spPr/>
      <dgm:t>
        <a:bodyPr/>
        <a:lstStyle/>
        <a:p>
          <a:pPr>
            <a:lnSpc>
              <a:spcPct val="100000"/>
            </a:lnSpc>
            <a:defRPr cap="all"/>
          </a:pPr>
          <a:r>
            <a:rPr lang="en-US"/>
            <a:t>*effective arguments are not always credible arguments </a:t>
          </a:r>
        </a:p>
      </dgm:t>
    </dgm:pt>
    <dgm:pt modelId="{D6EA3A19-A4A7-431F-9B1A-76B32636F56C}" type="parTrans" cxnId="{27A28240-2FC0-43AA-98A4-A679F61926FB}">
      <dgm:prSet/>
      <dgm:spPr/>
      <dgm:t>
        <a:bodyPr/>
        <a:lstStyle/>
        <a:p>
          <a:endParaRPr lang="en-US"/>
        </a:p>
      </dgm:t>
    </dgm:pt>
    <dgm:pt modelId="{A2CA1543-BB0F-4105-9E2C-28124F61523E}" type="sibTrans" cxnId="{27A28240-2FC0-43AA-98A4-A679F61926FB}">
      <dgm:prSet/>
      <dgm:spPr/>
      <dgm:t>
        <a:bodyPr/>
        <a:lstStyle/>
        <a:p>
          <a:endParaRPr lang="en-US"/>
        </a:p>
      </dgm:t>
    </dgm:pt>
    <dgm:pt modelId="{6752BD53-D560-433F-BC7B-93352C9D6617}" type="pres">
      <dgm:prSet presAssocID="{21933A53-1059-433F-B15F-CE794C475B48}" presName="root" presStyleCnt="0">
        <dgm:presLayoutVars>
          <dgm:dir/>
          <dgm:resizeHandles val="exact"/>
        </dgm:presLayoutVars>
      </dgm:prSet>
      <dgm:spPr/>
    </dgm:pt>
    <dgm:pt modelId="{EF082870-4C22-46AB-9347-88AEB8D72E04}" type="pres">
      <dgm:prSet presAssocID="{2700BB2C-102C-4A7B-8CD0-C3374CCBBB3B}" presName="compNode" presStyleCnt="0"/>
      <dgm:spPr/>
    </dgm:pt>
    <dgm:pt modelId="{21F903E3-D33A-4ED4-9426-AFB05525DB65}" type="pres">
      <dgm:prSet presAssocID="{2700BB2C-102C-4A7B-8CD0-C3374CCBBB3B}" presName="iconBgRect" presStyleLbl="bgShp" presStyleIdx="0" presStyleCnt="2"/>
      <dgm:spPr/>
    </dgm:pt>
    <dgm:pt modelId="{B6AD967B-B3EB-49D2-B0BD-551A285F1836}" type="pres">
      <dgm:prSet presAssocID="{2700BB2C-102C-4A7B-8CD0-C3374CCBBB3B}"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Quotes"/>
        </a:ext>
      </dgm:extLst>
    </dgm:pt>
    <dgm:pt modelId="{7A2986E2-0751-4262-9971-2D5F41F505A2}" type="pres">
      <dgm:prSet presAssocID="{2700BB2C-102C-4A7B-8CD0-C3374CCBBB3B}" presName="spaceRect" presStyleCnt="0"/>
      <dgm:spPr/>
    </dgm:pt>
    <dgm:pt modelId="{CF6B0878-5E0A-4DBD-8E88-F8C20305A486}" type="pres">
      <dgm:prSet presAssocID="{2700BB2C-102C-4A7B-8CD0-C3374CCBBB3B}" presName="textRect" presStyleLbl="revTx" presStyleIdx="0" presStyleCnt="2">
        <dgm:presLayoutVars>
          <dgm:chMax val="1"/>
          <dgm:chPref val="1"/>
        </dgm:presLayoutVars>
      </dgm:prSet>
      <dgm:spPr/>
    </dgm:pt>
    <dgm:pt modelId="{DCD1DB87-CBB6-44C2-9A9B-8DA49AB5C937}" type="pres">
      <dgm:prSet presAssocID="{A5A8AFAA-B934-40D1-8A53-07A407D5AD4A}" presName="sibTrans" presStyleCnt="0"/>
      <dgm:spPr/>
    </dgm:pt>
    <dgm:pt modelId="{3100B3BB-A2F1-4252-AB90-EF64D695802B}" type="pres">
      <dgm:prSet presAssocID="{233F9035-B03C-4C0F-B430-6238B36D326F}" presName="compNode" presStyleCnt="0"/>
      <dgm:spPr/>
    </dgm:pt>
    <dgm:pt modelId="{6A41A3F6-B648-4E76-AF2C-15C5EFEF13A5}" type="pres">
      <dgm:prSet presAssocID="{233F9035-B03C-4C0F-B430-6238B36D326F}" presName="iconBgRect" presStyleLbl="bgShp" presStyleIdx="1" presStyleCnt="2"/>
      <dgm:spPr/>
    </dgm:pt>
    <dgm:pt modelId="{CF9C487F-8672-4809-8469-93B1E7B594F5}" type="pres">
      <dgm:prSet presAssocID="{233F9035-B03C-4C0F-B430-6238B36D326F}"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cales of Justice"/>
        </a:ext>
      </dgm:extLst>
    </dgm:pt>
    <dgm:pt modelId="{54432261-3797-49B4-A6D2-D5503ECAC1E0}" type="pres">
      <dgm:prSet presAssocID="{233F9035-B03C-4C0F-B430-6238B36D326F}" presName="spaceRect" presStyleCnt="0"/>
      <dgm:spPr/>
    </dgm:pt>
    <dgm:pt modelId="{18067420-EA54-4CD6-9462-34E3E0AB12E8}" type="pres">
      <dgm:prSet presAssocID="{233F9035-B03C-4C0F-B430-6238B36D326F}" presName="textRect" presStyleLbl="revTx" presStyleIdx="1" presStyleCnt="2">
        <dgm:presLayoutVars>
          <dgm:chMax val="1"/>
          <dgm:chPref val="1"/>
        </dgm:presLayoutVars>
      </dgm:prSet>
      <dgm:spPr/>
    </dgm:pt>
  </dgm:ptLst>
  <dgm:cxnLst>
    <dgm:cxn modelId="{20F04006-F8D8-4FE3-BB03-5E84CF3B1153}" type="presOf" srcId="{233F9035-B03C-4C0F-B430-6238B36D326F}" destId="{18067420-EA54-4CD6-9462-34E3E0AB12E8}" srcOrd="0" destOrd="0" presId="urn:microsoft.com/office/officeart/2018/5/layout/IconCircleLabelList"/>
    <dgm:cxn modelId="{3BD1C72C-67E1-44D5-B1E8-13C3A767EF90}" srcId="{21933A53-1059-433F-B15F-CE794C475B48}" destId="{2700BB2C-102C-4A7B-8CD0-C3374CCBBB3B}" srcOrd="0" destOrd="0" parTransId="{24D04159-EE6D-4F32-96B6-6BCE44525C52}" sibTransId="{A5A8AFAA-B934-40D1-8A53-07A407D5AD4A}"/>
    <dgm:cxn modelId="{27A28240-2FC0-43AA-98A4-A679F61926FB}" srcId="{21933A53-1059-433F-B15F-CE794C475B48}" destId="{233F9035-B03C-4C0F-B430-6238B36D326F}" srcOrd="1" destOrd="0" parTransId="{D6EA3A19-A4A7-431F-9B1A-76B32636F56C}" sibTransId="{A2CA1543-BB0F-4105-9E2C-28124F61523E}"/>
    <dgm:cxn modelId="{E55A6BAA-F473-4853-85C3-C88D194CF07E}" type="presOf" srcId="{2700BB2C-102C-4A7B-8CD0-C3374CCBBB3B}" destId="{CF6B0878-5E0A-4DBD-8E88-F8C20305A486}" srcOrd="0" destOrd="0" presId="urn:microsoft.com/office/officeart/2018/5/layout/IconCircleLabelList"/>
    <dgm:cxn modelId="{FA492BE4-BB19-4405-9376-C7F8AF5E6684}" type="presOf" srcId="{21933A53-1059-433F-B15F-CE794C475B48}" destId="{6752BD53-D560-433F-BC7B-93352C9D6617}" srcOrd="0" destOrd="0" presId="urn:microsoft.com/office/officeart/2018/5/layout/IconCircleLabelList"/>
    <dgm:cxn modelId="{571AEE84-97B3-4D30-A488-D9A630A819E7}" type="presParOf" srcId="{6752BD53-D560-433F-BC7B-93352C9D6617}" destId="{EF082870-4C22-46AB-9347-88AEB8D72E04}" srcOrd="0" destOrd="0" presId="urn:microsoft.com/office/officeart/2018/5/layout/IconCircleLabelList"/>
    <dgm:cxn modelId="{C5B2801D-80DF-40D6-A52B-DFFA71E704EA}" type="presParOf" srcId="{EF082870-4C22-46AB-9347-88AEB8D72E04}" destId="{21F903E3-D33A-4ED4-9426-AFB05525DB65}" srcOrd="0" destOrd="0" presId="urn:microsoft.com/office/officeart/2018/5/layout/IconCircleLabelList"/>
    <dgm:cxn modelId="{27D3F867-41D5-4068-AFFD-07289EEAC633}" type="presParOf" srcId="{EF082870-4C22-46AB-9347-88AEB8D72E04}" destId="{B6AD967B-B3EB-49D2-B0BD-551A285F1836}" srcOrd="1" destOrd="0" presId="urn:microsoft.com/office/officeart/2018/5/layout/IconCircleLabelList"/>
    <dgm:cxn modelId="{51660CD0-4E7D-4400-B78C-D6312F9DCF60}" type="presParOf" srcId="{EF082870-4C22-46AB-9347-88AEB8D72E04}" destId="{7A2986E2-0751-4262-9971-2D5F41F505A2}" srcOrd="2" destOrd="0" presId="urn:microsoft.com/office/officeart/2018/5/layout/IconCircleLabelList"/>
    <dgm:cxn modelId="{23AD5F30-84A8-4B68-BEC1-7C3079A202BC}" type="presParOf" srcId="{EF082870-4C22-46AB-9347-88AEB8D72E04}" destId="{CF6B0878-5E0A-4DBD-8E88-F8C20305A486}" srcOrd="3" destOrd="0" presId="urn:microsoft.com/office/officeart/2018/5/layout/IconCircleLabelList"/>
    <dgm:cxn modelId="{DCAFFCFF-D6BF-4BC6-A788-B31AB9A942D2}" type="presParOf" srcId="{6752BD53-D560-433F-BC7B-93352C9D6617}" destId="{DCD1DB87-CBB6-44C2-9A9B-8DA49AB5C937}" srcOrd="1" destOrd="0" presId="urn:microsoft.com/office/officeart/2018/5/layout/IconCircleLabelList"/>
    <dgm:cxn modelId="{A0F9631C-7259-423B-ABC7-B5ED57794A1C}" type="presParOf" srcId="{6752BD53-D560-433F-BC7B-93352C9D6617}" destId="{3100B3BB-A2F1-4252-AB90-EF64D695802B}" srcOrd="2" destOrd="0" presId="urn:microsoft.com/office/officeart/2018/5/layout/IconCircleLabelList"/>
    <dgm:cxn modelId="{326D2AAB-21EA-42C2-871A-E4A1C0B03AF8}" type="presParOf" srcId="{3100B3BB-A2F1-4252-AB90-EF64D695802B}" destId="{6A41A3F6-B648-4E76-AF2C-15C5EFEF13A5}" srcOrd="0" destOrd="0" presId="urn:microsoft.com/office/officeart/2018/5/layout/IconCircleLabelList"/>
    <dgm:cxn modelId="{9D60B6FB-8F66-45C6-85F2-4601297F25BD}" type="presParOf" srcId="{3100B3BB-A2F1-4252-AB90-EF64D695802B}" destId="{CF9C487F-8672-4809-8469-93B1E7B594F5}" srcOrd="1" destOrd="0" presId="urn:microsoft.com/office/officeart/2018/5/layout/IconCircleLabelList"/>
    <dgm:cxn modelId="{AA7D0717-7DF8-4889-9A0F-1DBF3E35B1E9}" type="presParOf" srcId="{3100B3BB-A2F1-4252-AB90-EF64D695802B}" destId="{54432261-3797-49B4-A6D2-D5503ECAC1E0}" srcOrd="2" destOrd="0" presId="urn:microsoft.com/office/officeart/2018/5/layout/IconCircleLabelList"/>
    <dgm:cxn modelId="{33F4D537-1B98-41B6-ADF0-D9F2F2BCC06D}" type="presParOf" srcId="{3100B3BB-A2F1-4252-AB90-EF64D695802B}" destId="{18067420-EA54-4CD6-9462-34E3E0AB12E8}"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6413B8C-9C71-4207-BF58-2C7501874FFE}" type="doc">
      <dgm:prSet loTypeId="urn:microsoft.com/office/officeart/2018/2/layout/IconVerticalSolidList" loCatId="icon" qsTypeId="urn:microsoft.com/office/officeart/2005/8/quickstyle/simple1" qsCatId="simple" csTypeId="urn:microsoft.com/office/officeart/2018/5/colors/Iconchunking_neutralbg_colorful5" csCatId="colorful" phldr="1"/>
      <dgm:spPr/>
      <dgm:t>
        <a:bodyPr/>
        <a:lstStyle/>
        <a:p>
          <a:endParaRPr lang="en-US"/>
        </a:p>
      </dgm:t>
    </dgm:pt>
    <dgm:pt modelId="{357761A3-96C9-4660-9D05-3E1E80823C14}">
      <dgm:prSet/>
      <dgm:spPr/>
      <dgm:t>
        <a:bodyPr/>
        <a:lstStyle/>
        <a:p>
          <a:pPr>
            <a:lnSpc>
              <a:spcPct val="100000"/>
            </a:lnSpc>
          </a:pPr>
          <a:r>
            <a:rPr lang="en-US" b="0" i="0"/>
            <a:t>Employ rhetorical appeals for a more limited audience</a:t>
          </a:r>
          <a:endParaRPr lang="en-US"/>
        </a:p>
      </dgm:t>
    </dgm:pt>
    <dgm:pt modelId="{1A3BEE3D-EF66-4E50-9265-7E7125FD4970}" type="parTrans" cxnId="{E84E7AB7-CBD5-4993-B0A3-836922FF6570}">
      <dgm:prSet/>
      <dgm:spPr/>
      <dgm:t>
        <a:bodyPr/>
        <a:lstStyle/>
        <a:p>
          <a:endParaRPr lang="en-US"/>
        </a:p>
      </dgm:t>
    </dgm:pt>
    <dgm:pt modelId="{F9C61267-1390-447C-9639-BB0272C9203C}" type="sibTrans" cxnId="{E84E7AB7-CBD5-4993-B0A3-836922FF6570}">
      <dgm:prSet/>
      <dgm:spPr/>
      <dgm:t>
        <a:bodyPr/>
        <a:lstStyle/>
        <a:p>
          <a:endParaRPr lang="en-US"/>
        </a:p>
      </dgm:t>
    </dgm:pt>
    <dgm:pt modelId="{30000BCF-20DF-4574-9DEF-4F730D18F028}">
      <dgm:prSet/>
      <dgm:spPr/>
      <dgm:t>
        <a:bodyPr/>
        <a:lstStyle/>
        <a:p>
          <a:pPr>
            <a:lnSpc>
              <a:spcPct val="100000"/>
            </a:lnSpc>
          </a:pPr>
          <a:r>
            <a:rPr lang="en-US" b="0" i="0"/>
            <a:t>Combine research with original insight and analysis </a:t>
          </a:r>
          <a:endParaRPr lang="en-US"/>
        </a:p>
      </dgm:t>
    </dgm:pt>
    <dgm:pt modelId="{3F5AD726-C328-4162-A5EF-BB466456375C}" type="parTrans" cxnId="{71ED7A75-C168-4E07-987D-A41968006431}">
      <dgm:prSet/>
      <dgm:spPr/>
      <dgm:t>
        <a:bodyPr/>
        <a:lstStyle/>
        <a:p>
          <a:endParaRPr lang="en-US"/>
        </a:p>
      </dgm:t>
    </dgm:pt>
    <dgm:pt modelId="{C2F68AB3-225D-4F13-9F0B-4904B05D571E}" type="sibTrans" cxnId="{71ED7A75-C168-4E07-987D-A41968006431}">
      <dgm:prSet/>
      <dgm:spPr/>
      <dgm:t>
        <a:bodyPr/>
        <a:lstStyle/>
        <a:p>
          <a:endParaRPr lang="en-US"/>
        </a:p>
      </dgm:t>
    </dgm:pt>
    <dgm:pt modelId="{07D428E0-091D-415D-9A8A-17748BC626AC}">
      <dgm:prSet/>
      <dgm:spPr/>
      <dgm:t>
        <a:bodyPr/>
        <a:lstStyle/>
        <a:p>
          <a:pPr>
            <a:lnSpc>
              <a:spcPct val="100000"/>
            </a:lnSpc>
          </a:pPr>
          <a:r>
            <a:rPr lang="en-US" b="0" i="0"/>
            <a:t>Share conclusions </a:t>
          </a:r>
          <a:endParaRPr lang="en-US"/>
        </a:p>
      </dgm:t>
    </dgm:pt>
    <dgm:pt modelId="{645DCB45-C219-4666-A5C2-F96C7CC58B55}" type="parTrans" cxnId="{B185EDB2-645A-4459-9EB3-D493DDCB466F}">
      <dgm:prSet/>
      <dgm:spPr/>
      <dgm:t>
        <a:bodyPr/>
        <a:lstStyle/>
        <a:p>
          <a:endParaRPr lang="en-US"/>
        </a:p>
      </dgm:t>
    </dgm:pt>
    <dgm:pt modelId="{047908CB-2CFE-4956-B1DB-4B7D4FAAD48B}" type="sibTrans" cxnId="{B185EDB2-645A-4459-9EB3-D493DDCB466F}">
      <dgm:prSet/>
      <dgm:spPr/>
      <dgm:t>
        <a:bodyPr/>
        <a:lstStyle/>
        <a:p>
          <a:endParaRPr lang="en-US"/>
        </a:p>
      </dgm:t>
    </dgm:pt>
    <dgm:pt modelId="{5E4E0F6A-AB34-4D9A-A13B-1221A245DAAC}">
      <dgm:prSet/>
      <dgm:spPr/>
      <dgm:t>
        <a:bodyPr/>
        <a:lstStyle/>
        <a:p>
          <a:pPr>
            <a:lnSpc>
              <a:spcPct val="100000"/>
            </a:lnSpc>
          </a:pPr>
          <a:r>
            <a:rPr lang="en-US" b="0" i="0"/>
            <a:t>Provide new insight</a:t>
          </a:r>
          <a:endParaRPr lang="en-US"/>
        </a:p>
      </dgm:t>
    </dgm:pt>
    <dgm:pt modelId="{5F88BA85-C7B2-426A-AD3D-0BC873600907}" type="parTrans" cxnId="{64B1BCA9-A396-4437-9709-D76842000C1B}">
      <dgm:prSet/>
      <dgm:spPr/>
      <dgm:t>
        <a:bodyPr/>
        <a:lstStyle/>
        <a:p>
          <a:endParaRPr lang="en-US"/>
        </a:p>
      </dgm:t>
    </dgm:pt>
    <dgm:pt modelId="{E6CD1214-4092-464A-AA9D-E98090CB0A6B}" type="sibTrans" cxnId="{64B1BCA9-A396-4437-9709-D76842000C1B}">
      <dgm:prSet/>
      <dgm:spPr/>
      <dgm:t>
        <a:bodyPr/>
        <a:lstStyle/>
        <a:p>
          <a:endParaRPr lang="en-US"/>
        </a:p>
      </dgm:t>
    </dgm:pt>
    <dgm:pt modelId="{5A1C1B74-4F12-4D52-88FA-DFA00373B428}">
      <dgm:prSet/>
      <dgm:spPr/>
      <dgm:t>
        <a:bodyPr/>
        <a:lstStyle/>
        <a:p>
          <a:pPr>
            <a:lnSpc>
              <a:spcPct val="100000"/>
            </a:lnSpc>
          </a:pPr>
          <a:r>
            <a:rPr lang="en-US" b="0" i="0"/>
            <a:t>Interpret or critique </a:t>
          </a:r>
          <a:endParaRPr lang="en-US"/>
        </a:p>
      </dgm:t>
    </dgm:pt>
    <dgm:pt modelId="{91093BF9-A35E-4275-8A5E-0CC42BD83605}" type="parTrans" cxnId="{1F926F13-0534-4860-AB32-C6159D7C7080}">
      <dgm:prSet/>
      <dgm:spPr/>
      <dgm:t>
        <a:bodyPr/>
        <a:lstStyle/>
        <a:p>
          <a:endParaRPr lang="en-US"/>
        </a:p>
      </dgm:t>
    </dgm:pt>
    <dgm:pt modelId="{CC43F911-7BBB-4909-9E85-D0169E10E5B2}" type="sibTrans" cxnId="{1F926F13-0534-4860-AB32-C6159D7C7080}">
      <dgm:prSet/>
      <dgm:spPr/>
      <dgm:t>
        <a:bodyPr/>
        <a:lstStyle/>
        <a:p>
          <a:endParaRPr lang="en-US"/>
        </a:p>
      </dgm:t>
    </dgm:pt>
    <dgm:pt modelId="{1B9B2EE5-CD93-4B33-9C18-3EEBBBDF8CD5}">
      <dgm:prSet/>
      <dgm:spPr/>
      <dgm:t>
        <a:bodyPr/>
        <a:lstStyle/>
        <a:p>
          <a:pPr>
            <a:lnSpc>
              <a:spcPct val="100000"/>
            </a:lnSpc>
          </a:pPr>
          <a:r>
            <a:rPr lang="en-US" b="0" i="0"/>
            <a:t>Expose or raise awareness</a:t>
          </a:r>
          <a:endParaRPr lang="en-US"/>
        </a:p>
      </dgm:t>
    </dgm:pt>
    <dgm:pt modelId="{22B2275F-F09A-448C-BADD-F4DA9E332E83}" type="parTrans" cxnId="{971B1F48-302E-4098-B791-D93D992AA8A7}">
      <dgm:prSet/>
      <dgm:spPr/>
      <dgm:t>
        <a:bodyPr/>
        <a:lstStyle/>
        <a:p>
          <a:endParaRPr lang="en-US"/>
        </a:p>
      </dgm:t>
    </dgm:pt>
    <dgm:pt modelId="{636DB03F-7531-40D6-8A06-D9A9DF4C4AF9}" type="sibTrans" cxnId="{971B1F48-302E-4098-B791-D93D992AA8A7}">
      <dgm:prSet/>
      <dgm:spPr/>
      <dgm:t>
        <a:bodyPr/>
        <a:lstStyle/>
        <a:p>
          <a:endParaRPr lang="en-US"/>
        </a:p>
      </dgm:t>
    </dgm:pt>
    <dgm:pt modelId="{2D8851E1-6DA4-4C01-98F4-B1E0CDC7C317}" type="pres">
      <dgm:prSet presAssocID="{A6413B8C-9C71-4207-BF58-2C7501874FFE}" presName="root" presStyleCnt="0">
        <dgm:presLayoutVars>
          <dgm:dir/>
          <dgm:resizeHandles val="exact"/>
        </dgm:presLayoutVars>
      </dgm:prSet>
      <dgm:spPr/>
    </dgm:pt>
    <dgm:pt modelId="{9CA1A599-8788-495D-9762-305F7552B8D9}" type="pres">
      <dgm:prSet presAssocID="{357761A3-96C9-4660-9D05-3E1E80823C14}" presName="compNode" presStyleCnt="0"/>
      <dgm:spPr/>
    </dgm:pt>
    <dgm:pt modelId="{C12E357E-56B0-4BA0-B1D8-E697C40129AA}" type="pres">
      <dgm:prSet presAssocID="{357761A3-96C9-4660-9D05-3E1E80823C14}" presName="bgRect" presStyleLbl="bgShp" presStyleIdx="0" presStyleCnt="6"/>
      <dgm:spPr/>
    </dgm:pt>
    <dgm:pt modelId="{B9666E27-1A4A-4909-AE17-FF391B19443B}" type="pres">
      <dgm:prSet presAssocID="{357761A3-96C9-4660-9D05-3E1E80823C14}"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ecturer"/>
        </a:ext>
      </dgm:extLst>
    </dgm:pt>
    <dgm:pt modelId="{8CD45B4B-B35F-4F65-8B6C-5828E0A7E029}" type="pres">
      <dgm:prSet presAssocID="{357761A3-96C9-4660-9D05-3E1E80823C14}" presName="spaceRect" presStyleCnt="0"/>
      <dgm:spPr/>
    </dgm:pt>
    <dgm:pt modelId="{F3CD67B6-ECF4-49B4-8C4A-DD30885F0A45}" type="pres">
      <dgm:prSet presAssocID="{357761A3-96C9-4660-9D05-3E1E80823C14}" presName="parTx" presStyleLbl="revTx" presStyleIdx="0" presStyleCnt="6">
        <dgm:presLayoutVars>
          <dgm:chMax val="0"/>
          <dgm:chPref val="0"/>
        </dgm:presLayoutVars>
      </dgm:prSet>
      <dgm:spPr/>
    </dgm:pt>
    <dgm:pt modelId="{1022360C-DC7A-4EEB-A344-A748C80F3ACA}" type="pres">
      <dgm:prSet presAssocID="{F9C61267-1390-447C-9639-BB0272C9203C}" presName="sibTrans" presStyleCnt="0"/>
      <dgm:spPr/>
    </dgm:pt>
    <dgm:pt modelId="{55CDBD6D-E1FD-41E8-9804-7EB8819428FC}" type="pres">
      <dgm:prSet presAssocID="{30000BCF-20DF-4574-9DEF-4F730D18F028}" presName="compNode" presStyleCnt="0"/>
      <dgm:spPr/>
    </dgm:pt>
    <dgm:pt modelId="{02C92151-BF14-4BFB-B534-E934865A9A63}" type="pres">
      <dgm:prSet presAssocID="{30000BCF-20DF-4574-9DEF-4F730D18F028}" presName="bgRect" presStyleLbl="bgShp" presStyleIdx="1" presStyleCnt="6"/>
      <dgm:spPr/>
    </dgm:pt>
    <dgm:pt modelId="{883F3926-70C8-498B-8C6E-A1F4B62EBB47}" type="pres">
      <dgm:prSet presAssocID="{30000BCF-20DF-4574-9DEF-4F730D18F028}"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agnifying glass"/>
        </a:ext>
      </dgm:extLst>
    </dgm:pt>
    <dgm:pt modelId="{934F8736-77A6-480A-AD55-6C70A8193D88}" type="pres">
      <dgm:prSet presAssocID="{30000BCF-20DF-4574-9DEF-4F730D18F028}" presName="spaceRect" presStyleCnt="0"/>
      <dgm:spPr/>
    </dgm:pt>
    <dgm:pt modelId="{306909C0-C090-46BF-9B0B-3A0F3216FCEC}" type="pres">
      <dgm:prSet presAssocID="{30000BCF-20DF-4574-9DEF-4F730D18F028}" presName="parTx" presStyleLbl="revTx" presStyleIdx="1" presStyleCnt="6">
        <dgm:presLayoutVars>
          <dgm:chMax val="0"/>
          <dgm:chPref val="0"/>
        </dgm:presLayoutVars>
      </dgm:prSet>
      <dgm:spPr/>
    </dgm:pt>
    <dgm:pt modelId="{8DDD7CD1-B787-4680-8745-7DA070AE6BE9}" type="pres">
      <dgm:prSet presAssocID="{C2F68AB3-225D-4F13-9F0B-4904B05D571E}" presName="sibTrans" presStyleCnt="0"/>
      <dgm:spPr/>
    </dgm:pt>
    <dgm:pt modelId="{03704C57-1371-443D-B95A-03A95979DE54}" type="pres">
      <dgm:prSet presAssocID="{07D428E0-091D-415D-9A8A-17748BC626AC}" presName="compNode" presStyleCnt="0"/>
      <dgm:spPr/>
    </dgm:pt>
    <dgm:pt modelId="{D7CD5EC2-1CBE-4058-B78D-0F470AAB5D80}" type="pres">
      <dgm:prSet presAssocID="{07D428E0-091D-415D-9A8A-17748BC626AC}" presName="bgRect" presStyleLbl="bgShp" presStyleIdx="2" presStyleCnt="6"/>
      <dgm:spPr/>
    </dgm:pt>
    <dgm:pt modelId="{0F4B381F-BD87-4830-B6A5-8EE00C27BEB9}" type="pres">
      <dgm:prSet presAssocID="{07D428E0-091D-415D-9A8A-17748BC626AC}"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eckmark"/>
        </a:ext>
      </dgm:extLst>
    </dgm:pt>
    <dgm:pt modelId="{D5E3FF2A-B05A-4E86-B19E-7BFF247A9030}" type="pres">
      <dgm:prSet presAssocID="{07D428E0-091D-415D-9A8A-17748BC626AC}" presName="spaceRect" presStyleCnt="0"/>
      <dgm:spPr/>
    </dgm:pt>
    <dgm:pt modelId="{70071DE4-EE89-422E-8DC9-4E6F0D010DBD}" type="pres">
      <dgm:prSet presAssocID="{07D428E0-091D-415D-9A8A-17748BC626AC}" presName="parTx" presStyleLbl="revTx" presStyleIdx="2" presStyleCnt="6">
        <dgm:presLayoutVars>
          <dgm:chMax val="0"/>
          <dgm:chPref val="0"/>
        </dgm:presLayoutVars>
      </dgm:prSet>
      <dgm:spPr/>
    </dgm:pt>
    <dgm:pt modelId="{B2CBE42E-DB25-4CCF-9005-70318B8C4384}" type="pres">
      <dgm:prSet presAssocID="{047908CB-2CFE-4956-B1DB-4B7D4FAAD48B}" presName="sibTrans" presStyleCnt="0"/>
      <dgm:spPr/>
    </dgm:pt>
    <dgm:pt modelId="{04CB2057-7323-40D8-B356-BC481477A71B}" type="pres">
      <dgm:prSet presAssocID="{5E4E0F6A-AB34-4D9A-A13B-1221A245DAAC}" presName="compNode" presStyleCnt="0"/>
      <dgm:spPr/>
    </dgm:pt>
    <dgm:pt modelId="{18D5A141-3320-425C-918A-C6F58A124CC6}" type="pres">
      <dgm:prSet presAssocID="{5E4E0F6A-AB34-4D9A-A13B-1221A245DAAC}" presName="bgRect" presStyleLbl="bgShp" presStyleIdx="3" presStyleCnt="6"/>
      <dgm:spPr/>
    </dgm:pt>
    <dgm:pt modelId="{AEFF330A-AE39-46D3-BDF6-082C5D2C85BB}" type="pres">
      <dgm:prSet presAssocID="{5E4E0F6A-AB34-4D9A-A13B-1221A245DAAC}"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Lightbulb"/>
        </a:ext>
      </dgm:extLst>
    </dgm:pt>
    <dgm:pt modelId="{9CCD0B1A-5268-4CAD-9FA2-2476622CD3CE}" type="pres">
      <dgm:prSet presAssocID="{5E4E0F6A-AB34-4D9A-A13B-1221A245DAAC}" presName="spaceRect" presStyleCnt="0"/>
      <dgm:spPr/>
    </dgm:pt>
    <dgm:pt modelId="{F576E490-696C-4104-9BE7-9A0BD7221A7F}" type="pres">
      <dgm:prSet presAssocID="{5E4E0F6A-AB34-4D9A-A13B-1221A245DAAC}" presName="parTx" presStyleLbl="revTx" presStyleIdx="3" presStyleCnt="6">
        <dgm:presLayoutVars>
          <dgm:chMax val="0"/>
          <dgm:chPref val="0"/>
        </dgm:presLayoutVars>
      </dgm:prSet>
      <dgm:spPr/>
    </dgm:pt>
    <dgm:pt modelId="{E9DA5F22-FBCD-4DEA-AE97-CF716F0B97FA}" type="pres">
      <dgm:prSet presAssocID="{E6CD1214-4092-464A-AA9D-E98090CB0A6B}" presName="sibTrans" presStyleCnt="0"/>
      <dgm:spPr/>
    </dgm:pt>
    <dgm:pt modelId="{51A39063-7364-4AAD-9B0D-1A470080BFF2}" type="pres">
      <dgm:prSet presAssocID="{5A1C1B74-4F12-4D52-88FA-DFA00373B428}" presName="compNode" presStyleCnt="0"/>
      <dgm:spPr/>
    </dgm:pt>
    <dgm:pt modelId="{02134894-17EA-4B5B-ABEB-EB02417DFAA1}" type="pres">
      <dgm:prSet presAssocID="{5A1C1B74-4F12-4D52-88FA-DFA00373B428}" presName="bgRect" presStyleLbl="bgShp" presStyleIdx="4" presStyleCnt="6"/>
      <dgm:spPr/>
    </dgm:pt>
    <dgm:pt modelId="{F6C73240-38E7-496B-AFBB-E1C140D11C30}" type="pres">
      <dgm:prSet presAssocID="{5A1C1B74-4F12-4D52-88FA-DFA00373B428}"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Head with Gears"/>
        </a:ext>
      </dgm:extLst>
    </dgm:pt>
    <dgm:pt modelId="{47DD8256-6176-4AC4-A03C-39F800498370}" type="pres">
      <dgm:prSet presAssocID="{5A1C1B74-4F12-4D52-88FA-DFA00373B428}" presName="spaceRect" presStyleCnt="0"/>
      <dgm:spPr/>
    </dgm:pt>
    <dgm:pt modelId="{06B19BBD-E0A9-40C4-906C-7BCE911F9852}" type="pres">
      <dgm:prSet presAssocID="{5A1C1B74-4F12-4D52-88FA-DFA00373B428}" presName="parTx" presStyleLbl="revTx" presStyleIdx="4" presStyleCnt="6">
        <dgm:presLayoutVars>
          <dgm:chMax val="0"/>
          <dgm:chPref val="0"/>
        </dgm:presLayoutVars>
      </dgm:prSet>
      <dgm:spPr/>
    </dgm:pt>
    <dgm:pt modelId="{CB29B2AB-6D60-4542-A910-31AE3A28FAD9}" type="pres">
      <dgm:prSet presAssocID="{CC43F911-7BBB-4909-9E85-D0169E10E5B2}" presName="sibTrans" presStyleCnt="0"/>
      <dgm:spPr/>
    </dgm:pt>
    <dgm:pt modelId="{27C37191-2C74-4319-9FAF-49C7A20671EC}" type="pres">
      <dgm:prSet presAssocID="{1B9B2EE5-CD93-4B33-9C18-3EEBBBDF8CD5}" presName="compNode" presStyleCnt="0"/>
      <dgm:spPr/>
    </dgm:pt>
    <dgm:pt modelId="{FB8A5344-3CBD-42F6-BFD0-E53EFCB56EE9}" type="pres">
      <dgm:prSet presAssocID="{1B9B2EE5-CD93-4B33-9C18-3EEBBBDF8CD5}" presName="bgRect" presStyleLbl="bgShp" presStyleIdx="5" presStyleCnt="6"/>
      <dgm:spPr/>
    </dgm:pt>
    <dgm:pt modelId="{04F4FA70-0B96-4CFE-86ED-3EE80D91A2E7}" type="pres">
      <dgm:prSet presAssocID="{1B9B2EE5-CD93-4B33-9C18-3EEBBBDF8CD5}"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Megaphone"/>
        </a:ext>
      </dgm:extLst>
    </dgm:pt>
    <dgm:pt modelId="{80421E54-E225-42E7-A12A-2BD4A805086F}" type="pres">
      <dgm:prSet presAssocID="{1B9B2EE5-CD93-4B33-9C18-3EEBBBDF8CD5}" presName="spaceRect" presStyleCnt="0"/>
      <dgm:spPr/>
    </dgm:pt>
    <dgm:pt modelId="{890B6B12-2DEA-4CD1-B11D-A7149E21DB32}" type="pres">
      <dgm:prSet presAssocID="{1B9B2EE5-CD93-4B33-9C18-3EEBBBDF8CD5}" presName="parTx" presStyleLbl="revTx" presStyleIdx="5" presStyleCnt="6">
        <dgm:presLayoutVars>
          <dgm:chMax val="0"/>
          <dgm:chPref val="0"/>
        </dgm:presLayoutVars>
      </dgm:prSet>
      <dgm:spPr/>
    </dgm:pt>
  </dgm:ptLst>
  <dgm:cxnLst>
    <dgm:cxn modelId="{1F926F13-0534-4860-AB32-C6159D7C7080}" srcId="{A6413B8C-9C71-4207-BF58-2C7501874FFE}" destId="{5A1C1B74-4F12-4D52-88FA-DFA00373B428}" srcOrd="4" destOrd="0" parTransId="{91093BF9-A35E-4275-8A5E-0CC42BD83605}" sibTransId="{CC43F911-7BBB-4909-9E85-D0169E10E5B2}"/>
    <dgm:cxn modelId="{D023071D-A43E-4DA6-84B5-06CF7B7ED7D7}" type="presOf" srcId="{30000BCF-20DF-4574-9DEF-4F730D18F028}" destId="{306909C0-C090-46BF-9B0B-3A0F3216FCEC}" srcOrd="0" destOrd="0" presId="urn:microsoft.com/office/officeart/2018/2/layout/IconVerticalSolidList"/>
    <dgm:cxn modelId="{9FD98221-0EBB-4B62-9D22-78D3346725FD}" type="presOf" srcId="{A6413B8C-9C71-4207-BF58-2C7501874FFE}" destId="{2D8851E1-6DA4-4C01-98F4-B1E0CDC7C317}" srcOrd="0" destOrd="0" presId="urn:microsoft.com/office/officeart/2018/2/layout/IconVerticalSolidList"/>
    <dgm:cxn modelId="{971B1F48-302E-4098-B791-D93D992AA8A7}" srcId="{A6413B8C-9C71-4207-BF58-2C7501874FFE}" destId="{1B9B2EE5-CD93-4B33-9C18-3EEBBBDF8CD5}" srcOrd="5" destOrd="0" parTransId="{22B2275F-F09A-448C-BADD-F4DA9E332E83}" sibTransId="{636DB03F-7531-40D6-8A06-D9A9DF4C4AF9}"/>
    <dgm:cxn modelId="{71ED7A75-C168-4E07-987D-A41968006431}" srcId="{A6413B8C-9C71-4207-BF58-2C7501874FFE}" destId="{30000BCF-20DF-4574-9DEF-4F730D18F028}" srcOrd="1" destOrd="0" parTransId="{3F5AD726-C328-4162-A5EF-BB466456375C}" sibTransId="{C2F68AB3-225D-4F13-9F0B-4904B05D571E}"/>
    <dgm:cxn modelId="{D008C3A3-19C6-41FE-8224-F7729C2A0740}" type="presOf" srcId="{5A1C1B74-4F12-4D52-88FA-DFA00373B428}" destId="{06B19BBD-E0A9-40C4-906C-7BCE911F9852}" srcOrd="0" destOrd="0" presId="urn:microsoft.com/office/officeart/2018/2/layout/IconVerticalSolidList"/>
    <dgm:cxn modelId="{64B1BCA9-A396-4437-9709-D76842000C1B}" srcId="{A6413B8C-9C71-4207-BF58-2C7501874FFE}" destId="{5E4E0F6A-AB34-4D9A-A13B-1221A245DAAC}" srcOrd="3" destOrd="0" parTransId="{5F88BA85-C7B2-426A-AD3D-0BC873600907}" sibTransId="{E6CD1214-4092-464A-AA9D-E98090CB0A6B}"/>
    <dgm:cxn modelId="{B185EDB2-645A-4459-9EB3-D493DDCB466F}" srcId="{A6413B8C-9C71-4207-BF58-2C7501874FFE}" destId="{07D428E0-091D-415D-9A8A-17748BC626AC}" srcOrd="2" destOrd="0" parTransId="{645DCB45-C219-4666-A5C2-F96C7CC58B55}" sibTransId="{047908CB-2CFE-4956-B1DB-4B7D4FAAD48B}"/>
    <dgm:cxn modelId="{E84E7AB7-CBD5-4993-B0A3-836922FF6570}" srcId="{A6413B8C-9C71-4207-BF58-2C7501874FFE}" destId="{357761A3-96C9-4660-9D05-3E1E80823C14}" srcOrd="0" destOrd="0" parTransId="{1A3BEE3D-EF66-4E50-9265-7E7125FD4970}" sibTransId="{F9C61267-1390-447C-9639-BB0272C9203C}"/>
    <dgm:cxn modelId="{6C03CAB8-3054-4E11-9B50-E33BD20747F5}" type="presOf" srcId="{1B9B2EE5-CD93-4B33-9C18-3EEBBBDF8CD5}" destId="{890B6B12-2DEA-4CD1-B11D-A7149E21DB32}" srcOrd="0" destOrd="0" presId="urn:microsoft.com/office/officeart/2018/2/layout/IconVerticalSolidList"/>
    <dgm:cxn modelId="{CBBF14B9-F6D2-4E4A-B550-1BB5E492C7B6}" type="presOf" srcId="{07D428E0-091D-415D-9A8A-17748BC626AC}" destId="{70071DE4-EE89-422E-8DC9-4E6F0D010DBD}" srcOrd="0" destOrd="0" presId="urn:microsoft.com/office/officeart/2018/2/layout/IconVerticalSolidList"/>
    <dgm:cxn modelId="{EADD45E5-4E34-4D2F-8CFD-A148AB18C3E9}" type="presOf" srcId="{357761A3-96C9-4660-9D05-3E1E80823C14}" destId="{F3CD67B6-ECF4-49B4-8C4A-DD30885F0A45}" srcOrd="0" destOrd="0" presId="urn:microsoft.com/office/officeart/2018/2/layout/IconVerticalSolidList"/>
    <dgm:cxn modelId="{7C29CEFA-455A-475B-94ED-5721E110AC00}" type="presOf" srcId="{5E4E0F6A-AB34-4D9A-A13B-1221A245DAAC}" destId="{F576E490-696C-4104-9BE7-9A0BD7221A7F}" srcOrd="0" destOrd="0" presId="urn:microsoft.com/office/officeart/2018/2/layout/IconVerticalSolidList"/>
    <dgm:cxn modelId="{7BC656E2-228C-46D0-86CB-522DB7113596}" type="presParOf" srcId="{2D8851E1-6DA4-4C01-98F4-B1E0CDC7C317}" destId="{9CA1A599-8788-495D-9762-305F7552B8D9}" srcOrd="0" destOrd="0" presId="urn:microsoft.com/office/officeart/2018/2/layout/IconVerticalSolidList"/>
    <dgm:cxn modelId="{D4322860-3AB9-4996-8040-DBC71E28744A}" type="presParOf" srcId="{9CA1A599-8788-495D-9762-305F7552B8D9}" destId="{C12E357E-56B0-4BA0-B1D8-E697C40129AA}" srcOrd="0" destOrd="0" presId="urn:microsoft.com/office/officeart/2018/2/layout/IconVerticalSolidList"/>
    <dgm:cxn modelId="{FE862ACE-6E06-4047-8AE1-14004C8978EC}" type="presParOf" srcId="{9CA1A599-8788-495D-9762-305F7552B8D9}" destId="{B9666E27-1A4A-4909-AE17-FF391B19443B}" srcOrd="1" destOrd="0" presId="urn:microsoft.com/office/officeart/2018/2/layout/IconVerticalSolidList"/>
    <dgm:cxn modelId="{BF6E3183-86A0-4069-B7C3-37DCC6897ABC}" type="presParOf" srcId="{9CA1A599-8788-495D-9762-305F7552B8D9}" destId="{8CD45B4B-B35F-4F65-8B6C-5828E0A7E029}" srcOrd="2" destOrd="0" presId="urn:microsoft.com/office/officeart/2018/2/layout/IconVerticalSolidList"/>
    <dgm:cxn modelId="{43CF4998-DF14-424A-A6C3-C339D6610849}" type="presParOf" srcId="{9CA1A599-8788-495D-9762-305F7552B8D9}" destId="{F3CD67B6-ECF4-49B4-8C4A-DD30885F0A45}" srcOrd="3" destOrd="0" presId="urn:microsoft.com/office/officeart/2018/2/layout/IconVerticalSolidList"/>
    <dgm:cxn modelId="{94409785-2A9E-428A-8A01-80007CEF8D8C}" type="presParOf" srcId="{2D8851E1-6DA4-4C01-98F4-B1E0CDC7C317}" destId="{1022360C-DC7A-4EEB-A344-A748C80F3ACA}" srcOrd="1" destOrd="0" presId="urn:microsoft.com/office/officeart/2018/2/layout/IconVerticalSolidList"/>
    <dgm:cxn modelId="{5AF1EA64-EB85-43F5-8E11-0A04E7DD9FA2}" type="presParOf" srcId="{2D8851E1-6DA4-4C01-98F4-B1E0CDC7C317}" destId="{55CDBD6D-E1FD-41E8-9804-7EB8819428FC}" srcOrd="2" destOrd="0" presId="urn:microsoft.com/office/officeart/2018/2/layout/IconVerticalSolidList"/>
    <dgm:cxn modelId="{811155C9-1965-47A5-82DC-C7FA65C8A3E4}" type="presParOf" srcId="{55CDBD6D-E1FD-41E8-9804-7EB8819428FC}" destId="{02C92151-BF14-4BFB-B534-E934865A9A63}" srcOrd="0" destOrd="0" presId="urn:microsoft.com/office/officeart/2018/2/layout/IconVerticalSolidList"/>
    <dgm:cxn modelId="{CB25FB06-8087-46ED-87DB-23B7885CC1B2}" type="presParOf" srcId="{55CDBD6D-E1FD-41E8-9804-7EB8819428FC}" destId="{883F3926-70C8-498B-8C6E-A1F4B62EBB47}" srcOrd="1" destOrd="0" presId="urn:microsoft.com/office/officeart/2018/2/layout/IconVerticalSolidList"/>
    <dgm:cxn modelId="{31E3267E-B7DE-4F7A-A78F-555526ADB0F3}" type="presParOf" srcId="{55CDBD6D-E1FD-41E8-9804-7EB8819428FC}" destId="{934F8736-77A6-480A-AD55-6C70A8193D88}" srcOrd="2" destOrd="0" presId="urn:microsoft.com/office/officeart/2018/2/layout/IconVerticalSolidList"/>
    <dgm:cxn modelId="{0490150B-3F58-47C7-9D00-B83B907AB240}" type="presParOf" srcId="{55CDBD6D-E1FD-41E8-9804-7EB8819428FC}" destId="{306909C0-C090-46BF-9B0B-3A0F3216FCEC}" srcOrd="3" destOrd="0" presId="urn:microsoft.com/office/officeart/2018/2/layout/IconVerticalSolidList"/>
    <dgm:cxn modelId="{84164C14-F3C0-4356-9CD3-0C5442AF547B}" type="presParOf" srcId="{2D8851E1-6DA4-4C01-98F4-B1E0CDC7C317}" destId="{8DDD7CD1-B787-4680-8745-7DA070AE6BE9}" srcOrd="3" destOrd="0" presId="urn:microsoft.com/office/officeart/2018/2/layout/IconVerticalSolidList"/>
    <dgm:cxn modelId="{9D6B97B9-708E-4722-8792-5447A982E0C7}" type="presParOf" srcId="{2D8851E1-6DA4-4C01-98F4-B1E0CDC7C317}" destId="{03704C57-1371-443D-B95A-03A95979DE54}" srcOrd="4" destOrd="0" presId="urn:microsoft.com/office/officeart/2018/2/layout/IconVerticalSolidList"/>
    <dgm:cxn modelId="{78B4A9A4-8629-42F6-8253-0A84FEAE5DF7}" type="presParOf" srcId="{03704C57-1371-443D-B95A-03A95979DE54}" destId="{D7CD5EC2-1CBE-4058-B78D-0F470AAB5D80}" srcOrd="0" destOrd="0" presId="urn:microsoft.com/office/officeart/2018/2/layout/IconVerticalSolidList"/>
    <dgm:cxn modelId="{65617F17-466B-45B3-8AA6-952402EF5418}" type="presParOf" srcId="{03704C57-1371-443D-B95A-03A95979DE54}" destId="{0F4B381F-BD87-4830-B6A5-8EE00C27BEB9}" srcOrd="1" destOrd="0" presId="urn:microsoft.com/office/officeart/2018/2/layout/IconVerticalSolidList"/>
    <dgm:cxn modelId="{887B5B40-B1C2-425B-9E57-0B5194520115}" type="presParOf" srcId="{03704C57-1371-443D-B95A-03A95979DE54}" destId="{D5E3FF2A-B05A-4E86-B19E-7BFF247A9030}" srcOrd="2" destOrd="0" presId="urn:microsoft.com/office/officeart/2018/2/layout/IconVerticalSolidList"/>
    <dgm:cxn modelId="{E3E0F786-0DF1-4213-8A07-C2EBFD77E135}" type="presParOf" srcId="{03704C57-1371-443D-B95A-03A95979DE54}" destId="{70071DE4-EE89-422E-8DC9-4E6F0D010DBD}" srcOrd="3" destOrd="0" presId="urn:microsoft.com/office/officeart/2018/2/layout/IconVerticalSolidList"/>
    <dgm:cxn modelId="{1B8BBEFE-B91B-49C2-8F6D-D5B107A935DA}" type="presParOf" srcId="{2D8851E1-6DA4-4C01-98F4-B1E0CDC7C317}" destId="{B2CBE42E-DB25-4CCF-9005-70318B8C4384}" srcOrd="5" destOrd="0" presId="urn:microsoft.com/office/officeart/2018/2/layout/IconVerticalSolidList"/>
    <dgm:cxn modelId="{E641C0BD-7970-400A-8115-AD3A11CB02B7}" type="presParOf" srcId="{2D8851E1-6DA4-4C01-98F4-B1E0CDC7C317}" destId="{04CB2057-7323-40D8-B356-BC481477A71B}" srcOrd="6" destOrd="0" presId="urn:microsoft.com/office/officeart/2018/2/layout/IconVerticalSolidList"/>
    <dgm:cxn modelId="{3C8A498E-6476-4FFE-9D26-72F70325E205}" type="presParOf" srcId="{04CB2057-7323-40D8-B356-BC481477A71B}" destId="{18D5A141-3320-425C-918A-C6F58A124CC6}" srcOrd="0" destOrd="0" presId="urn:microsoft.com/office/officeart/2018/2/layout/IconVerticalSolidList"/>
    <dgm:cxn modelId="{10847BF7-7F70-4AC4-A798-608E01F4BDA7}" type="presParOf" srcId="{04CB2057-7323-40D8-B356-BC481477A71B}" destId="{AEFF330A-AE39-46D3-BDF6-082C5D2C85BB}" srcOrd="1" destOrd="0" presId="urn:microsoft.com/office/officeart/2018/2/layout/IconVerticalSolidList"/>
    <dgm:cxn modelId="{ABD343BD-C185-47E4-AA12-A5A73D8566E6}" type="presParOf" srcId="{04CB2057-7323-40D8-B356-BC481477A71B}" destId="{9CCD0B1A-5268-4CAD-9FA2-2476622CD3CE}" srcOrd="2" destOrd="0" presId="urn:microsoft.com/office/officeart/2018/2/layout/IconVerticalSolidList"/>
    <dgm:cxn modelId="{7CEFD1CC-9330-4DDF-B543-F60CA3AE6EB4}" type="presParOf" srcId="{04CB2057-7323-40D8-B356-BC481477A71B}" destId="{F576E490-696C-4104-9BE7-9A0BD7221A7F}" srcOrd="3" destOrd="0" presId="urn:microsoft.com/office/officeart/2018/2/layout/IconVerticalSolidList"/>
    <dgm:cxn modelId="{ACB3AC41-BC19-42A7-84B0-1105F1551BBA}" type="presParOf" srcId="{2D8851E1-6DA4-4C01-98F4-B1E0CDC7C317}" destId="{E9DA5F22-FBCD-4DEA-AE97-CF716F0B97FA}" srcOrd="7" destOrd="0" presId="urn:microsoft.com/office/officeart/2018/2/layout/IconVerticalSolidList"/>
    <dgm:cxn modelId="{8BA10262-36AD-4DA7-8C47-94FFD5608F79}" type="presParOf" srcId="{2D8851E1-6DA4-4C01-98F4-B1E0CDC7C317}" destId="{51A39063-7364-4AAD-9B0D-1A470080BFF2}" srcOrd="8" destOrd="0" presId="urn:microsoft.com/office/officeart/2018/2/layout/IconVerticalSolidList"/>
    <dgm:cxn modelId="{CC5084B1-D61C-4046-805F-75EE346658C0}" type="presParOf" srcId="{51A39063-7364-4AAD-9B0D-1A470080BFF2}" destId="{02134894-17EA-4B5B-ABEB-EB02417DFAA1}" srcOrd="0" destOrd="0" presId="urn:microsoft.com/office/officeart/2018/2/layout/IconVerticalSolidList"/>
    <dgm:cxn modelId="{1F594B38-F4C9-4870-8504-8AE9DD362C7E}" type="presParOf" srcId="{51A39063-7364-4AAD-9B0D-1A470080BFF2}" destId="{F6C73240-38E7-496B-AFBB-E1C140D11C30}" srcOrd="1" destOrd="0" presId="urn:microsoft.com/office/officeart/2018/2/layout/IconVerticalSolidList"/>
    <dgm:cxn modelId="{3669A29E-8817-4015-9F67-FF84C8A91181}" type="presParOf" srcId="{51A39063-7364-4AAD-9B0D-1A470080BFF2}" destId="{47DD8256-6176-4AC4-A03C-39F800498370}" srcOrd="2" destOrd="0" presId="urn:microsoft.com/office/officeart/2018/2/layout/IconVerticalSolidList"/>
    <dgm:cxn modelId="{4C8DA0CB-7B99-4496-ABB7-EC1795A017A4}" type="presParOf" srcId="{51A39063-7364-4AAD-9B0D-1A470080BFF2}" destId="{06B19BBD-E0A9-40C4-906C-7BCE911F9852}" srcOrd="3" destOrd="0" presId="urn:microsoft.com/office/officeart/2018/2/layout/IconVerticalSolidList"/>
    <dgm:cxn modelId="{EC338D82-3C06-4CE9-86F9-EFCF22F79E1D}" type="presParOf" srcId="{2D8851E1-6DA4-4C01-98F4-B1E0CDC7C317}" destId="{CB29B2AB-6D60-4542-A910-31AE3A28FAD9}" srcOrd="9" destOrd="0" presId="urn:microsoft.com/office/officeart/2018/2/layout/IconVerticalSolidList"/>
    <dgm:cxn modelId="{264CF7A6-18F4-4D22-9529-3C22EB84DFCC}" type="presParOf" srcId="{2D8851E1-6DA4-4C01-98F4-B1E0CDC7C317}" destId="{27C37191-2C74-4319-9FAF-49C7A20671EC}" srcOrd="10" destOrd="0" presId="urn:microsoft.com/office/officeart/2018/2/layout/IconVerticalSolidList"/>
    <dgm:cxn modelId="{798EFE54-71DF-4106-BE3D-61E4E1ABD7D0}" type="presParOf" srcId="{27C37191-2C74-4319-9FAF-49C7A20671EC}" destId="{FB8A5344-3CBD-42F6-BFD0-E53EFCB56EE9}" srcOrd="0" destOrd="0" presId="urn:microsoft.com/office/officeart/2018/2/layout/IconVerticalSolidList"/>
    <dgm:cxn modelId="{1FDE35AD-53A7-4454-8F11-A31CAD001406}" type="presParOf" srcId="{27C37191-2C74-4319-9FAF-49C7A20671EC}" destId="{04F4FA70-0B96-4CFE-86ED-3EE80D91A2E7}" srcOrd="1" destOrd="0" presId="urn:microsoft.com/office/officeart/2018/2/layout/IconVerticalSolidList"/>
    <dgm:cxn modelId="{F3FEC0FE-7E22-462A-9E7F-C54AD43ED88F}" type="presParOf" srcId="{27C37191-2C74-4319-9FAF-49C7A20671EC}" destId="{80421E54-E225-42E7-A12A-2BD4A805086F}" srcOrd="2" destOrd="0" presId="urn:microsoft.com/office/officeart/2018/2/layout/IconVerticalSolidList"/>
    <dgm:cxn modelId="{CFEB1B95-FEE8-4E9B-A766-CA2663E4A846}" type="presParOf" srcId="{27C37191-2C74-4319-9FAF-49C7A20671EC}" destId="{890B6B12-2DEA-4CD1-B11D-A7149E21DB32}"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96E5BAE-B00D-40B7-8658-4258DB600741}"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63115F22-3B7B-4E50-942D-368020E5CE0D}">
      <dgm:prSet/>
      <dgm:spPr/>
      <dgm:t>
        <a:bodyPr/>
        <a:lstStyle/>
        <a:p>
          <a:r>
            <a:rPr lang="en-US"/>
            <a:t>To demonstrate you can synthesize information;</a:t>
          </a:r>
        </a:p>
      </dgm:t>
    </dgm:pt>
    <dgm:pt modelId="{C6C674ED-15BD-4E69-B3FC-13F401E9828E}" type="parTrans" cxnId="{B41E63F9-B518-4E2F-ABFF-12C7B2B96A23}">
      <dgm:prSet/>
      <dgm:spPr/>
      <dgm:t>
        <a:bodyPr/>
        <a:lstStyle/>
        <a:p>
          <a:endParaRPr lang="en-US"/>
        </a:p>
      </dgm:t>
    </dgm:pt>
    <dgm:pt modelId="{D4F99B52-FCE2-4D7B-83E3-7EF793D5FCB0}" type="sibTrans" cxnId="{B41E63F9-B518-4E2F-ABFF-12C7B2B96A23}">
      <dgm:prSet/>
      <dgm:spPr/>
      <dgm:t>
        <a:bodyPr/>
        <a:lstStyle/>
        <a:p>
          <a:endParaRPr lang="en-US"/>
        </a:p>
      </dgm:t>
    </dgm:pt>
    <dgm:pt modelId="{AF86069D-E8B7-49F2-B52F-B0A8D37B6274}">
      <dgm:prSet/>
      <dgm:spPr/>
      <dgm:t>
        <a:bodyPr/>
        <a:lstStyle/>
        <a:p>
          <a:r>
            <a:rPr lang="en-US"/>
            <a:t>To offer your own reasoned consideration of a subject;</a:t>
          </a:r>
        </a:p>
      </dgm:t>
    </dgm:pt>
    <dgm:pt modelId="{9FDFB054-D9BB-4DB3-9B30-56FD6976A204}" type="parTrans" cxnId="{7D8C0C02-B31F-4AD7-80C6-F5C41DB195D3}">
      <dgm:prSet/>
      <dgm:spPr/>
      <dgm:t>
        <a:bodyPr/>
        <a:lstStyle/>
        <a:p>
          <a:endParaRPr lang="en-US"/>
        </a:p>
      </dgm:t>
    </dgm:pt>
    <dgm:pt modelId="{DEC4FF9E-F95F-4759-8A60-5806BE7106F4}" type="sibTrans" cxnId="{7D8C0C02-B31F-4AD7-80C6-F5C41DB195D3}">
      <dgm:prSet/>
      <dgm:spPr/>
      <dgm:t>
        <a:bodyPr/>
        <a:lstStyle/>
        <a:p>
          <a:endParaRPr lang="en-US"/>
        </a:p>
      </dgm:t>
    </dgm:pt>
    <dgm:pt modelId="{F94227B3-89A4-4AF4-86B6-59E4A1AC49B8}">
      <dgm:prSet/>
      <dgm:spPr/>
      <dgm:t>
        <a:bodyPr/>
        <a:lstStyle/>
        <a:p>
          <a:r>
            <a:rPr lang="en-US"/>
            <a:t>To test and strengthen your ability to communicate effectively;</a:t>
          </a:r>
        </a:p>
      </dgm:t>
    </dgm:pt>
    <dgm:pt modelId="{1866EBAB-F8C7-4927-84B3-4912DAF7E807}" type="parTrans" cxnId="{F6F9C8EC-2FBE-4E6B-A412-681617D070AC}">
      <dgm:prSet/>
      <dgm:spPr/>
      <dgm:t>
        <a:bodyPr/>
        <a:lstStyle/>
        <a:p>
          <a:endParaRPr lang="en-US"/>
        </a:p>
      </dgm:t>
    </dgm:pt>
    <dgm:pt modelId="{D08538AE-DFF0-4D8E-8E57-C4312F484BA9}" type="sibTrans" cxnId="{F6F9C8EC-2FBE-4E6B-A412-681617D070AC}">
      <dgm:prSet/>
      <dgm:spPr/>
      <dgm:t>
        <a:bodyPr/>
        <a:lstStyle/>
        <a:p>
          <a:endParaRPr lang="en-US"/>
        </a:p>
      </dgm:t>
    </dgm:pt>
    <dgm:pt modelId="{58AFC174-1E1B-4259-8999-0917EDEFF432}">
      <dgm:prSet/>
      <dgm:spPr/>
      <dgm:t>
        <a:bodyPr/>
        <a:lstStyle/>
        <a:p>
          <a:r>
            <a:rPr lang="en-US"/>
            <a:t>To show that you grasp complex ideas; </a:t>
          </a:r>
        </a:p>
      </dgm:t>
    </dgm:pt>
    <dgm:pt modelId="{D86B59A0-546F-424F-B8DE-989E0E7141C3}" type="parTrans" cxnId="{6B7EF8FD-8C44-44EC-BD9B-CA8C19C6C000}">
      <dgm:prSet/>
      <dgm:spPr/>
      <dgm:t>
        <a:bodyPr/>
        <a:lstStyle/>
        <a:p>
          <a:endParaRPr lang="en-US"/>
        </a:p>
      </dgm:t>
    </dgm:pt>
    <dgm:pt modelId="{E6E9AEE8-9DC9-458C-9732-4D76A7CFE4CF}" type="sibTrans" cxnId="{6B7EF8FD-8C44-44EC-BD9B-CA8C19C6C000}">
      <dgm:prSet/>
      <dgm:spPr/>
      <dgm:t>
        <a:bodyPr/>
        <a:lstStyle/>
        <a:p>
          <a:endParaRPr lang="en-US"/>
        </a:p>
      </dgm:t>
    </dgm:pt>
    <dgm:pt modelId="{5F759E7A-6C02-4CA5-BB75-C20021A044C3}">
      <dgm:prSet/>
      <dgm:spPr/>
      <dgm:t>
        <a:bodyPr/>
        <a:lstStyle/>
        <a:p>
          <a:r>
            <a:rPr lang="en-US"/>
            <a:t>To discuss these ideas using the specialized language of your research field. </a:t>
          </a:r>
        </a:p>
      </dgm:t>
    </dgm:pt>
    <dgm:pt modelId="{45F59C7F-DC50-4C85-B426-C3B9E7413E45}" type="parTrans" cxnId="{062FD3BD-8377-4A57-A0E5-1B1E68429211}">
      <dgm:prSet/>
      <dgm:spPr/>
      <dgm:t>
        <a:bodyPr/>
        <a:lstStyle/>
        <a:p>
          <a:endParaRPr lang="en-US"/>
        </a:p>
      </dgm:t>
    </dgm:pt>
    <dgm:pt modelId="{F03B3E9D-9A6E-47DE-9080-714FAE7C4EB2}" type="sibTrans" cxnId="{062FD3BD-8377-4A57-A0E5-1B1E68429211}">
      <dgm:prSet/>
      <dgm:spPr/>
      <dgm:t>
        <a:bodyPr/>
        <a:lstStyle/>
        <a:p>
          <a:endParaRPr lang="en-US"/>
        </a:p>
      </dgm:t>
    </dgm:pt>
    <dgm:pt modelId="{3D8815A1-6E32-42B7-B300-BF3DAE6EE357}" type="pres">
      <dgm:prSet presAssocID="{696E5BAE-B00D-40B7-8658-4258DB600741}" presName="root" presStyleCnt="0">
        <dgm:presLayoutVars>
          <dgm:dir/>
          <dgm:resizeHandles val="exact"/>
        </dgm:presLayoutVars>
      </dgm:prSet>
      <dgm:spPr/>
    </dgm:pt>
    <dgm:pt modelId="{A533001F-1DCC-44C4-99DF-77CFEE1CD73F}" type="pres">
      <dgm:prSet presAssocID="{63115F22-3B7B-4E50-942D-368020E5CE0D}" presName="compNode" presStyleCnt="0"/>
      <dgm:spPr/>
    </dgm:pt>
    <dgm:pt modelId="{9DF46849-D2A5-48B9-8163-19EDA714AA2E}" type="pres">
      <dgm:prSet presAssocID="{63115F22-3B7B-4E50-942D-368020E5CE0D}" presName="bgRect" presStyleLbl="bgShp" presStyleIdx="0" presStyleCnt="5"/>
      <dgm:spPr/>
    </dgm:pt>
    <dgm:pt modelId="{F7DE848B-6516-4043-9AB6-9A484256C611}" type="pres">
      <dgm:prSet presAssocID="{63115F22-3B7B-4E50-942D-368020E5CE0D}"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aze"/>
        </a:ext>
      </dgm:extLst>
    </dgm:pt>
    <dgm:pt modelId="{7FC02B86-DA77-4C8C-9DF6-D7BDB3D074E5}" type="pres">
      <dgm:prSet presAssocID="{63115F22-3B7B-4E50-942D-368020E5CE0D}" presName="spaceRect" presStyleCnt="0"/>
      <dgm:spPr/>
    </dgm:pt>
    <dgm:pt modelId="{1B70C80E-91FF-4AFC-95C4-760F36BB4EB4}" type="pres">
      <dgm:prSet presAssocID="{63115F22-3B7B-4E50-942D-368020E5CE0D}" presName="parTx" presStyleLbl="revTx" presStyleIdx="0" presStyleCnt="5">
        <dgm:presLayoutVars>
          <dgm:chMax val="0"/>
          <dgm:chPref val="0"/>
        </dgm:presLayoutVars>
      </dgm:prSet>
      <dgm:spPr/>
    </dgm:pt>
    <dgm:pt modelId="{8A9525D6-9762-4E9E-9315-DC8D267DBDE7}" type="pres">
      <dgm:prSet presAssocID="{D4F99B52-FCE2-4D7B-83E3-7EF793D5FCB0}" presName="sibTrans" presStyleCnt="0"/>
      <dgm:spPr/>
    </dgm:pt>
    <dgm:pt modelId="{718D6BDA-5D62-42B5-82A0-4990BE9ECED9}" type="pres">
      <dgm:prSet presAssocID="{AF86069D-E8B7-49F2-B52F-B0A8D37B6274}" presName="compNode" presStyleCnt="0"/>
      <dgm:spPr/>
    </dgm:pt>
    <dgm:pt modelId="{468FBC62-BC69-4EFD-BA5A-82DCE6FA25A8}" type="pres">
      <dgm:prSet presAssocID="{AF86069D-E8B7-49F2-B52F-B0A8D37B6274}" presName="bgRect" presStyleLbl="bgShp" presStyleIdx="1" presStyleCnt="5"/>
      <dgm:spPr/>
    </dgm:pt>
    <dgm:pt modelId="{C375AA1E-E387-4283-B7CE-91E60635CA14}" type="pres">
      <dgm:prSet presAssocID="{AF86069D-E8B7-49F2-B52F-B0A8D37B6274}"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Questions"/>
        </a:ext>
      </dgm:extLst>
    </dgm:pt>
    <dgm:pt modelId="{E6F00C4E-6ADC-42B4-8174-455CE6EEC138}" type="pres">
      <dgm:prSet presAssocID="{AF86069D-E8B7-49F2-B52F-B0A8D37B6274}" presName="spaceRect" presStyleCnt="0"/>
      <dgm:spPr/>
    </dgm:pt>
    <dgm:pt modelId="{331BBFD4-D66B-4E7F-8738-A98444E36F94}" type="pres">
      <dgm:prSet presAssocID="{AF86069D-E8B7-49F2-B52F-B0A8D37B6274}" presName="parTx" presStyleLbl="revTx" presStyleIdx="1" presStyleCnt="5">
        <dgm:presLayoutVars>
          <dgm:chMax val="0"/>
          <dgm:chPref val="0"/>
        </dgm:presLayoutVars>
      </dgm:prSet>
      <dgm:spPr/>
    </dgm:pt>
    <dgm:pt modelId="{BC8B51B4-11B1-4626-A39B-06130468943F}" type="pres">
      <dgm:prSet presAssocID="{DEC4FF9E-F95F-4759-8A60-5806BE7106F4}" presName="sibTrans" presStyleCnt="0"/>
      <dgm:spPr/>
    </dgm:pt>
    <dgm:pt modelId="{D0956936-F8D9-4256-8C6E-69278E7C074D}" type="pres">
      <dgm:prSet presAssocID="{F94227B3-89A4-4AF4-86B6-59E4A1AC49B8}" presName="compNode" presStyleCnt="0"/>
      <dgm:spPr/>
    </dgm:pt>
    <dgm:pt modelId="{A8CC9880-EA25-4A51-8F1B-94EB0E107620}" type="pres">
      <dgm:prSet presAssocID="{F94227B3-89A4-4AF4-86B6-59E4A1AC49B8}" presName="bgRect" presStyleLbl="bgShp" presStyleIdx="2" presStyleCnt="5"/>
      <dgm:spPr/>
    </dgm:pt>
    <dgm:pt modelId="{F71E0927-BF25-4707-9C79-404BC072C08E}" type="pres">
      <dgm:prSet presAssocID="{F94227B3-89A4-4AF4-86B6-59E4A1AC49B8}"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lassroom"/>
        </a:ext>
      </dgm:extLst>
    </dgm:pt>
    <dgm:pt modelId="{20D24130-FAEE-49E4-ABA6-3AB85EB18FF6}" type="pres">
      <dgm:prSet presAssocID="{F94227B3-89A4-4AF4-86B6-59E4A1AC49B8}" presName="spaceRect" presStyleCnt="0"/>
      <dgm:spPr/>
    </dgm:pt>
    <dgm:pt modelId="{554B07D0-2924-47D6-A402-89350EAC88DC}" type="pres">
      <dgm:prSet presAssocID="{F94227B3-89A4-4AF4-86B6-59E4A1AC49B8}" presName="parTx" presStyleLbl="revTx" presStyleIdx="2" presStyleCnt="5">
        <dgm:presLayoutVars>
          <dgm:chMax val="0"/>
          <dgm:chPref val="0"/>
        </dgm:presLayoutVars>
      </dgm:prSet>
      <dgm:spPr/>
    </dgm:pt>
    <dgm:pt modelId="{552C202C-8C61-4639-A468-EEEB09583452}" type="pres">
      <dgm:prSet presAssocID="{D08538AE-DFF0-4D8E-8E57-C4312F484BA9}" presName="sibTrans" presStyleCnt="0"/>
      <dgm:spPr/>
    </dgm:pt>
    <dgm:pt modelId="{E356CBA1-26A8-4DF4-87A5-615F4F74E94E}" type="pres">
      <dgm:prSet presAssocID="{58AFC174-1E1B-4259-8999-0917EDEFF432}" presName="compNode" presStyleCnt="0"/>
      <dgm:spPr/>
    </dgm:pt>
    <dgm:pt modelId="{E9AF85C5-1374-4E1A-9B9B-20418F349151}" type="pres">
      <dgm:prSet presAssocID="{58AFC174-1E1B-4259-8999-0917EDEFF432}" presName="bgRect" presStyleLbl="bgShp" presStyleIdx="3" presStyleCnt="5"/>
      <dgm:spPr/>
    </dgm:pt>
    <dgm:pt modelId="{805FFDE8-9F82-461A-A980-6397F2EE2C79}" type="pres">
      <dgm:prSet presAssocID="{58AFC174-1E1B-4259-8999-0917EDEFF432}"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Workflow"/>
        </a:ext>
      </dgm:extLst>
    </dgm:pt>
    <dgm:pt modelId="{FD189047-EFD5-466E-B293-6AE8D9465BFF}" type="pres">
      <dgm:prSet presAssocID="{58AFC174-1E1B-4259-8999-0917EDEFF432}" presName="spaceRect" presStyleCnt="0"/>
      <dgm:spPr/>
    </dgm:pt>
    <dgm:pt modelId="{0051B19E-A99D-448A-A3B2-AF1C38670E59}" type="pres">
      <dgm:prSet presAssocID="{58AFC174-1E1B-4259-8999-0917EDEFF432}" presName="parTx" presStyleLbl="revTx" presStyleIdx="3" presStyleCnt="5">
        <dgm:presLayoutVars>
          <dgm:chMax val="0"/>
          <dgm:chPref val="0"/>
        </dgm:presLayoutVars>
      </dgm:prSet>
      <dgm:spPr/>
    </dgm:pt>
    <dgm:pt modelId="{57B785F0-0E9E-42FD-ACDC-AF8018269C42}" type="pres">
      <dgm:prSet presAssocID="{E6E9AEE8-9DC9-458C-9732-4D76A7CFE4CF}" presName="sibTrans" presStyleCnt="0"/>
      <dgm:spPr/>
    </dgm:pt>
    <dgm:pt modelId="{A1C47CD4-0C04-4271-AB0F-8369B4B3297E}" type="pres">
      <dgm:prSet presAssocID="{5F759E7A-6C02-4CA5-BB75-C20021A044C3}" presName="compNode" presStyleCnt="0"/>
      <dgm:spPr/>
    </dgm:pt>
    <dgm:pt modelId="{BF1BEAB9-ECD9-4A07-8164-EAF0786D9051}" type="pres">
      <dgm:prSet presAssocID="{5F759E7A-6C02-4CA5-BB75-C20021A044C3}" presName="bgRect" presStyleLbl="bgShp" presStyleIdx="4" presStyleCnt="5"/>
      <dgm:spPr/>
    </dgm:pt>
    <dgm:pt modelId="{67FE2D1F-6001-4B4C-A2A6-86F101F29C1D}" type="pres">
      <dgm:prSet presAssocID="{5F759E7A-6C02-4CA5-BB75-C20021A044C3}"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Books"/>
        </a:ext>
      </dgm:extLst>
    </dgm:pt>
    <dgm:pt modelId="{41C7D9DD-419C-4196-BCB3-EC7339498FE4}" type="pres">
      <dgm:prSet presAssocID="{5F759E7A-6C02-4CA5-BB75-C20021A044C3}" presName="spaceRect" presStyleCnt="0"/>
      <dgm:spPr/>
    </dgm:pt>
    <dgm:pt modelId="{FFA44D3D-5EA4-48CE-9D19-C993B6914D57}" type="pres">
      <dgm:prSet presAssocID="{5F759E7A-6C02-4CA5-BB75-C20021A044C3}" presName="parTx" presStyleLbl="revTx" presStyleIdx="4" presStyleCnt="5">
        <dgm:presLayoutVars>
          <dgm:chMax val="0"/>
          <dgm:chPref val="0"/>
        </dgm:presLayoutVars>
      </dgm:prSet>
      <dgm:spPr/>
    </dgm:pt>
  </dgm:ptLst>
  <dgm:cxnLst>
    <dgm:cxn modelId="{7D8C0C02-B31F-4AD7-80C6-F5C41DB195D3}" srcId="{696E5BAE-B00D-40B7-8658-4258DB600741}" destId="{AF86069D-E8B7-49F2-B52F-B0A8D37B6274}" srcOrd="1" destOrd="0" parTransId="{9FDFB054-D9BB-4DB3-9B30-56FD6976A204}" sibTransId="{DEC4FF9E-F95F-4759-8A60-5806BE7106F4}"/>
    <dgm:cxn modelId="{3977C921-9905-46D1-96DC-93925F1C6A01}" type="presOf" srcId="{AF86069D-E8B7-49F2-B52F-B0A8D37B6274}" destId="{331BBFD4-D66B-4E7F-8738-A98444E36F94}" srcOrd="0" destOrd="0" presId="urn:microsoft.com/office/officeart/2018/2/layout/IconVerticalSolidList"/>
    <dgm:cxn modelId="{9C842424-588B-4172-9444-FECB54653156}" type="presOf" srcId="{696E5BAE-B00D-40B7-8658-4258DB600741}" destId="{3D8815A1-6E32-42B7-B300-BF3DAE6EE357}" srcOrd="0" destOrd="0" presId="urn:microsoft.com/office/officeart/2018/2/layout/IconVerticalSolidList"/>
    <dgm:cxn modelId="{6F15CA2C-BC85-4E47-9F8C-3A38DAF29607}" type="presOf" srcId="{63115F22-3B7B-4E50-942D-368020E5CE0D}" destId="{1B70C80E-91FF-4AFC-95C4-760F36BB4EB4}" srcOrd="0" destOrd="0" presId="urn:microsoft.com/office/officeart/2018/2/layout/IconVerticalSolidList"/>
    <dgm:cxn modelId="{17620181-A3D4-4D9B-910F-15A85E308211}" type="presOf" srcId="{F94227B3-89A4-4AF4-86B6-59E4A1AC49B8}" destId="{554B07D0-2924-47D6-A402-89350EAC88DC}" srcOrd="0" destOrd="0" presId="urn:microsoft.com/office/officeart/2018/2/layout/IconVerticalSolidList"/>
    <dgm:cxn modelId="{7ECD308C-44C9-4608-AB8B-F8B145F3707A}" type="presOf" srcId="{5F759E7A-6C02-4CA5-BB75-C20021A044C3}" destId="{FFA44D3D-5EA4-48CE-9D19-C993B6914D57}" srcOrd="0" destOrd="0" presId="urn:microsoft.com/office/officeart/2018/2/layout/IconVerticalSolidList"/>
    <dgm:cxn modelId="{062FD3BD-8377-4A57-A0E5-1B1E68429211}" srcId="{696E5BAE-B00D-40B7-8658-4258DB600741}" destId="{5F759E7A-6C02-4CA5-BB75-C20021A044C3}" srcOrd="4" destOrd="0" parTransId="{45F59C7F-DC50-4C85-B426-C3B9E7413E45}" sibTransId="{F03B3E9D-9A6E-47DE-9080-714FAE7C4EB2}"/>
    <dgm:cxn modelId="{921C09C1-C25D-41E9-B0F3-A7C24775BCB5}" type="presOf" srcId="{58AFC174-1E1B-4259-8999-0917EDEFF432}" destId="{0051B19E-A99D-448A-A3B2-AF1C38670E59}" srcOrd="0" destOrd="0" presId="urn:microsoft.com/office/officeart/2018/2/layout/IconVerticalSolidList"/>
    <dgm:cxn modelId="{F6F9C8EC-2FBE-4E6B-A412-681617D070AC}" srcId="{696E5BAE-B00D-40B7-8658-4258DB600741}" destId="{F94227B3-89A4-4AF4-86B6-59E4A1AC49B8}" srcOrd="2" destOrd="0" parTransId="{1866EBAB-F8C7-4927-84B3-4912DAF7E807}" sibTransId="{D08538AE-DFF0-4D8E-8E57-C4312F484BA9}"/>
    <dgm:cxn modelId="{B41E63F9-B518-4E2F-ABFF-12C7B2B96A23}" srcId="{696E5BAE-B00D-40B7-8658-4258DB600741}" destId="{63115F22-3B7B-4E50-942D-368020E5CE0D}" srcOrd="0" destOrd="0" parTransId="{C6C674ED-15BD-4E69-B3FC-13F401E9828E}" sibTransId="{D4F99B52-FCE2-4D7B-83E3-7EF793D5FCB0}"/>
    <dgm:cxn modelId="{6B7EF8FD-8C44-44EC-BD9B-CA8C19C6C000}" srcId="{696E5BAE-B00D-40B7-8658-4258DB600741}" destId="{58AFC174-1E1B-4259-8999-0917EDEFF432}" srcOrd="3" destOrd="0" parTransId="{D86B59A0-546F-424F-B8DE-989E0E7141C3}" sibTransId="{E6E9AEE8-9DC9-458C-9732-4D76A7CFE4CF}"/>
    <dgm:cxn modelId="{8607075D-CFBF-4A5E-80CA-E4A4F6E0DF96}" type="presParOf" srcId="{3D8815A1-6E32-42B7-B300-BF3DAE6EE357}" destId="{A533001F-1DCC-44C4-99DF-77CFEE1CD73F}" srcOrd="0" destOrd="0" presId="urn:microsoft.com/office/officeart/2018/2/layout/IconVerticalSolidList"/>
    <dgm:cxn modelId="{582EC6C4-47BD-44F6-A665-115BE96312F1}" type="presParOf" srcId="{A533001F-1DCC-44C4-99DF-77CFEE1CD73F}" destId="{9DF46849-D2A5-48B9-8163-19EDA714AA2E}" srcOrd="0" destOrd="0" presId="urn:microsoft.com/office/officeart/2018/2/layout/IconVerticalSolidList"/>
    <dgm:cxn modelId="{888C89B5-5395-4C9A-ABCA-15DFC9593A69}" type="presParOf" srcId="{A533001F-1DCC-44C4-99DF-77CFEE1CD73F}" destId="{F7DE848B-6516-4043-9AB6-9A484256C611}" srcOrd="1" destOrd="0" presId="urn:microsoft.com/office/officeart/2018/2/layout/IconVerticalSolidList"/>
    <dgm:cxn modelId="{B7FF5D5F-BC3D-4A27-B886-56E56228716F}" type="presParOf" srcId="{A533001F-1DCC-44C4-99DF-77CFEE1CD73F}" destId="{7FC02B86-DA77-4C8C-9DF6-D7BDB3D074E5}" srcOrd="2" destOrd="0" presId="urn:microsoft.com/office/officeart/2018/2/layout/IconVerticalSolidList"/>
    <dgm:cxn modelId="{46CEC103-971F-45A5-A284-02DB4A50BC5D}" type="presParOf" srcId="{A533001F-1DCC-44C4-99DF-77CFEE1CD73F}" destId="{1B70C80E-91FF-4AFC-95C4-760F36BB4EB4}" srcOrd="3" destOrd="0" presId="urn:microsoft.com/office/officeart/2018/2/layout/IconVerticalSolidList"/>
    <dgm:cxn modelId="{CD1955EC-E7FB-4360-BAE1-C50DA6D466D6}" type="presParOf" srcId="{3D8815A1-6E32-42B7-B300-BF3DAE6EE357}" destId="{8A9525D6-9762-4E9E-9315-DC8D267DBDE7}" srcOrd="1" destOrd="0" presId="urn:microsoft.com/office/officeart/2018/2/layout/IconVerticalSolidList"/>
    <dgm:cxn modelId="{8A1F4CFC-DAA4-417D-8E71-F967535E437F}" type="presParOf" srcId="{3D8815A1-6E32-42B7-B300-BF3DAE6EE357}" destId="{718D6BDA-5D62-42B5-82A0-4990BE9ECED9}" srcOrd="2" destOrd="0" presId="urn:microsoft.com/office/officeart/2018/2/layout/IconVerticalSolidList"/>
    <dgm:cxn modelId="{3C3E5C98-D0F6-4E8E-9D12-3306FD98DE33}" type="presParOf" srcId="{718D6BDA-5D62-42B5-82A0-4990BE9ECED9}" destId="{468FBC62-BC69-4EFD-BA5A-82DCE6FA25A8}" srcOrd="0" destOrd="0" presId="urn:microsoft.com/office/officeart/2018/2/layout/IconVerticalSolidList"/>
    <dgm:cxn modelId="{C19ACFB8-FD5B-4A3F-9BED-D928DF8560F2}" type="presParOf" srcId="{718D6BDA-5D62-42B5-82A0-4990BE9ECED9}" destId="{C375AA1E-E387-4283-B7CE-91E60635CA14}" srcOrd="1" destOrd="0" presId="urn:microsoft.com/office/officeart/2018/2/layout/IconVerticalSolidList"/>
    <dgm:cxn modelId="{8F0C956A-A5C4-41C0-AE39-A1C9BED39820}" type="presParOf" srcId="{718D6BDA-5D62-42B5-82A0-4990BE9ECED9}" destId="{E6F00C4E-6ADC-42B4-8174-455CE6EEC138}" srcOrd="2" destOrd="0" presId="urn:microsoft.com/office/officeart/2018/2/layout/IconVerticalSolidList"/>
    <dgm:cxn modelId="{F1D03BCF-EAB8-479F-9030-8DF47863A9B0}" type="presParOf" srcId="{718D6BDA-5D62-42B5-82A0-4990BE9ECED9}" destId="{331BBFD4-D66B-4E7F-8738-A98444E36F94}" srcOrd="3" destOrd="0" presId="urn:microsoft.com/office/officeart/2018/2/layout/IconVerticalSolidList"/>
    <dgm:cxn modelId="{5C6D5474-E0FE-4FD1-BB3B-6701957E6448}" type="presParOf" srcId="{3D8815A1-6E32-42B7-B300-BF3DAE6EE357}" destId="{BC8B51B4-11B1-4626-A39B-06130468943F}" srcOrd="3" destOrd="0" presId="urn:microsoft.com/office/officeart/2018/2/layout/IconVerticalSolidList"/>
    <dgm:cxn modelId="{A18470AA-1C0C-46CF-86E1-70B48169EA5E}" type="presParOf" srcId="{3D8815A1-6E32-42B7-B300-BF3DAE6EE357}" destId="{D0956936-F8D9-4256-8C6E-69278E7C074D}" srcOrd="4" destOrd="0" presId="urn:microsoft.com/office/officeart/2018/2/layout/IconVerticalSolidList"/>
    <dgm:cxn modelId="{19015BC9-254C-4FAB-93B7-B85473EEE215}" type="presParOf" srcId="{D0956936-F8D9-4256-8C6E-69278E7C074D}" destId="{A8CC9880-EA25-4A51-8F1B-94EB0E107620}" srcOrd="0" destOrd="0" presId="urn:microsoft.com/office/officeart/2018/2/layout/IconVerticalSolidList"/>
    <dgm:cxn modelId="{56FE2759-77E0-4743-8C85-E4A59EC83986}" type="presParOf" srcId="{D0956936-F8D9-4256-8C6E-69278E7C074D}" destId="{F71E0927-BF25-4707-9C79-404BC072C08E}" srcOrd="1" destOrd="0" presId="urn:microsoft.com/office/officeart/2018/2/layout/IconVerticalSolidList"/>
    <dgm:cxn modelId="{44FAF8D7-1DC4-4D51-B60A-BF11D7A47BBF}" type="presParOf" srcId="{D0956936-F8D9-4256-8C6E-69278E7C074D}" destId="{20D24130-FAEE-49E4-ABA6-3AB85EB18FF6}" srcOrd="2" destOrd="0" presId="urn:microsoft.com/office/officeart/2018/2/layout/IconVerticalSolidList"/>
    <dgm:cxn modelId="{88460F81-3A66-4D64-B54E-D4770B16FEA4}" type="presParOf" srcId="{D0956936-F8D9-4256-8C6E-69278E7C074D}" destId="{554B07D0-2924-47D6-A402-89350EAC88DC}" srcOrd="3" destOrd="0" presId="urn:microsoft.com/office/officeart/2018/2/layout/IconVerticalSolidList"/>
    <dgm:cxn modelId="{99F1C69D-6976-43B9-96BC-81918BC7DF00}" type="presParOf" srcId="{3D8815A1-6E32-42B7-B300-BF3DAE6EE357}" destId="{552C202C-8C61-4639-A468-EEEB09583452}" srcOrd="5" destOrd="0" presId="urn:microsoft.com/office/officeart/2018/2/layout/IconVerticalSolidList"/>
    <dgm:cxn modelId="{80C794FF-0877-4BE4-8B2E-E1D5F3FD95B2}" type="presParOf" srcId="{3D8815A1-6E32-42B7-B300-BF3DAE6EE357}" destId="{E356CBA1-26A8-4DF4-87A5-615F4F74E94E}" srcOrd="6" destOrd="0" presId="urn:microsoft.com/office/officeart/2018/2/layout/IconVerticalSolidList"/>
    <dgm:cxn modelId="{35B72C28-D1CE-4E18-93A7-D14DE9417CE9}" type="presParOf" srcId="{E356CBA1-26A8-4DF4-87A5-615F4F74E94E}" destId="{E9AF85C5-1374-4E1A-9B9B-20418F349151}" srcOrd="0" destOrd="0" presId="urn:microsoft.com/office/officeart/2018/2/layout/IconVerticalSolidList"/>
    <dgm:cxn modelId="{3096FC1B-B812-4D86-9C65-03F6D1CB6F7E}" type="presParOf" srcId="{E356CBA1-26A8-4DF4-87A5-615F4F74E94E}" destId="{805FFDE8-9F82-461A-A980-6397F2EE2C79}" srcOrd="1" destOrd="0" presId="urn:microsoft.com/office/officeart/2018/2/layout/IconVerticalSolidList"/>
    <dgm:cxn modelId="{1F3221A0-C2AE-4525-AB14-0567AAA5D649}" type="presParOf" srcId="{E356CBA1-26A8-4DF4-87A5-615F4F74E94E}" destId="{FD189047-EFD5-466E-B293-6AE8D9465BFF}" srcOrd="2" destOrd="0" presId="urn:microsoft.com/office/officeart/2018/2/layout/IconVerticalSolidList"/>
    <dgm:cxn modelId="{1F0220B5-B920-48D8-883A-EF3807D5238C}" type="presParOf" srcId="{E356CBA1-26A8-4DF4-87A5-615F4F74E94E}" destId="{0051B19E-A99D-448A-A3B2-AF1C38670E59}" srcOrd="3" destOrd="0" presId="urn:microsoft.com/office/officeart/2018/2/layout/IconVerticalSolidList"/>
    <dgm:cxn modelId="{52DD40F4-7152-4363-A341-A523C03203D7}" type="presParOf" srcId="{3D8815A1-6E32-42B7-B300-BF3DAE6EE357}" destId="{57B785F0-0E9E-42FD-ACDC-AF8018269C42}" srcOrd="7" destOrd="0" presId="urn:microsoft.com/office/officeart/2018/2/layout/IconVerticalSolidList"/>
    <dgm:cxn modelId="{18DF5874-3B94-43FC-8C10-7B05C7727C4F}" type="presParOf" srcId="{3D8815A1-6E32-42B7-B300-BF3DAE6EE357}" destId="{A1C47CD4-0C04-4271-AB0F-8369B4B3297E}" srcOrd="8" destOrd="0" presId="urn:microsoft.com/office/officeart/2018/2/layout/IconVerticalSolidList"/>
    <dgm:cxn modelId="{FB0186D0-5C85-4EF2-8925-88836286A519}" type="presParOf" srcId="{A1C47CD4-0C04-4271-AB0F-8369B4B3297E}" destId="{BF1BEAB9-ECD9-4A07-8164-EAF0786D9051}" srcOrd="0" destOrd="0" presId="urn:microsoft.com/office/officeart/2018/2/layout/IconVerticalSolidList"/>
    <dgm:cxn modelId="{A0D72866-0CF9-48D8-B48E-2B842F9B078F}" type="presParOf" srcId="{A1C47CD4-0C04-4271-AB0F-8369B4B3297E}" destId="{67FE2D1F-6001-4B4C-A2A6-86F101F29C1D}" srcOrd="1" destOrd="0" presId="urn:microsoft.com/office/officeart/2018/2/layout/IconVerticalSolidList"/>
    <dgm:cxn modelId="{803C6692-E4C0-4A23-BBE8-2E292E752373}" type="presParOf" srcId="{A1C47CD4-0C04-4271-AB0F-8369B4B3297E}" destId="{41C7D9DD-419C-4196-BCB3-EC7339498FE4}" srcOrd="2" destOrd="0" presId="urn:microsoft.com/office/officeart/2018/2/layout/IconVerticalSolidList"/>
    <dgm:cxn modelId="{51F7E2A2-19BE-404A-BF17-73EBFC2BD71D}" type="presParOf" srcId="{A1C47CD4-0C04-4271-AB0F-8369B4B3297E}" destId="{FFA44D3D-5EA4-48CE-9D19-C993B6914D57}"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4C6D92-40B4-2447-8BDD-A7751C736254}">
      <dsp:nvSpPr>
        <dsp:cNvPr id="0" name=""/>
        <dsp:cNvSpPr/>
      </dsp:nvSpPr>
      <dsp:spPr>
        <a:xfrm>
          <a:off x="0" y="2339366"/>
          <a:ext cx="1924050" cy="767832"/>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136838" tIns="128016" rIns="136838" bIns="128016" numCol="1" spcCol="1270" anchor="ctr" anchorCtr="0">
          <a:noAutofit/>
        </a:bodyPr>
        <a:lstStyle/>
        <a:p>
          <a:pPr marL="0" lvl="0" indent="0" algn="ctr" defTabSz="800100">
            <a:lnSpc>
              <a:spcPct val="90000"/>
            </a:lnSpc>
            <a:spcBef>
              <a:spcPct val="0"/>
            </a:spcBef>
            <a:spcAft>
              <a:spcPct val="35000"/>
            </a:spcAft>
            <a:buNone/>
          </a:pPr>
          <a:r>
            <a:rPr lang="en-US" sz="1800" kern="1200"/>
            <a:t>Analyze</a:t>
          </a:r>
        </a:p>
      </dsp:txBody>
      <dsp:txXfrm>
        <a:off x="0" y="2339366"/>
        <a:ext cx="1924050" cy="767832"/>
      </dsp:txXfrm>
    </dsp:sp>
    <dsp:sp modelId="{B825E8C1-55DB-A547-8793-105C63C583AA}">
      <dsp:nvSpPr>
        <dsp:cNvPr id="0" name=""/>
        <dsp:cNvSpPr/>
      </dsp:nvSpPr>
      <dsp:spPr>
        <a:xfrm>
          <a:off x="1924049" y="2339366"/>
          <a:ext cx="5772150" cy="767832"/>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7086" tIns="190500" rIns="117086" bIns="190500" numCol="1" spcCol="1270" anchor="ctr" anchorCtr="0">
          <a:noAutofit/>
        </a:bodyPr>
        <a:lstStyle/>
        <a:p>
          <a:pPr marL="0" lvl="0" indent="0" algn="l" defTabSz="666750">
            <a:lnSpc>
              <a:spcPct val="90000"/>
            </a:lnSpc>
            <a:spcBef>
              <a:spcPct val="0"/>
            </a:spcBef>
            <a:spcAft>
              <a:spcPct val="35000"/>
            </a:spcAft>
            <a:buNone/>
          </a:pPr>
          <a:r>
            <a:rPr lang="en-US" sz="1500" kern="1200"/>
            <a:t>Analyze the credibility and effectiveness of an argument </a:t>
          </a:r>
        </a:p>
      </dsp:txBody>
      <dsp:txXfrm>
        <a:off x="1924049" y="2339366"/>
        <a:ext cx="5772150" cy="767832"/>
      </dsp:txXfrm>
    </dsp:sp>
    <dsp:sp modelId="{698C18BE-AC19-CC4F-B487-EC11C349CCF2}">
      <dsp:nvSpPr>
        <dsp:cNvPr id="0" name=""/>
        <dsp:cNvSpPr/>
      </dsp:nvSpPr>
      <dsp:spPr>
        <a:xfrm rot="10800000">
          <a:off x="0" y="1169957"/>
          <a:ext cx="1924050" cy="1180926"/>
        </a:xfrm>
        <a:prstGeom prst="upArrowCallout">
          <a:avLst>
            <a:gd name="adj1" fmla="val 5000"/>
            <a:gd name="adj2" fmla="val 10000"/>
            <a:gd name="adj3" fmla="val 15000"/>
            <a:gd name="adj4" fmla="val 64977"/>
          </a:avLst>
        </a:prstGeom>
        <a:solidFill>
          <a:schemeClr val="accent2">
            <a:hueOff val="56720"/>
            <a:satOff val="6519"/>
            <a:lumOff val="-5196"/>
            <a:alphaOff val="0"/>
          </a:schemeClr>
        </a:solidFill>
        <a:ln w="12700" cap="flat" cmpd="sng" algn="ctr">
          <a:solidFill>
            <a:schemeClr val="accent2">
              <a:hueOff val="56720"/>
              <a:satOff val="6519"/>
              <a:lumOff val="-5196"/>
              <a:alphaOff val="0"/>
            </a:schemeClr>
          </a:solid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136838" tIns="128016" rIns="136838" bIns="128016" numCol="1" spcCol="1270" anchor="ctr" anchorCtr="0">
          <a:noAutofit/>
        </a:bodyPr>
        <a:lstStyle/>
        <a:p>
          <a:pPr marL="0" lvl="0" indent="0" algn="ctr" defTabSz="800100">
            <a:lnSpc>
              <a:spcPct val="90000"/>
            </a:lnSpc>
            <a:spcBef>
              <a:spcPct val="0"/>
            </a:spcBef>
            <a:spcAft>
              <a:spcPct val="35000"/>
            </a:spcAft>
            <a:buNone/>
          </a:pPr>
          <a:r>
            <a:rPr lang="en-US" sz="1800" kern="1200"/>
            <a:t>Explain and Evaluate</a:t>
          </a:r>
        </a:p>
      </dsp:txBody>
      <dsp:txXfrm rot="-10800000">
        <a:off x="0" y="1169957"/>
        <a:ext cx="1924050" cy="767601"/>
      </dsp:txXfrm>
    </dsp:sp>
    <dsp:sp modelId="{7E8B25C8-C2CA-F24E-8C92-F2635878CF3E}">
      <dsp:nvSpPr>
        <dsp:cNvPr id="0" name=""/>
        <dsp:cNvSpPr/>
      </dsp:nvSpPr>
      <dsp:spPr>
        <a:xfrm>
          <a:off x="1924049" y="1169957"/>
          <a:ext cx="5772150" cy="767601"/>
        </a:xfrm>
        <a:prstGeom prst="rect">
          <a:avLst/>
        </a:prstGeom>
        <a:solidFill>
          <a:schemeClr val="accent2">
            <a:tint val="40000"/>
            <a:alpha val="90000"/>
            <a:hueOff val="214651"/>
            <a:satOff val="3964"/>
            <a:lumOff val="-442"/>
            <a:alphaOff val="0"/>
          </a:schemeClr>
        </a:solidFill>
        <a:ln w="12700" cap="flat" cmpd="sng" algn="ctr">
          <a:solidFill>
            <a:schemeClr val="accent2">
              <a:tint val="40000"/>
              <a:alpha val="90000"/>
              <a:hueOff val="214651"/>
              <a:satOff val="3964"/>
              <a:lumOff val="-442"/>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7086" tIns="190500" rIns="117086" bIns="190500" numCol="1" spcCol="1270" anchor="ctr" anchorCtr="0">
          <a:noAutofit/>
        </a:bodyPr>
        <a:lstStyle/>
        <a:p>
          <a:pPr marL="0" lvl="0" indent="0" algn="l" defTabSz="666750">
            <a:lnSpc>
              <a:spcPct val="90000"/>
            </a:lnSpc>
            <a:spcBef>
              <a:spcPct val="0"/>
            </a:spcBef>
            <a:spcAft>
              <a:spcPct val="35000"/>
            </a:spcAft>
            <a:buNone/>
          </a:pPr>
          <a:r>
            <a:rPr lang="en-US" sz="1500" kern="1200" dirty="0">
              <a:latin typeface="+mn-lt"/>
            </a:rPr>
            <a:t>Explain and evaluate how rhetoric contributes to the writer’s argument  </a:t>
          </a:r>
        </a:p>
      </dsp:txBody>
      <dsp:txXfrm>
        <a:off x="1924049" y="1169957"/>
        <a:ext cx="5772150" cy="767601"/>
      </dsp:txXfrm>
    </dsp:sp>
    <dsp:sp modelId="{96E26089-9345-B34D-BD64-4D8556281137}">
      <dsp:nvSpPr>
        <dsp:cNvPr id="0" name=""/>
        <dsp:cNvSpPr/>
      </dsp:nvSpPr>
      <dsp:spPr>
        <a:xfrm rot="10800000">
          <a:off x="0" y="549"/>
          <a:ext cx="1924050" cy="1180926"/>
        </a:xfrm>
        <a:prstGeom prst="upArrowCallout">
          <a:avLst>
            <a:gd name="adj1" fmla="val 5000"/>
            <a:gd name="adj2" fmla="val 10000"/>
            <a:gd name="adj3" fmla="val 15000"/>
            <a:gd name="adj4" fmla="val 64977"/>
          </a:avLst>
        </a:prstGeom>
        <a:solidFill>
          <a:schemeClr val="accent2">
            <a:hueOff val="113439"/>
            <a:satOff val="13039"/>
            <a:lumOff val="-10393"/>
            <a:alphaOff val="0"/>
          </a:schemeClr>
        </a:solidFill>
        <a:ln w="12700" cap="flat" cmpd="sng" algn="ctr">
          <a:solidFill>
            <a:schemeClr val="accent2">
              <a:hueOff val="113439"/>
              <a:satOff val="13039"/>
              <a:lumOff val="-10393"/>
              <a:alphaOff val="0"/>
            </a:schemeClr>
          </a:solid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136838" tIns="128016" rIns="136838" bIns="128016" numCol="1" spcCol="1270" anchor="ctr" anchorCtr="0">
          <a:noAutofit/>
        </a:bodyPr>
        <a:lstStyle/>
        <a:p>
          <a:pPr marL="0" lvl="0" indent="0" algn="ctr" defTabSz="800100">
            <a:lnSpc>
              <a:spcPct val="90000"/>
            </a:lnSpc>
            <a:spcBef>
              <a:spcPct val="0"/>
            </a:spcBef>
            <a:spcAft>
              <a:spcPct val="35000"/>
            </a:spcAft>
            <a:buNone/>
          </a:pPr>
          <a:r>
            <a:rPr lang="en-US" sz="1800" kern="1200"/>
            <a:t>Identify</a:t>
          </a:r>
        </a:p>
      </dsp:txBody>
      <dsp:txXfrm rot="-10800000">
        <a:off x="0" y="549"/>
        <a:ext cx="1924050" cy="767601"/>
      </dsp:txXfrm>
    </dsp:sp>
    <dsp:sp modelId="{4E2E9444-501A-4A4D-8E4E-4C28929750DD}">
      <dsp:nvSpPr>
        <dsp:cNvPr id="0" name=""/>
        <dsp:cNvSpPr/>
      </dsp:nvSpPr>
      <dsp:spPr>
        <a:xfrm>
          <a:off x="1924049" y="549"/>
          <a:ext cx="5772150" cy="767601"/>
        </a:xfrm>
        <a:prstGeom prst="rect">
          <a:avLst/>
        </a:prstGeom>
        <a:solidFill>
          <a:schemeClr val="accent2">
            <a:tint val="40000"/>
            <a:alpha val="90000"/>
            <a:hueOff val="429303"/>
            <a:satOff val="7928"/>
            <a:lumOff val="-885"/>
            <a:alphaOff val="0"/>
          </a:schemeClr>
        </a:solidFill>
        <a:ln w="12700" cap="flat" cmpd="sng" algn="ctr">
          <a:solidFill>
            <a:schemeClr val="accent2">
              <a:tint val="40000"/>
              <a:alpha val="90000"/>
              <a:hueOff val="429303"/>
              <a:satOff val="7928"/>
              <a:lumOff val="-88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7086" tIns="190500" rIns="117086" bIns="190500" numCol="1" spcCol="1270" anchor="ctr" anchorCtr="0">
          <a:noAutofit/>
        </a:bodyPr>
        <a:lstStyle/>
        <a:p>
          <a:pPr marL="0" lvl="0" indent="0" algn="l" defTabSz="666750">
            <a:lnSpc>
              <a:spcPct val="90000"/>
            </a:lnSpc>
            <a:spcBef>
              <a:spcPct val="0"/>
            </a:spcBef>
            <a:spcAft>
              <a:spcPct val="35000"/>
            </a:spcAft>
            <a:buNone/>
          </a:pPr>
          <a:r>
            <a:rPr lang="en-US" sz="1500" kern="1200" dirty="0"/>
            <a:t>Identify rhetorical strategies</a:t>
          </a:r>
        </a:p>
      </dsp:txBody>
      <dsp:txXfrm>
        <a:off x="1924049" y="549"/>
        <a:ext cx="5772150" cy="76760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DC2B3-6307-0441-858E-0B06EC891F8F}">
      <dsp:nvSpPr>
        <dsp:cNvPr id="0" name=""/>
        <dsp:cNvSpPr/>
      </dsp:nvSpPr>
      <dsp:spPr>
        <a:xfrm>
          <a:off x="812182" y="556276"/>
          <a:ext cx="975830" cy="97583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5608BA5-B56F-8247-831D-724F4821BAA9}">
      <dsp:nvSpPr>
        <dsp:cNvPr id="0" name=""/>
        <dsp:cNvSpPr/>
      </dsp:nvSpPr>
      <dsp:spPr>
        <a:xfrm>
          <a:off x="215841" y="1831471"/>
          <a:ext cx="216851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pPr>
          <a:r>
            <a:rPr lang="en-US" sz="1600" kern="1200"/>
            <a:t>Study and use of written, spoken and visual language</a:t>
          </a:r>
        </a:p>
      </dsp:txBody>
      <dsp:txXfrm>
        <a:off x="215841" y="1831471"/>
        <a:ext cx="2168512" cy="720000"/>
      </dsp:txXfrm>
    </dsp:sp>
    <dsp:sp modelId="{F201C4EF-E47A-4557-AE49-18C882D0E9D4}">
      <dsp:nvSpPr>
        <dsp:cNvPr id="0" name=""/>
        <dsp:cNvSpPr/>
      </dsp:nvSpPr>
      <dsp:spPr>
        <a:xfrm>
          <a:off x="3360184" y="556276"/>
          <a:ext cx="975830" cy="97583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8EE07FF-0423-46EB-929D-6C114C24C73E}">
      <dsp:nvSpPr>
        <dsp:cNvPr id="0" name=""/>
        <dsp:cNvSpPr/>
      </dsp:nvSpPr>
      <dsp:spPr>
        <a:xfrm>
          <a:off x="2763843" y="1831471"/>
          <a:ext cx="216851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pPr>
          <a:r>
            <a:rPr lang="en-US" sz="1600" kern="1200"/>
            <a:t>The ability to persuade an audience using knowledge to resolve practical issues</a:t>
          </a:r>
        </a:p>
      </dsp:txBody>
      <dsp:txXfrm>
        <a:off x="2763843" y="1831471"/>
        <a:ext cx="2168512" cy="720000"/>
      </dsp:txXfrm>
    </dsp:sp>
    <dsp:sp modelId="{9C341E7C-9A6C-4518-A530-5FD6E17E94F3}">
      <dsp:nvSpPr>
        <dsp:cNvPr id="0" name=""/>
        <dsp:cNvSpPr/>
      </dsp:nvSpPr>
      <dsp:spPr>
        <a:xfrm>
          <a:off x="5908186" y="556276"/>
          <a:ext cx="975830" cy="97583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A3E63BF-390D-4338-AD0A-E0C50249C180}">
      <dsp:nvSpPr>
        <dsp:cNvPr id="0" name=""/>
        <dsp:cNvSpPr/>
      </dsp:nvSpPr>
      <dsp:spPr>
        <a:xfrm>
          <a:off x="5311845" y="1831471"/>
          <a:ext cx="216851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pPr>
          <a:r>
            <a:rPr lang="en-US" sz="1600" kern="1200" dirty="0">
              <a:latin typeface="+mn-lt"/>
            </a:rPr>
            <a:t> In ancient Greece, formal education began with training in rhetoric</a:t>
          </a:r>
        </a:p>
      </dsp:txBody>
      <dsp:txXfrm>
        <a:off x="5311845" y="1831471"/>
        <a:ext cx="2168512" cy="720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F903E3-D33A-4ED4-9426-AFB05525DB65}">
      <dsp:nvSpPr>
        <dsp:cNvPr id="0" name=""/>
        <dsp:cNvSpPr/>
      </dsp:nvSpPr>
      <dsp:spPr>
        <a:xfrm>
          <a:off x="1538756" y="22393"/>
          <a:ext cx="1578375" cy="1578375"/>
        </a:xfrm>
        <a:prstGeom prst="ellipse">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6AD967B-B3EB-49D2-B0BD-551A285F1836}">
      <dsp:nvSpPr>
        <dsp:cNvPr id="0" name=""/>
        <dsp:cNvSpPr/>
      </dsp:nvSpPr>
      <dsp:spPr>
        <a:xfrm>
          <a:off x="1875131" y="358768"/>
          <a:ext cx="905625" cy="90562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F6B0878-5E0A-4DBD-8E88-F8C20305A486}">
      <dsp:nvSpPr>
        <dsp:cNvPr id="0" name=""/>
        <dsp:cNvSpPr/>
      </dsp:nvSpPr>
      <dsp:spPr>
        <a:xfrm>
          <a:off x="1034193" y="2092393"/>
          <a:ext cx="2587500" cy="9871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US" sz="1100" kern="1200"/>
            <a:t>You need to be able to understand how rhetoric contributes to your writing practice in order to identify, evaluate and create your own </a:t>
          </a:r>
          <a:r>
            <a:rPr lang="en-US" sz="1100" u="sng" kern="1200"/>
            <a:t>effective </a:t>
          </a:r>
          <a:r>
            <a:rPr lang="en-US" sz="1100" kern="1200"/>
            <a:t>and </a:t>
          </a:r>
          <a:r>
            <a:rPr lang="en-US" sz="1100" u="sng" kern="1200"/>
            <a:t>credible</a:t>
          </a:r>
          <a:r>
            <a:rPr lang="en-US" sz="1100" kern="1200"/>
            <a:t> argument</a:t>
          </a:r>
        </a:p>
      </dsp:txBody>
      <dsp:txXfrm>
        <a:off x="1034193" y="2092393"/>
        <a:ext cx="2587500" cy="987187"/>
      </dsp:txXfrm>
    </dsp:sp>
    <dsp:sp modelId="{6A41A3F6-B648-4E76-AF2C-15C5EFEF13A5}">
      <dsp:nvSpPr>
        <dsp:cNvPr id="0" name=""/>
        <dsp:cNvSpPr/>
      </dsp:nvSpPr>
      <dsp:spPr>
        <a:xfrm>
          <a:off x="4579068" y="22393"/>
          <a:ext cx="1578375" cy="1578375"/>
        </a:xfrm>
        <a:prstGeom prst="ellipse">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F9C487F-8672-4809-8469-93B1E7B594F5}">
      <dsp:nvSpPr>
        <dsp:cNvPr id="0" name=""/>
        <dsp:cNvSpPr/>
      </dsp:nvSpPr>
      <dsp:spPr>
        <a:xfrm>
          <a:off x="4915443" y="358768"/>
          <a:ext cx="905625" cy="90562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8067420-EA54-4CD6-9462-34E3E0AB12E8}">
      <dsp:nvSpPr>
        <dsp:cNvPr id="0" name=""/>
        <dsp:cNvSpPr/>
      </dsp:nvSpPr>
      <dsp:spPr>
        <a:xfrm>
          <a:off x="4074506" y="2092393"/>
          <a:ext cx="2587500" cy="9871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US" sz="1100" kern="1200"/>
            <a:t>*effective arguments are not always credible arguments </a:t>
          </a:r>
        </a:p>
      </dsp:txBody>
      <dsp:txXfrm>
        <a:off x="4074506" y="2092393"/>
        <a:ext cx="2587500" cy="98718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2E357E-56B0-4BA0-B1D8-E697C40129AA}">
      <dsp:nvSpPr>
        <dsp:cNvPr id="0" name=""/>
        <dsp:cNvSpPr/>
      </dsp:nvSpPr>
      <dsp:spPr>
        <a:xfrm>
          <a:off x="0" y="1003"/>
          <a:ext cx="7696200" cy="42758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9666E27-1A4A-4909-AE17-FF391B19443B}">
      <dsp:nvSpPr>
        <dsp:cNvPr id="0" name=""/>
        <dsp:cNvSpPr/>
      </dsp:nvSpPr>
      <dsp:spPr>
        <a:xfrm>
          <a:off x="129343" y="97209"/>
          <a:ext cx="235169" cy="23516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3CD67B6-ECF4-49B4-8C4A-DD30885F0A45}">
      <dsp:nvSpPr>
        <dsp:cNvPr id="0" name=""/>
        <dsp:cNvSpPr/>
      </dsp:nvSpPr>
      <dsp:spPr>
        <a:xfrm>
          <a:off x="493856" y="1003"/>
          <a:ext cx="7202343" cy="4275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252" tIns="45252" rIns="45252" bIns="45252" numCol="1" spcCol="1270" anchor="ctr" anchorCtr="0">
          <a:noAutofit/>
        </a:bodyPr>
        <a:lstStyle/>
        <a:p>
          <a:pPr marL="0" lvl="0" indent="0" algn="l" defTabSz="844550">
            <a:lnSpc>
              <a:spcPct val="100000"/>
            </a:lnSpc>
            <a:spcBef>
              <a:spcPct val="0"/>
            </a:spcBef>
            <a:spcAft>
              <a:spcPct val="35000"/>
            </a:spcAft>
            <a:buNone/>
          </a:pPr>
          <a:r>
            <a:rPr lang="en-US" sz="1900" b="0" i="0" kern="1200"/>
            <a:t>Employ rhetorical appeals for a more limited audience</a:t>
          </a:r>
          <a:endParaRPr lang="en-US" sz="1900" kern="1200"/>
        </a:p>
      </dsp:txBody>
      <dsp:txXfrm>
        <a:off x="493856" y="1003"/>
        <a:ext cx="7202343" cy="427581"/>
      </dsp:txXfrm>
    </dsp:sp>
    <dsp:sp modelId="{02C92151-BF14-4BFB-B534-E934865A9A63}">
      <dsp:nvSpPr>
        <dsp:cNvPr id="0" name=""/>
        <dsp:cNvSpPr/>
      </dsp:nvSpPr>
      <dsp:spPr>
        <a:xfrm>
          <a:off x="0" y="535480"/>
          <a:ext cx="7696200" cy="42758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83F3926-70C8-498B-8C6E-A1F4B62EBB47}">
      <dsp:nvSpPr>
        <dsp:cNvPr id="0" name=""/>
        <dsp:cNvSpPr/>
      </dsp:nvSpPr>
      <dsp:spPr>
        <a:xfrm>
          <a:off x="129343" y="631686"/>
          <a:ext cx="235169" cy="23516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06909C0-C090-46BF-9B0B-3A0F3216FCEC}">
      <dsp:nvSpPr>
        <dsp:cNvPr id="0" name=""/>
        <dsp:cNvSpPr/>
      </dsp:nvSpPr>
      <dsp:spPr>
        <a:xfrm>
          <a:off x="493856" y="535480"/>
          <a:ext cx="7202343" cy="4275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252" tIns="45252" rIns="45252" bIns="45252" numCol="1" spcCol="1270" anchor="ctr" anchorCtr="0">
          <a:noAutofit/>
        </a:bodyPr>
        <a:lstStyle/>
        <a:p>
          <a:pPr marL="0" lvl="0" indent="0" algn="l" defTabSz="844550">
            <a:lnSpc>
              <a:spcPct val="100000"/>
            </a:lnSpc>
            <a:spcBef>
              <a:spcPct val="0"/>
            </a:spcBef>
            <a:spcAft>
              <a:spcPct val="35000"/>
            </a:spcAft>
            <a:buNone/>
          </a:pPr>
          <a:r>
            <a:rPr lang="en-US" sz="1900" b="0" i="0" kern="1200"/>
            <a:t>Combine research with original insight and analysis </a:t>
          </a:r>
          <a:endParaRPr lang="en-US" sz="1900" kern="1200"/>
        </a:p>
      </dsp:txBody>
      <dsp:txXfrm>
        <a:off x="493856" y="535480"/>
        <a:ext cx="7202343" cy="427581"/>
      </dsp:txXfrm>
    </dsp:sp>
    <dsp:sp modelId="{D7CD5EC2-1CBE-4058-B78D-0F470AAB5D80}">
      <dsp:nvSpPr>
        <dsp:cNvPr id="0" name=""/>
        <dsp:cNvSpPr/>
      </dsp:nvSpPr>
      <dsp:spPr>
        <a:xfrm>
          <a:off x="0" y="1069957"/>
          <a:ext cx="7696200" cy="42758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F4B381F-BD87-4830-B6A5-8EE00C27BEB9}">
      <dsp:nvSpPr>
        <dsp:cNvPr id="0" name=""/>
        <dsp:cNvSpPr/>
      </dsp:nvSpPr>
      <dsp:spPr>
        <a:xfrm>
          <a:off x="129343" y="1166163"/>
          <a:ext cx="235169" cy="23516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0071DE4-EE89-422E-8DC9-4E6F0D010DBD}">
      <dsp:nvSpPr>
        <dsp:cNvPr id="0" name=""/>
        <dsp:cNvSpPr/>
      </dsp:nvSpPr>
      <dsp:spPr>
        <a:xfrm>
          <a:off x="493856" y="1069957"/>
          <a:ext cx="7202343" cy="4275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252" tIns="45252" rIns="45252" bIns="45252" numCol="1" spcCol="1270" anchor="ctr" anchorCtr="0">
          <a:noAutofit/>
        </a:bodyPr>
        <a:lstStyle/>
        <a:p>
          <a:pPr marL="0" lvl="0" indent="0" algn="l" defTabSz="844550">
            <a:lnSpc>
              <a:spcPct val="100000"/>
            </a:lnSpc>
            <a:spcBef>
              <a:spcPct val="0"/>
            </a:spcBef>
            <a:spcAft>
              <a:spcPct val="35000"/>
            </a:spcAft>
            <a:buNone/>
          </a:pPr>
          <a:r>
            <a:rPr lang="en-US" sz="1900" b="0" i="0" kern="1200"/>
            <a:t>Share conclusions </a:t>
          </a:r>
          <a:endParaRPr lang="en-US" sz="1900" kern="1200"/>
        </a:p>
      </dsp:txBody>
      <dsp:txXfrm>
        <a:off x="493856" y="1069957"/>
        <a:ext cx="7202343" cy="427581"/>
      </dsp:txXfrm>
    </dsp:sp>
    <dsp:sp modelId="{18D5A141-3320-425C-918A-C6F58A124CC6}">
      <dsp:nvSpPr>
        <dsp:cNvPr id="0" name=""/>
        <dsp:cNvSpPr/>
      </dsp:nvSpPr>
      <dsp:spPr>
        <a:xfrm>
          <a:off x="0" y="1604435"/>
          <a:ext cx="7696200" cy="42758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EFF330A-AE39-46D3-BDF6-082C5D2C85BB}">
      <dsp:nvSpPr>
        <dsp:cNvPr id="0" name=""/>
        <dsp:cNvSpPr/>
      </dsp:nvSpPr>
      <dsp:spPr>
        <a:xfrm>
          <a:off x="129343" y="1700641"/>
          <a:ext cx="235169" cy="23516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576E490-696C-4104-9BE7-9A0BD7221A7F}">
      <dsp:nvSpPr>
        <dsp:cNvPr id="0" name=""/>
        <dsp:cNvSpPr/>
      </dsp:nvSpPr>
      <dsp:spPr>
        <a:xfrm>
          <a:off x="493856" y="1604435"/>
          <a:ext cx="7202343" cy="4275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252" tIns="45252" rIns="45252" bIns="45252" numCol="1" spcCol="1270" anchor="ctr" anchorCtr="0">
          <a:noAutofit/>
        </a:bodyPr>
        <a:lstStyle/>
        <a:p>
          <a:pPr marL="0" lvl="0" indent="0" algn="l" defTabSz="844550">
            <a:lnSpc>
              <a:spcPct val="100000"/>
            </a:lnSpc>
            <a:spcBef>
              <a:spcPct val="0"/>
            </a:spcBef>
            <a:spcAft>
              <a:spcPct val="35000"/>
            </a:spcAft>
            <a:buNone/>
          </a:pPr>
          <a:r>
            <a:rPr lang="en-US" sz="1900" b="0" i="0" kern="1200"/>
            <a:t>Provide new insight</a:t>
          </a:r>
          <a:endParaRPr lang="en-US" sz="1900" kern="1200"/>
        </a:p>
      </dsp:txBody>
      <dsp:txXfrm>
        <a:off x="493856" y="1604435"/>
        <a:ext cx="7202343" cy="427581"/>
      </dsp:txXfrm>
    </dsp:sp>
    <dsp:sp modelId="{02134894-17EA-4B5B-ABEB-EB02417DFAA1}">
      <dsp:nvSpPr>
        <dsp:cNvPr id="0" name=""/>
        <dsp:cNvSpPr/>
      </dsp:nvSpPr>
      <dsp:spPr>
        <a:xfrm>
          <a:off x="0" y="2138912"/>
          <a:ext cx="7696200" cy="42758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6C73240-38E7-496B-AFBB-E1C140D11C30}">
      <dsp:nvSpPr>
        <dsp:cNvPr id="0" name=""/>
        <dsp:cNvSpPr/>
      </dsp:nvSpPr>
      <dsp:spPr>
        <a:xfrm>
          <a:off x="129343" y="2235118"/>
          <a:ext cx="235169" cy="235169"/>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6B19BBD-E0A9-40C4-906C-7BCE911F9852}">
      <dsp:nvSpPr>
        <dsp:cNvPr id="0" name=""/>
        <dsp:cNvSpPr/>
      </dsp:nvSpPr>
      <dsp:spPr>
        <a:xfrm>
          <a:off x="493856" y="2138912"/>
          <a:ext cx="7202343" cy="4275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252" tIns="45252" rIns="45252" bIns="45252" numCol="1" spcCol="1270" anchor="ctr" anchorCtr="0">
          <a:noAutofit/>
        </a:bodyPr>
        <a:lstStyle/>
        <a:p>
          <a:pPr marL="0" lvl="0" indent="0" algn="l" defTabSz="844550">
            <a:lnSpc>
              <a:spcPct val="100000"/>
            </a:lnSpc>
            <a:spcBef>
              <a:spcPct val="0"/>
            </a:spcBef>
            <a:spcAft>
              <a:spcPct val="35000"/>
            </a:spcAft>
            <a:buNone/>
          </a:pPr>
          <a:r>
            <a:rPr lang="en-US" sz="1900" b="0" i="0" kern="1200"/>
            <a:t>Interpret or critique </a:t>
          </a:r>
          <a:endParaRPr lang="en-US" sz="1900" kern="1200"/>
        </a:p>
      </dsp:txBody>
      <dsp:txXfrm>
        <a:off x="493856" y="2138912"/>
        <a:ext cx="7202343" cy="427581"/>
      </dsp:txXfrm>
    </dsp:sp>
    <dsp:sp modelId="{FB8A5344-3CBD-42F6-BFD0-E53EFCB56EE9}">
      <dsp:nvSpPr>
        <dsp:cNvPr id="0" name=""/>
        <dsp:cNvSpPr/>
      </dsp:nvSpPr>
      <dsp:spPr>
        <a:xfrm>
          <a:off x="0" y="2673389"/>
          <a:ext cx="7696200" cy="42758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4F4FA70-0B96-4CFE-86ED-3EE80D91A2E7}">
      <dsp:nvSpPr>
        <dsp:cNvPr id="0" name=""/>
        <dsp:cNvSpPr/>
      </dsp:nvSpPr>
      <dsp:spPr>
        <a:xfrm>
          <a:off x="129343" y="2769595"/>
          <a:ext cx="235169" cy="235169"/>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90B6B12-2DEA-4CD1-B11D-A7149E21DB32}">
      <dsp:nvSpPr>
        <dsp:cNvPr id="0" name=""/>
        <dsp:cNvSpPr/>
      </dsp:nvSpPr>
      <dsp:spPr>
        <a:xfrm>
          <a:off x="493856" y="2673389"/>
          <a:ext cx="7202343" cy="4275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252" tIns="45252" rIns="45252" bIns="45252" numCol="1" spcCol="1270" anchor="ctr" anchorCtr="0">
          <a:noAutofit/>
        </a:bodyPr>
        <a:lstStyle/>
        <a:p>
          <a:pPr marL="0" lvl="0" indent="0" algn="l" defTabSz="844550">
            <a:lnSpc>
              <a:spcPct val="100000"/>
            </a:lnSpc>
            <a:spcBef>
              <a:spcPct val="0"/>
            </a:spcBef>
            <a:spcAft>
              <a:spcPct val="35000"/>
            </a:spcAft>
            <a:buNone/>
          </a:pPr>
          <a:r>
            <a:rPr lang="en-US" sz="1900" b="0" i="0" kern="1200"/>
            <a:t>Expose or raise awareness</a:t>
          </a:r>
          <a:endParaRPr lang="en-US" sz="1900" kern="1200"/>
        </a:p>
      </dsp:txBody>
      <dsp:txXfrm>
        <a:off x="493856" y="2673389"/>
        <a:ext cx="7202343" cy="42758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F46849-D2A5-48B9-8163-19EDA714AA2E}">
      <dsp:nvSpPr>
        <dsp:cNvPr id="0" name=""/>
        <dsp:cNvSpPr/>
      </dsp:nvSpPr>
      <dsp:spPr>
        <a:xfrm>
          <a:off x="0" y="4122"/>
          <a:ext cx="4613672" cy="87810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7DE848B-6516-4043-9AB6-9A484256C611}">
      <dsp:nvSpPr>
        <dsp:cNvPr id="0" name=""/>
        <dsp:cNvSpPr/>
      </dsp:nvSpPr>
      <dsp:spPr>
        <a:xfrm>
          <a:off x="265625" y="201695"/>
          <a:ext cx="482955" cy="48295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B70C80E-91FF-4AFC-95C4-760F36BB4EB4}">
      <dsp:nvSpPr>
        <dsp:cNvPr id="0" name=""/>
        <dsp:cNvSpPr/>
      </dsp:nvSpPr>
      <dsp:spPr>
        <a:xfrm>
          <a:off x="1014206" y="4122"/>
          <a:ext cx="3599465" cy="878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932" tIns="92932" rIns="92932" bIns="92932" numCol="1" spcCol="1270" anchor="ctr" anchorCtr="0">
          <a:noAutofit/>
        </a:bodyPr>
        <a:lstStyle/>
        <a:p>
          <a:pPr marL="0" lvl="0" indent="0" algn="l" defTabSz="755650">
            <a:lnSpc>
              <a:spcPct val="90000"/>
            </a:lnSpc>
            <a:spcBef>
              <a:spcPct val="0"/>
            </a:spcBef>
            <a:spcAft>
              <a:spcPct val="35000"/>
            </a:spcAft>
            <a:buNone/>
          </a:pPr>
          <a:r>
            <a:rPr lang="en-US" sz="1700" kern="1200"/>
            <a:t>To demonstrate you can synthesize information;</a:t>
          </a:r>
        </a:p>
      </dsp:txBody>
      <dsp:txXfrm>
        <a:off x="1014206" y="4122"/>
        <a:ext cx="3599465" cy="878100"/>
      </dsp:txXfrm>
    </dsp:sp>
    <dsp:sp modelId="{468FBC62-BC69-4EFD-BA5A-82DCE6FA25A8}">
      <dsp:nvSpPr>
        <dsp:cNvPr id="0" name=""/>
        <dsp:cNvSpPr/>
      </dsp:nvSpPr>
      <dsp:spPr>
        <a:xfrm>
          <a:off x="0" y="1101748"/>
          <a:ext cx="4613672" cy="87810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375AA1E-E387-4283-B7CE-91E60635CA14}">
      <dsp:nvSpPr>
        <dsp:cNvPr id="0" name=""/>
        <dsp:cNvSpPr/>
      </dsp:nvSpPr>
      <dsp:spPr>
        <a:xfrm>
          <a:off x="265625" y="1299321"/>
          <a:ext cx="482955" cy="48295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31BBFD4-D66B-4E7F-8738-A98444E36F94}">
      <dsp:nvSpPr>
        <dsp:cNvPr id="0" name=""/>
        <dsp:cNvSpPr/>
      </dsp:nvSpPr>
      <dsp:spPr>
        <a:xfrm>
          <a:off x="1014206" y="1101748"/>
          <a:ext cx="3599465" cy="878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932" tIns="92932" rIns="92932" bIns="92932" numCol="1" spcCol="1270" anchor="ctr" anchorCtr="0">
          <a:noAutofit/>
        </a:bodyPr>
        <a:lstStyle/>
        <a:p>
          <a:pPr marL="0" lvl="0" indent="0" algn="l" defTabSz="755650">
            <a:lnSpc>
              <a:spcPct val="90000"/>
            </a:lnSpc>
            <a:spcBef>
              <a:spcPct val="0"/>
            </a:spcBef>
            <a:spcAft>
              <a:spcPct val="35000"/>
            </a:spcAft>
            <a:buNone/>
          </a:pPr>
          <a:r>
            <a:rPr lang="en-US" sz="1700" kern="1200"/>
            <a:t>To offer your own reasoned consideration of a subject;</a:t>
          </a:r>
        </a:p>
      </dsp:txBody>
      <dsp:txXfrm>
        <a:off x="1014206" y="1101748"/>
        <a:ext cx="3599465" cy="878100"/>
      </dsp:txXfrm>
    </dsp:sp>
    <dsp:sp modelId="{A8CC9880-EA25-4A51-8F1B-94EB0E107620}">
      <dsp:nvSpPr>
        <dsp:cNvPr id="0" name=""/>
        <dsp:cNvSpPr/>
      </dsp:nvSpPr>
      <dsp:spPr>
        <a:xfrm>
          <a:off x="0" y="2199374"/>
          <a:ext cx="4613672" cy="87810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71E0927-BF25-4707-9C79-404BC072C08E}">
      <dsp:nvSpPr>
        <dsp:cNvPr id="0" name=""/>
        <dsp:cNvSpPr/>
      </dsp:nvSpPr>
      <dsp:spPr>
        <a:xfrm>
          <a:off x="265625" y="2396947"/>
          <a:ext cx="482955" cy="48295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54B07D0-2924-47D6-A402-89350EAC88DC}">
      <dsp:nvSpPr>
        <dsp:cNvPr id="0" name=""/>
        <dsp:cNvSpPr/>
      </dsp:nvSpPr>
      <dsp:spPr>
        <a:xfrm>
          <a:off x="1014206" y="2199374"/>
          <a:ext cx="3599465" cy="878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932" tIns="92932" rIns="92932" bIns="92932" numCol="1" spcCol="1270" anchor="ctr" anchorCtr="0">
          <a:noAutofit/>
        </a:bodyPr>
        <a:lstStyle/>
        <a:p>
          <a:pPr marL="0" lvl="0" indent="0" algn="l" defTabSz="755650">
            <a:lnSpc>
              <a:spcPct val="90000"/>
            </a:lnSpc>
            <a:spcBef>
              <a:spcPct val="0"/>
            </a:spcBef>
            <a:spcAft>
              <a:spcPct val="35000"/>
            </a:spcAft>
            <a:buNone/>
          </a:pPr>
          <a:r>
            <a:rPr lang="en-US" sz="1700" kern="1200"/>
            <a:t>To test and strengthen your ability to communicate effectively;</a:t>
          </a:r>
        </a:p>
      </dsp:txBody>
      <dsp:txXfrm>
        <a:off x="1014206" y="2199374"/>
        <a:ext cx="3599465" cy="878100"/>
      </dsp:txXfrm>
    </dsp:sp>
    <dsp:sp modelId="{E9AF85C5-1374-4E1A-9B9B-20418F349151}">
      <dsp:nvSpPr>
        <dsp:cNvPr id="0" name=""/>
        <dsp:cNvSpPr/>
      </dsp:nvSpPr>
      <dsp:spPr>
        <a:xfrm>
          <a:off x="0" y="3297000"/>
          <a:ext cx="4613672" cy="87810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05FFDE8-9F82-461A-A980-6397F2EE2C79}">
      <dsp:nvSpPr>
        <dsp:cNvPr id="0" name=""/>
        <dsp:cNvSpPr/>
      </dsp:nvSpPr>
      <dsp:spPr>
        <a:xfrm>
          <a:off x="265625" y="3494573"/>
          <a:ext cx="482955" cy="48295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051B19E-A99D-448A-A3B2-AF1C38670E59}">
      <dsp:nvSpPr>
        <dsp:cNvPr id="0" name=""/>
        <dsp:cNvSpPr/>
      </dsp:nvSpPr>
      <dsp:spPr>
        <a:xfrm>
          <a:off x="1014206" y="3297000"/>
          <a:ext cx="3599465" cy="878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932" tIns="92932" rIns="92932" bIns="92932" numCol="1" spcCol="1270" anchor="ctr" anchorCtr="0">
          <a:noAutofit/>
        </a:bodyPr>
        <a:lstStyle/>
        <a:p>
          <a:pPr marL="0" lvl="0" indent="0" algn="l" defTabSz="755650">
            <a:lnSpc>
              <a:spcPct val="90000"/>
            </a:lnSpc>
            <a:spcBef>
              <a:spcPct val="0"/>
            </a:spcBef>
            <a:spcAft>
              <a:spcPct val="35000"/>
            </a:spcAft>
            <a:buNone/>
          </a:pPr>
          <a:r>
            <a:rPr lang="en-US" sz="1700" kern="1200"/>
            <a:t>To show that you grasp complex ideas; </a:t>
          </a:r>
        </a:p>
      </dsp:txBody>
      <dsp:txXfrm>
        <a:off x="1014206" y="3297000"/>
        <a:ext cx="3599465" cy="878100"/>
      </dsp:txXfrm>
    </dsp:sp>
    <dsp:sp modelId="{BF1BEAB9-ECD9-4A07-8164-EAF0786D9051}">
      <dsp:nvSpPr>
        <dsp:cNvPr id="0" name=""/>
        <dsp:cNvSpPr/>
      </dsp:nvSpPr>
      <dsp:spPr>
        <a:xfrm>
          <a:off x="0" y="4394626"/>
          <a:ext cx="4613672" cy="87810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7FE2D1F-6001-4B4C-A2A6-86F101F29C1D}">
      <dsp:nvSpPr>
        <dsp:cNvPr id="0" name=""/>
        <dsp:cNvSpPr/>
      </dsp:nvSpPr>
      <dsp:spPr>
        <a:xfrm>
          <a:off x="265625" y="4592199"/>
          <a:ext cx="482955" cy="48295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FA44D3D-5EA4-48CE-9D19-C993B6914D57}">
      <dsp:nvSpPr>
        <dsp:cNvPr id="0" name=""/>
        <dsp:cNvSpPr/>
      </dsp:nvSpPr>
      <dsp:spPr>
        <a:xfrm>
          <a:off x="1014206" y="4394626"/>
          <a:ext cx="3599465" cy="878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932" tIns="92932" rIns="92932" bIns="92932" numCol="1" spcCol="1270" anchor="ctr" anchorCtr="0">
          <a:noAutofit/>
        </a:bodyPr>
        <a:lstStyle/>
        <a:p>
          <a:pPr marL="0" lvl="0" indent="0" algn="l" defTabSz="755650">
            <a:lnSpc>
              <a:spcPct val="90000"/>
            </a:lnSpc>
            <a:spcBef>
              <a:spcPct val="0"/>
            </a:spcBef>
            <a:spcAft>
              <a:spcPct val="35000"/>
            </a:spcAft>
            <a:buNone/>
          </a:pPr>
          <a:r>
            <a:rPr lang="en-US" sz="1700" kern="1200"/>
            <a:t>To discuss these ideas using the specialized language of your research field. </a:t>
          </a:r>
        </a:p>
      </dsp:txBody>
      <dsp:txXfrm>
        <a:off x="1014206" y="4394626"/>
        <a:ext cx="3599465" cy="878100"/>
      </dsp:txXfrm>
    </dsp:sp>
  </dsp:spTree>
</dsp:drawing>
</file>

<file path=ppt/diagrams/layout1.xml><?xml version="1.0" encoding="utf-8"?>
<dgm:layoutDef xmlns:dgm="http://schemas.openxmlformats.org/drawingml/2006/diagram" xmlns:a="http://schemas.openxmlformats.org/drawingml/2006/main" uniqueId="urn:microsoft.com/office/officeart/2016/7/layout/VerticalDownArrowProcess">
  <dgm:title val="Vertical Down Arrow Process"/>
  <dgm:desc val="Use to show a progression; a timeline; sequential steps in a task, process, or workflow; or to emphasize movement or direction. Level 1 text appears inside an arrow shape while Level 2 text appears below the arrow shapes."/>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36"/>
      <dgm:constr type="primFontSz" for="des" forName="parentTextArrow" refType="primFontSz" refFor="des" refForName="parentTextBox" op="equ"/>
      <dgm:constr type="primFontSz" for="des" forName="descendantArrow" val="24"/>
      <dgm:constr type="primFontSz" for="des" forName="descendantArrow" refType="primFontSz" refFor="des" refForName="parentTextArrow" op="lte"/>
      <dgm:constr type="primFontSz" for="des" forName="descendantBox" refType="primFontSz" refFor="des" refForName="parentTextArrow" op="lte"/>
      <dgm:constr type="primFontSz" for="des" forName="descendantBox" refType="primFontSz" refFor="des" refForName="parentTextBox" op="lte"/>
      <dgm:constr type="primFontSz" for="des" forName="descendantArrow" refType="primFontSz" refFor="des" refForName="parentTextBox" op="lte"/>
      <dgm:constr type="primFontSz" for="des" forName="descendantBox" refType="primFontSz" refFor="des" refForName="descendan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onstrLst>
              <dgm:constr type="w" for="ch" forName="parentTextBox" refType="w" fact="0.25"/>
              <dgm:constr type="h" for="ch" forName="parentTextBox" refType="h"/>
              <dgm:constr type="t" for="ch" forName="parentTextBox"/>
              <dgm:constr type="w" for="ch" forName="descendantBox" refType="w" fact="0.75"/>
              <dgm:constr type="l" for="ch" forName="descendantBox" refType="w" fact="0.25"/>
              <dgm:constr type="b" for="ch" forName="descendantBox" refType="h"/>
              <dgm:constr type="h" for="ch" forName="descendantBox" refType="h"/>
            </dgm:constrLst>
            <dgm:ruleLst/>
            <dgm:layoutNode name="parentTextBox" styleLbl="alignNode1">
              <dgm:alg type="tx"/>
              <dgm:shape xmlns:r="http://schemas.openxmlformats.org/officeDocument/2006/relationships" type="rect" r:blip="">
                <dgm:adjLst/>
              </dgm:shape>
              <dgm:presOf axis="self"/>
              <dgm:constrLst>
                <dgm:constr type="primFontSz" refType="h" op="lte" fact="0.5"/>
                <dgm:constr type="lMarg" refType="w" fact="0.2016"/>
                <dgm:constr type="rMarg" refType="w" fact="0.2016"/>
              </dgm:constrLst>
              <dgm:ruleLst>
                <dgm:rule type="primFontSz" val="13" fact="NaN" max="NaN"/>
              </dgm:ruleLst>
            </dgm:layoutNode>
            <dgm:layoutNode name="descendantBox" styleLbl="bgAccFollowNode1">
              <dgm:alg type="tx">
                <dgm:param type="stBulletLvl" val="0"/>
                <dgm:param type="parTxLTRAlign" val="l"/>
              </dgm:alg>
              <dgm:shape xmlns:r="http://schemas.openxmlformats.org/officeDocument/2006/relationships" type="rect" r:blip="">
                <dgm:adjLst/>
              </dgm:shape>
              <dgm:presOf/>
              <dgm:constrLst>
                <dgm:constr type="tMarg" refType="primFontSz"/>
                <dgm:constr type="bMarg" refType="primFontSz"/>
                <dgm:constr type="lMarg" refType="w" fact="0.0575"/>
                <dgm:constr type="rMarg" refType="w" fact="0.0575"/>
              </dgm:constrLst>
              <dgm:presOf axis="des" ptType="node"/>
              <dgm:ruleLst>
                <dgm:rule type="primFontSz" val="11" fact="NaN" max="NaN"/>
              </dgm:ruleLst>
            </dgm:layoutNode>
          </dgm:layoutNode>
        </dgm:if>
        <dgm:else name="Name17">
          <dgm:layoutNode name="arrowAndChildren">
            <dgm:alg type="composite"/>
            <dgm:shape xmlns:r="http://schemas.openxmlformats.org/officeDocument/2006/relationships" r:blip="">
              <dgm:adjLst/>
            </dgm:shape>
            <dgm:presOf/>
            <dgm:constrLst>
              <dgm:constr type="w" for="ch" forName="parentTextArrow" refType="w" fact="0.25"/>
              <dgm:constr type="t" for="ch" forName="parentTextArrow"/>
              <dgm:constr type="h" for="ch" forName="parentTextArrow" refType="h" fact="0.65"/>
              <dgm:constr type="w" for="ch" forName="arrow" refType="w" fact="0.25"/>
              <dgm:constr type="h" for="ch" forName="arrow" refType="h"/>
              <dgm:constr type="l" for="ch" forName="descendantArrow" refType="w" fact="0.25"/>
              <dgm:constr type="w" for="ch" forName="descendantArrow" refType="w" fact="0.75"/>
              <dgm:constr type="b" for="ch" forName="descendantArrow" refType="h" fact="0.65"/>
              <dgm:constr type="h" for="ch" forName="descendantArrow" refType="h" fact="0.65"/>
            </dgm:constrLst>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constr type="primFontSz" refType="h" op="lte" fact="0.5"/>
                <dgm:constr type="lMarg" refType="w" fact="0.2016"/>
                <dgm:constr type="rMarg" refType="w" fact="0.2016"/>
              </dgm:constrLst>
              <dgm:ruleLst>
                <dgm:rule type="primFontSz" val="13" fact="NaN" max="NaN"/>
              </dgm:ruleLst>
            </dgm:layoutNode>
            <dgm:layoutNode name="arrow" styleLbl="alignNode1">
              <dgm:alg type="sp"/>
              <dgm:shape xmlns:r="http://schemas.openxmlformats.org/officeDocument/2006/relationships" rot="180" type="upArrowCallout" r:blip="">
                <dgm:adjLst>
                  <dgm:adj idx="1" val="0.05"/>
                  <dgm:adj idx="2" val="0.1"/>
                  <dgm:adj idx="3" val="0.15"/>
                </dgm:adjLst>
              </dgm:shape>
              <dgm:presOf axis="self"/>
              <dgm:constrLst/>
              <dgm:ruleLst/>
            </dgm:layoutNode>
            <dgm:layoutNode name="descendantArrow" styleLbl="bgAccFollowNode1">
              <dgm:alg type="tx">
                <dgm:param type="stBulletLvl" val="0"/>
                <dgm:param type="parTxLTRAlign" val="l"/>
              </dgm:alg>
              <dgm:shape xmlns:r="http://schemas.openxmlformats.org/officeDocument/2006/relationships" type="rect" r:blip="">
                <dgm:adjLst/>
              </dgm:shape>
              <dgm:presOf axis="des" ptType="node"/>
              <dgm:constrLst>
                <dgm:constr type="tMarg" refType="primFontSz"/>
                <dgm:constr type="bMarg" refType="primFontSz"/>
                <dgm:constr type="lMarg" refType="w" fact="0.0575"/>
                <dgm:constr type="rMarg" refType="w" fact="0.0575"/>
              </dgm:constrLst>
              <dgm:ruleLst>
                <dgm:rule type="primFontSz" val="11" fact="NaN" max="NaN"/>
              </dgm:ruleLst>
            </dgm:layoutNod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AD83E6-D660-45FE-87A6-038B49E4A3B5}" type="datetimeFigureOut">
              <a:rPr lang="en-US"/>
              <a:t>9/13/21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73BDE7B-42B2-4E68-A0D0-5A7AF71FCA87}" type="slidenum">
              <a:rPr lang="en-US"/>
              <a:t>‹#›</a:t>
            </a:fld>
            <a:endParaRPr lang="en-US"/>
          </a:p>
        </p:txBody>
      </p:sp>
    </p:spTree>
    <p:extLst>
      <p:ext uri="{BB962C8B-B14F-4D97-AF65-F5344CB8AC3E}">
        <p14:creationId xmlns:p14="http://schemas.microsoft.com/office/powerpoint/2010/main" val="4482253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73BDE7B-42B2-4E68-A0D0-5A7AF71FCA87}" type="slidenum">
              <a:rPr lang="en-US" smtClean="0"/>
              <a:t>1</a:t>
            </a:fld>
            <a:endParaRPr lang="en-US"/>
          </a:p>
        </p:txBody>
      </p:sp>
    </p:spTree>
    <p:extLst>
      <p:ext uri="{BB962C8B-B14F-4D97-AF65-F5344CB8AC3E}">
        <p14:creationId xmlns:p14="http://schemas.microsoft.com/office/powerpoint/2010/main" val="3828981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An</a:t>
            </a:r>
            <a:r>
              <a:rPr lang="en-US" sz="1200" b="0" i="0" kern="1200" dirty="0">
                <a:solidFill>
                  <a:schemeClr val="tx1"/>
                </a:solidFill>
                <a:effectLst/>
                <a:latin typeface="+mn-lt"/>
                <a:ea typeface="+mn-ea"/>
                <a:cs typeface="+mn-cs"/>
              </a:rPr>
              <a:t> </a:t>
            </a:r>
            <a:r>
              <a:rPr lang="en-CA" sz="1200" b="0" i="0" kern="1200" dirty="0">
                <a:solidFill>
                  <a:schemeClr val="tx1"/>
                </a:solidFill>
                <a:effectLst/>
                <a:latin typeface="+mn-lt"/>
                <a:ea typeface="+mn-ea"/>
                <a:cs typeface="+mn-cs"/>
              </a:rPr>
              <a:t>important step in the process of writing effective arguments is understanding the concept of argumentation—and how rhetoric is an essentially part of developing sound arguments.</a:t>
            </a:r>
            <a:r>
              <a:rPr lang="en-US" dirty="0"/>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ability to read critically will help develop these skills </a:t>
            </a:r>
          </a:p>
          <a:p>
            <a:endParaRPr lang="en-US" dirty="0"/>
          </a:p>
          <a:p>
            <a:endParaRPr lang="en-US" dirty="0"/>
          </a:p>
          <a:p>
            <a:r>
              <a:rPr lang="en-CA" sz="1200" b="0" i="0" kern="1200" dirty="0">
                <a:solidFill>
                  <a:schemeClr val="tx1"/>
                </a:solidFill>
                <a:effectLst/>
                <a:latin typeface="+mn-lt"/>
                <a:ea typeface="+mn-ea"/>
                <a:cs typeface="+mn-cs"/>
              </a:rPr>
              <a:t>Making an argument—expressing a point of view on a subject and supporting it with evidence—is often the aim of academic writing. </a:t>
            </a:r>
          </a:p>
          <a:p>
            <a:r>
              <a:rPr lang="en-CA" sz="1200" b="0" i="0" kern="1200" dirty="0">
                <a:solidFill>
                  <a:schemeClr val="tx1"/>
                </a:solidFill>
                <a:effectLst/>
                <a:latin typeface="+mn-lt"/>
                <a:ea typeface="+mn-ea"/>
                <a:cs typeface="+mn-cs"/>
              </a:rPr>
              <a:t>- Interested in how you understand the material and how you apply that understanding </a:t>
            </a:r>
          </a:p>
          <a:p>
            <a:endParaRPr lang="en-CA" sz="1200" b="0" i="0" kern="1200" dirty="0">
              <a:solidFill>
                <a:schemeClr val="tx1"/>
              </a:solidFill>
              <a:effectLst/>
              <a:latin typeface="+mn-lt"/>
              <a:ea typeface="+mn-ea"/>
              <a:cs typeface="+mn-cs"/>
            </a:endParaRPr>
          </a:p>
          <a:p>
            <a:r>
              <a:rPr lang="en-CA" sz="1200" b="0" i="0" kern="1200" dirty="0">
                <a:solidFill>
                  <a:schemeClr val="tx1"/>
                </a:solidFill>
                <a:effectLst/>
                <a:latin typeface="+mn-lt"/>
                <a:ea typeface="+mn-ea"/>
                <a:cs typeface="+mn-cs"/>
              </a:rPr>
              <a:t>Instructors may call on you to examine that interpretation and defend it, refute it, or offer some new view of your own. In writing assignments, you will almost always need to do more than just summarize information (another important skill that we will review next week) that you have gathered or regurgitate facts that have been discussed in class. You will need to develop a point of view on or interpretation of that material and provide evidence for your position.</a:t>
            </a:r>
          </a:p>
          <a:p>
            <a:endParaRPr lang="en-US" dirty="0"/>
          </a:p>
          <a:p>
            <a:r>
              <a:rPr lang="en-CA" sz="1200" b="1" i="0" kern="1200" dirty="0">
                <a:solidFill>
                  <a:schemeClr val="tx1"/>
                </a:solidFill>
                <a:effectLst/>
                <a:latin typeface="+mn-lt"/>
                <a:ea typeface="+mn-ea"/>
                <a:cs typeface="+mn-cs"/>
              </a:rPr>
              <a:t>Instructors are usually looking for two things:</a:t>
            </a:r>
          </a:p>
          <a:p>
            <a:endParaRPr lang="en-CA" sz="1200" b="0" i="0" kern="1200" dirty="0">
              <a:solidFill>
                <a:schemeClr val="tx1"/>
              </a:solidFill>
              <a:effectLst/>
              <a:latin typeface="+mn-lt"/>
              <a:ea typeface="+mn-ea"/>
              <a:cs typeface="+mn-cs"/>
            </a:endParaRPr>
          </a:p>
          <a:p>
            <a:r>
              <a:rPr lang="en-CA" sz="1200" b="0" i="0" kern="1200" dirty="0">
                <a:solidFill>
                  <a:schemeClr val="tx1"/>
                </a:solidFill>
                <a:effectLst/>
                <a:latin typeface="+mn-lt"/>
                <a:ea typeface="+mn-ea"/>
                <a:cs typeface="+mn-cs"/>
              </a:rPr>
              <a:t>Proof that you understand the material</a:t>
            </a:r>
          </a:p>
          <a:p>
            <a:r>
              <a:rPr lang="en-CA" sz="1200" b="0" i="0" kern="1200" dirty="0">
                <a:solidFill>
                  <a:schemeClr val="tx1"/>
                </a:solidFill>
                <a:effectLst/>
                <a:latin typeface="+mn-lt"/>
                <a:ea typeface="+mn-ea"/>
                <a:cs typeface="+mn-cs"/>
              </a:rPr>
              <a:t>A demonstration of your ability to use or apply the material in ways that go beyond what you have read or heard.</a:t>
            </a:r>
          </a:p>
          <a:p>
            <a:endParaRPr lang="en-CA" sz="1200" b="0" i="0" kern="1200" dirty="0">
              <a:solidFill>
                <a:schemeClr val="tx1"/>
              </a:solidFill>
              <a:effectLst/>
              <a:latin typeface="+mn-lt"/>
              <a:ea typeface="+mn-ea"/>
              <a:cs typeface="+mn-cs"/>
            </a:endParaRPr>
          </a:p>
          <a:p>
            <a:r>
              <a:rPr lang="en-CA" sz="1200" b="0" i="0" kern="1200" dirty="0">
                <a:solidFill>
                  <a:schemeClr val="tx1"/>
                </a:solidFill>
                <a:effectLst/>
                <a:latin typeface="+mn-lt"/>
                <a:ea typeface="+mn-ea"/>
                <a:cs typeface="+mn-cs"/>
              </a:rPr>
              <a:t>This second part can be done in many ways: you can critique the material, apply it to something else, or even just explain it in a different way. In order to succeed at this second step, though, you need to fully understand the material and how rhetoric may influence your own understanding of material. </a:t>
            </a:r>
          </a:p>
          <a:p>
            <a:endParaRPr lang="en-US" dirty="0"/>
          </a:p>
        </p:txBody>
      </p:sp>
      <p:sp>
        <p:nvSpPr>
          <p:cNvPr id="4" name="Slide Number Placeholder 3"/>
          <p:cNvSpPr>
            <a:spLocks noGrp="1"/>
          </p:cNvSpPr>
          <p:nvPr>
            <p:ph type="sldNum" sz="quarter" idx="5"/>
          </p:nvPr>
        </p:nvSpPr>
        <p:spPr/>
        <p:txBody>
          <a:bodyPr/>
          <a:lstStyle/>
          <a:p>
            <a:fld id="{A73BDE7B-42B2-4E68-A0D0-5A7AF71FCA87}" type="slidenum">
              <a:rPr lang="en-US" smtClean="0"/>
              <a:t>2</a:t>
            </a:fld>
            <a:endParaRPr lang="en-US"/>
          </a:p>
        </p:txBody>
      </p:sp>
    </p:spTree>
    <p:extLst>
      <p:ext uri="{BB962C8B-B14F-4D97-AF65-F5344CB8AC3E}">
        <p14:creationId xmlns:p14="http://schemas.microsoft.com/office/powerpoint/2010/main" val="9217010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1000"/>
              </a:spcBef>
            </a:pPr>
            <a:endParaRPr lang="en-US" dirty="0">
              <a:cs typeface="Calibri"/>
            </a:endParaRPr>
          </a:p>
          <a:p>
            <a:pPr>
              <a:spcBef>
                <a:spcPts val="1000"/>
              </a:spcBef>
            </a:pPr>
            <a:r>
              <a:rPr lang="en-CA" sz="1200" b="0" i="0" kern="1200" dirty="0">
                <a:solidFill>
                  <a:schemeClr val="tx1"/>
                </a:solidFill>
                <a:effectLst/>
                <a:latin typeface="+mn-lt"/>
                <a:ea typeface="+mn-ea"/>
                <a:cs typeface="+mn-cs"/>
              </a:rPr>
              <a:t>Rhetoric encompasses all the ways that humans write, speak, and use visual. Rhetoric is how language is used to organize and maintain social groups, construct meanings and identities, coordinate behavior, mediate power, produce change, and create knowledge.</a:t>
            </a:r>
          </a:p>
          <a:p>
            <a:pPr>
              <a:spcBef>
                <a:spcPts val="1000"/>
              </a:spcBef>
            </a:pPr>
            <a:endParaRPr lang="en-CA" sz="1200" b="0" i="0" kern="1200" dirty="0">
              <a:solidFill>
                <a:schemeClr val="tx1"/>
              </a:solidFill>
              <a:effectLst/>
              <a:latin typeface="+mn-lt"/>
              <a:ea typeface="+mn-ea"/>
              <a:cs typeface="+mn-cs"/>
            </a:endParaRPr>
          </a:p>
          <a:p>
            <a:pPr>
              <a:spcBef>
                <a:spcPts val="1000"/>
              </a:spcBef>
            </a:pPr>
            <a:r>
              <a:rPr lang="en-CA" sz="1200" b="0" i="0" kern="1200" dirty="0">
                <a:solidFill>
                  <a:schemeClr val="tx1"/>
                </a:solidFill>
                <a:effectLst/>
                <a:latin typeface="+mn-lt"/>
                <a:ea typeface="+mn-ea"/>
                <a:cs typeface="+mn-cs"/>
              </a:rPr>
              <a:t>(you use rhetoric when you argue with your parents / you are subject to rhetoric when you open up your email and see an ad for </a:t>
            </a:r>
            <a:endParaRPr lang="en-US" dirty="0">
              <a:cs typeface="Calibri"/>
            </a:endParaRPr>
          </a:p>
          <a:p>
            <a:pPr>
              <a:spcBef>
                <a:spcPts val="1000"/>
              </a:spcBef>
            </a:pPr>
            <a:endParaRPr lang="en-US" dirty="0">
              <a:cs typeface="Calibri"/>
            </a:endParaRPr>
          </a:p>
          <a:p>
            <a:pPr>
              <a:spcBef>
                <a:spcPts val="1000"/>
              </a:spcBef>
            </a:pPr>
            <a:r>
              <a:rPr lang="en-US" dirty="0">
                <a:cs typeface="Calibri"/>
              </a:rPr>
              <a:t>How do we explain how a text is constructed? </a:t>
            </a:r>
            <a:endParaRPr lang="en-US" dirty="0"/>
          </a:p>
          <a:p>
            <a:pPr>
              <a:spcBef>
                <a:spcPts val="1000"/>
              </a:spcBef>
            </a:pPr>
            <a:endParaRPr lang="en-US" dirty="0"/>
          </a:p>
          <a:p>
            <a:pPr>
              <a:spcBef>
                <a:spcPts val="1000"/>
              </a:spcBef>
            </a:pPr>
            <a:r>
              <a:rPr lang="en-US" dirty="0"/>
              <a:t>What is Rhetoric? </a:t>
            </a:r>
          </a:p>
          <a:p>
            <a:pPr>
              <a:spcBef>
                <a:spcPts val="1000"/>
              </a:spcBef>
            </a:pPr>
            <a:r>
              <a:rPr lang="en-CA" sz="1200" b="0" i="0" kern="1200" dirty="0">
                <a:solidFill>
                  <a:schemeClr val="tx1"/>
                </a:solidFill>
                <a:effectLst/>
                <a:latin typeface="+mn-lt"/>
                <a:ea typeface="+mn-ea"/>
                <a:cs typeface="+mn-cs"/>
              </a:rPr>
              <a:t>Rhetoric began 2500 years ago as the study of the forms of communication and argument essential to public, political and legal life in Ancient Greece.</a:t>
            </a:r>
          </a:p>
          <a:p>
            <a:pPr>
              <a:spcBef>
                <a:spcPts val="1000"/>
              </a:spcBef>
            </a:pPr>
            <a:r>
              <a:rPr lang="en-US" dirty="0"/>
              <a:t>Where the ability to deliver formal arguments was highly valued. Formal education started with training in rhetoric (persuasive speech). All participants in public institutions required the ability to speak publicly and deliver formal arguments (defending themselves in court dates, public debates). </a:t>
            </a:r>
          </a:p>
          <a:p>
            <a:pPr>
              <a:spcBef>
                <a:spcPts val="1000"/>
              </a:spcBef>
            </a:pPr>
            <a:endParaRPr lang="en-US" dirty="0">
              <a:cs typeface="Calibri" panose="020F0502020204030204"/>
            </a:endParaRPr>
          </a:p>
          <a:p>
            <a:pPr>
              <a:spcBef>
                <a:spcPts val="1000"/>
              </a:spcBef>
            </a:pPr>
            <a:r>
              <a:rPr lang="en-US" dirty="0">
                <a:cs typeface="Calibri" panose="020F0502020204030204"/>
              </a:rPr>
              <a:t>Capacity to be a rhetorician significant – encompasses any way that we share information, try to influence people, how we present our argument (even this power point is a type of rhetoric — I’m presenting you with organized slides and considered how I would organize the argument) </a:t>
            </a:r>
          </a:p>
        </p:txBody>
      </p:sp>
      <p:sp>
        <p:nvSpPr>
          <p:cNvPr id="4" name="Slide Number Placeholder 3"/>
          <p:cNvSpPr>
            <a:spLocks noGrp="1"/>
          </p:cNvSpPr>
          <p:nvPr>
            <p:ph type="sldNum" sz="quarter" idx="5"/>
          </p:nvPr>
        </p:nvSpPr>
        <p:spPr/>
        <p:txBody>
          <a:bodyPr/>
          <a:lstStyle/>
          <a:p>
            <a:fld id="{A73BDE7B-42B2-4E68-A0D0-5A7AF71FCA87}" type="slidenum">
              <a:rPr lang="en-US"/>
              <a:t>3</a:t>
            </a:fld>
            <a:endParaRPr lang="en-US"/>
          </a:p>
        </p:txBody>
      </p:sp>
    </p:spTree>
    <p:extLst>
      <p:ext uri="{BB962C8B-B14F-4D97-AF65-F5344CB8AC3E}">
        <p14:creationId xmlns:p14="http://schemas.microsoft.com/office/powerpoint/2010/main" val="22131211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spcAft>
                <a:spcPts val="600"/>
              </a:spcAft>
              <a:buFont typeface="Arial,Sans-Serif"/>
              <a:buChar char="•"/>
            </a:pPr>
            <a:endParaRPr lang="en-US" dirty="0"/>
          </a:p>
          <a:p>
            <a:pPr>
              <a:spcBef>
                <a:spcPts val="1000"/>
              </a:spcBef>
            </a:pPr>
            <a:endParaRPr lang="en-US" dirty="0"/>
          </a:p>
          <a:p>
            <a:pPr>
              <a:spcBef>
                <a:spcPts val="1000"/>
              </a:spcBef>
            </a:pPr>
            <a:r>
              <a:rPr lang="en-US" dirty="0"/>
              <a:t>What is Rhetoric? </a:t>
            </a:r>
          </a:p>
          <a:p>
            <a:pPr>
              <a:spcBef>
                <a:spcPts val="1000"/>
              </a:spcBef>
            </a:pPr>
            <a:r>
              <a:rPr lang="en-CA" sz="1200" b="0" i="0" kern="1200" dirty="0">
                <a:solidFill>
                  <a:schemeClr val="tx1"/>
                </a:solidFill>
                <a:effectLst/>
                <a:latin typeface="+mn-lt"/>
                <a:ea typeface="+mn-ea"/>
                <a:cs typeface="+mn-cs"/>
              </a:rPr>
              <a:t>Rhetoric began 2500 years ago as the study of the forms of communication and argument essential to public, political and legal life in Ancient Greece.</a:t>
            </a:r>
          </a:p>
          <a:p>
            <a:pPr>
              <a:spcBef>
                <a:spcPts val="1000"/>
              </a:spcBef>
            </a:pPr>
            <a:r>
              <a:rPr lang="en-US" dirty="0"/>
              <a:t>Where the ability to deliver formal arguments was highly valued. Formal education started with training in rhetoric (persuasive speech). All participants in public institutions required the ability to speak publicly and deliver formal arguments (defending themselves in court dates, public debates). </a:t>
            </a:r>
          </a:p>
          <a:p>
            <a:pPr>
              <a:spcBef>
                <a:spcPts val="1000"/>
              </a:spcBef>
            </a:pPr>
            <a:endParaRPr lang="en-US" dirty="0">
              <a:cs typeface="Calibri" panose="020F0502020204030204"/>
            </a:endParaRPr>
          </a:p>
          <a:p>
            <a:pPr>
              <a:spcBef>
                <a:spcPts val="1000"/>
              </a:spcBef>
            </a:pPr>
            <a:r>
              <a:rPr lang="en-US" dirty="0">
                <a:cs typeface="Calibri" panose="020F0502020204030204"/>
              </a:rPr>
              <a:t>Capacity to be a rhetorician significant – encompasses any way that we share information, try to influence people, how we present our argument (even this power point is a type of rhetoric — I’m presenting you with organized slides and considered how I would organize the argument) </a:t>
            </a:r>
            <a:endParaRPr lang="en-US" dirty="0"/>
          </a:p>
          <a:p>
            <a:pPr marL="285750" indent="-285750">
              <a:spcAft>
                <a:spcPts val="600"/>
              </a:spcAft>
              <a:buFont typeface="Arial,Sans-Serif"/>
              <a:buChar char="•"/>
            </a:pPr>
            <a:endParaRPr lang="en-US" dirty="0"/>
          </a:p>
          <a:p>
            <a:pPr marL="285750" indent="-285750">
              <a:spcAft>
                <a:spcPts val="600"/>
              </a:spcAft>
              <a:buFont typeface="Arial,Sans-Serif"/>
              <a:buChar char="•"/>
            </a:pPr>
            <a:endParaRPr lang="en-US" dirty="0"/>
          </a:p>
          <a:p>
            <a:pPr marL="285750" indent="-285750">
              <a:spcAft>
                <a:spcPts val="600"/>
              </a:spcAft>
              <a:buFont typeface="Arial,Sans-Serif"/>
              <a:buChar char="•"/>
            </a:pPr>
            <a:endParaRPr lang="en-US" dirty="0"/>
          </a:p>
          <a:p>
            <a:pPr marL="285750" indent="-285750">
              <a:spcAft>
                <a:spcPts val="600"/>
              </a:spcAft>
              <a:buFont typeface="Arial,Sans-Serif"/>
              <a:buChar char="•"/>
            </a:pPr>
            <a:endParaRPr lang="en-US" dirty="0"/>
          </a:p>
          <a:p>
            <a:pPr marL="285750" indent="-285750">
              <a:spcAft>
                <a:spcPts val="600"/>
              </a:spcAft>
              <a:buFont typeface="Arial,Sans-Serif"/>
              <a:buChar char="•"/>
            </a:pPr>
            <a:endParaRPr lang="en-US" dirty="0"/>
          </a:p>
          <a:p>
            <a:pPr marL="285750" indent="-285750">
              <a:spcAft>
                <a:spcPts val="600"/>
              </a:spcAft>
              <a:buFont typeface="Arial,Sans-Serif"/>
              <a:buChar char="•"/>
            </a:pPr>
            <a:r>
              <a:rPr lang="en-US" dirty="0"/>
              <a:t>Enormous influence on development of rhetoric (study of and use)</a:t>
            </a:r>
          </a:p>
          <a:p>
            <a:pPr marL="285750" indent="-285750">
              <a:spcAft>
                <a:spcPts val="600"/>
              </a:spcAft>
              <a:buFont typeface="Arial,Sans-Serif"/>
              <a:buChar char="•"/>
            </a:pPr>
            <a:endParaRPr lang="en-US" dirty="0"/>
          </a:p>
          <a:p>
            <a:pPr marL="285750" indent="-285750">
              <a:spcAft>
                <a:spcPts val="600"/>
              </a:spcAft>
              <a:buFont typeface="Arial,Sans-Serif"/>
              <a:buChar char="•"/>
            </a:pPr>
            <a:r>
              <a:rPr lang="en-US" dirty="0"/>
              <a:t>Defined the goal of rhetoric as not merely persuasion itself but as the means of discovery and the consideration of </a:t>
            </a:r>
            <a:r>
              <a:rPr lang="en-US" i="1" dirty="0"/>
              <a:t>all means of persuasion</a:t>
            </a:r>
            <a:endParaRPr lang="en-US" dirty="0"/>
          </a:p>
          <a:p>
            <a:pPr marL="285750" indent="-285750">
              <a:spcAft>
                <a:spcPts val="600"/>
              </a:spcAft>
              <a:buFont typeface="Arial,Sans-Serif"/>
              <a:buChar char="•"/>
            </a:pPr>
            <a:endParaRPr lang="en-US" dirty="0"/>
          </a:p>
          <a:p>
            <a:pPr marL="285750" indent="-285750">
              <a:spcAft>
                <a:spcPts val="600"/>
              </a:spcAft>
              <a:buFont typeface="Arial,Sans-Serif"/>
              <a:buChar char="•"/>
            </a:pPr>
            <a:r>
              <a:rPr lang="en-US" dirty="0"/>
              <a:t>A rhetorician can identify what type of speech or writing is persuasive and why. </a:t>
            </a:r>
          </a:p>
          <a:p>
            <a:pPr>
              <a:spcAft>
                <a:spcPts val="600"/>
              </a:spcAft>
            </a:pPr>
            <a:endParaRPr lang="en-US" dirty="0"/>
          </a:p>
          <a:p>
            <a:pPr marL="285750" indent="-285750">
              <a:spcAft>
                <a:spcPts val="600"/>
              </a:spcAft>
              <a:buFont typeface="Arial,Sans-Serif"/>
              <a:buChar char="•"/>
            </a:pPr>
            <a:r>
              <a:rPr lang="en-US" dirty="0"/>
              <a:t>Aristotelian rhetoric is a neutral tool that can be used by persons of virtuous or depraved character—can help or harm. </a:t>
            </a:r>
          </a:p>
          <a:p>
            <a:pPr marL="285750" indent="-285750">
              <a:spcAft>
                <a:spcPts val="600"/>
              </a:spcAft>
              <a:buFont typeface="Arial,Sans-Serif"/>
              <a:buChar char="•"/>
            </a:pPr>
            <a:r>
              <a:rPr lang="en-US" dirty="0"/>
              <a:t>Think of propaganda examples – sometimes we make arguments that are not based on logic and evidence- this happens when rhetorical tools are unbalanced. </a:t>
            </a:r>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A73BDE7B-42B2-4E68-A0D0-5A7AF71FCA87}" type="slidenum">
              <a:rPr lang="en-US"/>
              <a:t>4</a:t>
            </a:fld>
            <a:endParaRPr lang="en-US"/>
          </a:p>
        </p:txBody>
      </p:sp>
    </p:spTree>
    <p:extLst>
      <p:ext uri="{BB962C8B-B14F-4D97-AF65-F5344CB8AC3E}">
        <p14:creationId xmlns:p14="http://schemas.microsoft.com/office/powerpoint/2010/main" val="18795593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73BDE7B-42B2-4E68-A0D0-5A7AF71FCA87}" type="slidenum">
              <a:rPr lang="en-US" smtClean="0"/>
              <a:t>5</a:t>
            </a:fld>
            <a:endParaRPr lang="en-US"/>
          </a:p>
        </p:txBody>
      </p:sp>
    </p:spTree>
    <p:extLst>
      <p:ext uri="{BB962C8B-B14F-4D97-AF65-F5344CB8AC3E}">
        <p14:creationId xmlns:p14="http://schemas.microsoft.com/office/powerpoint/2010/main" val="16667164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Logical appeal is the strategic use of logic, claims, and evidence to convince the audience of a certain point. </a:t>
            </a:r>
          </a:p>
          <a:p>
            <a:endParaRPr lang="en-US" dirty="0"/>
          </a:p>
          <a:p>
            <a:r>
              <a:rPr lang="en-CA" sz="1200" b="0" i="0" kern="1200" dirty="0">
                <a:solidFill>
                  <a:schemeClr val="tx1"/>
                </a:solidFill>
                <a:effectLst/>
                <a:latin typeface="+mn-lt"/>
                <a:ea typeface="+mn-ea"/>
                <a:cs typeface="+mn-cs"/>
              </a:rPr>
              <a:t>Each argument you make is composed of premises (this is a term for statements that express your reasons or evidence) that are arranged in the right way to support your conclusion (the main claim or interpretation you are offering). </a:t>
            </a:r>
            <a:r>
              <a:rPr lang="en-CA" sz="1200" b="1" i="0" kern="1200" dirty="0">
                <a:solidFill>
                  <a:schemeClr val="tx1"/>
                </a:solidFill>
                <a:effectLst/>
                <a:latin typeface="+mn-lt"/>
                <a:ea typeface="+mn-ea"/>
                <a:cs typeface="+mn-cs"/>
              </a:rPr>
              <a:t>You can make your arguments stronger by:</a:t>
            </a:r>
          </a:p>
          <a:p>
            <a:endParaRPr lang="en-CA" sz="1200" b="0" i="0" kern="1200" dirty="0">
              <a:solidFill>
                <a:schemeClr val="tx1"/>
              </a:solidFill>
              <a:effectLst/>
              <a:latin typeface="+mn-lt"/>
              <a:ea typeface="+mn-ea"/>
              <a:cs typeface="+mn-cs"/>
            </a:endParaRPr>
          </a:p>
          <a:p>
            <a:r>
              <a:rPr lang="en-CA" sz="1200" b="0" i="0" kern="1200" dirty="0">
                <a:solidFill>
                  <a:schemeClr val="tx1"/>
                </a:solidFill>
                <a:effectLst/>
                <a:latin typeface="+mn-lt"/>
                <a:ea typeface="+mn-ea"/>
                <a:cs typeface="+mn-cs"/>
              </a:rPr>
              <a:t>- using good premises (ones you have good reason to believe are both true and relevant to the issue at hand),</a:t>
            </a:r>
          </a:p>
          <a:p>
            <a:r>
              <a:rPr lang="en-CA" sz="1200" b="0" i="0" kern="1200" dirty="0">
                <a:solidFill>
                  <a:schemeClr val="tx1"/>
                </a:solidFill>
                <a:effectLst/>
                <a:latin typeface="+mn-lt"/>
                <a:ea typeface="+mn-ea"/>
                <a:cs typeface="+mn-cs"/>
              </a:rPr>
              <a:t>- making sure your premises provide good support for your conclusion (and not some other conclusion, or no conclusion at all),</a:t>
            </a:r>
          </a:p>
          <a:p>
            <a:r>
              <a:rPr lang="en-CA" sz="1200" b="0" i="0" kern="1200" dirty="0">
                <a:solidFill>
                  <a:schemeClr val="tx1"/>
                </a:solidFill>
                <a:effectLst/>
                <a:latin typeface="+mn-lt"/>
                <a:ea typeface="+mn-ea"/>
                <a:cs typeface="+mn-cs"/>
              </a:rPr>
              <a:t>- checking that you have addressed the most important or relevant aspects of the issue (that is, that your premises and conclusion focus on what is really important to the issue), and</a:t>
            </a:r>
          </a:p>
          <a:p>
            <a:r>
              <a:rPr lang="en-CA" sz="1200" b="0" i="0" kern="1200" dirty="0">
                <a:solidFill>
                  <a:schemeClr val="tx1"/>
                </a:solidFill>
                <a:effectLst/>
                <a:latin typeface="+mn-lt"/>
                <a:ea typeface="+mn-ea"/>
                <a:cs typeface="+mn-cs"/>
              </a:rPr>
              <a:t>- not making claims that are so strong or sweeping that you can’t really support them.</a:t>
            </a:r>
          </a:p>
          <a:p>
            <a:endParaRPr lang="en-US" dirty="0"/>
          </a:p>
        </p:txBody>
      </p:sp>
      <p:sp>
        <p:nvSpPr>
          <p:cNvPr id="4" name="Slide Number Placeholder 3"/>
          <p:cNvSpPr>
            <a:spLocks noGrp="1"/>
          </p:cNvSpPr>
          <p:nvPr>
            <p:ph type="sldNum" sz="quarter" idx="5"/>
          </p:nvPr>
        </p:nvSpPr>
        <p:spPr/>
        <p:txBody>
          <a:bodyPr/>
          <a:lstStyle/>
          <a:p>
            <a:fld id="{A73BDE7B-42B2-4E68-A0D0-5A7AF71FCA87}" type="slidenum">
              <a:rPr lang="en-US"/>
              <a:t>6</a:t>
            </a:fld>
            <a:endParaRPr lang="en-US"/>
          </a:p>
        </p:txBody>
      </p:sp>
    </p:spTree>
    <p:extLst>
      <p:ext uri="{BB962C8B-B14F-4D97-AF65-F5344CB8AC3E}">
        <p14:creationId xmlns:p14="http://schemas.microsoft.com/office/powerpoint/2010/main" val="19812297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sz="1200" b="0" i="0" kern="1200" dirty="0">
                <a:solidFill>
                  <a:schemeClr val="tx1"/>
                </a:solidFill>
                <a:effectLst/>
                <a:latin typeface="+mn-lt"/>
                <a:ea typeface="+mn-ea"/>
                <a:cs typeface="+mn-cs"/>
              </a:rPr>
              <a:t>Fallacies are defects that weaken arguments. By learning to look for them in your own and others’ writing, you can strengthen your ability to evaluate the arguments you make, read, and hear. </a:t>
            </a:r>
          </a:p>
          <a:p>
            <a:endParaRPr lang="en-CA" sz="1200" b="0" i="0" kern="1200" dirty="0">
              <a:solidFill>
                <a:schemeClr val="tx1"/>
              </a:solidFill>
              <a:effectLst/>
              <a:latin typeface="+mn-lt"/>
              <a:ea typeface="+mn-ea"/>
              <a:cs typeface="+mn-cs"/>
            </a:endParaRPr>
          </a:p>
          <a:p>
            <a:r>
              <a:rPr lang="en-CA" sz="1200" b="0" i="0" kern="1200" dirty="0">
                <a:solidFill>
                  <a:schemeClr val="tx1"/>
                </a:solidFill>
                <a:effectLst/>
                <a:latin typeface="+mn-lt"/>
                <a:ea typeface="+mn-ea"/>
                <a:cs typeface="+mn-cs"/>
              </a:rPr>
              <a:t>It is important to realize two things about fallacies: first, fallacious arguments are very, very common and can be quite persuasive, at least to the casual reader or listener. You can find dozens of examples of fallacious reasoning in newspapers, advertisements, and other sources—fallacious arguments usually evoke strong emotions, so it’s quite relevant when you are thinking about emotional appeals as well. </a:t>
            </a:r>
          </a:p>
          <a:p>
            <a:endParaRPr lang="en-CA" sz="1200" b="0" i="0" kern="1200" dirty="0">
              <a:solidFill>
                <a:schemeClr val="tx1"/>
              </a:solidFill>
              <a:effectLst/>
              <a:latin typeface="+mn-lt"/>
              <a:ea typeface="+mn-ea"/>
              <a:cs typeface="+mn-cs"/>
            </a:endParaRPr>
          </a:p>
          <a:p>
            <a:r>
              <a:rPr lang="en-CA" sz="1200" b="0" i="0" kern="1200" dirty="0">
                <a:solidFill>
                  <a:schemeClr val="tx1"/>
                </a:solidFill>
                <a:effectLst/>
                <a:latin typeface="+mn-lt"/>
                <a:ea typeface="+mn-ea"/>
                <a:cs typeface="+mn-cs"/>
              </a:rPr>
              <a:t>It is particularly easy to slip up and commit a fallacy when you have strong feelings about your topic—if a conclusion seems obvious to you, you’re more likely to just assume that it is true and to be careless with your evidence</a:t>
            </a:r>
          </a:p>
          <a:p>
            <a:endParaRPr lang="en-CA" sz="1200" b="0" i="0" kern="1200" dirty="0">
              <a:solidFill>
                <a:schemeClr val="tx1"/>
              </a:solidFill>
              <a:effectLst/>
              <a:latin typeface="+mn-lt"/>
              <a:ea typeface="+mn-ea"/>
              <a:cs typeface="+mn-cs"/>
            </a:endParaRPr>
          </a:p>
          <a:p>
            <a:r>
              <a:rPr lang="en-CA" sz="1200" b="0" i="0" kern="1200" dirty="0">
                <a:solidFill>
                  <a:schemeClr val="tx1"/>
                </a:solidFill>
                <a:effectLst/>
                <a:latin typeface="+mn-lt"/>
                <a:ea typeface="+mn-ea"/>
                <a:cs typeface="+mn-cs"/>
              </a:rPr>
              <a:t>Second, it is sometimes hard to evaluate whether an argument is fallacious. An argument might be very weak, somewhat weak, somewhat strong, or very strong. An argument that has several stages or parts might have some strong sections and some weak ones. </a:t>
            </a:r>
          </a:p>
          <a:p>
            <a:endParaRPr lang="en-CA" sz="1200" b="0" i="0" kern="1200" dirty="0">
              <a:solidFill>
                <a:schemeClr val="tx1"/>
              </a:solidFill>
              <a:effectLst/>
              <a:latin typeface="+mn-lt"/>
              <a:ea typeface="+mn-ea"/>
              <a:cs typeface="+mn-cs"/>
            </a:endParaRPr>
          </a:p>
          <a:p>
            <a:r>
              <a:rPr lang="en-CA" sz="1200" b="0" i="0" kern="1200" dirty="0">
                <a:solidFill>
                  <a:schemeClr val="tx1"/>
                </a:solidFill>
                <a:effectLst/>
                <a:latin typeface="+mn-lt"/>
                <a:ea typeface="+mn-ea"/>
                <a:cs typeface="+mn-cs"/>
              </a:rPr>
              <a:t>Goal: help you look critically at your own arguments and move them away from the “weak” and toward the “strong” end of the continuum.</a:t>
            </a:r>
            <a:endParaRPr lang="en-US" dirty="0"/>
          </a:p>
        </p:txBody>
      </p:sp>
      <p:sp>
        <p:nvSpPr>
          <p:cNvPr id="4" name="Slide Number Placeholder 3"/>
          <p:cNvSpPr>
            <a:spLocks noGrp="1"/>
          </p:cNvSpPr>
          <p:nvPr>
            <p:ph type="sldNum" sz="quarter" idx="5"/>
          </p:nvPr>
        </p:nvSpPr>
        <p:spPr/>
        <p:txBody>
          <a:bodyPr/>
          <a:lstStyle/>
          <a:p>
            <a:fld id="{A73BDE7B-42B2-4E68-A0D0-5A7AF71FCA87}" type="slidenum">
              <a:rPr lang="en-US" smtClean="0"/>
              <a:t>7</a:t>
            </a:fld>
            <a:endParaRPr lang="en-US"/>
          </a:p>
        </p:txBody>
      </p:sp>
    </p:spTree>
    <p:extLst>
      <p:ext uri="{BB962C8B-B14F-4D97-AF65-F5344CB8AC3E}">
        <p14:creationId xmlns:p14="http://schemas.microsoft.com/office/powerpoint/2010/main" val="39929899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sz="1200" b="1" i="0" kern="1200" dirty="0">
                <a:solidFill>
                  <a:schemeClr val="tx1"/>
                </a:solidFill>
                <a:effectLst/>
                <a:latin typeface="+mn-lt"/>
                <a:ea typeface="+mn-ea"/>
                <a:cs typeface="+mn-cs"/>
              </a:rPr>
              <a:t>Ad hominem:</a:t>
            </a:r>
            <a:r>
              <a:rPr lang="en-CA" sz="1200" b="0" i="0" kern="1200" dirty="0">
                <a:solidFill>
                  <a:schemeClr val="tx1"/>
                </a:solidFill>
                <a:effectLst/>
                <a:latin typeface="+mn-lt"/>
                <a:ea typeface="+mn-ea"/>
                <a:cs typeface="+mn-cs"/>
              </a:rPr>
              <a:t> This is an attack on the character of a person rather than his or her opinions or arguments. Example:</a:t>
            </a:r>
          </a:p>
          <a:p>
            <a:endParaRPr lang="en-CA" sz="1200" b="0" i="0" kern="1200" dirty="0">
              <a:solidFill>
                <a:schemeClr val="tx1"/>
              </a:solidFill>
              <a:effectLst/>
              <a:latin typeface="+mn-lt"/>
              <a:ea typeface="+mn-ea"/>
              <a:cs typeface="+mn-cs"/>
            </a:endParaRPr>
          </a:p>
          <a:p>
            <a:r>
              <a:rPr lang="en-CA" sz="1200" b="0" i="0" kern="1200" dirty="0">
                <a:solidFill>
                  <a:schemeClr val="tx1"/>
                </a:solidFill>
                <a:effectLst/>
                <a:latin typeface="+mn-lt"/>
                <a:ea typeface="+mn-ea"/>
                <a:cs typeface="+mn-cs"/>
              </a:rPr>
              <a:t>Green Peace's strategies aren't effective because they are all dirty, lazy hippies.</a:t>
            </a:r>
          </a:p>
          <a:p>
            <a:endParaRPr lang="en-CA" sz="1200" b="0" i="0" kern="1200" dirty="0">
              <a:solidFill>
                <a:schemeClr val="tx1"/>
              </a:solidFill>
              <a:effectLst/>
              <a:latin typeface="+mn-lt"/>
              <a:ea typeface="+mn-ea"/>
              <a:cs typeface="+mn-cs"/>
            </a:endParaRPr>
          </a:p>
          <a:p>
            <a:r>
              <a:rPr lang="en-CA" sz="1200" b="0" i="0" kern="1200" dirty="0">
                <a:solidFill>
                  <a:schemeClr val="tx1"/>
                </a:solidFill>
                <a:effectLst/>
                <a:latin typeface="+mn-lt"/>
                <a:ea typeface="+mn-ea"/>
                <a:cs typeface="+mn-cs"/>
              </a:rPr>
              <a:t>In this example, the author doesn't even name particular strategies Green Peace has suggested, much less evaluate those strategies on their merits. Instead, the author attacks the characters of the individuals in the group.</a:t>
            </a:r>
          </a:p>
          <a:p>
            <a:endParaRPr lang="en-CA" sz="1200" b="1" i="0" kern="1200" dirty="0">
              <a:solidFill>
                <a:schemeClr val="tx1"/>
              </a:solidFill>
              <a:effectLst/>
              <a:latin typeface="+mn-lt"/>
              <a:ea typeface="+mn-ea"/>
              <a:cs typeface="+mn-cs"/>
            </a:endParaRPr>
          </a:p>
          <a:p>
            <a:r>
              <a:rPr lang="en-CA" sz="1200" b="1" i="0" kern="1200" dirty="0">
                <a:solidFill>
                  <a:schemeClr val="tx1"/>
                </a:solidFill>
                <a:effectLst/>
                <a:latin typeface="+mn-lt"/>
                <a:ea typeface="+mn-ea"/>
                <a:cs typeface="+mn-cs"/>
              </a:rPr>
              <a:t>Ad nauseum</a:t>
            </a:r>
            <a:r>
              <a:rPr lang="en-CA" sz="1200" b="0" i="0" kern="1200" dirty="0">
                <a:solidFill>
                  <a:schemeClr val="tx1"/>
                </a:solidFill>
                <a:effectLst/>
                <a:latin typeface="+mn-lt"/>
                <a:ea typeface="+mn-ea"/>
                <a:cs typeface="+mn-cs"/>
              </a:rPr>
              <a:t>: repetition (Trump repeating that the Coronavirus will disappear does not make it go away)</a:t>
            </a:r>
          </a:p>
          <a:p>
            <a:endParaRPr lang="en-CA" sz="1200" b="0" i="0" kern="1200" dirty="0">
              <a:solidFill>
                <a:schemeClr val="tx1"/>
              </a:solidFill>
              <a:effectLst/>
              <a:latin typeface="+mn-lt"/>
              <a:ea typeface="+mn-ea"/>
              <a:cs typeface="+mn-cs"/>
            </a:endParaRPr>
          </a:p>
          <a:p>
            <a:r>
              <a:rPr lang="en-CA" sz="1200" b="1" i="0" kern="1200" dirty="0">
                <a:solidFill>
                  <a:schemeClr val="tx1"/>
                </a:solidFill>
                <a:effectLst/>
                <a:latin typeface="+mn-lt"/>
                <a:ea typeface="+mn-ea"/>
                <a:cs typeface="+mn-cs"/>
              </a:rPr>
              <a:t>Appeal to belief / expertise:</a:t>
            </a:r>
            <a:r>
              <a:rPr lang="en-CA" sz="1200" b="0" i="0" kern="1200" dirty="0">
                <a:solidFill>
                  <a:schemeClr val="tx1"/>
                </a:solidFill>
                <a:effectLst/>
                <a:latin typeface="+mn-lt"/>
                <a:ea typeface="+mn-ea"/>
                <a:cs typeface="+mn-cs"/>
              </a:rPr>
              <a:t> Often we add strength to our arguments by referring to respected sources or authorities and explaining their positions on the issues we’re discussing. If, however, we try to get readers to agree with us simply by impressing them with a famous name or by appealing to a supposed authority who really isn’t much of an expert, we commit the fallacy of appeal to authority.</a:t>
            </a:r>
          </a:p>
          <a:p>
            <a:endParaRPr lang="en-CA" sz="1200" b="0" i="0" kern="1200" dirty="0">
              <a:solidFill>
                <a:schemeClr val="tx1"/>
              </a:solidFill>
              <a:effectLst/>
              <a:latin typeface="+mn-lt"/>
              <a:ea typeface="+mn-ea"/>
              <a:cs typeface="+mn-cs"/>
            </a:endParaRPr>
          </a:p>
          <a:p>
            <a:r>
              <a:rPr lang="en-CA" sz="1200" b="1" i="0" kern="1200" dirty="0">
                <a:solidFill>
                  <a:schemeClr val="tx1"/>
                </a:solidFill>
                <a:effectLst/>
                <a:latin typeface="+mn-lt"/>
                <a:ea typeface="+mn-ea"/>
                <a:cs typeface="+mn-cs"/>
              </a:rPr>
              <a:t>Example:</a:t>
            </a:r>
            <a:r>
              <a:rPr lang="en-CA" sz="1200" b="0" i="0" kern="1200" dirty="0">
                <a:solidFill>
                  <a:schemeClr val="tx1"/>
                </a:solidFill>
                <a:effectLst/>
                <a:latin typeface="+mn-lt"/>
                <a:ea typeface="+mn-ea"/>
                <a:cs typeface="+mn-cs"/>
              </a:rPr>
              <a:t> “We should abolish the death penalty. Many respected people, such as actor Brad Pitt, have publicly stated their opposition to it.” While Brad Pitt may be an authority on matters having to do with acting, there’s no particular reason why anyone should be moved by his political opinions—he is probably no more of an authority on the death penalty than the person writing the paper (irrelevant authority)</a:t>
            </a:r>
          </a:p>
          <a:p>
            <a:endParaRPr lang="en-CA" sz="1200" b="0" i="0" kern="1200" dirty="0">
              <a:solidFill>
                <a:schemeClr val="tx1"/>
              </a:solidFill>
              <a:effectLst/>
              <a:latin typeface="+mn-lt"/>
              <a:ea typeface="+mn-ea"/>
              <a:cs typeface="+mn-cs"/>
            </a:endParaRPr>
          </a:p>
          <a:p>
            <a:r>
              <a:rPr lang="en-CA" sz="1200" b="0" i="0" kern="1200" dirty="0">
                <a:solidFill>
                  <a:schemeClr val="tx1"/>
                </a:solidFill>
                <a:effectLst/>
                <a:latin typeface="+mn-lt"/>
                <a:ea typeface="+mn-ea"/>
                <a:cs typeface="+mn-cs"/>
              </a:rPr>
              <a:t>“Because the Doctor said so …” Ok – but what information did the doctor present? </a:t>
            </a:r>
          </a:p>
          <a:p>
            <a:endParaRPr lang="en-CA" sz="1200" b="0" i="0" kern="1200" dirty="0">
              <a:solidFill>
                <a:schemeClr val="tx1"/>
              </a:solidFill>
              <a:effectLst/>
              <a:latin typeface="+mn-lt"/>
              <a:ea typeface="+mn-ea"/>
              <a:cs typeface="+mn-cs"/>
            </a:endParaRPr>
          </a:p>
          <a:p>
            <a:r>
              <a:rPr lang="en-CA" sz="1200" b="1" i="0" kern="1200" dirty="0">
                <a:solidFill>
                  <a:schemeClr val="tx1"/>
                </a:solidFill>
                <a:effectLst/>
                <a:latin typeface="+mn-lt"/>
                <a:ea typeface="+mn-ea"/>
                <a:cs typeface="+mn-cs"/>
              </a:rPr>
              <a:t>Straw Man:</a:t>
            </a:r>
            <a:r>
              <a:rPr lang="en-CA" sz="1200" b="0" i="0" kern="1200" dirty="0">
                <a:solidFill>
                  <a:schemeClr val="tx1"/>
                </a:solidFill>
                <a:effectLst/>
                <a:latin typeface="+mn-lt"/>
                <a:ea typeface="+mn-ea"/>
                <a:cs typeface="+mn-cs"/>
              </a:rPr>
              <a:t> This move oversimplifies an opponent's viewpoint and then attacks that hollow argument.</a:t>
            </a:r>
          </a:p>
          <a:p>
            <a:endParaRPr lang="en-CA" sz="1200" b="0" i="0" kern="1200" dirty="0">
              <a:solidFill>
                <a:schemeClr val="tx1"/>
              </a:solidFill>
              <a:effectLst/>
              <a:latin typeface="+mn-lt"/>
              <a:ea typeface="+mn-ea"/>
              <a:cs typeface="+mn-cs"/>
            </a:endParaRPr>
          </a:p>
          <a:p>
            <a:r>
              <a:rPr lang="en-CA" sz="1200" b="0" i="0" kern="1200" dirty="0">
                <a:solidFill>
                  <a:schemeClr val="tx1"/>
                </a:solidFill>
                <a:effectLst/>
                <a:latin typeface="+mn-lt"/>
                <a:ea typeface="+mn-ea"/>
                <a:cs typeface="+mn-cs"/>
              </a:rPr>
              <a:t>People who don't support Universal Basic Income hate the poor.</a:t>
            </a:r>
          </a:p>
          <a:p>
            <a:endParaRPr lang="en-CA" sz="1200" b="0" i="0" kern="1200" dirty="0">
              <a:solidFill>
                <a:schemeClr val="tx1"/>
              </a:solidFill>
              <a:effectLst/>
              <a:latin typeface="+mn-lt"/>
              <a:ea typeface="+mn-ea"/>
              <a:cs typeface="+mn-cs"/>
            </a:endParaRPr>
          </a:p>
          <a:p>
            <a:r>
              <a:rPr lang="en-CA" sz="1200" b="0" i="0" kern="1200" dirty="0">
                <a:solidFill>
                  <a:schemeClr val="tx1"/>
                </a:solidFill>
                <a:effectLst/>
                <a:latin typeface="+mn-lt"/>
                <a:ea typeface="+mn-ea"/>
                <a:cs typeface="+mn-cs"/>
              </a:rPr>
              <a:t>In this example, the author attributes the worst possible motive to an opponent's position. In reality,  however, the opposition probably has more complex and sympathetic arguments to support their point. By not addressing those arguments, the author is not treating the opposition with respect or refuting their position.</a:t>
            </a:r>
          </a:p>
          <a:p>
            <a:endParaRPr lang="en-CA" sz="1200" b="1" i="0" kern="1200" dirty="0">
              <a:solidFill>
                <a:schemeClr val="tx1"/>
              </a:solidFill>
              <a:effectLst/>
              <a:latin typeface="+mn-lt"/>
              <a:ea typeface="+mn-ea"/>
              <a:cs typeface="+mn-cs"/>
            </a:endParaRPr>
          </a:p>
          <a:p>
            <a:r>
              <a:rPr lang="en-CA" sz="1200" b="1" i="0" kern="1200" dirty="0">
                <a:solidFill>
                  <a:schemeClr val="tx1"/>
                </a:solidFill>
                <a:effectLst/>
                <a:latin typeface="+mn-lt"/>
                <a:ea typeface="+mn-ea"/>
                <a:cs typeface="+mn-cs"/>
              </a:rPr>
              <a:t>Red herring</a:t>
            </a:r>
          </a:p>
          <a:p>
            <a:r>
              <a:rPr lang="en-CA" sz="1200" b="0" i="0" kern="1200" dirty="0">
                <a:solidFill>
                  <a:schemeClr val="tx1"/>
                </a:solidFill>
                <a:effectLst/>
                <a:latin typeface="+mn-lt"/>
                <a:ea typeface="+mn-ea"/>
                <a:cs typeface="+mn-cs"/>
              </a:rPr>
              <a:t>Diverting attention from the real issue by focusing on an issue that may have only surface relevance to what is really at stake.</a:t>
            </a:r>
          </a:p>
          <a:p>
            <a:endParaRPr lang="en-CA" sz="1200" b="0" i="0" kern="1200" dirty="0">
              <a:solidFill>
                <a:schemeClr val="tx1"/>
              </a:solidFill>
              <a:effectLst/>
              <a:latin typeface="+mn-lt"/>
              <a:ea typeface="+mn-ea"/>
              <a:cs typeface="+mn-cs"/>
            </a:endParaRPr>
          </a:p>
          <a:p>
            <a:r>
              <a:rPr lang="en-CA" sz="1200" b="0" i="0" kern="1200" dirty="0">
                <a:solidFill>
                  <a:schemeClr val="tx1"/>
                </a:solidFill>
                <a:effectLst/>
                <a:latin typeface="+mn-lt"/>
                <a:ea typeface="+mn-ea"/>
                <a:cs typeface="+mn-cs"/>
              </a:rPr>
              <a:t>“It’s hard to make a living on minimum wage”; Reply: “Consider yourself lucky, when I was your age, the minimum wage was 6 dollars and I only made 40 dollars a week. </a:t>
            </a:r>
          </a:p>
          <a:p>
            <a:endParaRPr lang="en-CA" sz="1200" b="0" i="0" kern="1200" dirty="0">
              <a:solidFill>
                <a:schemeClr val="tx1"/>
              </a:solidFill>
              <a:effectLst/>
              <a:latin typeface="+mn-lt"/>
              <a:ea typeface="+mn-ea"/>
              <a:cs typeface="+mn-cs"/>
            </a:endParaRPr>
          </a:p>
          <a:p>
            <a:endParaRPr lang="en-CA" sz="1200" b="1" i="0" kern="1200" dirty="0">
              <a:solidFill>
                <a:schemeClr val="tx1"/>
              </a:solidFill>
              <a:effectLst/>
              <a:latin typeface="+mn-lt"/>
              <a:ea typeface="+mn-ea"/>
              <a:cs typeface="+mn-cs"/>
            </a:endParaRPr>
          </a:p>
          <a:p>
            <a:r>
              <a:rPr lang="en-CA" sz="1200" b="1" i="0" kern="1200" dirty="0">
                <a:solidFill>
                  <a:schemeClr val="tx1"/>
                </a:solidFill>
                <a:effectLst/>
                <a:latin typeface="+mn-lt"/>
                <a:ea typeface="+mn-ea"/>
                <a:cs typeface="+mn-cs"/>
              </a:rPr>
              <a:t>Begging the Question </a:t>
            </a:r>
          </a:p>
          <a:p>
            <a:endParaRPr lang="en-CA" sz="1200" b="1" i="0" kern="1200" dirty="0">
              <a:solidFill>
                <a:schemeClr val="tx1"/>
              </a:solidFill>
              <a:effectLst/>
              <a:latin typeface="+mn-lt"/>
              <a:ea typeface="+mn-ea"/>
              <a:cs typeface="+mn-cs"/>
            </a:endParaRPr>
          </a:p>
          <a:p>
            <a:r>
              <a:rPr lang="en-CA" sz="1200" b="0" i="0" kern="1200" dirty="0">
                <a:solidFill>
                  <a:schemeClr val="tx1"/>
                </a:solidFill>
                <a:effectLst/>
                <a:latin typeface="+mn-lt"/>
                <a:ea typeface="+mn-ea"/>
                <a:cs typeface="+mn-cs"/>
              </a:rPr>
              <a:t>An argument that begs the question asks the reader to simply accept the conclusion without providing real evidence; the argument either relies on a premise that says the same thing as the conclusion (which you might hear referred to as “being circular” or “circular reasoning”), or simply ignores an important (but questionable) assumption that the argument rests on. </a:t>
            </a:r>
          </a:p>
          <a:p>
            <a:r>
              <a:rPr lang="en-CA" sz="1200" b="0" i="0" kern="1200" dirty="0">
                <a:solidFill>
                  <a:schemeClr val="tx1"/>
                </a:solidFill>
                <a:effectLst/>
                <a:latin typeface="+mn-lt"/>
                <a:ea typeface="+mn-ea"/>
                <a:cs typeface="+mn-cs"/>
              </a:rPr>
              <a:t>- This is a common one because some arguments seem more obvious than others (or are morally accepted); still need to use evidence to support argument. </a:t>
            </a:r>
            <a:endParaRPr lang="en-CA" sz="1200" b="1" i="0" kern="1200" dirty="0">
              <a:solidFill>
                <a:schemeClr val="tx1"/>
              </a:solidFill>
              <a:effectLst/>
              <a:latin typeface="+mn-lt"/>
              <a:ea typeface="+mn-ea"/>
              <a:cs typeface="+mn-cs"/>
            </a:endParaRPr>
          </a:p>
          <a:p>
            <a:endParaRPr lang="en-CA" sz="1200" b="1" i="0" kern="1200" dirty="0">
              <a:solidFill>
                <a:schemeClr val="tx1"/>
              </a:solidFill>
              <a:effectLst/>
              <a:latin typeface="+mn-lt"/>
              <a:ea typeface="+mn-ea"/>
              <a:cs typeface="+mn-cs"/>
            </a:endParaRPr>
          </a:p>
          <a:p>
            <a:r>
              <a:rPr lang="en-CA" sz="1200" b="1" i="0" kern="1200" dirty="0">
                <a:solidFill>
                  <a:schemeClr val="tx1"/>
                </a:solidFill>
                <a:effectLst/>
                <a:latin typeface="+mn-lt"/>
                <a:ea typeface="+mn-ea"/>
                <a:cs typeface="+mn-cs"/>
              </a:rPr>
              <a:t>Other Fallacies: </a:t>
            </a:r>
          </a:p>
          <a:p>
            <a:endParaRPr lang="en-CA" sz="1200" b="1" i="0" kern="1200" dirty="0">
              <a:solidFill>
                <a:schemeClr val="tx1"/>
              </a:solidFill>
              <a:effectLst/>
              <a:latin typeface="+mn-lt"/>
              <a:ea typeface="+mn-ea"/>
              <a:cs typeface="+mn-cs"/>
            </a:endParaRPr>
          </a:p>
          <a:p>
            <a:r>
              <a:rPr lang="en-CA" sz="1200" b="1" i="0" kern="1200" dirty="0">
                <a:solidFill>
                  <a:schemeClr val="tx1"/>
                </a:solidFill>
                <a:effectLst/>
                <a:latin typeface="+mn-lt"/>
                <a:ea typeface="+mn-ea"/>
                <a:cs typeface="+mn-cs"/>
              </a:rPr>
              <a:t>Overgeneralization: </a:t>
            </a:r>
            <a:r>
              <a:rPr lang="en-CA" sz="1200" b="0" i="0" kern="1200" dirty="0">
                <a:solidFill>
                  <a:schemeClr val="tx1"/>
                </a:solidFill>
                <a:effectLst/>
                <a:latin typeface="+mn-lt"/>
                <a:ea typeface="+mn-ea"/>
                <a:cs typeface="+mn-cs"/>
              </a:rPr>
              <a:t>generalization on the basis of insufficient evidence; reliance on small sample or an unrepresentative sample </a:t>
            </a:r>
          </a:p>
          <a:p>
            <a:endParaRPr lang="en-CA" sz="1200" b="0" i="0" kern="1200" dirty="0">
              <a:solidFill>
                <a:schemeClr val="tx1"/>
              </a:solidFill>
              <a:effectLst/>
              <a:latin typeface="+mn-lt"/>
              <a:ea typeface="+mn-ea"/>
              <a:cs typeface="+mn-cs"/>
            </a:endParaRPr>
          </a:p>
          <a:p>
            <a:r>
              <a:rPr lang="en-CA" sz="1200" b="0" i="0" kern="1200" dirty="0">
                <a:solidFill>
                  <a:schemeClr val="tx1"/>
                </a:solidFill>
                <a:effectLst/>
                <a:latin typeface="+mn-lt"/>
                <a:ea typeface="+mn-ea"/>
                <a:cs typeface="+mn-cs"/>
              </a:rPr>
              <a:t> Most of the students in my DGD did not complete the reading; All first year students are lazy .</a:t>
            </a:r>
          </a:p>
          <a:p>
            <a:endParaRPr lang="en-CA" sz="1200" b="1" i="0" kern="1200" dirty="0">
              <a:solidFill>
                <a:schemeClr val="tx1"/>
              </a:solidFill>
              <a:effectLst/>
              <a:latin typeface="+mn-lt"/>
              <a:ea typeface="+mn-ea"/>
              <a:cs typeface="+mn-cs"/>
            </a:endParaRPr>
          </a:p>
          <a:p>
            <a:r>
              <a:rPr lang="en-CA" sz="1200" b="1" i="0" kern="1200" dirty="0">
                <a:solidFill>
                  <a:schemeClr val="tx1"/>
                </a:solidFill>
                <a:effectLst/>
                <a:latin typeface="+mn-lt"/>
                <a:ea typeface="+mn-ea"/>
                <a:cs typeface="+mn-cs"/>
              </a:rPr>
              <a:t>Slippery Slope:</a:t>
            </a:r>
            <a:r>
              <a:rPr lang="en-CA" sz="1200" b="0" i="0" kern="1200" dirty="0">
                <a:solidFill>
                  <a:schemeClr val="tx1"/>
                </a:solidFill>
                <a:effectLst/>
                <a:latin typeface="+mn-lt"/>
                <a:ea typeface="+mn-ea"/>
                <a:cs typeface="+mn-cs"/>
              </a:rPr>
              <a:t> This is a conclusion based on the premise that if A happens, then eventually through a series of small steps, through B, C,..., X, Y, Z will happen, too, basically equating A and Z. So, if we don't want Z to occur, A must not be allowed to occur either. Example:</a:t>
            </a:r>
          </a:p>
          <a:p>
            <a:endParaRPr lang="en-CA" sz="1200" b="0" i="0" kern="1200" dirty="0">
              <a:solidFill>
                <a:schemeClr val="tx1"/>
              </a:solidFill>
              <a:effectLst/>
              <a:latin typeface="+mn-lt"/>
              <a:ea typeface="+mn-ea"/>
              <a:cs typeface="+mn-cs"/>
            </a:endParaRPr>
          </a:p>
          <a:p>
            <a:r>
              <a:rPr lang="en-CA" sz="1200" b="0" i="0" kern="1200" dirty="0">
                <a:solidFill>
                  <a:schemeClr val="tx1"/>
                </a:solidFill>
                <a:effectLst/>
                <a:latin typeface="+mn-lt"/>
                <a:ea typeface="+mn-ea"/>
                <a:cs typeface="+mn-cs"/>
              </a:rPr>
              <a:t>If we ban Hummers because they are bad for the environment eventually the government will ban all cars, so we should not ban Hummers.</a:t>
            </a:r>
          </a:p>
          <a:p>
            <a:endParaRPr lang="en-CA" sz="1200" b="0" i="0" kern="1200" dirty="0">
              <a:solidFill>
                <a:schemeClr val="tx1"/>
              </a:solidFill>
              <a:effectLst/>
              <a:latin typeface="+mn-lt"/>
              <a:ea typeface="+mn-ea"/>
              <a:cs typeface="+mn-cs"/>
            </a:endParaRPr>
          </a:p>
          <a:p>
            <a:r>
              <a:rPr lang="en-CA" sz="1200" b="0" i="0" kern="1200" dirty="0">
                <a:solidFill>
                  <a:schemeClr val="tx1"/>
                </a:solidFill>
                <a:effectLst/>
                <a:latin typeface="+mn-lt"/>
                <a:ea typeface="+mn-ea"/>
                <a:cs typeface="+mn-cs"/>
              </a:rPr>
              <a:t>In this example, the author is equating banning Hummers with banning all cars, which is not the same thing.</a:t>
            </a:r>
          </a:p>
          <a:p>
            <a:endParaRPr lang="en-CA" sz="1200" b="0" i="0" kern="1200" dirty="0">
              <a:solidFill>
                <a:schemeClr val="tx1"/>
              </a:solidFill>
              <a:effectLst/>
              <a:latin typeface="+mn-lt"/>
              <a:ea typeface="+mn-ea"/>
              <a:cs typeface="+mn-cs"/>
            </a:endParaRPr>
          </a:p>
          <a:p>
            <a:r>
              <a:rPr lang="en-CA" sz="1200" b="1" i="0" kern="1200" dirty="0">
                <a:solidFill>
                  <a:schemeClr val="tx1"/>
                </a:solidFill>
                <a:effectLst/>
                <a:latin typeface="+mn-lt"/>
                <a:ea typeface="+mn-ea"/>
                <a:cs typeface="+mn-cs"/>
              </a:rPr>
              <a:t>Here are some general tips for finding fallacies in your own arguments:</a:t>
            </a:r>
            <a:endParaRPr lang="en-CA" sz="1200" b="0" i="0" kern="1200" dirty="0">
              <a:solidFill>
                <a:schemeClr val="tx1"/>
              </a:solidFill>
              <a:effectLst/>
              <a:latin typeface="+mn-lt"/>
              <a:ea typeface="+mn-ea"/>
              <a:cs typeface="+mn-cs"/>
            </a:endParaRPr>
          </a:p>
          <a:p>
            <a:r>
              <a:rPr lang="en-CA" sz="1200" b="0" i="0" kern="1200" dirty="0">
                <a:solidFill>
                  <a:schemeClr val="tx1"/>
                </a:solidFill>
                <a:effectLst/>
                <a:latin typeface="+mn-lt"/>
                <a:ea typeface="+mn-ea"/>
                <a:cs typeface="+mn-cs"/>
              </a:rPr>
              <a:t>Pretend you disagree with the conclusion you’re defending. What parts of the argument would now seem fishy to you? What parts would seem easiest to attack? Give special attention to strengthening those parts.</a:t>
            </a:r>
          </a:p>
          <a:p>
            <a:endParaRPr lang="en-CA" sz="1200" b="0" i="0" kern="1200" dirty="0">
              <a:solidFill>
                <a:schemeClr val="tx1"/>
              </a:solidFill>
              <a:effectLst/>
              <a:latin typeface="+mn-lt"/>
              <a:ea typeface="+mn-ea"/>
              <a:cs typeface="+mn-cs"/>
            </a:endParaRPr>
          </a:p>
          <a:p>
            <a:r>
              <a:rPr lang="en-CA" sz="1200" b="0" i="0" kern="1200" dirty="0">
                <a:solidFill>
                  <a:schemeClr val="tx1"/>
                </a:solidFill>
                <a:effectLst/>
                <a:latin typeface="+mn-lt"/>
                <a:ea typeface="+mn-ea"/>
                <a:cs typeface="+mn-cs"/>
              </a:rPr>
              <a:t>List your main points; under each one, list the evidence you have for it. Seeing your claims and evidence laid out this way may make you realize that you have no good evidence for a particular claim, or it may help you look more critically at the evidence you’re using.</a:t>
            </a:r>
          </a:p>
          <a:p>
            <a:endParaRPr lang="en-CA" sz="1200" b="0" i="0" kern="1200" dirty="0">
              <a:solidFill>
                <a:schemeClr val="tx1"/>
              </a:solidFill>
              <a:effectLst/>
              <a:latin typeface="+mn-lt"/>
              <a:ea typeface="+mn-ea"/>
              <a:cs typeface="+mn-cs"/>
            </a:endParaRPr>
          </a:p>
          <a:p>
            <a:r>
              <a:rPr lang="en-CA" sz="1200" b="0" i="0" kern="1200" dirty="0">
                <a:solidFill>
                  <a:schemeClr val="tx1"/>
                </a:solidFill>
                <a:effectLst/>
                <a:latin typeface="+mn-lt"/>
                <a:ea typeface="+mn-ea"/>
                <a:cs typeface="+mn-cs"/>
              </a:rPr>
              <a:t>Learn which types of fallacies you’re especially prone to, and be careful to check for them in your work. Some writers make lots of appeals to authority; others are more likely to rely on weak analogies or set up straw men. Read over some of your old papers to see if there’s a particular kind of fallacy you need to watch out for.</a:t>
            </a:r>
          </a:p>
          <a:p>
            <a:r>
              <a:rPr lang="en-CA" sz="1200" b="0" i="0" kern="1200" dirty="0">
                <a:solidFill>
                  <a:schemeClr val="tx1"/>
                </a:solidFill>
                <a:effectLst/>
                <a:latin typeface="+mn-lt"/>
                <a:ea typeface="+mn-ea"/>
                <a:cs typeface="+mn-cs"/>
              </a:rPr>
              <a:t>Be aware that broad claims need more proof than narrow ones. Claims that use sweeping words like “all,” “no,” “none,” “every,” “always,” “never,” “no one,” and “everyone” are sometimes appropriate—but they require a lot more proof than less-sweeping claims that use words like “some,” “many,” “few,” “sometimes,” “usually,” and so forth.</a:t>
            </a:r>
          </a:p>
          <a:p>
            <a:endParaRPr lang="en-CA" sz="1200" b="0" i="0" kern="1200" dirty="0">
              <a:solidFill>
                <a:schemeClr val="tx1"/>
              </a:solidFill>
              <a:effectLst/>
              <a:latin typeface="+mn-lt"/>
              <a:ea typeface="+mn-ea"/>
              <a:cs typeface="+mn-cs"/>
            </a:endParaRPr>
          </a:p>
          <a:p>
            <a:r>
              <a:rPr lang="en-CA" sz="1200" b="0" i="0" kern="1200" dirty="0">
                <a:solidFill>
                  <a:schemeClr val="tx1"/>
                </a:solidFill>
                <a:effectLst/>
                <a:latin typeface="+mn-lt"/>
                <a:ea typeface="+mn-ea"/>
                <a:cs typeface="+mn-cs"/>
              </a:rPr>
              <a:t>Double check your characterizations of others, especially your opponents, to be sure they are accurate and fair.</a:t>
            </a:r>
          </a:p>
          <a:p>
            <a:endParaRPr lang="en-CA" sz="1200" b="0" i="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A73BDE7B-42B2-4E68-A0D0-5A7AF71FCA87}" type="slidenum">
              <a:rPr lang="en-US" smtClean="0"/>
              <a:t>8</a:t>
            </a:fld>
            <a:endParaRPr lang="en-US"/>
          </a:p>
        </p:txBody>
      </p:sp>
    </p:spTree>
    <p:extLst>
      <p:ext uri="{BB962C8B-B14F-4D97-AF65-F5344CB8AC3E}">
        <p14:creationId xmlns:p14="http://schemas.microsoft.com/office/powerpoint/2010/main" val="38198243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1000"/>
              </a:spcBef>
            </a:pPr>
            <a:r>
              <a:rPr lang="en-US" b="1" dirty="0"/>
              <a:t>Emotional Appeal (Pathos) </a:t>
            </a:r>
            <a:endParaRPr lang="en-US" dirty="0"/>
          </a:p>
          <a:p>
            <a:pPr>
              <a:spcBef>
                <a:spcPts val="1000"/>
              </a:spcBef>
            </a:pPr>
            <a:r>
              <a:rPr lang="en-US" dirty="0"/>
              <a:t>Emotional appeals can mislead readers or hide an argument that is logically weak (a lot of visual appeal is emotional in nature—think advertisements with powerful imagery)</a:t>
            </a:r>
          </a:p>
          <a:p>
            <a:endParaRPr lang="en-US" dirty="0"/>
          </a:p>
          <a:p>
            <a:r>
              <a:rPr lang="en-US" dirty="0"/>
              <a:t>When used correctly emotional appeals: </a:t>
            </a:r>
            <a:endParaRPr lang="en-US" dirty="0">
              <a:cs typeface="Calibri"/>
            </a:endParaRPr>
          </a:p>
          <a:p>
            <a:pPr marL="285750" indent="-285750">
              <a:buFont typeface="Arial"/>
              <a:buChar char="•"/>
            </a:pPr>
            <a:r>
              <a:rPr lang="en-US" dirty="0"/>
              <a:t>Will reinforce logical arguments</a:t>
            </a:r>
          </a:p>
          <a:p>
            <a:pPr marL="285750" indent="-285750">
              <a:buFont typeface="Arial"/>
              <a:buChar char="•"/>
            </a:pPr>
            <a:r>
              <a:rPr lang="en-US" dirty="0"/>
              <a:t>Appeal to emotions in a balanced way</a:t>
            </a:r>
          </a:p>
          <a:p>
            <a:pPr marL="285750" indent="-285750">
              <a:buFont typeface="Arial"/>
              <a:buChar char="•"/>
            </a:pPr>
            <a:r>
              <a:rPr lang="en-US" dirty="0"/>
              <a:t>Are presented in a fair manner. </a:t>
            </a:r>
          </a:p>
          <a:p>
            <a:pPr marL="285750" indent="-285750">
              <a:buFont typeface="Arial"/>
              <a:buChar char="•"/>
            </a:pPr>
            <a:endParaRPr lang="en-US" dirty="0"/>
          </a:p>
          <a:p>
            <a:r>
              <a:rPr lang="en-US" dirty="0"/>
              <a:t>When used incorrectly, emotional appeals: </a:t>
            </a:r>
          </a:p>
          <a:p>
            <a:pPr marL="285750" indent="-285750">
              <a:buFont typeface="Arial"/>
              <a:buChar char="•"/>
            </a:pPr>
            <a:r>
              <a:rPr lang="en-US" dirty="0"/>
              <a:t>Becomes substitute for logic and reasoning</a:t>
            </a:r>
          </a:p>
          <a:p>
            <a:pPr marL="285750" indent="-285750">
              <a:buFont typeface="Arial"/>
              <a:buChar char="•"/>
            </a:pPr>
            <a:r>
              <a:rPr lang="en-US" dirty="0"/>
              <a:t>Uses stereotypes (propaganda, political advertising) </a:t>
            </a:r>
          </a:p>
          <a:p>
            <a:pPr marL="285750" indent="-285750">
              <a:buFont typeface="Arial"/>
              <a:buChar char="•"/>
            </a:pPr>
            <a:r>
              <a:rPr lang="en-US" dirty="0"/>
              <a:t>Offers simple, unthinking reaction to a complex problem</a:t>
            </a:r>
          </a:p>
          <a:p>
            <a:pPr marL="285750" indent="-285750">
              <a:buFont typeface="Arial"/>
              <a:buChar char="•"/>
            </a:pPr>
            <a:r>
              <a:rPr lang="en-US" dirty="0"/>
              <a:t>Takes advantage of emotions to manipulate. </a:t>
            </a:r>
          </a:p>
          <a:p>
            <a:pPr marL="285750" indent="-285750">
              <a:buFont typeface="Arial"/>
              <a:buChar char="•"/>
            </a:pPr>
            <a:endParaRPr lang="en-US" dirty="0"/>
          </a:p>
          <a:p>
            <a:pPr marL="285750" indent="-285750">
              <a:buFont typeface="Arial"/>
              <a:buChar char="•"/>
            </a:pPr>
            <a:r>
              <a:rPr lang="en-US" dirty="0"/>
              <a:t>https://</a:t>
            </a:r>
            <a:r>
              <a:rPr lang="en-US" dirty="0" err="1"/>
              <a:t>www.worldvision.org</a:t>
            </a:r>
            <a:r>
              <a:rPr lang="en-US" dirty="0"/>
              <a:t>/hunger-news-stories/</a:t>
            </a:r>
            <a:r>
              <a:rPr lang="en-US" dirty="0" err="1"/>
              <a:t>africa</a:t>
            </a:r>
            <a:r>
              <a:rPr lang="en-US" dirty="0"/>
              <a:t>-hunger-famine-facts</a:t>
            </a:r>
          </a:p>
          <a:p>
            <a:pPr marL="285750" indent="-285750">
              <a:buFont typeface="Arial"/>
              <a:buChar char="•"/>
            </a:pPr>
            <a:endParaRPr lang="en-US" dirty="0"/>
          </a:p>
          <a:p>
            <a:r>
              <a:rPr lang="en-US" dirty="0"/>
              <a:t>“You are either with us, or against us.” </a:t>
            </a:r>
          </a:p>
          <a:p>
            <a:r>
              <a:rPr lang="en-US" dirty="0"/>
              <a:t>- This is not a logical claim, but elicits strong feelings related to identity and morality. </a:t>
            </a:r>
          </a:p>
        </p:txBody>
      </p:sp>
      <p:sp>
        <p:nvSpPr>
          <p:cNvPr id="4" name="Slide Number Placeholder 3"/>
          <p:cNvSpPr>
            <a:spLocks noGrp="1"/>
          </p:cNvSpPr>
          <p:nvPr>
            <p:ph type="sldNum" sz="quarter" idx="5"/>
          </p:nvPr>
        </p:nvSpPr>
        <p:spPr/>
        <p:txBody>
          <a:bodyPr/>
          <a:lstStyle/>
          <a:p>
            <a:fld id="{A73BDE7B-42B2-4E68-A0D0-5A7AF71FCA87}" type="slidenum">
              <a:rPr lang="en-US"/>
              <a:t>9</a:t>
            </a:fld>
            <a:endParaRPr lang="en-US"/>
          </a:p>
        </p:txBody>
      </p:sp>
    </p:spTree>
    <p:extLst>
      <p:ext uri="{BB962C8B-B14F-4D97-AF65-F5344CB8AC3E}">
        <p14:creationId xmlns:p14="http://schemas.microsoft.com/office/powerpoint/2010/main" val="39301226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 Voiceover</a:t>
            </a:r>
          </a:p>
        </p:txBody>
      </p:sp>
      <p:sp>
        <p:nvSpPr>
          <p:cNvPr id="4" name="Slide Number Placeholder 3"/>
          <p:cNvSpPr>
            <a:spLocks noGrp="1"/>
          </p:cNvSpPr>
          <p:nvPr>
            <p:ph type="sldNum" sz="quarter" idx="5"/>
          </p:nvPr>
        </p:nvSpPr>
        <p:spPr/>
        <p:txBody>
          <a:bodyPr/>
          <a:lstStyle/>
          <a:p>
            <a:fld id="{A73BDE7B-42B2-4E68-A0D0-5A7AF71FCA87}" type="slidenum">
              <a:rPr lang="en-US" smtClean="0"/>
              <a:t>10</a:t>
            </a:fld>
            <a:endParaRPr lang="en-US"/>
          </a:p>
        </p:txBody>
      </p:sp>
    </p:spTree>
    <p:extLst>
      <p:ext uri="{BB962C8B-B14F-4D97-AF65-F5344CB8AC3E}">
        <p14:creationId xmlns:p14="http://schemas.microsoft.com/office/powerpoint/2010/main" val="32424805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https://</a:t>
            </a:r>
            <a:r>
              <a:rPr lang="en-US" dirty="0" err="1"/>
              <a:t>www.youtube.com</a:t>
            </a:r>
            <a:r>
              <a:rPr lang="en-US" dirty="0"/>
              <a:t>/</a:t>
            </a:r>
            <a:r>
              <a:rPr lang="en-US" dirty="0" err="1"/>
              <a:t>watch?v</a:t>
            </a:r>
            <a:r>
              <a:rPr lang="en-US" dirty="0"/>
              <a:t>=z8fvDk4E5Pk</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Example of improper pathos </a:t>
            </a:r>
          </a:p>
          <a:p>
            <a:endParaRPr lang="en-US" dirty="0"/>
          </a:p>
        </p:txBody>
      </p:sp>
      <p:sp>
        <p:nvSpPr>
          <p:cNvPr id="4" name="Slide Number Placeholder 3"/>
          <p:cNvSpPr>
            <a:spLocks noGrp="1"/>
          </p:cNvSpPr>
          <p:nvPr>
            <p:ph type="sldNum" sz="quarter" idx="5"/>
          </p:nvPr>
        </p:nvSpPr>
        <p:spPr/>
        <p:txBody>
          <a:bodyPr/>
          <a:lstStyle/>
          <a:p>
            <a:fld id="{A73BDE7B-42B2-4E68-A0D0-5A7AF71FCA87}" type="slidenum">
              <a:rPr lang="en-US" smtClean="0"/>
              <a:t>11</a:t>
            </a:fld>
            <a:endParaRPr lang="en-US"/>
          </a:p>
        </p:txBody>
      </p:sp>
    </p:spTree>
    <p:extLst>
      <p:ext uri="{BB962C8B-B14F-4D97-AF65-F5344CB8AC3E}">
        <p14:creationId xmlns:p14="http://schemas.microsoft.com/office/powerpoint/2010/main" val="29310274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Used to establish that a writer is fair, open minded, honest and knowledgeable about the subject matter. The writer creates a sense of themselves as trustworthy and credible. </a:t>
            </a:r>
          </a:p>
          <a:p>
            <a:endParaRPr lang="en-US" dirty="0"/>
          </a:p>
          <a:p>
            <a:r>
              <a:rPr lang="en-US" dirty="0"/>
              <a:t>When used correctly, the writer is seen as: </a:t>
            </a:r>
            <a:endParaRPr lang="en-US" dirty="0">
              <a:cs typeface="Calibri"/>
            </a:endParaRPr>
          </a:p>
          <a:p>
            <a:pPr marL="285750" indent="-285750">
              <a:buFont typeface="Arial"/>
              <a:buChar char="•"/>
            </a:pPr>
            <a:r>
              <a:rPr lang="en-US" dirty="0"/>
              <a:t>Well informed</a:t>
            </a:r>
          </a:p>
          <a:p>
            <a:pPr marL="285750" indent="-285750">
              <a:buFont typeface="Arial"/>
              <a:buChar char="•"/>
            </a:pPr>
            <a:r>
              <a:rPr lang="en-US" dirty="0"/>
              <a:t>Confident</a:t>
            </a:r>
          </a:p>
          <a:p>
            <a:pPr marL="285750" indent="-285750">
              <a:buFont typeface="Arial"/>
              <a:buChar char="•"/>
            </a:pPr>
            <a:r>
              <a:rPr lang="en-US" dirty="0"/>
              <a:t>Sincere and honest</a:t>
            </a:r>
          </a:p>
          <a:p>
            <a:pPr marL="285750" indent="-285750">
              <a:buFont typeface="Arial"/>
              <a:buChar char="•"/>
            </a:pPr>
            <a:r>
              <a:rPr lang="en-US" dirty="0"/>
              <a:t>Understands the audience, their concerns and possible objections</a:t>
            </a:r>
          </a:p>
          <a:p>
            <a:pPr marL="285750" indent="-285750">
              <a:buFont typeface="Arial"/>
              <a:buChar char="•"/>
            </a:pPr>
            <a:endParaRPr lang="en-US" dirty="0"/>
          </a:p>
          <a:p>
            <a:r>
              <a:rPr lang="en-US" dirty="0"/>
              <a:t>When used incorrectly, the writer is perceived as: </a:t>
            </a:r>
          </a:p>
          <a:p>
            <a:r>
              <a:rPr lang="en-US" dirty="0"/>
              <a:t>-   Unfair and dishonest</a:t>
            </a:r>
          </a:p>
          <a:p>
            <a:pPr marL="285750" indent="-285750">
              <a:buFont typeface="Arial"/>
              <a:buChar char="•"/>
            </a:pPr>
            <a:r>
              <a:rPr lang="en-US" dirty="0"/>
              <a:t>Distorting or misrepresenting information (biased)</a:t>
            </a:r>
          </a:p>
          <a:p>
            <a:pPr marL="285750" indent="-285750">
              <a:buFont typeface="Arial"/>
              <a:buChar char="•"/>
            </a:pPr>
            <a:r>
              <a:rPr lang="en-US" dirty="0"/>
              <a:t>Insulting or dismissive of other viewpoints</a:t>
            </a:r>
          </a:p>
          <a:p>
            <a:pPr marL="285750" indent="-285750">
              <a:buFont typeface="Arial"/>
              <a:buChar char="•"/>
            </a:pPr>
            <a:r>
              <a:rPr lang="en-US" dirty="0"/>
              <a:t>Advocating for intolerant ideas. </a:t>
            </a:r>
          </a:p>
          <a:p>
            <a:pPr marL="285750" indent="-285750">
              <a:buFont typeface="Arial"/>
              <a:buChar char="•"/>
            </a:pPr>
            <a:endParaRPr lang="en-US" dirty="0"/>
          </a:p>
          <a:p>
            <a:r>
              <a:rPr lang="en-US" dirty="0"/>
              <a:t>“Trust me, I’m a Doctor.” </a:t>
            </a:r>
          </a:p>
          <a:p>
            <a:r>
              <a:rPr lang="en-US" dirty="0"/>
              <a:t>- Statement assumes that prior knowledge and experience will ensure a </a:t>
            </a:r>
          </a:p>
          <a:p>
            <a:r>
              <a:rPr lang="en-US" dirty="0"/>
              <a:t>positive outcome—this is not always the case; you need to provide evidence</a:t>
            </a:r>
          </a:p>
          <a:p>
            <a:endParaRPr lang="en-US" dirty="0"/>
          </a:p>
          <a:p>
            <a:r>
              <a:rPr lang="en-US" dirty="0"/>
              <a:t>In academic texts establishing ethos also encompasses things like the quality of your writing, a properly structured and organized essay, and grammar (and accurate citations),; you need to demonstrate through the presentation of your argument that you are prepared. </a:t>
            </a:r>
          </a:p>
        </p:txBody>
      </p:sp>
      <p:sp>
        <p:nvSpPr>
          <p:cNvPr id="4" name="Slide Number Placeholder 3"/>
          <p:cNvSpPr>
            <a:spLocks noGrp="1"/>
          </p:cNvSpPr>
          <p:nvPr>
            <p:ph type="sldNum" sz="quarter" idx="5"/>
          </p:nvPr>
        </p:nvSpPr>
        <p:spPr/>
        <p:txBody>
          <a:bodyPr/>
          <a:lstStyle/>
          <a:p>
            <a:fld id="{A73BDE7B-42B2-4E68-A0D0-5A7AF71FCA87}" type="slidenum">
              <a:rPr lang="en-US"/>
              <a:t>12</a:t>
            </a:fld>
            <a:endParaRPr lang="en-US"/>
          </a:p>
        </p:txBody>
      </p:sp>
    </p:spTree>
    <p:extLst>
      <p:ext uri="{BB962C8B-B14F-4D97-AF65-F5344CB8AC3E}">
        <p14:creationId xmlns:p14="http://schemas.microsoft.com/office/powerpoint/2010/main" val="8478547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1000"/>
              </a:spcBef>
            </a:pPr>
            <a:r>
              <a:rPr lang="en-US" dirty="0"/>
              <a:t>You need to be able to parse how rhetoric works in order to identify, evaluate, and then create your own, effective and credible arguments. </a:t>
            </a:r>
          </a:p>
          <a:p>
            <a:pPr marL="285750" indent="-285750">
              <a:spcBef>
                <a:spcPts val="1000"/>
              </a:spcBef>
              <a:buFont typeface="Arial"/>
              <a:buChar char="•"/>
            </a:pPr>
            <a:r>
              <a:rPr lang="en-US" dirty="0"/>
              <a:t>Credible: an argument is logically sound and well supported with strong evidence and reasoning</a:t>
            </a:r>
            <a:endParaRPr lang="en-US" dirty="0">
              <a:cs typeface="Calibri"/>
            </a:endParaRPr>
          </a:p>
          <a:p>
            <a:pPr marL="285750" indent="-285750">
              <a:spcBef>
                <a:spcPts val="1000"/>
              </a:spcBef>
              <a:buFont typeface="Arial"/>
              <a:buChar char="•"/>
            </a:pPr>
            <a:r>
              <a:rPr lang="en-US" dirty="0"/>
              <a:t>Effective: an argument is convincing or persuading its audience—many arguments that are effective are not always </a:t>
            </a:r>
            <a:r>
              <a:rPr lang="en-US" b="1" i="1" dirty="0"/>
              <a:t>credible. </a:t>
            </a:r>
            <a:endParaRPr lang="en-US" dirty="0"/>
          </a:p>
        </p:txBody>
      </p:sp>
      <p:sp>
        <p:nvSpPr>
          <p:cNvPr id="4" name="Slide Number Placeholder 3"/>
          <p:cNvSpPr>
            <a:spLocks noGrp="1"/>
          </p:cNvSpPr>
          <p:nvPr>
            <p:ph type="sldNum" sz="quarter" idx="5"/>
          </p:nvPr>
        </p:nvSpPr>
        <p:spPr/>
        <p:txBody>
          <a:bodyPr/>
          <a:lstStyle/>
          <a:p>
            <a:fld id="{A73BDE7B-42B2-4E68-A0D0-5A7AF71FCA87}" type="slidenum">
              <a:rPr lang="en-US"/>
              <a:t>13</a:t>
            </a:fld>
            <a:endParaRPr lang="en-US"/>
          </a:p>
        </p:txBody>
      </p:sp>
    </p:spTree>
    <p:extLst>
      <p:ext uri="{BB962C8B-B14F-4D97-AF65-F5344CB8AC3E}">
        <p14:creationId xmlns:p14="http://schemas.microsoft.com/office/powerpoint/2010/main" val="37932806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pPr>
              <a:lnSpc>
                <a:spcPct val="90000"/>
              </a:lnSpc>
              <a:spcAft>
                <a:spcPts val="600"/>
              </a:spcAft>
            </a:pPr>
            <a:r>
              <a:rPr lang="en-US" dirty="0"/>
              <a:t>Academic arguments employ rhetorical appeals for a more limited audience. Academic writing does not widely utilize emotional appeal; instead, you want to focus on providing logical, argumentative essays to persuade your reader. </a:t>
            </a:r>
          </a:p>
          <a:p>
            <a:pPr>
              <a:lnSpc>
                <a:spcPct val="90000"/>
              </a:lnSpc>
              <a:spcAft>
                <a:spcPts val="600"/>
              </a:spcAft>
            </a:pPr>
            <a:endParaRPr lang="en-US" dirty="0"/>
          </a:p>
          <a:p>
            <a:pPr>
              <a:lnSpc>
                <a:spcPct val="90000"/>
              </a:lnSpc>
              <a:spcAft>
                <a:spcPts val="600"/>
              </a:spcAft>
            </a:pPr>
            <a:r>
              <a:rPr lang="en-US" dirty="0"/>
              <a:t>Academic essays *in part: </a:t>
            </a:r>
          </a:p>
          <a:p>
            <a:pPr marL="285750" indent="-285750">
              <a:lnSpc>
                <a:spcPct val="90000"/>
              </a:lnSpc>
              <a:spcAft>
                <a:spcPts val="600"/>
              </a:spcAft>
              <a:buFont typeface="Arial"/>
              <a:buChar char="•"/>
            </a:pPr>
            <a:r>
              <a:rPr lang="en-US" dirty="0"/>
              <a:t>Combine research with original insights and analysis to develop and communicate unique and complex arguments</a:t>
            </a:r>
          </a:p>
          <a:p>
            <a:pPr marL="285750" indent="-285750">
              <a:lnSpc>
                <a:spcPct val="90000"/>
              </a:lnSpc>
              <a:spcAft>
                <a:spcPts val="600"/>
              </a:spcAft>
              <a:buFont typeface="Arial"/>
              <a:buChar char="•"/>
            </a:pPr>
            <a:r>
              <a:rPr lang="en-US" dirty="0"/>
              <a:t>Share conclusions about research</a:t>
            </a:r>
          </a:p>
          <a:p>
            <a:pPr marL="285750" indent="-285750">
              <a:lnSpc>
                <a:spcPct val="90000"/>
              </a:lnSpc>
              <a:spcAft>
                <a:spcPts val="600"/>
              </a:spcAft>
              <a:buFont typeface="Arial"/>
              <a:buChar char="•"/>
            </a:pPr>
            <a:r>
              <a:rPr lang="en-US" dirty="0"/>
              <a:t>Provide new insights on a matter that other scholars have grappled with, or introduces new ideas into an ongoing conversation about a field of study</a:t>
            </a:r>
          </a:p>
          <a:p>
            <a:pPr marL="285750" indent="-285750">
              <a:lnSpc>
                <a:spcPct val="90000"/>
              </a:lnSpc>
              <a:spcAft>
                <a:spcPts val="600"/>
              </a:spcAft>
              <a:buFont typeface="Arial"/>
              <a:buChar char="•"/>
            </a:pPr>
            <a:r>
              <a:rPr lang="en-US" dirty="0"/>
              <a:t>Interpret or critique a text</a:t>
            </a:r>
          </a:p>
          <a:p>
            <a:pPr marL="285750" indent="-285750">
              <a:lnSpc>
                <a:spcPct val="90000"/>
              </a:lnSpc>
              <a:spcAft>
                <a:spcPts val="600"/>
              </a:spcAft>
              <a:buFont typeface="Arial"/>
              <a:buChar char="•"/>
            </a:pPr>
            <a:r>
              <a:rPr lang="en-US" dirty="0"/>
              <a:t>Expose or raise awareness of a problem</a:t>
            </a:r>
          </a:p>
          <a:p>
            <a:pPr marL="285750" indent="-285750">
              <a:lnSpc>
                <a:spcPct val="90000"/>
              </a:lnSpc>
              <a:spcAft>
                <a:spcPts val="600"/>
              </a:spcAft>
              <a:buFont typeface="Arial"/>
              <a:buChar char="•"/>
            </a:pPr>
            <a:endParaRPr lang="en-US" dirty="0"/>
          </a:p>
          <a:p>
            <a:pPr>
              <a:lnSpc>
                <a:spcPct val="90000"/>
              </a:lnSpc>
              <a:spcAft>
                <a:spcPts val="600"/>
              </a:spcAft>
            </a:pPr>
            <a:r>
              <a:rPr lang="en-US" dirty="0"/>
              <a:t>Other appeals may be present: a prestigious journal can establish ethos (organization, quality of writing, has the writer mastered discourse? Grammar, spelling, presentation)</a:t>
            </a:r>
          </a:p>
          <a:p>
            <a:pPr>
              <a:lnSpc>
                <a:spcPct val="90000"/>
              </a:lnSpc>
              <a:spcAft>
                <a:spcPts val="600"/>
              </a:spcAft>
            </a:pPr>
            <a:endParaRPr lang="en-US" dirty="0"/>
          </a:p>
          <a:p>
            <a:pPr>
              <a:lnSpc>
                <a:spcPct val="90000"/>
              </a:lnSpc>
              <a:spcAft>
                <a:spcPts val="600"/>
              </a:spcAft>
            </a:pPr>
            <a:r>
              <a:rPr lang="en-US" dirty="0"/>
              <a:t>Pathos can be invoked through the writer’s decision to explain certain terms—how does their writing make the audience feel? Well informed or confused? </a:t>
            </a:r>
          </a:p>
        </p:txBody>
      </p:sp>
      <p:sp>
        <p:nvSpPr>
          <p:cNvPr id="4" name="Slide Number Placeholder 3"/>
          <p:cNvSpPr>
            <a:spLocks noGrp="1"/>
          </p:cNvSpPr>
          <p:nvPr>
            <p:ph type="sldNum" sz="quarter" idx="5"/>
          </p:nvPr>
        </p:nvSpPr>
        <p:spPr/>
        <p:txBody>
          <a:bodyPr/>
          <a:lstStyle/>
          <a:p>
            <a:fld id="{A73BDE7B-42B2-4E68-A0D0-5A7AF71FCA87}" type="slidenum">
              <a:rPr lang="en-US"/>
              <a:t>14</a:t>
            </a:fld>
            <a:endParaRPr lang="en-US"/>
          </a:p>
        </p:txBody>
      </p:sp>
    </p:spTree>
    <p:extLst>
      <p:ext uri="{BB962C8B-B14F-4D97-AF65-F5344CB8AC3E}">
        <p14:creationId xmlns:p14="http://schemas.microsoft.com/office/powerpoint/2010/main" val="38438606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73BDE7B-42B2-4E68-A0D0-5A7AF71FCA87}" type="slidenum">
              <a:rPr lang="en-US" smtClean="0"/>
              <a:t>15</a:t>
            </a:fld>
            <a:endParaRPr lang="en-US"/>
          </a:p>
        </p:txBody>
      </p:sp>
    </p:spTree>
    <p:extLst>
      <p:ext uri="{BB962C8B-B14F-4D97-AF65-F5344CB8AC3E}">
        <p14:creationId xmlns:p14="http://schemas.microsoft.com/office/powerpoint/2010/main" val="26821618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1000"/>
              </a:spcBef>
            </a:pPr>
            <a:r>
              <a:rPr lang="en-US" dirty="0"/>
              <a:t>Why do we ask students to write essays? </a:t>
            </a:r>
          </a:p>
          <a:p>
            <a:pPr marL="285750" indent="-285750">
              <a:spcBef>
                <a:spcPts val="1000"/>
              </a:spcBef>
              <a:buFont typeface="Arial,Sans-Serif"/>
              <a:buChar char="•"/>
            </a:pPr>
            <a:r>
              <a:rPr lang="en-US" dirty="0"/>
              <a:t>Writing an essay allows students to synthesize information and offer their own reasoned consideration of a subject that interests them.</a:t>
            </a:r>
          </a:p>
          <a:p>
            <a:pPr marL="285750" indent="-285750">
              <a:spcBef>
                <a:spcPts val="1000"/>
              </a:spcBef>
              <a:buFont typeface="Arial,Sans-Serif"/>
              <a:buChar char="•"/>
            </a:pPr>
            <a:r>
              <a:rPr lang="en-US" dirty="0"/>
              <a:t>To test and strengthen your ability to communicate effectively.</a:t>
            </a:r>
          </a:p>
          <a:p>
            <a:pPr marL="285750" indent="-285750">
              <a:spcBef>
                <a:spcPts val="1000"/>
              </a:spcBef>
              <a:buFont typeface="Arial,Sans-Serif"/>
              <a:buChar char="•"/>
            </a:pPr>
            <a:r>
              <a:rPr lang="en-US" dirty="0"/>
              <a:t>Shows that you grasp complex ideas and know how to discuss them using the specialized language of your research field. </a:t>
            </a:r>
          </a:p>
        </p:txBody>
      </p:sp>
      <p:sp>
        <p:nvSpPr>
          <p:cNvPr id="4" name="Slide Number Placeholder 3"/>
          <p:cNvSpPr>
            <a:spLocks noGrp="1"/>
          </p:cNvSpPr>
          <p:nvPr>
            <p:ph type="sldNum" sz="quarter" idx="5"/>
          </p:nvPr>
        </p:nvSpPr>
        <p:spPr/>
        <p:txBody>
          <a:bodyPr/>
          <a:lstStyle/>
          <a:p>
            <a:fld id="{A73BDE7B-42B2-4E68-A0D0-5A7AF71FCA87}" type="slidenum">
              <a:rPr lang="en-US"/>
              <a:t>16</a:t>
            </a:fld>
            <a:endParaRPr lang="en-US"/>
          </a:p>
        </p:txBody>
      </p:sp>
    </p:spTree>
    <p:extLst>
      <p:ext uri="{BB962C8B-B14F-4D97-AF65-F5344CB8AC3E}">
        <p14:creationId xmlns:p14="http://schemas.microsoft.com/office/powerpoint/2010/main" val="7826753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02240" y="2386744"/>
            <a:ext cx="6939520" cy="1645920"/>
          </a:xfrm>
          <a:solidFill>
            <a:srgbClr val="FFFFFF"/>
          </a:solidFill>
          <a:ln w="38100">
            <a:solidFill>
              <a:srgbClr val="404040"/>
            </a:solidFill>
          </a:ln>
        </p:spPr>
        <p:txBody>
          <a:bodyPr lIns="274320" rIns="274320" anchor="ctr" anchorCtr="1">
            <a:normAutofit/>
          </a:bodyPr>
          <a:lstStyle>
            <a:lvl1pPr algn="ctr">
              <a:defRPr sz="35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021396" y="4352544"/>
            <a:ext cx="5101209" cy="1239894"/>
          </a:xfrm>
          <a:noFill/>
        </p:spPr>
        <p:txBody>
          <a:bodyPr>
            <a:normAutofit/>
          </a:bodyPr>
          <a:lstStyle>
            <a:lvl1pPr marL="0" indent="0" algn="ctr">
              <a:buNone/>
              <a:defRPr sz="1900">
                <a:solidFill>
                  <a:schemeClr val="tx1">
                    <a:lumMod val="75000"/>
                    <a:lumOff val="25000"/>
                  </a:schemeClr>
                </a:solidFill>
              </a:defRPr>
            </a:lvl1pPr>
            <a:lvl2pPr marL="457200" indent="0" algn="ctr">
              <a:buNone/>
              <a:defRPr sz="19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4AAD347D-5ACD-4C99-B74B-A9C85AD731AF}" type="datetimeFigureOut">
              <a:rPr lang="en-US" smtClean="0"/>
              <a:t>9/13/21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5282595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smtClean="0"/>
              <a:t>9/13/21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3115633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2386744"/>
            <a:ext cx="6940296" cy="1645920"/>
          </a:xfrm>
          <a:solidFill>
            <a:srgbClr val="FFFFFF"/>
          </a:solidFill>
          <a:ln w="38100">
            <a:solidFill>
              <a:srgbClr val="404040"/>
            </a:solidFill>
          </a:ln>
        </p:spPr>
        <p:txBody>
          <a:bodyPr lIns="274320" rIns="274320" anchor="ctr" anchorCtr="1">
            <a:normAutofit/>
          </a:bodyPr>
          <a:lstStyle>
            <a:lvl1pPr>
              <a:defRPr sz="35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021396" y="4352465"/>
            <a:ext cx="5101209" cy="1265082"/>
          </a:xfrm>
        </p:spPr>
        <p:txBody>
          <a:bodyPr anchor="t" anchorCtr="1">
            <a:normAutofit/>
          </a:bodyPr>
          <a:lstStyle>
            <a:lvl1pPr marL="0" indent="0">
              <a:buNone/>
              <a:defRPr sz="1900">
                <a:solidFill>
                  <a:schemeClr val="tx1"/>
                </a:solidFill>
              </a:defRPr>
            </a:lvl1pPr>
            <a:lvl2pPr marL="457200" indent="0">
              <a:buNone/>
              <a:defRPr sz="19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fld id="{9796027F-7875-4030-9381-8BD8C4F21935}" type="datetimeFigureOut">
              <a:rPr lang="en-US" smtClean="0"/>
              <a:t>9/13/21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42873366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2239" y="2638044"/>
            <a:ext cx="3288023"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53737" y="2638044"/>
            <a:ext cx="3290516"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9796027F-7875-4030-9381-8BD8C4F21935}" type="datetimeFigureOut">
              <a:rPr lang="en-US" smtClean="0"/>
              <a:t>9/13/21</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979310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02239" y="2313434"/>
            <a:ext cx="3288024"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2239" y="3143250"/>
            <a:ext cx="3288024"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4753737" y="3143250"/>
            <a:ext cx="3290516"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4753737" y="2313434"/>
            <a:ext cx="3290516"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4509A250-FF31-4206-8172-F9D3106AACB1}" type="datetimeFigureOut">
              <a:rPr lang="en-US" smtClean="0"/>
              <a:t>9/13/21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699948631"/>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509A250-FF31-4206-8172-F9D3106AACB1}" type="datetimeFigureOut">
              <a:rPr lang="en-US" smtClean="0"/>
              <a:t>9/13/21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2627936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09A250-FF31-4206-8172-F9D3106AACB1}" type="datetimeFigureOut">
              <a:rPr lang="en-US" smtClean="0"/>
              <a:t>9/13/21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7488173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4572000" y="0"/>
            <a:ext cx="457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0703" y="2243829"/>
            <a:ext cx="3290594" cy="1141497"/>
          </a:xfrm>
          <a:solidFill>
            <a:srgbClr val="FFFFFF"/>
          </a:solidFill>
          <a:ln>
            <a:solidFill>
              <a:srgbClr val="404040"/>
            </a:solidFill>
          </a:ln>
        </p:spPr>
        <p:txBody>
          <a:bodyPr anchor="ctr" anchorCtr="1">
            <a:normAutofit/>
          </a:bodyPr>
          <a:lstStyle>
            <a:lvl1pPr>
              <a:defRPr sz="21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5052060" y="804672"/>
            <a:ext cx="361188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62965" y="3549918"/>
            <a:ext cx="2846070" cy="2194036"/>
          </a:xfrm>
        </p:spPr>
        <p:txBody>
          <a:bodyPr anchor="t" anchorCtr="1">
            <a:normAutofit/>
          </a:bodyPr>
          <a:lstStyle>
            <a:lvl1pPr marL="0" indent="0" algn="ctr">
              <a:buNone/>
              <a:defRPr sz="1500">
                <a:solidFill>
                  <a:schemeClr val="tx1">
                    <a:lumMod val="85000"/>
                    <a:lumOff val="1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p:cNvSpPr>
            <a:spLocks noGrp="1"/>
          </p:cNvSpPr>
          <p:nvPr>
            <p:ph type="dt" sz="half" idx="10"/>
          </p:nvPr>
        </p:nvSpPr>
        <p:spPr/>
        <p:txBody>
          <a:bodyPr/>
          <a:lstStyle/>
          <a:p>
            <a:fld id="{4509A250-FF31-4206-8172-F9D3106AACB1}" type="datetimeFigureOut">
              <a:rPr lang="en-US" smtClean="0"/>
              <a:t>9/13/21</a:t>
            </a:fld>
            <a:endParaRPr lang="en-US" dirty="0"/>
          </a:p>
        </p:txBody>
      </p:sp>
      <p:sp>
        <p:nvSpPr>
          <p:cNvPr id="10" name="Footer Placeholder 9"/>
          <p:cNvSpPr>
            <a:spLocks noGrp="1"/>
          </p:cNvSpPr>
          <p:nvPr>
            <p:ph type="ftr" sz="quarter" idx="11"/>
          </p:nvPr>
        </p:nvSpPr>
        <p:spPr>
          <a:xfrm>
            <a:off x="640703" y="6236208"/>
            <a:ext cx="3806398" cy="320040"/>
          </a:xfrm>
        </p:spPr>
        <p:txBody>
          <a:bodyPr>
            <a:normAutofit/>
          </a:bodyPr>
          <a:lstStyle>
            <a:lvl1pPr>
              <a:defRPr>
                <a:solidFill>
                  <a:schemeClr val="tx1">
                    <a:alpha val="70000"/>
                  </a:schemeClr>
                </a:solidFill>
              </a:defRPr>
            </a:lvl1pPr>
          </a:lstStyle>
          <a:p>
            <a:endParaRPr lang="en-US" dirty="0"/>
          </a:p>
        </p:txBody>
      </p:sp>
      <p:sp>
        <p:nvSpPr>
          <p:cNvPr id="11" name="Slide Number Placeholder 10"/>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481045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0080" y="2243828"/>
            <a:ext cx="3291840" cy="1143000"/>
          </a:xfrm>
          <a:solidFill>
            <a:srgbClr val="FFFFFF"/>
          </a:solidFill>
          <a:ln>
            <a:solidFill>
              <a:srgbClr val="262626"/>
            </a:solidFill>
          </a:ln>
        </p:spPr>
        <p:txBody>
          <a:bodyPr anchor="ctr" anchorCtr="1">
            <a:noAutofit/>
          </a:bodyPr>
          <a:lstStyle>
            <a:lvl1pPr>
              <a:defRPr sz="21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572000" y="0"/>
            <a:ext cx="4576573" cy="6858000"/>
          </a:xfrm>
          <a:solidFill>
            <a:schemeClr val="bg1"/>
          </a:solidFill>
        </p:spPr>
        <p:txBody>
          <a:bodyPr anchor="t"/>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2965" y="3549919"/>
            <a:ext cx="2846070" cy="2194037"/>
          </a:xfrm>
        </p:spPr>
        <p:txBody>
          <a:bodyPr anchor="t" anchorCtr="1">
            <a:normAutofit/>
          </a:bodyPr>
          <a:lstStyle>
            <a:lvl1pPr marL="0" indent="0" algn="ctr">
              <a:buNone/>
              <a:defRPr sz="1500">
                <a:solidFill>
                  <a:schemeClr val="tx1">
                    <a:lumMod val="85000"/>
                    <a:lumOff val="1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4509A250-FF31-4206-8172-F9D3106AACB1}" type="datetimeFigureOut">
              <a:rPr lang="en-US" smtClean="0"/>
              <a:t>9/13/21</a:t>
            </a:fld>
            <a:endParaRPr lang="en-US" dirty="0"/>
          </a:p>
        </p:txBody>
      </p:sp>
      <p:sp>
        <p:nvSpPr>
          <p:cNvPr id="9" name="Footer Placeholder 8"/>
          <p:cNvSpPr>
            <a:spLocks noGrp="1"/>
          </p:cNvSpPr>
          <p:nvPr>
            <p:ph type="ftr" sz="quarter" idx="11"/>
          </p:nvPr>
        </p:nvSpPr>
        <p:spPr>
          <a:xfrm>
            <a:off x="640080" y="6236208"/>
            <a:ext cx="3803904" cy="320040"/>
          </a:xfrm>
        </p:spPr>
        <p:txBody>
          <a:bodyPr>
            <a:normAutofit/>
          </a:bodyPr>
          <a:lstStyle>
            <a:lvl1pPr>
              <a:defRPr>
                <a:solidFill>
                  <a:schemeClr val="tx1">
                    <a:alpha val="70000"/>
                  </a:schemeClr>
                </a:solidFill>
              </a:defRPr>
            </a:lvl1pPr>
          </a:lstStyle>
          <a:p>
            <a:endParaRPr lang="en-US" dirty="0"/>
          </a:p>
        </p:txBody>
      </p:sp>
      <p:sp>
        <p:nvSpPr>
          <p:cNvPr id="10" name="Slide Number Placeholder 9"/>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809376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9/13/21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4304630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89834" y="937260"/>
            <a:ext cx="1053966"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606046" y="937260"/>
            <a:ext cx="4716174"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9/13/21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2257242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cSld name="1_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827700" y="1905000"/>
            <a:ext cx="3298112"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27700"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241976" y="1905000"/>
            <a:ext cx="3298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241976"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9796027F-7875-4030-9381-8BD8C4F21935}" type="datetimeFigureOut">
              <a:rPr lang="en-US" dirty="0"/>
              <a:t>9/13/21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2367283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06045" y="964692"/>
            <a:ext cx="5937755" cy="1188720"/>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606045" y="2638045"/>
            <a:ext cx="5937755"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978943" y="6238816"/>
            <a:ext cx="2065310" cy="323968"/>
          </a:xfrm>
          <a:prstGeom prst="rect">
            <a:avLst/>
          </a:prstGeom>
        </p:spPr>
        <p:txBody>
          <a:bodyPr vert="horz" lIns="91440" tIns="45720" rIns="91440" bIns="45720" rtlCol="0" anchor="ctr"/>
          <a:lstStyle>
            <a:lvl1pPr algn="r">
              <a:defRPr sz="1000">
                <a:solidFill>
                  <a:schemeClr val="tx1">
                    <a:alpha val="70000"/>
                  </a:schemeClr>
                </a:solidFill>
              </a:defRPr>
            </a:lvl1pPr>
          </a:lstStyle>
          <a:p>
            <a:fld id="{4509A250-FF31-4206-8172-F9D3106AACB1}" type="datetimeFigureOut">
              <a:rPr lang="en-US" smtClean="0"/>
              <a:t>9/13/21</a:t>
            </a:fld>
            <a:endParaRPr lang="en-US" dirty="0"/>
          </a:p>
        </p:txBody>
      </p:sp>
      <p:sp>
        <p:nvSpPr>
          <p:cNvPr id="5" name="Footer Placeholder 4"/>
          <p:cNvSpPr>
            <a:spLocks noGrp="1"/>
          </p:cNvSpPr>
          <p:nvPr>
            <p:ph type="ftr" sz="quarter" idx="3"/>
          </p:nvPr>
        </p:nvSpPr>
        <p:spPr>
          <a:xfrm>
            <a:off x="1102239" y="6236208"/>
            <a:ext cx="4556664" cy="320040"/>
          </a:xfrm>
          <a:prstGeom prst="rect">
            <a:avLst/>
          </a:prstGeom>
        </p:spPr>
        <p:txBody>
          <a:bodyPr vert="horz" lIns="91440" tIns="45720" rIns="91440" bIns="45720" rtlCol="0" anchor="ctr"/>
          <a:lstStyle>
            <a:lvl1pPr algn="l">
              <a:defRPr sz="100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8240112" y="6217920"/>
            <a:ext cx="365760" cy="365760"/>
          </a:xfrm>
          <a:prstGeom prst="ellipse">
            <a:avLst/>
          </a:prstGeom>
          <a:solidFill>
            <a:srgbClr val="1D1D1D">
              <a:alpha val="69804"/>
            </a:srgbClr>
          </a:solidFill>
        </p:spPr>
        <p:txBody>
          <a:bodyPr vert="horz" lIns="18288" tIns="45720" rIns="18288" bIns="45720" rtlCol="0" anchor="ctr">
            <a:noAutofit/>
          </a:bodyPr>
          <a:lstStyle>
            <a:lvl1pPr algn="ctr">
              <a:defRPr sz="1100" spc="0" baseline="0">
                <a:solidFill>
                  <a:srgbClr val="FFFFFF"/>
                </a:solidFill>
              </a:defRPr>
            </a:lvl1pPr>
          </a:lstStyle>
          <a:p>
            <a:fld id="{D57F1E4F-1CFF-5643-939E-02111984F565}" type="slidenum">
              <a:rPr lang="en-US" smtClean="0"/>
              <a:t>‹#›</a:t>
            </a:fld>
            <a:endParaRPr lang="en-US" dirty="0"/>
          </a:p>
        </p:txBody>
      </p:sp>
    </p:spTree>
    <p:extLst>
      <p:ext uri="{BB962C8B-B14F-4D97-AF65-F5344CB8AC3E}">
        <p14:creationId xmlns:p14="http://schemas.microsoft.com/office/powerpoint/2010/main" val="3308095535"/>
      </p:ext>
    </p:extLst>
  </p:cSld>
  <p:clrMap bg1="lt1" tx1="dk1" bg2="lt2" tx2="dk2" accent1="accent1" accent2="accent2" accent3="accent3" accent4="accent4" accent5="accent5" accent6="accent6" hlink="hlink" folHlink="folHlink"/>
  <p:sldLayoutIdLst>
    <p:sldLayoutId id="2147484228" r:id="rId1"/>
    <p:sldLayoutId id="2147484229" r:id="rId2"/>
    <p:sldLayoutId id="2147484230" r:id="rId3"/>
    <p:sldLayoutId id="2147484231" r:id="rId4"/>
    <p:sldLayoutId id="2147484232" r:id="rId5"/>
    <p:sldLayoutId id="2147484233" r:id="rId6"/>
    <p:sldLayoutId id="2147484234" r:id="rId7"/>
    <p:sldLayoutId id="2147484235" r:id="rId8"/>
    <p:sldLayoutId id="2147484236" r:id="rId9"/>
    <p:sldLayoutId id="2147484237" r:id="rId10"/>
    <p:sldLayoutId id="2147484238" r:id="rId11"/>
    <p:sldLayoutId id="2147484239" r:id="rId12"/>
  </p:sldLayoutIdLst>
  <p:hf sldNum="0" hdr="0" ftr="0" dt="0"/>
  <p:txStyles>
    <p:titleStyle>
      <a:lvl1pPr algn="ctr" defTabSz="914400" rtl="0" eaLnBrk="1" latinLnBrk="0" hangingPunct="1">
        <a:lnSpc>
          <a:spcPct val="90000"/>
        </a:lnSpc>
        <a:spcBef>
          <a:spcPct val="0"/>
        </a:spcBef>
        <a:buNone/>
        <a:defRPr sz="26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44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59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28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video" Target="https://www.youtube.com/embed/z8fvDk4E5Pk?feature=oembed" TargetMode="External"/><Relationship Id="rId1" Type="http://schemas.openxmlformats.org/officeDocument/2006/relationships/tags" Target="../tags/tag1.xml"/><Relationship Id="rId5" Type="http://schemas.openxmlformats.org/officeDocument/2006/relationships/image" Target="../media/image9.jpe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68D508C-A317-451C-AB61-8A699E3570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6054" y="0"/>
            <a:ext cx="457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62129E2-8331-4A9A-94F1-16FEF86236B1}"/>
              </a:ext>
            </a:extLst>
          </p:cNvPr>
          <p:cNvSpPr>
            <a:spLocks noGrp="1"/>
          </p:cNvSpPr>
          <p:nvPr>
            <p:ph type="ctrTitle"/>
          </p:nvPr>
        </p:nvSpPr>
        <p:spPr>
          <a:xfrm>
            <a:off x="1200150" y="2567226"/>
            <a:ext cx="6743700" cy="1723549"/>
          </a:xfrm>
        </p:spPr>
        <p:txBody>
          <a:bodyPr>
            <a:normAutofit/>
          </a:bodyPr>
          <a:lstStyle/>
          <a:p>
            <a:r>
              <a:rPr lang="en-US" sz="3200"/>
              <a:t>Module 1: Recognizing Arguments + Rhetorical Appeals</a:t>
            </a:r>
          </a:p>
        </p:txBody>
      </p:sp>
    </p:spTree>
    <p:extLst>
      <p:ext uri="{BB962C8B-B14F-4D97-AF65-F5344CB8AC3E}">
        <p14:creationId xmlns:p14="http://schemas.microsoft.com/office/powerpoint/2010/main" val="157276220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1198"/>
    </mc:Choice>
    <mc:Fallback xmlns="">
      <p:transition spd="slow" advTm="1119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6B72F-5721-46B2-A80E-A21BE2C1501C}"/>
              </a:ext>
            </a:extLst>
          </p:cNvPr>
          <p:cNvSpPr>
            <a:spLocks noGrp="1"/>
          </p:cNvSpPr>
          <p:nvPr>
            <p:ph type="title"/>
          </p:nvPr>
        </p:nvSpPr>
        <p:spPr>
          <a:xfrm>
            <a:off x="1673352" y="964692"/>
            <a:ext cx="5797296" cy="1188720"/>
          </a:xfrm>
          <a:solidFill>
            <a:srgbClr val="FFFFFF"/>
          </a:solidFill>
          <a:ln>
            <a:solidFill>
              <a:srgbClr val="404040"/>
            </a:solidFill>
          </a:ln>
        </p:spPr>
        <p:txBody>
          <a:bodyPr>
            <a:normAutofit/>
          </a:bodyPr>
          <a:lstStyle/>
          <a:p>
            <a:r>
              <a:rPr lang="en-US" sz="2200">
                <a:solidFill>
                  <a:srgbClr val="262626"/>
                </a:solidFill>
              </a:rPr>
              <a:t>Essay writing starts with strong critical analysis skills </a:t>
            </a:r>
          </a:p>
        </p:txBody>
      </p:sp>
      <p:graphicFrame>
        <p:nvGraphicFramePr>
          <p:cNvPr id="5" name="Content Placeholder 2">
            <a:extLst>
              <a:ext uri="{FF2B5EF4-FFF2-40B4-BE49-F238E27FC236}">
                <a16:creationId xmlns:a16="http://schemas.microsoft.com/office/drawing/2014/main" id="{B2D1F8D9-2997-4BDB-B0DA-14221DEDA207}"/>
              </a:ext>
            </a:extLst>
          </p:cNvPr>
          <p:cNvGraphicFramePr>
            <a:graphicFrameLocks noGrp="1"/>
          </p:cNvGraphicFramePr>
          <p:nvPr>
            <p:ph idx="1"/>
            <p:extLst>
              <p:ext uri="{D42A27DB-BD31-4B8C-83A1-F6EECF244321}">
                <p14:modId xmlns:p14="http://schemas.microsoft.com/office/powerpoint/2010/main" val="2549743463"/>
              </p:ext>
            </p:extLst>
          </p:nvPr>
        </p:nvGraphicFramePr>
        <p:xfrm>
          <a:off x="723900" y="2638425"/>
          <a:ext cx="7696200" cy="31077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04591778"/>
      </p:ext>
    </p:extLst>
  </p:cSld>
  <p:clrMapOvr>
    <a:masterClrMapping/>
  </p:clrMapOvr>
  <mc:AlternateContent xmlns:mc="http://schemas.openxmlformats.org/markup-compatibility/2006" xmlns:p14="http://schemas.microsoft.com/office/powerpoint/2010/main">
    <mc:Choice Requires="p14">
      <p:transition spd="slow" p14:dur="2000" advTm="102590"/>
    </mc:Choice>
    <mc:Fallback xmlns="">
      <p:transition spd="slow" advTm="10259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4BAB0-17A0-465D-9BD1-2D1A49B1E448}"/>
              </a:ext>
            </a:extLst>
          </p:cNvPr>
          <p:cNvSpPr>
            <a:spLocks noGrp="1"/>
          </p:cNvSpPr>
          <p:nvPr>
            <p:ph type="title"/>
          </p:nvPr>
        </p:nvSpPr>
        <p:spPr>
          <a:xfrm>
            <a:off x="1673352" y="964692"/>
            <a:ext cx="5797296" cy="1188720"/>
          </a:xfrm>
          <a:solidFill>
            <a:srgbClr val="FFFFFF"/>
          </a:solidFill>
          <a:ln>
            <a:solidFill>
              <a:srgbClr val="404040"/>
            </a:solidFill>
          </a:ln>
        </p:spPr>
        <p:txBody>
          <a:bodyPr>
            <a:normAutofit/>
          </a:bodyPr>
          <a:lstStyle/>
          <a:p>
            <a:r>
              <a:rPr lang="en-US">
                <a:solidFill>
                  <a:srgbClr val="262626"/>
                </a:solidFill>
              </a:rPr>
              <a:t>What is Rhetoric?</a:t>
            </a:r>
          </a:p>
        </p:txBody>
      </p:sp>
      <p:graphicFrame>
        <p:nvGraphicFramePr>
          <p:cNvPr id="5" name="Content Placeholder 2">
            <a:extLst>
              <a:ext uri="{FF2B5EF4-FFF2-40B4-BE49-F238E27FC236}">
                <a16:creationId xmlns:a16="http://schemas.microsoft.com/office/drawing/2014/main" id="{E883EC5D-2750-4E7D-8040-44CF389DCEEB}"/>
              </a:ext>
            </a:extLst>
          </p:cNvPr>
          <p:cNvGraphicFramePr>
            <a:graphicFrameLocks noGrp="1"/>
          </p:cNvGraphicFramePr>
          <p:nvPr>
            <p:ph idx="1"/>
            <p:extLst>
              <p:ext uri="{D42A27DB-BD31-4B8C-83A1-F6EECF244321}">
                <p14:modId xmlns:p14="http://schemas.microsoft.com/office/powerpoint/2010/main" val="1374883205"/>
              </p:ext>
            </p:extLst>
          </p:nvPr>
        </p:nvGraphicFramePr>
        <p:xfrm>
          <a:off x="723900" y="2638425"/>
          <a:ext cx="7696200" cy="31077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62522441"/>
      </p:ext>
    </p:extLst>
  </p:cSld>
  <p:clrMapOvr>
    <a:masterClrMapping/>
  </p:clrMapOvr>
  <mc:AlternateContent xmlns:mc="http://schemas.openxmlformats.org/markup-compatibility/2006" xmlns:p14="http://schemas.microsoft.com/office/powerpoint/2010/main">
    <mc:Choice Requires="p14">
      <p:transition spd="slow" p14:dur="2000" advTm="104402"/>
    </mc:Choice>
    <mc:Fallback xmlns="">
      <p:transition spd="slow" advTm="10440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087200-EC6D-4327-942E-4F43B3196AFD}"/>
              </a:ext>
            </a:extLst>
          </p:cNvPr>
          <p:cNvSpPr>
            <a:spLocks noGrp="1"/>
          </p:cNvSpPr>
          <p:nvPr>
            <p:ph type="title"/>
          </p:nvPr>
        </p:nvSpPr>
        <p:spPr>
          <a:xfrm>
            <a:off x="603504" y="978776"/>
            <a:ext cx="4443982" cy="1174991"/>
          </a:xfrm>
        </p:spPr>
        <p:txBody>
          <a:bodyPr vert="horz" lIns="182880" tIns="182880" rIns="182880" bIns="182880" rtlCol="0" anchor="ctr">
            <a:normAutofit/>
          </a:bodyPr>
          <a:lstStyle/>
          <a:p>
            <a:r>
              <a:rPr lang="en-US">
                <a:solidFill>
                  <a:schemeClr val="tx1">
                    <a:lumMod val="85000"/>
                    <a:lumOff val="15000"/>
                  </a:schemeClr>
                </a:solidFill>
              </a:rPr>
              <a:t>Aristotle </a:t>
            </a:r>
            <a:br>
              <a:rPr lang="en-US">
                <a:solidFill>
                  <a:schemeClr val="tx1">
                    <a:lumMod val="85000"/>
                    <a:lumOff val="15000"/>
                  </a:schemeClr>
                </a:solidFill>
              </a:rPr>
            </a:br>
            <a:r>
              <a:rPr lang="en-US">
                <a:solidFill>
                  <a:schemeClr val="tx1">
                    <a:lumMod val="85000"/>
                    <a:lumOff val="15000"/>
                  </a:schemeClr>
                </a:solidFill>
              </a:rPr>
              <a:t>384-322 BC</a:t>
            </a:r>
          </a:p>
        </p:txBody>
      </p:sp>
      <p:sp>
        <p:nvSpPr>
          <p:cNvPr id="4" name="Text Placeholder 3">
            <a:extLst>
              <a:ext uri="{FF2B5EF4-FFF2-40B4-BE49-F238E27FC236}">
                <a16:creationId xmlns:a16="http://schemas.microsoft.com/office/drawing/2014/main" id="{14DAB873-76E1-4520-B51B-E81D25088F18}"/>
              </a:ext>
            </a:extLst>
          </p:cNvPr>
          <p:cNvSpPr>
            <a:spLocks noGrp="1"/>
          </p:cNvSpPr>
          <p:nvPr>
            <p:ph type="body" sz="half" idx="2"/>
          </p:nvPr>
        </p:nvSpPr>
        <p:spPr>
          <a:xfrm>
            <a:off x="603504" y="2640692"/>
            <a:ext cx="4443982" cy="3255252"/>
          </a:xfrm>
        </p:spPr>
        <p:txBody>
          <a:bodyPr vert="horz" lIns="91440" tIns="45720" rIns="91440" bIns="45720" rtlCol="0">
            <a:normAutofit/>
          </a:bodyPr>
          <a:lstStyle/>
          <a:p>
            <a:pPr marL="285750" indent="-285750" algn="l">
              <a:buFont typeface="Arial" panose="020B0604020202020204" pitchFamily="34" charset="0"/>
              <a:buChar char="•"/>
            </a:pPr>
            <a:r>
              <a:rPr lang="en-US" dirty="0"/>
              <a:t> Rhetoric = means of persuasion</a:t>
            </a:r>
          </a:p>
          <a:p>
            <a:pPr marL="285750" indent="-285750" algn="l">
              <a:buFont typeface="Arial" panose="020B0604020202020204" pitchFamily="34" charset="0"/>
              <a:buChar char="•"/>
            </a:pPr>
            <a:r>
              <a:rPr lang="en-US" i="1" dirty="0"/>
              <a:t>Rhetorician </a:t>
            </a:r>
            <a:r>
              <a:rPr lang="en-US" dirty="0"/>
              <a:t>identifies what type of speech or writing is persuasive and why</a:t>
            </a:r>
          </a:p>
          <a:p>
            <a:pPr marL="285750" indent="-285750" algn="l">
              <a:buFont typeface="Arial" panose="020B0604020202020204" pitchFamily="34" charset="0"/>
              <a:buChar char="•"/>
            </a:pPr>
            <a:r>
              <a:rPr lang="en-US" dirty="0"/>
              <a:t>Rhetoric a neutral tool (can help or harm) </a:t>
            </a:r>
          </a:p>
          <a:p>
            <a:pPr marL="285750" indent="-285750" algn="l">
              <a:buFont typeface="Arial" panose="020B0604020202020204" pitchFamily="34" charset="0"/>
              <a:buChar char="•"/>
            </a:pPr>
            <a:r>
              <a:rPr lang="en-US" dirty="0"/>
              <a:t>Balance of logos, ethos, and pathos</a:t>
            </a:r>
          </a:p>
          <a:p>
            <a:pPr indent="-228600" algn="l">
              <a:buFont typeface="Arial" panose="020B0604020202020204" pitchFamily="34" charset="0"/>
              <a:buChar char="•"/>
            </a:pPr>
            <a:endParaRPr lang="en-US" dirty="0"/>
          </a:p>
          <a:p>
            <a:pPr indent="-228600" algn="l">
              <a:buFont typeface="Arial" panose="020B0604020202020204" pitchFamily="34" charset="0"/>
              <a:buChar char="•"/>
            </a:pPr>
            <a:endParaRPr lang="en-US" dirty="0"/>
          </a:p>
        </p:txBody>
      </p:sp>
      <p:pic>
        <p:nvPicPr>
          <p:cNvPr id="21" name="Picture 22" descr="An old photo of a person&#10;&#10;Description automatically generated">
            <a:extLst>
              <a:ext uri="{FF2B5EF4-FFF2-40B4-BE49-F238E27FC236}">
                <a16:creationId xmlns:a16="http://schemas.microsoft.com/office/drawing/2014/main" id="{EF849375-51D1-4913-9C13-79C051A31B83}"/>
              </a:ext>
            </a:extLst>
          </p:cNvPr>
          <p:cNvPicPr>
            <a:picLocks noGrp="1" noChangeAspect="1"/>
          </p:cNvPicPr>
          <p:nvPr>
            <p:ph type="pic" idx="1"/>
          </p:nvPr>
        </p:nvPicPr>
        <p:blipFill rotWithShape="1">
          <a:blip r:embed="rId3"/>
          <a:srcRect l="31252" r="8472"/>
          <a:stretch/>
        </p:blipFill>
        <p:spPr>
          <a:xfrm>
            <a:off x="5650990" y="10"/>
            <a:ext cx="3493009" cy="6857990"/>
          </a:xfrm>
          <a:prstGeom prst="rect">
            <a:avLst/>
          </a:prstGeom>
        </p:spPr>
      </p:pic>
    </p:spTree>
    <p:extLst>
      <p:ext uri="{BB962C8B-B14F-4D97-AF65-F5344CB8AC3E}">
        <p14:creationId xmlns:p14="http://schemas.microsoft.com/office/powerpoint/2010/main" val="193769150"/>
      </p:ext>
    </p:extLst>
  </p:cSld>
  <p:clrMapOvr>
    <a:masterClrMapping/>
  </p:clrMapOvr>
  <mc:AlternateContent xmlns:mc="http://schemas.openxmlformats.org/markup-compatibility/2006" xmlns:p14="http://schemas.microsoft.com/office/powerpoint/2010/main">
    <mc:Choice Requires="p14">
      <p:transition spd="slow" p14:dur="2000" advTm="234382"/>
    </mc:Choice>
    <mc:Fallback xmlns="">
      <p:transition spd="slow" advTm="23438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41008" y="1586484"/>
            <a:ext cx="2763774" cy="3685032"/>
          </a:xfrm>
          <a:prstGeom prst="ellipse">
            <a:avLst/>
          </a:prstGeom>
          <a:solidFill>
            <a:schemeClr val="accent2"/>
          </a:solidFill>
          <a:ln>
            <a:noFill/>
          </a:ln>
        </p:spPr>
        <p:txBody>
          <a:bodyPr vert="horz" lIns="182880" tIns="182880" rIns="182880" bIns="182880" rtlCol="0" anchor="ctr">
            <a:normAutofit/>
          </a:bodyPr>
          <a:lstStyle/>
          <a:p>
            <a:r>
              <a:rPr lang="en-US">
                <a:solidFill>
                  <a:srgbClr val="FFFFFF"/>
                </a:solidFill>
              </a:rPr>
              <a:t>Logos,</a:t>
            </a:r>
            <a:br>
              <a:rPr lang="en-US">
                <a:solidFill>
                  <a:srgbClr val="FFFFFF"/>
                </a:solidFill>
              </a:rPr>
            </a:br>
            <a:r>
              <a:rPr lang="en-US">
                <a:solidFill>
                  <a:srgbClr val="FFFFFF"/>
                </a:solidFill>
              </a:rPr>
              <a:t>Ethos, Pathos </a:t>
            </a:r>
          </a:p>
        </p:txBody>
      </p:sp>
      <p:sp>
        <p:nvSpPr>
          <p:cNvPr id="4" name="Rectangle 3"/>
          <p:cNvSpPr/>
          <p:nvPr/>
        </p:nvSpPr>
        <p:spPr>
          <a:xfrm>
            <a:off x="4694663" y="1444752"/>
            <a:ext cx="3489630" cy="3968496"/>
          </a:xfrm>
          <a:prstGeom prst="rect">
            <a:avLst/>
          </a:prstGeom>
        </p:spPr>
        <p:txBody>
          <a:bodyPr vert="horz" lIns="91440" tIns="45720" rIns="91440" bIns="45720" rtlCol="0" anchor="ctr">
            <a:normAutofit/>
          </a:bodyPr>
          <a:lstStyle/>
          <a:p>
            <a:pPr defTabSz="914400">
              <a:spcBef>
                <a:spcPts val="1000"/>
              </a:spcBef>
              <a:buClr>
                <a:schemeClr val="accent2"/>
              </a:buClr>
              <a:buSzPct val="80000"/>
            </a:pPr>
            <a:r>
              <a:rPr lang="en-US" dirty="0">
                <a:solidFill>
                  <a:srgbClr val="404040"/>
                </a:solidFill>
              </a:rPr>
              <a:t>“Of the modes of persuasion furnished by the spoken word, there are three kinds. The first kind depends on the personal character of the speaker; the second on putting the audience into a certain frame of mind; the third on the proof, provided by the words of the speech itself.”                                                        – Aristotle, On Rhetoric. </a:t>
            </a:r>
          </a:p>
          <a:p>
            <a:pPr indent="-228600" defTabSz="914400">
              <a:spcBef>
                <a:spcPts val="1000"/>
              </a:spcBef>
              <a:buClr>
                <a:schemeClr val="accent2"/>
              </a:buClr>
              <a:buSzPct val="80000"/>
              <a:buFont typeface="Arial" panose="020B0604020202020204" pitchFamily="34" charset="0"/>
              <a:buChar char="•"/>
            </a:pPr>
            <a:endParaRPr lang="en-US" dirty="0">
              <a:solidFill>
                <a:srgbClr val="404040"/>
              </a:solidFill>
            </a:endParaRPr>
          </a:p>
          <a:p>
            <a:pPr marL="342900" indent="-228600" defTabSz="914400">
              <a:spcBef>
                <a:spcPts val="1000"/>
              </a:spcBef>
              <a:buClr>
                <a:schemeClr val="accent2"/>
              </a:buClr>
              <a:buSzPct val="80000"/>
              <a:buFont typeface="Arial" panose="020B0604020202020204" pitchFamily="34" charset="0"/>
              <a:buChar char="•"/>
            </a:pPr>
            <a:endParaRPr lang="en-US" dirty="0">
              <a:solidFill>
                <a:srgbClr val="404040"/>
              </a:solidFill>
            </a:endParaRPr>
          </a:p>
        </p:txBody>
      </p:sp>
    </p:spTree>
    <p:extLst>
      <p:ext uri="{BB962C8B-B14F-4D97-AF65-F5344CB8AC3E}">
        <p14:creationId xmlns:p14="http://schemas.microsoft.com/office/powerpoint/2010/main" val="1835416057"/>
      </p:ext>
    </p:extLst>
  </p:cSld>
  <p:clrMapOvr>
    <a:masterClrMapping/>
  </p:clrMapOvr>
  <mc:AlternateContent xmlns:mc="http://schemas.openxmlformats.org/markup-compatibility/2006" xmlns:p14="http://schemas.microsoft.com/office/powerpoint/2010/main">
    <mc:Choice Requires="p14">
      <p:transition spd="slow" p14:dur="2000" advTm="41284"/>
    </mc:Choice>
    <mc:Fallback xmlns="">
      <p:transition spd="slow" advTm="4128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299AAB-F380-4FC2-B005-189F41B1663F}"/>
              </a:ext>
            </a:extLst>
          </p:cNvPr>
          <p:cNvSpPr>
            <a:spLocks noGrp="1"/>
          </p:cNvSpPr>
          <p:nvPr>
            <p:ph type="title"/>
          </p:nvPr>
        </p:nvSpPr>
        <p:spPr>
          <a:xfrm>
            <a:off x="1606045" y="964692"/>
            <a:ext cx="5937755" cy="971216"/>
          </a:xfrm>
        </p:spPr>
        <p:txBody>
          <a:bodyPr/>
          <a:lstStyle/>
          <a:p>
            <a:r>
              <a:rPr lang="en-US"/>
              <a:t>Logos (logical appeal)</a:t>
            </a:r>
          </a:p>
        </p:txBody>
      </p:sp>
      <p:sp>
        <p:nvSpPr>
          <p:cNvPr id="3" name="Text Placeholder 2">
            <a:extLst>
              <a:ext uri="{FF2B5EF4-FFF2-40B4-BE49-F238E27FC236}">
                <a16:creationId xmlns:a16="http://schemas.microsoft.com/office/drawing/2014/main" id="{1C08569E-F2E5-498D-8EF5-CABD21C3814C}"/>
              </a:ext>
            </a:extLst>
          </p:cNvPr>
          <p:cNvSpPr>
            <a:spLocks noGrp="1"/>
          </p:cNvSpPr>
          <p:nvPr>
            <p:ph type="body" idx="1"/>
          </p:nvPr>
        </p:nvSpPr>
        <p:spPr>
          <a:xfrm>
            <a:off x="1534782" y="2974884"/>
            <a:ext cx="3298112" cy="576262"/>
          </a:xfrm>
        </p:spPr>
        <p:txBody>
          <a:bodyPr/>
          <a:lstStyle/>
          <a:p>
            <a:r>
              <a:rPr lang="en-US" dirty="0"/>
              <a:t>Correct Use</a:t>
            </a:r>
          </a:p>
        </p:txBody>
      </p:sp>
      <p:sp>
        <p:nvSpPr>
          <p:cNvPr id="4" name="Content Placeholder 3">
            <a:extLst>
              <a:ext uri="{FF2B5EF4-FFF2-40B4-BE49-F238E27FC236}">
                <a16:creationId xmlns:a16="http://schemas.microsoft.com/office/drawing/2014/main" id="{6A2879EF-B9DA-4E7E-B2D5-3B0E1D99FA64}"/>
              </a:ext>
            </a:extLst>
          </p:cNvPr>
          <p:cNvSpPr>
            <a:spLocks noGrp="1"/>
          </p:cNvSpPr>
          <p:nvPr>
            <p:ph sz="half" idx="2"/>
          </p:nvPr>
        </p:nvSpPr>
        <p:spPr>
          <a:xfrm>
            <a:off x="853684" y="3629450"/>
            <a:ext cx="3298113" cy="3741738"/>
          </a:xfrm>
        </p:spPr>
        <p:txBody>
          <a:bodyPr vert="horz" lIns="91440" tIns="45720" rIns="91440" bIns="45720" rtlCol="0" anchor="t">
            <a:normAutofit/>
          </a:bodyPr>
          <a:lstStyle/>
          <a:p>
            <a:r>
              <a:rPr lang="en-US" dirty="0"/>
              <a:t>Strong, clear claim (supported by evidence)</a:t>
            </a:r>
          </a:p>
          <a:p>
            <a:r>
              <a:rPr lang="en-US" dirty="0"/>
              <a:t>Appropriate evidence </a:t>
            </a:r>
          </a:p>
          <a:p>
            <a:r>
              <a:rPr lang="en-US" dirty="0"/>
              <a:t>Unbiased / Acknowledge opposition </a:t>
            </a:r>
          </a:p>
          <a:p>
            <a:pPr marL="0" indent="0">
              <a:buNone/>
            </a:pPr>
            <a:endParaRPr lang="en-US" dirty="0"/>
          </a:p>
        </p:txBody>
      </p:sp>
      <p:sp>
        <p:nvSpPr>
          <p:cNvPr id="5" name="Text Placeholder 4">
            <a:extLst>
              <a:ext uri="{FF2B5EF4-FFF2-40B4-BE49-F238E27FC236}">
                <a16:creationId xmlns:a16="http://schemas.microsoft.com/office/drawing/2014/main" id="{F7CA5BC9-36AE-45C4-8385-BB56A6305911}"/>
              </a:ext>
            </a:extLst>
          </p:cNvPr>
          <p:cNvSpPr>
            <a:spLocks noGrp="1"/>
          </p:cNvSpPr>
          <p:nvPr>
            <p:ph type="body" sz="quarter" idx="3"/>
          </p:nvPr>
        </p:nvSpPr>
        <p:spPr>
          <a:xfrm>
            <a:off x="4968603" y="3020839"/>
            <a:ext cx="3298113" cy="576262"/>
          </a:xfrm>
        </p:spPr>
        <p:txBody>
          <a:bodyPr/>
          <a:lstStyle/>
          <a:p>
            <a:r>
              <a:rPr lang="en-US" dirty="0"/>
              <a:t>Incorrect Use</a:t>
            </a:r>
          </a:p>
        </p:txBody>
      </p:sp>
      <p:sp>
        <p:nvSpPr>
          <p:cNvPr id="6" name="Content Placeholder 5">
            <a:extLst>
              <a:ext uri="{FF2B5EF4-FFF2-40B4-BE49-F238E27FC236}">
                <a16:creationId xmlns:a16="http://schemas.microsoft.com/office/drawing/2014/main" id="{2F7508A2-7B7D-4B9A-A1A9-DFA8F60E0068}"/>
              </a:ext>
            </a:extLst>
          </p:cNvPr>
          <p:cNvSpPr>
            <a:spLocks noGrp="1"/>
          </p:cNvSpPr>
          <p:nvPr>
            <p:ph sz="quarter" idx="4"/>
          </p:nvPr>
        </p:nvSpPr>
        <p:spPr>
          <a:xfrm>
            <a:off x="4992204" y="3629450"/>
            <a:ext cx="3298113" cy="3741738"/>
          </a:xfrm>
        </p:spPr>
        <p:txBody>
          <a:bodyPr vert="horz" lIns="91440" tIns="45720" rIns="91440" bIns="45720" rtlCol="0" anchor="t">
            <a:normAutofit/>
          </a:bodyPr>
          <a:lstStyle/>
          <a:p>
            <a:r>
              <a:rPr lang="en-US" dirty="0"/>
              <a:t>Generalized claims</a:t>
            </a:r>
          </a:p>
          <a:p>
            <a:r>
              <a:rPr lang="en-US" dirty="0"/>
              <a:t>Logical fallacies </a:t>
            </a:r>
          </a:p>
          <a:p>
            <a:r>
              <a:rPr lang="en-US" dirty="0"/>
              <a:t>Misused (or ignored) evidence </a:t>
            </a:r>
          </a:p>
          <a:p>
            <a:r>
              <a:rPr lang="en-US" dirty="0"/>
              <a:t>No recognition of opposing views </a:t>
            </a:r>
          </a:p>
          <a:p>
            <a:endParaRPr lang="en-US" dirty="0"/>
          </a:p>
          <a:p>
            <a:endParaRPr lang="en-US" dirty="0"/>
          </a:p>
        </p:txBody>
      </p:sp>
      <p:sp>
        <p:nvSpPr>
          <p:cNvPr id="8" name="Text Placeholder 2">
            <a:extLst>
              <a:ext uri="{FF2B5EF4-FFF2-40B4-BE49-F238E27FC236}">
                <a16:creationId xmlns:a16="http://schemas.microsoft.com/office/drawing/2014/main" id="{FDFDE0E2-126A-4FE6-AAB7-9476172E3654}"/>
              </a:ext>
            </a:extLst>
          </p:cNvPr>
          <p:cNvSpPr txBox="1">
            <a:spLocks/>
          </p:cNvSpPr>
          <p:nvPr/>
        </p:nvSpPr>
        <p:spPr>
          <a:xfrm>
            <a:off x="1534782" y="2493978"/>
            <a:ext cx="6731934" cy="499098"/>
          </a:xfrm>
          <a:prstGeom prst="rect">
            <a:avLst/>
          </a:prstGeom>
        </p:spPr>
        <p:txBody>
          <a:bodyPr vert="horz" lIns="91440" tIns="45720" rIns="91440" bIns="45720" rtlCol="0" anchor="b">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2400" b="0" i="0" kern="1200">
                <a:solidFill>
                  <a:schemeClr val="accent1"/>
                </a:solidFill>
                <a:latin typeface="+mj-lt"/>
                <a:ea typeface="+mj-ea"/>
                <a:cs typeface="+mj-cs"/>
              </a:defRPr>
            </a:lvl1pPr>
            <a:lvl2pPr marL="457200" indent="0" algn="l" defTabSz="457200" rtl="0" eaLnBrk="1" latinLnBrk="0" hangingPunct="1">
              <a:spcBef>
                <a:spcPts val="1000"/>
              </a:spcBef>
              <a:spcAft>
                <a:spcPts val="0"/>
              </a:spcAft>
              <a:buClr>
                <a:schemeClr val="accent1"/>
              </a:buClr>
              <a:buSzPct val="80000"/>
              <a:buFont typeface="Wingdings 3" charset="2"/>
              <a:buNone/>
              <a:defRPr sz="2000" b="1" i="0" kern="1200">
                <a:solidFill>
                  <a:schemeClr val="tx1"/>
                </a:solidFill>
                <a:latin typeface="+mj-lt"/>
                <a:ea typeface="+mj-ea"/>
                <a:cs typeface="+mj-cs"/>
              </a:defRPr>
            </a:lvl2pPr>
            <a:lvl3pPr marL="914400" indent="0" algn="l" defTabSz="457200" rtl="0" eaLnBrk="1" latinLnBrk="0" hangingPunct="1">
              <a:spcBef>
                <a:spcPts val="1000"/>
              </a:spcBef>
              <a:spcAft>
                <a:spcPts val="0"/>
              </a:spcAft>
              <a:buClr>
                <a:schemeClr val="accent1"/>
              </a:buClr>
              <a:buSzPct val="80000"/>
              <a:buFont typeface="Wingdings 3" charset="2"/>
              <a:buNone/>
              <a:defRPr sz="1800" b="1" i="0" kern="1200">
                <a:solidFill>
                  <a:schemeClr val="tx1"/>
                </a:solidFill>
                <a:latin typeface="+mj-lt"/>
                <a:ea typeface="+mj-ea"/>
                <a:cs typeface="+mj-cs"/>
              </a:defRPr>
            </a:lvl3pPr>
            <a:lvl4pPr marL="1371600" indent="0" algn="l" defTabSz="457200" rtl="0" eaLnBrk="1" latinLnBrk="0" hangingPunct="1">
              <a:spcBef>
                <a:spcPts val="1000"/>
              </a:spcBef>
              <a:spcAft>
                <a:spcPts val="0"/>
              </a:spcAft>
              <a:buClr>
                <a:schemeClr val="accent1"/>
              </a:buClr>
              <a:buSzPct val="80000"/>
              <a:buFont typeface="Wingdings 3" charset="2"/>
              <a:buNone/>
              <a:defRPr sz="1600" b="1" i="0" kern="1200">
                <a:solidFill>
                  <a:schemeClr val="tx1"/>
                </a:solidFill>
                <a:latin typeface="+mj-lt"/>
                <a:ea typeface="+mj-ea"/>
                <a:cs typeface="+mj-cs"/>
              </a:defRPr>
            </a:lvl4pPr>
            <a:lvl5pPr marL="1828800" indent="0" algn="l" defTabSz="457200" rtl="0" eaLnBrk="1" latinLnBrk="0" hangingPunct="1">
              <a:spcBef>
                <a:spcPts val="1000"/>
              </a:spcBef>
              <a:spcAft>
                <a:spcPts val="0"/>
              </a:spcAft>
              <a:buClr>
                <a:schemeClr val="accent1"/>
              </a:buClr>
              <a:buSzPct val="80000"/>
              <a:buFont typeface="Wingdings 3" charset="2"/>
              <a:buNone/>
              <a:defRPr sz="1600" b="1" i="0" kern="1200">
                <a:solidFill>
                  <a:schemeClr val="tx1"/>
                </a:solidFill>
                <a:latin typeface="+mj-lt"/>
                <a:ea typeface="+mj-ea"/>
                <a:cs typeface="+mj-cs"/>
              </a:defRPr>
            </a:lvl5pPr>
            <a:lvl6pPr marL="2286000" indent="0" algn="l" defTabSz="457200" rtl="0" eaLnBrk="1" latinLnBrk="0" hangingPunct="1">
              <a:spcBef>
                <a:spcPts val="1000"/>
              </a:spcBef>
              <a:spcAft>
                <a:spcPts val="0"/>
              </a:spcAft>
              <a:buClr>
                <a:schemeClr val="accent1"/>
              </a:buClr>
              <a:buSzPct val="80000"/>
              <a:buFont typeface="Wingdings 3" charset="2"/>
              <a:buNone/>
              <a:defRPr sz="1600" b="1" i="0" kern="1200">
                <a:solidFill>
                  <a:schemeClr val="tx1"/>
                </a:solidFill>
                <a:latin typeface="+mj-lt"/>
                <a:ea typeface="+mj-ea"/>
                <a:cs typeface="+mj-cs"/>
              </a:defRPr>
            </a:lvl6pPr>
            <a:lvl7pPr marL="2743200" indent="0" algn="l" defTabSz="457200" rtl="0" eaLnBrk="1" latinLnBrk="0" hangingPunct="1">
              <a:spcBef>
                <a:spcPts val="1000"/>
              </a:spcBef>
              <a:spcAft>
                <a:spcPts val="0"/>
              </a:spcAft>
              <a:buClr>
                <a:schemeClr val="accent1"/>
              </a:buClr>
              <a:buSzPct val="80000"/>
              <a:buFont typeface="Wingdings 3" charset="2"/>
              <a:buNone/>
              <a:defRPr sz="1600" b="1" i="0" kern="1200">
                <a:solidFill>
                  <a:schemeClr val="tx1"/>
                </a:solidFill>
                <a:latin typeface="+mj-lt"/>
                <a:ea typeface="+mj-ea"/>
                <a:cs typeface="+mj-cs"/>
              </a:defRPr>
            </a:lvl7pPr>
            <a:lvl8pPr marL="3200400" indent="0" algn="l" defTabSz="457200" rtl="0" eaLnBrk="1" latinLnBrk="0" hangingPunct="1">
              <a:spcBef>
                <a:spcPts val="1000"/>
              </a:spcBef>
              <a:spcAft>
                <a:spcPts val="0"/>
              </a:spcAft>
              <a:buClr>
                <a:schemeClr val="accent1"/>
              </a:buClr>
              <a:buSzPct val="80000"/>
              <a:buFont typeface="Wingdings 3" charset="2"/>
              <a:buNone/>
              <a:defRPr sz="1600" b="1" i="0" kern="1200">
                <a:solidFill>
                  <a:schemeClr val="tx1"/>
                </a:solidFill>
                <a:latin typeface="+mj-lt"/>
                <a:ea typeface="+mj-ea"/>
                <a:cs typeface="+mj-cs"/>
              </a:defRPr>
            </a:lvl8pPr>
            <a:lvl9pPr marL="3657600" indent="0" algn="l" defTabSz="457200" rtl="0" eaLnBrk="1" latinLnBrk="0" hangingPunct="1">
              <a:spcBef>
                <a:spcPts val="1000"/>
              </a:spcBef>
              <a:spcAft>
                <a:spcPts val="0"/>
              </a:spcAft>
              <a:buClr>
                <a:schemeClr val="accent1"/>
              </a:buClr>
              <a:buSzPct val="80000"/>
              <a:buFont typeface="Wingdings 3" charset="2"/>
              <a:buNone/>
              <a:defRPr sz="1600" b="1" i="0" kern="1200">
                <a:solidFill>
                  <a:schemeClr val="tx1"/>
                </a:solidFill>
                <a:latin typeface="+mj-lt"/>
                <a:ea typeface="+mj-ea"/>
                <a:cs typeface="+mj-cs"/>
              </a:defRPr>
            </a:lvl9pPr>
          </a:lstStyle>
          <a:p>
            <a:r>
              <a:rPr lang="en-US" dirty="0"/>
              <a:t>The strategic use of logic, claims, and evidence to persuade your audience. </a:t>
            </a:r>
          </a:p>
        </p:txBody>
      </p:sp>
    </p:spTree>
    <p:extLst>
      <p:ext uri="{BB962C8B-B14F-4D97-AF65-F5344CB8AC3E}">
        <p14:creationId xmlns:p14="http://schemas.microsoft.com/office/powerpoint/2010/main" val="783784832"/>
      </p:ext>
    </p:extLst>
  </p:cSld>
  <p:clrMapOvr>
    <a:masterClrMapping/>
  </p:clrMapOvr>
  <mc:AlternateContent xmlns:mc="http://schemas.openxmlformats.org/markup-compatibility/2006" xmlns:p14="http://schemas.microsoft.com/office/powerpoint/2010/main">
    <mc:Choice Requires="p14">
      <p:transition spd="slow" p14:dur="2000" advTm="253956"/>
    </mc:Choice>
    <mc:Fallback xmlns="">
      <p:transition spd="slow" advTm="25395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CA02116-F5E7-4518-8934-867A9770C810}"/>
              </a:ext>
            </a:extLst>
          </p:cNvPr>
          <p:cNvSpPr>
            <a:spLocks noGrp="1"/>
          </p:cNvSpPr>
          <p:nvPr>
            <p:ph type="body" idx="1"/>
          </p:nvPr>
        </p:nvSpPr>
        <p:spPr>
          <a:xfrm>
            <a:off x="654080" y="535329"/>
            <a:ext cx="3298112" cy="576262"/>
          </a:xfrm>
        </p:spPr>
        <p:txBody>
          <a:bodyPr/>
          <a:lstStyle/>
          <a:p>
            <a:r>
              <a:rPr lang="en-US"/>
              <a:t>Effective Evidence </a:t>
            </a:r>
            <a:endParaRPr lang="en-US" dirty="0"/>
          </a:p>
        </p:txBody>
      </p:sp>
      <p:sp>
        <p:nvSpPr>
          <p:cNvPr id="4" name="Content Placeholder 3">
            <a:extLst>
              <a:ext uri="{FF2B5EF4-FFF2-40B4-BE49-F238E27FC236}">
                <a16:creationId xmlns:a16="http://schemas.microsoft.com/office/drawing/2014/main" id="{7982598B-ADDF-4A7F-AE81-17D968F99A7D}"/>
              </a:ext>
            </a:extLst>
          </p:cNvPr>
          <p:cNvSpPr>
            <a:spLocks noGrp="1"/>
          </p:cNvSpPr>
          <p:nvPr>
            <p:ph sz="half" idx="2"/>
          </p:nvPr>
        </p:nvSpPr>
        <p:spPr>
          <a:xfrm>
            <a:off x="634789" y="1357132"/>
            <a:ext cx="3298113" cy="3741738"/>
          </a:xfrm>
        </p:spPr>
        <p:txBody>
          <a:bodyPr vert="horz" lIns="91440" tIns="45720" rIns="91440" bIns="45720" rtlCol="0" anchor="t">
            <a:normAutofit/>
          </a:bodyPr>
          <a:lstStyle/>
          <a:p>
            <a:r>
              <a:rPr lang="en-US"/>
              <a:t>Facts + statistics </a:t>
            </a:r>
          </a:p>
          <a:p>
            <a:r>
              <a:rPr lang="en-US"/>
              <a:t>Expert authority </a:t>
            </a:r>
            <a:endParaRPr lang="en-US" dirty="0"/>
          </a:p>
          <a:p>
            <a:r>
              <a:rPr lang="en-US"/>
              <a:t>Interviews </a:t>
            </a:r>
            <a:endParaRPr lang="en-US" dirty="0"/>
          </a:p>
          <a:p>
            <a:r>
              <a:rPr lang="en-US"/>
              <a:t>Observations + anecdotes </a:t>
            </a:r>
            <a:endParaRPr lang="en-US" dirty="0"/>
          </a:p>
          <a:p>
            <a:r>
              <a:rPr lang="en-US"/>
              <a:t>Valid conclusions</a:t>
            </a:r>
            <a:endParaRPr lang="en-US" dirty="0"/>
          </a:p>
          <a:p>
            <a:endParaRPr lang="en-US" dirty="0"/>
          </a:p>
          <a:p>
            <a:endParaRPr lang="en-US" dirty="0"/>
          </a:p>
        </p:txBody>
      </p:sp>
      <p:sp>
        <p:nvSpPr>
          <p:cNvPr id="5" name="Text Placeholder 4">
            <a:extLst>
              <a:ext uri="{FF2B5EF4-FFF2-40B4-BE49-F238E27FC236}">
                <a16:creationId xmlns:a16="http://schemas.microsoft.com/office/drawing/2014/main" id="{FA892E19-431E-4C45-9ED1-59325FE24C8F}"/>
              </a:ext>
            </a:extLst>
          </p:cNvPr>
          <p:cNvSpPr>
            <a:spLocks noGrp="1"/>
          </p:cNvSpPr>
          <p:nvPr>
            <p:ph type="body" sz="quarter" idx="3"/>
          </p:nvPr>
        </p:nvSpPr>
        <p:spPr>
          <a:xfrm>
            <a:off x="4338432" y="535329"/>
            <a:ext cx="3298113" cy="576262"/>
          </a:xfrm>
        </p:spPr>
        <p:txBody>
          <a:bodyPr/>
          <a:lstStyle/>
          <a:p>
            <a:r>
              <a:rPr lang="en-US"/>
              <a:t>Logical Fallacy </a:t>
            </a:r>
          </a:p>
        </p:txBody>
      </p:sp>
      <p:sp>
        <p:nvSpPr>
          <p:cNvPr id="6" name="Content Placeholder 5">
            <a:extLst>
              <a:ext uri="{FF2B5EF4-FFF2-40B4-BE49-F238E27FC236}">
                <a16:creationId xmlns:a16="http://schemas.microsoft.com/office/drawing/2014/main" id="{2BD6B098-7250-4833-A8A3-9178C8C53334}"/>
              </a:ext>
            </a:extLst>
          </p:cNvPr>
          <p:cNvSpPr>
            <a:spLocks noGrp="1"/>
          </p:cNvSpPr>
          <p:nvPr>
            <p:ph sz="quarter" idx="4"/>
          </p:nvPr>
        </p:nvSpPr>
        <p:spPr>
          <a:xfrm>
            <a:off x="4241976" y="1357132"/>
            <a:ext cx="3298113" cy="3741738"/>
          </a:xfrm>
        </p:spPr>
        <p:txBody>
          <a:bodyPr vert="horz" lIns="91440" tIns="45720" rIns="91440" bIns="45720" rtlCol="0" anchor="t">
            <a:normAutofit/>
          </a:bodyPr>
          <a:lstStyle/>
          <a:p>
            <a:r>
              <a:rPr lang="en-US"/>
              <a:t>breakdown of logic </a:t>
            </a:r>
          </a:p>
          <a:p>
            <a:r>
              <a:rPr lang="en-US"/>
              <a:t>Hidden assumptions, factual irrelevancy</a:t>
            </a:r>
            <a:endParaRPr lang="en-US" dirty="0"/>
          </a:p>
          <a:p>
            <a:r>
              <a:rPr lang="en-US"/>
              <a:t>Invalid conclusion </a:t>
            </a:r>
            <a:endParaRPr lang="en-US" dirty="0"/>
          </a:p>
          <a:p>
            <a:r>
              <a:rPr lang="en-US"/>
              <a:t>Substituting emotion for thought </a:t>
            </a:r>
            <a:endParaRPr lang="en-US" dirty="0"/>
          </a:p>
          <a:p>
            <a:endParaRPr lang="en-US" dirty="0"/>
          </a:p>
          <a:p>
            <a:pPr marL="0" indent="0">
              <a:buNone/>
            </a:pPr>
            <a:endParaRPr lang="en-US" dirty="0"/>
          </a:p>
          <a:p>
            <a:endParaRPr lang="en-US" dirty="0"/>
          </a:p>
          <a:p>
            <a:endParaRPr lang="en-US" dirty="0"/>
          </a:p>
          <a:p>
            <a:endParaRPr lang="en-US" dirty="0"/>
          </a:p>
        </p:txBody>
      </p:sp>
      <p:sp>
        <p:nvSpPr>
          <p:cNvPr id="7" name="TextBox 6">
            <a:extLst>
              <a:ext uri="{FF2B5EF4-FFF2-40B4-BE49-F238E27FC236}">
                <a16:creationId xmlns:a16="http://schemas.microsoft.com/office/drawing/2014/main" id="{4122AD25-0246-412F-8B83-33021B83176C}"/>
              </a:ext>
            </a:extLst>
          </p:cNvPr>
          <p:cNvSpPr txBox="1"/>
          <p:nvPr/>
        </p:nvSpPr>
        <p:spPr>
          <a:xfrm>
            <a:off x="653970" y="3624804"/>
            <a:ext cx="7845706"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cs typeface="Segoe UI"/>
              </a:rPr>
              <a:t>​</a:t>
            </a:r>
          </a:p>
          <a:p>
            <a:r>
              <a:rPr lang="en-US">
                <a:cs typeface="Segoe UI"/>
              </a:rPr>
              <a:t>“Studies show that students who eat breakfast in the morning are able to pay better attention in school” </a:t>
            </a:r>
          </a:p>
          <a:p>
            <a:endParaRPr lang="en-US" b="1" dirty="0">
              <a:cs typeface="Segoe UI"/>
            </a:endParaRPr>
          </a:p>
          <a:p>
            <a:r>
              <a:rPr lang="en-US" b="1">
                <a:cs typeface="Segoe UI"/>
              </a:rPr>
              <a:t>vs. </a:t>
            </a:r>
            <a:endParaRPr lang="en-US">
              <a:cs typeface="Segoe UI"/>
            </a:endParaRPr>
          </a:p>
          <a:p>
            <a:endParaRPr lang="en-US" dirty="0">
              <a:cs typeface="Segoe UI"/>
            </a:endParaRPr>
          </a:p>
          <a:p>
            <a:r>
              <a:rPr lang="en-US">
                <a:cs typeface="Segoe UI"/>
              </a:rPr>
              <a:t>“Erin aced her biochemistry test this morning, even though she did not eat breakfast. Therefore, breakfast is not important.” </a:t>
            </a:r>
            <a:endParaRPr lang="en-US"/>
          </a:p>
        </p:txBody>
      </p:sp>
    </p:spTree>
    <p:extLst>
      <p:ext uri="{BB962C8B-B14F-4D97-AF65-F5344CB8AC3E}">
        <p14:creationId xmlns:p14="http://schemas.microsoft.com/office/powerpoint/2010/main" val="7577729"/>
      </p:ext>
    </p:extLst>
  </p:cSld>
  <p:clrMapOvr>
    <a:masterClrMapping/>
  </p:clrMapOvr>
  <mc:AlternateContent xmlns:mc="http://schemas.openxmlformats.org/markup-compatibility/2006" xmlns:p14="http://schemas.microsoft.com/office/powerpoint/2010/main">
    <mc:Choice Requires="p14">
      <p:transition spd="slow" p14:dur="2000" advTm="254764"/>
    </mc:Choice>
    <mc:Fallback xmlns="">
      <p:transition spd="slow" advTm="25476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F56B5C-A9B4-4BCE-9DA6-68F9E9D9E90C}"/>
              </a:ext>
            </a:extLst>
          </p:cNvPr>
          <p:cNvSpPr>
            <a:spLocks noGrp="1"/>
          </p:cNvSpPr>
          <p:nvPr>
            <p:ph type="title"/>
          </p:nvPr>
        </p:nvSpPr>
        <p:spPr>
          <a:xfrm>
            <a:off x="622335" y="2708804"/>
            <a:ext cx="2774103" cy="1440394"/>
          </a:xfrm>
          <a:noFill/>
          <a:ln>
            <a:solidFill>
              <a:schemeClr val="tx1"/>
            </a:solidFill>
          </a:ln>
        </p:spPr>
        <p:txBody>
          <a:bodyPr vert="horz" lIns="182880" tIns="182880" rIns="182880" bIns="182880" rtlCol="0" anchor="ctr">
            <a:normAutofit/>
          </a:bodyPr>
          <a:lstStyle/>
          <a:p>
            <a:r>
              <a:rPr lang="en-US" sz="2100">
                <a:solidFill>
                  <a:schemeClr val="tx1"/>
                </a:solidFill>
              </a:rPr>
              <a:t>A few logical fallacies:</a:t>
            </a:r>
          </a:p>
        </p:txBody>
      </p:sp>
      <p:sp>
        <p:nvSpPr>
          <p:cNvPr id="8" name="Rectangle 7">
            <a:extLst>
              <a:ext uri="{FF2B5EF4-FFF2-40B4-BE49-F238E27FC236}">
                <a16:creationId xmlns:a16="http://schemas.microsoft.com/office/drawing/2014/main" id="{FB403EBD-907E-4D59-98D4-A72CD1063C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86295" y="-2"/>
            <a:ext cx="5157705" cy="6858002"/>
          </a:xfrm>
          <a:prstGeom prst="rect">
            <a:avLst/>
          </a:prstGeom>
          <a:solidFill>
            <a:schemeClr val="tx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A806F6C-E099-4716-8C1B-98DBCCD5843D}"/>
              </a:ext>
            </a:extLst>
          </p:cNvPr>
          <p:cNvSpPr>
            <a:spLocks noGrp="1"/>
          </p:cNvSpPr>
          <p:nvPr>
            <p:ph sz="half" idx="1"/>
          </p:nvPr>
        </p:nvSpPr>
        <p:spPr>
          <a:xfrm>
            <a:off x="4536886" y="802638"/>
            <a:ext cx="4056522" cy="5252722"/>
          </a:xfrm>
        </p:spPr>
        <p:txBody>
          <a:bodyPr vert="horz" lIns="91440" tIns="45720" rIns="91440" bIns="45720" rtlCol="0" anchor="ctr">
            <a:normAutofit/>
          </a:bodyPr>
          <a:lstStyle/>
          <a:p>
            <a:r>
              <a:rPr lang="en-US" dirty="0">
                <a:solidFill>
                  <a:schemeClr val="bg1"/>
                </a:solidFill>
              </a:rPr>
              <a:t>Ad hominem (redirect)</a:t>
            </a:r>
          </a:p>
          <a:p>
            <a:r>
              <a:rPr lang="en-US" dirty="0">
                <a:solidFill>
                  <a:schemeClr val="bg1"/>
                </a:solidFill>
              </a:rPr>
              <a:t>Ad nauseum (repeat)</a:t>
            </a:r>
          </a:p>
          <a:p>
            <a:r>
              <a:rPr lang="en-US" dirty="0">
                <a:solidFill>
                  <a:schemeClr val="bg1"/>
                </a:solidFill>
              </a:rPr>
              <a:t>Appeal to belief, common practice, or expertise ("educators fear …")</a:t>
            </a:r>
          </a:p>
          <a:p>
            <a:r>
              <a:rPr lang="en-US" dirty="0">
                <a:solidFill>
                  <a:schemeClr val="bg1"/>
                </a:solidFill>
              </a:rPr>
              <a:t>Oversimplification (strawman)</a:t>
            </a:r>
          </a:p>
          <a:p>
            <a:r>
              <a:rPr lang="en-US" dirty="0">
                <a:solidFill>
                  <a:schemeClr val="bg1"/>
                </a:solidFill>
              </a:rPr>
              <a:t>Red Herring (unimportant tangents)</a:t>
            </a:r>
          </a:p>
          <a:p>
            <a:r>
              <a:rPr lang="en-US" dirty="0">
                <a:solidFill>
                  <a:schemeClr val="bg1"/>
                </a:solidFill>
              </a:rPr>
              <a:t>Relativist ("well, that's your opinion")</a:t>
            </a:r>
          </a:p>
          <a:p>
            <a:r>
              <a:rPr lang="en-US" dirty="0">
                <a:solidFill>
                  <a:schemeClr val="bg1"/>
                </a:solidFill>
              </a:rPr>
              <a:t>Begging the question ("I've failed the test twice! Begs the question …") </a:t>
            </a:r>
          </a:p>
          <a:p>
            <a:r>
              <a:rPr lang="en-US" dirty="0">
                <a:solidFill>
                  <a:schemeClr val="bg1"/>
                </a:solidFill>
              </a:rPr>
              <a:t>Overgeneralization (“most student’s didn’t complete the reading; all first year students are lazy”)</a:t>
            </a:r>
          </a:p>
          <a:p>
            <a:r>
              <a:rPr lang="en-US" dirty="0">
                <a:solidFill>
                  <a:schemeClr val="bg1"/>
                </a:solidFill>
              </a:rPr>
              <a:t>Slippery Slope</a:t>
            </a:r>
          </a:p>
          <a:p>
            <a:endParaRPr lang="en-US" dirty="0">
              <a:solidFill>
                <a:schemeClr val="bg1"/>
              </a:solidFill>
            </a:endParaRPr>
          </a:p>
          <a:p>
            <a:endParaRPr lang="en-US" dirty="0">
              <a:solidFill>
                <a:schemeClr val="bg1"/>
              </a:solidFill>
            </a:endParaRPr>
          </a:p>
        </p:txBody>
      </p:sp>
    </p:spTree>
    <p:extLst>
      <p:ext uri="{BB962C8B-B14F-4D97-AF65-F5344CB8AC3E}">
        <p14:creationId xmlns:p14="http://schemas.microsoft.com/office/powerpoint/2010/main" val="386052470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56770"/>
    </mc:Choice>
    <mc:Fallback xmlns="">
      <p:transition spd="slow" advTm="15677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A7284-7704-431E-8648-6E06A25FECE2}"/>
              </a:ext>
            </a:extLst>
          </p:cNvPr>
          <p:cNvSpPr>
            <a:spLocks noGrp="1"/>
          </p:cNvSpPr>
          <p:nvPr>
            <p:ph type="title"/>
          </p:nvPr>
        </p:nvSpPr>
        <p:spPr>
          <a:xfrm>
            <a:off x="484711" y="452718"/>
            <a:ext cx="7651584" cy="1093909"/>
          </a:xfrm>
        </p:spPr>
        <p:txBody>
          <a:bodyPr/>
          <a:lstStyle/>
          <a:p>
            <a:r>
              <a:rPr lang="en-US"/>
              <a:t>Pathos (emotional appeal)</a:t>
            </a:r>
          </a:p>
        </p:txBody>
      </p:sp>
      <p:sp>
        <p:nvSpPr>
          <p:cNvPr id="3" name="Text Placeholder 2">
            <a:extLst>
              <a:ext uri="{FF2B5EF4-FFF2-40B4-BE49-F238E27FC236}">
                <a16:creationId xmlns:a16="http://schemas.microsoft.com/office/drawing/2014/main" id="{BB4C9760-AC80-4D3F-A19F-94A5D9E3C708}"/>
              </a:ext>
            </a:extLst>
          </p:cNvPr>
          <p:cNvSpPr>
            <a:spLocks noGrp="1"/>
          </p:cNvSpPr>
          <p:nvPr>
            <p:ph type="body" idx="1"/>
          </p:nvPr>
        </p:nvSpPr>
        <p:spPr>
          <a:xfrm>
            <a:off x="484711" y="1776063"/>
            <a:ext cx="8080792" cy="807756"/>
          </a:xfrm>
        </p:spPr>
        <p:txBody>
          <a:bodyPr/>
          <a:lstStyle/>
          <a:p>
            <a:r>
              <a:rPr lang="en-US" dirty="0"/>
              <a:t>Can mislead the reader or hide an argument that is logically weak </a:t>
            </a:r>
          </a:p>
        </p:txBody>
      </p:sp>
      <p:sp>
        <p:nvSpPr>
          <p:cNvPr id="4" name="Content Placeholder 3">
            <a:extLst>
              <a:ext uri="{FF2B5EF4-FFF2-40B4-BE49-F238E27FC236}">
                <a16:creationId xmlns:a16="http://schemas.microsoft.com/office/drawing/2014/main" id="{FA2F4115-05EE-494B-92A4-422D81D7336E}"/>
              </a:ext>
            </a:extLst>
          </p:cNvPr>
          <p:cNvSpPr>
            <a:spLocks noGrp="1"/>
          </p:cNvSpPr>
          <p:nvPr>
            <p:ph sz="half" idx="2"/>
          </p:nvPr>
        </p:nvSpPr>
        <p:spPr>
          <a:xfrm>
            <a:off x="933688" y="3526840"/>
            <a:ext cx="3298113" cy="3741738"/>
          </a:xfrm>
        </p:spPr>
        <p:txBody>
          <a:bodyPr vert="horz" lIns="91440" tIns="45720" rIns="91440" bIns="45720" rtlCol="0" anchor="t">
            <a:normAutofit/>
          </a:bodyPr>
          <a:lstStyle/>
          <a:p>
            <a:r>
              <a:rPr lang="en-US" dirty="0"/>
              <a:t>Reinforce logic</a:t>
            </a:r>
          </a:p>
          <a:p>
            <a:r>
              <a:rPr lang="en-US" dirty="0"/>
              <a:t>Balanced appeal to emotions</a:t>
            </a:r>
          </a:p>
          <a:p>
            <a:r>
              <a:rPr lang="en-US" dirty="0"/>
              <a:t>Presented in a fair manner</a:t>
            </a:r>
          </a:p>
        </p:txBody>
      </p:sp>
      <p:sp>
        <p:nvSpPr>
          <p:cNvPr id="5" name="Text Placeholder 4">
            <a:extLst>
              <a:ext uri="{FF2B5EF4-FFF2-40B4-BE49-F238E27FC236}">
                <a16:creationId xmlns:a16="http://schemas.microsoft.com/office/drawing/2014/main" id="{6484A59D-D09F-4F3B-AC33-D917591D489A}"/>
              </a:ext>
            </a:extLst>
          </p:cNvPr>
          <p:cNvSpPr>
            <a:spLocks noGrp="1"/>
          </p:cNvSpPr>
          <p:nvPr>
            <p:ph type="body" sz="quarter" idx="3"/>
          </p:nvPr>
        </p:nvSpPr>
        <p:spPr>
          <a:xfrm>
            <a:off x="4532358" y="2813255"/>
            <a:ext cx="3298113" cy="576262"/>
          </a:xfrm>
        </p:spPr>
        <p:txBody>
          <a:bodyPr/>
          <a:lstStyle/>
          <a:p>
            <a:r>
              <a:rPr lang="en-US" dirty="0"/>
              <a:t>Incorrect Use:</a:t>
            </a:r>
          </a:p>
        </p:txBody>
      </p:sp>
      <p:sp>
        <p:nvSpPr>
          <p:cNvPr id="6" name="Content Placeholder 5">
            <a:extLst>
              <a:ext uri="{FF2B5EF4-FFF2-40B4-BE49-F238E27FC236}">
                <a16:creationId xmlns:a16="http://schemas.microsoft.com/office/drawing/2014/main" id="{FBC915B2-E733-4DF4-BA45-6DBD4E0972B7}"/>
              </a:ext>
            </a:extLst>
          </p:cNvPr>
          <p:cNvSpPr>
            <a:spLocks noGrp="1"/>
          </p:cNvSpPr>
          <p:nvPr>
            <p:ph sz="quarter" idx="4"/>
          </p:nvPr>
        </p:nvSpPr>
        <p:spPr>
          <a:xfrm>
            <a:off x="4391266" y="3526840"/>
            <a:ext cx="3298113" cy="3741738"/>
          </a:xfrm>
        </p:spPr>
        <p:txBody>
          <a:bodyPr vert="horz" lIns="91440" tIns="45720" rIns="91440" bIns="45720" rtlCol="0" anchor="t">
            <a:normAutofit/>
          </a:bodyPr>
          <a:lstStyle/>
          <a:p>
            <a:r>
              <a:rPr lang="en-US" dirty="0"/>
              <a:t>Substitutes logic + reasoning</a:t>
            </a:r>
          </a:p>
          <a:p>
            <a:r>
              <a:rPr lang="en-US" dirty="0"/>
              <a:t>Uses stereotypes</a:t>
            </a:r>
          </a:p>
          <a:p>
            <a:r>
              <a:rPr lang="en-US" dirty="0"/>
              <a:t>Simple reaction to complex problem</a:t>
            </a:r>
          </a:p>
          <a:p>
            <a:r>
              <a:rPr lang="en-US" dirty="0"/>
              <a:t>Manipulates emotions</a:t>
            </a:r>
          </a:p>
          <a:p>
            <a:r>
              <a:rPr lang="en-US" dirty="0"/>
              <a:t>"You are either with us, or against us" (elicits strong feelings) </a:t>
            </a:r>
          </a:p>
        </p:txBody>
      </p:sp>
      <p:sp>
        <p:nvSpPr>
          <p:cNvPr id="7" name="TextBox 6">
            <a:extLst>
              <a:ext uri="{FF2B5EF4-FFF2-40B4-BE49-F238E27FC236}">
                <a16:creationId xmlns:a16="http://schemas.microsoft.com/office/drawing/2014/main" id="{C07DC7AE-D0F6-47C0-891A-D86B9C01B098}"/>
              </a:ext>
            </a:extLst>
          </p:cNvPr>
          <p:cNvSpPr txBox="1"/>
          <p:nvPr/>
        </p:nvSpPr>
        <p:spPr>
          <a:xfrm>
            <a:off x="1042348" y="2967335"/>
            <a:ext cx="3080795"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solidFill>
                  <a:schemeClr val="accent1"/>
                </a:solidFill>
              </a:rPr>
              <a:t>Correct</a:t>
            </a:r>
            <a:r>
              <a:rPr lang="en-US" sz="2400" dirty="0">
                <a:solidFill>
                  <a:srgbClr val="ACD433"/>
                </a:solidFill>
              </a:rPr>
              <a:t> </a:t>
            </a:r>
            <a:r>
              <a:rPr lang="en-US" sz="2400" dirty="0">
                <a:solidFill>
                  <a:schemeClr val="accent1"/>
                </a:solidFill>
              </a:rPr>
              <a:t>Use:</a:t>
            </a:r>
          </a:p>
        </p:txBody>
      </p:sp>
    </p:spTree>
    <p:extLst>
      <p:ext uri="{BB962C8B-B14F-4D97-AF65-F5344CB8AC3E}">
        <p14:creationId xmlns:p14="http://schemas.microsoft.com/office/powerpoint/2010/main" val="2651023924"/>
      </p:ext>
    </p:extLst>
  </p:cSld>
  <p:clrMapOvr>
    <a:masterClrMapping/>
  </p:clrMapOvr>
  <mc:AlternateContent xmlns:mc="http://schemas.openxmlformats.org/markup-compatibility/2006" xmlns:p14="http://schemas.microsoft.com/office/powerpoint/2010/main">
    <mc:Choice Requires="p14">
      <p:transition spd="slow" p14:dur="2000" advTm="221562"/>
    </mc:Choice>
    <mc:Fallback xmlns="">
      <p:transition spd="slow" advTm="22156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descr="A picture containing person, indoor, sitting, with a child on her lap; the woman is feeding the child. &#10;&#10;Description automatically generated">
            <a:extLst>
              <a:ext uri="{FF2B5EF4-FFF2-40B4-BE49-F238E27FC236}">
                <a16:creationId xmlns:a16="http://schemas.microsoft.com/office/drawing/2014/main" id="{6137BE40-DD3E-C44A-B86D-DD0D5BDF33F4}"/>
              </a:ext>
            </a:extLst>
          </p:cNvPr>
          <p:cNvPicPr>
            <a:picLocks noGrp="1" noChangeAspect="1"/>
          </p:cNvPicPr>
          <p:nvPr>
            <p:ph sz="half" idx="2"/>
          </p:nvPr>
        </p:nvPicPr>
        <p:blipFill>
          <a:blip r:embed="rId3"/>
          <a:stretch>
            <a:fillRect/>
          </a:stretch>
        </p:blipFill>
        <p:spPr>
          <a:xfrm>
            <a:off x="1513159" y="782835"/>
            <a:ext cx="6117682" cy="3602634"/>
          </a:xfrm>
        </p:spPr>
      </p:pic>
      <p:sp>
        <p:nvSpPr>
          <p:cNvPr id="6" name="Content Placeholder 5">
            <a:extLst>
              <a:ext uri="{FF2B5EF4-FFF2-40B4-BE49-F238E27FC236}">
                <a16:creationId xmlns:a16="http://schemas.microsoft.com/office/drawing/2014/main" id="{2F320A9F-C63C-D948-8172-2F69AD628785}"/>
              </a:ext>
            </a:extLst>
          </p:cNvPr>
          <p:cNvSpPr>
            <a:spLocks noGrp="1"/>
          </p:cNvSpPr>
          <p:nvPr>
            <p:ph sz="quarter" idx="4"/>
          </p:nvPr>
        </p:nvSpPr>
        <p:spPr>
          <a:xfrm>
            <a:off x="762556" y="4609402"/>
            <a:ext cx="6868285" cy="1870869"/>
          </a:xfrm>
        </p:spPr>
        <p:txBody>
          <a:bodyPr>
            <a:normAutofit fontScale="92500" lnSpcReduction="20000"/>
          </a:bodyPr>
          <a:lstStyle/>
          <a:p>
            <a:r>
              <a:rPr lang="en-US" dirty="0" err="1"/>
              <a:t>Acheng</a:t>
            </a:r>
            <a:r>
              <a:rPr lang="en-US" dirty="0"/>
              <a:t>, right, feeds her 18-month old son, </a:t>
            </a:r>
            <a:r>
              <a:rPr lang="en-US" dirty="0" err="1"/>
              <a:t>Garang</a:t>
            </a:r>
            <a:r>
              <a:rPr lang="en-US" dirty="0"/>
              <a:t>, a pouch of ready to use therapeutic food at a center in Juba, the capital of South Sudan. The Toddler has struggled with tuberculosis and malnutrition as the country suffers widespread food shortage due to conflict (2017)</a:t>
            </a:r>
          </a:p>
          <a:p>
            <a:endParaRPr lang="en-US" dirty="0"/>
          </a:p>
          <a:p>
            <a:r>
              <a:rPr lang="en-US" dirty="0"/>
              <a:t>https://</a:t>
            </a:r>
            <a:r>
              <a:rPr lang="en-US" dirty="0" err="1"/>
              <a:t>www.worldvision.org</a:t>
            </a:r>
            <a:r>
              <a:rPr lang="en-US" dirty="0"/>
              <a:t>/hunger-news-stories/</a:t>
            </a:r>
            <a:r>
              <a:rPr lang="en-US" dirty="0" err="1"/>
              <a:t>africa</a:t>
            </a:r>
            <a:r>
              <a:rPr lang="en-US" dirty="0"/>
              <a:t>-hunger-famine-facts</a:t>
            </a:r>
          </a:p>
        </p:txBody>
      </p:sp>
    </p:spTree>
    <p:extLst>
      <p:ext uri="{BB962C8B-B14F-4D97-AF65-F5344CB8AC3E}">
        <p14:creationId xmlns:p14="http://schemas.microsoft.com/office/powerpoint/2010/main" val="1067718475"/>
      </p:ext>
    </p:extLst>
  </p:cSld>
  <p:clrMapOvr>
    <a:masterClrMapping/>
  </p:clrMapOvr>
  <mc:AlternateContent xmlns:mc="http://schemas.openxmlformats.org/markup-compatibility/2006" xmlns:p14="http://schemas.microsoft.com/office/powerpoint/2010/main">
    <mc:Choice Requires="p14">
      <p:transition spd="slow" p14:dur="2000" advTm="15731"/>
    </mc:Choice>
    <mc:Fallback xmlns="">
      <p:transition spd="slow" advTm="1573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4421746C-2CEE-C44F-9A9D-1F32FD8FF2EE}"/>
              </a:ext>
            </a:extLst>
          </p:cNvPr>
          <p:cNvSpPr>
            <a:spLocks noGrp="1"/>
          </p:cNvSpPr>
          <p:nvPr>
            <p:ph type="body" sz="half" idx="2"/>
          </p:nvPr>
        </p:nvSpPr>
        <p:spPr>
          <a:xfrm>
            <a:off x="1502061" y="5585460"/>
            <a:ext cx="5948016" cy="462280"/>
          </a:xfrm>
        </p:spPr>
        <p:txBody>
          <a:bodyPr>
            <a:normAutofit fontScale="92500" lnSpcReduction="20000"/>
          </a:bodyPr>
          <a:lstStyle/>
          <a:p>
            <a:r>
              <a:rPr lang="en-US" dirty="0"/>
              <a:t>NRA uses pathos to argue that gun ownership is more important than ever during the Covid-19 crisis.  </a:t>
            </a:r>
          </a:p>
        </p:txBody>
      </p:sp>
      <p:pic>
        <p:nvPicPr>
          <p:cNvPr id="5" name="Online Media 4" descr="Disabled Woman Weak to Coronavirus Issues Message to Politicians Using Pandemic to Push Gun Control">
            <a:hlinkClick r:id="" action="ppaction://media"/>
            <a:extLst>
              <a:ext uri="{FF2B5EF4-FFF2-40B4-BE49-F238E27FC236}">
                <a16:creationId xmlns:a16="http://schemas.microsoft.com/office/drawing/2014/main" id="{32196518-412A-B845-A3C1-374A20F93227}"/>
              </a:ext>
            </a:extLst>
          </p:cNvPr>
          <p:cNvPicPr>
            <a:picLocks noRot="1" noChangeAspect="1"/>
          </p:cNvPicPr>
          <p:nvPr>
            <a:videoFile r:link="rId2"/>
          </p:nvPr>
        </p:nvPicPr>
        <p:blipFill>
          <a:blip r:embed="rId5"/>
          <a:stretch>
            <a:fillRect/>
          </a:stretch>
        </p:blipFill>
        <p:spPr>
          <a:xfrm>
            <a:off x="1502061" y="1041400"/>
            <a:ext cx="5829300" cy="4368800"/>
          </a:xfrm>
          <a:prstGeom prst="rect">
            <a:avLst/>
          </a:prstGeom>
        </p:spPr>
      </p:pic>
    </p:spTree>
    <p:custDataLst>
      <p:tags r:id="rId1"/>
    </p:custDataLst>
    <p:extLst>
      <p:ext uri="{BB962C8B-B14F-4D97-AF65-F5344CB8AC3E}">
        <p14:creationId xmlns:p14="http://schemas.microsoft.com/office/powerpoint/2010/main" val="3966784344"/>
      </p:ext>
    </p:extLst>
  </p:cSld>
  <p:clrMapOvr>
    <a:masterClrMapping/>
  </p:clrMapOvr>
  <mc:AlternateContent xmlns:mc="http://schemas.openxmlformats.org/markup-compatibility/2006" xmlns:p14="http://schemas.microsoft.com/office/powerpoint/2010/main">
    <mc:Choice Requires="p14">
      <p:transition spd="slow" p14:dur="2000" advTm="20904"/>
    </mc:Choice>
    <mc:Fallback xmlns="">
      <p:transition spd="slow" advTm="209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2B401-42E2-4698-B609-9F02FCC36188}"/>
              </a:ext>
            </a:extLst>
          </p:cNvPr>
          <p:cNvSpPr>
            <a:spLocks noGrp="1"/>
          </p:cNvSpPr>
          <p:nvPr>
            <p:ph type="title"/>
          </p:nvPr>
        </p:nvSpPr>
        <p:spPr/>
        <p:txBody>
          <a:bodyPr/>
          <a:lstStyle/>
          <a:p>
            <a:r>
              <a:rPr lang="en-US"/>
              <a:t>Ethos (ethical appeal)</a:t>
            </a:r>
          </a:p>
        </p:txBody>
      </p:sp>
      <p:sp>
        <p:nvSpPr>
          <p:cNvPr id="10" name="Text Placeholder 9">
            <a:extLst>
              <a:ext uri="{FF2B5EF4-FFF2-40B4-BE49-F238E27FC236}">
                <a16:creationId xmlns:a16="http://schemas.microsoft.com/office/drawing/2014/main" id="{5FCA36DB-24A7-4183-9B99-FD5CE752024E}"/>
              </a:ext>
            </a:extLst>
          </p:cNvPr>
          <p:cNvSpPr>
            <a:spLocks noGrp="1"/>
          </p:cNvSpPr>
          <p:nvPr>
            <p:ph type="body" idx="1"/>
          </p:nvPr>
        </p:nvSpPr>
        <p:spPr>
          <a:xfrm>
            <a:off x="1294228" y="3140869"/>
            <a:ext cx="3298112" cy="576262"/>
          </a:xfrm>
        </p:spPr>
        <p:txBody>
          <a:bodyPr/>
          <a:lstStyle/>
          <a:p>
            <a:r>
              <a:rPr lang="en-US" dirty="0"/>
              <a:t>Correct Use</a:t>
            </a:r>
          </a:p>
        </p:txBody>
      </p:sp>
      <p:sp>
        <p:nvSpPr>
          <p:cNvPr id="4" name="Content Placeholder 3">
            <a:extLst>
              <a:ext uri="{FF2B5EF4-FFF2-40B4-BE49-F238E27FC236}">
                <a16:creationId xmlns:a16="http://schemas.microsoft.com/office/drawing/2014/main" id="{2C5E9290-CAB0-495C-BCEE-6D1DD072D1B1}"/>
              </a:ext>
            </a:extLst>
          </p:cNvPr>
          <p:cNvSpPr>
            <a:spLocks noGrp="1"/>
          </p:cNvSpPr>
          <p:nvPr>
            <p:ph sz="half" idx="2"/>
          </p:nvPr>
        </p:nvSpPr>
        <p:spPr>
          <a:xfrm>
            <a:off x="1018000" y="3845940"/>
            <a:ext cx="3298113" cy="3741738"/>
          </a:xfrm>
        </p:spPr>
        <p:txBody>
          <a:bodyPr vert="horz" lIns="91440" tIns="45720" rIns="91440" bIns="45720" rtlCol="0" anchor="t">
            <a:normAutofit/>
          </a:bodyPr>
          <a:lstStyle/>
          <a:p>
            <a:r>
              <a:rPr lang="en-US" dirty="0"/>
              <a:t>Confident</a:t>
            </a:r>
          </a:p>
          <a:p>
            <a:r>
              <a:rPr lang="en-US" dirty="0"/>
              <a:t>Well informed </a:t>
            </a:r>
          </a:p>
          <a:p>
            <a:r>
              <a:rPr lang="en-US" dirty="0"/>
              <a:t>Understands audience (concerns, objections)</a:t>
            </a:r>
          </a:p>
        </p:txBody>
      </p:sp>
      <p:sp>
        <p:nvSpPr>
          <p:cNvPr id="5" name="Text Placeholder 4">
            <a:extLst>
              <a:ext uri="{FF2B5EF4-FFF2-40B4-BE49-F238E27FC236}">
                <a16:creationId xmlns:a16="http://schemas.microsoft.com/office/drawing/2014/main" id="{A19DDABE-03CE-4102-958C-C1E0F6FA7B49}"/>
              </a:ext>
            </a:extLst>
          </p:cNvPr>
          <p:cNvSpPr>
            <a:spLocks noGrp="1"/>
          </p:cNvSpPr>
          <p:nvPr>
            <p:ph type="body" sz="quarter" idx="3"/>
          </p:nvPr>
        </p:nvSpPr>
        <p:spPr>
          <a:xfrm>
            <a:off x="4943544" y="3032276"/>
            <a:ext cx="3298113" cy="576262"/>
          </a:xfrm>
        </p:spPr>
        <p:txBody>
          <a:bodyPr/>
          <a:lstStyle/>
          <a:p>
            <a:r>
              <a:rPr lang="en-US" dirty="0"/>
              <a:t>Incorrect</a:t>
            </a:r>
          </a:p>
        </p:txBody>
      </p:sp>
      <p:sp>
        <p:nvSpPr>
          <p:cNvPr id="6" name="Content Placeholder 5">
            <a:extLst>
              <a:ext uri="{FF2B5EF4-FFF2-40B4-BE49-F238E27FC236}">
                <a16:creationId xmlns:a16="http://schemas.microsoft.com/office/drawing/2014/main" id="{DD8871FF-49F7-4226-9C1E-9A019B191D0E}"/>
              </a:ext>
            </a:extLst>
          </p:cNvPr>
          <p:cNvSpPr>
            <a:spLocks noGrp="1"/>
          </p:cNvSpPr>
          <p:nvPr>
            <p:ph sz="quarter" idx="4"/>
          </p:nvPr>
        </p:nvSpPr>
        <p:spPr>
          <a:xfrm>
            <a:off x="4745829" y="3845940"/>
            <a:ext cx="3298113" cy="3741738"/>
          </a:xfrm>
        </p:spPr>
        <p:txBody>
          <a:bodyPr vert="horz" lIns="91440" tIns="45720" rIns="91440" bIns="45720" rtlCol="0" anchor="t">
            <a:normAutofit/>
          </a:bodyPr>
          <a:lstStyle/>
          <a:p>
            <a:r>
              <a:rPr lang="en-US" dirty="0"/>
              <a:t>Unfair and dishonest</a:t>
            </a:r>
          </a:p>
          <a:p>
            <a:r>
              <a:rPr lang="en-US" dirty="0"/>
              <a:t>Distorts, misrepresents information</a:t>
            </a:r>
          </a:p>
          <a:p>
            <a:r>
              <a:rPr lang="en-US" dirty="0"/>
              <a:t>Insults or dismisses other views</a:t>
            </a:r>
          </a:p>
          <a:p>
            <a:r>
              <a:rPr lang="en-US" dirty="0"/>
              <a:t>Advocates intolerance</a:t>
            </a:r>
          </a:p>
          <a:p>
            <a:r>
              <a:rPr lang="en-US" dirty="0"/>
              <a:t>"Trust me, I'm a doctor" </a:t>
            </a:r>
          </a:p>
        </p:txBody>
      </p:sp>
      <p:sp>
        <p:nvSpPr>
          <p:cNvPr id="12" name="Text Placeholder 2">
            <a:extLst>
              <a:ext uri="{FF2B5EF4-FFF2-40B4-BE49-F238E27FC236}">
                <a16:creationId xmlns:a16="http://schemas.microsoft.com/office/drawing/2014/main" id="{582AB5ED-C656-4ACD-92D0-933D8EA6C9F3}"/>
              </a:ext>
            </a:extLst>
          </p:cNvPr>
          <p:cNvSpPr>
            <a:spLocks noGrp="1"/>
          </p:cNvSpPr>
          <p:nvPr/>
        </p:nvSpPr>
        <p:spPr>
          <a:xfrm>
            <a:off x="1606045" y="2344003"/>
            <a:ext cx="5420137" cy="450871"/>
          </a:xfrm>
          <a:prstGeom prst="rect">
            <a:avLst/>
          </a:prstGeom>
        </p:spPr>
        <p:txBody>
          <a:bodyPr vert="horz" lIns="91440" tIns="45720" rIns="91440" bIns="45720" rtlCol="0" anchor="b">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2400" b="0" i="0" kern="1200">
                <a:solidFill>
                  <a:schemeClr val="accent1"/>
                </a:solidFill>
                <a:latin typeface="+mj-lt"/>
                <a:ea typeface="+mj-ea"/>
                <a:cs typeface="+mj-cs"/>
              </a:defRPr>
            </a:lvl1pPr>
            <a:lvl2pPr marL="457200" indent="0" algn="l" defTabSz="457200" rtl="0" eaLnBrk="1" latinLnBrk="0" hangingPunct="1">
              <a:spcBef>
                <a:spcPts val="1000"/>
              </a:spcBef>
              <a:spcAft>
                <a:spcPts val="0"/>
              </a:spcAft>
              <a:buClr>
                <a:schemeClr val="accent1"/>
              </a:buClr>
              <a:buSzPct val="80000"/>
              <a:buFont typeface="Wingdings 3" charset="2"/>
              <a:buNone/>
              <a:defRPr sz="2000" b="1" i="0" kern="1200">
                <a:solidFill>
                  <a:schemeClr val="tx1"/>
                </a:solidFill>
                <a:latin typeface="+mj-lt"/>
                <a:ea typeface="+mj-ea"/>
                <a:cs typeface="+mj-cs"/>
              </a:defRPr>
            </a:lvl2pPr>
            <a:lvl3pPr marL="914400" indent="0" algn="l" defTabSz="457200" rtl="0" eaLnBrk="1" latinLnBrk="0" hangingPunct="1">
              <a:spcBef>
                <a:spcPts val="1000"/>
              </a:spcBef>
              <a:spcAft>
                <a:spcPts val="0"/>
              </a:spcAft>
              <a:buClr>
                <a:schemeClr val="accent1"/>
              </a:buClr>
              <a:buSzPct val="80000"/>
              <a:buFont typeface="Wingdings 3" charset="2"/>
              <a:buNone/>
              <a:defRPr sz="1800" b="1" i="0" kern="1200">
                <a:solidFill>
                  <a:schemeClr val="tx1"/>
                </a:solidFill>
                <a:latin typeface="+mj-lt"/>
                <a:ea typeface="+mj-ea"/>
                <a:cs typeface="+mj-cs"/>
              </a:defRPr>
            </a:lvl3pPr>
            <a:lvl4pPr marL="1371600" indent="0" algn="l" defTabSz="457200" rtl="0" eaLnBrk="1" latinLnBrk="0" hangingPunct="1">
              <a:spcBef>
                <a:spcPts val="1000"/>
              </a:spcBef>
              <a:spcAft>
                <a:spcPts val="0"/>
              </a:spcAft>
              <a:buClr>
                <a:schemeClr val="accent1"/>
              </a:buClr>
              <a:buSzPct val="80000"/>
              <a:buFont typeface="Wingdings 3" charset="2"/>
              <a:buNone/>
              <a:defRPr sz="1600" b="1" i="0" kern="1200">
                <a:solidFill>
                  <a:schemeClr val="tx1"/>
                </a:solidFill>
                <a:latin typeface="+mj-lt"/>
                <a:ea typeface="+mj-ea"/>
                <a:cs typeface="+mj-cs"/>
              </a:defRPr>
            </a:lvl4pPr>
            <a:lvl5pPr marL="1828800" indent="0" algn="l" defTabSz="457200" rtl="0" eaLnBrk="1" latinLnBrk="0" hangingPunct="1">
              <a:spcBef>
                <a:spcPts val="1000"/>
              </a:spcBef>
              <a:spcAft>
                <a:spcPts val="0"/>
              </a:spcAft>
              <a:buClr>
                <a:schemeClr val="accent1"/>
              </a:buClr>
              <a:buSzPct val="80000"/>
              <a:buFont typeface="Wingdings 3" charset="2"/>
              <a:buNone/>
              <a:defRPr sz="1600" b="1" i="0" kern="1200">
                <a:solidFill>
                  <a:schemeClr val="tx1"/>
                </a:solidFill>
                <a:latin typeface="+mj-lt"/>
                <a:ea typeface="+mj-ea"/>
                <a:cs typeface="+mj-cs"/>
              </a:defRPr>
            </a:lvl5pPr>
            <a:lvl6pPr marL="2286000" indent="0" algn="l" defTabSz="457200" rtl="0" eaLnBrk="1" latinLnBrk="0" hangingPunct="1">
              <a:spcBef>
                <a:spcPts val="1000"/>
              </a:spcBef>
              <a:spcAft>
                <a:spcPts val="0"/>
              </a:spcAft>
              <a:buClr>
                <a:schemeClr val="accent1"/>
              </a:buClr>
              <a:buSzPct val="80000"/>
              <a:buFont typeface="Wingdings 3" charset="2"/>
              <a:buNone/>
              <a:defRPr sz="1600" b="1" i="0" kern="1200">
                <a:solidFill>
                  <a:schemeClr val="tx1"/>
                </a:solidFill>
                <a:latin typeface="+mj-lt"/>
                <a:ea typeface="+mj-ea"/>
                <a:cs typeface="+mj-cs"/>
              </a:defRPr>
            </a:lvl6pPr>
            <a:lvl7pPr marL="2743200" indent="0" algn="l" defTabSz="457200" rtl="0" eaLnBrk="1" latinLnBrk="0" hangingPunct="1">
              <a:spcBef>
                <a:spcPts val="1000"/>
              </a:spcBef>
              <a:spcAft>
                <a:spcPts val="0"/>
              </a:spcAft>
              <a:buClr>
                <a:schemeClr val="accent1"/>
              </a:buClr>
              <a:buSzPct val="80000"/>
              <a:buFont typeface="Wingdings 3" charset="2"/>
              <a:buNone/>
              <a:defRPr sz="1600" b="1" i="0" kern="1200">
                <a:solidFill>
                  <a:schemeClr val="tx1"/>
                </a:solidFill>
                <a:latin typeface="+mj-lt"/>
                <a:ea typeface="+mj-ea"/>
                <a:cs typeface="+mj-cs"/>
              </a:defRPr>
            </a:lvl7pPr>
            <a:lvl8pPr marL="3200400" indent="0" algn="l" defTabSz="457200" rtl="0" eaLnBrk="1" latinLnBrk="0" hangingPunct="1">
              <a:spcBef>
                <a:spcPts val="1000"/>
              </a:spcBef>
              <a:spcAft>
                <a:spcPts val="0"/>
              </a:spcAft>
              <a:buClr>
                <a:schemeClr val="accent1"/>
              </a:buClr>
              <a:buSzPct val="80000"/>
              <a:buFont typeface="Wingdings 3" charset="2"/>
              <a:buNone/>
              <a:defRPr sz="1600" b="1" i="0" kern="1200">
                <a:solidFill>
                  <a:schemeClr val="tx1"/>
                </a:solidFill>
                <a:latin typeface="+mj-lt"/>
                <a:ea typeface="+mj-ea"/>
                <a:cs typeface="+mj-cs"/>
              </a:defRPr>
            </a:lvl8pPr>
            <a:lvl9pPr marL="3657600" indent="0" algn="l" defTabSz="457200" rtl="0" eaLnBrk="1" latinLnBrk="0" hangingPunct="1">
              <a:spcBef>
                <a:spcPts val="1000"/>
              </a:spcBef>
              <a:spcAft>
                <a:spcPts val="0"/>
              </a:spcAft>
              <a:buClr>
                <a:schemeClr val="accent1"/>
              </a:buClr>
              <a:buSzPct val="80000"/>
              <a:buFont typeface="Wingdings 3" charset="2"/>
              <a:buNone/>
              <a:defRPr sz="1600" b="1" i="0" kern="1200">
                <a:solidFill>
                  <a:schemeClr val="tx1"/>
                </a:solidFill>
                <a:latin typeface="+mj-lt"/>
                <a:ea typeface="+mj-ea"/>
                <a:cs typeface="+mj-cs"/>
              </a:defRPr>
            </a:lvl9pPr>
          </a:lstStyle>
          <a:p>
            <a:r>
              <a:rPr lang="en-US" dirty="0"/>
              <a:t>establishes writer's credibility   </a:t>
            </a:r>
          </a:p>
        </p:txBody>
      </p:sp>
    </p:spTree>
    <p:extLst>
      <p:ext uri="{BB962C8B-B14F-4D97-AF65-F5344CB8AC3E}">
        <p14:creationId xmlns:p14="http://schemas.microsoft.com/office/powerpoint/2010/main" val="3947212948"/>
      </p:ext>
    </p:extLst>
  </p:cSld>
  <p:clrMapOvr>
    <a:masterClrMapping/>
  </p:clrMapOvr>
  <mc:AlternateContent xmlns:mc="http://schemas.openxmlformats.org/markup-compatibility/2006" xmlns:p14="http://schemas.microsoft.com/office/powerpoint/2010/main">
    <mc:Choice Requires="p14">
      <p:transition spd="slow" p14:dur="2000" advTm="107075"/>
    </mc:Choice>
    <mc:Fallback xmlns="">
      <p:transition spd="slow" advTm="10707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539CE9-55C6-449F-8B71-87E9AB129DA6}"/>
              </a:ext>
            </a:extLst>
          </p:cNvPr>
          <p:cNvSpPr>
            <a:spLocks noGrp="1"/>
          </p:cNvSpPr>
          <p:nvPr>
            <p:ph type="title"/>
          </p:nvPr>
        </p:nvSpPr>
        <p:spPr>
          <a:xfrm>
            <a:off x="1673352" y="964692"/>
            <a:ext cx="5797296" cy="1188720"/>
          </a:xfrm>
          <a:solidFill>
            <a:srgbClr val="FFFFFF"/>
          </a:solidFill>
          <a:ln>
            <a:solidFill>
              <a:srgbClr val="404040"/>
            </a:solidFill>
          </a:ln>
        </p:spPr>
        <p:txBody>
          <a:bodyPr>
            <a:normAutofit/>
          </a:bodyPr>
          <a:lstStyle/>
          <a:p>
            <a:r>
              <a:rPr lang="en-US">
                <a:solidFill>
                  <a:srgbClr val="262626"/>
                </a:solidFill>
              </a:rPr>
              <a:t>What does this have to do with me?</a:t>
            </a:r>
          </a:p>
        </p:txBody>
      </p:sp>
      <p:graphicFrame>
        <p:nvGraphicFramePr>
          <p:cNvPr id="5" name="Content Placeholder 2">
            <a:extLst>
              <a:ext uri="{FF2B5EF4-FFF2-40B4-BE49-F238E27FC236}">
                <a16:creationId xmlns:a16="http://schemas.microsoft.com/office/drawing/2014/main" id="{985F1B94-5DB9-4897-89D7-95B9982090AA}"/>
              </a:ext>
            </a:extLst>
          </p:cNvPr>
          <p:cNvGraphicFramePr>
            <a:graphicFrameLocks noGrp="1"/>
          </p:cNvGraphicFramePr>
          <p:nvPr>
            <p:ph idx="1"/>
            <p:extLst>
              <p:ext uri="{D42A27DB-BD31-4B8C-83A1-F6EECF244321}">
                <p14:modId xmlns:p14="http://schemas.microsoft.com/office/powerpoint/2010/main" val="2714376093"/>
              </p:ext>
            </p:extLst>
          </p:nvPr>
        </p:nvGraphicFramePr>
        <p:xfrm>
          <a:off x="723900" y="2638425"/>
          <a:ext cx="7696200" cy="31019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4265864"/>
      </p:ext>
    </p:extLst>
  </p:cSld>
  <p:clrMapOvr>
    <a:masterClrMapping/>
  </p:clrMapOvr>
  <mc:AlternateContent xmlns:mc="http://schemas.openxmlformats.org/markup-compatibility/2006" xmlns:p14="http://schemas.microsoft.com/office/powerpoint/2010/main">
    <mc:Choice Requires="p14">
      <p:transition spd="slow" p14:dur="2000" advTm="52519"/>
    </mc:Choice>
    <mc:Fallback xmlns="">
      <p:transition spd="slow" advTm="5251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7EB928-D782-41FA-86BC-32F63BA14E8E}"/>
              </a:ext>
            </a:extLst>
          </p:cNvPr>
          <p:cNvSpPr>
            <a:spLocks noGrp="1"/>
          </p:cNvSpPr>
          <p:nvPr>
            <p:ph type="title"/>
          </p:nvPr>
        </p:nvSpPr>
        <p:spPr>
          <a:xfrm>
            <a:off x="1673352" y="964692"/>
            <a:ext cx="5797296" cy="1188720"/>
          </a:xfrm>
          <a:solidFill>
            <a:srgbClr val="FFFFFF"/>
          </a:solidFill>
          <a:ln>
            <a:solidFill>
              <a:srgbClr val="404040"/>
            </a:solidFill>
          </a:ln>
        </p:spPr>
        <p:txBody>
          <a:bodyPr>
            <a:normAutofit/>
          </a:bodyPr>
          <a:lstStyle/>
          <a:p>
            <a:r>
              <a:rPr lang="en-US">
                <a:solidFill>
                  <a:srgbClr val="262626"/>
                </a:solidFill>
              </a:rPr>
              <a:t>Academic Essays:</a:t>
            </a:r>
          </a:p>
        </p:txBody>
      </p:sp>
      <p:graphicFrame>
        <p:nvGraphicFramePr>
          <p:cNvPr id="5" name="Content Placeholder 2">
            <a:extLst>
              <a:ext uri="{FF2B5EF4-FFF2-40B4-BE49-F238E27FC236}">
                <a16:creationId xmlns:a16="http://schemas.microsoft.com/office/drawing/2014/main" id="{A83AB984-6930-4268-BA5C-36068F1A3E78}"/>
              </a:ext>
            </a:extLst>
          </p:cNvPr>
          <p:cNvGraphicFramePr>
            <a:graphicFrameLocks noGrp="1"/>
          </p:cNvGraphicFramePr>
          <p:nvPr>
            <p:ph idx="1"/>
            <p:extLst>
              <p:ext uri="{D42A27DB-BD31-4B8C-83A1-F6EECF244321}">
                <p14:modId xmlns:p14="http://schemas.microsoft.com/office/powerpoint/2010/main" val="2528850693"/>
              </p:ext>
            </p:extLst>
          </p:nvPr>
        </p:nvGraphicFramePr>
        <p:xfrm>
          <a:off x="723900" y="2638425"/>
          <a:ext cx="7696200" cy="31019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58612078"/>
      </p:ext>
    </p:extLst>
  </p:cSld>
  <p:clrMapOvr>
    <a:masterClrMapping/>
  </p:clrMapOvr>
  <mc:AlternateContent xmlns:mc="http://schemas.openxmlformats.org/markup-compatibility/2006" xmlns:p14="http://schemas.microsoft.com/office/powerpoint/2010/main">
    <mc:Choice Requires="p14">
      <p:transition spd="slow" p14:dur="2000" advTm="174105"/>
    </mc:Choice>
    <mc:Fallback xmlns="">
      <p:transition spd="slow" advTm="17410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973760-B071-8845-B109-A194D73712F3}"/>
              </a:ext>
            </a:extLst>
          </p:cNvPr>
          <p:cNvSpPr>
            <a:spLocks noGrp="1"/>
          </p:cNvSpPr>
          <p:nvPr>
            <p:ph type="title"/>
          </p:nvPr>
        </p:nvSpPr>
        <p:spPr>
          <a:xfrm>
            <a:off x="603504" y="2404872"/>
            <a:ext cx="2283714" cy="1627632"/>
          </a:xfrm>
        </p:spPr>
        <p:txBody>
          <a:bodyPr vert="horz" lIns="274320" tIns="182880" rIns="274320" bIns="182880" rtlCol="0" anchor="ctr" anchorCtr="1">
            <a:normAutofit/>
          </a:bodyPr>
          <a:lstStyle/>
          <a:p>
            <a:r>
              <a:rPr lang="en-US" sz="2400">
                <a:solidFill>
                  <a:srgbClr val="262626"/>
                </a:solidFill>
              </a:rPr>
              <a:t>Why Write Essays? </a:t>
            </a:r>
          </a:p>
        </p:txBody>
      </p:sp>
      <p:sp>
        <p:nvSpPr>
          <p:cNvPr id="22" name="Rectangle 18">
            <a:extLst>
              <a:ext uri="{FF2B5EF4-FFF2-40B4-BE49-F238E27FC236}">
                <a16:creationId xmlns:a16="http://schemas.microsoft.com/office/drawing/2014/main" id="{8D237431-C20D-4825-9D88-A42523128A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0722" y="640080"/>
            <a:ext cx="5173218" cy="5263134"/>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259CF673-DCD2-4E2E-B542-558305A8D6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15309" y="802767"/>
            <a:ext cx="4924044" cy="493776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picture containing text, person, person, indoor&#10;&#10;Description automatically generated">
            <a:extLst>
              <a:ext uri="{FF2B5EF4-FFF2-40B4-BE49-F238E27FC236}">
                <a16:creationId xmlns:a16="http://schemas.microsoft.com/office/drawing/2014/main" id="{C29E5124-5CD9-5446-99E0-F1B6E5263A06}"/>
              </a:ext>
            </a:extLst>
          </p:cNvPr>
          <p:cNvPicPr>
            <a:picLocks noChangeAspect="1"/>
          </p:cNvPicPr>
          <p:nvPr/>
        </p:nvPicPr>
        <p:blipFill>
          <a:blip r:embed="rId3"/>
          <a:stretch>
            <a:fillRect/>
          </a:stretch>
        </p:blipFill>
        <p:spPr>
          <a:xfrm>
            <a:off x="3928491" y="1122807"/>
            <a:ext cx="4297680" cy="4297680"/>
          </a:xfrm>
          <a:prstGeom prst="rect">
            <a:avLst/>
          </a:prstGeom>
        </p:spPr>
      </p:pic>
      <p:sp>
        <p:nvSpPr>
          <p:cNvPr id="6" name="TextBox 5">
            <a:extLst>
              <a:ext uri="{FF2B5EF4-FFF2-40B4-BE49-F238E27FC236}">
                <a16:creationId xmlns:a16="http://schemas.microsoft.com/office/drawing/2014/main" id="{79E0D7D7-9562-6F4E-8A26-930AB968F37A}"/>
              </a:ext>
            </a:extLst>
          </p:cNvPr>
          <p:cNvSpPr txBox="1"/>
          <p:nvPr/>
        </p:nvSpPr>
        <p:spPr>
          <a:xfrm>
            <a:off x="3928491" y="6065901"/>
            <a:ext cx="4659032" cy="369332"/>
          </a:xfrm>
          <a:prstGeom prst="rect">
            <a:avLst/>
          </a:prstGeom>
          <a:noFill/>
        </p:spPr>
        <p:txBody>
          <a:bodyPr wrap="none" rtlCol="0">
            <a:spAutoFit/>
          </a:bodyPr>
          <a:lstStyle/>
          <a:p>
            <a:r>
              <a:rPr lang="en-US" dirty="0"/>
              <a:t>Submission from ENG 1100 KK Meme Awards </a:t>
            </a:r>
          </a:p>
        </p:txBody>
      </p:sp>
    </p:spTree>
    <p:extLst>
      <p:ext uri="{BB962C8B-B14F-4D97-AF65-F5344CB8AC3E}">
        <p14:creationId xmlns:p14="http://schemas.microsoft.com/office/powerpoint/2010/main" val="26512327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836D221-E91F-4CA7-904A-D533B97F43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553691" cy="6858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9EAE41A-F22D-4E72-884A-C9BD6BBEFEB6}"/>
              </a:ext>
            </a:extLst>
          </p:cNvPr>
          <p:cNvSpPr>
            <a:spLocks noGrp="1"/>
          </p:cNvSpPr>
          <p:nvPr>
            <p:ph type="title"/>
          </p:nvPr>
        </p:nvSpPr>
        <p:spPr>
          <a:xfrm>
            <a:off x="480060" y="2681103"/>
            <a:ext cx="2551176" cy="1495794"/>
          </a:xfrm>
          <a:solidFill>
            <a:srgbClr val="FFFFFF"/>
          </a:solidFill>
          <a:ln>
            <a:solidFill>
              <a:srgbClr val="404040"/>
            </a:solidFill>
          </a:ln>
        </p:spPr>
        <p:txBody>
          <a:bodyPr>
            <a:normAutofit/>
          </a:bodyPr>
          <a:lstStyle/>
          <a:p>
            <a:r>
              <a:rPr lang="en-US">
                <a:solidFill>
                  <a:srgbClr val="0D0D0D"/>
                </a:solidFill>
              </a:rPr>
              <a:t>Why write essays? </a:t>
            </a:r>
          </a:p>
        </p:txBody>
      </p:sp>
      <p:sp useBgFill="1">
        <p:nvSpPr>
          <p:cNvPr id="11" name="Rectangle 10">
            <a:extLst>
              <a:ext uri="{FF2B5EF4-FFF2-40B4-BE49-F238E27FC236}">
                <a16:creationId xmlns:a16="http://schemas.microsoft.com/office/drawing/2014/main" id="{563906AD-57D2-40AD-A4A4-DEE56613DB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64958" y="0"/>
            <a:ext cx="5579042"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7" name="Content Placeholder 2">
            <a:extLst>
              <a:ext uri="{FF2B5EF4-FFF2-40B4-BE49-F238E27FC236}">
                <a16:creationId xmlns:a16="http://schemas.microsoft.com/office/drawing/2014/main" id="{ADA2BB6F-356E-47AB-9536-DBBC622CE1E8}"/>
              </a:ext>
            </a:extLst>
          </p:cNvPr>
          <p:cNvGraphicFramePr>
            <a:graphicFrameLocks noGrp="1"/>
          </p:cNvGraphicFramePr>
          <p:nvPr>
            <p:ph idx="1"/>
            <p:extLst>
              <p:ext uri="{D42A27DB-BD31-4B8C-83A1-F6EECF244321}">
                <p14:modId xmlns:p14="http://schemas.microsoft.com/office/powerpoint/2010/main" val="1761852448"/>
              </p:ext>
            </p:extLst>
          </p:nvPr>
        </p:nvGraphicFramePr>
        <p:xfrm>
          <a:off x="4048125" y="639763"/>
          <a:ext cx="4613672" cy="52768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0249421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50142"/>
    </mc:Choice>
    <mc:Fallback xmlns="">
      <p:transition spd="slow" advTm="5014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20946" y="359693"/>
            <a:ext cx="8156523" cy="4016587"/>
          </a:xfrm>
        </p:spPr>
        <p:txBody>
          <a:bodyPr anchor="ctr">
            <a:normAutofit/>
          </a:bodyPr>
          <a:lstStyle/>
          <a:p>
            <a:pPr marL="0" indent="0">
              <a:buNone/>
            </a:pPr>
            <a:r>
              <a:rPr lang="en-US" dirty="0">
                <a:solidFill>
                  <a:schemeClr val="tx1">
                    <a:lumMod val="75000"/>
                    <a:lumOff val="25000"/>
                  </a:schemeClr>
                </a:solidFill>
              </a:rPr>
              <a:t>Module 1 To Do: </a:t>
            </a:r>
          </a:p>
          <a:p>
            <a:r>
              <a:rPr lang="en-US" dirty="0">
                <a:solidFill>
                  <a:schemeClr val="tx1">
                    <a:lumMod val="75000"/>
                    <a:lumOff val="25000"/>
                  </a:schemeClr>
                </a:solidFill>
              </a:rPr>
              <a:t>Complete Brightspace Task: Skills Exercise #1</a:t>
            </a:r>
          </a:p>
          <a:p>
            <a:pPr lvl="1"/>
            <a:r>
              <a:rPr lang="en-US" dirty="0">
                <a:solidFill>
                  <a:schemeClr val="tx1">
                    <a:lumMod val="75000"/>
                    <a:lumOff val="25000"/>
                  </a:schemeClr>
                </a:solidFill>
              </a:rPr>
              <a:t>Read Adam Gopnik’s “Three Ways to Think About Mass Shootings” and Andrew McKevitt “Guns in America” </a:t>
            </a:r>
          </a:p>
          <a:p>
            <a:pPr lvl="1"/>
            <a:r>
              <a:rPr lang="en-US" dirty="0">
                <a:solidFill>
                  <a:schemeClr val="tx1">
                    <a:lumMod val="75000"/>
                    <a:lumOff val="25000"/>
                  </a:schemeClr>
                </a:solidFill>
              </a:rPr>
              <a:t>Complete Skill Exercise #1 worksheet + upload to Brightspace</a:t>
            </a:r>
          </a:p>
          <a:p>
            <a:pPr>
              <a:buFontTx/>
              <a:buChar char="-"/>
            </a:pPr>
            <a:endParaRPr lang="en-US" dirty="0">
              <a:solidFill>
                <a:schemeClr val="tx1">
                  <a:lumMod val="75000"/>
                  <a:lumOff val="25000"/>
                </a:schemeClr>
              </a:solidFill>
            </a:endParaRPr>
          </a:p>
        </p:txBody>
      </p:sp>
    </p:spTree>
    <p:extLst>
      <p:ext uri="{BB962C8B-B14F-4D97-AF65-F5344CB8AC3E}">
        <p14:creationId xmlns:p14="http://schemas.microsoft.com/office/powerpoint/2010/main" val="369784810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55317"/>
    </mc:Choice>
    <mc:Fallback xmlns="">
      <p:transition spd="slow" advTm="55317"/>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2.9"/>
</p:tagLst>
</file>

<file path=ppt/theme/theme1.xml><?xml version="1.0" encoding="utf-8"?>
<a:theme xmlns:a="http://schemas.openxmlformats.org/drawingml/2006/main" name="Parcel">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71C241A9-A460-4AD1-916F-25308628A5B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{E93C4833-7A6F-6747-A8D8-DFB5DF5A3C2C}tf10001120</Template>
  <TotalTime>2579</TotalTime>
  <Words>3443</Words>
  <Application>Microsoft Macintosh PowerPoint</Application>
  <PresentationFormat>On-screen Show (4:3)</PresentationFormat>
  <Paragraphs>303</Paragraphs>
  <Slides>17</Slides>
  <Notes>16</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Arial,Sans-Serif</vt:lpstr>
      <vt:lpstr>Calibri</vt:lpstr>
      <vt:lpstr>Gill Sans MT</vt:lpstr>
      <vt:lpstr>Wingdings 3</vt:lpstr>
      <vt:lpstr>Parcel</vt:lpstr>
      <vt:lpstr>Module 1: Recognizing Arguments + Rhetorical Appeals</vt:lpstr>
      <vt:lpstr>Essay writing starts with strong critical analysis skills </vt:lpstr>
      <vt:lpstr>What is Rhetoric?</vt:lpstr>
      <vt:lpstr>Aristotle  384-322 BC</vt:lpstr>
      <vt:lpstr>Logos, Ethos, Pathos </vt:lpstr>
      <vt:lpstr>Logos (logical appeal)</vt:lpstr>
      <vt:lpstr>PowerPoint Presentation</vt:lpstr>
      <vt:lpstr>A few logical fallacies:</vt:lpstr>
      <vt:lpstr>Pathos (emotional appeal)</vt:lpstr>
      <vt:lpstr>PowerPoint Presentation</vt:lpstr>
      <vt:lpstr>PowerPoint Presentation</vt:lpstr>
      <vt:lpstr>Ethos (ethical appeal)</vt:lpstr>
      <vt:lpstr>What does this have to do with me?</vt:lpstr>
      <vt:lpstr>Academic Essays:</vt:lpstr>
      <vt:lpstr>Why Write Essays? </vt:lpstr>
      <vt:lpstr>Why write essays?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1: Recognizing Arguments and Audience</dc:title>
  <dc:creator>Erin Kean</dc:creator>
  <cp:lastModifiedBy>Erin Kean</cp:lastModifiedBy>
  <cp:revision>9</cp:revision>
  <dcterms:created xsi:type="dcterms:W3CDTF">2020-09-11T13:51:22Z</dcterms:created>
  <dcterms:modified xsi:type="dcterms:W3CDTF">2021-09-14T13:08:44Z</dcterms:modified>
</cp:coreProperties>
</file>