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725" r:id="rId2"/>
  </p:sldMasterIdLst>
  <p:sldIdLst>
    <p:sldId id="256" r:id="rId3"/>
    <p:sldId id="276" r:id="rId4"/>
    <p:sldId id="288" r:id="rId5"/>
    <p:sldId id="257" r:id="rId6"/>
    <p:sldId id="258" r:id="rId7"/>
    <p:sldId id="259" r:id="rId8"/>
    <p:sldId id="279" r:id="rId9"/>
    <p:sldId id="280" r:id="rId10"/>
    <p:sldId id="294" r:id="rId11"/>
    <p:sldId id="297" r:id="rId12"/>
    <p:sldId id="260" r:id="rId13"/>
    <p:sldId id="261" r:id="rId14"/>
    <p:sldId id="285" r:id="rId15"/>
    <p:sldId id="263" r:id="rId16"/>
    <p:sldId id="262" r:id="rId17"/>
    <p:sldId id="264" r:id="rId18"/>
    <p:sldId id="265" r:id="rId19"/>
    <p:sldId id="275" r:id="rId20"/>
    <p:sldId id="299" r:id="rId21"/>
    <p:sldId id="300" r:id="rId22"/>
    <p:sldId id="290" r:id="rId23"/>
    <p:sldId id="292" r:id="rId24"/>
    <p:sldId id="291" r:id="rId25"/>
    <p:sldId id="293" r:id="rId26"/>
    <p:sldId id="284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301" r:id="rId36"/>
    <p:sldId id="302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>
      <p:cViewPr>
        <p:scale>
          <a:sx n="60" d="100"/>
          <a:sy n="60" d="100"/>
        </p:scale>
        <p:origin x="-1133" y="-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4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00800" y="61722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Arial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BE8E6-E683-4062-8EEE-986871595CEE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rckmanuals.com/home/brain_spinal_cord_and_nerve_disorders/sleep_disorders/overview_of_sleep.html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pgonline.org/insomnia/understanding-sleep/melatonin.cfm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hyperlink" Target="http://faculty.washington.edu/chudler/sleep.html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KNCjkR7oO0&amp;NR=1" TargetMode="Externa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bsnews.com/video/watch/?id=4181992n" TargetMode="Externa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bsnews.com/video/watch/?id=4181994n" TargetMode="Externa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0-proquest.umi.com.mercury.concordia.ca/pqdweb?RQT=318&amp;pmid=32753&amp;TS=1161140932&amp;clientId=10306&amp;VType=PQD&amp;VName=PQD&amp;VInst=PROD" TargetMode="External"/><Relationship Id="rId2" Type="http://schemas.openxmlformats.org/officeDocument/2006/relationships/hyperlink" Target="http://0-proquest.umi.com.mercury.concordia.ca/pqdweb?index=0&amp;did=1137784051&amp;SrchMode=1&amp;sid=1&amp;Fmt=3&amp;VInst=PROD&amp;VType=PQD&amp;RQT=309&amp;VName=PQD&amp;TS=1161140806&amp;clientId=10306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0-proquest.umi.com.mercury.concordia.ca/pqdweb?RQT=572&amp;VType=PQD&amp;VName=PQD&amp;VInst=PROD&amp;pmid=32753&amp;pcid=14617261&amp;SrchMode=3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476672"/>
            <a:ext cx="7772400" cy="1975104"/>
          </a:xfrm>
        </p:spPr>
        <p:txBody>
          <a:bodyPr/>
          <a:lstStyle/>
          <a:p>
            <a:r>
              <a:rPr lang="en-CA" dirty="0"/>
              <a:t>Sleep Needs &amp; Sleep Disorders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87624" y="3933056"/>
            <a:ext cx="6369050" cy="2495550"/>
          </a:xfrm>
        </p:spPr>
        <p:txBody>
          <a:bodyPr>
            <a:normAutofit/>
          </a:bodyPr>
          <a:lstStyle/>
          <a:p>
            <a:pPr marL="609600" indent="-609600" algn="l">
              <a:lnSpc>
                <a:spcPct val="80000"/>
              </a:lnSpc>
              <a:buFontTx/>
              <a:buAutoNum type="alphaLcPeriod"/>
            </a:pPr>
            <a:r>
              <a:rPr lang="en-US" sz="900" dirty="0" smtClean="0">
                <a:hlinkClick r:id="rId2"/>
              </a:rPr>
              <a:t>http://www.merckmanuals.com/home/brain_spinal_cord_and_nerve_disorders/sleep_disorders/overview_of_sleep.html</a:t>
            </a:r>
            <a:endParaRPr lang="en-US" sz="900" dirty="0" smtClean="0"/>
          </a:p>
          <a:p>
            <a:pPr marL="609600" indent="-609600" algn="l">
              <a:lnSpc>
                <a:spcPct val="80000"/>
              </a:lnSpc>
              <a:buFontTx/>
              <a:buAutoNum type="alphaLcPeriod"/>
            </a:pPr>
            <a:r>
              <a:rPr lang="en-US" sz="900" dirty="0" smtClean="0"/>
              <a:t>“And </a:t>
            </a:r>
            <a:r>
              <a:rPr lang="en-US" sz="900" dirty="0"/>
              <a:t>to All a Good Night: How Sleep Deprivation May Lead to Chronic Disease.” </a:t>
            </a:r>
            <a:r>
              <a:rPr lang="en-US" sz="900" i="1" dirty="0"/>
              <a:t>Tufts University Health and Nutrition Letter.</a:t>
            </a:r>
            <a:r>
              <a:rPr lang="en-US" sz="900" dirty="0"/>
              <a:t> 22.8 (2004):8-11.. Academic Search Premier. Web</a:t>
            </a:r>
          </a:p>
          <a:p>
            <a:pPr marL="609600" indent="-609600" algn="l">
              <a:lnSpc>
                <a:spcPct val="80000"/>
              </a:lnSpc>
            </a:pPr>
            <a:r>
              <a:rPr lang="en-US" sz="900" dirty="0"/>
              <a:t>	</a:t>
            </a:r>
            <a:r>
              <a:rPr lang="en-US" sz="900" dirty="0" smtClean="0"/>
              <a:t>The </a:t>
            </a:r>
            <a:r>
              <a:rPr lang="en-US" sz="900" dirty="0"/>
              <a:t>Accession number for this article is 14749579 </a:t>
            </a:r>
          </a:p>
          <a:p>
            <a:pPr marL="609600" indent="-609600" algn="l">
              <a:lnSpc>
                <a:spcPct val="80000"/>
              </a:lnSpc>
            </a:pPr>
            <a:r>
              <a:rPr lang="en-US" sz="900" dirty="0"/>
              <a:t>	</a:t>
            </a:r>
          </a:p>
          <a:p>
            <a:pPr marL="990600" lvl="1" indent="-533400">
              <a:lnSpc>
                <a:spcPct val="80000"/>
              </a:lnSpc>
              <a:buFontTx/>
              <a:buNone/>
            </a:pPr>
            <a:endParaRPr lang="en-CA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dirty="0"/>
              <a:t>How you define how well you sleep </a:t>
            </a:r>
            <a:r>
              <a:rPr lang="en-CA" sz="4000" dirty="0" smtClean="0"/>
              <a:t>might depend </a:t>
            </a:r>
            <a:r>
              <a:rPr lang="en-CA" sz="4000" dirty="0"/>
              <a:t>on your age……..</a:t>
            </a:r>
            <a:endParaRPr lang="en-US" sz="4000" dirty="0"/>
          </a:p>
        </p:txBody>
      </p:sp>
      <p:pic>
        <p:nvPicPr>
          <p:cNvPr id="31748" name="Picture 4" descr="~max0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205038"/>
            <a:ext cx="71882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Summary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Sleep</a:t>
            </a:r>
          </a:p>
          <a:p>
            <a:r>
              <a:rPr lang="en-CA" dirty="0" smtClean="0"/>
              <a:t>Basics of Sleep</a:t>
            </a:r>
          </a:p>
          <a:p>
            <a:r>
              <a:rPr lang="en-CA" dirty="0" smtClean="0"/>
              <a:t>Types of Sleep, Non-REM, REM</a:t>
            </a:r>
          </a:p>
          <a:p>
            <a:r>
              <a:rPr lang="en-CA" dirty="0" smtClean="0"/>
              <a:t>Sleep Deprivation</a:t>
            </a:r>
          </a:p>
          <a:p>
            <a:r>
              <a:rPr lang="en-CA" dirty="0" smtClean="0"/>
              <a:t>Effects of Sleep Deprivation on Health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Sleep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Sleep can be disturbed by irregular bed times, stress, diet, activities before bedtime, drugs</a:t>
            </a:r>
          </a:p>
          <a:p>
            <a:r>
              <a:rPr lang="en-CA"/>
              <a:t>Lack of sleep interferes with efficient daily functioning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Sleep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Sleep is necessary for survival and good health</a:t>
            </a:r>
          </a:p>
          <a:p>
            <a:r>
              <a:rPr lang="en-CA"/>
              <a:t>Why we need sleep is still not fully known</a:t>
            </a:r>
          </a:p>
          <a:p>
            <a:r>
              <a:rPr lang="en-CA"/>
              <a:t>Individuals vary in their need for sleep, but range is 6-10 hours every day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Sleep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Level of excitement, emotions, age, diet, drugs influence how rested one feels after a period of sleep</a:t>
            </a:r>
          </a:p>
          <a:p>
            <a:r>
              <a:rPr lang="en-CA"/>
              <a:t>Older adults may not sleep as well as younger persons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en-CA" sz="4000" dirty="0"/>
              <a:t>Which species </a:t>
            </a:r>
            <a:r>
              <a:rPr lang="en-CA" sz="4000" dirty="0" smtClean="0"/>
              <a:t>do you think sleeps </a:t>
            </a:r>
            <a:r>
              <a:rPr lang="en-CA" sz="4000" dirty="0"/>
              <a:t>the </a:t>
            </a:r>
            <a:r>
              <a:rPr lang="en-CA" sz="4000" dirty="0" smtClean="0"/>
              <a:t>longest? Why do you think so? Body size? Brain size?</a:t>
            </a:r>
            <a:endParaRPr lang="en-US" sz="4000" dirty="0"/>
          </a:p>
        </p:txBody>
      </p:sp>
      <p:graphicFrame>
        <p:nvGraphicFramePr>
          <p:cNvPr id="34819" name="Group 3"/>
          <p:cNvGraphicFramePr>
            <a:graphicFrameLocks noGrp="1"/>
          </p:cNvGraphicFramePr>
          <p:nvPr/>
        </p:nvGraphicFramePr>
        <p:xfrm>
          <a:off x="2124075" y="1916113"/>
          <a:ext cx="3960093" cy="4511040"/>
        </p:xfrm>
        <a:graphic>
          <a:graphicData uri="http://schemas.openxmlformats.org/drawingml/2006/table">
            <a:tbl>
              <a:tblPr/>
              <a:tblGrid>
                <a:gridCol w="1980047"/>
                <a:gridCol w="1980046"/>
              </a:tblGrid>
              <a:tr h="872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Animal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Hours sleep/day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Chimpanzee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Cat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Rabbit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Human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Brown bat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Horse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Dog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Giraffe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752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Cow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51720" y="6525344"/>
            <a:ext cx="4104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The info on this slide is for your interest only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dirty="0"/>
              <a:t>Which species </a:t>
            </a:r>
            <a:r>
              <a:rPr lang="en-CA" sz="4000" dirty="0" smtClean="0"/>
              <a:t>does really sleep </a:t>
            </a:r>
            <a:r>
              <a:rPr lang="en-CA" sz="4000" dirty="0"/>
              <a:t>the </a:t>
            </a:r>
            <a:r>
              <a:rPr lang="en-CA" sz="4000" dirty="0" smtClean="0"/>
              <a:t>longest?</a:t>
            </a:r>
            <a:endParaRPr lang="en-US" sz="4000" dirty="0"/>
          </a:p>
        </p:txBody>
      </p:sp>
      <p:graphicFrame>
        <p:nvGraphicFramePr>
          <p:cNvPr id="35843" name="Group 3"/>
          <p:cNvGraphicFramePr>
            <a:graphicFrameLocks noGrp="1"/>
          </p:cNvGraphicFramePr>
          <p:nvPr/>
        </p:nvGraphicFramePr>
        <p:xfrm>
          <a:off x="1907704" y="1412776"/>
          <a:ext cx="4537075" cy="4602480"/>
        </p:xfrm>
        <a:graphic>
          <a:graphicData uri="http://schemas.openxmlformats.org/drawingml/2006/table">
            <a:tbl>
              <a:tblPr/>
              <a:tblGrid>
                <a:gridCol w="2268538"/>
                <a:gridCol w="2268537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Animal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Hours sleep/day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Chimpanzee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10.8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Cat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13.2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Rabbit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8.7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Human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8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Brown bat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19.9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Horse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2.9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Dog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10.7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Giraffe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1.9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Cow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51720" y="6309320"/>
            <a:ext cx="4104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The info on this slide is for your interest only</a:t>
            </a:r>
            <a:endParaRPr lang="en-CA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Decline in Growth Hormone with Age</a:t>
            </a:r>
            <a:endParaRPr lang="en-US" dirty="0"/>
          </a:p>
        </p:txBody>
      </p:sp>
      <p:pic>
        <p:nvPicPr>
          <p:cNvPr id="1026" name="Picture 2" descr="http://www.growthhormone.me/hrt-images/1-hgh-declin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628800"/>
            <a:ext cx="4320480" cy="432048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67744" y="6093296"/>
            <a:ext cx="153279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050" dirty="0" smtClean="0"/>
              <a:t>http://farmacieverde.ro</a:t>
            </a:r>
            <a:endParaRPr lang="en-CA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Change in Daily Melatonin Levels</a:t>
            </a:r>
            <a:endParaRPr lang="en-CA" dirty="0"/>
          </a:p>
        </p:txBody>
      </p:sp>
      <p:pic>
        <p:nvPicPr>
          <p:cNvPr id="1026" name="Picture 2" descr="http://www.epgonline.org/images/insomnia/in-2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556792"/>
            <a:ext cx="5562600" cy="4191001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763688" y="5877272"/>
            <a:ext cx="133562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050" dirty="0" smtClean="0">
                <a:hlinkClick r:id="rId3"/>
              </a:rPr>
              <a:t>www.epgonline.org</a:t>
            </a:r>
            <a:endParaRPr lang="en-CA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Aging and Sleep</a:t>
            </a:r>
            <a:endParaRPr 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With less physical activity in older persons, falling asleep may be more difficult</a:t>
            </a:r>
          </a:p>
          <a:p>
            <a:r>
              <a:rPr lang="en-CA" dirty="0"/>
              <a:t>With aging, the body produces less growth hormone and less melatonin, 2 hormones that are related to </a:t>
            </a:r>
            <a:r>
              <a:rPr lang="en-CA" dirty="0" smtClean="0"/>
              <a:t>sleep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CA" dirty="0" smtClean="0"/>
              <a:t> </a:t>
            </a:r>
            <a:r>
              <a:rPr lang="en-CA" sz="3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Less exposure to sunlight may also become a problem </a:t>
            </a:r>
            <a:endParaRPr lang="en-CA" sz="32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Aging and Sleep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Older persons fall asleep earlier, wake up earlier and tend to wake up more often</a:t>
            </a:r>
          </a:p>
          <a:p>
            <a:r>
              <a:rPr lang="en-CA" dirty="0"/>
              <a:t>Older persons may have sleep </a:t>
            </a:r>
            <a:r>
              <a:rPr lang="en-CA" dirty="0" smtClean="0"/>
              <a:t>difficulties induced </a:t>
            </a:r>
            <a:r>
              <a:rPr lang="en-CA" dirty="0"/>
              <a:t>by medical problems or the medications used to treat those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Basics of Sleep</a:t>
            </a:r>
            <a:endParaRPr lang="en-US" dirty="0"/>
          </a:p>
        </p:txBody>
      </p:sp>
      <p:pic>
        <p:nvPicPr>
          <p:cNvPr id="4096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48064" y="2996952"/>
            <a:ext cx="3685052" cy="1801597"/>
          </a:xfrm>
          <a:noFill/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479753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95536" y="1556792"/>
            <a:ext cx="3168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Stages of the Sleep Cycle</a:t>
            </a:r>
            <a:endParaRPr lang="en-CA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4869160"/>
            <a:ext cx="18277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050" dirty="0" smtClean="0"/>
              <a:t>Merck Home Health Edition</a:t>
            </a:r>
            <a:endParaRPr lang="en-CA" sz="1050" dirty="0"/>
          </a:p>
        </p:txBody>
      </p:sp>
      <p:sp>
        <p:nvSpPr>
          <p:cNvPr id="9" name="Rectangle 8"/>
          <p:cNvSpPr/>
          <p:nvPr/>
        </p:nvSpPr>
        <p:spPr>
          <a:xfrm>
            <a:off x="5148064" y="4941168"/>
            <a:ext cx="155844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050" dirty="0" smtClean="0">
                <a:hlinkClick r:id="rId4"/>
              </a:rPr>
              <a:t>faculty.washington.edu</a:t>
            </a:r>
            <a:endParaRPr lang="en-CA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Sleep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Two stages of sleep</a:t>
            </a:r>
          </a:p>
          <a:p>
            <a:pPr lvl="1"/>
            <a:r>
              <a:rPr lang="en-CA" dirty="0" smtClean="0"/>
              <a:t>Non-REM</a:t>
            </a:r>
          </a:p>
          <a:p>
            <a:pPr marL="1143000" marR="0" lvl="2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CA" dirty="0" smtClean="0"/>
              <a:t>This type of sleep has 4 stages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lang="en-CA" dirty="0" smtClean="0"/>
              <a:t>REM (Rapid Eye Movement</a:t>
            </a:r>
            <a:r>
              <a:rPr lang="en-CA" dirty="0"/>
              <a:t>)</a:t>
            </a: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Sleep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In a typical night of sleep, people cycle through the 4 stages of non-REM punctuated by an interval of REM sleep</a:t>
            </a:r>
          </a:p>
          <a:p>
            <a:r>
              <a:rPr lang="en-CA"/>
              <a:t>Each cycle lasts about 90 minutes, with 5-6 cycles every night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Sleep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/>
              <a:t>Non-REM</a:t>
            </a:r>
          </a:p>
          <a:p>
            <a:pPr lvl="1">
              <a:lnSpc>
                <a:spcPct val="90000"/>
              </a:lnSpc>
            </a:pPr>
            <a:r>
              <a:rPr lang="en-CA"/>
              <a:t>Accounts for the majority of time spent in sleep</a:t>
            </a:r>
          </a:p>
          <a:p>
            <a:pPr lvl="1">
              <a:lnSpc>
                <a:spcPct val="90000"/>
              </a:lnSpc>
            </a:pPr>
            <a:r>
              <a:rPr lang="en-CA"/>
              <a:t>Stage 1 is the first and lightest stage of sleep, stage 4 is the deepest level, from which it is difficult to arouse the sleeper</a:t>
            </a:r>
          </a:p>
          <a:p>
            <a:pPr lvl="1">
              <a:lnSpc>
                <a:spcPct val="90000"/>
              </a:lnSpc>
            </a:pPr>
            <a:r>
              <a:rPr lang="en-CA"/>
              <a:t>Blood pressure, heart rate and breathing are at their slowest in stage 4 of non-REM sleep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Sleep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REM sleep</a:t>
            </a:r>
          </a:p>
          <a:p>
            <a:pPr lvl="1"/>
            <a:r>
              <a:rPr lang="en-CA" dirty="0"/>
              <a:t>Electrical activity in the brain is very high</a:t>
            </a:r>
          </a:p>
          <a:p>
            <a:pPr lvl="1"/>
            <a:r>
              <a:rPr lang="en-CA" dirty="0"/>
              <a:t>The eyes move rapidly behind the eyelids</a:t>
            </a:r>
          </a:p>
          <a:p>
            <a:pPr lvl="1"/>
            <a:r>
              <a:rPr lang="en-CA" dirty="0"/>
              <a:t>Respiration rate is increased, although the muscles are paralysed</a:t>
            </a:r>
          </a:p>
          <a:p>
            <a:pPr lvl="1"/>
            <a:r>
              <a:rPr lang="en-CA" dirty="0"/>
              <a:t>Most vivid dreaming occurs during REM </a:t>
            </a:r>
            <a:r>
              <a:rPr lang="en-CA" dirty="0" smtClean="0"/>
              <a:t>sleep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lang="en-CA" dirty="0" smtClean="0"/>
              <a:t>An example—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CA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http://www.youtube.com/watch?v=yKNCjkR7oO0&amp;NR=1</a:t>
            </a:r>
            <a:endParaRPr lang="en-CA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/>
            <a:endParaRPr lang="en-CA" sz="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Sleep Deficit or Sleep Deprivation</a:t>
            </a:r>
            <a:endParaRPr lang="en-CA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Evidence is pointing to the idea that sleep is a predictor of how long one will live</a:t>
            </a:r>
          </a:p>
          <a:p>
            <a:r>
              <a:rPr lang="en-CA" dirty="0"/>
              <a:t>Chronic sleep deprivation increases the risk for developing diseases such as those of the heart</a:t>
            </a:r>
          </a:p>
          <a:p>
            <a:r>
              <a:rPr lang="en-CA" dirty="0"/>
              <a:t>The relation may come from the diminished time that the body has to repair </a:t>
            </a:r>
            <a:r>
              <a:rPr lang="en-CA" dirty="0" smtClean="0"/>
              <a:t>itself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Sleep Deficit or Sleep Deprivation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The amount of sleep people get has been decreasing over the last 100 years since the development of the light bulb</a:t>
            </a:r>
          </a:p>
          <a:p>
            <a:r>
              <a:rPr lang="en-CA" dirty="0" smtClean="0"/>
              <a:t>The recommended amount of sleep for adults is 8 hours per night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Sleep Deficit or Sleep Deprivation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The theory is that sleep time is necessary for the body to repair damage of daily living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do the Experts Say?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en-CA" dirty="0" smtClean="0"/>
              <a:t>Part 1</a:t>
            </a:r>
          </a:p>
          <a:p>
            <a:pPr lvl="1"/>
            <a:r>
              <a:rPr lang="en-CA" sz="2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Listen for the relationship between sleep and memory</a:t>
            </a:r>
          </a:p>
          <a:p>
            <a:pPr lvl="1"/>
            <a:r>
              <a:rPr lang="en-CA" sz="2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are the emotional responses in the college subjects who were deprived of sleep? </a:t>
            </a:r>
          </a:p>
          <a:p>
            <a:pPr lvl="1"/>
            <a:r>
              <a:rPr lang="en-CA" sz="2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Carefully observe the response time of the young lady in the experiment </a:t>
            </a:r>
          </a:p>
          <a:p>
            <a:pPr lvl="1"/>
            <a:r>
              <a:rPr lang="en-CA" sz="2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was the term used to describe the “tuning out” of a person who is chronically sleep deprived? How much time elapses before coming out of lane while driving? How much time would it take for a driver to end up in the ditch? </a:t>
            </a:r>
          </a:p>
          <a:p>
            <a:pPr lvl="1"/>
            <a:r>
              <a:rPr lang="en-CA" sz="2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are some incidences in the news that are thought to have been related to sleep deprivation?</a:t>
            </a:r>
          </a:p>
          <a:p>
            <a:pPr lvl="1"/>
            <a:r>
              <a:rPr lang="en-CA" dirty="0" smtClean="0"/>
              <a:t>Explain the response of sleep-deprived subjects to disturbing images, and the suggested explanation for the atypical reaction.</a:t>
            </a:r>
          </a:p>
          <a:p>
            <a:pPr lvl="1"/>
            <a:endParaRPr lang="en-CA" sz="28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CA" dirty="0" smtClean="0"/>
              <a:t>The Science of Sleep</a:t>
            </a:r>
          </a:p>
          <a:p>
            <a:pPr lvl="1"/>
            <a:r>
              <a:rPr lang="en-CA" sz="1200" b="1" dirty="0" smtClean="0">
                <a:latin typeface="Arial Black" pitchFamily="34" charset="0"/>
                <a:hlinkClick r:id="rId2"/>
              </a:rPr>
              <a:t>http://www.cbsnews.com/video/watch/?id=4181992n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did you hear?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Part 1</a:t>
            </a:r>
          </a:p>
          <a:p>
            <a:pPr lvl="1"/>
            <a:r>
              <a:rPr lang="en-CA" dirty="0" smtClean="0"/>
              <a:t>If you or your classmates are deprived of sleep, what is the likely response to this situation?</a:t>
            </a:r>
          </a:p>
          <a:p>
            <a:pPr lvl="1"/>
            <a:r>
              <a:rPr lang="en-CA" dirty="0" smtClean="0"/>
              <a:t>What was the term used to describe the “tuning out” of a person who ins chronically sleep deprived? What is a possible result if this occurs?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do the Experts Say?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Part 2</a:t>
            </a:r>
          </a:p>
          <a:p>
            <a:pPr lvl="1"/>
            <a:r>
              <a:rPr lang="en-CA" dirty="0" smtClean="0"/>
              <a:t>List the different effects of sleep deprivation</a:t>
            </a:r>
          </a:p>
          <a:p>
            <a:pPr lvl="1"/>
            <a:r>
              <a:rPr lang="en-CA" dirty="0" smtClean="0"/>
              <a:t>Which chronic diseases may be related to sleep deprivation?</a:t>
            </a:r>
          </a:p>
          <a:p>
            <a:pPr lvl="1"/>
            <a:r>
              <a:rPr lang="en-CA" dirty="0" smtClean="0"/>
              <a:t>What were the physical effects on the young man in the study who was profiled in this segment?</a:t>
            </a:r>
          </a:p>
          <a:p>
            <a:pPr lvl="1"/>
            <a:r>
              <a:rPr lang="en-CA" dirty="0" smtClean="0"/>
              <a:t>Which type of sleep was he being deprived of—deep sleep or REM sleep?</a:t>
            </a:r>
          </a:p>
          <a:p>
            <a:r>
              <a:rPr lang="en-CA" dirty="0" smtClean="0"/>
              <a:t>Part 2</a:t>
            </a:r>
          </a:p>
          <a:p>
            <a:pPr lvl="1"/>
            <a:r>
              <a:rPr lang="en-CA" sz="1400" b="1" dirty="0" smtClean="0">
                <a:latin typeface="Arial Black" pitchFamily="34" charset="0"/>
                <a:hlinkClick r:id="rId2"/>
              </a:rPr>
              <a:t>http://www.cbsnews.com/video/watch/?id=4181994n</a:t>
            </a:r>
            <a:endParaRPr lang="en-CA" sz="1200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did you hear?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What is the solution for society of widespread sleep deprivation in the population?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Sleep Deprivation-Why Sleep is Important</a:t>
            </a:r>
            <a:endParaRPr lang="en-US" dirty="0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900113" y="1916113"/>
            <a:ext cx="2016125" cy="312261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</a:rPr>
              <a:t>Elements of tanker disaster: Drinking, fatigue, complacency.</a:t>
            </a:r>
            <a:r>
              <a:rPr lang="en-US">
                <a:solidFill>
                  <a:srgbClr val="000000"/>
                </a:solidFill>
              </a:rPr>
              <a:t> </a:t>
            </a:r>
            <a:br>
              <a:rPr lang="en-US">
                <a:solidFill>
                  <a:srgbClr val="000000"/>
                </a:solidFill>
              </a:rPr>
            </a:br>
            <a:r>
              <a:rPr lang="en-US">
                <a:solidFill>
                  <a:srgbClr val="000000"/>
                </a:solidFill>
              </a:rPr>
              <a:t>New York Times   Year: 19890522   Vol: 138  Iss: 47878  Page: B7 </a:t>
            </a:r>
            <a:br>
              <a:rPr lang="en-US">
                <a:solidFill>
                  <a:srgbClr val="000000"/>
                </a:solidFill>
              </a:rPr>
            </a:br>
            <a:endParaRPr lang="en-US">
              <a:solidFill>
                <a:srgbClr val="000000"/>
              </a:solidFill>
            </a:endParaRP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3779838" y="1844675"/>
            <a:ext cx="4176712" cy="17367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hlinkClick r:id="rId2"/>
              </a:rPr>
              <a:t>Drowsiness can spell disaster at the wheel: Perchance to Sleep; </a:t>
            </a:r>
            <a:r>
              <a:rPr lang="en-US" sz="2400"/>
              <a:t/>
            </a:r>
            <a:br>
              <a:rPr lang="en-US" sz="2400"/>
            </a:br>
            <a:r>
              <a:rPr lang="en-US"/>
              <a:t>PEGGY CURRAN. The Gazette. Montreal, Que.: Sep 28, 2006. p. A.1.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924300" y="4149725"/>
            <a:ext cx="3960813" cy="1749425"/>
          </a:xfrm>
          <a:prstGeom prst="rect">
            <a:avLst/>
          </a:prstGeom>
          <a:solidFill>
            <a:srgbClr val="FF6600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Hockey team bus crash 'heartbreaking':; [Final Edition]</a:t>
            </a:r>
            <a:r>
              <a:rPr lang="en-US" i="1"/>
              <a:t>Donald McArthur</a:t>
            </a:r>
            <a:r>
              <a:rPr lang="en-US"/>
              <a:t>. </a:t>
            </a:r>
            <a:r>
              <a:rPr lang="en-US" b="1">
                <a:hlinkClick r:id="rId3"/>
              </a:rPr>
              <a:t>Edmonton Journal</a:t>
            </a:r>
            <a:r>
              <a:rPr lang="en-US"/>
              <a:t>. Edmonton, Alta.: </a:t>
            </a:r>
            <a:r>
              <a:rPr lang="en-US">
                <a:hlinkClick r:id="rId4"/>
              </a:rPr>
              <a:t>Jan 31, 2005</a:t>
            </a:r>
            <a:r>
              <a:rPr lang="en-US"/>
              <a:t>. pg. A.4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/>
              <a:t>Sleep Deficit-Cardiovascular System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The Nurses Health study has shown that women who slept less than 6 hours per night had an 18% higher risk of heart attack</a:t>
            </a:r>
          </a:p>
          <a:p>
            <a:r>
              <a:rPr lang="en-CA"/>
              <a:t>Those who slept 5 hours per night had a 39% increased risk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/>
              <a:t>Sleep Deficit-Cardiovascular System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During REM sleep, blood pressure and heart rate increase</a:t>
            </a:r>
          </a:p>
          <a:p>
            <a:r>
              <a:rPr lang="en-CA"/>
              <a:t>Stress hormones adrenaline and cortisol are released just before waking</a:t>
            </a:r>
          </a:p>
          <a:p>
            <a:r>
              <a:rPr lang="en-CA"/>
              <a:t>If sleep is reduced, stress on the heart may be increased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/>
              <a:t>Sleep Deficit-Cardiovascular System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Sleep apnea is a condition in which the airway is obstructed during sleep</a:t>
            </a:r>
          </a:p>
          <a:p>
            <a:r>
              <a:rPr lang="en-CA"/>
              <a:t>Breathing can stop many times through the night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/>
              <a:t>Sleep Deficit-Cardiovascular System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To counteract the effect of the stoppage in breathing, the body’s reaction is to hyperventilate</a:t>
            </a:r>
          </a:p>
          <a:p>
            <a:r>
              <a:rPr lang="en-CA"/>
              <a:t>During the hyperventilation, BP and heart rate increase markedly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/>
              <a:t>Sleep Deficit-Diabetes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Post-breakfast blood sugar levels showed dramatic rise in one study</a:t>
            </a:r>
          </a:p>
          <a:p>
            <a:r>
              <a:rPr lang="en-CA"/>
              <a:t>Secretion of insulin was lowered</a:t>
            </a:r>
          </a:p>
          <a:p>
            <a:r>
              <a:rPr lang="en-CA"/>
              <a:t>In another study, women who were sleep-deprived were more likely to develop diabetes than those who slept 8 hours per night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000"/>
              <a:t>Sleep Deficit-Hormonal Imbalances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Levels of thyroid hormones are abnormal in persons who are sleep deprived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The Basics of Sleep-Immunity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Immune defence will decrease if one accumulates a sleep deficit, even after only one night of sleep deprivation</a:t>
            </a:r>
          </a:p>
          <a:p>
            <a:r>
              <a:rPr lang="en-CA"/>
              <a:t>One night of recovery sleep allowed some return of immune system to normal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/>
              <a:t>The Basics of Sleep-Weight Gain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Recent research is showing that being deprived of sleep increases the appetite</a:t>
            </a:r>
          </a:p>
          <a:p>
            <a:r>
              <a:rPr lang="en-CA" dirty="0"/>
              <a:t>The mediator may be leptin, a hormone that signals satiety after eating, which may be reduced in those who are sleep-deprived</a:t>
            </a:r>
          </a:p>
          <a:p>
            <a:r>
              <a:rPr lang="en-CA" dirty="0"/>
              <a:t>The result is that there is an increase in appetite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Sleep Deprivation-Weight Gain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dirty="0" smtClean="0"/>
              <a:t>Growth hormone release is diminished with lack of sleep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This hormone is needed to encourage healing and repair, even in adults, and controlling percentages of fat and muscle in the body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Growth hormone is secreted during sleep, and the amount secreted declines with age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Sleep Deprivation-Weight Gain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Caloric intake for those who stay awake longer than usual tends to increase over and above the amount required to cover the extra activity needs of the body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1_Default Design">
      <a:majorFont>
        <a:latin typeface="Franklin Gothic Medium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274567"/>
        </a:lt1>
        <a:dk2>
          <a:srgbClr val="F8F8F8"/>
        </a:dk2>
        <a:lt2>
          <a:srgbClr val="29486B"/>
        </a:lt2>
        <a:accent1>
          <a:srgbClr val="ECEBD3"/>
        </a:accent1>
        <a:accent2>
          <a:srgbClr val="B6B57F"/>
        </a:accent2>
        <a:accent3>
          <a:srgbClr val="ACB0B8"/>
        </a:accent3>
        <a:accent4>
          <a:srgbClr val="000000"/>
        </a:accent4>
        <a:accent5>
          <a:srgbClr val="F4F3E6"/>
        </a:accent5>
        <a:accent6>
          <a:srgbClr val="A5A472"/>
        </a:accent6>
        <a:hlink>
          <a:srgbClr val="CDCBAB"/>
        </a:hlink>
        <a:folHlink>
          <a:srgbClr val="8BAD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6F2B29"/>
        </a:dk1>
        <a:lt1>
          <a:srgbClr val="FFFFFF"/>
        </a:lt1>
        <a:dk2>
          <a:srgbClr val="592221"/>
        </a:dk2>
        <a:lt2>
          <a:srgbClr val="E7E6B4"/>
        </a:lt2>
        <a:accent1>
          <a:srgbClr val="FFCC66"/>
        </a:accent1>
        <a:accent2>
          <a:srgbClr val="9B8359"/>
        </a:accent2>
        <a:accent3>
          <a:srgbClr val="B5ABAB"/>
        </a:accent3>
        <a:accent4>
          <a:srgbClr val="DADADA"/>
        </a:accent4>
        <a:accent5>
          <a:srgbClr val="FFE2B8"/>
        </a:accent5>
        <a:accent6>
          <a:srgbClr val="8C7650"/>
        </a:accent6>
        <a:hlink>
          <a:srgbClr val="BFB293"/>
        </a:hlink>
        <a:folHlink>
          <a:srgbClr val="C0333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UploadTheme1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ploadFonts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2738</TotalTime>
  <Words>1302</Words>
  <Application>Microsoft Office PowerPoint</Application>
  <PresentationFormat>On-screen Show (4:3)</PresentationFormat>
  <Paragraphs>164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1_Default Design</vt:lpstr>
      <vt:lpstr>UploadTheme1</vt:lpstr>
      <vt:lpstr>Sleep Needs &amp; Sleep Disorders</vt:lpstr>
      <vt:lpstr>How you define how well you sleep might depend on your age……..</vt:lpstr>
      <vt:lpstr>Summary</vt:lpstr>
      <vt:lpstr>Sleep</vt:lpstr>
      <vt:lpstr>Sleep</vt:lpstr>
      <vt:lpstr>Sleep</vt:lpstr>
      <vt:lpstr>Which species do you think sleeps the longest? Why do you think so? Body size? Brain size?</vt:lpstr>
      <vt:lpstr>Which species does really sleep the longest?</vt:lpstr>
      <vt:lpstr>Decline in Growth Hormone with Age</vt:lpstr>
      <vt:lpstr>Change in Daily Melatonin Levels</vt:lpstr>
      <vt:lpstr>Aging and Sleep</vt:lpstr>
      <vt:lpstr>Aging and Sleep</vt:lpstr>
      <vt:lpstr>The Basics of Sleep</vt:lpstr>
      <vt:lpstr>Types of Sleep</vt:lpstr>
      <vt:lpstr>Types of Sleep</vt:lpstr>
      <vt:lpstr>Types of Sleep</vt:lpstr>
      <vt:lpstr>Types of Sleep</vt:lpstr>
      <vt:lpstr>Sleep Deficit or Sleep Deprivation</vt:lpstr>
      <vt:lpstr>Sleep Deficit or Sleep Deprivation</vt:lpstr>
      <vt:lpstr>Sleep Deficit or Sleep Deprivation</vt:lpstr>
      <vt:lpstr>What do the Experts Say?</vt:lpstr>
      <vt:lpstr>What did you hear?</vt:lpstr>
      <vt:lpstr>What do the Experts Say?</vt:lpstr>
      <vt:lpstr>What did you hear?</vt:lpstr>
      <vt:lpstr>Sleep Deprivation-Why Sleep is Important</vt:lpstr>
      <vt:lpstr>Sleep Deficit-Cardiovascular System</vt:lpstr>
      <vt:lpstr>Sleep Deficit-Cardiovascular System</vt:lpstr>
      <vt:lpstr>Sleep Deficit-Cardiovascular System</vt:lpstr>
      <vt:lpstr>Sleep Deficit-Cardiovascular System</vt:lpstr>
      <vt:lpstr>Sleep Deficit-Diabetes</vt:lpstr>
      <vt:lpstr>Sleep Deficit-Hormonal Imbalances</vt:lpstr>
      <vt:lpstr>The Basics of Sleep-Immunity</vt:lpstr>
      <vt:lpstr>The Basics of Sleep-Weight Gain</vt:lpstr>
      <vt:lpstr>Sleep Deprivation-Weight Gain</vt:lpstr>
      <vt:lpstr>Sleep Deprivation-Weight Gain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Sleep Needs &amp; Sleep Disorders</dc:title>
  <dc:creator>Patricia</dc:creator>
  <cp:lastModifiedBy>Pat</cp:lastModifiedBy>
  <cp:revision>85</cp:revision>
  <dcterms:created xsi:type="dcterms:W3CDTF">2009-08-30T21:27:11Z</dcterms:created>
  <dcterms:modified xsi:type="dcterms:W3CDTF">2014-10-02T23:20:41Z</dcterms:modified>
</cp:coreProperties>
</file>