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22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487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15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95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74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74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4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8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79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54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1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62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AB64A-DE45-D74E-B516-820856D27A4D}" type="datetimeFigureOut">
              <a:rPr lang="en-US" smtClean="0"/>
              <a:t>12-11-07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815E7-9C57-404A-BE6E-A1577501C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7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8: Social influence, socialization and culture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176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Realistic Job Previews: Research Evidence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472365"/>
            <a:ext cx="7162800" cy="492843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Realistic job previews are effective in reducing inflated expectations and turnover and improving job performance.</a:t>
            </a:r>
          </a:p>
          <a:p>
            <a:r>
              <a:rPr lang="en-US" dirty="0"/>
              <a:t>Turnover reduction is due in part to lower expectations and increased job satisfaction. </a:t>
            </a:r>
          </a:p>
          <a:p>
            <a:r>
              <a:rPr lang="en-US" dirty="0"/>
              <a:t>They cause those not cut out for the job or who have low P-</a:t>
            </a:r>
            <a:r>
              <a:rPr lang="en-US" dirty="0" smtClean="0"/>
              <a:t>J (</a:t>
            </a:r>
            <a:r>
              <a:rPr lang="en-US" i="1" dirty="0" smtClean="0"/>
              <a:t>Person-job) </a:t>
            </a:r>
            <a:r>
              <a:rPr lang="en-US" dirty="0" smtClean="0"/>
              <a:t>and </a:t>
            </a:r>
            <a:r>
              <a:rPr lang="en-US" dirty="0"/>
              <a:t>P-</a:t>
            </a:r>
            <a:r>
              <a:rPr lang="en-US" dirty="0" smtClean="0"/>
              <a:t>O (</a:t>
            </a:r>
            <a:r>
              <a:rPr lang="en-US" i="1" dirty="0" smtClean="0"/>
              <a:t>Person-organization) </a:t>
            </a:r>
            <a:r>
              <a:rPr lang="en-US" dirty="0" smtClean="0"/>
              <a:t> </a:t>
            </a:r>
            <a:r>
              <a:rPr lang="en-US" dirty="0"/>
              <a:t>fit perceptions to withdraw from the application process, a process known as </a:t>
            </a:r>
            <a:r>
              <a:rPr lang="en-US" i="1" dirty="0"/>
              <a:t>self-selection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455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Employee Orientation Programs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Orientation programs are designed to introduce new employees to their job, the people they will be working with, and the organization.</a:t>
            </a:r>
          </a:p>
          <a:p>
            <a:r>
              <a:rPr lang="en-US"/>
              <a:t>They also teach newcomers how to cope with stressful work situations.</a:t>
            </a:r>
          </a:p>
          <a:p>
            <a:r>
              <a:rPr lang="en-US"/>
              <a:t>A Realistic Orientation Program for Entry Stress (ROPES) teach newcomers how to use cognitive and behavioural coping techniques to manage workplace stressors.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10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Socialization Tactics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manner in which organizations structure the early work experiences of newcomers and individuals who are in transition from one role to another.</a:t>
            </a:r>
          </a:p>
          <a:p>
            <a:r>
              <a:rPr lang="en-US" dirty="0" smtClean="0"/>
              <a:t>Institutional socialization tactics are effective in promoting uniformity of behaviour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0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Socialization Tactics</a:t>
            </a:r>
          </a:p>
        </p:txBody>
      </p:sp>
      <p:pic>
        <p:nvPicPr>
          <p:cNvPr id="96261" name="Picture 5" descr="fig08-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3"/>
          <a:stretch>
            <a:fillRect/>
          </a:stretch>
        </p:blipFill>
        <p:spPr bwMode="auto">
          <a:xfrm>
            <a:off x="838200" y="1737388"/>
            <a:ext cx="7848600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8091" y="4128877"/>
            <a:ext cx="725261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Institutionalized tactics- more formalized and structured program of socialization that reduces uncertainty and encourages new hires to accept org. norms and maintain status quo</a:t>
            </a:r>
          </a:p>
          <a:p>
            <a:endParaRPr lang="en-US" dirty="0"/>
          </a:p>
          <a:p>
            <a:r>
              <a:rPr lang="en-US" dirty="0" smtClean="0"/>
              <a:t>Individualized tactics- reflects a relative absence of structure that creates ambiguity and often encourages new hires and questions the status quo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319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Organizational Culture?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An organization’s style, atmosphere, or personality.</a:t>
            </a:r>
          </a:p>
          <a:p>
            <a:r>
              <a:rPr lang="en-US"/>
              <a:t>Consists of the shared beliefs, values, and assumptions that exist in an organization.</a:t>
            </a:r>
          </a:p>
          <a:p>
            <a:r>
              <a:rPr lang="en-US"/>
              <a:t>These shared beliefs, values, and assumptions determine the norms that develop and the patterns of behavour that emerge from these norms.</a:t>
            </a:r>
          </a:p>
          <a:p>
            <a:pPr algn="ctr">
              <a:buFontTx/>
              <a:buNone/>
            </a:pPr>
            <a:r>
              <a:rPr lang="en-US"/>
              <a:t>CULTURE </a:t>
            </a:r>
            <a:r>
              <a:rPr lang="en-US">
                <a:sym typeface="Wingdings" charset="0"/>
              </a:rPr>
              <a:t> NORMS  BEHAVIOUR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7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“Strong Culture” Concept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strong culture is an organizational culture with intense and pervasive beliefs, values, and assumptions.</a:t>
            </a:r>
          </a:p>
          <a:p>
            <a:r>
              <a:rPr lang="en-US"/>
              <a:t>A strong culture provides great consensus concerning “what the organization is about” or what it stands for.</a:t>
            </a:r>
          </a:p>
          <a:p>
            <a:r>
              <a:rPr lang="en-US"/>
              <a:t>Weak cultures are fragmented and have less impact on organizational members.</a:t>
            </a:r>
          </a:p>
        </p:txBody>
      </p:sp>
    </p:spTree>
    <p:extLst>
      <p:ext uri="{BB962C8B-B14F-4D97-AF65-F5344CB8AC3E}">
        <p14:creationId xmlns:p14="http://schemas.microsoft.com/office/powerpoint/2010/main" val="345119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The “Strong Culture” Concept (continued)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05000"/>
            <a:ext cx="7162800" cy="4572000"/>
          </a:xfrm>
        </p:spPr>
        <p:txBody>
          <a:bodyPr/>
          <a:lstStyle/>
          <a:p>
            <a:r>
              <a:rPr lang="en-US"/>
              <a:t>An organization does not have to be big to have a strong culture.</a:t>
            </a:r>
          </a:p>
          <a:p>
            <a:r>
              <a:rPr lang="en-US"/>
              <a:t>Strong cultures do not necessarily result in blind conformity.</a:t>
            </a:r>
          </a:p>
          <a:p>
            <a:r>
              <a:rPr lang="en-US"/>
              <a:t>Strong cultures are associated with greater success and effectiveness.</a:t>
            </a:r>
          </a:p>
        </p:txBody>
      </p:sp>
    </p:spTree>
    <p:extLst>
      <p:ext uri="{BB962C8B-B14F-4D97-AF65-F5344CB8AC3E}">
        <p14:creationId xmlns:p14="http://schemas.microsoft.com/office/powerpoint/2010/main" val="2142062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Assets of Strong Cultures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Coordination</a:t>
            </a:r>
          </a:p>
          <a:p>
            <a:pPr lvl="1"/>
            <a:r>
              <a:rPr lang="en-US"/>
              <a:t>The overarching values and assumptions of strong cultures can facilitate communication and coordination.</a:t>
            </a:r>
          </a:p>
          <a:p>
            <a:r>
              <a:rPr lang="en-US" b="1"/>
              <a:t>Conflict Resolution</a:t>
            </a:r>
          </a:p>
          <a:p>
            <a:pPr lvl="1"/>
            <a:r>
              <a:rPr lang="en-US"/>
              <a:t>Sharing core values is a powerful mechanism for resolving conflicts.</a:t>
            </a:r>
          </a:p>
        </p:txBody>
      </p:sp>
    </p:spTree>
    <p:extLst>
      <p:ext uri="{BB962C8B-B14F-4D97-AF65-F5344CB8AC3E}">
        <p14:creationId xmlns:p14="http://schemas.microsoft.com/office/powerpoint/2010/main" val="10048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Assets of Strong Cultures (continued)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828800"/>
            <a:ext cx="7162800" cy="4572000"/>
          </a:xfrm>
        </p:spPr>
        <p:txBody>
          <a:bodyPr/>
          <a:lstStyle/>
          <a:p>
            <a:r>
              <a:rPr lang="en-US" b="1"/>
              <a:t>Financial Success</a:t>
            </a:r>
          </a:p>
          <a:p>
            <a:pPr lvl="1"/>
            <a:r>
              <a:rPr lang="en-US"/>
              <a:t>Strong cultures contribute to financial success and organizational effectiveness </a:t>
            </a:r>
            <a:r>
              <a:rPr lang="en-US" i="1"/>
              <a:t>when the culture supports the mission, strategy, and goals of the organization</a:t>
            </a:r>
            <a:r>
              <a:rPr lang="en-US"/>
              <a:t>.</a:t>
            </a:r>
          </a:p>
          <a:p>
            <a:pPr lvl="1"/>
            <a:r>
              <a:rPr lang="en-US"/>
              <a:t>WestJet Airlines is a good example. It has consistently been ranked as having one of the most admired corporate cultures in Canada.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943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Liabilities of Strong Cultures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Resistance to Change</a:t>
            </a:r>
          </a:p>
          <a:p>
            <a:pPr lvl="1"/>
            <a:r>
              <a:rPr lang="en-US"/>
              <a:t>A strong culture can prove very resistant to change and can damage a firm’s ability to innovate.</a:t>
            </a:r>
          </a:p>
          <a:p>
            <a:r>
              <a:rPr lang="en-US" b="1"/>
              <a:t>Culture clash</a:t>
            </a:r>
          </a:p>
          <a:p>
            <a:pPr lvl="1"/>
            <a:r>
              <a:rPr lang="en-US"/>
              <a:t>Strong cultures can mix badly when a merger or acquisition pushes two of them together under the same corporate banner.</a:t>
            </a:r>
          </a:p>
        </p:txBody>
      </p:sp>
    </p:spTree>
    <p:extLst>
      <p:ext uri="{BB962C8B-B14F-4D97-AF65-F5344CB8AC3E}">
        <p14:creationId xmlns:p14="http://schemas.microsoft.com/office/powerpoint/2010/main" val="218154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Influence in Organizations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many social settings, and especially in groups, people are highly </a:t>
            </a:r>
            <a:r>
              <a:rPr lang="en-US" i="1"/>
              <a:t>dependent</a:t>
            </a:r>
            <a:r>
              <a:rPr lang="en-US"/>
              <a:t> on others.</a:t>
            </a:r>
          </a:p>
          <a:p>
            <a:r>
              <a:rPr lang="en-US"/>
              <a:t>This dependence sets the stage for influence to occur.</a:t>
            </a:r>
          </a:p>
          <a:p>
            <a:r>
              <a:rPr lang="en-US"/>
              <a:t>Two kinds of dependence are </a:t>
            </a:r>
            <a:r>
              <a:rPr lang="en-US" i="1"/>
              <a:t>information dependence</a:t>
            </a:r>
            <a:r>
              <a:rPr lang="en-US"/>
              <a:t> and </a:t>
            </a:r>
            <a:r>
              <a:rPr lang="en-US" i="1"/>
              <a:t>effect dependence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657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Liabilities of Strong Cultures (continued)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828800"/>
            <a:ext cx="7162800" cy="4572000"/>
          </a:xfrm>
        </p:spPr>
        <p:txBody>
          <a:bodyPr/>
          <a:lstStyle/>
          <a:p>
            <a:r>
              <a:rPr lang="en-US" b="1"/>
              <a:t>Pathology</a:t>
            </a:r>
          </a:p>
          <a:p>
            <a:pPr lvl="1"/>
            <a:r>
              <a:rPr lang="en-US"/>
              <a:t>Some strong cultures can threaten organizational effectiveness simply because the cultures are, in some sense, pathological.</a:t>
            </a:r>
          </a:p>
          <a:p>
            <a:pPr lvl="1"/>
            <a:r>
              <a:rPr lang="en-US"/>
              <a:t>Cultures based on beliefs, values, and assumptions that support infighting, secrecy, and paranoia.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7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Contributors to the Culture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How are cultures built, maintained, and changed?</a:t>
            </a:r>
          </a:p>
          <a:p>
            <a:r>
              <a:rPr lang="en-US"/>
              <a:t>Two key factors that contribute to the foundation and continuation of organizational cultures:</a:t>
            </a:r>
          </a:p>
          <a:p>
            <a:pPr lvl="1"/>
            <a:r>
              <a:rPr lang="en-US"/>
              <a:t>The founder’s role</a:t>
            </a:r>
          </a:p>
          <a:p>
            <a:pPr lvl="1"/>
            <a:r>
              <a:rPr lang="en-US"/>
              <a:t>Socialization</a:t>
            </a:r>
          </a:p>
        </p:txBody>
      </p:sp>
    </p:spTree>
    <p:extLst>
      <p:ext uri="{BB962C8B-B14F-4D97-AF65-F5344CB8AC3E}">
        <p14:creationId xmlns:p14="http://schemas.microsoft.com/office/powerpoint/2010/main" val="390804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Motives for Social Conformity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motives for social conformity vary across situations and can be classified as follows:</a:t>
            </a:r>
          </a:p>
          <a:p>
            <a:pPr lvl="1"/>
            <a:r>
              <a:rPr lang="en-US"/>
              <a:t>Compliance</a:t>
            </a:r>
          </a:p>
          <a:p>
            <a:pPr lvl="1"/>
            <a:r>
              <a:rPr lang="en-US"/>
              <a:t>Identification</a:t>
            </a:r>
          </a:p>
          <a:p>
            <a:pPr lvl="1"/>
            <a:r>
              <a:rPr lang="en-US"/>
              <a:t>Internalization</a:t>
            </a:r>
          </a:p>
        </p:txBody>
      </p:sp>
    </p:spTree>
    <p:extLst>
      <p:ext uri="{BB962C8B-B14F-4D97-AF65-F5344CB8AC3E}">
        <p14:creationId xmlns:p14="http://schemas.microsoft.com/office/powerpoint/2010/main" val="320149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Organizational Socialization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524000"/>
            <a:ext cx="7162800" cy="4572000"/>
          </a:xfrm>
        </p:spPr>
        <p:txBody>
          <a:bodyPr>
            <a:normAutofit fontScale="85000" lnSpcReduction="10000"/>
          </a:bodyPr>
          <a:lstStyle/>
          <a:p>
            <a:r>
              <a:rPr lang="en-US" i="1"/>
              <a:t>Socialization</a:t>
            </a:r>
            <a:r>
              <a:rPr lang="en-US"/>
              <a:t> is the process by which people learn the attitudes, knowledge, and behaviours that are necessary to function in a group or organization.</a:t>
            </a:r>
          </a:p>
          <a:p>
            <a:r>
              <a:rPr lang="en-US"/>
              <a:t>It is a learning process in which new members must acquire knowledge, change their attitudes, and perform new behaviours.</a:t>
            </a:r>
          </a:p>
          <a:p>
            <a:r>
              <a:rPr lang="en-US"/>
              <a:t>It is the primary means by which organizations communicate the organization’s culture and values to new members.</a:t>
            </a:r>
          </a:p>
        </p:txBody>
      </p:sp>
    </p:spTree>
    <p:extLst>
      <p:ext uri="{BB962C8B-B14F-4D97-AF65-F5344CB8AC3E}">
        <p14:creationId xmlns:p14="http://schemas.microsoft.com/office/powerpoint/2010/main" val="144560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4572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Socialization Steps in Strong Cultures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/>
          <a:lstStyle/>
          <a:p>
            <a:r>
              <a:rPr lang="en-US" dirty="0"/>
              <a:t>Step 1: Selecting Employees</a:t>
            </a:r>
          </a:p>
          <a:p>
            <a:r>
              <a:rPr lang="en-US" dirty="0"/>
              <a:t>Step 2: Debasement and Hazing</a:t>
            </a:r>
          </a:p>
          <a:p>
            <a:r>
              <a:rPr lang="en-US" dirty="0"/>
              <a:t>Step 3: Training “in the Trenches”</a:t>
            </a:r>
          </a:p>
          <a:p>
            <a:r>
              <a:rPr lang="en-US" dirty="0"/>
              <a:t>Step 4: Reward and Promotion</a:t>
            </a:r>
          </a:p>
          <a:p>
            <a:r>
              <a:rPr lang="en-US" dirty="0"/>
              <a:t>Step 5: Exposure to Core Culture</a:t>
            </a:r>
          </a:p>
          <a:p>
            <a:r>
              <a:rPr lang="en-US" dirty="0"/>
              <a:t>Step 6: Organizational Folklore</a:t>
            </a:r>
          </a:p>
          <a:p>
            <a:r>
              <a:rPr lang="en-US" dirty="0"/>
              <a:t>Step 7: Role Models</a:t>
            </a:r>
          </a:p>
        </p:txBody>
      </p:sp>
    </p:spTree>
    <p:extLst>
      <p:ext uri="{BB962C8B-B14F-4D97-AF65-F5344CB8AC3E}">
        <p14:creationId xmlns:p14="http://schemas.microsoft.com/office/powerpoint/2010/main" val="3161529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Unrealistic Expectations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People entering organizations hold many expectations that are inaccurate and often unrealistically high. </a:t>
            </a:r>
          </a:p>
          <a:p>
            <a:r>
              <a:rPr lang="en-US"/>
              <a:t>When they enter an organization they experience a reality shock and their expectations are not met.</a:t>
            </a:r>
          </a:p>
          <a:p>
            <a:r>
              <a:rPr lang="en-US"/>
              <a:t>Newcomers who have higher met expectations have higher job satisfaction, organizational commitment, job performance, and job survival and lower intentions to quit.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9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Psychological Contract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Beliefs held by employees regarding the reciprocal obligations and promises between them and their organization.</a:t>
            </a:r>
          </a:p>
          <a:p>
            <a:r>
              <a:rPr lang="en-US"/>
              <a:t>An employee might expect to receive bonuses and promotions in return for hard work and loyalty.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3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Methods of Socialization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Organizations differ in terms of </a:t>
            </a:r>
            <a:r>
              <a:rPr lang="en-US" i="1" dirty="0"/>
              <a:t>who</a:t>
            </a:r>
            <a:r>
              <a:rPr lang="en-US" dirty="0"/>
              <a:t> does the socializing, </a:t>
            </a:r>
            <a:r>
              <a:rPr lang="en-US" i="1" dirty="0"/>
              <a:t>how</a:t>
            </a:r>
            <a:r>
              <a:rPr lang="en-US" dirty="0"/>
              <a:t> it is done, and </a:t>
            </a:r>
            <a:r>
              <a:rPr lang="en-US" i="1" dirty="0"/>
              <a:t>how much</a:t>
            </a:r>
            <a:r>
              <a:rPr lang="en-US" dirty="0"/>
              <a:t> is done</a:t>
            </a:r>
            <a:r>
              <a:rPr lang="en-US" dirty="0" smtClean="0"/>
              <a:t>. This is important to minimize expectations to reality.</a:t>
            </a:r>
            <a:endParaRPr lang="en-US" dirty="0"/>
          </a:p>
          <a:p>
            <a:r>
              <a:rPr lang="en-US" dirty="0"/>
              <a:t>Most organizations make use of the following methods of socialization:</a:t>
            </a:r>
          </a:p>
          <a:p>
            <a:pPr lvl="1"/>
            <a:r>
              <a:rPr lang="en-US" dirty="0"/>
              <a:t>Realistic job previews</a:t>
            </a:r>
          </a:p>
          <a:p>
            <a:pPr lvl="1"/>
            <a:r>
              <a:rPr lang="en-US" dirty="0"/>
              <a:t>Employee orientation programs</a:t>
            </a:r>
          </a:p>
          <a:p>
            <a:pPr lvl="1"/>
            <a:r>
              <a:rPr lang="en-US" dirty="0"/>
              <a:t>Socialization tactics</a:t>
            </a:r>
          </a:p>
          <a:p>
            <a:pPr lvl="1"/>
            <a:r>
              <a:rPr lang="en-US" dirty="0"/>
              <a:t>Mentoring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48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Realistic Job Previews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The provision of a balanced realistic picture of the positive and negative aspects of the job to job applicants.</a:t>
            </a:r>
          </a:p>
          <a:p>
            <a:r>
              <a:rPr lang="en-US"/>
              <a:t>They provide “corrective action” to expectations at the anticipatory socialization stage.</a:t>
            </a:r>
          </a:p>
          <a:p>
            <a:r>
              <a:rPr lang="en-US"/>
              <a:t>The realistic job preview process can be compared to the traditional preview process that often sets expectations too high by ignoring the negative aspects of the job.</a:t>
            </a:r>
          </a:p>
        </p:txBody>
      </p:sp>
    </p:spTree>
    <p:extLst>
      <p:ext uri="{BB962C8B-B14F-4D97-AF65-F5344CB8AC3E}">
        <p14:creationId xmlns:p14="http://schemas.microsoft.com/office/powerpoint/2010/main" val="375860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1146</Words>
  <Application>Microsoft Macintosh PowerPoint</Application>
  <PresentationFormat>On-screen Show (4:3)</PresentationFormat>
  <Paragraphs>111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Chapter 8: Social influence, socialization and culture</vt:lpstr>
      <vt:lpstr>Social Influence in Organizations</vt:lpstr>
      <vt:lpstr>Motives for Social Conformity</vt:lpstr>
      <vt:lpstr>Organizational Socialization</vt:lpstr>
      <vt:lpstr>Socialization Steps in Strong Cultures</vt:lpstr>
      <vt:lpstr>Unrealistic Expectations</vt:lpstr>
      <vt:lpstr>Psychological Contract</vt:lpstr>
      <vt:lpstr>Methods of Socialization</vt:lpstr>
      <vt:lpstr>Realistic Job Previews</vt:lpstr>
      <vt:lpstr>Realistic Job Previews: Research Evidence </vt:lpstr>
      <vt:lpstr>Employee Orientation Programs</vt:lpstr>
      <vt:lpstr>Socialization Tactics</vt:lpstr>
      <vt:lpstr>Socialization Tactics</vt:lpstr>
      <vt:lpstr>What Is Organizational Culture?</vt:lpstr>
      <vt:lpstr>The “Strong Culture” Concept</vt:lpstr>
      <vt:lpstr>The “Strong Culture” Concept (continued)</vt:lpstr>
      <vt:lpstr>Assets of Strong Cultures</vt:lpstr>
      <vt:lpstr>Assets of Strong Cultures (continued)</vt:lpstr>
      <vt:lpstr>Liabilities of Strong Cultures</vt:lpstr>
      <vt:lpstr>Liabilities of Strong Cultures (continued)</vt:lpstr>
      <vt:lpstr>Contributors to the Culture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Rhianna Hardy</dc:creator>
  <cp:lastModifiedBy>Rhianna Hardy</cp:lastModifiedBy>
  <cp:revision>7</cp:revision>
  <dcterms:created xsi:type="dcterms:W3CDTF">2012-11-07T13:43:14Z</dcterms:created>
  <dcterms:modified xsi:type="dcterms:W3CDTF">2012-11-07T17:40:24Z</dcterms:modified>
</cp:coreProperties>
</file>