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3"/>
  </p:notesMasterIdLst>
  <p:sldIdLst>
    <p:sldId id="347" r:id="rId2"/>
    <p:sldId id="512" r:id="rId3"/>
    <p:sldId id="428" r:id="rId4"/>
    <p:sldId id="513" r:id="rId5"/>
    <p:sldId id="434" r:id="rId6"/>
    <p:sldId id="464" r:id="rId7"/>
    <p:sldId id="496" r:id="rId8"/>
    <p:sldId id="471" r:id="rId9"/>
    <p:sldId id="472" r:id="rId10"/>
    <p:sldId id="473" r:id="rId11"/>
    <p:sldId id="474" r:id="rId12"/>
    <p:sldId id="476" r:id="rId13"/>
    <p:sldId id="475" r:id="rId14"/>
    <p:sldId id="477" r:id="rId15"/>
    <p:sldId id="478" r:id="rId16"/>
    <p:sldId id="479" r:id="rId17"/>
    <p:sldId id="560" r:id="rId18"/>
    <p:sldId id="481" r:id="rId19"/>
    <p:sldId id="483" r:id="rId20"/>
    <p:sldId id="553" r:id="rId21"/>
    <p:sldId id="554" r:id="rId22"/>
    <p:sldId id="555" r:id="rId23"/>
    <p:sldId id="556" r:id="rId24"/>
    <p:sldId id="557" r:id="rId25"/>
    <p:sldId id="502" r:id="rId26"/>
    <p:sldId id="484" r:id="rId27"/>
    <p:sldId id="485" r:id="rId28"/>
    <p:sldId id="486" r:id="rId29"/>
    <p:sldId id="488" r:id="rId30"/>
    <p:sldId id="487" r:id="rId31"/>
    <p:sldId id="561" r:id="rId32"/>
    <p:sldId id="494" r:id="rId33"/>
    <p:sldId id="490" r:id="rId34"/>
    <p:sldId id="435" r:id="rId35"/>
    <p:sldId id="511" r:id="rId36"/>
    <p:sldId id="491" r:id="rId37"/>
    <p:sldId id="492" r:id="rId38"/>
    <p:sldId id="489" r:id="rId39"/>
    <p:sldId id="493" r:id="rId40"/>
    <p:sldId id="495" r:id="rId41"/>
    <p:sldId id="497" r:id="rId42"/>
    <p:sldId id="514" r:id="rId43"/>
    <p:sldId id="515" r:id="rId44"/>
    <p:sldId id="516" r:id="rId45"/>
    <p:sldId id="517" r:id="rId46"/>
    <p:sldId id="518" r:id="rId47"/>
    <p:sldId id="519" r:id="rId48"/>
    <p:sldId id="520" r:id="rId49"/>
    <p:sldId id="521" r:id="rId50"/>
    <p:sldId id="562" r:id="rId51"/>
    <p:sldId id="523" r:id="rId52"/>
    <p:sldId id="524" r:id="rId53"/>
    <p:sldId id="525" r:id="rId54"/>
    <p:sldId id="526" r:id="rId55"/>
    <p:sldId id="529" r:id="rId56"/>
    <p:sldId id="530" r:id="rId57"/>
    <p:sldId id="551" r:id="rId58"/>
    <p:sldId id="532" r:id="rId59"/>
    <p:sldId id="533" r:id="rId60"/>
    <p:sldId id="534" r:id="rId61"/>
    <p:sldId id="535" r:id="rId62"/>
    <p:sldId id="536" r:id="rId63"/>
    <p:sldId id="537" r:id="rId64"/>
    <p:sldId id="538" r:id="rId65"/>
    <p:sldId id="539" r:id="rId66"/>
    <p:sldId id="540" r:id="rId67"/>
    <p:sldId id="541" r:id="rId68"/>
    <p:sldId id="542" r:id="rId69"/>
    <p:sldId id="543" r:id="rId70"/>
    <p:sldId id="544" r:id="rId71"/>
    <p:sldId id="545" r:id="rId72"/>
    <p:sldId id="546" r:id="rId73"/>
    <p:sldId id="547" r:id="rId74"/>
    <p:sldId id="548" r:id="rId75"/>
    <p:sldId id="549" r:id="rId76"/>
    <p:sldId id="563" r:id="rId77"/>
    <p:sldId id="550" r:id="rId78"/>
    <p:sldId id="527" r:id="rId79"/>
    <p:sldId id="528" r:id="rId80"/>
    <p:sldId id="504" r:id="rId81"/>
    <p:sldId id="505" r:id="rId82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50000"/>
      </a:spcBef>
      <a:spcAft>
        <a:spcPct val="0"/>
      </a:spcAft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5pPr>
    <a:lvl6pPr marL="2286000" algn="l" defTabSz="914400" rtl="0" eaLnBrk="1" latinLnBrk="0" hangingPunct="1"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6pPr>
    <a:lvl7pPr marL="2743200" algn="l" defTabSz="914400" rtl="0" eaLnBrk="1" latinLnBrk="0" hangingPunct="1"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7pPr>
    <a:lvl8pPr marL="3200400" algn="l" defTabSz="914400" rtl="0" eaLnBrk="1" latinLnBrk="0" hangingPunct="1"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8pPr>
    <a:lvl9pPr marL="3657600" algn="l" defTabSz="914400" rtl="0" eaLnBrk="1" latinLnBrk="0" hangingPunct="1">
      <a:defRPr sz="4000" kern="1200">
        <a:solidFill>
          <a:srgbClr val="FFFF00"/>
        </a:solidFill>
        <a:latin typeface="Scratch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cadieux" initials="m" lastIdx="6" clrIdx="0"/>
  <p:cmAuthor id="1" name="hcuser" initials="h" lastIdx="1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677F8"/>
    <a:srgbClr val="1D66F7"/>
    <a:srgbClr val="034471"/>
    <a:srgbClr val="CCECFF"/>
    <a:srgbClr val="3366FF"/>
    <a:srgbClr val="000000"/>
    <a:srgbClr val="657BFF"/>
    <a:srgbClr val="EE0E0E"/>
    <a:srgbClr val="BCBCB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B26275-CADA-4542-80BC-7C8E7049E683}" v="73" dt="2021-09-13T20:09:01.9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2" autoAdjust="0"/>
    <p:restoredTop sz="90941" autoAdjust="0"/>
  </p:normalViewPr>
  <p:slideViewPr>
    <p:cSldViewPr>
      <p:cViewPr>
        <p:scale>
          <a:sx n="122" d="100"/>
          <a:sy n="122" d="100"/>
        </p:scale>
        <p:origin x="-58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2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commentAuthors" Target="commentAuthors.xml"/><Relationship Id="rId89" Type="http://schemas.microsoft.com/office/2015/10/relationships/revisionInfo" Target="revisionInfo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microsoft.com/office/2016/11/relationships/changesInfo" Target="changesInfos/changesInfo1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y Harris" userId="deae701c-8ef3-449d-bcfd-84ae2e3a6f05" providerId="ADAL" clId="{59B26275-CADA-4542-80BC-7C8E7049E683}"/>
    <pc:docChg chg="undo custSel addSld delSld modSld sldOrd">
      <pc:chgData name="Cory Harris" userId="deae701c-8ef3-449d-bcfd-84ae2e3a6f05" providerId="ADAL" clId="{59B26275-CADA-4542-80BC-7C8E7049E683}" dt="2021-09-13T20:09:22.307" v="381" actId="120"/>
      <pc:docMkLst>
        <pc:docMk/>
      </pc:docMkLst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265494919" sldId="471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103806399" sldId="472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1348733769" sldId="473"/>
        </pc:sldMkLst>
      </pc:sldChg>
      <pc:sldChg chg="delSp add mod">
        <pc:chgData name="Cory Harris" userId="deae701c-8ef3-449d-bcfd-84ae2e3a6f05" providerId="ADAL" clId="{59B26275-CADA-4542-80BC-7C8E7049E683}" dt="2021-09-13T19:44:55.687" v="9" actId="478"/>
        <pc:sldMkLst>
          <pc:docMk/>
          <pc:sldMk cId="2984016600" sldId="474"/>
        </pc:sldMkLst>
        <pc:grpChg chg="del">
          <ac:chgData name="Cory Harris" userId="deae701c-8ef3-449d-bcfd-84ae2e3a6f05" providerId="ADAL" clId="{59B26275-CADA-4542-80BC-7C8E7049E683}" dt="2021-09-13T19:44:55.687" v="9" actId="478"/>
          <ac:grpSpMkLst>
            <pc:docMk/>
            <pc:sldMk cId="2984016600" sldId="474"/>
            <ac:grpSpMk id="21" creationId="{00000000-0000-0000-0000-000000000000}"/>
          </ac:grpSpMkLst>
        </pc:grpChg>
        <pc:picChg chg="del">
          <ac:chgData name="Cory Harris" userId="deae701c-8ef3-449d-bcfd-84ae2e3a6f05" providerId="ADAL" clId="{59B26275-CADA-4542-80BC-7C8E7049E683}" dt="2021-09-13T19:44:55.687" v="9" actId="478"/>
          <ac:picMkLst>
            <pc:docMk/>
            <pc:sldMk cId="2984016600" sldId="474"/>
            <ac:picMk id="20" creationId="{00000000-0000-0000-0000-000000000000}"/>
          </ac:picMkLst>
        </pc:picChg>
      </pc:sldChg>
      <pc:sldChg chg="add ord">
        <pc:chgData name="Cory Harris" userId="deae701c-8ef3-449d-bcfd-84ae2e3a6f05" providerId="ADAL" clId="{59B26275-CADA-4542-80BC-7C8E7049E683}" dt="2021-09-13T19:45:35.244" v="11"/>
        <pc:sldMkLst>
          <pc:docMk/>
          <pc:sldMk cId="2592856239" sldId="475"/>
        </pc:sldMkLst>
      </pc:sldChg>
      <pc:sldChg chg="addSp delSp add mod addAnim delAnim">
        <pc:chgData name="Cory Harris" userId="deae701c-8ef3-449d-bcfd-84ae2e3a6f05" providerId="ADAL" clId="{59B26275-CADA-4542-80BC-7C8E7049E683}" dt="2021-09-13T19:45:49.313" v="19" actId="478"/>
        <pc:sldMkLst>
          <pc:docMk/>
          <pc:sldMk cId="2767885156" sldId="476"/>
        </pc:sldMkLst>
        <pc:grpChg chg="del">
          <ac:chgData name="Cory Harris" userId="deae701c-8ef3-449d-bcfd-84ae2e3a6f05" providerId="ADAL" clId="{59B26275-CADA-4542-80BC-7C8E7049E683}" dt="2021-09-13T19:45:38.160" v="13" actId="478"/>
          <ac:grpSpMkLst>
            <pc:docMk/>
            <pc:sldMk cId="2767885156" sldId="476"/>
            <ac:grpSpMk id="13" creationId="{00000000-0000-0000-0000-000000000000}"/>
          </ac:grpSpMkLst>
        </pc:grpChg>
        <pc:picChg chg="del">
          <ac:chgData name="Cory Harris" userId="deae701c-8ef3-449d-bcfd-84ae2e3a6f05" providerId="ADAL" clId="{59B26275-CADA-4542-80BC-7C8E7049E683}" dt="2021-09-13T19:45:40.727" v="17" actId="478"/>
          <ac:picMkLst>
            <pc:docMk/>
            <pc:sldMk cId="2767885156" sldId="476"/>
            <ac:picMk id="3" creationId="{00000000-0000-0000-0000-000000000000}"/>
          </ac:picMkLst>
        </pc:picChg>
        <pc:picChg chg="del">
          <ac:chgData name="Cory Harris" userId="deae701c-8ef3-449d-bcfd-84ae2e3a6f05" providerId="ADAL" clId="{59B26275-CADA-4542-80BC-7C8E7049E683}" dt="2021-09-13T19:45:40.101" v="16" actId="478"/>
          <ac:picMkLst>
            <pc:docMk/>
            <pc:sldMk cId="2767885156" sldId="476"/>
            <ac:picMk id="5" creationId="{00000000-0000-0000-0000-000000000000}"/>
          </ac:picMkLst>
        </pc:picChg>
        <pc:picChg chg="del">
          <ac:chgData name="Cory Harris" userId="deae701c-8ef3-449d-bcfd-84ae2e3a6f05" providerId="ADAL" clId="{59B26275-CADA-4542-80BC-7C8E7049E683}" dt="2021-09-13T19:45:38.781" v="14" actId="478"/>
          <ac:picMkLst>
            <pc:docMk/>
            <pc:sldMk cId="2767885156" sldId="476"/>
            <ac:picMk id="8" creationId="{00000000-0000-0000-0000-000000000000}"/>
          </ac:picMkLst>
        </pc:picChg>
        <pc:picChg chg="del">
          <ac:chgData name="Cory Harris" userId="deae701c-8ef3-449d-bcfd-84ae2e3a6f05" providerId="ADAL" clId="{59B26275-CADA-4542-80BC-7C8E7049E683}" dt="2021-09-13T19:45:39.422" v="15" actId="478"/>
          <ac:picMkLst>
            <pc:docMk/>
            <pc:sldMk cId="2767885156" sldId="476"/>
            <ac:picMk id="9" creationId="{00000000-0000-0000-0000-000000000000}"/>
          </ac:picMkLst>
        </pc:picChg>
        <pc:picChg chg="del">
          <ac:chgData name="Cory Harris" userId="deae701c-8ef3-449d-bcfd-84ae2e3a6f05" providerId="ADAL" clId="{59B26275-CADA-4542-80BC-7C8E7049E683}" dt="2021-09-13T19:45:37.480" v="12" actId="478"/>
          <ac:picMkLst>
            <pc:docMk/>
            <pc:sldMk cId="2767885156" sldId="476"/>
            <ac:picMk id="11" creationId="{00000000-0000-0000-0000-000000000000}"/>
          </ac:picMkLst>
        </pc:picChg>
        <pc:picChg chg="add del">
          <ac:chgData name="Cory Harris" userId="deae701c-8ef3-449d-bcfd-84ae2e3a6f05" providerId="ADAL" clId="{59B26275-CADA-4542-80BC-7C8E7049E683}" dt="2021-09-13T19:45:49.313" v="19" actId="478"/>
          <ac:picMkLst>
            <pc:docMk/>
            <pc:sldMk cId="2767885156" sldId="476"/>
            <ac:picMk id="30" creationId="{00000000-0000-0000-0000-000000000000}"/>
          </ac:picMkLst>
        </pc:picChg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1140170240" sldId="477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2506224208" sldId="478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1623580459" sldId="479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1491109738" sldId="481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1047495128" sldId="483"/>
        </pc:sldMkLst>
      </pc:sldChg>
      <pc:sldChg chg="modSp mod">
        <pc:chgData name="Cory Harris" userId="deae701c-8ef3-449d-bcfd-84ae2e3a6f05" providerId="ADAL" clId="{59B26275-CADA-4542-80BC-7C8E7049E683}" dt="2021-09-13T19:43:21.836" v="7" actId="20577"/>
        <pc:sldMkLst>
          <pc:docMk/>
          <pc:sldMk cId="3081338190" sldId="496"/>
        </pc:sldMkLst>
        <pc:spChg chg="mod">
          <ac:chgData name="Cory Harris" userId="deae701c-8ef3-449d-bcfd-84ae2e3a6f05" providerId="ADAL" clId="{59B26275-CADA-4542-80BC-7C8E7049E683}" dt="2021-09-13T19:43:21.836" v="7" actId="20577"/>
          <ac:spMkLst>
            <pc:docMk/>
            <pc:sldMk cId="3081338190" sldId="496"/>
            <ac:spMk id="2052" creationId="{00000000-0000-0000-0000-000000000000}"/>
          </ac:spMkLst>
        </pc:spChg>
      </pc:sldChg>
      <pc:sldChg chg="modSp mod">
        <pc:chgData name="Cory Harris" userId="deae701c-8ef3-449d-bcfd-84ae2e3a6f05" providerId="ADAL" clId="{59B26275-CADA-4542-80BC-7C8E7049E683}" dt="2021-09-13T19:41:05.961" v="3" actId="20577"/>
        <pc:sldMkLst>
          <pc:docMk/>
          <pc:sldMk cId="554444903" sldId="513"/>
        </pc:sldMkLst>
        <pc:spChg chg="mod">
          <ac:chgData name="Cory Harris" userId="deae701c-8ef3-449d-bcfd-84ae2e3a6f05" providerId="ADAL" clId="{59B26275-CADA-4542-80BC-7C8E7049E683}" dt="2021-09-13T19:41:05.961" v="3" actId="20577"/>
          <ac:spMkLst>
            <pc:docMk/>
            <pc:sldMk cId="554444903" sldId="513"/>
            <ac:spMk id="61444" creationId="{00000000-0000-0000-0000-000000000000}"/>
          </ac:spMkLst>
        </pc:spChg>
      </pc:sldChg>
      <pc:sldChg chg="modSp mod">
        <pc:chgData name="Cory Harris" userId="deae701c-8ef3-449d-bcfd-84ae2e3a6f05" providerId="ADAL" clId="{59B26275-CADA-4542-80BC-7C8E7049E683}" dt="2021-09-13T20:06:08.063" v="320" actId="20577"/>
        <pc:sldMkLst>
          <pc:docMk/>
          <pc:sldMk cId="4161041301" sldId="527"/>
        </pc:sldMkLst>
        <pc:spChg chg="mod">
          <ac:chgData name="Cory Harris" userId="deae701c-8ef3-449d-bcfd-84ae2e3a6f05" providerId="ADAL" clId="{59B26275-CADA-4542-80BC-7C8E7049E683}" dt="2021-09-13T20:06:08.063" v="320" actId="20577"/>
          <ac:spMkLst>
            <pc:docMk/>
            <pc:sldMk cId="4161041301" sldId="527"/>
            <ac:spMk id="7" creationId="{00000000-0000-0000-0000-000000000000}"/>
          </ac:spMkLst>
        </pc:spChg>
      </pc:sldChg>
      <pc:sldChg chg="modSp mod">
        <pc:chgData name="Cory Harris" userId="deae701c-8ef3-449d-bcfd-84ae2e3a6f05" providerId="ADAL" clId="{59B26275-CADA-4542-80BC-7C8E7049E683}" dt="2021-09-13T20:06:40.225" v="332" actId="20577"/>
        <pc:sldMkLst>
          <pc:docMk/>
          <pc:sldMk cId="3287102778" sldId="528"/>
        </pc:sldMkLst>
        <pc:spChg chg="mod">
          <ac:chgData name="Cory Harris" userId="deae701c-8ef3-449d-bcfd-84ae2e3a6f05" providerId="ADAL" clId="{59B26275-CADA-4542-80BC-7C8E7049E683}" dt="2021-09-13T20:06:40.225" v="332" actId="20577"/>
          <ac:spMkLst>
            <pc:docMk/>
            <pc:sldMk cId="3287102778" sldId="528"/>
            <ac:spMk id="7" creationId="{00000000-0000-0000-0000-000000000000}"/>
          </ac:spMkLst>
        </pc:spChg>
      </pc:sldChg>
      <pc:sldChg chg="del">
        <pc:chgData name="Cory Harris" userId="deae701c-8ef3-449d-bcfd-84ae2e3a6f05" providerId="ADAL" clId="{59B26275-CADA-4542-80BC-7C8E7049E683}" dt="2021-09-13T20:07:05.987" v="333" actId="47"/>
        <pc:sldMkLst>
          <pc:docMk/>
          <pc:sldMk cId="2022630420" sldId="531"/>
        </pc:sldMkLst>
      </pc:sldChg>
      <pc:sldChg chg="addSp modSp mod">
        <pc:chgData name="Cory Harris" userId="deae701c-8ef3-449d-bcfd-84ae2e3a6f05" providerId="ADAL" clId="{59B26275-CADA-4542-80BC-7C8E7049E683}" dt="2021-09-13T20:09:22.307" v="381" actId="120"/>
        <pc:sldMkLst>
          <pc:docMk/>
          <pc:sldMk cId="1011328640" sldId="551"/>
        </pc:sldMkLst>
        <pc:spChg chg="add mod">
          <ac:chgData name="Cory Harris" userId="deae701c-8ef3-449d-bcfd-84ae2e3a6f05" providerId="ADAL" clId="{59B26275-CADA-4542-80BC-7C8E7049E683}" dt="2021-09-13T20:09:22.307" v="381" actId="120"/>
          <ac:spMkLst>
            <pc:docMk/>
            <pc:sldMk cId="1011328640" sldId="551"/>
            <ac:spMk id="6" creationId="{117C1BCC-C085-4EF8-BFF3-575823D57122}"/>
          </ac:spMkLst>
        </pc:spChg>
        <pc:spChg chg="mod">
          <ac:chgData name="Cory Harris" userId="deae701c-8ef3-449d-bcfd-84ae2e3a6f05" providerId="ADAL" clId="{59B26275-CADA-4542-80BC-7C8E7049E683}" dt="2021-09-13T20:08:48.122" v="361" actId="1037"/>
          <ac:spMkLst>
            <pc:docMk/>
            <pc:sldMk cId="1011328640" sldId="551"/>
            <ac:spMk id="7" creationId="{00000000-0000-0000-0000-000000000000}"/>
          </ac:spMkLst>
        </pc:spChg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2123555378" sldId="552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3665140608" sldId="553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3481913167" sldId="554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3820245965" sldId="555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1786816012" sldId="556"/>
        </pc:sldMkLst>
      </pc:sldChg>
      <pc:sldChg chg="add">
        <pc:chgData name="Cory Harris" userId="deae701c-8ef3-449d-bcfd-84ae2e3a6f05" providerId="ADAL" clId="{59B26275-CADA-4542-80BC-7C8E7049E683}" dt="2021-09-13T19:44:44.284" v="8"/>
        <pc:sldMkLst>
          <pc:docMk/>
          <pc:sldMk cId="2620520345" sldId="557"/>
        </pc:sldMkLst>
      </pc:sldChg>
      <pc:sldChg chg="addSp modSp add mod modAnim">
        <pc:chgData name="Cory Harris" userId="deae701c-8ef3-449d-bcfd-84ae2e3a6f05" providerId="ADAL" clId="{59B26275-CADA-4542-80BC-7C8E7049E683}" dt="2021-09-13T19:57:31.081" v="162" actId="1076"/>
        <pc:sldMkLst>
          <pc:docMk/>
          <pc:sldMk cId="3116247879" sldId="560"/>
        </pc:sldMkLst>
        <pc:spChg chg="add mod">
          <ac:chgData name="Cory Harris" userId="deae701c-8ef3-449d-bcfd-84ae2e3a6f05" providerId="ADAL" clId="{59B26275-CADA-4542-80BC-7C8E7049E683}" dt="2021-09-13T19:56:07.464" v="123" actId="1036"/>
          <ac:spMkLst>
            <pc:docMk/>
            <pc:sldMk cId="3116247879" sldId="560"/>
            <ac:spMk id="15" creationId="{A124FA0B-A227-47DE-96EE-E259E25F534C}"/>
          </ac:spMkLst>
        </pc:spChg>
        <pc:spChg chg="add mod">
          <ac:chgData name="Cory Harris" userId="deae701c-8ef3-449d-bcfd-84ae2e3a6f05" providerId="ADAL" clId="{59B26275-CADA-4542-80BC-7C8E7049E683}" dt="2021-09-13T19:57:13.119" v="152" actId="404"/>
          <ac:spMkLst>
            <pc:docMk/>
            <pc:sldMk cId="3116247879" sldId="560"/>
            <ac:spMk id="16" creationId="{9C9778DF-E05D-42AC-A6F6-B07B88ACC704}"/>
          </ac:spMkLst>
        </pc:spChg>
        <pc:spChg chg="add mod">
          <ac:chgData name="Cory Harris" userId="deae701c-8ef3-449d-bcfd-84ae2e3a6f05" providerId="ADAL" clId="{59B26275-CADA-4542-80BC-7C8E7049E683}" dt="2021-09-13T19:57:31.081" v="162" actId="1076"/>
          <ac:spMkLst>
            <pc:docMk/>
            <pc:sldMk cId="3116247879" sldId="560"/>
            <ac:spMk id="18" creationId="{45F634D5-4591-4B77-B50C-7B0547ABB991}"/>
          </ac:spMkLst>
        </pc:spChg>
        <pc:spChg chg="mod">
          <ac:chgData name="Cory Harris" userId="deae701c-8ef3-449d-bcfd-84ae2e3a6f05" providerId="ADAL" clId="{59B26275-CADA-4542-80BC-7C8E7049E683}" dt="2021-09-13T19:46:45.668" v="24" actId="20577"/>
          <ac:spMkLst>
            <pc:docMk/>
            <pc:sldMk cId="3116247879" sldId="560"/>
            <ac:spMk id="23" creationId="{00000000-0000-0000-0000-000000000000}"/>
          </ac:spMkLst>
        </pc:spChg>
        <pc:spChg chg="mod">
          <ac:chgData name="Cory Harris" userId="deae701c-8ef3-449d-bcfd-84ae2e3a6f05" providerId="ADAL" clId="{59B26275-CADA-4542-80BC-7C8E7049E683}" dt="2021-09-13T19:54:09.326" v="80" actId="20577"/>
          <ac:spMkLst>
            <pc:docMk/>
            <pc:sldMk cId="3116247879" sldId="560"/>
            <ac:spMk id="32" creationId="{00000000-0000-0000-0000-000000000000}"/>
          </ac:spMkLst>
        </pc:sp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08-27T11:05:29.796" idx="1">
    <p:pos x="4664" y="3416"/>
    <p:text>there must be a better translation of "sites of biological effec" than this.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4-08-26T13:00:00.109" idx="2">
    <p:pos x="5047" y="1207"/>
    <p:text>Adding translated textboxes into figures like this would help alot.
- you can block out the labels behind by "filling in" the textbos with a solid colour (or white)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47E7A5-7611-4B18-8221-FD184822E4B9}" type="datetimeFigureOut">
              <a:rPr lang="en-CA" smtClean="0"/>
              <a:t>13/09/2022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6A3AEF-99A4-4B50-A424-124CC467F2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1383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30618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7191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Get into groups, make a list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3860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Biochemical mechanism of action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8106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L-type calcium channels in heart and smooth</a:t>
            </a:r>
            <a:r>
              <a:rPr lang="en-CA" baseline="0" dirty="0"/>
              <a:t> muscle – binds to </a:t>
            </a:r>
            <a:r>
              <a:rPr lang="en-CA" baseline="0" dirty="0" err="1"/>
              <a:t>recept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8106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03035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0303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0303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0303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35355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Phylogeny / evolutionary development: </a:t>
            </a:r>
          </a:p>
          <a:p>
            <a:pPr marL="171450" indent="-171450">
              <a:buFontTx/>
              <a:buChar char="-"/>
            </a:pPr>
            <a:r>
              <a:rPr lang="en-CA" dirty="0"/>
              <a:t>Single</a:t>
            </a:r>
            <a:r>
              <a:rPr lang="en-CA" baseline="0" dirty="0"/>
              <a:t> vs </a:t>
            </a:r>
            <a:r>
              <a:rPr lang="en-CA" baseline="0" dirty="0" err="1"/>
              <a:t>multicell</a:t>
            </a:r>
            <a:r>
              <a:rPr lang="en-CA" baseline="0" dirty="0"/>
              <a:t> vs complex multisystem – diffusion is not enough</a:t>
            </a:r>
          </a:p>
          <a:p>
            <a:pPr marL="171450" indent="-171450">
              <a:buFontTx/>
              <a:buChar char="-"/>
            </a:pPr>
            <a:r>
              <a:rPr lang="en-CA" dirty="0"/>
              <a:t>invertebrates have circulatory, vertebrates lymphatic</a:t>
            </a:r>
          </a:p>
          <a:p>
            <a:pPr marL="171450" indent="-171450">
              <a:buFontTx/>
              <a:buChar char="-"/>
            </a:pPr>
            <a:r>
              <a:rPr lang="en-CA" baseline="0" dirty="0"/>
              <a:t>Vertebrates and up have the </a:t>
            </a:r>
            <a:r>
              <a:rPr lang="en-CA" baseline="0" dirty="0" err="1"/>
              <a:t>eCB</a:t>
            </a:r>
            <a:r>
              <a:rPr lang="en-CA" baseline="0" dirty="0"/>
              <a:t> system, components pre-exist in earlier taxa (e.g. yeast, plants)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0334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46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20299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Glut1</a:t>
            </a:r>
            <a:r>
              <a:rPr lang="en-CA" baseline="0" dirty="0"/>
              <a:t> sugar transporter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65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50804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Glut1</a:t>
            </a:r>
            <a:r>
              <a:rPr lang="en-CA" baseline="0" dirty="0"/>
              <a:t> </a:t>
            </a:r>
            <a:r>
              <a:rPr lang="en-CA" baseline="0"/>
              <a:t>sugar transporter 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66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5080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"Alchemist Sędziwój" by Jan Matejko</a:t>
            </a:r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A3AEF-99A4-4B50-A424-124CC467F2DE}" type="slidenum">
              <a:rPr lang="en-CA" smtClean="0"/>
              <a:t>76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9787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9D072-E43A-4FAD-B2B9-EDC89668F1D6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993888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3BDAD-32A1-4BA1-81AF-3BEDCEF09C9F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01295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DDFD8-7D4B-4283-822D-6DCA4652797D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374670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EE9F4-0300-43F5-8ADB-6A7715448202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008490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7D0E8-72D0-4DAB-B373-0B38BF789B5B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83517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59764-CB25-4487-AD65-056BED899CEB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813275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26F56-C4B0-43E2-B0B9-1CAF61758EE6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805752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478D8E-81BE-443E-AEB6-0A10C998BC38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401174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94462-97C2-405B-81CD-EB956C39B413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639251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5CF85-3D55-4B9A-8AAA-F20C69F12110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522808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BB575-4492-4054-ACAB-819D549CD595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866205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en-US"/>
              <a:t>Click to edit Master text styles</a:t>
            </a:r>
          </a:p>
          <a:p>
            <a:pPr lvl="1"/>
            <a:r>
              <a:rPr lang="en-CA" altLang="en-US"/>
              <a:t>Second level</a:t>
            </a:r>
          </a:p>
          <a:p>
            <a:pPr lvl="2"/>
            <a:r>
              <a:rPr lang="en-CA" altLang="en-US"/>
              <a:t>Third level</a:t>
            </a:r>
          </a:p>
          <a:p>
            <a:pPr lvl="3"/>
            <a:r>
              <a:rPr lang="en-CA" altLang="en-US"/>
              <a:t>Fourth level</a:t>
            </a:r>
          </a:p>
          <a:p>
            <a:pPr lvl="4"/>
            <a:r>
              <a:rPr lang="en-CA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36237D66-4FF3-40EF-BAA8-FB971086148C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i.lilly.com/ca/fr/prozac-ca-pm-fr.pdf" TargetMode="External"/><Relationship Id="rId2" Type="http://schemas.openxmlformats.org/officeDocument/2006/relationships/hyperlink" Target="http://pi.lilly.com/us/prozac.pdf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publications.gc.ca/collections/collection_2010/ec/En14-20-2010-fra.pdf" TargetMode="External"/><Relationship Id="rId4" Type="http://schemas.openxmlformats.org/officeDocument/2006/relationships/hyperlink" Target="https://www.csst.qc.ca/prevention/reptox/pages/fiche-complete.aspx?no_produit=4309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10" Type="http://schemas.openxmlformats.org/officeDocument/2006/relationships/image" Target="../media/image23.png"/><Relationship Id="rId4" Type="http://schemas.openxmlformats.org/officeDocument/2006/relationships/image" Target="../media/image17.jpg"/><Relationship Id="rId9" Type="http://schemas.openxmlformats.org/officeDocument/2006/relationships/image" Target="../media/image2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LTArCpCybU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IX-kLh34KcQ" TargetMode="Externa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nYC3_3hb54Q" TargetMode="Externa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3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479896" y="269776"/>
            <a:ext cx="8207375" cy="1575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en-US" dirty="0">
                <a:solidFill>
                  <a:schemeClr val="tx1"/>
                </a:solidFill>
                <a:latin typeface="Arial" pitchFamily="34" charset="0"/>
              </a:rPr>
              <a:t>BPS3502: </a:t>
            </a:r>
            <a:r>
              <a:rPr lang="fr-FR" dirty="0">
                <a:solidFill>
                  <a:schemeClr val="tx1"/>
                </a:solidFill>
                <a:latin typeface="Arial" pitchFamily="34" charset="0"/>
              </a:rPr>
              <a:t>Principes de toxicologie et de pharmacologie</a:t>
            </a:r>
            <a:endParaRPr lang="en-CA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51" name="Line 8"/>
          <p:cNvSpPr>
            <a:spLocks noChangeShapeType="1"/>
          </p:cNvSpPr>
          <p:nvPr/>
        </p:nvSpPr>
        <p:spPr bwMode="auto">
          <a:xfrm>
            <a:off x="457200" y="1916832"/>
            <a:ext cx="83058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052" name="Text Box 9"/>
          <p:cNvSpPr txBox="1">
            <a:spLocks noChangeArrowheads="1"/>
          </p:cNvSpPr>
          <p:nvPr/>
        </p:nvSpPr>
        <p:spPr bwMode="auto">
          <a:xfrm>
            <a:off x="479896" y="2133600"/>
            <a:ext cx="8054504" cy="312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1797050" indent="-1797050" eaLnBrk="1" hangingPunct="1"/>
            <a:r>
              <a:rPr lang="fr-CA" altLang="en-US" sz="2800" b="1" dirty="0">
                <a:solidFill>
                  <a:schemeClr val="tx1"/>
                </a:solidFill>
                <a:latin typeface="Arial" pitchFamily="34" charset="0"/>
              </a:rPr>
              <a:t>Cours #2: Propriétés des organismes et des substances</a:t>
            </a:r>
          </a:p>
          <a:p>
            <a:pPr marL="457200" indent="-457200" eaLnBrk="1" hangingPunct="1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altLang="en-US" sz="2800" b="1" i="1" dirty="0">
                <a:solidFill>
                  <a:schemeClr val="tx1"/>
                </a:solidFill>
                <a:latin typeface="Arial" pitchFamily="34" charset="0"/>
              </a:rPr>
              <a:t>Sources de renseignements</a:t>
            </a:r>
          </a:p>
          <a:p>
            <a:pPr marL="457200" indent="-457200" eaLnBrk="1" hangingPunct="1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altLang="en-US" sz="2800" b="1" i="1" dirty="0">
                <a:solidFill>
                  <a:schemeClr val="tx1"/>
                </a:solidFill>
                <a:latin typeface="Arial" pitchFamily="34" charset="0"/>
              </a:rPr>
              <a:t>Propriétés des organismes</a:t>
            </a:r>
          </a:p>
          <a:p>
            <a:pPr marL="457200" indent="-457200" eaLnBrk="1" hangingPunct="1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altLang="en-US" sz="2800" b="1" i="1" dirty="0">
                <a:solidFill>
                  <a:schemeClr val="tx1"/>
                </a:solidFill>
                <a:latin typeface="Arial" pitchFamily="34" charset="0"/>
              </a:rPr>
              <a:t>Propriétés des organismes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479896" y="44624"/>
            <a:ext cx="8207375" cy="1575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en-US" dirty="0">
                <a:solidFill>
                  <a:schemeClr val="tx1"/>
                </a:solidFill>
                <a:latin typeface="Arial" pitchFamily="34" charset="0"/>
              </a:rPr>
              <a:t>BPS3502: </a:t>
            </a:r>
            <a:r>
              <a:rPr lang="fr-FR" dirty="0">
                <a:solidFill>
                  <a:schemeClr val="tx1"/>
                </a:solidFill>
                <a:latin typeface="Arial" pitchFamily="34" charset="0"/>
              </a:rPr>
              <a:t>Principes de toxicologie et de pharmacologie</a:t>
            </a:r>
            <a:endParaRPr lang="en-CA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51" name="Line 8"/>
          <p:cNvSpPr>
            <a:spLocks noChangeShapeType="1"/>
          </p:cNvSpPr>
          <p:nvPr/>
        </p:nvSpPr>
        <p:spPr bwMode="auto">
          <a:xfrm>
            <a:off x="457200" y="1628800"/>
            <a:ext cx="83058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052" name="Text Box 9"/>
          <p:cNvSpPr txBox="1">
            <a:spLocks noChangeArrowheads="1"/>
          </p:cNvSpPr>
          <p:nvPr/>
        </p:nvSpPr>
        <p:spPr bwMode="auto">
          <a:xfrm>
            <a:off x="479896" y="1772816"/>
            <a:ext cx="8054504" cy="475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eaLnBrk="1" hangingPunct="1"/>
            <a:r>
              <a:rPr lang="fr-CA" altLang="en-US" sz="2800" b="1" dirty="0">
                <a:solidFill>
                  <a:schemeClr val="tx1"/>
                </a:solidFill>
                <a:latin typeface="Arial" pitchFamily="34" charset="0"/>
              </a:rPr>
              <a:t>Cours #2: </a:t>
            </a:r>
            <a:r>
              <a:rPr lang="en-GB" sz="2800" b="1" dirty="0" err="1">
                <a:solidFill>
                  <a:schemeClr val="tx1"/>
                </a:solidFill>
                <a:latin typeface="Arial" pitchFamily="34" charset="0"/>
              </a:rPr>
              <a:t>Objectifs</a:t>
            </a: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800" b="1" dirty="0" err="1">
                <a:solidFill>
                  <a:schemeClr val="tx1"/>
                </a:solidFill>
                <a:latin typeface="Arial" pitchFamily="34" charset="0"/>
              </a:rPr>
              <a:t>d’apprentissage</a:t>
            </a:r>
            <a:endParaRPr lang="fr-CA" altLang="en-US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FR" sz="2400" i="1" dirty="0">
                <a:solidFill>
                  <a:schemeClr val="tx1"/>
                </a:solidFill>
                <a:latin typeface="Arial" pitchFamily="34" charset="0"/>
              </a:rPr>
              <a:t>D’identifier la qualité et la fiabilité des différentes sources d'information au sujet de la pharmacologie et de la toxicologie</a:t>
            </a:r>
          </a:p>
          <a:p>
            <a:pPr marL="457200" indent="-457200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FR" sz="2400" i="1" dirty="0">
                <a:solidFill>
                  <a:schemeClr val="tx1"/>
                </a:solidFill>
                <a:latin typeface="Arial" pitchFamily="34" charset="0"/>
              </a:rPr>
              <a:t>De rappeler les concepts fondamentaux de la biologie et de la chimie, qui seront utiles au long du cours</a:t>
            </a:r>
          </a:p>
          <a:p>
            <a:pPr marL="457200" indent="-457200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FR" sz="2400" i="1" dirty="0">
                <a:solidFill>
                  <a:schemeClr val="tx1"/>
                </a:solidFill>
                <a:latin typeface="Arial" pitchFamily="34" charset="0"/>
              </a:rPr>
              <a:t>De comprendre et différencier les différents types de transport actif et passif</a:t>
            </a:r>
            <a:endParaRPr lang="en-CA" altLang="en-US" sz="2400" i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sz="2400" i="1" dirty="0">
                <a:solidFill>
                  <a:schemeClr val="tx1"/>
                </a:solidFill>
                <a:latin typeface="Arial" pitchFamily="34" charset="0"/>
              </a:rPr>
              <a:t>De prédire comment les propriétés d'une substance se rapporte au mouvement à travers les membranes</a:t>
            </a:r>
            <a:endParaRPr lang="en-CA" altLang="en-US" sz="2400" i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782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dirty="0">
                <a:solidFill>
                  <a:schemeClr val="tx1"/>
                </a:solidFill>
                <a:latin typeface="Arial" pitchFamily="34" charset="0"/>
              </a:rPr>
              <a:t>Devoirs</a:t>
            </a: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250825" y="1200150"/>
            <a:ext cx="8424863" cy="3431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eaLnBrk="1" hangingPunct="1"/>
            <a:r>
              <a:rPr lang="fr-CA" altLang="en-US" sz="2800" b="1" dirty="0">
                <a:solidFill>
                  <a:schemeClr val="tx1"/>
                </a:solidFill>
                <a:latin typeface="Arial" pitchFamily="34" charset="0"/>
              </a:rPr>
              <a:t>Pour le prochain cours (aujourd’hui):</a:t>
            </a: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fr-CA" altLang="en-US" sz="2800" dirty="0">
                <a:solidFill>
                  <a:schemeClr val="tx1"/>
                </a:solidFill>
                <a:latin typeface="Arial" pitchFamily="34" charset="0"/>
              </a:rPr>
              <a:t>Identifier des sources crédibles (en ligne)  de renseignements de pharmacologie et de toxicologie </a:t>
            </a: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fr-CA" altLang="en-US" sz="2800" dirty="0">
                <a:solidFill>
                  <a:schemeClr val="tx1"/>
                </a:solidFill>
                <a:latin typeface="Arial" pitchFamily="34" charset="0"/>
              </a:rPr>
              <a:t>Introduisez-vous à vos camarades de classe</a:t>
            </a: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fr-CA" altLang="en-US" sz="2800" dirty="0">
                <a:solidFill>
                  <a:schemeClr val="tx1"/>
                </a:solidFill>
                <a:latin typeface="Arial" pitchFamily="34" charset="0"/>
              </a:rPr>
              <a:t>Commencer à réfléchir aux présentations de groupe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Activité</a:t>
            </a: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groupe</a:t>
            </a:r>
            <a:endParaRPr lang="en-US" altLang="en-US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250825" y="1052736"/>
            <a:ext cx="8642350" cy="580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eaLnBrk="1" hangingPunct="1"/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Classez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les source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d’information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du plus au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moin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fiable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:</a:t>
            </a: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Manuel 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scolaire</a:t>
            </a:r>
            <a:endParaRPr lang="en-US" altLang="en-US" sz="28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en-US" sz="2800" dirty="0" err="1">
                <a:solidFill>
                  <a:schemeClr val="tx1"/>
                </a:solidFill>
                <a:latin typeface="Arial" pitchFamily="34" charset="0"/>
              </a:rPr>
              <a:t>Publi</a:t>
            </a: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cation revue par un comité de lecture.</a:t>
            </a: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Journal &amp; revue (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populaire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)</a:t>
            </a: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Famille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 &amp; 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amis</a:t>
            </a:r>
            <a:endParaRPr lang="en-US" altLang="en-US" sz="28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en-CA" sz="2800" dirty="0" err="1">
                <a:solidFill>
                  <a:schemeClr val="tx1"/>
                </a:solidFill>
                <a:latin typeface="Arial" pitchFamily="34" charset="0"/>
              </a:rPr>
              <a:t>Professionnels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 de la santé</a:t>
            </a: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En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ligne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industrie</a:t>
            </a:r>
            <a:endParaRPr lang="en-US" altLang="en-US" sz="28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En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ligne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populaire</a:t>
            </a:r>
            <a:endParaRPr lang="en-US" altLang="en-US" sz="28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spcBef>
                <a:spcPct val="25000"/>
              </a:spcBef>
              <a:buFontTx/>
              <a:buChar char="•"/>
            </a:pP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En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ligne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 – gov’t </a:t>
            </a:r>
            <a:r>
              <a:rPr lang="en-US" altLang="en-US" sz="2800" dirty="0" err="1">
                <a:solidFill>
                  <a:schemeClr val="tx1"/>
                </a:solidFill>
                <a:latin typeface="Arial" pitchFamily="34" charset="0"/>
              </a:rPr>
              <a:t>ou</a:t>
            </a:r>
            <a:r>
              <a:rPr lang="en-US" altLang="en-US" sz="2800" dirty="0">
                <a:solidFill>
                  <a:schemeClr val="tx1"/>
                </a:solidFill>
                <a:latin typeface="Arial" pitchFamily="34" charset="0"/>
              </a:rPr>
              <a:t> Association (e.g. WHO)</a:t>
            </a:r>
          </a:p>
          <a:p>
            <a:pPr eaLnBrk="1" hangingPunct="1">
              <a:spcBef>
                <a:spcPct val="25000"/>
              </a:spcBef>
              <a:buFontTx/>
              <a:buChar char="•"/>
            </a:pPr>
            <a:endParaRPr lang="en-US" altLang="en-US" sz="28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444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en-CA" altLang="en-US" b="1" i="1" dirty="0">
                <a:solidFill>
                  <a:schemeClr val="tx1"/>
                </a:solidFill>
                <a:latin typeface="Arial" pitchFamily="34" charset="0"/>
              </a:rPr>
              <a:t>	</a:t>
            </a:r>
            <a:r>
              <a:rPr lang="en-CA" altLang="en-US" b="1" dirty="0">
                <a:solidFill>
                  <a:schemeClr val="tx1"/>
                </a:solidFill>
                <a:latin typeface="Arial" pitchFamily="34" charset="0"/>
              </a:rPr>
              <a:t>Sources de </a:t>
            </a:r>
            <a:r>
              <a:rPr lang="en-CA" altLang="en-US" b="1" dirty="0" err="1">
                <a:solidFill>
                  <a:schemeClr val="tx1"/>
                </a:solidFill>
                <a:latin typeface="Arial" pitchFamily="34" charset="0"/>
              </a:rPr>
              <a:t>renseignements</a:t>
            </a:r>
            <a:endParaRPr lang="en-CA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51" name="Line 8"/>
          <p:cNvSpPr>
            <a:spLocks noChangeShapeType="1"/>
          </p:cNvSpPr>
          <p:nvPr/>
        </p:nvSpPr>
        <p:spPr bwMode="auto">
          <a:xfrm>
            <a:off x="179512" y="908720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" name="Text Box 9"/>
          <p:cNvSpPr txBox="1">
            <a:spLocks noChangeArrowheads="1"/>
          </p:cNvSpPr>
          <p:nvPr/>
        </p:nvSpPr>
        <p:spPr bwMode="auto">
          <a:xfrm>
            <a:off x="251520" y="1196752"/>
            <a:ext cx="8784976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Livres et manuels de cours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Disponible en ligne et en bibliothèque (</a:t>
            </a:r>
            <a:r>
              <a:rPr lang="fr-CA" sz="2400" dirty="0" err="1">
                <a:solidFill>
                  <a:schemeClr val="tx1"/>
                </a:solidFill>
                <a:latin typeface="Arial" pitchFamily="34" charset="0"/>
              </a:rPr>
              <a:t>uOttawa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)</a:t>
            </a:r>
          </a:p>
          <a:p>
            <a:pPr marL="1308100" lvl="2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fr-CA" sz="2400" dirty="0" err="1">
                <a:solidFill>
                  <a:schemeClr val="tx1"/>
                </a:solidFill>
                <a:latin typeface="Arial" pitchFamily="34" charset="0"/>
              </a:rPr>
              <a:t>Levine’s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fr-CA" sz="2400" dirty="0" err="1">
                <a:solidFill>
                  <a:schemeClr val="tx1"/>
                </a:solidFill>
                <a:latin typeface="Arial" pitchFamily="34" charset="0"/>
              </a:rPr>
              <a:t>pharmacology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 (en ligne</a:t>
            </a:r>
            <a:r>
              <a:rPr lang="fr-CA" sz="2400" dirty="0" smtClean="0">
                <a:solidFill>
                  <a:schemeClr val="tx1"/>
                </a:solidFill>
                <a:latin typeface="Arial" pitchFamily="34" charset="0"/>
              </a:rPr>
              <a:t>)</a:t>
            </a:r>
          </a:p>
          <a:p>
            <a:pPr marL="1308100" lvl="2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en-CA" sz="2400" dirty="0">
                <a:solidFill>
                  <a:schemeClr val="tx1"/>
                </a:solidFill>
                <a:latin typeface="Arial" pitchFamily="34" charset="0"/>
              </a:rPr>
              <a:t>Principles of Pharmacology </a:t>
            </a:r>
            <a:r>
              <a:rPr lang="en-CA" sz="2400" dirty="0" smtClean="0">
                <a:solidFill>
                  <a:schemeClr val="tx1"/>
                </a:solidFill>
                <a:latin typeface="Arial" pitchFamily="34" charset="0"/>
              </a:rPr>
              <a:t>par </a:t>
            </a:r>
            <a:r>
              <a:rPr lang="en-CA" sz="2400" dirty="0" err="1" smtClean="0">
                <a:solidFill>
                  <a:schemeClr val="tx1"/>
                </a:solidFill>
                <a:latin typeface="Arial" pitchFamily="34" charset="0"/>
              </a:rPr>
              <a:t>Kalant</a:t>
            </a:r>
            <a:r>
              <a:rPr lang="en-CA" sz="2400" dirty="0" smtClean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CA" sz="2400" dirty="0">
                <a:solidFill>
                  <a:schemeClr val="tx1"/>
                </a:solidFill>
                <a:latin typeface="Arial" pitchFamily="34" charset="0"/>
              </a:rPr>
              <a:t>and </a:t>
            </a:r>
            <a:r>
              <a:rPr lang="en-CA" sz="2400" dirty="0" err="1" smtClean="0">
                <a:solidFill>
                  <a:schemeClr val="tx1"/>
                </a:solidFill>
                <a:latin typeface="Arial" pitchFamily="34" charset="0"/>
              </a:rPr>
              <a:t>Roschlau</a:t>
            </a: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Revues scientifiques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Annual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Review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of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Pharmacology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and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Toxicology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</a:t>
            </a: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Pharmacological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Reviews</a:t>
            </a:r>
            <a:endParaRPr lang="fr-CA" sz="2400" i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Critical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Reviews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in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Toxicology</a:t>
            </a:r>
            <a:endParaRPr lang="fr-CA" sz="2400" i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Toxicology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and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Applied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Pharmacology</a:t>
            </a:r>
            <a:endParaRPr lang="fr-CA" sz="2400" i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et bien d'autres…</a:t>
            </a:r>
          </a:p>
        </p:txBody>
      </p:sp>
    </p:spTree>
    <p:extLst>
      <p:ext uri="{BB962C8B-B14F-4D97-AF65-F5344CB8AC3E}">
        <p14:creationId xmlns:p14="http://schemas.microsoft.com/office/powerpoint/2010/main" val="2307192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en-CA" altLang="en-US" b="1" i="1" dirty="0">
                <a:solidFill>
                  <a:schemeClr val="tx1"/>
                </a:solidFill>
                <a:latin typeface="Arial" pitchFamily="34" charset="0"/>
              </a:rPr>
              <a:t>	</a:t>
            </a:r>
            <a:r>
              <a:rPr lang="en-CA" altLang="en-US" b="1" dirty="0">
                <a:solidFill>
                  <a:schemeClr val="tx1"/>
                </a:solidFill>
                <a:latin typeface="Arial" pitchFamily="34" charset="0"/>
              </a:rPr>
              <a:t>Sources de </a:t>
            </a:r>
            <a:r>
              <a:rPr lang="en-CA" altLang="en-US" b="1" dirty="0" err="1">
                <a:solidFill>
                  <a:schemeClr val="tx1"/>
                </a:solidFill>
                <a:latin typeface="Arial" pitchFamily="34" charset="0"/>
              </a:rPr>
              <a:t>renseignements</a:t>
            </a:r>
            <a:endParaRPr lang="en-CA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51" name="Line 8"/>
          <p:cNvSpPr>
            <a:spLocks noChangeShapeType="1"/>
          </p:cNvSpPr>
          <p:nvPr/>
        </p:nvSpPr>
        <p:spPr bwMode="auto">
          <a:xfrm>
            <a:off x="179512" y="908720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" name="Text Box 9"/>
          <p:cNvSpPr txBox="1">
            <a:spLocks noChangeArrowheads="1"/>
          </p:cNvSpPr>
          <p:nvPr/>
        </p:nvSpPr>
        <p:spPr bwMode="auto">
          <a:xfrm>
            <a:off x="251520" y="1016724"/>
            <a:ext cx="8784976" cy="5724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En ligne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Associations professionnelles (p. ex. 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AMC, AMA)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À but non lucratif (p. ex. L'Association canadienne du diabète)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Gouvernement (p. ex. Santé Canada)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Collaborations internationales</a:t>
            </a:r>
          </a:p>
          <a:p>
            <a:pPr marL="1308100" lvl="2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Conférence internationale sur l'harmonisation</a:t>
            </a: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‒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Industrie (p. ex. monographies de médicaments, MSDS)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</a:t>
            </a:r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Compendium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Compendium des produits et spécialités pharmaceutiques (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APhC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)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Pharmacopeia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of the USA – National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Formulary</a:t>
            </a:r>
            <a:endParaRPr lang="fr-CA" sz="2400" i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TOXNET – </a:t>
            </a:r>
            <a:r>
              <a:rPr lang="fr-CA" sz="2400" i="1" dirty="0" err="1">
                <a:solidFill>
                  <a:schemeClr val="tx1"/>
                </a:solidFill>
                <a:latin typeface="Arial" pitchFamily="34" charset="0"/>
              </a:rPr>
              <a:t>Toxicology</a:t>
            </a:r>
            <a:r>
              <a:rPr lang="fr-CA" sz="2400" i="1" dirty="0">
                <a:solidFill>
                  <a:schemeClr val="tx1"/>
                </a:solidFill>
                <a:latin typeface="Arial" pitchFamily="34" charset="0"/>
              </a:rPr>
              <a:t> Data Network</a:t>
            </a:r>
          </a:p>
        </p:txBody>
      </p:sp>
    </p:spTree>
    <p:extLst>
      <p:ext uri="{BB962C8B-B14F-4D97-AF65-F5344CB8AC3E}">
        <p14:creationId xmlns:p14="http://schemas.microsoft.com/office/powerpoint/2010/main" val="1012831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Sources de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renseignements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51" name="Line 8"/>
          <p:cNvSpPr>
            <a:spLocks noChangeShapeType="1"/>
          </p:cNvSpPr>
          <p:nvPr/>
        </p:nvSpPr>
        <p:spPr bwMode="auto">
          <a:xfrm>
            <a:off x="179512" y="908720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" name="Text Box 9"/>
          <p:cNvSpPr txBox="1">
            <a:spLocks noChangeArrowheads="1"/>
          </p:cNvSpPr>
          <p:nvPr/>
        </p:nvSpPr>
        <p:spPr bwMode="auto">
          <a:xfrm>
            <a:off x="251520" y="1196752"/>
            <a:ext cx="8784976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b="1" dirty="0" err="1">
                <a:solidFill>
                  <a:schemeClr val="tx1"/>
                </a:solidFill>
                <a:latin typeface="Arial" pitchFamily="34" charset="0"/>
              </a:rPr>
              <a:t>Monographies</a:t>
            </a:r>
            <a:endParaRPr lang="en-GB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GB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p. ex. Prozac</a:t>
            </a:r>
            <a:endParaRPr lang="en-GB" sz="2800" b="1" dirty="0">
              <a:solidFill>
                <a:srgbClr val="7030A0"/>
              </a:solidFill>
              <a:latin typeface="Arial" pitchFamily="34" charset="0"/>
              <a:hlinkClick r:id="rId2"/>
            </a:endParaRPr>
          </a:p>
          <a:p>
            <a:pPr marL="898525" lvl="1" indent="-4763">
              <a:spcBef>
                <a:spcPts val="600"/>
              </a:spcBef>
            </a:pPr>
            <a:r>
              <a:rPr lang="en-CA" sz="2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http://pi.lilly.com/ca/fr/prozac-ca-pm-fr.pdf</a:t>
            </a:r>
            <a:endParaRPr lang="en-GB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GB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p. ex. </a:t>
            </a:r>
            <a:r>
              <a:rPr lang="en-GB" sz="2800" b="1" dirty="0" err="1">
                <a:solidFill>
                  <a:schemeClr val="tx1"/>
                </a:solidFill>
                <a:latin typeface="Arial" pitchFamily="34" charset="0"/>
              </a:rPr>
              <a:t>mercure</a:t>
            </a:r>
            <a:endParaRPr lang="en-GB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898525" lvl="1" indent="-4763">
              <a:spcBef>
                <a:spcPts val="600"/>
              </a:spcBef>
            </a:pPr>
            <a:r>
              <a:rPr lang="en-CA" sz="2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https://www.csst.qc.ca/prevention/reptox/pages/fiche-complete.aspx?no_produit=4309</a:t>
            </a:r>
            <a:endParaRPr lang="en-GB" sz="2800" b="1" dirty="0">
              <a:solidFill>
                <a:schemeClr val="tx1"/>
              </a:solidFill>
              <a:latin typeface="Arial" pitchFamily="34" charset="0"/>
              <a:cs typeface="Arial" panose="020B0604020202020204" pitchFamily="34" charset="0"/>
            </a:endParaRPr>
          </a:p>
          <a:p>
            <a:pPr marL="898525" lvl="1" indent="-447675">
              <a:spcBef>
                <a:spcPts val="600"/>
              </a:spcBef>
            </a:pPr>
            <a:r>
              <a:rPr lang="en-GB" sz="2800" b="1" dirty="0">
                <a:solidFill>
                  <a:schemeClr val="tx1"/>
                </a:solidFill>
                <a:latin typeface="Arial" pitchFamily="34" charset="0"/>
                <a:cs typeface="Arial" panose="020B0604020202020204" pitchFamily="34" charset="0"/>
              </a:rPr>
              <a:t>	</a:t>
            </a:r>
            <a:r>
              <a:rPr lang="en-CA" sz="28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http://publications.gc.ca/collections/collection_2010/ec/En14-20-2010-fra.pdf</a:t>
            </a:r>
            <a:endParaRPr lang="en-GB" sz="2800" b="1" dirty="0">
              <a:solidFill>
                <a:schemeClr val="tx1"/>
              </a:solidFill>
              <a:latin typeface="Arial" pitchFamily="34" charset="0"/>
              <a:cs typeface="Arial" panose="020B0604020202020204" pitchFamily="34" charset="0"/>
            </a:endParaRPr>
          </a:p>
          <a:p>
            <a:pPr marL="450850" lvl="1" indent="0">
              <a:spcBef>
                <a:spcPts val="600"/>
              </a:spcBef>
            </a:pPr>
            <a:endParaRPr lang="en-GB" sz="28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1115616" y="2724165"/>
            <a:ext cx="7848872" cy="920859"/>
          </a:xfrm>
          <a:prstGeom prst="rect">
            <a:avLst/>
          </a:prstGeom>
          <a:noFill/>
          <a:ln w="2857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1115616" y="4208026"/>
            <a:ext cx="7920880" cy="253334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338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697" y="116632"/>
            <a:ext cx="4484559" cy="64196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2176598" cy="1023001"/>
          </a:xfrm>
          <a:prstGeom prst="rect">
            <a:avLst/>
          </a:prstGeom>
        </p:spPr>
      </p:pic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611560" y="1918573"/>
            <a:ext cx="14401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ctr">
              <a:spcBef>
                <a:spcPts val="600"/>
              </a:spcBef>
            </a:pPr>
            <a:r>
              <a:rPr lang="en-CA" sz="3600" b="1" dirty="0">
                <a:solidFill>
                  <a:schemeClr val="tx1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07504" y="116632"/>
            <a:ext cx="2880320" cy="435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ctr">
              <a:spcBef>
                <a:spcPts val="600"/>
              </a:spcBef>
            </a:pPr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Environnement</a:t>
            </a: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600"/>
              </a:spcBef>
            </a:pPr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     Substance A</a:t>
            </a:r>
          </a:p>
          <a:p>
            <a:pPr marL="0" lvl="0" indent="0" algn="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2771710" y="1522418"/>
            <a:ext cx="2556374" cy="2261941"/>
            <a:chOff x="2771710" y="1522418"/>
            <a:chExt cx="2556374" cy="226194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1847" y="3173249"/>
              <a:ext cx="1300233" cy="611110"/>
            </a:xfrm>
            <a:prstGeom prst="rect">
              <a:avLst/>
            </a:prstGeom>
          </p:spPr>
        </p:pic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3995936" y="3212976"/>
              <a:ext cx="1332148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ctr">
                <a:spcBef>
                  <a:spcPts val="600"/>
                </a:spcBef>
              </a:pPr>
              <a:r>
                <a:rPr lang="en-CA" sz="2800" b="1" dirty="0">
                  <a:solidFill>
                    <a:schemeClr val="tx1"/>
                  </a:solidFill>
                  <a:latin typeface="Arial" pitchFamily="34" charset="0"/>
                </a:rPr>
                <a:t>A</a:t>
              </a:r>
            </a:p>
          </p:txBody>
        </p:sp>
        <p:sp>
          <p:nvSpPr>
            <p:cNvPr id="12" name="Bent Arrow 11"/>
            <p:cNvSpPr/>
            <p:nvPr/>
          </p:nvSpPr>
          <p:spPr bwMode="auto">
            <a:xfrm rot="3898039">
              <a:off x="2381775" y="1912353"/>
              <a:ext cx="1964279" cy="1184409"/>
            </a:xfrm>
            <a:prstGeom prst="bentArrow">
              <a:avLst>
                <a:gd name="adj1" fmla="val 14868"/>
                <a:gd name="adj2" fmla="val 19411"/>
                <a:gd name="adj3" fmla="val 34885"/>
                <a:gd name="adj4" fmla="val 82434"/>
              </a:avLst>
            </a:prstGeom>
            <a:solidFill>
              <a:srgbClr val="BCBCBC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412930" y="3673294"/>
            <a:ext cx="1311198" cy="946743"/>
            <a:chOff x="4412930" y="3673294"/>
            <a:chExt cx="1311198" cy="946743"/>
          </a:xfrm>
        </p:grpSpPr>
        <p:sp>
          <p:nvSpPr>
            <p:cNvPr id="18" name="Left-Up Arrow 17"/>
            <p:cNvSpPr/>
            <p:nvPr/>
          </p:nvSpPr>
          <p:spPr bwMode="auto">
            <a:xfrm rot="12000366">
              <a:off x="4659821" y="3673294"/>
              <a:ext cx="693319" cy="607236"/>
            </a:xfrm>
            <a:prstGeom prst="leftUpArrow">
              <a:avLst/>
            </a:prstGeom>
            <a:solidFill>
              <a:srgbClr val="BCBCBC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19" name="Text Box 9"/>
            <p:cNvSpPr txBox="1">
              <a:spLocks noChangeArrowheads="1"/>
            </p:cNvSpPr>
            <p:nvPr/>
          </p:nvSpPr>
          <p:spPr bwMode="auto">
            <a:xfrm>
              <a:off x="4412930" y="3789040"/>
              <a:ext cx="1311198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r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C</a:t>
              </a:r>
            </a:p>
            <a:p>
              <a:pPr marL="0" lvl="0" indent="0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  B</a:t>
              </a:r>
            </a:p>
          </p:txBody>
        </p:sp>
      </p:grp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5868144" y="4293096"/>
            <a:ext cx="309634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r">
              <a:spcBef>
                <a:spcPts val="0"/>
              </a:spcBef>
            </a:pPr>
            <a:r>
              <a:rPr lang="en-CA" sz="2400" dirty="0">
                <a:solidFill>
                  <a:schemeClr val="tx1"/>
                </a:solidFill>
                <a:latin typeface="Arial" pitchFamily="34" charset="0"/>
              </a:rPr>
              <a:t>Substance =         </a:t>
            </a:r>
            <a:r>
              <a:rPr lang="fr-FR" sz="2400" dirty="0">
                <a:solidFill>
                  <a:schemeClr val="tx1"/>
                </a:solidFill>
                <a:latin typeface="Arial" pitchFamily="34" charset="0"/>
              </a:rPr>
              <a:t>tout agent chimique qui affecte les organismes vivants</a:t>
            </a: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9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697" y="116632"/>
            <a:ext cx="4484559" cy="6419614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2176598" cy="10230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847" y="3173249"/>
            <a:ext cx="1300233" cy="611110"/>
          </a:xfrm>
          <a:prstGeom prst="rect">
            <a:avLst/>
          </a:prstGeom>
        </p:spPr>
      </p:pic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611560" y="1918573"/>
            <a:ext cx="14401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ctr">
              <a:spcBef>
                <a:spcPts val="600"/>
              </a:spcBef>
            </a:pPr>
            <a:r>
              <a:rPr lang="en-CA" sz="3600" b="1" dirty="0">
                <a:solidFill>
                  <a:schemeClr val="tx1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995936" y="3212976"/>
            <a:ext cx="13321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ctr">
              <a:spcBef>
                <a:spcPts val="600"/>
              </a:spcBef>
            </a:pP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-36512" y="116632"/>
            <a:ext cx="2880320" cy="318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 algn="ctr">
              <a:spcBef>
                <a:spcPts val="600"/>
              </a:spcBef>
            </a:pPr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Environnement</a:t>
            </a: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r">
              <a:spcBef>
                <a:spcPts val="0"/>
              </a:spcBef>
            </a:pP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Substance A</a:t>
            </a:r>
          </a:p>
        </p:txBody>
      </p:sp>
      <p:sp>
        <p:nvSpPr>
          <p:cNvPr id="12" name="Bent Arrow 11"/>
          <p:cNvSpPr/>
          <p:nvPr/>
        </p:nvSpPr>
        <p:spPr bwMode="auto">
          <a:xfrm rot="3898039">
            <a:off x="2381775" y="1912353"/>
            <a:ext cx="1964279" cy="1184409"/>
          </a:xfrm>
          <a:prstGeom prst="bentArrow">
            <a:avLst>
              <a:gd name="adj1" fmla="val 14868"/>
              <a:gd name="adj2" fmla="val 19411"/>
              <a:gd name="adj3" fmla="val 34885"/>
              <a:gd name="adj4" fmla="val 82434"/>
            </a:avLst>
          </a:prstGeom>
          <a:solidFill>
            <a:srgbClr val="BCBCB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4412930" y="3673294"/>
            <a:ext cx="1311198" cy="946743"/>
            <a:chOff x="4412930" y="3673294"/>
            <a:chExt cx="1311198" cy="946743"/>
          </a:xfrm>
        </p:grpSpPr>
        <p:sp>
          <p:nvSpPr>
            <p:cNvPr id="16" name="Left-Up Arrow 15"/>
            <p:cNvSpPr/>
            <p:nvPr/>
          </p:nvSpPr>
          <p:spPr bwMode="auto">
            <a:xfrm rot="12000366">
              <a:off x="4659821" y="3673294"/>
              <a:ext cx="693319" cy="607236"/>
            </a:xfrm>
            <a:prstGeom prst="leftUpArrow">
              <a:avLst/>
            </a:prstGeom>
            <a:solidFill>
              <a:srgbClr val="BCBCBC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17" name="Text Box 9"/>
            <p:cNvSpPr txBox="1">
              <a:spLocks noChangeArrowheads="1"/>
            </p:cNvSpPr>
            <p:nvPr/>
          </p:nvSpPr>
          <p:spPr bwMode="auto">
            <a:xfrm>
              <a:off x="4412930" y="3789040"/>
              <a:ext cx="1311198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r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C</a:t>
              </a:r>
            </a:p>
            <a:p>
              <a:pPr marL="0" lvl="0" indent="0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  B</a:t>
              </a:r>
            </a:p>
          </p:txBody>
        </p:sp>
      </p:grpSp>
      <p:sp>
        <p:nvSpPr>
          <p:cNvPr id="19" name="Bent Arrow 18"/>
          <p:cNvSpPr/>
          <p:nvPr/>
        </p:nvSpPr>
        <p:spPr bwMode="auto">
          <a:xfrm>
            <a:off x="5200009" y="4365104"/>
            <a:ext cx="1964279" cy="1184409"/>
          </a:xfrm>
          <a:prstGeom prst="bentArrow">
            <a:avLst>
              <a:gd name="adj1" fmla="val 14868"/>
              <a:gd name="adj2" fmla="val 19411"/>
              <a:gd name="adj3" fmla="val 34885"/>
              <a:gd name="adj4" fmla="val 83371"/>
            </a:avLst>
          </a:prstGeom>
          <a:solidFill>
            <a:schemeClr val="accent3">
              <a:lumMod val="85000"/>
            </a:schemeClr>
          </a:solidFill>
          <a:ln>
            <a:noFill/>
          </a:ln>
          <a:effectLst/>
          <a:scene3d>
            <a:camera prst="orthographicFront">
              <a:rot lat="21599968" lon="10799999" rev="10799999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6876256" y="5085184"/>
            <a:ext cx="13111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r">
              <a:spcBef>
                <a:spcPts val="0"/>
              </a:spcBef>
            </a:pPr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A B C</a:t>
            </a:r>
          </a:p>
        </p:txBody>
      </p:sp>
    </p:spTree>
    <p:extLst>
      <p:ext uri="{BB962C8B-B14F-4D97-AF65-F5344CB8AC3E}">
        <p14:creationId xmlns:p14="http://schemas.microsoft.com/office/powerpoint/2010/main" val="10380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940" y="1594280"/>
            <a:ext cx="3452316" cy="49419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10" y="3918167"/>
            <a:ext cx="2176598" cy="1023001"/>
          </a:xfrm>
          <a:prstGeom prst="rect">
            <a:avLst/>
          </a:prstGeom>
        </p:spPr>
      </p:pic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099258" y="4135932"/>
            <a:ext cx="14401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ctr">
              <a:spcBef>
                <a:spcPts val="600"/>
              </a:spcBef>
            </a:pPr>
            <a:r>
              <a:rPr lang="en-CA" sz="3600" b="1" dirty="0">
                <a:solidFill>
                  <a:schemeClr val="tx1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Voie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d'exposition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/ administration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2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3" name="Bent Arrow 22"/>
          <p:cNvSpPr/>
          <p:nvPr/>
        </p:nvSpPr>
        <p:spPr bwMode="auto">
          <a:xfrm>
            <a:off x="2234505" y="2636912"/>
            <a:ext cx="1964279" cy="1184409"/>
          </a:xfrm>
          <a:prstGeom prst="bentArrow">
            <a:avLst>
              <a:gd name="adj1" fmla="val 14868"/>
              <a:gd name="adj2" fmla="val 19411"/>
              <a:gd name="adj3" fmla="val 34885"/>
              <a:gd name="adj4" fmla="val 82434"/>
            </a:avLst>
          </a:prstGeom>
          <a:solidFill>
            <a:srgbClr val="BCBCB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323528" y="1196752"/>
            <a:ext cx="3384376" cy="444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 algn="ctr">
              <a:spcBef>
                <a:spcPts val="600"/>
              </a:spcBef>
            </a:pPr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Environnement</a:t>
            </a: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r">
              <a:spcBef>
                <a:spcPts val="0"/>
              </a:spcBef>
            </a:pPr>
            <a:r>
              <a:rPr lang="en-CA" sz="5400" b="1" dirty="0">
                <a:solidFill>
                  <a:srgbClr val="FF0000"/>
                </a:solidFill>
                <a:latin typeface="Arial" pitchFamily="34" charset="0"/>
              </a:rPr>
              <a:t>?</a:t>
            </a: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Substance A</a:t>
            </a:r>
          </a:p>
        </p:txBody>
      </p:sp>
    </p:spTree>
    <p:extLst>
      <p:ext uri="{BB962C8B-B14F-4D97-AF65-F5344CB8AC3E}">
        <p14:creationId xmlns:p14="http://schemas.microsoft.com/office/powerpoint/2010/main" val="1348733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0" y="1210765"/>
            <a:ext cx="2987824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ctr">
              <a:spcBef>
                <a:spcPts val="600"/>
              </a:spcBef>
            </a:pPr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Environnement</a:t>
            </a: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ct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r">
              <a:spcBef>
                <a:spcPts val="0"/>
              </a:spcBef>
            </a:pP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Substance A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940" y="1594280"/>
            <a:ext cx="3452316" cy="49419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544" y="2713281"/>
            <a:ext cx="1396734" cy="656465"/>
          </a:xfrm>
          <a:prstGeom prst="rect">
            <a:avLst/>
          </a:prstGeom>
        </p:spPr>
      </p:pic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544974" y="2778793"/>
            <a:ext cx="55968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ctr">
              <a:spcBef>
                <a:spcPts val="600"/>
              </a:spcBef>
            </a:pP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Pharmacocinétique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15" name="Group 14"/>
          <p:cNvGrpSpPr/>
          <p:nvPr/>
        </p:nvGrpSpPr>
        <p:grpSpPr>
          <a:xfrm>
            <a:off x="2664297" y="2271364"/>
            <a:ext cx="2771799" cy="2021729"/>
            <a:chOff x="2664297" y="2271364"/>
            <a:chExt cx="2771799" cy="2021729"/>
          </a:xfrm>
        </p:grpSpPr>
        <p:grpSp>
          <p:nvGrpSpPr>
            <p:cNvPr id="14" name="Group 13"/>
            <p:cNvGrpSpPr/>
            <p:nvPr/>
          </p:nvGrpSpPr>
          <p:grpSpPr>
            <a:xfrm>
              <a:off x="3966181" y="2551801"/>
              <a:ext cx="1469915" cy="1741292"/>
              <a:chOff x="2771710" y="1522418"/>
              <a:chExt cx="2556374" cy="2261941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91847" y="3173249"/>
                <a:ext cx="1300233" cy="611110"/>
              </a:xfrm>
              <a:prstGeom prst="rect">
                <a:avLst/>
              </a:prstGeom>
            </p:spPr>
          </p:pic>
          <p:sp>
            <p:nvSpPr>
              <p:cNvPr id="11" name="Text Box 9"/>
              <p:cNvSpPr txBox="1">
                <a:spLocks noChangeArrowheads="1"/>
              </p:cNvSpPr>
              <p:nvPr/>
            </p:nvSpPr>
            <p:spPr bwMode="auto">
              <a:xfrm>
                <a:off x="3995936" y="3212976"/>
                <a:ext cx="1332148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92100" indent="-2921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1pPr>
                <a:lvl2pPr marL="742950" indent="-28575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2pPr>
                <a:lvl3pPr marL="11430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3pPr>
                <a:lvl4pPr marL="16002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4pPr>
                <a:lvl5pPr marL="20574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9pPr>
              </a:lstStyle>
              <a:p>
                <a:pPr marL="0" lvl="0" indent="0" algn="ctr">
                  <a:spcBef>
                    <a:spcPts val="600"/>
                  </a:spcBef>
                </a:pPr>
                <a:r>
                  <a:rPr lang="en-CA" sz="2800" b="1" dirty="0">
                    <a:solidFill>
                      <a:schemeClr val="tx1"/>
                    </a:solidFill>
                    <a:latin typeface="Arial" pitchFamily="34" charset="0"/>
                  </a:rPr>
                  <a:t>A</a:t>
                </a:r>
              </a:p>
            </p:txBody>
          </p:sp>
          <p:sp>
            <p:nvSpPr>
              <p:cNvPr id="12" name="Bent Arrow 11"/>
              <p:cNvSpPr/>
              <p:nvPr/>
            </p:nvSpPr>
            <p:spPr bwMode="auto">
              <a:xfrm rot="3898039">
                <a:off x="2381775" y="1912353"/>
                <a:ext cx="1964279" cy="1184409"/>
              </a:xfrm>
              <a:prstGeom prst="bentArrow">
                <a:avLst>
                  <a:gd name="adj1" fmla="val 14868"/>
                  <a:gd name="adj2" fmla="val 19411"/>
                  <a:gd name="adj3" fmla="val 34885"/>
                  <a:gd name="adj4" fmla="val 82434"/>
                </a:avLst>
              </a:prstGeom>
              <a:solidFill>
                <a:srgbClr val="BCBCBC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CA" sz="4000" b="0" i="0" u="none" strike="noStrike" cap="none" normalizeH="0" baseline="0">
                  <a:ln>
                    <a:noFill/>
                  </a:ln>
                  <a:solidFill>
                    <a:srgbClr val="FFFF00"/>
                  </a:solidFill>
                  <a:effectLst/>
                  <a:latin typeface="Scratch" pitchFamily="2" charset="0"/>
                </a:endParaRPr>
              </a:p>
            </p:txBody>
          </p:sp>
        </p:grpSp>
        <p:sp>
          <p:nvSpPr>
            <p:cNvPr id="25" name="Text Box 9"/>
            <p:cNvSpPr txBox="1">
              <a:spLocks noChangeArrowheads="1"/>
            </p:cNvSpPr>
            <p:nvPr/>
          </p:nvSpPr>
          <p:spPr bwMode="auto">
            <a:xfrm>
              <a:off x="2664297" y="2271364"/>
              <a:ext cx="212372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ctr">
                <a:spcBef>
                  <a:spcPts val="600"/>
                </a:spcBef>
              </a:pPr>
              <a:r>
                <a:rPr lang="en-CA" sz="2000" b="1" dirty="0">
                  <a:solidFill>
                    <a:srgbClr val="FF0000"/>
                  </a:solidFill>
                  <a:latin typeface="Arial" pitchFamily="34" charset="0"/>
                </a:rPr>
                <a:t>Absorption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88025" y="3302013"/>
            <a:ext cx="3079634" cy="1678064"/>
            <a:chOff x="4788025" y="3302013"/>
            <a:chExt cx="3079634" cy="1678064"/>
          </a:xfrm>
        </p:grpSpPr>
        <p:grpSp>
          <p:nvGrpSpPr>
            <p:cNvPr id="16" name="Group 15"/>
            <p:cNvGrpSpPr/>
            <p:nvPr/>
          </p:nvGrpSpPr>
          <p:grpSpPr>
            <a:xfrm>
              <a:off x="4788025" y="4149080"/>
              <a:ext cx="969963" cy="830997"/>
              <a:chOff x="3845658" y="3497577"/>
              <a:chExt cx="1686892" cy="1079465"/>
            </a:xfrm>
          </p:grpSpPr>
          <p:sp>
            <p:nvSpPr>
              <p:cNvPr id="19" name="Text Box 9"/>
              <p:cNvSpPr txBox="1">
                <a:spLocks noChangeArrowheads="1"/>
              </p:cNvSpPr>
              <p:nvPr/>
            </p:nvSpPr>
            <p:spPr bwMode="auto">
              <a:xfrm>
                <a:off x="3845658" y="3497577"/>
                <a:ext cx="1686892" cy="10794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92100" indent="-2921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1pPr>
                <a:lvl2pPr marL="742950" indent="-28575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2pPr>
                <a:lvl3pPr marL="11430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3pPr>
                <a:lvl4pPr marL="16002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4pPr>
                <a:lvl5pPr marL="20574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9pPr>
              </a:lstStyle>
              <a:p>
                <a:pPr marL="0" lvl="0" indent="0" algn="r">
                  <a:spcBef>
                    <a:spcPts val="0"/>
                  </a:spcBef>
                </a:pPr>
                <a:r>
                  <a:rPr lang="en-CA" sz="2400" b="1" dirty="0">
                    <a:solidFill>
                      <a:schemeClr val="tx1"/>
                    </a:solidFill>
                    <a:latin typeface="Arial" pitchFamily="34" charset="0"/>
                  </a:rPr>
                  <a:t>C</a:t>
                </a:r>
              </a:p>
              <a:p>
                <a:pPr marL="0" lvl="0" indent="0">
                  <a:spcBef>
                    <a:spcPts val="0"/>
                  </a:spcBef>
                </a:pPr>
                <a:r>
                  <a:rPr lang="en-CA" sz="2400" b="1" dirty="0">
                    <a:solidFill>
                      <a:schemeClr val="tx1"/>
                    </a:solidFill>
                    <a:latin typeface="Arial" pitchFamily="34" charset="0"/>
                  </a:rPr>
                  <a:t>B</a:t>
                </a:r>
              </a:p>
            </p:txBody>
          </p:sp>
          <p:sp>
            <p:nvSpPr>
              <p:cNvPr id="18" name="Left-Up Arrow 17"/>
              <p:cNvSpPr/>
              <p:nvPr/>
            </p:nvSpPr>
            <p:spPr bwMode="auto">
              <a:xfrm rot="12000366">
                <a:off x="4214273" y="3567841"/>
                <a:ext cx="693320" cy="607236"/>
              </a:xfrm>
              <a:prstGeom prst="leftUpArrow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CA" sz="4000" b="0" i="0" u="none" strike="noStrike" cap="none" normalizeH="0" baseline="0">
                  <a:ln>
                    <a:noFill/>
                  </a:ln>
                  <a:solidFill>
                    <a:srgbClr val="FFFF00"/>
                  </a:solidFill>
                  <a:effectLst/>
                  <a:latin typeface="Scratch" pitchFamily="2" charset="0"/>
                </a:endParaRPr>
              </a:p>
            </p:txBody>
          </p:sp>
        </p:grpSp>
        <p:sp>
          <p:nvSpPr>
            <p:cNvPr id="28" name="Text Box 9"/>
            <p:cNvSpPr txBox="1">
              <a:spLocks noChangeArrowheads="1"/>
            </p:cNvSpPr>
            <p:nvPr/>
          </p:nvSpPr>
          <p:spPr bwMode="auto">
            <a:xfrm>
              <a:off x="5743931" y="3302013"/>
              <a:ext cx="212372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ctr">
                <a:spcBef>
                  <a:spcPts val="600"/>
                </a:spcBef>
              </a:pPr>
              <a:r>
                <a:rPr lang="en-CA" sz="2000" b="1" dirty="0" err="1">
                  <a:solidFill>
                    <a:srgbClr val="0070C0"/>
                  </a:solidFill>
                  <a:latin typeface="Arial" pitchFamily="34" charset="0"/>
                </a:rPr>
                <a:t>Métabolisme</a:t>
              </a:r>
              <a:endParaRPr lang="en-CA" sz="2000" b="1" dirty="0">
                <a:solidFill>
                  <a:srgbClr val="0070C0"/>
                </a:solidFill>
                <a:latin typeface="Arial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364088" y="4757082"/>
            <a:ext cx="2795178" cy="976174"/>
            <a:chOff x="5364088" y="4757082"/>
            <a:chExt cx="2795178" cy="976174"/>
          </a:xfrm>
        </p:grpSpPr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7040335" y="5271591"/>
              <a:ext cx="111893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r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A B C</a:t>
              </a: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364088" y="4757082"/>
              <a:ext cx="2520280" cy="838819"/>
              <a:chOff x="5364088" y="4757082"/>
              <a:chExt cx="2520280" cy="838819"/>
            </a:xfrm>
          </p:grpSpPr>
          <p:sp>
            <p:nvSpPr>
              <p:cNvPr id="17" name="Bent Arrow 16"/>
              <p:cNvSpPr/>
              <p:nvPr/>
            </p:nvSpPr>
            <p:spPr bwMode="auto">
              <a:xfrm>
                <a:off x="5364088" y="4770714"/>
                <a:ext cx="1676247" cy="825187"/>
              </a:xfrm>
              <a:prstGeom prst="bentArrow">
                <a:avLst>
                  <a:gd name="adj1" fmla="val 14868"/>
                  <a:gd name="adj2" fmla="val 19411"/>
                  <a:gd name="adj3" fmla="val 34885"/>
                  <a:gd name="adj4" fmla="val 83371"/>
                </a:avLst>
              </a:prstGeom>
              <a:solidFill>
                <a:srgbClr val="7030A0"/>
              </a:solidFill>
              <a:ln>
                <a:noFill/>
              </a:ln>
              <a:effectLst/>
              <a:scene3d>
                <a:camera prst="orthographicFront">
                  <a:rot lat="21599968" lon="10799999" rev="10799999"/>
                </a:camera>
                <a:lightRig rig="threePt" dir="t"/>
              </a:scene3d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CA" sz="4000" b="0" i="0" u="none" strike="noStrike" cap="none" normalizeH="0" baseline="0">
                  <a:ln>
                    <a:noFill/>
                  </a:ln>
                  <a:solidFill>
                    <a:srgbClr val="FFFF00"/>
                  </a:solidFill>
                  <a:effectLst/>
                  <a:latin typeface="Scratch" pitchFamily="2" charset="0"/>
                </a:endParaRPr>
              </a:p>
            </p:txBody>
          </p:sp>
          <p:sp>
            <p:nvSpPr>
              <p:cNvPr id="29" name="Text Box 9"/>
              <p:cNvSpPr txBox="1">
                <a:spLocks noChangeArrowheads="1"/>
              </p:cNvSpPr>
              <p:nvPr/>
            </p:nvSpPr>
            <p:spPr bwMode="auto">
              <a:xfrm>
                <a:off x="5760640" y="4757082"/>
                <a:ext cx="2123728" cy="4001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92100" indent="-2921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1pPr>
                <a:lvl2pPr marL="742950" indent="-28575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2pPr>
                <a:lvl3pPr marL="11430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3pPr>
                <a:lvl4pPr marL="16002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4pPr>
                <a:lvl5pPr marL="20574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9pPr>
              </a:lstStyle>
              <a:p>
                <a:pPr marL="0" lvl="0" indent="0" algn="ctr">
                  <a:spcBef>
                    <a:spcPts val="600"/>
                  </a:spcBef>
                </a:pPr>
                <a:r>
                  <a:rPr lang="en-CA" sz="2000" b="1" dirty="0" err="1">
                    <a:solidFill>
                      <a:srgbClr val="7030A0"/>
                    </a:solidFill>
                    <a:latin typeface="Arial" pitchFamily="34" charset="0"/>
                  </a:rPr>
                  <a:t>Élimination</a:t>
                </a:r>
                <a:endParaRPr lang="en-CA" sz="2000" b="1" dirty="0">
                  <a:solidFill>
                    <a:srgbClr val="7030A0"/>
                  </a:solidFill>
                  <a:latin typeface="Arial" pitchFamily="34" charset="0"/>
                </a:endParaRPr>
              </a:p>
            </p:txBody>
          </p:sp>
        </p:grpSp>
      </p:grpSp>
      <p:grpSp>
        <p:nvGrpSpPr>
          <p:cNvPr id="33" name="Group 32"/>
          <p:cNvGrpSpPr/>
          <p:nvPr/>
        </p:nvGrpSpPr>
        <p:grpSpPr>
          <a:xfrm>
            <a:off x="2807570" y="3016342"/>
            <a:ext cx="2123728" cy="993863"/>
            <a:chOff x="2807570" y="3016342"/>
            <a:chExt cx="2123728" cy="993863"/>
          </a:xfrm>
        </p:grpSpPr>
        <p:grpSp>
          <p:nvGrpSpPr>
            <p:cNvPr id="31" name="Group 30"/>
            <p:cNvGrpSpPr/>
            <p:nvPr/>
          </p:nvGrpSpPr>
          <p:grpSpPr>
            <a:xfrm>
              <a:off x="2807570" y="3016342"/>
              <a:ext cx="2123728" cy="993863"/>
              <a:chOff x="2807570" y="3016342"/>
              <a:chExt cx="2123728" cy="993863"/>
            </a:xfrm>
          </p:grpSpPr>
          <p:sp>
            <p:nvSpPr>
              <p:cNvPr id="26" name="Text Box 9"/>
              <p:cNvSpPr txBox="1">
                <a:spLocks noChangeArrowheads="1"/>
              </p:cNvSpPr>
              <p:nvPr/>
            </p:nvSpPr>
            <p:spPr bwMode="auto">
              <a:xfrm>
                <a:off x="2807570" y="3408111"/>
                <a:ext cx="2123728" cy="4001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92100" indent="-2921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1pPr>
                <a:lvl2pPr marL="742950" indent="-28575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2pPr>
                <a:lvl3pPr marL="11430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3pPr>
                <a:lvl4pPr marL="16002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4pPr>
                <a:lvl5pPr marL="2057400" indent="-228600" eaLnBrk="0" hangingPunct="0"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sz="4000">
                    <a:solidFill>
                      <a:srgbClr val="FFFF00"/>
                    </a:solidFill>
                    <a:latin typeface="Scratch" pitchFamily="2" charset="0"/>
                  </a:defRPr>
                </a:lvl9pPr>
              </a:lstStyle>
              <a:p>
                <a:pPr marL="0" lvl="0" indent="0" algn="ctr">
                  <a:spcBef>
                    <a:spcPts val="600"/>
                  </a:spcBef>
                </a:pPr>
                <a:r>
                  <a:rPr lang="en-CA" sz="2000" b="1" dirty="0">
                    <a:solidFill>
                      <a:srgbClr val="92D050"/>
                    </a:solidFill>
                    <a:latin typeface="Arial" pitchFamily="34" charset="0"/>
                  </a:rPr>
                  <a:t>Distribution</a:t>
                </a:r>
              </a:p>
            </p:txBody>
          </p:sp>
          <p:sp>
            <p:nvSpPr>
              <p:cNvPr id="30" name="Down Arrow 29"/>
              <p:cNvSpPr/>
              <p:nvPr/>
            </p:nvSpPr>
            <p:spPr bwMode="auto">
              <a:xfrm rot="20244528">
                <a:off x="4514450" y="3016342"/>
                <a:ext cx="235738" cy="993863"/>
              </a:xfrm>
              <a:prstGeom prst="downArrow">
                <a:avLst>
                  <a:gd name="adj1" fmla="val 50000"/>
                  <a:gd name="adj2" fmla="val 106883"/>
                </a:avLst>
              </a:prstGeom>
              <a:solidFill>
                <a:srgbClr val="92D050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CA" sz="4000" b="0" i="0" u="none" strike="noStrike" cap="none" normalizeH="0" baseline="0">
                  <a:ln>
                    <a:noFill/>
                  </a:ln>
                  <a:solidFill>
                    <a:srgbClr val="92D050"/>
                  </a:solidFill>
                  <a:effectLst/>
                  <a:latin typeface="Scratch" pitchFamily="2" charset="0"/>
                </a:endParaRPr>
              </a:p>
            </p:txBody>
          </p:sp>
        </p:grpSp>
        <p:sp>
          <p:nvSpPr>
            <p:cNvPr id="32" name="Bent-Up Arrow 31"/>
            <p:cNvSpPr/>
            <p:nvPr/>
          </p:nvSpPr>
          <p:spPr bwMode="auto">
            <a:xfrm>
              <a:off x="4572000" y="3140968"/>
              <a:ext cx="359298" cy="267143"/>
            </a:xfrm>
            <a:prstGeom prst="bentUpArrow">
              <a:avLst/>
            </a:prstGeom>
            <a:solidFill>
              <a:srgbClr val="92D050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401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412776"/>
            <a:ext cx="3240360" cy="5195477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Pharmacocinétique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251521" y="1196752"/>
            <a:ext cx="3168351" cy="4108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GB" sz="3200" b="1" dirty="0">
                <a:solidFill>
                  <a:schemeClr val="tx1"/>
                </a:solidFill>
                <a:latin typeface="Arial" pitchFamily="34" charset="0"/>
              </a:rPr>
              <a:t>ADME:</a:t>
            </a:r>
          </a:p>
          <a:p>
            <a:pPr marL="0" indent="0">
              <a:spcBef>
                <a:spcPts val="600"/>
              </a:spcBef>
            </a:pPr>
            <a:r>
              <a:rPr lang="fr-FR" sz="3200" dirty="0">
                <a:solidFill>
                  <a:schemeClr val="tx1"/>
                </a:solidFill>
                <a:latin typeface="Arial" pitchFamily="34" charset="0"/>
              </a:rPr>
              <a:t>Principes fondamentaux applicables à toutes substances et l'ensemble des organismes</a:t>
            </a:r>
            <a:endParaRPr lang="en-GB" sz="2800" dirty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660232" y="1680797"/>
            <a:ext cx="1519968" cy="3928502"/>
            <a:chOff x="1331640" y="1300698"/>
            <a:chExt cx="1519968" cy="3928502"/>
          </a:xfrm>
        </p:grpSpPr>
        <p:sp>
          <p:nvSpPr>
            <p:cNvPr id="18" name="TextBox 17"/>
            <p:cNvSpPr txBox="1"/>
            <p:nvPr/>
          </p:nvSpPr>
          <p:spPr>
            <a:xfrm>
              <a:off x="1835696" y="1300698"/>
              <a:ext cx="54053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 b="1" dirty="0">
                  <a:solidFill>
                    <a:schemeClr val="tx1"/>
                  </a:solidFill>
                  <a:latin typeface="+mj-lt"/>
                </a:rPr>
                <a:t>PK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403648" y="1916832"/>
              <a:ext cx="1337226" cy="400110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CA" sz="2000" dirty="0">
                  <a:solidFill>
                    <a:schemeClr val="tx1"/>
                  </a:solidFill>
                  <a:latin typeface="+mj-lt"/>
                </a:rPr>
                <a:t>Absorption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331640" y="2884874"/>
              <a:ext cx="1420582" cy="400110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CA" sz="2000" dirty="0">
                  <a:solidFill>
                    <a:schemeClr val="tx1"/>
                  </a:solidFill>
                  <a:latin typeface="+mj-lt"/>
                </a:rPr>
                <a:t>Distribution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31640" y="3892986"/>
              <a:ext cx="1519968" cy="400110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CA" sz="2000" dirty="0">
                  <a:solidFill>
                    <a:schemeClr val="tx1"/>
                  </a:solidFill>
                  <a:latin typeface="+mj-lt"/>
                </a:rPr>
                <a:t>Métabolisme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475656" y="4829090"/>
              <a:ext cx="1180131" cy="400110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CA" sz="2000" dirty="0">
                  <a:solidFill>
                    <a:schemeClr val="tx1"/>
                  </a:solidFill>
                  <a:latin typeface="+mj-lt"/>
                </a:rPr>
                <a:t>Excrétion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 bwMode="auto">
            <a:xfrm>
              <a:off x="2041931" y="2420888"/>
              <a:ext cx="0" cy="288032"/>
            </a:xfrm>
            <a:prstGeom prst="straightConnector1">
              <a:avLst/>
            </a:prstGeom>
            <a:noFill/>
            <a:ln>
              <a:noFill/>
              <a:tailEnd type="arrow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Straight Arrow Connector 26"/>
            <p:cNvCxnSpPr/>
            <p:nvPr/>
          </p:nvCxnSpPr>
          <p:spPr bwMode="auto">
            <a:xfrm>
              <a:off x="2051720" y="2384944"/>
              <a:ext cx="0" cy="4320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 bwMode="auto">
            <a:xfrm>
              <a:off x="2051720" y="4365152"/>
              <a:ext cx="0" cy="4320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 bwMode="auto">
            <a:xfrm>
              <a:off x="2051720" y="3429048"/>
              <a:ext cx="0" cy="4320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6788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Pharmacocinétique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251520" y="980728"/>
            <a:ext cx="8486476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Pharmacocinétique: </a:t>
            </a:r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600" dirty="0">
                <a:solidFill>
                  <a:schemeClr val="tx1"/>
                </a:solidFill>
                <a:latin typeface="Arial" pitchFamily="34" charset="0"/>
              </a:rPr>
              <a:t>La façon dont l'organisme affecte une substance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600" dirty="0">
                <a:solidFill>
                  <a:schemeClr val="tx1"/>
                </a:solidFill>
                <a:latin typeface="Arial" pitchFamily="34" charset="0"/>
              </a:rPr>
              <a:t>Le devenir et l’ évolution dans le temps d’une substance dans l’organisme (en traversant l'organisme)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600" dirty="0">
                <a:solidFill>
                  <a:schemeClr val="tx1"/>
                </a:solidFill>
                <a:latin typeface="Arial" pitchFamily="34" charset="0"/>
              </a:rPr>
              <a:t>d'autres «organismes» peuvent contribuer     (p. ex., la microflore intestinale)</a:t>
            </a:r>
          </a:p>
          <a:p>
            <a:pPr marL="0" lvl="0" indent="0">
              <a:spcBef>
                <a:spcPts val="600"/>
              </a:spcBef>
            </a:pPr>
            <a:endParaRPr lang="fr-CA" sz="26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6" name="Text Box 9"/>
          <p:cNvSpPr txBox="1">
            <a:spLocks noChangeArrowheads="1"/>
          </p:cNvSpPr>
          <p:nvPr/>
        </p:nvSpPr>
        <p:spPr bwMode="auto">
          <a:xfrm>
            <a:off x="241052" y="4365104"/>
            <a:ext cx="8496944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endParaRPr lang="fr-CA" sz="26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600" dirty="0">
                <a:solidFill>
                  <a:schemeClr val="tx1"/>
                </a:solidFill>
                <a:latin typeface="Arial" pitchFamily="34" charset="0"/>
              </a:rPr>
              <a:t>La science et l'étude des facteurs qui déterminent la </a:t>
            </a:r>
            <a:r>
              <a:rPr lang="fr-CA" sz="2600" b="1" i="1" dirty="0">
                <a:solidFill>
                  <a:srgbClr val="FF0000"/>
                </a:solidFill>
                <a:latin typeface="Arial" pitchFamily="34" charset="0"/>
              </a:rPr>
              <a:t>quantité</a:t>
            </a:r>
            <a:r>
              <a:rPr lang="fr-CA" sz="2600" dirty="0">
                <a:solidFill>
                  <a:schemeClr val="tx1"/>
                </a:solidFill>
                <a:latin typeface="Arial" pitchFamily="34" charset="0"/>
              </a:rPr>
              <a:t> d'une substance sur les </a:t>
            </a:r>
            <a:r>
              <a:rPr lang="fr-CA" sz="2600" b="1" i="1" dirty="0">
                <a:solidFill>
                  <a:srgbClr val="3366FF"/>
                </a:solidFill>
                <a:latin typeface="Arial" pitchFamily="34" charset="0"/>
              </a:rPr>
              <a:t>sites d'effet </a:t>
            </a:r>
            <a:r>
              <a:rPr lang="fr-CA" sz="2600" dirty="0">
                <a:solidFill>
                  <a:schemeClr val="tx1"/>
                </a:solidFill>
                <a:latin typeface="Arial" pitchFamily="34" charset="0"/>
              </a:rPr>
              <a:t>biologique </a:t>
            </a:r>
            <a:r>
              <a:rPr lang="fr-CA" sz="2600" b="1" i="1" dirty="0">
                <a:solidFill>
                  <a:srgbClr val="00B050"/>
                </a:solidFill>
                <a:latin typeface="Arial" pitchFamily="34" charset="0"/>
              </a:rPr>
              <a:t>à divers moments </a:t>
            </a:r>
            <a:r>
              <a:rPr lang="fr-CA" sz="2600" dirty="0">
                <a:solidFill>
                  <a:schemeClr val="tx1"/>
                </a:solidFill>
                <a:latin typeface="Arial" pitchFamily="34" charset="0"/>
              </a:rPr>
              <a:t>suivant l'application ou l'exposition </a:t>
            </a:r>
            <a:r>
              <a:rPr lang="fr-CA" sz="2600" b="1" i="1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</a:rPr>
              <a:t>(biodisponibilité)</a:t>
            </a:r>
            <a:endParaRPr lang="fr-CA" sz="26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8562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Pharmacocinétique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251521" y="1052736"/>
            <a:ext cx="8496943" cy="4862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3200" dirty="0">
                <a:solidFill>
                  <a:schemeClr val="tx1"/>
                </a:solidFill>
                <a:latin typeface="Arial" pitchFamily="34" charset="0"/>
              </a:rPr>
              <a:t>ADME est à la base de la </a:t>
            </a:r>
            <a:r>
              <a:rPr lang="fr-CA" sz="3200" i="1" dirty="0">
                <a:solidFill>
                  <a:srgbClr val="FF0000"/>
                </a:solidFill>
                <a:latin typeface="Arial" pitchFamily="34" charset="0"/>
              </a:rPr>
              <a:t>BIODISPONIBILITÉ</a:t>
            </a:r>
          </a:p>
          <a:p>
            <a:pPr marL="0" indent="0">
              <a:spcBef>
                <a:spcPts val="600"/>
              </a:spcBef>
            </a:pPr>
            <a:endParaRPr lang="fr-CA" sz="9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Biodisponibilité</a:t>
            </a:r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: </a:t>
            </a:r>
          </a:p>
          <a:p>
            <a:pPr marL="0" indent="0">
              <a:spcBef>
                <a:spcPts val="600"/>
              </a:spcBef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décrit la vitesse et le degré à laquelle une substance est absorbée par l'organisme et devient disponible au niveau du site d'action</a:t>
            </a:r>
          </a:p>
          <a:p>
            <a:pPr marL="265113" indent="-265113">
              <a:spcBef>
                <a:spcPts val="0"/>
              </a:spcBef>
            </a:pPr>
            <a:endParaRPr lang="fr-CA" sz="2000" dirty="0">
              <a:solidFill>
                <a:schemeClr val="tx1"/>
              </a:solidFill>
              <a:latin typeface="Arial" pitchFamily="34" charset="0"/>
            </a:endParaRPr>
          </a:p>
          <a:p>
            <a:pPr marL="265113" indent="-265113">
              <a:spcBef>
                <a:spcPts val="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– la fraction du composé inchangé </a:t>
            </a:r>
            <a:r>
              <a:rPr lang="fr-FR" sz="2000" dirty="0">
                <a:solidFill>
                  <a:schemeClr val="tx1"/>
                </a:solidFill>
                <a:latin typeface="Arial" pitchFamily="34" charset="0"/>
              </a:rPr>
              <a:t>qui atteint la circulation systémique</a:t>
            </a:r>
          </a:p>
          <a:p>
            <a:pPr marL="793750" lvl="1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sz="1800" dirty="0">
                <a:solidFill>
                  <a:schemeClr val="tx1"/>
                </a:solidFill>
                <a:latin typeface="Arial" pitchFamily="34" charset="0"/>
              </a:rPr>
              <a:t>Souvent réduit par absorption et / ou le métabolisme incomplet</a:t>
            </a:r>
            <a:endParaRPr lang="fr-CA" sz="1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1100" dirty="0">
              <a:solidFill>
                <a:schemeClr val="tx1"/>
              </a:solidFill>
              <a:latin typeface="Arial" pitchFamily="34" charset="0"/>
            </a:endParaRPr>
          </a:p>
          <a:p>
            <a:pPr marL="265113" indent="-265113">
              <a:spcBef>
                <a:spcPts val="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– la réponse est généralement liée à la concentration de la substance à ces sites.</a:t>
            </a:r>
          </a:p>
          <a:p>
            <a:pPr marL="265113" indent="-265113">
              <a:spcBef>
                <a:spcPts val="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– Il est difficile de mesurer la concentration à ces sites. </a:t>
            </a:r>
            <a:r>
              <a:rPr lang="fr-FR" sz="2000" dirty="0">
                <a:solidFill>
                  <a:schemeClr val="tx1"/>
                </a:solidFill>
                <a:latin typeface="Arial" pitchFamily="34" charset="0"/>
              </a:rPr>
              <a:t>C'est pourquoi le sang, l'urine, etc. sont souvent utilisés comme intermédiaire.</a:t>
            </a:r>
            <a:endParaRPr lang="fr-CA" sz="20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1702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Pharmacocinétique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251521" y="908720"/>
            <a:ext cx="842493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3200" dirty="0">
                <a:solidFill>
                  <a:schemeClr val="tx1"/>
                </a:solidFill>
                <a:latin typeface="Arial" pitchFamily="34" charset="0"/>
              </a:rPr>
              <a:t>Biodisponibilité 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: </a:t>
            </a:r>
          </a:p>
          <a:p>
            <a:pPr marL="0" indent="0">
              <a:spcBef>
                <a:spcPts val="0"/>
              </a:spcBef>
            </a:pPr>
            <a:endParaRPr lang="en-CA" sz="1400" dirty="0">
              <a:solidFill>
                <a:schemeClr val="tx1"/>
              </a:solidFill>
              <a:latin typeface="Arial" pitchFamily="34" charset="0"/>
            </a:endParaRPr>
          </a:p>
          <a:p>
            <a:pPr marL="180975" indent="-180975">
              <a:spcBef>
                <a:spcPts val="0"/>
              </a:spcBef>
            </a:pPr>
            <a:r>
              <a:rPr lang="en-CA" sz="2400" dirty="0">
                <a:solidFill>
                  <a:schemeClr val="tx1"/>
                </a:solidFill>
                <a:latin typeface="Arial" pitchFamily="34" charset="0"/>
              </a:rPr>
              <a:t>• </a:t>
            </a:r>
            <a:r>
              <a:rPr lang="fr-FR" sz="2000" dirty="0">
                <a:solidFill>
                  <a:schemeClr val="tx1"/>
                </a:solidFill>
                <a:latin typeface="Arial" pitchFamily="34" charset="0"/>
              </a:rPr>
              <a:t>se définit comme étant la fraction de la dose de médicament administré qui atteint la circulation générale et la vitesse à laquelle elle l’atteint.</a:t>
            </a:r>
            <a:endParaRPr lang="en-GB" sz="2000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41957"/>
            <a:ext cx="8028384" cy="4155395"/>
          </a:xfrm>
          <a:prstGeom prst="rect">
            <a:avLst/>
          </a:prstGeom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0" y="6608385"/>
            <a:ext cx="493204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>
              <a:spcBef>
                <a:spcPts val="0"/>
              </a:spcBef>
            </a:pPr>
            <a:r>
              <a:rPr lang="en-CA" sz="1200" dirty="0">
                <a:solidFill>
                  <a:schemeClr val="tx1"/>
                </a:solidFill>
                <a:latin typeface="Arial" pitchFamily="34" charset="0"/>
              </a:rPr>
              <a:t>http://intranasal.net/paincontrol/INpaincontroldefault.htm#Introduction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150096" y="4191471"/>
            <a:ext cx="5598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Arial" pitchFamily="34" charset="0"/>
              </a:rPr>
              <a:t>dose            PC            concentration</a:t>
            </a:r>
            <a:endParaRPr lang="en-CA" sz="2400" b="1" dirty="0"/>
          </a:p>
        </p:txBody>
      </p:sp>
      <p:sp>
        <p:nvSpPr>
          <p:cNvPr id="9" name="Right Arrow 8"/>
          <p:cNvSpPr/>
          <p:nvPr/>
        </p:nvSpPr>
        <p:spPr bwMode="auto">
          <a:xfrm>
            <a:off x="4170555" y="4149080"/>
            <a:ext cx="618237" cy="432048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10" name="Right Arrow 9"/>
          <p:cNvSpPr/>
          <p:nvPr/>
        </p:nvSpPr>
        <p:spPr bwMode="auto">
          <a:xfrm>
            <a:off x="5652120" y="4149080"/>
            <a:ext cx="618237" cy="432048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2466020" y="2564904"/>
            <a:ext cx="3402124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1800" dirty="0">
                <a:solidFill>
                  <a:schemeClr val="tx1"/>
                </a:solidFill>
                <a:latin typeface="Arial" pitchFamily="34" charset="0"/>
              </a:rPr>
              <a:t>Administration </a:t>
            </a: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intranasale</a:t>
            </a:r>
            <a:r>
              <a:rPr lang="en-CA" sz="1800" dirty="0">
                <a:solidFill>
                  <a:schemeClr val="tx1"/>
                </a:solidFill>
                <a:latin typeface="Arial" pitchFamily="34" charset="0"/>
              </a:rPr>
              <a:t>, </a:t>
            </a: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intraveineuse</a:t>
            </a:r>
            <a:r>
              <a:rPr lang="en-CA" sz="1800" dirty="0">
                <a:solidFill>
                  <a:schemeClr val="tx1"/>
                </a:solidFill>
                <a:latin typeface="Arial" pitchFamily="34" charset="0"/>
              </a:rPr>
              <a:t>, et </a:t>
            </a: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orale</a:t>
            </a:r>
            <a:endParaRPr lang="en-GB" sz="12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28738" y="3814882"/>
            <a:ext cx="1178966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inherit"/>
                <a:cs typeface="Arial" pitchFamily="34" charset="0"/>
              </a:rPr>
              <a:t>concentration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212121"/>
                </a:solidFill>
                <a:effectLst/>
                <a:latin typeface="inherit"/>
                <a:cs typeface="Arial" pitchFamily="34" charset="0"/>
              </a:rPr>
              <a:t>plasmatique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inherit"/>
                <a:cs typeface="Arial" pitchFamily="34" charset="0"/>
              </a:rPr>
              <a:t> de morphine</a:t>
            </a:r>
            <a:r>
              <a:rPr kumimoji="0" lang="en-US" altLang="en-US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22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860" y="1412777"/>
            <a:ext cx="3571494" cy="511256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176" y="1412776"/>
            <a:ext cx="3562256" cy="5099344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6231857" y="3789039"/>
            <a:ext cx="768336" cy="504056"/>
            <a:chOff x="3991847" y="3129590"/>
            <a:chExt cx="1336237" cy="65476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1847" y="3173249"/>
              <a:ext cx="1300233" cy="611110"/>
            </a:xfrm>
            <a:prstGeom prst="rect">
              <a:avLst/>
            </a:prstGeom>
          </p:spPr>
        </p:pic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3995936" y="3129590"/>
              <a:ext cx="1332148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ctr">
                <a:spcBef>
                  <a:spcPts val="600"/>
                </a:spcBef>
              </a:pPr>
              <a:r>
                <a:rPr lang="en-CA" sz="2800" b="1" dirty="0">
                  <a:solidFill>
                    <a:schemeClr val="tx1"/>
                  </a:solidFill>
                  <a:latin typeface="Arial" pitchFamily="34" charset="0"/>
                </a:rPr>
                <a:t>A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352123" y="4149082"/>
            <a:ext cx="969963" cy="830997"/>
            <a:chOff x="3845658" y="3497577"/>
            <a:chExt cx="1686892" cy="1079465"/>
          </a:xfrm>
        </p:grpSpPr>
        <p:sp>
          <p:nvSpPr>
            <p:cNvPr id="18" name="Left-Up Arrow 17"/>
            <p:cNvSpPr/>
            <p:nvPr/>
          </p:nvSpPr>
          <p:spPr bwMode="auto">
            <a:xfrm rot="12000366">
              <a:off x="4214273" y="3567841"/>
              <a:ext cx="693320" cy="607236"/>
            </a:xfrm>
            <a:prstGeom prst="leftUpArrow">
              <a:avLst/>
            </a:prstGeom>
            <a:solidFill>
              <a:srgbClr val="BCBCBC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19" name="Text Box 9"/>
            <p:cNvSpPr txBox="1">
              <a:spLocks noChangeArrowheads="1"/>
            </p:cNvSpPr>
            <p:nvPr/>
          </p:nvSpPr>
          <p:spPr bwMode="auto">
            <a:xfrm>
              <a:off x="3845658" y="3497577"/>
              <a:ext cx="1686892" cy="1079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r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C</a:t>
              </a:r>
            </a:p>
            <a:p>
              <a:pPr marL="0" lvl="0" indent="0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B</a:t>
              </a:r>
            </a:p>
          </p:txBody>
        </p:sp>
      </p:grp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55836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Pharmacodynamique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" name="Text Box 9"/>
          <p:cNvSpPr txBox="1">
            <a:spLocks noChangeArrowheads="1"/>
          </p:cNvSpPr>
          <p:nvPr/>
        </p:nvSpPr>
        <p:spPr bwMode="auto">
          <a:xfrm>
            <a:off x="251520" y="1196752"/>
            <a:ext cx="532859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GB" sz="2800" b="1" dirty="0" err="1">
                <a:solidFill>
                  <a:schemeClr val="tx1"/>
                </a:solidFill>
                <a:latin typeface="Arial" pitchFamily="34" charset="0"/>
              </a:rPr>
              <a:t>Pharmacodynamique</a:t>
            </a: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: </a:t>
            </a:r>
            <a:endParaRPr lang="en-GB" sz="2800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La façon dont la substance affecte un organisme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itchFamily="34" charset="0"/>
              </a:rPr>
              <a:t>Mode </a:t>
            </a:r>
            <a:r>
              <a:rPr lang="en-GB" sz="2800" dirty="0" err="1">
                <a:solidFill>
                  <a:schemeClr val="tx1"/>
                </a:solidFill>
                <a:latin typeface="Arial" pitchFamily="34" charset="0"/>
              </a:rPr>
              <a:t>d’action</a:t>
            </a:r>
            <a:r>
              <a:rPr lang="en-GB" sz="2800" dirty="0">
                <a:solidFill>
                  <a:schemeClr val="tx1"/>
                </a:solidFill>
                <a:latin typeface="Arial" pitchFamily="34" charset="0"/>
              </a:rPr>
              <a:t> / </a:t>
            </a:r>
            <a:r>
              <a:rPr lang="en-GB" sz="2800" dirty="0" err="1">
                <a:solidFill>
                  <a:schemeClr val="tx1"/>
                </a:solidFill>
                <a:latin typeface="Arial" pitchFamily="34" charset="0"/>
              </a:rPr>
              <a:t>méchanisme</a:t>
            </a:r>
            <a:endParaRPr lang="en-GB" sz="2800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itchFamily="34" charset="0"/>
              </a:rPr>
              <a:t>site </a:t>
            </a:r>
            <a:r>
              <a:rPr lang="en-GB" sz="2800" dirty="0" err="1">
                <a:solidFill>
                  <a:schemeClr val="tx1"/>
                </a:solidFill>
                <a:latin typeface="Arial" pitchFamily="34" charset="0"/>
              </a:rPr>
              <a:t>d'action</a:t>
            </a:r>
            <a:endParaRPr lang="en-GB" sz="2800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itchFamily="34" charset="0"/>
              </a:rPr>
              <a:t>relations dose-</a:t>
            </a:r>
            <a:r>
              <a:rPr lang="en-GB" sz="2800" dirty="0" err="1">
                <a:solidFill>
                  <a:schemeClr val="tx1"/>
                </a:solidFill>
                <a:latin typeface="Arial" pitchFamily="34" charset="0"/>
              </a:rPr>
              <a:t>effet</a:t>
            </a:r>
            <a:endParaRPr lang="en-US" sz="2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251520" y="4996333"/>
            <a:ext cx="8496944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GB" sz="2400" i="1" dirty="0">
                <a:solidFill>
                  <a:schemeClr val="tx1"/>
                </a:solidFill>
                <a:latin typeface="Arial" pitchFamily="34" charset="0"/>
              </a:rPr>
              <a:t>PD </a:t>
            </a:r>
            <a:r>
              <a:rPr lang="en-GB" sz="2400" i="1" dirty="0" err="1">
                <a:solidFill>
                  <a:schemeClr val="tx1"/>
                </a:solidFill>
                <a:latin typeface="Arial" pitchFamily="34" charset="0"/>
              </a:rPr>
              <a:t>général</a:t>
            </a:r>
            <a:r>
              <a:rPr lang="en-GB" sz="2400" i="1" dirty="0">
                <a:solidFill>
                  <a:schemeClr val="tx1"/>
                </a:solidFill>
                <a:latin typeface="Arial" pitchFamily="34" charset="0"/>
              </a:rPr>
              <a:t>: 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commun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à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tous</a:t>
            </a:r>
            <a:endParaRPr lang="en-GB" sz="24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en-GB" sz="2400" i="1" dirty="0">
                <a:solidFill>
                  <a:schemeClr val="tx1"/>
                </a:solidFill>
                <a:latin typeface="Arial" pitchFamily="34" charset="0"/>
              </a:rPr>
              <a:t>PD </a:t>
            </a:r>
            <a:r>
              <a:rPr lang="en-GB" sz="2400" i="1" dirty="0" err="1">
                <a:solidFill>
                  <a:schemeClr val="tx1"/>
                </a:solidFill>
                <a:latin typeface="Arial" pitchFamily="34" charset="0"/>
              </a:rPr>
              <a:t>spécialisé</a:t>
            </a:r>
            <a:r>
              <a:rPr lang="en-GB" sz="2400" i="1" dirty="0">
                <a:solidFill>
                  <a:schemeClr val="tx1"/>
                </a:solidFill>
                <a:latin typeface="Arial" pitchFamily="34" charset="0"/>
              </a:rPr>
              <a:t>: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spécialisé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à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certains</a:t>
            </a:r>
            <a:endParaRPr lang="en-GB" sz="24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groupes</a:t>
            </a:r>
            <a:endParaRPr lang="en-GB" sz="24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251520" y="4996333"/>
            <a:ext cx="4032448" cy="45397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58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Pharmacodynamiques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1026" name="Picture 2" descr="The role of pharmacokinetics and pharmacodynamics in phosphodiesterase-5  inhibitor therapy | International Journal of Impotence Resea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5" y="1340301"/>
            <a:ext cx="5953125" cy="335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766" y="2206919"/>
            <a:ext cx="3016729" cy="43184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504" y="2204864"/>
            <a:ext cx="3008926" cy="4307256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6956367" y="3867335"/>
            <a:ext cx="601823" cy="425760"/>
            <a:chOff x="3991847" y="3129590"/>
            <a:chExt cx="1336237" cy="654769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1847" y="3173249"/>
              <a:ext cx="1300233" cy="611110"/>
            </a:xfrm>
            <a:prstGeom prst="rect">
              <a:avLst/>
            </a:prstGeom>
          </p:spPr>
        </p:pic>
        <p:sp>
          <p:nvSpPr>
            <p:cNvPr id="28" name="Text Box 9"/>
            <p:cNvSpPr txBox="1">
              <a:spLocks noChangeArrowheads="1"/>
            </p:cNvSpPr>
            <p:nvPr/>
          </p:nvSpPr>
          <p:spPr bwMode="auto">
            <a:xfrm>
              <a:off x="3995936" y="3129590"/>
              <a:ext cx="1332148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ctr">
                <a:spcBef>
                  <a:spcPts val="600"/>
                </a:spcBef>
              </a:pPr>
              <a:r>
                <a:rPr lang="en-CA" sz="2800" b="1" dirty="0">
                  <a:solidFill>
                    <a:schemeClr val="tx1"/>
                  </a:solidFill>
                  <a:latin typeface="Arial" pitchFamily="34" charset="0"/>
                </a:rPr>
                <a:t>A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20331" y="4278162"/>
            <a:ext cx="759753" cy="701917"/>
            <a:chOff x="3845658" y="3497577"/>
            <a:chExt cx="1686892" cy="1079465"/>
          </a:xfrm>
        </p:grpSpPr>
        <p:sp>
          <p:nvSpPr>
            <p:cNvPr id="30" name="Left-Up Arrow 29"/>
            <p:cNvSpPr/>
            <p:nvPr/>
          </p:nvSpPr>
          <p:spPr bwMode="auto">
            <a:xfrm rot="12000366">
              <a:off x="4214273" y="3567841"/>
              <a:ext cx="693320" cy="607236"/>
            </a:xfrm>
            <a:prstGeom prst="leftUpArrow">
              <a:avLst/>
            </a:prstGeom>
            <a:solidFill>
              <a:srgbClr val="BCBCBC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31" name="Text Box 9"/>
            <p:cNvSpPr txBox="1">
              <a:spLocks noChangeArrowheads="1"/>
            </p:cNvSpPr>
            <p:nvPr/>
          </p:nvSpPr>
          <p:spPr bwMode="auto">
            <a:xfrm>
              <a:off x="3845658" y="3497577"/>
              <a:ext cx="1686892" cy="1079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r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C</a:t>
              </a:r>
            </a:p>
            <a:p>
              <a:pPr marL="0" lvl="0" indent="0">
                <a:spcBef>
                  <a:spcPts val="0"/>
                </a:spcBef>
              </a:pPr>
              <a:r>
                <a:rPr lang="en-CA" sz="2400" b="1" dirty="0">
                  <a:solidFill>
                    <a:schemeClr val="tx1"/>
                  </a:solidFill>
                  <a:latin typeface="Arial" pitchFamily="34" charset="0"/>
                </a:rPr>
                <a:t>B</a:t>
              </a:r>
            </a:p>
          </p:txBody>
        </p:sp>
      </p:grpSp>
      <p:sp>
        <p:nvSpPr>
          <p:cNvPr id="32" name="Text Box 9"/>
          <p:cNvSpPr txBox="1">
            <a:spLocks noChangeArrowheads="1"/>
          </p:cNvSpPr>
          <p:nvPr/>
        </p:nvSpPr>
        <p:spPr bwMode="auto">
          <a:xfrm>
            <a:off x="251520" y="4941168"/>
            <a:ext cx="8496944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MEC – concentration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minimale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efficace</a:t>
            </a:r>
            <a:endParaRPr lang="en-GB" sz="24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MTC – concentration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toxique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minimale</a:t>
            </a:r>
            <a:endParaRPr lang="en-GB" sz="24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ASC –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aire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sous la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courbe</a:t>
            </a:r>
            <a:endParaRPr lang="en-GB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A124FA0B-A227-47DE-96EE-E259E25F534C}"/>
              </a:ext>
            </a:extLst>
          </p:cNvPr>
          <p:cNvSpPr/>
          <p:nvPr/>
        </p:nvSpPr>
        <p:spPr>
          <a:xfrm>
            <a:off x="3361836" y="2329135"/>
            <a:ext cx="2647668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400" b="1" dirty="0" err="1">
                <a:solidFill>
                  <a:schemeClr val="tx1"/>
                </a:solidFill>
                <a:latin typeface="Arial" pitchFamily="34" charset="0"/>
              </a:rPr>
              <a:t>Gamme</a:t>
            </a:r>
            <a:r>
              <a:rPr lang="en-GB" sz="14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Arial" pitchFamily="34" charset="0"/>
              </a:rPr>
              <a:t>thérapeutique</a:t>
            </a:r>
            <a:endParaRPr lang="en-CA" sz="1400" b="1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9C9778DF-E05D-42AC-A6F6-B07B88ACC704}"/>
              </a:ext>
            </a:extLst>
          </p:cNvPr>
          <p:cNvSpPr/>
          <p:nvPr/>
        </p:nvSpPr>
        <p:spPr>
          <a:xfrm>
            <a:off x="899592" y="1790205"/>
            <a:ext cx="2866348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chemeClr val="tx1"/>
                </a:solidFill>
                <a:latin typeface="Arial" pitchFamily="34" charset="0"/>
              </a:rPr>
              <a:t>durée </a:t>
            </a:r>
            <a:r>
              <a:rPr lang="en-GB" sz="1400" b="1" dirty="0" err="1">
                <a:solidFill>
                  <a:schemeClr val="tx1"/>
                </a:solidFill>
                <a:latin typeface="Arial" pitchFamily="34" charset="0"/>
              </a:rPr>
              <a:t>d’action</a:t>
            </a:r>
            <a:endParaRPr lang="en-CA" sz="1400" b="1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5F634D5-4591-4B77-B50C-7B0547ABB991}"/>
              </a:ext>
            </a:extLst>
          </p:cNvPr>
          <p:cNvSpPr/>
          <p:nvPr/>
        </p:nvSpPr>
        <p:spPr>
          <a:xfrm>
            <a:off x="2486550" y="4452242"/>
            <a:ext cx="2061132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chemeClr val="tx1"/>
                </a:solidFill>
                <a:latin typeface="Arial" pitchFamily="34" charset="0"/>
              </a:rPr>
              <a:t>Temps </a:t>
            </a:r>
            <a:endParaRPr lang="en-CA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4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8856984" cy="6020427"/>
          </a:xfrm>
          <a:prstGeom prst="rect">
            <a:avLst/>
          </a:prstGeom>
        </p:spPr>
      </p:pic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07505" y="476672"/>
            <a:ext cx="8937376" cy="10518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Pharmacodynamique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Méchanisme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Rectangle 4"/>
          <p:cNvSpPr/>
          <p:nvPr/>
        </p:nvSpPr>
        <p:spPr>
          <a:xfrm>
            <a:off x="107504" y="6577607"/>
            <a:ext cx="90364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http://pharmacologycorner.com/calcium-channel-blockers-classification-mechanism-of-action-indications/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403648" y="1735648"/>
            <a:ext cx="1656184" cy="1015663"/>
          </a:xfrm>
          <a:prstGeom prst="rect">
            <a:avLst/>
          </a:prstGeom>
          <a:solidFill>
            <a:srgbClr val="320F93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CA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antagonistes</a:t>
            </a:r>
            <a:r>
              <a:rPr lang="en-CA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des </a:t>
            </a:r>
            <a:r>
              <a:rPr lang="en-CA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canaux</a:t>
            </a:r>
            <a:r>
              <a:rPr lang="en-CA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calciques</a:t>
            </a:r>
            <a:endParaRPr lang="en-CA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Left Brace 8"/>
          <p:cNvSpPr/>
          <p:nvPr/>
        </p:nvSpPr>
        <p:spPr bwMode="auto">
          <a:xfrm>
            <a:off x="469080" y="2967608"/>
            <a:ext cx="432049" cy="2232248"/>
          </a:xfrm>
          <a:prstGeom prst="leftBrace">
            <a:avLst>
              <a:gd name="adj1" fmla="val 8333"/>
              <a:gd name="adj2" fmla="val 50706"/>
            </a:avLst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179512" y="5229200"/>
            <a:ext cx="2520280" cy="5355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fr-FR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membrane de cellule musculaire lisses</a:t>
            </a:r>
            <a:endParaRPr lang="en-CA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4427984" y="4189613"/>
            <a:ext cx="1656184" cy="5355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r">
              <a:lnSpc>
                <a:spcPct val="80000"/>
              </a:lnSpc>
              <a:spcBef>
                <a:spcPts val="0"/>
              </a:spcBef>
            </a:pPr>
            <a:r>
              <a:rPr lang="fr-FR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 de liaison du récepteur</a:t>
            </a:r>
            <a:endParaRPr kumimoji="0" lang="en-C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7740352" y="2009542"/>
            <a:ext cx="1224136" cy="707886"/>
          </a:xfrm>
          <a:prstGeom prst="rect">
            <a:avLst/>
          </a:prstGeom>
          <a:solidFill>
            <a:srgbClr val="320F93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CA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ions de calcium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7092280" y="5457418"/>
            <a:ext cx="1656184" cy="707886"/>
          </a:xfrm>
          <a:prstGeom prst="rect">
            <a:avLst/>
          </a:prstGeom>
          <a:solidFill>
            <a:srgbClr val="320F93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CA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canal </a:t>
            </a:r>
            <a:r>
              <a:rPr lang="en-CA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calcique</a:t>
            </a:r>
            <a:endParaRPr lang="en-CA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Arrow Connector 3"/>
          <p:cNvCxnSpPr/>
          <p:nvPr/>
        </p:nvCxnSpPr>
        <p:spPr bwMode="auto">
          <a:xfrm>
            <a:off x="469080" y="4083732"/>
            <a:ext cx="0" cy="1122637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491109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Pharmacodynamique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Méchanisme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Rectangle 4"/>
          <p:cNvSpPr/>
          <p:nvPr/>
        </p:nvSpPr>
        <p:spPr>
          <a:xfrm>
            <a:off x="107504" y="6577607"/>
            <a:ext cx="90364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http://calcium.ion.ucl.ac.uk/l-type-pharmacology.html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908" y="1093812"/>
            <a:ext cx="7429500" cy="51435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auto">
          <a:xfrm>
            <a:off x="7092280" y="3501008"/>
            <a:ext cx="2051720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CA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kumimoji="0" lang="en-CA" sz="180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ytoplasme</a:t>
            </a:r>
            <a:r>
              <a:rPr kumimoji="0" lang="en-CA" sz="180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cellule musculaire lisses</a:t>
            </a:r>
            <a:endParaRPr kumimoji="0" lang="en-CA" sz="1800" b="1" i="0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6156176" y="4890646"/>
            <a:ext cx="2592288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160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(Myosin light chain kinase)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876256" y="1628800"/>
            <a:ext cx="216024" cy="3816424"/>
            <a:chOff x="6732240" y="1628800"/>
            <a:chExt cx="216024" cy="3816424"/>
          </a:xfrm>
        </p:grpSpPr>
        <p:cxnSp>
          <p:nvCxnSpPr>
            <p:cNvPr id="8" name="Straight Connector 7"/>
            <p:cNvCxnSpPr/>
            <p:nvPr/>
          </p:nvCxnSpPr>
          <p:spPr bwMode="auto">
            <a:xfrm flipH="1">
              <a:off x="6804248" y="1628800"/>
              <a:ext cx="144016" cy="3816424"/>
            </a:xfrm>
            <a:prstGeom prst="line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7" name="Straight Connector 16"/>
            <p:cNvCxnSpPr/>
            <p:nvPr/>
          </p:nvCxnSpPr>
          <p:spPr bwMode="auto">
            <a:xfrm flipH="1">
              <a:off x="6732240" y="5445224"/>
              <a:ext cx="144016" cy="0"/>
            </a:xfrm>
            <a:prstGeom prst="line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5" name="Rectangle 24"/>
          <p:cNvSpPr/>
          <p:nvPr/>
        </p:nvSpPr>
        <p:spPr bwMode="auto">
          <a:xfrm>
            <a:off x="7596336" y="5517232"/>
            <a:ext cx="1656184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18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kumimoji="0" lang="en-CA" sz="1800" b="1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pression</a:t>
            </a:r>
            <a:r>
              <a:rPr kumimoji="0" lang="en-CA" sz="18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sanguine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CA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CA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systemique</a:t>
            </a:r>
            <a:r>
              <a:rPr lang="en-CA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en-CA" sz="1800" i="0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Straight Arrow Connector 25"/>
          <p:cNvCxnSpPr/>
          <p:nvPr/>
        </p:nvCxnSpPr>
        <p:spPr bwMode="auto">
          <a:xfrm>
            <a:off x="7884368" y="5589240"/>
            <a:ext cx="0" cy="216024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Straight Arrow Connector 26"/>
          <p:cNvCxnSpPr/>
          <p:nvPr/>
        </p:nvCxnSpPr>
        <p:spPr bwMode="auto">
          <a:xfrm flipH="1">
            <a:off x="7452320" y="5805264"/>
            <a:ext cx="288032" cy="0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" name="Rectangle 30"/>
          <p:cNvSpPr/>
          <p:nvPr/>
        </p:nvSpPr>
        <p:spPr bwMode="auto">
          <a:xfrm>
            <a:off x="888453" y="1093812"/>
            <a:ext cx="4907683" cy="2443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381103" y="980728"/>
            <a:ext cx="2639169" cy="1728192"/>
            <a:chOff x="4381103" y="980728"/>
            <a:chExt cx="2639169" cy="1728192"/>
          </a:xfrm>
        </p:grpSpPr>
        <p:sp>
          <p:nvSpPr>
            <p:cNvPr id="29" name="Oval 28"/>
            <p:cNvSpPr/>
            <p:nvPr/>
          </p:nvSpPr>
          <p:spPr bwMode="auto">
            <a:xfrm>
              <a:off x="5868144" y="980728"/>
              <a:ext cx="1152128" cy="1728192"/>
            </a:xfrm>
            <a:prstGeom prst="ellipse">
              <a:avLst/>
            </a:prstGeom>
            <a:noFill/>
            <a:ln w="38100" cap="flat" cmpd="sng" algn="ctr">
              <a:solidFill>
                <a:srgbClr val="3366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4381103" y="980728"/>
              <a:ext cx="1631057" cy="70788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600" b="1" i="0" u="none" strike="noStrike" cap="none" normalizeH="0" dirty="0" err="1">
                  <a:ln>
                    <a:noFill/>
                  </a:ln>
                  <a:solidFill>
                    <a:srgbClr val="3366FF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Biochimique</a:t>
              </a:r>
              <a:r>
                <a:rPr kumimoji="0" lang="en-CA" sz="1600" b="1" i="0" u="none" strike="noStrike" cap="none" normalizeH="0" dirty="0">
                  <a:ln>
                    <a:noFill/>
                  </a:ln>
                  <a:solidFill>
                    <a:srgbClr val="3366FF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 /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CA" sz="1600" b="1" dirty="0" err="1">
                  <a:solidFill>
                    <a:srgbClr val="3366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Moléculaire</a:t>
              </a:r>
              <a:endParaRPr kumimoji="0" lang="en-CA" sz="1600" b="1" i="0" u="none" strike="noStrike" cap="none" normalizeH="0" dirty="0">
                <a:ln>
                  <a:noFill/>
                </a:ln>
                <a:solidFill>
                  <a:srgbClr val="3366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049688" y="5229200"/>
            <a:ext cx="3690664" cy="1342891"/>
            <a:chOff x="4049688" y="5229200"/>
            <a:chExt cx="5094312" cy="1342891"/>
          </a:xfrm>
        </p:grpSpPr>
        <p:sp>
          <p:nvSpPr>
            <p:cNvPr id="30" name="Oval 29"/>
            <p:cNvSpPr/>
            <p:nvPr/>
          </p:nvSpPr>
          <p:spPr bwMode="auto">
            <a:xfrm>
              <a:off x="4049688" y="5229200"/>
              <a:ext cx="5094312" cy="1342891"/>
            </a:xfrm>
            <a:prstGeom prst="ellipse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33" name="Rectangle 32"/>
            <p:cNvSpPr/>
            <p:nvPr/>
          </p:nvSpPr>
          <p:spPr bwMode="auto">
            <a:xfrm>
              <a:off x="4770648" y="6163563"/>
              <a:ext cx="3085985" cy="33855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CA" sz="1600" b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Tissu</a:t>
              </a:r>
              <a:r>
                <a:rPr lang="en-CA" sz="16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/ </a:t>
              </a:r>
              <a:r>
                <a:rPr lang="en-CA" sz="1600" b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organes</a:t>
              </a:r>
              <a:endParaRPr kumimoji="0" lang="en-CA" sz="1600" b="1" i="0" u="none" strike="noStrike" cap="none" normalizeH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784575" y="2852936"/>
            <a:ext cx="2447504" cy="2448272"/>
            <a:chOff x="4049688" y="5229200"/>
            <a:chExt cx="5094312" cy="1342891"/>
          </a:xfrm>
        </p:grpSpPr>
        <p:sp>
          <p:nvSpPr>
            <p:cNvPr id="28" name="Oval 27"/>
            <p:cNvSpPr/>
            <p:nvPr/>
          </p:nvSpPr>
          <p:spPr bwMode="auto">
            <a:xfrm>
              <a:off x="4049688" y="5229200"/>
              <a:ext cx="5094312" cy="1342891"/>
            </a:xfrm>
            <a:prstGeom prst="ellipse">
              <a:avLst/>
            </a:prstGeom>
            <a:noFill/>
            <a:ln w="38100" cap="flat" cmpd="sng" algn="ctr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35" name="Rectangle 34"/>
            <p:cNvSpPr/>
            <p:nvPr/>
          </p:nvSpPr>
          <p:spPr bwMode="auto">
            <a:xfrm>
              <a:off x="5893268" y="5897317"/>
              <a:ext cx="2809868" cy="18569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600" b="1" i="0" u="none" strike="noStrike" cap="none" normalizeH="0" dirty="0" err="1">
                  <a:ln>
                    <a:noFill/>
                  </a:ln>
                  <a:solidFill>
                    <a:srgbClr val="92D050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Cellulaire</a:t>
              </a:r>
              <a:endParaRPr kumimoji="0" lang="en-CA" sz="1600" b="1" i="0" u="none" strike="noStrike" cap="none" normalizeH="0" dirty="0">
                <a:ln>
                  <a:noFill/>
                </a:ln>
                <a:solidFill>
                  <a:srgbClr val="92D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6" name="Oval 35"/>
          <p:cNvSpPr/>
          <p:nvPr/>
        </p:nvSpPr>
        <p:spPr bwMode="auto">
          <a:xfrm>
            <a:off x="7740352" y="5229200"/>
            <a:ext cx="1367768" cy="1553691"/>
          </a:xfrm>
          <a:prstGeom prst="ellipse">
            <a:avLst/>
          </a:prstGeom>
          <a:noFill/>
          <a:ln w="3810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495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395537" y="44624"/>
            <a:ext cx="8496944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endParaRPr lang="en-US" sz="2800" b="1" dirty="0">
              <a:solidFill>
                <a:schemeClr val="tx1"/>
              </a:solidFill>
              <a:latin typeface="Arial" pitchFamily="34" charset="0"/>
            </a:endParaRPr>
          </a:p>
          <a:p>
            <a:pPr algn="r"/>
            <a:r>
              <a:rPr lang="en-US" sz="2800" b="1" dirty="0" err="1">
                <a:solidFill>
                  <a:schemeClr val="tx1"/>
                </a:solidFill>
                <a:latin typeface="Arial" pitchFamily="34" charset="0"/>
              </a:rPr>
              <a:t>Pharmacocinétique</a:t>
            </a: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 - </a:t>
            </a:r>
            <a:r>
              <a:rPr lang="en-US" sz="2800" b="1" dirty="0" err="1">
                <a:solidFill>
                  <a:schemeClr val="tx1"/>
                </a:solidFill>
                <a:latin typeface="Arial" pitchFamily="34" charset="0"/>
              </a:rPr>
              <a:t>Pharmacodynamique</a:t>
            </a:r>
            <a:endParaRPr lang="en-US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 algn="r">
              <a:buFontTx/>
              <a:buChar char="-"/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3" name="Group 2"/>
          <p:cNvGrpSpPr/>
          <p:nvPr/>
        </p:nvGrpSpPr>
        <p:grpSpPr>
          <a:xfrm>
            <a:off x="53752" y="1268760"/>
            <a:ext cx="5598368" cy="504056"/>
            <a:chOff x="773832" y="1268760"/>
            <a:chExt cx="5598368" cy="504056"/>
          </a:xfrm>
        </p:grpSpPr>
        <p:sp>
          <p:nvSpPr>
            <p:cNvPr id="20" name="Rectangle 19"/>
            <p:cNvSpPr/>
            <p:nvPr/>
          </p:nvSpPr>
          <p:spPr>
            <a:xfrm>
              <a:off x="773832" y="1311151"/>
              <a:ext cx="559836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>
                  <a:solidFill>
                    <a:srgbClr val="FF0000"/>
                  </a:solidFill>
                  <a:latin typeface="Arial" pitchFamily="34" charset="0"/>
                </a:rPr>
                <a:t>dose          PK          concentration</a:t>
              </a:r>
              <a:endParaRPr lang="en-CA" sz="2400" b="1" dirty="0"/>
            </a:p>
          </p:txBody>
        </p:sp>
        <p:sp>
          <p:nvSpPr>
            <p:cNvPr id="21" name="Right Arrow 20"/>
            <p:cNvSpPr/>
            <p:nvPr/>
          </p:nvSpPr>
          <p:spPr bwMode="auto">
            <a:xfrm>
              <a:off x="1691680" y="1268760"/>
              <a:ext cx="618237" cy="432048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22" name="Right Arrow 21"/>
            <p:cNvSpPr/>
            <p:nvPr/>
          </p:nvSpPr>
          <p:spPr bwMode="auto">
            <a:xfrm>
              <a:off x="2987824" y="1268760"/>
              <a:ext cx="618237" cy="432048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  <p:sp>
        <p:nvSpPr>
          <p:cNvPr id="28" name="Rectangle 27"/>
          <p:cNvSpPr/>
          <p:nvPr/>
        </p:nvSpPr>
        <p:spPr>
          <a:xfrm>
            <a:off x="5724128" y="1340768"/>
            <a:ext cx="36511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Arial" pitchFamily="34" charset="0"/>
              </a:rPr>
              <a:t>PD          </a:t>
            </a:r>
            <a:r>
              <a:rPr lang="en-GB" sz="2400" b="1" dirty="0" err="1">
                <a:solidFill>
                  <a:srgbClr val="FF0000"/>
                </a:solidFill>
                <a:latin typeface="Arial" pitchFamily="34" charset="0"/>
              </a:rPr>
              <a:t>réponse</a:t>
            </a:r>
            <a:r>
              <a:rPr lang="en-GB" sz="2400" b="1" dirty="0">
                <a:solidFill>
                  <a:srgbClr val="FF0000"/>
                </a:solidFill>
                <a:latin typeface="Arial" pitchFamily="34" charset="0"/>
              </a:rPr>
              <a:t>(s)</a:t>
            </a:r>
            <a:endParaRPr lang="en-CA" sz="2400" b="1" dirty="0"/>
          </a:p>
        </p:txBody>
      </p:sp>
      <p:sp>
        <p:nvSpPr>
          <p:cNvPr id="29" name="Right Arrow 28"/>
          <p:cNvSpPr/>
          <p:nvPr/>
        </p:nvSpPr>
        <p:spPr bwMode="auto">
          <a:xfrm>
            <a:off x="6372200" y="1268760"/>
            <a:ext cx="618237" cy="432048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30" name="Right Arrow 29"/>
          <p:cNvSpPr/>
          <p:nvPr/>
        </p:nvSpPr>
        <p:spPr bwMode="auto">
          <a:xfrm>
            <a:off x="5076056" y="1268760"/>
            <a:ext cx="618237" cy="432048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27584" y="5877272"/>
            <a:ext cx="7632848" cy="547256"/>
            <a:chOff x="1043608" y="4425850"/>
            <a:chExt cx="7632848" cy="547256"/>
          </a:xfrm>
        </p:grpSpPr>
        <p:sp>
          <p:nvSpPr>
            <p:cNvPr id="11" name="Rectangle 10"/>
            <p:cNvSpPr/>
            <p:nvPr/>
          </p:nvSpPr>
          <p:spPr>
            <a:xfrm>
              <a:off x="1043608" y="4449886"/>
              <a:ext cx="763284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800" b="1" dirty="0" smtClean="0">
                  <a:solidFill>
                    <a:srgbClr val="FF0000"/>
                  </a:solidFill>
                  <a:latin typeface="Arial" pitchFamily="34" charset="0"/>
                </a:rPr>
                <a:t>   dose             </a:t>
              </a:r>
              <a:r>
                <a:rPr lang="en-GB" sz="2800" b="1" dirty="0">
                  <a:solidFill>
                    <a:srgbClr val="FF0000"/>
                  </a:solidFill>
                  <a:latin typeface="Arial" pitchFamily="34" charset="0"/>
                </a:rPr>
                <a:t>PK/PD            </a:t>
              </a:r>
              <a:r>
                <a:rPr lang="en-GB" sz="2800" b="1" dirty="0" smtClean="0">
                  <a:solidFill>
                    <a:srgbClr val="FF0000"/>
                  </a:solidFill>
                  <a:latin typeface="Arial" pitchFamily="34" charset="0"/>
                </a:rPr>
                <a:t>  </a:t>
              </a:r>
              <a:r>
                <a:rPr lang="en-GB" sz="2800" b="1" dirty="0" err="1" smtClean="0">
                  <a:solidFill>
                    <a:srgbClr val="FF0000"/>
                  </a:solidFill>
                  <a:latin typeface="Arial" pitchFamily="34" charset="0"/>
                </a:rPr>
                <a:t>réponse</a:t>
              </a:r>
              <a:r>
                <a:rPr lang="en-GB" sz="2800" b="1" dirty="0" smtClean="0">
                  <a:solidFill>
                    <a:srgbClr val="FF0000"/>
                  </a:solidFill>
                  <a:latin typeface="Arial" pitchFamily="34" charset="0"/>
                </a:rPr>
                <a:t>(s</a:t>
              </a:r>
              <a:r>
                <a:rPr lang="en-GB" sz="2800" b="1" dirty="0">
                  <a:solidFill>
                    <a:srgbClr val="FF0000"/>
                  </a:solidFill>
                  <a:latin typeface="Arial" pitchFamily="34" charset="0"/>
                </a:rPr>
                <a:t>)</a:t>
              </a:r>
              <a:endParaRPr lang="en-CA" sz="2800" b="1" dirty="0"/>
            </a:p>
          </p:txBody>
        </p:sp>
        <p:sp>
          <p:nvSpPr>
            <p:cNvPr id="12" name="Right Arrow 11"/>
            <p:cNvSpPr/>
            <p:nvPr/>
          </p:nvSpPr>
          <p:spPr bwMode="auto">
            <a:xfrm>
              <a:off x="2408353" y="4444255"/>
              <a:ext cx="870546" cy="432048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16" name="Right Arrow 15"/>
            <p:cNvSpPr/>
            <p:nvPr/>
          </p:nvSpPr>
          <p:spPr bwMode="auto">
            <a:xfrm>
              <a:off x="4932040" y="4425850"/>
              <a:ext cx="936104" cy="432048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  <p:pic>
        <p:nvPicPr>
          <p:cNvPr id="15" name="Picture 277" descr="D:\SCContent\9781455702824\graphics\fullsize\S9781455702824-001-f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60" y="1916832"/>
            <a:ext cx="7760448" cy="37444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 bwMode="auto">
          <a:xfrm>
            <a:off x="699984" y="3068960"/>
            <a:ext cx="1944216" cy="877163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CA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Dose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CA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3364280" y="3068960"/>
            <a:ext cx="1944216" cy="1015663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CA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Concentration </a:t>
            </a:r>
            <a:r>
              <a:rPr lang="fr-FR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 niveau du site d'action au fil du temps</a:t>
            </a:r>
            <a:endParaRPr lang="en-CA" sz="1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6100584" y="3068960"/>
            <a:ext cx="1944216" cy="92333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CA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Mécanisme</a:t>
            </a:r>
            <a:r>
              <a:rPr lang="en-CA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CA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l’ampleur</a:t>
            </a:r>
            <a:r>
              <a:rPr lang="en-CA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CA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l’effect</a:t>
            </a:r>
            <a:endParaRPr lang="en-CA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2267744" y="4149080"/>
            <a:ext cx="5112568" cy="1184940"/>
          </a:xfrm>
          <a:prstGeom prst="rect">
            <a:avLst/>
          </a:prstGeom>
          <a:solidFill>
            <a:srgbClr val="FEE3E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67025" indent="-2867025">
              <a:spcBef>
                <a:spcPts val="0"/>
              </a:spcBef>
              <a:spcAft>
                <a:spcPts val="600"/>
              </a:spcAft>
            </a:pPr>
            <a:r>
              <a:rPr lang="en-CA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Absorption	Liaison avec un </a:t>
            </a:r>
            <a:r>
              <a:rPr lang="en-CA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récepteur</a:t>
            </a:r>
            <a:endParaRPr lang="en-CA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67025" indent="-2867025">
              <a:spcBef>
                <a:spcPts val="0"/>
              </a:spcBef>
              <a:spcAft>
                <a:spcPts val="600"/>
              </a:spcAft>
            </a:pPr>
            <a:r>
              <a:rPr lang="en-CA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Distribution	Transduction du signal</a:t>
            </a:r>
          </a:p>
          <a:p>
            <a:pPr marL="2867025" indent="-2867025">
              <a:spcBef>
                <a:spcPts val="0"/>
              </a:spcBef>
              <a:spcAft>
                <a:spcPts val="600"/>
              </a:spcAft>
            </a:pPr>
            <a:r>
              <a:rPr lang="en-CA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Métabolisme</a:t>
            </a:r>
            <a:r>
              <a:rPr lang="en-CA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biotransformation	</a:t>
            </a:r>
            <a:r>
              <a:rPr lang="en-CA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Effets</a:t>
            </a:r>
            <a:r>
              <a:rPr lang="en-CA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céllulaires</a:t>
            </a:r>
            <a:endParaRPr lang="en-CA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67025" indent="-2867025">
              <a:spcBef>
                <a:spcPts val="0"/>
              </a:spcBef>
              <a:spcAft>
                <a:spcPts val="600"/>
              </a:spcAft>
            </a:pPr>
            <a:r>
              <a:rPr lang="en-CA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Élimination</a:t>
            </a:r>
            <a:r>
              <a:rPr lang="en-CA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Excretion	</a:t>
            </a:r>
            <a:r>
              <a:rPr lang="en-CA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Effets</a:t>
            </a:r>
            <a:r>
              <a:rPr lang="en-CA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physiologiques</a:t>
            </a:r>
            <a:endParaRPr lang="en-CA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ight Brace 25"/>
          <p:cNvSpPr/>
          <p:nvPr/>
        </p:nvSpPr>
        <p:spPr bwMode="auto">
          <a:xfrm rot="5400000">
            <a:off x="4147123" y="1635971"/>
            <a:ext cx="504056" cy="7978546"/>
          </a:xfrm>
          <a:prstGeom prst="rightBrace">
            <a:avLst/>
          </a:prstGeom>
          <a:solidFill>
            <a:schemeClr val="bg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31" name="Rectangle 7"/>
          <p:cNvSpPr>
            <a:spLocks noChangeArrowheads="1"/>
          </p:cNvSpPr>
          <p:nvPr/>
        </p:nvSpPr>
        <p:spPr bwMode="auto">
          <a:xfrm>
            <a:off x="397073" y="6241876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ctr"/>
            <a:r>
              <a:rPr lang="en-US" sz="2600" b="1" dirty="0" err="1">
                <a:solidFill>
                  <a:schemeClr val="tx1"/>
                </a:solidFill>
                <a:latin typeface="Arial" pitchFamily="34" charset="0"/>
              </a:rPr>
              <a:t>Variabilité</a:t>
            </a:r>
            <a:r>
              <a:rPr lang="en-US" sz="26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Arial" pitchFamily="34" charset="0"/>
              </a:rPr>
              <a:t>interindividuelle</a:t>
            </a:r>
            <a:r>
              <a:rPr lang="en-US" sz="2600" b="1" dirty="0">
                <a:solidFill>
                  <a:schemeClr val="tx1"/>
                </a:solidFill>
                <a:latin typeface="Arial" pitchFamily="34" charset="0"/>
              </a:rPr>
              <a:t> / </a:t>
            </a:r>
            <a:r>
              <a:rPr lang="en-US" sz="2600" b="1" dirty="0" err="1">
                <a:solidFill>
                  <a:schemeClr val="tx1"/>
                </a:solidFill>
                <a:latin typeface="Arial" pitchFamily="34" charset="0"/>
              </a:rPr>
              <a:t>Facteurs</a:t>
            </a:r>
            <a:r>
              <a:rPr lang="en-US" sz="26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Arial" pitchFamily="34" charset="0"/>
              </a:rPr>
              <a:t>déterminants</a:t>
            </a:r>
            <a:endParaRPr lang="en-CA" sz="2600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14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395537" y="44624"/>
            <a:ext cx="8496944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endParaRPr lang="en-US" sz="2800" b="1" dirty="0">
              <a:solidFill>
                <a:schemeClr val="tx1"/>
              </a:solidFill>
              <a:latin typeface="Arial" pitchFamily="34" charset="0"/>
            </a:endParaRPr>
          </a:p>
          <a:p>
            <a:pPr algn="r"/>
            <a:r>
              <a:rPr lang="en-US" sz="2800" b="1" dirty="0" err="1">
                <a:solidFill>
                  <a:schemeClr val="tx1"/>
                </a:solidFill>
                <a:latin typeface="Arial" pitchFamily="34" charset="0"/>
              </a:rPr>
              <a:t>Pharmacocinétique</a:t>
            </a: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 - </a:t>
            </a:r>
            <a:r>
              <a:rPr lang="en-US" sz="2800" b="1" dirty="0" err="1">
                <a:solidFill>
                  <a:schemeClr val="tx1"/>
                </a:solidFill>
                <a:latin typeface="Arial" pitchFamily="34" charset="0"/>
              </a:rPr>
              <a:t>Pharmacodynamique</a:t>
            </a:r>
            <a:endParaRPr lang="en-US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 algn="r">
              <a:buFontTx/>
              <a:buChar char="-"/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3" name="Group 2"/>
          <p:cNvGrpSpPr/>
          <p:nvPr/>
        </p:nvGrpSpPr>
        <p:grpSpPr>
          <a:xfrm>
            <a:off x="53752" y="1268760"/>
            <a:ext cx="5598368" cy="504056"/>
            <a:chOff x="773832" y="1268760"/>
            <a:chExt cx="5598368" cy="504056"/>
          </a:xfrm>
        </p:grpSpPr>
        <p:sp>
          <p:nvSpPr>
            <p:cNvPr id="20" name="Rectangle 19"/>
            <p:cNvSpPr/>
            <p:nvPr/>
          </p:nvSpPr>
          <p:spPr>
            <a:xfrm>
              <a:off x="773832" y="1311151"/>
              <a:ext cx="559836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>
                  <a:solidFill>
                    <a:srgbClr val="FF0000"/>
                  </a:solidFill>
                  <a:latin typeface="Arial" pitchFamily="34" charset="0"/>
                </a:rPr>
                <a:t>dose          PK          concentration</a:t>
              </a:r>
              <a:endParaRPr lang="en-CA" sz="2400" b="1" dirty="0"/>
            </a:p>
          </p:txBody>
        </p:sp>
        <p:sp>
          <p:nvSpPr>
            <p:cNvPr id="21" name="Right Arrow 20"/>
            <p:cNvSpPr/>
            <p:nvPr/>
          </p:nvSpPr>
          <p:spPr bwMode="auto">
            <a:xfrm>
              <a:off x="1691680" y="1268760"/>
              <a:ext cx="618237" cy="432048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22" name="Right Arrow 21"/>
            <p:cNvSpPr/>
            <p:nvPr/>
          </p:nvSpPr>
          <p:spPr bwMode="auto">
            <a:xfrm>
              <a:off x="2987824" y="1268760"/>
              <a:ext cx="618237" cy="432048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  <p:sp>
        <p:nvSpPr>
          <p:cNvPr id="28" name="Rectangle 27"/>
          <p:cNvSpPr/>
          <p:nvPr/>
        </p:nvSpPr>
        <p:spPr>
          <a:xfrm>
            <a:off x="5724128" y="1340768"/>
            <a:ext cx="36511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Arial" pitchFamily="34" charset="0"/>
              </a:rPr>
              <a:t>PD          </a:t>
            </a:r>
            <a:r>
              <a:rPr lang="en-GB" sz="2400" b="1" dirty="0" err="1">
                <a:solidFill>
                  <a:srgbClr val="FF0000"/>
                </a:solidFill>
                <a:latin typeface="Arial" pitchFamily="34" charset="0"/>
              </a:rPr>
              <a:t>réponse</a:t>
            </a:r>
            <a:r>
              <a:rPr lang="en-GB" sz="2400" b="1" dirty="0">
                <a:solidFill>
                  <a:srgbClr val="FF0000"/>
                </a:solidFill>
                <a:latin typeface="Arial" pitchFamily="34" charset="0"/>
              </a:rPr>
              <a:t>(s)</a:t>
            </a:r>
            <a:endParaRPr lang="en-CA" sz="2400" b="1" dirty="0"/>
          </a:p>
        </p:txBody>
      </p:sp>
      <p:sp>
        <p:nvSpPr>
          <p:cNvPr id="29" name="Right Arrow 28"/>
          <p:cNvSpPr/>
          <p:nvPr/>
        </p:nvSpPr>
        <p:spPr bwMode="auto">
          <a:xfrm>
            <a:off x="6372200" y="1268760"/>
            <a:ext cx="618237" cy="432048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30" name="Right Arrow 29"/>
          <p:cNvSpPr/>
          <p:nvPr/>
        </p:nvSpPr>
        <p:spPr bwMode="auto">
          <a:xfrm>
            <a:off x="5076056" y="1268760"/>
            <a:ext cx="618237" cy="432048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09" y="1858143"/>
            <a:ext cx="8082139" cy="492687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899593" y="1988840"/>
            <a:ext cx="2880320" cy="61555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800" b="1" dirty="0" err="1">
                <a:solidFill>
                  <a:schemeClr val="tx1"/>
                </a:solidFill>
                <a:latin typeface="Arial" pitchFamily="34" charset="0"/>
              </a:rPr>
              <a:t>Pharmacocinétiques</a:t>
            </a:r>
            <a:endParaRPr lang="en-GB" sz="1800" b="1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en-C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Concentration vs. temps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724128" y="1916832"/>
            <a:ext cx="2736304" cy="61555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800" b="1" dirty="0" err="1">
                <a:solidFill>
                  <a:schemeClr val="tx1"/>
                </a:solidFill>
                <a:latin typeface="Arial" pitchFamily="34" charset="0"/>
              </a:rPr>
              <a:t>Pharmacodynamiques</a:t>
            </a:r>
            <a:endParaRPr lang="en-GB" sz="1800" b="1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en-C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Concentration vs. </a:t>
            </a:r>
            <a:r>
              <a:rPr lang="en-CA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effet</a:t>
            </a:r>
            <a:endParaRPr lang="en-CA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635896" y="4469631"/>
            <a:ext cx="2016224" cy="61555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solidFill>
                  <a:schemeClr val="tx1"/>
                </a:solidFill>
                <a:latin typeface="Arial" pitchFamily="34" charset="0"/>
              </a:rPr>
              <a:t>PC / PD</a:t>
            </a:r>
          </a:p>
          <a:p>
            <a:pPr algn="ctr">
              <a:spcBef>
                <a:spcPts val="0"/>
              </a:spcBef>
            </a:pPr>
            <a:r>
              <a:rPr lang="en-CA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Effet</a:t>
            </a:r>
            <a:r>
              <a:rPr lang="en-C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vs. temps</a:t>
            </a:r>
          </a:p>
        </p:txBody>
      </p:sp>
    </p:spTree>
    <p:extLst>
      <p:ext uri="{BB962C8B-B14F-4D97-AF65-F5344CB8AC3E}">
        <p14:creationId xmlns:p14="http://schemas.microsoft.com/office/powerpoint/2010/main" val="348191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Pharmacologie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 vs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Toxicologie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endParaRPr lang="en-CA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79512" y="1161256"/>
            <a:ext cx="8784976" cy="4572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61950" indent="-361950">
              <a:lnSpc>
                <a:spcPct val="90000"/>
              </a:lnSpc>
              <a:spcBef>
                <a:spcPct val="45000"/>
              </a:spcBef>
            </a:pPr>
            <a:r>
              <a:rPr lang="fr-CA" sz="2400" b="1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Le bon et le mauvais</a:t>
            </a:r>
          </a:p>
          <a:p>
            <a:pPr marL="1009650" lvl="1" indent="-609600">
              <a:lnSpc>
                <a:spcPct val="90000"/>
              </a:lnSpc>
              <a:spcBef>
                <a:spcPts val="600"/>
              </a:spcBef>
            </a:pPr>
            <a:r>
              <a:rPr lang="fr-CA" sz="2400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Toxicologie en référence aux effets toxiques</a:t>
            </a:r>
          </a:p>
          <a:p>
            <a:pPr marL="1009650" lvl="1" indent="-609600">
              <a:lnSpc>
                <a:spcPct val="90000"/>
              </a:lnSpc>
              <a:spcBef>
                <a:spcPts val="600"/>
              </a:spcBef>
            </a:pPr>
            <a:r>
              <a:rPr lang="fr-CA" sz="2400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Différents point de départ et objectifs finaux</a:t>
            </a:r>
          </a:p>
          <a:p>
            <a:pPr marL="1009650" lvl="1" indent="-609600">
              <a:lnSpc>
                <a:spcPct val="90000"/>
              </a:lnSpc>
              <a:spcBef>
                <a:spcPts val="600"/>
              </a:spcBef>
            </a:pPr>
            <a:r>
              <a:rPr lang="fr-CA" sz="2400" kern="0" dirty="0" err="1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Toxicocinétiques</a:t>
            </a:r>
            <a:r>
              <a:rPr lang="fr-CA" sz="2400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 &amp; </a:t>
            </a:r>
            <a:r>
              <a:rPr lang="fr-CA" sz="2400" kern="0" dirty="0" err="1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toxicodynamique</a:t>
            </a:r>
            <a:endParaRPr lang="fr-CA" sz="2400" kern="0" dirty="0">
              <a:latin typeface="Arial" panose="020B0604020202020204" pitchFamily="34" charset="0"/>
              <a:ea typeface="MS PGothic" charset="0"/>
              <a:cs typeface="Arial" panose="020B0604020202020204" pitchFamily="34" charset="0"/>
            </a:endParaRPr>
          </a:p>
          <a:p>
            <a:pPr marL="361950" indent="-361950">
              <a:lnSpc>
                <a:spcPct val="90000"/>
              </a:lnSpc>
              <a:spcBef>
                <a:spcPct val="45000"/>
              </a:spcBef>
            </a:pPr>
            <a:endParaRPr lang="fr-CA" sz="2400" b="1" kern="0" dirty="0">
              <a:latin typeface="Arial" panose="020B0604020202020204" pitchFamily="34" charset="0"/>
              <a:ea typeface="MS PGothic" charset="0"/>
              <a:cs typeface="Arial" panose="020B0604020202020204" pitchFamily="34" charset="0"/>
            </a:endParaRPr>
          </a:p>
          <a:p>
            <a:pPr marL="361950" indent="-361950">
              <a:lnSpc>
                <a:spcPct val="90000"/>
              </a:lnSpc>
              <a:spcBef>
                <a:spcPct val="45000"/>
              </a:spcBef>
            </a:pPr>
            <a:r>
              <a:rPr lang="fr-CA" sz="2400" b="1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Les toxines ne sont pas soumises à des essais cliniques</a:t>
            </a:r>
          </a:p>
          <a:p>
            <a:pPr marL="1009650" lvl="1" indent="-609600">
              <a:lnSpc>
                <a:spcPct val="90000"/>
              </a:lnSpc>
              <a:spcBef>
                <a:spcPts val="900"/>
              </a:spcBef>
            </a:pPr>
            <a:r>
              <a:rPr lang="fr-CA" sz="2400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données sont incomplètes</a:t>
            </a:r>
          </a:p>
          <a:p>
            <a:pPr marL="1009650" lvl="1" indent="-609600">
              <a:lnSpc>
                <a:spcPct val="90000"/>
              </a:lnSpc>
              <a:spcBef>
                <a:spcPts val="900"/>
              </a:spcBef>
            </a:pPr>
            <a:r>
              <a:rPr lang="fr-CA" sz="2400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information sur le dosage est manquante ou insuffisante </a:t>
            </a:r>
          </a:p>
          <a:p>
            <a:pPr marL="1009650" lvl="1" indent="-609600">
              <a:lnSpc>
                <a:spcPct val="90000"/>
              </a:lnSpc>
              <a:spcBef>
                <a:spcPts val="900"/>
              </a:spcBef>
            </a:pPr>
            <a:r>
              <a:rPr lang="fr-CA" sz="2400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PK/PD souvent inconnus ou mal décrit (chez l'homme)</a:t>
            </a:r>
          </a:p>
          <a:p>
            <a:pPr marL="1009650" lvl="1" indent="-609600">
              <a:lnSpc>
                <a:spcPct val="90000"/>
              </a:lnSpc>
              <a:spcBef>
                <a:spcPts val="900"/>
              </a:spcBef>
            </a:pPr>
            <a:r>
              <a:rPr lang="fr-CA" sz="2400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limites éthiques ... recherche "opportuniste" ou animal</a:t>
            </a:r>
          </a:p>
          <a:p>
            <a:pPr marL="1009650" lvl="1" indent="-609600">
              <a:lnSpc>
                <a:spcPct val="90000"/>
              </a:lnSpc>
              <a:spcBef>
                <a:spcPts val="900"/>
              </a:spcBef>
            </a:pPr>
            <a:r>
              <a:rPr lang="fr-FR" sz="2400" kern="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les effets néfastes de produits thérapeutiques sont généralement considéré "pharmacologie"</a:t>
            </a:r>
            <a:endParaRPr lang="en-US" sz="2400" kern="0" dirty="0">
              <a:latin typeface="Arial" panose="020B0604020202020204" pitchFamily="34" charset="0"/>
              <a:ea typeface="MS PGothic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4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-1" y="5305930"/>
            <a:ext cx="651468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Copyright 2008, The Johns Hopkins University and Michael A. </a:t>
            </a:r>
            <a:r>
              <a:rPr lang="en-US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Trush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07504" y="1345332"/>
            <a:ext cx="8496944" cy="571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itchFamily="34" charset="0"/>
              </a:rPr>
              <a:t>Toxicococinétique</a:t>
            </a: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            </a:t>
            </a:r>
            <a:r>
              <a:rPr lang="en-US" sz="2800" b="1" dirty="0" err="1">
                <a:solidFill>
                  <a:schemeClr val="tx1"/>
                </a:solidFill>
                <a:latin typeface="Arial" pitchFamily="34" charset="0"/>
              </a:rPr>
              <a:t>Toxicodynamique</a:t>
            </a:r>
            <a:endParaRPr lang="en-US" sz="2800" b="1" dirty="0">
              <a:solidFill>
                <a:schemeClr val="tx1"/>
              </a:solidFill>
              <a:latin typeface="Arial" pitchFamily="34" charset="0"/>
            </a:endParaRPr>
          </a:p>
          <a:p>
            <a:pPr algn="ctr">
              <a:spcBef>
                <a:spcPts val="0"/>
              </a:spcBef>
            </a:pPr>
            <a:endParaRPr lang="en-US" sz="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467544" y="409228"/>
            <a:ext cx="8496944" cy="78752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Le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paradigme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toxicologique</a:t>
            </a:r>
            <a:endParaRPr lang="en-US" sz="3200" b="1" dirty="0">
              <a:solidFill>
                <a:schemeClr val="tx1"/>
              </a:solidFill>
              <a:latin typeface="Arial" pitchFamily="34" charset="0"/>
            </a:endParaRPr>
          </a:p>
          <a:p>
            <a:pPr algn="r"/>
            <a:endParaRPr lang="en-CA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79512" y="5445224"/>
            <a:ext cx="8496944" cy="571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ctr"/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évaluation</a:t>
            </a:r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l'exposition</a:t>
            </a:r>
            <a:r>
              <a:rPr lang="en-US" sz="2400" b="1" dirty="0">
                <a:solidFill>
                  <a:schemeClr val="tx1"/>
                </a:solidFill>
                <a:latin typeface="Arial" pitchFamily="34" charset="0"/>
              </a:rPr>
              <a:t>            </a:t>
            </a:r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évaluation</a:t>
            </a:r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 des </a:t>
            </a:r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risques</a:t>
            </a:r>
            <a:endParaRPr lang="en-US" sz="2400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10090"/>
            <a:ext cx="8576840" cy="512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81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467544" y="409228"/>
            <a:ext cx="8496944" cy="78752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Le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paradigme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toxicologique</a:t>
            </a:r>
            <a:endParaRPr lang="en-US" sz="3200" b="1" dirty="0">
              <a:solidFill>
                <a:schemeClr val="tx1"/>
              </a:solidFill>
              <a:latin typeface="Arial" pitchFamily="34" charset="0"/>
            </a:endParaRPr>
          </a:p>
          <a:p>
            <a:pPr algn="r"/>
            <a:endParaRPr lang="en-CA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3074" name="Picture 2" descr="Image result for toxicologie organigramme exposition politiqu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068070"/>
            <a:ext cx="9108504" cy="567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5203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10001"/>
            <a:ext cx="5698922" cy="4639279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7" name="Group 6"/>
          <p:cNvGrpSpPr/>
          <p:nvPr/>
        </p:nvGrpSpPr>
        <p:grpSpPr>
          <a:xfrm>
            <a:off x="6898332" y="1224136"/>
            <a:ext cx="14019484" cy="6237312"/>
            <a:chOff x="4810100" y="1052736"/>
            <a:chExt cx="13659444" cy="580526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0100" y="1052736"/>
              <a:ext cx="13659444" cy="5805264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 bwMode="auto">
            <a:xfrm>
              <a:off x="8748464" y="2492896"/>
              <a:ext cx="1440160" cy="2160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718" y="1196752"/>
            <a:ext cx="2594087" cy="51845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830" y="1196752"/>
            <a:ext cx="2607975" cy="53330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28542" y="2984819"/>
            <a:ext cx="5223622" cy="20162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340768"/>
            <a:ext cx="3024336" cy="518902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6058578" y="1340768"/>
            <a:ext cx="3121934" cy="5263975"/>
            <a:chOff x="3322274" y="1340768"/>
            <a:chExt cx="3121934" cy="5263975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2274" y="1447799"/>
              <a:ext cx="3121934" cy="5156944"/>
            </a:xfrm>
            <a:prstGeom prst="rect">
              <a:avLst/>
            </a:prstGeom>
          </p:spPr>
        </p:pic>
        <p:sp>
          <p:nvSpPr>
            <p:cNvPr id="12" name="Rectangle 11"/>
            <p:cNvSpPr/>
            <p:nvPr/>
          </p:nvSpPr>
          <p:spPr bwMode="auto">
            <a:xfrm>
              <a:off x="6084168" y="1340768"/>
              <a:ext cx="303333" cy="52639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412775"/>
            <a:ext cx="2736304" cy="519196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Rectangle 16"/>
          <p:cNvSpPr/>
          <p:nvPr/>
        </p:nvSpPr>
        <p:spPr bwMode="auto">
          <a:xfrm>
            <a:off x="4139952" y="5238650"/>
            <a:ext cx="1152896" cy="27858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827968" y="1984485"/>
            <a:ext cx="2087848" cy="580419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32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278007" y="2632187"/>
            <a:ext cx="1278808" cy="508781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1331640" y="1399710"/>
            <a:ext cx="1368152" cy="584775"/>
          </a:xfrm>
          <a:prstGeom prst="rect">
            <a:avLst/>
          </a:prstGeom>
          <a:noFill/>
          <a:ln w="2857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32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278007" y="3140968"/>
            <a:ext cx="702360" cy="216024"/>
          </a:xfrm>
          <a:prstGeom prst="rect">
            <a:avLst/>
          </a:prstGeom>
          <a:noFill/>
          <a:ln w="2857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32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4280544" y="4806602"/>
            <a:ext cx="871711" cy="432048"/>
          </a:xfrm>
          <a:prstGeom prst="rect">
            <a:avLst/>
          </a:prstGeom>
          <a:noFill/>
          <a:ln w="2857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32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441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  <p:bldP spid="22" grpId="0" animBg="1"/>
      <p:bldP spid="25" grpId="0" animBg="1"/>
      <p:bldP spid="26" grpId="0" animBg="1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7" name="Group 6"/>
          <p:cNvGrpSpPr/>
          <p:nvPr/>
        </p:nvGrpSpPr>
        <p:grpSpPr>
          <a:xfrm>
            <a:off x="6898332" y="1224136"/>
            <a:ext cx="14019484" cy="6237312"/>
            <a:chOff x="4810100" y="1052736"/>
            <a:chExt cx="13659444" cy="580526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0100" y="1052736"/>
              <a:ext cx="13659444" cy="5805264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 bwMode="auto">
            <a:xfrm>
              <a:off x="8748464" y="2492896"/>
              <a:ext cx="1440160" cy="2160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  <p:pic>
        <p:nvPicPr>
          <p:cNvPr id="16" name="Picture 6" descr="03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96" y="980728"/>
            <a:ext cx="5907088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 bwMode="auto">
          <a:xfrm>
            <a:off x="2843808" y="1844824"/>
            <a:ext cx="288032" cy="21602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15" name="Rectangular Callout 14"/>
          <p:cNvSpPr/>
          <p:nvPr/>
        </p:nvSpPr>
        <p:spPr bwMode="auto">
          <a:xfrm>
            <a:off x="3203849" y="2276872"/>
            <a:ext cx="1152127" cy="954107"/>
          </a:xfrm>
          <a:prstGeom prst="wedgeRectCallout">
            <a:avLst>
              <a:gd name="adj1" fmla="val -54819"/>
              <a:gd name="adj2" fmla="val -81923"/>
            </a:avLst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CA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membrane </a:t>
            </a:r>
            <a:r>
              <a:rPr lang="en-CA" sz="1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cellulaire</a:t>
            </a:r>
            <a:r>
              <a:rPr lang="en-CA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CA" sz="1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bicouche</a:t>
            </a:r>
            <a:r>
              <a:rPr lang="en-CA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1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lipidique</a:t>
            </a:r>
            <a:r>
              <a:rPr lang="en-CA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1763688" y="1052736"/>
            <a:ext cx="792088" cy="338554"/>
          </a:xfrm>
          <a:prstGeom prst="rect">
            <a:avLst/>
          </a:prstGeom>
          <a:solidFill>
            <a:srgbClr val="03447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16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Noyau</a:t>
            </a:r>
            <a:endParaRPr kumimoji="0" lang="en-CA" sz="16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275856" y="1052736"/>
            <a:ext cx="792088" cy="338554"/>
          </a:xfrm>
          <a:prstGeom prst="rect">
            <a:avLst/>
          </a:prstGeom>
          <a:solidFill>
            <a:srgbClr val="034471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CA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cellule</a:t>
            </a:r>
            <a:endParaRPr kumimoji="0" lang="en-CA" sz="16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1619672" y="3284984"/>
            <a:ext cx="720080" cy="338554"/>
          </a:xfrm>
          <a:prstGeom prst="rect">
            <a:avLst/>
          </a:prstGeom>
          <a:solidFill>
            <a:srgbClr val="034471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CA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</a:t>
            </a:r>
            <a:endParaRPr kumimoji="0" lang="en-CA" sz="16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4932808" y="4077072"/>
            <a:ext cx="1295376" cy="338554"/>
          </a:xfrm>
          <a:prstGeom prst="rect">
            <a:avLst/>
          </a:prstGeom>
          <a:solidFill>
            <a:srgbClr val="034471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CA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Tissu</a:t>
            </a:r>
            <a:r>
              <a:rPr lang="en-CA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vivant</a:t>
            </a:r>
            <a:endParaRPr kumimoji="0" lang="en-CA" sz="16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5891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79388" y="1208112"/>
            <a:ext cx="8281044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/>
            <a:r>
              <a:rPr lang="fr-CA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Les cellules, les tissus, les organes, les systèmes</a:t>
            </a:r>
          </a:p>
          <a:p>
            <a:pPr lvl="1" eaLnBrk="1" hangingPunct="1"/>
            <a:r>
              <a:rPr lang="fr-CA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CA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cellules</a:t>
            </a:r>
            <a:r>
              <a:rPr lang="fr-CA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sont organisées en </a:t>
            </a:r>
            <a:r>
              <a:rPr lang="fr-CA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tissus</a:t>
            </a:r>
            <a:endParaRPr lang="fr-CA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eaLnBrk="1" hangingPunct="1"/>
            <a:r>
              <a:rPr lang="fr-CA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Les tissus performent des tâches spécialisées. </a:t>
            </a:r>
          </a:p>
          <a:p>
            <a:pPr lvl="1" eaLnBrk="1" hangingPunct="1"/>
            <a:r>
              <a:rPr lang="fr-FR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Les tissus sont regroupées pour former des </a:t>
            </a:r>
            <a:r>
              <a:rPr lang="fr-FR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organes</a:t>
            </a:r>
          </a:p>
          <a:p>
            <a:pPr lvl="1" eaLnBrk="1" hangingPunct="1"/>
            <a:r>
              <a:rPr lang="fr-FR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Plusieurs organes apparentés travaillant ensemble comprennent un </a:t>
            </a:r>
            <a:r>
              <a:rPr lang="fr-FR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système</a:t>
            </a:r>
            <a:endParaRPr lang="fr-CA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fr-FR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Principaux tissus chez les mammifères</a:t>
            </a:r>
            <a:r>
              <a:rPr lang="fr-CA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eaLnBrk="1" hangingPunct="1"/>
            <a:r>
              <a:rPr lang="fr-CA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Épithélial, conjonctif, musculaire, nerveux</a:t>
            </a:r>
          </a:p>
        </p:txBody>
      </p:sp>
    </p:spTree>
    <p:extLst>
      <p:ext uri="{BB962C8B-B14F-4D97-AF65-F5344CB8AC3E}">
        <p14:creationId xmlns:p14="http://schemas.microsoft.com/office/powerpoint/2010/main" val="12651816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-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Anatomie</a:t>
            </a:r>
            <a:endParaRPr lang="en-CA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79388" y="1052513"/>
            <a:ext cx="294945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marL="0" indent="0" eaLnBrk="1" hangingPunct="1">
              <a:buNone/>
            </a:pPr>
            <a:r>
              <a:rPr lang="en-US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Organes</a:t>
            </a: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internes d'un </a:t>
            </a:r>
            <a:r>
              <a:rPr lang="en-US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humain</a:t>
            </a: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mâle</a:t>
            </a:r>
            <a:endParaRPr lang="en-US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compartimentés</a:t>
            </a:r>
            <a:endParaRPr lang="en-US" alt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Documents and Settings\GPICARD\Desktop\organes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247" y="1166516"/>
            <a:ext cx="5665241" cy="56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0595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836712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79388" y="1052513"/>
            <a:ext cx="294945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/>
            <a:r>
              <a:rPr lang="en-US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Organes</a:t>
            </a: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d'un </a:t>
            </a:r>
            <a:r>
              <a:rPr lang="en-US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poisson</a:t>
            </a: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mâle</a:t>
            </a:r>
            <a:endParaRPr lang="en-US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685105" y="44624"/>
            <a:ext cx="8207375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-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Anatomie</a:t>
            </a:r>
            <a:endParaRPr lang="en-CA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23" y="2204864"/>
            <a:ext cx="8542157" cy="438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9652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82523" y="225894"/>
            <a:ext cx="5009957" cy="60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179512" y="980728"/>
            <a:ext cx="8784976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79388" y="1196752"/>
            <a:ext cx="86106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/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Systèmes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du corps </a:t>
            </a: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humain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circulatoire (cœur, des vaisseaux sanguins)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respiratoire (nez, trachée, poumons)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immunitaire (de nombreux types de cellules, organes, tissus)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squelettique (os)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excréteur (poumons, gros intestin, les reins)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urinaire (vessie, reins)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musculaire (muscles)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endocrinien (glandes)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digestif (bouche, œsophage, estomac, intestins)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nerveux (cerveau, moelle épinière, nerfs) </a:t>
            </a:r>
          </a:p>
          <a:p>
            <a:pPr lvl="1" eaLnBrk="1" hangingPunct="1"/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Système reproductif (organes reproductifs mâles et femelles) 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…et </a:t>
            </a: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systèmes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signalisation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individuels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mais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interconnectées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1521" y="193204"/>
            <a:ext cx="8640960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-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</a:rPr>
              <a:t>physiologie</a:t>
            </a:r>
            <a:endParaRPr lang="en-CA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7717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Les membranes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biologiques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1520" y="1196752"/>
            <a:ext cx="22322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Sources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71" y="1268760"/>
            <a:ext cx="9177942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9313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orga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644" y="3861048"/>
            <a:ext cx="2703932" cy="2735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79388" y="908720"/>
            <a:ext cx="8569076" cy="2908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Fluides</a:t>
            </a: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 – milieu </a:t>
            </a:r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d'interactions</a:t>
            </a: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biochimiques</a:t>
            </a: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 </a:t>
            </a:r>
          </a:p>
          <a:p>
            <a:pPr lvl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L'eau est essentiel pour la vie (sur la terre)</a:t>
            </a:r>
          </a:p>
          <a:p>
            <a:pPr lvl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"Transporte" les nutriments aux cellules et les déchets loin des cellules</a:t>
            </a:r>
          </a:p>
          <a:p>
            <a:pPr lvl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Peut être manipulé et compartimenté (avec apport d'énergie)</a:t>
            </a:r>
            <a:endParaRPr lang="en-US" sz="2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</a:rPr>
              <a:t>fluides</a:t>
            </a:r>
            <a:endParaRPr lang="en-CA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77072"/>
            <a:ext cx="1294199" cy="245566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717032"/>
            <a:ext cx="5061688" cy="28083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888" y="3789040"/>
            <a:ext cx="2829440" cy="274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01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fluides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536" y="1085830"/>
            <a:ext cx="8748464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eaLnBrk="1" hangingPunct="1">
              <a:spcBef>
                <a:spcPts val="0"/>
              </a:spcBef>
            </a:pPr>
            <a:r>
              <a:rPr lang="en-US" alt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Liquide</a:t>
            </a:r>
            <a:r>
              <a:rPr lang="en-US" alt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extracellulaire</a:t>
            </a:r>
            <a:r>
              <a:rPr lang="en-US" alt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lvl="2" indent="-342900"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Liquide interstitiel</a:t>
            </a:r>
            <a:r>
              <a:rPr lang="fr-FR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circule à l'extérieur des cellules, ce qui permet l'échange de matières </a:t>
            </a:r>
          </a:p>
          <a:p>
            <a:pPr marL="342900" lvl="2" indent="-342900"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altLang="en-US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Plasma </a:t>
            </a:r>
            <a:r>
              <a:rPr lang="fr-FR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 la fluide dans la circulation sanguine</a:t>
            </a:r>
          </a:p>
          <a:p>
            <a:pPr marL="3429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en-US" sz="24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Lymphe</a:t>
            </a:r>
            <a:r>
              <a:rPr lang="en-US" altLang="en-US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liquide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interstitiel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collectés, transportés, puis vidé dans le sang</a:t>
            </a:r>
          </a:p>
          <a:p>
            <a:pPr marL="0" lvl="1" eaLnBrk="1" hangingPunct="1">
              <a:spcBef>
                <a:spcPts val="0"/>
              </a:spcBef>
            </a:pPr>
            <a:endParaRPr lang="en-US" alt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>
              <a:spcBef>
                <a:spcPts val="0"/>
              </a:spcBef>
            </a:pPr>
            <a:r>
              <a:rPr lang="en-US" alt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Liquide</a:t>
            </a:r>
            <a:r>
              <a:rPr lang="en-US" alt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intracellulaire</a:t>
            </a:r>
            <a:endParaRPr lang="en-US" altLang="en-U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Milieu dans lequel se déroulent toutes réactions cellulaires </a:t>
            </a:r>
          </a:p>
          <a:p>
            <a:pPr marL="3429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 pression aide les cellules à conserver leur forme</a:t>
            </a:r>
          </a:p>
          <a:p>
            <a:pPr marL="3429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 tirée du liquide extracellulaire</a:t>
            </a:r>
            <a:endParaRPr lang="en-CA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5283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fluides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37864" y="1124744"/>
            <a:ext cx="9006136" cy="393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639763" indent="-246063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indent="-246063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187450" indent="-20955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marL="0" indent="0">
              <a:spcBef>
                <a:spcPts val="600"/>
              </a:spcBef>
              <a:buNone/>
              <a:tabLst>
                <a:tab pos="914400" algn="l"/>
              </a:tabLst>
            </a:pPr>
            <a:r>
              <a:rPr lang="en-US" alt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Sang</a:t>
            </a:r>
            <a:endParaRPr lang="en-US" alt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buClrTx/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fr-FR" altLang="en-US" sz="2800" dirty="0">
                <a:latin typeface="Arial" pitchFamily="34" charset="0"/>
              </a:rPr>
              <a:t>Eau, globules rouges et globules blancs, nutriments, plaquettes, protéines, xénobiotiques, </a:t>
            </a:r>
            <a:r>
              <a:rPr lang="fr-FR" altLang="en-US" sz="2800" dirty="0" err="1">
                <a:latin typeface="Arial" pitchFamily="34" charset="0"/>
              </a:rPr>
              <a:t>etc</a:t>
            </a:r>
            <a:endParaRPr lang="fr-FR" altLang="en-US" sz="2800" dirty="0">
              <a:latin typeface="Arial" pitchFamily="34" charset="0"/>
            </a:endParaRPr>
          </a:p>
          <a:p>
            <a:pPr marL="457200" indent="-457200">
              <a:spcBef>
                <a:spcPts val="0"/>
              </a:spcBef>
              <a:buClrTx/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fr-FR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voyage dans les artères, les veines, les capillaires, les cavités cardiaques</a:t>
            </a:r>
          </a:p>
          <a:p>
            <a:pPr marL="457200" indent="-457200">
              <a:spcBef>
                <a:spcPts val="0"/>
              </a:spcBef>
              <a:buClrTx/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alt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plasma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composant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liquide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du sang</a:t>
            </a:r>
            <a:endParaRPr lang="en-US" altLang="en-US" sz="2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ClrTx/>
              <a:buNone/>
              <a:tabLst>
                <a:tab pos="914400" algn="l"/>
              </a:tabLst>
            </a:pPr>
            <a:r>
              <a:rPr lang="en-US" altLang="en-US" sz="2800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Lymphe</a:t>
            </a:r>
            <a:endParaRPr lang="en-US" altLang="en-US" sz="2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buClrTx/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fr-FR" sz="2800" b="1" i="1" dirty="0">
                <a:latin typeface="Arial" pitchFamily="34" charset="0"/>
              </a:rPr>
              <a:t>liquide interstitiel</a:t>
            </a:r>
            <a:r>
              <a:rPr lang="fr-FR" sz="2800" dirty="0">
                <a:latin typeface="Arial" pitchFamily="34" charset="0"/>
              </a:rPr>
              <a:t> collectés, transportés, puis vidé dans le sang</a:t>
            </a:r>
          </a:p>
          <a:p>
            <a:pPr marL="0" indent="0">
              <a:spcBef>
                <a:spcPts val="0"/>
              </a:spcBef>
              <a:buClrTx/>
              <a:buNone/>
              <a:tabLst>
                <a:tab pos="914400" algn="l"/>
              </a:tabLst>
            </a:pPr>
            <a:r>
              <a:rPr lang="en-US" altLang="en-US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en-US" altLang="en-US" sz="2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autres</a:t>
            </a:r>
            <a:r>
              <a:rPr lang="en-US" altLang="en-US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fluides</a:t>
            </a:r>
            <a:r>
              <a:rPr lang="en-US" altLang="en-US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(“jus”) </a:t>
            </a:r>
          </a:p>
          <a:p>
            <a:pPr marL="457200" indent="-457200">
              <a:spcBef>
                <a:spcPts val="0"/>
              </a:spcBef>
              <a:buClrTx/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fr-FR" sz="2800" dirty="0">
                <a:latin typeface="Arial" pitchFamily="34" charset="0"/>
              </a:rPr>
              <a:t>fluides compartimentés, sécrétions (par exemple, la bile, la salive, l'urine)</a:t>
            </a:r>
            <a:endParaRPr lang="en-US" altLang="en-US" sz="28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5678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3" y="985292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Humains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76938"/>
            <a:ext cx="6048672" cy="5836438"/>
          </a:xfrm>
          <a:prstGeom prst="rect">
            <a:avLst/>
          </a:prstGeom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07504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fluides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3851920" y="5169386"/>
            <a:ext cx="2304256" cy="1554272"/>
          </a:xfrm>
          <a:prstGeom prst="rect">
            <a:avLst/>
          </a:prstGeom>
          <a:solidFill>
            <a:srgbClr val="3677F8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CA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Fluide</a:t>
            </a:r>
            <a:r>
              <a:rPr lang="en-C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intravasculaire</a:t>
            </a:r>
            <a:endParaRPr lang="en-CA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(plasma </a:t>
            </a:r>
            <a:r>
              <a:rPr kumimoji="0" lang="en-CA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sanguin</a:t>
            </a:r>
            <a:r>
              <a:rPr lang="en-C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7%</a:t>
            </a:r>
          </a:p>
          <a:p>
            <a:pPr>
              <a:spcBef>
                <a:spcPts val="600"/>
              </a:spcBef>
            </a:pPr>
            <a:endParaRPr lang="en-CA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en-C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Liquide </a:t>
            </a:r>
            <a:r>
              <a:rPr lang="en-CA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céphali-rachidien</a:t>
            </a:r>
            <a:r>
              <a:rPr lang="en-C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&lt;1%</a:t>
            </a:r>
          </a:p>
        </p:txBody>
      </p:sp>
      <p:sp>
        <p:nvSpPr>
          <p:cNvPr id="12" name="Rectangle 11"/>
          <p:cNvSpPr/>
          <p:nvPr/>
        </p:nvSpPr>
        <p:spPr bwMode="auto">
          <a:xfrm rot="16200000">
            <a:off x="-2116179" y="3653588"/>
            <a:ext cx="5688632" cy="630942"/>
          </a:xfrm>
          <a:prstGeom prst="rect">
            <a:avLst/>
          </a:prstGeom>
          <a:solidFill>
            <a:srgbClr val="3677F8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CA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Liquide </a:t>
            </a:r>
            <a:r>
              <a:rPr lang="en-CA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extracellulaire</a:t>
            </a:r>
            <a:r>
              <a:rPr lang="en-CA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Liquide </a:t>
            </a:r>
            <a:r>
              <a:rPr lang="en-CA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intracellulaire</a:t>
            </a:r>
            <a:endParaRPr lang="en-CA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CA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9466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Fluids and circulation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6" name="Picture 6" descr="030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106988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0303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987" y="26988"/>
            <a:ext cx="4073525" cy="714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29288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355977" y="116632"/>
            <a:ext cx="468052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alt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Échange</a:t>
            </a:r>
            <a:r>
              <a:rPr lang="en-US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fluides</a:t>
            </a:r>
            <a:endParaRPr lang="en-US" altLang="en-US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5000"/>
            <a:ext cx="9144000" cy="42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5279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l'organisme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fluides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074" name="Picture 2" descr="C:\Documents and Settings\GPICARD\Desktop\lymph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646" y="1152217"/>
            <a:ext cx="6431682" cy="4941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9418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03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8" y="45687"/>
            <a:ext cx="6726588" cy="6835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age result for ph physiologiques chimiqu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8016"/>
            <a:ext cx="6726588" cy="678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6876256" y="832148"/>
            <a:ext cx="2016919" cy="4564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Fluides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7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fr-CA" b="1" dirty="0">
                <a:solidFill>
                  <a:schemeClr val="tx1"/>
                </a:solidFill>
                <a:latin typeface="Arial" pitchFamily="34" charset="0"/>
              </a:rPr>
              <a:t>Propriétés de l'organisme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9388" y="980728"/>
            <a:ext cx="8569076" cy="587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Les mécanismes de défense 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Physique, chimique, enzymatique, immunologique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Constitutif et inductible 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Coévolution 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Plasticité / acclimatation </a:t>
            </a:r>
          </a:p>
          <a:p>
            <a:pPr marL="0" lvl="0" indent="0">
              <a:spcBef>
                <a:spcPts val="0"/>
              </a:spcBef>
            </a:pPr>
            <a:endParaRPr lang="fr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>
              <a:spcBef>
                <a:spcPts val="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Santé</a:t>
            </a:r>
          </a:p>
          <a:p>
            <a:pPr lvl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Stress</a:t>
            </a:r>
          </a:p>
          <a:p>
            <a:pPr lvl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Vieillissement  </a:t>
            </a:r>
          </a:p>
          <a:p>
            <a:pPr lvl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Fonctionnement d'organe</a:t>
            </a:r>
          </a:p>
          <a:p>
            <a:pPr lvl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Maladie / dégénérescence</a:t>
            </a:r>
            <a:endParaRPr lang="fr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>
              <a:spcBef>
                <a:spcPts val="0"/>
              </a:spcBef>
            </a:pPr>
            <a:endParaRPr lang="en-US" sz="2800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4596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de la substance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9388" y="908720"/>
            <a:ext cx="6408836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Physico-chimique</a:t>
            </a: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 (agent </a:t>
            </a:r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actif</a:t>
            </a: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) 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état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gaz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liquide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solide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) 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taille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 /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forme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 / masse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moléculaire</a:t>
            </a: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lipophile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 /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hydrophobe</a:t>
            </a:r>
            <a:endParaRPr lang="en-US" sz="24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état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d'ionisation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 /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 /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endParaRPr lang="en-US" sz="24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Liaison et distribution de la charge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motifs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structuraux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</a:rPr>
              <a:t>spécifiques</a:t>
            </a:r>
            <a:endParaRPr lang="en-US" sz="2400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>
              <a:spcBef>
                <a:spcPts val="1200"/>
              </a:spcBef>
            </a:pPr>
            <a:r>
              <a:rPr lang="en-US" sz="2800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 de la </a:t>
            </a:r>
            <a:r>
              <a:rPr lang="en-US" sz="2800" b="1" dirty="0" err="1">
                <a:solidFill>
                  <a:schemeClr val="tx1"/>
                </a:solidFill>
                <a:latin typeface="Arial" pitchFamily="34" charset="0"/>
              </a:rPr>
              <a:t>matrice</a:t>
            </a: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 </a:t>
            </a:r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source</a:t>
            </a:r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</a:rPr>
              <a:t>formulation 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chemeClr val="tx1"/>
                </a:solidFill>
                <a:latin typeface="Arial" pitchFamily="34" charset="0"/>
              </a:rPr>
              <a:t>"effets de matrice"</a:t>
            </a:r>
            <a:endParaRPr lang="en-US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" name="Right Brace 1"/>
          <p:cNvSpPr/>
          <p:nvPr/>
        </p:nvSpPr>
        <p:spPr bwMode="auto">
          <a:xfrm>
            <a:off x="6372200" y="980728"/>
            <a:ext cx="648072" cy="4896544"/>
          </a:xfrm>
          <a:prstGeom prst="rightBrace">
            <a:avLst>
              <a:gd name="adj1" fmla="val 8333"/>
              <a:gd name="adj2" fmla="val 50331"/>
            </a:avLst>
          </a:prstGeom>
          <a:noFill/>
          <a:ln w="3810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020272" y="2970818"/>
            <a:ext cx="2303475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/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Influence PC et PD...</a:t>
            </a:r>
          </a:p>
          <a:p>
            <a:pPr marL="0" indent="0"/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en </a:t>
            </a:r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commençant</a:t>
            </a:r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 par absorption</a:t>
            </a:r>
            <a:endParaRPr lang="en-US" sz="24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48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Les membranes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biologiques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1520" y="1196752"/>
            <a:ext cx="22322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Sources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71" y="1268760"/>
            <a:ext cx="9177942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658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Mouvement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au travers membranes</a:t>
            </a: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1519" y="1196752"/>
            <a:ext cx="8641655" cy="5955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Pour pénétrer l’organisme, une substance doit passer à travers la/les membrane(s) cellulaire</a:t>
            </a:r>
          </a:p>
          <a:p>
            <a:pPr marL="0" indent="0">
              <a:spcBef>
                <a:spcPts val="600"/>
              </a:spcBef>
            </a:pPr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Les xénobiotiques peuvent traverser les membranes cellulaires par: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Diffusion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Passive (simple) ou facilitée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Transport actif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Endocytose, exocytose, et pinocytose</a:t>
            </a:r>
          </a:p>
          <a:p>
            <a:pPr marL="90805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3528" y="2290227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Membrane cellulaire = lipide semi-perméable, de nombreux canaux aqueux, molécules porteuses spécialisées</a:t>
            </a:r>
            <a:endParaRPr lang="fr-CA" sz="3600" dirty="0"/>
          </a:p>
        </p:txBody>
      </p:sp>
    </p:spTree>
    <p:extLst>
      <p:ext uri="{BB962C8B-B14F-4D97-AF65-F5344CB8AC3E}">
        <p14:creationId xmlns:p14="http://schemas.microsoft.com/office/powerpoint/2010/main" val="4102676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Mouvement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au travers membranes</a:t>
            </a: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80728"/>
            <a:ext cx="8425060" cy="58747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 bwMode="auto">
          <a:xfrm>
            <a:off x="467544" y="1772816"/>
            <a:ext cx="1512168" cy="3960440"/>
          </a:xfrm>
          <a:prstGeom prst="rect">
            <a:avLst/>
          </a:prstGeom>
          <a:noFill/>
          <a:ln w="5715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5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Diffusion simple</a:t>
            </a: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1519" y="1196752"/>
            <a:ext cx="8641655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Elle est entraîné par un gradient de concentration à travers une membrane séparant deux compartiments</a:t>
            </a: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.</a:t>
            </a:r>
          </a:p>
          <a:p>
            <a:pPr marL="0" indent="0">
              <a:spcBef>
                <a:spcPts val="600"/>
              </a:spcBef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	</a:t>
            </a:r>
            <a:r>
              <a:rPr lang="fr-CA" sz="2800" b="1" dirty="0">
                <a:solidFill>
                  <a:srgbClr val="FF0000"/>
                </a:solidFill>
                <a:latin typeface="Arial" pitchFamily="34" charset="0"/>
              </a:rPr>
              <a:t>[Forte]                 [Faible] </a:t>
            </a:r>
          </a:p>
          <a:p>
            <a:pPr marL="0" indent="0">
              <a:spcBef>
                <a:spcPts val="1800"/>
              </a:spcBef>
            </a:pPr>
            <a:endParaRPr lang="fr-CA" sz="1800" b="1" dirty="0">
              <a:solidFill>
                <a:srgbClr val="FF0000"/>
              </a:solidFill>
              <a:latin typeface="Arial" pitchFamily="34" charset="0"/>
            </a:endParaRPr>
          </a:p>
          <a:p>
            <a:pPr marL="0" indent="0">
              <a:spcBef>
                <a:spcPts val="1800"/>
              </a:spcBef>
            </a:pPr>
            <a:endParaRPr lang="fr-CA" sz="1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200" dirty="0">
                <a:solidFill>
                  <a:schemeClr val="tx1"/>
                </a:solidFill>
                <a:latin typeface="Arial" pitchFamily="34" charset="0"/>
              </a:rPr>
              <a:t>La plupart des médicaments et toxines entrent les organismes par diffusion passive.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fr-CA" sz="2000" i="1" dirty="0">
                <a:solidFill>
                  <a:srgbClr val="FF0000"/>
                </a:solidFill>
                <a:latin typeface="Arial" pitchFamily="34" charset="0"/>
              </a:rPr>
              <a:t>Les substances liposolubles 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se déplacent facilement dans la plupart des membranes biologiques </a:t>
            </a:r>
            <a:r>
              <a:rPr lang="fr-CA" sz="2000" dirty="0">
                <a:solidFill>
                  <a:srgbClr val="000000"/>
                </a:solidFill>
                <a:latin typeface="Arial" pitchFamily="34" charset="0"/>
              </a:rPr>
              <a:t>–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«se dissolvent» dans les composantes lipidiques</a:t>
            </a:r>
            <a:r>
              <a:rPr lang="fr-CA" sz="2000" i="1" dirty="0">
                <a:solidFill>
                  <a:srgbClr val="000000"/>
                </a:solidFill>
                <a:latin typeface="Arial" pitchFamily="34" charset="0"/>
              </a:rPr>
              <a:t>.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fr-CA" sz="2000" i="1" dirty="0">
                <a:solidFill>
                  <a:srgbClr val="3366FF"/>
                </a:solidFill>
                <a:latin typeface="Arial" pitchFamily="34" charset="0"/>
              </a:rPr>
              <a:t> Les substances hydrosolubles </a:t>
            </a:r>
            <a:r>
              <a:rPr lang="fr-CA" sz="2000" dirty="0">
                <a:solidFill>
                  <a:srgbClr val="000000"/>
                </a:solidFill>
                <a:latin typeface="Arial" pitchFamily="34" charset="0"/>
              </a:rPr>
              <a:t>peuvent traverser les membranes cellulaires à travers des canaux aqueux ou pores – dépend de la taille.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fr-CA" sz="2000" i="1" dirty="0">
                <a:solidFill>
                  <a:srgbClr val="7030A0"/>
                </a:solidFill>
                <a:latin typeface="Arial" pitchFamily="34" charset="0"/>
              </a:rPr>
              <a:t> Les substances non ionisées </a:t>
            </a:r>
            <a:r>
              <a:rPr lang="fr-CA" sz="2000" dirty="0">
                <a:solidFill>
                  <a:srgbClr val="000000"/>
                </a:solidFill>
                <a:latin typeface="Arial" pitchFamily="34" charset="0"/>
              </a:rPr>
              <a:t>se diffusent plus facilement à travers les membranes que </a:t>
            </a:r>
            <a:r>
              <a:rPr lang="fr-CA" sz="2000" i="1" dirty="0">
                <a:solidFill>
                  <a:srgbClr val="7030A0"/>
                </a:solidFill>
                <a:latin typeface="Arial" pitchFamily="34" charset="0"/>
              </a:rPr>
              <a:t>les substances ionisées</a:t>
            </a:r>
            <a:r>
              <a:rPr lang="fr-CA" sz="2200" i="1" dirty="0">
                <a:solidFill>
                  <a:srgbClr val="7030A0"/>
                </a:solidFill>
                <a:latin typeface="Arial" pitchFamily="34" charset="0"/>
              </a:rPr>
              <a:t>.</a:t>
            </a:r>
            <a:endParaRPr lang="fr-CA" sz="2200" i="1" dirty="0">
              <a:solidFill>
                <a:schemeClr val="tx1"/>
              </a:solidFill>
              <a:latin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endParaRPr lang="fr-CA" sz="2200" i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49200" y="2334305"/>
            <a:ext cx="944128" cy="541231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 bwMode="auto">
          <a:xfrm>
            <a:off x="2555776" y="2572929"/>
            <a:ext cx="1224136" cy="0"/>
          </a:xfrm>
          <a:prstGeom prst="straightConnector1">
            <a:avLst/>
          </a:prstGeom>
          <a:noFill/>
          <a:ln w="76200" cap="flat" cmpd="sng" algn="ctr">
            <a:solidFill>
              <a:srgbClr val="3366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5435402" y="2259449"/>
            <a:ext cx="3601094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1800" dirty="0">
                <a:solidFill>
                  <a:schemeClr val="tx1"/>
                </a:solidFill>
                <a:latin typeface="Arial" pitchFamily="34" charset="0"/>
              </a:rPr>
              <a:t>Passive – aucune consommation d’énergie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1800" dirty="0">
                <a:solidFill>
                  <a:schemeClr val="tx1"/>
                </a:solidFill>
                <a:latin typeface="Arial" pitchFamily="34" charset="0"/>
              </a:rPr>
              <a:t>Aucune limite de saturation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1800" dirty="0">
                <a:solidFill>
                  <a:schemeClr val="tx1"/>
                </a:solidFill>
                <a:latin typeface="Arial" pitchFamily="34" charset="0"/>
              </a:rPr>
              <a:t>Aucune protéine porteuse</a:t>
            </a:r>
          </a:p>
        </p:txBody>
      </p:sp>
    </p:spTree>
    <p:extLst>
      <p:ext uri="{BB962C8B-B14F-4D97-AF65-F5344CB8AC3E}">
        <p14:creationId xmlns:p14="http://schemas.microsoft.com/office/powerpoint/2010/main" val="23912960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d’une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substance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9388" y="980728"/>
            <a:ext cx="6408836" cy="5775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Physico-chimique (agent actif)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état (gaz, liquide, solide) – solubilité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taille / forme / masse moléculaire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 err="1">
                <a:solidFill>
                  <a:schemeClr val="tx1"/>
                </a:solidFill>
                <a:latin typeface="Arial" pitchFamily="34" charset="0"/>
              </a:rPr>
              <a:t>lipophilicité</a:t>
            </a: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/ hydrophobicité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état d’ionisation/ </a:t>
            </a:r>
            <a:r>
              <a:rPr lang="fr-CA" sz="28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liaison et distribution de la charge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motifs structuraux spécifiques</a:t>
            </a:r>
          </a:p>
          <a:p>
            <a:pPr marL="0" lvl="0" indent="0">
              <a:spcBef>
                <a:spcPts val="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Propriétés de la matrice </a:t>
            </a:r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source</a:t>
            </a:r>
          </a:p>
          <a:p>
            <a:pPr lvl="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formulation </a:t>
            </a:r>
          </a:p>
          <a:p>
            <a:pPr lvl="1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"Entourage" ou "effets de matrice"</a:t>
            </a:r>
          </a:p>
        </p:txBody>
      </p:sp>
      <p:sp>
        <p:nvSpPr>
          <p:cNvPr id="2" name="Right Brace 1"/>
          <p:cNvSpPr/>
          <p:nvPr/>
        </p:nvSpPr>
        <p:spPr bwMode="auto">
          <a:xfrm>
            <a:off x="6372200" y="980728"/>
            <a:ext cx="864096" cy="5760640"/>
          </a:xfrm>
          <a:prstGeom prst="rightBrace">
            <a:avLst>
              <a:gd name="adj1" fmla="val 8333"/>
              <a:gd name="adj2" fmla="val 50331"/>
            </a:avLst>
          </a:prstGeom>
          <a:noFill/>
          <a:ln w="3810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164288" y="2970818"/>
            <a:ext cx="2159459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/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Influence    PK et PD...</a:t>
            </a:r>
          </a:p>
          <a:p>
            <a:pPr marL="0" indent="0"/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en commençant par absorption</a:t>
            </a: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179513" y="2057073"/>
            <a:ext cx="6048672" cy="1440160"/>
          </a:xfrm>
          <a:prstGeom prst="rect">
            <a:avLst/>
          </a:prstGeom>
          <a:solidFill>
            <a:srgbClr val="FFFF00">
              <a:alpha val="20000"/>
            </a:srgbClr>
          </a:solidFill>
          <a:ln w="3810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5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Lipophilicité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1519" y="1196752"/>
            <a:ext cx="8641655" cy="529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800" b="1" i="1" dirty="0">
                <a:solidFill>
                  <a:schemeClr val="tx1"/>
                </a:solidFill>
                <a:latin typeface="Arial" pitchFamily="34" charset="0"/>
              </a:rPr>
              <a:t>L’</a:t>
            </a:r>
            <a:r>
              <a:rPr lang="fr-CA" sz="2800" b="1" i="1" dirty="0" err="1">
                <a:solidFill>
                  <a:schemeClr val="tx1"/>
                </a:solidFill>
                <a:latin typeface="Arial" pitchFamily="34" charset="0"/>
              </a:rPr>
              <a:t>hydrophilicité</a:t>
            </a:r>
            <a:r>
              <a:rPr lang="fr-CA" sz="2800" b="1" i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représente l'affinité d’une molécule ou d'un groupe fonctionnelle à un environnement aqueux.</a:t>
            </a:r>
          </a:p>
          <a:p>
            <a:pPr marL="0" indent="0">
              <a:spcBef>
                <a:spcPts val="600"/>
              </a:spcBef>
            </a:pPr>
            <a:endParaRPr lang="fr-CA" sz="2800" b="1" i="1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2800" b="1" i="1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2800" b="1" i="1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2800" b="1" i="1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2800" b="1" i="1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800" b="1" i="1" dirty="0">
                <a:solidFill>
                  <a:schemeClr val="tx1"/>
                </a:solidFill>
                <a:latin typeface="Arial" pitchFamily="34" charset="0"/>
              </a:rPr>
              <a:t>La </a:t>
            </a:r>
            <a:r>
              <a:rPr lang="fr-CA" sz="2800" b="1" i="1" dirty="0" err="1">
                <a:solidFill>
                  <a:schemeClr val="tx1"/>
                </a:solidFill>
                <a:latin typeface="Arial" pitchFamily="34" charset="0"/>
              </a:rPr>
              <a:t>lipophilicité</a:t>
            </a:r>
            <a:r>
              <a:rPr lang="fr-CA" sz="2800" b="1" i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représente l'affinité d'une molécule ou d'un groupe fonctionnelle à un environnement lipophile.</a:t>
            </a: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779" y="2564904"/>
            <a:ext cx="2607693" cy="208823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689972"/>
            <a:ext cx="1723810" cy="1838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42270"/>
            <a:ext cx="1952625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037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60848"/>
            <a:ext cx="4752652" cy="3069421"/>
          </a:xfrm>
          <a:prstGeom prst="rect">
            <a:avLst/>
          </a:prstGeom>
        </p:spPr>
      </p:pic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Lipophilicité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1519" y="1098029"/>
            <a:ext cx="8641655" cy="153888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400" b="1" i="1" dirty="0">
                <a:solidFill>
                  <a:schemeClr val="tx1"/>
                </a:solidFill>
                <a:latin typeface="Arial" pitchFamily="34" charset="0"/>
              </a:rPr>
              <a:t>La </a:t>
            </a:r>
            <a:r>
              <a:rPr lang="fr-CA" sz="2400" b="1" i="1" dirty="0" err="1">
                <a:solidFill>
                  <a:schemeClr val="tx1"/>
                </a:solidFill>
                <a:latin typeface="Arial" pitchFamily="34" charset="0"/>
              </a:rPr>
              <a:t>lipophilicité</a:t>
            </a:r>
            <a:r>
              <a:rPr lang="fr-CA" sz="2400" b="1" i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est généralement mesurée par son comportement de distribution dans un système </a:t>
            </a:r>
            <a:r>
              <a:rPr lang="fr-CA" sz="2400" dirty="0" err="1">
                <a:solidFill>
                  <a:schemeClr val="tx1"/>
                </a:solidFill>
                <a:latin typeface="Arial" pitchFamily="34" charset="0"/>
              </a:rPr>
              <a:t>biphasique</a:t>
            </a: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1100" b="1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Coefficient de partage: 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1-octanol/eau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013176"/>
            <a:ext cx="4905375" cy="257175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Rectangle 3"/>
          <p:cNvSpPr/>
          <p:nvPr/>
        </p:nvSpPr>
        <p:spPr>
          <a:xfrm>
            <a:off x="5256584" y="5278269"/>
            <a:ext cx="4572000" cy="103105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>
              <a:spcBef>
                <a:spcPts val="600"/>
              </a:spcBef>
            </a:pPr>
            <a:r>
              <a:rPr lang="en-CA" sz="2800" dirty="0">
                <a:solidFill>
                  <a:srgbClr val="3366FF"/>
                </a:solidFill>
                <a:latin typeface="Arial" pitchFamily="34" charset="0"/>
              </a:rPr>
              <a:t>Bleu = </a:t>
            </a:r>
            <a:r>
              <a:rPr lang="en-CA" sz="2800" dirty="0" err="1">
                <a:solidFill>
                  <a:srgbClr val="3366FF"/>
                </a:solidFill>
                <a:latin typeface="Arial" pitchFamily="34" charset="0"/>
              </a:rPr>
              <a:t>hydrophile</a:t>
            </a:r>
            <a:endParaRPr lang="en-CA" sz="2800" dirty="0">
              <a:solidFill>
                <a:srgbClr val="3366FF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en-CA" sz="2800" dirty="0">
                <a:solidFill>
                  <a:srgbClr val="FF0000"/>
                </a:solidFill>
                <a:latin typeface="Arial" pitchFamily="34" charset="0"/>
              </a:rPr>
              <a:t>Rouge = </a:t>
            </a:r>
            <a:r>
              <a:rPr lang="en-CA" sz="2800" dirty="0" err="1">
                <a:solidFill>
                  <a:srgbClr val="FF0000"/>
                </a:solidFill>
                <a:latin typeface="Arial" pitchFamily="34" charset="0"/>
              </a:rPr>
              <a:t>hydrophobe</a:t>
            </a:r>
            <a:endParaRPr lang="en-CA" sz="2800" dirty="0">
              <a:solidFill>
                <a:srgbClr val="FF0000"/>
              </a:solidFill>
              <a:latin typeface="Arial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39" y="2420888"/>
            <a:ext cx="4752529" cy="223819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07503" y="4509120"/>
            <a:ext cx="5149081" cy="7232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indent="0">
              <a:spcBef>
                <a:spcPts val="600"/>
              </a:spcBef>
            </a:pP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Très</a:t>
            </a:r>
            <a:r>
              <a:rPr lang="en-CA" sz="18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hydrophile</a:t>
            </a:r>
            <a:r>
              <a:rPr lang="en-CA" sz="1800" b="1" dirty="0">
                <a:solidFill>
                  <a:schemeClr val="tx1"/>
                </a:solidFill>
                <a:latin typeface="Arial" pitchFamily="34" charset="0"/>
              </a:rPr>
              <a:t>    </a:t>
            </a: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balancé</a:t>
            </a:r>
            <a:r>
              <a:rPr lang="en-CA" sz="1800" b="1" dirty="0">
                <a:solidFill>
                  <a:schemeClr val="tx1"/>
                </a:solidFill>
                <a:latin typeface="Arial" pitchFamily="34" charset="0"/>
              </a:rPr>
              <a:t>     </a:t>
            </a: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très</a:t>
            </a:r>
            <a:r>
              <a:rPr lang="en-CA" sz="18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hydrophobe</a:t>
            </a:r>
            <a:endParaRPr lang="en-CA" sz="1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en-CA" sz="1800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3191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05264"/>
            <a:ext cx="8120708" cy="4032448"/>
          </a:xfrm>
          <a:prstGeom prst="rect">
            <a:avLst/>
          </a:prstGeom>
        </p:spPr>
      </p:pic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Lipophilicit</a:t>
            </a:r>
            <a:r>
              <a:rPr lang="en-CA" b="1" dirty="0" err="1">
                <a:solidFill>
                  <a:schemeClr val="tx1"/>
                </a:solidFill>
                <a:latin typeface="Arial" pitchFamily="34" charset="0"/>
              </a:rPr>
              <a:t>é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652" y="4217688"/>
            <a:ext cx="6579257" cy="17281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990" y="980728"/>
            <a:ext cx="3269009" cy="3236960"/>
          </a:xfrm>
          <a:prstGeom prst="rect">
            <a:avLst/>
          </a:prstGeom>
        </p:spPr>
      </p:pic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295400" y="1196752"/>
            <a:ext cx="4546022" cy="22672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Coefficient de partage, K</a:t>
            </a:r>
            <a:r>
              <a:rPr lang="fr-CA" sz="2800" b="1" baseline="-25000" dirty="0">
                <a:solidFill>
                  <a:schemeClr val="tx1"/>
                </a:solidFill>
                <a:latin typeface="Arial" pitchFamily="34" charset="0"/>
              </a:rPr>
              <a:t>P</a:t>
            </a:r>
          </a:p>
          <a:p>
            <a:pPr marL="0" indent="0">
              <a:spcBef>
                <a:spcPts val="60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(ou simplement ‘P’) </a:t>
            </a:r>
          </a:p>
          <a:p>
            <a:pPr marL="0" indent="0">
              <a:spcBef>
                <a:spcPts val="600"/>
              </a:spcBef>
            </a:pPr>
            <a:endParaRPr lang="fr-CA" sz="2800" b="1" baseline="-250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en-CA" sz="2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endParaRPr lang="fr-CA" sz="2800" b="1" baseline="-250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36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Lipophilicit</a:t>
            </a:r>
            <a:r>
              <a:rPr lang="en-CA" b="1" dirty="0" err="1">
                <a:solidFill>
                  <a:schemeClr val="tx1"/>
                </a:solidFill>
                <a:latin typeface="Arial" pitchFamily="34" charset="0"/>
              </a:rPr>
              <a:t>é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9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72074"/>
            <a:ext cx="5760640" cy="4405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23528" y="2444695"/>
            <a:ext cx="3888432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indent="0">
              <a:spcBef>
                <a:spcPts val="600"/>
              </a:spcBef>
            </a:pPr>
            <a:r>
              <a:rPr lang="en-CA" sz="2400" b="1" dirty="0" smtClean="0">
                <a:solidFill>
                  <a:schemeClr val="tx1"/>
                </a:solidFill>
                <a:latin typeface="Arial" pitchFamily="34" charset="0"/>
              </a:rPr>
              <a:t>Distribution des </a:t>
            </a:r>
            <a:r>
              <a:rPr lang="en-CA" sz="2400" b="1" dirty="0" err="1" smtClean="0">
                <a:solidFill>
                  <a:schemeClr val="tx1"/>
                </a:solidFill>
                <a:latin typeface="Arial" pitchFamily="34" charset="0"/>
              </a:rPr>
              <a:t>valeurs</a:t>
            </a:r>
            <a:r>
              <a:rPr lang="en-CA" sz="2400" b="1" dirty="0" smtClean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CA" sz="2400" b="1" dirty="0" err="1" smtClean="0">
                <a:solidFill>
                  <a:schemeClr val="tx1"/>
                </a:solidFill>
                <a:latin typeface="Arial" pitchFamily="34" charset="0"/>
              </a:rPr>
              <a:t>L</a:t>
            </a:r>
            <a:r>
              <a:rPr lang="en-CA" sz="2400" b="1" dirty="0" err="1" smtClean="0">
                <a:solidFill>
                  <a:schemeClr val="tx1"/>
                </a:solidFill>
                <a:latin typeface="Arial" pitchFamily="34" charset="0"/>
              </a:rPr>
              <a:t>ogP</a:t>
            </a:r>
            <a:r>
              <a:rPr lang="en-CA" sz="2400" b="1" dirty="0" smtClean="0">
                <a:solidFill>
                  <a:schemeClr val="tx1"/>
                </a:solidFill>
                <a:latin typeface="Arial" pitchFamily="34" charset="0"/>
              </a:rPr>
              <a:t> des drogues </a:t>
            </a:r>
            <a:r>
              <a:rPr lang="en-CA" sz="2400" b="1" dirty="0" err="1" smtClean="0">
                <a:solidFill>
                  <a:schemeClr val="tx1"/>
                </a:solidFill>
                <a:latin typeface="Arial" pitchFamily="34" charset="0"/>
              </a:rPr>
              <a:t>pharmaceutiques</a:t>
            </a:r>
            <a:endParaRPr lang="en-CA" sz="2400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1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1519" y="1196752"/>
            <a:ext cx="8641655" cy="5709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De nombreux médicaments et toxines d’acides et bases faibles: </a:t>
            </a: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existent sous les deux formes, ionisée et non ionisée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Le ratio varie en fonction de:</a:t>
            </a:r>
          </a:p>
          <a:p>
            <a:pPr marL="79375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La constante de dissociation acide du composé </a:t>
            </a:r>
          </a:p>
          <a:p>
            <a:pPr marL="79375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pH de l’environnement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Les produits chimiques acides (HA) se dissocient et libèrent H</a:t>
            </a:r>
            <a:r>
              <a:rPr lang="fr-CA" sz="2000" baseline="30000" dirty="0">
                <a:solidFill>
                  <a:schemeClr val="tx1"/>
                </a:solidFill>
                <a:latin typeface="Arial" pitchFamily="34" charset="0"/>
              </a:rPr>
              <a:t>+ 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et un anion chargé (A</a:t>
            </a:r>
            <a:r>
              <a:rPr lang="fr-CA" sz="2000" b="1" baseline="30000" dirty="0">
                <a:solidFill>
                  <a:schemeClr val="tx1"/>
                </a:solidFill>
                <a:latin typeface="Arial" pitchFamily="34" charset="0"/>
              </a:rPr>
              <a:t>‒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):  </a:t>
            </a:r>
          </a:p>
          <a:p>
            <a:pPr marL="0" indent="0">
              <a:spcBef>
                <a:spcPts val="60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		HA       H</a:t>
            </a:r>
            <a:r>
              <a:rPr lang="fr-CA" sz="2000" baseline="30000" dirty="0">
                <a:solidFill>
                  <a:schemeClr val="tx1"/>
                </a:solidFill>
                <a:latin typeface="Arial" pitchFamily="34" charset="0"/>
              </a:rPr>
              <a:t>+ 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+ A</a:t>
            </a:r>
            <a:r>
              <a:rPr lang="fr-CA" sz="2000" b="1" baseline="30000" dirty="0">
                <a:solidFill>
                  <a:schemeClr val="tx1"/>
                </a:solidFill>
                <a:latin typeface="Arial" pitchFamily="34" charset="0"/>
              </a:rPr>
              <a:t>‒</a:t>
            </a:r>
          </a:p>
          <a:p>
            <a:pPr marL="0" indent="0">
              <a:spcBef>
                <a:spcPts val="60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Les produits chimiques basiques (BH</a:t>
            </a:r>
            <a:r>
              <a:rPr lang="fr-CA" sz="2000" baseline="30000" dirty="0">
                <a:solidFill>
                  <a:schemeClr val="tx1"/>
                </a:solidFill>
                <a:latin typeface="Arial" pitchFamily="34" charset="0"/>
              </a:rPr>
              <a:t>+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) se dissocient également afin de libérer H</a:t>
            </a:r>
            <a:r>
              <a:rPr lang="fr-CA" sz="2000" baseline="30000" dirty="0">
                <a:solidFill>
                  <a:schemeClr val="tx1"/>
                </a:solidFill>
                <a:latin typeface="Arial" pitchFamily="34" charset="0"/>
              </a:rPr>
              <a:t>+ 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mais libère une base non chargé (puisque la forme 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protonée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est habituellement chargé)</a:t>
            </a:r>
          </a:p>
          <a:p>
            <a:pPr marL="0" indent="0">
              <a:spcBef>
                <a:spcPts val="60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		BH</a:t>
            </a:r>
            <a:r>
              <a:rPr lang="fr-CA" sz="2000" baseline="30000" dirty="0">
                <a:solidFill>
                  <a:schemeClr val="tx1"/>
                </a:solidFill>
                <a:latin typeface="Arial" pitchFamily="34" charset="0"/>
              </a:rPr>
              <a:t>+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      B + H</a:t>
            </a:r>
            <a:r>
              <a:rPr lang="fr-CA" sz="2000" baseline="30000" dirty="0">
                <a:solidFill>
                  <a:schemeClr val="tx1"/>
                </a:solidFill>
                <a:latin typeface="Arial" pitchFamily="34" charset="0"/>
              </a:rPr>
              <a:t>+</a:t>
            </a:r>
            <a:endParaRPr lang="fr-CA" sz="2000" dirty="0">
              <a:solidFill>
                <a:schemeClr val="tx1"/>
              </a:solidFill>
              <a:latin typeface="Arial" pitchFamily="34" charset="0"/>
            </a:endParaRPr>
          </a:p>
        </p:txBody>
      </p:sp>
      <p:cxnSp>
        <p:nvCxnSpPr>
          <p:cNvPr id="4" name="Straight Arrow Connector 3"/>
          <p:cNvCxnSpPr/>
          <p:nvPr/>
        </p:nvCxnSpPr>
        <p:spPr bwMode="auto">
          <a:xfrm>
            <a:off x="2555776" y="5157192"/>
            <a:ext cx="360040" cy="0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8"/>
          <p:cNvCxnSpPr/>
          <p:nvPr/>
        </p:nvCxnSpPr>
        <p:spPr bwMode="auto">
          <a:xfrm>
            <a:off x="2555776" y="5301208"/>
            <a:ext cx="360040" cy="0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2699792" y="6525344"/>
            <a:ext cx="360040" cy="0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2627784" y="6669360"/>
            <a:ext cx="360040" cy="0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Acides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et bases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faibles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43668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Acides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et bases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faibles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1519" y="1196752"/>
            <a:ext cx="86416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2800" dirty="0" err="1">
                <a:solidFill>
                  <a:schemeClr val="tx1"/>
                </a:solidFill>
                <a:latin typeface="Arial" pitchFamily="34" charset="0"/>
              </a:rPr>
              <a:t>Pourquoi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CA" sz="2800" dirty="0" err="1">
                <a:solidFill>
                  <a:schemeClr val="tx1"/>
                </a:solidFill>
                <a:latin typeface="Arial" pitchFamily="34" charset="0"/>
              </a:rPr>
              <a:t>est-ce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 important?</a:t>
            </a: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453" y="1855937"/>
            <a:ext cx="479107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844824"/>
            <a:ext cx="4710113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826889" y="2103239"/>
            <a:ext cx="6481415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Acide</a:t>
            </a:r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faible</a:t>
            </a:r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				Base </a:t>
            </a:r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faible</a:t>
            </a:r>
            <a:endParaRPr lang="en-CA" sz="20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-180528" y="6021288"/>
            <a:ext cx="2088232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 algn="r">
              <a:spcBef>
                <a:spcPts val="600"/>
              </a:spcBef>
              <a:spcAft>
                <a:spcPts val="600"/>
              </a:spcAft>
            </a:pP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compartiment</a:t>
            </a:r>
            <a:r>
              <a:rPr lang="en-CA" sz="1800" b="1" dirty="0">
                <a:solidFill>
                  <a:schemeClr val="tx1"/>
                </a:solidFill>
                <a:latin typeface="Arial" pitchFamily="34" charset="0"/>
              </a:rPr>
              <a:t> A</a:t>
            </a:r>
            <a:endParaRPr lang="en-CA" sz="1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555776" y="6021288"/>
            <a:ext cx="2088232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compartiment</a:t>
            </a:r>
            <a:r>
              <a:rPr lang="en-CA" sz="1800" b="1" dirty="0">
                <a:solidFill>
                  <a:schemeClr val="tx1"/>
                </a:solidFill>
                <a:latin typeface="Arial" pitchFamily="34" charset="0"/>
              </a:rPr>
              <a:t> B</a:t>
            </a:r>
            <a:endParaRPr lang="en-CA" sz="1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572346" y="6021288"/>
            <a:ext cx="1943870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 algn="r">
              <a:spcBef>
                <a:spcPts val="600"/>
              </a:spcBef>
            </a:pP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compartiment</a:t>
            </a:r>
            <a:r>
              <a:rPr lang="en-CA" sz="1800" b="1" dirty="0">
                <a:solidFill>
                  <a:schemeClr val="tx1"/>
                </a:solidFill>
                <a:latin typeface="Arial" pitchFamily="34" charset="0"/>
              </a:rPr>
              <a:t> A</a:t>
            </a:r>
            <a:endParaRPr lang="en-CA" sz="1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164288" y="6093296"/>
            <a:ext cx="2088232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1800" b="1" dirty="0" err="1">
                <a:solidFill>
                  <a:schemeClr val="tx1"/>
                </a:solidFill>
                <a:latin typeface="Arial" pitchFamily="34" charset="0"/>
              </a:rPr>
              <a:t>compartiment</a:t>
            </a:r>
            <a:r>
              <a:rPr lang="en-CA" sz="1800" b="1" dirty="0">
                <a:solidFill>
                  <a:schemeClr val="tx1"/>
                </a:solidFill>
                <a:latin typeface="Arial" pitchFamily="34" charset="0"/>
              </a:rPr>
              <a:t> B</a:t>
            </a:r>
            <a:endParaRPr lang="en-CA" sz="1600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2994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Acides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et bases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faibles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18" t="27369" r="18385" b="45758"/>
          <a:stretch/>
        </p:blipFill>
        <p:spPr bwMode="auto">
          <a:xfrm>
            <a:off x="4139952" y="4856956"/>
            <a:ext cx="4470400" cy="2028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7504" y="692696"/>
            <a:ext cx="8208912" cy="4401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sz="2800" dirty="0">
              <a:solidFill>
                <a:srgbClr val="000000"/>
              </a:solidFill>
              <a:latin typeface="+mj-lt"/>
            </a:endParaRPr>
          </a:p>
          <a:p>
            <a:pPr marL="457200" indent="-457200">
              <a:buFont typeface="Arial"/>
              <a:buChar char="•"/>
            </a:pPr>
            <a:r>
              <a:rPr lang="fr-CA" sz="2400" dirty="0">
                <a:solidFill>
                  <a:srgbClr val="000000"/>
                </a:solidFill>
                <a:latin typeface="+mj-lt"/>
              </a:rPr>
              <a:t>Le </a:t>
            </a:r>
            <a:r>
              <a:rPr lang="fr-CA" sz="2400" dirty="0" err="1">
                <a:solidFill>
                  <a:srgbClr val="008000"/>
                </a:solidFill>
                <a:latin typeface="+mj-lt"/>
              </a:rPr>
              <a:t>pKa</a:t>
            </a:r>
            <a:r>
              <a:rPr lang="fr-CA" sz="2400" dirty="0">
                <a:solidFill>
                  <a:srgbClr val="000000"/>
                </a:solidFill>
                <a:latin typeface="+mj-lt"/>
              </a:rPr>
              <a:t> est une mesure de la force de l'interaction d'un composé avec un proton. Plus le </a:t>
            </a:r>
            <a:r>
              <a:rPr lang="fr-CA" sz="2400" dirty="0" err="1">
                <a:solidFill>
                  <a:srgbClr val="008000"/>
                </a:solidFill>
                <a:latin typeface="+mj-lt"/>
              </a:rPr>
              <a:t>pKa</a:t>
            </a:r>
            <a:r>
              <a:rPr lang="fr-CA" sz="2400" dirty="0">
                <a:solidFill>
                  <a:srgbClr val="000000"/>
                </a:solidFill>
                <a:latin typeface="+mj-lt"/>
              </a:rPr>
              <a:t> d'un médicament est </a:t>
            </a:r>
            <a:r>
              <a:rPr lang="fr-CA" sz="2400" dirty="0">
                <a:solidFill>
                  <a:srgbClr val="EE0E0E"/>
                </a:solidFill>
                <a:latin typeface="+mj-lt"/>
              </a:rPr>
              <a:t>bas</a:t>
            </a:r>
            <a:r>
              <a:rPr lang="fr-CA" sz="2400" dirty="0">
                <a:solidFill>
                  <a:srgbClr val="000000"/>
                </a:solidFill>
                <a:latin typeface="+mj-lt"/>
              </a:rPr>
              <a:t>, plus il est acide. Inversement, plus le</a:t>
            </a:r>
            <a:r>
              <a:rPr lang="fr-CA" sz="2400" dirty="0">
                <a:solidFill>
                  <a:srgbClr val="008000"/>
                </a:solidFill>
                <a:latin typeface="+mj-lt"/>
              </a:rPr>
              <a:t> </a:t>
            </a:r>
            <a:r>
              <a:rPr lang="fr-CA" sz="2400" dirty="0" err="1">
                <a:solidFill>
                  <a:srgbClr val="008000"/>
                </a:solidFill>
                <a:latin typeface="+mj-lt"/>
              </a:rPr>
              <a:t>pKa</a:t>
            </a:r>
            <a:r>
              <a:rPr lang="fr-CA" sz="2400" dirty="0">
                <a:solidFill>
                  <a:srgbClr val="008000"/>
                </a:solidFill>
                <a:latin typeface="+mj-lt"/>
              </a:rPr>
              <a:t> </a:t>
            </a:r>
            <a:r>
              <a:rPr lang="fr-CA" sz="2400" dirty="0">
                <a:solidFill>
                  <a:schemeClr val="tx1"/>
                </a:solidFill>
                <a:latin typeface="+mj-lt"/>
              </a:rPr>
              <a:t>est </a:t>
            </a:r>
            <a:r>
              <a:rPr lang="fr-CA" sz="2400" dirty="0">
                <a:solidFill>
                  <a:srgbClr val="EE0E0E"/>
                </a:solidFill>
                <a:latin typeface="+mj-lt"/>
              </a:rPr>
              <a:t>élevé</a:t>
            </a:r>
            <a:r>
              <a:rPr lang="fr-CA" sz="2400" dirty="0">
                <a:solidFill>
                  <a:srgbClr val="000000"/>
                </a:solidFill>
                <a:latin typeface="+mj-lt"/>
              </a:rPr>
              <a:t>, le plus basique est le médicament.</a:t>
            </a:r>
          </a:p>
          <a:p>
            <a:pPr marL="457200" indent="-457200">
              <a:buFont typeface="Arial"/>
              <a:buChar char="•"/>
            </a:pPr>
            <a:r>
              <a:rPr lang="fr-CA" sz="2400" dirty="0">
                <a:solidFill>
                  <a:srgbClr val="3366FF"/>
                </a:solidFill>
                <a:latin typeface="+mj-lt"/>
              </a:rPr>
              <a:t>Détermination de la quantité de médicament se trouvant a chaque côté d'une membrane:</a:t>
            </a:r>
          </a:p>
          <a:p>
            <a:pPr marL="914400" lvl="1" indent="-457200">
              <a:buFont typeface="Courier New"/>
              <a:buChar char="o"/>
            </a:pPr>
            <a:r>
              <a:rPr lang="fr-CA" sz="2400" dirty="0">
                <a:solidFill>
                  <a:srgbClr val="000000"/>
                </a:solidFill>
                <a:latin typeface="+mj-lt"/>
              </a:rPr>
              <a:t>La relation entre le </a:t>
            </a:r>
            <a:r>
              <a:rPr lang="fr-CA" sz="2400" dirty="0" err="1">
                <a:solidFill>
                  <a:srgbClr val="000000"/>
                </a:solidFill>
                <a:latin typeface="+mj-lt"/>
              </a:rPr>
              <a:t>pKa</a:t>
            </a:r>
            <a:r>
              <a:rPr lang="fr-CA" sz="2400" dirty="0">
                <a:solidFill>
                  <a:srgbClr val="000000"/>
                </a:solidFill>
                <a:latin typeface="+mj-lt"/>
              </a:rPr>
              <a:t> et le rapport des concentrations acide-base au pH est exprimée par l'équation de </a:t>
            </a:r>
            <a:r>
              <a:rPr lang="fr-CA" sz="2400" dirty="0">
                <a:solidFill>
                  <a:srgbClr val="EE0E0E"/>
                </a:solidFill>
                <a:latin typeface="+mj-lt"/>
              </a:rPr>
              <a:t>Henderson-</a:t>
            </a:r>
            <a:r>
              <a:rPr lang="fr-CA" sz="2400" dirty="0" err="1">
                <a:solidFill>
                  <a:srgbClr val="EE0E0E"/>
                </a:solidFill>
                <a:latin typeface="+mj-lt"/>
              </a:rPr>
              <a:t>Hasselbalch</a:t>
            </a:r>
            <a:r>
              <a:rPr lang="fr-CA" sz="2400" dirty="0">
                <a:solidFill>
                  <a:srgbClr val="000000"/>
                </a:solidFill>
                <a:latin typeface="+mj-lt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5704117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9" y="471443"/>
            <a:ext cx="8569646" cy="187743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endParaRPr lang="en-US" altLang="en-US" sz="3200" dirty="0">
              <a:solidFill>
                <a:schemeClr val="tx1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</a:pPr>
            <a:r>
              <a:rPr lang="en-US" altLang="en-US" sz="3200" dirty="0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…</a:t>
            </a:r>
            <a:r>
              <a:rPr lang="en-US" altLang="en-US" sz="3200" dirty="0" err="1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lorsque</a:t>
            </a:r>
            <a:r>
              <a:rPr lang="en-US" altLang="en-US" sz="3200" dirty="0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 </a:t>
            </a:r>
            <a:r>
              <a:rPr lang="en-US" altLang="en-US" sz="3200" dirty="0" err="1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pKa</a:t>
            </a:r>
            <a:r>
              <a:rPr lang="en-US" altLang="en-US" sz="3200" dirty="0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= pH:</a:t>
            </a:r>
          </a:p>
          <a:p>
            <a:pPr>
              <a:spcBef>
                <a:spcPts val="1200"/>
              </a:spcBef>
            </a:pPr>
            <a:r>
              <a:rPr lang="en-US" altLang="en-US" sz="3200" dirty="0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	[A</a:t>
            </a:r>
            <a:r>
              <a:rPr lang="en-US" altLang="en-US" sz="3200" baseline="30000" dirty="0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-</a:t>
            </a:r>
            <a:r>
              <a:rPr lang="en-US" altLang="en-US" sz="3200" dirty="0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] = [HA] et [BH</a:t>
            </a:r>
            <a:r>
              <a:rPr lang="en-US" altLang="en-US" sz="3200" baseline="30000" dirty="0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+</a:t>
            </a:r>
            <a:r>
              <a:rPr lang="en-US" altLang="en-US" sz="3200" dirty="0">
                <a:solidFill>
                  <a:schemeClr val="tx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] = [B] </a:t>
            </a:r>
            <a:endParaRPr lang="en-C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Acides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et bases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faibles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145223"/>
            <a:ext cx="4824536" cy="30920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0016" y="4273932"/>
            <a:ext cx="603041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L'ion ammonium      l'ammoniac</a:t>
            </a:r>
          </a:p>
          <a:p>
            <a:endParaRPr lang="fr-FR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fr-FR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pKa</a:t>
            </a:r>
            <a:r>
              <a:rPr lang="fr-FR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9.25</a:t>
            </a:r>
          </a:p>
        </p:txBody>
      </p:sp>
      <p:cxnSp>
        <p:nvCxnSpPr>
          <p:cNvPr id="6" name="Straight Arrow Connector 5"/>
          <p:cNvCxnSpPr/>
          <p:nvPr/>
        </p:nvCxnSpPr>
        <p:spPr bwMode="auto">
          <a:xfrm>
            <a:off x="5040052" y="4679558"/>
            <a:ext cx="36004" cy="1413738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323528" y="2636912"/>
            <a:ext cx="20882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Quand pH&lt;</a:t>
            </a:r>
            <a:r>
              <a:rPr lang="fr-FR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pKa</a:t>
            </a:r>
            <a:r>
              <a:rPr lang="fr-FR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la forme proton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ée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       (HA &amp; BH</a:t>
            </a:r>
            <a:r>
              <a:rPr lang="fr-CA" sz="2000" baseline="30000" dirty="0">
                <a:solidFill>
                  <a:schemeClr val="tx1"/>
                </a:solidFill>
                <a:latin typeface="Arial" pitchFamily="34" charset="0"/>
              </a:rPr>
              <a:t>+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) prédomine</a:t>
            </a:r>
            <a:endParaRPr lang="fr-FR" sz="2000" baseline="30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28184" y="2636912"/>
            <a:ext cx="20882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FR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Quand pH&gt;</a:t>
            </a:r>
            <a:r>
              <a:rPr lang="fr-FR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pKa</a:t>
            </a:r>
            <a:r>
              <a:rPr lang="fr-FR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la forme d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é</a:t>
            </a:r>
            <a:r>
              <a:rPr lang="fr-FR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proton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ée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       (A</a:t>
            </a:r>
            <a:r>
              <a:rPr lang="fr-CA" sz="2000" baseline="30000" dirty="0">
                <a:solidFill>
                  <a:schemeClr val="tx1"/>
                </a:solidFill>
                <a:latin typeface="Arial" pitchFamily="34" charset="0"/>
              </a:rPr>
              <a:t>-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&amp; B) prédomine</a:t>
            </a:r>
            <a:endParaRPr lang="fr-FR" sz="2000" baseline="30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0952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Acides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et </a:t>
            </a:r>
            <a:r>
              <a:rPr lang="en-US" altLang="en-US" b="1" dirty="0" smtClean="0">
                <a:solidFill>
                  <a:schemeClr val="tx1"/>
                </a:solidFill>
                <a:latin typeface="Arial" pitchFamily="34" charset="0"/>
              </a:rPr>
              <a:t>bases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8" name="Picture 2" descr="show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4176464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4786113" y="1200643"/>
            <a:ext cx="4392488" cy="5180685"/>
            <a:chOff x="4536281" y="1344659"/>
            <a:chExt cx="4572223" cy="5396709"/>
          </a:xfrm>
        </p:grpSpPr>
        <p:pic>
          <p:nvPicPr>
            <p:cNvPr id="6" name="Picture 6" descr="03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281" y="1344659"/>
              <a:ext cx="4572223" cy="5396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/>
            <p:cNvSpPr/>
            <p:nvPr/>
          </p:nvSpPr>
          <p:spPr bwMode="auto">
            <a:xfrm>
              <a:off x="5580112" y="3501008"/>
              <a:ext cx="1008112" cy="363810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5868144" y="4145310"/>
              <a:ext cx="504056" cy="181905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 bwMode="auto">
            <a:xfrm>
              <a:off x="5580112" y="4327215"/>
              <a:ext cx="504056" cy="181905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11" name="Rectangle 10"/>
            <p:cNvSpPr/>
            <p:nvPr/>
          </p:nvSpPr>
          <p:spPr bwMode="auto">
            <a:xfrm>
              <a:off x="5580112" y="5623359"/>
              <a:ext cx="864096" cy="181905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8172400" y="3682913"/>
              <a:ext cx="925463" cy="360100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812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11" y="2780928"/>
            <a:ext cx="7723329" cy="991508"/>
          </a:xfrm>
          <a:prstGeom prst="rect">
            <a:avLst/>
          </a:prstGeom>
        </p:spPr>
      </p:pic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Coefficient de distribution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51519" y="1196752"/>
            <a:ext cx="8641655" cy="515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/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log D est le rapport de la somme des concentrations de toutes les formes du composé (ionisé ainsi que non ionisé) dans chacune des deux phases.</a:t>
            </a:r>
          </a:p>
          <a:p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log D est dépendant du pH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le pH doit être précisée (et tamponné)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ciblé un pH physiologique (p.ex. 7.4)</a:t>
            </a:r>
          </a:p>
          <a:p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Pour les composés non-</a:t>
            </a:r>
            <a:r>
              <a:rPr lang="fr-CA" sz="2800" dirty="0" err="1">
                <a:solidFill>
                  <a:schemeClr val="tx1"/>
                </a:solidFill>
                <a:latin typeface="Arial" pitchFamily="34" charset="0"/>
              </a:rPr>
              <a:t>ionisable</a:t>
            </a: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, log P = log D à n'importe quel pH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129409" y="2852936"/>
            <a:ext cx="890863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soluté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3897161" y="3356992"/>
            <a:ext cx="818855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soluté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6129409" y="3369186"/>
            <a:ext cx="818855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soluté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860032" y="3284984"/>
            <a:ext cx="864096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lnSpc>
                <a:spcPts val="1800"/>
              </a:lnSpc>
              <a:spcBef>
                <a:spcPts val="0"/>
              </a:spcBef>
            </a:pP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Ionizé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</a:pPr>
            <a:r>
              <a:rPr lang="en-CA" sz="1800" dirty="0">
                <a:solidFill>
                  <a:schemeClr val="tx1"/>
                </a:solidFill>
                <a:latin typeface="Arial" pitchFamily="34" charset="0"/>
              </a:rPr>
              <a:t>eau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092280" y="3307050"/>
            <a:ext cx="1296144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lnSpc>
                <a:spcPts val="1800"/>
              </a:lnSpc>
              <a:spcBef>
                <a:spcPts val="0"/>
              </a:spcBef>
            </a:pPr>
            <a:r>
              <a:rPr lang="en-CA" sz="1800" dirty="0">
                <a:solidFill>
                  <a:schemeClr val="tx1"/>
                </a:solidFill>
                <a:latin typeface="Arial" pitchFamily="34" charset="0"/>
              </a:rPr>
              <a:t>Non-</a:t>
            </a: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ionizé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</a:pPr>
            <a:r>
              <a:rPr lang="en-CA" sz="1800" dirty="0">
                <a:solidFill>
                  <a:schemeClr val="tx1"/>
                </a:solidFill>
                <a:latin typeface="Arial" pitchFamily="34" charset="0"/>
              </a:rPr>
              <a:t>eau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897161" y="2852936"/>
            <a:ext cx="818855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soluté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4860032" y="2708920"/>
            <a:ext cx="864096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lnSpc>
                <a:spcPts val="1800"/>
              </a:lnSpc>
              <a:spcBef>
                <a:spcPts val="0"/>
              </a:spcBef>
            </a:pP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Ionizé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</a:pP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oct.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7092280" y="2730986"/>
            <a:ext cx="1296144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lnSpc>
                <a:spcPts val="1800"/>
              </a:lnSpc>
              <a:spcBef>
                <a:spcPts val="0"/>
              </a:spcBef>
            </a:pPr>
            <a:r>
              <a:rPr lang="en-CA" sz="1800" dirty="0">
                <a:solidFill>
                  <a:schemeClr val="tx1"/>
                </a:solidFill>
                <a:latin typeface="Arial" pitchFamily="34" charset="0"/>
              </a:rPr>
              <a:t>Non-</a:t>
            </a:r>
            <a:r>
              <a:rPr lang="en-CA" sz="1800" dirty="0" err="1">
                <a:solidFill>
                  <a:schemeClr val="tx1"/>
                </a:solidFill>
                <a:latin typeface="Arial" pitchFamily="34" charset="0"/>
              </a:rPr>
              <a:t>ionizé</a:t>
            </a:r>
            <a:endParaRPr lang="en-CA" sz="18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</a:pPr>
            <a:r>
              <a:rPr lang="en-CA" sz="1800" dirty="0">
                <a:solidFill>
                  <a:schemeClr val="tx1"/>
                </a:solidFill>
                <a:latin typeface="Arial" pitchFamily="34" charset="0"/>
              </a:rPr>
              <a:t>octanol</a:t>
            </a:r>
          </a:p>
        </p:txBody>
      </p:sp>
    </p:spTree>
    <p:extLst>
      <p:ext uri="{BB962C8B-B14F-4D97-AF65-F5344CB8AC3E}">
        <p14:creationId xmlns:p14="http://schemas.microsoft.com/office/powerpoint/2010/main" val="278283407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-180528" y="630138"/>
            <a:ext cx="9865096" cy="782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Coefficient de distribution 	</a:t>
            </a:r>
          </a:p>
          <a:p>
            <a:pPr algn="r" eaLnBrk="1" hangingPunct="1">
              <a:spcBef>
                <a:spcPct val="0"/>
              </a:spcBef>
            </a:pP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  <a:p>
            <a:pPr algn="r" eaLnBrk="1" hangingPunct="1">
              <a:spcBef>
                <a:spcPct val="0"/>
              </a:spcBef>
            </a:pP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356" y="1166813"/>
            <a:ext cx="6086996" cy="5702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683568" y="1228690"/>
            <a:ext cx="3240361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 algn="r"/>
            <a:r>
              <a:rPr lang="fr-FR" sz="2000" b="1" dirty="0">
                <a:solidFill>
                  <a:schemeClr val="tx1"/>
                </a:solidFill>
                <a:latin typeface="Arial" pitchFamily="34" charset="0"/>
              </a:rPr>
              <a:t>partie plate de la courbe:</a:t>
            </a:r>
            <a:endParaRPr lang="en-CA" sz="20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" name="Text Box 9">
            <a:extLst>
              <a:ext uri="{FF2B5EF4-FFF2-40B4-BE49-F238E27FC236}">
                <a16:creationId xmlns:a16="http://schemas.microsoft.com/office/drawing/2014/main" xmlns="" id="{117C1BCC-C085-4EF8-BFF3-575823D57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2099" y="1228690"/>
            <a:ext cx="3240361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/>
            <a:r>
              <a:rPr lang="fr-FR" sz="2000" b="1" dirty="0">
                <a:solidFill>
                  <a:schemeClr val="tx1"/>
                </a:solidFill>
                <a:latin typeface="Arial" pitchFamily="34" charset="0"/>
              </a:rPr>
              <a:t>(espèces neutres)</a:t>
            </a:r>
            <a:endParaRPr lang="en-CA" sz="2000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2864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d’une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substance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9388" y="980728"/>
            <a:ext cx="6408836" cy="595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Physico-chimique (agent actif)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état (gaz, liquide, solide) – solubilité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taille / forme / masse moléculaire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 err="1">
                <a:solidFill>
                  <a:schemeClr val="tx1"/>
                </a:solidFill>
                <a:latin typeface="Arial" pitchFamily="34" charset="0"/>
              </a:rPr>
              <a:t>lipophilicité</a:t>
            </a: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/ hydrophobicité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état d’ionisation/ </a:t>
            </a:r>
            <a:r>
              <a:rPr lang="fr-CA" sz="28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liaison et distribution de la charge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motifs structuraux spécifiques</a:t>
            </a:r>
          </a:p>
          <a:p>
            <a:pPr marL="0" lvl="0" indent="0">
              <a:spcBef>
                <a:spcPts val="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Propriétés de la matrice </a:t>
            </a:r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source</a:t>
            </a:r>
          </a:p>
          <a:p>
            <a:pPr lvl="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formulation </a:t>
            </a:r>
          </a:p>
          <a:p>
            <a:pPr lvl="1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"Entourage" ou "effets de matrice"</a:t>
            </a:r>
          </a:p>
        </p:txBody>
      </p:sp>
      <p:sp>
        <p:nvSpPr>
          <p:cNvPr id="2" name="Right Brace 1"/>
          <p:cNvSpPr/>
          <p:nvPr/>
        </p:nvSpPr>
        <p:spPr bwMode="auto">
          <a:xfrm>
            <a:off x="6372200" y="980728"/>
            <a:ext cx="864096" cy="5760640"/>
          </a:xfrm>
          <a:prstGeom prst="rightBrace">
            <a:avLst>
              <a:gd name="adj1" fmla="val 8333"/>
              <a:gd name="adj2" fmla="val 50331"/>
            </a:avLst>
          </a:prstGeom>
          <a:noFill/>
          <a:ln w="3810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164288" y="2970818"/>
            <a:ext cx="2159459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/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Influence    PC et PD...</a:t>
            </a:r>
          </a:p>
          <a:p>
            <a:pPr marL="0" indent="0"/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en </a:t>
            </a:r>
            <a:r>
              <a:rPr lang="en-CA" sz="2400" b="1" dirty="0" err="1">
                <a:solidFill>
                  <a:schemeClr val="tx1"/>
                </a:solidFill>
                <a:latin typeface="Arial" pitchFamily="34" charset="0"/>
              </a:rPr>
              <a:t>commençant</a:t>
            </a:r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 par absorption</a:t>
            </a:r>
            <a:endParaRPr lang="en-US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152500" y="1988840"/>
            <a:ext cx="5904780" cy="1440160"/>
          </a:xfrm>
          <a:prstGeom prst="rect">
            <a:avLst/>
          </a:prstGeom>
          <a:solidFill>
            <a:srgbClr val="FFFF00">
              <a:alpha val="20000"/>
            </a:srgbClr>
          </a:solidFill>
          <a:ln w="3810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73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d’une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substance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05880"/>
            <a:ext cx="7560840" cy="567950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9552" y="6485274"/>
            <a:ext cx="8136904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CA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http://nursingpharmacology.info/General/Pharmacokinetics/kinobj1.htm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448034" y="908720"/>
            <a:ext cx="2475894" cy="9233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molécules</a:t>
            </a:r>
            <a:endParaRPr lang="en-US" altLang="en-US" sz="2000" dirty="0">
              <a:solidFill>
                <a:srgbClr val="2121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ydrophobiques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21212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83568" y="921494"/>
            <a:ext cx="1080120" cy="9233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gazes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707904" y="921494"/>
            <a:ext cx="1296144" cy="9233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petites </a:t>
            </a: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molécules</a:t>
            </a:r>
            <a:endParaRPr lang="en-US" altLang="en-US" sz="2000" dirty="0">
              <a:solidFill>
                <a:srgbClr val="2121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polaires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004048" y="908720"/>
            <a:ext cx="1656184" cy="9233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grandes</a:t>
            </a:r>
            <a:r>
              <a:rPr lang="en-US" altLang="en-US" sz="20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molécules</a:t>
            </a:r>
            <a:endParaRPr lang="en-US" altLang="en-US" sz="2000" dirty="0">
              <a:solidFill>
                <a:srgbClr val="2121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polaires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6660232" y="908718"/>
            <a:ext cx="1800200" cy="9233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molécules</a:t>
            </a:r>
            <a:endParaRPr lang="en-US" altLang="en-US" sz="2000" dirty="0">
              <a:solidFill>
                <a:srgbClr val="2121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 err="1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Chargées</a:t>
            </a:r>
            <a:endParaRPr lang="en-US" altLang="en-US" sz="2000" dirty="0">
              <a:solidFill>
                <a:srgbClr val="2121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dirty="0">
              <a:solidFill>
                <a:srgbClr val="2121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66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d’une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substance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9387" y="1196752"/>
            <a:ext cx="8713787" cy="467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1703388" indent="-1703388"/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Exemple: la toxicité d'alcool chez les têtards</a:t>
            </a:r>
          </a:p>
          <a:p>
            <a:pPr marL="1703388" indent="-1703388"/>
            <a:endParaRPr lang="fr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endParaRPr lang="fr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endParaRPr lang="fr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endParaRPr lang="fr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endParaRPr lang="fr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endParaRPr lang="fr-CA" sz="2000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Walshe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&amp; Schwartz-Bloom, 2005, p62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589236"/>
              </p:ext>
            </p:extLst>
          </p:nvPr>
        </p:nvGraphicFramePr>
        <p:xfrm>
          <a:off x="683568" y="2499712"/>
          <a:ext cx="7920881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5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692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6373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934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Alcool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Formule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Concentration de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l’</a:t>
                      </a:r>
                      <a:r>
                        <a:rPr lang="en-CA" sz="2000" b="1" dirty="0">
                          <a:solidFill>
                            <a:schemeClr val="tx1"/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CA" sz="2000" b="1" dirty="0" err="1">
                          <a:solidFill>
                            <a:schemeClr val="tx1"/>
                          </a:solidFill>
                          <a:latin typeface="Arial" pitchFamily="34" charset="0"/>
                        </a:rPr>
                        <a:t>é</a:t>
                      </a:r>
                      <a:r>
                        <a:rPr lang="en-CA" sz="20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quivalent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CA" sz="20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d’ataxie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mol</a:t>
                      </a: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/L)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 de </a:t>
                      </a:r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partage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huile</a:t>
                      </a: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/eau)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CA" sz="2000" b="0" dirty="0" err="1">
                          <a:solidFill>
                            <a:schemeClr val="tx1"/>
                          </a:solidFill>
                          <a:latin typeface="Arial" pitchFamily="34" charset="0"/>
                        </a:rPr>
                        <a:t>é</a:t>
                      </a:r>
                      <a:r>
                        <a:rPr lang="en-CA" sz="200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yle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  <a:r>
                        <a:rPr lang="en-CA" sz="20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OH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0.57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0.001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Ethyle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n-CA" sz="20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CA" sz="20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OH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0.29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0.036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Propyle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n-CA" sz="20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CA" sz="20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OH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0.11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0.159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Isobutyle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n-CA" sz="20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CA" sz="20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OH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0.045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0.588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 bwMode="auto">
          <a:xfrm>
            <a:off x="2267744" y="3501008"/>
            <a:ext cx="493769" cy="360040"/>
          </a:xfrm>
          <a:prstGeom prst="rect">
            <a:avLst/>
          </a:prstGeom>
          <a:noFill/>
          <a:ln w="2857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761513" y="3501008"/>
            <a:ext cx="442335" cy="36004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 bwMode="auto">
          <a:xfrm>
            <a:off x="2123728" y="3628187"/>
            <a:ext cx="0" cy="1312981"/>
          </a:xfrm>
          <a:prstGeom prst="straightConnector1">
            <a:avLst/>
          </a:prstGeom>
          <a:noFill/>
          <a:ln w="28575" cap="flat" cmpd="sng" algn="ctr">
            <a:solidFill>
              <a:srgbClr val="3366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4716016" y="3628187"/>
            <a:ext cx="0" cy="1312981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Rectangle 11"/>
          <p:cNvSpPr/>
          <p:nvPr/>
        </p:nvSpPr>
        <p:spPr>
          <a:xfrm>
            <a:off x="1771626" y="5013176"/>
            <a:ext cx="15392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CA" sz="1600" b="1" dirty="0">
                <a:solidFill>
                  <a:srgbClr val="3366FF"/>
                </a:solidFill>
                <a:latin typeface="Arial Black" panose="020B0A04020102020204" pitchFamily="34" charset="0"/>
                <a:cs typeface="Arial" panose="020B0604020202020204" pitchFamily="34" charset="0"/>
                <a:sym typeface="Symbol"/>
              </a:rPr>
              <a:t></a:t>
            </a:r>
            <a:r>
              <a:rPr lang="en-CA" sz="1600" b="1" dirty="0" smtClean="0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1600" b="1" dirty="0" err="1" smtClean="0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lipophilicit</a:t>
            </a:r>
            <a:r>
              <a:rPr lang="en-CA" sz="1600" b="1" dirty="0" err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endParaRPr lang="en-CA" sz="1600" b="1" dirty="0">
              <a:solidFill>
                <a:srgbClr val="33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20086" y="5013176"/>
            <a:ext cx="11160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CA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</a:t>
            </a:r>
            <a:r>
              <a:rPr lang="en-CA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toxicity</a:t>
            </a:r>
            <a:endParaRPr lang="en-CA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88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2" grpId="0"/>
      <p:bldP spid="1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d’une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substance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9387" y="1196752"/>
            <a:ext cx="8713787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1438275" indent="-1438275"/>
            <a:r>
              <a:rPr lang="en-CA" sz="2400" b="1" dirty="0">
                <a:solidFill>
                  <a:schemeClr val="tx1"/>
                </a:solidFill>
                <a:latin typeface="Arial" pitchFamily="34" charset="0"/>
              </a:rPr>
              <a:t>Exe</a:t>
            </a:r>
            <a:r>
              <a:rPr lang="fr-CA" sz="2400" b="1" dirty="0" err="1">
                <a:solidFill>
                  <a:schemeClr val="tx1"/>
                </a:solidFill>
                <a:latin typeface="Arial" pitchFamily="34" charset="0"/>
              </a:rPr>
              <a:t>mple</a:t>
            </a:r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: L'absorption de la strychnine* de l'estomac et pH (animaux anesthésiés, 1940)</a:t>
            </a:r>
          </a:p>
          <a:p>
            <a:pPr marL="1703388" indent="-1703388"/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/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1703388" indent="-1703388">
              <a:spcBef>
                <a:spcPts val="0"/>
              </a:spcBef>
            </a:pPr>
            <a:endParaRPr lang="en-CA" sz="2000" dirty="0">
              <a:solidFill>
                <a:schemeClr val="tx1"/>
              </a:solidFill>
              <a:latin typeface="Arial" pitchFamily="34" charset="0"/>
            </a:endParaRPr>
          </a:p>
          <a:p>
            <a:pPr marL="342900" indent="-342900">
              <a:spcBef>
                <a:spcPts val="0"/>
              </a:spcBef>
              <a:buFontTx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la strychnine (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= 8,25, base faible) est une neurotoxine (pesticide) qui agit comme un antagoniste de la glycine et des récepteurs de l'acétylcholine, affectant les nerfs moteurs de la moelle épinière.</a:t>
            </a:r>
          </a:p>
          <a:p>
            <a:pPr marL="0" indent="0">
              <a:spcBef>
                <a:spcPts val="0"/>
              </a:spcBef>
            </a:pPr>
            <a:endParaRPr lang="en-CA" sz="20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Walshe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&amp; Schwartz-Bloom, 2005, p68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271755"/>
              </p:ext>
            </p:extLst>
          </p:nvPr>
        </p:nvGraphicFramePr>
        <p:xfrm>
          <a:off x="683568" y="2284080"/>
          <a:ext cx="7632848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1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 de</a:t>
                      </a:r>
                      <a:r>
                        <a:rPr lang="en-CA" sz="1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 solution de </a:t>
                      </a:r>
                      <a:r>
                        <a:rPr lang="en-CA" sz="18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l’estomac</a:t>
                      </a:r>
                      <a:endParaRPr lang="en-CA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1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de strychnine non</a:t>
                      </a:r>
                      <a:r>
                        <a:rPr lang="en-CA" sz="1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CA" sz="18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dissoci</a:t>
                      </a:r>
                      <a:r>
                        <a:rPr lang="en-US" sz="1800" b="1" dirty="0" err="1">
                          <a:solidFill>
                            <a:schemeClr val="tx1"/>
                          </a:solidFill>
                          <a:latin typeface="Arial" pitchFamily="34" charset="0"/>
                        </a:rPr>
                        <a:t>é</a:t>
                      </a:r>
                      <a:endParaRPr lang="en-CA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18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Intervalle</a:t>
                      </a:r>
                      <a:r>
                        <a:rPr lang="en-CA" sz="1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la mort après </a:t>
                      </a:r>
                      <a:r>
                        <a:rPr lang="en-CA" sz="18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l'injection</a:t>
                      </a:r>
                      <a:endParaRPr lang="en-CA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54.0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CA" sz="20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mins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CA" sz="20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mins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r>
                        <a:rPr lang="en-CA" sz="20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CA" sz="20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mins</a:t>
                      </a:r>
                      <a:endParaRPr lang="en-CA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0.0001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Surv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latin typeface="Arial" pitchFamily="34" charset="0"/>
                        </a:rPr>
                        <a:t>é</a:t>
                      </a:r>
                      <a:r>
                        <a:rPr lang="en-CA" sz="2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 bwMode="auto">
          <a:xfrm>
            <a:off x="2915816" y="3068960"/>
            <a:ext cx="0" cy="1312981"/>
          </a:xfrm>
          <a:prstGeom prst="straightConnector1">
            <a:avLst/>
          </a:prstGeom>
          <a:noFill/>
          <a:ln w="28575" cap="flat" cmpd="sng" algn="ctr">
            <a:solidFill>
              <a:srgbClr val="3366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8"/>
          <p:cNvCxnSpPr/>
          <p:nvPr/>
        </p:nvCxnSpPr>
        <p:spPr bwMode="auto">
          <a:xfrm>
            <a:off x="5508104" y="3068960"/>
            <a:ext cx="0" cy="1312981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Rectangle 9"/>
          <p:cNvSpPr/>
          <p:nvPr/>
        </p:nvSpPr>
        <p:spPr>
          <a:xfrm>
            <a:off x="2353250" y="4453949"/>
            <a:ext cx="21467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CA" sz="1600" b="1" dirty="0" smtClean="0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</a:t>
            </a:r>
            <a:r>
              <a:rPr lang="en-CA" sz="1600" b="1" dirty="0" smtClean="0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protonation (BH+)</a:t>
            </a:r>
            <a:endParaRPr lang="en-CA" sz="1600" b="1" dirty="0">
              <a:solidFill>
                <a:srgbClr val="33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76056" y="4453949"/>
            <a:ext cx="10855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CA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</a:t>
            </a:r>
            <a:r>
              <a:rPr lang="en-CA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1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toxicité</a:t>
            </a:r>
            <a:endParaRPr lang="en-CA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63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Diffusion simple - Canal</a:t>
            </a: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208716" y="5869721"/>
            <a:ext cx="882778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268288" indent="-268288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Passive - aucune consommation d’énergie (suit un gradient)</a:t>
            </a:r>
          </a:p>
          <a:p>
            <a:pPr marL="268288" indent="-268288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Sélective, régulariser</a:t>
            </a:r>
          </a:p>
          <a:p>
            <a:pPr marL="268288" indent="-268288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Non-saturable, peut être bloqué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704856" cy="492067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auto">
          <a:xfrm>
            <a:off x="1835696" y="1628800"/>
            <a:ext cx="1152128" cy="4131629"/>
          </a:xfrm>
          <a:prstGeom prst="rect">
            <a:avLst/>
          </a:prstGeom>
          <a:noFill/>
          <a:ln w="5715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20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10" name="Group 9"/>
          <p:cNvGrpSpPr/>
          <p:nvPr/>
        </p:nvGrpSpPr>
        <p:grpSpPr>
          <a:xfrm>
            <a:off x="251520" y="1052736"/>
            <a:ext cx="5904656" cy="5805264"/>
            <a:chOff x="2339752" y="1052736"/>
            <a:chExt cx="5904656" cy="5805264"/>
          </a:xfrm>
        </p:grpSpPr>
        <p:sp>
          <p:nvSpPr>
            <p:cNvPr id="9" name="Rectangle 8"/>
            <p:cNvSpPr/>
            <p:nvPr/>
          </p:nvSpPr>
          <p:spPr bwMode="auto">
            <a:xfrm>
              <a:off x="2339752" y="1268760"/>
              <a:ext cx="2376264" cy="5589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87824" y="4365104"/>
              <a:ext cx="5256584" cy="239466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1840" y="1052736"/>
              <a:ext cx="5040560" cy="3079789"/>
            </a:xfrm>
            <a:prstGeom prst="rect">
              <a:avLst/>
            </a:prstGeom>
          </p:spPr>
        </p:pic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Diffusion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facilitée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- Canal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484784"/>
            <a:ext cx="7620094" cy="45811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 bwMode="auto">
          <a:xfrm>
            <a:off x="8820472" y="1268760"/>
            <a:ext cx="359345" cy="50405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025999" y="2852936"/>
            <a:ext cx="2160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CA" sz="2400" dirty="0" err="1">
                <a:solidFill>
                  <a:schemeClr val="tx1"/>
                </a:solidFill>
                <a:latin typeface="Arial" pitchFamily="34" charset="0"/>
              </a:rPr>
              <a:t>Aquaporine</a:t>
            </a: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5364088" y="5733256"/>
            <a:ext cx="927720" cy="3385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CA" sz="1600" dirty="0">
                <a:solidFill>
                  <a:schemeClr val="tx1"/>
                </a:solidFill>
                <a:latin typeface="Arial" pitchFamily="34" charset="0"/>
              </a:rPr>
              <a:t>canal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2411760" y="5733256"/>
            <a:ext cx="927720" cy="3385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CA" sz="1600" dirty="0">
                <a:solidFill>
                  <a:schemeClr val="tx1"/>
                </a:solidFill>
                <a:latin typeface="Arial" pitchFamily="34" charset="0"/>
              </a:rPr>
              <a:t>canal</a:t>
            </a:r>
          </a:p>
        </p:txBody>
      </p:sp>
    </p:spTree>
    <p:extLst>
      <p:ext uri="{BB962C8B-B14F-4D97-AF65-F5344CB8AC3E}">
        <p14:creationId xmlns:p14="http://schemas.microsoft.com/office/powerpoint/2010/main" val="19400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Diffusion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facilitée</a:t>
            </a: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 – par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transporteur</a:t>
            </a:r>
            <a:endParaRPr lang="en-US" altLang="en-US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208716" y="5797713"/>
            <a:ext cx="882778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268288" indent="-268288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Passive - aucune consommation d’énergie (suit un gradient)</a:t>
            </a:r>
          </a:p>
          <a:p>
            <a:pPr marL="268288" indent="-268288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Sélective, régulariser</a:t>
            </a:r>
          </a:p>
          <a:p>
            <a:pPr marL="268288" indent="-268288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Saturable – peut être inhibée par compétition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704856" cy="492067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auto">
          <a:xfrm>
            <a:off x="2987824" y="1628800"/>
            <a:ext cx="1476449" cy="4131629"/>
          </a:xfrm>
          <a:prstGeom prst="rect">
            <a:avLst/>
          </a:prstGeom>
          <a:noFill/>
          <a:ln w="5715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93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Diffusion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facilitée</a:t>
            </a: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protéine</a:t>
            </a: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porteuse</a:t>
            </a:r>
            <a:endParaRPr lang="en-US" altLang="en-US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5364088" y="1481003"/>
            <a:ext cx="3600525" cy="455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Transport spécialisé (nutriments)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Passive - aucune consommation d’énergie (suit un gradient)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S</a:t>
            </a:r>
            <a:r>
              <a:rPr lang="fr-CA" altLang="en-US" sz="2000" dirty="0">
                <a:solidFill>
                  <a:schemeClr val="tx1"/>
                </a:solidFill>
                <a:latin typeface="Arial" pitchFamily="34" charset="0"/>
              </a:rPr>
              <a:t>é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lective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R</a:t>
            </a:r>
            <a:r>
              <a:rPr lang="fr-CA" altLang="en-US" sz="2000" dirty="0">
                <a:solidFill>
                  <a:schemeClr val="tx1"/>
                </a:solidFill>
                <a:latin typeface="Arial" pitchFamily="34" charset="0"/>
              </a:rPr>
              <a:t>é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versible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Saturable – peut être inhibée par compétition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peut être inhibée par blocage</a:t>
            </a:r>
          </a:p>
          <a:p>
            <a:pPr marL="719138" lvl="1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Analogues 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eubiotique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(endogènes)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22922"/>
            <a:ext cx="5107089" cy="5935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58437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Diffusion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facilitée</a:t>
            </a: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protéine</a:t>
            </a: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porteuse</a:t>
            </a:r>
            <a:endParaRPr lang="en-US" altLang="en-US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79387" y="1196752"/>
            <a:ext cx="8713787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1703388" indent="-1703388"/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Exemple</a:t>
            </a: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: </a:t>
            </a:r>
            <a:r>
              <a:rPr lang="en-CA" sz="2800" b="1" dirty="0">
                <a:solidFill>
                  <a:schemeClr val="tx1"/>
                </a:solidFill>
                <a:latin typeface="Arial" pitchFamily="34" charset="0"/>
                <a:hlinkClick r:id="rId3"/>
              </a:rPr>
              <a:t>https://www.youtube.com/watch?v=RLTArCpCybU</a:t>
            </a:r>
            <a:endParaRPr lang="en-CA" sz="2800" b="1" dirty="0">
              <a:solidFill>
                <a:schemeClr val="tx1"/>
              </a:solidFill>
              <a:latin typeface="Arial" pitchFamily="34" charset="0"/>
              <a:hlinkClick r:id="rId4"/>
            </a:endParaRPr>
          </a:p>
          <a:p>
            <a:pPr marL="1703388" indent="-1703388"/>
            <a:r>
              <a:rPr lang="en-CA" sz="2800" dirty="0">
                <a:solidFill>
                  <a:schemeClr val="tx1"/>
                </a:solidFill>
                <a:latin typeface="Arial" pitchFamily="34" charset="0"/>
                <a:hlinkClick r:id="rId4"/>
              </a:rPr>
              <a:t>https://www.youtube.com/watch?v=IX-kLh34KcQ</a:t>
            </a:r>
            <a:endParaRPr lang="en-CA" sz="2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79512" y="3573016"/>
            <a:ext cx="8713787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largement distribué dans les tissus fœtaux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chez les adultes, exprimé le plus souvent dans les érythrocytes et les cellules endothéliales des tissus de barrière, telle que la barrière hémato-encéphalique</a:t>
            </a:r>
          </a:p>
        </p:txBody>
      </p:sp>
    </p:spTree>
    <p:extLst>
      <p:ext uri="{BB962C8B-B14F-4D97-AF65-F5344CB8AC3E}">
        <p14:creationId xmlns:p14="http://schemas.microsoft.com/office/powerpoint/2010/main" val="284290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Transport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actif</a:t>
            </a:r>
            <a:endParaRPr lang="en-US" altLang="en-US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5611502" y="1341923"/>
            <a:ext cx="3353112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Transport spécialisé (nutriments, contre gradient)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consommation d’énergie 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S</a:t>
            </a:r>
            <a:r>
              <a:rPr lang="fr-CA" altLang="en-US" sz="2000" dirty="0">
                <a:solidFill>
                  <a:schemeClr val="tx1"/>
                </a:solidFill>
                <a:latin typeface="Arial" pitchFamily="34" charset="0"/>
              </a:rPr>
              <a:t>é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lectif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R</a:t>
            </a:r>
            <a:r>
              <a:rPr lang="fr-CA" altLang="en-US" sz="2000" dirty="0">
                <a:solidFill>
                  <a:schemeClr val="tx1"/>
                </a:solidFill>
                <a:latin typeface="Arial" pitchFamily="34" charset="0"/>
              </a:rPr>
              <a:t>é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versible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Saturable – peut être inhibée par compétition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peut être inhibée par blocage</a:t>
            </a:r>
          </a:p>
          <a:p>
            <a:pPr marL="0" indent="0">
              <a:spcBef>
                <a:spcPts val="60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*Analogues 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eubiotique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(endogènes)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2856" y="908720"/>
            <a:ext cx="8456325" cy="54006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auto">
          <a:xfrm>
            <a:off x="1115616" y="1702717"/>
            <a:ext cx="4104456" cy="4534595"/>
          </a:xfrm>
          <a:prstGeom prst="rect">
            <a:avLst/>
          </a:prstGeom>
          <a:noFill/>
          <a:ln w="5715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61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Transport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actif</a:t>
            </a:r>
            <a:endParaRPr lang="en-US" altLang="en-US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79389" y="1052736"/>
            <a:ext cx="8785224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Les transporteurs actifs primaires 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génèrent de l'énergie </a:t>
            </a:r>
            <a:r>
              <a:rPr lang="fr-CA" sz="2400" dirty="0" err="1">
                <a:solidFill>
                  <a:schemeClr val="tx1"/>
                </a:solidFill>
                <a:latin typeface="Arial" pitchFamily="34" charset="0"/>
              </a:rPr>
              <a:t>emmagazimnée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 (stockée, par exemple hydrolyse de l'ATP)</a:t>
            </a:r>
          </a:p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16832"/>
            <a:ext cx="7632848" cy="4895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79952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600" b="1" dirty="0">
                <a:solidFill>
                  <a:schemeClr val="tx1"/>
                </a:solidFill>
                <a:latin typeface="Arial" pitchFamily="34" charset="0"/>
              </a:rPr>
              <a:t>Transport </a:t>
            </a:r>
            <a:r>
              <a:rPr lang="en-US" altLang="en-US" sz="3600" b="1" dirty="0" err="1">
                <a:solidFill>
                  <a:schemeClr val="tx1"/>
                </a:solidFill>
                <a:latin typeface="Arial" pitchFamily="34" charset="0"/>
              </a:rPr>
              <a:t>actif</a:t>
            </a:r>
            <a:endParaRPr lang="en-US" altLang="en-US" sz="36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79389" y="1159579"/>
            <a:ext cx="8785224" cy="2985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b="1" dirty="0">
                <a:solidFill>
                  <a:schemeClr val="tx1"/>
                </a:solidFill>
                <a:latin typeface="Arial" pitchFamily="34" charset="0"/>
              </a:rPr>
              <a:t>Les transporteurs actifs secondaires 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utilisent de l'énergie stockée dans des gradients électrochimique qui sont générées par un transporteur actif primaire (par exemple Na + / K +-ATPase et transporteur de glucose dépendant du sodium)</a:t>
            </a:r>
          </a:p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chemeClr val="tx1"/>
                </a:solidFill>
                <a:latin typeface="Arial" pitchFamily="34" charset="0"/>
                <a:hlinkClick r:id="rId2"/>
              </a:rPr>
              <a:t>https://www.youtube.com/watch?v=nYC3_3hb54Q</a:t>
            </a: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268288" indent="-268288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79422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057236"/>
            <a:ext cx="6235542" cy="48281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97" y="90785"/>
            <a:ext cx="4628287" cy="233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86086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d’une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substance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9388" y="980728"/>
            <a:ext cx="6408836" cy="595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Physico-chimique (agent actif)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état (gaz, liquide, solide) – solubilité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taille / forme / masse moléculaire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 err="1">
                <a:solidFill>
                  <a:schemeClr val="tx1"/>
                </a:solidFill>
                <a:latin typeface="Arial" pitchFamily="34" charset="0"/>
              </a:rPr>
              <a:t>lipophilicité</a:t>
            </a: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/ hydrophobicité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état d’ionisation/ </a:t>
            </a:r>
            <a:r>
              <a:rPr lang="fr-CA" sz="28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endParaRPr lang="fr-CA" sz="28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liaison et distribution de la charge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motifs structuraux spécifiques</a:t>
            </a:r>
          </a:p>
          <a:p>
            <a:pPr marL="0" lvl="0" indent="0">
              <a:spcBef>
                <a:spcPts val="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Propriétés de la matrice </a:t>
            </a:r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source</a:t>
            </a:r>
          </a:p>
          <a:p>
            <a:pPr lvl="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formulation </a:t>
            </a:r>
          </a:p>
          <a:p>
            <a:pPr lvl="1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solidFill>
                  <a:schemeClr val="tx1"/>
                </a:solidFill>
                <a:latin typeface="Arial" pitchFamily="34" charset="0"/>
              </a:rPr>
              <a:t>"Entourage" ou "effets de matrice"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179388" y="1988840"/>
            <a:ext cx="6192812" cy="2448272"/>
          </a:xfrm>
          <a:prstGeom prst="rect">
            <a:avLst/>
          </a:prstGeom>
          <a:solidFill>
            <a:srgbClr val="FFFF00">
              <a:alpha val="20000"/>
            </a:srgbClr>
          </a:solidFill>
          <a:ln w="3810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3717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Transport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actif</a:t>
            </a: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protéine</a:t>
            </a: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porteuse</a:t>
            </a:r>
            <a:endParaRPr lang="en-US" altLang="en-US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79389" y="908720"/>
            <a:ext cx="8785224" cy="3939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120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Xénobiotiques 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1"/>
                </a:solidFill>
                <a:latin typeface="Arial" pitchFamily="34" charset="0"/>
              </a:rPr>
              <a:t>Les protéines de transport doivent «reconnaître» les xénobiotiques.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1"/>
                </a:solidFill>
                <a:latin typeface="Arial" pitchFamily="34" charset="0"/>
              </a:rPr>
              <a:t>Les xénobiotiques partage souvent des propriétés structurelles (taille, planéité, la distribution de charge) et / ou des motifs structuraux avec molécule endogène de (</a:t>
            </a:r>
            <a:r>
              <a:rPr lang="fr-CA" sz="2200" dirty="0" err="1">
                <a:solidFill>
                  <a:schemeClr val="tx1"/>
                </a:solidFill>
                <a:latin typeface="Arial" pitchFamily="34" charset="0"/>
              </a:rPr>
              <a:t>co</a:t>
            </a:r>
            <a:r>
              <a:rPr lang="fr-CA" sz="2200" dirty="0">
                <a:solidFill>
                  <a:schemeClr val="tx1"/>
                </a:solidFill>
                <a:latin typeface="Arial" pitchFamily="34" charset="0"/>
              </a:rPr>
              <a:t>)transport du transporteur. </a:t>
            </a:r>
          </a:p>
          <a:p>
            <a:pPr marL="0" indent="0">
              <a:spcBef>
                <a:spcPts val="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P.ex. glycosides de 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quercétine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et le transporteur de glucose dépendant du sodium 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Abondants dans les fruits et légumes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Activités biologiques 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pléiotropes</a:t>
            </a:r>
            <a:endParaRPr lang="fr-CA" sz="1800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4" y="5013176"/>
            <a:ext cx="4899921" cy="306245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858132"/>
            <a:ext cx="2808312" cy="154018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67195093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79389" y="908720"/>
            <a:ext cx="8785224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1200"/>
              </a:spcBef>
            </a:pPr>
            <a:r>
              <a:rPr lang="fr-CA" sz="2800" b="1" dirty="0">
                <a:solidFill>
                  <a:schemeClr val="tx1"/>
                </a:solidFill>
                <a:latin typeface="Arial" pitchFamily="34" charset="0"/>
              </a:rPr>
              <a:t>Transporteurs principales de médicaments</a:t>
            </a: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La superfamille des transporteurs ABC (ATP Binding Cassette) </a:t>
            </a:r>
          </a:p>
          <a:p>
            <a:pPr marL="719138" lvl="1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Transport actif primaire </a:t>
            </a:r>
          </a:p>
          <a:p>
            <a:pPr marL="719138" lvl="1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P.ex. </a:t>
            </a:r>
            <a:r>
              <a:rPr lang="fr-CA" sz="2000" dirty="0">
                <a:solidFill>
                  <a:srgbClr val="FF0000"/>
                </a:solidFill>
                <a:latin typeface="Arial" pitchFamily="34" charset="0"/>
              </a:rPr>
              <a:t>“Pompe” glycoprotéine P </a:t>
            </a:r>
          </a:p>
          <a:p>
            <a:pPr marL="1119188" lvl="2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 err="1">
                <a:solidFill>
                  <a:srgbClr val="FF0000"/>
                </a:solidFill>
                <a:latin typeface="Arial" pitchFamily="34" charset="0"/>
              </a:rPr>
              <a:t>médie</a:t>
            </a:r>
            <a:r>
              <a:rPr lang="fr-CA" sz="2000" dirty="0">
                <a:solidFill>
                  <a:srgbClr val="FF0000"/>
                </a:solidFill>
                <a:latin typeface="Arial" pitchFamily="34" charset="0"/>
              </a:rPr>
              <a:t> l'efflux de soluté à partir de détoxification – cytoplasmique</a:t>
            </a:r>
          </a:p>
          <a:p>
            <a:pPr marL="1119188" lvl="2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268288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Transporteurs SLC (</a:t>
            </a:r>
            <a:r>
              <a:rPr lang="fr-CA" sz="2400" dirty="0" err="1">
                <a:solidFill>
                  <a:schemeClr val="tx1"/>
                </a:solidFill>
                <a:latin typeface="Arial" pitchFamily="34" charset="0"/>
              </a:rPr>
              <a:t>Solute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 Carrier)</a:t>
            </a:r>
          </a:p>
          <a:p>
            <a:pPr marL="719138" lvl="1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Transport actif secondaire </a:t>
            </a:r>
          </a:p>
          <a:p>
            <a:pPr marL="719138" lvl="1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Transport de polypeptides par anions organiques</a:t>
            </a:r>
          </a:p>
          <a:p>
            <a:pPr marL="719138" lvl="1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Transporteurs de cations organiques</a:t>
            </a:r>
          </a:p>
          <a:p>
            <a:pPr marL="1119188" lvl="2" indent="-26828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médiateur dans le métabolisme et l'excrétion des xénobiotiques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Transport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actif</a:t>
            </a: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protéine</a:t>
            </a: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porteuse</a:t>
            </a:r>
            <a:endParaRPr lang="en-US" altLang="en-US" sz="3200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22350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33" y="3140968"/>
            <a:ext cx="8467431" cy="3711755"/>
          </a:xfrm>
          <a:prstGeom prst="rect">
            <a:avLst/>
          </a:prstGeom>
        </p:spPr>
      </p:pic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Transport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actif</a:t>
            </a: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 - </a:t>
            </a:r>
            <a:r>
              <a:rPr lang="en-US" altLang="en-US" sz="3200" b="1" dirty="0" err="1">
                <a:solidFill>
                  <a:schemeClr val="tx1"/>
                </a:solidFill>
                <a:latin typeface="Arial" pitchFamily="34" charset="0"/>
              </a:rPr>
              <a:t>Endocytose</a:t>
            </a:r>
            <a:r>
              <a:rPr lang="en-US" altLang="en-US" sz="3200" b="1" dirty="0">
                <a:solidFill>
                  <a:schemeClr val="tx1"/>
                </a:solidFill>
                <a:latin typeface="Arial" pitchFamily="34" charset="0"/>
              </a:rPr>
              <a:t> et exocytose</a:t>
            </a: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79389" y="1007437"/>
            <a:ext cx="8785224" cy="209288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1200"/>
              </a:spcBef>
            </a:pP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Endocytose</a:t>
            </a:r>
            <a:endParaRPr lang="en-CA" sz="2000" b="1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CA" sz="2400" dirty="0" err="1">
                <a:solidFill>
                  <a:schemeClr val="tx1"/>
                </a:solidFill>
                <a:latin typeface="Arial" pitchFamily="34" charset="0"/>
              </a:rPr>
              <a:t>Phagocytose</a:t>
            </a: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CA" sz="2400" dirty="0" err="1">
                <a:solidFill>
                  <a:schemeClr val="tx1"/>
                </a:solidFill>
                <a:latin typeface="Arial" pitchFamily="34" charset="0"/>
              </a:rPr>
              <a:t>Pinocytose</a:t>
            </a: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Endocytose médiée par un récepteur</a:t>
            </a:r>
            <a:endParaRPr lang="en-CA" sz="2000" dirty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796526" y="1556792"/>
            <a:ext cx="3023946" cy="1471518"/>
            <a:chOff x="5076056" y="1556792"/>
            <a:chExt cx="3023946" cy="1471518"/>
          </a:xfrm>
        </p:grpSpPr>
        <p:sp>
          <p:nvSpPr>
            <p:cNvPr id="3" name="Right Brace 2"/>
            <p:cNvSpPr/>
            <p:nvPr/>
          </p:nvSpPr>
          <p:spPr bwMode="auto">
            <a:xfrm>
              <a:off x="5076056" y="1556792"/>
              <a:ext cx="504056" cy="1471518"/>
            </a:xfrm>
            <a:prstGeom prst="rightBrac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4000" b="0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Scratch" pitchFamily="2" charset="0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5724128" y="1765265"/>
              <a:ext cx="2375874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 eaLnBrk="0" hangingPunct="0"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1143000" indent="-457200" eaLnBrk="0" hangingPunct="0"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600200" indent="-457200" eaLnBrk="0" hangingPunct="0"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828800" indent="-457200" eaLnBrk="0" hangingPunct="0"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286000" indent="-457200" eaLnBrk="0" hangingPunct="0"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743200" indent="-457200" eaLnBrk="0" fontAlgn="base" hangingPunct="0">
                <a:spcBef>
                  <a:spcPct val="50000"/>
                </a:spcBef>
                <a:spcAft>
                  <a:spcPct val="0"/>
                </a:spcAft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3200400" indent="-457200" eaLnBrk="0" fontAlgn="base" hangingPunct="0">
                <a:spcBef>
                  <a:spcPct val="50000"/>
                </a:spcBef>
                <a:spcAft>
                  <a:spcPct val="0"/>
                </a:spcAft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657600" indent="-457200" eaLnBrk="0" fontAlgn="base" hangingPunct="0">
                <a:spcBef>
                  <a:spcPct val="50000"/>
                </a:spcBef>
                <a:spcAft>
                  <a:spcPct val="0"/>
                </a:spcAft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4114800" indent="-457200" eaLnBrk="0" fontAlgn="base" hangingPunct="0">
                <a:spcBef>
                  <a:spcPct val="50000"/>
                </a:spcBef>
                <a:spcAft>
                  <a:spcPct val="0"/>
                </a:spcAft>
                <a:tabLst>
                  <a:tab pos="914400" algn="l"/>
                </a:tabLs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indent="0"/>
              <a:r>
                <a:rPr lang="fr-CA" sz="1800" dirty="0">
                  <a:solidFill>
                    <a:schemeClr val="tx1"/>
                  </a:solidFill>
                  <a:latin typeface="Arial" pitchFamily="34" charset="0"/>
                </a:rPr>
                <a:t>Lesquelles sont les plus pertinents pour les médicaments et les toxines?</a:t>
              </a:r>
              <a:endParaRPr lang="en-US" sz="1800" dirty="0">
                <a:solidFill>
                  <a:schemeClr val="tx1"/>
                </a:solidFill>
                <a:latin typeface="Arial" pitchFamily="34" charset="0"/>
              </a:endParaRPr>
            </a:p>
          </p:txBody>
        </p:sp>
      </p:grp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07504" y="6237312"/>
            <a:ext cx="554461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/>
            <a:r>
              <a:rPr lang="en-CA" sz="2000" i="1" dirty="0">
                <a:solidFill>
                  <a:srgbClr val="FF0000"/>
                </a:solidFill>
                <a:latin typeface="Arial" pitchFamily="34" charset="0"/>
              </a:rPr>
              <a:t>“mange”	                  “</a:t>
            </a:r>
            <a:r>
              <a:rPr lang="en-CA" sz="2000" i="1" dirty="0" err="1">
                <a:solidFill>
                  <a:srgbClr val="FF0000"/>
                </a:solidFill>
                <a:latin typeface="Arial" pitchFamily="34" charset="0"/>
              </a:rPr>
              <a:t>boire</a:t>
            </a:r>
            <a:r>
              <a:rPr lang="en-CA" sz="2000" i="1" dirty="0">
                <a:solidFill>
                  <a:srgbClr val="FF0000"/>
                </a:solidFill>
                <a:latin typeface="Arial" pitchFamily="34" charset="0"/>
              </a:rPr>
              <a:t>”                        </a:t>
            </a:r>
            <a:endParaRPr lang="en-US" sz="2000" i="1" dirty="0">
              <a:solidFill>
                <a:srgbClr val="FF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819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697" y="116632"/>
            <a:ext cx="4484559" cy="64196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2176598" cy="1023001"/>
          </a:xfrm>
          <a:prstGeom prst="rect">
            <a:avLst/>
          </a:prstGeom>
        </p:spPr>
      </p:pic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611560" y="1918573"/>
            <a:ext cx="14401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 algn="ctr">
              <a:spcBef>
                <a:spcPts val="600"/>
              </a:spcBef>
            </a:pPr>
            <a:r>
              <a:rPr lang="en-CA" sz="3600" b="1" dirty="0">
                <a:solidFill>
                  <a:schemeClr val="tx1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07504" y="116632"/>
            <a:ext cx="2880320" cy="435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lvl="0" indent="0">
              <a:spcBef>
                <a:spcPts val="600"/>
              </a:spcBef>
            </a:pPr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Environnement</a:t>
            </a: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>
              <a:spcBef>
                <a:spcPts val="60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>
              <a:spcBef>
                <a:spcPts val="600"/>
              </a:spcBef>
            </a:pP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Substance A</a:t>
            </a:r>
          </a:p>
          <a:p>
            <a:pPr marL="0" lvl="0" indent="0" algn="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 marL="0" lvl="0" indent="0" algn="r">
              <a:spcBef>
                <a:spcPts val="0"/>
              </a:spcBef>
            </a:pP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991847" y="3173249"/>
            <a:ext cx="1336237" cy="611110"/>
            <a:chOff x="3991847" y="3173249"/>
            <a:chExt cx="1336237" cy="61111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1847" y="3173249"/>
              <a:ext cx="1300233" cy="611110"/>
            </a:xfrm>
            <a:prstGeom prst="rect">
              <a:avLst/>
            </a:prstGeom>
          </p:spPr>
        </p:pic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3995936" y="3212976"/>
              <a:ext cx="1332148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92100" indent="-2921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1pPr>
              <a:lvl2pPr marL="742950" indent="-28575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2pPr>
              <a:lvl3pPr marL="11430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3pPr>
              <a:lvl4pPr marL="16002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4pPr>
              <a:lvl5pPr marL="2057400" indent="-228600" eaLnBrk="0" hangingPunct="0">
                <a:defRPr sz="4000">
                  <a:solidFill>
                    <a:srgbClr val="FFFF00"/>
                  </a:solidFill>
                  <a:latin typeface="Scratch" pitchFamily="2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4000">
                  <a:solidFill>
                    <a:srgbClr val="FFFF00"/>
                  </a:solidFill>
                  <a:latin typeface="Scratch" pitchFamily="2" charset="0"/>
                </a:defRPr>
              </a:lvl9pPr>
            </a:lstStyle>
            <a:p>
              <a:pPr marL="0" lvl="0" indent="0" algn="ctr">
                <a:spcBef>
                  <a:spcPts val="600"/>
                </a:spcBef>
              </a:pPr>
              <a:r>
                <a:rPr lang="en-CA" sz="2800" b="1" dirty="0">
                  <a:solidFill>
                    <a:schemeClr val="tx1"/>
                  </a:solidFill>
                  <a:latin typeface="Arial" pitchFamily="34" charset="0"/>
                </a:rPr>
                <a:t>A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43595">
            <a:off x="2412996" y="2052548"/>
            <a:ext cx="2051504" cy="1044402"/>
          </a:xfrm>
          <a:prstGeom prst="rect">
            <a:avLst/>
          </a:prstGeom>
        </p:spPr>
      </p:pic>
      <p:sp>
        <p:nvSpPr>
          <p:cNvPr id="25" name="Bent Arrow 24"/>
          <p:cNvSpPr/>
          <p:nvPr/>
        </p:nvSpPr>
        <p:spPr bwMode="auto">
          <a:xfrm rot="3898039">
            <a:off x="2637706" y="1912353"/>
            <a:ext cx="1964279" cy="1184409"/>
          </a:xfrm>
          <a:prstGeom prst="bentArrow">
            <a:avLst>
              <a:gd name="adj1" fmla="val 14868"/>
              <a:gd name="adj2" fmla="val 19411"/>
              <a:gd name="adj3" fmla="val 34885"/>
              <a:gd name="adj4" fmla="val 82434"/>
            </a:avLst>
          </a:prstGeom>
          <a:solidFill>
            <a:srgbClr val="BCBCBC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0" y="0"/>
            <a:ext cx="2667691" cy="3212976"/>
          </a:xfrm>
          <a:prstGeom prst="rect">
            <a:avLst/>
          </a:prstGeom>
          <a:noFill/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/>
              <a:latin typeface="Scratc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07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 smtClean="0">
                <a:solidFill>
                  <a:schemeClr val="tx1"/>
                </a:solidFill>
                <a:latin typeface="Arial" pitchFamily="34" charset="0"/>
              </a:rPr>
              <a:t>Activités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23528" y="1124744"/>
            <a:ext cx="8424936" cy="3211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176212" lvl="2" indent="0">
              <a:spcBef>
                <a:spcPts val="400"/>
              </a:spcBef>
              <a:tabLst>
                <a:tab pos="531813" algn="l"/>
              </a:tabLst>
            </a:pP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</a:rPr>
              <a:t>Je </a:t>
            </a: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vous 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</a:rPr>
              <a:t>encourage </a:t>
            </a: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à essayer de résoudre les </a:t>
            </a:r>
            <a:r>
              <a:rPr lang="fr-FR" sz="2800">
                <a:solidFill>
                  <a:schemeClr val="tx1"/>
                </a:solidFill>
                <a:latin typeface="Arial" pitchFamily="34" charset="0"/>
              </a:rPr>
              <a:t>activités </a:t>
            </a:r>
            <a:r>
              <a:rPr lang="fr-FR" sz="2800" smtClean="0">
                <a:solidFill>
                  <a:schemeClr val="tx1"/>
                </a:solidFill>
                <a:latin typeface="Arial" pitchFamily="34" charset="0"/>
              </a:rPr>
              <a:t>affichées 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</a:rPr>
              <a:t>(notes des cours ou sur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</a:rPr>
              <a:t>Brightspace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</a:rPr>
              <a:t>) </a:t>
            </a: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par vous-même, à deux ou en groupe.</a:t>
            </a:r>
          </a:p>
          <a:p>
            <a:pPr marL="176212" lvl="2" indent="0">
              <a:spcBef>
                <a:spcPts val="400"/>
              </a:spcBef>
              <a:tabLst>
                <a:tab pos="531813" algn="l"/>
              </a:tabLst>
            </a:pPr>
            <a:endParaRPr lang="fr-FR" sz="2800" dirty="0">
              <a:solidFill>
                <a:schemeClr val="tx1"/>
              </a:solidFill>
              <a:latin typeface="Arial" pitchFamily="34" charset="0"/>
            </a:endParaRPr>
          </a:p>
          <a:p>
            <a:pPr marL="176212" lvl="2" indent="0">
              <a:spcBef>
                <a:spcPts val="400"/>
              </a:spcBef>
              <a:tabLst>
                <a:tab pos="531813" algn="l"/>
              </a:tabLst>
            </a:pPr>
            <a:r>
              <a:rPr lang="fr-FR" sz="2800" dirty="0">
                <a:solidFill>
                  <a:schemeClr val="tx1"/>
                </a:solidFill>
                <a:latin typeface="Arial" pitchFamily="34" charset="0"/>
              </a:rPr>
              <a:t>Les activités affichées seront généralement discutées lors du prochain cours.</a:t>
            </a:r>
            <a:endParaRPr lang="en-CA" sz="28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06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Image result for ibuprofen stru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404029"/>
            <a:ext cx="3169047" cy="133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Propriétés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de la substance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9388" y="980728"/>
            <a:ext cx="8785100" cy="51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r>
              <a:rPr lang="en-CA" sz="2800" b="1" dirty="0" err="1">
                <a:solidFill>
                  <a:schemeClr val="tx1"/>
                </a:solidFill>
                <a:latin typeface="Arial" pitchFamily="34" charset="0"/>
              </a:rPr>
              <a:t>Activité</a:t>
            </a:r>
            <a:r>
              <a:rPr lang="en-CA" sz="2800" b="1" dirty="0">
                <a:solidFill>
                  <a:schemeClr val="tx1"/>
                </a:solidFill>
                <a:latin typeface="Arial" pitchFamily="34" charset="0"/>
              </a:rPr>
              <a:t> –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Classez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les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molécules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en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termes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to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capacité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de passer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passivement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 à travers les membranes </a:t>
            </a:r>
            <a:r>
              <a:rPr lang="en-US" altLang="en-US" sz="2800" b="1" dirty="0" err="1">
                <a:solidFill>
                  <a:schemeClr val="tx1"/>
                </a:solidFill>
                <a:latin typeface="Arial" pitchFamily="34" charset="0"/>
              </a:rPr>
              <a:t>biologiques</a:t>
            </a:r>
            <a:r>
              <a:rPr lang="en-US" altLang="en-US" sz="2800" b="1" dirty="0">
                <a:solidFill>
                  <a:schemeClr val="tx1"/>
                </a:solidFill>
                <a:latin typeface="Arial" pitchFamily="34" charset="0"/>
              </a:rPr>
              <a:t>: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tx1"/>
                </a:solidFill>
                <a:latin typeface="Arial" pitchFamily="34" charset="0"/>
              </a:rPr>
              <a:t>Oxygène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 (O</a:t>
            </a:r>
            <a:r>
              <a:rPr lang="en-US" sz="2800" baseline="-25000" dirty="0">
                <a:solidFill>
                  <a:schemeClr val="tx1"/>
                </a:solidFill>
                <a:latin typeface="Arial" pitchFamily="34" charset="0"/>
              </a:rPr>
              <a:t>2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)</a:t>
            </a:r>
            <a:endParaRPr lang="en-US" sz="2800" baseline="-250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Eau (H</a:t>
            </a:r>
            <a:r>
              <a:rPr lang="en-US" sz="2800" baseline="-25000" dirty="0">
                <a:solidFill>
                  <a:schemeClr val="tx1"/>
                </a:solidFill>
                <a:latin typeface="Arial" pitchFamily="34" charset="0"/>
              </a:rPr>
              <a:t>2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O)</a:t>
            </a:r>
            <a:endParaRPr lang="en-CA" sz="28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Galactose (C</a:t>
            </a:r>
            <a:r>
              <a:rPr lang="en-US" sz="2800" baseline="-25000" dirty="0">
                <a:solidFill>
                  <a:schemeClr val="tx1"/>
                </a:solidFill>
                <a:latin typeface="Arial" pitchFamily="34" charset="0"/>
              </a:rPr>
              <a:t>6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H</a:t>
            </a:r>
            <a:r>
              <a:rPr lang="en-US" sz="2800" baseline="-25000" dirty="0">
                <a:solidFill>
                  <a:schemeClr val="tx1"/>
                </a:solidFill>
                <a:latin typeface="Arial" pitchFamily="34" charset="0"/>
              </a:rPr>
              <a:t>12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O</a:t>
            </a:r>
            <a:r>
              <a:rPr lang="en-US" sz="2800" baseline="-25000" dirty="0">
                <a:solidFill>
                  <a:schemeClr val="tx1"/>
                </a:solidFill>
                <a:latin typeface="Arial" pitchFamily="34" charset="0"/>
              </a:rPr>
              <a:t>6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)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tx1"/>
                </a:solidFill>
                <a:latin typeface="Arial" pitchFamily="34" charset="0"/>
              </a:rPr>
              <a:t>Estrogène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</a:rPr>
              <a:t> (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C</a:t>
            </a:r>
            <a:r>
              <a:rPr lang="en-CA" sz="2800" baseline="-25000" dirty="0">
                <a:solidFill>
                  <a:schemeClr val="tx1"/>
                </a:solidFill>
                <a:latin typeface="Arial" pitchFamily="34" charset="0"/>
              </a:rPr>
              <a:t>18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H</a:t>
            </a:r>
            <a:r>
              <a:rPr lang="en-CA" sz="2800" baseline="-25000" dirty="0">
                <a:solidFill>
                  <a:schemeClr val="tx1"/>
                </a:solidFill>
                <a:latin typeface="Arial" pitchFamily="34" charset="0"/>
              </a:rPr>
              <a:t>24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O</a:t>
            </a:r>
            <a:r>
              <a:rPr lang="en-CA" sz="2800" baseline="-25000" dirty="0">
                <a:solidFill>
                  <a:schemeClr val="tx1"/>
                </a:solidFill>
                <a:latin typeface="Arial" pitchFamily="34" charset="0"/>
              </a:rPr>
              <a:t>2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)</a:t>
            </a: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endParaRPr lang="en-CA" sz="28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CA" sz="2800" dirty="0" err="1">
                <a:solidFill>
                  <a:schemeClr val="tx1"/>
                </a:solidFill>
                <a:latin typeface="Arial" pitchFamily="34" charset="0"/>
              </a:rPr>
              <a:t>Ibuprofène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 (C</a:t>
            </a:r>
            <a:r>
              <a:rPr lang="en-CA" sz="2800" baseline="-25000" dirty="0">
                <a:solidFill>
                  <a:schemeClr val="tx1"/>
                </a:solidFill>
                <a:latin typeface="Arial" pitchFamily="34" charset="0"/>
              </a:rPr>
              <a:t>13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H</a:t>
            </a:r>
            <a:r>
              <a:rPr lang="en-CA" sz="2800" baseline="-25000" dirty="0">
                <a:solidFill>
                  <a:schemeClr val="tx1"/>
                </a:solidFill>
                <a:latin typeface="Arial" pitchFamily="34" charset="0"/>
              </a:rPr>
              <a:t>18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O</a:t>
            </a:r>
            <a:r>
              <a:rPr lang="en-CA" sz="2800" baseline="-25000" dirty="0">
                <a:solidFill>
                  <a:schemeClr val="tx1"/>
                </a:solidFill>
                <a:latin typeface="Arial" pitchFamily="34" charset="0"/>
              </a:rPr>
              <a:t>2</a:t>
            </a:r>
            <a:r>
              <a:rPr lang="en-CA" sz="2800" dirty="0">
                <a:solidFill>
                  <a:schemeClr val="tx1"/>
                </a:solidFill>
                <a:latin typeface="Arial" pitchFamily="34" charset="0"/>
              </a:rPr>
              <a:t>)</a:t>
            </a:r>
            <a:endParaRPr lang="en-US" sz="2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" name="AutoShape 2" descr="Image result for ibuprofen stru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4" name="AutoShape 4" descr="Image result for ibuprofen structur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6" descr="Image result for ibuprofen structur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9" name="AutoShape 10" descr="Image result for estrogen structure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1036" name="Picture 12" descr="Image result for estrogen structu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43789"/>
            <a:ext cx="2880320" cy="1821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Arrow Connector 10"/>
          <p:cNvCxnSpPr/>
          <p:nvPr/>
        </p:nvCxnSpPr>
        <p:spPr bwMode="auto">
          <a:xfrm>
            <a:off x="4283968" y="4827965"/>
            <a:ext cx="1296144" cy="0"/>
          </a:xfrm>
          <a:prstGeom prst="straightConnector1">
            <a:avLst/>
          </a:prstGeom>
          <a:noFill/>
          <a:ln w="28575" cap="flat" cmpd="sng" algn="ctr">
            <a:solidFill>
              <a:srgbClr val="EE0E0E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4283968" y="5877272"/>
            <a:ext cx="1296144" cy="318845"/>
          </a:xfrm>
          <a:prstGeom prst="straightConnector1">
            <a:avLst/>
          </a:prstGeom>
          <a:noFill/>
          <a:ln w="28575" cap="flat" cmpd="sng" algn="ctr">
            <a:solidFill>
              <a:srgbClr val="EE0E0E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38" name="Picture 14" descr="Image result for galactose structu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551" y="3117000"/>
            <a:ext cx="1584176" cy="131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10433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Acides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et bases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faibles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51519" y="1124744"/>
            <a:ext cx="8641655" cy="4693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Important de déterminer la quantité de substance qui se trouve dans les compartiments adjacents de pH différents</a:t>
            </a:r>
          </a:p>
          <a:p>
            <a:pPr marL="0" indent="0">
              <a:spcBef>
                <a:spcPts val="600"/>
              </a:spcBef>
            </a:pP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600"/>
              </a:spcBef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Pour les mol</a:t>
            </a:r>
            <a:r>
              <a:rPr lang="en-CA" sz="2400" dirty="0" err="1">
                <a:solidFill>
                  <a:schemeClr val="tx1"/>
                </a:solidFill>
                <a:latin typeface="Arial" pitchFamily="34" charset="0"/>
              </a:rPr>
              <a:t>écules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 suivantes, que pouvez-vous dire à propos de leurs tendances </a:t>
            </a:r>
            <a:r>
              <a:rPr lang="fr-FR" sz="2400" dirty="0">
                <a:solidFill>
                  <a:schemeClr val="tx1"/>
                </a:solidFill>
                <a:latin typeface="Arial" pitchFamily="34" charset="0"/>
              </a:rPr>
              <a:t>à diffuser à travers les membranes de l’ 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estomac (pH </a:t>
            </a:r>
            <a:r>
              <a:rPr lang="en-CA" sz="2400" dirty="0">
                <a:solidFill>
                  <a:schemeClr val="tx1"/>
                </a:solidFill>
                <a:latin typeface="Arial" pitchFamily="34" charset="0"/>
                <a:sym typeface="Symbol"/>
              </a:rPr>
              <a:t> 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  <a:sym typeface="Symbol"/>
              </a:rPr>
              <a:t>2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.4) et de la circulation sanguine (pH </a:t>
            </a:r>
            <a:r>
              <a:rPr lang="en-CA" sz="2400" dirty="0">
                <a:solidFill>
                  <a:schemeClr val="tx1"/>
                </a:solidFill>
                <a:latin typeface="Arial" pitchFamily="34" charset="0"/>
                <a:sym typeface="Symbol"/>
              </a:rPr>
              <a:t> 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7.4)?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Ibuprofène </a:t>
            </a:r>
            <a:r>
              <a:rPr lang="fr-CA" sz="24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 = 4.4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CA" sz="2400" dirty="0">
              <a:solidFill>
                <a:schemeClr val="tx1"/>
              </a:solidFill>
              <a:latin typeface="Arial" pitchFamily="34" charset="0"/>
            </a:endParaRP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Codéine </a:t>
            </a:r>
            <a:r>
              <a:rPr lang="fr-CA" sz="24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r>
              <a:rPr lang="fr-CA" sz="2400" dirty="0">
                <a:solidFill>
                  <a:schemeClr val="tx1"/>
                </a:solidFill>
                <a:latin typeface="Arial" pitchFamily="34" charset="0"/>
              </a:rPr>
              <a:t> = 8.2</a:t>
            </a:r>
            <a:endParaRPr lang="fr-CA" sz="2000" dirty="0">
              <a:solidFill>
                <a:schemeClr val="tx1"/>
              </a:solidFill>
              <a:latin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150" y="4983978"/>
            <a:ext cx="2379290" cy="1724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612051"/>
            <a:ext cx="2560687" cy="121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4130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179388" y="908050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07950" y="44450"/>
            <a:ext cx="8856663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Acides</a:t>
            </a:r>
            <a:r>
              <a:rPr lang="en-US" altLang="en-US" b="1" dirty="0">
                <a:solidFill>
                  <a:schemeClr val="tx1"/>
                </a:solidFill>
                <a:latin typeface="Arial" pitchFamily="34" charset="0"/>
              </a:rPr>
              <a:t> et bases </a:t>
            </a:r>
            <a:r>
              <a:rPr lang="en-US" altLang="en-US" b="1" dirty="0" err="1">
                <a:solidFill>
                  <a:schemeClr val="tx1"/>
                </a:solidFill>
                <a:latin typeface="Arial" pitchFamily="34" charset="0"/>
              </a:rPr>
              <a:t>faibles</a:t>
            </a:r>
            <a:endParaRPr lang="en-US" alt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179388" y="989013"/>
            <a:ext cx="8641655" cy="529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92100" indent="-2921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marL="0" indent="0">
              <a:spcBef>
                <a:spcPts val="600"/>
              </a:spcBef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Ibuprofène </a:t>
            </a:r>
            <a:r>
              <a:rPr lang="fr-CA" sz="20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 = 4.4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000" dirty="0">
                <a:solidFill>
                  <a:schemeClr val="tx1"/>
                </a:solidFill>
                <a:latin typeface="Arial" pitchFamily="34" charset="0"/>
              </a:rPr>
              <a:t>estomac – pH 1.4;  circulation sanguine – pH 7.4</a:t>
            </a:r>
          </a:p>
          <a:p>
            <a:pPr marL="0" indent="0">
              <a:spcBef>
                <a:spcPts val="0"/>
              </a:spcBef>
            </a:pPr>
            <a:endParaRPr lang="fr-CA" sz="20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	   pH = </a:t>
            </a:r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pKa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+ log [(A</a:t>
            </a:r>
            <a:r>
              <a:rPr lang="en-CA" sz="2000" baseline="30000" dirty="0">
                <a:solidFill>
                  <a:schemeClr val="tx1"/>
                </a:solidFill>
                <a:latin typeface="Arial" pitchFamily="34" charset="0"/>
              </a:rPr>
              <a:t>-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)/(HA)]</a:t>
            </a:r>
          </a:p>
          <a:p>
            <a:pPr marL="0" indent="0">
              <a:spcBef>
                <a:spcPts val="0"/>
              </a:spcBef>
            </a:pPr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estomac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, 2.4 = 4.4 + log [(A</a:t>
            </a:r>
            <a:r>
              <a:rPr lang="en-CA" sz="2000" baseline="30000" dirty="0">
                <a:solidFill>
                  <a:schemeClr val="tx1"/>
                </a:solidFill>
                <a:latin typeface="Arial" pitchFamily="34" charset="0"/>
              </a:rPr>
              <a:t>-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)/(HA)]</a:t>
            </a:r>
          </a:p>
          <a:p>
            <a:pPr marL="0" indent="0">
              <a:spcBef>
                <a:spcPts val="0"/>
              </a:spcBef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                 -2 = log [(A</a:t>
            </a:r>
            <a:r>
              <a:rPr lang="en-CA" sz="2000" baseline="30000" dirty="0">
                <a:solidFill>
                  <a:schemeClr val="tx1"/>
                </a:solidFill>
                <a:latin typeface="Arial" pitchFamily="34" charset="0"/>
              </a:rPr>
              <a:t>-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)/(HA)]…..log 0.001 = -3</a:t>
            </a:r>
          </a:p>
          <a:p>
            <a:pPr marL="0" indent="0">
              <a:spcBef>
                <a:spcPts val="0"/>
              </a:spcBef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	  10</a:t>
            </a:r>
            <a:r>
              <a:rPr lang="en-CA" sz="2000" baseline="30000" dirty="0">
                <a:solidFill>
                  <a:schemeClr val="tx1"/>
                </a:solidFill>
                <a:latin typeface="Arial" pitchFamily="34" charset="0"/>
              </a:rPr>
              <a:t>-2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= 10</a:t>
            </a:r>
            <a:r>
              <a:rPr lang="en-CA" sz="2000" baseline="30000" dirty="0">
                <a:solidFill>
                  <a:schemeClr val="tx1"/>
                </a:solidFill>
                <a:latin typeface="Arial" pitchFamily="34" charset="0"/>
              </a:rPr>
              <a:t>log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CA" sz="2000" baseline="30000" dirty="0">
                <a:solidFill>
                  <a:schemeClr val="tx1"/>
                </a:solidFill>
                <a:latin typeface="Arial" pitchFamily="34" charset="0"/>
              </a:rPr>
              <a:t>[(A-)/(HA)]</a:t>
            </a:r>
            <a:endParaRPr lang="en-CA" sz="20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	 0.01 = (A</a:t>
            </a:r>
            <a:r>
              <a:rPr lang="en-CA" sz="2000" baseline="30000" dirty="0">
                <a:solidFill>
                  <a:schemeClr val="tx1"/>
                </a:solidFill>
                <a:latin typeface="Arial" pitchFamily="34" charset="0"/>
              </a:rPr>
              <a:t>-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)/(HA) = 0.01/1 </a:t>
            </a:r>
          </a:p>
          <a:p>
            <a:pPr marL="0" indent="0">
              <a:spcBef>
                <a:spcPts val="0"/>
              </a:spcBef>
            </a:pPr>
            <a:endParaRPr lang="en-CA" sz="2000" dirty="0">
              <a:solidFill>
                <a:schemeClr val="tx1"/>
              </a:solidFill>
              <a:latin typeface="Arial" pitchFamily="34" charset="0"/>
            </a:endParaRPr>
          </a:p>
          <a:p>
            <a:pPr marL="908050" lvl="1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100x plus de HA que A</a:t>
            </a:r>
            <a:r>
              <a:rPr lang="en-CA" sz="2000" baseline="30000" dirty="0">
                <a:solidFill>
                  <a:schemeClr val="tx1"/>
                </a:solidFill>
                <a:latin typeface="Arial" pitchFamily="34" charset="0"/>
              </a:rPr>
              <a:t>-</a:t>
            </a:r>
          </a:p>
          <a:p>
            <a:pPr marL="908050" lvl="1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Ibuprofen </a:t>
            </a:r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est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bien </a:t>
            </a:r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absorbé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l’estomac</a:t>
            </a:r>
            <a:endParaRPr lang="en-CA" sz="20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0"/>
              </a:spcBef>
            </a:pPr>
            <a:endParaRPr lang="en-CA" sz="9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0"/>
              </a:spcBef>
            </a:pPr>
            <a:endParaRPr lang="en-CA" sz="900" dirty="0">
              <a:solidFill>
                <a:schemeClr val="tx1"/>
              </a:solidFill>
              <a:latin typeface="Arial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circulation, 7.4 = 4.4 + log [(A-)/(HA)]</a:t>
            </a:r>
          </a:p>
          <a:p>
            <a:pPr marL="0" indent="0">
              <a:spcBef>
                <a:spcPts val="600"/>
              </a:spcBef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                 3 = log [(A-)/(HA)]…..103 = 1000</a:t>
            </a:r>
          </a:p>
          <a:p>
            <a:pPr marL="914400" indent="-45243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1000x plus de A-  than HA</a:t>
            </a:r>
          </a:p>
          <a:p>
            <a:pPr marL="914400" indent="-452438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L’ibuprofène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ne sort pas </a:t>
            </a:r>
            <a:r>
              <a:rPr lang="en-CA" sz="2000" dirty="0" err="1">
                <a:solidFill>
                  <a:schemeClr val="tx1"/>
                </a:solidFill>
                <a:latin typeface="Arial" pitchFamily="34" charset="0"/>
              </a:rPr>
              <a:t>facilement</a:t>
            </a:r>
            <a:r>
              <a:rPr lang="en-CA" sz="2000" dirty="0">
                <a:solidFill>
                  <a:schemeClr val="tx1"/>
                </a:solidFill>
                <a:latin typeface="Arial" pitchFamily="34" charset="0"/>
              </a:rPr>
              <a:t> de la circulation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624" y="2067479"/>
            <a:ext cx="2560687" cy="121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0277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23528" y="1052736"/>
            <a:ext cx="8424936" cy="575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>
              <a:spcBef>
                <a:spcPts val="3000"/>
              </a:spcBef>
            </a:pPr>
            <a:r>
              <a:rPr lang="en-GB" sz="2800" b="1" dirty="0" err="1">
                <a:solidFill>
                  <a:schemeClr val="tx1"/>
                </a:solidFill>
                <a:latin typeface="Arial" pitchFamily="34" charset="0"/>
              </a:rPr>
              <a:t>Objectifs</a:t>
            </a: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800" b="1" dirty="0" err="1">
                <a:solidFill>
                  <a:schemeClr val="tx1"/>
                </a:solidFill>
                <a:latin typeface="Arial" pitchFamily="34" charset="0"/>
              </a:rPr>
              <a:t>d’apprentissage</a:t>
            </a: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: 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 </a:t>
            </a:r>
            <a:endParaRPr lang="en-CA" sz="26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Appliquer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vos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connaissances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de la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pharmacologie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et /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ou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la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toxicologie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d'une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substance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spécifique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en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vous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servant de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l'apprentissage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collaboratif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et la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coopération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.</a:t>
            </a:r>
            <a:endParaRPr lang="en-CA" sz="26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Améliorer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vos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compétences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de communication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scientifique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orales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et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écrites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</a:t>
            </a:r>
          </a:p>
          <a:p>
            <a:pPr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Développer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vos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compétences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en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évaluation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Arial" pitchFamily="34" charset="0"/>
              </a:rPr>
              <a:t>efficace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</a:rPr>
              <a:t> et constructive</a:t>
            </a:r>
            <a:endParaRPr lang="en-CA" sz="26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spcBef>
                <a:spcPts val="3000"/>
              </a:spcBef>
            </a:pPr>
            <a:r>
              <a:rPr lang="en-GB" sz="2800" dirty="0"/>
              <a:t> </a:t>
            </a:r>
            <a:endParaRPr lang="en-CA" sz="2800" dirty="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Présentation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groupe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55944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79388" y="836712"/>
            <a:ext cx="87137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23528" y="1052736"/>
            <a:ext cx="8424936" cy="515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1143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6002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8288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286000" indent="-457200" eaLnBrk="0" hangingPunct="0"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7432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32004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6576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4114800" indent="-457200" eaLnBrk="0" fontAlgn="base" hangingPunct="0">
              <a:spcBef>
                <a:spcPct val="50000"/>
              </a:spcBef>
              <a:spcAft>
                <a:spcPct val="0"/>
              </a:spcAft>
              <a:tabLst>
                <a:tab pos="914400" algn="l"/>
              </a:tabLs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r>
              <a:rPr lang="en-GB" sz="2800" b="1" dirty="0" err="1">
                <a:solidFill>
                  <a:schemeClr val="tx1"/>
                </a:solidFill>
                <a:latin typeface="Arial" pitchFamily="34" charset="0"/>
              </a:rPr>
              <a:t>Présentation</a:t>
            </a:r>
            <a:r>
              <a:rPr lang="en-GB" sz="2800" b="1" dirty="0">
                <a:solidFill>
                  <a:schemeClr val="tx1"/>
                </a:solidFill>
                <a:latin typeface="Arial" pitchFamily="34" charset="0"/>
              </a:rPr>
              <a:t>:  </a:t>
            </a:r>
            <a:endParaRPr lang="en-CA" sz="2800" b="1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En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groupes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de 3-4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étudiant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(e)s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Choisissez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un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sujet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(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une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substance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chimique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) qui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vous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interesse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</a:t>
            </a:r>
          </a:p>
          <a:p>
            <a:pPr marL="901700" lvl="1">
              <a:buFont typeface="Arial" panose="020B0604020202020204" pitchFamily="34" charset="0"/>
              <a:buChar char="‒"/>
            </a:pP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qui cause des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effets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toxiques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/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thérapeutique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chez les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humains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et/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ou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chez les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autres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organismes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Recherchez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et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préparez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une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présentation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de 12-15 minutes sur le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sujet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choisi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pour la </a:t>
            </a:r>
            <a:r>
              <a:rPr lang="en-GB" sz="2600" dirty="0" err="1">
                <a:solidFill>
                  <a:schemeClr val="tx1"/>
                </a:solidFill>
                <a:latin typeface="Arial" pitchFamily="34" charset="0"/>
              </a:rPr>
              <a:t>classe</a:t>
            </a:r>
            <a:r>
              <a:rPr lang="en-GB" sz="2600" dirty="0">
                <a:solidFill>
                  <a:schemeClr val="tx1"/>
                </a:solidFill>
                <a:latin typeface="Arial" pitchFamily="34" charset="0"/>
              </a:rPr>
              <a:t>  </a:t>
            </a:r>
          </a:p>
          <a:p>
            <a:pPr marL="901700" lvl="1">
              <a:buFont typeface="Arial" panose="020B0604020202020204" pitchFamily="34" charset="0"/>
              <a:buChar char="‒"/>
            </a:pP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Format et style de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votre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choix</a:t>
            </a:r>
            <a:endParaRPr lang="en-GB" sz="2400" dirty="0">
              <a:solidFill>
                <a:schemeClr val="tx1"/>
              </a:solidFill>
              <a:latin typeface="Arial" pitchFamily="34" charset="0"/>
            </a:endParaRPr>
          </a:p>
          <a:p>
            <a:pPr marL="901700" lvl="1">
              <a:buFont typeface="Arial" panose="020B0604020202020204" pitchFamily="34" charset="0"/>
              <a:buChar char="‒"/>
            </a:pP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1-4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membres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peuvent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participer</a:t>
            </a:r>
            <a:r>
              <a:rPr lang="en-GB" sz="2400" dirty="0">
                <a:solidFill>
                  <a:schemeClr val="tx1"/>
                </a:solidFill>
                <a:latin typeface="Arial" pitchFamily="34" charset="0"/>
              </a:rPr>
              <a:t> à la </a:t>
            </a:r>
            <a:r>
              <a:rPr lang="en-GB" sz="2400" dirty="0" err="1">
                <a:solidFill>
                  <a:schemeClr val="tx1"/>
                </a:solidFill>
                <a:latin typeface="Arial" pitchFamily="34" charset="0"/>
              </a:rPr>
              <a:t>présentation</a:t>
            </a:r>
            <a:endParaRPr lang="en-CA" sz="24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79513" y="44624"/>
            <a:ext cx="8712968" cy="78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1pPr>
            <a:lvl2pPr marL="742950" indent="-28575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2pPr>
            <a:lvl3pPr marL="11430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3pPr>
            <a:lvl4pPr marL="16002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4pPr>
            <a:lvl5pPr marL="2057400" indent="-228600" eaLnBrk="0" hangingPunct="0">
              <a:defRPr sz="4000">
                <a:solidFill>
                  <a:srgbClr val="FFFF00"/>
                </a:solidFill>
                <a:latin typeface="Scratch" pitchFamily="2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4000">
                <a:solidFill>
                  <a:srgbClr val="FFFF00"/>
                </a:solidFill>
                <a:latin typeface="Scratch" pitchFamily="2" charset="0"/>
              </a:defRPr>
            </a:lvl9pPr>
          </a:lstStyle>
          <a:p>
            <a:pPr algn="r"/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Présentation</a:t>
            </a:r>
            <a:r>
              <a:rPr lang="en-US" b="1" dirty="0">
                <a:solidFill>
                  <a:schemeClr val="tx1"/>
                </a:solidFill>
                <a:latin typeface="Arial" pitchFamily="34" charset="0"/>
              </a:rPr>
              <a:t> de </a:t>
            </a:r>
            <a:r>
              <a:rPr lang="en-US" b="1" dirty="0" err="1">
                <a:solidFill>
                  <a:schemeClr val="tx1"/>
                </a:solidFill>
                <a:latin typeface="Arial" pitchFamily="34" charset="0"/>
              </a:rPr>
              <a:t>groupe</a:t>
            </a:r>
            <a:endParaRPr lang="en-CA" b="1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506242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CA" altLang="en-US" sz="4000" b="0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Scratch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CA" altLang="en-US" sz="4000" b="0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Scratch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33229</TotalTime>
  <Words>3007</Words>
  <Application>Microsoft Office PowerPoint</Application>
  <PresentationFormat>On-screen Show (4:3)</PresentationFormat>
  <Paragraphs>694</Paragraphs>
  <Slides>81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2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the Heck Is He Doing Here (and Over There)?</dc:title>
  <dc:creator>Name</dc:creator>
  <cp:lastModifiedBy>mcadieux</cp:lastModifiedBy>
  <cp:revision>527</cp:revision>
  <dcterms:created xsi:type="dcterms:W3CDTF">2003-10-15T01:48:55Z</dcterms:created>
  <dcterms:modified xsi:type="dcterms:W3CDTF">2022-09-13T05:24:32Z</dcterms:modified>
</cp:coreProperties>
</file>