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8"/>
  </p:notesMasterIdLst>
  <p:sldIdLst>
    <p:sldId id="256" r:id="rId2"/>
    <p:sldId id="329" r:id="rId3"/>
    <p:sldId id="273" r:id="rId4"/>
    <p:sldId id="275" r:id="rId5"/>
    <p:sldId id="280" r:id="rId6"/>
    <p:sldId id="274" r:id="rId7"/>
    <p:sldId id="276" r:id="rId8"/>
    <p:sldId id="304" r:id="rId9"/>
    <p:sldId id="277" r:id="rId10"/>
    <p:sldId id="283" r:id="rId11"/>
    <p:sldId id="278" r:id="rId12"/>
    <p:sldId id="282" r:id="rId13"/>
    <p:sldId id="307" r:id="rId14"/>
    <p:sldId id="281" r:id="rId15"/>
    <p:sldId id="284" r:id="rId16"/>
    <p:sldId id="285" r:id="rId17"/>
    <p:sldId id="286" r:id="rId18"/>
    <p:sldId id="287" r:id="rId19"/>
    <p:sldId id="288" r:id="rId20"/>
    <p:sldId id="290" r:id="rId21"/>
    <p:sldId id="294" r:id="rId22"/>
    <p:sldId id="296" r:id="rId23"/>
    <p:sldId id="297" r:id="rId24"/>
    <p:sldId id="298" r:id="rId25"/>
    <p:sldId id="299" r:id="rId26"/>
    <p:sldId id="309" r:id="rId27"/>
    <p:sldId id="310" r:id="rId28"/>
    <p:sldId id="308" r:id="rId29"/>
    <p:sldId id="330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320" r:id="rId39"/>
    <p:sldId id="321" r:id="rId40"/>
    <p:sldId id="322" r:id="rId41"/>
    <p:sldId id="323" r:id="rId42"/>
    <p:sldId id="324" r:id="rId43"/>
    <p:sldId id="325" r:id="rId44"/>
    <p:sldId id="326" r:id="rId45"/>
    <p:sldId id="327" r:id="rId46"/>
    <p:sldId id="328" r:id="rId4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9A1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8345" autoAdjust="0"/>
    <p:restoredTop sz="79407" autoAdjust="0"/>
  </p:normalViewPr>
  <p:slideViewPr>
    <p:cSldViewPr>
      <p:cViewPr>
        <p:scale>
          <a:sx n="67" d="100"/>
          <a:sy n="67" d="100"/>
        </p:scale>
        <p:origin x="-984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F6B16-0779-4E1B-9DC8-CEF95A345797}" type="datetimeFigureOut">
              <a:rPr lang="fr-CA" smtClean="0"/>
              <a:pPr/>
              <a:t>2013-01-24</a:t>
            </a:fld>
            <a:endParaRPr lang="fr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4EFC24-0A24-4EEA-A90C-69C7507CF86C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932936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It’s normal to </a:t>
            </a:r>
            <a:r>
              <a:rPr lang="en-CA" smtClean="0"/>
              <a:t>have 47 </a:t>
            </a:r>
            <a:r>
              <a:rPr lang="en-CA" dirty="0" smtClean="0"/>
              <a:t>questions after the first lecture. Please, ask me your questions in class, by email (see Outline) or by appointment. I wish you a</a:t>
            </a:r>
            <a:r>
              <a:rPr lang="en-CA" baseline="0" dirty="0" smtClean="0"/>
              <a:t> great semester!</a:t>
            </a:r>
          </a:p>
          <a:p>
            <a:endParaRPr lang="en-CA" baseline="0" dirty="0" smtClean="0"/>
          </a:p>
          <a:p>
            <a:r>
              <a:rPr lang="en-CA" baseline="0" dirty="0" smtClean="0"/>
              <a:t>JFA</a:t>
            </a: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19892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Question</a:t>
            </a:r>
            <a:r>
              <a:rPr lang="en-US" baseline="0" dirty="0" smtClean="0"/>
              <a:t> could be:</a:t>
            </a:r>
          </a:p>
          <a:p>
            <a:r>
              <a:rPr lang="en-US" baseline="0" dirty="0" smtClean="0"/>
              <a:t>Describe the 4 basic function that constitution the management process?</a:t>
            </a:r>
          </a:p>
          <a:p>
            <a:endParaRPr lang="en-US" baseline="0" dirty="0" smtClean="0"/>
          </a:p>
          <a:p>
            <a:r>
              <a:rPr lang="en-US" baseline="0" dirty="0" smtClean="0"/>
              <a:t>Learn this by heart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38234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Dizzy</a:t>
            </a:r>
            <a:r>
              <a:rPr lang="en-US" baseline="0" dirty="0" smtClean="0"/>
              <a:t> Tips!!!!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8828003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240EA7D-E1D1-41C2-A32A-B9950346CEBD}" type="slidenum">
              <a:rPr lang="en-US" smtClean="0"/>
              <a:pPr eaLnBrk="1" hangingPunct="1"/>
              <a:t>5</a:t>
            </a:fld>
            <a:endParaRPr lang="en-US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Page17</a:t>
            </a:r>
            <a:r>
              <a:rPr lang="en-US" baseline="0" dirty="0" smtClean="0"/>
              <a:t> in text book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353945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37ECD5A-F6E8-4DDA-AE1B-F0FC3E454489}" type="slidenum">
              <a:rPr lang="en-US" smtClean="0"/>
              <a:pPr eaLnBrk="1" hangingPunct="1"/>
              <a:t>10</a:t>
            </a:fld>
            <a:endParaRPr lang="en-US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22A37C97-D70D-412A-9A64-7CC3A12148F5}" type="slidenum">
              <a:rPr lang="en-US" smtClean="0"/>
              <a:pPr eaLnBrk="1" hangingPunct="1"/>
              <a:t>14</a:t>
            </a:fld>
            <a:endParaRPr lang="en-US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r>
              <a:rPr lang="fr-FR" dirty="0" smtClean="0">
                <a:latin typeface="Arial" pitchFamily="34" charset="0"/>
                <a:cs typeface="Arial" pitchFamily="34" charset="0"/>
              </a:rPr>
              <a:t>DIZZY</a:t>
            </a:r>
            <a:r>
              <a:rPr lang="fr-FR" baseline="0" dirty="0" smtClean="0">
                <a:latin typeface="Arial" pitchFamily="34" charset="0"/>
                <a:cs typeface="Arial" pitchFamily="34" charset="0"/>
              </a:rPr>
              <a:t> TIPS!!!!!</a:t>
            </a:r>
            <a:endParaRPr lang="fr-FR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F98A061B-979E-499C-8736-C7F78B466977}" type="slidenum">
              <a:rPr lang="en-US" smtClean="0"/>
              <a:pPr eaLnBrk="1" hangingPunct="1"/>
              <a:t>15</a:t>
            </a:fld>
            <a:endParaRPr lang="en-US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buFontTx/>
              <a:buChar char="•"/>
              <a:tabLst>
                <a:tab pos="120650" algn="l"/>
                <a:tab pos="571500" algn="l"/>
                <a:tab pos="1022350" algn="l"/>
                <a:tab pos="1489075" algn="l"/>
              </a:tabLst>
            </a:pPr>
            <a:endParaRPr lang="fr-FR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DIZZY TIPS!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17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994045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DIZZY TIPS!!!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18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668086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DIZZY TIPS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19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929056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DIZZY TIPS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20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654168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Factors</a:t>
            </a:r>
            <a:r>
              <a:rPr lang="en-US" baseline="0" dirty="0" smtClean="0"/>
              <a:t> are important for the exam!!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26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16148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DIZZY TIPS!!!!!!</a:t>
            </a:r>
          </a:p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27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06677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Blue shape is task environment.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31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059350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dirty="0" smtClean="0">
                <a:latin typeface="Arial" pitchFamily="34" charset="0"/>
              </a:rPr>
              <a:t>Possible</a:t>
            </a:r>
            <a:r>
              <a:rPr lang="en-CA" baseline="0" dirty="0" smtClean="0">
                <a:latin typeface="Arial" pitchFamily="34" charset="0"/>
              </a:rPr>
              <a:t> question: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CA" baseline="0" dirty="0" smtClean="0">
                <a:latin typeface="Arial" pitchFamily="34" charset="0"/>
              </a:rPr>
              <a:t>What are the SMART goals?</a:t>
            </a:r>
            <a:endParaRPr lang="en-US" dirty="0" smtClean="0">
              <a:latin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37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029543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Concentration: Specific</a:t>
            </a:r>
            <a:r>
              <a:rPr lang="en-US" baseline="0" dirty="0" smtClean="0"/>
              <a:t> Product line, Tiffany and Company (Jewels), Apple </a:t>
            </a:r>
            <a:r>
              <a:rPr lang="en-US" baseline="0" dirty="0" err="1" smtClean="0"/>
              <a:t>Inc</a:t>
            </a:r>
            <a:endParaRPr lang="en-US" baseline="0" dirty="0" smtClean="0"/>
          </a:p>
          <a:p>
            <a:r>
              <a:rPr lang="en-US" baseline="0" dirty="0" smtClean="0"/>
              <a:t>Growth: Tim </a:t>
            </a:r>
            <a:r>
              <a:rPr lang="en-US" baseline="0" dirty="0" err="1" smtClean="0"/>
              <a:t>Hortons</a:t>
            </a:r>
            <a:r>
              <a:rPr lang="en-US" baseline="0" dirty="0" smtClean="0"/>
              <a:t> Market penetration</a:t>
            </a:r>
          </a:p>
          <a:p>
            <a:r>
              <a:rPr lang="en-US" baseline="0" dirty="0" err="1" smtClean="0"/>
              <a:t>Inegration:Wal-Mart</a:t>
            </a:r>
            <a:r>
              <a:rPr lang="en-US" baseline="0" dirty="0" smtClean="0"/>
              <a:t> with McDonald’s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4EFC24-0A24-4EEA-A90C-69C7507CF86C}" type="slidenum">
              <a:rPr lang="fr-CA" smtClean="0"/>
              <a:pPr/>
              <a:t>40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95897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01196-3E2E-431A-93FE-9AC6AF434125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53091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BBD8D-32FA-4DA7-89E2-0F551D477F85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163701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AA9CDF-CC62-48EC-9610-8BEB11AE3E41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43027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19117C-610A-4AA8-B9CD-C12E754B5389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962175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49F1-7333-4C25-80CC-7D4EC6C8CF3E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76622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62E7A-2741-4C88-922C-E046E297763C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2563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C7107-F7C3-4465-AF7C-41B2FA21EC2B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7599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592A9-FFB1-4326-87CD-BBBCE39968F8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989192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34FAC-4C1C-44EE-BD6B-09A714FA8066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312689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F1F07E-F197-465E-BC23-6153D4AADA99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4177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9BF92-906D-43C3-B346-3BF9A8D54657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705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CF23-20EE-4060-823C-E9A3B32C88EF}" type="datetime1">
              <a:rPr lang="fr-CA" smtClean="0"/>
              <a:pPr/>
              <a:t>2013-01-24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9AD961-9A2E-4382-944C-BCFD3EEF94AE}" type="slidenum">
              <a:rPr lang="fr-CA" smtClean="0"/>
              <a:pPr/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78396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ADM1100~W1</a:t>
            </a:r>
            <a:br>
              <a:rPr lang="en-CA" sz="5400" dirty="0" smtClean="0">
                <a:latin typeface="Copperplate Gothic Bold" pitchFamily="34" charset="0"/>
              </a:rPr>
            </a:br>
            <a:r>
              <a:rPr lang="en-CA" sz="5400" dirty="0" smtClean="0">
                <a:latin typeface="Copperplate Gothic Bold" pitchFamily="34" charset="0"/>
              </a:rPr>
              <a:t>Chapter 1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400800" cy="2952328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>
                <a:latin typeface="Copperplate Gothic Light" pitchFamily="34" charset="0"/>
              </a:rPr>
              <a:t>.I.B.M.~.T.S.M.</a:t>
            </a:r>
          </a:p>
          <a:p>
            <a:r>
              <a:rPr lang="en-CA" sz="3800" dirty="0" smtClean="0">
                <a:latin typeface="Copperplate Gothic Bold" pitchFamily="34" charset="0"/>
              </a:rPr>
              <a:t>JFA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sz="19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sz="19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sz="19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dirty="0" smtClean="0">
                <a:latin typeface="Copperplate Gothic Light" pitchFamily="34" charset="0"/>
              </a:rPr>
              <a:t>W’2013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79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CA" dirty="0" smtClean="0">
                <a:latin typeface="Copperplate Gothic Bold" pitchFamily="34" charset="0"/>
              </a:rPr>
              <a:t>Today’s Agenda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052736"/>
            <a:ext cx="8568952" cy="5805264"/>
          </a:xfrm>
        </p:spPr>
        <p:txBody>
          <a:bodyPr>
            <a:normAutofit fontScale="70000" lnSpcReduction="20000"/>
          </a:bodyPr>
          <a:lstStyle/>
          <a:p>
            <a:pPr marL="514350" indent="-514350">
              <a:buFont typeface="+mj-lt"/>
              <a:buAutoNum type="alphaUcPeriod"/>
            </a:pPr>
            <a:r>
              <a:rPr lang="en-CA" sz="3400" dirty="0" smtClean="0">
                <a:latin typeface="Copperplate Gothic Light" pitchFamily="34" charset="0"/>
              </a:rPr>
              <a:t>Chapter 1: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Managers and Managing;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Rational Decision-Making Process;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Behavioural  </a:t>
            </a:r>
            <a:r>
              <a:rPr lang="en-CA" sz="3400" dirty="0">
                <a:latin typeface="Copperplate Gothic Light" pitchFamily="34" charset="0"/>
              </a:rPr>
              <a:t>Aspects </a:t>
            </a:r>
            <a:r>
              <a:rPr lang="en-CA" sz="2600" dirty="0">
                <a:latin typeface="Copperplate Gothic Light" pitchFamily="34" charset="0"/>
              </a:rPr>
              <a:t>of Decision Making</a:t>
            </a:r>
            <a:endParaRPr lang="en-CA" sz="3400" dirty="0" smtClean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Importance of Strategic Management;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The Levels of Strategies;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Corporate Culture;</a:t>
            </a:r>
            <a:endParaRPr lang="en-CA" sz="2600" dirty="0" smtClean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400" dirty="0" smtClean="0">
                <a:latin typeface="Copperplate Gothic Light" pitchFamily="34" charset="0"/>
              </a:rPr>
              <a:t>Tips of the week:  </a:t>
            </a:r>
            <a:r>
              <a:rPr lang="en-CA" sz="3400" dirty="0" smtClean="0">
                <a:solidFill>
                  <a:schemeClr val="accent1"/>
                </a:solidFill>
                <a:latin typeface="Copperplate Gothic Light" pitchFamily="34" charset="0"/>
              </a:rPr>
              <a:t>In Class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2600" dirty="0">
              <a:solidFill>
                <a:schemeClr val="accent1"/>
              </a:solidFill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 smtClean="0">
                <a:latin typeface="Copperplate Gothic Light" pitchFamily="34" charset="0"/>
              </a:rPr>
              <a:t>Be prepared for the W2 and W3 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Chapter 2: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Three </a:t>
            </a:r>
            <a:r>
              <a:rPr lang="en-CA" sz="2600" dirty="0">
                <a:latin typeface="Copperplate Gothic Light" pitchFamily="34" charset="0"/>
              </a:rPr>
              <a:t>critical challenge ~Pages 48+49</a:t>
            </a:r>
          </a:p>
          <a:p>
            <a:pPr marL="1314450" lvl="2" indent="-514350">
              <a:buFont typeface="Copperplate Gothic Light" pitchFamily="34" charset="0"/>
              <a:buChar char="×"/>
            </a:pPr>
            <a:r>
              <a:rPr lang="en-CA" sz="2600" dirty="0">
                <a:solidFill>
                  <a:schemeClr val="tx1">
                    <a:lumMod val="50000"/>
                    <a:lumOff val="50000"/>
                  </a:schemeClr>
                </a:solidFill>
                <a:latin typeface="Copperplate Gothic Light" pitchFamily="34" charset="0"/>
              </a:rPr>
              <a:t>What is management? ~Pages 50+51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>
                <a:latin typeface="Copperplate Gothic Light" pitchFamily="34" charset="0"/>
              </a:rPr>
              <a:t>Managerial Roles by </a:t>
            </a:r>
            <a:r>
              <a:rPr lang="en-CA" sz="2600" dirty="0" err="1">
                <a:latin typeface="Copperplate Gothic Light" pitchFamily="34" charset="0"/>
              </a:rPr>
              <a:t>Mintzberg</a:t>
            </a:r>
            <a:r>
              <a:rPr lang="en-CA" sz="2600" dirty="0">
                <a:latin typeface="Copperplate Gothic Light" pitchFamily="34" charset="0"/>
              </a:rPr>
              <a:t> ~Pages 67 to 70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Copperplate Gothic Light" pitchFamily="34" charset="0"/>
              </a:rPr>
              <a:t>Tips </a:t>
            </a:r>
            <a:r>
              <a:rPr lang="en-CA" sz="2600" dirty="0">
                <a:latin typeface="Copperplate Gothic Light" pitchFamily="34" charset="0"/>
              </a:rPr>
              <a:t>of the week:  </a:t>
            </a:r>
            <a:r>
              <a:rPr lang="en-CA" sz="2600" dirty="0" smtClean="0">
                <a:solidFill>
                  <a:schemeClr val="accent4"/>
                </a:solidFill>
                <a:latin typeface="Copperplate Gothic Light" pitchFamily="34" charset="0"/>
              </a:rPr>
              <a:t>In Class</a:t>
            </a:r>
            <a:endParaRPr lang="en-CA" sz="2600" dirty="0">
              <a:solidFill>
                <a:schemeClr val="accent4"/>
              </a:solidFill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 smtClean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r>
              <a:rPr lang="en-CA" sz="2600" dirty="0">
                <a:latin typeface="Copperplate Gothic Light" pitchFamily="34" charset="0"/>
              </a:rPr>
              <a:t>Chapter 3: Entrepreneurship, Small business and New venture </a:t>
            </a:r>
            <a:r>
              <a:rPr lang="en-CA" sz="2600" dirty="0" smtClean="0">
                <a:latin typeface="Copperplate Gothic Light" pitchFamily="34" charset="0"/>
              </a:rPr>
              <a:t>creation</a:t>
            </a:r>
          </a:p>
          <a:p>
            <a:pPr marL="0" lvl="1" indent="0">
              <a:buNone/>
            </a:pPr>
            <a:endParaRPr lang="en-CA" sz="2400" dirty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>
              <a:latin typeface="Copperplate Gothic Light" pitchFamily="34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2400" dirty="0">
              <a:latin typeface="Copperplate Gothic Light" pitchFamily="34" charset="0"/>
            </a:endParaRPr>
          </a:p>
          <a:p>
            <a:pPr marL="514350" indent="-514350">
              <a:buFont typeface="+mj-lt"/>
              <a:buAutoNum type="alphaUcPeriod"/>
            </a:pPr>
            <a:endParaRPr lang="en-CA" sz="2600" dirty="0" smtClean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84956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10146"/>
          </a:xfrm>
        </p:spPr>
        <p:txBody>
          <a:bodyPr>
            <a:noAutofit/>
          </a:bodyPr>
          <a:lstStyle/>
          <a:p>
            <a:r>
              <a:rPr lang="en-CA" sz="2800" dirty="0" smtClean="0">
                <a:latin typeface="Copperplate Gothic Bold" pitchFamily="34" charset="0"/>
              </a:rPr>
              <a:t>Managers and Managing</a:t>
            </a:r>
            <a:br>
              <a:rPr lang="en-CA" sz="2800" dirty="0" smtClean="0">
                <a:latin typeface="Copperplate Gothic Bold" pitchFamily="34" charset="0"/>
              </a:rPr>
            </a:br>
            <a:r>
              <a:rPr lang="en-CA" sz="2800" dirty="0" smtClean="0">
                <a:latin typeface="Copperplate Gothic Bold" pitchFamily="34" charset="0"/>
              </a:rPr>
              <a:t>Managing the Business Enterprise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435280" cy="482453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500" dirty="0" smtClean="0">
                <a:latin typeface="Garamond" pitchFamily="18" charset="0"/>
              </a:rPr>
              <a:t>Management is the process of </a:t>
            </a:r>
            <a:r>
              <a:rPr lang="en-CA" sz="3500" b="1" dirty="0" smtClean="0">
                <a:latin typeface="Garamond" pitchFamily="18" charset="0"/>
              </a:rPr>
              <a:t>Planning, Organizing, Leading and Controlling </a:t>
            </a:r>
            <a:r>
              <a:rPr lang="en-CA" sz="3500" dirty="0" smtClean="0">
                <a:latin typeface="Garamond" pitchFamily="18" charset="0"/>
              </a:rPr>
              <a:t>an enterprise’s financial, physical, human and information </a:t>
            </a:r>
            <a:r>
              <a:rPr lang="en-CA" sz="3500" b="1" dirty="0" smtClean="0">
                <a:latin typeface="Garamond" pitchFamily="18" charset="0"/>
              </a:rPr>
              <a:t>Resources </a:t>
            </a:r>
            <a:r>
              <a:rPr lang="en-CA" sz="3500" dirty="0" smtClean="0">
                <a:latin typeface="Garamond" pitchFamily="18" charset="0"/>
              </a:rPr>
              <a:t>to achieve the organization’s </a:t>
            </a:r>
            <a:r>
              <a:rPr lang="en-CA" sz="3500" b="1" dirty="0" smtClean="0">
                <a:latin typeface="Garamond" pitchFamily="18" charset="0"/>
              </a:rPr>
              <a:t>Goals</a:t>
            </a:r>
            <a:r>
              <a:rPr lang="en-CA" sz="3500" dirty="0" smtClean="0">
                <a:latin typeface="Garamond" pitchFamily="18" charset="0"/>
              </a:rPr>
              <a:t> of </a:t>
            </a:r>
            <a:r>
              <a:rPr lang="en-CA" sz="3500" b="1" i="1" dirty="0" smtClean="0">
                <a:latin typeface="Garamond" pitchFamily="18" charset="0"/>
              </a:rPr>
              <a:t>supplying various</a:t>
            </a:r>
            <a:r>
              <a:rPr lang="en-CA" sz="3500" b="1" dirty="0" smtClean="0">
                <a:latin typeface="Garamond" pitchFamily="18" charset="0"/>
              </a:rPr>
              <a:t> Products and Services</a:t>
            </a:r>
            <a:r>
              <a:rPr lang="en-CA" sz="3500" dirty="0" smtClean="0">
                <a:latin typeface="Garamond" pitchFamily="18" charset="0"/>
              </a:rPr>
              <a:t>.</a:t>
            </a: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check mark</a:t>
            </a:r>
            <a:endParaRPr lang="fr-CA"/>
          </a:p>
        </p:txBody>
      </p:sp>
      <p:pic>
        <p:nvPicPr>
          <p:cNvPr id="6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148478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13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sz="4000" i="1" dirty="0" smtClean="0">
                <a:latin typeface="Garamond" pitchFamily="18" charset="0"/>
              </a:rPr>
              <a:t>Idea of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fficiency</a:t>
            </a:r>
            <a:r>
              <a:rPr lang="en-CA" sz="3000" dirty="0" smtClean="0">
                <a:latin typeface="Garamond" pitchFamily="18" charset="0"/>
              </a:rPr>
              <a:t> means achieving the greatest level of output with a given amount of input (doing things right);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Management </a:t>
            </a:r>
            <a:r>
              <a:rPr lang="en-CA" sz="3000" b="1" dirty="0" smtClean="0">
                <a:latin typeface="Garamond" pitchFamily="18" charset="0"/>
              </a:rPr>
              <a:t>E</a:t>
            </a:r>
            <a:r>
              <a:rPr lang="en-CA" sz="3200" b="1" dirty="0" smtClean="0">
                <a:latin typeface="Garamond" pitchFamily="18" charset="0"/>
              </a:rPr>
              <a:t>ffectiveness </a:t>
            </a:r>
            <a:r>
              <a:rPr lang="en-CA" sz="3000" dirty="0" smtClean="0">
                <a:latin typeface="Garamond" pitchFamily="18" charset="0"/>
              </a:rPr>
              <a:t>means achieving the organizational goals that have been set (doing the right things);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True or False: A manager who focuses on being effective will likely also be efficient, but a manager who focuses on being efficient may or may not be effective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</a:t>
            </a:fld>
            <a:endParaRPr lang="fr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CA" smtClean="0"/>
              <a:t>dizzy tips</a:t>
            </a:r>
            <a:endParaRPr lang="fr-C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108585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08585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213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032C6B0E-007A-4F21-BDF4-F7A0EF70DB02}" type="slidenum">
              <a:rPr lang="en-US" smtClean="0">
                <a:latin typeface="Arial Black" pitchFamily="34" charset="0"/>
              </a:rPr>
              <a:pPr eaLnBrk="1" hangingPunct="1"/>
              <a:t>5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eaLnBrk="1" hangingPunct="1"/>
            <a:r>
              <a:rPr lang="en-US" sz="1800" dirty="0" smtClean="0">
                <a:latin typeface="Copperplate Gothic Bold" pitchFamily="34" charset="0"/>
              </a:rPr>
              <a:t>Efficiency, Effectiveness, and Performance in Organizations </a:t>
            </a:r>
            <a:br>
              <a:rPr lang="en-US" sz="1800" dirty="0" smtClean="0">
                <a:latin typeface="Copperplate Gothic Bold" pitchFamily="34" charset="0"/>
              </a:rPr>
            </a:br>
            <a:endParaRPr lang="en-US" sz="1100" dirty="0" smtClean="0">
              <a:latin typeface="Copperplate Gothic Bold" pitchFamily="34" charset="0"/>
            </a:endParaRPr>
          </a:p>
        </p:txBody>
      </p:sp>
      <p:pic>
        <p:nvPicPr>
          <p:cNvPr id="8196" name="Picture 3" descr="Fig0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80728"/>
            <a:ext cx="7776864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217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All managers plan, organize, direct and control day-to-day operations;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000" dirty="0" smtClean="0">
                <a:latin typeface="Garamond" pitchFamily="18" charset="0"/>
              </a:rPr>
              <a:t>PODC are interrelated;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P</a:t>
            </a:r>
            <a:r>
              <a:rPr lang="en-CA" sz="3200" b="1" dirty="0" smtClean="0">
                <a:latin typeface="Garamond" pitchFamily="18" charset="0"/>
              </a:rPr>
              <a:t>lanning</a:t>
            </a:r>
            <a:r>
              <a:rPr lang="en-CA" sz="3000" dirty="0" smtClean="0">
                <a:latin typeface="Garamond" pitchFamily="18" charset="0"/>
              </a:rPr>
              <a:t> is the process of determining the firm’s goal and developing a strategy for achieving them;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See the five basic steps on page 17 (Textbook).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6</a:t>
            </a:fld>
            <a:endParaRPr lang="fr-CA"/>
          </a:p>
        </p:txBody>
      </p:sp>
      <p:pic>
        <p:nvPicPr>
          <p:cNvPr id="1026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4503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657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1: </a:t>
            </a:r>
            <a:r>
              <a:rPr lang="en-CA" sz="3400" b="1" dirty="0" smtClean="0">
                <a:latin typeface="Garamond" pitchFamily="18" charset="0"/>
              </a:rPr>
              <a:t>Goals</a:t>
            </a:r>
            <a:r>
              <a:rPr lang="en-CA" sz="3400" dirty="0" smtClean="0">
                <a:latin typeface="Garamond" pitchFamily="18" charset="0"/>
              </a:rPr>
              <a:t> are established for the organization;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2: Managers identify whether a </a:t>
            </a:r>
            <a:r>
              <a:rPr lang="en-CA" sz="3400" b="1" dirty="0" smtClean="0">
                <a:latin typeface="Garamond" pitchFamily="18" charset="0"/>
              </a:rPr>
              <a:t>gap</a:t>
            </a:r>
            <a:r>
              <a:rPr lang="en-CA" sz="3400" dirty="0" smtClean="0">
                <a:latin typeface="Garamond" pitchFamily="18" charset="0"/>
              </a:rPr>
              <a:t> exists between the company’s desire and actual position</a:t>
            </a:r>
            <a:r>
              <a:rPr lang="en-CA" sz="3400" b="1" dirty="0">
                <a:latin typeface="Garamond" pitchFamily="18" charset="0"/>
              </a:rPr>
              <a:t>.</a:t>
            </a:r>
            <a:endParaRPr lang="en-CA" sz="34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3: Managers develop plans to achieve the desired goal (</a:t>
            </a:r>
            <a:r>
              <a:rPr lang="en-CA" sz="3400" b="1" dirty="0" smtClean="0">
                <a:latin typeface="Garamond" pitchFamily="18" charset="0"/>
              </a:rPr>
              <a:t>Goal</a:t>
            </a:r>
            <a:r>
              <a:rPr lang="en-CA" sz="3400" dirty="0" smtClean="0">
                <a:latin typeface="Garamond" pitchFamily="18" charset="0"/>
              </a:rPr>
              <a:t>=Result desired/ </a:t>
            </a:r>
            <a:r>
              <a:rPr lang="en-CA" sz="3400" b="1" dirty="0" smtClean="0">
                <a:latin typeface="Garamond" pitchFamily="18" charset="0"/>
              </a:rPr>
              <a:t>Plans</a:t>
            </a:r>
            <a:r>
              <a:rPr lang="en-CA" sz="3400" dirty="0" smtClean="0">
                <a:latin typeface="Garamond" pitchFamily="18" charset="0"/>
              </a:rPr>
              <a:t>=How these goals are to be achieved)</a:t>
            </a:r>
            <a:endParaRPr lang="en-CA" sz="3400" b="1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7</a:t>
            </a:fld>
            <a:endParaRPr lang="fr-CA" dirty="0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3265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82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Planning:</a:t>
            </a: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4: Thinking is converted into </a:t>
            </a:r>
            <a:r>
              <a:rPr lang="en-CA" sz="3400" b="1" dirty="0" smtClean="0">
                <a:latin typeface="Garamond" pitchFamily="18" charset="0"/>
              </a:rPr>
              <a:t>action</a:t>
            </a:r>
            <a:r>
              <a:rPr lang="en-CA" sz="3400" dirty="0" smtClean="0">
                <a:latin typeface="Garamond" pitchFamily="18" charset="0"/>
              </a:rPr>
              <a:t>. Therefore, the plans that been decided upon are implemented.</a:t>
            </a:r>
          </a:p>
          <a:p>
            <a:pPr marL="400050" lvl="1" indent="0">
              <a:buNone/>
            </a:pPr>
            <a:endParaRPr lang="en-CA" sz="34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Step 5: The </a:t>
            </a:r>
            <a:r>
              <a:rPr lang="en-CA" sz="3400" b="1" dirty="0" smtClean="0">
                <a:latin typeface="Garamond" pitchFamily="18" charset="0"/>
              </a:rPr>
              <a:t>effectiveness</a:t>
            </a:r>
            <a:r>
              <a:rPr lang="en-CA" sz="3400" dirty="0" smtClean="0">
                <a:latin typeface="Garamond" pitchFamily="18" charset="0"/>
              </a:rPr>
              <a:t> of the plan is assessed.</a:t>
            </a:r>
            <a:endParaRPr lang="en-CA" sz="3400" b="1" dirty="0">
              <a:latin typeface="Garamond" pitchFamily="18" charset="0"/>
            </a:endParaRPr>
          </a:p>
          <a:p>
            <a:pPr marL="400050" lvl="1" indent="0">
              <a:buNone/>
            </a:pPr>
            <a:endParaRPr lang="en-CA" sz="3400" b="1" dirty="0" smtClean="0">
              <a:latin typeface="Garamond" pitchFamily="18" charset="0"/>
            </a:endParaRP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Means actual results are compared with planned performance.</a:t>
            </a:r>
          </a:p>
          <a:p>
            <a:pPr marL="800100" lvl="2" indent="0">
              <a:buNone/>
            </a:pPr>
            <a:endParaRPr lang="en-CA" sz="3400" b="1" dirty="0" smtClean="0">
              <a:latin typeface="Garamond" pitchFamily="18" charset="0"/>
            </a:endParaRP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3400" dirty="0" smtClean="0">
                <a:latin typeface="Garamond" pitchFamily="18" charset="0"/>
              </a:rPr>
              <a:t>Plans </a:t>
            </a:r>
            <a:r>
              <a:rPr lang="en-CA" sz="3400" dirty="0">
                <a:latin typeface="Garamond" pitchFamily="18" charset="0"/>
              </a:rPr>
              <a:t>may then have to be modified and a different goal may have to </a:t>
            </a:r>
            <a:r>
              <a:rPr lang="en-CA" sz="3400" dirty="0" smtClean="0">
                <a:latin typeface="Garamond" pitchFamily="18" charset="0"/>
              </a:rPr>
              <a:t>set</a:t>
            </a:r>
            <a:r>
              <a:rPr lang="en-CA" sz="3400" dirty="0">
                <a:latin typeface="Garamond" pitchFamily="18" charset="0"/>
              </a:rPr>
              <a:t>.</a:t>
            </a:r>
          </a:p>
          <a:p>
            <a:pPr marL="800100" lvl="2" indent="0">
              <a:buNone/>
            </a:pPr>
            <a:endParaRPr lang="en-CA" sz="3400" b="1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8</a:t>
            </a:fld>
            <a:endParaRPr lang="fr-CA" dirty="0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3265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20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Planning (A Hierarchy of Plans):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Strategic plans: Set by top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Reflect decisions about resource allocations, company priorities, and the steps needed to meet strategic goals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Tactical plans: Set by middle management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Shorter-range plans concerned with implementing specific aspects of the company’s strategic plans.</a:t>
            </a:r>
          </a:p>
          <a:p>
            <a:pPr marL="1314450" lvl="2" indent="-514350">
              <a:buFont typeface="Wingdings" pitchFamily="2" charset="2"/>
              <a:buChar char="q"/>
            </a:pPr>
            <a:r>
              <a:rPr lang="en-CA" sz="2600" dirty="0" smtClean="0">
                <a:latin typeface="Garamond" pitchFamily="18" charset="0"/>
              </a:rPr>
              <a:t>They typically involve upper and middle management.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dirty="0" smtClean="0">
                <a:latin typeface="Garamond" pitchFamily="18" charset="0"/>
              </a:rPr>
              <a:t>Operational plans: Developed by middle management and lower-level managers that set short-term targets for daily, weekly, or monthly performances.</a:t>
            </a:r>
            <a:endParaRPr lang="en-CA" sz="28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9</a:t>
            </a:fld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9732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0FF2250-2C06-443F-B436-33726ADE03DA}" type="slidenum">
              <a:rPr lang="en-US" smtClean="0">
                <a:latin typeface="Arial Black" pitchFamily="34" charset="0"/>
              </a:rPr>
              <a:pPr eaLnBrk="1" hangingPunct="1"/>
              <a:t>10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>
          <a:xfrm rot="16200000">
            <a:off x="-1872716" y="2507058"/>
            <a:ext cx="6192688" cy="1944216"/>
          </a:xfrm>
        </p:spPr>
        <p:txBody>
          <a:bodyPr>
            <a:normAutofit/>
          </a:bodyPr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Management Hierarchy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pic>
        <p:nvPicPr>
          <p:cNvPr id="20484" name="Picture 3" descr="Fig010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4342"/>
            <a:ext cx="4607967" cy="6317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175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Organizing</a:t>
            </a:r>
            <a:r>
              <a:rPr lang="en-CA" sz="3000" dirty="0" smtClean="0">
                <a:latin typeface="Garamond" pitchFamily="18" charset="0"/>
              </a:rPr>
              <a:t> involves mobilizing the resources that are required to complete a particular task;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>
                <a:latin typeface="Garamond" pitchFamily="18" charset="0"/>
              </a:rPr>
              <a:t>In organizing, managers create the structure of working relationships between organizational members that best allows them to work together and achieve goals 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>
                <a:latin typeface="Garamond" pitchFamily="18" charset="0"/>
              </a:rPr>
              <a:t>Managers will also lay out lines of authority and responsibility for members.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US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11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4888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1802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Leading </a:t>
            </a:r>
            <a:r>
              <a:rPr lang="en-CA" sz="3000" dirty="0" smtClean="0">
                <a:latin typeface="Garamond" pitchFamily="18" charset="0"/>
              </a:rPr>
              <a:t>involves the interactions between managers and their subordinates as they both work to meet the firm’s objectives.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Leading goes beyond merely giving orders.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Leaders attempt to GUIDE and MOTIVATE employees to work in the best interests of the organizing.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US" dirty="0" smtClean="0">
                <a:latin typeface="Garamond" pitchFamily="18" charset="0"/>
              </a:rPr>
              <a:t>The outcome of the leading function is a high level of Motivation and Commitment from employees to the organization</a:t>
            </a:r>
            <a:r>
              <a:rPr lang="en-CA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12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5" y="213285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95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i="1" dirty="0" smtClean="0">
                <a:latin typeface="Garamond" pitchFamily="18" charset="0"/>
              </a:rPr>
              <a:t>The functions that are necessary in the management process: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Controlling </a:t>
            </a:r>
            <a:r>
              <a:rPr lang="en-CA" sz="3000" dirty="0" smtClean="0">
                <a:latin typeface="Garamond" pitchFamily="18" charset="0"/>
              </a:rPr>
              <a:t>is the process of monitoring a firm’s performance to make sure that it is meeting its goals.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Control can also show where performance is better than expected and thus can serve as a basis for providing rewards or reducing cost.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monitor individuals, departments, and the organization to determine if desired performance has been reached.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Managers will also take action to increase performance as required.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US" sz="2600" dirty="0" smtClean="0">
                <a:latin typeface="Garamond" pitchFamily="18" charset="0"/>
              </a:rPr>
              <a:t>The outcome of the controlling function is the accurate measurement of performance and regulation of efficiency and effectiveness</a:t>
            </a:r>
            <a:r>
              <a:rPr lang="en-CA" sz="2600" dirty="0">
                <a:latin typeface="Garamond" pitchFamily="18" charset="0"/>
              </a:rPr>
              <a:t>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13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63" y="184482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772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955BADF1-291C-4612-A8E0-EFCB5F6195BF}" type="slidenum">
              <a:rPr lang="en-US" smtClean="0">
                <a:latin typeface="Arial Black" pitchFamily="34" charset="0"/>
              </a:rPr>
              <a:pPr eaLnBrk="1" hangingPunct="1"/>
              <a:t>14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latin typeface="Copperplate Gothic Bold" pitchFamily="34" charset="0"/>
              </a:rPr>
              <a:t>Four Functions of Management</a:t>
            </a:r>
          </a:p>
        </p:txBody>
      </p:sp>
      <p:pic>
        <p:nvPicPr>
          <p:cNvPr id="14340" name="Picture 3" descr="Fig01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1"/>
            <a:ext cx="8208912" cy="5484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5635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1195635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498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E909EA0C-AB1B-499D-B194-9E1632F31963}" type="slidenum">
              <a:rPr lang="en-US" smtClean="0">
                <a:latin typeface="Arial Black" pitchFamily="34" charset="0"/>
              </a:rPr>
              <a:pPr eaLnBrk="1" hangingPunct="1"/>
              <a:t>15</a:t>
            </a:fld>
            <a:endParaRPr lang="en-US" smtClean="0">
              <a:latin typeface="Arial Black" pitchFamily="34" charset="0"/>
            </a:endParaRPr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700" dirty="0" smtClean="0">
                <a:latin typeface="Copperplate Gothic Bold" pitchFamily="34" charset="0"/>
              </a:rPr>
              <a:t>Relative Amount of Time That Managers Spend on the Four Managerial Functions</a:t>
            </a:r>
          </a:p>
        </p:txBody>
      </p:sp>
      <p:pic>
        <p:nvPicPr>
          <p:cNvPr id="21508" name="Picture 3" descr="Fig010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67" y="1268761"/>
            <a:ext cx="7565557" cy="5344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147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Types of Managers: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Top Managers: </a:t>
            </a:r>
            <a:r>
              <a:rPr lang="en-CA" sz="3000" dirty="0" smtClean="0">
                <a:latin typeface="Garamond" pitchFamily="18" charset="0"/>
              </a:rPr>
              <a:t>Those managers responsible for a firm’s overall performance and effectiveness and for developing long-range plans for the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Middle Managers: </a:t>
            </a:r>
            <a:r>
              <a:rPr lang="en-CA" sz="3000" dirty="0" smtClean="0">
                <a:latin typeface="Garamond" pitchFamily="18" charset="0"/>
              </a:rPr>
              <a:t>Those managers responsible for implementing the decision made by top managers.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First-line Managers: </a:t>
            </a:r>
            <a:r>
              <a:rPr lang="en-CA" sz="3000" dirty="0" smtClean="0">
                <a:latin typeface="Garamond" pitchFamily="18" charset="0"/>
              </a:rPr>
              <a:t>Those managers responsible for supervising the work of employees. 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16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3265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127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HR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Provide assistance to other managers when they are hiring employees, training them, evaluating their performance, and determining their compensation level.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Operations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the production systems that create goods and services.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Information </a:t>
            </a:r>
            <a:r>
              <a:rPr lang="en-CA" sz="3000" dirty="0" smtClean="0">
                <a:latin typeface="Garamond" pitchFamily="18" charset="0"/>
              </a:rPr>
              <a:t>Managers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They are responsible for designing and implementing systems that gather, process, and disseminate information.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Dramatic increase in both the amount of information available to managers and the ability to manage it have led to the </a:t>
            </a:r>
            <a:r>
              <a:rPr lang="en-CA" b="1" dirty="0" smtClean="0">
                <a:solidFill>
                  <a:srgbClr val="C00000"/>
                </a:solidFill>
                <a:latin typeface="Garamond" pitchFamily="18" charset="0"/>
              </a:rPr>
              <a:t>EMERGENCE </a:t>
            </a:r>
            <a:r>
              <a:rPr lang="en-CA" sz="2600" dirty="0" smtClean="0">
                <a:latin typeface="Garamond" pitchFamily="18" charset="0"/>
              </a:rPr>
              <a:t>of this important function.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17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8640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07305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821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Areas on Management: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Marketing </a:t>
            </a:r>
            <a:r>
              <a:rPr lang="en-CA" sz="3000" dirty="0" smtClean="0">
                <a:latin typeface="Garamond" pitchFamily="18" charset="0"/>
              </a:rPr>
              <a:t>Managers: They are responsible for getting products and services to buyers.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Financial </a:t>
            </a:r>
            <a:r>
              <a:rPr lang="en-CA" sz="3000" dirty="0" smtClean="0">
                <a:latin typeface="Garamond" pitchFamily="18" charset="0"/>
              </a:rPr>
              <a:t>Managers: Management of a firm’s finances, including its investments and accounting functions, is extremely important to its survival.</a:t>
            </a:r>
            <a:endParaRPr lang="en-US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18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149597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328592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err="1" smtClean="0">
                <a:latin typeface="Garamond" pitchFamily="18" charset="0"/>
              </a:rPr>
              <a:t>Techinal</a:t>
            </a:r>
            <a:r>
              <a:rPr lang="en-CA" sz="3000" b="1" dirty="0" smtClean="0">
                <a:latin typeface="Garamond" pitchFamily="18" charset="0"/>
              </a:rPr>
              <a:t>: </a:t>
            </a:r>
            <a:r>
              <a:rPr lang="en-CA" sz="3000" dirty="0" smtClean="0">
                <a:latin typeface="Garamond" pitchFamily="18" charset="0"/>
              </a:rPr>
              <a:t>People develop their technical skills through Education and Experience. Those skills are associated with performing specialized task within a company.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Human relations: </a:t>
            </a:r>
            <a:r>
              <a:rPr lang="en-CA" sz="3000" dirty="0" smtClean="0">
                <a:latin typeface="Garamond" pitchFamily="18" charset="0"/>
              </a:rPr>
              <a:t>Those skills are very important at all levels, but they are probably most important for middle managers, who must often act as bridges between top managers, first-line managers, and managers from other areas of the organization. 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Effective managers posses communications skills that help them understand others (and to get others to understand and the can go a long way in maintain good relations in a organization.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Thus, they are skills that enable managers to understand and get along with other people.</a:t>
            </a: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19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188640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15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1600" dirty="0" smtClean="0">
                <a:latin typeface="Copperplate Gothic Bold" pitchFamily="34" charset="0"/>
              </a:rPr>
              <a:t>Part II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smtClean="0">
                <a:latin typeface="Copperplate Gothic Bold" pitchFamily="34" charset="0"/>
              </a:rPr>
              <a:t>Managers and Managing</a:t>
            </a:r>
            <a:br>
              <a:rPr lang="en-CA" sz="1600" dirty="0" smtClean="0">
                <a:latin typeface="Copperplate Gothic Bold" pitchFamily="34" charset="0"/>
              </a:rPr>
            </a:br>
            <a:r>
              <a:rPr lang="en-CA" sz="1600" dirty="0" err="1" smtClean="0">
                <a:latin typeface="Copperplate Gothic Bold" pitchFamily="34" charset="0"/>
              </a:rPr>
              <a:t>Managing</a:t>
            </a:r>
            <a:r>
              <a:rPr lang="en-CA" sz="1600" dirty="0" smtClean="0">
                <a:latin typeface="Copperplate Gothic Bold" pitchFamily="34" charset="0"/>
              </a:rPr>
              <a:t> the Business Enterprise</a:t>
            </a:r>
            <a:endParaRPr lang="fr-CA" sz="16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328592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en-CA" dirty="0" smtClean="0">
                <a:latin typeface="Garamond" pitchFamily="18" charset="0"/>
              </a:rPr>
              <a:t>The Basic Management Skills: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Conceptual: </a:t>
            </a:r>
            <a:r>
              <a:rPr lang="en-CA" sz="3000" dirty="0" smtClean="0">
                <a:latin typeface="Garamond" pitchFamily="18" charset="0"/>
              </a:rPr>
              <a:t>A person’s ability to think in the abstract, to diagnose and analyze different situations, and to see beyond the present situation.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600" dirty="0" smtClean="0">
                <a:latin typeface="Garamond" pitchFamily="18" charset="0"/>
              </a:rPr>
              <a:t>Hey can also help managers analyze the probable outcomes of their </a:t>
            </a:r>
            <a:r>
              <a:rPr lang="en-CA" sz="2600" dirty="0" err="1" smtClean="0">
                <a:latin typeface="Garamond" pitchFamily="18" charset="0"/>
              </a:rPr>
              <a:t>deicisons</a:t>
            </a:r>
            <a:endParaRPr lang="en-CA" sz="26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Time Management:</a:t>
            </a:r>
            <a:r>
              <a:rPr lang="en-CA" sz="3000" dirty="0" smtClean="0">
                <a:latin typeface="Garamond" pitchFamily="18" charset="0"/>
              </a:rPr>
              <a:t> The productive use that managers make of their time.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800" dirty="0" smtClean="0">
                <a:latin typeface="Garamond" pitchFamily="18" charset="0"/>
              </a:rPr>
              <a:t>Paperwork, Telephone, </a:t>
            </a:r>
            <a:r>
              <a:rPr lang="en-CA" sz="2800" b="1" i="1" dirty="0" smtClean="0">
                <a:latin typeface="Garamond" pitchFamily="18" charset="0"/>
              </a:rPr>
              <a:t>Meetings and Email</a:t>
            </a:r>
            <a:endParaRPr lang="en-CA" sz="2600" i="1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3000" b="1" dirty="0" smtClean="0">
                <a:latin typeface="Garamond" pitchFamily="18" charset="0"/>
              </a:rPr>
              <a:t>Decision-Making</a:t>
            </a:r>
            <a:r>
              <a:rPr lang="en-CA" sz="3000" dirty="0" smtClean="0">
                <a:latin typeface="Garamond" pitchFamily="18" charset="0"/>
              </a:rPr>
              <a:t>: Choosing one alternative from among several options.</a:t>
            </a:r>
          </a:p>
          <a:p>
            <a:pPr marL="1314450" lvl="2" indent="-514350">
              <a:buFont typeface="Garamond" pitchFamily="18" charset="0"/>
              <a:buChar char="▬"/>
            </a:pPr>
            <a:r>
              <a:rPr lang="en-CA" sz="2200" dirty="0" smtClean="0">
                <a:latin typeface="Garamond" pitchFamily="18" charset="0"/>
              </a:rPr>
              <a:t>Decision-making skills are the skills in defining problems* and selecting the best courses* of action…</a:t>
            </a:r>
            <a:endParaRPr lang="en-US" sz="2200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endParaRPr lang="en-CA" sz="30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sz="3600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q"/>
            </a:pPr>
            <a:endParaRPr lang="en-CA" dirty="0" smtClean="0"/>
          </a:p>
          <a:p>
            <a:pPr lvl="1"/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20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16632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10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Bold" pitchFamily="34" charset="0"/>
              </a:rPr>
              <a:t>The Rational Decision Making Process</a:t>
            </a:r>
            <a:endParaRPr lang="fr-CA" sz="28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925144"/>
          </a:xfrm>
        </p:spPr>
        <p:txBody>
          <a:bodyPr>
            <a:normAutofit lnSpcReduction="10000"/>
          </a:bodyPr>
          <a:lstStyle/>
          <a:p>
            <a:r>
              <a:rPr lang="en-CA" dirty="0" smtClean="0">
                <a:latin typeface="Garamond" pitchFamily="18" charset="0"/>
              </a:rPr>
              <a:t>The sparkle : Recognizing that a solution is necessary</a:t>
            </a:r>
          </a:p>
          <a:p>
            <a:r>
              <a:rPr lang="en-CA" dirty="0" smtClean="0">
                <a:latin typeface="Garamond" pitchFamily="18" charset="0"/>
              </a:rPr>
              <a:t>The stimulus for a decision maybe either a problem or an opportunity.</a:t>
            </a:r>
          </a:p>
          <a:p>
            <a:r>
              <a:rPr lang="en-CA" dirty="0" smtClean="0">
                <a:latin typeface="Garamond" pitchFamily="18" charset="0"/>
              </a:rPr>
              <a:t>Problem decision: A decision that is necessary when actual results do not conform to those expected.</a:t>
            </a:r>
          </a:p>
          <a:p>
            <a:r>
              <a:rPr lang="en-CA" dirty="0" smtClean="0">
                <a:latin typeface="Garamond" pitchFamily="18" charset="0"/>
              </a:rPr>
              <a:t>Opportunity decision: Taking new initiatives or doing a current activity more efficiently even no problem exists.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21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72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6788" y="938473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06896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4700" y="6065912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940" y="938473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6021288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5017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026" y="3134717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67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 smtClean="0">
                <a:latin typeface="Copperplate Gothic Light" pitchFamily="34" charset="0"/>
              </a:rPr>
              <a:t>The Rational Decision </a:t>
            </a:r>
            <a:r>
              <a:rPr lang="en-CA" sz="2800" dirty="0">
                <a:latin typeface="Copperplate Gothic Light" pitchFamily="34" charset="0"/>
              </a:rPr>
              <a:t>M</a:t>
            </a:r>
            <a:r>
              <a:rPr lang="en-CA" sz="2800" dirty="0" smtClean="0">
                <a:latin typeface="Copperplate Gothic Light" pitchFamily="34" charset="0"/>
              </a:rPr>
              <a:t>aking </a:t>
            </a:r>
            <a:r>
              <a:rPr lang="en-CA" sz="2800" dirty="0">
                <a:latin typeface="Copperplate Gothic Light" pitchFamily="34" charset="0"/>
              </a:rPr>
              <a:t>P</a:t>
            </a:r>
            <a:r>
              <a:rPr lang="en-CA" sz="2800" dirty="0" smtClean="0">
                <a:latin typeface="Copperplate Gothic Light" pitchFamily="34" charset="0"/>
              </a:rPr>
              <a:t>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1 </a:t>
            </a:r>
            <a:r>
              <a:rPr lang="en-CA" dirty="0" smtClean="0">
                <a:latin typeface="Garamond" pitchFamily="18" charset="0"/>
              </a:rPr>
              <a:t>: Recognizing and defining the decision situation.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Stimulus +/-</a:t>
            </a: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2 </a:t>
            </a:r>
            <a:r>
              <a:rPr lang="en-CA" dirty="0" smtClean="0">
                <a:latin typeface="Garamond" pitchFamily="18" charset="0"/>
              </a:rPr>
              <a:t>: Identifying alternatives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Obvious and creative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more important the decision, the more alternatives should be generated.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Factors such as legal restrictions, moral and ethical norms and available technology can limit alternatives.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fr-CA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fr-CA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858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3001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3</a:t>
            </a:r>
            <a:r>
              <a:rPr lang="en-CA" dirty="0" smtClean="0">
                <a:latin typeface="Garamond" pitchFamily="18" charset="0"/>
              </a:rPr>
              <a:t> :Evaluating alternatives 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Feasibility, satisfactoriness and consequences</a:t>
            </a: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4</a:t>
            </a:r>
            <a:r>
              <a:rPr lang="en-CA" dirty="0" smtClean="0">
                <a:latin typeface="Garamond" pitchFamily="18" charset="0"/>
              </a:rPr>
              <a:t> : Selecting the best alternative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Choose the alternative that best fits the managers solution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It is the real crux of decision making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Decision makers should also remember that finding multiple acceptable alternatives maybe possible, so selecting just one alternative and rejecting all others might not be a good decision.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12315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5 </a:t>
            </a:r>
            <a:r>
              <a:rPr lang="en-CA" dirty="0" smtClean="0">
                <a:latin typeface="Garamond" pitchFamily="18" charset="0"/>
              </a:rPr>
              <a:t>: Implementing the chosen alternative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chosen alternative is implemented into the organizational system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One of the key things that managers must deal with during implementation is employee resistance to change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reason for such resistance include insecurity, inconvenience and fear of the unknown</a:t>
            </a: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Unanticipated consequences are still possible  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53130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2800" dirty="0">
                <a:solidFill>
                  <a:prstClr val="black"/>
                </a:solidFill>
                <a:latin typeface="Copperplate Gothic Light" pitchFamily="34" charset="0"/>
              </a:rPr>
              <a:t>The Rational Decision Making Process</a:t>
            </a:r>
            <a:endParaRPr lang="fr-CA" sz="28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CA" u="sng" dirty="0" smtClean="0">
                <a:latin typeface="Garamond" pitchFamily="18" charset="0"/>
              </a:rPr>
              <a:t>Step 6 </a:t>
            </a:r>
            <a:r>
              <a:rPr lang="en-CA" dirty="0" smtClean="0">
                <a:latin typeface="Garamond" pitchFamily="18" charset="0"/>
              </a:rPr>
              <a:t>: Following up and evaluating the results.</a:t>
            </a: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>
              <a:buFontTx/>
              <a:buChar char="-"/>
            </a:pPr>
            <a:r>
              <a:rPr lang="en-CA" dirty="0" smtClean="0">
                <a:latin typeface="Garamond" pitchFamily="18" charset="0"/>
              </a:rPr>
              <a:t>The decision making process requires managers to :</a:t>
            </a:r>
          </a:p>
          <a:p>
            <a:pPr marL="0" indent="0">
              <a:buNone/>
            </a:pPr>
            <a:endParaRPr lang="en-CA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1- Evaluate the effectiveness of their decision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2- Make sure that the chosen alternative has served its original purpose.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3- Adopt an alternative that had previously been discarded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4- Recognize that the situation was not correctly defined to begin with and start the process all over again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039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376772" y="2737126"/>
            <a:ext cx="6624736" cy="1368152"/>
          </a:xfrm>
        </p:spPr>
        <p:txBody>
          <a:bodyPr>
            <a:no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Factors</a:t>
            </a:r>
            <a:r>
              <a:rPr lang="en-CA" sz="2800" dirty="0" smtClean="0">
                <a:latin typeface="Copperplate Gothic Bold" pitchFamily="34" charset="0"/>
              </a:rPr>
              <a:t> that inhibit accurate </a:t>
            </a:r>
            <a:r>
              <a:rPr lang="en-CA" sz="3200" dirty="0" smtClean="0">
                <a:latin typeface="Copperplate Gothic Bold" pitchFamily="34" charset="0"/>
              </a:rPr>
              <a:t>problem identification </a:t>
            </a:r>
            <a:r>
              <a:rPr lang="en-CA" sz="2800" dirty="0" smtClean="0">
                <a:latin typeface="Copperplate Gothic Bold" pitchFamily="34" charset="0"/>
              </a:rPr>
              <a:t>and </a:t>
            </a:r>
            <a:r>
              <a:rPr lang="en-CA" sz="3200" dirty="0" smtClean="0">
                <a:latin typeface="Copperplate Gothic Bold" pitchFamily="34" charset="0"/>
              </a:rPr>
              <a:t>analysis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26</a:t>
            </a:fld>
            <a:endParaRPr lang="fr-C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0"/>
            <a:ext cx="6768752" cy="6842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2160" y="-91926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08688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600" dirty="0" smtClean="0">
                <a:latin typeface="Copperplate Gothic Bold" pitchFamily="34" charset="0"/>
              </a:rPr>
              <a:t>Influences </a:t>
            </a:r>
            <a:r>
              <a:rPr lang="en-CA" sz="3200" dirty="0" smtClean="0">
                <a:latin typeface="Copperplate Gothic Bold" pitchFamily="34" charset="0"/>
              </a:rPr>
              <a:t>on the </a:t>
            </a:r>
            <a:br>
              <a:rPr lang="en-CA" sz="3200" dirty="0" smtClean="0">
                <a:latin typeface="Copperplate Gothic Bold" pitchFamily="34" charset="0"/>
              </a:rPr>
            </a:br>
            <a:r>
              <a:rPr lang="en-CA" sz="3200" dirty="0" smtClean="0">
                <a:latin typeface="Copperplate Gothic Bold" pitchFamily="34" charset="0"/>
              </a:rPr>
              <a:t>Decision-Making Process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27</a:t>
            </a:fld>
            <a:endParaRPr lang="fr-CA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1360"/>
            <a:ext cx="8106362" cy="489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188640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54833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836712"/>
            <a:ext cx="7772400" cy="1470025"/>
          </a:xfrm>
        </p:spPr>
        <p:txBody>
          <a:bodyPr>
            <a:normAutofit/>
          </a:bodyPr>
          <a:lstStyle/>
          <a:p>
            <a:r>
              <a:rPr lang="en-CA" sz="5400" dirty="0" smtClean="0">
                <a:latin typeface="Copperplate Gothic Bold" pitchFamily="34" charset="0"/>
              </a:rPr>
              <a:t>ADM1100~W2</a:t>
            </a:r>
            <a:endParaRPr lang="fr-CA" sz="5400" dirty="0">
              <a:latin typeface="Copperplate Gothic Bold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9552" y="2996952"/>
            <a:ext cx="8064896" cy="2952328"/>
          </a:xfrm>
        </p:spPr>
        <p:txBody>
          <a:bodyPr>
            <a:normAutofit fontScale="70000" lnSpcReduction="20000"/>
          </a:bodyPr>
          <a:lstStyle/>
          <a:p>
            <a:r>
              <a:rPr lang="en-CA" dirty="0">
                <a:latin typeface="Copperplate Gothic Light" pitchFamily="34" charset="0"/>
              </a:rPr>
              <a:t>.I.B.M.~.T.S.M.</a:t>
            </a:r>
          </a:p>
          <a:p>
            <a:r>
              <a:rPr lang="en-CA" sz="5400" dirty="0">
                <a:latin typeface="Copperplate Gothic Bold" pitchFamily="34" charset="0"/>
              </a:rPr>
              <a:t>JFA</a:t>
            </a:r>
          </a:p>
          <a:p>
            <a:r>
              <a:rPr lang="en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Thanks to the much appreciate collaboration of </a:t>
            </a:r>
          </a:p>
          <a:p>
            <a:r>
              <a:rPr lang="en-C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Prof. Matt Archibald and Prof. David </a:t>
            </a:r>
            <a:r>
              <a:rPr lang="en-CA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Delcorde</a:t>
            </a:r>
            <a:endParaRPr lang="en-C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  <a:p>
            <a:endParaRPr lang="en-CA" dirty="0">
              <a:latin typeface="Copperplate Gothic Light" pitchFamily="34" charset="0"/>
            </a:endParaRPr>
          </a:p>
          <a:p>
            <a:endParaRPr lang="en-CA" dirty="0" smtClean="0">
              <a:latin typeface="Copperplate Gothic Light" pitchFamily="34" charset="0"/>
            </a:endParaRPr>
          </a:p>
          <a:p>
            <a:r>
              <a:rPr lang="en-CA" dirty="0" smtClean="0">
                <a:latin typeface="Copperplate Gothic Light" pitchFamily="34" charset="0"/>
              </a:rPr>
              <a:t>W</a:t>
            </a:r>
            <a:r>
              <a:rPr lang="en-CA" dirty="0">
                <a:latin typeface="Copperplate Gothic Light" pitchFamily="34" charset="0"/>
              </a:rPr>
              <a:t>’2013</a:t>
            </a:r>
            <a:endParaRPr lang="fr-CA" dirty="0">
              <a:latin typeface="Copperplate Gothic Light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917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sz="3200" dirty="0" smtClean="0">
                <a:latin typeface="Copperplate Gothic Bold" pitchFamily="34" charset="0"/>
              </a:rPr>
              <a:t>The </a:t>
            </a:r>
            <a:r>
              <a:rPr lang="en-CA" sz="3600" b="1" dirty="0" smtClean="0">
                <a:latin typeface="Copperplate Gothic Bold" pitchFamily="34" charset="0"/>
              </a:rPr>
              <a:t>Behavioural</a:t>
            </a:r>
            <a:r>
              <a:rPr lang="en-CA" sz="3600" dirty="0" smtClean="0">
                <a:latin typeface="Copperplate Gothic Bold" pitchFamily="34" charset="0"/>
              </a:rPr>
              <a:t>  </a:t>
            </a:r>
            <a:r>
              <a:rPr lang="en-CA" sz="3600" b="1" dirty="0" smtClean="0">
                <a:latin typeface="Copperplate Gothic Bold" pitchFamily="34" charset="0"/>
              </a:rPr>
              <a:t>Aspects</a:t>
            </a:r>
            <a:r>
              <a:rPr lang="en-CA" sz="3600" dirty="0" smtClean="0">
                <a:latin typeface="Copperplate Gothic Bold" pitchFamily="34" charset="0"/>
              </a:rPr>
              <a:t> </a:t>
            </a:r>
            <a:r>
              <a:rPr lang="en-CA" sz="3200" dirty="0" smtClean="0">
                <a:latin typeface="Copperplate Gothic Bold" pitchFamily="34" charset="0"/>
              </a:rPr>
              <a:t>of Decision Making</a:t>
            </a:r>
            <a:endParaRPr lang="fr-CA" sz="3200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700808"/>
            <a:ext cx="8424936" cy="4968552"/>
          </a:xfrm>
        </p:spPr>
        <p:txBody>
          <a:bodyPr>
            <a:normAutofit/>
          </a:bodyPr>
          <a:lstStyle/>
          <a:p>
            <a:r>
              <a:rPr lang="en-CA" sz="2800" b="1" dirty="0" smtClean="0">
                <a:latin typeface="Garamond" pitchFamily="18" charset="0"/>
              </a:rPr>
              <a:t>Non- logical </a:t>
            </a:r>
            <a:r>
              <a:rPr lang="en-CA" sz="2800" dirty="0" smtClean="0">
                <a:latin typeface="Garamond" pitchFamily="18" charset="0"/>
              </a:rPr>
              <a:t>and </a:t>
            </a:r>
            <a:r>
              <a:rPr lang="en-CA" sz="2800" dirty="0">
                <a:latin typeface="Garamond" pitchFamily="18" charset="0"/>
              </a:rPr>
              <a:t> </a:t>
            </a:r>
            <a:r>
              <a:rPr lang="en-CA" sz="2800" b="1" dirty="0">
                <a:latin typeface="Garamond" pitchFamily="18" charset="0"/>
              </a:rPr>
              <a:t>e</a:t>
            </a:r>
            <a:r>
              <a:rPr lang="en-CA" sz="2800" b="1" dirty="0" smtClean="0">
                <a:latin typeface="Garamond" pitchFamily="18" charset="0"/>
              </a:rPr>
              <a:t>motional</a:t>
            </a:r>
            <a:r>
              <a:rPr lang="en-CA" sz="2800" dirty="0" smtClean="0">
                <a:latin typeface="Garamond" pitchFamily="18" charset="0"/>
              </a:rPr>
              <a:t> </a:t>
            </a:r>
            <a:r>
              <a:rPr lang="en-CA" sz="2800" dirty="0" smtClean="0">
                <a:latin typeface="Garamond" pitchFamily="18" charset="0"/>
              </a:rPr>
              <a:t>factors </a:t>
            </a:r>
            <a:r>
              <a:rPr lang="en-CA" sz="2800" dirty="0" smtClean="0">
                <a:latin typeface="Garamond" pitchFamily="18" charset="0"/>
              </a:rPr>
              <a:t>often influence managerial decision making.</a:t>
            </a: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1. </a:t>
            </a:r>
            <a:r>
              <a:rPr lang="en-CA" sz="2800" b="1" dirty="0" smtClean="0">
                <a:latin typeface="Garamond" pitchFamily="18" charset="0"/>
              </a:rPr>
              <a:t>Organizational </a:t>
            </a:r>
            <a:r>
              <a:rPr lang="en-CA" sz="2800" b="1" dirty="0" smtClean="0">
                <a:latin typeface="Garamond" pitchFamily="18" charset="0"/>
              </a:rPr>
              <a:t>politics</a:t>
            </a:r>
            <a:r>
              <a:rPr lang="en-CA" sz="2800" dirty="0" smtClean="0">
                <a:latin typeface="Garamond" pitchFamily="18" charset="0"/>
              </a:rPr>
              <a:t>: </a:t>
            </a:r>
            <a:r>
              <a:rPr lang="en-CA" sz="2800" dirty="0" smtClean="0">
                <a:latin typeface="Garamond" pitchFamily="18" charset="0"/>
              </a:rPr>
              <a:t>The actions that people take as they try to get what they want (Organisational </a:t>
            </a:r>
            <a:r>
              <a:rPr lang="en-CA" sz="2800" dirty="0" smtClean="0">
                <a:latin typeface="Garamond" pitchFamily="18" charset="0"/>
              </a:rPr>
              <a:t>power and </a:t>
            </a:r>
            <a:r>
              <a:rPr lang="en-CA" sz="2800" dirty="0" smtClean="0">
                <a:latin typeface="Garamond" pitchFamily="18" charset="0"/>
              </a:rPr>
              <a:t>Personal power</a:t>
            </a:r>
            <a:r>
              <a:rPr lang="en-CA" sz="2800" dirty="0" smtClean="0">
                <a:latin typeface="Garamond" pitchFamily="18" charset="0"/>
              </a:rPr>
              <a:t>)</a:t>
            </a:r>
          </a:p>
          <a:p>
            <a:pPr marL="0" indent="0">
              <a:buNone/>
            </a:pPr>
            <a:endParaRPr lang="en-CA" sz="2800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2800" dirty="0" smtClean="0">
                <a:latin typeface="Garamond" pitchFamily="18" charset="0"/>
              </a:rPr>
              <a:t>2. </a:t>
            </a:r>
            <a:r>
              <a:rPr lang="en-CA" sz="2800" b="1" dirty="0" smtClean="0">
                <a:latin typeface="Garamond" pitchFamily="18" charset="0"/>
              </a:rPr>
              <a:t>Intuition</a:t>
            </a:r>
            <a:r>
              <a:rPr lang="en-CA" sz="2800" dirty="0" smtClean="0">
                <a:latin typeface="Garamond" pitchFamily="18" charset="0"/>
              </a:rPr>
              <a:t>: </a:t>
            </a:r>
            <a:r>
              <a:rPr lang="en-CA" sz="2800" dirty="0">
                <a:latin typeface="Garamond" pitchFamily="18" charset="0"/>
              </a:rPr>
              <a:t>An “inner sense” or “hunch” usually based on years of experience and practice in making decisions in similar </a:t>
            </a:r>
            <a:r>
              <a:rPr lang="en-CA" sz="2800" dirty="0" smtClean="0">
                <a:latin typeface="Garamond" pitchFamily="18" charset="0"/>
              </a:rPr>
              <a:t>situations.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29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4868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8267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dirty="0">
                <a:solidFill>
                  <a:prstClr val="black"/>
                </a:solidFill>
                <a:latin typeface="Copperplate Gothic Light" pitchFamily="34" charset="0"/>
              </a:rPr>
              <a:t>The Behavioural Aspects of Decision Making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3. </a:t>
            </a:r>
            <a:r>
              <a:rPr lang="en-CA" b="1" dirty="0" smtClean="0">
                <a:latin typeface="Garamond" pitchFamily="18" charset="0"/>
              </a:rPr>
              <a:t>Escalation of commitment: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When a manager makes a decision and then remains committed to its implementation in spite of clear evidence that it was a bad decision.</a:t>
            </a:r>
          </a:p>
          <a:p>
            <a:pPr marL="0" indent="0">
              <a:buNone/>
            </a:pPr>
            <a:r>
              <a:rPr lang="en-CA" dirty="0" smtClean="0">
                <a:latin typeface="Garamond" pitchFamily="18" charset="0"/>
              </a:rPr>
              <a:t>4. </a:t>
            </a:r>
            <a:r>
              <a:rPr lang="en-CA" b="1" dirty="0" smtClean="0">
                <a:latin typeface="Garamond" pitchFamily="18" charset="0"/>
              </a:rPr>
              <a:t>Risk Propensity</a:t>
            </a:r>
            <a:r>
              <a:rPr lang="en-CA" b="1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How much a manager is willing to gamble when making decisions. (Take risk?)</a:t>
            </a: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30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404664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37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9580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What is Strategic Management? </a:t>
            </a:r>
            <a:r>
              <a:rPr lang="en-CA" sz="2400" b="1" dirty="0" smtClean="0">
                <a:latin typeface="Garamond" pitchFamily="18" charset="0"/>
              </a:rPr>
              <a:t>The process of aligning the organization with its external environment.</a:t>
            </a:r>
            <a:endParaRPr lang="en-CA" sz="2400" dirty="0" smtClean="0">
              <a:latin typeface="Garamond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External Environment 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31</a:t>
            </a:fld>
            <a:endParaRPr lang="fr-CA"/>
          </a:p>
        </p:txBody>
      </p:sp>
      <p:pic>
        <p:nvPicPr>
          <p:cNvPr id="1026" name="Picture 2" descr="C:\Users\BCVJ\Downloads\ADM1300\How to.Images\ex02-01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37753"/>
            <a:ext cx="3528393" cy="3589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56792"/>
            <a:ext cx="575544" cy="575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15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en-CA" sz="3200" b="1" dirty="0" smtClean="0">
                <a:solidFill>
                  <a:prstClr val="black"/>
                </a:solidFill>
                <a:latin typeface="Copperplate Gothic Light" pitchFamily="34" charset="0"/>
              </a:rPr>
              <a:t>The Strategic Goals</a:t>
            </a:r>
            <a:endParaRPr lang="fr-CA" sz="3200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sz="2800" b="1" dirty="0" smtClean="0">
                <a:latin typeface="Garamond" pitchFamily="18" charset="0"/>
              </a:rPr>
              <a:t>The starting point in effective management is setting strategic goals… </a:t>
            </a:r>
          </a:p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Strategic Management </a:t>
            </a:r>
            <a:r>
              <a:rPr lang="en-CA" b="1" dirty="0" smtClean="0">
                <a:latin typeface="Garamond" pitchFamily="18" charset="0"/>
              </a:rPr>
              <a:t>Goals</a:t>
            </a:r>
            <a:r>
              <a:rPr lang="en-CA" dirty="0" smtClean="0">
                <a:latin typeface="Garamond" pitchFamily="18" charset="0"/>
              </a:rPr>
              <a:t> are the overall objectives that a business wants to achieve.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What it intends to do is the 1</a:t>
            </a:r>
            <a:r>
              <a:rPr lang="en-CA" i="1" baseline="30000" dirty="0" smtClean="0">
                <a:latin typeface="Garamond" pitchFamily="18" charset="0"/>
              </a:rPr>
              <a:t>st</a:t>
            </a:r>
            <a:r>
              <a:rPr lang="en-CA" i="1" dirty="0" smtClean="0">
                <a:latin typeface="Garamond" pitchFamily="18" charset="0"/>
              </a:rPr>
              <a:t> step of an organization.</a:t>
            </a:r>
          </a:p>
          <a:p>
            <a:pPr lvl="1">
              <a:buFont typeface="Wingdings" pitchFamily="2" charset="2"/>
              <a:buChar char="Ø"/>
            </a:pPr>
            <a:r>
              <a:rPr lang="en-CA" i="1" dirty="0" smtClean="0">
                <a:latin typeface="Garamond" pitchFamily="18" charset="0"/>
              </a:rPr>
              <a:t>Maybe the organization needs a strategy to achieve its goals…</a:t>
            </a:r>
          </a:p>
          <a:p>
            <a:pPr lvl="1">
              <a:buFont typeface="Wingdings" pitchFamily="2" charset="2"/>
              <a:buChar char="Ø"/>
            </a:pPr>
            <a:endParaRPr lang="en-CA" sz="1500" i="1" dirty="0" smtClean="0">
              <a:latin typeface="Garamond" pitchFamily="18" charset="0"/>
            </a:endParaRPr>
          </a:p>
          <a:p>
            <a:pPr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Strategy</a:t>
            </a:r>
            <a:r>
              <a:rPr lang="en-CA" dirty="0">
                <a:latin typeface="Garamond" pitchFamily="18" charset="0"/>
              </a:rPr>
              <a:t>: is the broad set of organizational </a:t>
            </a:r>
            <a:r>
              <a:rPr lang="en-CA" b="1" dirty="0">
                <a:latin typeface="Garamond" pitchFamily="18" charset="0"/>
              </a:rPr>
              <a:t>plans</a:t>
            </a:r>
            <a:r>
              <a:rPr lang="en-CA" dirty="0">
                <a:latin typeface="Garamond" pitchFamily="18" charset="0"/>
              </a:rPr>
              <a:t> for implementing the decisions made for achieving organizational </a:t>
            </a:r>
            <a:r>
              <a:rPr lang="en-CA" b="1" dirty="0" smtClean="0">
                <a:latin typeface="Garamond" pitchFamily="18" charset="0"/>
              </a:rPr>
              <a:t>goals.</a:t>
            </a:r>
            <a:endParaRPr lang="en-CA" dirty="0" smtClean="0">
              <a:latin typeface="Garamond" pitchFamily="18" charset="0"/>
            </a:endParaRPr>
          </a:p>
          <a:p>
            <a:pPr lvl="1">
              <a:buFont typeface="Wingdings" pitchFamily="2" charset="2"/>
              <a:buChar char="v"/>
            </a:pPr>
            <a:r>
              <a:rPr lang="en-CA" i="1" dirty="0" smtClean="0">
                <a:latin typeface="Garamond" pitchFamily="18" charset="0"/>
              </a:rPr>
              <a:t>See </a:t>
            </a:r>
            <a:r>
              <a:rPr lang="en-CA" i="1" dirty="0">
                <a:latin typeface="Garamond" pitchFamily="18" charset="0"/>
              </a:rPr>
              <a:t>“The purposes of goal setting” on page 29 (Textbook</a:t>
            </a:r>
            <a:r>
              <a:rPr lang="en-CA" i="1" dirty="0" smtClean="0">
                <a:latin typeface="Garamond" pitchFamily="18" charset="0"/>
              </a:rPr>
              <a:t>) and complete the next slide by briefly explaining each of those purposes.</a:t>
            </a:r>
            <a:endParaRPr lang="en-CA" i="1" dirty="0">
              <a:latin typeface="Garamond" pitchFamily="18" charset="0"/>
            </a:endParaRPr>
          </a:p>
          <a:p>
            <a:pPr marL="0" indent="0">
              <a:buNone/>
            </a:pPr>
            <a:endParaRPr lang="fr-CA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32</a:t>
            </a:fld>
            <a:endParaRPr lang="fr-CA" dirty="0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1048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79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424936" cy="53900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sz="2800" b="1" u="sng" dirty="0" smtClean="0">
                <a:latin typeface="Garamond" pitchFamily="18" charset="0"/>
              </a:rPr>
              <a:t>The four main purposes in organizational </a:t>
            </a:r>
            <a:r>
              <a:rPr lang="en-CA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 setting</a:t>
            </a:r>
            <a:endParaRPr lang="en-CA" sz="2800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…Provides </a:t>
            </a:r>
            <a:r>
              <a:rPr lang="en-CA" sz="2800" b="1" dirty="0" smtClean="0">
                <a:latin typeface="Garamond" pitchFamily="18" charset="0"/>
              </a:rPr>
              <a:t>direction</a:t>
            </a:r>
            <a:r>
              <a:rPr lang="en-CA" sz="2800" dirty="0" smtClean="0">
                <a:latin typeface="Garamond" pitchFamily="18" charset="0"/>
              </a:rPr>
              <a:t>, </a:t>
            </a:r>
            <a:r>
              <a:rPr lang="en-CA" sz="2800" b="1" dirty="0" smtClean="0">
                <a:latin typeface="Garamond" pitchFamily="18" charset="0"/>
              </a:rPr>
              <a:t>guidance</a:t>
            </a:r>
            <a:r>
              <a:rPr lang="en-CA" sz="2800" dirty="0" smtClean="0">
                <a:latin typeface="Garamond" pitchFamily="18" charset="0"/>
              </a:rPr>
              <a:t>, and </a:t>
            </a:r>
            <a:r>
              <a:rPr lang="en-CA" sz="2800" b="1" dirty="0" smtClean="0">
                <a:latin typeface="Garamond" pitchFamily="18" charset="0"/>
              </a:rPr>
              <a:t>motivation</a:t>
            </a:r>
            <a:r>
              <a:rPr lang="en-CA" sz="2800" dirty="0" smtClean="0">
                <a:latin typeface="Garamond" pitchFamily="18" charset="0"/>
              </a:rPr>
              <a:t> for all managers.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…Helps firms </a:t>
            </a:r>
            <a:r>
              <a:rPr lang="en-CA" sz="2800" b="1" dirty="0" smtClean="0">
                <a:latin typeface="Garamond" pitchFamily="18" charset="0"/>
              </a:rPr>
              <a:t>allocates resources</a:t>
            </a:r>
            <a:r>
              <a:rPr lang="en-CA" sz="2800" dirty="0" smtClean="0">
                <a:latin typeface="Garamond" pitchFamily="18" charset="0"/>
              </a:rPr>
              <a:t>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…Helps to </a:t>
            </a:r>
            <a:r>
              <a:rPr lang="en-CA" sz="2800" b="1" dirty="0" smtClean="0">
                <a:latin typeface="Garamond" pitchFamily="18" charset="0"/>
              </a:rPr>
              <a:t>define corporate culture</a:t>
            </a:r>
            <a:r>
              <a:rPr lang="en-CA" sz="2800" dirty="0" smtClean="0">
                <a:latin typeface="Garamond" pitchFamily="18" charset="0"/>
              </a:rPr>
              <a:t>.</a:t>
            </a: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endParaRPr lang="en-CA" sz="2800" dirty="0" smtClean="0">
              <a:latin typeface="Garamond" pitchFamily="18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CA" sz="2800" dirty="0" smtClean="0">
                <a:latin typeface="Garamond" pitchFamily="18" charset="0"/>
              </a:rPr>
              <a:t>…Helps managers </a:t>
            </a:r>
            <a:r>
              <a:rPr lang="en-CA" sz="2800" b="1" dirty="0" smtClean="0">
                <a:latin typeface="Garamond" pitchFamily="18" charset="0"/>
              </a:rPr>
              <a:t>assess performance</a:t>
            </a:r>
            <a:r>
              <a:rPr lang="en-CA" sz="2800" dirty="0" smtClean="0">
                <a:latin typeface="Garamond" pitchFamily="18" charset="0"/>
              </a:rPr>
              <a:t>.</a:t>
            </a:r>
            <a:endParaRPr lang="fr-CA" sz="2800" dirty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33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79" y="908720"/>
            <a:ext cx="792088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531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980728"/>
            <a:ext cx="8424936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Kind of </a:t>
            </a:r>
            <a:r>
              <a:rPr lang="en-CA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Goals</a:t>
            </a:r>
            <a:endParaRPr lang="en-CA" b="1" u="sng" dirty="0" smtClean="0">
              <a:latin typeface="Garamond" pitchFamily="18" charset="0"/>
            </a:endParaRP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Mission Statement</a:t>
            </a:r>
            <a:r>
              <a:rPr lang="en-CA" dirty="0" smtClean="0">
                <a:latin typeface="Garamond" pitchFamily="18" charset="0"/>
              </a:rPr>
              <a:t>: </a:t>
            </a:r>
            <a:r>
              <a:rPr lang="en-CA" dirty="0" smtClean="0">
                <a:latin typeface="Garamond" pitchFamily="18" charset="0"/>
              </a:rPr>
              <a:t>An organization’s statement of how it will achieve its purpose in the environment in which it conducts its business.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Ø"/>
            </a:pPr>
            <a:r>
              <a:rPr lang="en-CA" dirty="0" smtClean="0">
                <a:latin typeface="Garamond" pitchFamily="18" charset="0"/>
              </a:rPr>
              <a:t>Regardless of a company’s purpose and mission, every firm needs to set </a:t>
            </a:r>
            <a:r>
              <a:rPr lang="en-CA" b="1" dirty="0" smtClean="0">
                <a:latin typeface="Garamond" pitchFamily="18" charset="0"/>
              </a:rPr>
              <a:t>long-term</a:t>
            </a:r>
            <a:r>
              <a:rPr lang="en-CA" dirty="0" smtClean="0">
                <a:latin typeface="Garamond" pitchFamily="18" charset="0"/>
              </a:rPr>
              <a:t> (5y or more into the future), </a:t>
            </a:r>
            <a:r>
              <a:rPr lang="en-CA" b="1" dirty="0" smtClean="0">
                <a:latin typeface="Garamond" pitchFamily="18" charset="0"/>
              </a:rPr>
              <a:t>intermediate</a:t>
            </a:r>
            <a:r>
              <a:rPr lang="en-CA" dirty="0" smtClean="0">
                <a:latin typeface="Garamond" pitchFamily="18" charset="0"/>
              </a:rPr>
              <a:t> (1 to 5y) and </a:t>
            </a:r>
            <a:r>
              <a:rPr lang="en-CA" b="1" dirty="0" smtClean="0">
                <a:latin typeface="Garamond" pitchFamily="18" charset="0"/>
              </a:rPr>
              <a:t>short-term</a:t>
            </a:r>
            <a:r>
              <a:rPr lang="en-CA" dirty="0" smtClean="0">
                <a:latin typeface="Garamond" pitchFamily="18" charset="0"/>
              </a:rPr>
              <a:t> goals (less than one year).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34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908720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1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980728"/>
            <a:ext cx="8892480" cy="546206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solidFill>
                  <a:srgbClr val="69A12B"/>
                </a:solidFill>
                <a:latin typeface="Garamond" pitchFamily="18" charset="0"/>
              </a:rPr>
              <a:t>The SMART Goals</a:t>
            </a:r>
          </a:p>
          <a:p>
            <a:pPr marL="0" indent="0">
              <a:buNone/>
            </a:pPr>
            <a:endParaRPr lang="en-CA" sz="16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</a:t>
            </a:r>
            <a:r>
              <a:rPr lang="en-CA" sz="4800" b="1" dirty="0" smtClean="0">
                <a:latin typeface="Garamond" pitchFamily="18" charset="0"/>
              </a:rPr>
              <a:t>pecific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</a:t>
            </a:r>
            <a:r>
              <a:rPr lang="en-CA" sz="4800" b="1" dirty="0" smtClean="0">
                <a:latin typeface="Garamond" pitchFamily="18" charset="0"/>
              </a:rPr>
              <a:t>easurable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</a:t>
            </a:r>
            <a:r>
              <a:rPr lang="en-CA" sz="4800" b="1" dirty="0" smtClean="0">
                <a:latin typeface="Garamond" pitchFamily="18" charset="0"/>
              </a:rPr>
              <a:t>chievable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R</a:t>
            </a:r>
            <a:r>
              <a:rPr lang="en-CA" sz="4800" b="1" dirty="0" smtClean="0">
                <a:latin typeface="Garamond" pitchFamily="18" charset="0"/>
              </a:rPr>
              <a:t>elevant</a:t>
            </a:r>
            <a:endParaRPr lang="en-CA" sz="48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				</a:t>
            </a:r>
            <a:r>
              <a:rPr lang="en-CA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T</a:t>
            </a:r>
            <a:r>
              <a:rPr lang="en-CA" sz="4800" b="1" dirty="0" smtClean="0">
                <a:latin typeface="Garamond" pitchFamily="18" charset="0"/>
              </a:rPr>
              <a:t>ime-framed</a:t>
            </a:r>
            <a:endParaRPr lang="en-CA" sz="48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35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1772816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639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67809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</a:t>
            </a:r>
            <a:r>
              <a:rPr lang="en-CA" b="1" u="sng" dirty="0">
                <a:latin typeface="Garamond" pitchFamily="18" charset="0"/>
              </a:rPr>
              <a:t>2</a:t>
            </a:r>
            <a:r>
              <a:rPr lang="en-CA" b="1" u="sng" dirty="0" smtClean="0">
                <a:latin typeface="Garamond" pitchFamily="18" charset="0"/>
              </a:rPr>
              <a:t> </a:t>
            </a:r>
            <a:r>
              <a:rPr lang="en-CA" b="1" u="sng" dirty="0" smtClean="0">
                <a:latin typeface="Garamond" pitchFamily="18" charset="0"/>
              </a:rPr>
              <a:t>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b="1" dirty="0" smtClean="0">
                <a:latin typeface="Garamond" pitchFamily="18" charset="0"/>
              </a:rPr>
              <a:t>The Strategy formulation</a:t>
            </a:r>
            <a:r>
              <a:rPr lang="en-CA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SWOT </a:t>
            </a:r>
            <a:r>
              <a:rPr lang="en-CA" sz="2400" dirty="0" smtClean="0">
                <a:latin typeface="Garamond" pitchFamily="18" charset="0"/>
              </a:rPr>
              <a:t>analysis is the identification and analysis of organizational STRENGTHS AND WEAKNESSES and environmental OPPORTUNITIES AND THREATS as part of strategy formulation.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36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2360" y="214983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703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en-CA" sz="3200" dirty="0" smtClean="0">
                <a:solidFill>
                  <a:prstClr val="black"/>
                </a:solidFill>
                <a:latin typeface="Copperplate Gothic Light" pitchFamily="34" charset="0"/>
              </a:rPr>
              <a:t>The Strategic Management</a:t>
            </a:r>
            <a:endParaRPr lang="fr-CA" sz="3200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424936" cy="59046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CA" b="1" u="sng" dirty="0" smtClean="0">
                <a:latin typeface="Garamond" pitchFamily="18" charset="0"/>
              </a:rPr>
              <a:t>Steps 1, two and 3</a:t>
            </a:r>
          </a:p>
          <a:p>
            <a:pPr marL="0" indent="0">
              <a:buNone/>
            </a:pPr>
            <a:endParaRPr lang="en-CA" sz="300" b="1" dirty="0" smtClean="0">
              <a:latin typeface="Garamond" pitchFamily="18" charset="0"/>
            </a:endParaRPr>
          </a:p>
          <a:p>
            <a:pPr marL="0" indent="0">
              <a:buNone/>
            </a:pPr>
            <a:r>
              <a:rPr lang="en-CA" sz="1600" b="1" dirty="0" smtClean="0">
                <a:latin typeface="Garamond" pitchFamily="18" charset="0"/>
              </a:rPr>
              <a:t>The Strategy formulation</a:t>
            </a:r>
            <a:r>
              <a:rPr lang="en-CA" sz="1600" dirty="0" smtClean="0">
                <a:latin typeface="Garamond" pitchFamily="18" charset="0"/>
              </a:rPr>
              <a:t> involves three basic steps: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Setting strategic (smart) goals: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What are the kinds of goals?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1400" dirty="0" smtClean="0">
                <a:latin typeface="Garamond" pitchFamily="18" charset="0"/>
              </a:rPr>
              <a:t>Analyzing the organization and its environment:</a:t>
            </a:r>
          </a:p>
          <a:p>
            <a:pPr marL="1314450" lvl="2" indent="-514350">
              <a:buFont typeface="Wingdings" pitchFamily="2" charset="2"/>
              <a:buChar char="ü"/>
            </a:pPr>
            <a:r>
              <a:rPr lang="en-CA" sz="1200" dirty="0" smtClean="0">
                <a:latin typeface="Garamond" pitchFamily="18" charset="0"/>
              </a:rPr>
              <a:t>See SWOT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Matching the organization and its environment.</a:t>
            </a:r>
          </a:p>
          <a:p>
            <a:pPr marL="914400" lvl="1" indent="-514350">
              <a:buFont typeface="+mj-lt"/>
              <a:buAutoNum type="arabicPeriod"/>
            </a:pPr>
            <a:endParaRPr lang="en-CA" sz="1400" dirty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This is the heart of strategy formulation;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(...) Matching environmental THREATS and OPPORTUNITIES with corporate STRENGTHS and WEAKNESSES</a:t>
            </a:r>
            <a:r>
              <a:rPr lang="en-CA" sz="2400" dirty="0" smtClean="0">
                <a:latin typeface="Garamond" pitchFamily="18" charset="0"/>
              </a:rPr>
              <a:t>;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sz="2400" dirty="0" smtClean="0">
                <a:latin typeface="Garamond" pitchFamily="18" charset="0"/>
              </a:rPr>
              <a:t>This process may determine whether a firm typically takes risks or behaves more conservatively.</a:t>
            </a:r>
          </a:p>
          <a:p>
            <a:pPr marL="914400" lvl="1" indent="-514350">
              <a:buFont typeface="Garamond" pitchFamily="18" charset="0"/>
              <a:buChar char="▬"/>
            </a:pPr>
            <a:endParaRPr lang="en-CA" sz="2400" dirty="0" smtClean="0">
              <a:latin typeface="Garamond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37</a:t>
            </a:fld>
            <a:endParaRPr lang="fr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1085106" cy="108510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116632"/>
            <a:ext cx="1085106" cy="1085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05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6200000">
            <a:off x="-2540760" y="2769576"/>
            <a:ext cx="6736688" cy="1440160"/>
          </a:xfrm>
        </p:spPr>
        <p:txBody>
          <a:bodyPr>
            <a:noAutofit/>
          </a:bodyPr>
          <a:lstStyle/>
          <a:p>
            <a:r>
              <a:rPr lang="en-CA" sz="3600" b="1" dirty="0" smtClean="0">
                <a:solidFill>
                  <a:prstClr val="black"/>
                </a:solidFill>
                <a:latin typeface="Copperplate Gothic Light" pitchFamily="34" charset="0"/>
              </a:rPr>
              <a:t>Strategic Management Process</a:t>
            </a:r>
            <a:endParaRPr lang="fr-CA" sz="3600" b="1" dirty="0">
              <a:latin typeface="Copperplate Gothic Light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38</a:t>
            </a:fld>
            <a:endParaRPr lang="fr-CA"/>
          </a:p>
        </p:txBody>
      </p:sp>
      <p:pic>
        <p:nvPicPr>
          <p:cNvPr id="4098" name="Picture 2" descr="C:\Users\BCVJ\Downloads\ADM1300\How to.Images\ex07-0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45732"/>
            <a:ext cx="5997319" cy="64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350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Bold" pitchFamily="34" charset="0"/>
              </a:rPr>
              <a:t>Levels of Strategies</a:t>
            </a:r>
            <a:endParaRPr lang="fr-CA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Corporate-level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various businesses that a company will be in and how these businesses will relate to each other.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Business-level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Identifies the ways a business will </a:t>
            </a:r>
            <a:r>
              <a:rPr lang="en-CA" dirty="0" smtClean="0">
                <a:latin typeface="Garamond" pitchFamily="18" charset="0"/>
              </a:rPr>
              <a:t>compete </a:t>
            </a:r>
            <a:r>
              <a:rPr lang="en-CA" dirty="0" smtClean="0">
                <a:latin typeface="Garamond" pitchFamily="18" charset="0"/>
              </a:rPr>
              <a:t>in its chosen line of products and/or services.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What is a </a:t>
            </a:r>
            <a:r>
              <a:rPr lang="en-CA" b="1" dirty="0" smtClean="0">
                <a:latin typeface="Garamond" pitchFamily="18" charset="0"/>
              </a:rPr>
              <a:t>Functional strategy</a:t>
            </a:r>
            <a:r>
              <a:rPr lang="en-CA" dirty="0" smtClean="0">
                <a:latin typeface="Garamond" pitchFamily="18" charset="0"/>
              </a:rPr>
              <a:t>: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§"/>
            </a:pPr>
            <a:r>
              <a:rPr lang="en-CA" dirty="0" smtClean="0">
                <a:latin typeface="Garamond" pitchFamily="18" charset="0"/>
              </a:rPr>
              <a:t>Identify the basic courses of action that each department in the firm will pursue so that it contributes to the attainment of the business’s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39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692696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906535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435280" cy="5544616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Corporate-level strategy could be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Concentration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involves focussing the company on one product or product line.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Growth</a:t>
            </a:r>
            <a:r>
              <a:rPr lang="en-CA" dirty="0" smtClean="0">
                <a:latin typeface="Garamond" pitchFamily="18" charset="0"/>
              </a:rPr>
              <a:t> strategy </a:t>
            </a:r>
            <a:r>
              <a:rPr lang="en-CA" dirty="0" smtClean="0">
                <a:latin typeface="Garamond" pitchFamily="18" charset="0"/>
              </a:rPr>
              <a:t>All of which focus on internal activities that will result in growth (Market penetration, product development and geographic expansion)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Integration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focus on external activities that will result in growth(Horizontal and Vertical integration) or Competitors vs. Inputs and/or Channels.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40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667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428658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Corporate-level strategy could be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Diversification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strategy, which means expanding into related or unrelated products or markets segments.</a:t>
            </a:r>
            <a:endParaRPr lang="en-CA" dirty="0" smtClean="0">
              <a:latin typeface="Garamond" pitchFamily="18" charset="0"/>
            </a:endParaRP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Related diversification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means adding new, but related, products or services to an existing business.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Conglomerate diversification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means diversifying into products or markets that are not related to the firm’s present business.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b="1" dirty="0" smtClean="0">
                <a:latin typeface="Garamond" pitchFamily="18" charset="0"/>
              </a:rPr>
              <a:t>Investment Reduction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reducing the company’s investment in one or more of its lines of business.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Retrenchment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which means the reduction of activity or operations.</a:t>
            </a:r>
          </a:p>
          <a:p>
            <a:pPr marL="1314450" lvl="2" indent="-514350">
              <a:buFont typeface="Courier New" pitchFamily="49" charset="0"/>
              <a:buChar char="o"/>
            </a:pPr>
            <a:r>
              <a:rPr lang="en-CA" b="1" dirty="0" smtClean="0">
                <a:latin typeface="Garamond" pitchFamily="18" charset="0"/>
              </a:rPr>
              <a:t>Divestment</a:t>
            </a:r>
            <a:r>
              <a:rPr lang="en-CA" dirty="0" smtClean="0">
                <a:latin typeface="Garamond" pitchFamily="18" charset="0"/>
              </a:rPr>
              <a:t>… </a:t>
            </a:r>
            <a:r>
              <a:rPr lang="en-CA" dirty="0" smtClean="0">
                <a:latin typeface="Garamond" pitchFamily="18" charset="0"/>
              </a:rPr>
              <a:t>involves selling or liquidating one or more of a firm’s business.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41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667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72781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CA" sz="2400" b="1" dirty="0" smtClean="0">
                <a:latin typeface="Garamond" pitchFamily="18" charset="0"/>
              </a:rPr>
              <a:t>Business-level (competitive)</a:t>
            </a:r>
            <a:r>
              <a:rPr lang="en-CA" sz="2400" b="1" dirty="0" smtClean="0">
                <a:latin typeface="Garamond" pitchFamily="18" charset="0"/>
              </a:rPr>
              <a:t>strategies </a:t>
            </a:r>
            <a:r>
              <a:rPr lang="en-CA" sz="2400" b="1" dirty="0" smtClean="0">
                <a:latin typeface="Garamond" pitchFamily="18" charset="0"/>
              </a:rPr>
              <a:t>are</a:t>
            </a:r>
            <a:r>
              <a:rPr lang="en-CA" sz="2400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Cost leadership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strategy which means becoming the low-cost leader in an industry.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Differentiation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occurs when a firm tries to be unique in its industry along some dimension that is valued by buyer.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b="1" dirty="0" smtClean="0">
                <a:latin typeface="Garamond" pitchFamily="18" charset="0"/>
              </a:rPr>
              <a:t>Focus </a:t>
            </a:r>
            <a:r>
              <a:rPr lang="en-CA" dirty="0" smtClean="0">
                <a:latin typeface="Garamond" pitchFamily="18" charset="0"/>
              </a:rPr>
              <a:t>strategy </a:t>
            </a:r>
            <a:r>
              <a:rPr lang="en-CA" dirty="0" smtClean="0">
                <a:latin typeface="Garamond" pitchFamily="18" charset="0"/>
              </a:rPr>
              <a:t>means selecting a market segment and serving the customers in that market niche better than competitors.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42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667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8307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dirty="0" smtClean="0">
                <a:latin typeface="Copperplate Gothic Light" pitchFamily="34" charset="0"/>
              </a:rPr>
              <a:t>Levels of Strategies</a:t>
            </a:r>
            <a:endParaRPr lang="fr-CA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en-CA" dirty="0" smtClean="0">
                <a:latin typeface="Garamond" pitchFamily="18" charset="0"/>
              </a:rPr>
              <a:t>A </a:t>
            </a:r>
            <a:r>
              <a:rPr lang="en-CA" dirty="0" smtClean="0">
                <a:latin typeface="Garamond" pitchFamily="18" charset="0"/>
              </a:rPr>
              <a:t>Functional </a:t>
            </a:r>
            <a:r>
              <a:rPr lang="en-CA" b="1" dirty="0" smtClean="0">
                <a:latin typeface="Garamond" pitchFamily="18" charset="0"/>
              </a:rPr>
              <a:t>strategies </a:t>
            </a:r>
            <a:r>
              <a:rPr lang="en-CA" b="1" dirty="0" smtClean="0">
                <a:latin typeface="Garamond" pitchFamily="18" charset="0"/>
              </a:rPr>
              <a:t>are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When the Business-level Strategies are translated into supporting functional strategies (see Areas on management, chapter 1).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functional strategy is the basic course of action that each department (Areas) follows so that the business accomplishes its overall goals.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43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76672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34547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Bold" pitchFamily="34" charset="0"/>
              </a:rPr>
              <a:t>The Corporate Culture</a:t>
            </a:r>
            <a:endParaRPr lang="fr-CA" b="1" dirty="0">
              <a:latin typeface="Copperplate Gothic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</a:t>
            </a:r>
            <a:r>
              <a:rPr lang="en-CA" sz="2400" dirty="0" smtClean="0">
                <a:latin typeface="Garamond" pitchFamily="18" charset="0"/>
              </a:rPr>
              <a:t>A </a:t>
            </a:r>
            <a:r>
              <a:rPr lang="en-CA" sz="2400" b="1" dirty="0" smtClean="0">
                <a:latin typeface="Garamond" pitchFamily="18" charset="0"/>
              </a:rPr>
              <a:t>Corporate Culture is essential. This is the </a:t>
            </a:r>
            <a:r>
              <a:rPr lang="en-CA" sz="2400" b="1" dirty="0" smtClean="0">
                <a:latin typeface="Garamond" pitchFamily="18" charset="0"/>
              </a:rPr>
              <a:t>personality </a:t>
            </a:r>
            <a:r>
              <a:rPr lang="en-CA" sz="2400" b="1" dirty="0" smtClean="0">
                <a:latin typeface="Garamond" pitchFamily="18" charset="0"/>
              </a:rPr>
              <a:t>or </a:t>
            </a:r>
            <a:r>
              <a:rPr lang="en-CA" sz="2400" b="1" dirty="0" smtClean="0">
                <a:latin typeface="Garamond" pitchFamily="18" charset="0"/>
              </a:rPr>
              <a:t>the </a:t>
            </a:r>
            <a:r>
              <a:rPr lang="en-CA" sz="2400" b="1" dirty="0" smtClean="0">
                <a:latin typeface="Garamond" pitchFamily="18" charset="0"/>
              </a:rPr>
              <a:t>identity </a:t>
            </a:r>
            <a:r>
              <a:rPr lang="en-CA" sz="2400" b="1" dirty="0" smtClean="0">
                <a:latin typeface="Garamond" pitchFamily="18" charset="0"/>
              </a:rPr>
              <a:t>of </a:t>
            </a:r>
            <a:r>
              <a:rPr lang="en-CA" sz="2400" b="1" dirty="0" smtClean="0">
                <a:latin typeface="Garamond" pitchFamily="18" charset="0"/>
              </a:rPr>
              <a:t>a company</a:t>
            </a:r>
            <a:r>
              <a:rPr lang="en-CA" sz="2400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corporate Culture represents the shared experiences, stories, beliefs, norms and ethical stance that characterize an organization (def.)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A strong Corporate Culture guides everyone to work toward the same goals and helps newcomers learn accepted behaviours.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The Corporate Culture is shaped by four forces which are fundamental: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44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373216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39565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>
                <a:latin typeface="Garamond" pitchFamily="18" charset="0"/>
              </a:rPr>
              <a:t>The Corporate Culture is shaped by four forces which are fundamental </a:t>
            </a:r>
            <a:r>
              <a:rPr lang="en-CA" dirty="0" smtClean="0">
                <a:latin typeface="Garamond" pitchFamily="18" charset="0"/>
              </a:rPr>
              <a:t>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 </a:t>
            </a:r>
            <a:r>
              <a:rPr lang="en-CA" sz="3200" b="1" dirty="0" smtClean="0">
                <a:latin typeface="Garamond" pitchFamily="18" charset="0"/>
              </a:rPr>
              <a:t>values held by top management </a:t>
            </a:r>
            <a:r>
              <a:rPr lang="en-CA" dirty="0" smtClean="0">
                <a:latin typeface="Garamond" pitchFamily="18" charset="0"/>
              </a:rPr>
              <a:t>help </a:t>
            </a:r>
            <a:r>
              <a:rPr lang="en-CA" dirty="0" smtClean="0">
                <a:latin typeface="Garamond" pitchFamily="18" charset="0"/>
              </a:rPr>
              <a:t>set the tone of the organization and influence its business goals and strategies;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The </a:t>
            </a:r>
            <a:r>
              <a:rPr lang="en-CA" b="1" dirty="0" smtClean="0">
                <a:latin typeface="Garamond" pitchFamily="18" charset="0"/>
              </a:rPr>
              <a:t>firm’s history</a:t>
            </a:r>
            <a:r>
              <a:rPr lang="en-CA" sz="3200" b="1" dirty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also </a:t>
            </a:r>
            <a:r>
              <a:rPr lang="en-CA" dirty="0" smtClean="0">
                <a:latin typeface="Garamond" pitchFamily="18" charset="0"/>
              </a:rPr>
              <a:t>helps shape its culture;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sz="3200" dirty="0">
                <a:latin typeface="Garamond" pitchFamily="18" charset="0"/>
              </a:rPr>
              <a:t> </a:t>
            </a:r>
            <a:r>
              <a:rPr lang="en-CA" sz="3200" b="1" dirty="0" smtClean="0">
                <a:latin typeface="Garamond" pitchFamily="18" charset="0"/>
              </a:rPr>
              <a:t>Stories and legends </a:t>
            </a:r>
            <a:r>
              <a:rPr lang="en-CA" dirty="0" smtClean="0">
                <a:latin typeface="Garamond" pitchFamily="18" charset="0"/>
              </a:rPr>
              <a:t>are </a:t>
            </a:r>
            <a:r>
              <a:rPr lang="en-CA" dirty="0" smtClean="0">
                <a:latin typeface="Garamond" pitchFamily="18" charset="0"/>
              </a:rPr>
              <a:t>also important;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 A strong </a:t>
            </a:r>
            <a:r>
              <a:rPr lang="en-CA" sz="3200" b="1" dirty="0" smtClean="0">
                <a:latin typeface="Garamond" pitchFamily="18" charset="0"/>
              </a:rPr>
              <a:t>behavioural norms </a:t>
            </a:r>
            <a:r>
              <a:rPr lang="en-CA" dirty="0" smtClean="0">
                <a:latin typeface="Garamond" pitchFamily="18" charset="0"/>
              </a:rPr>
              <a:t>help </a:t>
            </a:r>
            <a:r>
              <a:rPr lang="en-CA" dirty="0" smtClean="0">
                <a:latin typeface="Garamond" pitchFamily="18" charset="0"/>
              </a:rPr>
              <a:t>define an sustain corporate cultures.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45</a:t>
            </a:fld>
            <a:endParaRPr lang="fr-CA"/>
          </a:p>
        </p:txBody>
      </p:sp>
      <p:pic>
        <p:nvPicPr>
          <p:cNvPr id="5" name="Picture 2" descr="C:\Users\Hannah\AppData\Local\Microsoft\Windows\Temporary Internet Files\Content.IE5\G0NPDZKY\MC90044131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5615037"/>
            <a:ext cx="1296144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09775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CA" b="1" dirty="0" smtClean="0">
                <a:latin typeface="Copperplate Gothic Light" pitchFamily="34" charset="0"/>
              </a:rPr>
              <a:t>The Corporate Culture</a:t>
            </a:r>
            <a:endParaRPr lang="fr-CA" b="1" dirty="0">
              <a:latin typeface="Copperplate Gothic Ligh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435280" cy="5328592"/>
          </a:xfrm>
        </p:spPr>
        <p:txBody>
          <a:bodyPr>
            <a:normAutofit/>
          </a:bodyPr>
          <a:lstStyle/>
          <a:p>
            <a:pPr>
              <a:buFont typeface="Garamond" pitchFamily="18" charset="0"/>
              <a:buChar char="▬"/>
            </a:pPr>
            <a:r>
              <a:rPr lang="en-CA" dirty="0" smtClean="0">
                <a:latin typeface="Garamond" pitchFamily="18" charset="0"/>
              </a:rPr>
              <a:t> Communicating the culture :</a:t>
            </a:r>
          </a:p>
          <a:p>
            <a:pPr marL="914400" lvl="1" indent="-514350">
              <a:buFont typeface="+mj-lt"/>
              <a:buAutoNum type="arabicPeriod"/>
            </a:pPr>
            <a:endParaRPr lang="en-CA" sz="600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</a:t>
            </a:r>
            <a:r>
              <a:rPr lang="en-CA" dirty="0" smtClean="0">
                <a:latin typeface="Garamond" pitchFamily="18" charset="0"/>
              </a:rPr>
              <a:t>themselves must have a clear understanding of culture;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They must transmit the culture to others in the organization, specially to the </a:t>
            </a:r>
            <a:r>
              <a:rPr lang="en-CA" dirty="0" smtClean="0">
                <a:latin typeface="Garamond" pitchFamily="18" charset="0"/>
              </a:rPr>
              <a:t>newcomers</a:t>
            </a:r>
            <a:r>
              <a:rPr lang="en-CA" dirty="0" smtClean="0">
                <a:latin typeface="Garamond" pitchFamily="18" charset="0"/>
              </a:rPr>
              <a:t>;</a:t>
            </a:r>
            <a:endParaRPr lang="en-CA" dirty="0" smtClean="0">
              <a:latin typeface="Garamond" pitchFamily="18" charset="0"/>
            </a:endParaRP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A clear and meaningful statement of the organization’s </a:t>
            </a:r>
            <a:r>
              <a:rPr lang="en-CA" dirty="0" smtClean="0">
                <a:latin typeface="Garamond" pitchFamily="18" charset="0"/>
              </a:rPr>
              <a:t>mission</a:t>
            </a:r>
            <a:r>
              <a:rPr lang="en-CA" dirty="0" smtClean="0">
                <a:latin typeface="Garamond" pitchFamily="18" charset="0"/>
              </a:rPr>
              <a:t> </a:t>
            </a:r>
            <a:r>
              <a:rPr lang="en-CA" dirty="0" smtClean="0">
                <a:latin typeface="Garamond" pitchFamily="18" charset="0"/>
              </a:rPr>
              <a:t>is also a valuable communication tool;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CA" dirty="0" smtClean="0">
                <a:latin typeface="Garamond" pitchFamily="18" charset="0"/>
              </a:rPr>
              <a:t>Managers can maintain the culture by rewarding and promoting those who understand it and work toward maintaining it.</a:t>
            </a:r>
          </a:p>
          <a:p>
            <a:pPr marL="914400" lvl="1" indent="-514350">
              <a:buFont typeface="Wingdings" pitchFamily="2" charset="2"/>
              <a:buChar char="ü"/>
            </a:pPr>
            <a:endParaRPr lang="fr-CA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9AD961-9A2E-4382-944C-BCFD3EEF94AE}" type="slidenum">
              <a:rPr lang="fr-CA" smtClean="0"/>
              <a:pPr/>
              <a:t>46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95482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1667</TotalTime>
  <Words>2815</Words>
  <Application>Microsoft Office PowerPoint</Application>
  <PresentationFormat>On-screen Show (4:3)</PresentationFormat>
  <Paragraphs>403</Paragraphs>
  <Slides>46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Office Theme</vt:lpstr>
      <vt:lpstr>ADM1100~W1 Chapter 1</vt:lpstr>
      <vt:lpstr>Today’s Agenda</vt:lpstr>
      <vt:lpstr>Managers and Managing Managing the Business Enterprise</vt:lpstr>
      <vt:lpstr>Part II Managers and Managing Managing the Business Enterprise</vt:lpstr>
      <vt:lpstr>Efficiency, Effectiveness, and Performance in Organizations 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Management Hierarchy 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Four Functions of Management</vt:lpstr>
      <vt:lpstr>Relative Amount of Time That Managers Spend on the Four Managerial Functions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Part II Managers and Managing Managing the Business Enterprise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The Rational Decision Making Process</vt:lpstr>
      <vt:lpstr>Factors that inhibit accurate problem identification and analysis</vt:lpstr>
      <vt:lpstr>Influences on the  Decision-Making Process</vt:lpstr>
      <vt:lpstr>ADM1100~W2</vt:lpstr>
      <vt:lpstr>The Behavioural  Aspects of Decision Making</vt:lpstr>
      <vt:lpstr>The Behavioural Aspects of Decision Making</vt:lpstr>
      <vt:lpstr>The Strategic Management</vt:lpstr>
      <vt:lpstr>The Strategic Goals</vt:lpstr>
      <vt:lpstr>The Strategic Management</vt:lpstr>
      <vt:lpstr>The Strategic Management</vt:lpstr>
      <vt:lpstr>The Strategic Management</vt:lpstr>
      <vt:lpstr>The Strategic Management</vt:lpstr>
      <vt:lpstr>The Strategic Management</vt:lpstr>
      <vt:lpstr>Strategic Management Process</vt:lpstr>
      <vt:lpstr>Levels of Strategies</vt:lpstr>
      <vt:lpstr>Levels of Strategies</vt:lpstr>
      <vt:lpstr>Levels of Strategies</vt:lpstr>
      <vt:lpstr>Levels of Strategies</vt:lpstr>
      <vt:lpstr>Levels of Strategies</vt:lpstr>
      <vt:lpstr>The Corporate Culture</vt:lpstr>
      <vt:lpstr>The Corporate Culture</vt:lpstr>
      <vt:lpstr>The Corporate Culture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ADM1300~W2</dc:title>
  <dc:creator>.:.</dc:creator>
  <cp:lastModifiedBy>Hannah</cp:lastModifiedBy>
  <cp:revision>102</cp:revision>
  <dcterms:created xsi:type="dcterms:W3CDTF">2011-09-13T16:26:29Z</dcterms:created>
  <dcterms:modified xsi:type="dcterms:W3CDTF">2013-01-25T01:32:29Z</dcterms:modified>
</cp:coreProperties>
</file>