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793" r:id="rId2"/>
  </p:sldMasterIdLst>
  <p:notesMasterIdLst>
    <p:notesMasterId r:id="rId42"/>
  </p:notesMasterIdLst>
  <p:handoutMasterIdLst>
    <p:handoutMasterId r:id="rId43"/>
  </p:handoutMasterIdLst>
  <p:sldIdLst>
    <p:sldId id="325" r:id="rId3"/>
    <p:sldId id="353" r:id="rId4"/>
    <p:sldId id="457" r:id="rId5"/>
    <p:sldId id="540" r:id="rId6"/>
    <p:sldId id="542" r:id="rId7"/>
    <p:sldId id="544" r:id="rId8"/>
    <p:sldId id="546" r:id="rId9"/>
    <p:sldId id="547" r:id="rId10"/>
    <p:sldId id="549" r:id="rId11"/>
    <p:sldId id="550" r:id="rId12"/>
    <p:sldId id="551" r:id="rId13"/>
    <p:sldId id="552" r:id="rId14"/>
    <p:sldId id="554" r:id="rId15"/>
    <p:sldId id="564" r:id="rId16"/>
    <p:sldId id="565" r:id="rId17"/>
    <p:sldId id="566" r:id="rId18"/>
    <p:sldId id="567" r:id="rId19"/>
    <p:sldId id="568" r:id="rId20"/>
    <p:sldId id="569" r:id="rId21"/>
    <p:sldId id="571" r:id="rId22"/>
    <p:sldId id="572" r:id="rId23"/>
    <p:sldId id="573" r:id="rId24"/>
    <p:sldId id="574" r:id="rId25"/>
    <p:sldId id="575" r:id="rId26"/>
    <p:sldId id="576" r:id="rId27"/>
    <p:sldId id="577" r:id="rId28"/>
    <p:sldId id="578" r:id="rId29"/>
    <p:sldId id="579" r:id="rId30"/>
    <p:sldId id="580" r:id="rId31"/>
    <p:sldId id="582" r:id="rId32"/>
    <p:sldId id="583" r:id="rId33"/>
    <p:sldId id="585" r:id="rId34"/>
    <p:sldId id="586" r:id="rId35"/>
    <p:sldId id="588" r:id="rId36"/>
    <p:sldId id="589" r:id="rId37"/>
    <p:sldId id="590" r:id="rId38"/>
    <p:sldId id="593" r:id="rId39"/>
    <p:sldId id="594" r:id="rId40"/>
    <p:sldId id="538" r:id="rId41"/>
  </p:sldIdLst>
  <p:sldSz cx="9144000" cy="6858000" type="screen4x3"/>
  <p:notesSz cx="9296400" cy="6881813"/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FF"/>
    <a:srgbClr val="FFFFCC"/>
    <a:srgbClr val="DDDDDD"/>
    <a:srgbClr val="808000"/>
    <a:srgbClr val="FFFF66"/>
    <a:srgbClr val="FF3300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32" y="-104"/>
      </p:cViewPr>
      <p:guideLst>
        <p:guide orient="horz" pos="2160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846" y="-102"/>
      </p:cViewPr>
      <p:guideLst>
        <p:guide orient="horz" pos="2168"/>
        <p:guide pos="29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viewProps" Target="viewProps.xml"/><Relationship Id="rId47" Type="http://schemas.openxmlformats.org/officeDocument/2006/relationships/theme" Target="theme/theme1.xml"/><Relationship Id="rId48" Type="http://schemas.openxmlformats.org/officeDocument/2006/relationships/tableStyles" Target="tableStyles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notesMaster" Target="notesMasters/notesMaster1.xml"/><Relationship Id="rId43" Type="http://schemas.openxmlformats.org/officeDocument/2006/relationships/handoutMaster" Target="handoutMasters/handoutMaster1.xml"/><Relationship Id="rId44" Type="http://schemas.openxmlformats.org/officeDocument/2006/relationships/printerSettings" Target="printerSettings/printerSettings1.bin"/><Relationship Id="rId4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29075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8" tIns="45956" rIns="91908" bIns="45956" numCol="1" anchor="t" anchorCtr="0" compatLnSpc="1">
            <a:prstTxWarp prst="textNoShape">
              <a:avLst/>
            </a:prstTxWarp>
          </a:bodyPr>
          <a:lstStyle>
            <a:lvl1pPr defTabSz="918911" eaLnBrk="1" hangingPunct="1">
              <a:defRPr sz="1200">
                <a:latin typeface="Times New Roman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68913" y="0"/>
            <a:ext cx="4027487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8" tIns="45956" rIns="91908" bIns="45956" numCol="1" anchor="t" anchorCtr="0" compatLnSpc="1">
            <a:prstTxWarp prst="textNoShape">
              <a:avLst/>
            </a:prstTxWarp>
          </a:bodyPr>
          <a:lstStyle>
            <a:lvl1pPr algn="r" defTabSz="918911" eaLnBrk="1" hangingPunct="1">
              <a:defRPr sz="1200">
                <a:latin typeface="Times New Roman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261E257E-DF3B-884E-A101-C1ABADF424C7}" type="datetime1">
              <a:rPr lang="en-CA" smtClean="0"/>
              <a:t>16-03-08</a:t>
            </a:fld>
            <a:endParaRPr lang="en-US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35738"/>
            <a:ext cx="4029075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8" tIns="45956" rIns="91908" bIns="45956" numCol="1" anchor="b" anchorCtr="0" compatLnSpc="1">
            <a:prstTxWarp prst="textNoShape">
              <a:avLst/>
            </a:prstTxWarp>
          </a:bodyPr>
          <a:lstStyle>
            <a:lvl1pPr defTabSz="918911" eaLnBrk="1" hangingPunct="1">
              <a:defRPr sz="1200">
                <a:latin typeface="Times New Roman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COMM 210 Summer 2014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68913" y="6535738"/>
            <a:ext cx="4027487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8" tIns="45956" rIns="91908" bIns="45956" numCol="1" anchor="b" anchorCtr="0" compatLnSpc="1">
            <a:prstTxWarp prst="textNoShape">
              <a:avLst/>
            </a:prstTxWarp>
          </a:bodyPr>
          <a:lstStyle>
            <a:lvl1pPr algn="r" defTabSz="917575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22A310EC-780B-3F4C-BC5F-674B422DC5E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06127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9075" cy="344488"/>
          </a:xfrm>
          <a:prstGeom prst="rect">
            <a:avLst/>
          </a:prstGeom>
        </p:spPr>
        <p:txBody>
          <a:bodyPr vert="horz" wrap="square" lIns="89561" tIns="44781" rIns="89561" bIns="44781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268913" y="0"/>
            <a:ext cx="4025900" cy="344488"/>
          </a:xfrm>
          <a:prstGeom prst="rect">
            <a:avLst/>
          </a:prstGeom>
        </p:spPr>
        <p:txBody>
          <a:bodyPr vert="horz" wrap="square" lIns="89561" tIns="44781" rIns="89561" bIns="4478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8B1BD535-A5F9-F941-BF98-6727838C584C}" type="datetime1">
              <a:rPr lang="en-CA" smtClean="0"/>
              <a:t>16-03-08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514350"/>
            <a:ext cx="3444875" cy="2582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561" tIns="44781" rIns="89561" bIns="44781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30275" y="3268663"/>
            <a:ext cx="7437438" cy="3098800"/>
          </a:xfrm>
          <a:prstGeom prst="rect">
            <a:avLst/>
          </a:prstGeom>
        </p:spPr>
        <p:txBody>
          <a:bodyPr vert="horz" wrap="square" lIns="89561" tIns="44781" rIns="89561" bIns="44781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35738"/>
            <a:ext cx="4029075" cy="344487"/>
          </a:xfrm>
          <a:prstGeom prst="rect">
            <a:avLst/>
          </a:prstGeom>
        </p:spPr>
        <p:txBody>
          <a:bodyPr vert="horz" wrap="square" lIns="89561" tIns="44781" rIns="89561" bIns="44781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fr-FR"/>
              <a:t>COMM 210 Summer 2014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268913" y="6535738"/>
            <a:ext cx="4025900" cy="344487"/>
          </a:xfrm>
          <a:prstGeom prst="rect">
            <a:avLst/>
          </a:prstGeom>
        </p:spPr>
        <p:txBody>
          <a:bodyPr vert="horz" wrap="square" lIns="89561" tIns="44781" rIns="89561" bIns="4478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1B451C5E-24AD-A248-8D14-1152C440743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1576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1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2133600"/>
            <a:ext cx="5257800" cy="1295400"/>
          </a:xfrm>
        </p:spPr>
        <p:txBody>
          <a:bodyPr anchor="ctr"/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3886200"/>
            <a:ext cx="5257800" cy="2133600"/>
          </a:xfrm>
        </p:spPr>
        <p:txBody>
          <a:bodyPr/>
          <a:lstStyle>
            <a:lvl1pPr marL="0" indent="0">
              <a:buFontTx/>
              <a:buNone/>
              <a:defRPr sz="1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37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457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6915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ew Sec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981200"/>
            <a:ext cx="7772400" cy="2133600"/>
          </a:xfrm>
        </p:spPr>
        <p:txBody>
          <a:bodyPr/>
          <a:lstStyle>
            <a:lvl1pPr>
              <a:defRPr>
                <a:solidFill>
                  <a:srgbClr val="80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66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134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C1F1-68B4-4D41-9642-0C38C2DF34D5}" type="datetime1">
              <a:rPr lang="en-CA" smtClean="0"/>
              <a:t>16-03-08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786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6262-31FD-8941-9900-B5E3A9F28F86}" type="datetime1">
              <a:rPr lang="en-CA" smtClean="0"/>
              <a:t>16-03-08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913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1BA19-FB4E-F44F-9C3C-376F10DD568B}" type="datetime1">
              <a:rPr lang="en-CA" smtClean="0"/>
              <a:t>16-03-08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80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D280B-2658-B943-96BA-0674DEE9CE1B}" type="datetime1">
              <a:rPr lang="en-CA" smtClean="0"/>
              <a:t>16-03-08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330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24825-BD6C-C14D-8714-DDD92EEF1DD2}" type="datetime1">
              <a:rPr lang="en-CA" smtClean="0"/>
              <a:t>16-03-08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8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F9BAF-1C9B-B941-A874-A4F0F7805131}" type="datetime1">
              <a:rPr lang="en-CA" smtClean="0"/>
              <a:t>16-03-08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999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B7DB-C530-A041-80EF-9735742275C6}" type="datetime1">
              <a:rPr lang="en-CA" smtClean="0"/>
              <a:t>16-03-08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602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DE8A7-052C-F045-AD68-F5A5BB63C7AF}" type="datetime1">
              <a:rPr lang="en-CA" smtClean="0"/>
              <a:t>16-03-08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892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6A04E-48A0-D240-B670-A27C22C86132}" type="datetime1">
              <a:rPr lang="en-CA" smtClean="0"/>
              <a:t>16-03-08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322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450E9-D495-A946-8F44-D3F7B5DE6117}" type="datetime1">
              <a:rPr lang="en-CA" smtClean="0"/>
              <a:t>16-03-08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573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09F9F-3A47-4643-A26B-19B783F0BD5D}" type="datetime1">
              <a:rPr lang="en-CA" smtClean="0"/>
              <a:t>16-03-08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12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6.xml"/><Relationship Id="rId2" Type="http://schemas.openxmlformats.org/officeDocument/2006/relationships/slideLayout" Target="../slideLayouts/slideLayout7.xml"/><Relationship Id="rId3" Type="http://schemas.openxmlformats.org/officeDocument/2006/relationships/slideLayout" Target="../slideLayouts/slideLayout8.xml"/><Relationship Id="rId4" Type="http://schemas.openxmlformats.org/officeDocument/2006/relationships/slideLayout" Target="../slideLayouts/slideLayout9.xml"/><Relationship Id="rId5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526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88" r:id="rId2"/>
    <p:sldLayoutId id="2147483789" r:id="rId3"/>
    <p:sldLayoutId id="2147483791" r:id="rId4"/>
    <p:sldLayoutId id="2147483792" r:id="rId5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Arial Bold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Arial Bold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Arial Bold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Arial Bold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Arial Bold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2400">
          <a:solidFill>
            <a:schemeClr val="tx1"/>
          </a:solidFill>
          <a:latin typeface="Arial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2200">
          <a:solidFill>
            <a:schemeClr val="tx1"/>
          </a:solidFill>
          <a:latin typeface="Arial"/>
          <a:ea typeface="ＭＳ Ｐゴシック" pitchFamily="-32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2000">
          <a:solidFill>
            <a:schemeClr val="tx1"/>
          </a:solidFill>
          <a:latin typeface="Arial"/>
          <a:ea typeface="ＭＳ Ｐゴシック" pitchFamily="-32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2000">
          <a:solidFill>
            <a:schemeClr val="tx1"/>
          </a:solidFill>
          <a:latin typeface="Arial"/>
          <a:ea typeface="ＭＳ Ｐゴシック" pitchFamily="-32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2000">
          <a:solidFill>
            <a:schemeClr val="tx1"/>
          </a:solidFill>
          <a:latin typeface="Arial"/>
          <a:ea typeface="ＭＳ Ｐゴシック" pitchFamily="-32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32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32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32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3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D157E-337D-0A42-A138-E286643D7C62}" type="datetime1">
              <a:rPr lang="en-CA" smtClean="0"/>
              <a:t>16-03-08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1C49F-B1D0-8A49-AB95-E466679C2E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354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4"/>
          <p:cNvSpPr txBox="1">
            <a:spLocks noChangeArrowheads="1"/>
          </p:cNvSpPr>
          <p:nvPr/>
        </p:nvSpPr>
        <p:spPr bwMode="auto">
          <a:xfrm>
            <a:off x="468312" y="1916113"/>
            <a:ext cx="7992119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CA" sz="2800" dirty="0" smtClean="0">
                <a:solidFill>
                  <a:srgbClr val="800000"/>
                </a:solidFill>
                <a:latin typeface="Arial Black" charset="0"/>
              </a:rPr>
              <a:t>MANA 201</a:t>
            </a:r>
            <a:r>
              <a:rPr lang="en-CA" sz="2800" dirty="0">
                <a:solidFill>
                  <a:srgbClr val="800000"/>
                </a:solidFill>
                <a:latin typeface="Arial Black" charset="0"/>
              </a:rPr>
              <a:t/>
            </a:r>
            <a:br>
              <a:rPr lang="en-CA" sz="2800" dirty="0">
                <a:solidFill>
                  <a:srgbClr val="800000"/>
                </a:solidFill>
                <a:latin typeface="Arial Black" charset="0"/>
              </a:rPr>
            </a:br>
            <a:r>
              <a:rPr lang="en-CA" sz="2800" dirty="0" smtClean="0">
                <a:solidFill>
                  <a:srgbClr val="800000"/>
                </a:solidFill>
                <a:latin typeface="Arial Black" charset="0"/>
              </a:rPr>
              <a:t>Introduction to Business and Management</a:t>
            </a:r>
          </a:p>
          <a:p>
            <a:pPr algn="ctr"/>
            <a:r>
              <a:rPr lang="en-CA" sz="2800" dirty="0" smtClean="0">
                <a:solidFill>
                  <a:srgbClr val="800000"/>
                </a:solidFill>
                <a:latin typeface="Arial Black" charset="0"/>
              </a:rPr>
              <a:t>WINTER 2016</a:t>
            </a:r>
          </a:p>
        </p:txBody>
      </p:sp>
      <p:sp>
        <p:nvSpPr>
          <p:cNvPr id="5122" name="Rectangle 5"/>
          <p:cNvSpPr txBox="1">
            <a:spLocks noChangeArrowheads="1"/>
          </p:cNvSpPr>
          <p:nvPr/>
        </p:nvSpPr>
        <p:spPr bwMode="auto">
          <a:xfrm>
            <a:off x="899592" y="3644900"/>
            <a:ext cx="7120458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spcBef>
                <a:spcPct val="20000"/>
              </a:spcBef>
              <a:buClr>
                <a:srgbClr val="3333FF"/>
              </a:buClr>
              <a:buFont typeface="Wingdings" charset="0"/>
              <a:buNone/>
            </a:pPr>
            <a:endParaRPr lang="en-CA" b="1" dirty="0" smtClean="0">
              <a:latin typeface="Arial" charset="0"/>
              <a:cs typeface="Arial" charset="0"/>
            </a:endParaRPr>
          </a:p>
        </p:txBody>
      </p:sp>
      <p:sp>
        <p:nvSpPr>
          <p:cNvPr id="5123" name="TextBox 1"/>
          <p:cNvSpPr txBox="1">
            <a:spLocks noChangeArrowheads="1"/>
          </p:cNvSpPr>
          <p:nvPr/>
        </p:nvSpPr>
        <p:spPr bwMode="auto">
          <a:xfrm>
            <a:off x="4139955" y="5949280"/>
            <a:ext cx="10286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3333FF"/>
              </a:buClr>
              <a:buFont typeface="Wingdings" charset="0"/>
              <a:buNone/>
            </a:pPr>
            <a:r>
              <a:rPr lang="en-CA" sz="1600" dirty="0" smtClean="0">
                <a:latin typeface="Arial" charset="0"/>
                <a:cs typeface="Arial" charset="0"/>
              </a:rPr>
              <a:t>CLASS 9</a:t>
            </a:r>
            <a:endParaRPr lang="en-CA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Arial Black" charset="0"/>
              </a:rPr>
              <a:t>Objectives for today</a:t>
            </a:r>
            <a:endParaRPr lang="en-CA" dirty="0">
              <a:solidFill>
                <a:srgbClr val="7B9899"/>
              </a:solidFill>
              <a:latin typeface="Georgia" charset="0"/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r>
              <a:rPr lang="en-US" dirty="0" smtClean="0">
                <a:cs typeface="Arial"/>
              </a:rPr>
              <a:t>Preliminary </a:t>
            </a:r>
            <a:r>
              <a:rPr lang="en-US" dirty="0" smtClean="0">
                <a:cs typeface="Arial"/>
              </a:rPr>
              <a:t>Stuff (as usual)</a:t>
            </a:r>
          </a:p>
          <a:p>
            <a:r>
              <a:rPr lang="en-US" dirty="0" smtClean="0">
                <a:cs typeface="Arial"/>
              </a:rPr>
              <a:t>Mid-Term:  A few points of note!</a:t>
            </a:r>
          </a:p>
          <a:p>
            <a:pPr lvl="1"/>
            <a:r>
              <a:rPr lang="en-US" dirty="0" smtClean="0">
                <a:cs typeface="Arial"/>
              </a:rPr>
              <a:t>You can view your mid-terms after class</a:t>
            </a:r>
            <a:endParaRPr lang="en-US" dirty="0" smtClean="0">
              <a:cs typeface="Arial"/>
            </a:endParaRPr>
          </a:p>
          <a:p>
            <a:r>
              <a:rPr lang="en-US" strike="sngStrike" dirty="0" smtClean="0">
                <a:cs typeface="Arial"/>
              </a:rPr>
              <a:t>Chapter 9: Innovation &amp; Organizational Change</a:t>
            </a:r>
          </a:p>
          <a:p>
            <a:r>
              <a:rPr lang="en-US" dirty="0" smtClean="0">
                <a:cs typeface="Arial"/>
              </a:rPr>
              <a:t>Chapter 10: Human Resource Management</a:t>
            </a:r>
          </a:p>
          <a:p>
            <a:r>
              <a:rPr lang="en-US" dirty="0" smtClean="0">
                <a:cs typeface="Arial"/>
              </a:rPr>
              <a:t>Wrap </a:t>
            </a:r>
            <a:r>
              <a:rPr lang="en-US" dirty="0" smtClean="0">
                <a:cs typeface="Arial"/>
              </a:rPr>
              <a:t>up</a:t>
            </a:r>
          </a:p>
        </p:txBody>
      </p:sp>
    </p:spTree>
    <p:extLst>
      <p:ext uri="{BB962C8B-B14F-4D97-AF65-F5344CB8AC3E}">
        <p14:creationId xmlns:p14="http://schemas.microsoft.com/office/powerpoint/2010/main" val="38429778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Dates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3/16 (Class 10): Group Project </a:t>
            </a:r>
            <a:r>
              <a:rPr lang="en-US" dirty="0" smtClean="0"/>
              <a:t>Due</a:t>
            </a:r>
          </a:p>
          <a:p>
            <a:pPr lvl="1"/>
            <a:r>
              <a:rPr lang="en-US" dirty="0" smtClean="0"/>
              <a:t>Are we all good?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5042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Remaining Schedule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CA" sz="2000" b="1" dirty="0"/>
              <a:t>CLASS</a:t>
            </a:r>
            <a:r>
              <a:rPr lang="en-CA" sz="2000" dirty="0"/>
              <a:t> </a:t>
            </a:r>
            <a:r>
              <a:rPr lang="en-CA" sz="2000" dirty="0" smtClean="0"/>
              <a:t>	</a:t>
            </a:r>
            <a:r>
              <a:rPr lang="en-CA" sz="2000" b="1" dirty="0" smtClean="0"/>
              <a:t>DATE</a:t>
            </a:r>
            <a:r>
              <a:rPr lang="en-CA" sz="2000" dirty="0" smtClean="0"/>
              <a:t> 		</a:t>
            </a:r>
            <a:r>
              <a:rPr lang="en-CA" sz="2000" b="1" dirty="0" smtClean="0"/>
              <a:t>TOPICS</a:t>
            </a:r>
            <a:r>
              <a:rPr lang="en-CA" sz="2000" b="1" dirty="0"/>
              <a:t>, READINGS &amp; NOTES</a:t>
            </a:r>
            <a:r>
              <a:rPr lang="en-CA" sz="2000" dirty="0"/>
              <a:t> </a:t>
            </a:r>
          </a:p>
          <a:p>
            <a:pPr marL="0" indent="0">
              <a:buNone/>
            </a:pPr>
            <a:r>
              <a:rPr lang="en-CA" sz="2000" dirty="0"/>
              <a:t>9</a:t>
            </a:r>
            <a:r>
              <a:rPr lang="en-CA" sz="2000" dirty="0" smtClean="0"/>
              <a:t>		09</a:t>
            </a:r>
            <a:r>
              <a:rPr lang="en-CA" sz="2000" dirty="0"/>
              <a:t>-Mar</a:t>
            </a:r>
            <a:r>
              <a:rPr lang="en-CA" sz="2000" dirty="0"/>
              <a:t> </a:t>
            </a:r>
            <a:r>
              <a:rPr lang="en-CA" sz="2000" dirty="0" smtClean="0"/>
              <a:t>		</a:t>
            </a:r>
            <a:r>
              <a:rPr lang="en-CA" sz="2000" strike="sngStrike" dirty="0" smtClean="0"/>
              <a:t>CHAPTER </a:t>
            </a:r>
            <a:r>
              <a:rPr lang="en-CA" sz="2000" strike="sngStrike" dirty="0"/>
              <a:t>9: Innovation &amp; Organizational Change </a:t>
            </a:r>
            <a:endParaRPr lang="en-CA" sz="2000" dirty="0" smtClean="0"/>
          </a:p>
          <a:p>
            <a:pPr marL="400050" lvl="1" indent="0">
              <a:buNone/>
            </a:pPr>
            <a:r>
              <a:rPr lang="en-CA" sz="2000" dirty="0"/>
              <a:t>    </a:t>
            </a:r>
            <a:r>
              <a:rPr lang="en-CA" sz="2000" dirty="0" smtClean="0"/>
              <a:t>				CHAPTER </a:t>
            </a:r>
            <a:r>
              <a:rPr lang="en-CA" sz="2000" dirty="0"/>
              <a:t>10: Human Resource Management </a:t>
            </a:r>
            <a:r>
              <a:rPr lang="en-CA" sz="2000" dirty="0"/>
              <a:t> </a:t>
            </a:r>
            <a:endParaRPr lang="en-CA" sz="2000" dirty="0" smtClean="0"/>
          </a:p>
          <a:p>
            <a:pPr marL="0" indent="0">
              <a:buNone/>
            </a:pPr>
            <a:r>
              <a:rPr lang="en-CA" sz="2000" dirty="0" smtClean="0"/>
              <a:t>10	 	16</a:t>
            </a:r>
            <a:r>
              <a:rPr lang="en-CA" sz="2000" dirty="0"/>
              <a:t>-Mar</a:t>
            </a:r>
            <a:r>
              <a:rPr lang="en-CA" sz="2000" dirty="0"/>
              <a:t> 	</a:t>
            </a:r>
            <a:r>
              <a:rPr lang="en-CA" sz="2000" dirty="0" smtClean="0"/>
              <a:t>	CHAPTER </a:t>
            </a:r>
            <a:r>
              <a:rPr lang="en-CA" sz="2000" dirty="0"/>
              <a:t>11: Leadership &amp; </a:t>
            </a:r>
            <a:r>
              <a:rPr lang="en-CA" sz="2000" dirty="0" smtClean="0"/>
              <a:t>Communication</a:t>
            </a:r>
          </a:p>
          <a:p>
            <a:pPr marL="0" indent="0">
              <a:buNone/>
            </a:pPr>
            <a:r>
              <a:rPr lang="en-CA" sz="2000" b="1" i="1" dirty="0"/>
              <a:t>	</a:t>
            </a:r>
            <a:r>
              <a:rPr lang="en-CA" sz="2000" b="1" i="1" dirty="0" smtClean="0"/>
              <a:t>				GROUP </a:t>
            </a:r>
            <a:r>
              <a:rPr lang="en-CA" sz="2000" b="1" i="1" dirty="0"/>
              <a:t>PROJECT DUE IN CLASS</a:t>
            </a:r>
            <a:r>
              <a:rPr lang="en-CA" sz="2000" dirty="0"/>
              <a:t> </a:t>
            </a:r>
          </a:p>
          <a:p>
            <a:pPr marL="0" indent="0">
              <a:buNone/>
            </a:pPr>
            <a:r>
              <a:rPr lang="en-CA" sz="2000" dirty="0" smtClean="0"/>
              <a:t>11		23</a:t>
            </a:r>
            <a:r>
              <a:rPr lang="en-CA" sz="2000" dirty="0"/>
              <a:t>-Mar</a:t>
            </a:r>
            <a:r>
              <a:rPr lang="en-CA" sz="2000" dirty="0"/>
              <a:t> 	</a:t>
            </a:r>
            <a:r>
              <a:rPr lang="en-CA" sz="2000" dirty="0" smtClean="0"/>
              <a:t>	CHAPTER </a:t>
            </a:r>
            <a:r>
              <a:rPr lang="en-CA" sz="2000" dirty="0"/>
              <a:t>12: Individual Behaviour </a:t>
            </a:r>
            <a:r>
              <a:rPr lang="en-CA" sz="2000" dirty="0"/>
              <a:t> 	</a:t>
            </a:r>
            <a:endParaRPr lang="en-CA" sz="2000" dirty="0" smtClean="0"/>
          </a:p>
          <a:p>
            <a:pPr marL="0" indent="0">
              <a:buNone/>
            </a:pPr>
            <a:r>
              <a:rPr lang="en-CA" sz="2000" dirty="0" smtClean="0"/>
              <a:t>					CHAPTER </a:t>
            </a:r>
            <a:r>
              <a:rPr lang="en-CA" sz="2000" dirty="0"/>
              <a:t>14: Motivation Theory &amp; Practice</a:t>
            </a:r>
            <a:r>
              <a:rPr lang="en-CA" sz="2000" dirty="0"/>
              <a:t> </a:t>
            </a:r>
          </a:p>
          <a:p>
            <a:pPr marL="0" indent="0">
              <a:buNone/>
            </a:pPr>
            <a:r>
              <a:rPr lang="en-CA" sz="2000" dirty="0" smtClean="0"/>
              <a:t>12		30</a:t>
            </a:r>
            <a:r>
              <a:rPr lang="en-CA" sz="2000" dirty="0"/>
              <a:t>-</a:t>
            </a:r>
            <a:r>
              <a:rPr lang="en-CA" sz="2000" dirty="0" smtClean="0"/>
              <a:t>Mar		CHAPTER </a:t>
            </a:r>
            <a:r>
              <a:rPr lang="en-CA" sz="2000" dirty="0"/>
              <a:t>15: Teams, Teamwork &amp; Collaboration </a:t>
            </a:r>
            <a:endParaRPr lang="en-CA" sz="2000" dirty="0" smtClean="0"/>
          </a:p>
          <a:p>
            <a:pPr marL="0" indent="0">
              <a:buNone/>
            </a:pPr>
            <a:r>
              <a:rPr lang="en-CA" sz="2000" dirty="0"/>
              <a:t>	</a:t>
            </a:r>
            <a:r>
              <a:rPr lang="en-CA" sz="2000" dirty="0" smtClean="0"/>
              <a:t>				</a:t>
            </a:r>
            <a:r>
              <a:rPr lang="en-CA" sz="2000" strike="sngStrike" dirty="0" smtClean="0"/>
              <a:t>CHAPTER </a:t>
            </a:r>
            <a:r>
              <a:rPr lang="en-CA" sz="2000" strike="sngStrike" dirty="0"/>
              <a:t>16: Control Processes &amp; Systems</a:t>
            </a:r>
            <a:r>
              <a:rPr lang="en-CA" sz="2000" dirty="0"/>
              <a:t> </a:t>
            </a:r>
            <a:endParaRPr lang="en-CA" sz="2000" dirty="0" smtClean="0"/>
          </a:p>
          <a:p>
            <a:pPr marL="0" indent="0">
              <a:buNone/>
            </a:pPr>
            <a:r>
              <a:rPr lang="en-CA" sz="2000" dirty="0" smtClean="0"/>
              <a:t>13		06</a:t>
            </a:r>
            <a:r>
              <a:rPr lang="en-CA" sz="2000" dirty="0"/>
              <a:t>-Apr</a:t>
            </a:r>
            <a:r>
              <a:rPr lang="en-CA" sz="2000" dirty="0"/>
              <a:t> 	</a:t>
            </a:r>
            <a:r>
              <a:rPr lang="en-CA" sz="2000" dirty="0" smtClean="0"/>
              <a:t>	</a:t>
            </a:r>
            <a:r>
              <a:rPr lang="en-CA" sz="2000" b="1" i="1" dirty="0" smtClean="0"/>
              <a:t>REVIEW</a:t>
            </a:r>
            <a:r>
              <a:rPr lang="en-CA" sz="2000" dirty="0" smtClean="0"/>
              <a:t> </a:t>
            </a:r>
          </a:p>
          <a:p>
            <a:pPr marL="0" indent="0">
              <a:buNone/>
            </a:pPr>
            <a:r>
              <a:rPr lang="en-CA" sz="2000" dirty="0" smtClean="0"/>
              <a:t>TBD		Make up 	</a:t>
            </a:r>
            <a:r>
              <a:rPr lang="en-CA" sz="2000" b="1" i="1" dirty="0" smtClean="0"/>
              <a:t>ANYTHING </a:t>
            </a:r>
            <a:r>
              <a:rPr lang="en-CA" sz="2000" b="1" i="1" dirty="0"/>
              <a:t>MISSED</a:t>
            </a:r>
            <a:r>
              <a:rPr lang="en-CA" sz="2000" dirty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88844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A69F6-72B4-45A2-8C35-652E5CE5BB58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716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717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717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717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DEEF9E9A-A01D-4617-9DB7-9EC60A75FD5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5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7174" name="Rectangle 6"/>
          <p:cNvSpPr>
            <a:spLocks/>
          </p:cNvSpPr>
          <p:nvPr/>
        </p:nvSpPr>
        <p:spPr bwMode="auto">
          <a:xfrm>
            <a:off x="901700" y="2616200"/>
            <a:ext cx="7327900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3000" b="1" dirty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Chapter 10: </a:t>
            </a:r>
            <a:br>
              <a:rPr lang="en-US" altLang="en-US" sz="3000" b="1" dirty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</a:br>
            <a:r>
              <a:rPr lang="en-US" altLang="en-US" sz="3000" b="1" dirty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Human Resource Management</a:t>
            </a:r>
          </a:p>
        </p:txBody>
      </p:sp>
    </p:spTree>
    <p:extLst>
      <p:ext uri="{BB962C8B-B14F-4D97-AF65-F5344CB8AC3E}">
        <p14:creationId xmlns:p14="http://schemas.microsoft.com/office/powerpoint/2010/main" val="331871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4E257-680B-440B-9865-2216D78E63F1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921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921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921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922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1" y="1143000"/>
            <a:ext cx="8000999" cy="550545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400" dirty="0"/>
              <a:t>Major human resource management responsibilities: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04000"/>
            </a:pPr>
            <a:r>
              <a:rPr lang="en-US" altLang="en-US" sz="2400" dirty="0"/>
              <a:t>Attracting a quality workforce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Human resource planning, recruitment, and selection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Developing a quality workforce</a:t>
            </a:r>
          </a:p>
          <a:p>
            <a:pPr lvl="2"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Employee orientation, training and development, and performance appraisal.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Maintaining a quality workforce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Career development, work-life balance, compensation and benefits, employee retention and turnover, and </a:t>
            </a:r>
            <a:r>
              <a:rPr lang="en-US" altLang="en-US" sz="2400" dirty="0" err="1"/>
              <a:t>labour</a:t>
            </a:r>
            <a:r>
              <a:rPr lang="en-US" altLang="en-US" sz="2400" dirty="0"/>
              <a:t>-management relations.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Human Resource Management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A782C977-3181-455D-BDEB-EA6284535315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6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99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613184" presetClass="entr" presetSubtype="709710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613184" presetClass="entr" presetSubtype="709710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613184" presetClass="entr" presetSubtype="709710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613184" presetClass="entr" presetSubtype="709710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613184" presetClass="entr" presetSubtype="709710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613184" presetClass="entr" presetSubtype="709710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613184" presetClass="entr" presetSubtype="709710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1F18B-8551-4AC4-94C6-D83365D7CF0F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228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28650" y="1171575"/>
            <a:ext cx="8229600" cy="5400675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400" dirty="0" smtClean="0"/>
              <a:t>Challenges in managing a global workforce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04000"/>
            </a:pPr>
            <a:r>
              <a:rPr lang="en-US" altLang="en-US" sz="2400" dirty="0" smtClean="0"/>
              <a:t>Keeping track of expertise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 smtClean="0"/>
              <a:t>Availability of visas for foreign workers</a:t>
            </a: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400" dirty="0" smtClean="0"/>
              <a:t>Discrimination </a:t>
            </a:r>
            <a:r>
              <a:rPr lang="en-US" altLang="en-US" sz="2400" dirty="0"/>
              <a:t>in employment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Occurs when someone is denied a job or job assignment  for reasons that are not job relevant.</a:t>
            </a: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400" dirty="0"/>
              <a:t>Employment equity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The right to employment without regard to race, color, national origin, religion, gender, age, or physical or mental ability.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Canadian Human Rights Act of 1977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3F9DF8EF-6793-4614-BDC7-24AFFE81D595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7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12295" name="Rectangle 7"/>
          <p:cNvSpPr>
            <a:spLocks/>
          </p:cNvSpPr>
          <p:nvPr/>
        </p:nvSpPr>
        <p:spPr bwMode="auto">
          <a:xfrm>
            <a:off x="303213" y="285750"/>
            <a:ext cx="855503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Human Resource Management</a:t>
            </a:r>
            <a:endParaRPr lang="en-US" alt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Georgia Bold" charset="0"/>
              <a:ea typeface="Georgia Bold" charset="0"/>
              <a:cs typeface="Georgia Bold" charset="0"/>
              <a:sym typeface="Georgia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95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784384" presetClass="entr" presetSubtype="74664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784384" presetClass="entr" presetSubtype="74664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784384" presetClass="entr" presetSubtype="74664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784384" presetClass="entr" presetSubtype="74664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784384" presetClass="entr" presetSubtype="74664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2784384" presetClass="entr" presetSubtype="74664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2784384" presetClass="entr" presetSubtype="74664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784384" presetClass="entr" presetSubtype="74664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C3D5F-F0F1-49B4-A93E-1C302C67B33B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331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6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08025" y="1465263"/>
            <a:ext cx="7694613" cy="5106987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400" dirty="0"/>
              <a:t>Current legal issues in </a:t>
            </a:r>
            <a:r>
              <a:rPr lang="en-US" altLang="en-US" sz="2400" dirty="0" err="1"/>
              <a:t>HRM</a:t>
            </a:r>
            <a:endParaRPr lang="en-US" altLang="en-US" sz="2400" dirty="0"/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Sexual harassment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Equal pay and comparable worth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Pregnancy discrimination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Legal status of independent contractors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Workplace privacy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5FCBBF2E-ED14-430D-B637-D4F6C6448356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8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sp>
        <p:nvSpPr>
          <p:cNvPr id="13319" name="Rectangle 7"/>
          <p:cNvSpPr>
            <a:spLocks/>
          </p:cNvSpPr>
          <p:nvPr/>
        </p:nvSpPr>
        <p:spPr bwMode="auto">
          <a:xfrm>
            <a:off x="303213" y="285750"/>
            <a:ext cx="855503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Human Resource Management</a:t>
            </a:r>
            <a:endParaRPr lang="en-US" alt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Georgia Bold" charset="0"/>
              <a:ea typeface="Georgia Bold" charset="0"/>
              <a:cs typeface="Georgia Bold" charset="0"/>
              <a:sym typeface="Georgia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642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784768" presetClass="entr" presetSubtype="746910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784768" presetClass="entr" presetSubtype="746910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784768" presetClass="entr" presetSubtype="746910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784768" presetClass="entr" presetSubtype="746910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784768" presetClass="entr" presetSubtype="746910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784768" presetClass="entr" presetSubtype="746910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2B738-4F87-46B8-8874-AD8136187F62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536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536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5363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536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>
          <a:xfrm>
            <a:off x="500063" y="428625"/>
            <a:ext cx="8186737" cy="1143000"/>
          </a:xfrm>
          <a:ln/>
        </p:spPr>
        <p:txBody>
          <a:bodyPr/>
          <a:lstStyle/>
          <a:p>
            <a:r>
              <a:rPr lang="en-US" altLang="en-US" sz="2400" dirty="0" smtClean="0"/>
              <a:t>Steps </a:t>
            </a:r>
            <a:r>
              <a:rPr lang="en-US" altLang="en-US" sz="2400" dirty="0"/>
              <a:t>in strategic human resource planning.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D831F58F-90D0-404C-91E9-4883BACB9BD8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9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pic>
        <p:nvPicPr>
          <p:cNvPr id="1536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42" y="1428750"/>
            <a:ext cx="7685995" cy="489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0185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3DFB6-D843-430A-8AAD-CD0B2580488E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638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638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638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638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598613"/>
            <a:ext cx="8001000" cy="5259387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800" dirty="0">
                <a:latin typeface="Georgia" panose="02040502050405020303" pitchFamily="18" charset="0"/>
              </a:rPr>
              <a:t>The foundation of human resource planning is job analysis.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>
                <a:latin typeface="Georgia" panose="02040502050405020303" pitchFamily="18" charset="0"/>
              </a:rPr>
              <a:t>The orderly study of job facts to determine just what is done, when, where, how, why, and by whom in existing or potential new jobs.</a:t>
            </a: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>
                <a:latin typeface="Georgia" panose="02040502050405020303" pitchFamily="18" charset="0"/>
              </a:rPr>
              <a:t>Job analysis provides information for developing: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>
                <a:latin typeface="Georgia" panose="02040502050405020303" pitchFamily="18" charset="0"/>
              </a:rPr>
              <a:t>Job descriptions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>
                <a:latin typeface="Georgia" panose="02040502050405020303" pitchFamily="18" charset="0"/>
              </a:rPr>
              <a:t>Job specifications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title"/>
          </p:nvPr>
        </p:nvSpPr>
        <p:spPr>
          <a:xfrm>
            <a:off x="838200" y="533400"/>
            <a:ext cx="7924800" cy="9144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Attracting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F2455A52-D067-4A5A-A673-45D9B321EC51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10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218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787456" presetClass="entr" presetSubtype="746937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787456" presetClass="entr" presetSubtype="746937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2787456" presetClass="entr" presetSubtype="746937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787456" presetClass="entr" presetSubtype="746937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787456" presetClass="entr" presetSubtype="746937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E0B400-DB7C-4913-822E-23ECC5C5EB9A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740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741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741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741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923213" cy="52578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800" dirty="0"/>
              <a:t>Recruitment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dirty="0"/>
              <a:t>Activities designed to attract a qualified pool of job applicants to an organization.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dirty="0"/>
              <a:t>Steps in the recruitment process: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800" dirty="0"/>
              <a:t>Advertisement of a job vacancy.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800" dirty="0"/>
              <a:t>Preliminary contact with potential job candidates.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800" dirty="0"/>
              <a:t>Initial screening to create a pool of qualified applicants.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8229600" cy="9144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Attracting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6CC4FC39-8D87-40B4-9F70-55B615D3AEE8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11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5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787840" presetClass="entr" presetSubtype="778533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787840" presetClass="entr" presetSubtype="778533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787840" presetClass="entr" presetSubtype="778533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787840" presetClass="entr" presetSubtype="778533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787840" presetClass="entr" presetSubtype="778533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787840" presetClass="entr" presetSubtype="778533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81EC7-948E-4F6A-94D5-698B786F5C19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1843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843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843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8436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21543" y="1512888"/>
            <a:ext cx="7313613" cy="5097462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600" dirty="0"/>
              <a:t>Recruitment methods: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89000"/>
            </a:pPr>
            <a:r>
              <a:rPr lang="en-US" altLang="en-US" sz="2400" dirty="0"/>
              <a:t>External recruitment — candidates are sought from outside the hiring organization.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89000"/>
            </a:pPr>
            <a:r>
              <a:rPr lang="en-US" altLang="en-US" sz="2400" dirty="0"/>
              <a:t>Internal recruitment — candidates are sought from within the organization.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89000"/>
            </a:pPr>
            <a:r>
              <a:rPr lang="en-US" altLang="en-US" sz="2400" dirty="0"/>
              <a:t>Traditional recruitment — candidates receive information only on most positive organizational features.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89000"/>
            </a:pPr>
            <a:r>
              <a:rPr lang="en-US" altLang="en-US" sz="2400" dirty="0"/>
              <a:t>Realistic job previews — candidates receive all pertinent information.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848600" cy="9144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Attracting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AD094060-D10F-4AB6-A606-9D9F4E2F87F1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12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8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952704" presetClass="entr" presetSubtype="778546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952704" presetClass="entr" presetSubtype="778546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952704" presetClass="entr" presetSubtype="778546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952704" presetClass="entr" presetSubtype="778546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952704" presetClass="entr" presetSubtype="778546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101D4-9067-4683-815C-2A3F5323C75A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2048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048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0483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048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>
          <a:xfrm>
            <a:off x="500063" y="428625"/>
            <a:ext cx="8186737" cy="1143000"/>
          </a:xfrm>
          <a:ln/>
        </p:spPr>
        <p:txBody>
          <a:bodyPr/>
          <a:lstStyle/>
          <a:p>
            <a:r>
              <a:rPr lang="en-US" altLang="en-US" sz="2400" dirty="0" smtClean="0"/>
              <a:t>Steps </a:t>
            </a:r>
            <a:r>
              <a:rPr lang="en-US" altLang="en-US" sz="2400" dirty="0"/>
              <a:t>in the selection process: </a:t>
            </a:r>
            <a:r>
              <a:rPr lang="en-US" altLang="en-US" sz="2400" dirty="0" smtClean="0"/>
              <a:t/>
            </a:r>
            <a:br>
              <a:rPr lang="en-US" altLang="en-US" sz="2400" dirty="0" smtClean="0"/>
            </a:br>
            <a:r>
              <a:rPr lang="en-US" altLang="en-US" sz="2400" dirty="0" smtClean="0"/>
              <a:t>The </a:t>
            </a:r>
            <a:r>
              <a:rPr lang="en-US" altLang="en-US" sz="2400" dirty="0"/>
              <a:t>case of a rejected job applicant.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D2699745-4B88-48AB-9D28-2CF6FD6EDBFB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13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  <p:pic>
        <p:nvPicPr>
          <p:cNvPr id="2048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91" y="1523999"/>
            <a:ext cx="8252428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34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4BEFB-1664-4302-A678-226BF3DBDA15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3072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62000" y="1598613"/>
            <a:ext cx="7924800" cy="5259387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/>
              <a:t>Orientation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89000"/>
            </a:pPr>
            <a:r>
              <a:rPr lang="en-US" altLang="en-US" sz="2600" dirty="0"/>
              <a:t>Set of activities designed to familiarize new employees with their jobs, coworkers, and key aspects of the organization.</a:t>
            </a: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/>
              <a:t>Socialization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89000"/>
            </a:pPr>
            <a:r>
              <a:rPr lang="en-US" altLang="en-US" sz="2600" dirty="0"/>
              <a:t>Process of influencing the expectations, </a:t>
            </a:r>
            <a:r>
              <a:rPr lang="en-US" altLang="en-US" sz="2600" dirty="0" err="1"/>
              <a:t>behaviour</a:t>
            </a:r>
            <a:r>
              <a:rPr lang="en-US" altLang="en-US" sz="2600" dirty="0"/>
              <a:t>, and attitudes of a new employee in a way considered desirable by the organization.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609600"/>
            <a:ext cx="8153400" cy="8382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Developing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45345DE0-34F6-4113-8F7B-CBB26B028BF8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14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7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144192" presetClass="entr" presetSubtype="7866444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3144192" presetClass="entr" presetSubtype="7866444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3144192" presetClass="entr" presetSubtype="7866444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144192" presetClass="entr" presetSubtype="7866444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AA4EB-5858-493F-AEAB-C0426F65F1DF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3174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rgbClr val="52548A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7" name="Rectangle 3"/>
          <p:cNvSpPr>
            <a:spLocks/>
          </p:cNvSpPr>
          <p:nvPr/>
        </p:nvSpPr>
        <p:spPr bwMode="auto">
          <a:xfrm>
            <a:off x="0" y="285750"/>
            <a:ext cx="9156700" cy="1143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Developing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219200" y="1676400"/>
            <a:ext cx="3584575" cy="4114800"/>
          </a:xfrm>
          <a:ln/>
        </p:spPr>
        <p:txBody>
          <a:bodyPr/>
          <a:lstStyle/>
          <a:p>
            <a:pPr marL="304800" indent="-304800">
              <a:spcBef>
                <a:spcPct val="0"/>
              </a:spcBef>
              <a:buFont typeface="Wingdings" charset="2"/>
              <a:buChar char="Ø"/>
            </a:pPr>
            <a:r>
              <a:rPr lang="en-US" altLang="en-US" sz="2800" dirty="0"/>
              <a:t>Training</a:t>
            </a:r>
          </a:p>
          <a:p>
            <a:pPr lvl="1">
              <a:spcBef>
                <a:spcPts val="500"/>
              </a:spcBef>
            </a:pPr>
            <a:r>
              <a:rPr lang="en-US" altLang="en-US" sz="2100" dirty="0"/>
              <a:t>A set of activities that provides the opportunity to acquire and improve job-related skills.</a:t>
            </a:r>
          </a:p>
        </p:txBody>
      </p:sp>
      <p:sp>
        <p:nvSpPr>
          <p:cNvPr id="31751" name="Rectangle 7"/>
          <p:cNvSpPr>
            <a:spLocks/>
          </p:cNvSpPr>
          <p:nvPr/>
        </p:nvSpPr>
        <p:spPr bwMode="auto">
          <a:xfrm>
            <a:off x="4953000" y="1676400"/>
            <a:ext cx="3584575" cy="4114800"/>
          </a:xfrm>
          <a:prstGeom prst="rect">
            <a:avLst/>
          </a:prstGeom>
          <a:solidFill>
            <a:srgbClr val="A6A7AF">
              <a:alpha val="4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/>
          <a:lstStyle>
            <a:lvl1pPr marL="304800" indent="-304800"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>
              <a:lnSpc>
                <a:spcPct val="90000"/>
              </a:lnSpc>
              <a:spcBef>
                <a:spcPts val="663"/>
              </a:spcBef>
              <a:buClr>
                <a:srgbClr val="424456"/>
              </a:buClr>
              <a:buSzPct val="100000"/>
              <a:buFont typeface="Wingdings" charset="2"/>
              <a:buChar char="Ø"/>
            </a:pPr>
            <a:r>
              <a:rPr lang="en-US" altLang="en-US" sz="2800" dirty="0">
                <a:latin typeface="Georgia" charset="0"/>
                <a:ea typeface="Georgia" charset="0"/>
                <a:cs typeface="Georgia" charset="0"/>
                <a:sym typeface="Georgia" charset="0"/>
              </a:rPr>
              <a:t>On-the-job training</a:t>
            </a:r>
          </a:p>
          <a:p>
            <a:pPr>
              <a:lnSpc>
                <a:spcPct val="90000"/>
              </a:lnSpc>
              <a:spcBef>
                <a:spcPts val="500"/>
              </a:spcBef>
            </a:pPr>
            <a:r>
              <a:rPr lang="en-US" altLang="en-US" sz="2100" dirty="0">
                <a:latin typeface="Georgia" charset="0"/>
                <a:ea typeface="Georgia" charset="0"/>
                <a:cs typeface="Georgia" charset="0"/>
                <a:sym typeface="Georgia" charset="0"/>
              </a:rPr>
              <a:t>Job rotation</a:t>
            </a:r>
            <a:endParaRPr lang="en-US" altLang="en-US" sz="2400" dirty="0">
              <a:latin typeface="Georgia" charset="0"/>
              <a:ea typeface="Georgia" charset="0"/>
              <a:cs typeface="Georgia" charset="0"/>
              <a:sym typeface="Georgia" charset="0"/>
            </a:endParaRPr>
          </a:p>
          <a:p>
            <a:pPr>
              <a:lnSpc>
                <a:spcPct val="90000"/>
              </a:lnSpc>
              <a:spcBef>
                <a:spcPts val="500"/>
              </a:spcBef>
            </a:pPr>
            <a:r>
              <a:rPr lang="en-US" altLang="en-US" sz="2100" dirty="0">
                <a:latin typeface="Georgia" charset="0"/>
                <a:ea typeface="Georgia" charset="0"/>
                <a:cs typeface="Georgia" charset="0"/>
                <a:sym typeface="Georgia" charset="0"/>
              </a:rPr>
              <a:t>Coaching</a:t>
            </a:r>
            <a:endParaRPr lang="en-US" altLang="en-US" sz="2400" dirty="0">
              <a:latin typeface="Georgia" charset="0"/>
              <a:ea typeface="Georgia" charset="0"/>
              <a:cs typeface="Georgia" charset="0"/>
              <a:sym typeface="Georgia" charset="0"/>
            </a:endParaRPr>
          </a:p>
          <a:p>
            <a:pPr>
              <a:lnSpc>
                <a:spcPct val="90000"/>
              </a:lnSpc>
              <a:spcBef>
                <a:spcPts val="500"/>
              </a:spcBef>
            </a:pPr>
            <a:r>
              <a:rPr lang="en-US" altLang="en-US" sz="2100" dirty="0">
                <a:latin typeface="Georgia" charset="0"/>
                <a:ea typeface="Georgia" charset="0"/>
                <a:cs typeface="Georgia" charset="0"/>
                <a:sym typeface="Georgia" charset="0"/>
              </a:rPr>
              <a:t>Mentoring</a:t>
            </a:r>
            <a:endParaRPr lang="en-US" altLang="en-US" sz="2400" dirty="0">
              <a:latin typeface="Georgia" charset="0"/>
              <a:ea typeface="Georgia" charset="0"/>
              <a:cs typeface="Georgia" charset="0"/>
              <a:sym typeface="Georgia" charset="0"/>
            </a:endParaRPr>
          </a:p>
          <a:p>
            <a:pPr>
              <a:lnSpc>
                <a:spcPct val="90000"/>
              </a:lnSpc>
              <a:spcBef>
                <a:spcPts val="500"/>
              </a:spcBef>
            </a:pPr>
            <a:r>
              <a:rPr lang="en-US" altLang="en-US" sz="2100" dirty="0">
                <a:latin typeface="Georgia" charset="0"/>
                <a:ea typeface="Georgia" charset="0"/>
                <a:cs typeface="Georgia" charset="0"/>
                <a:sym typeface="Georgia" charset="0"/>
              </a:rPr>
              <a:t>Modeling</a:t>
            </a:r>
            <a:endParaRPr lang="en-US" altLang="en-US" sz="2400" dirty="0">
              <a:latin typeface="Georgia" charset="0"/>
              <a:ea typeface="Georgia" charset="0"/>
              <a:cs typeface="Georgia" charset="0"/>
              <a:sym typeface="Georgia" charset="0"/>
            </a:endParaRPr>
          </a:p>
          <a:p>
            <a:pPr>
              <a:lnSpc>
                <a:spcPct val="90000"/>
              </a:lnSpc>
              <a:spcBef>
                <a:spcPts val="663"/>
              </a:spcBef>
              <a:buClr>
                <a:srgbClr val="424456"/>
              </a:buClr>
              <a:buSzPct val="100000"/>
              <a:buFont typeface="Wingdings" charset="2"/>
              <a:buChar char="Ø"/>
            </a:pPr>
            <a:r>
              <a:rPr lang="en-US" altLang="en-US" sz="2800" dirty="0">
                <a:latin typeface="Georgia" charset="0"/>
                <a:ea typeface="Georgia" charset="0"/>
                <a:cs typeface="Georgia" charset="0"/>
                <a:sym typeface="Georgia" charset="0"/>
              </a:rPr>
              <a:t>Off-the-job training</a:t>
            </a:r>
          </a:p>
          <a:p>
            <a:pPr>
              <a:lnSpc>
                <a:spcPct val="90000"/>
              </a:lnSpc>
              <a:spcBef>
                <a:spcPts val="500"/>
              </a:spcBef>
            </a:pPr>
            <a:r>
              <a:rPr lang="en-US" altLang="en-US" sz="2100" dirty="0">
                <a:latin typeface="Georgia" charset="0"/>
                <a:ea typeface="Georgia" charset="0"/>
                <a:cs typeface="Georgia" charset="0"/>
                <a:sym typeface="Georgia" charset="0"/>
              </a:rPr>
              <a:t>Management development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9480213A-269B-4A4C-8CA7-8457FBDA224B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15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354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643968" presetClass="entr" presetSubtype="358266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4643968" presetClass="entr" presetSubtype="358266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643968" presetClass="entr" presetSubtype="358266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4643968" presetClass="entr" presetSubtype="358266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4643968" presetClass="entr" presetSubtype="358266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4643968" presetClass="entr" presetSubtype="358266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4643968" presetClass="entr" presetSubtype="358266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4643968" presetClass="entr" presetSubtype="358266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4643968" presetClass="entr" presetSubtype="358261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4643968" presetClass="entr" presetSubtype="358261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4643968" presetClass="entr" presetSubtype="358261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build="p" animBg="1" autoUpdateAnimBg="0"/>
      <p:bldP spid="31751" grpId="0" build="p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CEAAD-6F40-49DF-96D1-DEBE34BBFDF3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3276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26306" y="1409700"/>
            <a:ext cx="7618413" cy="51816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/>
              <a:t>Performance management systems ensure that—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Performance standards and objectives are set.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Performance results are assessed regularly.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Actions are taken to improve future performance potential.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title"/>
          </p:nvPr>
        </p:nvSpPr>
        <p:spPr>
          <a:xfrm>
            <a:off x="290513" y="5143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Developing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279DCD9C-51D5-45A0-8490-511F27B2B040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16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75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644352" presetClass="entr" presetSubtype="8052232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4644352" presetClass="entr" presetSubtype="805223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4644352" presetClass="entr" presetSubtype="805223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4644352" presetClass="entr" presetSubtype="805223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E8F61-8DA5-4C5F-9785-320C5737AF1E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3379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6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7694613" cy="52578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/>
              <a:t>Performance appraisal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Formally assessing someone’s work accomplishments and providing feedback.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Purposes of performance appraisal: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Evaluation — lets people know where they stand relative to objectives and standards.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Development — assists in training and continued personal development of people.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999413" cy="11430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Developing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AE3DB146-164C-40D0-89AB-2DB9E55D4B95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17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03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645504" presetClass="entr" presetSubtype="80908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4645504" presetClass="entr" presetSubtype="80908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4645504" presetClass="entr" presetSubtype="80908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4645504" presetClass="entr" presetSubtype="80908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4645504" presetClass="entr" presetSubtype="80908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317E1-4951-4432-AA41-968C7176ECD7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3481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1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1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2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62000" y="1628775"/>
            <a:ext cx="8229600" cy="5229225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/>
              <a:t>Graphic rating scales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Uses checklists of traits or characteristics to evaluate performance.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Relatively quick and easy to use.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Questionable reliability and validity.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title"/>
          </p:nvPr>
        </p:nvSpPr>
        <p:spPr>
          <a:xfrm>
            <a:off x="290513" y="4889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Developing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D0CF6F79-0FB3-42AC-9A4D-0E0247DC7263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18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38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645888" presetClass="entr" presetSubtype="8090969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4645888" presetClass="entr" presetSubtype="8090969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4645888" presetClass="entr" presetSubtype="8090969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4645888" presetClass="entr" presetSubtype="8090969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A3CBF-FF4B-4AC5-ABE9-4BBCD4CF6940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3584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 err="1"/>
              <a:t>Behaviourally</a:t>
            </a:r>
            <a:r>
              <a:rPr lang="en-US" altLang="en-US" sz="2600" dirty="0"/>
              <a:t> anchored rating scales (BARS)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Describes actual </a:t>
            </a:r>
            <a:r>
              <a:rPr lang="en-US" altLang="en-US" sz="2600" dirty="0" err="1"/>
              <a:t>behaviours</a:t>
            </a:r>
            <a:r>
              <a:rPr lang="en-US" altLang="en-US" sz="2600" dirty="0"/>
              <a:t> that exemplify various levels of performance achievement in a job.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More reliable and valid than graphic rating scales.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Helpful in training people to master important job skills.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title"/>
          </p:nvPr>
        </p:nvSpPr>
        <p:spPr>
          <a:xfrm>
            <a:off x="290513" y="4254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Developing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4ED76508-8736-4A33-BCF6-F1753A1B6826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19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06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646272" presetClass="entr" presetSubtype="8091084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4646272" presetClass="entr" presetSubtype="8091084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4646272" presetClass="entr" presetSubtype="8091084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4646272" presetClass="entr" presetSubtype="8091084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9AF2A0-72BE-49C6-B45B-D8366F22E2A0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788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789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789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789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95400"/>
            <a:ext cx="8229600" cy="51054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400" dirty="0"/>
              <a:t>Critical-incident techniques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Keeping a running log or inventory of effective and ineffective </a:t>
            </a:r>
            <a:r>
              <a:rPr lang="en-US" altLang="en-US" sz="2400" dirty="0" err="1"/>
              <a:t>behaviours</a:t>
            </a:r>
            <a:r>
              <a:rPr lang="en-US" altLang="en-US" sz="2400" dirty="0"/>
              <a:t>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Documents success or failure patterns</a:t>
            </a:r>
            <a:r>
              <a:rPr lang="en-US" altLang="en-US" sz="2400" dirty="0" smtClean="0"/>
              <a:t>.</a:t>
            </a: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400" dirty="0" err="1" smtClean="0"/>
              <a:t>Multiperson</a:t>
            </a:r>
            <a:r>
              <a:rPr lang="en-US" altLang="en-US" sz="2400" dirty="0" smtClean="0"/>
              <a:t> comparisons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 smtClean="0"/>
              <a:t>Formally compare one person’s performance with that of one or more others.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 smtClean="0"/>
              <a:t>Types of </a:t>
            </a:r>
            <a:r>
              <a:rPr lang="en-US" altLang="en-US" sz="2400" dirty="0" err="1" smtClean="0"/>
              <a:t>multiperson</a:t>
            </a:r>
            <a:r>
              <a:rPr lang="en-US" altLang="en-US" sz="2400" dirty="0" smtClean="0"/>
              <a:t> comparisons: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 smtClean="0"/>
              <a:t>Rank ordering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 smtClean="0"/>
              <a:t>Paired comparisons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 smtClean="0"/>
              <a:t>Forced distributions</a:t>
            </a:r>
          </a:p>
          <a:p>
            <a:pPr marL="419100" lvl="1" indent="0">
              <a:spcBef>
                <a:spcPts val="600"/>
              </a:spcBef>
              <a:spcAft>
                <a:spcPts val="600"/>
              </a:spcAft>
              <a:buSzPct val="120000"/>
              <a:buNone/>
            </a:pPr>
            <a:endParaRPr lang="en-US" altLang="en-US" sz="2400" dirty="0"/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Developing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07DFD3B4-2B20-44D7-AFCF-F5B81C3492C0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20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42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647040" presetClass="entr" presetSubtype="811991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4647040" presetClass="entr" presetSubtype="811991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4647040" presetClass="entr" presetSubtype="811991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647040" presetClass="entr" presetSubtype="811991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4647040" presetClass="entr" presetSubtype="811991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4647040" presetClass="entr" presetSubtype="811991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4647040" presetClass="entr" presetSubtype="811991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4647040" presetClass="entr" presetSubtype="811991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4647040" presetClass="entr" presetSubtype="811991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198D9-8C75-47F7-AF2C-C3FC9820299B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3993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993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993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994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20750" y="1219200"/>
            <a:ext cx="7315200" cy="5353050"/>
          </a:xfrm>
          <a:ln/>
        </p:spPr>
        <p:txBody>
          <a:bodyPr/>
          <a:lstStyle/>
          <a:p>
            <a:pPr marL="304800" indent="-304800">
              <a:spcBef>
                <a:spcPts val="300"/>
              </a:spcBef>
              <a:spcAft>
                <a:spcPts val="300"/>
              </a:spcAft>
              <a:buFont typeface="Wingdings" charset="2"/>
              <a:buChar char="Ø"/>
            </a:pPr>
            <a:r>
              <a:rPr lang="en-US" altLang="en-US" sz="2400" dirty="0"/>
              <a:t>Alternatives to supervisory appraisal: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Peer appraisal</a:t>
            </a:r>
          </a:p>
          <a:p>
            <a:pPr lvl="2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dirty="0"/>
              <a:t>Occurs when people who work regularly and directly with a jobholder are involved in the appraisal.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Upward appraisal</a:t>
            </a:r>
          </a:p>
          <a:p>
            <a:pPr lvl="2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dirty="0"/>
              <a:t>Occurs when subordinates reporting to the jobholder are involved in the appraisal.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360° feedback</a:t>
            </a:r>
          </a:p>
          <a:p>
            <a:pPr lvl="2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dirty="0"/>
              <a:t>Occurs when superiors, subordinates, peers, and even internal and external customers are involved in the appraisal of a jobholder’s performance.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Developing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DD6BC248-AA8C-47C4-B8AE-91F5F3F8EB9A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21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96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479552" presetClass="entr" presetSubtype="8120192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479552" presetClass="entr" presetSubtype="812019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479552" presetClass="entr" presetSubtype="812019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479552" presetClass="entr" presetSubtype="812019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479552" presetClass="entr" presetSubtype="812019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479552" presetClass="entr" presetSubtype="812019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479552" presetClass="entr" presetSubtype="812019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E8BE9-41D8-4440-A2DF-D1BCB90FA9A4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4096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096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096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096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38188" y="1362075"/>
            <a:ext cx="7929562" cy="5229225"/>
          </a:xfrm>
          <a:ln/>
        </p:spPr>
        <p:txBody>
          <a:bodyPr/>
          <a:lstStyle/>
          <a:p>
            <a:pPr marL="304800" indent="-304800">
              <a:lnSpc>
                <a:spcPct val="110000"/>
              </a:lnSpc>
              <a:spcBef>
                <a:spcPct val="0"/>
              </a:spcBef>
              <a:buFont typeface="Wingdings" charset="2"/>
              <a:buChar char="Ø"/>
            </a:pPr>
            <a:r>
              <a:rPr lang="en-US" altLang="en-US" sz="2600" dirty="0"/>
              <a:t>Work-life balance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600" dirty="0"/>
              <a:t>How people balance career demands with personal and family needs.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600" dirty="0"/>
              <a:t>Progressive employers support a healthy work-life balance.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600" dirty="0"/>
              <a:t>Contemporary work-life balance issues:</a:t>
            </a:r>
          </a:p>
          <a:p>
            <a:pPr lvl="2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dirty="0"/>
              <a:t>Single parent concerns</a:t>
            </a:r>
          </a:p>
          <a:p>
            <a:pPr lvl="2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dirty="0"/>
              <a:t>Dual-career couples concerns</a:t>
            </a:r>
          </a:p>
          <a:p>
            <a:pPr lvl="2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dirty="0"/>
              <a:t>Family-friendliness as screening criterion used by candidates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title"/>
          </p:nvPr>
        </p:nvSpPr>
        <p:spPr>
          <a:xfrm>
            <a:off x="293688" y="271463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Maintaining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BE53B9FB-9020-416D-90B3-36910E23F18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22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31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480704" presetClass="entr" presetSubtype="5473348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480704" presetClass="entr" presetSubtype="54733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480704" presetClass="entr" presetSubtype="54733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480704" presetClass="entr" presetSubtype="54733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480704" presetClass="entr" presetSubtype="54733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480704" presetClass="entr" presetSubtype="54733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480704" presetClass="entr" presetSubtype="54733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65B31-A0A3-498C-99DA-FE6CD8B27AE3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4300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301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301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301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11150" y="1143000"/>
            <a:ext cx="8534400" cy="5187950"/>
          </a:xfrm>
          <a:ln/>
        </p:spPr>
        <p:txBody>
          <a:bodyPr/>
          <a:lstStyle/>
          <a:p>
            <a:pPr marL="304800" indent="-304800">
              <a:spcBef>
                <a:spcPts val="300"/>
              </a:spcBef>
              <a:spcAft>
                <a:spcPts val="300"/>
              </a:spcAft>
              <a:buFont typeface="Wingdings" charset="2"/>
              <a:buChar char="Ø"/>
            </a:pPr>
            <a:r>
              <a:rPr lang="en-US" altLang="en-US" sz="2400" dirty="0" smtClean="0">
                <a:solidFill>
                  <a:srgbClr val="6E0500"/>
                </a:solidFill>
                <a:latin typeface="Georgia" panose="02040502050405020303" pitchFamily="18" charset="0"/>
              </a:rPr>
              <a:t>Compensation and benefits: </a:t>
            </a:r>
            <a:r>
              <a:rPr lang="en-US" altLang="en-US" sz="2400" dirty="0">
                <a:solidFill>
                  <a:srgbClr val="6E0500"/>
                </a:solidFill>
                <a:latin typeface="Georgia" panose="02040502050405020303" pitchFamily="18" charset="0"/>
              </a:rPr>
              <a:t>b</a:t>
            </a:r>
            <a:r>
              <a:rPr lang="en-US" altLang="en-US" sz="2400" dirty="0" smtClean="0">
                <a:solidFill>
                  <a:srgbClr val="6E0500"/>
                </a:solidFill>
                <a:latin typeface="Georgia" panose="02040502050405020303" pitchFamily="18" charset="0"/>
              </a:rPr>
              <a:t>ase compensation—salary or hourly wages</a:t>
            </a:r>
          </a:p>
          <a:p>
            <a:pPr marL="304800" indent="-304800">
              <a:spcBef>
                <a:spcPts val="300"/>
              </a:spcBef>
              <a:spcAft>
                <a:spcPts val="300"/>
              </a:spcAft>
              <a:buFont typeface="Wingdings" charset="2"/>
              <a:buChar char="Ø"/>
            </a:pPr>
            <a:r>
              <a:rPr lang="en-US" altLang="en-US" sz="2400" dirty="0" smtClean="0">
                <a:latin typeface="Georgia" panose="02040502050405020303" pitchFamily="18" charset="0"/>
              </a:rPr>
              <a:t>Pay </a:t>
            </a:r>
            <a:r>
              <a:rPr lang="en-US" altLang="en-US" sz="2400" dirty="0">
                <a:latin typeface="Georgia" panose="02040502050405020303" pitchFamily="18" charset="0"/>
              </a:rPr>
              <a:t>for performance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dirty="0">
                <a:latin typeface="Georgia" panose="02040502050405020303" pitchFamily="18" charset="0"/>
              </a:rPr>
              <a:t>Paying people for performance is consistent with: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>
                <a:latin typeface="Georgia" panose="02040502050405020303" pitchFamily="18" charset="0"/>
              </a:rPr>
              <a:t>Equity </a:t>
            </a:r>
            <a:r>
              <a:rPr lang="en-US" altLang="en-US" sz="2400" dirty="0" smtClean="0">
                <a:latin typeface="Georgia" panose="02040502050405020303" pitchFamily="18" charset="0"/>
              </a:rPr>
              <a:t>theory</a:t>
            </a:r>
            <a:endParaRPr lang="en-US" altLang="en-US" sz="2400" dirty="0">
              <a:latin typeface="Georgia" panose="02040502050405020303" pitchFamily="18" charset="0"/>
            </a:endParaRP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>
                <a:latin typeface="Georgia" panose="02040502050405020303" pitchFamily="18" charset="0"/>
              </a:rPr>
              <a:t>Expectancy </a:t>
            </a:r>
            <a:r>
              <a:rPr lang="en-US" altLang="en-US" sz="2400" dirty="0" smtClean="0">
                <a:latin typeface="Georgia" panose="02040502050405020303" pitchFamily="18" charset="0"/>
              </a:rPr>
              <a:t>theory</a:t>
            </a:r>
            <a:endParaRPr lang="en-US" altLang="en-US" sz="2400" dirty="0">
              <a:latin typeface="Georgia" panose="02040502050405020303" pitchFamily="18" charset="0"/>
            </a:endParaRP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>
                <a:latin typeface="Georgia" panose="02040502050405020303" pitchFamily="18" charset="0"/>
              </a:rPr>
              <a:t>Reinforcement </a:t>
            </a:r>
            <a:r>
              <a:rPr lang="en-US" altLang="en-US" sz="2400" dirty="0" smtClean="0">
                <a:latin typeface="Georgia" panose="02040502050405020303" pitchFamily="18" charset="0"/>
              </a:rPr>
              <a:t>theory</a:t>
            </a:r>
            <a:endParaRPr lang="en-US" altLang="en-US" sz="2400" dirty="0">
              <a:latin typeface="Georgia" panose="02040502050405020303" pitchFamily="18" charset="0"/>
            </a:endParaRPr>
          </a:p>
          <a:p>
            <a:pPr lvl="1">
              <a:spcBef>
                <a:spcPts val="300"/>
              </a:spcBef>
              <a:spcAft>
                <a:spcPts val="300"/>
              </a:spcAft>
              <a:buSzPct val="120000"/>
            </a:pPr>
            <a:r>
              <a:rPr lang="en-US" altLang="en-US" sz="2400" dirty="0">
                <a:latin typeface="Georgia" panose="02040502050405020303" pitchFamily="18" charset="0"/>
              </a:rPr>
              <a:t>Merit pay 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>
                <a:latin typeface="Georgia" panose="02040502050405020303" pitchFamily="18" charset="0"/>
              </a:rPr>
              <a:t>Awards a pay increase in proportion to individual performance contributions.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>
                <a:latin typeface="Georgia" panose="02040502050405020303" pitchFamily="18" charset="0"/>
              </a:rPr>
              <a:t>Provides performance contingent reinforcement.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>
                <a:latin typeface="Georgia" panose="02040502050405020303" pitchFamily="18" charset="0"/>
              </a:rPr>
              <a:t>May not succeed due to weakness in performance appraisal system or lack of consistency in application.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Maintaining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BBB5C549-3F70-4A6E-B520-BB78A6461F7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23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487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481472" presetClass="entr" presetSubtype="813618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481472" presetClass="entr" presetSubtype="813618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481472" presetClass="entr" presetSubtype="813618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481472" presetClass="entr" presetSubtype="813618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481472" presetClass="entr" presetSubtype="813618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481472" presetClass="entr" presetSubtype="813618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481472" presetClass="entr" presetSubtype="813618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481472" presetClass="entr" presetSubtype="813618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481472" presetClass="entr" presetSubtype="813618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5481472" presetClass="entr" presetSubtype="813618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18FC3D-36A5-4C22-A76E-C77F6E08694F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4403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403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4035" name="Rectangle 3"/>
          <p:cNvSpPr>
            <a:spLocks/>
          </p:cNvSpPr>
          <p:nvPr/>
        </p:nvSpPr>
        <p:spPr bwMode="auto">
          <a:xfrm>
            <a:off x="3124200" y="6559550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301625"/>
            <a:ext cx="8302625" cy="11430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Maintaining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7239000" cy="42672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800" dirty="0"/>
              <a:t>Incentive compensation systems:</a:t>
            </a:r>
            <a:endParaRPr lang="en-US" altLang="en-US" dirty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solidFill>
                  <a:srgbClr val="6E0500"/>
                </a:solidFill>
              </a:rPr>
              <a:t>Skill-based </a:t>
            </a:r>
            <a:r>
              <a:rPr lang="en-US" altLang="en-US" sz="2400" dirty="0" smtClean="0">
                <a:solidFill>
                  <a:srgbClr val="6E0500"/>
                </a:solidFill>
              </a:rPr>
              <a:t>pay</a:t>
            </a:r>
            <a:endParaRPr lang="en-US" altLang="en-US" sz="2400" dirty="0">
              <a:solidFill>
                <a:srgbClr val="6E0500"/>
              </a:solidFill>
            </a:endParaRPr>
          </a:p>
          <a:p>
            <a:pPr lvl="2">
              <a:spcAft>
                <a:spcPts val="600"/>
              </a:spcAft>
            </a:pPr>
            <a:r>
              <a:rPr lang="en-US" altLang="en-US" sz="2400" dirty="0"/>
              <a:t>Links pay to the number of job-relevant skills an employee masters.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solidFill>
                  <a:srgbClr val="6E0500"/>
                </a:solidFill>
              </a:rPr>
              <a:t>Bonus pay </a:t>
            </a:r>
            <a:r>
              <a:rPr lang="en-US" altLang="en-US" sz="2400" dirty="0" smtClean="0">
                <a:solidFill>
                  <a:srgbClr val="6E0500"/>
                </a:solidFill>
              </a:rPr>
              <a:t>plans</a:t>
            </a:r>
            <a:endParaRPr lang="en-US" altLang="en-US" sz="2400" dirty="0">
              <a:solidFill>
                <a:srgbClr val="6E0500"/>
              </a:solidFill>
            </a:endParaRPr>
          </a:p>
          <a:p>
            <a:pPr lvl="2">
              <a:spcAft>
                <a:spcPts val="600"/>
              </a:spcAft>
            </a:pPr>
            <a:r>
              <a:rPr lang="en-US" altLang="en-US" sz="2400" dirty="0"/>
              <a:t>One-time or lump-sum payments based on the accomplishment of specific performance targets or some extraordinary contribution.</a:t>
            </a:r>
          </a:p>
        </p:txBody>
      </p:sp>
    </p:spTree>
    <p:extLst>
      <p:ext uri="{BB962C8B-B14F-4D97-AF65-F5344CB8AC3E}">
        <p14:creationId xmlns:p14="http://schemas.microsoft.com/office/powerpoint/2010/main" val="28219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482240" presetClass="entr" presetSubtype="34895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482240" presetClass="entr" presetSubtype="34895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482240" presetClass="entr" presetSubtype="34895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482240" presetClass="entr" presetSubtype="34895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482240" presetClass="entr" presetSubtype="34895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301DA-8FC0-4BC0-8546-EBE3DDDC0569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4505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505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505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506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229600" cy="51054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400" dirty="0"/>
              <a:t>Incentive compensation systems: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Profit-sharing plans.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Some or all employees receive a proportion  of net profits earned by the organization.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Gain-sharing plans.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Groups of employees share in any savings realized through their efforts to reduce costs and increase productivity.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Employee stock ownership plans.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Employees own stock in the company that employs them.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Maintaining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F8E16FB1-68DA-472F-AD20-342D91C3AF9F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25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87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482624" presetClass="entr" presetSubtype="814911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482624" presetClass="entr" presetSubtype="81491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482624" presetClass="entr" presetSubtype="81491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482624" presetClass="entr" presetSubtype="81491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482624" presetClass="entr" presetSubtype="81491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482624" presetClass="entr" presetSubtype="81491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482624" presetClass="entr" presetSubtype="81491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65BFC-1CB0-4403-B416-A419C296961D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4608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608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608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608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98538" y="1143000"/>
            <a:ext cx="7404100" cy="51816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/>
              <a:t>Compensation and benefits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>
                <a:solidFill>
                  <a:srgbClr val="6E0500"/>
                </a:solidFill>
              </a:rPr>
              <a:t>Fringe benefits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Include non-monetary forms of compensation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>
                <a:solidFill>
                  <a:srgbClr val="6E0500"/>
                </a:solidFill>
              </a:rPr>
              <a:t>Family-friendly benefits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Help in balancing work and </a:t>
            </a:r>
            <a:r>
              <a:rPr lang="en-US" altLang="en-US" dirty="0" smtClean="0"/>
              <a:t>non-work </a:t>
            </a:r>
            <a:r>
              <a:rPr lang="en-US" altLang="en-US" dirty="0"/>
              <a:t>responsibilities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>
                <a:solidFill>
                  <a:srgbClr val="6E0500"/>
                </a:solidFill>
              </a:rPr>
              <a:t>Employee assistance programs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Help employees deal with troublesome personal problems.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Maintaining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E3E0ED8F-6F55-42CC-958C-B03B2E080139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26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6288" presetClass="entr" presetSubtype="646796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6288" presetClass="entr" presetSubtype="64679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6288" presetClass="entr" presetSubtype="64679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836288" presetClass="entr" presetSubtype="64679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836288" presetClass="entr" presetSubtype="64679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836288" presetClass="entr" presetSubtype="64679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836288" presetClass="entr" presetSubtype="64679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5C955-428B-4E1A-9850-1C0E33D3C121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4710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710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710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710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301750"/>
            <a:ext cx="7848600" cy="52705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600" dirty="0"/>
              <a:t>Retention and turnover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Replacement is the management of promotions, transfers, terminations, layoffs, and retirements.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Replacement decisions relate to: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Shifting people between positions within the organization.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Retirement.</a:t>
            </a:r>
          </a:p>
          <a:p>
            <a:pPr lvl="3">
              <a:spcAft>
                <a:spcPts val="600"/>
              </a:spcAft>
            </a:pPr>
            <a:r>
              <a:rPr lang="en-US" altLang="en-US" sz="2600" dirty="0"/>
              <a:t>Early retirement incentive programs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Termination.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Maintaining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E31A21A2-1BBD-43F0-A850-4659F7FDD6B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27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118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7056" presetClass="entr" presetSubtype="8152256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7056" presetClass="entr" presetSubtype="815225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7056" presetClass="entr" presetSubtype="815225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837056" presetClass="entr" presetSubtype="815225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837056" presetClass="entr" presetSubtype="815225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837056" presetClass="entr" presetSubtype="815225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837056" presetClass="entr" presetSubtype="8152256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BBC27-3979-4C10-8CF7-302E7468472F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4812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813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813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813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7848600" cy="48768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400" dirty="0" err="1" smtClean="0"/>
              <a:t>Labour</a:t>
            </a:r>
            <a:r>
              <a:rPr lang="en-US" altLang="en-US" sz="2400" dirty="0" smtClean="0"/>
              <a:t>-management </a:t>
            </a:r>
            <a:r>
              <a:rPr lang="en-US" altLang="en-US" sz="2400" dirty="0"/>
              <a:t>relations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 err="1" smtClean="0"/>
              <a:t>Labour</a:t>
            </a:r>
            <a:r>
              <a:rPr lang="en-US" altLang="en-US" sz="2400" dirty="0" smtClean="0"/>
              <a:t> </a:t>
            </a:r>
            <a:r>
              <a:rPr lang="en-US" altLang="en-US" sz="2400" dirty="0"/>
              <a:t>unions deal with employers on the workers’ behalf.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89000"/>
            </a:pPr>
            <a:r>
              <a:rPr lang="en-US" altLang="en-US" sz="2400" dirty="0" err="1" smtClean="0"/>
              <a:t>Labour</a:t>
            </a:r>
            <a:r>
              <a:rPr lang="en-US" altLang="en-US" sz="2400" dirty="0" smtClean="0"/>
              <a:t> </a:t>
            </a:r>
            <a:r>
              <a:rPr lang="en-US" altLang="en-US" sz="2400" dirty="0"/>
              <a:t>contracts specify the rights and obligations of employees and management regarding: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Wages.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Work hours.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Work rules.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Seniority.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Hiring.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Grievances.</a:t>
            </a:r>
          </a:p>
          <a:p>
            <a:pPr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Other conditions of employment.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Maintaining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0D75E01D-38BF-4BDE-9C48-58ED5F38A2EC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28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68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7440" presetClass="entr" presetSubtype="8170457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837440" presetClass="entr" presetSubtype="8170457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BC8CF-DD01-4A23-A02E-42398EF0628C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4915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915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915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9156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11213" y="1489075"/>
            <a:ext cx="7875587" cy="387985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Font typeface="Wingdings" charset="2"/>
              <a:buChar char="Ø"/>
            </a:pPr>
            <a:r>
              <a:rPr lang="en-US" altLang="en-US" sz="2800" dirty="0" err="1" smtClean="0"/>
              <a:t>Labour</a:t>
            </a:r>
            <a:r>
              <a:rPr lang="en-US" altLang="en-US" sz="2800" dirty="0" smtClean="0"/>
              <a:t>-management </a:t>
            </a:r>
            <a:r>
              <a:rPr lang="en-US" altLang="en-US" sz="2800" dirty="0"/>
              <a:t>relations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dirty="0" smtClean="0">
                <a:solidFill>
                  <a:srgbClr val="6E0500"/>
                </a:solidFill>
              </a:rPr>
              <a:t>Collective </a:t>
            </a:r>
            <a:r>
              <a:rPr lang="en-US" altLang="en-US" dirty="0">
                <a:solidFill>
                  <a:srgbClr val="6E0500"/>
                </a:solidFill>
              </a:rPr>
              <a:t>bargaining</a:t>
            </a:r>
            <a:r>
              <a:rPr lang="en-US" altLang="en-US" dirty="0"/>
              <a:t> – process of negotiating, administering, and interpreting a </a:t>
            </a:r>
            <a:r>
              <a:rPr lang="en-US" altLang="en-US" dirty="0" err="1"/>
              <a:t>labour</a:t>
            </a:r>
            <a:r>
              <a:rPr lang="en-US" altLang="en-US" dirty="0"/>
              <a:t> contract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dirty="0" smtClean="0">
                <a:solidFill>
                  <a:srgbClr val="6E0500"/>
                </a:solidFill>
              </a:rPr>
              <a:t>Two-tier </a:t>
            </a:r>
            <a:r>
              <a:rPr lang="en-US" altLang="en-US" dirty="0">
                <a:solidFill>
                  <a:srgbClr val="6E0500"/>
                </a:solidFill>
              </a:rPr>
              <a:t>wage system </a:t>
            </a:r>
            <a:r>
              <a:rPr lang="en-US" altLang="en-US" dirty="0"/>
              <a:t>– pays new hires less than workers already doing the same work with more seniority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Maintaining a Quality Workforce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2155ECB4-23FF-4088-B802-846EC5912E4E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29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68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7824" presetClass="entr" presetSubtype="8170692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7824" presetClass="entr" presetSubtype="817069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7824" presetClass="entr" presetSubtype="8170692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7805E-6AD6-478F-989C-7B403725AF21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5120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120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120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1204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20750" y="1504950"/>
            <a:ext cx="7315200" cy="38481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600" dirty="0">
                <a:solidFill>
                  <a:srgbClr val="6E0500"/>
                </a:solidFill>
                <a:latin typeface="Georgia" panose="02040502050405020303" pitchFamily="18" charset="0"/>
              </a:rPr>
              <a:t>Organizational </a:t>
            </a:r>
            <a:r>
              <a:rPr lang="en-US" altLang="en-US" sz="2600" dirty="0" smtClean="0">
                <a:solidFill>
                  <a:srgbClr val="6E0500"/>
                </a:solidFill>
                <a:latin typeface="Georgia" panose="02040502050405020303" pitchFamily="18" charset="0"/>
              </a:rPr>
              <a:t>culture</a:t>
            </a:r>
            <a:r>
              <a:rPr lang="en-US" altLang="en-US" sz="2600" dirty="0" smtClean="0">
                <a:latin typeface="Georgia" panose="02040502050405020303" pitchFamily="18" charset="0"/>
              </a:rPr>
              <a:t>: </a:t>
            </a:r>
            <a:r>
              <a:rPr lang="en-US" altLang="en-US" sz="2600" dirty="0" smtClean="0">
                <a:latin typeface="Georgia" panose="02040502050405020303" pitchFamily="18" charset="0"/>
                <a:ea typeface="Georgia" charset="0"/>
                <a:cs typeface="Georgia" charset="0"/>
              </a:rPr>
              <a:t>“</a:t>
            </a:r>
            <a:r>
              <a:rPr lang="en-US" altLang="en-US" sz="2600" dirty="0">
                <a:latin typeface="Georgia" panose="02040502050405020303" pitchFamily="18" charset="0"/>
                <a:ea typeface="Georgia" charset="0"/>
                <a:cs typeface="Georgia" charset="0"/>
              </a:rPr>
              <a:t>the way we do things here” – helps to distinguish them from </a:t>
            </a:r>
            <a:r>
              <a:rPr lang="en-US" altLang="en-US" sz="2600" dirty="0" smtClean="0">
                <a:latin typeface="Georgia" panose="02040502050405020303" pitchFamily="18" charset="0"/>
                <a:ea typeface="Georgia" charset="0"/>
                <a:cs typeface="Georgia" charset="0"/>
              </a:rPr>
              <a:t>one another </a:t>
            </a:r>
            <a:r>
              <a:rPr lang="en-US" altLang="en-US" sz="2600" dirty="0">
                <a:latin typeface="Georgia" panose="02040502050405020303" pitchFamily="18" charset="0"/>
                <a:ea typeface="Georgia" charset="0"/>
                <a:cs typeface="Georgia" charset="0"/>
              </a:rPr>
              <a:t>and bind members together with some sense of collective </a:t>
            </a:r>
            <a:r>
              <a:rPr lang="en-US" altLang="en-US" sz="2600" dirty="0" smtClean="0">
                <a:latin typeface="Georgia" panose="02040502050405020303" pitchFamily="18" charset="0"/>
                <a:ea typeface="Georgia" charset="0"/>
                <a:cs typeface="Georgia" charset="0"/>
              </a:rPr>
              <a:t>identity</a:t>
            </a:r>
            <a:endParaRPr lang="en-US" altLang="en-US" sz="2600" dirty="0">
              <a:latin typeface="Georgia" panose="02040502050405020303" pitchFamily="18" charset="0"/>
            </a:endParaRP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600" dirty="0" smtClean="0">
                <a:solidFill>
                  <a:srgbClr val="6E0500"/>
                </a:solidFill>
                <a:latin typeface="Georgia" panose="02040502050405020303" pitchFamily="18" charset="0"/>
              </a:rPr>
              <a:t>Socialization: </a:t>
            </a:r>
            <a:r>
              <a:rPr lang="en-US" altLang="en-US" sz="2600" dirty="0" smtClean="0">
                <a:latin typeface="Georgia" panose="02040502050405020303" pitchFamily="18" charset="0"/>
                <a:ea typeface="Georgia" charset="0"/>
                <a:cs typeface="Georgia" charset="0"/>
              </a:rPr>
              <a:t>builds </a:t>
            </a:r>
            <a:r>
              <a:rPr lang="en-US" altLang="en-US" sz="2600" dirty="0">
                <a:latin typeface="Georgia" panose="02040502050405020303" pitchFamily="18" charset="0"/>
                <a:ea typeface="Georgia" charset="0"/>
                <a:cs typeface="Georgia" charset="0"/>
              </a:rPr>
              <a:t>strong cultures by acclimating new members </a:t>
            </a:r>
            <a:endParaRPr lang="en-US" altLang="en-US" sz="2600" dirty="0">
              <a:latin typeface="Georgia" panose="02040502050405020303" pitchFamily="18" charset="0"/>
            </a:endParaRP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93682AF7-CDEF-4BA7-9FF3-F9159CD2F494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30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72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8976" presetClass="entr" presetSubtype="8313437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5838976" presetClass="entr" presetSubtype="8313437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97EB4-A14D-4EFA-AFA0-941AF35E2A34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5222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222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222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222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65994" y="1389063"/>
            <a:ext cx="7616825" cy="5183187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600" dirty="0"/>
              <a:t>Strong cultures: 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SzPct val="89000"/>
            </a:pPr>
            <a:r>
              <a:rPr lang="en-US" altLang="en-US" sz="2600" dirty="0"/>
              <a:t>Commit members to do things that are in the best interests of the </a:t>
            </a:r>
            <a:r>
              <a:rPr lang="en-US" altLang="en-US" sz="2600" dirty="0" smtClean="0"/>
              <a:t>organization</a:t>
            </a:r>
            <a:endParaRPr lang="en-US" altLang="en-US" sz="2600" dirty="0"/>
          </a:p>
          <a:p>
            <a:pPr lvl="1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600" dirty="0"/>
              <a:t>Discourage dysfunctional work </a:t>
            </a:r>
            <a:r>
              <a:rPr lang="en-US" altLang="en-US" sz="2600" dirty="0" err="1" smtClean="0"/>
              <a:t>behaviour</a:t>
            </a:r>
            <a:endParaRPr lang="en-US" altLang="en-US" sz="2600" dirty="0"/>
          </a:p>
          <a:p>
            <a:pPr lvl="1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600" dirty="0"/>
              <a:t>Encourage functional work </a:t>
            </a:r>
            <a:r>
              <a:rPr lang="en-US" altLang="en-US" sz="2600" dirty="0" err="1" smtClean="0"/>
              <a:t>behaviour</a:t>
            </a:r>
            <a:endParaRPr lang="en-US" altLang="en-US" sz="2600" dirty="0"/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SzPct val="69000"/>
              <a:buFont typeface="Wingdings" charset="2"/>
              <a:buChar char="Ø"/>
            </a:pPr>
            <a:r>
              <a:rPr lang="en-US" altLang="en-US" sz="2600" dirty="0" smtClean="0"/>
              <a:t>The </a:t>
            </a:r>
            <a:r>
              <a:rPr lang="en-US" altLang="en-US" sz="2600" dirty="0"/>
              <a:t>best organizations have strong cultures that: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600" dirty="0"/>
              <a:t>Are </a:t>
            </a:r>
            <a:r>
              <a:rPr lang="en-US" altLang="en-US" sz="2600" dirty="0" smtClean="0"/>
              <a:t>performance-oriented</a:t>
            </a:r>
            <a:endParaRPr lang="en-US" altLang="en-US" sz="2600" dirty="0"/>
          </a:p>
          <a:p>
            <a:pPr lvl="1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600" dirty="0"/>
              <a:t>Emphasize </a:t>
            </a:r>
            <a:r>
              <a:rPr lang="en-US" altLang="en-US" sz="2600" dirty="0" smtClean="0"/>
              <a:t>teamwork</a:t>
            </a:r>
            <a:endParaRPr lang="en-US" altLang="en-US" sz="2600" dirty="0"/>
          </a:p>
          <a:p>
            <a:pPr lvl="1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600" dirty="0"/>
              <a:t>Allow for risk </a:t>
            </a:r>
            <a:r>
              <a:rPr lang="en-US" altLang="en-US" sz="2600" dirty="0" smtClean="0"/>
              <a:t>taking</a:t>
            </a:r>
            <a:endParaRPr lang="en-US" altLang="en-US" sz="2600" dirty="0"/>
          </a:p>
          <a:p>
            <a:pPr lvl="1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600" dirty="0"/>
              <a:t>Encourage </a:t>
            </a:r>
            <a:r>
              <a:rPr lang="en-US" altLang="en-US" sz="2600" dirty="0" smtClean="0"/>
              <a:t>innovation</a:t>
            </a:r>
            <a:endParaRPr lang="en-US" altLang="en-US" sz="2600" dirty="0"/>
          </a:p>
          <a:p>
            <a:pPr lvl="1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600" dirty="0" smtClean="0"/>
              <a:t>Value </a:t>
            </a:r>
            <a:r>
              <a:rPr lang="en-US" altLang="en-US" sz="2600" dirty="0"/>
              <a:t>the well being of </a:t>
            </a:r>
            <a:r>
              <a:rPr lang="en-US" altLang="en-US" sz="2600" dirty="0" smtClean="0"/>
              <a:t>people</a:t>
            </a:r>
            <a:endParaRPr lang="en-US" altLang="en-US" sz="2600" dirty="0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6A69BF76-E145-48DC-87DA-F8D4780E6594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31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2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9360" presetClass="entr" presetSubtype="831359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9360" presetClass="entr" presetSubtype="831359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9360" presetClass="entr" presetSubtype="831359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839360" presetClass="entr" presetSubtype="831359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5839360" presetClass="entr" presetSubtype="831359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839360" presetClass="entr" presetSubtype="831359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839360" presetClass="entr" presetSubtype="831359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839360" presetClass="entr" presetSubtype="831359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839360" presetClass="entr" presetSubtype="831359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5839360" presetClass="entr" presetSubtype="831359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1DCEFB-5BD7-41F9-A603-8917A10CCAB0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5427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427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427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4276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77888" y="1522413"/>
            <a:ext cx="7524750" cy="5335587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600" dirty="0"/>
              <a:t>What is observable culture?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What one sees and hears when walking around an organization.</a:t>
            </a: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SzPct val="69000"/>
              <a:buFont typeface="Wingdings" charset="2"/>
              <a:buChar char="Ø"/>
            </a:pPr>
            <a:r>
              <a:rPr lang="en-US" altLang="en-US" sz="2600" dirty="0"/>
              <a:t>Elements of observable culture:	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Heroes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Stories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Rites and rituals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Symbols</a:t>
            </a: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19A514C1-E3D8-4293-857B-44C68E6E7333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32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25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045568" presetClass="entr" presetSubtype="6920648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6045568" presetClass="entr" presetSubtype="69206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6045568" presetClass="entr" presetSubtype="6920648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6045568" presetClass="entr" presetSubtype="69206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6045568" presetClass="entr" presetSubtype="69206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6045568" presetClass="entr" presetSubtype="69206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6045568" presetClass="entr" presetSubtype="6920648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332E7C-391E-4FCA-B95D-44956E4769BA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5529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529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529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5300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22337" y="1314450"/>
            <a:ext cx="7312025" cy="5257800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600" dirty="0"/>
              <a:t>What is the core culture?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Underlying assumptions and beliefs that influence </a:t>
            </a:r>
            <a:r>
              <a:rPr lang="en-US" altLang="en-US" sz="2600" dirty="0" err="1"/>
              <a:t>behaviour</a:t>
            </a:r>
            <a:r>
              <a:rPr lang="en-US" altLang="en-US" sz="2600" dirty="0"/>
              <a:t> and contribute to the observable culture.</a:t>
            </a: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SzPct val="69000"/>
              <a:buFont typeface="Wingdings" charset="2"/>
              <a:buChar char="Ø"/>
            </a:pPr>
            <a:r>
              <a:rPr lang="en-US" altLang="en-US" sz="2600" dirty="0"/>
              <a:t>Core culture and values: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94000"/>
              <a:buFont typeface="Georgia" charset="0"/>
              <a:buChar char="•"/>
            </a:pPr>
            <a:r>
              <a:rPr lang="en-US" altLang="en-US" sz="2600" dirty="0"/>
              <a:t>Core values are beliefs and values shared by organization members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94000"/>
              <a:buFont typeface="Georgia" charset="0"/>
              <a:buChar char="•"/>
            </a:pPr>
            <a:r>
              <a:rPr lang="en-US" altLang="en-US" sz="2600" dirty="0"/>
              <a:t>Strong cultures have a small but enduring set of core values.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Commitment to core values is a key to long-term success.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92FFA0C7-E327-47B5-9F64-BA597B288720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33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39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045952" presetClass="entr" presetSubtype="831520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6045952" presetClass="entr" presetSubtype="8315204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6045952" presetClass="entr" presetSubtype="8315204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6045952" presetClass="entr" presetSubtype="8315204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6045952" presetClass="entr" presetSubtype="8315204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6045952" presetClass="entr" presetSubtype="8315204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E85117-5768-4EB6-8C39-B40000527D37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5734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734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734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734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293813"/>
            <a:ext cx="8229600" cy="5335587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600" dirty="0"/>
              <a:t>Value-based management: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Describes managers who actively help to develop, communicate, and enact shared values.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Criteria for evaluating core values: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Relevance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Integrity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Pervasiveness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dirty="0"/>
              <a:t>Strength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0D4730F6-8311-41FA-9F35-CC0E861306F3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34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96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046720" presetClass="entr" presetSubtype="832251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6046720" presetClass="entr" presetSubtype="832251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6046720" presetClass="entr" presetSubtype="832251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6046720" presetClass="entr" presetSubtype="832251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6046720" presetClass="entr" presetSubtype="832251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6046720" presetClass="entr" presetSubtype="832251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6046720" presetClass="entr" presetSubtype="832251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60386-3E78-4349-ACCD-29CB6702228F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5836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837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837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837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22337" y="1331913"/>
            <a:ext cx="7312025" cy="5240337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400" dirty="0"/>
              <a:t>Workplace spirituality: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Practices that create meaning and shared community among organizational members.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Sample values include: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Meaningful purpose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Trust and respect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Honesty and openness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Personal growth and development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Worker friendly practices</a:t>
            </a:r>
          </a:p>
          <a:p>
            <a:pPr lvl="2">
              <a:spcAft>
                <a:spcPts val="600"/>
              </a:spcAft>
              <a:buSzPct val="120000"/>
            </a:pPr>
            <a:r>
              <a:rPr lang="en-US" altLang="en-US" sz="2400" dirty="0"/>
              <a:t>Ethics and social responsibility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6BEB9154-35EF-40BB-BC6E-2ACB0A22505C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35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86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047104" presetClass="entr" presetSubtype="8330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6047104" presetClass="entr" presetSubtype="8330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6047104" presetClass="entr" presetSubtype="8330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6047104" presetClass="entr" presetSubtype="8330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6047104" presetClass="entr" presetSubtype="8330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6047104" presetClass="entr" presetSubtype="8330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6047104" presetClass="entr" presetSubtype="8330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6047104" presetClass="entr" presetSubtype="8330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6047104" presetClass="entr" presetSubtype="8330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3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BEAA2-93A4-495E-B280-510A1E9F54F4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5939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939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939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59396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95300" y="1417638"/>
            <a:ext cx="8229600" cy="5411787"/>
          </a:xfrm>
          <a:ln/>
        </p:spPr>
        <p:txBody>
          <a:bodyPr/>
          <a:lstStyle/>
          <a:p>
            <a:pPr marL="304800" indent="-304800">
              <a:lnSpc>
                <a:spcPct val="110000"/>
              </a:lnSpc>
              <a:spcBef>
                <a:spcPct val="0"/>
              </a:spcBef>
              <a:buSzPct val="89000"/>
              <a:buFont typeface="Wingdings" charset="2"/>
              <a:buChar char="Ø"/>
            </a:pPr>
            <a:r>
              <a:rPr lang="en-US" altLang="en-US" sz="2600" dirty="0"/>
              <a:t>Symbolic leadership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Symbolic leaders use symbols well to establish and maintain a desired organizational culture.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Symbolic leaders behave in ways that espouse organization’s values.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Symbolic leaders:</a:t>
            </a:r>
          </a:p>
          <a:p>
            <a:pPr lvl="2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Use language </a:t>
            </a:r>
            <a:r>
              <a:rPr lang="en-US" altLang="en-US" sz="2400" dirty="0" smtClean="0">
                <a:solidFill>
                  <a:srgbClr val="6E0500"/>
                </a:solidFill>
              </a:rPr>
              <a:t>metaphors</a:t>
            </a:r>
            <a:endParaRPr lang="en-US" altLang="en-US" sz="2400" dirty="0">
              <a:solidFill>
                <a:srgbClr val="6E0500"/>
              </a:solidFill>
            </a:endParaRPr>
          </a:p>
          <a:p>
            <a:pPr lvl="2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Highlight and dramatize core values and observable </a:t>
            </a:r>
            <a:r>
              <a:rPr lang="en-US" altLang="en-US" sz="2400" dirty="0" smtClean="0">
                <a:solidFill>
                  <a:srgbClr val="6E0500"/>
                </a:solidFill>
              </a:rPr>
              <a:t>culture</a:t>
            </a:r>
            <a:endParaRPr lang="en-US" altLang="en-US" sz="2400" dirty="0">
              <a:solidFill>
                <a:srgbClr val="6E0500"/>
              </a:solidFill>
            </a:endParaRPr>
          </a:p>
          <a:p>
            <a:pPr lvl="2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Use rites and rituals to glorify </a:t>
            </a:r>
            <a:r>
              <a:rPr lang="en-US" altLang="en-US" sz="2400" dirty="0" smtClean="0">
                <a:solidFill>
                  <a:srgbClr val="6E0500"/>
                </a:solidFill>
              </a:rPr>
              <a:t>performance</a:t>
            </a:r>
            <a:endParaRPr lang="en-US" altLang="en-US" sz="2400" dirty="0">
              <a:solidFill>
                <a:srgbClr val="6E0500"/>
              </a:solidFill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91875326-361B-4902-B545-ACED2279565C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36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68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047488" presetClass="entr" presetSubtype="833068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6047488" presetClass="entr" presetSubtype="833068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6047488" presetClass="entr" presetSubtype="833068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6047488" presetClass="entr" presetSubtype="833068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6047488" presetClass="entr" presetSubtype="833068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6047488" presetClass="entr" presetSubtype="833068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6047488" presetClass="entr" presetSubtype="833068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E3D700-3A5D-40C8-AF41-701AD7320D45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6246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6246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6246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62468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104900" y="1262856"/>
            <a:ext cx="6946900" cy="5137944"/>
          </a:xfrm>
          <a:ln/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9000"/>
              <a:buFont typeface="Wingdings" charset="2"/>
              <a:buChar char="Ø"/>
            </a:pPr>
            <a:r>
              <a:rPr lang="en-US" altLang="en-US" sz="2600" dirty="0"/>
              <a:t>Organizational subcultures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Cultures based on shared work responsibilities and/or personal characteristics.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Ethnocentrism is the belief that one’s subculture is superior to all others</a:t>
            </a:r>
          </a:p>
          <a:p>
            <a:pPr marL="304800" indent="-304800">
              <a:spcBef>
                <a:spcPts val="600"/>
              </a:spcBef>
              <a:spcAft>
                <a:spcPts val="600"/>
              </a:spcAft>
              <a:buSzPct val="69000"/>
              <a:buFont typeface="Wingdings" charset="2"/>
              <a:buChar char="Ø"/>
            </a:pPr>
            <a:r>
              <a:rPr lang="en-US" altLang="en-US" sz="2600" dirty="0"/>
              <a:t>Common subcultures include: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Occupations and Functions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Ethnicity and National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Gender and Generations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1C1F76D0-4B17-4BE7-AB73-C836ECC940BA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37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969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085760" presetClass="entr" presetSubtype="833589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6085760" presetClass="entr" presetSubtype="833589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6085760" presetClass="entr" presetSubtype="833589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6085760" presetClass="entr" presetSubtype="833589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6085760" presetClass="entr" presetSubtype="833589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6085760" presetClass="entr" presetSubtype="833589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6085760" presetClass="entr" presetSubtype="833589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78DDD-C426-4E7F-9500-73990C30428F}" type="slidenum">
              <a:rPr lang="en-US" altLang="en-US"/>
              <a:pPr/>
              <a:t>38</a:t>
            </a:fld>
            <a:endParaRPr lang="en-US" altLang="en-US"/>
          </a:p>
        </p:txBody>
      </p:sp>
      <p:sp>
        <p:nvSpPr>
          <p:cNvPr id="6348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6349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6349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63492" name="Rectangle 4"/>
          <p:cNvSpPr>
            <a:spLocks/>
          </p:cNvSpPr>
          <p:nvPr/>
        </p:nvSpPr>
        <p:spPr bwMode="auto">
          <a:xfrm>
            <a:off x="3124200" y="6581775"/>
            <a:ext cx="29083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10</a:t>
            </a:r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20750" y="1352550"/>
            <a:ext cx="7315200" cy="5219700"/>
          </a:xfrm>
          <a:ln/>
        </p:spPr>
        <p:txBody>
          <a:bodyPr/>
          <a:lstStyle/>
          <a:p>
            <a:pPr marL="304800" indent="-304800">
              <a:spcBef>
                <a:spcPct val="0"/>
              </a:spcBef>
              <a:buSzPct val="89000"/>
              <a:buFont typeface="Wingdings" charset="2"/>
              <a:buChar char="Ø"/>
            </a:pPr>
            <a:r>
              <a:rPr lang="en-US" altLang="en-US" sz="2400" dirty="0"/>
              <a:t>Challenges faced by minorities and women:</a:t>
            </a:r>
          </a:p>
          <a:p>
            <a:pPr lvl="1">
              <a:spcBef>
                <a:spcPts val="500"/>
              </a:spcBef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Glass ceiling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Misunderstanding and lack of sensitivity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Sexual harassment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Pay discrimination</a:t>
            </a:r>
          </a:p>
          <a:p>
            <a:pPr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>
                <a:solidFill>
                  <a:srgbClr val="6E0500"/>
                </a:solidFill>
              </a:rPr>
              <a:t>Job discrimination</a:t>
            </a:r>
          </a:p>
          <a:p>
            <a:pPr marL="304800" indent="-304800">
              <a:lnSpc>
                <a:spcPct val="110000"/>
              </a:lnSpc>
              <a:buSzPct val="69000"/>
              <a:buFont typeface="Wingdings" charset="2"/>
              <a:buChar char="Ø"/>
            </a:pPr>
            <a:r>
              <a:rPr lang="en-US" altLang="en-US" sz="2400" dirty="0">
                <a:latin typeface="Georgia" panose="02040502050405020303" pitchFamily="18" charset="0"/>
              </a:rPr>
              <a:t>Minorities may adapt by exhibiting </a:t>
            </a:r>
            <a:r>
              <a:rPr lang="en-US" altLang="en-US" sz="2400" dirty="0" smtClean="0">
                <a:latin typeface="Georgia" panose="02040502050405020303" pitchFamily="18" charset="0"/>
              </a:rPr>
              <a:t>biculturalism—adopting </a:t>
            </a:r>
            <a:r>
              <a:rPr lang="en-US" altLang="en-US" sz="2400" dirty="0">
                <a:latin typeface="Georgia" panose="02040502050405020303" pitchFamily="18" charset="0"/>
              </a:rPr>
              <a:t>characteristics of the majority culture</a:t>
            </a:r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85750"/>
            <a:ext cx="8555037" cy="939800"/>
          </a:xfrm>
          <a:ln/>
        </p:spPr>
        <p:txBody>
          <a:bodyPr/>
          <a:lstStyle/>
          <a:p>
            <a:r>
              <a:rPr lang="en-US" altLang="en-US" sz="32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Culture and Diversity</a:t>
            </a:r>
            <a:endParaRPr lang="en-US" altLang="en-US" sz="32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8402638" y="6591300"/>
            <a:ext cx="284162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fld id="{2F58BE83-95C8-4D5A-A111-B174E598765B}" type="slidenum"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pPr algn="r"/>
              <a:t>38</a:t>
            </a:fld>
            <a:endParaRPr lang="en-US" altLang="en-US">
              <a:latin typeface="Verdana" charset="0"/>
              <a:ea typeface="Verdana" charset="0"/>
              <a:cs typeface="Verdana" charset="0"/>
              <a:sym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61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086528" presetClass="entr" presetSubtype="833603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6086528" presetClass="entr" presetSubtype="833603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6086528" presetClass="entr" presetSubtype="833603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6086528" presetClass="entr" presetSubtype="833603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6086528" presetClass="entr" presetSubtype="833603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6086528" presetClass="entr" presetSubtype="8336038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6086528" presetClass="entr" presetSubtype="833603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>
                <a:latin typeface="Arial Black" charset="0"/>
              </a:rPr>
              <a:t>Preparation for next Week</a:t>
            </a:r>
            <a:endParaRPr lang="en-CA" sz="3200">
              <a:latin typeface="Arial Black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628775"/>
            <a:ext cx="7696200" cy="5068888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 dirty="0" smtClean="0">
                <a:cs typeface="Arial"/>
              </a:rPr>
              <a:t>Read </a:t>
            </a:r>
            <a:r>
              <a:rPr lang="en-US" sz="2400" dirty="0">
                <a:cs typeface="Arial"/>
              </a:rPr>
              <a:t>and prepare for next class</a:t>
            </a:r>
          </a:p>
          <a:p>
            <a:r>
              <a:rPr lang="en-CA" sz="2400" dirty="0"/>
              <a:t>CHAPTER 11: Leadership &amp; </a:t>
            </a:r>
            <a:r>
              <a:rPr lang="en-CA" sz="2400" dirty="0" smtClean="0"/>
              <a:t>Communication</a:t>
            </a:r>
          </a:p>
          <a:p>
            <a:pPr lvl="1"/>
            <a:r>
              <a:rPr lang="en-CA" sz="2000" dirty="0" smtClean="0"/>
              <a:t>CASE STUDY: Belvedere Place Development Ltd.</a:t>
            </a:r>
          </a:p>
          <a:p>
            <a:r>
              <a:rPr lang="en-CA" sz="2400" b="1" i="1" dirty="0" smtClean="0"/>
              <a:t>GROUP </a:t>
            </a:r>
            <a:r>
              <a:rPr lang="en-CA" sz="2400" b="1" i="1" dirty="0"/>
              <a:t>PROJECT DUE IN </a:t>
            </a:r>
            <a:r>
              <a:rPr lang="en-CA" sz="2400" b="1" i="1" dirty="0" smtClean="0"/>
              <a:t>CLASS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3464118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13-11399 English Template">
  <a:themeElements>
    <a:clrScheme name="Concordia-PP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ordia-PPT">
      <a:majorFont>
        <a:latin typeface="GillSans Bold"/>
        <a:ea typeface=""/>
        <a:cs typeface=""/>
      </a:majorFont>
      <a:minorFont>
        <a:latin typeface="Gil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-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-32" charset="0"/>
          </a:defRPr>
        </a:defPPr>
      </a:lstStyle>
    </a:lnDef>
  </a:objectDefaults>
  <a:extraClrSchemeLst>
    <a:extraClrScheme>
      <a:clrScheme name="Concordia-PP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6027</TotalTime>
  <Words>1837</Words>
  <Application>Microsoft Macintosh PowerPoint</Application>
  <PresentationFormat>On-screen Show (4:3)</PresentationFormat>
  <Paragraphs>366</Paragraphs>
  <Slides>39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1" baseType="lpstr">
      <vt:lpstr>T13-11399 English Template</vt:lpstr>
      <vt:lpstr>Office Theme</vt:lpstr>
      <vt:lpstr>PowerPoint Presentation</vt:lpstr>
      <vt:lpstr>Objectives for today</vt:lpstr>
      <vt:lpstr>Important Dates</vt:lpstr>
      <vt:lpstr>Remaining Schedule</vt:lpstr>
      <vt:lpstr>PowerPoint Presentation</vt:lpstr>
      <vt:lpstr>Human Resource Management</vt:lpstr>
      <vt:lpstr>PowerPoint Presentation</vt:lpstr>
      <vt:lpstr>PowerPoint Presentation</vt:lpstr>
      <vt:lpstr>Steps in strategic human resource planning.</vt:lpstr>
      <vt:lpstr>Attracting a Quality Workforce</vt:lpstr>
      <vt:lpstr>Attracting a Quality Workforce</vt:lpstr>
      <vt:lpstr>Attracting a Quality Workforce</vt:lpstr>
      <vt:lpstr>Steps in the selection process:  The case of a rejected job applicant.</vt:lpstr>
      <vt:lpstr>Developing a Quality Workforce</vt:lpstr>
      <vt:lpstr>Developing a Quality Workforce</vt:lpstr>
      <vt:lpstr>Developing a Quality Workforce</vt:lpstr>
      <vt:lpstr>Developing a Quality Workforce</vt:lpstr>
      <vt:lpstr>Developing a Quality Workforce</vt:lpstr>
      <vt:lpstr>Developing a Quality Workforce</vt:lpstr>
      <vt:lpstr>Developing a Quality Workforce</vt:lpstr>
      <vt:lpstr>Developing a Quality Workforce</vt:lpstr>
      <vt:lpstr>Maintaining a Quality Workforce</vt:lpstr>
      <vt:lpstr>Maintaining a Quality Workforce</vt:lpstr>
      <vt:lpstr>Maintaining a Quality Workforce</vt:lpstr>
      <vt:lpstr>Maintaining a Quality Workforce</vt:lpstr>
      <vt:lpstr>Maintaining a Quality Workforce</vt:lpstr>
      <vt:lpstr>Maintaining a Quality Workforce</vt:lpstr>
      <vt:lpstr>Maintaining a Quality Workforce</vt:lpstr>
      <vt:lpstr>Maintaining a Quality Workforce</vt:lpstr>
      <vt:lpstr>Organizational Culture and Diversity</vt:lpstr>
      <vt:lpstr>Organizational Culture and Diversity</vt:lpstr>
      <vt:lpstr>Organizational Culture and Diversity</vt:lpstr>
      <vt:lpstr>Organizational Culture and Diversity</vt:lpstr>
      <vt:lpstr>Organizational Culture and Diversity</vt:lpstr>
      <vt:lpstr>Organizational Culture and Diversity</vt:lpstr>
      <vt:lpstr>Organizational Culture and Diversity</vt:lpstr>
      <vt:lpstr>Organizational Culture and Diversity</vt:lpstr>
      <vt:lpstr>Organizational Culture and Diversity</vt:lpstr>
      <vt:lpstr>Preparation for next Week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Objectives for today</dc:title>
  <dc:creator>dyer-draimin</dc:creator>
  <cp:lastModifiedBy>Barry Kaufman</cp:lastModifiedBy>
  <cp:revision>371</cp:revision>
  <cp:lastPrinted>2015-08-03T01:21:03Z</cp:lastPrinted>
  <dcterms:created xsi:type="dcterms:W3CDTF">2003-06-01T20:01:32Z</dcterms:created>
  <dcterms:modified xsi:type="dcterms:W3CDTF">2016-03-09T04:57:32Z</dcterms:modified>
</cp:coreProperties>
</file>