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60" r:id="rId3"/>
    <p:sldId id="258" r:id="rId4"/>
    <p:sldId id="261" r:id="rId5"/>
    <p:sldId id="262" r:id="rId6"/>
    <p:sldId id="263" r:id="rId7"/>
    <p:sldId id="264" r:id="rId8"/>
    <p:sldId id="265" r:id="rId9"/>
    <p:sldId id="266" r:id="rId10"/>
    <p:sldId id="267" r:id="rId11"/>
    <p:sldId id="268" r:id="rId12"/>
    <p:sldId id="269" r:id="rId13"/>
    <p:sldId id="270" r:id="rId14"/>
    <p:sldId id="271" r:id="rId15"/>
    <p:sldId id="272" r:id="rId16"/>
    <p:sldId id="274" r:id="rId17"/>
    <p:sldId id="275" r:id="rId18"/>
    <p:sldId id="276" r:id="rId19"/>
    <p:sldId id="277" r:id="rId20"/>
    <p:sldId id="278" r:id="rId21"/>
    <p:sldId id="279" r:id="rId22"/>
    <p:sldId id="280" r:id="rId23"/>
    <p:sldId id="281" r:id="rId24"/>
    <p:sldId id="284" r:id="rId25"/>
    <p:sldId id="285" r:id="rId26"/>
    <p:sldId id="289" r:id="rId27"/>
    <p:sldId id="288" r:id="rId28"/>
    <p:sldId id="287" r:id="rId29"/>
    <p:sldId id="286" r:id="rId30"/>
    <p:sldId id="282" r:id="rId31"/>
    <p:sldId id="283"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7983A"/>
    <a:srgbClr val="AA4F37"/>
    <a:srgbClr val="70731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656" y="-27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67" d="100"/>
          <a:sy n="67" d="100"/>
        </p:scale>
        <p:origin x="-3264"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E9F7A537-7BB8-4D70-95B3-0E185824B5DD}" type="datetimeFigureOut">
              <a:rPr lang="en-CA"/>
              <a:pPr>
                <a:defRPr/>
              </a:pPr>
              <a:t>05/12/2013</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2C384B0-74BF-43B1-A5DA-3B57729D1E4D}"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11"/>
          <p:cNvSpPr>
            <a:spLocks noGrp="1" noChangeArrowheads="1"/>
          </p:cNvSpPr>
          <p:nvPr>
            <p:ph type="sldNum" sz="quarter" idx="5"/>
          </p:nvPr>
        </p:nvSpPr>
        <p:spPr bwMode="auto">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E99A6B6-F951-41CD-AC3C-1605EFD14EFC}" type="slidenum">
              <a:rPr lang="en-GB" altLang="en-US" smtClean="0">
                <a:solidFill>
                  <a:srgbClr val="FFFFFF"/>
                </a:solidFill>
                <a:latin typeface="Arial" pitchFamily="34" charset="0"/>
              </a:rPr>
              <a:pPr fontAlgn="base">
                <a:spcBef>
                  <a:spcPct val="0"/>
                </a:spcBef>
                <a:spcAft>
                  <a:spcPct val="0"/>
                </a:spcAft>
                <a:defRPr/>
              </a:pPr>
              <a:t>31</a:t>
            </a:fld>
            <a:endParaRPr lang="en-GB" altLang="en-US" smtClean="0">
              <a:solidFill>
                <a:srgbClr val="FFFFFF"/>
              </a:solidFill>
              <a:latin typeface="Arial" pitchFamily="34" charset="0"/>
            </a:endParaRPr>
          </a:p>
        </p:txBody>
      </p:sp>
      <p:sp>
        <p:nvSpPr>
          <p:cNvPr id="4403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defTabSz="457200" eaLnBrk="0" hangingPunct="0">
              <a:lnSpc>
                <a:spcPct val="105000"/>
              </a:lnSpc>
              <a:buClr>
                <a:srgbClr val="FFFFFF"/>
              </a:buClr>
              <a:buFont typeface="Tahoma" pitchFamily="34" charset="0"/>
              <a:buNone/>
            </a:pPr>
            <a:endParaRPr lang="en-US" altLang="en-US" sz="2400">
              <a:solidFill>
                <a:srgbClr val="FFFFFF"/>
              </a:solidFill>
              <a:latin typeface="Tahoma" pitchFamily="34" charset="0"/>
            </a:endParaRPr>
          </a:p>
        </p:txBody>
      </p:sp>
      <p:sp>
        <p:nvSpPr>
          <p:cNvPr id="44036" name="Rectangle 2"/>
          <p:cNvSpPr>
            <a:spLocks noGrp="1" noChangeArrowheads="1"/>
          </p:cNvSpPr>
          <p:nvPr>
            <p:ph type="body"/>
          </p:nvPr>
        </p:nvSpPr>
        <p:spPr bwMode="auto">
          <a:xfrm>
            <a:off x="914400" y="4343400"/>
            <a:ext cx="5022850" cy="4114800"/>
          </a:xfrm>
          <a:noFill/>
        </p:spPr>
        <p:txBody>
          <a:bodyPr wrap="none" numCol="1" anchor="ctr" anchorCtr="0" compatLnSpc="1">
            <a:prstTxWarp prst="textNoShape">
              <a:avLst/>
            </a:prstTxWarp>
          </a:bodyPr>
          <a:lstStyle/>
          <a:p>
            <a:pPr eaLnBrk="1" hangingPunct="1">
              <a:spcBef>
                <a:spcPct val="0"/>
              </a:spcBef>
            </a:pPr>
            <a:endParaRPr lang="en-CA" altLang="en-U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Option 1">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cstate="print"/>
          <a:srcRect b="61755"/>
          <a:stretch>
            <a:fillRect/>
          </a:stretch>
        </p:blipFill>
        <p:spPr bwMode="auto">
          <a:xfrm>
            <a:off x="-117475" y="1444625"/>
            <a:ext cx="9261475" cy="5413375"/>
          </a:xfrm>
          <a:prstGeom prst="rect">
            <a:avLst/>
          </a:prstGeom>
          <a:noFill/>
          <a:ln w="9525">
            <a:noFill/>
            <a:miter lim="800000"/>
            <a:headEnd/>
            <a:tailEnd/>
          </a:ln>
        </p:spPr>
      </p:pic>
      <p:sp>
        <p:nvSpPr>
          <p:cNvPr id="5" name="TextBox 4"/>
          <p:cNvSpPr txBox="1">
            <a:spLocks noChangeArrowheads="1"/>
          </p:cNvSpPr>
          <p:nvPr userDrawn="1"/>
        </p:nvSpPr>
        <p:spPr bwMode="auto">
          <a:xfrm>
            <a:off x="-107950" y="-31750"/>
            <a:ext cx="9251950" cy="1538288"/>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defRPr/>
            </a:pPr>
            <a:r>
              <a:rPr lang="en-CA" altLang="en-US" sz="5400" b="1" smtClean="0">
                <a:solidFill>
                  <a:srgbClr val="70731F"/>
                </a:solidFill>
                <a:cs typeface="Arial" pitchFamily="34" charset="0"/>
              </a:rPr>
              <a:t>FINANCIAL ACCOUNTING</a:t>
            </a:r>
          </a:p>
          <a:p>
            <a:pPr algn="ctr">
              <a:defRPr/>
            </a:pPr>
            <a:r>
              <a:rPr lang="en-CA" altLang="en-US" sz="2400" b="1" i="1" smtClean="0">
                <a:solidFill>
                  <a:srgbClr val="70731F"/>
                </a:solidFill>
                <a:cs typeface="Arial" pitchFamily="34" charset="0"/>
              </a:rPr>
              <a:t>Tools for Business Decision-Making</a:t>
            </a:r>
          </a:p>
          <a:p>
            <a:pPr algn="ctr">
              <a:defRPr/>
            </a:pPr>
            <a:r>
              <a:rPr lang="en-CA" altLang="en-US" sz="1600" b="1" smtClean="0">
                <a:solidFill>
                  <a:srgbClr val="AA4F37"/>
                </a:solidFill>
                <a:cs typeface="Arial" pitchFamily="34" charset="0"/>
              </a:rPr>
              <a:t>KIMMEL </a:t>
            </a:r>
            <a:r>
              <a:rPr lang="en-CA" altLang="en-US" sz="1600" b="1" smtClean="0">
                <a:solidFill>
                  <a:srgbClr val="AA4F37"/>
                </a:solidFill>
                <a:cs typeface="Arial" pitchFamily="34" charset="0"/>
                <a:sym typeface="Symbol" pitchFamily="18" charset="2"/>
              </a:rPr>
              <a:t> WEYGANDT  KIESO  TRENHOLM  IRVINE</a:t>
            </a:r>
            <a:endParaRPr lang="en-CA" altLang="en-US" sz="1600" b="1" smtClean="0">
              <a:solidFill>
                <a:srgbClr val="AA4F37"/>
              </a:solidFill>
              <a:cs typeface="Arial" pitchFamily="34" charset="0"/>
            </a:endParaRPr>
          </a:p>
        </p:txBody>
      </p:sp>
      <p:sp>
        <p:nvSpPr>
          <p:cNvPr id="3" name="Subtitle 2"/>
          <p:cNvSpPr>
            <a:spLocks noGrp="1"/>
          </p:cNvSpPr>
          <p:nvPr>
            <p:ph type="subTitle" idx="1"/>
          </p:nvPr>
        </p:nvSpPr>
        <p:spPr>
          <a:xfrm>
            <a:off x="23896" y="1844824"/>
            <a:ext cx="9120104" cy="936104"/>
          </a:xfrm>
        </p:spPr>
        <p:txBody>
          <a:bodyPr/>
          <a:lstStyle>
            <a:lvl1pPr marL="0" indent="0" algn="ctr">
              <a:buNone/>
              <a:defRPr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1_White">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59243"/>
          </a:xfrm>
          <a:blipFill dpi="0" rotWithShape="1">
            <a:blip r:embed="rId2" cstate="print">
              <a:extLst>
                <a:ext uri="{28A0092B-C50C-407E-A947-70E740481C1C}">
                  <a14:useLocalDpi xmlns="" xmlns:a14="http://schemas.microsoft.com/office/drawing/2010/main" val="0"/>
                </a:ext>
              </a:extLst>
            </a:blip>
            <a:srcRect/>
            <a:stretch>
              <a:fillRect l="-136170" t="-88886" b="-187272"/>
            </a:stretch>
          </a:blipFill>
        </p:spPr>
        <p:txBody>
          <a:bodyPr/>
          <a:lstStyle>
            <a:lvl1pPr>
              <a:defRPr b="1">
                <a:solidFill>
                  <a:schemeClr val="bg1"/>
                </a:solidFill>
              </a:defRPr>
            </a:lvl1pPr>
          </a:lstStyle>
          <a:p>
            <a:r>
              <a:rPr lang="en-US" dirty="0" smtClean="0"/>
              <a:t>Click to edit Master title style</a:t>
            </a:r>
            <a:endParaRPr lang="en-CA" dirty="0"/>
          </a:p>
        </p:txBody>
      </p:sp>
      <p:sp>
        <p:nvSpPr>
          <p:cNvPr id="3" name="Content Placeholder 2"/>
          <p:cNvSpPr>
            <a:spLocks noGrp="1"/>
          </p:cNvSpPr>
          <p:nvPr>
            <p:ph idx="1"/>
          </p:nvPr>
        </p:nvSpPr>
        <p:spPr>
          <a:xfrm>
            <a:off x="442073" y="1412776"/>
            <a:ext cx="8229600" cy="4525963"/>
          </a:xfrm>
        </p:spPr>
        <p:txBody>
          <a:bodyPr/>
          <a:lstStyle>
            <a:lvl2pPr>
              <a:defRPr>
                <a:solidFill>
                  <a:srgbClr val="AA4F37"/>
                </a:solidFill>
              </a:defRPr>
            </a:lvl2pPr>
            <a:lvl3pPr>
              <a:defRPr>
                <a:solidFill>
                  <a:srgbClr val="70731F"/>
                </a:solidFill>
              </a:defRPr>
            </a:lvl3pPr>
            <a:lvl4pPr>
              <a:defRPr>
                <a:solidFill>
                  <a:srgbClr val="F7983A"/>
                </a:solidFill>
              </a:defRPr>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arning Objectives1">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207159" y="1268760"/>
            <a:ext cx="8856984" cy="4176464"/>
          </a:xfrm>
        </p:spPr>
        <p:txBody>
          <a:bodyPr/>
          <a:lstStyle>
            <a:lvl2pPr marL="342900" marR="0" indent="-342900" algn="l" defTabSz="914400" rtl="0" eaLnBrk="1" fontAlgn="auto" latinLnBrk="0" hangingPunct="1">
              <a:lnSpc>
                <a:spcPct val="100000"/>
              </a:lnSpc>
              <a:spcBef>
                <a:spcPts val="0"/>
              </a:spcBef>
              <a:spcAft>
                <a:spcPts val="0"/>
              </a:spcAft>
              <a:buClrTx/>
              <a:buSzTx/>
              <a:buFontTx/>
              <a:buNone/>
              <a:tabLst/>
              <a:defRPr baseline="0"/>
            </a:lvl2pPr>
          </a:lstStyle>
          <a:p>
            <a:pPr lvl="1"/>
            <a:endParaRPr lang="en-CA" dirty="0" smtClean="0"/>
          </a:p>
        </p:txBody>
      </p:sp>
      <p:sp>
        <p:nvSpPr>
          <p:cNvPr id="9" name="Title 8"/>
          <p:cNvSpPr>
            <a:spLocks noGrp="1"/>
          </p:cNvSpPr>
          <p:nvPr>
            <p:ph type="title"/>
          </p:nvPr>
        </p:nvSpPr>
        <p:spPr>
          <a:xfrm>
            <a:off x="-1" y="0"/>
            <a:ext cx="9144000" cy="1052735"/>
          </a:xfrm>
          <a:solidFill>
            <a:srgbClr val="F7983A"/>
          </a:solidFill>
        </p:spPr>
        <p:txBody>
          <a:bodyPr>
            <a:noAutofit/>
          </a:bodyPr>
          <a:lstStyle>
            <a:lvl1pPr algn="ctr">
              <a:defRPr sz="4000" b="1">
                <a:solidFill>
                  <a:schemeClr val="bg1"/>
                </a:solidFill>
                <a:latin typeface="+mj-lt"/>
                <a:cs typeface="Arial" pitchFamily="34" charset="0"/>
              </a:defRPr>
            </a:lvl1pPr>
          </a:lstStyle>
          <a:p>
            <a:r>
              <a:rPr lang="en-US" smtClean="0"/>
              <a:t>Click to edit Master title style</a:t>
            </a:r>
            <a:endParaRPr lang="en-C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2_Black">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59243"/>
          </a:xfrm>
          <a:blipFill dpi="0" rotWithShape="1">
            <a:blip r:embed="rId2" cstate="print">
              <a:extLst>
                <a:ext uri="{28A0092B-C50C-407E-A947-70E740481C1C}">
                  <a14:useLocalDpi xmlns="" xmlns:a14="http://schemas.microsoft.com/office/drawing/2010/main" val="0"/>
                </a:ext>
              </a:extLst>
            </a:blip>
            <a:srcRect/>
            <a:stretch>
              <a:fillRect l="-136170" t="-88886" b="-187272"/>
            </a:stretch>
          </a:blipFill>
        </p:spPr>
        <p:txBody>
          <a:bodyPr/>
          <a:lstStyle>
            <a:lvl1pPr>
              <a:defRPr b="1">
                <a:solidFill>
                  <a:schemeClr val="tx1"/>
                </a:solidFill>
              </a:defRPr>
            </a:lvl1pPr>
          </a:lstStyle>
          <a:p>
            <a:r>
              <a:rPr lang="en-US" dirty="0" smtClean="0"/>
              <a:t>Click to edit Master title style</a:t>
            </a:r>
            <a:endParaRPr lang="en-CA" dirty="0"/>
          </a:p>
        </p:txBody>
      </p:sp>
      <p:sp>
        <p:nvSpPr>
          <p:cNvPr id="3" name="Content Placeholder 2"/>
          <p:cNvSpPr>
            <a:spLocks noGrp="1"/>
          </p:cNvSpPr>
          <p:nvPr>
            <p:ph idx="1"/>
          </p:nvPr>
        </p:nvSpPr>
        <p:spPr>
          <a:xfrm>
            <a:off x="442073" y="1412776"/>
            <a:ext cx="8229600" cy="4525963"/>
          </a:xfrm>
        </p:spPr>
        <p:txBody>
          <a:bodyPr/>
          <a:lstStyle>
            <a:lvl2pPr>
              <a:defRPr>
                <a:solidFill>
                  <a:srgbClr val="AA4F37"/>
                </a:solidFill>
              </a:defRPr>
            </a:lvl2pPr>
            <a:lvl3pPr>
              <a:defRPr>
                <a:solidFill>
                  <a:srgbClr val="70731F"/>
                </a:solidFill>
              </a:defRPr>
            </a:lvl3pPr>
            <a:lvl4pPr>
              <a:defRPr>
                <a:solidFill>
                  <a:srgbClr val="F7983A"/>
                </a:solidFill>
              </a:defRPr>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ption 2">
    <p:spTree>
      <p:nvGrpSpPr>
        <p:cNvPr id="1" name=""/>
        <p:cNvGrpSpPr/>
        <p:nvPr/>
      </p:nvGrpSpPr>
      <p:grpSpPr>
        <a:xfrm>
          <a:off x="0" y="0"/>
          <a:ext cx="0" cy="0"/>
          <a:chOff x="0" y="0"/>
          <a:chExt cx="0" cy="0"/>
        </a:xfrm>
      </p:grpSpPr>
      <p:pic>
        <p:nvPicPr>
          <p:cNvPr id="3" name="Picture 6"/>
          <p:cNvPicPr>
            <a:picLocks noChangeAspect="1"/>
          </p:cNvPicPr>
          <p:nvPr userDrawn="1"/>
        </p:nvPicPr>
        <p:blipFill>
          <a:blip r:embed="rId2" cstate="print"/>
          <a:srcRect/>
          <a:stretch>
            <a:fillRect/>
          </a:stretch>
        </p:blipFill>
        <p:spPr bwMode="auto">
          <a:xfrm>
            <a:off x="0" y="0"/>
            <a:ext cx="5299075" cy="6858000"/>
          </a:xfrm>
          <a:prstGeom prst="rect">
            <a:avLst/>
          </a:prstGeom>
          <a:noFill/>
          <a:ln w="9525">
            <a:noFill/>
            <a:miter lim="800000"/>
            <a:headEnd/>
            <a:tailEnd/>
          </a:ln>
        </p:spPr>
      </p:pic>
      <p:sp>
        <p:nvSpPr>
          <p:cNvPr id="2" name="Title 1"/>
          <p:cNvSpPr>
            <a:spLocks noGrp="1"/>
          </p:cNvSpPr>
          <p:nvPr>
            <p:ph type="title"/>
          </p:nvPr>
        </p:nvSpPr>
        <p:spPr>
          <a:xfrm>
            <a:off x="5508104" y="1124744"/>
            <a:ext cx="3327765" cy="2808312"/>
          </a:xfrm>
          <a:ln w="76200">
            <a:solidFill>
              <a:srgbClr val="F7983A"/>
            </a:solidFill>
          </a:ln>
        </p:spPr>
        <p:txBody>
          <a:bodyPr/>
          <a:lstStyle>
            <a:lvl1pPr>
              <a:defRPr b="1"/>
            </a:lvl1pPr>
          </a:lstStyle>
          <a:p>
            <a:pPr lvl="0"/>
            <a:r>
              <a:rPr lang="en-US" smtClean="0"/>
              <a:t>Click to edit Master title style</a:t>
            </a:r>
            <a:endParaRPr lang="en-CA" dirty="0" smtClean="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_Learning Objectives option 2">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cstate="print"/>
          <a:srcRect l="38872" r="48273"/>
          <a:stretch>
            <a:fillRect/>
          </a:stretch>
        </p:blipFill>
        <p:spPr bwMode="auto">
          <a:xfrm>
            <a:off x="0" y="0"/>
            <a:ext cx="971550" cy="6858000"/>
          </a:xfrm>
          <a:prstGeom prst="rect">
            <a:avLst/>
          </a:prstGeom>
          <a:noFill/>
          <a:ln w="9525">
            <a:noFill/>
            <a:miter lim="800000"/>
            <a:headEnd/>
            <a:tailEnd/>
          </a:ln>
        </p:spPr>
      </p:pic>
      <p:sp>
        <p:nvSpPr>
          <p:cNvPr id="5" name="TextBox 4"/>
          <p:cNvSpPr txBox="1">
            <a:spLocks noChangeArrowheads="1"/>
          </p:cNvSpPr>
          <p:nvPr userDrawn="1"/>
        </p:nvSpPr>
        <p:spPr bwMode="auto">
          <a:xfrm>
            <a:off x="996950" y="1481138"/>
            <a:ext cx="7005638" cy="7381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0" lvl="1">
              <a:defRPr/>
            </a:pPr>
            <a:r>
              <a:rPr lang="en-CA" altLang="en-US" sz="2400" smtClean="0">
                <a:cs typeface="Arial" pitchFamily="34" charset="0"/>
              </a:rPr>
              <a:t>After studying this chapter, students should be able to:</a:t>
            </a:r>
          </a:p>
          <a:p>
            <a:pPr>
              <a:defRPr/>
            </a:pPr>
            <a:endParaRPr lang="en-CA" altLang="en-US" smtClean="0">
              <a:cs typeface="Arial" pitchFamily="34" charset="0"/>
            </a:endParaRPr>
          </a:p>
        </p:txBody>
      </p:sp>
      <p:sp>
        <p:nvSpPr>
          <p:cNvPr id="7" name="TextBox 6"/>
          <p:cNvSpPr txBox="1">
            <a:spLocks noChangeArrowheads="1"/>
          </p:cNvSpPr>
          <p:nvPr userDrawn="1"/>
        </p:nvSpPr>
        <p:spPr bwMode="auto">
          <a:xfrm>
            <a:off x="971550" y="0"/>
            <a:ext cx="8172450" cy="584200"/>
          </a:xfrm>
          <a:prstGeom prst="rect">
            <a:avLst/>
          </a:prstGeom>
          <a:solidFill>
            <a:srgbClr val="F7983A"/>
          </a:solidFill>
          <a:ln w="76200">
            <a:solidFill>
              <a:srgbClr val="F7983A"/>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en-CA" altLang="en-US" sz="3200" b="1" smtClean="0">
                <a:cs typeface="Arial" pitchFamily="34" charset="0"/>
              </a:rPr>
              <a:t>LEARNING OBJECTIVES</a:t>
            </a:r>
          </a:p>
        </p:txBody>
      </p:sp>
      <p:sp>
        <p:nvSpPr>
          <p:cNvPr id="3" name="Text Placeholder 2"/>
          <p:cNvSpPr>
            <a:spLocks noGrp="1"/>
          </p:cNvSpPr>
          <p:nvPr>
            <p:ph type="body" sz="quarter" idx="13"/>
          </p:nvPr>
        </p:nvSpPr>
        <p:spPr>
          <a:xfrm>
            <a:off x="997194" y="1988840"/>
            <a:ext cx="7895286" cy="4608512"/>
          </a:xfrm>
        </p:spPr>
        <p:txBody>
          <a:bodyPr/>
          <a:lstStyle>
            <a:lvl2pPr marL="342900" marR="0" indent="-342900" algn="l" defTabSz="914400" rtl="0" eaLnBrk="1" fontAlgn="auto" latinLnBrk="0" hangingPunct="1">
              <a:lnSpc>
                <a:spcPct val="100000"/>
              </a:lnSpc>
              <a:spcBef>
                <a:spcPts val="0"/>
              </a:spcBef>
              <a:spcAft>
                <a:spcPts val="0"/>
              </a:spcAft>
              <a:buClrTx/>
              <a:buSzTx/>
              <a:buFont typeface="Arial" pitchFamily="34" charset="0"/>
              <a:buChar char="•"/>
              <a:tabLst/>
              <a:defRPr baseline="0"/>
            </a:lvl2pPr>
          </a:lstStyle>
          <a:p>
            <a:pPr lvl="0"/>
            <a:r>
              <a:rPr lang="en-US" smtClean="0"/>
              <a:t>Click to edit Master text styles</a:t>
            </a:r>
          </a:p>
          <a:p>
            <a:pPr lvl="1"/>
            <a:r>
              <a:rPr lang="en-US" smtClean="0"/>
              <a:t>Second level</a:t>
            </a:r>
          </a:p>
        </p:txBody>
      </p:sp>
      <p:sp>
        <p:nvSpPr>
          <p:cNvPr id="6" name="Title 1"/>
          <p:cNvSpPr>
            <a:spLocks noGrp="1"/>
          </p:cNvSpPr>
          <p:nvPr>
            <p:ph type="title"/>
          </p:nvPr>
        </p:nvSpPr>
        <p:spPr>
          <a:xfrm>
            <a:off x="971603" y="584775"/>
            <a:ext cx="8172397" cy="775491"/>
          </a:xfrm>
          <a:solidFill>
            <a:schemeClr val="bg1"/>
          </a:solidFill>
          <a:ln w="76200">
            <a:solidFill>
              <a:srgbClr val="F7983A"/>
            </a:solidFill>
          </a:ln>
        </p:spPr>
        <p:txBody>
          <a:bodyPr/>
          <a:lstStyle>
            <a:lvl1pPr marL="0" marR="0" indent="0" algn="l" defTabSz="914400" rtl="0" eaLnBrk="1" fontAlgn="auto" latinLnBrk="0" hangingPunct="1">
              <a:lnSpc>
                <a:spcPct val="100000"/>
              </a:lnSpc>
              <a:spcBef>
                <a:spcPct val="0"/>
              </a:spcBef>
              <a:spcAft>
                <a:spcPts val="0"/>
              </a:spcAft>
              <a:buClrTx/>
              <a:buSzTx/>
              <a:buFontTx/>
              <a:buNone/>
              <a:tabLst/>
              <a:defRPr sz="3200" b="1" baseline="0">
                <a:solidFill>
                  <a:schemeClr val="tx1"/>
                </a:solidFill>
              </a:defRPr>
            </a:lvl1pPr>
          </a:lstStyle>
          <a:p>
            <a:pPr lvl="0"/>
            <a:r>
              <a:rPr lang="en-US" smtClean="0"/>
              <a:t>Click to edit Master title style</a:t>
            </a:r>
            <a:endParaRPr lang="en-C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lide Option 2">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cstate="print"/>
          <a:srcRect l="38872" r="48273"/>
          <a:stretch>
            <a:fillRect/>
          </a:stretch>
        </p:blipFill>
        <p:spPr bwMode="auto">
          <a:xfrm>
            <a:off x="0" y="0"/>
            <a:ext cx="971550" cy="6858000"/>
          </a:xfrm>
          <a:prstGeom prst="rect">
            <a:avLst/>
          </a:prstGeom>
          <a:noFill/>
          <a:ln w="9525">
            <a:noFill/>
            <a:miter lim="800000"/>
            <a:headEnd/>
            <a:tailEnd/>
          </a:ln>
        </p:spPr>
      </p:pic>
      <p:sp>
        <p:nvSpPr>
          <p:cNvPr id="3" name="Content Placeholder 2"/>
          <p:cNvSpPr>
            <a:spLocks noGrp="1"/>
          </p:cNvSpPr>
          <p:nvPr>
            <p:ph idx="1"/>
          </p:nvPr>
        </p:nvSpPr>
        <p:spPr>
          <a:xfrm>
            <a:off x="1115616" y="1412776"/>
            <a:ext cx="7848869" cy="4824536"/>
          </a:xfrm>
        </p:spPr>
        <p:txBody>
          <a:bodyPr/>
          <a:lstStyle>
            <a:lvl2pPr>
              <a:defRPr>
                <a:solidFill>
                  <a:srgbClr val="AA4F37"/>
                </a:solidFill>
              </a:defRPr>
            </a:lvl2pPr>
            <a:lvl3pPr>
              <a:defRPr>
                <a:solidFill>
                  <a:srgbClr val="70731F"/>
                </a:solidFill>
              </a:defRPr>
            </a:lvl3pPr>
            <a:lvl4pPr>
              <a:defRPr>
                <a:solidFill>
                  <a:srgbClr val="F7983A"/>
                </a:solidFill>
              </a:defRPr>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dirty="0"/>
          </a:p>
        </p:txBody>
      </p:sp>
      <p:sp>
        <p:nvSpPr>
          <p:cNvPr id="2" name="Title 1"/>
          <p:cNvSpPr>
            <a:spLocks noGrp="1"/>
          </p:cNvSpPr>
          <p:nvPr>
            <p:ph type="title"/>
          </p:nvPr>
        </p:nvSpPr>
        <p:spPr>
          <a:xfrm>
            <a:off x="971603" y="0"/>
            <a:ext cx="8172397" cy="1143000"/>
          </a:xfrm>
          <a:ln w="76200">
            <a:solidFill>
              <a:srgbClr val="F7983A"/>
            </a:solidFill>
          </a:ln>
        </p:spPr>
        <p:txBody>
          <a:bodyPr>
            <a:normAutofit/>
          </a:bodyPr>
          <a:lstStyle>
            <a:lvl1pPr algn="l">
              <a:defRPr sz="3200" b="1" baseline="0"/>
            </a:lvl1pPr>
          </a:lstStyle>
          <a:p>
            <a:r>
              <a:rPr lang="en-US" smtClean="0"/>
              <a:t>Click to edit Master title style</a:t>
            </a:r>
            <a:endParaRPr lang="en-C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Slide Option 2">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cstate="print"/>
          <a:srcRect l="38872" r="48273"/>
          <a:stretch>
            <a:fillRect/>
          </a:stretch>
        </p:blipFill>
        <p:spPr bwMode="auto">
          <a:xfrm>
            <a:off x="0" y="0"/>
            <a:ext cx="971550" cy="6858000"/>
          </a:xfrm>
          <a:prstGeom prst="rect">
            <a:avLst/>
          </a:prstGeom>
          <a:noFill/>
          <a:ln w="9525">
            <a:noFill/>
            <a:miter lim="800000"/>
            <a:headEnd/>
            <a:tailEnd/>
          </a:ln>
        </p:spPr>
      </p:pic>
      <p:sp>
        <p:nvSpPr>
          <p:cNvPr id="3" name="Content Placeholder 2"/>
          <p:cNvSpPr>
            <a:spLocks noGrp="1"/>
          </p:cNvSpPr>
          <p:nvPr>
            <p:ph idx="1"/>
          </p:nvPr>
        </p:nvSpPr>
        <p:spPr>
          <a:xfrm>
            <a:off x="1115617" y="1412776"/>
            <a:ext cx="3744416" cy="4824536"/>
          </a:xfrm>
        </p:spPr>
        <p:txBody>
          <a:bodyPr/>
          <a:lstStyle>
            <a:lvl2pPr>
              <a:defRPr>
                <a:solidFill>
                  <a:srgbClr val="AA4F37"/>
                </a:solidFill>
              </a:defRPr>
            </a:lvl2pPr>
            <a:lvl3pPr>
              <a:defRPr>
                <a:solidFill>
                  <a:srgbClr val="70731F"/>
                </a:solidFill>
              </a:defRPr>
            </a:lvl3pPr>
            <a:lvl4pPr>
              <a:defRPr>
                <a:solidFill>
                  <a:srgbClr val="F7983A"/>
                </a:solidFill>
              </a:defRPr>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dirty="0"/>
          </a:p>
        </p:txBody>
      </p:sp>
      <p:sp>
        <p:nvSpPr>
          <p:cNvPr id="2" name="Title 1"/>
          <p:cNvSpPr>
            <a:spLocks noGrp="1"/>
          </p:cNvSpPr>
          <p:nvPr>
            <p:ph type="title"/>
          </p:nvPr>
        </p:nvSpPr>
        <p:spPr>
          <a:xfrm>
            <a:off x="971603" y="0"/>
            <a:ext cx="8172397" cy="1143000"/>
          </a:xfrm>
          <a:ln w="76200">
            <a:solidFill>
              <a:srgbClr val="F7983A"/>
            </a:solidFill>
          </a:ln>
        </p:spPr>
        <p:txBody>
          <a:bodyPr>
            <a:normAutofit/>
          </a:bodyPr>
          <a:lstStyle>
            <a:lvl1pPr algn="l">
              <a:defRPr sz="3200" b="1" baseline="0"/>
            </a:lvl1pPr>
          </a:lstStyle>
          <a:p>
            <a:r>
              <a:rPr lang="en-US" smtClean="0"/>
              <a:t>Click to edit Master title style</a:t>
            </a:r>
            <a:endParaRPr lang="en-CA" dirty="0"/>
          </a:p>
        </p:txBody>
      </p:sp>
      <p:sp>
        <p:nvSpPr>
          <p:cNvPr id="7" name="Content Placeholder 2"/>
          <p:cNvSpPr>
            <a:spLocks noGrp="1"/>
          </p:cNvSpPr>
          <p:nvPr>
            <p:ph idx="10"/>
          </p:nvPr>
        </p:nvSpPr>
        <p:spPr>
          <a:xfrm>
            <a:off x="5076056" y="1412776"/>
            <a:ext cx="3744416" cy="4824536"/>
          </a:xfrm>
        </p:spPr>
        <p:txBody>
          <a:bodyPr/>
          <a:lstStyle>
            <a:lvl2pPr>
              <a:defRPr>
                <a:solidFill>
                  <a:srgbClr val="AA4F37"/>
                </a:solidFill>
              </a:defRPr>
            </a:lvl2pPr>
            <a:lvl3pPr>
              <a:defRPr>
                <a:solidFill>
                  <a:srgbClr val="70731F"/>
                </a:solidFill>
              </a:defRPr>
            </a:lvl3pPr>
            <a:lvl4pPr>
              <a:defRPr>
                <a:solidFill>
                  <a:srgbClr val="F7983A"/>
                </a:solidFill>
              </a:defRPr>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Footer Placeholder 2"/>
          <p:cNvSpPr>
            <a:spLocks noGrp="1"/>
          </p:cNvSpPr>
          <p:nvPr>
            <p:ph type="ftr" sz="quarter" idx="10"/>
          </p:nvPr>
        </p:nvSpPr>
        <p:spPr/>
        <p:txBody>
          <a:bodyPr wrap="square" numCol="1" anchorCtr="0" compatLnSpc="1">
            <a:prstTxWarp prst="textNoShape">
              <a:avLst/>
            </a:prstTxWarp>
          </a:bodyPr>
          <a:lstStyle>
            <a:lvl1pPr defTabSz="914400" eaLnBrk="1" hangingPunct="1">
              <a:lnSpc>
                <a:spcPct val="100000"/>
              </a:lnSpc>
              <a:buClrTx/>
              <a:buSzTx/>
              <a:buFontTx/>
              <a:buNone/>
              <a:defRPr>
                <a:solidFill>
                  <a:srgbClr val="7F7F7F"/>
                </a:solidFill>
                <a:latin typeface="Arial" charset="0"/>
                <a:ea typeface="ＭＳ Ｐゴシック" pitchFamily="34" charset="-128"/>
              </a:defRPr>
            </a:lvl1pPr>
          </a:lstStyle>
          <a:p>
            <a:pPr>
              <a:defRPr/>
            </a:pPr>
            <a:r>
              <a:rPr lang="en-US"/>
              <a:t>Copyright © John Wiley &amp; Sons Canada, Ltd.</a:t>
            </a:r>
            <a:endParaRPr lang="en-CA"/>
          </a:p>
        </p:txBody>
      </p:sp>
      <p:sp>
        <p:nvSpPr>
          <p:cNvPr id="3" name="Slide Number Placeholder 3"/>
          <p:cNvSpPr>
            <a:spLocks noGrp="1"/>
          </p:cNvSpPr>
          <p:nvPr>
            <p:ph type="sldNum" sz="quarter" idx="11"/>
          </p:nvPr>
        </p:nvSpPr>
        <p:spPr/>
        <p:txBody>
          <a:bodyPr/>
          <a:lstStyle>
            <a:lvl1pPr defTabSz="914400" eaLnBrk="1" hangingPunct="1">
              <a:lnSpc>
                <a:spcPct val="100000"/>
              </a:lnSpc>
              <a:buClrTx/>
              <a:buSzTx/>
              <a:buFontTx/>
              <a:buNone/>
              <a:defRPr>
                <a:latin typeface="Arial" charset="0"/>
                <a:ea typeface="ＭＳ Ｐゴシック" pitchFamily="34" charset="-128"/>
              </a:defRPr>
            </a:lvl1pPr>
          </a:lstStyle>
          <a:p>
            <a:pPr>
              <a:defRPr/>
            </a:pPr>
            <a:fld id="{19B3C777-4D8C-4BAE-9732-DA035D1B96C7}"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CA"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CA"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BC32633-C7FB-46F1-A28F-E56D305F8980}" type="datetimeFigureOut">
              <a:rPr lang="en-CA"/>
              <a:pPr>
                <a:defRPr/>
              </a:pPr>
              <a:t>05/12/2013</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B6FB075-A3C7-49F2-A3D4-A91C1CF1C54D}" type="slidenum">
              <a:rPr lang="en-CA"/>
              <a:pPr>
                <a:defRPr/>
              </a:pPr>
              <a:t>‹#›</a:t>
            </a:fld>
            <a:endParaRPr lang="en-CA"/>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Lst>
  <p:timing>
    <p:tnLst>
      <p:par>
        <p:cTn id="1" dur="indefinite" restart="never" nodeType="tmRoot"/>
      </p:par>
    </p:tnLst>
  </p:timing>
  <p:txStyles>
    <p:titleStyle>
      <a:lvl1pPr algn="ctr" rtl="0" eaLnBrk="0" fontAlgn="base" hangingPunct="0">
        <a:spcBef>
          <a:spcPct val="0"/>
        </a:spcBef>
        <a:spcAft>
          <a:spcPct val="0"/>
        </a:spcAft>
        <a:defRPr sz="3600" kern="1200">
          <a:solidFill>
            <a:schemeClr val="tx1"/>
          </a:solidFill>
          <a:latin typeface="+mj-lt"/>
          <a:ea typeface="+mj-ea"/>
          <a:cs typeface="+mj-cs"/>
        </a:defRPr>
      </a:lvl1pPr>
      <a:lvl2pPr algn="ctr" rtl="0" eaLnBrk="0" fontAlgn="base" hangingPunct="0">
        <a:spcBef>
          <a:spcPct val="0"/>
        </a:spcBef>
        <a:spcAft>
          <a:spcPct val="0"/>
        </a:spcAft>
        <a:defRPr sz="3600">
          <a:solidFill>
            <a:schemeClr val="tx1"/>
          </a:solidFill>
          <a:latin typeface="Calibri" pitchFamily="34" charset="0"/>
        </a:defRPr>
      </a:lvl2pPr>
      <a:lvl3pPr algn="ctr" rtl="0" eaLnBrk="0" fontAlgn="base" hangingPunct="0">
        <a:spcBef>
          <a:spcPct val="0"/>
        </a:spcBef>
        <a:spcAft>
          <a:spcPct val="0"/>
        </a:spcAft>
        <a:defRPr sz="3600">
          <a:solidFill>
            <a:schemeClr val="tx1"/>
          </a:solidFill>
          <a:latin typeface="Calibri" pitchFamily="34" charset="0"/>
        </a:defRPr>
      </a:lvl3pPr>
      <a:lvl4pPr algn="ctr" rtl="0" eaLnBrk="0" fontAlgn="base" hangingPunct="0">
        <a:spcBef>
          <a:spcPct val="0"/>
        </a:spcBef>
        <a:spcAft>
          <a:spcPct val="0"/>
        </a:spcAft>
        <a:defRPr sz="3600">
          <a:solidFill>
            <a:schemeClr val="tx1"/>
          </a:solidFill>
          <a:latin typeface="Calibri" pitchFamily="34" charset="0"/>
        </a:defRPr>
      </a:lvl4pPr>
      <a:lvl5pPr algn="ctr" rtl="0" eaLnBrk="0" fontAlgn="base" hangingPunct="0">
        <a:spcBef>
          <a:spcPct val="0"/>
        </a:spcBef>
        <a:spcAft>
          <a:spcPct val="0"/>
        </a:spcAft>
        <a:defRPr sz="3600">
          <a:solidFill>
            <a:schemeClr val="tx1"/>
          </a:solidFill>
          <a:latin typeface="Calibri" pitchFamily="34" charset="0"/>
        </a:defRPr>
      </a:lvl5pPr>
      <a:lvl6pPr marL="457200" algn="ctr" rtl="0" fontAlgn="base">
        <a:spcBef>
          <a:spcPct val="0"/>
        </a:spcBef>
        <a:spcAft>
          <a:spcPct val="0"/>
        </a:spcAft>
        <a:defRPr sz="3600">
          <a:solidFill>
            <a:schemeClr val="tx1"/>
          </a:solidFill>
          <a:latin typeface="Calibri" pitchFamily="34" charset="0"/>
        </a:defRPr>
      </a:lvl6pPr>
      <a:lvl7pPr marL="914400" algn="ctr" rtl="0" fontAlgn="base">
        <a:spcBef>
          <a:spcPct val="0"/>
        </a:spcBef>
        <a:spcAft>
          <a:spcPct val="0"/>
        </a:spcAft>
        <a:defRPr sz="3600">
          <a:solidFill>
            <a:schemeClr val="tx1"/>
          </a:solidFill>
          <a:latin typeface="Calibri" pitchFamily="34" charset="0"/>
        </a:defRPr>
      </a:lvl7pPr>
      <a:lvl8pPr marL="1371600" algn="ctr" rtl="0" fontAlgn="base">
        <a:spcBef>
          <a:spcPct val="0"/>
        </a:spcBef>
        <a:spcAft>
          <a:spcPct val="0"/>
        </a:spcAft>
        <a:defRPr sz="3600">
          <a:solidFill>
            <a:schemeClr val="tx1"/>
          </a:solidFill>
          <a:latin typeface="Calibri" pitchFamily="34" charset="0"/>
        </a:defRPr>
      </a:lvl8pPr>
      <a:lvl9pPr marL="1828800" algn="ctr" rtl="0" fontAlgn="base">
        <a:spcBef>
          <a:spcPct val="0"/>
        </a:spcBef>
        <a:spcAft>
          <a:spcPct val="0"/>
        </a:spcAft>
        <a:defRPr sz="36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23813" y="1844675"/>
            <a:ext cx="9120187" cy="936625"/>
          </a:xfrm>
        </p:spPr>
        <p:txBody>
          <a:bodyPr rtlCol="0">
            <a:normAutofit fontScale="92500" lnSpcReduction="20000"/>
          </a:bodyPr>
          <a:lstStyle/>
          <a:p>
            <a:pPr>
              <a:buFont typeface="Arial" pitchFamily="34" charset="0"/>
              <a:buNone/>
              <a:defRPr/>
            </a:pPr>
            <a:r>
              <a:rPr lang="en-CA" b="1" dirty="0" smtClean="0"/>
              <a:t>CHAPTER 1:</a:t>
            </a:r>
          </a:p>
          <a:p>
            <a:pPr>
              <a:buFont typeface="Arial" pitchFamily="34" charset="0"/>
              <a:buNone/>
              <a:defRPr/>
            </a:pPr>
            <a:r>
              <a:rPr lang="en-CA" b="1" dirty="0" smtClean="0"/>
              <a:t>THE PURPOSE AND USE OF FINANCIAL STATEMENTS</a:t>
            </a:r>
            <a:endParaRPr lang="en-CA"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Placeholder 1"/>
          <p:cNvSpPr>
            <a:spLocks noGrp="1"/>
          </p:cNvSpPr>
          <p:nvPr>
            <p:ph type="body" sz="quarter" idx="13"/>
          </p:nvPr>
        </p:nvSpPr>
        <p:spPr>
          <a:xfrm>
            <a:off x="206375" y="1268413"/>
            <a:ext cx="8858250" cy="4176712"/>
          </a:xfrm>
        </p:spPr>
        <p:txBody>
          <a:bodyPr/>
          <a:lstStyle/>
          <a:p>
            <a:pPr marL="0" indent="0">
              <a:buFont typeface="Arial" charset="0"/>
              <a:buNone/>
            </a:pPr>
            <a:r>
              <a:rPr lang="en-CA" dirty="0" smtClean="0"/>
              <a:t>SO </a:t>
            </a:r>
            <a:r>
              <a:rPr lang="en-CA" dirty="0" smtClean="0"/>
              <a:t>1: Identify the uses and users of accounting.</a:t>
            </a:r>
          </a:p>
          <a:p>
            <a:pPr marL="0" indent="0">
              <a:buFont typeface="Arial" charset="0"/>
              <a:buNone/>
            </a:pPr>
            <a:r>
              <a:rPr lang="en-CA" dirty="0" smtClean="0"/>
              <a:t>SO </a:t>
            </a:r>
            <a:r>
              <a:rPr lang="en-CA" dirty="0" smtClean="0"/>
              <a:t>2:  Describe the primary forms of business organization.</a:t>
            </a:r>
          </a:p>
          <a:p>
            <a:pPr marL="0" indent="0">
              <a:buFont typeface="Arial" charset="0"/>
              <a:buNone/>
            </a:pPr>
            <a:r>
              <a:rPr lang="en-CA" dirty="0" smtClean="0"/>
              <a:t>SO </a:t>
            </a:r>
            <a:r>
              <a:rPr lang="en-CA" dirty="0" smtClean="0"/>
              <a:t>3:  Explain the three main types of business activity.</a:t>
            </a:r>
          </a:p>
          <a:p>
            <a:pPr marL="0" indent="0">
              <a:buFont typeface="Arial" charset="0"/>
              <a:buNone/>
            </a:pPr>
            <a:r>
              <a:rPr lang="en-CA" dirty="0" smtClean="0"/>
              <a:t>SO </a:t>
            </a:r>
            <a:r>
              <a:rPr lang="en-CA" dirty="0" smtClean="0"/>
              <a:t>4:  Describe the purpose and content of each of the financial statements.</a:t>
            </a:r>
          </a:p>
        </p:txBody>
      </p:sp>
      <p:sp>
        <p:nvSpPr>
          <p:cNvPr id="12291" name="Title 2"/>
          <p:cNvSpPr>
            <a:spLocks noGrp="1"/>
          </p:cNvSpPr>
          <p:nvPr>
            <p:ph type="title"/>
          </p:nvPr>
        </p:nvSpPr>
        <p:spPr>
          <a:xfrm>
            <a:off x="0" y="0"/>
            <a:ext cx="9144000" cy="1052513"/>
          </a:xfrm>
        </p:spPr>
        <p:txBody>
          <a:bodyPr/>
          <a:lstStyle/>
          <a:p>
            <a:pPr eaLnBrk="1" hangingPunct="1"/>
            <a:r>
              <a:rPr lang="en-CA" altLang="en-US" dirty="0" smtClean="0">
                <a:cs typeface="Arial" charset="0"/>
              </a:rPr>
              <a:t>STUDY</a:t>
            </a:r>
            <a:r>
              <a:rPr lang="en-CA" altLang="en-US" dirty="0" smtClean="0">
                <a:cs typeface="Arial" charset="0"/>
              </a:rPr>
              <a:t> </a:t>
            </a:r>
            <a:r>
              <a:rPr lang="en-CA" altLang="en-US" dirty="0" smtClean="0">
                <a:cs typeface="Arial" charset="0"/>
              </a:rPr>
              <a:t>OBJECTIVES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Uses and Users of Accounting</a:t>
            </a:r>
          </a:p>
        </p:txBody>
      </p:sp>
      <p:sp>
        <p:nvSpPr>
          <p:cNvPr id="13317" name="Content Placeholder 2"/>
          <p:cNvSpPr>
            <a:spLocks noGrp="1"/>
          </p:cNvSpPr>
          <p:nvPr>
            <p:ph idx="1"/>
          </p:nvPr>
        </p:nvSpPr>
        <p:spPr>
          <a:xfrm>
            <a:off x="441325" y="1412875"/>
            <a:ext cx="8229600" cy="4525963"/>
          </a:xfrm>
        </p:spPr>
        <p:txBody>
          <a:bodyPr/>
          <a:lstStyle/>
          <a:p>
            <a:pPr>
              <a:lnSpc>
                <a:spcPct val="93000"/>
              </a:lnSpc>
              <a:buFont typeface="Arial" pitchFamily="34" charset="0"/>
              <a:buChar char="•"/>
              <a:defRPr/>
            </a:pPr>
            <a:r>
              <a:rPr lang="en-GB" dirty="0" smtClean="0"/>
              <a:t>Accounting identifies and records the economic events of an organization and communicates to interested users</a:t>
            </a:r>
          </a:p>
          <a:p>
            <a:pPr>
              <a:lnSpc>
                <a:spcPct val="93000"/>
              </a:lnSpc>
              <a:buFont typeface="Arial" pitchFamily="34" charset="0"/>
              <a:buChar char="•"/>
              <a:defRPr/>
            </a:pPr>
            <a:r>
              <a:rPr lang="en-GB" dirty="0" smtClean="0"/>
              <a:t>There are two broad categories of users</a:t>
            </a:r>
          </a:p>
          <a:p>
            <a:pPr lvl="1">
              <a:lnSpc>
                <a:spcPct val="93000"/>
              </a:lnSpc>
              <a:buFont typeface="Arial" pitchFamily="34" charset="0"/>
              <a:buChar char="–"/>
              <a:defRPr/>
            </a:pPr>
            <a:r>
              <a:rPr lang="en-GB" dirty="0"/>
              <a:t>Internal users</a:t>
            </a:r>
          </a:p>
          <a:p>
            <a:pPr lvl="1">
              <a:lnSpc>
                <a:spcPct val="93000"/>
              </a:lnSpc>
              <a:buFont typeface="Arial" pitchFamily="34" charset="0"/>
              <a:buChar char="–"/>
              <a:defRPr/>
            </a:pPr>
            <a:r>
              <a:rPr lang="en-GB" dirty="0"/>
              <a:t>External users</a:t>
            </a:r>
          </a:p>
          <a:p>
            <a:pPr marL="0" indent="0">
              <a:buFont typeface="Arial" pitchFamily="34" charset="0"/>
              <a:buNone/>
              <a:defRPr/>
            </a:pPr>
            <a:endParaRPr lang="en-US"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cs typeface="Arial" pitchFamily="34" charset="0"/>
              </a:rPr>
              <a:t>Users of Financial Information</a:t>
            </a:r>
            <a:endParaRPr lang="en-CA" dirty="0"/>
          </a:p>
        </p:txBody>
      </p:sp>
      <p:sp>
        <p:nvSpPr>
          <p:cNvPr id="14341" name="Content Placeholder 2"/>
          <p:cNvSpPr>
            <a:spLocks noGrp="1"/>
          </p:cNvSpPr>
          <p:nvPr>
            <p:ph idx="1"/>
          </p:nvPr>
        </p:nvSpPr>
        <p:spPr>
          <a:xfrm>
            <a:off x="441325" y="1412875"/>
            <a:ext cx="8229600" cy="4525963"/>
          </a:xfrm>
        </p:spPr>
        <p:txBody>
          <a:bodyPr/>
          <a:lstStyle/>
          <a:p>
            <a:pPr>
              <a:lnSpc>
                <a:spcPct val="93000"/>
              </a:lnSpc>
              <a:buClr>
                <a:schemeClr val="tx1"/>
              </a:buClr>
            </a:pPr>
            <a:r>
              <a:rPr lang="en-GB" dirty="0" smtClean="0"/>
              <a:t>Internal users</a:t>
            </a:r>
          </a:p>
          <a:p>
            <a:pPr lvl="1">
              <a:lnSpc>
                <a:spcPct val="93000"/>
              </a:lnSpc>
              <a:spcBef>
                <a:spcPts val="800"/>
              </a:spcBef>
            </a:pPr>
            <a:r>
              <a:rPr lang="en-GB" dirty="0" smtClean="0"/>
              <a:t>Work for the company</a:t>
            </a:r>
          </a:p>
          <a:p>
            <a:pPr lvl="1">
              <a:lnSpc>
                <a:spcPct val="93000"/>
              </a:lnSpc>
              <a:spcBef>
                <a:spcPts val="800"/>
              </a:spcBef>
            </a:pPr>
            <a:r>
              <a:rPr lang="en-GB" dirty="0" smtClean="0"/>
              <a:t>Managers, employees, and others who plan, organize, and run the company</a:t>
            </a:r>
          </a:p>
          <a:p>
            <a:pPr>
              <a:lnSpc>
                <a:spcPct val="93000"/>
              </a:lnSpc>
              <a:spcBef>
                <a:spcPts val="800"/>
              </a:spcBef>
            </a:pPr>
            <a:r>
              <a:rPr lang="en-GB" dirty="0" smtClean="0"/>
              <a:t>External users</a:t>
            </a:r>
          </a:p>
          <a:p>
            <a:pPr lvl="1">
              <a:lnSpc>
                <a:spcPct val="93000"/>
              </a:lnSpc>
              <a:spcBef>
                <a:spcPts val="800"/>
              </a:spcBef>
            </a:pPr>
            <a:r>
              <a:rPr lang="en-GB" dirty="0" smtClean="0"/>
              <a:t>Do not work for the company</a:t>
            </a:r>
          </a:p>
          <a:p>
            <a:pPr lvl="1">
              <a:lnSpc>
                <a:spcPct val="93000"/>
              </a:lnSpc>
              <a:spcBef>
                <a:spcPts val="800"/>
              </a:spcBef>
            </a:pPr>
            <a:r>
              <a:rPr lang="en-GB" dirty="0" smtClean="0"/>
              <a:t>Investors, lenders, and other creditors</a:t>
            </a:r>
          </a:p>
          <a:p>
            <a:pPr lvl="1">
              <a:lnSpc>
                <a:spcPct val="93000"/>
              </a:lnSpc>
              <a:spcBef>
                <a:spcPts val="800"/>
              </a:spcBef>
            </a:pPr>
            <a:r>
              <a:rPr lang="en-GB" dirty="0" smtClean="0"/>
              <a:t>Customers, employees, labour unions</a:t>
            </a:r>
          </a:p>
          <a:p>
            <a:pPr lvl="1">
              <a:lnSpc>
                <a:spcPct val="93000"/>
              </a:lnSpc>
              <a:spcBef>
                <a:spcPts val="800"/>
              </a:spcBef>
            </a:pPr>
            <a:r>
              <a:rPr lang="en-GB" dirty="0" smtClean="0"/>
              <a:t>Taxing authorities and regulators</a:t>
            </a:r>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Discussion Question</a:t>
            </a:r>
          </a:p>
        </p:txBody>
      </p:sp>
      <p:sp>
        <p:nvSpPr>
          <p:cNvPr id="15365" name="Content Placeholder 2"/>
          <p:cNvSpPr>
            <a:spLocks noGrp="1"/>
          </p:cNvSpPr>
          <p:nvPr>
            <p:ph idx="1"/>
          </p:nvPr>
        </p:nvSpPr>
        <p:spPr>
          <a:xfrm>
            <a:off x="441325" y="1412875"/>
            <a:ext cx="8229600" cy="4525963"/>
          </a:xfrm>
        </p:spPr>
        <p:txBody>
          <a:bodyPr/>
          <a:lstStyle/>
          <a:p>
            <a:pPr marL="0" indent="0">
              <a:lnSpc>
                <a:spcPct val="84000"/>
              </a:lnSpc>
              <a:buFont typeface="Arial" charset="0"/>
              <a:buNone/>
            </a:pPr>
            <a:r>
              <a:rPr lang="en-US" smtClean="0"/>
              <a:t>Identify the internal and external users of financial information for a local hospital.</a:t>
            </a:r>
            <a:endParaRPr lang="en-CA" smtClean="0"/>
          </a:p>
        </p:txBody>
      </p:sp>
      <p:pic>
        <p:nvPicPr>
          <p:cNvPr id="15366" name="Picture 8" descr="C:\Documents and Settings\trenholm\Local Settings\Temporary Internet Files\Content.IE5\JZDHBPSA\MPj04331650000[1].jpg"/>
          <p:cNvPicPr>
            <a:picLocks noChangeAspect="1" noChangeArrowheads="1"/>
          </p:cNvPicPr>
          <p:nvPr/>
        </p:nvPicPr>
        <p:blipFill>
          <a:blip r:embed="rId3" cstate="print"/>
          <a:srcRect/>
          <a:stretch>
            <a:fillRect/>
          </a:stretch>
        </p:blipFill>
        <p:spPr bwMode="auto">
          <a:xfrm>
            <a:off x="7467600" y="5105400"/>
            <a:ext cx="1295400" cy="9715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cs typeface="Arial" pitchFamily="34" charset="0"/>
              </a:rPr>
              <a:t>Ethical </a:t>
            </a:r>
            <a:r>
              <a:rPr lang="en-US" dirty="0" err="1">
                <a:cs typeface="Arial" pitchFamily="34" charset="0"/>
              </a:rPr>
              <a:t>Behaviour</a:t>
            </a:r>
            <a:endParaRPr lang="en-CA" dirty="0"/>
          </a:p>
        </p:txBody>
      </p:sp>
      <p:sp>
        <p:nvSpPr>
          <p:cNvPr id="3" name="Content Placeholder 2"/>
          <p:cNvSpPr>
            <a:spLocks noGrp="1"/>
          </p:cNvSpPr>
          <p:nvPr>
            <p:ph idx="1"/>
          </p:nvPr>
        </p:nvSpPr>
        <p:spPr>
          <a:xfrm>
            <a:off x="441325" y="1412875"/>
            <a:ext cx="8229600" cy="4525963"/>
          </a:xfrm>
        </p:spPr>
        <p:txBody>
          <a:bodyPr rtlCol="0">
            <a:normAutofit/>
          </a:bodyPr>
          <a:lstStyle/>
          <a:p>
            <a:pPr>
              <a:lnSpc>
                <a:spcPct val="84000"/>
              </a:lnSpc>
              <a:buFont typeface="Arial" pitchFamily="34" charset="0"/>
              <a:buChar char="•"/>
              <a:defRPr/>
            </a:pPr>
            <a:r>
              <a:rPr lang="en-US" dirty="0" smtClean="0"/>
              <a:t>For accounting information to have value, preparers must have high ethical standards</a:t>
            </a:r>
          </a:p>
          <a:p>
            <a:pPr lvl="1">
              <a:lnSpc>
                <a:spcPct val="84000"/>
              </a:lnSpc>
              <a:buFont typeface="Arial" pitchFamily="34" charset="0"/>
              <a:buChar char="–"/>
              <a:defRPr/>
            </a:pPr>
            <a:r>
              <a:rPr lang="en-US" dirty="0"/>
              <a:t>Actions are legal and responsible</a:t>
            </a:r>
          </a:p>
          <a:p>
            <a:pPr lvl="1">
              <a:lnSpc>
                <a:spcPct val="84000"/>
              </a:lnSpc>
              <a:buFont typeface="Arial" pitchFamily="34" charset="0"/>
              <a:buChar char="–"/>
              <a:defRPr/>
            </a:pPr>
            <a:r>
              <a:rPr lang="en-US" dirty="0"/>
              <a:t>Consider organization’s interests</a:t>
            </a:r>
          </a:p>
          <a:p>
            <a:pPr>
              <a:lnSpc>
                <a:spcPct val="84000"/>
              </a:lnSpc>
              <a:buFont typeface="Arial" pitchFamily="34" charset="0"/>
              <a:buChar char="•"/>
              <a:defRPr/>
            </a:pPr>
            <a:r>
              <a:rPr lang="en-US" dirty="0" smtClean="0"/>
              <a:t>Accountants, other professionals, and most companies have rules or codes of conduct to guide ethical </a:t>
            </a:r>
            <a:r>
              <a:rPr lang="en-US" dirty="0" err="1" smtClean="0"/>
              <a:t>behaviour</a:t>
            </a:r>
            <a:r>
              <a:rPr lang="en-US" dirty="0" smtClean="0"/>
              <a:t> </a:t>
            </a:r>
          </a:p>
          <a:p>
            <a:pPr>
              <a:lnSpc>
                <a:spcPct val="84000"/>
              </a:lnSpc>
              <a:buFont typeface="Arial" pitchFamily="34" charset="0"/>
              <a:buChar char="•"/>
              <a:defRPr/>
            </a:pPr>
            <a:r>
              <a:rPr lang="en-US" dirty="0" smtClean="0"/>
              <a:t>Companies have codes of conduct</a:t>
            </a:r>
          </a:p>
          <a:p>
            <a:pPr marL="0" indent="0">
              <a:lnSpc>
                <a:spcPct val="84000"/>
              </a:lnSpc>
              <a:buFont typeface="Arial" pitchFamily="34" charset="0"/>
              <a:buNone/>
              <a:defRPr/>
            </a:pPr>
            <a:endParaRPr lang="en-US"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t>Discussion Question</a:t>
            </a:r>
            <a:endParaRPr lang="en-CA" dirty="0"/>
          </a:p>
        </p:txBody>
      </p:sp>
      <p:sp>
        <p:nvSpPr>
          <p:cNvPr id="17413" name="Content Placeholder 2"/>
          <p:cNvSpPr>
            <a:spLocks noGrp="1"/>
          </p:cNvSpPr>
          <p:nvPr>
            <p:ph idx="1"/>
          </p:nvPr>
        </p:nvSpPr>
        <p:spPr>
          <a:xfrm>
            <a:off x="441325" y="1412875"/>
            <a:ext cx="8229600" cy="4525963"/>
          </a:xfrm>
        </p:spPr>
        <p:txBody>
          <a:bodyPr/>
          <a:lstStyle/>
          <a:p>
            <a:pPr marL="0" indent="0">
              <a:lnSpc>
                <a:spcPct val="84000"/>
              </a:lnSpc>
              <a:buFont typeface="Arial" charset="0"/>
              <a:buNone/>
            </a:pPr>
            <a:endParaRPr lang="en-US" dirty="0" smtClean="0"/>
          </a:p>
          <a:p>
            <a:pPr marL="0" indent="0">
              <a:lnSpc>
                <a:spcPct val="84000"/>
              </a:lnSpc>
              <a:buFont typeface="Arial" charset="0"/>
              <a:buNone/>
            </a:pPr>
            <a:r>
              <a:rPr lang="en-US" dirty="0" smtClean="0"/>
              <a:t>What are some ethical issues that might exist for financial information in a local hospital?</a:t>
            </a:r>
          </a:p>
        </p:txBody>
      </p:sp>
      <p:pic>
        <p:nvPicPr>
          <p:cNvPr id="17414" name="Picture 8" descr="C:\Documents and Settings\trenholm\Local Settings\Temporary Internet Files\Content.IE5\JZDHBPSA\MPj04331650000[1].jpg"/>
          <p:cNvPicPr>
            <a:picLocks noChangeAspect="1" noChangeArrowheads="1"/>
          </p:cNvPicPr>
          <p:nvPr/>
        </p:nvPicPr>
        <p:blipFill>
          <a:blip r:embed="rId3" cstate="print"/>
          <a:srcRect/>
          <a:stretch>
            <a:fillRect/>
          </a:stretch>
        </p:blipFill>
        <p:spPr bwMode="auto">
          <a:xfrm>
            <a:off x="7467600" y="5105400"/>
            <a:ext cx="1295400" cy="97155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cs typeface="Arial" pitchFamily="34" charset="0"/>
              </a:rPr>
              <a:t>Forms of Business Organizations: Proprietorship</a:t>
            </a:r>
            <a:endParaRPr lang="en-CA" dirty="0"/>
          </a:p>
        </p:txBody>
      </p:sp>
      <p:sp>
        <p:nvSpPr>
          <p:cNvPr id="18437" name="Content Placeholder 2"/>
          <p:cNvSpPr>
            <a:spLocks noGrp="1"/>
          </p:cNvSpPr>
          <p:nvPr>
            <p:ph idx="1"/>
          </p:nvPr>
        </p:nvSpPr>
        <p:spPr>
          <a:xfrm>
            <a:off x="441325" y="1412875"/>
            <a:ext cx="8229600" cy="4525963"/>
          </a:xfrm>
        </p:spPr>
        <p:txBody>
          <a:bodyPr/>
          <a:lstStyle/>
          <a:p>
            <a:pPr>
              <a:lnSpc>
                <a:spcPct val="84000"/>
              </a:lnSpc>
              <a:spcBef>
                <a:spcPts val="700"/>
              </a:spcBef>
              <a:buClr>
                <a:schemeClr val="tx1"/>
              </a:buClr>
            </a:pPr>
            <a:r>
              <a:rPr lang="en-GB" smtClean="0"/>
              <a:t>Owned by one person (proprietor)</a:t>
            </a:r>
          </a:p>
          <a:p>
            <a:pPr>
              <a:lnSpc>
                <a:spcPct val="84000"/>
              </a:lnSpc>
              <a:spcBef>
                <a:spcPts val="700"/>
              </a:spcBef>
              <a:buClr>
                <a:schemeClr val="tx1"/>
              </a:buClr>
            </a:pPr>
            <a:r>
              <a:rPr lang="en-GB" smtClean="0"/>
              <a:t>Simple to set up</a:t>
            </a:r>
          </a:p>
          <a:p>
            <a:pPr>
              <a:lnSpc>
                <a:spcPct val="84000"/>
              </a:lnSpc>
              <a:spcBef>
                <a:spcPts val="700"/>
              </a:spcBef>
              <a:buClr>
                <a:schemeClr val="tx1"/>
              </a:buClr>
            </a:pPr>
            <a:r>
              <a:rPr lang="en-GB" smtClean="0"/>
              <a:t>Owner has control over business</a:t>
            </a:r>
          </a:p>
          <a:p>
            <a:pPr>
              <a:lnSpc>
                <a:spcPct val="84000"/>
              </a:lnSpc>
              <a:spcBef>
                <a:spcPts val="700"/>
              </a:spcBef>
              <a:buClr>
                <a:schemeClr val="tx1"/>
              </a:buClr>
            </a:pPr>
            <a:r>
              <a:rPr lang="en-GB" smtClean="0"/>
              <a:t>Limited life</a:t>
            </a:r>
          </a:p>
          <a:p>
            <a:pPr>
              <a:lnSpc>
                <a:spcPct val="84000"/>
              </a:lnSpc>
              <a:spcBef>
                <a:spcPts val="700"/>
              </a:spcBef>
              <a:buClr>
                <a:schemeClr val="tx1"/>
              </a:buClr>
            </a:pPr>
            <a:r>
              <a:rPr lang="en-GB" smtClean="0"/>
              <a:t>Unlimited liability</a:t>
            </a:r>
          </a:p>
          <a:p>
            <a:pPr>
              <a:lnSpc>
                <a:spcPct val="84000"/>
              </a:lnSpc>
              <a:spcBef>
                <a:spcPts val="700"/>
              </a:spcBef>
              <a:buClr>
                <a:schemeClr val="tx1"/>
              </a:buClr>
            </a:pPr>
            <a:r>
              <a:rPr lang="en-GB" smtClean="0"/>
              <a:t>Income tax paid by owner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cs typeface="Arial" pitchFamily="34" charset="0"/>
              </a:rPr>
              <a:t>Forms of Business Organizations:</a:t>
            </a:r>
            <a:br>
              <a:rPr lang="en-CA" dirty="0">
                <a:cs typeface="Arial" pitchFamily="34" charset="0"/>
              </a:rPr>
            </a:br>
            <a:r>
              <a:rPr lang="en-CA" dirty="0">
                <a:cs typeface="Arial" pitchFamily="34" charset="0"/>
              </a:rPr>
              <a:t>Partnership</a:t>
            </a:r>
            <a:endParaRPr lang="en-CA" dirty="0"/>
          </a:p>
        </p:txBody>
      </p:sp>
      <p:sp>
        <p:nvSpPr>
          <p:cNvPr id="19461" name="Content Placeholder 2"/>
          <p:cNvSpPr>
            <a:spLocks noGrp="1"/>
          </p:cNvSpPr>
          <p:nvPr>
            <p:ph idx="1"/>
          </p:nvPr>
        </p:nvSpPr>
        <p:spPr>
          <a:xfrm>
            <a:off x="441325" y="1412875"/>
            <a:ext cx="8229600" cy="5040313"/>
          </a:xfrm>
        </p:spPr>
        <p:txBody>
          <a:bodyPr/>
          <a:lstStyle/>
          <a:p>
            <a:pPr>
              <a:lnSpc>
                <a:spcPct val="84000"/>
              </a:lnSpc>
              <a:spcBef>
                <a:spcPts val="700"/>
              </a:spcBef>
              <a:buClr>
                <a:schemeClr val="tx1"/>
              </a:buClr>
            </a:pPr>
            <a:r>
              <a:rPr lang="en-GB" smtClean="0"/>
              <a:t>Similar to proprietorship except owned by more than one person</a:t>
            </a:r>
          </a:p>
          <a:p>
            <a:pPr>
              <a:lnSpc>
                <a:spcPct val="84000"/>
              </a:lnSpc>
              <a:spcBef>
                <a:spcPts val="700"/>
              </a:spcBef>
              <a:buClr>
                <a:schemeClr val="tx1"/>
              </a:buClr>
            </a:pPr>
            <a:r>
              <a:rPr lang="en-GB" smtClean="0"/>
              <a:t>Formalized in a written agreement</a:t>
            </a:r>
          </a:p>
          <a:p>
            <a:pPr>
              <a:lnSpc>
                <a:spcPct val="84000"/>
              </a:lnSpc>
              <a:spcBef>
                <a:spcPts val="700"/>
              </a:spcBef>
              <a:buClr>
                <a:schemeClr val="tx1"/>
              </a:buClr>
            </a:pPr>
            <a:r>
              <a:rPr lang="en-GB" smtClean="0"/>
              <a:t>Limited life</a:t>
            </a:r>
          </a:p>
          <a:p>
            <a:pPr>
              <a:lnSpc>
                <a:spcPct val="84000"/>
              </a:lnSpc>
              <a:spcBef>
                <a:spcPts val="700"/>
              </a:spcBef>
              <a:buClr>
                <a:schemeClr val="tx1"/>
              </a:buClr>
            </a:pPr>
            <a:r>
              <a:rPr lang="en-GB" smtClean="0"/>
              <a:t>Each partner has unlimited liability</a:t>
            </a:r>
          </a:p>
          <a:p>
            <a:pPr>
              <a:lnSpc>
                <a:spcPct val="84000"/>
              </a:lnSpc>
              <a:spcBef>
                <a:spcPts val="700"/>
              </a:spcBef>
              <a:buClr>
                <a:schemeClr val="tx1"/>
              </a:buClr>
            </a:pPr>
            <a:r>
              <a:rPr lang="en-GB" smtClean="0"/>
              <a:t>Income tax paid by individual partners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cs typeface="Arial" pitchFamily="34" charset="0"/>
              </a:rPr>
              <a:t>Forms of Business Organizations: </a:t>
            </a:r>
            <a:br>
              <a:rPr lang="en-CA" dirty="0">
                <a:cs typeface="Arial" pitchFamily="34" charset="0"/>
              </a:rPr>
            </a:br>
            <a:r>
              <a:rPr lang="en-CA" dirty="0">
                <a:cs typeface="Arial" pitchFamily="34" charset="0"/>
              </a:rPr>
              <a:t>Corporations</a:t>
            </a:r>
            <a:endParaRPr lang="en-CA" dirty="0"/>
          </a:p>
        </p:txBody>
      </p:sp>
      <p:sp>
        <p:nvSpPr>
          <p:cNvPr id="20485" name="Content Placeholder 2"/>
          <p:cNvSpPr>
            <a:spLocks noGrp="1"/>
          </p:cNvSpPr>
          <p:nvPr>
            <p:ph idx="1"/>
          </p:nvPr>
        </p:nvSpPr>
        <p:spPr>
          <a:xfrm>
            <a:off x="441325" y="1412875"/>
            <a:ext cx="8229600" cy="4525963"/>
          </a:xfrm>
        </p:spPr>
        <p:txBody>
          <a:bodyPr/>
          <a:lstStyle/>
          <a:p>
            <a:pPr>
              <a:lnSpc>
                <a:spcPct val="84000"/>
              </a:lnSpc>
              <a:spcBef>
                <a:spcPts val="700"/>
              </a:spcBef>
              <a:buClr>
                <a:schemeClr val="tx1"/>
              </a:buClr>
            </a:pPr>
            <a:r>
              <a:rPr lang="en-GB" smtClean="0"/>
              <a:t>Separate legal entity owned by shareholders (owners of shares)</a:t>
            </a:r>
          </a:p>
          <a:p>
            <a:pPr>
              <a:lnSpc>
                <a:spcPct val="84000"/>
              </a:lnSpc>
              <a:spcBef>
                <a:spcPts val="700"/>
              </a:spcBef>
              <a:buClr>
                <a:schemeClr val="tx1"/>
              </a:buClr>
            </a:pPr>
            <a:r>
              <a:rPr lang="en-GB" smtClean="0"/>
              <a:t>Indefinite life; ease of raising capital</a:t>
            </a:r>
          </a:p>
          <a:p>
            <a:pPr>
              <a:lnSpc>
                <a:spcPct val="84000"/>
              </a:lnSpc>
              <a:spcBef>
                <a:spcPts val="700"/>
              </a:spcBef>
              <a:buClr>
                <a:schemeClr val="tx1"/>
              </a:buClr>
            </a:pPr>
            <a:r>
              <a:rPr lang="en-GB" smtClean="0"/>
              <a:t>Shareholders enjoy limited liability</a:t>
            </a:r>
          </a:p>
          <a:p>
            <a:pPr>
              <a:lnSpc>
                <a:spcPct val="84000"/>
              </a:lnSpc>
              <a:spcBef>
                <a:spcPts val="700"/>
              </a:spcBef>
              <a:buClr>
                <a:schemeClr val="tx1"/>
              </a:buClr>
            </a:pPr>
            <a:r>
              <a:rPr lang="en-GB" smtClean="0"/>
              <a:t>Corporation pays income tax</a:t>
            </a:r>
          </a:p>
          <a:p>
            <a:pPr>
              <a:lnSpc>
                <a:spcPct val="84000"/>
              </a:lnSpc>
              <a:spcBef>
                <a:spcPts val="700"/>
              </a:spcBef>
              <a:buClr>
                <a:schemeClr val="tx1"/>
              </a:buClr>
            </a:pPr>
            <a:r>
              <a:rPr lang="en-GB" smtClean="0"/>
              <a:t>May be public or private:</a:t>
            </a:r>
          </a:p>
          <a:p>
            <a:pPr lvl="1">
              <a:lnSpc>
                <a:spcPct val="84000"/>
              </a:lnSpc>
              <a:buClr>
                <a:schemeClr val="tx1"/>
              </a:buClr>
            </a:pPr>
            <a:r>
              <a:rPr lang="en-GB" smtClean="0"/>
              <a:t>Public if shares are publicly traded</a:t>
            </a:r>
          </a:p>
          <a:p>
            <a:pPr lvl="1">
              <a:lnSpc>
                <a:spcPct val="84000"/>
              </a:lnSpc>
              <a:buClr>
                <a:schemeClr val="tx1"/>
              </a:buClr>
            </a:pPr>
            <a:r>
              <a:rPr lang="en-GB" smtClean="0"/>
              <a:t>Private if shares are not available to the general public</a:t>
            </a:r>
            <a:endParaRPr lang="en-CA"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cs typeface="Arial" pitchFamily="34" charset="0"/>
              </a:rPr>
              <a:t>Generally Accepted Accounting Principles (GAAP)</a:t>
            </a:r>
            <a:endParaRPr lang="en-CA" dirty="0"/>
          </a:p>
        </p:txBody>
      </p:sp>
      <p:sp>
        <p:nvSpPr>
          <p:cNvPr id="21509" name="Content Placeholder 2"/>
          <p:cNvSpPr>
            <a:spLocks noGrp="1"/>
          </p:cNvSpPr>
          <p:nvPr>
            <p:ph idx="1"/>
          </p:nvPr>
        </p:nvSpPr>
        <p:spPr>
          <a:xfrm>
            <a:off x="107950" y="1412875"/>
            <a:ext cx="8785225" cy="5111750"/>
          </a:xfrm>
        </p:spPr>
        <p:txBody>
          <a:bodyPr/>
          <a:lstStyle/>
          <a:p>
            <a:r>
              <a:rPr lang="en-CA" sz="2800" dirty="0" smtClean="0"/>
              <a:t>Rules and practices for the preparation of financial statements</a:t>
            </a:r>
          </a:p>
          <a:p>
            <a:r>
              <a:rPr lang="en-CA" sz="2800" dirty="0" smtClean="0"/>
              <a:t>Different for publicly-traded and private corporations</a:t>
            </a:r>
          </a:p>
          <a:p>
            <a:pPr lvl="1"/>
            <a:r>
              <a:rPr lang="en-CA" sz="2400" dirty="0" smtClean="0"/>
              <a:t>Publicly-traded corporations use International Financial Reporting Standards (IFRS)</a:t>
            </a:r>
          </a:p>
          <a:p>
            <a:pPr lvl="1"/>
            <a:r>
              <a:rPr lang="en-CA" sz="2400" dirty="0" smtClean="0"/>
              <a:t>Private corporations may use IFRS or Accounting Standards for Private Enterprises (ASPE)</a:t>
            </a:r>
          </a:p>
          <a:p>
            <a:r>
              <a:rPr lang="en-CA" sz="2800" dirty="0" smtClean="0"/>
              <a:t>Proprietorships and partnerships generally follow ASPE for external reporting</a:t>
            </a:r>
          </a:p>
          <a:p>
            <a:pPr lvl="1"/>
            <a:r>
              <a:rPr lang="en-CA" sz="2400" dirty="0" smtClean="0"/>
              <a:t>Not required to follow any particular standards for internal use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cs typeface="Arial" pitchFamily="34" charset="0"/>
              </a:rPr>
              <a:t>Three Types of Business Activities</a:t>
            </a:r>
            <a:endParaRPr lang="en-CA" dirty="0"/>
          </a:p>
        </p:txBody>
      </p:sp>
      <p:sp>
        <p:nvSpPr>
          <p:cNvPr id="22533" name="Content Placeholder 2"/>
          <p:cNvSpPr>
            <a:spLocks noGrp="1"/>
          </p:cNvSpPr>
          <p:nvPr>
            <p:ph idx="1"/>
          </p:nvPr>
        </p:nvSpPr>
        <p:spPr>
          <a:xfrm>
            <a:off x="441325" y="1412875"/>
            <a:ext cx="8229600" cy="5256213"/>
          </a:xfrm>
        </p:spPr>
        <p:txBody>
          <a:bodyPr/>
          <a:lstStyle/>
          <a:p>
            <a:r>
              <a:rPr lang="en-CA" smtClean="0"/>
              <a:t>All companies are involved in all three activities</a:t>
            </a:r>
          </a:p>
          <a:p>
            <a:pPr lvl="1"/>
            <a:r>
              <a:rPr lang="en-CA" smtClean="0"/>
              <a:t>Financing</a:t>
            </a:r>
          </a:p>
          <a:p>
            <a:pPr lvl="1"/>
            <a:r>
              <a:rPr lang="en-CA" smtClean="0"/>
              <a:t>Investing</a:t>
            </a:r>
          </a:p>
          <a:p>
            <a:pPr lvl="1"/>
            <a:r>
              <a:rPr lang="en-CA" smtClean="0"/>
              <a:t>Operating</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t>Financing Activities</a:t>
            </a:r>
            <a:endParaRPr lang="en-CA" dirty="0"/>
          </a:p>
        </p:txBody>
      </p:sp>
      <p:sp>
        <p:nvSpPr>
          <p:cNvPr id="23557" name="Content Placeholder 2"/>
          <p:cNvSpPr>
            <a:spLocks noGrp="1"/>
          </p:cNvSpPr>
          <p:nvPr>
            <p:ph idx="1"/>
          </p:nvPr>
        </p:nvSpPr>
        <p:spPr>
          <a:xfrm>
            <a:off x="441325" y="1412875"/>
            <a:ext cx="8229600" cy="5329238"/>
          </a:xfrm>
        </p:spPr>
        <p:txBody>
          <a:bodyPr/>
          <a:lstStyle/>
          <a:p>
            <a:pPr>
              <a:lnSpc>
                <a:spcPct val="93000"/>
              </a:lnSpc>
            </a:pPr>
            <a:r>
              <a:rPr lang="en-GB" smtClean="0"/>
              <a:t>Obtaining (and repaying) funds to finance the operations of the business</a:t>
            </a:r>
          </a:p>
          <a:p>
            <a:pPr lvl="1">
              <a:lnSpc>
                <a:spcPct val="93000"/>
              </a:lnSpc>
            </a:pPr>
            <a:r>
              <a:rPr lang="en-GB" smtClean="0"/>
              <a:t>Borrowing money or repaying loans (debt)</a:t>
            </a:r>
          </a:p>
          <a:p>
            <a:pPr lvl="1">
              <a:lnSpc>
                <a:spcPct val="93000"/>
              </a:lnSpc>
            </a:pPr>
            <a:r>
              <a:rPr lang="en-GB" smtClean="0"/>
              <a:t>Selling or repurchasing shares (equity)</a:t>
            </a:r>
          </a:p>
          <a:p>
            <a:pPr>
              <a:lnSpc>
                <a:spcPct val="93000"/>
              </a:lnSpc>
            </a:pPr>
            <a:r>
              <a:rPr lang="en-GB" smtClean="0"/>
              <a:t>Forms of debt</a:t>
            </a:r>
          </a:p>
          <a:p>
            <a:pPr lvl="1">
              <a:lnSpc>
                <a:spcPct val="93000"/>
              </a:lnSpc>
            </a:pPr>
            <a:r>
              <a:rPr lang="en-GB" smtClean="0"/>
              <a:t>Bank indebtedness, bank loans, noncurrent debt such as mortgages, bonds, leases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Investing Activities</a:t>
            </a:r>
          </a:p>
        </p:txBody>
      </p:sp>
      <p:sp>
        <p:nvSpPr>
          <p:cNvPr id="24581" name="Content Placeholder 2"/>
          <p:cNvSpPr>
            <a:spLocks noGrp="1"/>
          </p:cNvSpPr>
          <p:nvPr>
            <p:ph idx="1"/>
          </p:nvPr>
        </p:nvSpPr>
        <p:spPr>
          <a:xfrm>
            <a:off x="441325" y="1412875"/>
            <a:ext cx="8229600" cy="4525963"/>
          </a:xfrm>
        </p:spPr>
        <p:txBody>
          <a:bodyPr/>
          <a:lstStyle/>
          <a:p>
            <a:pPr>
              <a:lnSpc>
                <a:spcPct val="93000"/>
              </a:lnSpc>
            </a:pPr>
            <a:r>
              <a:rPr lang="en-GB" smtClean="0"/>
              <a:t>Purchase or sale of long-lived assets needed to operate the company</a:t>
            </a:r>
          </a:p>
          <a:p>
            <a:pPr>
              <a:lnSpc>
                <a:spcPct val="93000"/>
              </a:lnSpc>
            </a:pPr>
            <a:r>
              <a:rPr lang="en-GB" smtClean="0"/>
              <a:t>Examples</a:t>
            </a:r>
          </a:p>
          <a:p>
            <a:pPr lvl="1">
              <a:lnSpc>
                <a:spcPct val="93000"/>
              </a:lnSpc>
              <a:spcBef>
                <a:spcPts val="750"/>
              </a:spcBef>
            </a:pPr>
            <a:r>
              <a:rPr lang="en-GB" smtClean="0"/>
              <a:t>Purchase or sale of investments not held for trading</a:t>
            </a:r>
          </a:p>
          <a:p>
            <a:pPr lvl="1">
              <a:lnSpc>
                <a:spcPct val="93000"/>
              </a:lnSpc>
              <a:spcBef>
                <a:spcPts val="750"/>
              </a:spcBef>
            </a:pPr>
            <a:r>
              <a:rPr lang="en-GB" smtClean="0"/>
              <a:t>Purchase or sale of long-lived assets such as property, plant and equipment and intangible assets</a:t>
            </a:r>
          </a:p>
          <a:p>
            <a:endParaRPr lang="en-CA" sz="280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t>Operating Activities</a:t>
            </a:r>
            <a:endParaRPr lang="en-CA" dirty="0"/>
          </a:p>
        </p:txBody>
      </p:sp>
      <p:sp>
        <p:nvSpPr>
          <p:cNvPr id="25605" name="Content Placeholder 2"/>
          <p:cNvSpPr>
            <a:spLocks noGrp="1"/>
          </p:cNvSpPr>
          <p:nvPr>
            <p:ph idx="1"/>
          </p:nvPr>
        </p:nvSpPr>
        <p:spPr>
          <a:xfrm>
            <a:off x="441325" y="1412875"/>
            <a:ext cx="8229600" cy="5111750"/>
          </a:xfrm>
        </p:spPr>
        <p:txBody>
          <a:bodyPr/>
          <a:lstStyle/>
          <a:p>
            <a:pPr>
              <a:lnSpc>
                <a:spcPct val="93000"/>
              </a:lnSpc>
              <a:buFont typeface="Arial" pitchFamily="34" charset="0"/>
              <a:buChar char="•"/>
              <a:defRPr/>
            </a:pPr>
            <a:r>
              <a:rPr lang="en-GB" dirty="0" smtClean="0"/>
              <a:t>Operating activities are the main day-to-day activities of the business</a:t>
            </a:r>
          </a:p>
          <a:p>
            <a:pPr>
              <a:lnSpc>
                <a:spcPct val="93000"/>
              </a:lnSpc>
              <a:buFont typeface="Arial" pitchFamily="34" charset="0"/>
              <a:buChar char="•"/>
              <a:defRPr/>
            </a:pPr>
            <a:r>
              <a:rPr lang="en-GB" dirty="0" smtClean="0"/>
              <a:t>Examples</a:t>
            </a:r>
          </a:p>
          <a:p>
            <a:pPr lvl="1">
              <a:lnSpc>
                <a:spcPct val="93000"/>
              </a:lnSpc>
              <a:buFont typeface="Arial" pitchFamily="34" charset="0"/>
              <a:buChar char="–"/>
              <a:defRPr/>
            </a:pPr>
            <a:r>
              <a:rPr lang="en-GB" dirty="0"/>
              <a:t>Revenues</a:t>
            </a:r>
          </a:p>
          <a:p>
            <a:pPr lvl="1">
              <a:lnSpc>
                <a:spcPct val="93000"/>
              </a:lnSpc>
              <a:buFont typeface="Arial" pitchFamily="34" charset="0"/>
              <a:buChar char="–"/>
              <a:defRPr/>
            </a:pPr>
            <a:r>
              <a:rPr lang="en-GB" dirty="0"/>
              <a:t>Expenses</a:t>
            </a:r>
          </a:p>
          <a:p>
            <a:pPr lvl="1">
              <a:lnSpc>
                <a:spcPct val="93000"/>
              </a:lnSpc>
              <a:buFont typeface="Arial" pitchFamily="34" charset="0"/>
              <a:buChar char="–"/>
              <a:defRPr/>
            </a:pPr>
            <a:r>
              <a:rPr lang="en-GB" dirty="0"/>
              <a:t>Related accounts such as accounts receivable and accounts payable</a:t>
            </a:r>
          </a:p>
          <a:p>
            <a:pPr marL="0" indent="0">
              <a:buFont typeface="Arial" pitchFamily="34" charset="0"/>
              <a:buNone/>
              <a:defRPr/>
            </a:pPr>
            <a:endParaRPr lang="en-CA" sz="28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Discussion Question</a:t>
            </a:r>
          </a:p>
        </p:txBody>
      </p:sp>
      <p:sp>
        <p:nvSpPr>
          <p:cNvPr id="26629" name="Content Placeholder 2"/>
          <p:cNvSpPr>
            <a:spLocks noGrp="1"/>
          </p:cNvSpPr>
          <p:nvPr>
            <p:ph idx="1"/>
          </p:nvPr>
        </p:nvSpPr>
        <p:spPr>
          <a:xfrm>
            <a:off x="441325" y="1412875"/>
            <a:ext cx="8229600" cy="1800225"/>
          </a:xfrm>
        </p:spPr>
        <p:txBody>
          <a:bodyPr/>
          <a:lstStyle/>
          <a:p>
            <a:pPr marL="0" indent="0">
              <a:buFont typeface="Arial" charset="0"/>
              <a:buNone/>
            </a:pPr>
            <a:r>
              <a:rPr lang="en-GB" smtClean="0"/>
              <a:t>What are the potential operating, investing, and financing activities for a retail company? Would your answer differ for a service company?</a:t>
            </a:r>
            <a:endParaRPr lang="en-GB" b="1" smtClean="0"/>
          </a:p>
        </p:txBody>
      </p:sp>
      <p:pic>
        <p:nvPicPr>
          <p:cNvPr id="26630" name="Picture 8" descr="C:\Documents and Settings\trenholm\Local Settings\Temporary Internet Files\Content.IE5\JZDHBPSA\MPj04331650000[1].jpg"/>
          <p:cNvPicPr>
            <a:picLocks noChangeAspect="1" noChangeArrowheads="1"/>
          </p:cNvPicPr>
          <p:nvPr/>
        </p:nvPicPr>
        <p:blipFill>
          <a:blip r:embed="rId3" cstate="print"/>
          <a:srcRect/>
          <a:stretch>
            <a:fillRect/>
          </a:stretch>
        </p:blipFill>
        <p:spPr bwMode="auto">
          <a:xfrm>
            <a:off x="7019925" y="5105400"/>
            <a:ext cx="1295400" cy="971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t>Financial Statements</a:t>
            </a:r>
            <a:endParaRPr lang="en-CA" dirty="0"/>
          </a:p>
        </p:txBody>
      </p:sp>
      <p:sp>
        <p:nvSpPr>
          <p:cNvPr id="27653" name="Content Placeholder 2"/>
          <p:cNvSpPr>
            <a:spLocks noGrp="1"/>
          </p:cNvSpPr>
          <p:nvPr>
            <p:ph idx="1"/>
          </p:nvPr>
        </p:nvSpPr>
        <p:spPr>
          <a:xfrm>
            <a:off x="441325" y="1412875"/>
            <a:ext cx="8229600" cy="5256213"/>
          </a:xfrm>
        </p:spPr>
        <p:txBody>
          <a:bodyPr/>
          <a:lstStyle/>
          <a:p>
            <a:r>
              <a:rPr lang="en-GB" smtClean="0"/>
              <a:t>Income statement</a:t>
            </a:r>
          </a:p>
          <a:p>
            <a:pPr lvl="1"/>
            <a:r>
              <a:rPr lang="en-GB" smtClean="0"/>
              <a:t>Reports revenues and expenses for a specific period of time</a:t>
            </a:r>
          </a:p>
          <a:p>
            <a:r>
              <a:rPr lang="en-GB" smtClean="0"/>
              <a:t>Statement of changes in equity</a:t>
            </a:r>
          </a:p>
          <a:p>
            <a:pPr lvl="1"/>
            <a:r>
              <a:rPr lang="en-GB" smtClean="0"/>
              <a:t>Reports the changes in each component of shareholders’ equity during a period of time</a:t>
            </a:r>
          </a:p>
          <a:p>
            <a:r>
              <a:rPr lang="en-GB" smtClean="0"/>
              <a:t>Statement of financial position</a:t>
            </a:r>
          </a:p>
          <a:p>
            <a:pPr lvl="1"/>
            <a:r>
              <a:rPr lang="en-GB" smtClean="0"/>
              <a:t>Shows the assets, liabilities and shareholders’ equity at a specific point in time</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Financial Statements (continued)</a:t>
            </a:r>
          </a:p>
        </p:txBody>
      </p:sp>
      <p:sp>
        <p:nvSpPr>
          <p:cNvPr id="28677" name="Content Placeholder 2"/>
          <p:cNvSpPr>
            <a:spLocks noGrp="1"/>
          </p:cNvSpPr>
          <p:nvPr>
            <p:ph idx="1"/>
          </p:nvPr>
        </p:nvSpPr>
        <p:spPr>
          <a:xfrm>
            <a:off x="441325" y="1412875"/>
            <a:ext cx="8229600" cy="2232025"/>
          </a:xfrm>
        </p:spPr>
        <p:txBody>
          <a:bodyPr/>
          <a:lstStyle/>
          <a:p>
            <a:r>
              <a:rPr lang="en-GB" smtClean="0"/>
              <a:t>Statement of cash flows</a:t>
            </a:r>
          </a:p>
          <a:p>
            <a:pPr lvl="1"/>
            <a:r>
              <a:rPr lang="en-GB" smtClean="0"/>
              <a:t>Shows, for a specific period of time, how company obtained cash and how that cash was used</a:t>
            </a:r>
          </a:p>
          <a:p>
            <a:r>
              <a:rPr lang="en-GB" smtClean="0"/>
              <a:t>Order of preparation of statements</a:t>
            </a:r>
          </a:p>
        </p:txBody>
      </p:sp>
      <p:pic>
        <p:nvPicPr>
          <p:cNvPr id="28678" name="Picture 4" descr="Screen Shot 2013-10-03 at 1.19.26 PM.png"/>
          <p:cNvPicPr>
            <a:picLocks noChangeAspect="1"/>
          </p:cNvPicPr>
          <p:nvPr/>
        </p:nvPicPr>
        <p:blipFill>
          <a:blip r:embed="rId3" cstate="print"/>
          <a:srcRect/>
          <a:stretch>
            <a:fillRect/>
          </a:stretch>
        </p:blipFill>
        <p:spPr bwMode="auto">
          <a:xfrm>
            <a:off x="107950" y="3789363"/>
            <a:ext cx="8712200" cy="1371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t>Income Statement</a:t>
            </a:r>
            <a:endParaRPr lang="en-CA" dirty="0"/>
          </a:p>
        </p:txBody>
      </p:sp>
      <p:sp>
        <p:nvSpPr>
          <p:cNvPr id="29701" name="Content Placeholder 2"/>
          <p:cNvSpPr>
            <a:spLocks noGrp="1"/>
          </p:cNvSpPr>
          <p:nvPr>
            <p:ph idx="1"/>
          </p:nvPr>
        </p:nvSpPr>
        <p:spPr>
          <a:xfrm>
            <a:off x="441325" y="1412875"/>
            <a:ext cx="8229600" cy="5256213"/>
          </a:xfrm>
        </p:spPr>
        <p:txBody>
          <a:bodyPr/>
          <a:lstStyle/>
          <a:p>
            <a:r>
              <a:rPr lang="en-GB" smtClean="0"/>
              <a:t>Revenues</a:t>
            </a:r>
          </a:p>
          <a:p>
            <a:pPr lvl="1"/>
            <a:r>
              <a:rPr lang="en-GB" smtClean="0"/>
              <a:t>Arise from sales of a products or services</a:t>
            </a:r>
          </a:p>
          <a:p>
            <a:pPr lvl="1"/>
            <a:r>
              <a:rPr lang="en-GB" smtClean="0"/>
              <a:t>Result in an inflow of assets</a:t>
            </a:r>
          </a:p>
          <a:p>
            <a:r>
              <a:rPr lang="en-GB" smtClean="0"/>
              <a:t>Expenses</a:t>
            </a:r>
          </a:p>
          <a:p>
            <a:pPr lvl="1"/>
            <a:r>
              <a:rPr lang="en-GB" smtClean="0"/>
              <a:t>Costs of assets consumed or services used to generate revenues</a:t>
            </a:r>
          </a:p>
          <a:p>
            <a:r>
              <a:rPr lang="en-GB" smtClean="0"/>
              <a:t>Profit (loss)</a:t>
            </a:r>
          </a:p>
          <a:p>
            <a:pPr lvl="1">
              <a:buFont typeface="Arial" charset="0"/>
              <a:buNone/>
            </a:pPr>
            <a:r>
              <a:rPr lang="en-GB" smtClean="0"/>
              <a:t>= Revenues - Expenses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t>Income Statement - Example</a:t>
            </a:r>
            <a:endParaRPr lang="en-CA" dirty="0"/>
          </a:p>
        </p:txBody>
      </p:sp>
      <p:sp>
        <p:nvSpPr>
          <p:cNvPr id="4" name="Text Placeholder 2"/>
          <p:cNvSpPr txBox="1">
            <a:spLocks/>
          </p:cNvSpPr>
          <p:nvPr/>
        </p:nvSpPr>
        <p:spPr>
          <a:xfrm>
            <a:off x="609600" y="1628775"/>
            <a:ext cx="8001000" cy="990600"/>
          </a:xfrm>
          <a:prstGeom prst="rect">
            <a:avLst/>
          </a:prstGeom>
        </p:spPr>
        <p:txBody>
          <a:bodyPr anchor="ctr">
            <a:normAutofit fontScale="85000" lnSpcReduction="20000"/>
          </a:bodyPr>
          <a:lstStyle>
            <a:lvl1pPr marL="0" indent="0" algn="l" defTabSz="914400" rtl="0" eaLnBrk="1" latinLnBrk="0" hangingPunct="1">
              <a:spcBef>
                <a:spcPct val="20000"/>
              </a:spcBef>
              <a:buFont typeface="Arial" pitchFamily="34" charset="0"/>
              <a:buNone/>
              <a:defRPr sz="2800" b="1" kern="1200">
                <a:solidFill>
                  <a:srgbClr val="4A452A"/>
                </a:solidFill>
                <a:latin typeface="Arial" pitchFamily="34" charset="0"/>
                <a:ea typeface="+mn-ea"/>
                <a:cs typeface="Arial" pitchFamily="34" charset="0"/>
              </a:defRPr>
            </a:lvl1pPr>
            <a:lvl2pPr marL="457200" indent="0" algn="l" defTabSz="914400" rtl="0" eaLnBrk="1" latinLnBrk="0" hangingPunct="1">
              <a:spcBef>
                <a:spcPct val="20000"/>
              </a:spcBef>
              <a:buFont typeface="Arial" pitchFamily="34" charset="0"/>
              <a:buNone/>
              <a:defRPr sz="2000" b="1" kern="1200">
                <a:solidFill>
                  <a:srgbClr val="AA4F37"/>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rgbClr val="70731F"/>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rgbClr val="F7983A"/>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algn="ctr">
              <a:spcBef>
                <a:spcPts val="600"/>
              </a:spcBef>
              <a:defRPr/>
            </a:pPr>
            <a:r>
              <a:rPr lang="en-US" sz="2400" dirty="0" smtClean="0"/>
              <a:t>SIERRA CORPORATION</a:t>
            </a:r>
          </a:p>
          <a:p>
            <a:pPr algn="ctr">
              <a:spcBef>
                <a:spcPts val="600"/>
              </a:spcBef>
              <a:defRPr/>
            </a:pPr>
            <a:r>
              <a:rPr lang="en-US" sz="2400" dirty="0" smtClean="0"/>
              <a:t>Income Statement</a:t>
            </a:r>
          </a:p>
          <a:p>
            <a:pPr algn="ctr">
              <a:spcBef>
                <a:spcPts val="600"/>
              </a:spcBef>
              <a:defRPr/>
            </a:pPr>
            <a:r>
              <a:rPr lang="en-US" sz="2400" dirty="0" smtClean="0"/>
              <a:t>Month Ended October 31, 2015</a:t>
            </a:r>
          </a:p>
        </p:txBody>
      </p:sp>
      <p:pic>
        <p:nvPicPr>
          <p:cNvPr id="30726" name="Picture 3"/>
          <p:cNvPicPr>
            <a:picLocks noChangeAspect="1" noChangeArrowheads="1"/>
          </p:cNvPicPr>
          <p:nvPr/>
        </p:nvPicPr>
        <p:blipFill>
          <a:blip r:embed="rId3" cstate="print"/>
          <a:srcRect t="20950"/>
          <a:stretch>
            <a:fillRect/>
          </a:stretch>
        </p:blipFill>
        <p:spPr bwMode="auto">
          <a:xfrm>
            <a:off x="250825" y="2852738"/>
            <a:ext cx="8763000" cy="3436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Statement of Changes in Equity</a:t>
            </a:r>
          </a:p>
        </p:txBody>
      </p:sp>
      <p:sp>
        <p:nvSpPr>
          <p:cNvPr id="31749" name="Content Placeholder 2"/>
          <p:cNvSpPr>
            <a:spLocks noGrp="1"/>
          </p:cNvSpPr>
          <p:nvPr>
            <p:ph idx="1"/>
          </p:nvPr>
        </p:nvSpPr>
        <p:spPr>
          <a:xfrm>
            <a:off x="441325" y="1412875"/>
            <a:ext cx="8229600" cy="5184775"/>
          </a:xfrm>
        </p:spPr>
        <p:txBody>
          <a:bodyPr/>
          <a:lstStyle/>
          <a:p>
            <a:r>
              <a:rPr lang="en-CA" smtClean="0">
                <a:cs typeface="Times New Roman" pitchFamily="18" charset="0"/>
              </a:rPr>
              <a:t>Shows the changes in each component of shareholders’ equity for the period</a:t>
            </a:r>
          </a:p>
          <a:p>
            <a:r>
              <a:rPr lang="en-CA" smtClean="0">
                <a:cs typeface="Times New Roman" pitchFamily="18" charset="0"/>
              </a:rPr>
              <a:t>Share capital</a:t>
            </a:r>
          </a:p>
          <a:p>
            <a:pPr lvl="1"/>
            <a:r>
              <a:rPr lang="en-CA" smtClean="0">
                <a:cs typeface="Times New Roman" pitchFamily="18" charset="0"/>
              </a:rPr>
              <a:t>Amounts contributed by shareholders</a:t>
            </a:r>
          </a:p>
          <a:p>
            <a:pPr lvl="1"/>
            <a:r>
              <a:rPr lang="en-CA" smtClean="0">
                <a:cs typeface="Times New Roman" pitchFamily="18" charset="0"/>
              </a:rPr>
              <a:t>May include common and preferred classes</a:t>
            </a:r>
          </a:p>
          <a:p>
            <a:r>
              <a:rPr lang="en-CA" smtClean="0">
                <a:cs typeface="Times New Roman" pitchFamily="18" charset="0"/>
              </a:rPr>
              <a:t>Retained earnings / deficit</a:t>
            </a:r>
            <a:endParaRPr lang="en-CA" smtClean="0">
              <a:solidFill>
                <a:srgbClr val="FF0000"/>
              </a:solidFill>
              <a:cs typeface="Times New Roman" pitchFamily="18" charset="0"/>
            </a:endParaRPr>
          </a:p>
          <a:p>
            <a:pPr lvl="1"/>
            <a:r>
              <a:rPr lang="en-CA" smtClean="0">
                <a:cs typeface="Times New Roman" pitchFamily="18" charset="0"/>
              </a:rPr>
              <a:t>Cumulative profit retained in the company</a:t>
            </a:r>
          </a:p>
          <a:p>
            <a:pPr lvl="1"/>
            <a:r>
              <a:rPr lang="en-CA" smtClean="0">
                <a:cs typeface="Times New Roman" pitchFamily="18" charset="0"/>
              </a:rPr>
              <a:t>Less dividends paid to shareholders</a:t>
            </a:r>
          </a:p>
          <a:p>
            <a:r>
              <a:rPr lang="en-CA" smtClean="0">
                <a:cs typeface="Times New Roman" pitchFamily="18" charset="0"/>
              </a:rPr>
              <a:t>Other shareholders’ accounts</a:t>
            </a:r>
            <a:endParaRPr lang="en-CA"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Statement of Changes in Equity (continued)</a:t>
            </a:r>
          </a:p>
        </p:txBody>
      </p:sp>
      <p:sp>
        <p:nvSpPr>
          <p:cNvPr id="32773" name="Content Placeholder 2"/>
          <p:cNvSpPr>
            <a:spLocks noGrp="1"/>
          </p:cNvSpPr>
          <p:nvPr>
            <p:ph idx="1"/>
          </p:nvPr>
        </p:nvSpPr>
        <p:spPr>
          <a:xfrm>
            <a:off x="441325" y="1412875"/>
            <a:ext cx="8229600" cy="5184775"/>
          </a:xfrm>
        </p:spPr>
        <p:txBody>
          <a:bodyPr/>
          <a:lstStyle/>
          <a:p>
            <a:r>
              <a:rPr lang="en-CA" smtClean="0"/>
              <a:t>Changes in shares</a:t>
            </a:r>
          </a:p>
          <a:p>
            <a:endParaRPr lang="en-CA" smtClean="0"/>
          </a:p>
          <a:p>
            <a:endParaRPr lang="en-CA" smtClean="0"/>
          </a:p>
          <a:p>
            <a:r>
              <a:rPr lang="en-CA" smtClean="0"/>
              <a:t>Changes in retained earnings</a:t>
            </a:r>
          </a:p>
          <a:p>
            <a:endParaRPr lang="en-CA" smtClean="0"/>
          </a:p>
        </p:txBody>
      </p:sp>
      <p:pic>
        <p:nvPicPr>
          <p:cNvPr id="32774" name="Picture 5" descr="Screen Shot 2013-10-03 at 1.24.14 PM.png"/>
          <p:cNvPicPr>
            <a:picLocks noChangeAspect="1"/>
          </p:cNvPicPr>
          <p:nvPr/>
        </p:nvPicPr>
        <p:blipFill>
          <a:blip r:embed="rId3" cstate="print"/>
          <a:srcRect/>
          <a:stretch>
            <a:fillRect/>
          </a:stretch>
        </p:blipFill>
        <p:spPr bwMode="auto">
          <a:xfrm>
            <a:off x="107950" y="3933825"/>
            <a:ext cx="8559800" cy="2438400"/>
          </a:xfrm>
          <a:prstGeom prst="rect">
            <a:avLst/>
          </a:prstGeom>
          <a:noFill/>
          <a:ln w="9525">
            <a:noFill/>
            <a:miter lim="800000"/>
            <a:headEnd/>
            <a:tailEnd/>
          </a:ln>
        </p:spPr>
      </p:pic>
      <p:pic>
        <p:nvPicPr>
          <p:cNvPr id="32775" name="Picture 6" descr="Screen Shot 2013-10-03 at 1.23.07 PM.png"/>
          <p:cNvPicPr>
            <a:picLocks noChangeAspect="1"/>
          </p:cNvPicPr>
          <p:nvPr/>
        </p:nvPicPr>
        <p:blipFill>
          <a:blip r:embed="rId4" cstate="print"/>
          <a:srcRect/>
          <a:stretch>
            <a:fillRect/>
          </a:stretch>
        </p:blipFill>
        <p:spPr bwMode="auto">
          <a:xfrm>
            <a:off x="107950" y="2276475"/>
            <a:ext cx="8597900" cy="78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Statement of Changes in Equity - Example</a:t>
            </a:r>
          </a:p>
        </p:txBody>
      </p:sp>
      <p:sp>
        <p:nvSpPr>
          <p:cNvPr id="33797" name="Text Placeholder 2"/>
          <p:cNvSpPr txBox="1">
            <a:spLocks/>
          </p:cNvSpPr>
          <p:nvPr/>
        </p:nvSpPr>
        <p:spPr bwMode="auto">
          <a:xfrm>
            <a:off x="609600" y="1473200"/>
            <a:ext cx="8001000" cy="990600"/>
          </a:xfrm>
          <a:prstGeom prst="rect">
            <a:avLst/>
          </a:prstGeom>
          <a:noFill/>
          <a:ln w="9525">
            <a:noFill/>
            <a:miter lim="800000"/>
            <a:headEnd/>
            <a:tailEnd/>
          </a:ln>
        </p:spPr>
        <p:txBody>
          <a:bodyPr anchor="ctr"/>
          <a:lstStyle/>
          <a:p>
            <a:pPr algn="ctr">
              <a:spcBef>
                <a:spcPts val="600"/>
              </a:spcBef>
              <a:buFont typeface="Arial" charset="0"/>
              <a:buNone/>
            </a:pPr>
            <a:r>
              <a:rPr lang="en-US" sz="2000" b="1">
                <a:solidFill>
                  <a:srgbClr val="4A452A"/>
                </a:solidFill>
                <a:latin typeface="Arial" charset="0"/>
              </a:rPr>
              <a:t>SIERRA CORPORATION</a:t>
            </a:r>
          </a:p>
          <a:p>
            <a:pPr algn="ctr">
              <a:spcBef>
                <a:spcPts val="600"/>
              </a:spcBef>
              <a:buFont typeface="Arial" charset="0"/>
              <a:buNone/>
            </a:pPr>
            <a:r>
              <a:rPr lang="en-US" sz="2000" b="1">
                <a:solidFill>
                  <a:srgbClr val="4A452A"/>
                </a:solidFill>
                <a:latin typeface="Arial" charset="0"/>
              </a:rPr>
              <a:t>Statement of Changes in Equity</a:t>
            </a:r>
          </a:p>
          <a:p>
            <a:pPr algn="ctr">
              <a:spcBef>
                <a:spcPts val="600"/>
              </a:spcBef>
              <a:buFont typeface="Arial" charset="0"/>
              <a:buNone/>
            </a:pPr>
            <a:r>
              <a:rPr lang="en-US" sz="2000" b="1">
                <a:solidFill>
                  <a:srgbClr val="4A452A"/>
                </a:solidFill>
                <a:latin typeface="Arial" charset="0"/>
              </a:rPr>
              <a:t>Month Ended October 31, 2015</a:t>
            </a:r>
          </a:p>
        </p:txBody>
      </p:sp>
      <p:pic>
        <p:nvPicPr>
          <p:cNvPr id="33798" name="Picture 2"/>
          <p:cNvPicPr>
            <a:picLocks noChangeAspect="1" noChangeArrowheads="1"/>
          </p:cNvPicPr>
          <p:nvPr/>
        </p:nvPicPr>
        <p:blipFill>
          <a:blip r:embed="rId3" cstate="print"/>
          <a:srcRect t="35909"/>
          <a:stretch>
            <a:fillRect/>
          </a:stretch>
        </p:blipFill>
        <p:spPr bwMode="auto">
          <a:xfrm>
            <a:off x="203200" y="3213100"/>
            <a:ext cx="8813800" cy="1739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t>Statement of Financial Position</a:t>
            </a:r>
            <a:endParaRPr lang="en-CA" dirty="0"/>
          </a:p>
        </p:txBody>
      </p:sp>
      <p:sp>
        <p:nvSpPr>
          <p:cNvPr id="34821" name="Content Placeholder 2"/>
          <p:cNvSpPr>
            <a:spLocks noGrp="1"/>
          </p:cNvSpPr>
          <p:nvPr>
            <p:ph idx="1"/>
          </p:nvPr>
        </p:nvSpPr>
        <p:spPr>
          <a:xfrm>
            <a:off x="441325" y="1412875"/>
            <a:ext cx="8229600" cy="5184775"/>
          </a:xfrm>
        </p:spPr>
        <p:txBody>
          <a:bodyPr/>
          <a:lstStyle/>
          <a:p>
            <a:r>
              <a:rPr lang="en-GB" smtClean="0"/>
              <a:t>Assets</a:t>
            </a:r>
          </a:p>
          <a:p>
            <a:pPr lvl="1"/>
            <a:r>
              <a:rPr lang="en-GB" smtClean="0"/>
              <a:t>Resources owned by a business</a:t>
            </a:r>
          </a:p>
          <a:p>
            <a:r>
              <a:rPr lang="en-GB" smtClean="0"/>
              <a:t>Liabilities</a:t>
            </a:r>
          </a:p>
          <a:p>
            <a:pPr lvl="1"/>
            <a:r>
              <a:rPr lang="en-GB" smtClean="0"/>
              <a:t>Claims of lenders and other creditors</a:t>
            </a:r>
          </a:p>
          <a:p>
            <a:r>
              <a:rPr lang="en-GB" smtClean="0"/>
              <a:t>Shareholders’ equity</a:t>
            </a:r>
          </a:p>
          <a:p>
            <a:pPr lvl="1"/>
            <a:r>
              <a:rPr lang="en-GB" smtClean="0"/>
              <a:t>Claims of shareholders</a:t>
            </a:r>
          </a:p>
          <a:p>
            <a:r>
              <a:rPr lang="en-GB" smtClean="0"/>
              <a:t>Accounting equation</a:t>
            </a:r>
          </a:p>
          <a:p>
            <a:pPr lvl="1"/>
            <a:r>
              <a:rPr lang="en-GB" smtClean="0"/>
              <a:t>Assets = Liabilities + Shareholders’ Equity</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Statement of Financial Position - Example</a:t>
            </a:r>
          </a:p>
        </p:txBody>
      </p:sp>
      <p:sp>
        <p:nvSpPr>
          <p:cNvPr id="35845" name="Text Placeholder 2"/>
          <p:cNvSpPr txBox="1">
            <a:spLocks/>
          </p:cNvSpPr>
          <p:nvPr/>
        </p:nvSpPr>
        <p:spPr bwMode="auto">
          <a:xfrm>
            <a:off x="601663" y="1543050"/>
            <a:ext cx="8001000" cy="990600"/>
          </a:xfrm>
          <a:prstGeom prst="rect">
            <a:avLst/>
          </a:prstGeom>
          <a:noFill/>
          <a:ln w="9525">
            <a:noFill/>
            <a:miter lim="800000"/>
            <a:headEnd/>
            <a:tailEnd/>
          </a:ln>
        </p:spPr>
        <p:txBody>
          <a:bodyPr anchor="ctr"/>
          <a:lstStyle/>
          <a:p>
            <a:pPr algn="ctr">
              <a:spcBef>
                <a:spcPts val="600"/>
              </a:spcBef>
              <a:buFont typeface="Arial" charset="0"/>
              <a:buNone/>
            </a:pPr>
            <a:r>
              <a:rPr lang="en-US" sz="2400" b="1">
                <a:solidFill>
                  <a:srgbClr val="4A452A"/>
                </a:solidFill>
                <a:latin typeface="Arial" charset="0"/>
              </a:rPr>
              <a:t>SIERRA CORPORATION</a:t>
            </a:r>
          </a:p>
          <a:p>
            <a:pPr algn="ctr">
              <a:spcBef>
                <a:spcPts val="600"/>
              </a:spcBef>
              <a:buFont typeface="Arial" charset="0"/>
              <a:buNone/>
            </a:pPr>
            <a:r>
              <a:rPr lang="en-US" sz="2400" b="1">
                <a:solidFill>
                  <a:srgbClr val="4A452A"/>
                </a:solidFill>
                <a:latin typeface="Arial" charset="0"/>
              </a:rPr>
              <a:t>Statement of Financial Position</a:t>
            </a:r>
          </a:p>
          <a:p>
            <a:pPr algn="ctr">
              <a:spcBef>
                <a:spcPts val="600"/>
              </a:spcBef>
              <a:buFont typeface="Arial" charset="0"/>
              <a:buNone/>
            </a:pPr>
            <a:r>
              <a:rPr lang="en-US" sz="2400" b="1">
                <a:solidFill>
                  <a:srgbClr val="4A452A"/>
                </a:solidFill>
                <a:latin typeface="Arial" charset="0"/>
              </a:rPr>
              <a:t>October 31, 2015</a:t>
            </a:r>
          </a:p>
        </p:txBody>
      </p:sp>
      <p:pic>
        <p:nvPicPr>
          <p:cNvPr id="35846" name="Picture 2"/>
          <p:cNvPicPr>
            <a:picLocks noChangeAspect="1" noChangeArrowheads="1"/>
          </p:cNvPicPr>
          <p:nvPr/>
        </p:nvPicPr>
        <p:blipFill>
          <a:blip r:embed="rId3" cstate="print"/>
          <a:srcRect t="15709" b="54645"/>
          <a:stretch>
            <a:fillRect/>
          </a:stretch>
        </p:blipFill>
        <p:spPr bwMode="auto">
          <a:xfrm>
            <a:off x="134938" y="3357563"/>
            <a:ext cx="8932862" cy="1827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Statement of Financial Position – Example (continued)</a:t>
            </a:r>
          </a:p>
        </p:txBody>
      </p:sp>
      <p:pic>
        <p:nvPicPr>
          <p:cNvPr id="36869" name="Picture 2"/>
          <p:cNvPicPr>
            <a:picLocks noChangeAspect="1" noChangeArrowheads="1"/>
          </p:cNvPicPr>
          <p:nvPr/>
        </p:nvPicPr>
        <p:blipFill>
          <a:blip r:embed="rId3" cstate="print"/>
          <a:srcRect t="44714"/>
          <a:stretch>
            <a:fillRect/>
          </a:stretch>
        </p:blipFill>
        <p:spPr bwMode="auto">
          <a:xfrm>
            <a:off x="0" y="1844675"/>
            <a:ext cx="9058275" cy="3455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t>Statement of Cash Flows </a:t>
            </a:r>
            <a:endParaRPr lang="en-CA" dirty="0"/>
          </a:p>
        </p:txBody>
      </p:sp>
      <p:sp>
        <p:nvSpPr>
          <p:cNvPr id="37893" name="Content Placeholder 2"/>
          <p:cNvSpPr>
            <a:spLocks noGrp="1"/>
          </p:cNvSpPr>
          <p:nvPr>
            <p:ph idx="1"/>
          </p:nvPr>
        </p:nvSpPr>
        <p:spPr>
          <a:xfrm>
            <a:off x="441325" y="1412875"/>
            <a:ext cx="8229600" cy="5184775"/>
          </a:xfrm>
        </p:spPr>
        <p:txBody>
          <a:bodyPr/>
          <a:lstStyle/>
          <a:p>
            <a:r>
              <a:rPr lang="en-US" smtClean="0"/>
              <a:t>Reports the effect on cash of the company’s</a:t>
            </a:r>
          </a:p>
          <a:p>
            <a:pPr lvl="1"/>
            <a:r>
              <a:rPr lang="en-US" smtClean="0"/>
              <a:t>Operating activities</a:t>
            </a:r>
          </a:p>
          <a:p>
            <a:pPr lvl="1"/>
            <a:r>
              <a:rPr lang="en-US" smtClean="0"/>
              <a:t>Investing activities</a:t>
            </a:r>
          </a:p>
          <a:p>
            <a:pPr lvl="1"/>
            <a:r>
              <a:rPr lang="en-US" smtClean="0"/>
              <a:t>Financing activities</a:t>
            </a:r>
          </a:p>
          <a:p>
            <a:r>
              <a:rPr lang="en-US" smtClean="0"/>
              <a:t>Shows net increase or decrease in cash for the period</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Statement of Cash Flows - Example</a:t>
            </a:r>
          </a:p>
        </p:txBody>
      </p:sp>
      <p:sp>
        <p:nvSpPr>
          <p:cNvPr id="38917" name="Text Placeholder 2"/>
          <p:cNvSpPr txBox="1">
            <a:spLocks/>
          </p:cNvSpPr>
          <p:nvPr/>
        </p:nvSpPr>
        <p:spPr bwMode="auto">
          <a:xfrm>
            <a:off x="609600" y="1550988"/>
            <a:ext cx="8001000" cy="990600"/>
          </a:xfrm>
          <a:prstGeom prst="rect">
            <a:avLst/>
          </a:prstGeom>
          <a:noFill/>
          <a:ln w="9525">
            <a:noFill/>
            <a:miter lim="800000"/>
            <a:headEnd/>
            <a:tailEnd/>
          </a:ln>
        </p:spPr>
        <p:txBody>
          <a:bodyPr anchor="ctr"/>
          <a:lstStyle/>
          <a:p>
            <a:pPr algn="ctr">
              <a:spcBef>
                <a:spcPts val="600"/>
              </a:spcBef>
              <a:buFont typeface="Arial" charset="0"/>
              <a:buNone/>
            </a:pPr>
            <a:r>
              <a:rPr lang="en-US" sz="2000" b="1">
                <a:solidFill>
                  <a:srgbClr val="4A452A"/>
                </a:solidFill>
                <a:latin typeface="Arial" charset="0"/>
              </a:rPr>
              <a:t>SIERRA CORPORATION</a:t>
            </a:r>
          </a:p>
          <a:p>
            <a:pPr algn="ctr">
              <a:spcBef>
                <a:spcPts val="600"/>
              </a:spcBef>
              <a:buFont typeface="Arial" charset="0"/>
              <a:buNone/>
            </a:pPr>
            <a:r>
              <a:rPr lang="en-US" sz="2000" b="1">
                <a:solidFill>
                  <a:srgbClr val="4A452A"/>
                </a:solidFill>
                <a:latin typeface="Arial" charset="0"/>
              </a:rPr>
              <a:t>Statement of Cash Flows</a:t>
            </a:r>
          </a:p>
          <a:p>
            <a:pPr algn="ctr">
              <a:spcBef>
                <a:spcPts val="600"/>
              </a:spcBef>
              <a:buFont typeface="Arial" charset="0"/>
              <a:buNone/>
            </a:pPr>
            <a:r>
              <a:rPr lang="en-US" sz="2000" b="1">
                <a:solidFill>
                  <a:srgbClr val="4A452A"/>
                </a:solidFill>
                <a:latin typeface="Arial" charset="0"/>
              </a:rPr>
              <a:t>Month Ended October 31, 2015</a:t>
            </a:r>
          </a:p>
        </p:txBody>
      </p:sp>
      <p:pic>
        <p:nvPicPr>
          <p:cNvPr id="38918" name="Picture 2"/>
          <p:cNvPicPr>
            <a:picLocks noChangeAspect="1" noChangeArrowheads="1"/>
          </p:cNvPicPr>
          <p:nvPr/>
        </p:nvPicPr>
        <p:blipFill>
          <a:blip r:embed="rId3" cstate="print"/>
          <a:srcRect t="20248"/>
          <a:stretch>
            <a:fillRect/>
          </a:stretch>
        </p:blipFill>
        <p:spPr bwMode="auto">
          <a:xfrm>
            <a:off x="0" y="2557463"/>
            <a:ext cx="9144000" cy="4044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US" dirty="0"/>
              <a:t>Relationships Between Statements</a:t>
            </a:r>
            <a:endParaRPr lang="en-CA" dirty="0"/>
          </a:p>
        </p:txBody>
      </p:sp>
      <p:sp>
        <p:nvSpPr>
          <p:cNvPr id="39941" name="Content Placeholder 2"/>
          <p:cNvSpPr>
            <a:spLocks noGrp="1"/>
          </p:cNvSpPr>
          <p:nvPr>
            <p:ph idx="1"/>
          </p:nvPr>
        </p:nvSpPr>
        <p:spPr>
          <a:xfrm>
            <a:off x="250825" y="1412875"/>
            <a:ext cx="8642350" cy="5445125"/>
          </a:xfrm>
        </p:spPr>
        <p:txBody>
          <a:bodyPr/>
          <a:lstStyle/>
          <a:p>
            <a:r>
              <a:rPr lang="en-GB" smtClean="0"/>
              <a:t>Statements are interrelated</a:t>
            </a:r>
          </a:p>
          <a:p>
            <a:pPr lvl="1"/>
            <a:r>
              <a:rPr lang="en-GB" smtClean="0"/>
              <a:t>Results from some statements are used as data in other statements</a:t>
            </a:r>
          </a:p>
          <a:p>
            <a:r>
              <a:rPr lang="en-GB" smtClean="0"/>
              <a:t>Examples</a:t>
            </a:r>
          </a:p>
          <a:p>
            <a:pPr lvl="1"/>
            <a:r>
              <a:rPr lang="en-GB" smtClean="0"/>
              <a:t>Profit from income statement is reported in statement of changes in equity</a:t>
            </a:r>
          </a:p>
          <a:p>
            <a:pPr lvl="1"/>
            <a:r>
              <a:rPr lang="en-GB" smtClean="0"/>
              <a:t>Ending balances of each shareholders’ equity account is reported in both statements of financial position and changes in equity</a:t>
            </a:r>
          </a:p>
          <a:p>
            <a:pPr lvl="1"/>
            <a:r>
              <a:rPr lang="en-GB" smtClean="0"/>
              <a:t>Statement of cash flows is related to statement of financial position</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2" cstate="print">
              <a:extLst>
                <a:ext uri="{28A0092B-C50C-407E-A947-70E740481C1C}">
                  <a14:useLocalDpi xmlns="" xmlns:a14="http://schemas.microsoft.com/office/drawing/2010/main" val="0"/>
                </a:ext>
              </a:extLst>
            </a:blip>
          </a:blipFill>
          <a:ln/>
          <a:extLst>
            <a:ext uri="{91240B29-F687-4F45-9708-019B960494DF}">
              <a14:hiddenLine xmlns="" xmlns:a14="http://schemas.microsoft.com/office/drawing/2010/main" w="9525">
                <a:solidFill>
                  <a:srgbClr val="000000"/>
                </a:solidFill>
                <a:miter lim="800000"/>
                <a:headEnd/>
                <a:tailEnd/>
              </a14:hiddenLine>
            </a:ext>
          </a:extLst>
        </p:spPr>
        <p:txBody>
          <a:bodyPr rtlCol="0">
            <a:normAutofit/>
          </a:bodyPr>
          <a:lstStyle/>
          <a:p>
            <a:pPr eaLnBrk="1" fontAlgn="auto" hangingPunct="1">
              <a:spcAft>
                <a:spcPts val="0"/>
              </a:spcAft>
              <a:defRPr/>
            </a:pPr>
            <a:r>
              <a:rPr lang="en-CA" dirty="0"/>
              <a:t>Comparing IFRS and ASPE</a:t>
            </a:r>
          </a:p>
        </p:txBody>
      </p:sp>
      <p:pic>
        <p:nvPicPr>
          <p:cNvPr id="40965" name="Picture 2"/>
          <p:cNvPicPr>
            <a:picLocks noChangeAspect="1" noChangeArrowheads="1"/>
          </p:cNvPicPr>
          <p:nvPr/>
        </p:nvPicPr>
        <p:blipFill>
          <a:blip r:embed="rId3" cstate="print"/>
          <a:srcRect/>
          <a:stretch>
            <a:fillRect/>
          </a:stretch>
        </p:blipFill>
        <p:spPr bwMode="auto">
          <a:xfrm>
            <a:off x="76200" y="1804988"/>
            <a:ext cx="9037638" cy="3854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0" y="457200"/>
            <a:ext cx="9144000" cy="1143000"/>
          </a:xfrm>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mtClean="0"/>
              <a:t>COPYRIGHT</a:t>
            </a:r>
          </a:p>
        </p:txBody>
      </p:sp>
      <p:sp>
        <p:nvSpPr>
          <p:cNvPr id="39937" name="Text Box 1"/>
          <p:cNvSpPr txBox="1">
            <a:spLocks noChangeArrowheads="1"/>
          </p:cNvSpPr>
          <p:nvPr/>
        </p:nvSpPr>
        <p:spPr bwMode="auto">
          <a:xfrm>
            <a:off x="1447800" y="1905000"/>
            <a:ext cx="6188075" cy="4305300"/>
          </a:xfrm>
          <a:prstGeom prst="rect">
            <a:avLst/>
          </a:prstGeom>
          <a:noFill/>
          <a:ln w="28440">
            <a:solidFill>
              <a:srgbClr val="FFFFFF"/>
            </a:solidFill>
            <a:miter lim="800000"/>
            <a:headEnd/>
            <a:tailEnd/>
          </a:ln>
          <a:effectLst/>
        </p:spPr>
        <p:txBody>
          <a:bodyPr lIns="90000" tIns="46800" rIns="90000" bIns="46800">
            <a:spAutoFit/>
          </a:bodyPr>
          <a:lstStyle/>
          <a:p>
            <a:pPr algn="just" defTabSz="457200" eaLnBrk="0" fontAlgn="auto" hangingPunct="0">
              <a:lnSpc>
                <a:spcPct val="90000"/>
              </a:lnSpc>
              <a:spcBef>
                <a:spcPts val="1250"/>
              </a:spcBef>
              <a:spcAft>
                <a:spcPts val="0"/>
              </a:spcAft>
              <a:buClr>
                <a:srgbClr val="FFFFFF"/>
              </a:buClr>
              <a:buSzPct val="100000"/>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000" dirty="0">
                <a:solidFill>
                  <a:prstClr val="black"/>
                </a:solidFill>
                <a:latin typeface="+mn-lt"/>
                <a:ea typeface="ＭＳ Ｐゴシック" pitchFamily="34" charset="-128"/>
                <a:cs typeface="+mn-cs"/>
              </a:rPr>
              <a:t>Copyright © 2014 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a:p>
            <a:pPr algn="just" defTabSz="457200" eaLnBrk="0" fontAlgn="auto" hangingPunct="0">
              <a:lnSpc>
                <a:spcPct val="90000"/>
              </a:lnSpc>
              <a:spcBef>
                <a:spcPts val="1250"/>
              </a:spcBef>
              <a:spcAft>
                <a:spcPts val="0"/>
              </a:spcAft>
              <a:buClr>
                <a:srgbClr val="FFFFFF"/>
              </a:buClr>
              <a:buSzPct val="100000"/>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en-GB" sz="2000" dirty="0">
              <a:solidFill>
                <a:srgbClr val="FFFFFF"/>
              </a:solidFill>
              <a:effectLst>
                <a:outerShdw blurRad="38100" dist="38100" dir="2700000" algn="tl">
                  <a:srgbClr val="C0C0C0"/>
                </a:outerShdw>
              </a:effectLst>
              <a:latin typeface="+mn-lt"/>
              <a:ea typeface="ＭＳ Ｐゴシック" pitchFamily="34" charset="-128"/>
              <a:cs typeface="+mn-cs"/>
            </a:endParaRPr>
          </a:p>
          <a:p>
            <a:pPr algn="just" defTabSz="457200" eaLnBrk="0" fontAlgn="auto" hangingPunct="0">
              <a:lnSpc>
                <a:spcPct val="90000"/>
              </a:lnSpc>
              <a:spcBef>
                <a:spcPts val="1250"/>
              </a:spcBef>
              <a:spcAft>
                <a:spcPts val="0"/>
              </a:spcAft>
              <a:buClr>
                <a:srgbClr val="FFFFFF"/>
              </a:buClr>
              <a:buSzPct val="100000"/>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en-GB" sz="2000" dirty="0">
              <a:solidFill>
                <a:srgbClr val="FFFFFF"/>
              </a:solidFill>
              <a:effectLst>
                <a:outerShdw blurRad="38100" dist="38100" dir="2700000" algn="tl">
                  <a:srgbClr val="C0C0C0"/>
                </a:outerShdw>
              </a:effectLst>
              <a:latin typeface="+mn-lt"/>
              <a:ea typeface="ＭＳ Ｐゴシック" pitchFamily="34" charset="-128"/>
              <a:cs typeface="+mn-cs"/>
            </a:endParaRPr>
          </a:p>
        </p:txBody>
      </p:sp>
      <p:pic>
        <p:nvPicPr>
          <p:cNvPr id="41988" name="Picture 2"/>
          <p:cNvPicPr>
            <a:picLocks noChangeAspect="1" noChangeArrowheads="1"/>
          </p:cNvPicPr>
          <p:nvPr/>
        </p:nvPicPr>
        <p:blipFill>
          <a:blip r:embed="rId3" cstate="print"/>
          <a:srcRect/>
          <a:stretch>
            <a:fillRect/>
          </a:stretch>
        </p:blipFill>
        <p:spPr bwMode="auto">
          <a:xfrm>
            <a:off x="3779838" y="5805488"/>
            <a:ext cx="1095375" cy="22860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Presentatio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2339</TotalTime>
  <Words>1057</Words>
  <Application>Microsoft Office PowerPoint</Application>
  <PresentationFormat>On-screen Show (4:3)</PresentationFormat>
  <Paragraphs>160</Paragraphs>
  <Slides>31</Slides>
  <Notes>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Presentation1</vt:lpstr>
      <vt:lpstr>Slide 1</vt:lpstr>
      <vt:lpstr>STUDY OBJECTIVES</vt:lpstr>
      <vt:lpstr>Uses and Users of Accounting</vt:lpstr>
      <vt:lpstr>Users of Financial Information</vt:lpstr>
      <vt:lpstr>Discussion Question</vt:lpstr>
      <vt:lpstr>Ethical Behaviour</vt:lpstr>
      <vt:lpstr>Discussion Question</vt:lpstr>
      <vt:lpstr>Forms of Business Organizations: Proprietorship</vt:lpstr>
      <vt:lpstr>Forms of Business Organizations: Partnership</vt:lpstr>
      <vt:lpstr>Forms of Business Organizations:  Corporations</vt:lpstr>
      <vt:lpstr>Generally Accepted Accounting Principles (GAAP)</vt:lpstr>
      <vt:lpstr>Three Types of Business Activities</vt:lpstr>
      <vt:lpstr>Financing Activities</vt:lpstr>
      <vt:lpstr>Investing Activities</vt:lpstr>
      <vt:lpstr>Operating Activities</vt:lpstr>
      <vt:lpstr>Discussion Question</vt:lpstr>
      <vt:lpstr>Financial Statements</vt:lpstr>
      <vt:lpstr>Financial Statements (continued)</vt:lpstr>
      <vt:lpstr>Income Statement</vt:lpstr>
      <vt:lpstr>Income Statement - Example</vt:lpstr>
      <vt:lpstr>Statement of Changes in Equity</vt:lpstr>
      <vt:lpstr>Statement of Changes in Equity (continued)</vt:lpstr>
      <vt:lpstr>Statement of Changes in Equity - Example</vt:lpstr>
      <vt:lpstr>Statement of Financial Position</vt:lpstr>
      <vt:lpstr>Statement of Financial Position - Example</vt:lpstr>
      <vt:lpstr>Statement of Financial Position – Example (continued)</vt:lpstr>
      <vt:lpstr>Statement of Cash Flows </vt:lpstr>
      <vt:lpstr>Statement of Cash Flows - Example</vt:lpstr>
      <vt:lpstr>Relationships Between Statements</vt:lpstr>
      <vt:lpstr>Comparing IFRS and ASPE</vt:lpstr>
      <vt:lpstr>COPYRIGHT</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Maya</dc:creator>
  <cp:lastModifiedBy> </cp:lastModifiedBy>
  <cp:revision>35</cp:revision>
  <dcterms:created xsi:type="dcterms:W3CDTF">2013-07-26T00:51:58Z</dcterms:created>
  <dcterms:modified xsi:type="dcterms:W3CDTF">2013-12-05T21:31:12Z</dcterms:modified>
</cp:coreProperties>
</file>