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</p:sldIdLst>
  <p:sldSz cx="9144000" cy="6858000" type="screen4x3"/>
  <p:notesSz cx="6858000" cy="9144000"/>
  <p:defaultTextStyle>
    <a:defPPr>
      <a:defRPr lang="en-US"/>
    </a:defPPr>
    <a:lvl1pPr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defTabSz="457200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88" d="100"/>
          <a:sy n="88" d="100"/>
        </p:scale>
        <p:origin x="-1458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98CB85-FE78-47C1-9C72-B0C697F717E8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F382B8-C62D-4599-80A8-7868267CAF2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DA8FB7-D6CF-4C4C-9691-142F26C2F802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A42C27-2649-4042-8912-83A70774882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EB69B75-9586-42BE-B4F1-22082647D00E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6A794-8B25-4268-BEC0-6A67CF32960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D5CCC4-31BF-44DF-BEC6-9EC08B9B4BE3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973507-6152-4CCE-A09D-8FA592AF208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B45D8-8793-43D6-94C5-9271501B0F9C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E0B8B5-44DD-4EFB-A3C7-EAD1140FEF6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28C85-3351-454A-8593-22F71E953D6B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9003C8-0E61-46A7-BF0E-0E08180C69B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14CA8F-C617-4A0C-99D2-017D9E46F0EF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2F5D20-5B2C-4FB4-96CC-902AD4770EA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879213-B931-49E5-92F1-60E3E2CE00E2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52C837-2B1F-41F5-89A6-A3FC97E7EA2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42F553-CEF0-4AEA-9E84-8E40BA6D997F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814349-AEBD-4D01-B06B-A927D635FE2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BDFCCF-BC0F-450F-80CA-3A2BDFE6EB7D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30B507-2A47-415B-AC1D-1BB7DB58F6A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16FB67-D294-4335-82E3-22953E4EE1DC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26B01D-70A9-46DD-AB52-D6A269F486E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6BC5CE8-7A91-45C5-9239-E19AA588C186}" type="datetimeFigureOut">
              <a:rPr lang="en-US"/>
              <a:pPr>
                <a:defRPr/>
              </a:pPr>
              <a:t>1/25/2014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AF41E96-CF9C-4BB3-929B-6978447AD42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defTabSz="457200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ctrTitle"/>
          </p:nvPr>
        </p:nvSpPr>
        <p:spPr>
          <a:xfrm>
            <a:off x="685800" y="1395413"/>
            <a:ext cx="7772400" cy="1470025"/>
          </a:xfrm>
        </p:spPr>
        <p:txBody>
          <a:bodyPr/>
          <a:lstStyle/>
          <a:p>
            <a:r>
              <a:rPr lang="en-US" smtClean="0"/>
              <a:t>Bio 380 Introduction	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0" y="2687638"/>
            <a:ext cx="8656638" cy="2947987"/>
          </a:xfrm>
        </p:spPr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Coordinator: Dr. Karla Lightfield: </a:t>
            </a:r>
            <a:r>
              <a:rPr lang="en-US" dirty="0" err="1" smtClean="0"/>
              <a:t>lightfield@uky.edu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TA: </a:t>
            </a:r>
            <a:r>
              <a:rPr lang="en-US" dirty="0" err="1" smtClean="0"/>
              <a:t>Christena</a:t>
            </a:r>
            <a:r>
              <a:rPr lang="en-US" dirty="0" smtClean="0"/>
              <a:t> </a:t>
            </a:r>
            <a:r>
              <a:rPr lang="en-US" dirty="0" err="1" smtClean="0"/>
              <a:t>Gazave</a:t>
            </a:r>
            <a:endParaRPr lang="en-US" dirty="0" smtClean="0"/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err="1" smtClean="0"/>
              <a:t>christena.gazave@uky.edu</a:t>
            </a:r>
            <a:r>
              <a:rPr lang="en-US" dirty="0" smtClean="0"/>
              <a:t> </a:t>
            </a:r>
          </a:p>
          <a:p>
            <a:pPr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UGA: Lauren Wilson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Safety</a:t>
            </a:r>
          </a:p>
        </p:txBody>
      </p:sp>
      <p:sp>
        <p:nvSpPr>
          <p:cNvPr id="1433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Turn in signed form!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>
          <a:xfrm>
            <a:off x="457200" y="2654300"/>
            <a:ext cx="8229600" cy="1143000"/>
          </a:xfrm>
        </p:spPr>
        <p:txBody>
          <a:bodyPr/>
          <a:lstStyle/>
          <a:p>
            <a:r>
              <a:rPr lang="en-US" smtClean="0"/>
              <a:t>Syllabus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Required Materials</a:t>
            </a:r>
          </a:p>
        </p:txBody>
      </p:sp>
      <p:sp>
        <p:nvSpPr>
          <p:cNvPr id="1638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Cappucino and Sherman. </a:t>
            </a:r>
            <a:r>
              <a:rPr lang="en-US" i="1" smtClean="0"/>
              <a:t>Microbiology: A Laboratory Manual</a:t>
            </a:r>
            <a:r>
              <a:rPr lang="en-US" smtClean="0"/>
              <a:t>. 10</a:t>
            </a:r>
            <a:r>
              <a:rPr lang="en-US" baseline="30000" smtClean="0"/>
              <a:t>th</a:t>
            </a:r>
            <a:r>
              <a:rPr lang="en-US" smtClean="0"/>
              <a:t> edition </a:t>
            </a:r>
          </a:p>
          <a:p>
            <a:r>
              <a:rPr lang="en-US" smtClean="0"/>
              <a:t>Helpful: Scientific Calculator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Grading:</a:t>
            </a:r>
          </a:p>
        </p:txBody>
      </p:sp>
      <p:sp>
        <p:nvSpPr>
          <p:cNvPr id="1741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350 Points Total</a:t>
            </a:r>
          </a:p>
          <a:p>
            <a:r>
              <a:rPr lang="en-US" b="1" smtClean="0"/>
              <a:t>Participation</a:t>
            </a:r>
            <a:r>
              <a:rPr lang="en-US" smtClean="0"/>
              <a:t>: 100 points</a:t>
            </a:r>
          </a:p>
          <a:p>
            <a:r>
              <a:rPr lang="en-US" b="1" smtClean="0"/>
              <a:t>Unknown Identification</a:t>
            </a:r>
            <a:r>
              <a:rPr lang="en-US" smtClean="0"/>
              <a:t> 70 points</a:t>
            </a:r>
          </a:p>
          <a:p>
            <a:r>
              <a:rPr lang="en-US" b="1" smtClean="0"/>
              <a:t>Technical Evaluations</a:t>
            </a:r>
            <a:r>
              <a:rPr lang="en-US" smtClean="0"/>
              <a:t> 20 points </a:t>
            </a:r>
          </a:p>
          <a:p>
            <a:r>
              <a:rPr lang="en-US" b="1" smtClean="0"/>
              <a:t>Lab Quizzes</a:t>
            </a:r>
            <a:r>
              <a:rPr lang="en-US" smtClean="0"/>
              <a:t> 60 points</a:t>
            </a:r>
          </a:p>
          <a:p>
            <a:r>
              <a:rPr lang="en-US" b="1" smtClean="0"/>
              <a:t>Lab Practical</a:t>
            </a:r>
            <a:r>
              <a:rPr lang="en-US" smtClean="0"/>
              <a:t> 100 points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>
          <a:xfrm>
            <a:off x="457200" y="-296863"/>
            <a:ext cx="8229600" cy="1143001"/>
          </a:xfrm>
        </p:spPr>
        <p:txBody>
          <a:bodyPr/>
          <a:lstStyle/>
          <a:p>
            <a:r>
              <a:rPr lang="en-US" smtClean="0"/>
              <a:t>Grading: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46138"/>
            <a:ext cx="8229600" cy="5791200"/>
          </a:xfrm>
        </p:spPr>
        <p:txBody>
          <a:bodyPr rtlCol="0">
            <a:normAutofit fontScale="92500" lnSpcReduction="1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315-350=A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280-314=B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245-279=C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210-244=D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209 and below =E</a:t>
            </a:r>
            <a:r>
              <a:rPr lang="en-US" dirty="0" smtClean="0"/>
              <a:t> </a:t>
            </a:r>
          </a:p>
          <a:p>
            <a:pPr marL="457200" lvl="1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dirty="0" smtClean="0"/>
              <a:t>No curving or extra credit</a:t>
            </a:r>
          </a:p>
          <a:p>
            <a:pPr marL="457200" lvl="1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 smtClean="0"/>
          </a:p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r>
              <a:rPr lang="en-US" b="1" dirty="0" smtClean="0"/>
              <a:t>			Mid</a:t>
            </a:r>
            <a:r>
              <a:rPr lang="en-US" b="1" dirty="0"/>
              <a:t>-term Grade </a:t>
            </a: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Mid-term grades will be posed by March 14</a:t>
            </a:r>
            <a:r>
              <a:rPr lang="en-US" baseline="30000" dirty="0"/>
              <a:t>th</a:t>
            </a:r>
            <a:r>
              <a:rPr lang="en-US" dirty="0"/>
              <a:t> 2014 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/>
              <a:t>The last day to drop the course is April 11</a:t>
            </a:r>
            <a:r>
              <a:rPr lang="en-US" baseline="30000" dirty="0"/>
              <a:t>th</a:t>
            </a:r>
            <a:r>
              <a:rPr lang="en-US" dirty="0"/>
              <a:t> 2014</a:t>
            </a:r>
          </a:p>
          <a:p>
            <a:pPr lvl="1" fontAlgn="auto">
              <a:spcAft>
                <a:spcPts val="0"/>
              </a:spcAft>
              <a:buFont typeface="Arial"/>
              <a:buChar char="–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>
          <a:xfrm>
            <a:off x="457200" y="-296863"/>
            <a:ext cx="8229600" cy="1143001"/>
          </a:xfrm>
        </p:spPr>
        <p:txBody>
          <a:bodyPr/>
          <a:lstStyle/>
          <a:p>
            <a:r>
              <a:rPr lang="en-US" smtClean="0"/>
              <a:t>Participation: 100pts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46138"/>
            <a:ext cx="8229600" cy="6362700"/>
          </a:xfrm>
        </p:spPr>
        <p:txBody>
          <a:bodyPr rtlCol="0">
            <a:normAutofit fontScale="77500" lnSpcReduction="20000"/>
          </a:bodyPr>
          <a:lstStyle/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/>
              <a:t>Participation also includes completion of each day’s laboratory exercise </a:t>
            </a:r>
            <a:r>
              <a:rPr lang="en-US" sz="3800" dirty="0" smtClean="0"/>
              <a:t>including assigned questions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/>
              <a:t>Unexcused absence </a:t>
            </a:r>
            <a:r>
              <a:rPr lang="en-US" sz="3800" u="sng" dirty="0"/>
              <a:t>= loss of 10 participation points</a:t>
            </a:r>
            <a:r>
              <a:rPr lang="en-US" sz="3800" dirty="0"/>
              <a:t>. </a:t>
            </a:r>
            <a:endParaRPr lang="en-US" sz="3800" dirty="0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/>
              <a:t>Showing up unprepared =</a:t>
            </a:r>
            <a:r>
              <a:rPr lang="en-US" sz="3800" u="sng" dirty="0"/>
              <a:t> loss of 5 participation points</a:t>
            </a:r>
            <a:r>
              <a:rPr lang="en-US" sz="3800" u="sng" dirty="0" smtClean="0"/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 smtClean="0"/>
              <a:t> </a:t>
            </a:r>
            <a:r>
              <a:rPr lang="en-US" sz="3800" dirty="0"/>
              <a:t>Chronic tardiness, leaving early (before tasks are completed), leaving a mess, acting disrespectfully=</a:t>
            </a:r>
            <a:r>
              <a:rPr lang="en-US" sz="3800" u="sng" dirty="0"/>
              <a:t> loss of 10 participation points per </a:t>
            </a:r>
            <a:r>
              <a:rPr lang="en-US" sz="3800" u="sng" dirty="0" smtClean="0"/>
              <a:t>offense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/>
              <a:t>Each tardy is subjected to a 5 point penalty. If you know in advance that you will be late you must notify your TA in advance to avoid penalty</a:t>
            </a:r>
            <a:r>
              <a:rPr lang="en-US" sz="3800" dirty="0" smtClean="0"/>
              <a:t>.</a:t>
            </a:r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sz="3800" dirty="0"/>
              <a:t>Using cell-phone without stepping out of lab will result in a 5 point </a:t>
            </a:r>
            <a:r>
              <a:rPr lang="en-US" sz="3800" dirty="0" smtClean="0"/>
              <a:t>penalty </a:t>
            </a:r>
            <a:endParaRPr lang="en-US" sz="3800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 smtClean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Unknown Identification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>
            <a:normAutofit/>
          </a:bodyPr>
          <a:lstStyle/>
          <a:p>
            <a:pPr marL="0" indent="0" fontAlgn="auto">
              <a:spcAft>
                <a:spcPts val="0"/>
              </a:spcAft>
              <a:buFont typeface="Arial"/>
              <a:buNone/>
              <a:defRPr/>
            </a:pPr>
            <a:endParaRPr lang="en-US" dirty="0"/>
          </a:p>
          <a:p>
            <a:pPr fontAlgn="auto">
              <a:spcAft>
                <a:spcPts val="0"/>
              </a:spcAft>
              <a:buFont typeface="Arial"/>
              <a:buChar char="•"/>
              <a:defRPr/>
            </a:pPr>
            <a:r>
              <a:rPr lang="en-US" dirty="0" smtClean="0"/>
              <a:t>You </a:t>
            </a:r>
            <a:r>
              <a:rPr lang="en-US" dirty="0"/>
              <a:t>will isolate an unknown microorganism to identify, using the techniques learned throughout the semester. You will keep a laboratory notebook detailing your efforts and will submit the journal and </a:t>
            </a:r>
            <a:r>
              <a:rPr lang="en-US" dirty="0" smtClean="0"/>
              <a:t>a short </a:t>
            </a:r>
            <a:r>
              <a:rPr lang="en-US" dirty="0"/>
              <a:t>written laboratory report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Technical Evaluations</a:t>
            </a:r>
          </a:p>
        </p:txBody>
      </p:sp>
      <p:sp>
        <p:nvSpPr>
          <p:cNvPr id="21506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Bacterial Isolation (10 points)</a:t>
            </a:r>
          </a:p>
          <a:p>
            <a:r>
              <a:rPr lang="en-US" smtClean="0"/>
              <a:t>Gram stain (10 points)</a:t>
            </a:r>
          </a:p>
          <a:p>
            <a:endParaRPr lang="en-US" smtClean="0"/>
          </a:p>
          <a:p>
            <a:r>
              <a:rPr lang="en-US" smtClean="0"/>
              <a:t>Dates TBD, keep an eye on blackboard! </a:t>
            </a:r>
          </a:p>
          <a:p>
            <a:endParaRPr lang="en-US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Quizzes</a:t>
            </a:r>
          </a:p>
        </p:txBody>
      </p:sp>
      <p:sp>
        <p:nvSpPr>
          <p:cNvPr id="22530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7 quizzes throughout the semester worth 10 points each. </a:t>
            </a:r>
          </a:p>
          <a:p>
            <a:r>
              <a:rPr lang="en-US" smtClean="0"/>
              <a:t>Lowest grade (or absence) is dropped</a:t>
            </a:r>
          </a:p>
          <a:p>
            <a:r>
              <a:rPr lang="en-US" smtClean="0"/>
              <a:t>Based on preparation for the lab (ie. reading the assigned lab) and understanding of the previous lab</a:t>
            </a:r>
          </a:p>
          <a:p>
            <a:r>
              <a:rPr lang="en-US" smtClean="0"/>
              <a:t>Given unannounced during the first 10 minutes of lab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Lab Practical</a:t>
            </a:r>
          </a:p>
        </p:txBody>
      </p:sp>
      <p:sp>
        <p:nvSpPr>
          <p:cNvPr id="23554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April 3</a:t>
            </a:r>
            <a:r>
              <a:rPr lang="en-US" baseline="30000" smtClean="0"/>
              <a:t>rd</a:t>
            </a:r>
            <a:r>
              <a:rPr lang="en-US" smtClean="0"/>
              <a:t> 2014 during normal class hours</a:t>
            </a:r>
          </a:p>
          <a:p>
            <a:r>
              <a:rPr lang="en-US" smtClean="0"/>
              <a:t>100 point exam based on understanding of the lab exercises performed throughout the class. </a:t>
            </a:r>
          </a:p>
          <a:p>
            <a:r>
              <a:rPr lang="en-US" smtClean="0"/>
              <a:t>It cannot be made up, please let us know ASAP if you will be missing this lab session</a:t>
            </a:r>
          </a:p>
          <a:p>
            <a:endParaRPr lang="en-US" smtClean="0"/>
          </a:p>
          <a:p>
            <a:endParaRPr lang="en-US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Attendance </a:t>
            </a:r>
          </a:p>
        </p:txBody>
      </p:sp>
      <p:sp>
        <p:nvSpPr>
          <p:cNvPr id="24578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Mandatory</a:t>
            </a:r>
          </a:p>
          <a:p>
            <a:r>
              <a:rPr lang="en-US" smtClean="0"/>
              <a:t>If you miss more than 20% of the labs (excused or unexcused) you will receive an “I” or an “E” in the course</a:t>
            </a:r>
          </a:p>
          <a:p>
            <a:r>
              <a:rPr lang="en-US" smtClean="0"/>
              <a:t>Let us know PRIOR to a scheduled absence so that you can make up the work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For Thursday </a:t>
            </a:r>
          </a:p>
        </p:txBody>
      </p:sp>
      <p:sp>
        <p:nvSpPr>
          <p:cNvPr id="25602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smtClean="0"/>
              <a:t>No lab on Tuesday! </a:t>
            </a:r>
          </a:p>
          <a:p>
            <a:r>
              <a:rPr lang="en-US" smtClean="0"/>
              <a:t>Have your lab manual (10e, 9e ok too)</a:t>
            </a:r>
          </a:p>
          <a:p>
            <a:r>
              <a:rPr lang="en-US" smtClean="0"/>
              <a:t>Read through exercise 2 and 3: culture transfer and isolation for pure culture</a:t>
            </a:r>
          </a:p>
          <a:p>
            <a:pPr lvl="1"/>
            <a:r>
              <a:rPr lang="en-US" smtClean="0"/>
              <a:t>Exercise 1 and 2 in 9e book</a:t>
            </a:r>
          </a:p>
          <a:p>
            <a:pPr lvl="1"/>
            <a:r>
              <a:rPr lang="en-US" smtClean="0"/>
              <a:t>Be sure you understand the purpose of the exercises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</TotalTime>
  <Words>407</Words>
  <Application>Microsoft Macintosh PowerPoint</Application>
  <PresentationFormat>On-screen Show (4:3)</PresentationFormat>
  <Paragraphs>66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Design Template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Calibri</vt:lpstr>
      <vt:lpstr>Arial</vt:lpstr>
      <vt:lpstr>Office Theme</vt:lpstr>
      <vt:lpstr>Bio 380 Introduction </vt:lpstr>
      <vt:lpstr>Safety</vt:lpstr>
      <vt:lpstr>Syllabus</vt:lpstr>
      <vt:lpstr>Required Materials</vt:lpstr>
      <vt:lpstr>Grading:</vt:lpstr>
      <vt:lpstr>Grading: </vt:lpstr>
      <vt:lpstr>Participation: 100pts</vt:lpstr>
      <vt:lpstr>Unknown Identification</vt:lpstr>
      <vt:lpstr>Technical Evaluations</vt:lpstr>
      <vt:lpstr>Quizzes</vt:lpstr>
      <vt:lpstr>Lab Practical</vt:lpstr>
      <vt:lpstr>Attendance </vt:lpstr>
      <vt:lpstr>For Thursday 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Bio 380 Introduction </dc:title>
  <dc:creator>Russell Vance</dc:creator>
  <cp:lastModifiedBy>Gazave</cp:lastModifiedBy>
  <cp:revision>3</cp:revision>
  <dcterms:created xsi:type="dcterms:W3CDTF">2014-01-15T16:47:41Z</dcterms:created>
  <dcterms:modified xsi:type="dcterms:W3CDTF">2014-01-25T19:35:53Z</dcterms:modified>
</cp:coreProperties>
</file>