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256" r:id="rId2"/>
    <p:sldId id="263" r:id="rId3"/>
    <p:sldId id="319" r:id="rId4"/>
    <p:sldId id="320" r:id="rId5"/>
    <p:sldId id="321" r:id="rId6"/>
    <p:sldId id="322" r:id="rId7"/>
    <p:sldId id="324" r:id="rId8"/>
    <p:sldId id="323" r:id="rId9"/>
    <p:sldId id="305" r:id="rId10"/>
    <p:sldId id="260" r:id="rId11"/>
    <p:sldId id="306" r:id="rId12"/>
    <p:sldId id="268" r:id="rId13"/>
    <p:sldId id="307" r:id="rId14"/>
    <p:sldId id="308" r:id="rId15"/>
    <p:sldId id="309" r:id="rId16"/>
    <p:sldId id="310" r:id="rId17"/>
    <p:sldId id="311" r:id="rId18"/>
    <p:sldId id="312" r:id="rId19"/>
    <p:sldId id="313" r:id="rId20"/>
    <p:sldId id="314" r:id="rId21"/>
    <p:sldId id="315" r:id="rId22"/>
    <p:sldId id="316" r:id="rId23"/>
    <p:sldId id="317" r:id="rId24"/>
    <p:sldId id="318" r:id="rId25"/>
    <p:sldId id="271" r:id="rId26"/>
    <p:sldId id="272" r:id="rId27"/>
    <p:sldId id="274" r:id="rId28"/>
    <p:sldId id="270" r:id="rId29"/>
    <p:sldId id="273" r:id="rId30"/>
    <p:sldId id="276" r:id="rId31"/>
    <p:sldId id="264" r:id="rId32"/>
    <p:sldId id="278" r:id="rId33"/>
    <p:sldId id="325" r:id="rId34"/>
    <p:sldId id="279" r:id="rId35"/>
    <p:sldId id="280" r:id="rId36"/>
    <p:sldId id="281" r:id="rId37"/>
    <p:sldId id="282" r:id="rId38"/>
    <p:sldId id="283" r:id="rId39"/>
    <p:sldId id="284" r:id="rId40"/>
    <p:sldId id="285" r:id="rId41"/>
    <p:sldId id="286" r:id="rId42"/>
    <p:sldId id="290" r:id="rId43"/>
    <p:sldId id="287" r:id="rId44"/>
    <p:sldId id="288" r:id="rId45"/>
    <p:sldId id="289" r:id="rId46"/>
    <p:sldId id="294" r:id="rId47"/>
    <p:sldId id="259" r:id="rId48"/>
    <p:sldId id="295" r:id="rId49"/>
    <p:sldId id="301" r:id="rId50"/>
    <p:sldId id="300" r:id="rId51"/>
    <p:sldId id="292" r:id="rId52"/>
    <p:sldId id="261" r:id="rId53"/>
    <p:sldId id="302" r:id="rId5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75" autoAdjust="0"/>
    <p:restoredTop sz="76268" autoAdjust="0"/>
  </p:normalViewPr>
  <p:slideViewPr>
    <p:cSldViewPr>
      <p:cViewPr varScale="1">
        <p:scale>
          <a:sx n="70" d="100"/>
          <a:sy n="70" d="100"/>
        </p:scale>
        <p:origin x="2368" y="1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notesMaster" Target="notesMasters/notesMaster1.xml"/><Relationship Id="rId56" Type="http://schemas.openxmlformats.org/officeDocument/2006/relationships/presProps" Target="presProps.xml"/><Relationship Id="rId57" Type="http://schemas.openxmlformats.org/officeDocument/2006/relationships/viewProps" Target="viewProps.xml"/><Relationship Id="rId58" Type="http://schemas.openxmlformats.org/officeDocument/2006/relationships/theme" Target="theme/theme1.xml"/><Relationship Id="rId59"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2343C98-078D-4299-8147-84BD3D0688CA}" type="datetimeFigureOut">
              <a:rPr lang="en-US" smtClean="0"/>
              <a:pPr/>
              <a:t>10/16/16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2A07EC4-D0A3-4291-8C9D-5637AAF92ABC}" type="slidenum">
              <a:rPr lang="en-US" smtClean="0"/>
              <a:pPr/>
              <a:t>‹#›</a:t>
            </a:fld>
            <a:endParaRPr lang="en-US" dirty="0"/>
          </a:p>
        </p:txBody>
      </p:sp>
    </p:spTree>
    <p:extLst>
      <p:ext uri="{BB962C8B-B14F-4D97-AF65-F5344CB8AC3E}">
        <p14:creationId xmlns:p14="http://schemas.microsoft.com/office/powerpoint/2010/main" val="3998064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b="1" dirty="0"/>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2338">
              <a:defRPr>
                <a:solidFill>
                  <a:schemeClr val="tx1"/>
                </a:solidFill>
                <a:latin typeface="Arial" charset="0"/>
              </a:defRPr>
            </a:lvl1pPr>
            <a:lvl2pPr marL="742950" indent="-285750" defTabSz="922338">
              <a:defRPr>
                <a:solidFill>
                  <a:schemeClr val="tx1"/>
                </a:solidFill>
                <a:latin typeface="Arial" charset="0"/>
              </a:defRPr>
            </a:lvl2pPr>
            <a:lvl3pPr marL="1143000" indent="-228600" defTabSz="922338">
              <a:defRPr>
                <a:solidFill>
                  <a:schemeClr val="tx1"/>
                </a:solidFill>
                <a:latin typeface="Arial" charset="0"/>
              </a:defRPr>
            </a:lvl3pPr>
            <a:lvl4pPr marL="1600200" indent="-228600" defTabSz="922338">
              <a:defRPr>
                <a:solidFill>
                  <a:schemeClr val="tx1"/>
                </a:solidFill>
                <a:latin typeface="Arial" charset="0"/>
              </a:defRPr>
            </a:lvl4pPr>
            <a:lvl5pPr marL="2057400" indent="-228600" defTabSz="922338">
              <a:defRPr>
                <a:solidFill>
                  <a:schemeClr val="tx1"/>
                </a:solidFill>
                <a:latin typeface="Arial" charset="0"/>
              </a:defRPr>
            </a:lvl5pPr>
            <a:lvl6pPr marL="2514600" indent="-228600" defTabSz="922338" eaLnBrk="0" fontAlgn="base" hangingPunct="0">
              <a:spcBef>
                <a:spcPct val="0"/>
              </a:spcBef>
              <a:spcAft>
                <a:spcPct val="0"/>
              </a:spcAft>
              <a:defRPr>
                <a:solidFill>
                  <a:schemeClr val="tx1"/>
                </a:solidFill>
                <a:latin typeface="Arial" charset="0"/>
              </a:defRPr>
            </a:lvl6pPr>
            <a:lvl7pPr marL="2971800" indent="-228600" defTabSz="922338" eaLnBrk="0" fontAlgn="base" hangingPunct="0">
              <a:spcBef>
                <a:spcPct val="0"/>
              </a:spcBef>
              <a:spcAft>
                <a:spcPct val="0"/>
              </a:spcAft>
              <a:defRPr>
                <a:solidFill>
                  <a:schemeClr val="tx1"/>
                </a:solidFill>
                <a:latin typeface="Arial" charset="0"/>
              </a:defRPr>
            </a:lvl7pPr>
            <a:lvl8pPr marL="3429000" indent="-228600" defTabSz="922338" eaLnBrk="0" fontAlgn="base" hangingPunct="0">
              <a:spcBef>
                <a:spcPct val="0"/>
              </a:spcBef>
              <a:spcAft>
                <a:spcPct val="0"/>
              </a:spcAft>
              <a:defRPr>
                <a:solidFill>
                  <a:schemeClr val="tx1"/>
                </a:solidFill>
                <a:latin typeface="Arial" charset="0"/>
              </a:defRPr>
            </a:lvl8pPr>
            <a:lvl9pPr marL="3886200" indent="-228600" defTabSz="922338" eaLnBrk="0" fontAlgn="base" hangingPunct="0">
              <a:spcBef>
                <a:spcPct val="0"/>
              </a:spcBef>
              <a:spcAft>
                <a:spcPct val="0"/>
              </a:spcAft>
              <a:defRPr>
                <a:solidFill>
                  <a:schemeClr val="tx1"/>
                </a:solidFill>
                <a:latin typeface="Arial" charset="0"/>
              </a:defRPr>
            </a:lvl9pPr>
          </a:lstStyle>
          <a:p>
            <a:fld id="{3A8A877C-C8A5-4613-81F7-138690EC6BF9}" type="slidenum">
              <a:rPr lang="en-US" altLang="en-US" smtClean="0">
                <a:latin typeface="Times New Roman" charset="0"/>
              </a:rPr>
              <a:pPr/>
              <a:t>3</a:t>
            </a:fld>
            <a:endParaRPr lang="en-US" altLang="en-US" dirty="0">
              <a:latin typeface="Times New Roman" charset="0"/>
            </a:endParaRPr>
          </a:p>
        </p:txBody>
      </p:sp>
    </p:spTree>
    <p:extLst>
      <p:ext uri="{BB962C8B-B14F-4D97-AF65-F5344CB8AC3E}">
        <p14:creationId xmlns:p14="http://schemas.microsoft.com/office/powerpoint/2010/main" val="14444473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08693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2A07EC4-D0A3-4291-8C9D-5637AAF92ABC}" type="slidenum">
              <a:rPr lang="en-US" smtClean="0"/>
              <a:pPr/>
              <a:t>5</a:t>
            </a:fld>
            <a:endParaRPr lang="en-US" dirty="0"/>
          </a:p>
        </p:txBody>
      </p:sp>
    </p:spTree>
    <p:extLst>
      <p:ext uri="{BB962C8B-B14F-4D97-AF65-F5344CB8AC3E}">
        <p14:creationId xmlns:p14="http://schemas.microsoft.com/office/powerpoint/2010/main" val="17964333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5EC780C-AEA4-4450-98F3-E6EEA50E23BD}" type="slidenum">
              <a:rPr lang="en-US" smtClean="0"/>
              <a:pPr/>
              <a:t>6</a:t>
            </a:fld>
            <a:endParaRPr lang="en-US" dirty="0"/>
          </a:p>
        </p:txBody>
      </p:sp>
    </p:spTree>
    <p:extLst>
      <p:ext uri="{BB962C8B-B14F-4D97-AF65-F5344CB8AC3E}">
        <p14:creationId xmlns:p14="http://schemas.microsoft.com/office/powerpoint/2010/main" val="18814301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2A07EC4-D0A3-4291-8C9D-5637AAF92ABC}" type="slidenum">
              <a:rPr lang="en-US" smtClean="0"/>
              <a:pPr/>
              <a:t>21</a:t>
            </a:fld>
            <a:endParaRPr lang="en-US" dirty="0"/>
          </a:p>
        </p:txBody>
      </p:sp>
    </p:spTree>
    <p:extLst>
      <p:ext uri="{BB962C8B-B14F-4D97-AF65-F5344CB8AC3E}">
        <p14:creationId xmlns:p14="http://schemas.microsoft.com/office/powerpoint/2010/main" val="16493964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B931FEAF-962A-4924-AAD4-88B646548CE3}" type="slidenum">
              <a:rPr lang="en-US" smtClean="0"/>
              <a:pPr/>
              <a:t>33</a:t>
            </a:fld>
            <a:endParaRPr lang="en-US"/>
          </a:p>
        </p:txBody>
      </p:sp>
    </p:spTree>
    <p:extLst>
      <p:ext uri="{BB962C8B-B14F-4D97-AF65-F5344CB8AC3E}">
        <p14:creationId xmlns:p14="http://schemas.microsoft.com/office/powerpoint/2010/main" val="21165237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2A07EC4-D0A3-4291-8C9D-5637AAF92ABC}" type="slidenum">
              <a:rPr lang="en-US" smtClean="0"/>
              <a:pPr/>
              <a:t>34</a:t>
            </a:fld>
            <a:endParaRPr lang="en-US" dirty="0"/>
          </a:p>
        </p:txBody>
      </p:sp>
    </p:spTree>
    <p:extLst>
      <p:ext uri="{BB962C8B-B14F-4D97-AF65-F5344CB8AC3E}">
        <p14:creationId xmlns:p14="http://schemas.microsoft.com/office/powerpoint/2010/main" val="8915463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2A07EC4-D0A3-4291-8C9D-5637AAF92ABC}" type="slidenum">
              <a:rPr lang="en-US" smtClean="0"/>
              <a:pPr/>
              <a:t>36</a:t>
            </a:fld>
            <a:endParaRPr lang="en-US" dirty="0"/>
          </a:p>
        </p:txBody>
      </p:sp>
    </p:spTree>
    <p:extLst>
      <p:ext uri="{BB962C8B-B14F-4D97-AF65-F5344CB8AC3E}">
        <p14:creationId xmlns:p14="http://schemas.microsoft.com/office/powerpoint/2010/main" val="12264690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2A07EC4-D0A3-4291-8C9D-5637AAF92ABC}" type="slidenum">
              <a:rPr lang="en-US" smtClean="0"/>
              <a:pPr/>
              <a:t>37</a:t>
            </a:fld>
            <a:endParaRPr lang="en-US" dirty="0"/>
          </a:p>
        </p:txBody>
      </p:sp>
    </p:spTree>
    <p:extLst>
      <p:ext uri="{BB962C8B-B14F-4D97-AF65-F5344CB8AC3E}">
        <p14:creationId xmlns:p14="http://schemas.microsoft.com/office/powerpoint/2010/main" val="17178676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2A07EC4-D0A3-4291-8C9D-5637AAF92ABC}" type="slidenum">
              <a:rPr lang="en-US" smtClean="0"/>
              <a:pPr/>
              <a:t>38</a:t>
            </a:fld>
            <a:endParaRPr lang="en-US" dirty="0"/>
          </a:p>
        </p:txBody>
      </p:sp>
    </p:spTree>
    <p:extLst>
      <p:ext uri="{BB962C8B-B14F-4D97-AF65-F5344CB8AC3E}">
        <p14:creationId xmlns:p14="http://schemas.microsoft.com/office/powerpoint/2010/main" val="14320987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2A07EC4-D0A3-4291-8C9D-5637AAF92ABC}" type="slidenum">
              <a:rPr lang="en-US" smtClean="0"/>
              <a:pPr/>
              <a:t>41</a:t>
            </a:fld>
            <a:endParaRPr lang="en-US" dirty="0"/>
          </a:p>
        </p:txBody>
      </p:sp>
    </p:spTree>
    <p:extLst>
      <p:ext uri="{BB962C8B-B14F-4D97-AF65-F5344CB8AC3E}">
        <p14:creationId xmlns:p14="http://schemas.microsoft.com/office/powerpoint/2010/main" val="287059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2A07EC4-D0A3-4291-8C9D-5637AAF92ABC}" type="slidenum">
              <a:rPr lang="en-US" smtClean="0"/>
              <a:pPr/>
              <a:t>43</a:t>
            </a:fld>
            <a:endParaRPr lang="en-US" dirty="0"/>
          </a:p>
        </p:txBody>
      </p:sp>
    </p:spTree>
    <p:extLst>
      <p:ext uri="{BB962C8B-B14F-4D97-AF65-F5344CB8AC3E}">
        <p14:creationId xmlns:p14="http://schemas.microsoft.com/office/powerpoint/2010/main" val="13642580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2A07EC4-D0A3-4291-8C9D-5637AAF92ABC}" type="slidenum">
              <a:rPr lang="en-US" smtClean="0"/>
              <a:pPr/>
              <a:t>44</a:t>
            </a:fld>
            <a:endParaRPr lang="en-US" dirty="0"/>
          </a:p>
        </p:txBody>
      </p:sp>
    </p:spTree>
    <p:extLst>
      <p:ext uri="{BB962C8B-B14F-4D97-AF65-F5344CB8AC3E}">
        <p14:creationId xmlns:p14="http://schemas.microsoft.com/office/powerpoint/2010/main" val="4013237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Bringing diseases</a:t>
            </a:r>
            <a:r>
              <a:rPr lang="en-US" baseline="0" dirty="0"/>
              <a:t> out of the closet</a:t>
            </a:r>
            <a:endParaRPr lang="en-US" dirty="0"/>
          </a:p>
        </p:txBody>
      </p:sp>
      <p:sp>
        <p:nvSpPr>
          <p:cNvPr id="4" name="Slide Number Placeholder 3"/>
          <p:cNvSpPr>
            <a:spLocks noGrp="1"/>
          </p:cNvSpPr>
          <p:nvPr>
            <p:ph type="sldNum" sz="quarter" idx="10"/>
          </p:nvPr>
        </p:nvSpPr>
        <p:spPr/>
        <p:txBody>
          <a:bodyPr/>
          <a:lstStyle/>
          <a:p>
            <a:fld id="{92A07EC4-D0A3-4291-8C9D-5637AAF92ABC}" type="slidenum">
              <a:rPr lang="en-US" smtClean="0"/>
              <a:pPr/>
              <a:t>49</a:t>
            </a:fld>
            <a:endParaRPr lang="en-US" dirty="0"/>
          </a:p>
        </p:txBody>
      </p:sp>
    </p:spTree>
    <p:extLst>
      <p:ext uri="{BB962C8B-B14F-4D97-AF65-F5344CB8AC3E}">
        <p14:creationId xmlns:p14="http://schemas.microsoft.com/office/powerpoint/2010/main" val="19502533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10/16/16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10/16/16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10/16/16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10/16/16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10/16/16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10/16/16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10/16/16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10/16/16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10/16/16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secure.cihi.ca/estore/productFamily.htm?locale=en&amp;pf=PFC2400&amp;lang=en"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en.wikipedia.org/wiki/World_Health_Organization"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youtube.com/watch?v=GMw_7AWEg4A" TargetMode="External"/><Relationship Id="rId3" Type="http://schemas.openxmlformats.org/officeDocument/2006/relationships/hyperlink" Target="http://www.thecanadianfacts.org/The_Canadian_Facts.pdf"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youtube.com/watch?v=aUaInS6HIGo"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youtube.com/watch?v=piS2o_SQO50" TargetMode="Externa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www.patientsafetyinstitute.ca/English/Pages/default.aspx" TargetMode="External"/><Relationship Id="rId4" Type="http://schemas.openxmlformats.org/officeDocument/2006/relationships/hyperlink" Target="http://patientsassociation.ca/" TargetMode="External"/><Relationship Id="rId1" Type="http://schemas.openxmlformats.org/officeDocument/2006/relationships/slideLayout" Target="../slideLayouts/slideLayout2.xml"/><Relationship Id="rId2" Type="http://schemas.openxmlformats.org/officeDocument/2006/relationships/hyperlink" Target="http://www.patientslikeme.com/" TargetMode="Externa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Health and the Health Care System</a:t>
            </a:r>
          </a:p>
        </p:txBody>
      </p:sp>
      <p:sp>
        <p:nvSpPr>
          <p:cNvPr id="3" name="Subtitle 2"/>
          <p:cNvSpPr>
            <a:spLocks noGrp="1"/>
          </p:cNvSpPr>
          <p:nvPr>
            <p:ph type="subTitle" idx="1"/>
          </p:nvPr>
        </p:nvSpPr>
        <p:spPr/>
        <p:txBody>
          <a:bodyPr/>
          <a:lstStyle/>
          <a:p>
            <a:r>
              <a:rPr lang="en-US" dirty="0"/>
              <a:t>NSG2113</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Objectives</a:t>
            </a:r>
          </a:p>
        </p:txBody>
      </p:sp>
      <p:sp>
        <p:nvSpPr>
          <p:cNvPr id="3" name="Content Placeholder 2"/>
          <p:cNvSpPr>
            <a:spLocks noGrp="1"/>
          </p:cNvSpPr>
          <p:nvPr>
            <p:ph idx="1"/>
          </p:nvPr>
        </p:nvSpPr>
        <p:spPr/>
        <p:txBody>
          <a:bodyPr>
            <a:normAutofit/>
          </a:bodyPr>
          <a:lstStyle/>
          <a:p>
            <a:pPr>
              <a:lnSpc>
                <a:spcPct val="90000"/>
              </a:lnSpc>
            </a:pPr>
            <a:r>
              <a:rPr lang="en-CA" dirty="0"/>
              <a:t>Discuss definitions of health</a:t>
            </a:r>
          </a:p>
          <a:p>
            <a:pPr>
              <a:lnSpc>
                <a:spcPct val="90000"/>
              </a:lnSpc>
            </a:pPr>
            <a:r>
              <a:rPr lang="en-CA" dirty="0"/>
              <a:t>Discuss historical changes in Canada related to health care approaches</a:t>
            </a:r>
          </a:p>
          <a:p>
            <a:pPr>
              <a:lnSpc>
                <a:spcPct val="90000"/>
              </a:lnSpc>
            </a:pPr>
            <a:endParaRPr lang="en-CA" dirty="0"/>
          </a:p>
          <a:p>
            <a:pPr>
              <a:lnSpc>
                <a:spcPct val="90000"/>
              </a:lnSpc>
            </a:pPr>
            <a:endParaRPr lang="en-CA" dirty="0"/>
          </a:p>
          <a:p>
            <a:pPr>
              <a:lnSpc>
                <a:spcPct val="90000"/>
              </a:lnSpc>
              <a:buNone/>
            </a:pPr>
            <a:endParaRPr lang="en-CA" dirty="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idx="4294967295"/>
          </p:nvPr>
        </p:nvSpPr>
        <p:spPr>
          <a:xfrm>
            <a:off x="0" y="274638"/>
            <a:ext cx="8229600" cy="1209675"/>
          </a:xfrm>
        </p:spPr>
        <p:txBody>
          <a:bodyPr>
            <a:normAutofit fontScale="90000"/>
          </a:bodyPr>
          <a:lstStyle/>
          <a:p>
            <a:pPr eaLnBrk="1" fontAlgn="auto" hangingPunct="1">
              <a:spcAft>
                <a:spcPts val="0"/>
              </a:spcAft>
              <a:defRPr/>
            </a:pPr>
            <a:r>
              <a:rPr lang="en-US" sz="3400" dirty="0"/>
              <a:t/>
            </a:r>
            <a:br>
              <a:rPr lang="en-US" sz="3400" dirty="0"/>
            </a:br>
            <a:r>
              <a:rPr lang="en-US" sz="3400" dirty="0"/>
              <a:t/>
            </a:r>
            <a:br>
              <a:rPr lang="en-US" sz="3400" dirty="0"/>
            </a:br>
            <a:r>
              <a:rPr lang="en-US" sz="4000" dirty="0"/>
              <a:t>Canadian Health Care System</a:t>
            </a:r>
            <a:r>
              <a:rPr lang="en-US" sz="3200" dirty="0"/>
              <a:t/>
            </a:r>
            <a:br>
              <a:rPr lang="en-US" sz="3200" dirty="0"/>
            </a:br>
            <a:r>
              <a:rPr lang="en-US" sz="3400" dirty="0"/>
              <a:t/>
            </a:r>
            <a:br>
              <a:rPr lang="en-US" sz="3400" dirty="0"/>
            </a:br>
            <a:r>
              <a:rPr lang="en-US" sz="3400" dirty="0"/>
              <a:t/>
            </a:r>
            <a:br>
              <a:rPr lang="en-US" sz="3400" dirty="0"/>
            </a:br>
            <a:endParaRPr lang="en-US" sz="3400" dirty="0"/>
          </a:p>
        </p:txBody>
      </p:sp>
      <p:sp>
        <p:nvSpPr>
          <p:cNvPr id="8195" name="Content Placeholder 2"/>
          <p:cNvSpPr>
            <a:spLocks noGrp="1"/>
          </p:cNvSpPr>
          <p:nvPr>
            <p:ph idx="4294967295"/>
          </p:nvPr>
        </p:nvSpPr>
        <p:spPr>
          <a:xfrm>
            <a:off x="395288" y="1557338"/>
            <a:ext cx="8229600" cy="4852987"/>
          </a:xfrm>
        </p:spPr>
        <p:txBody>
          <a:bodyPr/>
          <a:lstStyle/>
          <a:p>
            <a:pPr eaLnBrk="1" hangingPunct="1"/>
            <a:r>
              <a:rPr lang="en-US" altLang="en-US" dirty="0"/>
              <a:t>Evolved out of necessity</a:t>
            </a:r>
          </a:p>
          <a:p>
            <a:pPr lvl="1" eaLnBrk="1" hangingPunct="1"/>
            <a:r>
              <a:rPr lang="en-US" altLang="en-US" dirty="0"/>
              <a:t>Disease, population changes, &amp; hard times</a:t>
            </a:r>
          </a:p>
          <a:p>
            <a:pPr eaLnBrk="1" hangingPunct="1"/>
            <a:r>
              <a:rPr lang="en-US" altLang="en-US" dirty="0"/>
              <a:t>1947 Tommy Douglas </a:t>
            </a:r>
            <a:r>
              <a:rPr lang="en-US" altLang="en-US" sz="2400" i="1" dirty="0"/>
              <a:t>(The father of medicare)</a:t>
            </a:r>
            <a:r>
              <a:rPr lang="en-US" altLang="en-US" dirty="0"/>
              <a:t>  introduced a public insurance plan</a:t>
            </a:r>
          </a:p>
          <a:p>
            <a:pPr eaLnBrk="1" hangingPunct="1"/>
            <a:r>
              <a:rPr lang="en-US" altLang="en-US" dirty="0"/>
              <a:t>By 1961 all prov. &amp; territories had prov. &amp; fed funded in patient </a:t>
            </a:r>
            <a:r>
              <a:rPr lang="en-US" altLang="en-US" u="sng" dirty="0"/>
              <a:t>hospital</a:t>
            </a:r>
            <a:r>
              <a:rPr lang="en-US" altLang="en-US" dirty="0"/>
              <a:t> care.</a:t>
            </a:r>
          </a:p>
          <a:p>
            <a:pPr eaLnBrk="1" hangingPunct="1"/>
            <a:r>
              <a:rPr lang="en-US" altLang="en-US" dirty="0"/>
              <a:t>By 1972 out of hospital care was included and modern </a:t>
            </a:r>
            <a:r>
              <a:rPr lang="en-US" altLang="en-US" b="1" i="1" dirty="0"/>
              <a:t>medicare</a:t>
            </a:r>
            <a:r>
              <a:rPr lang="en-US" altLang="en-US" i="1" dirty="0"/>
              <a:t> was born</a:t>
            </a:r>
          </a:p>
        </p:txBody>
      </p:sp>
    </p:spTree>
    <p:extLst>
      <p:ext uri="{BB962C8B-B14F-4D97-AF65-F5344CB8AC3E}">
        <p14:creationId xmlns:p14="http://schemas.microsoft.com/office/powerpoint/2010/main" val="87775260"/>
      </p:ext>
    </p:extLst>
  </p:cSld>
  <p:clrMapOvr>
    <a:masterClrMapping/>
  </p:clrMapOvr>
  <p:transition spd="slow">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468313" y="0"/>
            <a:ext cx="8675687" cy="1065213"/>
          </a:xfrm>
        </p:spPr>
        <p:txBody>
          <a:bodyPr>
            <a:normAutofit/>
          </a:bodyPr>
          <a:lstStyle/>
          <a:p>
            <a:pPr eaLnBrk="1" hangingPunct="1"/>
            <a:r>
              <a:rPr lang="en-CA" altLang="en-US" b="1" dirty="0"/>
              <a:t>5 Principles of the CHA </a:t>
            </a:r>
            <a:r>
              <a:rPr lang="en-CA" altLang="en-US" sz="2400" b="1" dirty="0"/>
              <a:t>(Health Canada, 2008)</a:t>
            </a:r>
          </a:p>
        </p:txBody>
      </p:sp>
      <p:sp>
        <p:nvSpPr>
          <p:cNvPr id="23555" name="Rectangle 3"/>
          <p:cNvSpPr>
            <a:spLocks noGrp="1" noChangeArrowheads="1"/>
          </p:cNvSpPr>
          <p:nvPr>
            <p:ph type="body" idx="4294967295"/>
          </p:nvPr>
        </p:nvSpPr>
        <p:spPr>
          <a:xfrm>
            <a:off x="611188" y="1484313"/>
            <a:ext cx="8532812" cy="4681537"/>
          </a:xfrm>
        </p:spPr>
        <p:txBody>
          <a:bodyPr/>
          <a:lstStyle/>
          <a:p>
            <a:pPr eaLnBrk="1" hangingPunct="1">
              <a:lnSpc>
                <a:spcPct val="90000"/>
              </a:lnSpc>
            </a:pPr>
            <a:r>
              <a:rPr lang="en-CA" altLang="en-US" dirty="0">
                <a:latin typeface="Arial" pitchFamily="34" charset="0"/>
              </a:rPr>
              <a:t>Public Administration</a:t>
            </a:r>
          </a:p>
          <a:p>
            <a:pPr eaLnBrk="1" hangingPunct="1">
              <a:lnSpc>
                <a:spcPct val="90000"/>
              </a:lnSpc>
            </a:pPr>
            <a:r>
              <a:rPr lang="en-CA" altLang="en-US" dirty="0">
                <a:latin typeface="Arial" pitchFamily="34" charset="0"/>
              </a:rPr>
              <a:t>Comprehensiveness</a:t>
            </a:r>
          </a:p>
          <a:p>
            <a:r>
              <a:rPr lang="en-CA" altLang="en-US" dirty="0">
                <a:latin typeface="Arial" pitchFamily="34" charset="0"/>
              </a:rPr>
              <a:t>Universality</a:t>
            </a:r>
          </a:p>
          <a:p>
            <a:r>
              <a:rPr lang="en-CA" altLang="en-US" dirty="0">
                <a:latin typeface="Arial" pitchFamily="34" charset="0"/>
              </a:rPr>
              <a:t>Portability</a:t>
            </a:r>
          </a:p>
          <a:p>
            <a:r>
              <a:rPr lang="en-CA" altLang="en-US" dirty="0">
                <a:latin typeface="Arial" pitchFamily="34" charset="0"/>
              </a:rPr>
              <a:t>Accessibility</a:t>
            </a:r>
          </a:p>
          <a:p>
            <a:pPr eaLnBrk="1" hangingPunct="1">
              <a:lnSpc>
                <a:spcPct val="90000"/>
              </a:lnSpc>
            </a:pPr>
            <a:endParaRPr lang="en-CA" altLang="en-US" dirty="0">
              <a:latin typeface="Arial" pitchFamily="34" charset="0"/>
            </a:endParaRPr>
          </a:p>
        </p:txBody>
      </p:sp>
    </p:spTree>
    <p:extLst>
      <p:ext uri="{BB962C8B-B14F-4D97-AF65-F5344CB8AC3E}">
        <p14:creationId xmlns:p14="http://schemas.microsoft.com/office/powerpoint/2010/main" val="2291569692"/>
      </p:ext>
    </p:extLst>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Health care settings</a:t>
            </a:r>
            <a:endParaRPr lang="en-CA" dirty="0"/>
          </a:p>
        </p:txBody>
      </p:sp>
      <p:sp>
        <p:nvSpPr>
          <p:cNvPr id="4" name="Text Placeholder 3"/>
          <p:cNvSpPr>
            <a:spLocks noGrp="1"/>
          </p:cNvSpPr>
          <p:nvPr>
            <p:ph type="body" idx="1"/>
          </p:nvPr>
        </p:nvSpPr>
        <p:spPr/>
        <p:txBody>
          <a:bodyPr/>
          <a:lstStyle/>
          <a:p>
            <a:r>
              <a:rPr lang="en-US" dirty="0"/>
              <a:t>Institutional sector</a:t>
            </a:r>
            <a:endParaRPr lang="en-CA" dirty="0"/>
          </a:p>
        </p:txBody>
      </p:sp>
      <p:sp>
        <p:nvSpPr>
          <p:cNvPr id="5" name="Text Placeholder 4"/>
          <p:cNvSpPr>
            <a:spLocks noGrp="1"/>
          </p:cNvSpPr>
          <p:nvPr>
            <p:ph type="body" sz="half" idx="3"/>
          </p:nvPr>
        </p:nvSpPr>
        <p:spPr/>
        <p:txBody>
          <a:bodyPr/>
          <a:lstStyle/>
          <a:p>
            <a:r>
              <a:rPr lang="en-US" dirty="0"/>
              <a:t>Community sector</a:t>
            </a:r>
            <a:endParaRPr lang="en-CA" dirty="0"/>
          </a:p>
        </p:txBody>
      </p:sp>
      <p:sp>
        <p:nvSpPr>
          <p:cNvPr id="2" name="Content Placeholder 1"/>
          <p:cNvSpPr>
            <a:spLocks noGrp="1"/>
          </p:cNvSpPr>
          <p:nvPr>
            <p:ph sz="quarter" idx="2"/>
          </p:nvPr>
        </p:nvSpPr>
        <p:spPr/>
        <p:txBody>
          <a:bodyPr>
            <a:normAutofit/>
          </a:bodyPr>
          <a:lstStyle/>
          <a:p>
            <a:r>
              <a:rPr lang="en-US" dirty="0"/>
              <a:t>Hospitals</a:t>
            </a:r>
          </a:p>
          <a:p>
            <a:r>
              <a:rPr lang="en-US" dirty="0"/>
              <a:t>Long-term care facilities</a:t>
            </a:r>
          </a:p>
          <a:p>
            <a:r>
              <a:rPr lang="en-US" dirty="0"/>
              <a:t>Psychiatric facilities</a:t>
            </a:r>
          </a:p>
          <a:p>
            <a:r>
              <a:rPr lang="en-US" dirty="0"/>
              <a:t>Rehabilitations centres</a:t>
            </a:r>
          </a:p>
          <a:p>
            <a:r>
              <a:rPr lang="en-US" dirty="0"/>
              <a:t>Complex continuing care</a:t>
            </a:r>
          </a:p>
        </p:txBody>
      </p:sp>
      <p:sp>
        <p:nvSpPr>
          <p:cNvPr id="6" name="Content Placeholder 5"/>
          <p:cNvSpPr>
            <a:spLocks noGrp="1"/>
          </p:cNvSpPr>
          <p:nvPr>
            <p:ph sz="quarter" idx="4"/>
          </p:nvPr>
        </p:nvSpPr>
        <p:spPr>
          <a:xfrm>
            <a:off x="4497389" y="2292350"/>
            <a:ext cx="4494212" cy="3093707"/>
          </a:xfrm>
        </p:spPr>
        <p:txBody>
          <a:bodyPr>
            <a:normAutofit fontScale="92500" lnSpcReduction="20000"/>
          </a:bodyPr>
          <a:lstStyle/>
          <a:p>
            <a:r>
              <a:rPr lang="en-US" dirty="0"/>
              <a:t>Public Health</a:t>
            </a:r>
          </a:p>
          <a:p>
            <a:r>
              <a:rPr lang="en-US" dirty="0"/>
              <a:t>Physicians offices/Family Health Teams</a:t>
            </a:r>
          </a:p>
          <a:p>
            <a:r>
              <a:rPr lang="en-US" dirty="0"/>
              <a:t>Community Health Centres</a:t>
            </a:r>
          </a:p>
          <a:p>
            <a:r>
              <a:rPr lang="en-US" dirty="0"/>
              <a:t>Assisted living facilities</a:t>
            </a:r>
          </a:p>
          <a:p>
            <a:r>
              <a:rPr lang="en-US" dirty="0"/>
              <a:t>Home Care</a:t>
            </a:r>
          </a:p>
          <a:p>
            <a:r>
              <a:rPr lang="en-US" dirty="0"/>
              <a:t>Community and Voluntary agencies</a:t>
            </a:r>
            <a:endParaRPr lang="en-CA" dirty="0"/>
          </a:p>
          <a:p>
            <a:r>
              <a:rPr lang="en-US" dirty="0"/>
              <a:t>Others…</a:t>
            </a:r>
            <a:endParaRPr lang="en-CA" dirty="0"/>
          </a:p>
        </p:txBody>
      </p:sp>
    </p:spTree>
    <p:extLst>
      <p:ext uri="{BB962C8B-B14F-4D97-AF65-F5344CB8AC3E}">
        <p14:creationId xmlns:p14="http://schemas.microsoft.com/office/powerpoint/2010/main" val="18319199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Levels of care</a:t>
            </a:r>
          </a:p>
        </p:txBody>
      </p:sp>
      <p:sp>
        <p:nvSpPr>
          <p:cNvPr id="3" name="Content Placeholder 2"/>
          <p:cNvSpPr>
            <a:spLocks noGrp="1"/>
          </p:cNvSpPr>
          <p:nvPr>
            <p:ph idx="1"/>
          </p:nvPr>
        </p:nvSpPr>
        <p:spPr/>
        <p:txBody>
          <a:bodyPr>
            <a:normAutofit/>
          </a:bodyPr>
          <a:lstStyle/>
          <a:p>
            <a:r>
              <a:rPr lang="en-CA" sz="2800" dirty="0"/>
              <a:t>Health Promotion – improve and maintain health status</a:t>
            </a:r>
          </a:p>
          <a:p>
            <a:r>
              <a:rPr lang="en-CA" sz="2800" dirty="0"/>
              <a:t>Disease and Injury Prevention – screening, immunizations, environmental changes</a:t>
            </a:r>
          </a:p>
          <a:p>
            <a:r>
              <a:rPr lang="en-CA" sz="2800" dirty="0"/>
              <a:t>Diagnosis and Treatment – focus on individual</a:t>
            </a:r>
          </a:p>
          <a:p>
            <a:r>
              <a:rPr lang="en-CA" sz="2800" dirty="0"/>
              <a:t>Rehabilitation – restoring individual to fullest functioning level possible</a:t>
            </a:r>
          </a:p>
          <a:p>
            <a:r>
              <a:rPr lang="en-CA" sz="2800" dirty="0"/>
              <a:t>Supportive Care – chronic or progressive illnesses</a:t>
            </a:r>
          </a:p>
        </p:txBody>
      </p:sp>
    </p:spTree>
    <p:extLst>
      <p:ext uri="{BB962C8B-B14F-4D97-AF65-F5344CB8AC3E}">
        <p14:creationId xmlns:p14="http://schemas.microsoft.com/office/powerpoint/2010/main" val="16367736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960438"/>
          </a:xfrm>
        </p:spPr>
        <p:txBody>
          <a:bodyPr>
            <a:normAutofit fontScale="90000"/>
          </a:bodyPr>
          <a:lstStyle/>
          <a:p>
            <a:r>
              <a:rPr lang="en-US" sz="3100" dirty="0"/>
              <a:t>Where are Canada’s health care dollars going?</a:t>
            </a:r>
            <a:br>
              <a:rPr lang="en-US" sz="3100" dirty="0"/>
            </a:br>
            <a:r>
              <a:rPr lang="en-US" sz="3100" dirty="0"/>
              <a:t>More than 60% of total health care dollars are being spent on hospitals, drugs and physician services</a:t>
            </a:r>
            <a:r>
              <a:rPr lang="en-US" dirty="0"/>
              <a:t/>
            </a:r>
            <a:br>
              <a:rPr lang="en-US" dirty="0"/>
            </a:b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24094" y="1600200"/>
            <a:ext cx="5495812" cy="4525963"/>
          </a:xfrm>
        </p:spPr>
      </p:pic>
    </p:spTree>
    <p:extLst>
      <p:ext uri="{BB962C8B-B14F-4D97-AF65-F5344CB8AC3E}">
        <p14:creationId xmlns:p14="http://schemas.microsoft.com/office/powerpoint/2010/main" val="36986445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Show me the Money</a:t>
            </a:r>
          </a:p>
        </p:txBody>
      </p:sp>
      <p:sp>
        <p:nvSpPr>
          <p:cNvPr id="3" name="Content Placeholder 2"/>
          <p:cNvSpPr>
            <a:spLocks noGrp="1"/>
          </p:cNvSpPr>
          <p:nvPr>
            <p:ph idx="1"/>
          </p:nvPr>
        </p:nvSpPr>
        <p:spPr/>
        <p:txBody>
          <a:bodyPr>
            <a:normAutofit fontScale="85000" lnSpcReduction="20000"/>
          </a:bodyPr>
          <a:lstStyle/>
          <a:p>
            <a:r>
              <a:rPr lang="en-US" dirty="0"/>
              <a:t>It is estimated that health spending in Canada reached $211 billion in 2013, or approximately 11.2% of GDP, the majority of which goes to hospitals (30%), drugs (16%) and physicians (15%) (</a:t>
            </a:r>
            <a:r>
              <a:rPr lang="en-US" u="sng" dirty="0">
                <a:hlinkClick r:id="rId2"/>
              </a:rPr>
              <a:t>Canadian Institute for Health Information, 2013</a:t>
            </a:r>
            <a:r>
              <a:rPr lang="en-US" dirty="0"/>
              <a:t>). As of 2013, physician compensation is the fastest-growing category of health spending and is expected to reach $31.4 billion (3.6% growth) (</a:t>
            </a:r>
            <a:r>
              <a:rPr lang="en-US" u="sng" dirty="0">
                <a:hlinkClick r:id="rId2"/>
              </a:rPr>
              <a:t>Canadian Institute for Health Information, 2013</a:t>
            </a:r>
            <a:r>
              <a:rPr lang="en-US" dirty="0"/>
              <a:t>). In comparison, spending on hospitals is expected to grow by 2.6% in 2013 and spending on drugs is expected to grow by 2.4% (</a:t>
            </a:r>
            <a:r>
              <a:rPr lang="en-US" u="sng" dirty="0">
                <a:hlinkClick r:id="rId2"/>
              </a:rPr>
              <a:t>Canadian Institute for Health Information, 2013</a:t>
            </a:r>
            <a:r>
              <a:rPr lang="en-US" dirty="0"/>
              <a:t>).</a:t>
            </a:r>
          </a:p>
        </p:txBody>
      </p:sp>
    </p:spTree>
    <p:extLst>
      <p:ext uri="{BB962C8B-B14F-4D97-AF65-F5344CB8AC3E}">
        <p14:creationId xmlns:p14="http://schemas.microsoft.com/office/powerpoint/2010/main" val="2527961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determines health?</a:t>
            </a:r>
          </a:p>
        </p:txBody>
      </p:sp>
      <p:sp>
        <p:nvSpPr>
          <p:cNvPr id="3" name="Content Placeholder 2"/>
          <p:cNvSpPr>
            <a:spLocks noGrp="1"/>
          </p:cNvSpPr>
          <p:nvPr>
            <p:ph idx="1"/>
          </p:nvPr>
        </p:nvSpPr>
        <p:spPr/>
        <p:txBody>
          <a:bodyPr>
            <a:normAutofit fontScale="85000" lnSpcReduction="10000"/>
          </a:bodyPr>
          <a:lstStyle/>
          <a:p>
            <a:r>
              <a:rPr lang="en-US" b="1" dirty="0"/>
              <a:t>ACTIVITY ONE:</a:t>
            </a:r>
          </a:p>
          <a:p>
            <a:r>
              <a:rPr lang="en-US" dirty="0"/>
              <a:t>Break into groups of 5 or 6</a:t>
            </a:r>
          </a:p>
          <a:p>
            <a:r>
              <a:rPr lang="en-US" dirty="0"/>
              <a:t>Select a Health Case Scenario</a:t>
            </a:r>
          </a:p>
          <a:p>
            <a:r>
              <a:rPr lang="en-US" dirty="0"/>
              <a:t>One student reads the card aloud</a:t>
            </a:r>
          </a:p>
          <a:p>
            <a:r>
              <a:rPr lang="en-US" dirty="0"/>
              <a:t>Individually decide if they feel the person described is healthy or unhealthy and provide a rationale</a:t>
            </a:r>
          </a:p>
          <a:p>
            <a:r>
              <a:rPr lang="en-US" dirty="0"/>
              <a:t>Discuss as a group and come to consensus</a:t>
            </a:r>
          </a:p>
          <a:p>
            <a:r>
              <a:rPr lang="en-US" dirty="0"/>
              <a:t>Write down a list of reasons why your group feels the individual is healthy or unhealthy</a:t>
            </a:r>
          </a:p>
          <a:p>
            <a:r>
              <a:rPr lang="en-US" dirty="0"/>
              <a:t>Share with the class: Does class agree or disagree</a:t>
            </a:r>
          </a:p>
        </p:txBody>
      </p:sp>
    </p:spTree>
    <p:extLst>
      <p:ext uri="{BB962C8B-B14F-4D97-AF65-F5344CB8AC3E}">
        <p14:creationId xmlns:p14="http://schemas.microsoft.com/office/powerpoint/2010/main" val="3773699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WHO (1946)</a:t>
            </a:r>
          </a:p>
        </p:txBody>
      </p:sp>
      <p:sp>
        <p:nvSpPr>
          <p:cNvPr id="3" name="Content Placeholder 2"/>
          <p:cNvSpPr>
            <a:spLocks noGrp="1"/>
          </p:cNvSpPr>
          <p:nvPr>
            <p:ph idx="1"/>
          </p:nvPr>
        </p:nvSpPr>
        <p:spPr/>
        <p:txBody>
          <a:bodyPr/>
          <a:lstStyle/>
          <a:p>
            <a:r>
              <a:rPr lang="en-US" dirty="0"/>
              <a:t>The </a:t>
            </a:r>
            <a:r>
              <a:rPr lang="en-US" dirty="0">
                <a:hlinkClick r:id="rId2" action="ppaction://hlinkfile" tooltip="World Health Organization"/>
              </a:rPr>
              <a:t>World Health Organization</a:t>
            </a:r>
            <a:r>
              <a:rPr lang="en-US" dirty="0"/>
              <a:t> (WHO) defined health in its broader sense in 1946 as "a state of complete physical, mental, and social well-being and not merely the absence of disease or infirmity."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ACTIVITY ONE CONTINUED</a:t>
            </a:r>
          </a:p>
        </p:txBody>
      </p:sp>
      <p:sp>
        <p:nvSpPr>
          <p:cNvPr id="3" name="Content Placeholder 2"/>
          <p:cNvSpPr>
            <a:spLocks noGrp="1"/>
          </p:cNvSpPr>
          <p:nvPr>
            <p:ph idx="1"/>
          </p:nvPr>
        </p:nvSpPr>
        <p:spPr/>
        <p:txBody>
          <a:bodyPr/>
          <a:lstStyle/>
          <a:p>
            <a:r>
              <a:rPr lang="en-US" dirty="0"/>
              <a:t>How do you define health?</a:t>
            </a:r>
          </a:p>
        </p:txBody>
      </p:sp>
    </p:spTree>
    <p:extLst>
      <p:ext uri="{BB962C8B-B14F-4D97-AF65-F5344CB8AC3E}">
        <p14:creationId xmlns:p14="http://schemas.microsoft.com/office/powerpoint/2010/main" val="4221383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WHO (1984)</a:t>
            </a:r>
          </a:p>
        </p:txBody>
      </p:sp>
      <p:sp>
        <p:nvSpPr>
          <p:cNvPr id="3" name="Content Placeholder 2"/>
          <p:cNvSpPr>
            <a:spLocks noGrp="1"/>
          </p:cNvSpPr>
          <p:nvPr>
            <p:ph idx="1"/>
          </p:nvPr>
        </p:nvSpPr>
        <p:spPr/>
        <p:txBody>
          <a:bodyPr/>
          <a:lstStyle/>
          <a:p>
            <a:r>
              <a:rPr lang="en-US" dirty="0"/>
              <a:t>The WHO (1984) continued to broaden the definition of health to “the extent to which an individual or group, on the one to realize aspirations and satisfy needs, and on the other hand, to change or cope with the environment.  Health is therefore seen as a resource for everyday life, not the object of living, it is a positive concept emphasizing social, personal as well as physical capacities”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ACTIVITY ONE CONTINUED</a:t>
            </a:r>
          </a:p>
        </p:txBody>
      </p:sp>
      <p:sp>
        <p:nvSpPr>
          <p:cNvPr id="3" name="Content Placeholder 2"/>
          <p:cNvSpPr>
            <a:spLocks noGrp="1"/>
          </p:cNvSpPr>
          <p:nvPr>
            <p:ph idx="1"/>
          </p:nvPr>
        </p:nvSpPr>
        <p:spPr/>
        <p:txBody>
          <a:bodyPr/>
          <a:lstStyle/>
          <a:p>
            <a:r>
              <a:rPr lang="en-US" dirty="0"/>
              <a:t>What makes an individual healthy?</a:t>
            </a:r>
          </a:p>
          <a:p>
            <a:endParaRPr lang="en-US" dirty="0"/>
          </a:p>
          <a:p>
            <a:endParaRPr lang="en-US" dirty="0"/>
          </a:p>
          <a:p>
            <a:endParaRPr lang="en-US" dirty="0"/>
          </a:p>
          <a:p>
            <a:endParaRPr lang="en-US" dirty="0"/>
          </a:p>
          <a:p>
            <a:r>
              <a:rPr lang="en-US" dirty="0"/>
              <a:t>What makes a community healthy?</a:t>
            </a:r>
          </a:p>
        </p:txBody>
      </p:sp>
    </p:spTree>
    <p:extLst>
      <p:ext uri="{BB962C8B-B14F-4D97-AF65-F5344CB8AC3E}">
        <p14:creationId xmlns:p14="http://schemas.microsoft.com/office/powerpoint/2010/main" val="37360879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95400" y="228600"/>
            <a:ext cx="6459682" cy="6553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2847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74808" y="304800"/>
            <a:ext cx="6794384" cy="6477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13863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ACTIVITY ONE CONTINUED</a:t>
            </a:r>
          </a:p>
        </p:txBody>
      </p:sp>
      <p:sp>
        <p:nvSpPr>
          <p:cNvPr id="3" name="Content Placeholder 2"/>
          <p:cNvSpPr>
            <a:spLocks noGrp="1"/>
          </p:cNvSpPr>
          <p:nvPr>
            <p:ph idx="1"/>
          </p:nvPr>
        </p:nvSpPr>
        <p:spPr/>
        <p:txBody>
          <a:bodyPr/>
          <a:lstStyle/>
          <a:p>
            <a:r>
              <a:rPr lang="en-US" dirty="0"/>
              <a:t>Re-examine your lists of reasons for determining if the young person in the scenario is healthy or unhealthy</a:t>
            </a:r>
          </a:p>
          <a:p>
            <a:r>
              <a:rPr lang="en-US" dirty="0"/>
              <a:t>Distinguish between individual factors and community factors (circle individual factors and place a square around community factors)</a:t>
            </a:r>
          </a:p>
          <a:p>
            <a:r>
              <a:rPr lang="en-US" dirty="0"/>
              <a:t>Discuss with large group</a:t>
            </a:r>
          </a:p>
        </p:txBody>
      </p:sp>
    </p:spTree>
    <p:extLst>
      <p:ext uri="{BB962C8B-B14F-4D97-AF65-F5344CB8AC3E}">
        <p14:creationId xmlns:p14="http://schemas.microsoft.com/office/powerpoint/2010/main" val="12782346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ACTIVITY ONE CONTINUED</a:t>
            </a:r>
          </a:p>
        </p:txBody>
      </p:sp>
      <p:sp>
        <p:nvSpPr>
          <p:cNvPr id="3" name="Content Placeholder 2"/>
          <p:cNvSpPr>
            <a:spLocks noGrp="1"/>
          </p:cNvSpPr>
          <p:nvPr>
            <p:ph idx="1"/>
          </p:nvPr>
        </p:nvSpPr>
        <p:spPr/>
        <p:txBody>
          <a:bodyPr/>
          <a:lstStyle/>
          <a:p>
            <a:r>
              <a:rPr lang="en-US" dirty="0"/>
              <a:t>How does the unequal distribution of resources (goods/services/people) and policies affect the health of individuals in different ways (community based factors)</a:t>
            </a:r>
          </a:p>
          <a:p>
            <a:endParaRPr lang="en-US" dirty="0"/>
          </a:p>
          <a:p>
            <a:r>
              <a:rPr lang="en-US" dirty="0"/>
              <a:t>What do the terms health equity and health disparities mean?</a:t>
            </a:r>
          </a:p>
        </p:txBody>
      </p:sp>
    </p:spTree>
    <p:extLst>
      <p:ext uri="{BB962C8B-B14F-4D97-AF65-F5344CB8AC3E}">
        <p14:creationId xmlns:p14="http://schemas.microsoft.com/office/powerpoint/2010/main" val="3522594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ACTIVITY ONE CONTNUED</a:t>
            </a:r>
          </a:p>
        </p:txBody>
      </p:sp>
      <p:sp>
        <p:nvSpPr>
          <p:cNvPr id="3" name="Content Placeholder 2"/>
          <p:cNvSpPr>
            <a:spLocks noGrp="1"/>
          </p:cNvSpPr>
          <p:nvPr>
            <p:ph idx="1"/>
          </p:nvPr>
        </p:nvSpPr>
        <p:spPr/>
        <p:txBody>
          <a:bodyPr/>
          <a:lstStyle/>
          <a:p>
            <a:r>
              <a:rPr lang="en-US" dirty="0"/>
              <a:t>Health Equity:  all people have the opportunity to attain their full health potential</a:t>
            </a:r>
          </a:p>
          <a:p>
            <a:endParaRPr lang="en-US" dirty="0"/>
          </a:p>
          <a:p>
            <a:r>
              <a:rPr lang="en-US" dirty="0"/>
              <a:t>Health Disparity:  a difference in health due to social or economic disadvantage</a:t>
            </a:r>
          </a:p>
        </p:txBody>
      </p:sp>
    </p:spTree>
    <p:extLst>
      <p:ext uri="{BB962C8B-B14F-4D97-AF65-F5344CB8AC3E}">
        <p14:creationId xmlns:p14="http://schemas.microsoft.com/office/powerpoint/2010/main" val="6188431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ACTIVITY TWO</a:t>
            </a:r>
          </a:p>
        </p:txBody>
      </p:sp>
      <p:sp>
        <p:nvSpPr>
          <p:cNvPr id="3" name="Content Placeholder 2"/>
          <p:cNvSpPr>
            <a:spLocks noGrp="1"/>
          </p:cNvSpPr>
          <p:nvPr>
            <p:ph idx="1"/>
          </p:nvPr>
        </p:nvSpPr>
        <p:spPr/>
        <p:txBody>
          <a:bodyPr/>
          <a:lstStyle/>
          <a:p>
            <a:r>
              <a:rPr lang="en-US" dirty="0"/>
              <a:t>Let’s think upstream</a:t>
            </a:r>
          </a:p>
          <a:p>
            <a:endParaRPr lang="en-US" dirty="0"/>
          </a:p>
          <a:p>
            <a:r>
              <a:rPr lang="en-US" dirty="0"/>
              <a:t>1.  Read the upstream story card in your groups</a:t>
            </a:r>
          </a:p>
          <a:p>
            <a:pPr marL="0" indent="0">
              <a:buNone/>
            </a:pPr>
            <a:endParaRPr lang="en-US" dirty="0"/>
          </a:p>
        </p:txBody>
      </p:sp>
    </p:spTree>
    <p:extLst>
      <p:ext uri="{BB962C8B-B14F-4D97-AF65-F5344CB8AC3E}">
        <p14:creationId xmlns:p14="http://schemas.microsoft.com/office/powerpoint/2010/main" val="21077681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Upstream Causes</a:t>
            </a:r>
          </a:p>
        </p:txBody>
      </p:sp>
      <p:sp>
        <p:nvSpPr>
          <p:cNvPr id="3" name="Content Placeholder 2"/>
          <p:cNvSpPr>
            <a:spLocks noGrp="1"/>
          </p:cNvSpPr>
          <p:nvPr>
            <p:ph idx="1"/>
          </p:nvPr>
        </p:nvSpPr>
        <p:spPr/>
        <p:txBody>
          <a:bodyPr/>
          <a:lstStyle/>
          <a:p>
            <a:r>
              <a:rPr lang="en-US" dirty="0"/>
              <a:t>The root causes of health and disease outcomes-social, economic or political factors that affect health as much as or more than genetics, individual behaviour lifestyle choices.  </a:t>
            </a:r>
          </a:p>
        </p:txBody>
      </p:sp>
    </p:spTree>
    <p:extLst>
      <p:ext uri="{BB962C8B-B14F-4D97-AF65-F5344CB8AC3E}">
        <p14:creationId xmlns:p14="http://schemas.microsoft.com/office/powerpoint/2010/main" val="40023872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3075"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rot="5400000">
            <a:off x="1371600" y="-609599"/>
            <a:ext cx="6629400" cy="83058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43096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ACTIVITY TWO CONTINUED</a:t>
            </a:r>
          </a:p>
        </p:txBody>
      </p:sp>
      <p:sp>
        <p:nvSpPr>
          <p:cNvPr id="3" name="Content Placeholder 2"/>
          <p:cNvSpPr>
            <a:spLocks noGrp="1"/>
          </p:cNvSpPr>
          <p:nvPr>
            <p:ph idx="1"/>
          </p:nvPr>
        </p:nvSpPr>
        <p:spPr/>
        <p:txBody>
          <a:bodyPr/>
          <a:lstStyle/>
          <a:p>
            <a:r>
              <a:rPr lang="en-US" dirty="0"/>
              <a:t>Fill in the Upstream Causes Flowchart from the Upstream causes story</a:t>
            </a:r>
          </a:p>
        </p:txBody>
      </p:sp>
    </p:spTree>
    <p:extLst>
      <p:ext uri="{BB962C8B-B14F-4D97-AF65-F5344CB8AC3E}">
        <p14:creationId xmlns:p14="http://schemas.microsoft.com/office/powerpoint/2010/main" val="39087548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00200" y="228600"/>
            <a:ext cx="5867399" cy="6400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486997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a:bodyPr>
          <a:lstStyle/>
          <a:p>
            <a:r>
              <a:rPr lang="en-US" dirty="0"/>
              <a:t>What is health?</a:t>
            </a:r>
          </a:p>
          <a:p>
            <a:r>
              <a:rPr lang="en-US" dirty="0"/>
              <a:t>It is more than the absence of disease</a:t>
            </a:r>
          </a:p>
          <a:p>
            <a:r>
              <a:rPr lang="en-US" dirty="0"/>
              <a:t>Health is broad</a:t>
            </a:r>
          </a:p>
          <a:p>
            <a:r>
              <a:rPr lang="en-US" dirty="0"/>
              <a:t>It looks at the person holistically in terms of individual health behaviours, genetics, biology, community, politics and economics</a:t>
            </a:r>
          </a:p>
          <a:p>
            <a:r>
              <a:rPr lang="en-US" dirty="0"/>
              <a:t>Social determinants of health-upstream thinking</a:t>
            </a:r>
          </a:p>
          <a:p>
            <a:pPr lvl="2"/>
            <a:r>
              <a:rPr lang="en-US" sz="1800" i="1" dirty="0"/>
              <a:t>Reference for Activities and Materials:  (Stanford Prevention Research Centre, 2012)</a:t>
            </a:r>
          </a:p>
          <a:p>
            <a:endParaRPr lang="en-US" dirty="0"/>
          </a:p>
        </p:txBody>
      </p:sp>
    </p:spTree>
    <p:extLst>
      <p:ext uri="{BB962C8B-B14F-4D97-AF65-F5344CB8AC3E}">
        <p14:creationId xmlns:p14="http://schemas.microsoft.com/office/powerpoint/2010/main" val="36854593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Medical Model</a:t>
            </a:r>
          </a:p>
        </p:txBody>
      </p:sp>
      <p:sp>
        <p:nvSpPr>
          <p:cNvPr id="3" name="Content Placeholder 2"/>
          <p:cNvSpPr>
            <a:spLocks noGrp="1"/>
          </p:cNvSpPr>
          <p:nvPr>
            <p:ph idx="1"/>
          </p:nvPr>
        </p:nvSpPr>
        <p:spPr/>
        <p:txBody>
          <a:bodyPr>
            <a:normAutofit fontScale="92500" lnSpcReduction="20000"/>
          </a:bodyPr>
          <a:lstStyle/>
          <a:p>
            <a:r>
              <a:rPr lang="en-US" dirty="0"/>
              <a:t>Dominant Model of the 20</a:t>
            </a:r>
            <a:r>
              <a:rPr lang="en-US" baseline="30000" dirty="0"/>
              <a:t>th</a:t>
            </a:r>
            <a:r>
              <a:rPr lang="en-US" dirty="0"/>
              <a:t> Century in Western cultures-body is a machine that needs to be fixed</a:t>
            </a:r>
          </a:p>
          <a:p>
            <a:r>
              <a:rPr lang="en-US" dirty="0"/>
              <a:t>Focus on treatment of disease</a:t>
            </a:r>
          </a:p>
          <a:p>
            <a:r>
              <a:rPr lang="en-US" dirty="0"/>
              <a:t>Disease as an objective state pathology</a:t>
            </a:r>
          </a:p>
          <a:p>
            <a:pPr>
              <a:buNone/>
            </a:pPr>
            <a:r>
              <a:rPr lang="en-US" dirty="0"/>
              <a:t>   detected by medical science</a:t>
            </a:r>
          </a:p>
          <a:p>
            <a:r>
              <a:rPr lang="en-US" dirty="0"/>
              <a:t>Illness care approach</a:t>
            </a:r>
          </a:p>
          <a:p>
            <a:r>
              <a:rPr lang="en-US" dirty="0"/>
              <a:t>Led to building of hospitals, access for illness care-lots of money spent on illness care</a:t>
            </a:r>
          </a:p>
          <a:p>
            <a:r>
              <a:rPr lang="en-US" dirty="0"/>
              <a:t>Someone with a disability or chronic disease is sick</a:t>
            </a:r>
          </a:p>
          <a:p>
            <a:endParaRPr lang="en-US" dirty="0"/>
          </a:p>
          <a:p>
            <a:endParaRPr lang="en-US" dirty="0"/>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Emergence of a More Holistic Approach</a:t>
            </a:r>
          </a:p>
        </p:txBody>
      </p:sp>
      <p:sp>
        <p:nvSpPr>
          <p:cNvPr id="3" name="Content Placeholder 2"/>
          <p:cNvSpPr>
            <a:spLocks noGrp="1"/>
          </p:cNvSpPr>
          <p:nvPr>
            <p:ph idx="1"/>
          </p:nvPr>
        </p:nvSpPr>
        <p:spPr/>
        <p:txBody>
          <a:bodyPr>
            <a:normAutofit fontScale="92500" lnSpcReduction="10000"/>
          </a:bodyPr>
          <a:lstStyle/>
          <a:p>
            <a:r>
              <a:rPr lang="en-US" dirty="0"/>
              <a:t>Introduced aspects of well-being, not just absence of illness and disease</a:t>
            </a:r>
          </a:p>
          <a:p>
            <a:r>
              <a:rPr lang="en-US" dirty="0"/>
              <a:t>Health is seen as positive concept</a:t>
            </a:r>
          </a:p>
          <a:p>
            <a:r>
              <a:rPr lang="en-US" dirty="0"/>
              <a:t>Well-being is subjective and contrasted with objective medical model</a:t>
            </a:r>
          </a:p>
          <a:p>
            <a:endParaRPr lang="en-US" dirty="0"/>
          </a:p>
          <a:p>
            <a:endParaRPr lang="en-US" dirty="0"/>
          </a:p>
          <a:p>
            <a:r>
              <a:rPr lang="en-US" dirty="0"/>
              <a:t>Criticized because well-being is difficult to measure</a:t>
            </a:r>
          </a:p>
          <a:p>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Behavioural Approach</a:t>
            </a:r>
          </a:p>
        </p:txBody>
      </p:sp>
      <p:sp>
        <p:nvSpPr>
          <p:cNvPr id="3" name="Content Placeholder 2"/>
          <p:cNvSpPr>
            <a:spLocks noGrp="1"/>
          </p:cNvSpPr>
          <p:nvPr>
            <p:ph idx="1"/>
          </p:nvPr>
        </p:nvSpPr>
        <p:spPr/>
        <p:txBody>
          <a:bodyPr>
            <a:normAutofit lnSpcReduction="10000"/>
          </a:bodyPr>
          <a:lstStyle/>
          <a:p>
            <a:r>
              <a:rPr lang="en-US" dirty="0"/>
              <a:t>1970’s</a:t>
            </a:r>
          </a:p>
          <a:p>
            <a:r>
              <a:rPr lang="en-US" dirty="0"/>
              <a:t>Illness system not working compared to the amount of money being spent</a:t>
            </a:r>
          </a:p>
          <a:p>
            <a:r>
              <a:rPr lang="en-US" dirty="0"/>
              <a:t>Focus on environment, reduction of self imposed risks, greater knowledge of human biology</a:t>
            </a:r>
          </a:p>
          <a:p>
            <a:r>
              <a:rPr lang="en-US" dirty="0"/>
              <a:t>Emergence of Health Promotion to decrease behavioral risk factors (smoking, lack of exercise)</a:t>
            </a:r>
          </a:p>
          <a:p>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Led to Wellness Models</a:t>
            </a:r>
          </a:p>
        </p:txBody>
      </p:sp>
      <p:sp>
        <p:nvSpPr>
          <p:cNvPr id="3" name="Content Placeholder 2"/>
          <p:cNvSpPr>
            <a:spLocks noGrp="1"/>
          </p:cNvSpPr>
          <p:nvPr>
            <p:ph idx="1"/>
          </p:nvPr>
        </p:nvSpPr>
        <p:spPr/>
        <p:txBody>
          <a:bodyPr>
            <a:normAutofit lnSpcReduction="10000"/>
          </a:bodyPr>
          <a:lstStyle/>
          <a:p>
            <a:r>
              <a:rPr lang="en-US" dirty="0"/>
              <a:t>Actualization and stability dimensions</a:t>
            </a:r>
          </a:p>
          <a:p>
            <a:r>
              <a:rPr lang="en-US" dirty="0"/>
              <a:t>Health as Stability-maintenance of physical, functional and social norms-person can adapt and maintain balance</a:t>
            </a:r>
          </a:p>
          <a:p>
            <a:r>
              <a:rPr lang="en-US" dirty="0"/>
              <a:t>Health as Actualization-related to human potential-maximizing the human experience</a:t>
            </a:r>
          </a:p>
          <a:p>
            <a:endParaRPr lang="en-US" dirty="0"/>
          </a:p>
          <a:p>
            <a:r>
              <a:rPr lang="en-US" dirty="0"/>
              <a:t>Even if a person has a physical disease or is nearing death, they can be healthy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Socioenvironmental Approach-1980’s</a:t>
            </a:r>
          </a:p>
        </p:txBody>
      </p:sp>
      <p:sp>
        <p:nvSpPr>
          <p:cNvPr id="3" name="Content Placeholder 2"/>
          <p:cNvSpPr>
            <a:spLocks noGrp="1"/>
          </p:cNvSpPr>
          <p:nvPr>
            <p:ph idx="1"/>
          </p:nvPr>
        </p:nvSpPr>
        <p:spPr/>
        <p:txBody>
          <a:bodyPr/>
          <a:lstStyle/>
          <a:p>
            <a:r>
              <a:rPr lang="en-US" dirty="0"/>
              <a:t>Behavioural approach-impacted well educated, employed, higher income Canadians-individuals being blamed for poor health</a:t>
            </a:r>
          </a:p>
          <a:p>
            <a:r>
              <a:rPr lang="en-US" dirty="0"/>
              <a:t>Need more focus on the environment and social contexts ex. Workplace safety, air pollution</a:t>
            </a:r>
          </a:p>
          <a:p>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Ottawa Charter for Health Promotion</a:t>
            </a:r>
          </a:p>
        </p:txBody>
      </p:sp>
      <p:sp>
        <p:nvSpPr>
          <p:cNvPr id="3" name="Content Placeholder 2"/>
          <p:cNvSpPr>
            <a:spLocks noGrp="1"/>
          </p:cNvSpPr>
          <p:nvPr>
            <p:ph idx="1"/>
          </p:nvPr>
        </p:nvSpPr>
        <p:spPr/>
        <p:txBody>
          <a:bodyPr/>
          <a:lstStyle/>
          <a:p>
            <a:r>
              <a:rPr lang="en-US" dirty="0"/>
              <a:t>Building on WHO definitions</a:t>
            </a:r>
          </a:p>
          <a:p>
            <a:r>
              <a:rPr lang="en-US" dirty="0"/>
              <a:t>Need prerequisites for health</a:t>
            </a:r>
          </a:p>
          <a:p>
            <a:r>
              <a:rPr lang="en-US" dirty="0"/>
              <a:t>Peace, shelter, education, food, income, stable ecosystem, sustainable resources, social justice and equity</a:t>
            </a:r>
          </a:p>
          <a:p>
            <a:r>
              <a:rPr lang="en-US" dirty="0"/>
              <a:t>Society also responsible  for health not just the individual</a:t>
            </a:r>
          </a:p>
          <a:p>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Determinants of Health</a:t>
            </a:r>
          </a:p>
        </p:txBody>
      </p:sp>
      <p:sp>
        <p:nvSpPr>
          <p:cNvPr id="3" name="Content Placeholder 2"/>
          <p:cNvSpPr>
            <a:spLocks noGrp="1"/>
          </p:cNvSpPr>
          <p:nvPr>
            <p:ph idx="1"/>
          </p:nvPr>
        </p:nvSpPr>
        <p:spPr/>
        <p:txBody>
          <a:bodyPr/>
          <a:lstStyle/>
          <a:p>
            <a:r>
              <a:rPr lang="en-US" dirty="0">
                <a:hlinkClick r:id="rId2"/>
              </a:rPr>
              <a:t>http://www.youtube.com/watch?v=GMw_7AWEg4A</a:t>
            </a:r>
            <a:endParaRPr lang="en-US" dirty="0"/>
          </a:p>
          <a:p>
            <a:endParaRPr lang="en-US" dirty="0"/>
          </a:p>
          <a:p>
            <a:endParaRPr lang="en-US" dirty="0"/>
          </a:p>
          <a:p>
            <a:r>
              <a:rPr lang="en-US" dirty="0">
                <a:hlinkClick r:id="rId3"/>
              </a:rPr>
              <a:t>http://www.thecanadianfacts.org/The_Canadian_Facts.pdf</a:t>
            </a:r>
            <a:endParaRPr lang="en-US" dirty="0"/>
          </a:p>
          <a:p>
            <a:endParaRPr lang="en-US" dirty="0"/>
          </a:p>
          <a:p>
            <a:endParaRPr lang="en-US" dirty="0"/>
          </a:p>
          <a:p>
            <a:endParaRPr lang="en-US" dirty="0"/>
          </a:p>
          <a:p>
            <a:endParaRPr lang="en-US" dirty="0"/>
          </a:p>
          <a:p>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Determinants of Health</a:t>
            </a:r>
          </a:p>
        </p:txBody>
      </p:sp>
      <p:sp>
        <p:nvSpPr>
          <p:cNvPr id="3" name="Content Placeholder 2"/>
          <p:cNvSpPr>
            <a:spLocks noGrp="1"/>
          </p:cNvSpPr>
          <p:nvPr>
            <p:ph idx="1"/>
          </p:nvPr>
        </p:nvSpPr>
        <p:spPr/>
        <p:txBody>
          <a:bodyPr/>
          <a:lstStyle/>
          <a:p>
            <a:r>
              <a:rPr lang="en-US" dirty="0"/>
              <a:t>“The primary factors that shape the health of Canadians are not medical treatments or lifestyle choices but rather the living conditions they experience. These conditions have come to be known as the social determinants of health.”</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1115616" y="332656"/>
            <a:ext cx="7024744" cy="1143000"/>
          </a:xfrm>
        </p:spPr>
        <p:txBody>
          <a:bodyPr/>
          <a:lstStyle/>
          <a:p>
            <a:r>
              <a:rPr lang="en-US" dirty="0"/>
              <a:t>Key Determinants</a:t>
            </a:r>
          </a:p>
        </p:txBody>
      </p:sp>
      <p:sp>
        <p:nvSpPr>
          <p:cNvPr id="48132" name="Rectangle 4"/>
          <p:cNvSpPr>
            <a:spLocks noGrp="1" noChangeArrowheads="1"/>
          </p:cNvSpPr>
          <p:nvPr>
            <p:ph sz="quarter" idx="13"/>
          </p:nvPr>
        </p:nvSpPr>
        <p:spPr>
          <a:xfrm>
            <a:off x="1042416" y="1628800"/>
            <a:ext cx="3419856" cy="4177640"/>
          </a:xfrm>
        </p:spPr>
        <p:txBody>
          <a:bodyPr>
            <a:normAutofit fontScale="77500" lnSpcReduction="20000"/>
          </a:bodyPr>
          <a:lstStyle/>
          <a:p>
            <a:r>
              <a:rPr lang="en-US" dirty="0"/>
              <a:t>Income &amp; social status</a:t>
            </a:r>
          </a:p>
          <a:p>
            <a:r>
              <a:rPr lang="en-US" dirty="0"/>
              <a:t>Social support networks</a:t>
            </a:r>
          </a:p>
          <a:p>
            <a:r>
              <a:rPr lang="en-US" dirty="0"/>
              <a:t>Education and Literacy</a:t>
            </a:r>
          </a:p>
          <a:p>
            <a:r>
              <a:rPr lang="en-US" dirty="0"/>
              <a:t>Employment &amp; working conditions</a:t>
            </a:r>
          </a:p>
          <a:p>
            <a:r>
              <a:rPr lang="en-US" dirty="0"/>
              <a:t>Safe &amp; clean physical environments</a:t>
            </a:r>
          </a:p>
          <a:p>
            <a:r>
              <a:rPr lang="en-US" dirty="0"/>
              <a:t>Biology and genetic makeup</a:t>
            </a:r>
          </a:p>
          <a:p>
            <a:endParaRPr lang="en-US" dirty="0"/>
          </a:p>
          <a:p>
            <a:endParaRPr lang="en-US" dirty="0"/>
          </a:p>
        </p:txBody>
      </p:sp>
      <p:sp>
        <p:nvSpPr>
          <p:cNvPr id="48133" name="Rectangle 5"/>
          <p:cNvSpPr>
            <a:spLocks noGrp="1" noChangeArrowheads="1"/>
          </p:cNvSpPr>
          <p:nvPr>
            <p:ph sz="quarter" idx="14"/>
          </p:nvPr>
        </p:nvSpPr>
        <p:spPr>
          <a:xfrm>
            <a:off x="4645152" y="1628800"/>
            <a:ext cx="3419856" cy="4177639"/>
          </a:xfrm>
        </p:spPr>
        <p:txBody>
          <a:bodyPr>
            <a:normAutofit fontScale="85000" lnSpcReduction="10000"/>
          </a:bodyPr>
          <a:lstStyle/>
          <a:p>
            <a:r>
              <a:rPr lang="en-US" dirty="0"/>
              <a:t>Personal health practices&amp; coping skills</a:t>
            </a:r>
          </a:p>
          <a:p>
            <a:r>
              <a:rPr lang="en-US" dirty="0"/>
              <a:t>Early child development</a:t>
            </a:r>
          </a:p>
          <a:p>
            <a:r>
              <a:rPr lang="en-US" dirty="0"/>
              <a:t>Health services</a:t>
            </a:r>
          </a:p>
          <a:p>
            <a:r>
              <a:rPr lang="en-US" dirty="0"/>
              <a:t>Gender</a:t>
            </a:r>
          </a:p>
          <a:p>
            <a:r>
              <a:rPr lang="en-US" dirty="0"/>
              <a:t>Culture</a:t>
            </a:r>
          </a:p>
          <a:p>
            <a:r>
              <a:rPr lang="en-US" dirty="0"/>
              <a:t>Social environments</a:t>
            </a:r>
          </a:p>
        </p:txBody>
      </p:sp>
    </p:spTree>
    <p:extLst>
      <p:ext uri="{BB962C8B-B14F-4D97-AF65-F5344CB8AC3E}">
        <p14:creationId xmlns:p14="http://schemas.microsoft.com/office/powerpoint/2010/main" val="34816799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Income and Social Status</a:t>
            </a:r>
          </a:p>
        </p:txBody>
      </p:sp>
      <p:sp>
        <p:nvSpPr>
          <p:cNvPr id="3" name="Content Placeholder 2"/>
          <p:cNvSpPr>
            <a:spLocks noGrp="1"/>
          </p:cNvSpPr>
          <p:nvPr>
            <p:ph idx="1"/>
          </p:nvPr>
        </p:nvSpPr>
        <p:spPr/>
        <p:txBody>
          <a:bodyPr/>
          <a:lstStyle/>
          <a:p>
            <a:r>
              <a:rPr lang="en-US" i="1" dirty="0"/>
              <a:t>Health researchers have demonstrated a clear link between income and socio-economic status and health outcomes, such that longevity and state of health rise with position on the income scales.</a:t>
            </a:r>
          </a:p>
          <a:p>
            <a:r>
              <a:rPr lang="en-US" dirty="0"/>
              <a:t>– Andrew Jackson, 2009</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Support Networks</a:t>
            </a:r>
          </a:p>
        </p:txBody>
      </p:sp>
      <p:sp>
        <p:nvSpPr>
          <p:cNvPr id="3" name="Content Placeholder 2"/>
          <p:cNvSpPr>
            <a:spLocks noGrp="1"/>
          </p:cNvSpPr>
          <p:nvPr>
            <p:ph idx="1"/>
          </p:nvPr>
        </p:nvSpPr>
        <p:spPr/>
        <p:txBody>
          <a:bodyPr/>
          <a:lstStyle/>
          <a:p>
            <a:r>
              <a:rPr lang="en-US" dirty="0"/>
              <a:t>Relationships with family, friends, formal and informal groups</a:t>
            </a:r>
          </a:p>
          <a:p>
            <a:r>
              <a:rPr lang="en-US" dirty="0"/>
              <a:t>Help during crisis or times of stability</a:t>
            </a:r>
          </a:p>
          <a:p>
            <a:r>
              <a:rPr lang="en-US" dirty="0"/>
              <a:t>Impacts stress and coping</a:t>
            </a:r>
          </a:p>
          <a:p>
            <a:pPr>
              <a:buNone/>
            </a:pP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Education and Literacy</a:t>
            </a:r>
          </a:p>
        </p:txBody>
      </p:sp>
      <p:sp>
        <p:nvSpPr>
          <p:cNvPr id="3" name="Content Placeholder 2"/>
          <p:cNvSpPr>
            <a:spLocks noGrp="1"/>
          </p:cNvSpPr>
          <p:nvPr>
            <p:ph idx="1"/>
          </p:nvPr>
        </p:nvSpPr>
        <p:spPr/>
        <p:txBody>
          <a:bodyPr/>
          <a:lstStyle/>
          <a:p>
            <a:r>
              <a:rPr lang="en-US" i="1" dirty="0"/>
              <a:t>Canada as a whole performs well on national and international assessments, but disparities exist among populations and regions that do not seem to be diminishing with time.</a:t>
            </a:r>
          </a:p>
          <a:p>
            <a:r>
              <a:rPr lang="en-US" dirty="0"/>
              <a:t>– Charles Ungerleider, Tracey Burns, and Fernando Cartwright, 2009</a:t>
            </a:r>
          </a:p>
          <a:p>
            <a:endParaRPr lang="en-US" dirty="0"/>
          </a:p>
          <a:p>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Employment and Working Conditions</a:t>
            </a:r>
          </a:p>
        </p:txBody>
      </p:sp>
      <p:sp>
        <p:nvSpPr>
          <p:cNvPr id="3" name="Content Placeholder 2"/>
          <p:cNvSpPr>
            <a:spLocks noGrp="1"/>
          </p:cNvSpPr>
          <p:nvPr>
            <p:ph idx="1"/>
          </p:nvPr>
        </p:nvSpPr>
        <p:spPr/>
        <p:txBody>
          <a:bodyPr>
            <a:normAutofit/>
          </a:bodyPr>
          <a:lstStyle/>
          <a:p>
            <a:r>
              <a:rPr lang="en-US" i="1" dirty="0"/>
              <a:t>Workers are not only more uncertain about the likelihood that they will be retained in their current job, they are also uncertain about whether they will be able to find another job that meets their needs.</a:t>
            </a:r>
          </a:p>
          <a:p>
            <a:r>
              <a:rPr lang="it-IT" dirty="0"/>
              <a:t>– Emile Tompa, Michael Polanyi, and </a:t>
            </a:r>
            <a:r>
              <a:rPr lang="en-US" dirty="0"/>
              <a:t>Janice Foley, 2009</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Physical Environments</a:t>
            </a:r>
          </a:p>
        </p:txBody>
      </p:sp>
      <p:sp>
        <p:nvSpPr>
          <p:cNvPr id="3" name="Content Placeholder 2"/>
          <p:cNvSpPr>
            <a:spLocks noGrp="1"/>
          </p:cNvSpPr>
          <p:nvPr>
            <p:ph idx="1"/>
          </p:nvPr>
        </p:nvSpPr>
        <p:spPr/>
        <p:txBody>
          <a:bodyPr/>
          <a:lstStyle/>
          <a:p>
            <a:r>
              <a:rPr lang="en-US" i="1" dirty="0"/>
              <a:t>It would hardly seem necessary to argue the case that housing—and homelessness in particular—are health issues, yet surprisingly few Canadian studies have considered it as such.</a:t>
            </a:r>
          </a:p>
          <a:p>
            <a:r>
              <a:rPr lang="en-US" dirty="0"/>
              <a:t>– Toba Bryant, 2009</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Biological and Genetic Endowment</a:t>
            </a:r>
          </a:p>
        </p:txBody>
      </p:sp>
      <p:sp>
        <p:nvSpPr>
          <p:cNvPr id="3" name="Content Placeholder 2"/>
          <p:cNvSpPr>
            <a:spLocks noGrp="1"/>
          </p:cNvSpPr>
          <p:nvPr>
            <p:ph idx="1"/>
          </p:nvPr>
        </p:nvSpPr>
        <p:spPr/>
        <p:txBody>
          <a:bodyPr/>
          <a:lstStyle/>
          <a:p>
            <a:r>
              <a:rPr lang="en-US" dirty="0"/>
              <a:t>Genetics and age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Individual Health Practices and Coping Skills</a:t>
            </a:r>
          </a:p>
        </p:txBody>
      </p:sp>
      <p:sp>
        <p:nvSpPr>
          <p:cNvPr id="3" name="Content Placeholder 2"/>
          <p:cNvSpPr>
            <a:spLocks noGrp="1"/>
          </p:cNvSpPr>
          <p:nvPr>
            <p:ph idx="1"/>
          </p:nvPr>
        </p:nvSpPr>
        <p:spPr/>
        <p:txBody>
          <a:bodyPr/>
          <a:lstStyle/>
          <a:p>
            <a:r>
              <a:rPr lang="en-US" dirty="0"/>
              <a:t>Physical Activity (Inactivity)</a:t>
            </a:r>
          </a:p>
          <a:p>
            <a:r>
              <a:rPr lang="en-US" dirty="0"/>
              <a:t>Poor Nutrition</a:t>
            </a:r>
          </a:p>
          <a:p>
            <a:r>
              <a:rPr lang="en-US" dirty="0"/>
              <a:t>Tobacco Use 23 1/2 hours</a:t>
            </a:r>
          </a:p>
          <a:p>
            <a:endParaRPr lang="en-US" dirty="0"/>
          </a:p>
          <a:p>
            <a:pPr>
              <a:buNone/>
            </a:pPr>
            <a:endParaRPr lang="en-US" dirty="0"/>
          </a:p>
          <a:p>
            <a:r>
              <a:rPr lang="en-US" dirty="0">
                <a:hlinkClick r:id="rId2"/>
              </a:rPr>
              <a:t>www.youtube.com/watch?v=aUaInS6HIGo</a:t>
            </a:r>
            <a:endParaRPr lang="en-US" dirty="0"/>
          </a:p>
          <a:p>
            <a:endParaRPr lang="en-US" dirty="0"/>
          </a:p>
          <a:p>
            <a:endParaRPr lang="en-US" dirty="0"/>
          </a:p>
          <a:p>
            <a:endParaRPr lang="en-US" dirty="0"/>
          </a:p>
          <a:p>
            <a:endParaRPr lang="en-US" dirty="0"/>
          </a:p>
          <a:p>
            <a:endParaRPr lang="en-US" dirty="0"/>
          </a:p>
          <a:p>
            <a:endParaRPr lang="en-US"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Healthy Child Development</a:t>
            </a:r>
          </a:p>
        </p:txBody>
      </p:sp>
      <p:sp>
        <p:nvSpPr>
          <p:cNvPr id="3" name="Content Placeholder 2"/>
          <p:cNvSpPr>
            <a:spLocks noGrp="1"/>
          </p:cNvSpPr>
          <p:nvPr>
            <p:ph idx="1"/>
          </p:nvPr>
        </p:nvSpPr>
        <p:spPr/>
        <p:txBody>
          <a:bodyPr/>
          <a:lstStyle/>
          <a:p>
            <a:r>
              <a:rPr lang="en-US" i="1" dirty="0"/>
              <a:t>There is strong evidence that early childhood experiences influence coping skills, resistance to health problems and overall health and well-being for the rest of one’s life.</a:t>
            </a:r>
          </a:p>
          <a:p>
            <a:pPr>
              <a:buNone/>
            </a:pPr>
            <a:r>
              <a:rPr lang="en-US" dirty="0"/>
              <a:t>– Federal/Provincial/Territorial Advisory</a:t>
            </a:r>
          </a:p>
          <a:p>
            <a:pPr>
              <a:buNone/>
            </a:pPr>
            <a:r>
              <a:rPr lang="en-US" dirty="0"/>
              <a:t>Committee on Population Health, 1996</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Environments</a:t>
            </a:r>
          </a:p>
        </p:txBody>
      </p:sp>
      <p:sp>
        <p:nvSpPr>
          <p:cNvPr id="3" name="Content Placeholder 2"/>
          <p:cNvSpPr>
            <a:spLocks noGrp="1"/>
          </p:cNvSpPr>
          <p:nvPr>
            <p:ph idx="1"/>
          </p:nvPr>
        </p:nvSpPr>
        <p:spPr/>
        <p:txBody>
          <a:bodyPr/>
          <a:lstStyle/>
          <a:p>
            <a:r>
              <a:rPr lang="en-US" dirty="0"/>
              <a:t>Includes the broader community in social networks</a:t>
            </a:r>
          </a:p>
          <a:p>
            <a:r>
              <a:rPr lang="en-US" dirty="0"/>
              <a:t>Absence of violence, and discrimination</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Health Services</a:t>
            </a:r>
          </a:p>
        </p:txBody>
      </p:sp>
      <p:sp>
        <p:nvSpPr>
          <p:cNvPr id="3" name="Content Placeholder 2"/>
          <p:cNvSpPr>
            <a:spLocks noGrp="1"/>
          </p:cNvSpPr>
          <p:nvPr>
            <p:ph idx="1"/>
          </p:nvPr>
        </p:nvSpPr>
        <p:spPr/>
        <p:txBody>
          <a:bodyPr/>
          <a:lstStyle/>
          <a:p>
            <a:r>
              <a:rPr lang="en-US" i="1" dirty="0"/>
              <a:t>The health sector has been relatively slow in grasping the connections among human rights, social injustice, and how everyday life unfolds for patients.</a:t>
            </a:r>
          </a:p>
          <a:p>
            <a:r>
              <a:rPr lang="en-US" dirty="0"/>
              <a:t>– Elizabeth McGibbon, 2009</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Gender</a:t>
            </a:r>
          </a:p>
        </p:txBody>
      </p:sp>
      <p:sp>
        <p:nvSpPr>
          <p:cNvPr id="3" name="Content Placeholder 2"/>
          <p:cNvSpPr>
            <a:spLocks noGrp="1"/>
          </p:cNvSpPr>
          <p:nvPr>
            <p:ph idx="1"/>
          </p:nvPr>
        </p:nvSpPr>
        <p:spPr/>
        <p:txBody>
          <a:bodyPr/>
          <a:lstStyle/>
          <a:p>
            <a:r>
              <a:rPr lang="en-US" i="1" dirty="0"/>
              <a:t>Gender matters in health and care. The point may seem obvious, but it has only recently been acknowledged in health policy and research.</a:t>
            </a:r>
          </a:p>
          <a:p>
            <a:r>
              <a:rPr lang="en-US" dirty="0"/>
              <a:t>– Pat Armstrong, 2009</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Culture</a:t>
            </a:r>
          </a:p>
        </p:txBody>
      </p:sp>
      <p:sp>
        <p:nvSpPr>
          <p:cNvPr id="3" name="Content Placeholder 2"/>
          <p:cNvSpPr>
            <a:spLocks noGrp="1"/>
          </p:cNvSpPr>
          <p:nvPr>
            <p:ph idx="1"/>
          </p:nvPr>
        </p:nvSpPr>
        <p:spPr/>
        <p:txBody>
          <a:bodyPr/>
          <a:lstStyle/>
          <a:p>
            <a:r>
              <a:rPr lang="en-US" dirty="0"/>
              <a:t>Cultural and Ethnic factors impact health</a:t>
            </a:r>
          </a:p>
          <a:p>
            <a:r>
              <a:rPr lang="en-US" dirty="0"/>
              <a:t>Interactions with the health care system</a:t>
            </a:r>
          </a:p>
          <a:p>
            <a:r>
              <a:rPr lang="en-US" dirty="0"/>
              <a:t>Language barriers, changes to access</a:t>
            </a:r>
          </a:p>
          <a:p>
            <a:pPr>
              <a:buNone/>
            </a:pPr>
            <a:endParaRPr lang="en-US" dirty="0"/>
          </a:p>
          <a:p>
            <a:pPr>
              <a:buNone/>
            </a:pPr>
            <a:r>
              <a:rPr lang="en-US" dirty="0">
                <a:hlinkClick r:id="rId2"/>
              </a:rPr>
              <a:t>http://www.youtube.com/watch?v=piS2o_SQO50</a:t>
            </a:r>
            <a:endParaRPr lang="en-US" dirty="0"/>
          </a:p>
          <a:p>
            <a:pPr>
              <a:buNone/>
            </a:pPr>
            <a:endParaRPr lang="en-US"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Who are Patients?</a:t>
            </a:r>
          </a:p>
        </p:txBody>
      </p:sp>
      <p:sp>
        <p:nvSpPr>
          <p:cNvPr id="3" name="Content Placeholder 2"/>
          <p:cNvSpPr>
            <a:spLocks noGrp="1"/>
          </p:cNvSpPr>
          <p:nvPr>
            <p:ph idx="1"/>
          </p:nvPr>
        </p:nvSpPr>
        <p:spPr/>
        <p:txBody>
          <a:bodyPr>
            <a:normAutofit fontScale="70000" lnSpcReduction="20000"/>
          </a:bodyPr>
          <a:lstStyle/>
          <a:p>
            <a:r>
              <a:rPr lang="en-US" dirty="0"/>
              <a:t>1963</a:t>
            </a:r>
          </a:p>
          <a:p>
            <a:r>
              <a:rPr lang="en-US" dirty="0"/>
              <a:t>First, in general, the consumer is not well informed about health and medical care, certainly much less well informed than are physicians.  Many, if not most, medical encounters are initiated, at least in part, for the explicit purpose of obtaining health information. It appears that people in their roles as medical care consumers have no well-formed preferences. If people had the necessary amount of information to make themselves fully informed, patients would have “as good or nearly as good understanding of the utility of the product as the producer” Prior to treatment, consumers may be faced with choices that have important consequences for either life or death or good quality of life versus a life of disability without having sufficient time or emotional stamina for making adequate decisions.</a:t>
            </a:r>
          </a:p>
          <a:p>
            <a:endParaRPr lang="en-US" dirty="0"/>
          </a:p>
          <a:p>
            <a:endParaRPr lang="en-US"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2016…..?</a:t>
            </a:r>
          </a:p>
        </p:txBody>
      </p:sp>
      <p:sp>
        <p:nvSpPr>
          <p:cNvPr id="3" name="Content Placeholder 2"/>
          <p:cNvSpPr>
            <a:spLocks noGrp="1"/>
          </p:cNvSpPr>
          <p:nvPr>
            <p:ph idx="1"/>
          </p:nvPr>
        </p:nvSpPr>
        <p:spPr/>
        <p:txBody>
          <a:bodyPr>
            <a:normAutofit/>
          </a:bodyPr>
          <a:lstStyle/>
          <a:p>
            <a:r>
              <a:rPr lang="en-US" dirty="0"/>
              <a:t>In the Cochrane Collaboration, the term health consumer applies to anyone who uses, is affected by or is entitled or compelled to use a health-related service. A health consumer is anyone who is concerned with making wise health-care decisions whether he or she is a patient, family member or caregiver.</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Trends for Patient Engagement</a:t>
            </a:r>
          </a:p>
        </p:txBody>
      </p:sp>
      <p:sp>
        <p:nvSpPr>
          <p:cNvPr id="3" name="Content Placeholder 2"/>
          <p:cNvSpPr>
            <a:spLocks noGrp="1"/>
          </p:cNvSpPr>
          <p:nvPr>
            <p:ph idx="1"/>
          </p:nvPr>
        </p:nvSpPr>
        <p:spPr/>
        <p:txBody>
          <a:bodyPr/>
          <a:lstStyle/>
          <a:p>
            <a:r>
              <a:rPr lang="en-US" dirty="0"/>
              <a:t>Since health promotion models (Achieving health for all) included the involvement of patients and public in health activities there has been a movement for consumers being more involved in health and decision making</a:t>
            </a:r>
          </a:p>
          <a:p>
            <a:pPr>
              <a:buNone/>
            </a:pPr>
            <a:endParaRPr lang="en-US"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Other Trends which Impacted (are currently impacting) Patient Engagement</a:t>
            </a:r>
          </a:p>
        </p:txBody>
      </p:sp>
      <p:sp>
        <p:nvSpPr>
          <p:cNvPr id="3" name="Content Placeholder 2"/>
          <p:cNvSpPr>
            <a:spLocks noGrp="1"/>
          </p:cNvSpPr>
          <p:nvPr>
            <p:ph idx="1"/>
          </p:nvPr>
        </p:nvSpPr>
        <p:spPr>
          <a:xfrm>
            <a:off x="457200" y="1905000"/>
            <a:ext cx="8229600" cy="4221163"/>
          </a:xfrm>
        </p:spPr>
        <p:txBody>
          <a:bodyPr>
            <a:normAutofit/>
          </a:bodyPr>
          <a:lstStyle/>
          <a:p>
            <a:r>
              <a:rPr lang="en-US" dirty="0"/>
              <a:t> Informed Consent (1970’s)</a:t>
            </a:r>
          </a:p>
          <a:p>
            <a:r>
              <a:rPr lang="en-US" dirty="0"/>
              <a:t>Technology (medical advances, genetics, internet)</a:t>
            </a:r>
          </a:p>
          <a:p>
            <a:r>
              <a:rPr lang="en-US" dirty="0"/>
              <a:t>Advertising/Media</a:t>
            </a:r>
          </a:p>
          <a:p>
            <a:r>
              <a:rPr lang="en-US" dirty="0"/>
              <a:t>Patient Advocacy</a:t>
            </a:r>
          </a:p>
          <a:p>
            <a:endParaRPr lang="en-US" dirty="0"/>
          </a:p>
          <a:p>
            <a:endParaRPr lang="en-US" dirty="0"/>
          </a:p>
          <a:p>
            <a:pPr>
              <a:buNone/>
            </a:pPr>
            <a:endParaRPr lang="en-US" dirty="0"/>
          </a:p>
          <a:p>
            <a:endParaRPr lang="en-US" dirty="0"/>
          </a:p>
          <a:p>
            <a:endParaRPr lang="en-US" dirty="0"/>
          </a:p>
          <a:p>
            <a:endParaRPr lang="en-US" dirty="0"/>
          </a:p>
          <a:p>
            <a:endParaRPr lang="en-US"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Patient Engagement</a:t>
            </a:r>
          </a:p>
        </p:txBody>
      </p:sp>
      <p:sp>
        <p:nvSpPr>
          <p:cNvPr id="3" name="Content Placeholder 2"/>
          <p:cNvSpPr>
            <a:spLocks noGrp="1"/>
          </p:cNvSpPr>
          <p:nvPr>
            <p:ph idx="1"/>
          </p:nvPr>
        </p:nvSpPr>
        <p:spPr/>
        <p:txBody>
          <a:bodyPr/>
          <a:lstStyle/>
          <a:p>
            <a:r>
              <a:rPr lang="en-US" dirty="0"/>
              <a:t>Key to transforming the health care system</a:t>
            </a:r>
          </a:p>
          <a:p>
            <a:r>
              <a:rPr lang="en-US" dirty="0"/>
              <a:t>Improved quality </a:t>
            </a:r>
          </a:p>
          <a:p>
            <a:r>
              <a:rPr lang="en-US" dirty="0"/>
              <a:t>Innovation</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Patients</a:t>
            </a:r>
          </a:p>
        </p:txBody>
      </p:sp>
      <p:sp>
        <p:nvSpPr>
          <p:cNvPr id="3" name="Content Placeholder 2"/>
          <p:cNvSpPr>
            <a:spLocks noGrp="1"/>
          </p:cNvSpPr>
          <p:nvPr>
            <p:ph idx="1"/>
          </p:nvPr>
        </p:nvSpPr>
        <p:spPr/>
        <p:txBody>
          <a:bodyPr/>
          <a:lstStyle/>
          <a:p>
            <a:r>
              <a:rPr lang="en-US" dirty="0"/>
              <a:t>Want:</a:t>
            </a:r>
          </a:p>
          <a:p>
            <a:endParaRPr lang="en-US" dirty="0"/>
          </a:p>
          <a:p>
            <a:r>
              <a:rPr lang="en-US" dirty="0"/>
              <a:t>Improved Service</a:t>
            </a:r>
          </a:p>
          <a:p>
            <a:r>
              <a:rPr lang="en-US" dirty="0"/>
              <a:t>More Personalized Service</a:t>
            </a:r>
          </a:p>
          <a:p>
            <a:r>
              <a:rPr lang="en-US" dirty="0"/>
              <a:t>Greater Access to health care records</a:t>
            </a:r>
          </a:p>
          <a:p>
            <a:endParaRPr lang="en-US"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92500" lnSpcReduction="10000"/>
          </a:bodyPr>
          <a:lstStyle/>
          <a:p>
            <a:r>
              <a:rPr lang="en-US" dirty="0"/>
              <a:t>Patients Like Me</a:t>
            </a:r>
          </a:p>
          <a:p>
            <a:r>
              <a:rPr lang="en-US" dirty="0">
                <a:hlinkClick r:id="rId2"/>
              </a:rPr>
              <a:t>http://www.patientslikeme.com</a:t>
            </a:r>
            <a:endParaRPr lang="en-US" dirty="0"/>
          </a:p>
          <a:p>
            <a:endParaRPr lang="en-US" dirty="0"/>
          </a:p>
          <a:p>
            <a:r>
              <a:rPr lang="en-US" dirty="0"/>
              <a:t>Canadian Patient Safety Institute</a:t>
            </a:r>
          </a:p>
          <a:p>
            <a:r>
              <a:rPr lang="en-US" dirty="0">
                <a:hlinkClick r:id="rId3"/>
              </a:rPr>
              <a:t>http://www.patientsafetyinstitute.ca/English/Pages/default.aspx</a:t>
            </a:r>
            <a:endParaRPr lang="en-US" dirty="0"/>
          </a:p>
          <a:p>
            <a:pPr>
              <a:buNone/>
            </a:pPr>
            <a:endParaRPr lang="en-US" dirty="0"/>
          </a:p>
          <a:p>
            <a:r>
              <a:rPr lang="en-US" dirty="0"/>
              <a:t>Patient’s Association Canada</a:t>
            </a:r>
          </a:p>
          <a:p>
            <a:r>
              <a:rPr lang="en-US" dirty="0">
                <a:hlinkClick r:id="rId4"/>
              </a:rPr>
              <a:t>http://patientsassociation.ca/</a:t>
            </a:r>
            <a:endParaRPr lang="en-US" dirty="0"/>
          </a:p>
          <a:p>
            <a:endParaRPr lang="en-US" dirty="0"/>
          </a:p>
          <a:p>
            <a:endParaRPr lang="en-US" dirty="0"/>
          </a:p>
          <a:p>
            <a:endParaRPr lang="en-US" dirty="0"/>
          </a:p>
          <a:p>
            <a:endParaRPr lang="en-US" dirty="0"/>
          </a:p>
          <a:p>
            <a:endParaRPr lang="en-US"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62500" lnSpcReduction="20000"/>
          </a:bodyPr>
          <a:lstStyle/>
          <a:p>
            <a:r>
              <a:rPr lang="en-CA" dirty="0"/>
              <a:t>Arnold, E. &amp; Boggs, K.U.  (2011)  </a:t>
            </a:r>
            <a:r>
              <a:rPr lang="en-CA" i="1" dirty="0"/>
              <a:t>Interpersonal relationships: professional communication skills for nurses, </a:t>
            </a:r>
            <a:r>
              <a:rPr lang="en-CA" i="1" baseline="30000" dirty="0"/>
              <a:t>th</a:t>
            </a:r>
            <a:r>
              <a:rPr lang="en-CA" i="1" dirty="0"/>
              <a:t> ed.:</a:t>
            </a:r>
            <a:r>
              <a:rPr lang="en-CA" dirty="0"/>
              <a:t>  St. Louis, Elsevier.  Chapter 1.</a:t>
            </a:r>
            <a:r>
              <a:rPr lang="en-US" dirty="0"/>
              <a:t> </a:t>
            </a:r>
          </a:p>
          <a:p>
            <a:r>
              <a:rPr lang="en-US" dirty="0"/>
              <a:t>Deloitte Centre for Health Care Solutions (2009). Treating patients as consumers.  2009 health care consumer survey report, Toronto</a:t>
            </a:r>
          </a:p>
          <a:p>
            <a:r>
              <a:rPr lang="en-US" dirty="0"/>
              <a:t>Mikkonen, J. &amp; Raphel, D  (2010).  Social Determinants of Health:  The Canadian Facts.  Toronto: York University</a:t>
            </a:r>
            <a:endParaRPr lang="en-CA" dirty="0"/>
          </a:p>
          <a:p>
            <a:r>
              <a:rPr lang="en-CA" dirty="0"/>
              <a:t>Potter, P. &amp; Perry, P.  (2010).  </a:t>
            </a:r>
            <a:r>
              <a:rPr lang="en-CA" i="1" dirty="0"/>
              <a:t>Canadian Fundamentals of Nursing, 4</a:t>
            </a:r>
            <a:r>
              <a:rPr lang="en-CA" i="1" baseline="30000" dirty="0"/>
              <a:t>rd</a:t>
            </a:r>
            <a:r>
              <a:rPr lang="en-CA" i="1" dirty="0"/>
              <a:t> ed. revised:</a:t>
            </a:r>
            <a:r>
              <a:rPr lang="en-CA" dirty="0"/>
              <a:t>  Toronto, Mosby.  Chapter 1</a:t>
            </a:r>
          </a:p>
          <a:p>
            <a:r>
              <a:rPr lang="en-CA" dirty="0"/>
              <a:t>Shea, B. et al.  (2005).  Consumer Driven Health Care:  Building Partnerships in Research, </a:t>
            </a:r>
            <a:r>
              <a:rPr lang="en-CA" i="1" dirty="0"/>
              <a:t>Health Expectations, 8, </a:t>
            </a:r>
            <a:r>
              <a:rPr lang="en-CA" dirty="0"/>
              <a:t>352-359</a:t>
            </a:r>
          </a:p>
          <a:p>
            <a:r>
              <a:rPr lang="en-CA" dirty="0"/>
              <a:t>Snowdon, A. et al (2011).  Transforming Canadian Healthcare through Consumer Engagement.  The Key to Quality and System Innovation.  London:  Ivey for Centre of Health Leadership and Management</a:t>
            </a:r>
          </a:p>
          <a:p>
            <a:r>
              <a:rPr lang="en-US" dirty="0"/>
              <a:t>Sloan, F. A. (2001).  Arrow’s concept of the health care consumer.  </a:t>
            </a:r>
            <a:r>
              <a:rPr lang="en-US" i="1" dirty="0"/>
              <a:t>Journal of Health, Politics, Policy and Law, 26 (5), </a:t>
            </a:r>
            <a:r>
              <a:rPr lang="en-US" dirty="0"/>
              <a:t>899-911</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11746</TotalTime>
  <Words>2033</Words>
  <Application>Microsoft Macintosh PowerPoint</Application>
  <PresentationFormat>On-screen Show (4:3)</PresentationFormat>
  <Paragraphs>258</Paragraphs>
  <Slides>53</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53</vt:i4>
      </vt:variant>
    </vt:vector>
  </HeadingPairs>
  <TitlesOfParts>
    <vt:vector size="57" baseType="lpstr">
      <vt:lpstr>Calibri</vt:lpstr>
      <vt:lpstr>Times New Roman</vt:lpstr>
      <vt:lpstr>Arial</vt:lpstr>
      <vt:lpstr>Office Theme</vt:lpstr>
      <vt:lpstr>Health and the Health Care System</vt:lpstr>
      <vt:lpstr>Objectives</vt:lpstr>
      <vt:lpstr>  Canadian Health Care System   </vt:lpstr>
      <vt:lpstr>5 Principles of the CHA (Health Canada, 2008)</vt:lpstr>
      <vt:lpstr>Health care settings</vt:lpstr>
      <vt:lpstr>Levels of care</vt:lpstr>
      <vt:lpstr>Where are Canada’s health care dollars going? More than 60% of total health care dollars are being spent on hospitals, drugs and physician services </vt:lpstr>
      <vt:lpstr>Show me the Money</vt:lpstr>
      <vt:lpstr>What determines health?</vt:lpstr>
      <vt:lpstr>WHO (1946)</vt:lpstr>
      <vt:lpstr>ACTIVITY ONE CONTINUED</vt:lpstr>
      <vt:lpstr>WHO (1984)</vt:lpstr>
      <vt:lpstr>ACTIVITY ONE CONTINUED</vt:lpstr>
      <vt:lpstr>PowerPoint Presentation</vt:lpstr>
      <vt:lpstr>PowerPoint Presentation</vt:lpstr>
      <vt:lpstr>ACTIVITY ONE CONTINUED</vt:lpstr>
      <vt:lpstr>ACTIVITY ONE CONTINUED</vt:lpstr>
      <vt:lpstr>ACTIVITY ONE CONTNUED</vt:lpstr>
      <vt:lpstr>ACTIVITY TWO</vt:lpstr>
      <vt:lpstr> Upstream Causes</vt:lpstr>
      <vt:lpstr>PowerPoint Presentation</vt:lpstr>
      <vt:lpstr>ACTIVITY TWO CONTINUED</vt:lpstr>
      <vt:lpstr>PowerPoint Presentation</vt:lpstr>
      <vt:lpstr>Summary</vt:lpstr>
      <vt:lpstr>Medical Model</vt:lpstr>
      <vt:lpstr>Emergence of a More Holistic Approach</vt:lpstr>
      <vt:lpstr>Behavioural Approach</vt:lpstr>
      <vt:lpstr>Led to Wellness Models</vt:lpstr>
      <vt:lpstr>Socioenvironmental Approach-1980’s</vt:lpstr>
      <vt:lpstr>Ottawa Charter for Health Promotion</vt:lpstr>
      <vt:lpstr>Social Determinants of Health</vt:lpstr>
      <vt:lpstr>Social Determinants of Health</vt:lpstr>
      <vt:lpstr>Key Determinants</vt:lpstr>
      <vt:lpstr>Income and Social Status</vt:lpstr>
      <vt:lpstr>Social Support Networks</vt:lpstr>
      <vt:lpstr>Education and Literacy</vt:lpstr>
      <vt:lpstr>Employment and Working Conditions</vt:lpstr>
      <vt:lpstr>Physical Environments</vt:lpstr>
      <vt:lpstr>Biological and Genetic Endowment</vt:lpstr>
      <vt:lpstr>Individual Health Practices and Coping Skills</vt:lpstr>
      <vt:lpstr>Healthy Child Development</vt:lpstr>
      <vt:lpstr>Social Environments</vt:lpstr>
      <vt:lpstr>Health Services</vt:lpstr>
      <vt:lpstr>Gender</vt:lpstr>
      <vt:lpstr>Culture</vt:lpstr>
      <vt:lpstr>Who are Patients?</vt:lpstr>
      <vt:lpstr>2016…..?</vt:lpstr>
      <vt:lpstr>Trends for Patient Engagement</vt:lpstr>
      <vt:lpstr>Other Trends which Impacted (are currently impacting) Patient Engagement</vt:lpstr>
      <vt:lpstr>Patient Engagement</vt:lpstr>
      <vt:lpstr>Patients</vt:lpstr>
      <vt:lpstr>PowerPoint Presentation</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 and the Health Care Consumer-A Bit of History</dc:title>
  <dc:creator>Michelle Morley</dc:creator>
  <cp:lastModifiedBy>Microsoft Office User</cp:lastModifiedBy>
  <cp:revision>133</cp:revision>
  <dcterms:created xsi:type="dcterms:W3CDTF">2006-08-16T00:00:00Z</dcterms:created>
  <dcterms:modified xsi:type="dcterms:W3CDTF">2016-10-23T02:19:28Z</dcterms:modified>
</cp:coreProperties>
</file>