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81" r:id="rId2"/>
    <p:sldId id="331" r:id="rId3"/>
    <p:sldId id="337" r:id="rId4"/>
    <p:sldId id="283" r:id="rId5"/>
    <p:sldId id="335" r:id="rId6"/>
    <p:sldId id="338" r:id="rId7"/>
    <p:sldId id="339" r:id="rId8"/>
    <p:sldId id="341" r:id="rId9"/>
    <p:sldId id="343" r:id="rId10"/>
    <p:sldId id="344" r:id="rId11"/>
    <p:sldId id="346" r:id="rId12"/>
    <p:sldId id="347" r:id="rId13"/>
    <p:sldId id="348" r:id="rId14"/>
    <p:sldId id="349" r:id="rId15"/>
    <p:sldId id="352" r:id="rId16"/>
    <p:sldId id="350" r:id="rId17"/>
    <p:sldId id="351" r:id="rId18"/>
    <p:sldId id="356" r:id="rId19"/>
  </p:sldIdLst>
  <p:sldSz cx="9144000" cy="6858000" type="screen4x3"/>
  <p:notesSz cx="7315200" cy="9601200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GB"/>
    </a:defPPr>
    <a:lvl1pPr algn="l" rtl="0" eaLnBrk="0" fontAlgn="base" hangingPunct="0">
      <a:spcBef>
        <a:spcPct val="20000"/>
      </a:spcBef>
      <a:spcAft>
        <a:spcPct val="0"/>
      </a:spcAft>
      <a:buClr>
        <a:schemeClr val="tx1"/>
      </a:buClr>
      <a:buSzPct val="75000"/>
      <a:buFont typeface="Monotype Sorts" pitchFamily="2" charset="2"/>
      <a:buChar char="q"/>
      <a:defRPr sz="2400" b="1" kern="1200">
        <a:solidFill>
          <a:schemeClr val="tx1"/>
        </a:solidFill>
        <a:latin typeface="Arial Narrow" pitchFamily="34" charset="0"/>
        <a:ea typeface="+mn-ea"/>
        <a:cs typeface="+mn-cs"/>
      </a:defRPr>
    </a:lvl1pPr>
    <a:lvl2pPr marL="457200" algn="l" rtl="0" eaLnBrk="0" fontAlgn="base" hangingPunct="0">
      <a:spcBef>
        <a:spcPct val="20000"/>
      </a:spcBef>
      <a:spcAft>
        <a:spcPct val="0"/>
      </a:spcAft>
      <a:buClr>
        <a:schemeClr val="tx1"/>
      </a:buClr>
      <a:buSzPct val="75000"/>
      <a:buFont typeface="Monotype Sorts" pitchFamily="2" charset="2"/>
      <a:buChar char="q"/>
      <a:defRPr sz="2400" b="1" kern="1200">
        <a:solidFill>
          <a:schemeClr val="tx1"/>
        </a:solidFill>
        <a:latin typeface="Arial Narrow" pitchFamily="34" charset="0"/>
        <a:ea typeface="+mn-ea"/>
        <a:cs typeface="+mn-cs"/>
      </a:defRPr>
    </a:lvl2pPr>
    <a:lvl3pPr marL="914400" algn="l" rtl="0" eaLnBrk="0" fontAlgn="base" hangingPunct="0">
      <a:spcBef>
        <a:spcPct val="20000"/>
      </a:spcBef>
      <a:spcAft>
        <a:spcPct val="0"/>
      </a:spcAft>
      <a:buClr>
        <a:schemeClr val="tx1"/>
      </a:buClr>
      <a:buSzPct val="75000"/>
      <a:buFont typeface="Monotype Sorts" pitchFamily="2" charset="2"/>
      <a:buChar char="q"/>
      <a:defRPr sz="2400" b="1" kern="1200">
        <a:solidFill>
          <a:schemeClr val="tx1"/>
        </a:solidFill>
        <a:latin typeface="Arial Narrow" pitchFamily="34" charset="0"/>
        <a:ea typeface="+mn-ea"/>
        <a:cs typeface="+mn-cs"/>
      </a:defRPr>
    </a:lvl3pPr>
    <a:lvl4pPr marL="1371600" algn="l" rtl="0" eaLnBrk="0" fontAlgn="base" hangingPunct="0">
      <a:spcBef>
        <a:spcPct val="20000"/>
      </a:spcBef>
      <a:spcAft>
        <a:spcPct val="0"/>
      </a:spcAft>
      <a:buClr>
        <a:schemeClr val="tx1"/>
      </a:buClr>
      <a:buSzPct val="75000"/>
      <a:buFont typeface="Monotype Sorts" pitchFamily="2" charset="2"/>
      <a:buChar char="q"/>
      <a:defRPr sz="2400" b="1" kern="1200">
        <a:solidFill>
          <a:schemeClr val="tx1"/>
        </a:solidFill>
        <a:latin typeface="Arial Narrow" pitchFamily="34" charset="0"/>
        <a:ea typeface="+mn-ea"/>
        <a:cs typeface="+mn-cs"/>
      </a:defRPr>
    </a:lvl4pPr>
    <a:lvl5pPr marL="1828800" algn="l" rtl="0" eaLnBrk="0" fontAlgn="base" hangingPunct="0">
      <a:spcBef>
        <a:spcPct val="20000"/>
      </a:spcBef>
      <a:spcAft>
        <a:spcPct val="0"/>
      </a:spcAft>
      <a:buClr>
        <a:schemeClr val="tx1"/>
      </a:buClr>
      <a:buSzPct val="75000"/>
      <a:buFont typeface="Monotype Sorts" pitchFamily="2" charset="2"/>
      <a:buChar char="q"/>
      <a:defRPr sz="2400" b="1" kern="1200">
        <a:solidFill>
          <a:schemeClr val="tx1"/>
        </a:solidFill>
        <a:latin typeface="Arial Narrow" pitchFamily="34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 Narrow" pitchFamily="34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 Narrow" pitchFamily="34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 Narrow" pitchFamily="34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 Narrow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</p:showPr>
  <p:clrMru>
    <a:srgbClr val="585242"/>
    <a:srgbClr val="0000E0"/>
    <a:srgbClr val="66FF66"/>
    <a:srgbClr val="000099"/>
    <a:srgbClr val="006600"/>
    <a:srgbClr val="CCCCFF"/>
    <a:srgbClr val="CC99FF"/>
    <a:srgbClr val="EAEAEA"/>
    <a:srgbClr val="99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5620" autoAdjust="0"/>
    <p:restoredTop sz="94660"/>
  </p:normalViewPr>
  <p:slideViewPr>
    <p:cSldViewPr snapToGrid="0">
      <p:cViewPr>
        <p:scale>
          <a:sx n="100" d="100"/>
          <a:sy n="100" d="100"/>
        </p:scale>
        <p:origin x="-210" y="-22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66825" y="727075"/>
            <a:ext cx="4781550" cy="3586163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051" name="Rectangle 3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69963" y="4560888"/>
            <a:ext cx="5375275" cy="43195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5643" tIns="46983" rIns="95643" bIns="4698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9313" y="1616075"/>
            <a:ext cx="3733800" cy="4581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5513" y="1616075"/>
            <a:ext cx="3733800" cy="4581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2725" y="530225"/>
            <a:ext cx="1906588" cy="56673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530225"/>
            <a:ext cx="5572125" cy="56673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530225"/>
            <a:ext cx="7620000" cy="768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7" tIns="44450" rIns="90487" bIns="4445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9313" y="1616075"/>
            <a:ext cx="7620000" cy="45815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7" tIns="44450" rIns="90487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3505200" y="6441744"/>
            <a:ext cx="1911350" cy="3333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7" tIns="44450" rIns="90487" bIns="44450">
            <a:spAutoFit/>
          </a:bodyPr>
          <a:lstStyle/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sz="1600" dirty="0"/>
              <a:t>BIO </a:t>
            </a:r>
            <a:r>
              <a:rPr lang="en-US" sz="1600" dirty="0" smtClean="0"/>
              <a:t>1140 </a:t>
            </a:r>
            <a:r>
              <a:rPr lang="en-US" sz="1600" dirty="0"/>
              <a:t>– SLIDE </a:t>
            </a:r>
            <a:fld id="{DF0CCB6E-417B-4B90-9722-40DB07246CAF}" type="slidenum">
              <a:rPr lang="en-US" sz="1600" smtClean="0"/>
              <a:pPr>
                <a:spcBef>
                  <a:spcPct val="50000"/>
                </a:spcBef>
                <a:buClrTx/>
                <a:buSzTx/>
                <a:buFontTx/>
                <a:buNone/>
              </a:pPr>
              <a:t>‹#›</a:t>
            </a:fld>
            <a:endParaRPr lang="en-US" sz="16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9pPr>
    </p:titleStyle>
    <p:bodyStyle>
      <a:lvl1pPr marL="2857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Monotype Sorts" pitchFamily="2" charset="2"/>
        <a:buChar char="q"/>
        <a:defRPr sz="2400" b="1">
          <a:solidFill>
            <a:schemeClr val="tx1"/>
          </a:solidFill>
          <a:latin typeface="+mn-lt"/>
          <a:ea typeface="+mn-ea"/>
          <a:cs typeface="+mn-cs"/>
        </a:defRPr>
      </a:lvl1pPr>
      <a:lvl2pPr marL="628650" indent="-228600"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buSzPct val="75000"/>
        <a:buFont typeface="Monotype Sorts" pitchFamily="2" charset="2"/>
        <a:buChar char="n"/>
        <a:defRPr sz="2200" b="1">
          <a:solidFill>
            <a:schemeClr val="tx1"/>
          </a:solidFill>
          <a:latin typeface="+mn-lt"/>
        </a:defRPr>
      </a:lvl2pPr>
      <a:lvl3pPr marL="914400" indent="-171450"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buSzPct val="60000"/>
        <a:buFont typeface="Monotype Sorts" pitchFamily="2" charset="2"/>
        <a:buChar char="l"/>
        <a:defRPr sz="2000" b="1">
          <a:solidFill>
            <a:schemeClr val="tx1"/>
          </a:solidFill>
          <a:latin typeface="+mn-lt"/>
        </a:defRPr>
      </a:lvl3pPr>
      <a:lvl4pPr marL="1428750" indent="-228600"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buSzPct val="110000"/>
        <a:buFont typeface="Wingdings" pitchFamily="2" charset="2"/>
        <a:buChar char="§"/>
        <a:defRPr sz="2000" b="1">
          <a:solidFill>
            <a:schemeClr val="tx1"/>
          </a:solidFill>
          <a:latin typeface="+mn-lt"/>
        </a:defRPr>
      </a:lvl4pPr>
      <a:lvl5pPr marL="177165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0000"/>
        <a:buChar char="4"/>
        <a:defRPr sz="2400" b="1">
          <a:solidFill>
            <a:schemeClr val="tx1"/>
          </a:solidFill>
          <a:latin typeface="+mn-lt"/>
        </a:defRPr>
      </a:lvl5pPr>
      <a:lvl6pPr marL="222885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0000"/>
        <a:buChar char="4"/>
        <a:defRPr sz="2400" b="1">
          <a:solidFill>
            <a:schemeClr val="tx1"/>
          </a:solidFill>
          <a:latin typeface="+mn-lt"/>
        </a:defRPr>
      </a:lvl6pPr>
      <a:lvl7pPr marL="268605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0000"/>
        <a:buChar char="4"/>
        <a:defRPr sz="2400" b="1">
          <a:solidFill>
            <a:schemeClr val="tx1"/>
          </a:solidFill>
          <a:latin typeface="+mn-lt"/>
        </a:defRPr>
      </a:lvl7pPr>
      <a:lvl8pPr marL="314325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0000"/>
        <a:buChar char="4"/>
        <a:defRPr sz="2400" b="1">
          <a:solidFill>
            <a:schemeClr val="tx1"/>
          </a:solidFill>
          <a:latin typeface="+mn-lt"/>
        </a:defRPr>
      </a:lvl8pPr>
      <a:lvl9pPr marL="360045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0000"/>
        <a:buChar char="4"/>
        <a:defRPr sz="2400" b="1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salinella.bio.uottawa.ca/BIO1130/Lectures/PDF/BIO1130_lct03_StudentX6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salinella.bio.uottawa.ca/BIO1130/Lectures/PDF/BIO1130_lct03_StudentX6.pdf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12" Type="http://schemas.openxmlformats.org/officeDocument/2006/relationships/image" Target="../media/image26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11" Type="http://schemas.openxmlformats.org/officeDocument/2006/relationships/image" Target="../media/image25.jpeg"/><Relationship Id="rId5" Type="http://schemas.openxmlformats.org/officeDocument/2006/relationships/image" Target="../media/image19.jpeg"/><Relationship Id="rId10" Type="http://schemas.openxmlformats.org/officeDocument/2006/relationships/image" Target="../media/image24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sbe.umaine.edu/symbio/" TargetMode="External"/><Relationship Id="rId2" Type="http://schemas.openxmlformats.org/officeDocument/2006/relationships/hyperlink" Target="http://jeb.biologists.org/cgi/content/full/214/2/303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>
          <a:xfrm>
            <a:off x="1230573" y="635000"/>
            <a:ext cx="6835254" cy="768350"/>
          </a:xfrm>
          <a:solidFill>
            <a:srgbClr val="33CC33"/>
          </a:solidFill>
          <a:ln/>
          <a:effectLst>
            <a:prstShdw prst="shdw17" dist="17961" dir="2700000">
              <a:srgbClr val="33CC33">
                <a:gamma/>
                <a:shade val="60000"/>
                <a:invGamma/>
              </a:srgbClr>
            </a:prstShdw>
          </a:effectLst>
        </p:spPr>
        <p:txBody>
          <a:bodyPr/>
          <a:lstStyle/>
          <a:p>
            <a:r>
              <a:rPr lang="en-CA" dirty="0">
                <a:effectLst/>
              </a:rPr>
              <a:t>Topic 1 – </a:t>
            </a:r>
            <a:r>
              <a:rPr lang="en-CA" dirty="0" smtClean="0">
                <a:effectLst/>
              </a:rPr>
              <a:t>Introduction to cell biology</a:t>
            </a:r>
            <a:endParaRPr lang="en-CA" dirty="0">
              <a:effectLst/>
            </a:endParaRPr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82613" y="1749425"/>
            <a:ext cx="7620000" cy="4318000"/>
          </a:xfrm>
        </p:spPr>
        <p:txBody>
          <a:bodyPr/>
          <a:lstStyle/>
          <a:p>
            <a:r>
              <a:rPr lang="en-CA" dirty="0" smtClean="0"/>
              <a:t>Reading</a:t>
            </a:r>
          </a:p>
          <a:p>
            <a:pPr lvl="1"/>
            <a:r>
              <a:rPr lang="en-CA" dirty="0" smtClean="0"/>
              <a:t>Chapter 2</a:t>
            </a:r>
          </a:p>
          <a:p>
            <a:pPr lvl="1"/>
            <a:r>
              <a:rPr lang="en-CA" dirty="0" smtClean="0"/>
              <a:t>Purple pages F-11 to F-34</a:t>
            </a:r>
          </a:p>
          <a:p>
            <a:pPr lvl="1"/>
            <a:r>
              <a:rPr lang="en-CA" dirty="0" smtClean="0"/>
              <a:t>See BIO 1140 website</a:t>
            </a:r>
            <a:endParaRPr lang="en-CA" dirty="0"/>
          </a:p>
          <a:p>
            <a:r>
              <a:rPr lang="en-CA" dirty="0" smtClean="0"/>
              <a:t>Objectives</a:t>
            </a:r>
            <a:endParaRPr lang="en-CA" dirty="0"/>
          </a:p>
          <a:p>
            <a:pPr lvl="1"/>
            <a:r>
              <a:rPr lang="en-CA" dirty="0"/>
              <a:t>Cell Theory</a:t>
            </a:r>
          </a:p>
          <a:p>
            <a:pPr lvl="1"/>
            <a:r>
              <a:rPr lang="en-CA" dirty="0"/>
              <a:t>Basic properties of cells</a:t>
            </a:r>
          </a:p>
          <a:p>
            <a:pPr lvl="1"/>
            <a:r>
              <a:rPr lang="en-CA" dirty="0" smtClean="0"/>
              <a:t>Cell diversity: prokaryotic </a:t>
            </a:r>
            <a:r>
              <a:rPr lang="en-CA" dirty="0" err="1"/>
              <a:t>vs</a:t>
            </a:r>
            <a:r>
              <a:rPr lang="en-CA" dirty="0"/>
              <a:t> </a:t>
            </a:r>
            <a:r>
              <a:rPr lang="en-CA" dirty="0" smtClean="0"/>
              <a:t/>
            </a:r>
            <a:br>
              <a:rPr lang="en-CA" dirty="0" smtClean="0"/>
            </a:br>
            <a:r>
              <a:rPr lang="en-CA" dirty="0" smtClean="0"/>
              <a:t>eukaryotic cells</a:t>
            </a:r>
          </a:p>
          <a:p>
            <a:pPr lvl="1"/>
            <a:r>
              <a:rPr lang="en-CA" dirty="0" smtClean="0"/>
              <a:t>Cell chemistry is water- and </a:t>
            </a:r>
            <a:br>
              <a:rPr lang="en-CA" dirty="0" smtClean="0"/>
            </a:br>
            <a:r>
              <a:rPr lang="en-CA" dirty="0" smtClean="0"/>
              <a:t>carbon-based</a:t>
            </a:r>
          </a:p>
          <a:p>
            <a:pPr lvl="1"/>
            <a:r>
              <a:rPr lang="en-CA" dirty="0" smtClean="0"/>
              <a:t>Macromolecules</a:t>
            </a:r>
          </a:p>
          <a:p>
            <a:pPr lvl="1"/>
            <a:endParaRPr lang="en-CA" dirty="0"/>
          </a:p>
        </p:txBody>
      </p:sp>
      <p:pic>
        <p:nvPicPr>
          <p:cNvPr id="76809" name="Picture 9" descr="chapter-01-opener"/>
          <p:cNvPicPr>
            <a:picLocks noChangeAspect="1" noChangeArrowheads="1"/>
          </p:cNvPicPr>
          <p:nvPr/>
        </p:nvPicPr>
        <p:blipFill>
          <a:blip r:embed="rId2" cstate="print"/>
          <a:srcRect l="10500" t="8157" r="9166" b="12724"/>
          <a:stretch>
            <a:fillRect/>
          </a:stretch>
        </p:blipFill>
        <p:spPr bwMode="auto">
          <a:xfrm>
            <a:off x="4975225" y="1890713"/>
            <a:ext cx="3559175" cy="3581400"/>
          </a:xfrm>
          <a:prstGeom prst="rect">
            <a:avLst/>
          </a:prstGeom>
          <a:noFill/>
        </p:spPr>
      </p:pic>
      <p:sp>
        <p:nvSpPr>
          <p:cNvPr id="76810" name="Text Box 10"/>
          <p:cNvSpPr txBox="1">
            <a:spLocks noChangeArrowheads="1"/>
          </p:cNvSpPr>
          <p:nvPr/>
        </p:nvSpPr>
        <p:spPr bwMode="auto">
          <a:xfrm>
            <a:off x="7642840" y="5505450"/>
            <a:ext cx="888385" cy="30777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Karp 2008</a:t>
            </a:r>
            <a:endParaRPr lang="en-CA" sz="1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33_F03_pg786.jpg"/>
          <p:cNvPicPr>
            <a:picLocks noChangeAspect="1"/>
          </p:cNvPicPr>
          <p:nvPr/>
        </p:nvPicPr>
        <p:blipFill>
          <a:blip r:embed="rId2" cstate="print"/>
          <a:srcRect t="58644" r="55699"/>
          <a:stretch>
            <a:fillRect/>
          </a:stretch>
        </p:blipFill>
        <p:spPr>
          <a:xfrm>
            <a:off x="5534025" y="1257442"/>
            <a:ext cx="3609975" cy="2302976"/>
          </a:xfrm>
          <a:prstGeom prst="rect">
            <a:avLst/>
          </a:prstGeom>
        </p:spPr>
      </p:pic>
      <p:sp>
        <p:nvSpPr>
          <p:cNvPr id="112643" name="Rectangle 3"/>
          <p:cNvSpPr>
            <a:spLocks noGrp="1" noChangeArrowheads="1"/>
          </p:cNvSpPr>
          <p:nvPr>
            <p:ph type="title"/>
          </p:nvPr>
        </p:nvSpPr>
        <p:spPr>
          <a:xfrm>
            <a:off x="2238375" y="320675"/>
            <a:ext cx="4819650" cy="768350"/>
          </a:xfrm>
          <a:noFill/>
          <a:ln/>
          <a:effectLst>
            <a:prstShdw prst="shdw17" dist="17961" dir="2700000">
              <a:srgbClr val="33CC33">
                <a:gamma/>
                <a:shade val="60000"/>
                <a:invGamma/>
              </a:srgbClr>
            </a:prstShdw>
          </a:effectLst>
        </p:spPr>
        <p:txBody>
          <a:bodyPr/>
          <a:lstStyle/>
          <a:p>
            <a:r>
              <a:rPr lang="en-CA" dirty="0">
                <a:effectLst/>
              </a:rPr>
              <a:t>What is a cell?</a:t>
            </a:r>
          </a:p>
        </p:txBody>
      </p:sp>
      <p:sp>
        <p:nvSpPr>
          <p:cNvPr id="112651" name="Rectangle 11"/>
          <p:cNvSpPr>
            <a:spLocks noChangeArrowheads="1"/>
          </p:cNvSpPr>
          <p:nvPr/>
        </p:nvSpPr>
        <p:spPr bwMode="auto">
          <a:xfrm>
            <a:off x="7334250" y="6038850"/>
            <a:ext cx="285750" cy="180975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12644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249238" y="1301750"/>
            <a:ext cx="6477000" cy="4908550"/>
          </a:xfrm>
        </p:spPr>
        <p:txBody>
          <a:bodyPr/>
          <a:lstStyle/>
          <a:p>
            <a:r>
              <a:rPr lang="en-CA" dirty="0"/>
              <a:t>Fundamental unit of life</a:t>
            </a:r>
          </a:p>
          <a:p>
            <a:pPr lvl="1"/>
            <a:r>
              <a:rPr lang="en-CA" dirty="0" smtClean="0"/>
              <a:t>Every organism either consists of cells </a:t>
            </a:r>
            <a:br>
              <a:rPr lang="en-CA" dirty="0" smtClean="0"/>
            </a:br>
            <a:r>
              <a:rPr lang="en-CA" dirty="0" smtClean="0"/>
              <a:t>or is itself a single cell</a:t>
            </a:r>
            <a:endParaRPr lang="en-CA" dirty="0"/>
          </a:p>
          <a:p>
            <a:r>
              <a:rPr lang="en-CA" dirty="0" smtClean="0"/>
              <a:t>Cell </a:t>
            </a:r>
            <a:r>
              <a:rPr lang="en-CA" dirty="0"/>
              <a:t>Theory</a:t>
            </a:r>
          </a:p>
          <a:p>
            <a:pPr lvl="1">
              <a:buFont typeface="Monotype Sorts" pitchFamily="2" charset="2"/>
              <a:buNone/>
            </a:pPr>
            <a:r>
              <a:rPr lang="en-CA" dirty="0"/>
              <a:t>I. All organisms </a:t>
            </a:r>
            <a:r>
              <a:rPr lang="en-CA" dirty="0" smtClean="0"/>
              <a:t>consist of </a:t>
            </a:r>
            <a:r>
              <a:rPr lang="en-CA" dirty="0"/>
              <a:t>one or </a:t>
            </a:r>
            <a:r>
              <a:rPr lang="en-CA" dirty="0" smtClean="0"/>
              <a:t>more </a:t>
            </a:r>
            <a:r>
              <a:rPr lang="en-CA" dirty="0"/>
              <a:t>cells</a:t>
            </a:r>
          </a:p>
          <a:p>
            <a:pPr lvl="1">
              <a:buFont typeface="Monotype Sorts" pitchFamily="2" charset="2"/>
              <a:buNone/>
            </a:pPr>
            <a:r>
              <a:rPr lang="en-CA" dirty="0"/>
              <a:t>II. The cell is the </a:t>
            </a:r>
            <a:r>
              <a:rPr lang="en-CA" dirty="0" smtClean="0"/>
              <a:t>basic unit of structure for </a:t>
            </a:r>
            <a:br>
              <a:rPr lang="en-CA" dirty="0" smtClean="0"/>
            </a:br>
            <a:r>
              <a:rPr lang="en-CA" dirty="0" smtClean="0"/>
              <a:t>all organisms</a:t>
            </a:r>
            <a:endParaRPr lang="en-CA" dirty="0"/>
          </a:p>
          <a:p>
            <a:pPr lvl="2"/>
            <a:r>
              <a:rPr lang="en-CA" dirty="0" smtClean="0"/>
              <a:t>Theodor Schwann,1839 (Matthias </a:t>
            </a:r>
            <a:r>
              <a:rPr lang="en-CA" dirty="0" err="1" smtClean="0"/>
              <a:t>Schleiden</a:t>
            </a:r>
            <a:r>
              <a:rPr lang="en-CA" dirty="0" smtClean="0"/>
              <a:t>, 1838)</a:t>
            </a:r>
            <a:endParaRPr lang="en-CA" dirty="0"/>
          </a:p>
          <a:p>
            <a:pPr lvl="1">
              <a:buFont typeface="Monotype Sorts" pitchFamily="2" charset="2"/>
              <a:buNone/>
            </a:pPr>
            <a:r>
              <a:rPr lang="en-CA" dirty="0"/>
              <a:t>III. </a:t>
            </a:r>
            <a:r>
              <a:rPr lang="en-CA" dirty="0" smtClean="0"/>
              <a:t>All cells arise only from pre-existing cells (i.e. the cell is the basic unit of reproduction)</a:t>
            </a:r>
            <a:endParaRPr lang="en-CA" dirty="0"/>
          </a:p>
          <a:p>
            <a:pPr lvl="2"/>
            <a:r>
              <a:rPr lang="en-CA" dirty="0"/>
              <a:t>Rudolf </a:t>
            </a:r>
            <a:r>
              <a:rPr lang="en-CA" dirty="0" smtClean="0"/>
              <a:t>Virchow, 1855</a:t>
            </a:r>
            <a:endParaRPr lang="en-CA" dirty="0"/>
          </a:p>
        </p:txBody>
      </p:sp>
      <p:sp>
        <p:nvSpPr>
          <p:cNvPr id="112658" name="Text Box 18"/>
          <p:cNvSpPr txBox="1">
            <a:spLocks noChangeArrowheads="1"/>
          </p:cNvSpPr>
          <p:nvPr/>
        </p:nvSpPr>
        <p:spPr bwMode="auto">
          <a:xfrm>
            <a:off x="8269400" y="962025"/>
            <a:ext cx="776175" cy="30777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Fig. 33.3</a:t>
            </a:r>
            <a:endParaRPr lang="en-CA" sz="1400" dirty="0"/>
          </a:p>
        </p:txBody>
      </p:sp>
      <p:pic>
        <p:nvPicPr>
          <p:cNvPr id="12" name="Picture 11" descr="C21_F02_pg467.jpg"/>
          <p:cNvPicPr>
            <a:picLocks noChangeAspect="1"/>
          </p:cNvPicPr>
          <p:nvPr/>
        </p:nvPicPr>
        <p:blipFill>
          <a:blip r:embed="rId3" cstate="print"/>
          <a:srcRect l="32027" t="4162" r="38410" b="45360"/>
          <a:stretch>
            <a:fillRect/>
          </a:stretch>
        </p:blipFill>
        <p:spPr>
          <a:xfrm>
            <a:off x="6823881" y="3596482"/>
            <a:ext cx="2320119" cy="3247159"/>
          </a:xfrm>
          <a:prstGeom prst="rect">
            <a:avLst/>
          </a:prstGeom>
        </p:spPr>
      </p:pic>
      <p:sp>
        <p:nvSpPr>
          <p:cNvPr id="112657" name="Text Box 17"/>
          <p:cNvSpPr txBox="1">
            <a:spLocks noChangeArrowheads="1"/>
          </p:cNvSpPr>
          <p:nvPr/>
        </p:nvSpPr>
        <p:spPr bwMode="auto">
          <a:xfrm>
            <a:off x="6003304" y="6260635"/>
            <a:ext cx="776175" cy="30777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Fig. 21.2</a:t>
            </a:r>
            <a:endParaRPr lang="en-CA" sz="1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33_F03_pg786.jpg"/>
          <p:cNvPicPr>
            <a:picLocks noChangeAspect="1"/>
          </p:cNvPicPr>
          <p:nvPr/>
        </p:nvPicPr>
        <p:blipFill>
          <a:blip r:embed="rId2" cstate="print"/>
          <a:srcRect t="58644" r="55699"/>
          <a:stretch>
            <a:fillRect/>
          </a:stretch>
        </p:blipFill>
        <p:spPr>
          <a:xfrm>
            <a:off x="5534025" y="1257442"/>
            <a:ext cx="3609975" cy="2302976"/>
          </a:xfrm>
          <a:prstGeom prst="rect">
            <a:avLst/>
          </a:prstGeom>
        </p:spPr>
      </p:pic>
      <p:sp>
        <p:nvSpPr>
          <p:cNvPr id="112651" name="Rectangle 11"/>
          <p:cNvSpPr>
            <a:spLocks noChangeArrowheads="1"/>
          </p:cNvSpPr>
          <p:nvPr/>
        </p:nvSpPr>
        <p:spPr bwMode="auto">
          <a:xfrm>
            <a:off x="7334250" y="6038850"/>
            <a:ext cx="285750" cy="180975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12644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182563" y="82550"/>
            <a:ext cx="6477000" cy="4908550"/>
          </a:xfrm>
        </p:spPr>
        <p:txBody>
          <a:bodyPr/>
          <a:lstStyle/>
          <a:p>
            <a:r>
              <a:rPr lang="en-CA" dirty="0" smtClean="0"/>
              <a:t>Can one speak of </a:t>
            </a:r>
            <a:r>
              <a:rPr lang="en-CA" i="1" dirty="0" smtClean="0"/>
              <a:t>the</a:t>
            </a:r>
            <a:r>
              <a:rPr lang="en-CA" dirty="0" smtClean="0"/>
              <a:t> cell?</a:t>
            </a:r>
            <a:endParaRPr lang="en-CA" dirty="0"/>
          </a:p>
          <a:p>
            <a:pPr lvl="1"/>
            <a:r>
              <a:rPr lang="en-CA" dirty="0" smtClean="0"/>
              <a:t>Enormous </a:t>
            </a:r>
            <a:r>
              <a:rPr lang="en-CA" dirty="0" smtClean="0">
                <a:solidFill>
                  <a:srgbClr val="0000E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diversity</a:t>
            </a:r>
            <a:r>
              <a:rPr lang="en-C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CA" dirty="0" smtClean="0"/>
              <a:t>in form, function and size</a:t>
            </a:r>
          </a:p>
          <a:p>
            <a:pPr lvl="1"/>
            <a:r>
              <a:rPr lang="en-CA" dirty="0" smtClean="0"/>
              <a:t>Similar basic chemistry (</a:t>
            </a:r>
            <a:r>
              <a:rPr lang="en-CA" dirty="0" smtClean="0">
                <a:solidFill>
                  <a:srgbClr val="0000E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unity</a:t>
            </a:r>
            <a:r>
              <a:rPr lang="en-CA" dirty="0" smtClean="0"/>
              <a:t>)</a:t>
            </a:r>
          </a:p>
          <a:p>
            <a:pPr lvl="2"/>
            <a:r>
              <a:rPr lang="en-CA" dirty="0" smtClean="0"/>
              <a:t>Similar chemical composition</a:t>
            </a:r>
          </a:p>
          <a:p>
            <a:pPr lvl="2"/>
            <a:r>
              <a:rPr lang="en-CA" dirty="0" smtClean="0"/>
              <a:t>Metabolism</a:t>
            </a:r>
          </a:p>
          <a:p>
            <a:pPr lvl="2"/>
            <a:r>
              <a:rPr lang="en-CA" dirty="0" smtClean="0"/>
              <a:t>Use of ATP as the cellular energy currency</a:t>
            </a:r>
          </a:p>
          <a:p>
            <a:pPr lvl="2"/>
            <a:r>
              <a:rPr lang="en-CA" dirty="0" smtClean="0"/>
              <a:t>Use of DNA for genetic information</a:t>
            </a:r>
          </a:p>
          <a:p>
            <a:pPr lvl="2"/>
            <a:endParaRPr lang="en-CA" dirty="0" smtClean="0"/>
          </a:p>
          <a:p>
            <a:pPr lvl="2"/>
            <a:endParaRPr lang="en-CA" dirty="0" smtClean="0"/>
          </a:p>
          <a:p>
            <a:pPr lvl="2"/>
            <a:endParaRPr lang="en-CA" dirty="0" smtClean="0"/>
          </a:p>
          <a:p>
            <a:pPr lvl="2"/>
            <a:endParaRPr lang="en-CA" dirty="0" smtClean="0"/>
          </a:p>
        </p:txBody>
      </p:sp>
      <p:sp>
        <p:nvSpPr>
          <p:cNvPr id="112658" name="Text Box 18"/>
          <p:cNvSpPr txBox="1">
            <a:spLocks noChangeArrowheads="1"/>
          </p:cNvSpPr>
          <p:nvPr/>
        </p:nvSpPr>
        <p:spPr bwMode="auto">
          <a:xfrm>
            <a:off x="8269400" y="962025"/>
            <a:ext cx="776175" cy="30777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Fig. 33.3</a:t>
            </a:r>
            <a:endParaRPr lang="en-CA" sz="1400" dirty="0"/>
          </a:p>
        </p:txBody>
      </p:sp>
      <p:pic>
        <p:nvPicPr>
          <p:cNvPr id="12" name="Picture 11" descr="C21_F02_pg467.jpg"/>
          <p:cNvPicPr>
            <a:picLocks noChangeAspect="1"/>
          </p:cNvPicPr>
          <p:nvPr/>
        </p:nvPicPr>
        <p:blipFill>
          <a:blip r:embed="rId3" cstate="print"/>
          <a:srcRect l="32027" t="4162" r="38410" b="45360"/>
          <a:stretch>
            <a:fillRect/>
          </a:stretch>
        </p:blipFill>
        <p:spPr>
          <a:xfrm>
            <a:off x="6823881" y="3596482"/>
            <a:ext cx="2320119" cy="3247159"/>
          </a:xfrm>
          <a:prstGeom prst="rect">
            <a:avLst/>
          </a:prstGeom>
        </p:spPr>
      </p:pic>
      <p:sp>
        <p:nvSpPr>
          <p:cNvPr id="112657" name="Text Box 17"/>
          <p:cNvSpPr txBox="1">
            <a:spLocks noChangeArrowheads="1"/>
          </p:cNvSpPr>
          <p:nvPr/>
        </p:nvSpPr>
        <p:spPr bwMode="auto">
          <a:xfrm>
            <a:off x="6003304" y="6260635"/>
            <a:ext cx="776175" cy="30777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Fig. 21.2</a:t>
            </a:r>
            <a:endParaRPr lang="en-CA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5888" y="358775"/>
            <a:ext cx="4876800" cy="4419600"/>
          </a:xfrm>
        </p:spPr>
        <p:txBody>
          <a:bodyPr/>
          <a:lstStyle/>
          <a:p>
            <a:r>
              <a:rPr lang="en-CA" dirty="0"/>
              <a:t>Size matters!</a:t>
            </a:r>
          </a:p>
          <a:p>
            <a:pPr lvl="1">
              <a:spcBef>
                <a:spcPct val="20000"/>
              </a:spcBef>
            </a:pPr>
            <a:r>
              <a:rPr lang="en-CA" dirty="0"/>
              <a:t>Units relevant to cell biology</a:t>
            </a:r>
          </a:p>
          <a:p>
            <a:pPr lvl="2"/>
            <a:r>
              <a:rPr lang="en-CA" dirty="0"/>
              <a:t>1 µm = 10</a:t>
            </a:r>
            <a:r>
              <a:rPr lang="en-CA" baseline="30000" dirty="0"/>
              <a:t>-6</a:t>
            </a:r>
            <a:r>
              <a:rPr lang="en-CA" dirty="0"/>
              <a:t> m</a:t>
            </a:r>
          </a:p>
          <a:p>
            <a:pPr lvl="2"/>
            <a:r>
              <a:rPr lang="en-CA" dirty="0"/>
              <a:t>1 nm = 10</a:t>
            </a:r>
            <a:r>
              <a:rPr lang="en-CA" baseline="30000" dirty="0"/>
              <a:t>-9</a:t>
            </a:r>
            <a:r>
              <a:rPr lang="en-CA" dirty="0"/>
              <a:t> m</a:t>
            </a:r>
          </a:p>
          <a:p>
            <a:pPr lvl="2"/>
            <a:r>
              <a:rPr lang="en-CA" dirty="0"/>
              <a:t>1 Å = 10</a:t>
            </a:r>
            <a:r>
              <a:rPr lang="en-CA" baseline="30000" dirty="0"/>
              <a:t>-10</a:t>
            </a:r>
            <a:r>
              <a:rPr lang="en-CA" dirty="0"/>
              <a:t> </a:t>
            </a:r>
            <a:r>
              <a:rPr lang="en-CA" dirty="0" smtClean="0"/>
              <a:t>m = 0.1 nm</a:t>
            </a:r>
            <a:endParaRPr lang="en-CA" dirty="0"/>
          </a:p>
          <a:p>
            <a:pPr lvl="1">
              <a:spcBef>
                <a:spcPct val="20000"/>
              </a:spcBef>
            </a:pPr>
            <a:r>
              <a:rPr lang="en-CA" dirty="0"/>
              <a:t>Cells are small</a:t>
            </a:r>
          </a:p>
          <a:p>
            <a:pPr lvl="2"/>
            <a:r>
              <a:rPr lang="en-CA" dirty="0"/>
              <a:t>‘typical’ prokaryote 1 – 5 µm</a:t>
            </a:r>
          </a:p>
          <a:p>
            <a:pPr lvl="2"/>
            <a:r>
              <a:rPr lang="en-CA" dirty="0"/>
              <a:t>‘typical’ eukaryote 10 – 30 µm</a:t>
            </a:r>
          </a:p>
          <a:p>
            <a:pPr lvl="1">
              <a:spcBef>
                <a:spcPct val="20000"/>
              </a:spcBef>
            </a:pPr>
            <a:r>
              <a:rPr lang="en-CA" dirty="0"/>
              <a:t>Why are cells small</a:t>
            </a:r>
            <a:r>
              <a:rPr lang="en-CA" dirty="0" smtClean="0"/>
              <a:t>?</a:t>
            </a:r>
            <a:endParaRPr lang="en-CA" dirty="0"/>
          </a:p>
        </p:txBody>
      </p:sp>
      <p:pic>
        <p:nvPicPr>
          <p:cNvPr id="13" name="Picture 12" descr="PP_F01_F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52135" y="0"/>
            <a:ext cx="3491865" cy="6858000"/>
          </a:xfrm>
          <a:prstGeom prst="rect">
            <a:avLst/>
          </a:prstGeom>
        </p:spPr>
      </p:pic>
      <p:sp>
        <p:nvSpPr>
          <p:cNvPr id="113670" name="Text Box 6"/>
          <p:cNvSpPr txBox="1">
            <a:spLocks noChangeArrowheads="1"/>
          </p:cNvSpPr>
          <p:nvPr/>
        </p:nvSpPr>
        <p:spPr bwMode="auto">
          <a:xfrm>
            <a:off x="7742933" y="38100"/>
            <a:ext cx="1372492" cy="30777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Purple pages F2</a:t>
            </a:r>
            <a:endParaRPr lang="en-CA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5888" y="358775"/>
            <a:ext cx="4876800" cy="4419600"/>
          </a:xfrm>
        </p:spPr>
        <p:txBody>
          <a:bodyPr/>
          <a:lstStyle/>
          <a:p>
            <a:pPr lvl="1">
              <a:spcBef>
                <a:spcPct val="20000"/>
              </a:spcBef>
            </a:pPr>
            <a:r>
              <a:rPr lang="en-CA" dirty="0" smtClean="0"/>
              <a:t>Why </a:t>
            </a:r>
            <a:r>
              <a:rPr lang="en-CA" dirty="0"/>
              <a:t>are cells small?</a:t>
            </a:r>
          </a:p>
          <a:p>
            <a:pPr lvl="2"/>
            <a:r>
              <a:rPr lang="en-CA" dirty="0"/>
              <a:t>SA:V ratios</a:t>
            </a:r>
          </a:p>
          <a:p>
            <a:pPr lvl="2"/>
            <a:r>
              <a:rPr lang="en-CA" dirty="0"/>
              <a:t>Rates of diffusion</a:t>
            </a:r>
          </a:p>
          <a:p>
            <a:pPr lvl="2"/>
            <a:r>
              <a:rPr lang="en-CA" dirty="0"/>
              <a:t>Synthetic capacity</a:t>
            </a:r>
          </a:p>
        </p:txBody>
      </p:sp>
      <p:sp>
        <p:nvSpPr>
          <p:cNvPr id="113675" name="Text Box 11"/>
          <p:cNvSpPr txBox="1">
            <a:spLocks noChangeArrowheads="1"/>
          </p:cNvSpPr>
          <p:nvPr/>
        </p:nvSpPr>
        <p:spPr bwMode="auto">
          <a:xfrm>
            <a:off x="1541463" y="3692307"/>
            <a:ext cx="2076851" cy="95410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/>
              <a:t>Length = L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/>
              <a:t>Surface area = 6· L· L = 6L</a:t>
            </a:r>
            <a:r>
              <a:rPr lang="en-CA" sz="1400" baseline="30000" dirty="0"/>
              <a:t>2</a:t>
            </a:r>
            <a:endParaRPr lang="en-CA" sz="1400" dirty="0"/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/>
              <a:t>Volume = L· L· L = </a:t>
            </a:r>
            <a:r>
              <a:rPr lang="en-CA" sz="1400" dirty="0" smtClean="0"/>
              <a:t>L</a:t>
            </a:r>
            <a:r>
              <a:rPr lang="en-CA" sz="1400" baseline="30000" dirty="0" smtClean="0"/>
              <a:t>3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SA:V </a:t>
            </a:r>
            <a:r>
              <a:rPr lang="en-CA" sz="1400" dirty="0" smtClean="0"/>
              <a:t>=</a:t>
            </a:r>
            <a:endParaRPr lang="en-CA" sz="1400" dirty="0"/>
          </a:p>
        </p:txBody>
      </p:sp>
      <p:sp>
        <p:nvSpPr>
          <p:cNvPr id="113680" name="Text Box 16"/>
          <p:cNvSpPr txBox="1">
            <a:spLocks noChangeArrowheads="1"/>
          </p:cNvSpPr>
          <p:nvPr/>
        </p:nvSpPr>
        <p:spPr bwMode="auto">
          <a:xfrm>
            <a:off x="1541463" y="4665399"/>
            <a:ext cx="2322111" cy="95410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/>
              <a:t>Length = 2L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/>
              <a:t>Surface area = 6· 2L· 2L = 24L</a:t>
            </a:r>
            <a:r>
              <a:rPr lang="en-CA" sz="1400" baseline="30000" dirty="0"/>
              <a:t>2</a:t>
            </a:r>
            <a:endParaRPr lang="en-CA" sz="1400" dirty="0"/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/>
              <a:t>Volume = 2L· 2L· 2L = </a:t>
            </a:r>
            <a:r>
              <a:rPr lang="en-CA" sz="1400" dirty="0" smtClean="0"/>
              <a:t>8L</a:t>
            </a:r>
            <a:r>
              <a:rPr lang="en-CA" sz="1400" baseline="30000" dirty="0" smtClean="0"/>
              <a:t>3</a:t>
            </a:r>
            <a:endParaRPr lang="en-CA" sz="1400" dirty="0" smtClean="0"/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SA:V </a:t>
            </a:r>
            <a:r>
              <a:rPr lang="en-CA" sz="1400" dirty="0" smtClean="0"/>
              <a:t>=</a:t>
            </a:r>
            <a:endParaRPr lang="en-CA" sz="1400" dirty="0"/>
          </a:p>
        </p:txBody>
      </p:sp>
      <p:pic>
        <p:nvPicPr>
          <p:cNvPr id="113683" name="Picture 19"/>
          <p:cNvPicPr>
            <a:picLocks noChangeAspect="1" noChangeArrowheads="1"/>
          </p:cNvPicPr>
          <p:nvPr/>
        </p:nvPicPr>
        <p:blipFill>
          <a:blip r:embed="rId2" cstate="print"/>
          <a:srcRect l="38562"/>
          <a:stretch>
            <a:fillRect/>
          </a:stretch>
        </p:blipFill>
        <p:spPr bwMode="auto">
          <a:xfrm>
            <a:off x="247650" y="4564063"/>
            <a:ext cx="1274763" cy="12811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pic>
        <p:nvPicPr>
          <p:cNvPr id="113684" name="Picture 20"/>
          <p:cNvPicPr>
            <a:picLocks noChangeAspect="1" noChangeArrowheads="1"/>
          </p:cNvPicPr>
          <p:nvPr/>
        </p:nvPicPr>
        <p:blipFill>
          <a:blip r:embed="rId2" cstate="print"/>
          <a:srcRect t="43866" r="61057"/>
          <a:stretch>
            <a:fillRect/>
          </a:stretch>
        </p:blipFill>
        <p:spPr bwMode="auto">
          <a:xfrm>
            <a:off x="733425" y="3987800"/>
            <a:ext cx="808038" cy="7191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sp>
        <p:nvSpPr>
          <p:cNvPr id="113689" name="Text Box 25"/>
          <p:cNvSpPr txBox="1">
            <a:spLocks noChangeArrowheads="1"/>
          </p:cNvSpPr>
          <p:nvPr/>
        </p:nvSpPr>
        <p:spPr bwMode="auto">
          <a:xfrm>
            <a:off x="7215187" y="258763"/>
            <a:ext cx="847725" cy="13144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CA" sz="1600" u="sng" dirty="0"/>
              <a:t>time</a:t>
            </a:r>
            <a:endParaRPr lang="en-CA" sz="1600" dirty="0"/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CA" sz="1600" dirty="0"/>
              <a:t>0.067s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CA" sz="1600" dirty="0"/>
              <a:t>6.7 s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CA" sz="1600" dirty="0"/>
              <a:t>10.9 min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CA" sz="1600" dirty="0"/>
              <a:t>78 d</a:t>
            </a:r>
            <a:endParaRPr lang="en-CA" sz="1600" u="sng" dirty="0"/>
          </a:p>
        </p:txBody>
      </p:sp>
      <p:sp>
        <p:nvSpPr>
          <p:cNvPr id="113686" name="Rectangle 22"/>
          <p:cNvSpPr>
            <a:spLocks noChangeArrowheads="1"/>
          </p:cNvSpPr>
          <p:nvPr/>
        </p:nvSpPr>
        <p:spPr bwMode="auto">
          <a:xfrm>
            <a:off x="6524625" y="257175"/>
            <a:ext cx="1541462" cy="130492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13688" name="Text Box 24"/>
          <p:cNvSpPr txBox="1">
            <a:spLocks noChangeArrowheads="1"/>
          </p:cNvSpPr>
          <p:nvPr/>
        </p:nvSpPr>
        <p:spPr bwMode="auto">
          <a:xfrm>
            <a:off x="6486525" y="258763"/>
            <a:ext cx="755650" cy="13144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CA" sz="1600" u="sng" dirty="0"/>
              <a:t>X</a:t>
            </a:r>
            <a:endParaRPr lang="en-CA" sz="1600" dirty="0"/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CA" sz="1600" dirty="0"/>
              <a:t>0.1 mm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CA" sz="1600" dirty="0"/>
              <a:t>1 mm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CA" sz="1600" dirty="0"/>
              <a:t>1 cm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CA" sz="1600" dirty="0"/>
              <a:t>1 m</a:t>
            </a:r>
            <a:endParaRPr lang="en-CA" sz="1600" u="sng" dirty="0"/>
          </a:p>
        </p:txBody>
      </p:sp>
      <p:pic>
        <p:nvPicPr>
          <p:cNvPr id="15" name="Picture 10"/>
          <p:cNvPicPr>
            <a:picLocks noChangeAspect="1" noChangeArrowheads="1"/>
          </p:cNvPicPr>
          <p:nvPr/>
        </p:nvPicPr>
        <p:blipFill>
          <a:blip r:embed="rId3" cstate="print"/>
          <a:srcRect l="974" b="6521"/>
          <a:stretch>
            <a:fillRect/>
          </a:stretch>
        </p:blipFill>
        <p:spPr bwMode="auto">
          <a:xfrm>
            <a:off x="3933897" y="1885951"/>
            <a:ext cx="5172002" cy="4476750"/>
          </a:xfrm>
          <a:prstGeom prst="rect">
            <a:avLst/>
          </a:prstGeom>
          <a:noFill/>
        </p:spPr>
      </p:pic>
      <p:sp>
        <p:nvSpPr>
          <p:cNvPr id="113670" name="Text Box 6"/>
          <p:cNvSpPr txBox="1">
            <a:spLocks noChangeArrowheads="1"/>
          </p:cNvSpPr>
          <p:nvPr/>
        </p:nvSpPr>
        <p:spPr bwMode="auto">
          <a:xfrm>
            <a:off x="7075040" y="6372225"/>
            <a:ext cx="1983235" cy="30777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Fig. 4-1 Becker et al. 2009</a:t>
            </a:r>
            <a:endParaRPr lang="en-CA" sz="1400" dirty="0"/>
          </a:p>
        </p:txBody>
      </p:sp>
      <p:sp>
        <p:nvSpPr>
          <p:cNvPr id="16" name="Text Box 6"/>
          <p:cNvSpPr txBox="1">
            <a:spLocks noChangeArrowheads="1"/>
          </p:cNvSpPr>
          <p:nvPr/>
        </p:nvSpPr>
        <p:spPr bwMode="auto">
          <a:xfrm>
            <a:off x="4434092" y="247650"/>
            <a:ext cx="2014333" cy="52322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Time to 95% equilibration</a:t>
            </a:r>
            <a:br>
              <a:rPr lang="en-CA" sz="1400" dirty="0" smtClean="0"/>
            </a:br>
            <a:r>
              <a:rPr lang="en-CA" sz="1400" dirty="0" smtClean="0"/>
              <a:t>of O</a:t>
            </a:r>
            <a:r>
              <a:rPr lang="en-CA" sz="1400" baseline="-25000" dirty="0" smtClean="0"/>
              <a:t>2</a:t>
            </a:r>
            <a:r>
              <a:rPr lang="en-CA" sz="1400" dirty="0" smtClean="0"/>
              <a:t> by diffusion</a:t>
            </a:r>
            <a:endParaRPr lang="en-CA" sz="1400" dirty="0"/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1533077" y="5762625"/>
            <a:ext cx="1162498" cy="307777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(see Fig. 2.27)</a:t>
            </a:r>
            <a:endParaRPr lang="en-CA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3511" y="187325"/>
            <a:ext cx="8437564" cy="3222625"/>
          </a:xfrm>
        </p:spPr>
        <p:txBody>
          <a:bodyPr/>
          <a:lstStyle/>
          <a:p>
            <a:pPr marL="266700" lvl="1">
              <a:spcBef>
                <a:spcPct val="20000"/>
              </a:spcBef>
            </a:pPr>
            <a:r>
              <a:rPr lang="en-CA" dirty="0" smtClean="0"/>
              <a:t>Prokaryotic and eukaryotic cells differ in their solutions to the </a:t>
            </a:r>
            <a:br>
              <a:rPr lang="en-CA" dirty="0" smtClean="0"/>
            </a:br>
            <a:r>
              <a:rPr lang="en-CA" dirty="0" smtClean="0"/>
              <a:t>problem of size</a:t>
            </a:r>
            <a:endParaRPr lang="en-CA" dirty="0"/>
          </a:p>
          <a:p>
            <a:pPr marL="542925" lvl="2"/>
            <a:r>
              <a:rPr lang="en-CA" dirty="0" smtClean="0"/>
              <a:t>Prokaryotes</a:t>
            </a:r>
          </a:p>
          <a:p>
            <a:pPr marL="809625" lvl="3"/>
            <a:r>
              <a:rPr lang="en-CA" dirty="0" smtClean="0"/>
              <a:t>For review, see </a:t>
            </a:r>
            <a:r>
              <a:rPr lang="en-CA" sz="1400" dirty="0" smtClean="0">
                <a:hlinkClick r:id="rId2"/>
              </a:rPr>
              <a:t>http://salinella.bio.uottawa.ca/BIO1130/Lectures/PDF/BIO1130_lct03_StudentX6.pdf</a:t>
            </a:r>
            <a:r>
              <a:rPr lang="en-CA" sz="1400" dirty="0" smtClean="0"/>
              <a:t>   </a:t>
            </a:r>
          </a:p>
          <a:p>
            <a:pPr marL="809625" lvl="3"/>
            <a:r>
              <a:rPr lang="en-CA" dirty="0" smtClean="0"/>
              <a:t>Solution </a:t>
            </a:r>
            <a:r>
              <a:rPr lang="en-CA" dirty="0" smtClean="0">
                <a:sym typeface="Wingdings" pitchFamily="2" charset="2"/>
              </a:rPr>
              <a:t> </a:t>
            </a:r>
            <a:r>
              <a:rPr lang="en-CA" dirty="0" smtClean="0"/>
              <a:t>stay small, typically 1-5 µm</a:t>
            </a:r>
          </a:p>
          <a:p>
            <a:pPr marL="809625" lvl="3"/>
            <a:r>
              <a:rPr lang="en-CA" dirty="0" smtClean="0"/>
              <a:t>Simple structure: cell wall, plasma membrane, cytoplasm that lacks organelles (</a:t>
            </a:r>
            <a:r>
              <a:rPr lang="en-CA" dirty="0" err="1" smtClean="0"/>
              <a:t>cyanobacteria</a:t>
            </a:r>
            <a:r>
              <a:rPr lang="en-CA" dirty="0" smtClean="0"/>
              <a:t> possess photosynthetic membranes), </a:t>
            </a:r>
            <a:r>
              <a:rPr lang="en-CA" dirty="0" err="1" smtClean="0"/>
              <a:t>ribosomes</a:t>
            </a:r>
            <a:r>
              <a:rPr lang="en-CA" dirty="0" smtClean="0"/>
              <a:t>, </a:t>
            </a:r>
            <a:r>
              <a:rPr lang="en-CA" dirty="0" err="1" smtClean="0"/>
              <a:t>nucleoid</a:t>
            </a:r>
            <a:r>
              <a:rPr lang="en-CA" dirty="0" smtClean="0"/>
              <a:t>, flagellum</a:t>
            </a:r>
          </a:p>
          <a:p>
            <a:pPr marL="809625" lvl="3"/>
            <a:endParaRPr lang="en-CA" dirty="0"/>
          </a:p>
        </p:txBody>
      </p:sp>
      <p:pic>
        <p:nvPicPr>
          <p:cNvPr id="13" name="Picture 12" descr="C21_F15_pg47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26608" y="4001071"/>
            <a:ext cx="3517392" cy="2675954"/>
          </a:xfrm>
          <a:prstGeom prst="rect">
            <a:avLst/>
          </a:prstGeom>
        </p:spPr>
      </p:pic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5809573" y="6296025"/>
            <a:ext cx="857927" cy="30777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Fig. 21.15</a:t>
            </a:r>
            <a:endParaRPr lang="en-CA" sz="1400" dirty="0"/>
          </a:p>
        </p:txBody>
      </p:sp>
      <p:sp>
        <p:nvSpPr>
          <p:cNvPr id="17" name="Right Brace 16"/>
          <p:cNvSpPr/>
          <p:nvPr/>
        </p:nvSpPr>
        <p:spPr bwMode="auto">
          <a:xfrm rot="16200000">
            <a:off x="6900386" y="2652237"/>
            <a:ext cx="267655" cy="2733672"/>
          </a:xfrm>
          <a:prstGeom prst="rightBrace">
            <a:avLst>
              <a:gd name="adj1" fmla="val 58195"/>
              <a:gd name="adj2" fmla="val 50000"/>
            </a:avLst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487" tIns="44450" rIns="90487" bIns="44450" numCol="1" rtlCol="0" anchor="t" anchorCtr="0" compatLnSpc="1">
            <a:prstTxWarp prst="textNoShape">
              <a:avLst/>
            </a:prstTxWarp>
          </a:bodyPr>
          <a:lstStyle/>
          <a:p>
            <a:pPr marL="285750" marR="0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Monotype Sorts" pitchFamily="2" charset="2"/>
              <a:buChar char="q"/>
              <a:tabLst/>
            </a:pPr>
            <a:endParaRPr kumimoji="0" lang="en-CA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</a:endParaRPr>
          </a:p>
        </p:txBody>
      </p: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6515955" y="3609975"/>
            <a:ext cx="1027845" cy="307777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prokaryotes</a:t>
            </a:r>
            <a:endParaRPr lang="en-CA" sz="1400" dirty="0"/>
          </a:p>
        </p:txBody>
      </p:sp>
      <p:pic>
        <p:nvPicPr>
          <p:cNvPr id="21" name="Picture 20" descr="C02_F15b_pg033_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721" y="3944442"/>
            <a:ext cx="5519929" cy="2094408"/>
          </a:xfrm>
          <a:prstGeom prst="rect">
            <a:avLst/>
          </a:prstGeom>
        </p:spPr>
      </p:pic>
      <p:sp>
        <p:nvSpPr>
          <p:cNvPr id="22" name="Text Box 6"/>
          <p:cNvSpPr txBox="1">
            <a:spLocks noChangeArrowheads="1"/>
          </p:cNvSpPr>
          <p:nvPr/>
        </p:nvSpPr>
        <p:spPr bwMode="auto">
          <a:xfrm>
            <a:off x="426438" y="5648325"/>
            <a:ext cx="849912" cy="437043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Bacterial </a:t>
            </a:r>
          </a:p>
          <a:p>
            <a:pPr algn="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flagellum</a:t>
            </a:r>
            <a:endParaRPr lang="en-CA" sz="1400" dirty="0"/>
          </a:p>
        </p:txBody>
      </p:sp>
      <p:sp>
        <p:nvSpPr>
          <p:cNvPr id="23" name="Text Box 6"/>
          <p:cNvSpPr txBox="1">
            <a:spLocks noChangeArrowheads="1"/>
          </p:cNvSpPr>
          <p:nvPr/>
        </p:nvSpPr>
        <p:spPr bwMode="auto">
          <a:xfrm>
            <a:off x="2603712" y="5429250"/>
            <a:ext cx="930063" cy="437043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Plasma</a:t>
            </a:r>
          </a:p>
          <a:p>
            <a:pPr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membrane</a:t>
            </a:r>
            <a:endParaRPr lang="en-CA" sz="1400" dirty="0"/>
          </a:p>
        </p:txBody>
      </p:sp>
      <p:sp>
        <p:nvSpPr>
          <p:cNvPr id="24" name="Text Box 6"/>
          <p:cNvSpPr txBox="1">
            <a:spLocks noChangeArrowheads="1"/>
          </p:cNvSpPr>
          <p:nvPr/>
        </p:nvSpPr>
        <p:spPr bwMode="auto">
          <a:xfrm>
            <a:off x="3475125" y="5657850"/>
            <a:ext cx="463589" cy="437043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Cell</a:t>
            </a:r>
          </a:p>
          <a:p>
            <a:pPr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wall</a:t>
            </a:r>
            <a:endParaRPr lang="en-CA" sz="1400" dirty="0"/>
          </a:p>
        </p:txBody>
      </p:sp>
      <p:sp>
        <p:nvSpPr>
          <p:cNvPr id="25" name="Text Box 6"/>
          <p:cNvSpPr txBox="1">
            <a:spLocks noChangeArrowheads="1"/>
          </p:cNvSpPr>
          <p:nvPr/>
        </p:nvSpPr>
        <p:spPr bwMode="auto">
          <a:xfrm>
            <a:off x="3938051" y="5524500"/>
            <a:ext cx="756938" cy="26468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Capsule</a:t>
            </a:r>
            <a:endParaRPr lang="en-CA" sz="1400" dirty="0"/>
          </a:p>
        </p:txBody>
      </p:sp>
      <p:sp>
        <p:nvSpPr>
          <p:cNvPr id="26" name="Text Box 6"/>
          <p:cNvSpPr txBox="1">
            <a:spLocks noChangeArrowheads="1"/>
          </p:cNvSpPr>
          <p:nvPr/>
        </p:nvSpPr>
        <p:spPr bwMode="auto">
          <a:xfrm>
            <a:off x="4732358" y="5210175"/>
            <a:ext cx="806631" cy="26468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err="1" smtClean="0"/>
              <a:t>Nucleoid</a:t>
            </a:r>
            <a:endParaRPr lang="en-CA" sz="1400" dirty="0"/>
          </a:p>
        </p:txBody>
      </p:sp>
      <p:sp>
        <p:nvSpPr>
          <p:cNvPr id="27" name="Text Box 6"/>
          <p:cNvSpPr txBox="1">
            <a:spLocks noChangeArrowheads="1"/>
          </p:cNvSpPr>
          <p:nvPr/>
        </p:nvSpPr>
        <p:spPr bwMode="auto">
          <a:xfrm>
            <a:off x="1694835" y="4591050"/>
            <a:ext cx="938078" cy="26468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Cytoplasm</a:t>
            </a:r>
            <a:endParaRPr lang="en-CA" sz="1400" dirty="0"/>
          </a:p>
        </p:txBody>
      </p:sp>
      <p:sp>
        <p:nvSpPr>
          <p:cNvPr id="28" name="Text Box 6"/>
          <p:cNvSpPr txBox="1">
            <a:spLocks noChangeArrowheads="1"/>
          </p:cNvSpPr>
          <p:nvPr/>
        </p:nvSpPr>
        <p:spPr bwMode="auto">
          <a:xfrm>
            <a:off x="2198675" y="4143375"/>
            <a:ext cx="978153" cy="26468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err="1" smtClean="0"/>
              <a:t>Ribosomes</a:t>
            </a:r>
            <a:endParaRPr lang="en-CA" sz="1400" dirty="0"/>
          </a:p>
        </p:txBody>
      </p:sp>
      <p:cxnSp>
        <p:nvCxnSpPr>
          <p:cNvPr id="30" name="Straight Connector 29"/>
          <p:cNvCxnSpPr/>
          <p:nvPr/>
        </p:nvCxnSpPr>
        <p:spPr bwMode="auto">
          <a:xfrm rot="5400000">
            <a:off x="685801" y="5419725"/>
            <a:ext cx="333375" cy="66675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1" name="Straight Connector 30"/>
          <p:cNvCxnSpPr/>
          <p:nvPr/>
        </p:nvCxnSpPr>
        <p:spPr bwMode="auto">
          <a:xfrm rot="10800000" flipV="1">
            <a:off x="3333750" y="5314950"/>
            <a:ext cx="304800" cy="24765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4" name="Straight Connector 33"/>
          <p:cNvCxnSpPr>
            <a:endCxn id="24" idx="0"/>
          </p:cNvCxnSpPr>
          <p:nvPr/>
        </p:nvCxnSpPr>
        <p:spPr bwMode="auto">
          <a:xfrm rot="5400000">
            <a:off x="3620348" y="5553923"/>
            <a:ext cx="190500" cy="17355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 rot="10800000">
            <a:off x="3914775" y="5476875"/>
            <a:ext cx="247650" cy="5715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8" name="Straight Connector 37"/>
          <p:cNvCxnSpPr/>
          <p:nvPr/>
        </p:nvCxnSpPr>
        <p:spPr bwMode="auto">
          <a:xfrm rot="16200000" flipH="1">
            <a:off x="4495801" y="4705351"/>
            <a:ext cx="647700" cy="400048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0" name="Straight Connector 39"/>
          <p:cNvCxnSpPr/>
          <p:nvPr/>
        </p:nvCxnSpPr>
        <p:spPr bwMode="auto">
          <a:xfrm rot="10800000">
            <a:off x="2581280" y="4714876"/>
            <a:ext cx="583495" cy="308387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2" name="Straight Connector 41"/>
          <p:cNvCxnSpPr/>
          <p:nvPr/>
        </p:nvCxnSpPr>
        <p:spPr bwMode="auto">
          <a:xfrm rot="16200000" flipV="1">
            <a:off x="2976563" y="4433887"/>
            <a:ext cx="352426" cy="304801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5" name="Straight Connector 44"/>
          <p:cNvCxnSpPr/>
          <p:nvPr/>
        </p:nvCxnSpPr>
        <p:spPr bwMode="auto">
          <a:xfrm rot="10800000">
            <a:off x="3009901" y="4419600"/>
            <a:ext cx="504825" cy="24765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3511" y="187325"/>
            <a:ext cx="8437564" cy="3222625"/>
          </a:xfrm>
        </p:spPr>
        <p:txBody>
          <a:bodyPr/>
          <a:lstStyle/>
          <a:p>
            <a:pPr marL="266700" lvl="1">
              <a:spcBef>
                <a:spcPct val="20000"/>
              </a:spcBef>
            </a:pPr>
            <a:r>
              <a:rPr lang="en-CA" dirty="0" smtClean="0"/>
              <a:t>Prokaryotic and eukaryotic cells differ in their solutions to the </a:t>
            </a:r>
            <a:br>
              <a:rPr lang="en-CA" dirty="0" smtClean="0"/>
            </a:br>
            <a:r>
              <a:rPr lang="en-CA" dirty="0" smtClean="0"/>
              <a:t>problem of size</a:t>
            </a:r>
            <a:endParaRPr lang="en-CA" dirty="0"/>
          </a:p>
          <a:p>
            <a:pPr marL="542925" lvl="2"/>
            <a:r>
              <a:rPr lang="en-CA" dirty="0" smtClean="0"/>
              <a:t>Prokaryotes</a:t>
            </a:r>
          </a:p>
          <a:p>
            <a:pPr marL="809625" lvl="3"/>
            <a:r>
              <a:rPr lang="en-CA" dirty="0" smtClean="0"/>
              <a:t>For review, see </a:t>
            </a:r>
            <a:r>
              <a:rPr lang="en-CA" sz="1400" dirty="0" smtClean="0">
                <a:hlinkClick r:id="rId2"/>
              </a:rPr>
              <a:t>http://salinella.bio.uottawa.ca/BIO1130/Lectures/PDF/BIO1130_lct03_StudentX6.pdf</a:t>
            </a:r>
            <a:r>
              <a:rPr lang="en-CA" sz="1400" dirty="0" smtClean="0"/>
              <a:t>   </a:t>
            </a:r>
          </a:p>
          <a:p>
            <a:pPr marL="809625" lvl="3"/>
            <a:r>
              <a:rPr lang="en-CA" dirty="0" smtClean="0"/>
              <a:t>Solution </a:t>
            </a:r>
            <a:r>
              <a:rPr lang="en-CA" dirty="0" smtClean="0">
                <a:sym typeface="Wingdings" pitchFamily="2" charset="2"/>
              </a:rPr>
              <a:t> </a:t>
            </a:r>
            <a:r>
              <a:rPr lang="en-CA" dirty="0" smtClean="0"/>
              <a:t>stay small, typically 1-5 µm</a:t>
            </a:r>
          </a:p>
          <a:p>
            <a:pPr marL="809625" lvl="3"/>
            <a:r>
              <a:rPr lang="en-CA" dirty="0" smtClean="0"/>
              <a:t>Simple structure: cell wall, plasma membrane, cytoplasm that lacks organelles (</a:t>
            </a:r>
            <a:r>
              <a:rPr lang="en-CA" dirty="0" err="1" smtClean="0"/>
              <a:t>cyanobacteria</a:t>
            </a:r>
            <a:r>
              <a:rPr lang="en-CA" dirty="0" smtClean="0"/>
              <a:t> possess photosynthetic membranes), </a:t>
            </a:r>
            <a:r>
              <a:rPr lang="en-CA" dirty="0" err="1" smtClean="0"/>
              <a:t>ribosomes</a:t>
            </a:r>
            <a:r>
              <a:rPr lang="en-CA" dirty="0" smtClean="0"/>
              <a:t>, </a:t>
            </a:r>
            <a:r>
              <a:rPr lang="en-CA" dirty="0" err="1" smtClean="0"/>
              <a:t>nucleoid</a:t>
            </a:r>
            <a:r>
              <a:rPr lang="en-CA" dirty="0" smtClean="0"/>
              <a:t>, flagellum</a:t>
            </a:r>
          </a:p>
          <a:p>
            <a:pPr marL="809625" lvl="3"/>
            <a:endParaRPr lang="en-CA" dirty="0"/>
          </a:p>
        </p:txBody>
      </p:sp>
      <p:pic>
        <p:nvPicPr>
          <p:cNvPr id="13" name="Picture 12" descr="C21_F15_pg47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26608" y="4001071"/>
            <a:ext cx="3517392" cy="2675954"/>
          </a:xfrm>
          <a:prstGeom prst="rect">
            <a:avLst/>
          </a:prstGeom>
        </p:spPr>
      </p:pic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5809573" y="6296025"/>
            <a:ext cx="857927" cy="30777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Fig. 21.15</a:t>
            </a:r>
            <a:endParaRPr lang="en-CA" sz="1400" dirty="0"/>
          </a:p>
        </p:txBody>
      </p:sp>
      <p:sp>
        <p:nvSpPr>
          <p:cNvPr id="17" name="Right Brace 16"/>
          <p:cNvSpPr/>
          <p:nvPr/>
        </p:nvSpPr>
        <p:spPr bwMode="auto">
          <a:xfrm rot="16200000">
            <a:off x="6900386" y="2652237"/>
            <a:ext cx="267655" cy="2733672"/>
          </a:xfrm>
          <a:prstGeom prst="rightBrace">
            <a:avLst>
              <a:gd name="adj1" fmla="val 58195"/>
              <a:gd name="adj2" fmla="val 50000"/>
            </a:avLst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487" tIns="44450" rIns="90487" bIns="44450" numCol="1" rtlCol="0" anchor="t" anchorCtr="0" compatLnSpc="1">
            <a:prstTxWarp prst="textNoShape">
              <a:avLst/>
            </a:prstTxWarp>
          </a:bodyPr>
          <a:lstStyle/>
          <a:p>
            <a:pPr marL="285750" marR="0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Monotype Sorts" pitchFamily="2" charset="2"/>
              <a:buChar char="q"/>
              <a:tabLst/>
            </a:pPr>
            <a:endParaRPr kumimoji="0" lang="en-CA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</a:endParaRPr>
          </a:p>
        </p:txBody>
      </p: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6515955" y="3609975"/>
            <a:ext cx="1027845" cy="307777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prokaryotes</a:t>
            </a:r>
            <a:endParaRPr lang="en-CA" sz="1400" dirty="0"/>
          </a:p>
        </p:txBody>
      </p:sp>
      <p:pic>
        <p:nvPicPr>
          <p:cNvPr id="29" name="Picture 28" descr="C21_F20_pg479.jpg"/>
          <p:cNvPicPr>
            <a:picLocks noChangeAspect="1"/>
          </p:cNvPicPr>
          <p:nvPr/>
        </p:nvPicPr>
        <p:blipFill>
          <a:blip r:embed="rId4" cstate="print"/>
          <a:srcRect l="52583" t="10417" r="3057" b="6250"/>
          <a:stretch>
            <a:fillRect/>
          </a:stretch>
        </p:blipFill>
        <p:spPr>
          <a:xfrm>
            <a:off x="133350" y="2867025"/>
            <a:ext cx="3381375" cy="2779212"/>
          </a:xfrm>
          <a:prstGeom prst="rect">
            <a:avLst/>
          </a:prstGeom>
        </p:spPr>
      </p:pic>
      <p:pic>
        <p:nvPicPr>
          <p:cNvPr id="32" name="Picture 31" descr="C21_F11_pg473_E.jpg"/>
          <p:cNvPicPr>
            <a:picLocks noChangeAspect="1"/>
          </p:cNvPicPr>
          <p:nvPr/>
        </p:nvPicPr>
        <p:blipFill>
          <a:blip r:embed="rId5" cstate="print"/>
          <a:srcRect l="2436" t="3472" r="2665" b="4514"/>
          <a:stretch>
            <a:fillRect/>
          </a:stretch>
        </p:blipFill>
        <p:spPr>
          <a:xfrm>
            <a:off x="3033695" y="4857750"/>
            <a:ext cx="2538430" cy="1628775"/>
          </a:xfrm>
          <a:prstGeom prst="rect">
            <a:avLst/>
          </a:prstGeom>
        </p:spPr>
      </p:pic>
      <p:sp>
        <p:nvSpPr>
          <p:cNvPr id="33" name="Text Box 6"/>
          <p:cNvSpPr txBox="1">
            <a:spLocks noChangeArrowheads="1"/>
          </p:cNvSpPr>
          <p:nvPr/>
        </p:nvSpPr>
        <p:spPr bwMode="auto">
          <a:xfrm>
            <a:off x="132673" y="5676900"/>
            <a:ext cx="857927" cy="30777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Fig. 21.20</a:t>
            </a:r>
            <a:endParaRPr lang="en-CA" sz="1400" dirty="0"/>
          </a:p>
        </p:txBody>
      </p:sp>
      <p:sp>
        <p:nvSpPr>
          <p:cNvPr id="35" name="Text Box 6"/>
          <p:cNvSpPr txBox="1">
            <a:spLocks noChangeArrowheads="1"/>
          </p:cNvSpPr>
          <p:nvPr/>
        </p:nvSpPr>
        <p:spPr bwMode="auto">
          <a:xfrm>
            <a:off x="2141002" y="6172200"/>
            <a:ext cx="849848" cy="30777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Fig. 21.11</a:t>
            </a:r>
            <a:endParaRPr lang="en-CA" sz="1400" dirty="0"/>
          </a:p>
        </p:txBody>
      </p:sp>
      <p:sp>
        <p:nvSpPr>
          <p:cNvPr id="37" name="Text Box 6"/>
          <p:cNvSpPr txBox="1">
            <a:spLocks noChangeArrowheads="1"/>
          </p:cNvSpPr>
          <p:nvPr/>
        </p:nvSpPr>
        <p:spPr bwMode="auto">
          <a:xfrm>
            <a:off x="3494384" y="2809875"/>
            <a:ext cx="1906291" cy="307777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err="1" smtClean="0"/>
              <a:t>Archaea</a:t>
            </a:r>
            <a:r>
              <a:rPr lang="en-CA" sz="1400" dirty="0" smtClean="0"/>
              <a:t> (</a:t>
            </a:r>
            <a:r>
              <a:rPr lang="en-CA" sz="1400" dirty="0" err="1" smtClean="0"/>
              <a:t>extremophiles</a:t>
            </a:r>
            <a:r>
              <a:rPr lang="en-CA" sz="1400" dirty="0" smtClean="0"/>
              <a:t>)</a:t>
            </a:r>
            <a:endParaRPr lang="en-CA" sz="1400" dirty="0"/>
          </a:p>
        </p:txBody>
      </p:sp>
      <p:sp>
        <p:nvSpPr>
          <p:cNvPr id="39" name="Text Box 6"/>
          <p:cNvSpPr txBox="1">
            <a:spLocks noChangeArrowheads="1"/>
          </p:cNvSpPr>
          <p:nvPr/>
        </p:nvSpPr>
        <p:spPr bwMode="auto">
          <a:xfrm>
            <a:off x="3878318" y="4362450"/>
            <a:ext cx="1760482" cy="52322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Bacteria</a:t>
            </a:r>
          </a:p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CA" sz="1400" i="1" dirty="0" smtClean="0"/>
              <a:t>Clostridium </a:t>
            </a:r>
            <a:r>
              <a:rPr lang="en-CA" sz="1400" i="1" dirty="0" err="1" smtClean="0"/>
              <a:t>butyricum</a:t>
            </a:r>
            <a:endParaRPr lang="en-CA" sz="1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3511" y="187325"/>
            <a:ext cx="8437564" cy="3222625"/>
          </a:xfrm>
        </p:spPr>
        <p:txBody>
          <a:bodyPr/>
          <a:lstStyle/>
          <a:p>
            <a:pPr marL="266700" lvl="1">
              <a:spcBef>
                <a:spcPct val="20000"/>
              </a:spcBef>
            </a:pPr>
            <a:r>
              <a:rPr lang="en-CA" dirty="0" smtClean="0"/>
              <a:t>Prokaryotic and eukaryotic cells differ in their solutions to the </a:t>
            </a:r>
            <a:br>
              <a:rPr lang="en-CA" dirty="0" smtClean="0"/>
            </a:br>
            <a:r>
              <a:rPr lang="en-CA" dirty="0" smtClean="0"/>
              <a:t>problem of size</a:t>
            </a:r>
            <a:endParaRPr lang="en-CA" dirty="0"/>
          </a:p>
          <a:p>
            <a:pPr marL="542925" lvl="2"/>
            <a:r>
              <a:rPr lang="en-CA" dirty="0" smtClean="0"/>
              <a:t>Eukaryotes</a:t>
            </a:r>
          </a:p>
          <a:p>
            <a:pPr marL="809625" lvl="3"/>
            <a:r>
              <a:rPr lang="en-CA" dirty="0" err="1" smtClean="0"/>
              <a:t>Protists</a:t>
            </a:r>
            <a:r>
              <a:rPr lang="en-CA" dirty="0" smtClean="0"/>
              <a:t> (single-celled organisms), Fungi, Animals, Plants (</a:t>
            </a:r>
            <a:r>
              <a:rPr lang="en-CA" dirty="0" err="1" smtClean="0"/>
              <a:t>multicellular</a:t>
            </a:r>
            <a:r>
              <a:rPr lang="en-CA" dirty="0" smtClean="0"/>
              <a:t>)</a:t>
            </a:r>
            <a:endParaRPr lang="en-CA" sz="1400" dirty="0" smtClean="0"/>
          </a:p>
          <a:p>
            <a:pPr marL="809625" lvl="3"/>
            <a:r>
              <a:rPr lang="en-CA" dirty="0" smtClean="0"/>
              <a:t>Solution </a:t>
            </a:r>
            <a:r>
              <a:rPr lang="en-CA" dirty="0" smtClean="0">
                <a:sym typeface="Wingdings" pitchFamily="2" charset="2"/>
              </a:rPr>
              <a:t> </a:t>
            </a:r>
            <a:r>
              <a:rPr lang="en-CA" dirty="0" smtClean="0"/>
              <a:t>compartmentalization of cellular functions</a:t>
            </a:r>
          </a:p>
          <a:p>
            <a:pPr marL="809625" lvl="3"/>
            <a:endParaRPr lang="en-CA" dirty="0" smtClean="0"/>
          </a:p>
          <a:p>
            <a:pPr marL="809625" lvl="3"/>
            <a:endParaRPr lang="en-CA" dirty="0"/>
          </a:p>
        </p:txBody>
      </p:sp>
      <p:pic>
        <p:nvPicPr>
          <p:cNvPr id="13" name="Picture 12" descr="C21_F15_pg47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26608" y="4001071"/>
            <a:ext cx="3517392" cy="2675954"/>
          </a:xfrm>
          <a:prstGeom prst="rect">
            <a:avLst/>
          </a:prstGeom>
        </p:spPr>
      </p:pic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5809573" y="6296025"/>
            <a:ext cx="857927" cy="30777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Fig. 21.15</a:t>
            </a:r>
            <a:endParaRPr lang="en-CA" sz="1400" dirty="0"/>
          </a:p>
        </p:txBody>
      </p:sp>
      <p:sp>
        <p:nvSpPr>
          <p:cNvPr id="17" name="Right Brace 16"/>
          <p:cNvSpPr/>
          <p:nvPr/>
        </p:nvSpPr>
        <p:spPr bwMode="auto">
          <a:xfrm rot="16200000">
            <a:off x="6900386" y="2652237"/>
            <a:ext cx="267655" cy="2733672"/>
          </a:xfrm>
          <a:prstGeom prst="rightBrace">
            <a:avLst>
              <a:gd name="adj1" fmla="val 58195"/>
              <a:gd name="adj2" fmla="val 50000"/>
            </a:avLst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487" tIns="44450" rIns="90487" bIns="44450" numCol="1" rtlCol="0" anchor="t" anchorCtr="0" compatLnSpc="1">
            <a:prstTxWarp prst="textNoShape">
              <a:avLst/>
            </a:prstTxWarp>
          </a:bodyPr>
          <a:lstStyle/>
          <a:p>
            <a:pPr marL="285750" marR="0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Monotype Sorts" pitchFamily="2" charset="2"/>
              <a:buChar char="q"/>
              <a:tabLst/>
            </a:pPr>
            <a:endParaRPr kumimoji="0" lang="en-CA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</a:endParaRPr>
          </a:p>
        </p:txBody>
      </p: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6515955" y="3609975"/>
            <a:ext cx="1027845" cy="307777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prokaryotes</a:t>
            </a:r>
            <a:endParaRPr lang="en-CA" sz="1400" dirty="0"/>
          </a:p>
        </p:txBody>
      </p:sp>
      <p:pic>
        <p:nvPicPr>
          <p:cNvPr id="32" name="Picture 31" descr="C02_F18_pg035_E.jpg"/>
          <p:cNvPicPr>
            <a:picLocks noChangeAspect="1"/>
          </p:cNvPicPr>
          <p:nvPr/>
        </p:nvPicPr>
        <p:blipFill>
          <a:blip r:embed="rId3" cstate="print"/>
          <a:srcRect l="6217" r="28656" b="8333"/>
          <a:stretch>
            <a:fillRect/>
          </a:stretch>
        </p:blipFill>
        <p:spPr>
          <a:xfrm>
            <a:off x="600075" y="2000249"/>
            <a:ext cx="4019550" cy="4458661"/>
          </a:xfrm>
          <a:prstGeom prst="rect">
            <a:avLst/>
          </a:prstGeom>
        </p:spPr>
      </p:pic>
      <p:sp>
        <p:nvSpPr>
          <p:cNvPr id="33" name="Text Box 6"/>
          <p:cNvSpPr txBox="1">
            <a:spLocks noChangeArrowheads="1"/>
          </p:cNvSpPr>
          <p:nvPr/>
        </p:nvSpPr>
        <p:spPr bwMode="auto">
          <a:xfrm>
            <a:off x="4281003" y="3143250"/>
            <a:ext cx="1404552" cy="26468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Nuclear envelope</a:t>
            </a:r>
            <a:endParaRPr lang="en-CA" sz="1400" dirty="0"/>
          </a:p>
        </p:txBody>
      </p:sp>
      <p:cxnSp>
        <p:nvCxnSpPr>
          <p:cNvPr id="35" name="Straight Connector 34"/>
          <p:cNvCxnSpPr/>
          <p:nvPr/>
        </p:nvCxnSpPr>
        <p:spPr bwMode="auto">
          <a:xfrm rot="10800000" flipV="1">
            <a:off x="3419476" y="3267076"/>
            <a:ext cx="904875" cy="314323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7" name="Text Box 6"/>
          <p:cNvSpPr txBox="1">
            <a:spLocks noChangeArrowheads="1"/>
          </p:cNvSpPr>
          <p:nvPr/>
        </p:nvSpPr>
        <p:spPr bwMode="auto">
          <a:xfrm>
            <a:off x="4281914" y="3448050"/>
            <a:ext cx="888385" cy="26468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Nucleolus</a:t>
            </a:r>
            <a:endParaRPr lang="en-CA" sz="1400" dirty="0"/>
          </a:p>
        </p:txBody>
      </p:sp>
      <p:sp>
        <p:nvSpPr>
          <p:cNvPr id="39" name="Text Box 6"/>
          <p:cNvSpPr txBox="1">
            <a:spLocks noChangeArrowheads="1"/>
          </p:cNvSpPr>
          <p:nvPr/>
        </p:nvSpPr>
        <p:spPr bwMode="auto">
          <a:xfrm>
            <a:off x="5785914" y="3276600"/>
            <a:ext cx="756938" cy="26468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Nucleus</a:t>
            </a:r>
            <a:endParaRPr lang="en-CA" sz="1400" dirty="0"/>
          </a:p>
        </p:txBody>
      </p:sp>
      <p:sp>
        <p:nvSpPr>
          <p:cNvPr id="41" name="Text Box 6"/>
          <p:cNvSpPr txBox="1">
            <a:spLocks noChangeArrowheads="1"/>
          </p:cNvSpPr>
          <p:nvPr/>
        </p:nvSpPr>
        <p:spPr bwMode="auto">
          <a:xfrm>
            <a:off x="4631137" y="4495800"/>
            <a:ext cx="894797" cy="26468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Rough ER</a:t>
            </a:r>
            <a:endParaRPr lang="en-CA" sz="1400" dirty="0"/>
          </a:p>
        </p:txBody>
      </p:sp>
      <p:sp>
        <p:nvSpPr>
          <p:cNvPr id="43" name="Text Box 6"/>
          <p:cNvSpPr txBox="1">
            <a:spLocks noChangeArrowheads="1"/>
          </p:cNvSpPr>
          <p:nvPr/>
        </p:nvSpPr>
        <p:spPr bwMode="auto">
          <a:xfrm>
            <a:off x="4532310" y="5133975"/>
            <a:ext cx="978153" cy="26468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Smooth ER</a:t>
            </a:r>
            <a:endParaRPr lang="en-CA" sz="1400" dirty="0"/>
          </a:p>
        </p:txBody>
      </p:sp>
      <p:sp>
        <p:nvSpPr>
          <p:cNvPr id="44" name="Text Box 6"/>
          <p:cNvSpPr txBox="1">
            <a:spLocks noChangeArrowheads="1"/>
          </p:cNvSpPr>
          <p:nvPr/>
        </p:nvSpPr>
        <p:spPr bwMode="auto">
          <a:xfrm>
            <a:off x="4594458" y="3781425"/>
            <a:ext cx="930062" cy="437043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Free</a:t>
            </a:r>
          </a:p>
          <a:p>
            <a:pPr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err="1" smtClean="0"/>
              <a:t>ribosomes</a:t>
            </a:r>
            <a:endParaRPr lang="en-CA" sz="1400" dirty="0"/>
          </a:p>
        </p:txBody>
      </p:sp>
      <p:sp>
        <p:nvSpPr>
          <p:cNvPr id="48" name="Text Box 6"/>
          <p:cNvSpPr txBox="1">
            <a:spLocks noChangeArrowheads="1"/>
          </p:cNvSpPr>
          <p:nvPr/>
        </p:nvSpPr>
        <p:spPr bwMode="auto">
          <a:xfrm>
            <a:off x="4356332" y="5857875"/>
            <a:ext cx="930063" cy="437043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Plasma </a:t>
            </a:r>
          </a:p>
          <a:p>
            <a:pPr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membrane</a:t>
            </a:r>
            <a:endParaRPr lang="en-CA" sz="1400" dirty="0"/>
          </a:p>
        </p:txBody>
      </p:sp>
      <p:sp>
        <p:nvSpPr>
          <p:cNvPr id="49" name="Text Box 6"/>
          <p:cNvSpPr txBox="1">
            <a:spLocks noChangeArrowheads="1"/>
          </p:cNvSpPr>
          <p:nvPr/>
        </p:nvSpPr>
        <p:spPr bwMode="auto">
          <a:xfrm>
            <a:off x="1582097" y="6248400"/>
            <a:ext cx="782587" cy="437043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Golgi</a:t>
            </a:r>
          </a:p>
          <a:p>
            <a:pPr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complex</a:t>
            </a:r>
            <a:endParaRPr lang="en-CA" sz="1400" dirty="0"/>
          </a:p>
        </p:txBody>
      </p:sp>
      <p:sp>
        <p:nvSpPr>
          <p:cNvPr id="50" name="Text Box 6"/>
          <p:cNvSpPr txBox="1">
            <a:spLocks noChangeArrowheads="1"/>
          </p:cNvSpPr>
          <p:nvPr/>
        </p:nvSpPr>
        <p:spPr bwMode="auto">
          <a:xfrm>
            <a:off x="102073" y="2085975"/>
            <a:ext cx="1208985" cy="26468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Mitochondrion</a:t>
            </a:r>
            <a:endParaRPr lang="en-CA" sz="1400" dirty="0"/>
          </a:p>
        </p:txBody>
      </p:sp>
      <p:sp>
        <p:nvSpPr>
          <p:cNvPr id="51" name="Text Box 6"/>
          <p:cNvSpPr txBox="1">
            <a:spLocks noChangeArrowheads="1"/>
          </p:cNvSpPr>
          <p:nvPr/>
        </p:nvSpPr>
        <p:spPr bwMode="auto">
          <a:xfrm>
            <a:off x="81563" y="5067300"/>
            <a:ext cx="907108" cy="26468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err="1" smtClean="0"/>
              <a:t>Lysosome</a:t>
            </a:r>
            <a:endParaRPr lang="en-CA" sz="1400" dirty="0"/>
          </a:p>
        </p:txBody>
      </p:sp>
      <p:sp>
        <p:nvSpPr>
          <p:cNvPr id="52" name="Text Box 6"/>
          <p:cNvSpPr txBox="1">
            <a:spLocks noChangeArrowheads="1"/>
          </p:cNvSpPr>
          <p:nvPr/>
        </p:nvSpPr>
        <p:spPr bwMode="auto">
          <a:xfrm>
            <a:off x="239353" y="5543550"/>
            <a:ext cx="724878" cy="26468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err="1" smtClean="0"/>
              <a:t>Cytosol</a:t>
            </a:r>
            <a:endParaRPr lang="en-CA" sz="1400" dirty="0"/>
          </a:p>
        </p:txBody>
      </p:sp>
      <p:sp>
        <p:nvSpPr>
          <p:cNvPr id="53" name="Text Box 6"/>
          <p:cNvSpPr txBox="1">
            <a:spLocks noChangeArrowheads="1"/>
          </p:cNvSpPr>
          <p:nvPr/>
        </p:nvSpPr>
        <p:spPr bwMode="auto">
          <a:xfrm>
            <a:off x="1107149" y="5991225"/>
            <a:ext cx="684739" cy="26468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Vesicle</a:t>
            </a:r>
            <a:endParaRPr lang="en-CA" sz="1400" dirty="0"/>
          </a:p>
        </p:txBody>
      </p:sp>
      <p:cxnSp>
        <p:nvCxnSpPr>
          <p:cNvPr id="56" name="Straight Connector 55"/>
          <p:cNvCxnSpPr/>
          <p:nvPr/>
        </p:nvCxnSpPr>
        <p:spPr bwMode="auto">
          <a:xfrm rot="10800000" flipV="1">
            <a:off x="3143250" y="3562350"/>
            <a:ext cx="1181102" cy="590549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8" name="Right Brace 57"/>
          <p:cNvSpPr/>
          <p:nvPr/>
        </p:nvSpPr>
        <p:spPr bwMode="auto">
          <a:xfrm>
            <a:off x="5572126" y="3171825"/>
            <a:ext cx="228600" cy="476250"/>
          </a:xfrm>
          <a:prstGeom prst="rightBrac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487" tIns="44450" rIns="90487" bIns="44450" numCol="1" rtlCol="0" anchor="t" anchorCtr="0" compatLnSpc="1">
            <a:prstTxWarp prst="textNoShape">
              <a:avLst/>
            </a:prstTxWarp>
          </a:bodyPr>
          <a:lstStyle/>
          <a:p>
            <a:pPr marL="285750" marR="0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Monotype Sorts" pitchFamily="2" charset="2"/>
              <a:buChar char="q"/>
              <a:tabLst/>
            </a:pPr>
            <a:endParaRPr kumimoji="0" lang="en-CA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</a:endParaRPr>
          </a:p>
        </p:txBody>
      </p:sp>
      <p:cxnSp>
        <p:nvCxnSpPr>
          <p:cNvPr id="59" name="Straight Connector 58"/>
          <p:cNvCxnSpPr/>
          <p:nvPr/>
        </p:nvCxnSpPr>
        <p:spPr bwMode="auto">
          <a:xfrm rot="10800000" flipV="1">
            <a:off x="4286252" y="3914774"/>
            <a:ext cx="361948" cy="123825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3" name="Straight Connector 62"/>
          <p:cNvCxnSpPr/>
          <p:nvPr/>
        </p:nvCxnSpPr>
        <p:spPr bwMode="auto">
          <a:xfrm rot="10800000">
            <a:off x="4210053" y="4543424"/>
            <a:ext cx="466723" cy="66676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5" name="Straight Connector 64"/>
          <p:cNvCxnSpPr/>
          <p:nvPr/>
        </p:nvCxnSpPr>
        <p:spPr bwMode="auto">
          <a:xfrm rot="10800000">
            <a:off x="4010029" y="5095875"/>
            <a:ext cx="590546" cy="152401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Straight Connector 66"/>
          <p:cNvCxnSpPr/>
          <p:nvPr/>
        </p:nvCxnSpPr>
        <p:spPr bwMode="auto">
          <a:xfrm rot="10800000">
            <a:off x="3952879" y="5972177"/>
            <a:ext cx="514346" cy="38099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9" name="Straight Connector 68"/>
          <p:cNvCxnSpPr/>
          <p:nvPr/>
        </p:nvCxnSpPr>
        <p:spPr bwMode="auto">
          <a:xfrm rot="5400000">
            <a:off x="2171701" y="5600701"/>
            <a:ext cx="819148" cy="72390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1" name="Straight Connector 70"/>
          <p:cNvCxnSpPr/>
          <p:nvPr/>
        </p:nvCxnSpPr>
        <p:spPr bwMode="auto">
          <a:xfrm rot="10800000" flipV="1">
            <a:off x="1695450" y="5476877"/>
            <a:ext cx="533400" cy="533398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3" name="Straight Connector 72"/>
          <p:cNvCxnSpPr/>
          <p:nvPr/>
        </p:nvCxnSpPr>
        <p:spPr bwMode="auto">
          <a:xfrm rot="10800000" flipV="1">
            <a:off x="781051" y="4791077"/>
            <a:ext cx="581025" cy="304798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5" name="Straight Connector 74"/>
          <p:cNvCxnSpPr/>
          <p:nvPr/>
        </p:nvCxnSpPr>
        <p:spPr bwMode="auto">
          <a:xfrm rot="10800000" flipV="1">
            <a:off x="923925" y="5105401"/>
            <a:ext cx="514352" cy="485773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7" name="Straight Connector 76"/>
          <p:cNvCxnSpPr/>
          <p:nvPr/>
        </p:nvCxnSpPr>
        <p:spPr bwMode="auto">
          <a:xfrm rot="10800000">
            <a:off x="1276352" y="2200275"/>
            <a:ext cx="914398" cy="41910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9" name="Text Box 6"/>
          <p:cNvSpPr txBox="1">
            <a:spLocks noChangeArrowheads="1"/>
          </p:cNvSpPr>
          <p:nvPr/>
        </p:nvSpPr>
        <p:spPr bwMode="auto">
          <a:xfrm>
            <a:off x="271575" y="6362700"/>
            <a:ext cx="776175" cy="30777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Fig. 2.18</a:t>
            </a:r>
            <a:endParaRPr lang="en-CA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Picture 39" descr="C23_F18_pg509_E.jpg"/>
          <p:cNvPicPr>
            <a:picLocks noChangeAspect="1"/>
          </p:cNvPicPr>
          <p:nvPr/>
        </p:nvPicPr>
        <p:blipFill>
          <a:blip r:embed="rId2" cstate="print"/>
          <a:srcRect l="2429"/>
          <a:stretch>
            <a:fillRect/>
          </a:stretch>
        </p:blipFill>
        <p:spPr>
          <a:xfrm>
            <a:off x="0" y="1988192"/>
            <a:ext cx="3289111" cy="2566749"/>
          </a:xfrm>
          <a:prstGeom prst="rect">
            <a:avLst/>
          </a:prstGeom>
        </p:spPr>
      </p:pic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3511" y="187325"/>
            <a:ext cx="8437564" cy="3222625"/>
          </a:xfrm>
        </p:spPr>
        <p:txBody>
          <a:bodyPr/>
          <a:lstStyle/>
          <a:p>
            <a:pPr marL="266700" lvl="1">
              <a:spcBef>
                <a:spcPct val="20000"/>
              </a:spcBef>
            </a:pPr>
            <a:r>
              <a:rPr lang="en-CA" dirty="0" smtClean="0"/>
              <a:t>Prokaryotic and eukaryotic cells differ in their solutions to the </a:t>
            </a:r>
            <a:br>
              <a:rPr lang="en-CA" dirty="0" smtClean="0"/>
            </a:br>
            <a:r>
              <a:rPr lang="en-CA" dirty="0" smtClean="0"/>
              <a:t>problem of size</a:t>
            </a:r>
            <a:endParaRPr lang="en-CA" dirty="0"/>
          </a:p>
          <a:p>
            <a:pPr marL="542925" lvl="2"/>
            <a:r>
              <a:rPr lang="en-CA" dirty="0" smtClean="0"/>
              <a:t>Eukaryotes</a:t>
            </a:r>
          </a:p>
          <a:p>
            <a:pPr marL="809625" lvl="3"/>
            <a:r>
              <a:rPr lang="en-CA" dirty="0" err="1" smtClean="0"/>
              <a:t>Protists</a:t>
            </a:r>
            <a:r>
              <a:rPr lang="en-CA" dirty="0" smtClean="0"/>
              <a:t> (single-celled organisms), Fungi, Animals, Plants (</a:t>
            </a:r>
            <a:r>
              <a:rPr lang="en-CA" dirty="0" err="1" smtClean="0"/>
              <a:t>multicellular</a:t>
            </a:r>
            <a:r>
              <a:rPr lang="en-CA" dirty="0" smtClean="0"/>
              <a:t>)</a:t>
            </a:r>
            <a:endParaRPr lang="en-CA" sz="1400" dirty="0" smtClean="0"/>
          </a:p>
          <a:p>
            <a:pPr marL="809625" lvl="3"/>
            <a:r>
              <a:rPr lang="en-CA" dirty="0" smtClean="0"/>
              <a:t>Solution </a:t>
            </a:r>
            <a:r>
              <a:rPr lang="en-CA" dirty="0" smtClean="0">
                <a:sym typeface="Wingdings" pitchFamily="2" charset="2"/>
              </a:rPr>
              <a:t> </a:t>
            </a:r>
            <a:r>
              <a:rPr lang="en-CA" dirty="0" smtClean="0"/>
              <a:t>compartmentalization of cellular functions</a:t>
            </a:r>
          </a:p>
          <a:p>
            <a:pPr marL="809625" lvl="3"/>
            <a:endParaRPr lang="en-CA" dirty="0" smtClean="0"/>
          </a:p>
          <a:p>
            <a:pPr marL="809625" lvl="3"/>
            <a:endParaRPr lang="en-CA" dirty="0"/>
          </a:p>
        </p:txBody>
      </p:sp>
      <p:pic>
        <p:nvPicPr>
          <p:cNvPr id="34" name="Picture 33" descr="C23_F06_pg502_E.jpg"/>
          <p:cNvPicPr>
            <a:picLocks noChangeAspect="1"/>
          </p:cNvPicPr>
          <p:nvPr/>
        </p:nvPicPr>
        <p:blipFill>
          <a:blip r:embed="rId3" cstate="print"/>
          <a:srcRect l="5224" t="5099" r="3022"/>
          <a:stretch>
            <a:fillRect/>
          </a:stretch>
        </p:blipFill>
        <p:spPr>
          <a:xfrm>
            <a:off x="0" y="4503761"/>
            <a:ext cx="3085502" cy="2354239"/>
          </a:xfrm>
          <a:prstGeom prst="rect">
            <a:avLst/>
          </a:prstGeom>
        </p:spPr>
      </p:pic>
      <p:sp>
        <p:nvSpPr>
          <p:cNvPr id="46" name="Text Box 6"/>
          <p:cNvSpPr txBox="1">
            <a:spLocks noChangeArrowheads="1"/>
          </p:cNvSpPr>
          <p:nvPr/>
        </p:nvSpPr>
        <p:spPr bwMode="auto">
          <a:xfrm>
            <a:off x="2248486" y="4549113"/>
            <a:ext cx="776175" cy="307777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>
                <a:solidFill>
                  <a:schemeClr val="bg1"/>
                </a:solidFill>
              </a:rPr>
              <a:t>Fig. 23.6</a:t>
            </a:r>
            <a:endParaRPr lang="en-CA" sz="1400" dirty="0">
              <a:solidFill>
                <a:schemeClr val="bg1"/>
              </a:solidFill>
            </a:endParaRPr>
          </a:p>
        </p:txBody>
      </p:sp>
      <p:sp>
        <p:nvSpPr>
          <p:cNvPr id="47" name="Text Box 6"/>
          <p:cNvSpPr txBox="1">
            <a:spLocks noChangeArrowheads="1"/>
          </p:cNvSpPr>
          <p:nvPr/>
        </p:nvSpPr>
        <p:spPr bwMode="auto">
          <a:xfrm>
            <a:off x="51326" y="2119811"/>
            <a:ext cx="857927" cy="307777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>
                <a:solidFill>
                  <a:schemeClr val="bg1"/>
                </a:solidFill>
              </a:rPr>
              <a:t>Fig. 23.18</a:t>
            </a:r>
            <a:endParaRPr lang="en-CA" sz="1400" dirty="0">
              <a:solidFill>
                <a:schemeClr val="bg1"/>
              </a:solidFill>
            </a:endParaRPr>
          </a:p>
        </p:txBody>
      </p:sp>
      <p:pic>
        <p:nvPicPr>
          <p:cNvPr id="54" name="Picture 53" descr="C23_F02_pg49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46367" y="1801486"/>
            <a:ext cx="5753554" cy="3736074"/>
          </a:xfrm>
          <a:prstGeom prst="rect">
            <a:avLst/>
          </a:prstGeom>
        </p:spPr>
      </p:pic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4579488" y="5143910"/>
            <a:ext cx="776175" cy="30777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Fig. 23.2</a:t>
            </a:r>
            <a:endParaRPr lang="en-CA" sz="1400" dirty="0"/>
          </a:p>
        </p:txBody>
      </p:sp>
      <p:pic>
        <p:nvPicPr>
          <p:cNvPr id="57" name="Picture 56" descr="C23_F04a_pg501_E.jpg"/>
          <p:cNvPicPr>
            <a:picLocks noChangeAspect="1"/>
          </p:cNvPicPr>
          <p:nvPr/>
        </p:nvPicPr>
        <p:blipFill>
          <a:blip r:embed="rId5" cstate="print"/>
          <a:srcRect l="3810" t="3109" r="1034" b="2861"/>
          <a:stretch>
            <a:fillRect/>
          </a:stretch>
        </p:blipFill>
        <p:spPr>
          <a:xfrm>
            <a:off x="6359857" y="5462237"/>
            <a:ext cx="2784143" cy="1395763"/>
          </a:xfrm>
          <a:prstGeom prst="rect">
            <a:avLst/>
          </a:prstGeom>
        </p:spPr>
      </p:pic>
      <p:sp>
        <p:nvSpPr>
          <p:cNvPr id="45" name="Text Box 6"/>
          <p:cNvSpPr txBox="1">
            <a:spLocks noChangeArrowheads="1"/>
          </p:cNvSpPr>
          <p:nvPr/>
        </p:nvSpPr>
        <p:spPr bwMode="auto">
          <a:xfrm>
            <a:off x="5522838" y="6350615"/>
            <a:ext cx="776175" cy="30777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Fig. 23.4</a:t>
            </a:r>
            <a:endParaRPr lang="en-CA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3511" y="187325"/>
            <a:ext cx="8437564" cy="3222625"/>
          </a:xfrm>
        </p:spPr>
        <p:txBody>
          <a:bodyPr/>
          <a:lstStyle/>
          <a:p>
            <a:pPr marL="266700" lvl="1">
              <a:spcBef>
                <a:spcPct val="20000"/>
              </a:spcBef>
            </a:pPr>
            <a:r>
              <a:rPr lang="en-CA" dirty="0" smtClean="0"/>
              <a:t>Prokaryotic and eukaryotic cells differ in their solutions to the </a:t>
            </a:r>
            <a:br>
              <a:rPr lang="en-CA" dirty="0" smtClean="0"/>
            </a:br>
            <a:r>
              <a:rPr lang="en-CA" dirty="0" smtClean="0"/>
              <a:t>problem of size</a:t>
            </a:r>
            <a:endParaRPr lang="en-CA" dirty="0"/>
          </a:p>
          <a:p>
            <a:pPr marL="542925" lvl="2"/>
            <a:r>
              <a:rPr lang="en-CA" dirty="0" smtClean="0"/>
              <a:t>Eukaryotes</a:t>
            </a:r>
          </a:p>
          <a:p>
            <a:pPr marL="809625" lvl="3"/>
            <a:r>
              <a:rPr lang="en-CA" dirty="0" err="1" smtClean="0"/>
              <a:t>Protists</a:t>
            </a:r>
            <a:r>
              <a:rPr lang="en-CA" dirty="0" smtClean="0"/>
              <a:t> (single-celled organisms), Fungi, Animals, Plants (</a:t>
            </a:r>
            <a:r>
              <a:rPr lang="en-CA" dirty="0" err="1" smtClean="0"/>
              <a:t>multicellular</a:t>
            </a:r>
            <a:r>
              <a:rPr lang="en-CA" dirty="0" smtClean="0"/>
              <a:t>)</a:t>
            </a:r>
            <a:endParaRPr lang="en-CA" sz="1400" dirty="0" smtClean="0"/>
          </a:p>
          <a:p>
            <a:pPr marL="809625" lvl="3"/>
            <a:r>
              <a:rPr lang="en-CA" dirty="0" smtClean="0"/>
              <a:t>Solution </a:t>
            </a:r>
            <a:r>
              <a:rPr lang="en-CA" dirty="0" smtClean="0">
                <a:sym typeface="Wingdings" pitchFamily="2" charset="2"/>
              </a:rPr>
              <a:t> </a:t>
            </a:r>
            <a:r>
              <a:rPr lang="en-CA" dirty="0" smtClean="0"/>
              <a:t>compartmentalization of cellular functions</a:t>
            </a:r>
          </a:p>
          <a:p>
            <a:pPr marL="809625" lvl="3"/>
            <a:endParaRPr lang="en-CA" dirty="0" smtClean="0"/>
          </a:p>
          <a:p>
            <a:pPr marL="809625" lvl="3"/>
            <a:endParaRPr lang="en-CA" dirty="0"/>
          </a:p>
        </p:txBody>
      </p:sp>
      <p:grpSp>
        <p:nvGrpSpPr>
          <p:cNvPr id="29" name="Group 28"/>
          <p:cNvGrpSpPr/>
          <p:nvPr/>
        </p:nvGrpSpPr>
        <p:grpSpPr>
          <a:xfrm>
            <a:off x="607747" y="5022378"/>
            <a:ext cx="7854414" cy="1317008"/>
            <a:chOff x="61836" y="5486400"/>
            <a:chExt cx="7854414" cy="1317008"/>
          </a:xfrm>
        </p:grpSpPr>
        <p:pic>
          <p:nvPicPr>
            <p:cNvPr id="26" name="Picture 24" descr="wzfish-3day-hatched17080"/>
            <p:cNvPicPr>
              <a:picLocks noChangeAspect="1" noChangeArrowheads="1"/>
            </p:cNvPicPr>
            <p:nvPr/>
          </p:nvPicPr>
          <p:blipFill>
            <a:blip r:embed="rId2" cstate="print"/>
            <a:srcRect l="6078" t="9600" r="6078" b="10413"/>
            <a:stretch>
              <a:fillRect/>
            </a:stretch>
          </p:blipFill>
          <p:spPr bwMode="auto">
            <a:xfrm>
              <a:off x="4234070" y="5868537"/>
              <a:ext cx="1538933" cy="934871"/>
            </a:xfrm>
            <a:prstGeom prst="rect">
              <a:avLst/>
            </a:prstGeom>
            <a:noFill/>
          </p:spPr>
        </p:pic>
        <p:sp>
          <p:nvSpPr>
            <p:cNvPr id="21" name="Rectangle 13"/>
            <p:cNvSpPr>
              <a:spLocks noChangeArrowheads="1"/>
            </p:cNvSpPr>
            <p:nvPr/>
          </p:nvSpPr>
          <p:spPr bwMode="auto">
            <a:xfrm>
              <a:off x="2675566" y="5501684"/>
              <a:ext cx="3078163" cy="323850"/>
            </a:xfrm>
            <a:prstGeom prst="rect">
              <a:avLst/>
            </a:prstGeom>
            <a:noFill/>
            <a:ln w="1905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CA" sz="1400" dirty="0"/>
                <a:t>http://www.cas.vanderbilt.edu/bioimages/</a:t>
              </a:r>
            </a:p>
          </p:txBody>
        </p:sp>
        <p:pic>
          <p:nvPicPr>
            <p:cNvPr id="22" name="Picture 20" descr="wzfish-1cell30547"/>
            <p:cNvPicPr>
              <a:picLocks noChangeAspect="1" noChangeArrowheads="1"/>
            </p:cNvPicPr>
            <p:nvPr/>
          </p:nvPicPr>
          <p:blipFill>
            <a:blip r:embed="rId3" cstate="print"/>
            <a:srcRect l="17801" t="6508" r="17801" b="1952"/>
            <a:stretch>
              <a:fillRect/>
            </a:stretch>
          </p:blipFill>
          <p:spPr bwMode="auto">
            <a:xfrm>
              <a:off x="61836" y="5868161"/>
              <a:ext cx="975993" cy="925548"/>
            </a:xfrm>
            <a:prstGeom prst="rect">
              <a:avLst/>
            </a:prstGeom>
            <a:noFill/>
          </p:spPr>
        </p:pic>
        <p:pic>
          <p:nvPicPr>
            <p:cNvPr id="23" name="Picture 21" descr="wzfish-24h30563"/>
            <p:cNvPicPr>
              <a:picLocks noChangeAspect="1" noChangeArrowheads="1"/>
            </p:cNvPicPr>
            <p:nvPr/>
          </p:nvPicPr>
          <p:blipFill>
            <a:blip r:embed="rId4" cstate="print"/>
            <a:srcRect l="23589" t="8026" r="11867"/>
            <a:stretch>
              <a:fillRect/>
            </a:stretch>
          </p:blipFill>
          <p:spPr bwMode="auto">
            <a:xfrm>
              <a:off x="2146516" y="5866950"/>
              <a:ext cx="978185" cy="929934"/>
            </a:xfrm>
            <a:prstGeom prst="rect">
              <a:avLst/>
            </a:prstGeom>
            <a:noFill/>
          </p:spPr>
        </p:pic>
        <p:pic>
          <p:nvPicPr>
            <p:cNvPr id="24" name="Picture 22" descr="wz-fish-gastrula30539"/>
            <p:cNvPicPr>
              <a:picLocks noChangeAspect="1" noChangeArrowheads="1"/>
            </p:cNvPicPr>
            <p:nvPr/>
          </p:nvPicPr>
          <p:blipFill>
            <a:blip r:embed="rId5" cstate="print"/>
            <a:srcRect t="17944" b="20839"/>
            <a:stretch>
              <a:fillRect/>
            </a:stretch>
          </p:blipFill>
          <p:spPr bwMode="auto">
            <a:xfrm>
              <a:off x="1085601" y="5867555"/>
              <a:ext cx="1011084" cy="927741"/>
            </a:xfrm>
            <a:prstGeom prst="rect">
              <a:avLst/>
            </a:prstGeom>
            <a:noFill/>
          </p:spPr>
        </p:pic>
        <p:pic>
          <p:nvPicPr>
            <p:cNvPr id="25" name="Picture 23" descr="wzfish-2day30566"/>
            <p:cNvPicPr>
              <a:picLocks noChangeAspect="1" noChangeArrowheads="1"/>
            </p:cNvPicPr>
            <p:nvPr/>
          </p:nvPicPr>
          <p:blipFill>
            <a:blip r:embed="rId6" cstate="print"/>
            <a:srcRect l="35167" t="4338" b="3688"/>
            <a:stretch>
              <a:fillRect/>
            </a:stretch>
          </p:blipFill>
          <p:spPr bwMode="auto">
            <a:xfrm>
              <a:off x="3187103" y="5868537"/>
              <a:ext cx="982572" cy="929934"/>
            </a:xfrm>
            <a:prstGeom prst="rect">
              <a:avLst/>
            </a:prstGeom>
            <a:noFill/>
          </p:spPr>
        </p:pic>
        <p:pic>
          <p:nvPicPr>
            <p:cNvPr id="27" name="Picture 25" descr="wdanreradult38824"/>
            <p:cNvPicPr>
              <a:picLocks noChangeAspect="1" noChangeArrowheads="1"/>
            </p:cNvPicPr>
            <p:nvPr/>
          </p:nvPicPr>
          <p:blipFill>
            <a:blip r:embed="rId7" cstate="print"/>
            <a:srcRect l="6078" r="6078" b="18004"/>
            <a:stretch>
              <a:fillRect/>
            </a:stretch>
          </p:blipFill>
          <p:spPr bwMode="auto">
            <a:xfrm>
              <a:off x="5817212" y="5486400"/>
              <a:ext cx="2099038" cy="1307145"/>
            </a:xfrm>
            <a:prstGeom prst="rect">
              <a:avLst/>
            </a:prstGeom>
            <a:noFill/>
          </p:spPr>
        </p:pic>
      </p:grpSp>
      <p:grpSp>
        <p:nvGrpSpPr>
          <p:cNvPr id="30" name="Group 29"/>
          <p:cNvGrpSpPr/>
          <p:nvPr/>
        </p:nvGrpSpPr>
        <p:grpSpPr>
          <a:xfrm>
            <a:off x="600494" y="2341735"/>
            <a:ext cx="7844913" cy="2479026"/>
            <a:chOff x="545902" y="2464567"/>
            <a:chExt cx="7844913" cy="2479026"/>
          </a:xfrm>
        </p:grpSpPr>
        <p:sp>
          <p:nvSpPr>
            <p:cNvPr id="45" name="Text Box 6"/>
            <p:cNvSpPr txBox="1">
              <a:spLocks noChangeArrowheads="1"/>
            </p:cNvSpPr>
            <p:nvPr/>
          </p:nvSpPr>
          <p:spPr bwMode="auto">
            <a:xfrm>
              <a:off x="6461228" y="4153329"/>
              <a:ext cx="1707519" cy="307777"/>
            </a:xfrm>
            <a:prstGeom prst="rect">
              <a:avLst/>
            </a:prstGeom>
            <a:noFill/>
            <a:ln w="1905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CA" sz="1400" dirty="0" smtClean="0"/>
                <a:t>Purple pages F35-F39</a:t>
              </a:r>
              <a:endParaRPr lang="en-CA" sz="1400" dirty="0"/>
            </a:p>
          </p:txBody>
        </p:sp>
        <p:pic>
          <p:nvPicPr>
            <p:cNvPr id="15" name="Picture 14" descr="PP_P02_F36.jp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786787" y="2473658"/>
              <a:ext cx="1703318" cy="883693"/>
            </a:xfrm>
            <a:prstGeom prst="rect">
              <a:avLst/>
            </a:prstGeom>
          </p:spPr>
        </p:pic>
        <p:pic>
          <p:nvPicPr>
            <p:cNvPr id="16" name="Picture 15" descr="PP_P03_F36.jpg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329577" y="3384648"/>
              <a:ext cx="2160528" cy="1084784"/>
            </a:xfrm>
            <a:prstGeom prst="rect">
              <a:avLst/>
            </a:prstGeom>
          </p:spPr>
        </p:pic>
        <p:pic>
          <p:nvPicPr>
            <p:cNvPr id="19" name="Picture 18" descr="PP_F39_F37.jpg"/>
            <p:cNvPicPr>
              <a:picLocks noChangeAspect="1"/>
            </p:cNvPicPr>
            <p:nvPr/>
          </p:nvPicPr>
          <p:blipFill>
            <a:blip r:embed="rId10" cstate="print"/>
            <a:srcRect b="67441"/>
            <a:stretch>
              <a:fillRect/>
            </a:stretch>
          </p:blipFill>
          <p:spPr>
            <a:xfrm>
              <a:off x="545902" y="4506485"/>
              <a:ext cx="3944203" cy="420360"/>
            </a:xfrm>
            <a:prstGeom prst="rect">
              <a:avLst/>
            </a:prstGeom>
          </p:spPr>
        </p:pic>
        <p:pic>
          <p:nvPicPr>
            <p:cNvPr id="1026" name="Picture 2" descr="http://upload.wikimedia.org/wikipedia/commons/thumb/6/6f/Arabidopsis_thaliana.jpg/220px-Arabidopsis_thaliana.jpg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4571990" y="2483894"/>
              <a:ext cx="1774209" cy="2459699"/>
            </a:xfrm>
            <a:prstGeom prst="rect">
              <a:avLst/>
            </a:prstGeom>
            <a:noFill/>
          </p:spPr>
        </p:pic>
        <p:pic>
          <p:nvPicPr>
            <p:cNvPr id="28" name="Picture 27" descr="PP_P06_F39.jp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413390" y="2464567"/>
              <a:ext cx="1977425" cy="1657060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 descr="C02_F18_pg035_E.jpg"/>
          <p:cNvPicPr>
            <a:picLocks noChangeAspect="1"/>
          </p:cNvPicPr>
          <p:nvPr/>
        </p:nvPicPr>
        <p:blipFill>
          <a:blip r:embed="rId2" cstate="print"/>
          <a:srcRect l="6217" r="28656" b="8333"/>
          <a:stretch>
            <a:fillRect/>
          </a:stretch>
        </p:blipFill>
        <p:spPr>
          <a:xfrm>
            <a:off x="4175792" y="2054843"/>
            <a:ext cx="4019550" cy="4458661"/>
          </a:xfrm>
          <a:prstGeom prst="rect">
            <a:avLst/>
          </a:prstGeom>
        </p:spPr>
      </p:pic>
      <p:sp>
        <p:nvSpPr>
          <p:cNvPr id="33" name="Text Box 6"/>
          <p:cNvSpPr txBox="1">
            <a:spLocks noChangeArrowheads="1"/>
          </p:cNvSpPr>
          <p:nvPr/>
        </p:nvSpPr>
        <p:spPr bwMode="auto">
          <a:xfrm>
            <a:off x="7865691" y="3097810"/>
            <a:ext cx="822661" cy="437043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Nuclear </a:t>
            </a:r>
          </a:p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envelope</a:t>
            </a:r>
            <a:endParaRPr lang="en-CA" sz="1400" dirty="0"/>
          </a:p>
        </p:txBody>
      </p:sp>
      <p:cxnSp>
        <p:nvCxnSpPr>
          <p:cNvPr id="35" name="Straight Connector 34"/>
          <p:cNvCxnSpPr/>
          <p:nvPr/>
        </p:nvCxnSpPr>
        <p:spPr bwMode="auto">
          <a:xfrm rot="10800000" flipV="1">
            <a:off x="6995193" y="3321670"/>
            <a:ext cx="904875" cy="314323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7" name="Text Box 6"/>
          <p:cNvSpPr txBox="1">
            <a:spLocks noChangeArrowheads="1"/>
          </p:cNvSpPr>
          <p:nvPr/>
        </p:nvSpPr>
        <p:spPr bwMode="auto">
          <a:xfrm>
            <a:off x="7857631" y="3502644"/>
            <a:ext cx="888385" cy="26468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Nucleolus</a:t>
            </a:r>
            <a:endParaRPr lang="en-CA" sz="1400" dirty="0"/>
          </a:p>
        </p:txBody>
      </p:sp>
      <p:sp>
        <p:nvSpPr>
          <p:cNvPr id="39" name="Text Box 6"/>
          <p:cNvSpPr txBox="1">
            <a:spLocks noChangeArrowheads="1"/>
          </p:cNvSpPr>
          <p:nvPr/>
        </p:nvSpPr>
        <p:spPr bwMode="auto">
          <a:xfrm>
            <a:off x="7857129" y="2897906"/>
            <a:ext cx="806632" cy="26468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Nucleus:</a:t>
            </a:r>
            <a:endParaRPr lang="en-CA" sz="1400" dirty="0"/>
          </a:p>
        </p:txBody>
      </p:sp>
      <p:sp>
        <p:nvSpPr>
          <p:cNvPr id="41" name="Text Box 6"/>
          <p:cNvSpPr txBox="1">
            <a:spLocks noChangeArrowheads="1"/>
          </p:cNvSpPr>
          <p:nvPr/>
        </p:nvSpPr>
        <p:spPr bwMode="auto">
          <a:xfrm>
            <a:off x="8206854" y="4550394"/>
            <a:ext cx="894797" cy="26468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Rough ER</a:t>
            </a:r>
            <a:endParaRPr lang="en-CA" sz="1400" dirty="0"/>
          </a:p>
        </p:txBody>
      </p:sp>
      <p:sp>
        <p:nvSpPr>
          <p:cNvPr id="43" name="Text Box 6"/>
          <p:cNvSpPr txBox="1">
            <a:spLocks noChangeArrowheads="1"/>
          </p:cNvSpPr>
          <p:nvPr/>
        </p:nvSpPr>
        <p:spPr bwMode="auto">
          <a:xfrm>
            <a:off x="8108027" y="5188569"/>
            <a:ext cx="978153" cy="26468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Smooth ER</a:t>
            </a:r>
            <a:endParaRPr lang="en-CA" sz="1400" dirty="0"/>
          </a:p>
        </p:txBody>
      </p:sp>
      <p:sp>
        <p:nvSpPr>
          <p:cNvPr id="44" name="Text Box 6"/>
          <p:cNvSpPr txBox="1">
            <a:spLocks noChangeArrowheads="1"/>
          </p:cNvSpPr>
          <p:nvPr/>
        </p:nvSpPr>
        <p:spPr bwMode="auto">
          <a:xfrm>
            <a:off x="8170175" y="3836019"/>
            <a:ext cx="930062" cy="437043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Free</a:t>
            </a:r>
          </a:p>
          <a:p>
            <a:pPr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err="1" smtClean="0"/>
              <a:t>ribosomes</a:t>
            </a:r>
            <a:endParaRPr lang="en-CA" sz="1400" dirty="0"/>
          </a:p>
        </p:txBody>
      </p:sp>
      <p:sp>
        <p:nvSpPr>
          <p:cNvPr id="48" name="Text Box 6"/>
          <p:cNvSpPr txBox="1">
            <a:spLocks noChangeArrowheads="1"/>
          </p:cNvSpPr>
          <p:nvPr/>
        </p:nvSpPr>
        <p:spPr bwMode="auto">
          <a:xfrm>
            <a:off x="7932049" y="5912469"/>
            <a:ext cx="930063" cy="437043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Plasma </a:t>
            </a:r>
          </a:p>
          <a:p>
            <a:pPr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membrane</a:t>
            </a:r>
            <a:endParaRPr lang="en-CA" sz="1400" dirty="0"/>
          </a:p>
        </p:txBody>
      </p:sp>
      <p:sp>
        <p:nvSpPr>
          <p:cNvPr id="49" name="Text Box 6"/>
          <p:cNvSpPr txBox="1">
            <a:spLocks noChangeArrowheads="1"/>
          </p:cNvSpPr>
          <p:nvPr/>
        </p:nvSpPr>
        <p:spPr bwMode="auto">
          <a:xfrm>
            <a:off x="5157814" y="6302994"/>
            <a:ext cx="782587" cy="437043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Golgi</a:t>
            </a:r>
          </a:p>
          <a:p>
            <a:pPr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complex</a:t>
            </a:r>
            <a:endParaRPr lang="en-CA" sz="1400" dirty="0"/>
          </a:p>
        </p:txBody>
      </p:sp>
      <p:sp>
        <p:nvSpPr>
          <p:cNvPr id="50" name="Text Box 6"/>
          <p:cNvSpPr txBox="1">
            <a:spLocks noChangeArrowheads="1"/>
          </p:cNvSpPr>
          <p:nvPr/>
        </p:nvSpPr>
        <p:spPr bwMode="auto">
          <a:xfrm>
            <a:off x="3950745" y="2031388"/>
            <a:ext cx="1208985" cy="26468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Mitochondrion</a:t>
            </a:r>
            <a:endParaRPr lang="en-CA" sz="1400" dirty="0"/>
          </a:p>
        </p:txBody>
      </p:sp>
      <p:sp>
        <p:nvSpPr>
          <p:cNvPr id="51" name="Text Box 6"/>
          <p:cNvSpPr txBox="1">
            <a:spLocks noChangeArrowheads="1"/>
          </p:cNvSpPr>
          <p:nvPr/>
        </p:nvSpPr>
        <p:spPr bwMode="auto">
          <a:xfrm>
            <a:off x="3657280" y="5121894"/>
            <a:ext cx="907108" cy="26468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err="1" smtClean="0"/>
              <a:t>Lysosome</a:t>
            </a:r>
            <a:endParaRPr lang="en-CA" sz="1400" dirty="0"/>
          </a:p>
        </p:txBody>
      </p:sp>
      <p:sp>
        <p:nvSpPr>
          <p:cNvPr id="52" name="Text Box 6"/>
          <p:cNvSpPr txBox="1">
            <a:spLocks noChangeArrowheads="1"/>
          </p:cNvSpPr>
          <p:nvPr/>
        </p:nvSpPr>
        <p:spPr bwMode="auto">
          <a:xfrm>
            <a:off x="3815070" y="5598144"/>
            <a:ext cx="724878" cy="26468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err="1" smtClean="0"/>
              <a:t>Cytosol</a:t>
            </a:r>
            <a:endParaRPr lang="en-CA" sz="1400" dirty="0"/>
          </a:p>
        </p:txBody>
      </p:sp>
      <p:sp>
        <p:nvSpPr>
          <p:cNvPr id="53" name="Text Box 6"/>
          <p:cNvSpPr txBox="1">
            <a:spLocks noChangeArrowheads="1"/>
          </p:cNvSpPr>
          <p:nvPr/>
        </p:nvSpPr>
        <p:spPr bwMode="auto">
          <a:xfrm>
            <a:off x="4682866" y="6045819"/>
            <a:ext cx="684739" cy="26468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Vesicle</a:t>
            </a:r>
            <a:endParaRPr lang="en-CA" sz="1400" dirty="0"/>
          </a:p>
        </p:txBody>
      </p:sp>
      <p:cxnSp>
        <p:nvCxnSpPr>
          <p:cNvPr id="56" name="Straight Connector 55"/>
          <p:cNvCxnSpPr/>
          <p:nvPr/>
        </p:nvCxnSpPr>
        <p:spPr bwMode="auto">
          <a:xfrm rot="10800000" flipV="1">
            <a:off x="6718967" y="3616944"/>
            <a:ext cx="1181102" cy="590549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9" name="Straight Connector 58"/>
          <p:cNvCxnSpPr/>
          <p:nvPr/>
        </p:nvCxnSpPr>
        <p:spPr bwMode="auto">
          <a:xfrm rot="10800000" flipV="1">
            <a:off x="7861969" y="3969368"/>
            <a:ext cx="361948" cy="123825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3" name="Straight Connector 62"/>
          <p:cNvCxnSpPr/>
          <p:nvPr/>
        </p:nvCxnSpPr>
        <p:spPr bwMode="auto">
          <a:xfrm rot="10800000">
            <a:off x="7785770" y="4598018"/>
            <a:ext cx="466723" cy="66676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5" name="Straight Connector 64"/>
          <p:cNvCxnSpPr/>
          <p:nvPr/>
        </p:nvCxnSpPr>
        <p:spPr bwMode="auto">
          <a:xfrm rot="10800000">
            <a:off x="7585746" y="5150469"/>
            <a:ext cx="590546" cy="152401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Straight Connector 66"/>
          <p:cNvCxnSpPr/>
          <p:nvPr/>
        </p:nvCxnSpPr>
        <p:spPr bwMode="auto">
          <a:xfrm rot="10800000">
            <a:off x="7528596" y="6026771"/>
            <a:ext cx="514346" cy="38099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9" name="Straight Connector 68"/>
          <p:cNvCxnSpPr/>
          <p:nvPr/>
        </p:nvCxnSpPr>
        <p:spPr bwMode="auto">
          <a:xfrm rot="5400000">
            <a:off x="5747418" y="5655295"/>
            <a:ext cx="819148" cy="72390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1" name="Straight Connector 70"/>
          <p:cNvCxnSpPr/>
          <p:nvPr/>
        </p:nvCxnSpPr>
        <p:spPr bwMode="auto">
          <a:xfrm rot="10800000" flipV="1">
            <a:off x="5271167" y="5531471"/>
            <a:ext cx="533400" cy="533398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3" name="Straight Connector 72"/>
          <p:cNvCxnSpPr/>
          <p:nvPr/>
        </p:nvCxnSpPr>
        <p:spPr bwMode="auto">
          <a:xfrm rot="10800000" flipV="1">
            <a:off x="4356768" y="4845671"/>
            <a:ext cx="581025" cy="304798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5" name="Straight Connector 74"/>
          <p:cNvCxnSpPr/>
          <p:nvPr/>
        </p:nvCxnSpPr>
        <p:spPr bwMode="auto">
          <a:xfrm rot="10800000" flipV="1">
            <a:off x="4499642" y="5159995"/>
            <a:ext cx="514352" cy="485773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7" name="Straight Connector 76"/>
          <p:cNvCxnSpPr/>
          <p:nvPr/>
        </p:nvCxnSpPr>
        <p:spPr bwMode="auto">
          <a:xfrm rot="10800000">
            <a:off x="4852069" y="2254869"/>
            <a:ext cx="914398" cy="41910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4" name="Rectangle 3"/>
          <p:cNvSpPr>
            <a:spLocks noGrp="1" noChangeArrowheads="1"/>
          </p:cNvSpPr>
          <p:nvPr>
            <p:ph type="title"/>
          </p:nvPr>
        </p:nvSpPr>
        <p:spPr>
          <a:xfrm>
            <a:off x="602776" y="320675"/>
            <a:ext cx="8090848" cy="768350"/>
          </a:xfrm>
          <a:noFill/>
          <a:ln/>
          <a:effectLst>
            <a:prstShdw prst="shdw17" dist="17961" dir="2700000">
              <a:srgbClr val="33CC33">
                <a:gamma/>
                <a:shade val="60000"/>
                <a:invGamma/>
              </a:srgbClr>
            </a:prstShdw>
          </a:effectLst>
        </p:spPr>
        <p:txBody>
          <a:bodyPr/>
          <a:lstStyle/>
          <a:p>
            <a:r>
              <a:rPr lang="en-CA" dirty="0" smtClean="0">
                <a:effectLst/>
              </a:rPr>
              <a:t>A gallery of eukaryotic cell organelles </a:t>
            </a:r>
            <a:endParaRPr lang="en-CA" dirty="0">
              <a:effectLst/>
            </a:endParaRPr>
          </a:p>
        </p:txBody>
      </p:sp>
      <p:sp>
        <p:nvSpPr>
          <p:cNvPr id="79" name="Text Box 6"/>
          <p:cNvSpPr txBox="1">
            <a:spLocks noChangeArrowheads="1"/>
          </p:cNvSpPr>
          <p:nvPr/>
        </p:nvSpPr>
        <p:spPr bwMode="auto">
          <a:xfrm>
            <a:off x="8282813" y="6471884"/>
            <a:ext cx="776175" cy="30777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Fig. 2.18</a:t>
            </a:r>
            <a:endParaRPr lang="en-CA" sz="1400" dirty="0"/>
          </a:p>
        </p:txBody>
      </p:sp>
      <p:sp>
        <p:nvSpPr>
          <p:cNvPr id="40" name="Rectangle 4"/>
          <p:cNvSpPr txBox="1">
            <a:spLocks noChangeArrowheads="1"/>
          </p:cNvSpPr>
          <p:nvPr/>
        </p:nvSpPr>
        <p:spPr bwMode="auto">
          <a:xfrm>
            <a:off x="126407" y="1315398"/>
            <a:ext cx="6477000" cy="4908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7" tIns="44450" rIns="90487" bIns="44450" numCol="1" anchor="t" anchorCtr="0" compatLnSpc="1">
            <a:prstTxWarp prst="textNoShape">
              <a:avLst/>
            </a:prstTxWarp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Monotype Sorts" pitchFamily="2" charset="2"/>
              <a:buChar char="q"/>
              <a:tabLst/>
              <a:defRPr/>
            </a:pPr>
            <a:r>
              <a:rPr kumimoji="0" lang="en-CA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Major structural features</a:t>
            </a:r>
          </a:p>
          <a:p>
            <a:pPr marL="628650" marR="0" lvl="1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Monotype Sorts" pitchFamily="2" charset="2"/>
              <a:buChar char="n"/>
              <a:tabLst/>
              <a:defRPr/>
            </a:pPr>
            <a:r>
              <a:rPr kumimoji="0" lang="en-CA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Plasma membrane</a:t>
            </a:r>
          </a:p>
          <a:p>
            <a:pPr marL="628650" marR="0" lvl="1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Monotype Sorts" pitchFamily="2" charset="2"/>
              <a:buChar char="n"/>
              <a:tabLst/>
              <a:defRPr/>
            </a:pPr>
            <a:r>
              <a:rPr lang="en-CA" sz="2200" kern="0" dirty="0" smtClean="0">
                <a:latin typeface="+mn-lt"/>
              </a:rPr>
              <a:t>Nucleus </a:t>
            </a:r>
            <a:br>
              <a:rPr lang="en-CA" sz="2200" kern="0" dirty="0" smtClean="0">
                <a:latin typeface="+mn-lt"/>
              </a:rPr>
            </a:br>
            <a:r>
              <a:rPr lang="en-CA" sz="2200" kern="0" dirty="0" smtClean="0">
                <a:latin typeface="+mn-lt"/>
              </a:rPr>
              <a:t>(membrane-bound)</a:t>
            </a:r>
          </a:p>
          <a:p>
            <a:pPr marL="628650" marR="0" lvl="1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Monotype Sorts" pitchFamily="2" charset="2"/>
              <a:buChar char="n"/>
              <a:tabLst/>
              <a:defRPr/>
            </a:pPr>
            <a:r>
              <a:rPr lang="en-CA" sz="2200" kern="0" dirty="0" smtClean="0">
                <a:latin typeface="+mn-lt"/>
              </a:rPr>
              <a:t>Membrane-bound organelles</a:t>
            </a:r>
          </a:p>
          <a:p>
            <a:pPr marL="628650" marR="0" lvl="1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Monotype Sorts" pitchFamily="2" charset="2"/>
              <a:buChar char="n"/>
              <a:tabLst/>
              <a:defRPr/>
            </a:pPr>
            <a:r>
              <a:rPr kumimoji="0" lang="en-CA" sz="22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Cytosol</a:t>
            </a:r>
            <a:r>
              <a:rPr kumimoji="0" lang="en-CA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 (</a:t>
            </a:r>
            <a:r>
              <a:rPr kumimoji="0" lang="en-CA" sz="22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vs</a:t>
            </a:r>
            <a:r>
              <a:rPr kumimoji="0" lang="en-CA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 cytoplasm)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Monotype Sorts" pitchFamily="2" charset="2"/>
              <a:buChar char="q"/>
              <a:tabLst/>
              <a:defRPr/>
            </a:pPr>
            <a:endParaRPr kumimoji="0" lang="en-CA" sz="20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9625" y="415072"/>
            <a:ext cx="8240097" cy="4581525"/>
          </a:xfrm>
        </p:spPr>
        <p:txBody>
          <a:bodyPr/>
          <a:lstStyle/>
          <a:p>
            <a:r>
              <a:rPr lang="en-CA" dirty="0" smtClean="0"/>
              <a:t>Non-membrane bound organelles</a:t>
            </a:r>
          </a:p>
          <a:p>
            <a:pPr lvl="1">
              <a:spcBef>
                <a:spcPts val="600"/>
              </a:spcBef>
            </a:pPr>
            <a:r>
              <a:rPr lang="en-CA" dirty="0" smtClean="0"/>
              <a:t>Cytoskeleton</a:t>
            </a:r>
          </a:p>
          <a:p>
            <a:pPr lvl="2"/>
            <a:r>
              <a:rPr lang="en-CA" dirty="0" smtClean="0"/>
              <a:t>Support/shape, internal organization, movement of cell, movement within cell</a:t>
            </a:r>
          </a:p>
          <a:p>
            <a:pPr lvl="2"/>
            <a:r>
              <a:rPr lang="en-CA" dirty="0" smtClean="0"/>
              <a:t>Microfilaments, microtubules, intermediate filaments</a:t>
            </a:r>
          </a:p>
          <a:p>
            <a:pPr lvl="1">
              <a:spcBef>
                <a:spcPts val="600"/>
              </a:spcBef>
            </a:pPr>
            <a:r>
              <a:rPr lang="en-CA" dirty="0" err="1" smtClean="0"/>
              <a:t>Ribosomes</a:t>
            </a:r>
            <a:endParaRPr lang="en-CA" dirty="0" smtClean="0"/>
          </a:p>
          <a:p>
            <a:pPr lvl="2"/>
            <a:r>
              <a:rPr lang="en-CA" dirty="0" smtClean="0"/>
              <a:t>Protein synthesis</a:t>
            </a:r>
          </a:p>
          <a:p>
            <a:pPr lvl="2"/>
            <a:endParaRPr lang="en-CA" dirty="0" smtClean="0"/>
          </a:p>
          <a:p>
            <a:pPr lvl="2"/>
            <a:endParaRPr lang="en-CA" dirty="0"/>
          </a:p>
        </p:txBody>
      </p:sp>
      <p:pic>
        <p:nvPicPr>
          <p:cNvPr id="4" name="Picture 3" descr="C02_F22a_pg0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484717"/>
            <a:ext cx="9144000" cy="2700000"/>
          </a:xfrm>
          <a:prstGeom prst="rect">
            <a:avLst/>
          </a:prstGeom>
        </p:spPr>
      </p:pic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8282813" y="6471884"/>
            <a:ext cx="776175" cy="30777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Fig. 2.22</a:t>
            </a:r>
            <a:endParaRPr lang="en-CA" sz="1400" dirty="0"/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67261" y="5980562"/>
            <a:ext cx="1021433" cy="307777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Microtubule</a:t>
            </a:r>
            <a:endParaRPr lang="en-CA" sz="1400" dirty="0"/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2391664" y="5980562"/>
            <a:ext cx="1672253" cy="307777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Intermediate filament</a:t>
            </a:r>
            <a:endParaRPr lang="en-CA" sz="1400" dirty="0"/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6288435" y="5980562"/>
            <a:ext cx="1146468" cy="307777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Microfilament</a:t>
            </a:r>
            <a:endParaRPr lang="en-CA" sz="14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9626" y="415072"/>
            <a:ext cx="4309544" cy="5794659"/>
          </a:xfrm>
        </p:spPr>
        <p:txBody>
          <a:bodyPr/>
          <a:lstStyle/>
          <a:p>
            <a:r>
              <a:rPr lang="en-CA" dirty="0" smtClean="0"/>
              <a:t>Membrane bound organelles</a:t>
            </a:r>
          </a:p>
          <a:p>
            <a:pPr lvl="1">
              <a:spcBef>
                <a:spcPts val="600"/>
              </a:spcBef>
            </a:pPr>
            <a:r>
              <a:rPr lang="en-CA" dirty="0" smtClean="0"/>
              <a:t>Nucleus</a:t>
            </a:r>
          </a:p>
          <a:p>
            <a:pPr lvl="2"/>
            <a:r>
              <a:rPr lang="en-CA" dirty="0" smtClean="0"/>
              <a:t>Nuclear envelope</a:t>
            </a:r>
          </a:p>
          <a:p>
            <a:pPr lvl="2"/>
            <a:r>
              <a:rPr lang="en-CA" dirty="0" smtClean="0"/>
              <a:t>Nuclear pores</a:t>
            </a:r>
          </a:p>
          <a:p>
            <a:pPr lvl="2"/>
            <a:r>
              <a:rPr lang="en-CA" dirty="0" smtClean="0"/>
              <a:t>Nucleolus</a:t>
            </a:r>
          </a:p>
          <a:p>
            <a:pPr lvl="2"/>
            <a:r>
              <a:rPr lang="en-CA" dirty="0" smtClean="0"/>
              <a:t>DNA and protein organized into chromosomes (chromatin)</a:t>
            </a:r>
          </a:p>
          <a:p>
            <a:pPr lvl="1">
              <a:spcBef>
                <a:spcPts val="600"/>
              </a:spcBef>
            </a:pPr>
            <a:r>
              <a:rPr lang="en-CA" dirty="0" smtClean="0"/>
              <a:t>Endoplasmic reticulum</a:t>
            </a:r>
          </a:p>
          <a:p>
            <a:pPr lvl="2"/>
            <a:r>
              <a:rPr lang="en-CA" dirty="0" smtClean="0"/>
              <a:t>Tubular membranes and </a:t>
            </a:r>
            <a:r>
              <a:rPr lang="en-CA" dirty="0" err="1" smtClean="0"/>
              <a:t>cisternae</a:t>
            </a:r>
            <a:endParaRPr lang="en-CA" dirty="0" smtClean="0"/>
          </a:p>
          <a:p>
            <a:pPr lvl="2"/>
            <a:r>
              <a:rPr lang="en-CA" dirty="0" smtClean="0"/>
              <a:t>Rough – </a:t>
            </a:r>
            <a:r>
              <a:rPr lang="en-CA" dirty="0" err="1" smtClean="0"/>
              <a:t>ribosomes</a:t>
            </a:r>
            <a:r>
              <a:rPr lang="en-CA" dirty="0" smtClean="0"/>
              <a:t>, for membrane protein and secreted protein synthesis</a:t>
            </a:r>
          </a:p>
          <a:p>
            <a:pPr lvl="2"/>
            <a:r>
              <a:rPr lang="en-CA" dirty="0" smtClean="0"/>
              <a:t>Smooth – for lipid and steroid synthesis, detoxification</a:t>
            </a:r>
          </a:p>
          <a:p>
            <a:pPr lvl="2"/>
            <a:endParaRPr lang="en-CA" dirty="0" smtClean="0"/>
          </a:p>
          <a:p>
            <a:pPr lvl="2"/>
            <a:endParaRPr lang="en-CA" dirty="0" smtClean="0"/>
          </a:p>
          <a:p>
            <a:pPr lvl="2"/>
            <a:endParaRPr lang="en-CA" dirty="0"/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8282813" y="6471884"/>
            <a:ext cx="776175" cy="30777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Fig. 2.18</a:t>
            </a:r>
            <a:endParaRPr lang="en-CA" sz="1400" dirty="0"/>
          </a:p>
        </p:txBody>
      </p:sp>
      <p:pic>
        <p:nvPicPr>
          <p:cNvPr id="12" name="Picture 11" descr="C02_F18_pg035_E.jpg"/>
          <p:cNvPicPr>
            <a:picLocks noChangeAspect="1"/>
          </p:cNvPicPr>
          <p:nvPr/>
        </p:nvPicPr>
        <p:blipFill>
          <a:blip r:embed="rId2" cstate="print"/>
          <a:srcRect l="22845" t="16395" r="28656" b="29839"/>
          <a:stretch>
            <a:fillRect/>
          </a:stretch>
        </p:blipFill>
        <p:spPr>
          <a:xfrm>
            <a:off x="4415129" y="996283"/>
            <a:ext cx="4655080" cy="4067033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9626" y="415072"/>
            <a:ext cx="4309544" cy="5794659"/>
          </a:xfrm>
        </p:spPr>
        <p:txBody>
          <a:bodyPr/>
          <a:lstStyle/>
          <a:p>
            <a:pPr marL="274638" lvl="1">
              <a:spcBef>
                <a:spcPts val="600"/>
              </a:spcBef>
            </a:pPr>
            <a:r>
              <a:rPr lang="en-CA" dirty="0" smtClean="0"/>
              <a:t>Golgi complex</a:t>
            </a:r>
          </a:p>
          <a:p>
            <a:pPr marL="531813" lvl="2"/>
            <a:r>
              <a:rPr lang="en-CA" dirty="0" smtClean="0"/>
              <a:t>Stack of flattened vesicles</a:t>
            </a:r>
          </a:p>
          <a:p>
            <a:pPr marL="531813" lvl="2"/>
            <a:r>
              <a:rPr lang="en-CA" dirty="0" smtClean="0"/>
              <a:t>Sorting, modification and packaging of proteins</a:t>
            </a:r>
          </a:p>
          <a:p>
            <a:pPr marL="273050" lvl="1" indent="-227013">
              <a:spcBef>
                <a:spcPts val="600"/>
              </a:spcBef>
            </a:pPr>
            <a:r>
              <a:rPr lang="en-CA" dirty="0" smtClean="0"/>
              <a:t>Vesicles</a:t>
            </a:r>
          </a:p>
          <a:p>
            <a:pPr marL="531813" lvl="2"/>
            <a:r>
              <a:rPr lang="en-CA" dirty="0" smtClean="0"/>
              <a:t>Transport among organelles and/or to plasma membrane</a:t>
            </a:r>
          </a:p>
          <a:p>
            <a:pPr marL="246063" lvl="1">
              <a:spcBef>
                <a:spcPts val="600"/>
              </a:spcBef>
            </a:pPr>
            <a:r>
              <a:rPr lang="en-CA" dirty="0" err="1" smtClean="0"/>
              <a:t>Lysosomes</a:t>
            </a:r>
            <a:r>
              <a:rPr lang="en-CA" dirty="0" smtClean="0"/>
              <a:t>, </a:t>
            </a:r>
            <a:r>
              <a:rPr lang="en-CA" dirty="0" err="1" smtClean="0"/>
              <a:t>peroxisomes</a:t>
            </a:r>
            <a:endParaRPr lang="en-CA" dirty="0" smtClean="0"/>
          </a:p>
          <a:p>
            <a:pPr marL="531813" lvl="2"/>
            <a:r>
              <a:rPr lang="en-CA" dirty="0" smtClean="0"/>
              <a:t>Contain </a:t>
            </a:r>
            <a:r>
              <a:rPr lang="en-CA" dirty="0" err="1" smtClean="0"/>
              <a:t>hydrolases</a:t>
            </a:r>
            <a:r>
              <a:rPr lang="en-CA" dirty="0" smtClean="0"/>
              <a:t>, </a:t>
            </a:r>
            <a:r>
              <a:rPr lang="en-CA" dirty="0" err="1" smtClean="0"/>
              <a:t>catalases</a:t>
            </a:r>
            <a:endParaRPr lang="en-CA" dirty="0" smtClean="0"/>
          </a:p>
          <a:p>
            <a:pPr marL="246063" lvl="1">
              <a:spcBef>
                <a:spcPts val="600"/>
              </a:spcBef>
            </a:pPr>
            <a:r>
              <a:rPr lang="en-CA" dirty="0" smtClean="0"/>
              <a:t>Vacuole</a:t>
            </a:r>
          </a:p>
          <a:p>
            <a:pPr marL="531813" lvl="2"/>
            <a:r>
              <a:rPr lang="en-CA" dirty="0" smtClean="0"/>
              <a:t>Temporary storage</a:t>
            </a:r>
          </a:p>
          <a:p>
            <a:pPr marL="531813" lvl="2"/>
            <a:r>
              <a:rPr lang="en-CA" dirty="0" err="1" smtClean="0"/>
              <a:t>Turgor</a:t>
            </a:r>
            <a:r>
              <a:rPr lang="en-CA" dirty="0" smtClean="0"/>
              <a:t> pressure in plant cells</a:t>
            </a:r>
          </a:p>
          <a:p>
            <a:pPr marL="531813" lvl="2"/>
            <a:endParaRPr lang="en-CA" dirty="0" smtClean="0"/>
          </a:p>
          <a:p>
            <a:pPr lvl="2"/>
            <a:endParaRPr lang="en-CA" dirty="0" smtClean="0"/>
          </a:p>
          <a:p>
            <a:pPr lvl="2"/>
            <a:endParaRPr lang="en-CA" dirty="0" smtClean="0"/>
          </a:p>
          <a:p>
            <a:pPr lvl="2"/>
            <a:endParaRPr lang="en-CA" dirty="0"/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8282813" y="6471884"/>
            <a:ext cx="776175" cy="30777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Fig. 2.20</a:t>
            </a:r>
            <a:endParaRPr lang="en-CA" sz="1400" dirty="0"/>
          </a:p>
        </p:txBody>
      </p:sp>
      <p:pic>
        <p:nvPicPr>
          <p:cNvPr id="6" name="Picture 5" descr="C02_F20_pg037_E.jpg"/>
          <p:cNvPicPr>
            <a:picLocks noChangeAspect="1"/>
          </p:cNvPicPr>
          <p:nvPr/>
        </p:nvPicPr>
        <p:blipFill>
          <a:blip r:embed="rId2" cstate="print"/>
          <a:srcRect l="2524" t="1570" r="21186" b="2047"/>
          <a:stretch>
            <a:fillRect/>
          </a:stretch>
        </p:blipFill>
        <p:spPr>
          <a:xfrm>
            <a:off x="4885899" y="286604"/>
            <a:ext cx="3712192" cy="6073254"/>
          </a:xfrm>
          <a:prstGeom prst="rect">
            <a:avLst/>
          </a:prstGeom>
        </p:spPr>
      </p:pic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5943305" y="1150395"/>
            <a:ext cx="756938" cy="26468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Nucleus</a:t>
            </a:r>
            <a:endParaRPr lang="en-CA" sz="1400" dirty="0"/>
          </a:p>
        </p:txBody>
      </p:sp>
      <p:cxnSp>
        <p:nvCxnSpPr>
          <p:cNvPr id="8" name="Straight Connector 7"/>
          <p:cNvCxnSpPr/>
          <p:nvPr/>
        </p:nvCxnSpPr>
        <p:spPr bwMode="auto">
          <a:xfrm rot="16200000" flipV="1">
            <a:off x="7060091" y="3143182"/>
            <a:ext cx="417818" cy="338061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7307393" y="1955612"/>
            <a:ext cx="894797" cy="26468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Rough ER</a:t>
            </a:r>
            <a:endParaRPr lang="en-CA" sz="1400" dirty="0"/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7328349" y="3512644"/>
            <a:ext cx="766493" cy="26468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Vesicles</a:t>
            </a:r>
            <a:endParaRPr lang="en-CA" sz="1400" dirty="0"/>
          </a:p>
        </p:txBody>
      </p:sp>
      <p:cxnSp>
        <p:nvCxnSpPr>
          <p:cNvPr id="13" name="Straight Connector 12"/>
          <p:cNvCxnSpPr/>
          <p:nvPr/>
        </p:nvCxnSpPr>
        <p:spPr bwMode="auto">
          <a:xfrm rot="5400000">
            <a:off x="7060285" y="3997610"/>
            <a:ext cx="682387" cy="256814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6" name="Text Box 6"/>
          <p:cNvSpPr txBox="1">
            <a:spLocks noChangeArrowheads="1"/>
          </p:cNvSpPr>
          <p:nvPr/>
        </p:nvSpPr>
        <p:spPr bwMode="auto">
          <a:xfrm>
            <a:off x="5111619" y="3470513"/>
            <a:ext cx="782587" cy="437043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Golgi </a:t>
            </a:r>
          </a:p>
          <a:p>
            <a:pPr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complex</a:t>
            </a:r>
            <a:endParaRPr lang="en-CA" sz="1400" dirty="0"/>
          </a:p>
        </p:txBody>
      </p:sp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4196435" y="4863773"/>
            <a:ext cx="907108" cy="26468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err="1" smtClean="0"/>
              <a:t>Lysosome</a:t>
            </a:r>
            <a:endParaRPr lang="en-CA" sz="1400" dirty="0"/>
          </a:p>
        </p:txBody>
      </p:sp>
      <p:cxnSp>
        <p:nvCxnSpPr>
          <p:cNvPr id="18" name="Straight Connector 17"/>
          <p:cNvCxnSpPr/>
          <p:nvPr/>
        </p:nvCxnSpPr>
        <p:spPr bwMode="auto">
          <a:xfrm rot="10800000">
            <a:off x="5072933" y="4993420"/>
            <a:ext cx="372527" cy="1663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0406.jpg"/>
          <p:cNvPicPr>
            <a:picLocks noChangeAspect="1"/>
          </p:cNvPicPr>
          <p:nvPr/>
        </p:nvPicPr>
        <p:blipFill>
          <a:blip r:embed="rId2" cstate="print"/>
          <a:srcRect t="5147" b="8937"/>
          <a:stretch>
            <a:fillRect/>
          </a:stretch>
        </p:blipFill>
        <p:spPr>
          <a:xfrm>
            <a:off x="3781425" y="3267307"/>
            <a:ext cx="5354776" cy="3257318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9626" y="415072"/>
            <a:ext cx="4309544" cy="5794659"/>
          </a:xfrm>
        </p:spPr>
        <p:txBody>
          <a:bodyPr/>
          <a:lstStyle/>
          <a:p>
            <a:pPr marL="274638" lvl="1">
              <a:spcBef>
                <a:spcPts val="600"/>
              </a:spcBef>
            </a:pPr>
            <a:r>
              <a:rPr lang="en-CA" dirty="0" smtClean="0"/>
              <a:t>Golgi complex</a:t>
            </a:r>
          </a:p>
          <a:p>
            <a:pPr marL="531813" lvl="2"/>
            <a:r>
              <a:rPr lang="en-CA" dirty="0" smtClean="0"/>
              <a:t>Stack of flattened vesicles</a:t>
            </a:r>
          </a:p>
          <a:p>
            <a:pPr marL="531813" lvl="2"/>
            <a:r>
              <a:rPr lang="en-CA" dirty="0" smtClean="0"/>
              <a:t>Sorting, modification and packaging of proteins</a:t>
            </a:r>
          </a:p>
          <a:p>
            <a:pPr marL="273050" lvl="1" indent="-227013">
              <a:spcBef>
                <a:spcPts val="600"/>
              </a:spcBef>
            </a:pPr>
            <a:r>
              <a:rPr lang="en-CA" dirty="0" smtClean="0"/>
              <a:t>Vesicles</a:t>
            </a:r>
          </a:p>
          <a:p>
            <a:pPr marL="531813" lvl="2"/>
            <a:r>
              <a:rPr lang="en-CA" dirty="0" smtClean="0"/>
              <a:t>Transport among organelles and/or to plasma membrane</a:t>
            </a:r>
          </a:p>
          <a:p>
            <a:pPr marL="246063" lvl="1">
              <a:spcBef>
                <a:spcPts val="600"/>
              </a:spcBef>
            </a:pPr>
            <a:r>
              <a:rPr lang="en-CA" dirty="0" err="1" smtClean="0"/>
              <a:t>Lysosomes</a:t>
            </a:r>
            <a:r>
              <a:rPr lang="en-CA" dirty="0" smtClean="0"/>
              <a:t>, </a:t>
            </a:r>
            <a:r>
              <a:rPr lang="en-CA" dirty="0" err="1" smtClean="0"/>
              <a:t>peroxisomes</a:t>
            </a:r>
            <a:endParaRPr lang="en-CA" dirty="0" smtClean="0"/>
          </a:p>
          <a:p>
            <a:pPr marL="531813" lvl="2"/>
            <a:r>
              <a:rPr lang="en-CA" dirty="0" smtClean="0"/>
              <a:t>Contain </a:t>
            </a:r>
            <a:r>
              <a:rPr lang="en-CA" dirty="0" err="1" smtClean="0"/>
              <a:t>hydrolases</a:t>
            </a:r>
            <a:r>
              <a:rPr lang="en-CA" dirty="0" smtClean="0"/>
              <a:t>, </a:t>
            </a:r>
            <a:r>
              <a:rPr lang="en-CA" dirty="0" err="1" smtClean="0"/>
              <a:t>catalases</a:t>
            </a:r>
            <a:endParaRPr lang="en-CA" dirty="0" smtClean="0"/>
          </a:p>
          <a:p>
            <a:pPr marL="246063" lvl="1">
              <a:spcBef>
                <a:spcPts val="600"/>
              </a:spcBef>
            </a:pPr>
            <a:r>
              <a:rPr lang="en-CA" dirty="0" smtClean="0"/>
              <a:t>Vacuole</a:t>
            </a:r>
          </a:p>
          <a:p>
            <a:pPr marL="531813" lvl="2"/>
            <a:r>
              <a:rPr lang="en-CA" dirty="0" smtClean="0"/>
              <a:t>Temporary storage</a:t>
            </a:r>
          </a:p>
          <a:p>
            <a:pPr marL="531813" lvl="2"/>
            <a:r>
              <a:rPr lang="en-CA" dirty="0" err="1" smtClean="0"/>
              <a:t>Turgor</a:t>
            </a:r>
            <a:r>
              <a:rPr lang="en-CA" dirty="0" smtClean="0"/>
              <a:t> pressure in plant cells</a:t>
            </a:r>
          </a:p>
          <a:p>
            <a:pPr marL="531813" lvl="2"/>
            <a:endParaRPr lang="en-CA" dirty="0" smtClean="0"/>
          </a:p>
          <a:p>
            <a:pPr lvl="2"/>
            <a:endParaRPr lang="en-CA" dirty="0" smtClean="0"/>
          </a:p>
          <a:p>
            <a:pPr lvl="2"/>
            <a:endParaRPr lang="en-CA" dirty="0" smtClean="0"/>
          </a:p>
          <a:p>
            <a:pPr lvl="2"/>
            <a:endParaRPr lang="en-CA" dirty="0"/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7025759" y="5928959"/>
            <a:ext cx="1899879" cy="30777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Fig4-6 Becker et al. 2009</a:t>
            </a:r>
            <a:endParaRPr lang="en-CA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8" descr="01_18_folds mito"/>
          <p:cNvPicPr>
            <a:picLocks noChangeAspect="1" noChangeArrowheads="1"/>
          </p:cNvPicPr>
          <p:nvPr/>
        </p:nvPicPr>
        <p:blipFill>
          <a:blip r:embed="rId2" cstate="print"/>
          <a:srcRect l="7001" t="6605" r="31121" b="6552"/>
          <a:stretch>
            <a:fillRect/>
          </a:stretch>
        </p:blipFill>
        <p:spPr bwMode="auto">
          <a:xfrm>
            <a:off x="6182436" y="0"/>
            <a:ext cx="2961564" cy="3090294"/>
          </a:xfrm>
          <a:prstGeom prst="rect">
            <a:avLst/>
          </a:prstGeom>
          <a:noFill/>
        </p:spPr>
      </p:pic>
      <p:pic>
        <p:nvPicPr>
          <p:cNvPr id="14" name="Picture 13" descr="C06_F08_pg119_E.jpg"/>
          <p:cNvPicPr>
            <a:picLocks noChangeAspect="1"/>
          </p:cNvPicPr>
          <p:nvPr/>
        </p:nvPicPr>
        <p:blipFill>
          <a:blip r:embed="rId3" cstate="print"/>
          <a:srcRect l="2046" t="38930" r="5513" b="11318"/>
          <a:stretch>
            <a:fillRect/>
          </a:stretch>
        </p:blipFill>
        <p:spPr>
          <a:xfrm>
            <a:off x="3627573" y="300251"/>
            <a:ext cx="2511188" cy="1569493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9626" y="415072"/>
            <a:ext cx="4309544" cy="5794659"/>
          </a:xfrm>
        </p:spPr>
        <p:txBody>
          <a:bodyPr/>
          <a:lstStyle/>
          <a:p>
            <a:pPr marL="274638" lvl="1">
              <a:spcBef>
                <a:spcPts val="600"/>
              </a:spcBef>
            </a:pPr>
            <a:r>
              <a:rPr lang="en-CA" dirty="0" smtClean="0"/>
              <a:t>Mitochondrion</a:t>
            </a:r>
          </a:p>
          <a:p>
            <a:pPr marL="531813" lvl="2"/>
            <a:r>
              <a:rPr lang="en-CA" dirty="0" smtClean="0"/>
              <a:t>~2 µm</a:t>
            </a:r>
          </a:p>
          <a:p>
            <a:pPr marL="531813" lvl="2"/>
            <a:r>
              <a:rPr lang="en-CA" dirty="0" smtClean="0"/>
              <a:t>Double membrane, </a:t>
            </a:r>
            <a:r>
              <a:rPr lang="en-CA" dirty="0" err="1" smtClean="0"/>
              <a:t>cristae</a:t>
            </a:r>
            <a:endParaRPr lang="en-CA" dirty="0" smtClean="0"/>
          </a:p>
          <a:p>
            <a:pPr marL="531813" lvl="2"/>
            <a:r>
              <a:rPr lang="en-CA" dirty="0" smtClean="0"/>
              <a:t>Oxidative metabolism yielding ATP</a:t>
            </a:r>
          </a:p>
          <a:p>
            <a:pPr marL="531813" lvl="2"/>
            <a:r>
              <a:rPr lang="en-CA" dirty="0" smtClean="0"/>
              <a:t>Circular </a:t>
            </a:r>
            <a:r>
              <a:rPr lang="en-CA" dirty="0" err="1" smtClean="0"/>
              <a:t>mDNA</a:t>
            </a:r>
            <a:endParaRPr lang="en-CA" dirty="0" smtClean="0"/>
          </a:p>
          <a:p>
            <a:pPr marL="531813" lvl="2"/>
            <a:r>
              <a:rPr lang="en-CA" dirty="0" smtClean="0"/>
              <a:t>Reproduce by fission</a:t>
            </a:r>
          </a:p>
          <a:p>
            <a:pPr marL="273050" lvl="1" indent="-227013">
              <a:spcBef>
                <a:spcPts val="600"/>
              </a:spcBef>
            </a:pPr>
            <a:r>
              <a:rPr lang="en-CA" dirty="0" smtClean="0"/>
              <a:t>Chloroplast</a:t>
            </a:r>
          </a:p>
          <a:p>
            <a:pPr marL="531813" lvl="2"/>
            <a:r>
              <a:rPr lang="en-CA" dirty="0" smtClean="0"/>
              <a:t>~5 µm</a:t>
            </a:r>
          </a:p>
          <a:p>
            <a:pPr marL="531813" lvl="2"/>
            <a:r>
              <a:rPr lang="en-CA" dirty="0" smtClean="0"/>
              <a:t>Double membrane + </a:t>
            </a:r>
            <a:r>
              <a:rPr lang="en-CA" dirty="0" err="1" smtClean="0"/>
              <a:t>thylakoids</a:t>
            </a:r>
            <a:endParaRPr lang="en-CA" dirty="0" smtClean="0"/>
          </a:p>
          <a:p>
            <a:pPr marL="531813" lvl="2"/>
            <a:r>
              <a:rPr lang="en-CA" dirty="0" smtClean="0"/>
              <a:t>Conversion of light energy to chemical energy (complex carbohydrates)</a:t>
            </a:r>
          </a:p>
          <a:p>
            <a:pPr marL="531813" lvl="2"/>
            <a:r>
              <a:rPr lang="en-CA" dirty="0" smtClean="0"/>
              <a:t>Circular </a:t>
            </a:r>
            <a:r>
              <a:rPr lang="en-CA" dirty="0" err="1" smtClean="0"/>
              <a:t>cpDNA</a:t>
            </a:r>
            <a:endParaRPr lang="en-CA" dirty="0" smtClean="0"/>
          </a:p>
          <a:p>
            <a:pPr marL="531813" lvl="2"/>
            <a:r>
              <a:rPr lang="en-CA" dirty="0" smtClean="0"/>
              <a:t>Reproduce by fission</a:t>
            </a:r>
          </a:p>
          <a:p>
            <a:pPr lvl="2"/>
            <a:endParaRPr lang="en-CA" dirty="0" smtClean="0"/>
          </a:p>
          <a:p>
            <a:pPr lvl="2"/>
            <a:endParaRPr lang="en-CA" dirty="0"/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5034514" y="303097"/>
            <a:ext cx="694421" cy="30777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Fig. 6.8</a:t>
            </a:r>
            <a:endParaRPr lang="en-CA" sz="1400" dirty="0"/>
          </a:p>
        </p:txBody>
      </p:sp>
      <p:pic>
        <p:nvPicPr>
          <p:cNvPr id="20" name="Picture 19" descr="C07_F03c_pg141_E.jpg"/>
          <p:cNvPicPr>
            <a:picLocks noChangeAspect="1"/>
          </p:cNvPicPr>
          <p:nvPr/>
        </p:nvPicPr>
        <p:blipFill>
          <a:blip r:embed="rId4" cstate="print"/>
          <a:srcRect l="36023" t="8582" r="4076" b="7338"/>
          <a:stretch>
            <a:fillRect/>
          </a:stretch>
        </p:blipFill>
        <p:spPr>
          <a:xfrm>
            <a:off x="4141889" y="3098041"/>
            <a:ext cx="2422681" cy="3411941"/>
          </a:xfrm>
          <a:prstGeom prst="rect">
            <a:avLst/>
          </a:prstGeom>
        </p:spPr>
      </p:pic>
      <p:sp>
        <p:nvSpPr>
          <p:cNvPr id="21" name="Text Box 6"/>
          <p:cNvSpPr txBox="1">
            <a:spLocks noChangeArrowheads="1"/>
          </p:cNvSpPr>
          <p:nvPr/>
        </p:nvSpPr>
        <p:spPr bwMode="auto">
          <a:xfrm>
            <a:off x="3576475" y="4672655"/>
            <a:ext cx="694421" cy="30777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Fig. 7.3</a:t>
            </a:r>
            <a:endParaRPr lang="en-CA" sz="1400" dirty="0"/>
          </a:p>
        </p:txBody>
      </p:sp>
      <p:pic>
        <p:nvPicPr>
          <p:cNvPr id="22" name="Picture 6" descr="01_20_Chloroplasts"/>
          <p:cNvPicPr>
            <a:picLocks noChangeAspect="1" noChangeArrowheads="1"/>
          </p:cNvPicPr>
          <p:nvPr/>
        </p:nvPicPr>
        <p:blipFill>
          <a:blip r:embed="rId5" cstate="print"/>
          <a:srcRect l="37378" t="22272" r="37546" b="21278"/>
          <a:stretch>
            <a:fillRect/>
          </a:stretch>
        </p:blipFill>
        <p:spPr bwMode="auto">
          <a:xfrm>
            <a:off x="6619165" y="3088367"/>
            <a:ext cx="2524836" cy="3769633"/>
          </a:xfrm>
          <a:prstGeom prst="rect">
            <a:avLst/>
          </a:prstGeom>
          <a:noFill/>
        </p:spPr>
      </p:pic>
      <p:sp>
        <p:nvSpPr>
          <p:cNvPr id="23" name="Text Box 3"/>
          <p:cNvSpPr txBox="1">
            <a:spLocks noChangeArrowheads="1"/>
          </p:cNvSpPr>
          <p:nvPr/>
        </p:nvSpPr>
        <p:spPr bwMode="auto">
          <a:xfrm>
            <a:off x="5719101" y="6493206"/>
            <a:ext cx="2579687" cy="32385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/>
              <a:t>Figs. 1-18, 1-20, </a:t>
            </a:r>
            <a:r>
              <a:rPr lang="en-CA" sz="1400" dirty="0" err="1"/>
              <a:t>Alberts</a:t>
            </a:r>
            <a:r>
              <a:rPr lang="en-CA" sz="1400" dirty="0"/>
              <a:t> et al. 2004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9626" y="415072"/>
            <a:ext cx="4309544" cy="5794659"/>
          </a:xfrm>
        </p:spPr>
        <p:txBody>
          <a:bodyPr/>
          <a:lstStyle/>
          <a:p>
            <a:pPr marL="274638" lvl="1">
              <a:spcBef>
                <a:spcPts val="600"/>
              </a:spcBef>
            </a:pPr>
            <a:r>
              <a:rPr lang="en-CA" dirty="0" err="1" smtClean="0"/>
              <a:t>Endosymbiont</a:t>
            </a:r>
            <a:r>
              <a:rPr lang="en-CA" dirty="0" smtClean="0"/>
              <a:t> theory</a:t>
            </a:r>
          </a:p>
          <a:p>
            <a:pPr marL="531813" lvl="2"/>
            <a:r>
              <a:rPr lang="en-CA" dirty="0" smtClean="0"/>
              <a:t>Mitochondria from incorporation of aerobic prokaryote</a:t>
            </a:r>
          </a:p>
          <a:p>
            <a:pPr marL="531813" lvl="2"/>
            <a:r>
              <a:rPr lang="en-CA" dirty="0" smtClean="0"/>
              <a:t>Chloroplast from (later) incorporation of </a:t>
            </a:r>
            <a:r>
              <a:rPr lang="en-CA" dirty="0" err="1" smtClean="0"/>
              <a:t>cyanobacterium</a:t>
            </a:r>
            <a:endParaRPr lang="en-CA" dirty="0" smtClean="0"/>
          </a:p>
          <a:p>
            <a:pPr marL="531813" lvl="2"/>
            <a:r>
              <a:rPr lang="en-CA" dirty="0" smtClean="0"/>
              <a:t>Support – size, circular DNA, </a:t>
            </a:r>
            <a:r>
              <a:rPr lang="en-CA" dirty="0" err="1" smtClean="0"/>
              <a:t>ribosomes</a:t>
            </a:r>
            <a:r>
              <a:rPr lang="en-CA" dirty="0" smtClean="0"/>
              <a:t>, fission</a:t>
            </a:r>
          </a:p>
          <a:p>
            <a:pPr marL="895350" lvl="3"/>
            <a:r>
              <a:rPr lang="en-CA" dirty="0" smtClean="0"/>
              <a:t>Current examples:</a:t>
            </a:r>
            <a:br>
              <a:rPr lang="en-CA" dirty="0" smtClean="0"/>
            </a:br>
            <a:r>
              <a:rPr lang="en-CA" dirty="0" smtClean="0"/>
              <a:t>- symbiotic animals </a:t>
            </a:r>
            <a:br>
              <a:rPr lang="en-CA" dirty="0" smtClean="0"/>
            </a:br>
            <a:r>
              <a:rPr lang="en-CA" dirty="0" smtClean="0"/>
              <a:t>containing green </a:t>
            </a:r>
            <a:br>
              <a:rPr lang="en-CA" dirty="0" smtClean="0"/>
            </a:br>
            <a:r>
              <a:rPr lang="en-CA" dirty="0" err="1" smtClean="0"/>
              <a:t>photobionts</a:t>
            </a:r>
            <a:r>
              <a:rPr lang="en-CA" dirty="0" smtClean="0"/>
              <a:t/>
            </a:r>
            <a:br>
              <a:rPr lang="en-CA" dirty="0" smtClean="0"/>
            </a:br>
            <a:r>
              <a:rPr lang="en-CA" dirty="0" smtClean="0"/>
              <a:t>- </a:t>
            </a:r>
            <a:r>
              <a:rPr lang="en-CA" dirty="0" err="1" smtClean="0"/>
              <a:t>kleptoplasty</a:t>
            </a:r>
            <a:r>
              <a:rPr lang="en-CA" dirty="0" smtClean="0"/>
              <a:t> </a:t>
            </a:r>
            <a:br>
              <a:rPr lang="en-CA" dirty="0" smtClean="0"/>
            </a:br>
            <a:r>
              <a:rPr lang="en-CA" dirty="0" smtClean="0"/>
              <a:t>(solar-powered </a:t>
            </a:r>
            <a:br>
              <a:rPr lang="en-CA" dirty="0" smtClean="0"/>
            </a:br>
            <a:r>
              <a:rPr lang="en-CA" dirty="0" smtClean="0"/>
              <a:t>sea slugs!)</a:t>
            </a:r>
          </a:p>
          <a:p>
            <a:pPr lvl="2"/>
            <a:endParaRPr lang="en-CA" dirty="0"/>
          </a:p>
        </p:txBody>
      </p:sp>
      <p:pic>
        <p:nvPicPr>
          <p:cNvPr id="11" name="Picture 10" descr="C02_F21_pg038_E.jpg"/>
          <p:cNvPicPr>
            <a:picLocks noChangeAspect="1"/>
          </p:cNvPicPr>
          <p:nvPr/>
        </p:nvPicPr>
        <p:blipFill>
          <a:blip r:embed="rId2" cstate="print"/>
          <a:srcRect l="13765" t="995" r="11410" b="8856"/>
          <a:stretch>
            <a:fillRect/>
          </a:stretch>
        </p:blipFill>
        <p:spPr>
          <a:xfrm>
            <a:off x="4653887" y="68237"/>
            <a:ext cx="3985145" cy="6032312"/>
          </a:xfrm>
          <a:prstGeom prst="rect">
            <a:avLst/>
          </a:prstGeom>
        </p:spPr>
      </p:pic>
      <p:sp>
        <p:nvSpPr>
          <p:cNvPr id="21" name="Text Box 6"/>
          <p:cNvSpPr txBox="1">
            <a:spLocks noChangeArrowheads="1"/>
          </p:cNvSpPr>
          <p:nvPr/>
        </p:nvSpPr>
        <p:spPr bwMode="auto">
          <a:xfrm>
            <a:off x="5227988" y="1431314"/>
            <a:ext cx="776175" cy="30777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Fig. 2.21</a:t>
            </a:r>
            <a:endParaRPr lang="en-CA" sz="1400" dirty="0"/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7459343" y="387258"/>
            <a:ext cx="1276311" cy="437043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Original </a:t>
            </a:r>
          </a:p>
          <a:p>
            <a:pPr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prokaryotic cell</a:t>
            </a:r>
            <a:endParaRPr lang="en-CA" sz="1400" dirty="0"/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7523246" y="1601908"/>
            <a:ext cx="875561" cy="437043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Aerobic</a:t>
            </a:r>
          </a:p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bacteria...</a:t>
            </a:r>
            <a:endParaRPr lang="en-CA" sz="1400" dirty="0"/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7377077" y="3308522"/>
            <a:ext cx="1119217" cy="437043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... become</a:t>
            </a:r>
          </a:p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mitochondria</a:t>
            </a:r>
            <a:endParaRPr lang="en-CA" sz="1400" dirty="0"/>
          </a:p>
        </p:txBody>
      </p:sp>
      <p:cxnSp>
        <p:nvCxnSpPr>
          <p:cNvPr id="16" name="Straight Connector 15"/>
          <p:cNvCxnSpPr/>
          <p:nvPr/>
        </p:nvCxnSpPr>
        <p:spPr bwMode="auto">
          <a:xfrm rot="10800000" flipV="1">
            <a:off x="7021902" y="3456360"/>
            <a:ext cx="350080" cy="339266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4039462" y="4253693"/>
            <a:ext cx="1249060" cy="437043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Photosynthetic</a:t>
            </a:r>
          </a:p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bacteria...</a:t>
            </a:r>
            <a:endParaRPr lang="en-CA" sz="1400" dirty="0"/>
          </a:p>
        </p:txBody>
      </p: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3535490" y="5193717"/>
            <a:ext cx="1061509" cy="437043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... become</a:t>
            </a:r>
          </a:p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chloroplasts</a:t>
            </a:r>
            <a:endParaRPr lang="en-CA" sz="1400" dirty="0"/>
          </a:p>
        </p:txBody>
      </p:sp>
      <p:cxnSp>
        <p:nvCxnSpPr>
          <p:cNvPr id="25" name="Straight Connector 24"/>
          <p:cNvCxnSpPr/>
          <p:nvPr/>
        </p:nvCxnSpPr>
        <p:spPr bwMode="auto">
          <a:xfrm rot="10800000">
            <a:off x="4457885" y="5358247"/>
            <a:ext cx="502304" cy="197164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9" name="Text Box 6"/>
          <p:cNvSpPr txBox="1">
            <a:spLocks noChangeArrowheads="1"/>
          </p:cNvSpPr>
          <p:nvPr/>
        </p:nvSpPr>
        <p:spPr bwMode="auto">
          <a:xfrm>
            <a:off x="4431904" y="6051937"/>
            <a:ext cx="1770036" cy="437043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Eukaryotic cells</a:t>
            </a:r>
            <a:br>
              <a:rPr lang="en-CA" sz="1400" dirty="0" smtClean="0"/>
            </a:br>
            <a:r>
              <a:rPr lang="en-CA" sz="1400" dirty="0" smtClean="0"/>
              <a:t>(plants, some </a:t>
            </a:r>
            <a:r>
              <a:rPr lang="en-CA" sz="1400" dirty="0" err="1" smtClean="0"/>
              <a:t>protists</a:t>
            </a:r>
            <a:r>
              <a:rPr lang="en-CA" sz="1400" dirty="0" smtClean="0"/>
              <a:t>)</a:t>
            </a:r>
            <a:endParaRPr lang="en-CA" sz="1400" dirty="0"/>
          </a:p>
        </p:txBody>
      </p:sp>
      <p:sp>
        <p:nvSpPr>
          <p:cNvPr id="30" name="Text Box 6"/>
          <p:cNvSpPr txBox="1">
            <a:spLocks noChangeArrowheads="1"/>
          </p:cNvSpPr>
          <p:nvPr/>
        </p:nvSpPr>
        <p:spPr bwMode="auto">
          <a:xfrm>
            <a:off x="6722853" y="6051937"/>
            <a:ext cx="2329485" cy="437043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Eukaryotic cells</a:t>
            </a:r>
            <a:br>
              <a:rPr lang="en-CA" sz="1400" dirty="0" smtClean="0"/>
            </a:br>
            <a:r>
              <a:rPr lang="en-CA" sz="1400" dirty="0" smtClean="0"/>
              <a:t>(animals, fungi, some </a:t>
            </a:r>
            <a:r>
              <a:rPr lang="en-CA" sz="1400" dirty="0" err="1" smtClean="0"/>
              <a:t>protists</a:t>
            </a:r>
            <a:r>
              <a:rPr lang="en-CA" sz="1400" dirty="0" smtClean="0"/>
              <a:t>)</a:t>
            </a:r>
            <a:endParaRPr lang="en-CA" sz="14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9626" y="415072"/>
            <a:ext cx="4309544" cy="5794659"/>
          </a:xfrm>
        </p:spPr>
        <p:txBody>
          <a:bodyPr/>
          <a:lstStyle/>
          <a:p>
            <a:pPr marL="274638" lvl="1">
              <a:spcBef>
                <a:spcPts val="600"/>
              </a:spcBef>
            </a:pPr>
            <a:r>
              <a:rPr lang="en-CA" dirty="0" err="1" smtClean="0"/>
              <a:t>Endosymbiont</a:t>
            </a:r>
            <a:r>
              <a:rPr lang="en-CA" dirty="0" smtClean="0"/>
              <a:t> theory</a:t>
            </a:r>
          </a:p>
          <a:p>
            <a:pPr marL="531813" lvl="2"/>
            <a:r>
              <a:rPr lang="en-CA" dirty="0" smtClean="0"/>
              <a:t>Mitochondria from incorporation of aerobic prokaryote</a:t>
            </a:r>
          </a:p>
          <a:p>
            <a:pPr marL="531813" lvl="2"/>
            <a:r>
              <a:rPr lang="en-CA" dirty="0" smtClean="0"/>
              <a:t>Chloroplast from (later) incorporation of </a:t>
            </a:r>
            <a:r>
              <a:rPr lang="en-CA" dirty="0" err="1" smtClean="0"/>
              <a:t>cyanobacterium</a:t>
            </a:r>
            <a:endParaRPr lang="en-CA" dirty="0" smtClean="0"/>
          </a:p>
          <a:p>
            <a:pPr marL="531813" lvl="2"/>
            <a:r>
              <a:rPr lang="en-CA" dirty="0" smtClean="0"/>
              <a:t>Support – size, circular DNA, </a:t>
            </a:r>
            <a:r>
              <a:rPr lang="en-CA" dirty="0" err="1" smtClean="0"/>
              <a:t>ribosomes</a:t>
            </a:r>
            <a:r>
              <a:rPr lang="en-CA" dirty="0" smtClean="0"/>
              <a:t>, fission</a:t>
            </a:r>
          </a:p>
          <a:p>
            <a:pPr marL="895350" lvl="3"/>
            <a:r>
              <a:rPr lang="en-CA" dirty="0" smtClean="0"/>
              <a:t>Current examples:</a:t>
            </a:r>
            <a:br>
              <a:rPr lang="en-CA" dirty="0" smtClean="0"/>
            </a:br>
            <a:r>
              <a:rPr lang="en-CA" dirty="0" smtClean="0"/>
              <a:t>- symbiotic animals </a:t>
            </a:r>
            <a:br>
              <a:rPr lang="en-CA" dirty="0" smtClean="0"/>
            </a:br>
            <a:r>
              <a:rPr lang="en-CA" dirty="0" smtClean="0"/>
              <a:t>containing green </a:t>
            </a:r>
            <a:br>
              <a:rPr lang="en-CA" dirty="0" smtClean="0"/>
            </a:br>
            <a:r>
              <a:rPr lang="en-CA" dirty="0" err="1" smtClean="0"/>
              <a:t>photobionts</a:t>
            </a:r>
            <a:r>
              <a:rPr lang="en-CA" dirty="0" smtClean="0"/>
              <a:t/>
            </a:r>
            <a:br>
              <a:rPr lang="en-CA" dirty="0" smtClean="0"/>
            </a:br>
            <a:r>
              <a:rPr lang="en-CA" dirty="0" smtClean="0"/>
              <a:t>- </a:t>
            </a:r>
            <a:r>
              <a:rPr lang="en-CA" dirty="0" err="1" smtClean="0"/>
              <a:t>kleptoplasty</a:t>
            </a:r>
            <a:r>
              <a:rPr lang="en-CA" dirty="0" smtClean="0"/>
              <a:t> </a:t>
            </a:r>
            <a:br>
              <a:rPr lang="en-CA" dirty="0" smtClean="0"/>
            </a:br>
            <a:r>
              <a:rPr lang="en-CA" dirty="0" smtClean="0"/>
              <a:t>(solar-powered </a:t>
            </a:r>
            <a:br>
              <a:rPr lang="en-CA" dirty="0" smtClean="0"/>
            </a:br>
            <a:r>
              <a:rPr lang="en-CA" dirty="0" smtClean="0"/>
              <a:t>sea slugs!)</a:t>
            </a:r>
          </a:p>
          <a:p>
            <a:pPr lvl="2"/>
            <a:endParaRPr lang="en-CA" dirty="0"/>
          </a:p>
        </p:txBody>
      </p:sp>
      <p:sp>
        <p:nvSpPr>
          <p:cNvPr id="21" name="Text Box 6"/>
          <p:cNvSpPr txBox="1">
            <a:spLocks noChangeArrowheads="1"/>
          </p:cNvSpPr>
          <p:nvPr/>
        </p:nvSpPr>
        <p:spPr bwMode="auto">
          <a:xfrm>
            <a:off x="5103615" y="3383939"/>
            <a:ext cx="2759025" cy="738664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/>
              <a:t>See: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err="1" smtClean="0">
                <a:hlinkClick r:id="rId2"/>
              </a:rPr>
              <a:t>Rumpho</a:t>
            </a:r>
            <a:r>
              <a:rPr lang="en-CA" sz="1400" dirty="0" smtClean="0">
                <a:hlinkClick r:id="rId2"/>
              </a:rPr>
              <a:t> et al. 2011 JEB 214, 303-311</a:t>
            </a:r>
            <a:endParaRPr lang="en-CA" sz="1400" dirty="0" smtClean="0"/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CA" sz="1400" dirty="0" smtClean="0">
                <a:hlinkClick r:id="rId3"/>
              </a:rPr>
              <a:t>http://sbe.umaine.edu/symbio/</a:t>
            </a:r>
            <a:endParaRPr lang="en-CA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9">
      <a:dk1>
        <a:srgbClr val="000000"/>
      </a:dk1>
      <a:lt1>
        <a:srgbClr val="FFFFFF"/>
      </a:lt1>
      <a:dk2>
        <a:srgbClr val="003399"/>
      </a:dk2>
      <a:lt2>
        <a:srgbClr val="808080"/>
      </a:lt2>
      <a:accent1>
        <a:srgbClr val="00CC00"/>
      </a:accent1>
      <a:accent2>
        <a:srgbClr val="FF0066"/>
      </a:accent2>
      <a:accent3>
        <a:srgbClr val="FFFFFF"/>
      </a:accent3>
      <a:accent4>
        <a:srgbClr val="000000"/>
      </a:accent4>
      <a:accent5>
        <a:srgbClr val="AAE2AA"/>
      </a:accent5>
      <a:accent6>
        <a:srgbClr val="E7005C"/>
      </a:accent6>
      <a:hlink>
        <a:srgbClr val="0000FF"/>
      </a:hlink>
      <a:folHlink>
        <a:srgbClr val="B2B2B2"/>
      </a:folHlink>
    </a:clrScheme>
    <a:fontScheme name="Default Design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487" tIns="44450" rIns="90487" bIns="44450" numCol="1" anchor="t" anchorCtr="0" compatLnSpc="1">
        <a:prstTxWarp prst="textNoShape">
          <a:avLst/>
        </a:prstTxWarp>
      </a:bodyPr>
      <a:lstStyle>
        <a:defPPr marL="285750" marR="0" indent="-285750" algn="l" defTabSz="914400" rtl="0" eaLnBrk="0" fontAlgn="base" latinLnBrk="0" hangingPunct="0">
          <a:lnSpc>
            <a:spcPct val="100000"/>
          </a:lnSpc>
          <a:spcBef>
            <a:spcPct val="20000"/>
          </a:spcBef>
          <a:spcAft>
            <a:spcPct val="0"/>
          </a:spcAft>
          <a:buClr>
            <a:schemeClr val="tx1"/>
          </a:buClr>
          <a:buSzPct val="75000"/>
          <a:buFont typeface="Monotype Sorts" pitchFamily="2" charset="2"/>
          <a:buChar char="q"/>
          <a:tabLst/>
          <a:defRPr kumimoji="0" lang="en-GB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 Narrow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487" tIns="44450" rIns="90487" bIns="44450" numCol="1" anchor="t" anchorCtr="0" compatLnSpc="1">
        <a:prstTxWarp prst="textNoShape">
          <a:avLst/>
        </a:prstTxWarp>
      </a:bodyPr>
      <a:lstStyle>
        <a:defPPr marL="285750" marR="0" indent="-285750" algn="l" defTabSz="914400" rtl="0" eaLnBrk="0" fontAlgn="base" latinLnBrk="0" hangingPunct="0">
          <a:lnSpc>
            <a:spcPct val="100000"/>
          </a:lnSpc>
          <a:spcBef>
            <a:spcPct val="20000"/>
          </a:spcBef>
          <a:spcAft>
            <a:spcPct val="0"/>
          </a:spcAft>
          <a:buClr>
            <a:schemeClr val="tx1"/>
          </a:buClr>
          <a:buSzPct val="75000"/>
          <a:buFont typeface="Monotype Sorts" pitchFamily="2" charset="2"/>
          <a:buChar char="q"/>
          <a:tabLst/>
          <a:defRPr kumimoji="0" lang="en-GB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 Narrow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99"/>
        </a:dk2>
        <a:lt2>
          <a:srgbClr val="808080"/>
        </a:lt2>
        <a:accent1>
          <a:srgbClr val="00CC00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AA"/>
        </a:accent5>
        <a:accent6>
          <a:srgbClr val="2D2DB9"/>
        </a:accent6>
        <a:hlink>
          <a:srgbClr val="0000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000000"/>
        </a:dk1>
        <a:lt1>
          <a:srgbClr val="FFFFFF"/>
        </a:lt1>
        <a:dk2>
          <a:srgbClr val="003399"/>
        </a:dk2>
        <a:lt2>
          <a:srgbClr val="808080"/>
        </a:lt2>
        <a:accent1>
          <a:srgbClr val="00CC00"/>
        </a:accent1>
        <a:accent2>
          <a:srgbClr val="FF0066"/>
        </a:accent2>
        <a:accent3>
          <a:srgbClr val="FFFFFF"/>
        </a:accent3>
        <a:accent4>
          <a:srgbClr val="000000"/>
        </a:accent4>
        <a:accent5>
          <a:srgbClr val="AAE2AA"/>
        </a:accent5>
        <a:accent6>
          <a:srgbClr val="E7005C"/>
        </a:accent6>
        <a:hlink>
          <a:srgbClr val="0000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4944</TotalTime>
  <Words>727</Words>
  <Application>Microsoft Office PowerPoint</Application>
  <PresentationFormat>On-screen Show (4:3)</PresentationFormat>
  <Paragraphs>252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Default Design</vt:lpstr>
      <vt:lpstr>Topic 1 – Introduction to cell biology</vt:lpstr>
      <vt:lpstr>What is a cell?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A gallery of eukaryotic cell organelles </vt:lpstr>
      <vt:lpstr>Slide 12</vt:lpstr>
      <vt:lpstr>Slide 13</vt:lpstr>
      <vt:lpstr>Slide 14</vt:lpstr>
      <vt:lpstr>Slide 15</vt:lpstr>
      <vt:lpstr>Slide 16</vt:lpstr>
      <vt:lpstr>Slide 17</vt:lpstr>
      <vt:lpstr>Slide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BIO 3301 ANIMAL PHYSIOLOGY I</dc:title>
  <dc:creator>Katie Gilmour</dc:creator>
  <cp:lastModifiedBy>COE Support</cp:lastModifiedBy>
  <cp:revision>153</cp:revision>
  <cp:lastPrinted>2001-09-06T12:50:11Z</cp:lastPrinted>
  <dcterms:modified xsi:type="dcterms:W3CDTF">2011-01-05T16:04:43Z</dcterms:modified>
</cp:coreProperties>
</file>